
<file path=[Content_Types].xml><?xml version="1.0" encoding="utf-8"?>
<Types xmlns="http://schemas.openxmlformats.org/package/2006/content-types">
  <Default Extension="png" ContentType="image/png"/>
  <Default Extension="bin" ContentType="application/vnd.openxmlformats-officedocument.oleObject"/>
  <Default Extension="tmp"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8"/>
  </p:notesMasterIdLst>
  <p:sldIdLst>
    <p:sldId id="376" r:id="rId2"/>
    <p:sldId id="369" r:id="rId3"/>
    <p:sldId id="370" r:id="rId4"/>
    <p:sldId id="256" r:id="rId5"/>
    <p:sldId id="377" r:id="rId6"/>
    <p:sldId id="273" r:id="rId7"/>
    <p:sldId id="275" r:id="rId8"/>
    <p:sldId id="278" r:id="rId9"/>
    <p:sldId id="310" r:id="rId10"/>
    <p:sldId id="276" r:id="rId11"/>
    <p:sldId id="279" r:id="rId12"/>
    <p:sldId id="274" r:id="rId13"/>
    <p:sldId id="277" r:id="rId14"/>
    <p:sldId id="311" r:id="rId15"/>
    <p:sldId id="339" r:id="rId16"/>
    <p:sldId id="286" r:id="rId17"/>
    <p:sldId id="287" r:id="rId18"/>
    <p:sldId id="288" r:id="rId19"/>
    <p:sldId id="340" r:id="rId20"/>
    <p:sldId id="294" r:id="rId21"/>
    <p:sldId id="295" r:id="rId22"/>
    <p:sldId id="373" r:id="rId23"/>
    <p:sldId id="296" r:id="rId24"/>
    <p:sldId id="316" r:id="rId25"/>
    <p:sldId id="297" r:id="rId26"/>
    <p:sldId id="298" r:id="rId27"/>
    <p:sldId id="299" r:id="rId28"/>
    <p:sldId id="315" r:id="rId29"/>
    <p:sldId id="300" r:id="rId30"/>
    <p:sldId id="314" r:id="rId31"/>
    <p:sldId id="312" r:id="rId32"/>
    <p:sldId id="313" r:id="rId33"/>
    <p:sldId id="301" r:id="rId34"/>
    <p:sldId id="302" r:id="rId35"/>
    <p:sldId id="341" r:id="rId36"/>
    <p:sldId id="303" r:id="rId37"/>
    <p:sldId id="304" r:id="rId38"/>
    <p:sldId id="305" r:id="rId39"/>
    <p:sldId id="306" r:id="rId40"/>
    <p:sldId id="307" r:id="rId41"/>
    <p:sldId id="308" r:id="rId42"/>
    <p:sldId id="309" r:id="rId43"/>
    <p:sldId id="374" r:id="rId44"/>
    <p:sldId id="289" r:id="rId45"/>
    <p:sldId id="375" r:id="rId46"/>
    <p:sldId id="290" r:id="rId47"/>
    <p:sldId id="291" r:id="rId48"/>
    <p:sldId id="292" r:id="rId49"/>
    <p:sldId id="293" r:id="rId50"/>
    <p:sldId id="257" r:id="rId51"/>
    <p:sldId id="342" r:id="rId52"/>
    <p:sldId id="283" r:id="rId53"/>
    <p:sldId id="284" r:id="rId54"/>
    <p:sldId id="322" r:id="rId55"/>
    <p:sldId id="343" r:id="rId56"/>
    <p:sldId id="285" r:id="rId57"/>
    <p:sldId id="280" r:id="rId58"/>
    <p:sldId id="323" r:id="rId59"/>
    <p:sldId id="281" r:id="rId60"/>
    <p:sldId id="344" r:id="rId61"/>
    <p:sldId id="326" r:id="rId62"/>
    <p:sldId id="329" r:id="rId63"/>
    <p:sldId id="327" r:id="rId64"/>
    <p:sldId id="330" r:id="rId65"/>
    <p:sldId id="362" r:id="rId66"/>
    <p:sldId id="363" r:id="rId67"/>
    <p:sldId id="364" r:id="rId68"/>
    <p:sldId id="365" r:id="rId69"/>
    <p:sldId id="366" r:id="rId70"/>
    <p:sldId id="367" r:id="rId71"/>
    <p:sldId id="368" r:id="rId72"/>
    <p:sldId id="356" r:id="rId73"/>
    <p:sldId id="357" r:id="rId74"/>
    <p:sldId id="358" r:id="rId75"/>
    <p:sldId id="359" r:id="rId76"/>
    <p:sldId id="360" r:id="rId77"/>
    <p:sldId id="361" r:id="rId78"/>
    <p:sldId id="345" r:id="rId79"/>
    <p:sldId id="328" r:id="rId80"/>
    <p:sldId id="325" r:id="rId81"/>
    <p:sldId id="324" r:id="rId82"/>
    <p:sldId id="258" r:id="rId83"/>
    <p:sldId id="346" r:id="rId84"/>
    <p:sldId id="331" r:id="rId85"/>
    <p:sldId id="332" r:id="rId86"/>
    <p:sldId id="259" r:id="rId87"/>
    <p:sldId id="269" r:id="rId88"/>
    <p:sldId id="378" r:id="rId89"/>
    <p:sldId id="379" r:id="rId90"/>
    <p:sldId id="380" r:id="rId91"/>
    <p:sldId id="381" r:id="rId92"/>
    <p:sldId id="382" r:id="rId93"/>
    <p:sldId id="383" r:id="rId94"/>
    <p:sldId id="384" r:id="rId95"/>
    <p:sldId id="385" r:id="rId96"/>
    <p:sldId id="386" r:id="rId9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CCFF"/>
    <a:srgbClr val="643200"/>
    <a:srgbClr val="960032"/>
    <a:srgbClr val="6432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6992" autoAdjust="0"/>
  </p:normalViewPr>
  <p:slideViewPr>
    <p:cSldViewPr snapToGrid="0">
      <p:cViewPr varScale="1">
        <p:scale>
          <a:sx n="51" d="100"/>
          <a:sy n="51" d="100"/>
        </p:scale>
        <p:origin x="1672" y="3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E18432-378F-4815-8A90-7A5E59238DC6}" type="datetimeFigureOut">
              <a:rPr lang="zh-CN" altLang="en-US" smtClean="0"/>
              <a:t>2021/3/2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6FC1F8-B4A3-48E0-A5DB-A7E570CB2C41}" type="slidenum">
              <a:rPr lang="zh-CN" altLang="en-US" smtClean="0"/>
              <a:t>‹#›</a:t>
            </a:fld>
            <a:endParaRPr lang="zh-CN" altLang="en-US"/>
          </a:p>
        </p:txBody>
      </p:sp>
    </p:spTree>
    <p:extLst>
      <p:ext uri="{BB962C8B-B14F-4D97-AF65-F5344CB8AC3E}">
        <p14:creationId xmlns:p14="http://schemas.microsoft.com/office/powerpoint/2010/main" val="2551728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2</a:t>
            </a:fld>
            <a:endParaRPr lang="zh-CN" altLang="en-US"/>
          </a:p>
        </p:txBody>
      </p:sp>
    </p:spTree>
    <p:extLst>
      <p:ext uri="{BB962C8B-B14F-4D97-AF65-F5344CB8AC3E}">
        <p14:creationId xmlns:p14="http://schemas.microsoft.com/office/powerpoint/2010/main" val="8802999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11</a:t>
            </a:fld>
            <a:endParaRPr lang="zh-CN" altLang="en-US"/>
          </a:p>
        </p:txBody>
      </p:sp>
    </p:spTree>
    <p:extLst>
      <p:ext uri="{BB962C8B-B14F-4D97-AF65-F5344CB8AC3E}">
        <p14:creationId xmlns:p14="http://schemas.microsoft.com/office/powerpoint/2010/main" val="3694585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12</a:t>
            </a:fld>
            <a:endParaRPr lang="zh-CN" altLang="en-US"/>
          </a:p>
        </p:txBody>
      </p:sp>
    </p:spTree>
    <p:extLst>
      <p:ext uri="{BB962C8B-B14F-4D97-AF65-F5344CB8AC3E}">
        <p14:creationId xmlns:p14="http://schemas.microsoft.com/office/powerpoint/2010/main" val="23222894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13</a:t>
            </a:fld>
            <a:endParaRPr lang="zh-CN" altLang="en-US"/>
          </a:p>
        </p:txBody>
      </p:sp>
    </p:spTree>
    <p:extLst>
      <p:ext uri="{BB962C8B-B14F-4D97-AF65-F5344CB8AC3E}">
        <p14:creationId xmlns:p14="http://schemas.microsoft.com/office/powerpoint/2010/main" val="38779400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14</a:t>
            </a:fld>
            <a:endParaRPr lang="zh-CN" altLang="en-US"/>
          </a:p>
        </p:txBody>
      </p:sp>
    </p:spTree>
    <p:extLst>
      <p:ext uri="{BB962C8B-B14F-4D97-AF65-F5344CB8AC3E}">
        <p14:creationId xmlns:p14="http://schemas.microsoft.com/office/powerpoint/2010/main" val="1355915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15</a:t>
            </a:fld>
            <a:endParaRPr lang="zh-CN" altLang="en-US"/>
          </a:p>
        </p:txBody>
      </p:sp>
    </p:spTree>
    <p:extLst>
      <p:ext uri="{BB962C8B-B14F-4D97-AF65-F5344CB8AC3E}">
        <p14:creationId xmlns:p14="http://schemas.microsoft.com/office/powerpoint/2010/main" val="17221977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16</a:t>
            </a:fld>
            <a:endParaRPr lang="zh-CN" altLang="en-US"/>
          </a:p>
        </p:txBody>
      </p:sp>
    </p:spTree>
    <p:extLst>
      <p:ext uri="{BB962C8B-B14F-4D97-AF65-F5344CB8AC3E}">
        <p14:creationId xmlns:p14="http://schemas.microsoft.com/office/powerpoint/2010/main" val="26492145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17</a:t>
            </a:fld>
            <a:endParaRPr lang="zh-CN" altLang="en-US"/>
          </a:p>
        </p:txBody>
      </p:sp>
    </p:spTree>
    <p:extLst>
      <p:ext uri="{BB962C8B-B14F-4D97-AF65-F5344CB8AC3E}">
        <p14:creationId xmlns:p14="http://schemas.microsoft.com/office/powerpoint/2010/main" val="33060152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18</a:t>
            </a:fld>
            <a:endParaRPr lang="zh-CN" altLang="en-US"/>
          </a:p>
        </p:txBody>
      </p:sp>
    </p:spTree>
    <p:extLst>
      <p:ext uri="{BB962C8B-B14F-4D97-AF65-F5344CB8AC3E}">
        <p14:creationId xmlns:p14="http://schemas.microsoft.com/office/powerpoint/2010/main" val="24716099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19</a:t>
            </a:fld>
            <a:endParaRPr lang="zh-CN" altLang="en-US"/>
          </a:p>
        </p:txBody>
      </p:sp>
    </p:spTree>
    <p:extLst>
      <p:ext uri="{BB962C8B-B14F-4D97-AF65-F5344CB8AC3E}">
        <p14:creationId xmlns:p14="http://schemas.microsoft.com/office/powerpoint/2010/main" val="7186572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20</a:t>
            </a:fld>
            <a:endParaRPr lang="zh-CN" altLang="en-US"/>
          </a:p>
        </p:txBody>
      </p:sp>
    </p:spTree>
    <p:extLst>
      <p:ext uri="{BB962C8B-B14F-4D97-AF65-F5344CB8AC3E}">
        <p14:creationId xmlns:p14="http://schemas.microsoft.com/office/powerpoint/2010/main" val="782319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3</a:t>
            </a:fld>
            <a:endParaRPr lang="zh-CN" altLang="en-US"/>
          </a:p>
        </p:txBody>
      </p:sp>
    </p:spTree>
    <p:extLst>
      <p:ext uri="{BB962C8B-B14F-4D97-AF65-F5344CB8AC3E}">
        <p14:creationId xmlns:p14="http://schemas.microsoft.com/office/powerpoint/2010/main" val="17831680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21</a:t>
            </a:fld>
            <a:endParaRPr lang="zh-CN" altLang="en-US"/>
          </a:p>
        </p:txBody>
      </p:sp>
    </p:spTree>
    <p:extLst>
      <p:ext uri="{BB962C8B-B14F-4D97-AF65-F5344CB8AC3E}">
        <p14:creationId xmlns:p14="http://schemas.microsoft.com/office/powerpoint/2010/main" val="41038356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22</a:t>
            </a:fld>
            <a:endParaRPr lang="zh-CN" altLang="en-US"/>
          </a:p>
        </p:txBody>
      </p:sp>
    </p:spTree>
    <p:extLst>
      <p:ext uri="{BB962C8B-B14F-4D97-AF65-F5344CB8AC3E}">
        <p14:creationId xmlns:p14="http://schemas.microsoft.com/office/powerpoint/2010/main" val="23822969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23</a:t>
            </a:fld>
            <a:endParaRPr lang="zh-CN" altLang="en-US"/>
          </a:p>
        </p:txBody>
      </p:sp>
    </p:spTree>
    <p:extLst>
      <p:ext uri="{BB962C8B-B14F-4D97-AF65-F5344CB8AC3E}">
        <p14:creationId xmlns:p14="http://schemas.microsoft.com/office/powerpoint/2010/main" val="37331028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25</a:t>
            </a:fld>
            <a:endParaRPr lang="zh-CN" altLang="en-US"/>
          </a:p>
        </p:txBody>
      </p:sp>
    </p:spTree>
    <p:extLst>
      <p:ext uri="{BB962C8B-B14F-4D97-AF65-F5344CB8AC3E}">
        <p14:creationId xmlns:p14="http://schemas.microsoft.com/office/powerpoint/2010/main" val="33891786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26</a:t>
            </a:fld>
            <a:endParaRPr lang="zh-CN" altLang="en-US"/>
          </a:p>
        </p:txBody>
      </p:sp>
    </p:spTree>
    <p:extLst>
      <p:ext uri="{BB962C8B-B14F-4D97-AF65-F5344CB8AC3E}">
        <p14:creationId xmlns:p14="http://schemas.microsoft.com/office/powerpoint/2010/main" val="41894261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27</a:t>
            </a:fld>
            <a:endParaRPr lang="zh-CN" altLang="en-US"/>
          </a:p>
        </p:txBody>
      </p:sp>
    </p:spTree>
    <p:extLst>
      <p:ext uri="{BB962C8B-B14F-4D97-AF65-F5344CB8AC3E}">
        <p14:creationId xmlns:p14="http://schemas.microsoft.com/office/powerpoint/2010/main" val="5197102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28</a:t>
            </a:fld>
            <a:endParaRPr lang="zh-CN" altLang="en-US"/>
          </a:p>
        </p:txBody>
      </p:sp>
    </p:spTree>
    <p:extLst>
      <p:ext uri="{BB962C8B-B14F-4D97-AF65-F5344CB8AC3E}">
        <p14:creationId xmlns:p14="http://schemas.microsoft.com/office/powerpoint/2010/main" val="25807407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29</a:t>
            </a:fld>
            <a:endParaRPr lang="zh-CN" altLang="en-US"/>
          </a:p>
        </p:txBody>
      </p:sp>
    </p:spTree>
    <p:extLst>
      <p:ext uri="{BB962C8B-B14F-4D97-AF65-F5344CB8AC3E}">
        <p14:creationId xmlns:p14="http://schemas.microsoft.com/office/powerpoint/2010/main" val="34201118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30</a:t>
            </a:fld>
            <a:endParaRPr lang="zh-CN" altLang="en-US"/>
          </a:p>
        </p:txBody>
      </p:sp>
    </p:spTree>
    <p:extLst>
      <p:ext uri="{BB962C8B-B14F-4D97-AF65-F5344CB8AC3E}">
        <p14:creationId xmlns:p14="http://schemas.microsoft.com/office/powerpoint/2010/main" val="23013159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31</a:t>
            </a:fld>
            <a:endParaRPr lang="zh-CN" altLang="en-US"/>
          </a:p>
        </p:txBody>
      </p:sp>
    </p:spTree>
    <p:extLst>
      <p:ext uri="{BB962C8B-B14F-4D97-AF65-F5344CB8AC3E}">
        <p14:creationId xmlns:p14="http://schemas.microsoft.com/office/powerpoint/2010/main" val="649212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4</a:t>
            </a:fld>
            <a:endParaRPr lang="zh-CN" altLang="en-US"/>
          </a:p>
        </p:txBody>
      </p:sp>
    </p:spTree>
    <p:extLst>
      <p:ext uri="{BB962C8B-B14F-4D97-AF65-F5344CB8AC3E}">
        <p14:creationId xmlns:p14="http://schemas.microsoft.com/office/powerpoint/2010/main" val="26052478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32</a:t>
            </a:fld>
            <a:endParaRPr lang="zh-CN" altLang="en-US"/>
          </a:p>
        </p:txBody>
      </p:sp>
    </p:spTree>
    <p:extLst>
      <p:ext uri="{BB962C8B-B14F-4D97-AF65-F5344CB8AC3E}">
        <p14:creationId xmlns:p14="http://schemas.microsoft.com/office/powerpoint/2010/main" val="28198811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33</a:t>
            </a:fld>
            <a:endParaRPr lang="zh-CN" altLang="en-US"/>
          </a:p>
        </p:txBody>
      </p:sp>
    </p:spTree>
    <p:extLst>
      <p:ext uri="{BB962C8B-B14F-4D97-AF65-F5344CB8AC3E}">
        <p14:creationId xmlns:p14="http://schemas.microsoft.com/office/powerpoint/2010/main" val="9718654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34</a:t>
            </a:fld>
            <a:endParaRPr lang="zh-CN" altLang="en-US"/>
          </a:p>
        </p:txBody>
      </p:sp>
    </p:spTree>
    <p:extLst>
      <p:ext uri="{BB962C8B-B14F-4D97-AF65-F5344CB8AC3E}">
        <p14:creationId xmlns:p14="http://schemas.microsoft.com/office/powerpoint/2010/main" val="22583822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35</a:t>
            </a:fld>
            <a:endParaRPr lang="zh-CN" altLang="en-US"/>
          </a:p>
        </p:txBody>
      </p:sp>
    </p:spTree>
    <p:extLst>
      <p:ext uri="{BB962C8B-B14F-4D97-AF65-F5344CB8AC3E}">
        <p14:creationId xmlns:p14="http://schemas.microsoft.com/office/powerpoint/2010/main" val="23836612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36</a:t>
            </a:fld>
            <a:endParaRPr lang="zh-CN" altLang="en-US"/>
          </a:p>
        </p:txBody>
      </p:sp>
    </p:spTree>
    <p:extLst>
      <p:ext uri="{BB962C8B-B14F-4D97-AF65-F5344CB8AC3E}">
        <p14:creationId xmlns:p14="http://schemas.microsoft.com/office/powerpoint/2010/main" val="12138351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37</a:t>
            </a:fld>
            <a:endParaRPr lang="zh-CN" altLang="en-US"/>
          </a:p>
        </p:txBody>
      </p:sp>
    </p:spTree>
    <p:extLst>
      <p:ext uri="{BB962C8B-B14F-4D97-AF65-F5344CB8AC3E}">
        <p14:creationId xmlns:p14="http://schemas.microsoft.com/office/powerpoint/2010/main" val="28369770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38</a:t>
            </a:fld>
            <a:endParaRPr lang="zh-CN" altLang="en-US"/>
          </a:p>
        </p:txBody>
      </p:sp>
    </p:spTree>
    <p:extLst>
      <p:ext uri="{BB962C8B-B14F-4D97-AF65-F5344CB8AC3E}">
        <p14:creationId xmlns:p14="http://schemas.microsoft.com/office/powerpoint/2010/main" val="39260252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39</a:t>
            </a:fld>
            <a:endParaRPr lang="zh-CN" altLang="en-US"/>
          </a:p>
        </p:txBody>
      </p:sp>
    </p:spTree>
    <p:extLst>
      <p:ext uri="{BB962C8B-B14F-4D97-AF65-F5344CB8AC3E}">
        <p14:creationId xmlns:p14="http://schemas.microsoft.com/office/powerpoint/2010/main" val="31337044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40</a:t>
            </a:fld>
            <a:endParaRPr lang="zh-CN" altLang="en-US"/>
          </a:p>
        </p:txBody>
      </p:sp>
    </p:spTree>
    <p:extLst>
      <p:ext uri="{BB962C8B-B14F-4D97-AF65-F5344CB8AC3E}">
        <p14:creationId xmlns:p14="http://schemas.microsoft.com/office/powerpoint/2010/main" val="2980895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41</a:t>
            </a:fld>
            <a:endParaRPr lang="zh-CN" altLang="en-US"/>
          </a:p>
        </p:txBody>
      </p:sp>
    </p:spTree>
    <p:extLst>
      <p:ext uri="{BB962C8B-B14F-4D97-AF65-F5344CB8AC3E}">
        <p14:creationId xmlns:p14="http://schemas.microsoft.com/office/powerpoint/2010/main" val="8950298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5</a:t>
            </a:fld>
            <a:endParaRPr lang="zh-CN" altLang="en-US"/>
          </a:p>
        </p:txBody>
      </p:sp>
    </p:spTree>
    <p:extLst>
      <p:ext uri="{BB962C8B-B14F-4D97-AF65-F5344CB8AC3E}">
        <p14:creationId xmlns:p14="http://schemas.microsoft.com/office/powerpoint/2010/main" val="15648631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42</a:t>
            </a:fld>
            <a:endParaRPr lang="zh-CN" altLang="en-US"/>
          </a:p>
        </p:txBody>
      </p:sp>
    </p:spTree>
    <p:extLst>
      <p:ext uri="{BB962C8B-B14F-4D97-AF65-F5344CB8AC3E}">
        <p14:creationId xmlns:p14="http://schemas.microsoft.com/office/powerpoint/2010/main" val="30610127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43</a:t>
            </a:fld>
            <a:endParaRPr lang="zh-CN" altLang="en-US"/>
          </a:p>
        </p:txBody>
      </p:sp>
    </p:spTree>
    <p:extLst>
      <p:ext uri="{BB962C8B-B14F-4D97-AF65-F5344CB8AC3E}">
        <p14:creationId xmlns:p14="http://schemas.microsoft.com/office/powerpoint/2010/main" val="17288640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44</a:t>
            </a:fld>
            <a:endParaRPr lang="zh-CN" altLang="en-US"/>
          </a:p>
        </p:txBody>
      </p:sp>
    </p:spTree>
    <p:extLst>
      <p:ext uri="{BB962C8B-B14F-4D97-AF65-F5344CB8AC3E}">
        <p14:creationId xmlns:p14="http://schemas.microsoft.com/office/powerpoint/2010/main" val="40559783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45</a:t>
            </a:fld>
            <a:endParaRPr lang="zh-CN" altLang="en-US"/>
          </a:p>
        </p:txBody>
      </p:sp>
    </p:spTree>
    <p:extLst>
      <p:ext uri="{BB962C8B-B14F-4D97-AF65-F5344CB8AC3E}">
        <p14:creationId xmlns:p14="http://schemas.microsoft.com/office/powerpoint/2010/main" val="18118490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46</a:t>
            </a:fld>
            <a:endParaRPr lang="zh-CN" altLang="en-US"/>
          </a:p>
        </p:txBody>
      </p:sp>
    </p:spTree>
    <p:extLst>
      <p:ext uri="{BB962C8B-B14F-4D97-AF65-F5344CB8AC3E}">
        <p14:creationId xmlns:p14="http://schemas.microsoft.com/office/powerpoint/2010/main" val="10758647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47</a:t>
            </a:fld>
            <a:endParaRPr lang="zh-CN" altLang="en-US"/>
          </a:p>
        </p:txBody>
      </p:sp>
    </p:spTree>
    <p:extLst>
      <p:ext uri="{BB962C8B-B14F-4D97-AF65-F5344CB8AC3E}">
        <p14:creationId xmlns:p14="http://schemas.microsoft.com/office/powerpoint/2010/main" val="211566429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48</a:t>
            </a:fld>
            <a:endParaRPr lang="zh-CN" altLang="en-US"/>
          </a:p>
        </p:txBody>
      </p:sp>
    </p:spTree>
    <p:extLst>
      <p:ext uri="{BB962C8B-B14F-4D97-AF65-F5344CB8AC3E}">
        <p14:creationId xmlns:p14="http://schemas.microsoft.com/office/powerpoint/2010/main" val="125245277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49</a:t>
            </a:fld>
            <a:endParaRPr lang="zh-CN" altLang="en-US"/>
          </a:p>
        </p:txBody>
      </p:sp>
    </p:spTree>
    <p:extLst>
      <p:ext uri="{BB962C8B-B14F-4D97-AF65-F5344CB8AC3E}">
        <p14:creationId xmlns:p14="http://schemas.microsoft.com/office/powerpoint/2010/main" val="286520607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50</a:t>
            </a:fld>
            <a:endParaRPr lang="zh-CN" altLang="en-US"/>
          </a:p>
        </p:txBody>
      </p:sp>
    </p:spTree>
    <p:extLst>
      <p:ext uri="{BB962C8B-B14F-4D97-AF65-F5344CB8AC3E}">
        <p14:creationId xmlns:p14="http://schemas.microsoft.com/office/powerpoint/2010/main" val="62750603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51</a:t>
            </a:fld>
            <a:endParaRPr lang="zh-CN" altLang="en-US"/>
          </a:p>
        </p:txBody>
      </p:sp>
    </p:spTree>
    <p:extLst>
      <p:ext uri="{BB962C8B-B14F-4D97-AF65-F5344CB8AC3E}">
        <p14:creationId xmlns:p14="http://schemas.microsoft.com/office/powerpoint/2010/main" val="2723723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6</a:t>
            </a:fld>
            <a:endParaRPr lang="zh-CN" altLang="en-US"/>
          </a:p>
        </p:txBody>
      </p:sp>
    </p:spTree>
    <p:extLst>
      <p:ext uri="{BB962C8B-B14F-4D97-AF65-F5344CB8AC3E}">
        <p14:creationId xmlns:p14="http://schemas.microsoft.com/office/powerpoint/2010/main" val="265222733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52</a:t>
            </a:fld>
            <a:endParaRPr lang="zh-CN" altLang="en-US"/>
          </a:p>
        </p:txBody>
      </p:sp>
    </p:spTree>
    <p:extLst>
      <p:ext uri="{BB962C8B-B14F-4D97-AF65-F5344CB8AC3E}">
        <p14:creationId xmlns:p14="http://schemas.microsoft.com/office/powerpoint/2010/main" val="106882222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53</a:t>
            </a:fld>
            <a:endParaRPr lang="zh-CN" altLang="en-US"/>
          </a:p>
        </p:txBody>
      </p:sp>
    </p:spTree>
    <p:extLst>
      <p:ext uri="{BB962C8B-B14F-4D97-AF65-F5344CB8AC3E}">
        <p14:creationId xmlns:p14="http://schemas.microsoft.com/office/powerpoint/2010/main" val="183234137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54</a:t>
            </a:fld>
            <a:endParaRPr lang="zh-CN" altLang="en-US"/>
          </a:p>
        </p:txBody>
      </p:sp>
    </p:spTree>
    <p:extLst>
      <p:ext uri="{BB962C8B-B14F-4D97-AF65-F5344CB8AC3E}">
        <p14:creationId xmlns:p14="http://schemas.microsoft.com/office/powerpoint/2010/main" val="39011450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55</a:t>
            </a:fld>
            <a:endParaRPr lang="zh-CN" altLang="en-US"/>
          </a:p>
        </p:txBody>
      </p:sp>
    </p:spTree>
    <p:extLst>
      <p:ext uri="{BB962C8B-B14F-4D97-AF65-F5344CB8AC3E}">
        <p14:creationId xmlns:p14="http://schemas.microsoft.com/office/powerpoint/2010/main" val="349468984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56</a:t>
            </a:fld>
            <a:endParaRPr lang="zh-CN" altLang="en-US"/>
          </a:p>
        </p:txBody>
      </p:sp>
    </p:spTree>
    <p:extLst>
      <p:ext uri="{BB962C8B-B14F-4D97-AF65-F5344CB8AC3E}">
        <p14:creationId xmlns:p14="http://schemas.microsoft.com/office/powerpoint/2010/main" val="397416559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57</a:t>
            </a:fld>
            <a:endParaRPr lang="zh-CN" altLang="en-US"/>
          </a:p>
        </p:txBody>
      </p:sp>
    </p:spTree>
    <p:extLst>
      <p:ext uri="{BB962C8B-B14F-4D97-AF65-F5344CB8AC3E}">
        <p14:creationId xmlns:p14="http://schemas.microsoft.com/office/powerpoint/2010/main" val="191055352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58</a:t>
            </a:fld>
            <a:endParaRPr lang="zh-CN" altLang="en-US"/>
          </a:p>
        </p:txBody>
      </p:sp>
    </p:spTree>
    <p:extLst>
      <p:ext uri="{BB962C8B-B14F-4D97-AF65-F5344CB8AC3E}">
        <p14:creationId xmlns:p14="http://schemas.microsoft.com/office/powerpoint/2010/main" val="196862960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59</a:t>
            </a:fld>
            <a:endParaRPr lang="zh-CN" altLang="en-US"/>
          </a:p>
        </p:txBody>
      </p:sp>
    </p:spTree>
    <p:extLst>
      <p:ext uri="{BB962C8B-B14F-4D97-AF65-F5344CB8AC3E}">
        <p14:creationId xmlns:p14="http://schemas.microsoft.com/office/powerpoint/2010/main" val="287849052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60</a:t>
            </a:fld>
            <a:endParaRPr lang="zh-CN" altLang="en-US"/>
          </a:p>
        </p:txBody>
      </p:sp>
    </p:spTree>
    <p:extLst>
      <p:ext uri="{BB962C8B-B14F-4D97-AF65-F5344CB8AC3E}">
        <p14:creationId xmlns:p14="http://schemas.microsoft.com/office/powerpoint/2010/main" val="78776958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61</a:t>
            </a:fld>
            <a:endParaRPr lang="zh-CN" altLang="en-US"/>
          </a:p>
        </p:txBody>
      </p:sp>
    </p:spTree>
    <p:extLst>
      <p:ext uri="{BB962C8B-B14F-4D97-AF65-F5344CB8AC3E}">
        <p14:creationId xmlns:p14="http://schemas.microsoft.com/office/powerpoint/2010/main" val="601319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7</a:t>
            </a:fld>
            <a:endParaRPr lang="zh-CN" altLang="en-US"/>
          </a:p>
        </p:txBody>
      </p:sp>
    </p:spTree>
    <p:extLst>
      <p:ext uri="{BB962C8B-B14F-4D97-AF65-F5344CB8AC3E}">
        <p14:creationId xmlns:p14="http://schemas.microsoft.com/office/powerpoint/2010/main" val="258336128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62</a:t>
            </a:fld>
            <a:endParaRPr lang="zh-CN" altLang="en-US"/>
          </a:p>
        </p:txBody>
      </p:sp>
    </p:spTree>
    <p:extLst>
      <p:ext uri="{BB962C8B-B14F-4D97-AF65-F5344CB8AC3E}">
        <p14:creationId xmlns:p14="http://schemas.microsoft.com/office/powerpoint/2010/main" val="37571955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63</a:t>
            </a:fld>
            <a:endParaRPr lang="zh-CN" altLang="en-US"/>
          </a:p>
        </p:txBody>
      </p:sp>
    </p:spTree>
    <p:extLst>
      <p:ext uri="{BB962C8B-B14F-4D97-AF65-F5344CB8AC3E}">
        <p14:creationId xmlns:p14="http://schemas.microsoft.com/office/powerpoint/2010/main" val="82201148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64</a:t>
            </a:fld>
            <a:endParaRPr lang="zh-CN" altLang="en-US"/>
          </a:p>
        </p:txBody>
      </p:sp>
    </p:spTree>
    <p:extLst>
      <p:ext uri="{BB962C8B-B14F-4D97-AF65-F5344CB8AC3E}">
        <p14:creationId xmlns:p14="http://schemas.microsoft.com/office/powerpoint/2010/main" val="421074603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72</a:t>
            </a:fld>
            <a:endParaRPr lang="zh-CN" altLang="en-US"/>
          </a:p>
        </p:txBody>
      </p:sp>
    </p:spTree>
    <p:extLst>
      <p:ext uri="{BB962C8B-B14F-4D97-AF65-F5344CB8AC3E}">
        <p14:creationId xmlns:p14="http://schemas.microsoft.com/office/powerpoint/2010/main" val="372988824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73</a:t>
            </a:fld>
            <a:endParaRPr lang="zh-CN" altLang="en-US"/>
          </a:p>
        </p:txBody>
      </p:sp>
    </p:spTree>
    <p:extLst>
      <p:ext uri="{BB962C8B-B14F-4D97-AF65-F5344CB8AC3E}">
        <p14:creationId xmlns:p14="http://schemas.microsoft.com/office/powerpoint/2010/main" val="263392838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74</a:t>
            </a:fld>
            <a:endParaRPr lang="zh-CN" altLang="en-US"/>
          </a:p>
        </p:txBody>
      </p:sp>
    </p:spTree>
    <p:extLst>
      <p:ext uri="{BB962C8B-B14F-4D97-AF65-F5344CB8AC3E}">
        <p14:creationId xmlns:p14="http://schemas.microsoft.com/office/powerpoint/2010/main" val="197176679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75</a:t>
            </a:fld>
            <a:endParaRPr lang="zh-CN" altLang="en-US"/>
          </a:p>
        </p:txBody>
      </p:sp>
    </p:spTree>
    <p:extLst>
      <p:ext uri="{BB962C8B-B14F-4D97-AF65-F5344CB8AC3E}">
        <p14:creationId xmlns:p14="http://schemas.microsoft.com/office/powerpoint/2010/main" val="361756162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76</a:t>
            </a:fld>
            <a:endParaRPr lang="zh-CN" altLang="en-US"/>
          </a:p>
        </p:txBody>
      </p:sp>
    </p:spTree>
    <p:extLst>
      <p:ext uri="{BB962C8B-B14F-4D97-AF65-F5344CB8AC3E}">
        <p14:creationId xmlns:p14="http://schemas.microsoft.com/office/powerpoint/2010/main" val="12465090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77</a:t>
            </a:fld>
            <a:endParaRPr lang="zh-CN" altLang="en-US"/>
          </a:p>
        </p:txBody>
      </p:sp>
    </p:spTree>
    <p:extLst>
      <p:ext uri="{BB962C8B-B14F-4D97-AF65-F5344CB8AC3E}">
        <p14:creationId xmlns:p14="http://schemas.microsoft.com/office/powerpoint/2010/main" val="71770631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78</a:t>
            </a:fld>
            <a:endParaRPr lang="zh-CN" altLang="en-US"/>
          </a:p>
        </p:txBody>
      </p:sp>
    </p:spTree>
    <p:extLst>
      <p:ext uri="{BB962C8B-B14F-4D97-AF65-F5344CB8AC3E}">
        <p14:creationId xmlns:p14="http://schemas.microsoft.com/office/powerpoint/2010/main" val="41302709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8</a:t>
            </a:fld>
            <a:endParaRPr lang="zh-CN" altLang="en-US"/>
          </a:p>
        </p:txBody>
      </p:sp>
    </p:spTree>
    <p:extLst>
      <p:ext uri="{BB962C8B-B14F-4D97-AF65-F5344CB8AC3E}">
        <p14:creationId xmlns:p14="http://schemas.microsoft.com/office/powerpoint/2010/main" val="121974221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79</a:t>
            </a:fld>
            <a:endParaRPr lang="zh-CN" altLang="en-US"/>
          </a:p>
        </p:txBody>
      </p:sp>
    </p:spTree>
    <p:extLst>
      <p:ext uri="{BB962C8B-B14F-4D97-AF65-F5344CB8AC3E}">
        <p14:creationId xmlns:p14="http://schemas.microsoft.com/office/powerpoint/2010/main" val="11020662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80</a:t>
            </a:fld>
            <a:endParaRPr lang="zh-CN" altLang="en-US"/>
          </a:p>
        </p:txBody>
      </p:sp>
    </p:spTree>
    <p:extLst>
      <p:ext uri="{BB962C8B-B14F-4D97-AF65-F5344CB8AC3E}">
        <p14:creationId xmlns:p14="http://schemas.microsoft.com/office/powerpoint/2010/main" val="256508394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81</a:t>
            </a:fld>
            <a:endParaRPr lang="zh-CN" altLang="en-US"/>
          </a:p>
        </p:txBody>
      </p:sp>
    </p:spTree>
    <p:extLst>
      <p:ext uri="{BB962C8B-B14F-4D97-AF65-F5344CB8AC3E}">
        <p14:creationId xmlns:p14="http://schemas.microsoft.com/office/powerpoint/2010/main" val="305042220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82</a:t>
            </a:fld>
            <a:endParaRPr lang="zh-CN" altLang="en-US"/>
          </a:p>
        </p:txBody>
      </p:sp>
    </p:spTree>
    <p:extLst>
      <p:ext uri="{BB962C8B-B14F-4D97-AF65-F5344CB8AC3E}">
        <p14:creationId xmlns:p14="http://schemas.microsoft.com/office/powerpoint/2010/main" val="62616628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83</a:t>
            </a:fld>
            <a:endParaRPr lang="zh-CN" altLang="en-US"/>
          </a:p>
        </p:txBody>
      </p:sp>
    </p:spTree>
    <p:extLst>
      <p:ext uri="{BB962C8B-B14F-4D97-AF65-F5344CB8AC3E}">
        <p14:creationId xmlns:p14="http://schemas.microsoft.com/office/powerpoint/2010/main" val="87124349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84</a:t>
            </a:fld>
            <a:endParaRPr lang="zh-CN" altLang="en-US"/>
          </a:p>
        </p:txBody>
      </p:sp>
    </p:spTree>
    <p:extLst>
      <p:ext uri="{BB962C8B-B14F-4D97-AF65-F5344CB8AC3E}">
        <p14:creationId xmlns:p14="http://schemas.microsoft.com/office/powerpoint/2010/main" val="95881299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85</a:t>
            </a:fld>
            <a:endParaRPr lang="zh-CN" altLang="en-US"/>
          </a:p>
        </p:txBody>
      </p:sp>
    </p:spTree>
    <p:extLst>
      <p:ext uri="{BB962C8B-B14F-4D97-AF65-F5344CB8AC3E}">
        <p14:creationId xmlns:p14="http://schemas.microsoft.com/office/powerpoint/2010/main" val="394355982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86</a:t>
            </a:fld>
            <a:endParaRPr lang="zh-CN" altLang="en-US"/>
          </a:p>
        </p:txBody>
      </p:sp>
    </p:spTree>
    <p:extLst>
      <p:ext uri="{BB962C8B-B14F-4D97-AF65-F5344CB8AC3E}">
        <p14:creationId xmlns:p14="http://schemas.microsoft.com/office/powerpoint/2010/main" val="262899043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87</a:t>
            </a:fld>
            <a:endParaRPr lang="zh-CN" altLang="en-US"/>
          </a:p>
        </p:txBody>
      </p:sp>
    </p:spTree>
    <p:extLst>
      <p:ext uri="{BB962C8B-B14F-4D97-AF65-F5344CB8AC3E}">
        <p14:creationId xmlns:p14="http://schemas.microsoft.com/office/powerpoint/2010/main" val="287337224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88</a:t>
            </a:fld>
            <a:endParaRPr lang="zh-CN" altLang="en-US"/>
          </a:p>
        </p:txBody>
      </p:sp>
    </p:spTree>
    <p:extLst>
      <p:ext uri="{BB962C8B-B14F-4D97-AF65-F5344CB8AC3E}">
        <p14:creationId xmlns:p14="http://schemas.microsoft.com/office/powerpoint/2010/main" val="28079776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9</a:t>
            </a:fld>
            <a:endParaRPr lang="zh-CN" altLang="en-US"/>
          </a:p>
        </p:txBody>
      </p:sp>
    </p:spTree>
    <p:extLst>
      <p:ext uri="{BB962C8B-B14F-4D97-AF65-F5344CB8AC3E}">
        <p14:creationId xmlns:p14="http://schemas.microsoft.com/office/powerpoint/2010/main" val="194889623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89</a:t>
            </a:fld>
            <a:endParaRPr lang="zh-CN" altLang="en-US"/>
          </a:p>
        </p:txBody>
      </p:sp>
    </p:spTree>
    <p:extLst>
      <p:ext uri="{BB962C8B-B14F-4D97-AF65-F5344CB8AC3E}">
        <p14:creationId xmlns:p14="http://schemas.microsoft.com/office/powerpoint/2010/main" val="146552392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90</a:t>
            </a:fld>
            <a:endParaRPr lang="zh-CN" altLang="en-US"/>
          </a:p>
        </p:txBody>
      </p:sp>
    </p:spTree>
    <p:extLst>
      <p:ext uri="{BB962C8B-B14F-4D97-AF65-F5344CB8AC3E}">
        <p14:creationId xmlns:p14="http://schemas.microsoft.com/office/powerpoint/2010/main" val="114930942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91</a:t>
            </a:fld>
            <a:endParaRPr lang="zh-CN" altLang="en-US"/>
          </a:p>
        </p:txBody>
      </p:sp>
    </p:spTree>
    <p:extLst>
      <p:ext uri="{BB962C8B-B14F-4D97-AF65-F5344CB8AC3E}">
        <p14:creationId xmlns:p14="http://schemas.microsoft.com/office/powerpoint/2010/main" val="205215365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92</a:t>
            </a:fld>
            <a:endParaRPr lang="zh-CN" altLang="en-US"/>
          </a:p>
        </p:txBody>
      </p:sp>
    </p:spTree>
    <p:extLst>
      <p:ext uri="{BB962C8B-B14F-4D97-AF65-F5344CB8AC3E}">
        <p14:creationId xmlns:p14="http://schemas.microsoft.com/office/powerpoint/2010/main" val="58127441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93</a:t>
            </a:fld>
            <a:endParaRPr lang="zh-CN" altLang="en-US"/>
          </a:p>
        </p:txBody>
      </p:sp>
    </p:spTree>
    <p:extLst>
      <p:ext uri="{BB962C8B-B14F-4D97-AF65-F5344CB8AC3E}">
        <p14:creationId xmlns:p14="http://schemas.microsoft.com/office/powerpoint/2010/main" val="26616577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94</a:t>
            </a:fld>
            <a:endParaRPr lang="zh-CN" altLang="en-US"/>
          </a:p>
        </p:txBody>
      </p:sp>
    </p:spTree>
    <p:extLst>
      <p:ext uri="{BB962C8B-B14F-4D97-AF65-F5344CB8AC3E}">
        <p14:creationId xmlns:p14="http://schemas.microsoft.com/office/powerpoint/2010/main" val="46626113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95</a:t>
            </a:fld>
            <a:endParaRPr lang="zh-CN" altLang="en-US"/>
          </a:p>
        </p:txBody>
      </p:sp>
    </p:spTree>
    <p:extLst>
      <p:ext uri="{BB962C8B-B14F-4D97-AF65-F5344CB8AC3E}">
        <p14:creationId xmlns:p14="http://schemas.microsoft.com/office/powerpoint/2010/main" val="370295434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96</a:t>
            </a:fld>
            <a:endParaRPr lang="zh-CN" altLang="en-US"/>
          </a:p>
        </p:txBody>
      </p:sp>
    </p:spTree>
    <p:extLst>
      <p:ext uri="{BB962C8B-B14F-4D97-AF65-F5344CB8AC3E}">
        <p14:creationId xmlns:p14="http://schemas.microsoft.com/office/powerpoint/2010/main" val="1930957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10</a:t>
            </a:fld>
            <a:endParaRPr lang="zh-CN" altLang="en-US"/>
          </a:p>
        </p:txBody>
      </p:sp>
    </p:spTree>
    <p:extLst>
      <p:ext uri="{BB962C8B-B14F-4D97-AF65-F5344CB8AC3E}">
        <p14:creationId xmlns:p14="http://schemas.microsoft.com/office/powerpoint/2010/main" val="9520160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8" name="Picture 2" descr="礼堂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16400" y="5365750"/>
            <a:ext cx="4927600" cy="14859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二校门"/>
          <p:cNvPicPr>
            <a:picLocks noChangeAspect="1" noChangeArrowheads="1"/>
          </p:cNvPicPr>
          <p:nvPr userDrawn="1"/>
        </p:nvPicPr>
        <p:blipFill>
          <a:blip r:embed="rId3">
            <a:clrChange>
              <a:clrFrom>
                <a:srgbClr val="FFFCF7"/>
              </a:clrFrom>
              <a:clrTo>
                <a:srgbClr val="FFFCF7">
                  <a:alpha val="0"/>
                </a:srgbClr>
              </a:clrTo>
            </a:clrChange>
            <a:extLst>
              <a:ext uri="{28A0092B-C50C-407E-A947-70E740481C1C}">
                <a14:useLocalDpi xmlns:a14="http://schemas.microsoft.com/office/drawing/2010/main" val="0"/>
              </a:ext>
            </a:extLst>
          </a:blip>
          <a:srcRect/>
          <a:stretch>
            <a:fillRect/>
          </a:stretch>
        </p:blipFill>
        <p:spPr bwMode="auto">
          <a:xfrm>
            <a:off x="0" y="4044950"/>
            <a:ext cx="2349500" cy="28130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9" descr="未标题-1"/>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12223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0" y="1222375"/>
            <a:ext cx="9144000" cy="1978025"/>
          </a:xfrm>
        </p:spPr>
        <p:txBody>
          <a:bodyPr anchor="ctr" anchorCtr="1">
            <a:normAutofit/>
          </a:bodyPr>
          <a:lstStyle>
            <a:lvl1pPr algn="ctr">
              <a:lnSpc>
                <a:spcPct val="100000"/>
              </a:lnSpc>
              <a:defRPr sz="480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 y="3457576"/>
            <a:ext cx="9134475" cy="2228849"/>
          </a:xfrm>
        </p:spPr>
        <p:txBody>
          <a:bodyPr anchor="ctr" anchorCtr="1">
            <a:normAutofit/>
          </a:bodyPr>
          <a:lstStyle>
            <a:lvl1pPr marL="0" indent="0" algn="ctr">
              <a:lnSpc>
                <a:spcPct val="100000"/>
              </a:lnSpc>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lvl1pPr>
              <a:defRPr/>
            </a:lvl1pPr>
          </a:lstStyle>
          <a:p>
            <a:fld id="{C4DEACD8-9172-4BE0-BF69-3AE0805BDBD3}" type="datetime2">
              <a:rPr lang="zh-CN" altLang="en-US" smtClean="0"/>
              <a:t>2021年3月2日</a:t>
            </a:fld>
            <a:endParaRPr lang="zh-CN" altLang="en-US" dirty="0"/>
          </a:p>
        </p:txBody>
      </p:sp>
      <p:sp>
        <p:nvSpPr>
          <p:cNvPr id="5" name="Footer Placeholder 4"/>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6" name="Slide Number Placeholder 5"/>
          <p:cNvSpPr>
            <a:spLocks noGrp="1"/>
          </p:cNvSpPr>
          <p:nvPr>
            <p:ph type="sldNum" sz="quarter" idx="12"/>
          </p:nvPr>
        </p:nvSpPr>
        <p:spPr/>
        <p:txBody>
          <a:bodyPr/>
          <a:lstStyle/>
          <a:p>
            <a:fld id="{AB393D56-620A-4FA6-AFE0-8A286AD08B3F}" type="slidenum">
              <a:rPr lang="zh-CN" altLang="en-US" smtClean="0"/>
              <a:t>‹#›</a:t>
            </a:fld>
            <a:endParaRPr lang="zh-CN" altLang="en-US"/>
          </a:p>
        </p:txBody>
      </p:sp>
      <p:pic>
        <p:nvPicPr>
          <p:cNvPr id="10" name="Picture 7" descr="line6"/>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3200400"/>
            <a:ext cx="9144000" cy="257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864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100000"/>
              </a:lnSpc>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461963" y="1457325"/>
            <a:ext cx="8220075" cy="4899026"/>
          </a:xfrm>
        </p:spPr>
        <p:txBody>
          <a:bodyPr/>
          <a:lstStyle>
            <a:lvl1pPr algn="just">
              <a:lnSpc>
                <a:spcPct val="100000"/>
              </a:lnSpc>
              <a:defRPr/>
            </a:lvl1pPr>
            <a:lvl2pPr algn="just">
              <a:lnSpc>
                <a:spcPct val="100000"/>
              </a:lnSpc>
              <a:defRPr/>
            </a:lvl2pPr>
            <a:lvl3pPr algn="just">
              <a:lnSpc>
                <a:spcPct val="100000"/>
              </a:lnSpc>
              <a:defRPr/>
            </a:lvl3pPr>
            <a:lvl4pPr algn="just">
              <a:lnSpc>
                <a:spcPct val="100000"/>
              </a:lnSpc>
              <a:defRPr/>
            </a:lvl4pPr>
            <a:lvl5pPr indent="-360000" algn="just">
              <a:lnSpc>
                <a:spcPct val="1000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lvl1pPr>
              <a:defRPr/>
            </a:lvl1pPr>
          </a:lstStyle>
          <a:p>
            <a:fld id="{FE5F219A-EC9F-4AD0-8836-930323F9B309}" type="datetime2">
              <a:rPr lang="zh-CN" altLang="en-US" smtClean="0"/>
              <a:t>2021年3月2日</a:t>
            </a:fld>
            <a:endParaRPr lang="zh-CN" altLang="en-US" dirty="0"/>
          </a:p>
        </p:txBody>
      </p:sp>
      <p:sp>
        <p:nvSpPr>
          <p:cNvPr id="5" name="Footer Placeholder 4"/>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6" name="Slide Number Placeholder 5"/>
          <p:cNvSpPr>
            <a:spLocks noGrp="1"/>
          </p:cNvSpPr>
          <p:nvPr>
            <p:ph type="sldNum" sz="quarter" idx="12"/>
          </p:nvPr>
        </p:nvSpPr>
        <p:spPr/>
        <p:txBody>
          <a:bodyPr/>
          <a:lstStyle/>
          <a:p>
            <a:fld id="{AB393D56-620A-4FA6-AFE0-8A286AD08B3F}" type="slidenum">
              <a:rPr lang="zh-CN" altLang="en-US" smtClean="0"/>
              <a:t>‹#›</a:t>
            </a:fld>
            <a:endParaRPr lang="zh-CN" altLang="en-US" dirty="0"/>
          </a:p>
        </p:txBody>
      </p:sp>
    </p:spTree>
    <p:extLst>
      <p:ext uri="{BB962C8B-B14F-4D97-AF65-F5344CB8AC3E}">
        <p14:creationId xmlns:p14="http://schemas.microsoft.com/office/powerpoint/2010/main" val="213208503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100000"/>
              </a:lnSpc>
              <a:defRPr/>
            </a:lvl1pPr>
          </a:lstStyle>
          <a:p>
            <a:r>
              <a:rPr lang="zh-CN" altLang="en-US" dirty="0" smtClean="0"/>
              <a:t>单击此处编辑母版标题样式</a:t>
            </a:r>
            <a:endParaRPr lang="en-US" dirty="0"/>
          </a:p>
        </p:txBody>
      </p:sp>
      <p:sp>
        <p:nvSpPr>
          <p:cNvPr id="3" name="Content Placeholder 2"/>
          <p:cNvSpPr>
            <a:spLocks noGrp="1"/>
          </p:cNvSpPr>
          <p:nvPr>
            <p:ph sz="half" idx="1"/>
          </p:nvPr>
        </p:nvSpPr>
        <p:spPr>
          <a:xfrm>
            <a:off x="342900" y="1495425"/>
            <a:ext cx="4171950" cy="486092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4629150" y="1495425"/>
            <a:ext cx="4171950" cy="486092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5" name="Date Placeholder 4"/>
          <p:cNvSpPr>
            <a:spLocks noGrp="1"/>
          </p:cNvSpPr>
          <p:nvPr>
            <p:ph type="dt" sz="half" idx="10"/>
          </p:nvPr>
        </p:nvSpPr>
        <p:spPr/>
        <p:txBody>
          <a:bodyPr/>
          <a:lstStyle>
            <a:lvl1pPr>
              <a:defRPr/>
            </a:lvl1pPr>
          </a:lstStyle>
          <a:p>
            <a:fld id="{D8447BA2-8023-4328-A0D3-EFC07578AF05}" type="datetime2">
              <a:rPr lang="zh-CN" altLang="en-US" smtClean="0"/>
              <a:t>2021年3月2日</a:t>
            </a:fld>
            <a:endParaRPr lang="zh-CN" altLang="en-US" dirty="0"/>
          </a:p>
        </p:txBody>
      </p:sp>
      <p:sp>
        <p:nvSpPr>
          <p:cNvPr id="6" name="Footer Placeholder 5"/>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7" name="Slide Number Placeholder 6"/>
          <p:cNvSpPr>
            <a:spLocks noGrp="1"/>
          </p:cNvSpPr>
          <p:nvPr>
            <p:ph type="sldNum" sz="quarter" idx="12"/>
          </p:nvPr>
        </p:nvSpPr>
        <p:spPr/>
        <p:txBody>
          <a:bodyPr/>
          <a:lstStyle/>
          <a:p>
            <a:fld id="{AB393D56-620A-4FA6-AFE0-8A286AD08B3F}" type="slidenum">
              <a:rPr lang="zh-CN" altLang="en-US" smtClean="0"/>
              <a:t>‹#›</a:t>
            </a:fld>
            <a:endParaRPr lang="zh-CN" altLang="en-US"/>
          </a:p>
        </p:txBody>
      </p:sp>
    </p:spTree>
    <p:extLst>
      <p:ext uri="{BB962C8B-B14F-4D97-AF65-F5344CB8AC3E}">
        <p14:creationId xmlns:p14="http://schemas.microsoft.com/office/powerpoint/2010/main" val="1403204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2" y="0"/>
            <a:ext cx="9134475" cy="1325563"/>
          </a:xfrm>
        </p:spPr>
        <p:txBody>
          <a:bodyPr/>
          <a:lstStyle>
            <a:lvl1pPr>
              <a:lnSpc>
                <a:spcPct val="100000"/>
              </a:lnSpc>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61950" y="1476375"/>
            <a:ext cx="4136232" cy="685800"/>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Content Placeholder 3"/>
          <p:cNvSpPr>
            <a:spLocks noGrp="1"/>
          </p:cNvSpPr>
          <p:nvPr>
            <p:ph sz="half" idx="2"/>
          </p:nvPr>
        </p:nvSpPr>
        <p:spPr>
          <a:xfrm>
            <a:off x="361950" y="2162175"/>
            <a:ext cx="4136232" cy="419417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5" name="Text Placeholder 4"/>
          <p:cNvSpPr>
            <a:spLocks noGrp="1"/>
          </p:cNvSpPr>
          <p:nvPr>
            <p:ph type="body" sz="quarter" idx="3"/>
          </p:nvPr>
        </p:nvSpPr>
        <p:spPr>
          <a:xfrm>
            <a:off x="4629150" y="1476375"/>
            <a:ext cx="4210050" cy="685800"/>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6" name="Content Placeholder 5"/>
          <p:cNvSpPr>
            <a:spLocks noGrp="1"/>
          </p:cNvSpPr>
          <p:nvPr>
            <p:ph sz="quarter" idx="4"/>
          </p:nvPr>
        </p:nvSpPr>
        <p:spPr>
          <a:xfrm>
            <a:off x="4629150" y="2162175"/>
            <a:ext cx="4210050" cy="419417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7" name="Date Placeholder 6"/>
          <p:cNvSpPr>
            <a:spLocks noGrp="1"/>
          </p:cNvSpPr>
          <p:nvPr>
            <p:ph type="dt" sz="half" idx="10"/>
          </p:nvPr>
        </p:nvSpPr>
        <p:spPr/>
        <p:txBody>
          <a:bodyPr/>
          <a:lstStyle>
            <a:lvl1pPr>
              <a:defRPr/>
            </a:lvl1pPr>
          </a:lstStyle>
          <a:p>
            <a:fld id="{8E97D390-4981-4C1B-8A15-A9E8E3A66C12}" type="datetime2">
              <a:rPr lang="zh-CN" altLang="en-US" smtClean="0"/>
              <a:t>2021年3月2日</a:t>
            </a:fld>
            <a:endParaRPr lang="zh-CN" altLang="en-US" dirty="0"/>
          </a:p>
        </p:txBody>
      </p:sp>
      <p:sp>
        <p:nvSpPr>
          <p:cNvPr id="8" name="Footer Placeholder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Slide Number Placeholder 8"/>
          <p:cNvSpPr>
            <a:spLocks noGrp="1"/>
          </p:cNvSpPr>
          <p:nvPr>
            <p:ph type="sldNum" sz="quarter" idx="12"/>
          </p:nvPr>
        </p:nvSpPr>
        <p:spPr/>
        <p:txBody>
          <a:bodyPr/>
          <a:lstStyle/>
          <a:p>
            <a:fld id="{AB393D56-620A-4FA6-AFE0-8A286AD08B3F}" type="slidenum">
              <a:rPr lang="zh-CN" altLang="en-US" smtClean="0"/>
              <a:t>‹#›</a:t>
            </a:fld>
            <a:endParaRPr lang="zh-CN" altLang="en-US"/>
          </a:p>
        </p:txBody>
      </p:sp>
    </p:spTree>
    <p:extLst>
      <p:ext uri="{BB962C8B-B14F-4D97-AF65-F5344CB8AC3E}">
        <p14:creationId xmlns:p14="http://schemas.microsoft.com/office/powerpoint/2010/main" val="40825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100000"/>
              </a:lnSpc>
              <a:defRPr/>
            </a:lvl1pPr>
          </a:lstStyle>
          <a:p>
            <a:r>
              <a:rPr lang="zh-CN" altLang="en-US" dirty="0" smtClean="0"/>
              <a:t>单击此处编辑母版标题样式</a:t>
            </a:r>
            <a:endParaRPr lang="en-US" dirty="0"/>
          </a:p>
        </p:txBody>
      </p:sp>
      <p:sp>
        <p:nvSpPr>
          <p:cNvPr id="3" name="Date Placeholder 2"/>
          <p:cNvSpPr>
            <a:spLocks noGrp="1"/>
          </p:cNvSpPr>
          <p:nvPr>
            <p:ph type="dt" sz="half" idx="10"/>
          </p:nvPr>
        </p:nvSpPr>
        <p:spPr/>
        <p:txBody>
          <a:bodyPr/>
          <a:lstStyle>
            <a:lvl1pPr>
              <a:defRPr/>
            </a:lvl1pPr>
          </a:lstStyle>
          <a:p>
            <a:fld id="{18468E9D-8419-4880-8ABF-88061BF02419}" type="datetime2">
              <a:rPr lang="zh-CN" altLang="en-US" smtClean="0"/>
              <a:t>2021年3月2日</a:t>
            </a:fld>
            <a:endParaRPr lang="zh-CN" altLang="en-US" dirty="0"/>
          </a:p>
        </p:txBody>
      </p:sp>
      <p:sp>
        <p:nvSpPr>
          <p:cNvPr id="4" name="Footer Placeholder 3"/>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5" name="Slide Number Placeholder 4"/>
          <p:cNvSpPr>
            <a:spLocks noGrp="1"/>
          </p:cNvSpPr>
          <p:nvPr>
            <p:ph type="sldNum" sz="quarter" idx="12"/>
          </p:nvPr>
        </p:nvSpPr>
        <p:spPr/>
        <p:txBody>
          <a:bodyPr/>
          <a:lstStyle/>
          <a:p>
            <a:fld id="{AB393D56-620A-4FA6-AFE0-8A286AD08B3F}" type="slidenum">
              <a:rPr lang="zh-CN" altLang="en-US" smtClean="0"/>
              <a:t>‹#›</a:t>
            </a:fld>
            <a:endParaRPr lang="zh-CN" altLang="en-US"/>
          </a:p>
        </p:txBody>
      </p:sp>
    </p:spTree>
    <p:extLst>
      <p:ext uri="{BB962C8B-B14F-4D97-AF65-F5344CB8AC3E}">
        <p14:creationId xmlns:p14="http://schemas.microsoft.com/office/powerpoint/2010/main" val="1465087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C0AD369-3878-466E-B0E4-E63B1EDFA932}" type="datetime2">
              <a:rPr lang="zh-CN" altLang="en-US" smtClean="0"/>
              <a:t>2021年3月2日</a:t>
            </a:fld>
            <a:endParaRPr lang="zh-CN" altLang="en-US" dirty="0"/>
          </a:p>
        </p:txBody>
      </p:sp>
      <p:sp>
        <p:nvSpPr>
          <p:cNvPr id="3" name="Footer Placeholder 2"/>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4" name="Slide Number Placeholder 3"/>
          <p:cNvSpPr>
            <a:spLocks noGrp="1"/>
          </p:cNvSpPr>
          <p:nvPr>
            <p:ph type="sldNum" sz="quarter" idx="12"/>
          </p:nvPr>
        </p:nvSpPr>
        <p:spPr/>
        <p:txBody>
          <a:bodyPr/>
          <a:lstStyle/>
          <a:p>
            <a:fld id="{AB393D56-620A-4FA6-AFE0-8A286AD08B3F}" type="slidenum">
              <a:rPr lang="zh-CN" altLang="en-US" smtClean="0"/>
              <a:t>‹#›</a:t>
            </a:fld>
            <a:endParaRPr lang="zh-CN" altLang="en-US"/>
          </a:p>
        </p:txBody>
      </p:sp>
    </p:spTree>
    <p:extLst>
      <p:ext uri="{BB962C8B-B14F-4D97-AF65-F5344CB8AC3E}">
        <p14:creationId xmlns:p14="http://schemas.microsoft.com/office/powerpoint/2010/main" val="1133645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100000"/>
              </a:lnSpc>
              <a:defRPr/>
            </a:lvl1pPr>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lvl1pPr>
              <a:defRPr/>
            </a:lvl1pPr>
          </a:lstStyle>
          <a:p>
            <a:fld id="{AF7915FB-6CAD-4951-A6AF-05083E3AC695}" type="datetime2">
              <a:rPr lang="zh-CN" altLang="en-US" smtClean="0"/>
              <a:t>2021年3月2日</a:t>
            </a:fld>
            <a:endParaRPr lang="zh-CN" altLang="en-US" dirty="0"/>
          </a:p>
        </p:txBody>
      </p:sp>
      <p:sp>
        <p:nvSpPr>
          <p:cNvPr id="5" name="Footer Placeholder 4"/>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6" name="Slide Number Placeholder 5"/>
          <p:cNvSpPr>
            <a:spLocks noGrp="1"/>
          </p:cNvSpPr>
          <p:nvPr>
            <p:ph type="sldNum" sz="quarter" idx="12"/>
          </p:nvPr>
        </p:nvSpPr>
        <p:spPr/>
        <p:txBody>
          <a:bodyPr/>
          <a:lstStyle/>
          <a:p>
            <a:fld id="{AB393D56-620A-4FA6-AFE0-8A286AD08B3F}" type="slidenum">
              <a:rPr lang="zh-CN" altLang="en-US" smtClean="0"/>
              <a:t>‹#›</a:t>
            </a:fld>
            <a:endParaRPr lang="zh-CN" altLang="en-US"/>
          </a:p>
        </p:txBody>
      </p:sp>
    </p:spTree>
    <p:extLst>
      <p:ext uri="{BB962C8B-B14F-4D97-AF65-F5344CB8AC3E}">
        <p14:creationId xmlns:p14="http://schemas.microsoft.com/office/powerpoint/2010/main" val="1977984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lvl1pPr>
              <a:lnSpc>
                <a:spcPct val="100000"/>
              </a:lnSpc>
              <a:defRPr/>
            </a:lvl1pPr>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lvl1pPr>
              <a:defRPr/>
            </a:lvl1pPr>
          </a:lstStyle>
          <a:p>
            <a:fld id="{C95D53CB-848F-46E8-8BC9-4FE1CCE42B36}" type="datetime2">
              <a:rPr lang="zh-CN" altLang="en-US" smtClean="0"/>
              <a:t>2021年3月2日</a:t>
            </a:fld>
            <a:endParaRPr lang="zh-CN" altLang="en-US" dirty="0"/>
          </a:p>
        </p:txBody>
      </p:sp>
      <p:sp>
        <p:nvSpPr>
          <p:cNvPr id="5" name="Footer Placeholder 4"/>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6" name="Slide Number Placeholder 5"/>
          <p:cNvSpPr>
            <a:spLocks noGrp="1"/>
          </p:cNvSpPr>
          <p:nvPr>
            <p:ph type="sldNum" sz="quarter" idx="12"/>
          </p:nvPr>
        </p:nvSpPr>
        <p:spPr/>
        <p:txBody>
          <a:bodyPr/>
          <a:lstStyle/>
          <a:p>
            <a:fld id="{AB393D56-620A-4FA6-AFE0-8A286AD08B3F}" type="slidenum">
              <a:rPr lang="zh-CN" altLang="en-US" smtClean="0"/>
              <a:t>‹#›</a:t>
            </a:fld>
            <a:endParaRPr lang="zh-CN" altLang="en-US"/>
          </a:p>
        </p:txBody>
      </p:sp>
    </p:spTree>
    <p:extLst>
      <p:ext uri="{BB962C8B-B14F-4D97-AF65-F5344CB8AC3E}">
        <p14:creationId xmlns:p14="http://schemas.microsoft.com/office/powerpoint/2010/main" val="2399528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3176"/>
            <a:ext cx="91440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461963" y="1328739"/>
            <a:ext cx="8220075" cy="5027612"/>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0" y="6356351"/>
            <a:ext cx="2057400" cy="365125"/>
          </a:xfrm>
          <a:prstGeom prst="rect">
            <a:avLst/>
          </a:prstGeom>
        </p:spPr>
        <p:txBody>
          <a:bodyPr vert="horz" lIns="91440" tIns="45720" rIns="91440" bIns="45720" rtlCol="0" anchor="ctr"/>
          <a:lstStyle>
            <a:lvl1pPr algn="ctr" defTabSz="914400" rtl="0" eaLnBrk="1" latinLnBrk="0" hangingPunct="1">
              <a:lnSpc>
                <a:spcPct val="90000"/>
              </a:lnSpc>
              <a:spcBef>
                <a:spcPct val="0"/>
              </a:spcBef>
              <a:buNone/>
              <a:defRPr lang="zh-CN" altLang="en-US" sz="2000" b="1" i="0" kern="1200" baseline="0" smtClean="0">
                <a:solidFill>
                  <a:schemeClr val="tx1"/>
                </a:solidFill>
                <a:latin typeface="Times New Roman" panose="02020603050405020304" pitchFamily="18" charset="0"/>
                <a:ea typeface="宋体" panose="02010600030101010101" pitchFamily="2" charset="-122"/>
                <a:cs typeface="+mj-cs"/>
              </a:defRPr>
            </a:lvl1pPr>
          </a:lstStyle>
          <a:p>
            <a:fld id="{1C282504-39BA-4F69-8195-55F9ED95D3DB}" type="datetime2">
              <a:rPr lang="zh-CN" altLang="en-US" smtClean="0"/>
              <a:t>2021年3月2日</a:t>
            </a:fld>
            <a:endParaRPr lang="zh-CN" altLang="en-US" dirty="0"/>
          </a:p>
        </p:txBody>
      </p:sp>
      <p:sp>
        <p:nvSpPr>
          <p:cNvPr id="5" name="Footer Placeholder 4"/>
          <p:cNvSpPr>
            <a:spLocks noGrp="1"/>
          </p:cNvSpPr>
          <p:nvPr>
            <p:ph type="ftr" sz="quarter" idx="3"/>
          </p:nvPr>
        </p:nvSpPr>
        <p:spPr>
          <a:xfrm>
            <a:off x="2057399" y="6356351"/>
            <a:ext cx="5019675" cy="365125"/>
          </a:xfrm>
          <a:prstGeom prst="rect">
            <a:avLst/>
          </a:prstGeom>
        </p:spPr>
        <p:txBody>
          <a:bodyPr vert="horz" lIns="91440" tIns="45720" rIns="91440" bIns="45720" rtlCol="0" anchor="ctr"/>
          <a:lstStyle>
            <a:lvl1pPr marL="0" algn="ctr" defTabSz="914400" rtl="0" eaLnBrk="1" latinLnBrk="0" hangingPunct="1">
              <a:lnSpc>
                <a:spcPct val="90000"/>
              </a:lnSpc>
              <a:spcBef>
                <a:spcPct val="0"/>
              </a:spcBef>
              <a:buNone/>
              <a:defRPr lang="zh-CN" altLang="en-US" sz="2000" b="1" i="0" kern="1200" baseline="0" dirty="0" smtClean="0">
                <a:solidFill>
                  <a:schemeClr val="tx1"/>
                </a:solidFill>
                <a:latin typeface="Times New Roman" panose="02020603050405020304" pitchFamily="18" charset="0"/>
                <a:ea typeface="宋体" panose="02010600030101010101" pitchFamily="2" charset="-122"/>
                <a:cs typeface="+mj-cs"/>
              </a:defRPr>
            </a:lvl1pPr>
          </a:lstStyle>
          <a:p>
            <a:r>
              <a:rPr lang="zh-CN" altLang="en-US" smtClean="0"/>
              <a:t>雍俊海</a:t>
            </a:r>
            <a:r>
              <a:rPr lang="en-US" altLang="zh-CN" smtClean="0"/>
              <a:t>: </a:t>
            </a:r>
            <a:r>
              <a:rPr lang="zh-CN" altLang="en-US" smtClean="0"/>
              <a:t>面向对象程序设计基础</a:t>
            </a:r>
            <a:endParaRPr lang="zh-CN" altLang="en-US" dirty="0"/>
          </a:p>
        </p:txBody>
      </p:sp>
      <p:sp>
        <p:nvSpPr>
          <p:cNvPr id="6" name="Slide Number Placeholder 5"/>
          <p:cNvSpPr>
            <a:spLocks noGrp="1"/>
          </p:cNvSpPr>
          <p:nvPr>
            <p:ph type="sldNum" sz="quarter" idx="4"/>
          </p:nvPr>
        </p:nvSpPr>
        <p:spPr>
          <a:xfrm>
            <a:off x="7077075" y="6356351"/>
            <a:ext cx="2057400" cy="365125"/>
          </a:xfrm>
          <a:prstGeom prst="rect">
            <a:avLst/>
          </a:prstGeom>
        </p:spPr>
        <p:txBody>
          <a:bodyPr vert="horz" lIns="91440" tIns="45720" rIns="91440" bIns="45720" rtlCol="0" anchor="ctr"/>
          <a:lstStyle>
            <a:lvl1pPr marL="0" algn="ctr" defTabSz="914400" rtl="0" eaLnBrk="1" latinLnBrk="0" hangingPunct="1">
              <a:lnSpc>
                <a:spcPct val="90000"/>
              </a:lnSpc>
              <a:spcBef>
                <a:spcPct val="0"/>
              </a:spcBef>
              <a:buNone/>
              <a:defRPr lang="zh-CN" altLang="en-US" sz="2000" b="1" i="0" kern="1200" baseline="0" smtClean="0">
                <a:solidFill>
                  <a:schemeClr val="tx1"/>
                </a:solidFill>
                <a:latin typeface="Times New Roman" panose="02020603050405020304" pitchFamily="18" charset="0"/>
                <a:ea typeface="宋体" panose="02010600030101010101" pitchFamily="2" charset="-122"/>
                <a:cs typeface="+mj-cs"/>
              </a:defRPr>
            </a:lvl1pPr>
          </a:lstStyle>
          <a:p>
            <a:fld id="{AB393D56-620A-4FA6-AFE0-8A286AD08B3F}" type="slidenum">
              <a:rPr lang="en-US" altLang="zh-CN" smtClean="0"/>
              <a:pPr/>
              <a:t>‹#›</a:t>
            </a:fld>
            <a:endParaRPr lang="en-US" dirty="0"/>
          </a:p>
        </p:txBody>
      </p:sp>
    </p:spTree>
    <p:extLst>
      <p:ext uri="{BB962C8B-B14F-4D97-AF65-F5344CB8AC3E}">
        <p14:creationId xmlns:p14="http://schemas.microsoft.com/office/powerpoint/2010/main" val="39249854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5" r:id="rId4"/>
    <p:sldLayoutId id="2147483666" r:id="rId5"/>
    <p:sldLayoutId id="2147483667" r:id="rId6"/>
    <p:sldLayoutId id="2147483670" r:id="rId7"/>
    <p:sldLayoutId id="2147483671" r:id="rId8"/>
  </p:sldLayoutIdLst>
  <p:hf hdr="0"/>
  <p:txStyles>
    <p:titleStyle>
      <a:lvl1pPr algn="ctr" defTabSz="914400" rtl="0" eaLnBrk="1" latinLnBrk="0" hangingPunct="1">
        <a:lnSpc>
          <a:spcPct val="90000"/>
        </a:lnSpc>
        <a:spcBef>
          <a:spcPct val="0"/>
        </a:spcBef>
        <a:buNone/>
        <a:defRPr sz="3600" b="1" i="0" kern="1200" baseline="0">
          <a:solidFill>
            <a:schemeClr val="tx1"/>
          </a:solidFill>
          <a:latin typeface="Times New Roman" panose="02020603050405020304" pitchFamily="18" charset="0"/>
          <a:ea typeface="黑体" panose="02010609060101010101" pitchFamily="49" charset="-122"/>
          <a:cs typeface="+mj-cs"/>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
        <a:defRPr lang="zh-CN" altLang="en-US" sz="2800" b="1" i="0" kern="1200" baseline="0" dirty="0" smtClean="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90000"/>
        </a:lnSpc>
        <a:spcBef>
          <a:spcPts val="500"/>
        </a:spcBef>
        <a:buFont typeface="Wingdings" panose="05000000000000000000" pitchFamily="2" charset="2"/>
        <a:buChar char=""/>
        <a:defRPr lang="zh-CN" altLang="en-US" sz="2600" b="1" i="0" kern="1200" baseline="0" dirty="0" smtClean="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90000"/>
        </a:lnSpc>
        <a:spcBef>
          <a:spcPts val="500"/>
        </a:spcBef>
        <a:buFont typeface="Wingdings" panose="05000000000000000000" pitchFamily="2" charset="2"/>
        <a:buChar char=""/>
        <a:defRPr lang="zh-CN" altLang="en-US" sz="2500" b="1" i="0" kern="1200" baseline="0" dirty="0" smtClean="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90000"/>
        </a:lnSpc>
        <a:spcBef>
          <a:spcPts val="500"/>
        </a:spcBef>
        <a:buFont typeface="Wingdings" panose="05000000000000000000" pitchFamily="2" charset="2"/>
        <a:buChar char=""/>
        <a:defRPr lang="zh-CN" altLang="en-US" sz="2400" b="1" i="0" kern="1200" baseline="0" dirty="0" smtClean="0">
          <a:solidFill>
            <a:srgbClr val="960032"/>
          </a:solidFill>
          <a:latin typeface="Times New Roman" panose="02020603050405020304" pitchFamily="18" charset="0"/>
          <a:ea typeface="宋体" panose="02010600030101010101" pitchFamily="2" charset="-122"/>
          <a:cs typeface="+mj-cs"/>
        </a:defRPr>
      </a:lvl4pPr>
      <a:lvl5pPr marL="1438275" indent="-361950" algn="just" defTabSz="914400" rtl="0" eaLnBrk="1" latinLnBrk="0" hangingPunct="1">
        <a:lnSpc>
          <a:spcPct val="90000"/>
        </a:lnSpc>
        <a:spcBef>
          <a:spcPts val="500"/>
        </a:spcBef>
        <a:buFont typeface="Wingdings" panose="05000000000000000000" pitchFamily="2" charset="2"/>
        <a:buChar char=""/>
        <a:defRPr lang="en-US" altLang="en-US" sz="2400" b="1" i="0" kern="1200" baseline="0" dirty="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0.wmf"/><Relationship Id="rId4"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0.wmf"/><Relationship Id="rId4"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jpeg"/><Relationship Id="rId4" Type="http://schemas.openxmlformats.org/officeDocument/2006/relationships/image" Target="../media/image7.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0.wmf"/><Relationship Id="rId4" Type="http://schemas.openxmlformats.org/officeDocument/2006/relationships/oleObject" Target="../embeddings/oleObject4.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0.wmf"/><Relationship Id="rId4" Type="http://schemas.openxmlformats.org/officeDocument/2006/relationships/oleObject" Target="../embeddings/oleObject5.bin"/></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0.wmf"/><Relationship Id="rId4" Type="http://schemas.openxmlformats.org/officeDocument/2006/relationships/oleObject" Target="../embeddings/oleObject6.bin"/></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0.wmf"/><Relationship Id="rId4" Type="http://schemas.openxmlformats.org/officeDocument/2006/relationships/oleObject" Target="../embeddings/oleObject7.bin"/></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11.tmp"/><Relationship Id="rId5" Type="http://schemas.openxmlformats.org/officeDocument/2006/relationships/tags" Target="../tags/tag5.xml"/><Relationship Id="rId10" Type="http://schemas.openxmlformats.org/officeDocument/2006/relationships/slideLayout" Target="../slideLayouts/slideLayout6.xml"/><Relationship Id="rId4" Type="http://schemas.openxmlformats.org/officeDocument/2006/relationships/tags" Target="../tags/tag4.xml"/><Relationship Id="rId9" Type="http://schemas.openxmlformats.org/officeDocument/2006/relationships/tags" Target="../tags/tag9.xml"/></Relationships>
</file>

<file path=ppt/slides/_rels/slide67.xml.rels><?xml version="1.0" encoding="UTF-8" standalone="yes"?>
<Relationships xmlns="http://schemas.openxmlformats.org/package/2006/relationships"><Relationship Id="rId8" Type="http://schemas.openxmlformats.org/officeDocument/2006/relationships/tags" Target="../tags/tag17.xml"/><Relationship Id="rId3" Type="http://schemas.openxmlformats.org/officeDocument/2006/relationships/tags" Target="../tags/tag12.xml"/><Relationship Id="rId7" Type="http://schemas.openxmlformats.org/officeDocument/2006/relationships/tags" Target="../tags/tag16.xml"/><Relationship Id="rId12" Type="http://schemas.openxmlformats.org/officeDocument/2006/relationships/image" Target="../media/image11.tmp"/><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tags" Target="../tags/tag15.xml"/><Relationship Id="rId11" Type="http://schemas.openxmlformats.org/officeDocument/2006/relationships/slideLayout" Target="../slideLayouts/slideLayout6.xml"/><Relationship Id="rId5" Type="http://schemas.openxmlformats.org/officeDocument/2006/relationships/tags" Target="../tags/tag14.xml"/><Relationship Id="rId10" Type="http://schemas.openxmlformats.org/officeDocument/2006/relationships/tags" Target="../tags/tag19.xml"/><Relationship Id="rId4" Type="http://schemas.openxmlformats.org/officeDocument/2006/relationships/tags" Target="../tags/tag13.xml"/><Relationship Id="rId9" Type="http://schemas.openxmlformats.org/officeDocument/2006/relationships/tags" Target="../tags/tag18.xml"/></Relationships>
</file>

<file path=ppt/slides/_rels/slide68.xml.rels><?xml version="1.0" encoding="UTF-8" standalone="yes"?>
<Relationships xmlns="http://schemas.openxmlformats.org/package/2006/relationships"><Relationship Id="rId8" Type="http://schemas.openxmlformats.org/officeDocument/2006/relationships/tags" Target="../tags/tag27.xml"/><Relationship Id="rId3" Type="http://schemas.openxmlformats.org/officeDocument/2006/relationships/tags" Target="../tags/tag22.xml"/><Relationship Id="rId7" Type="http://schemas.openxmlformats.org/officeDocument/2006/relationships/tags" Target="../tags/tag26.xml"/><Relationship Id="rId12" Type="http://schemas.openxmlformats.org/officeDocument/2006/relationships/image" Target="../media/image11.tmp"/><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tags" Target="../tags/tag25.xml"/><Relationship Id="rId11" Type="http://schemas.openxmlformats.org/officeDocument/2006/relationships/slideLayout" Target="../slideLayouts/slideLayout6.xml"/><Relationship Id="rId5" Type="http://schemas.openxmlformats.org/officeDocument/2006/relationships/tags" Target="../tags/tag24.xml"/><Relationship Id="rId10" Type="http://schemas.openxmlformats.org/officeDocument/2006/relationships/tags" Target="../tags/tag29.xml"/><Relationship Id="rId4" Type="http://schemas.openxmlformats.org/officeDocument/2006/relationships/tags" Target="../tags/tag23.xml"/><Relationship Id="rId9" Type="http://schemas.openxmlformats.org/officeDocument/2006/relationships/tags" Target="../tags/tag28.xml"/></Relationships>
</file>

<file path=ppt/slides/_rels/slide69.xml.rels><?xml version="1.0" encoding="UTF-8" standalone="yes"?>
<Relationships xmlns="http://schemas.openxmlformats.org/package/2006/relationships"><Relationship Id="rId8" Type="http://schemas.openxmlformats.org/officeDocument/2006/relationships/tags" Target="../tags/tag37.xml"/><Relationship Id="rId3" Type="http://schemas.openxmlformats.org/officeDocument/2006/relationships/tags" Target="../tags/tag32.xml"/><Relationship Id="rId7" Type="http://schemas.openxmlformats.org/officeDocument/2006/relationships/tags" Target="../tags/tag36.xml"/><Relationship Id="rId12" Type="http://schemas.openxmlformats.org/officeDocument/2006/relationships/image" Target="../media/image11.tmp"/><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tags" Target="../tags/tag35.xml"/><Relationship Id="rId11" Type="http://schemas.openxmlformats.org/officeDocument/2006/relationships/slideLayout" Target="../slideLayouts/slideLayout6.xml"/><Relationship Id="rId5" Type="http://schemas.openxmlformats.org/officeDocument/2006/relationships/tags" Target="../tags/tag34.xml"/><Relationship Id="rId10" Type="http://schemas.openxmlformats.org/officeDocument/2006/relationships/tags" Target="../tags/tag39.xml"/><Relationship Id="rId4" Type="http://schemas.openxmlformats.org/officeDocument/2006/relationships/tags" Target="../tags/tag33.xml"/><Relationship Id="rId9" Type="http://schemas.openxmlformats.org/officeDocument/2006/relationships/tags" Target="../tags/tag3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0.wmf"/><Relationship Id="rId4" Type="http://schemas.openxmlformats.org/officeDocument/2006/relationships/oleObject" Target="../embeddings/oleObject1.bin"/></Relationships>
</file>

<file path=ppt/slides/_rels/slide70.xml.rels><?xml version="1.0" encoding="UTF-8" standalone="yes"?>
<Relationships xmlns="http://schemas.openxmlformats.org/package/2006/relationships"><Relationship Id="rId8" Type="http://schemas.openxmlformats.org/officeDocument/2006/relationships/tags" Target="../tags/tag47.xml"/><Relationship Id="rId3" Type="http://schemas.openxmlformats.org/officeDocument/2006/relationships/tags" Target="../tags/tag42.xml"/><Relationship Id="rId7" Type="http://schemas.openxmlformats.org/officeDocument/2006/relationships/tags" Target="../tags/tag46.xml"/><Relationship Id="rId12" Type="http://schemas.openxmlformats.org/officeDocument/2006/relationships/image" Target="../media/image11.tmp"/><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tags" Target="../tags/tag45.xml"/><Relationship Id="rId11" Type="http://schemas.openxmlformats.org/officeDocument/2006/relationships/slideLayout" Target="../slideLayouts/slideLayout6.xml"/><Relationship Id="rId5" Type="http://schemas.openxmlformats.org/officeDocument/2006/relationships/tags" Target="../tags/tag44.xml"/><Relationship Id="rId10" Type="http://schemas.openxmlformats.org/officeDocument/2006/relationships/tags" Target="../tags/tag49.xml"/><Relationship Id="rId4" Type="http://schemas.openxmlformats.org/officeDocument/2006/relationships/tags" Target="../tags/tag43.xml"/><Relationship Id="rId9" Type="http://schemas.openxmlformats.org/officeDocument/2006/relationships/tags" Target="../tags/tag48.xml"/></Relationships>
</file>

<file path=ppt/slides/_rels/slide71.xml.rels><?xml version="1.0" encoding="UTF-8" standalone="yes"?>
<Relationships xmlns="http://schemas.openxmlformats.org/package/2006/relationships"><Relationship Id="rId8" Type="http://schemas.openxmlformats.org/officeDocument/2006/relationships/tags" Target="../tags/tag57.xml"/><Relationship Id="rId3" Type="http://schemas.openxmlformats.org/officeDocument/2006/relationships/tags" Target="../tags/tag52.xml"/><Relationship Id="rId7" Type="http://schemas.openxmlformats.org/officeDocument/2006/relationships/tags" Target="../tags/tag56.xml"/><Relationship Id="rId12" Type="http://schemas.openxmlformats.org/officeDocument/2006/relationships/image" Target="../media/image11.tmp"/><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tags" Target="../tags/tag55.xml"/><Relationship Id="rId11" Type="http://schemas.openxmlformats.org/officeDocument/2006/relationships/slideLayout" Target="../slideLayouts/slideLayout6.xml"/><Relationship Id="rId5" Type="http://schemas.openxmlformats.org/officeDocument/2006/relationships/tags" Target="../tags/tag54.xml"/><Relationship Id="rId10" Type="http://schemas.openxmlformats.org/officeDocument/2006/relationships/tags" Target="../tags/tag59.xml"/><Relationship Id="rId4" Type="http://schemas.openxmlformats.org/officeDocument/2006/relationships/tags" Target="../tags/tag53.xml"/><Relationship Id="rId9" Type="http://schemas.openxmlformats.org/officeDocument/2006/relationships/tags" Target="../tags/tag58.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0.wmf"/><Relationship Id="rId4" Type="http://schemas.openxmlformats.org/officeDocument/2006/relationships/oleObject" Target="../embeddings/oleObject8.bin"/></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0.wmf"/><Relationship Id="rId4" Type="http://schemas.openxmlformats.org/officeDocument/2006/relationships/oleObject" Target="../embeddings/oleObject9.bin"/></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83.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9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本课程采用</a:t>
            </a:r>
            <a:endParaRPr lang="zh-CN" altLang="en-US" dirty="0"/>
          </a:p>
        </p:txBody>
      </p:sp>
      <p:sp>
        <p:nvSpPr>
          <p:cNvPr id="4" name="日期占位符 3"/>
          <p:cNvSpPr>
            <a:spLocks noGrp="1"/>
          </p:cNvSpPr>
          <p:nvPr>
            <p:ph type="dt" sz="half" idx="10"/>
          </p:nvPr>
        </p:nvSpPr>
        <p:spPr/>
        <p:txBody>
          <a:bodyPr/>
          <a:lstStyle/>
          <a:p>
            <a:fld id="{FE5F219A-EC9F-4AD0-8836-930323F9B309}" type="datetime2">
              <a:rPr lang="zh-CN" altLang="en-US" smtClean="0"/>
              <a:t>2021年3月2日</a:t>
            </a:fld>
            <a:endParaRPr lang="zh-CN" altLang="en-US" dirty="0"/>
          </a:p>
        </p:txBody>
      </p:sp>
      <p:sp>
        <p:nvSpPr>
          <p:cNvPr id="5" name="页脚占位符 4"/>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6" name="灯片编号占位符 5"/>
          <p:cNvSpPr>
            <a:spLocks noGrp="1"/>
          </p:cNvSpPr>
          <p:nvPr>
            <p:ph type="sldNum" sz="quarter" idx="12"/>
          </p:nvPr>
        </p:nvSpPr>
        <p:spPr/>
        <p:txBody>
          <a:bodyPr/>
          <a:lstStyle/>
          <a:p>
            <a:fld id="{AB393D56-620A-4FA6-AFE0-8A286AD08B3F}" type="slidenum">
              <a:rPr lang="zh-CN" altLang="en-US" smtClean="0"/>
              <a:t>1</a:t>
            </a:fld>
            <a:endParaRPr lang="zh-CN" altLang="en-US" dirty="0"/>
          </a:p>
        </p:txBody>
      </p:sp>
      <p:sp>
        <p:nvSpPr>
          <p:cNvPr id="7"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8" name="图片 7">
            <a:extLst>
              <a:ext uri="{FF2B5EF4-FFF2-40B4-BE49-F238E27FC236}">
                <a16:creationId xmlns:a16="http://schemas.microsoft.com/office/drawing/2014/main" xmlns="" id="{93CD6244-59FA-48DB-B6C7-5D03B29020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9637" y="459440"/>
            <a:ext cx="1600204" cy="504174"/>
          </a:xfrm>
          <a:prstGeom prst="rect">
            <a:avLst/>
          </a:prstGeom>
        </p:spPr>
      </p:pic>
      <p:sp>
        <p:nvSpPr>
          <p:cNvPr id="9" name="矩形 8">
            <a:extLst>
              <a:ext uri="{FF2B5EF4-FFF2-40B4-BE49-F238E27FC236}">
                <a16:creationId xmlns:a16="http://schemas.microsoft.com/office/drawing/2014/main" xmlns="" id="{C45A83C2-4C6C-40EF-9115-166580DD2CEC}"/>
              </a:ext>
            </a:extLst>
          </p:cNvPr>
          <p:cNvSpPr/>
          <p:nvPr/>
        </p:nvSpPr>
        <p:spPr>
          <a:xfrm>
            <a:off x="395786" y="2206836"/>
            <a:ext cx="2954656" cy="1930657"/>
          </a:xfrm>
          <a:prstGeom prst="rect">
            <a:avLst/>
          </a:prstGeom>
          <a:noFill/>
        </p:spPr>
        <p:txBody>
          <a:bodyPr wrap="none">
            <a:spAutoFit/>
          </a:bodyPr>
          <a:lstStyle/>
          <a:p>
            <a:pPr algn="ctr">
              <a:lnSpc>
                <a:spcPct val="150000"/>
              </a:lnSpc>
            </a:pPr>
            <a:r>
              <a:rPr lang="zh-CN" altLang="en-US" sz="3200" b="1" dirty="0">
                <a:gradFill>
                  <a:gsLst>
                    <a:gs pos="0">
                      <a:srgbClr val="639EF4"/>
                    </a:gs>
                    <a:gs pos="100000">
                      <a:srgbClr val="00B050">
                        <a:lumMod val="99000"/>
                      </a:srgbClr>
                    </a:gs>
                  </a:gsLst>
                  <a:lin ang="7200000" scaled="0"/>
                </a:gradFill>
                <a:latin typeface="Microsoft YaHei" panose="020B0503020204020204" pitchFamily="34" charset="-122"/>
                <a:ea typeface="Microsoft YaHei" panose="020B0503020204020204" pitchFamily="34" charset="-122"/>
              </a:rPr>
              <a:t>本次直播是</a:t>
            </a:r>
            <a:endParaRPr lang="en-US" altLang="zh-CN" sz="3200" b="1" dirty="0">
              <a:gradFill>
                <a:gsLst>
                  <a:gs pos="0">
                    <a:srgbClr val="639EF4"/>
                  </a:gs>
                  <a:gs pos="100000">
                    <a:srgbClr val="00B050">
                      <a:lumMod val="99000"/>
                    </a:srgbClr>
                  </a:gs>
                </a:gsLst>
                <a:lin ang="7200000" scaled="0"/>
              </a:gradFill>
              <a:latin typeface="Microsoft YaHei" panose="020B0503020204020204" pitchFamily="34" charset="-122"/>
              <a:ea typeface="Microsoft YaHei" panose="020B0503020204020204" pitchFamily="34" charset="-122"/>
            </a:endParaRPr>
          </a:p>
          <a:p>
            <a:pPr algn="ctr">
              <a:lnSpc>
                <a:spcPct val="150000"/>
              </a:lnSpc>
            </a:pPr>
            <a:r>
              <a:rPr lang="zh-CN" altLang="en-US" sz="5400" b="1" dirty="0">
                <a:gradFill>
                  <a:gsLst>
                    <a:gs pos="0">
                      <a:srgbClr val="639EF4"/>
                    </a:gs>
                    <a:gs pos="100000">
                      <a:srgbClr val="00B050">
                        <a:lumMod val="99000"/>
                      </a:srgbClr>
                    </a:gs>
                  </a:gsLst>
                  <a:lin ang="7200000" scaled="0"/>
                </a:gradFill>
                <a:latin typeface="Microsoft YaHei" panose="020B0503020204020204" pitchFamily="34" charset="-122"/>
                <a:ea typeface="Microsoft YaHei" panose="020B0503020204020204" pitchFamily="34" charset="-122"/>
              </a:rPr>
              <a:t>视频直播</a:t>
            </a:r>
          </a:p>
        </p:txBody>
      </p:sp>
      <p:sp>
        <p:nvSpPr>
          <p:cNvPr id="18" name="Text Box 22"/>
          <p:cNvSpPr txBox="1">
            <a:spLocks noChangeArrowheads="1"/>
          </p:cNvSpPr>
          <p:nvPr/>
        </p:nvSpPr>
        <p:spPr bwMode="auto">
          <a:xfrm>
            <a:off x="908804" y="5163738"/>
            <a:ext cx="1928620" cy="852621"/>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0" rIns="36000" bIns="0" anchor="ctr"/>
          <a:lstStyle/>
          <a:p>
            <a:pPr algn="ctr" eaLnBrk="0" fontAlgn="base" hangingPunct="0">
              <a:lnSpc>
                <a:spcPct val="95000"/>
              </a:lnSpc>
              <a:spcBef>
                <a:spcPct val="0"/>
              </a:spcBef>
              <a:spcAft>
                <a:spcPct val="0"/>
              </a:spcAft>
            </a:pPr>
            <a:r>
              <a:rPr kumimoji="1" lang="zh-CN" altLang="en-US" sz="2400" b="1" dirty="0" smtClean="0">
                <a:solidFill>
                  <a:srgbClr val="000000"/>
                </a:solidFill>
                <a:latin typeface="Times New Roman" panose="02020603050405020304" pitchFamily="18" charset="0"/>
                <a:ea typeface="楷体_GB2312" pitchFamily="49" charset="-122"/>
              </a:rPr>
              <a:t>请登陆雨课堂签到。</a:t>
            </a:r>
            <a:endParaRPr kumimoji="1" lang="en-US" altLang="zh-CN" sz="2400" b="1" dirty="0" smtClean="0">
              <a:solidFill>
                <a:srgbClr val="000000"/>
              </a:solidFill>
              <a:latin typeface="Times New Roman" panose="02020603050405020304" pitchFamily="18" charset="0"/>
              <a:ea typeface="楷体_GB2312" pitchFamily="49" charset="-122"/>
            </a:endParaRPr>
          </a:p>
        </p:txBody>
      </p:sp>
      <p:sp>
        <p:nvSpPr>
          <p:cNvPr id="24" name="Text Box 22"/>
          <p:cNvSpPr txBox="1">
            <a:spLocks noChangeArrowheads="1"/>
          </p:cNvSpPr>
          <p:nvPr/>
        </p:nvSpPr>
        <p:spPr bwMode="auto">
          <a:xfrm>
            <a:off x="908804" y="4147461"/>
            <a:ext cx="1928620" cy="852621"/>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0" rIns="36000" bIns="0" anchor="ctr"/>
          <a:lstStyle/>
          <a:p>
            <a:pPr algn="ctr" eaLnBrk="0" fontAlgn="base" hangingPunct="0">
              <a:lnSpc>
                <a:spcPct val="95000"/>
              </a:lnSpc>
              <a:spcBef>
                <a:spcPct val="0"/>
              </a:spcBef>
              <a:spcAft>
                <a:spcPct val="0"/>
              </a:spcAft>
            </a:pPr>
            <a:r>
              <a:rPr kumimoji="1" lang="en-US" altLang="zh-CN" sz="2400" b="1" dirty="0" smtClean="0">
                <a:solidFill>
                  <a:srgbClr val="000000"/>
                </a:solidFill>
                <a:latin typeface="Times New Roman" panose="02020603050405020304" pitchFamily="18" charset="0"/>
                <a:ea typeface="楷体_GB2312" pitchFamily="49" charset="-122"/>
              </a:rPr>
              <a:t>9:50</a:t>
            </a:r>
            <a:r>
              <a:rPr kumimoji="1" lang="zh-CN" altLang="en-US" sz="2400" b="1" dirty="0">
                <a:solidFill>
                  <a:srgbClr val="000000"/>
                </a:solidFill>
                <a:latin typeface="Times New Roman" panose="02020603050405020304" pitchFamily="18" charset="0"/>
                <a:ea typeface="楷体_GB2312" pitchFamily="49" charset="-122"/>
              </a:rPr>
              <a:t>正式开始上课。</a:t>
            </a:r>
            <a:endParaRPr kumimoji="1" lang="en-US" altLang="zh-CN" sz="2400" b="1" dirty="0" smtClean="0">
              <a:solidFill>
                <a:srgbClr val="000000"/>
              </a:solidFill>
              <a:latin typeface="Times New Roman" panose="02020603050405020304" pitchFamily="18" charset="0"/>
              <a:ea typeface="楷体_GB2312" pitchFamily="49" charset="-122"/>
            </a:endParaRPr>
          </a:p>
        </p:txBody>
      </p:sp>
    </p:spTree>
    <p:extLst>
      <p:ext uri="{BB962C8B-B14F-4D97-AF65-F5344CB8AC3E}">
        <p14:creationId xmlns:p14="http://schemas.microsoft.com/office/powerpoint/2010/main" val="452249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结构化程序</a:t>
            </a:r>
            <a:r>
              <a:rPr lang="zh-CN" altLang="en-US" dirty="0" smtClean="0"/>
              <a:t>设计</a:t>
            </a:r>
            <a:r>
              <a:rPr lang="en-US" altLang="zh-CN" dirty="0" smtClean="0"/>
              <a:t>: </a:t>
            </a:r>
            <a:r>
              <a:rPr lang="zh-CN" altLang="en-US" dirty="0" smtClean="0"/>
              <a:t>模块划分的基本原则</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solidFill>
                  <a:srgbClr val="0000FF"/>
                </a:solidFill>
              </a:rPr>
              <a:t>功能划分原则</a:t>
            </a:r>
            <a:r>
              <a:rPr lang="en-US" altLang="zh-CN" dirty="0"/>
              <a:t>: </a:t>
            </a:r>
            <a:r>
              <a:rPr lang="zh-CN" altLang="en-US" dirty="0"/>
              <a:t>可以按照功能划分模块，各模块的功能尽量单一，功能定义尽可能合乎常规。</a:t>
            </a:r>
          </a:p>
          <a:p>
            <a:r>
              <a:rPr lang="zh-CN" altLang="en-US" dirty="0">
                <a:solidFill>
                  <a:srgbClr val="0000FF"/>
                </a:solidFill>
              </a:rPr>
              <a:t>独立性原则</a:t>
            </a:r>
            <a:r>
              <a:rPr lang="en-US" altLang="zh-CN" dirty="0"/>
              <a:t>: </a:t>
            </a:r>
            <a:r>
              <a:rPr lang="zh-CN" altLang="en-US" dirty="0"/>
              <a:t>有时也称为称低耦合性原则，即模块之间的关联程度尽可能低。</a:t>
            </a:r>
          </a:p>
          <a:p>
            <a:r>
              <a:rPr lang="zh-CN" altLang="en-US" dirty="0">
                <a:solidFill>
                  <a:srgbClr val="0000FF"/>
                </a:solidFill>
              </a:rPr>
              <a:t>信息屏蔽原则</a:t>
            </a:r>
            <a:r>
              <a:rPr lang="en-US" altLang="zh-CN" dirty="0"/>
              <a:t>: </a:t>
            </a:r>
            <a:r>
              <a:rPr lang="zh-CN" altLang="en-US" dirty="0"/>
              <a:t>有时也称为称接口原则，即对模块的调用形式及前提应当在接口当中说明清楚，在进行模块的调用时不需要了解模块内部细节，而且模块的使用不应依赖于模块的内部实现。</a:t>
            </a:r>
          </a:p>
          <a:p>
            <a:r>
              <a:rPr lang="zh-CN" altLang="en-US" dirty="0">
                <a:solidFill>
                  <a:srgbClr val="0000FF"/>
                </a:solidFill>
              </a:rPr>
              <a:t>可验证性原则</a:t>
            </a:r>
            <a:r>
              <a:rPr lang="en-US" altLang="zh-CN" dirty="0"/>
              <a:t>: </a:t>
            </a:r>
            <a:r>
              <a:rPr lang="zh-CN" altLang="en-US" dirty="0"/>
              <a:t>每个模块应当可以单独验证其正确性。</a:t>
            </a:r>
          </a:p>
          <a:p>
            <a:r>
              <a:rPr lang="zh-CN" altLang="en-US" dirty="0">
                <a:solidFill>
                  <a:srgbClr val="0000FF"/>
                </a:solidFill>
              </a:rPr>
              <a:t>变与不变分离原则</a:t>
            </a:r>
            <a:r>
              <a:rPr lang="en-US" altLang="zh-CN" dirty="0"/>
              <a:t>: </a:t>
            </a:r>
            <a:r>
              <a:rPr lang="zh-CN" altLang="en-US" dirty="0"/>
              <a:t>基本上不变与容易变化的部分应当分开，各自构成模块。根据这个原则，通常将输入输出等交互设计与算法分开</a:t>
            </a:r>
            <a:r>
              <a:rPr lang="zh-CN" altLang="en-US" dirty="0" smtClean="0"/>
              <a:t>。</a:t>
            </a:r>
            <a:endParaRPr lang="zh-CN" altLang="en-US"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2021年3月2日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10</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3978166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面向对象程序设计方法</a:t>
            </a:r>
          </a:p>
        </p:txBody>
      </p:sp>
      <p:sp>
        <p:nvSpPr>
          <p:cNvPr id="3" name="内容占位符 2"/>
          <p:cNvSpPr>
            <a:spLocks noGrp="1"/>
          </p:cNvSpPr>
          <p:nvPr>
            <p:ph idx="1"/>
          </p:nvPr>
        </p:nvSpPr>
        <p:spPr/>
        <p:txBody>
          <a:bodyPr/>
          <a:lstStyle/>
          <a:p>
            <a:r>
              <a:rPr lang="zh-CN" altLang="en-US" dirty="0"/>
              <a:t>面向对象程序设计是建立</a:t>
            </a:r>
            <a:r>
              <a:rPr lang="zh-CN" altLang="en-US" dirty="0" smtClean="0"/>
              <a:t>在面向过程的程序设计</a:t>
            </a:r>
            <a:r>
              <a:rPr lang="zh-CN" altLang="en-US" dirty="0"/>
              <a:t>基础上</a:t>
            </a:r>
            <a:r>
              <a:rPr lang="zh-CN" altLang="en-US" dirty="0" smtClean="0"/>
              <a:t>的。</a:t>
            </a:r>
            <a:endParaRPr lang="en-US" altLang="zh-CN" dirty="0" smtClean="0"/>
          </a:p>
          <a:p>
            <a:r>
              <a:rPr lang="zh-CN" altLang="en-US" dirty="0" smtClean="0"/>
              <a:t>面向对象程序设计也是一种结构化程序设计。</a:t>
            </a:r>
            <a:endParaRPr lang="zh-CN" altLang="en-US" dirty="0"/>
          </a:p>
          <a:p>
            <a:r>
              <a:rPr lang="zh-CN" altLang="en-US" dirty="0"/>
              <a:t>面向对象程序设计以</a:t>
            </a:r>
            <a:r>
              <a:rPr lang="zh-CN" altLang="en-US" dirty="0">
                <a:solidFill>
                  <a:srgbClr val="FF3300"/>
                </a:solidFill>
              </a:rPr>
              <a:t>类</a:t>
            </a:r>
            <a:r>
              <a:rPr lang="zh-CN" altLang="en-US" dirty="0"/>
              <a:t>作为构造程序的</a:t>
            </a:r>
            <a:r>
              <a:rPr lang="zh-CN" altLang="en-US" dirty="0" smtClean="0"/>
              <a:t>基本单位。</a:t>
            </a:r>
            <a:endParaRPr lang="zh-CN" altLang="en-US"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2021年3月2日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11</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0217219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面向过程的程序设计</a:t>
            </a:r>
            <a:r>
              <a:rPr lang="zh-CN" altLang="en-US" sz="3200" dirty="0"/>
              <a:t>与好的</a:t>
            </a:r>
            <a:r>
              <a:rPr lang="zh-CN" altLang="en-US" sz="3200" dirty="0" smtClean="0"/>
              <a:t>面向对象程序设计对比</a:t>
            </a:r>
            <a:endParaRPr lang="zh-CN" altLang="en-US" sz="3200" dirty="0"/>
          </a:p>
        </p:txBody>
      </p:sp>
      <p:sp>
        <p:nvSpPr>
          <p:cNvPr id="4" name="日期占位符 3"/>
          <p:cNvSpPr>
            <a:spLocks noGrp="1"/>
          </p:cNvSpPr>
          <p:nvPr>
            <p:ph type="dt" sz="half" idx="10"/>
          </p:nvPr>
        </p:nvSpPr>
        <p:spPr/>
        <p:txBody>
          <a:bodyPr/>
          <a:lstStyle/>
          <a:p>
            <a:fld id="{C2B53F0A-F76F-4225-8CCB-2FB6B8E06622}" type="datetime2">
              <a:rPr lang="zh-CN" altLang="en-US" smtClean="0"/>
              <a:t>2021年3月2日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12</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graphicFrame>
        <p:nvGraphicFramePr>
          <p:cNvPr id="7" name="表格 6"/>
          <p:cNvGraphicFramePr>
            <a:graphicFrameLocks noGrp="1"/>
          </p:cNvGraphicFramePr>
          <p:nvPr>
            <p:extLst>
              <p:ext uri="{D42A27DB-BD31-4B8C-83A1-F6EECF244321}">
                <p14:modId xmlns:p14="http://schemas.microsoft.com/office/powerpoint/2010/main" val="3666241511"/>
              </p:ext>
            </p:extLst>
          </p:nvPr>
        </p:nvGraphicFramePr>
        <p:xfrm>
          <a:off x="600072" y="1397000"/>
          <a:ext cx="8001002" cy="4785360"/>
        </p:xfrm>
        <a:graphic>
          <a:graphicData uri="http://schemas.openxmlformats.org/drawingml/2006/table">
            <a:tbl>
              <a:tblPr firstRow="1" bandRow="1">
                <a:tableStyleId>{5C22544A-7EE6-4342-B048-85BDC9FD1C3A}</a:tableStyleId>
              </a:tblPr>
              <a:tblGrid>
                <a:gridCol w="4000501"/>
                <a:gridCol w="4000501"/>
              </a:tblGrid>
              <a:tr h="370840">
                <a:tc>
                  <a:txBody>
                    <a:bodyPr/>
                    <a:lstStyle/>
                    <a:p>
                      <a:r>
                        <a:rPr lang="zh-CN" altLang="en-US" sz="2400" smtClean="0">
                          <a:solidFill>
                            <a:schemeClr val="tx1"/>
                          </a:solidFill>
                        </a:rPr>
                        <a:t>面向过程的程序设计</a:t>
                      </a:r>
                      <a:endParaRPr lang="zh-CN" altLang="en-US" sz="2400" dirty="0">
                        <a:solidFill>
                          <a:schemeClr val="tx1"/>
                        </a:solidFill>
                      </a:endParaRPr>
                    </a:p>
                  </a:txBody>
                  <a:tcPr/>
                </a:tc>
                <a:tc>
                  <a:txBody>
                    <a:bodyPr/>
                    <a:lstStyle/>
                    <a:p>
                      <a:r>
                        <a:rPr lang="zh-CN" altLang="en-US" sz="2400" dirty="0" smtClean="0">
                          <a:solidFill>
                            <a:schemeClr val="tx1"/>
                          </a:solidFill>
                        </a:rPr>
                        <a:t>好的面向对象程序设计</a:t>
                      </a:r>
                      <a:endParaRPr lang="zh-CN" altLang="en-US" dirty="0">
                        <a:solidFill>
                          <a:schemeClr val="tx1"/>
                        </a:solidFill>
                      </a:endParaRPr>
                    </a:p>
                  </a:txBody>
                  <a:tcPr/>
                </a:tc>
              </a:tr>
              <a:tr h="370840">
                <a:tc>
                  <a:txBody>
                    <a:bodyPr/>
                    <a:lstStyle/>
                    <a:p>
                      <a:r>
                        <a:rPr lang="zh-CN" altLang="en-US" sz="2000" b="1" dirty="0" smtClean="0">
                          <a:solidFill>
                            <a:schemeClr val="tx1"/>
                          </a:solidFill>
                        </a:rPr>
                        <a:t>如果采用全局变量，增加了程序的全局耦合程度。如果不采用全局变量，则常常增加了函数参数个数。</a:t>
                      </a:r>
                      <a:endParaRPr lang="zh-CN" altLang="en-US" sz="2000" b="1" dirty="0">
                        <a:solidFill>
                          <a:schemeClr val="tx1"/>
                        </a:solidFill>
                      </a:endParaRPr>
                    </a:p>
                  </a:txBody>
                  <a:tcPr/>
                </a:tc>
                <a:tc>
                  <a:txBody>
                    <a:bodyPr/>
                    <a:lstStyle/>
                    <a:p>
                      <a:r>
                        <a:rPr lang="zh-CN" altLang="en-US" sz="2000" b="1" dirty="0" smtClean="0">
                          <a:solidFill>
                            <a:schemeClr val="tx1"/>
                          </a:solidFill>
                        </a:rPr>
                        <a:t>可以避免出现全局变量，提高程序的局部特性。</a:t>
                      </a:r>
                      <a:endParaRPr lang="zh-CN" altLang="en-US" sz="2000" b="1" dirty="0">
                        <a:solidFill>
                          <a:schemeClr val="tx1"/>
                        </a:solidFill>
                      </a:endParaRPr>
                    </a:p>
                  </a:txBody>
                  <a:tcPr/>
                </a:tc>
              </a:tr>
              <a:tr h="370840">
                <a:tc>
                  <a:txBody>
                    <a:bodyPr/>
                    <a:lstStyle/>
                    <a:p>
                      <a:r>
                        <a:rPr lang="zh-CN" altLang="en-US" sz="2000" b="1" dirty="0" smtClean="0">
                          <a:solidFill>
                            <a:schemeClr val="tx1"/>
                          </a:solidFill>
                        </a:rPr>
                        <a:t>在复用</a:t>
                      </a:r>
                      <a:r>
                        <a:rPr lang="en-US" altLang="zh-CN" sz="2000" b="1" dirty="0" smtClean="0">
                          <a:solidFill>
                            <a:schemeClr val="tx1"/>
                          </a:solidFill>
                        </a:rPr>
                        <a:t>/</a:t>
                      </a:r>
                      <a:r>
                        <a:rPr lang="zh-CN" altLang="en-US" sz="2000" b="1" dirty="0" smtClean="0">
                          <a:solidFill>
                            <a:schemeClr val="tx1"/>
                          </a:solidFill>
                        </a:rPr>
                        <a:t>函数调用时，难以回避复杂或易变的数据类型。</a:t>
                      </a:r>
                      <a:endParaRPr lang="zh-CN" altLang="en-US" sz="2000" b="1" dirty="0">
                        <a:solidFill>
                          <a:schemeClr val="tx1"/>
                        </a:solidFill>
                      </a:endParaRPr>
                    </a:p>
                  </a:txBody>
                  <a:tcPr/>
                </a:tc>
                <a:tc>
                  <a:txBody>
                    <a:bodyPr/>
                    <a:lstStyle/>
                    <a:p>
                      <a:r>
                        <a:rPr lang="zh-CN" altLang="en-US" sz="2000" b="1" dirty="0" smtClean="0">
                          <a:solidFill>
                            <a:schemeClr val="tx1"/>
                          </a:solidFill>
                        </a:rPr>
                        <a:t>在复用时，可以屏蔽一些复杂或易变的数据类型。</a:t>
                      </a:r>
                      <a:endParaRPr lang="zh-CN" altLang="en-US" sz="2000" b="1" dirty="0">
                        <a:solidFill>
                          <a:schemeClr val="tx1"/>
                        </a:solidFill>
                      </a:endParaRPr>
                    </a:p>
                  </a:txBody>
                  <a:tcPr/>
                </a:tc>
              </a:tr>
              <a:tr h="370840">
                <a:tc>
                  <a:txBody>
                    <a:bodyPr/>
                    <a:lstStyle/>
                    <a:p>
                      <a:r>
                        <a:rPr lang="zh-CN" altLang="en-US" sz="2000" b="1" dirty="0" smtClean="0">
                          <a:solidFill>
                            <a:schemeClr val="tx1"/>
                          </a:solidFill>
                        </a:rPr>
                        <a:t>代码复用粒度小，理清函数之间关联关系的代价相对较大。</a:t>
                      </a:r>
                      <a:endParaRPr lang="zh-CN" altLang="en-US" sz="2000" b="1" dirty="0">
                        <a:solidFill>
                          <a:schemeClr val="tx1"/>
                        </a:solidFill>
                      </a:endParaRPr>
                    </a:p>
                  </a:txBody>
                  <a:tcPr/>
                </a:tc>
                <a:tc>
                  <a:txBody>
                    <a:bodyPr/>
                    <a:lstStyle/>
                    <a:p>
                      <a:r>
                        <a:rPr lang="zh-CN" altLang="en-US" sz="2000" b="1" dirty="0" smtClean="0">
                          <a:solidFill>
                            <a:schemeClr val="tx1"/>
                          </a:solidFill>
                        </a:rPr>
                        <a:t>代码复用粒度大，函数或成员函数已经通过类或命名空间等归类，体系化好。</a:t>
                      </a:r>
                      <a:endParaRPr lang="zh-CN" altLang="en-US" sz="2000" b="1" dirty="0">
                        <a:solidFill>
                          <a:schemeClr val="tx1"/>
                        </a:solidFill>
                      </a:endParaRPr>
                    </a:p>
                  </a:txBody>
                  <a:tcPr/>
                </a:tc>
              </a:tr>
              <a:tr h="370840">
                <a:tc>
                  <a:txBody>
                    <a:bodyPr/>
                    <a:lstStyle/>
                    <a:p>
                      <a:r>
                        <a:rPr lang="zh-CN" altLang="en-US" sz="2000" b="1" dirty="0" smtClean="0">
                          <a:solidFill>
                            <a:schemeClr val="tx1"/>
                          </a:solidFill>
                        </a:rPr>
                        <a:t>在函数调用之前是否需要初始化，在调用之后是否需要做结束处理，不清晰。而且如何进行初始化或做结束处理也不清晰。</a:t>
                      </a:r>
                      <a:endParaRPr lang="zh-CN" altLang="en-US" sz="2000" b="1" dirty="0">
                        <a:solidFill>
                          <a:schemeClr val="tx1"/>
                        </a:solidFill>
                      </a:endParaRPr>
                    </a:p>
                  </a:txBody>
                  <a:tcPr/>
                </a:tc>
                <a:tc>
                  <a:txBody>
                    <a:bodyPr/>
                    <a:lstStyle/>
                    <a:p>
                      <a:r>
                        <a:rPr lang="zh-CN" altLang="en-US" sz="2000" b="1" dirty="0" smtClean="0">
                          <a:solidFill>
                            <a:schemeClr val="tx1"/>
                          </a:solidFill>
                        </a:rPr>
                        <a:t>类的构造函数和析构函数很好地解决了在函数调用之前的初始化和在调用之后的结束处理问题。</a:t>
                      </a:r>
                      <a:endParaRPr lang="zh-CN" altLang="en-US" sz="2000" b="1" dirty="0">
                        <a:solidFill>
                          <a:schemeClr val="tx1"/>
                        </a:solidFill>
                      </a:endParaRPr>
                    </a:p>
                  </a:txBody>
                  <a:tcPr/>
                </a:tc>
              </a:tr>
            </a:tbl>
          </a:graphicData>
        </a:graphic>
      </p:graphicFrame>
    </p:spTree>
    <p:extLst>
      <p:ext uri="{BB962C8B-B14F-4D97-AF65-F5344CB8AC3E}">
        <p14:creationId xmlns:p14="http://schemas.microsoft.com/office/powerpoint/2010/main" val="2348788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面向对象程序设计的</a:t>
            </a:r>
            <a:r>
              <a:rPr lang="zh-CN" altLang="zh-CN" dirty="0" smtClean="0"/>
              <a:t>基本</a:t>
            </a:r>
            <a:r>
              <a:rPr lang="zh-CN" altLang="en-US" dirty="0" smtClean="0"/>
              <a:t>思路</a:t>
            </a:r>
            <a:endParaRPr lang="zh-CN" altLang="en-US" dirty="0"/>
          </a:p>
        </p:txBody>
      </p:sp>
      <p:sp>
        <p:nvSpPr>
          <p:cNvPr id="3" name="内容占位符 2"/>
          <p:cNvSpPr>
            <a:spLocks noGrp="1"/>
          </p:cNvSpPr>
          <p:nvPr>
            <p:ph idx="1"/>
          </p:nvPr>
        </p:nvSpPr>
        <p:spPr/>
        <p:txBody>
          <a:bodyPr>
            <a:normAutofit fontScale="77500" lnSpcReduction="20000"/>
          </a:bodyPr>
          <a:lstStyle/>
          <a:p>
            <a:pPr lvl="0">
              <a:lnSpc>
                <a:spcPct val="120000"/>
              </a:lnSpc>
            </a:pPr>
            <a:r>
              <a:rPr lang="zh-CN" altLang="en-US" dirty="0"/>
              <a:t>面向对象程序设计≈</a:t>
            </a:r>
            <a:r>
              <a:rPr lang="zh-CN" altLang="en-US" dirty="0">
                <a:solidFill>
                  <a:srgbClr val="FF0000"/>
                </a:solidFill>
              </a:rPr>
              <a:t>对象</a:t>
            </a:r>
            <a:r>
              <a:rPr lang="zh-CN" altLang="en-US" dirty="0">
                <a:solidFill>
                  <a:srgbClr val="0000FF"/>
                </a:solidFill>
              </a:rPr>
              <a:t>划分</a:t>
            </a:r>
            <a:r>
              <a:rPr lang="zh-CN" altLang="en-US" dirty="0"/>
              <a:t>＋</a:t>
            </a:r>
            <a:r>
              <a:rPr lang="zh-CN" altLang="en-US" dirty="0">
                <a:solidFill>
                  <a:srgbClr val="FF0000"/>
                </a:solidFill>
              </a:rPr>
              <a:t>对象</a:t>
            </a:r>
            <a:r>
              <a:rPr lang="zh-CN" altLang="en-US" dirty="0">
                <a:solidFill>
                  <a:srgbClr val="0000FF"/>
                </a:solidFill>
              </a:rPr>
              <a:t>组织</a:t>
            </a:r>
            <a:r>
              <a:rPr lang="en-US" altLang="zh-CN" dirty="0"/>
              <a:t>+</a:t>
            </a:r>
            <a:r>
              <a:rPr lang="zh-CN" altLang="en-US" dirty="0">
                <a:solidFill>
                  <a:srgbClr val="FF0000"/>
                </a:solidFill>
              </a:rPr>
              <a:t>对象</a:t>
            </a:r>
            <a:r>
              <a:rPr lang="zh-CN" altLang="en-US" dirty="0">
                <a:solidFill>
                  <a:srgbClr val="0000FF"/>
                </a:solidFill>
              </a:rPr>
              <a:t>设计</a:t>
            </a:r>
            <a:r>
              <a:rPr lang="en-US" altLang="zh-CN" dirty="0"/>
              <a:t>+</a:t>
            </a:r>
            <a:r>
              <a:rPr lang="zh-CN" altLang="en-US" dirty="0">
                <a:solidFill>
                  <a:srgbClr val="FF0000"/>
                </a:solidFill>
              </a:rPr>
              <a:t>对象</a:t>
            </a:r>
            <a:r>
              <a:rPr lang="zh-CN" altLang="en-US" dirty="0">
                <a:solidFill>
                  <a:srgbClr val="0000FF"/>
                </a:solidFill>
              </a:rPr>
              <a:t>实现</a:t>
            </a:r>
            <a:r>
              <a:rPr lang="zh-CN" altLang="en-US" dirty="0"/>
              <a:t>。</a:t>
            </a:r>
          </a:p>
          <a:p>
            <a:pPr lvl="1">
              <a:lnSpc>
                <a:spcPct val="120000"/>
              </a:lnSpc>
            </a:pPr>
            <a:r>
              <a:rPr lang="zh-CN" altLang="en-US" dirty="0" smtClean="0">
                <a:solidFill>
                  <a:srgbClr val="0000FF"/>
                </a:solidFill>
              </a:rPr>
              <a:t>对象</a:t>
            </a:r>
            <a:r>
              <a:rPr lang="zh-CN" altLang="en-US" dirty="0">
                <a:solidFill>
                  <a:srgbClr val="0000FF"/>
                </a:solidFill>
              </a:rPr>
              <a:t>划分</a:t>
            </a:r>
            <a:r>
              <a:rPr lang="en-US" altLang="zh-CN" dirty="0"/>
              <a:t>: </a:t>
            </a:r>
            <a:r>
              <a:rPr lang="zh-CN" altLang="en-US" dirty="0"/>
              <a:t>就是确定在解决待求解的实际问题时需要哪些对象；并确定其中哪些对象是已经存在并且可以直接用的，哪些对象是需要新构造的。</a:t>
            </a:r>
          </a:p>
          <a:p>
            <a:pPr lvl="1">
              <a:lnSpc>
                <a:spcPct val="120000"/>
              </a:lnSpc>
            </a:pPr>
            <a:r>
              <a:rPr lang="zh-CN" altLang="en-US" dirty="0" smtClean="0">
                <a:solidFill>
                  <a:srgbClr val="0000FF"/>
                </a:solidFill>
              </a:rPr>
              <a:t>对象</a:t>
            </a:r>
            <a:r>
              <a:rPr lang="zh-CN" altLang="en-US" dirty="0">
                <a:solidFill>
                  <a:srgbClr val="0000FF"/>
                </a:solidFill>
              </a:rPr>
              <a:t>组织</a:t>
            </a:r>
            <a:r>
              <a:rPr lang="en-US" altLang="zh-CN" dirty="0"/>
              <a:t>: </a:t>
            </a:r>
            <a:r>
              <a:rPr lang="zh-CN" altLang="en-US" dirty="0"/>
              <a:t>就是确定对象与对象之间的关系，例如</a:t>
            </a:r>
            <a:r>
              <a:rPr lang="en-US" altLang="zh-CN" dirty="0"/>
              <a:t>: </a:t>
            </a:r>
            <a:r>
              <a:rPr lang="zh-CN" altLang="en-US" dirty="0"/>
              <a:t>父子关系、组合关系和耦合关系。对象组织是设计与实现对象的基础，同时对象组织确定了应当将对象写入哪个代码文件或者归入哪个软件构件库。</a:t>
            </a:r>
          </a:p>
          <a:p>
            <a:pPr lvl="1">
              <a:lnSpc>
                <a:spcPct val="120000"/>
              </a:lnSpc>
            </a:pPr>
            <a:r>
              <a:rPr lang="zh-CN" altLang="en-US" dirty="0" smtClean="0">
                <a:solidFill>
                  <a:srgbClr val="0000FF"/>
                </a:solidFill>
              </a:rPr>
              <a:t>对象</a:t>
            </a:r>
            <a:r>
              <a:rPr lang="zh-CN" altLang="en-US" dirty="0">
                <a:solidFill>
                  <a:srgbClr val="0000FF"/>
                </a:solidFill>
              </a:rPr>
              <a:t>设计</a:t>
            </a:r>
            <a:r>
              <a:rPr lang="en-US" altLang="zh-CN" dirty="0"/>
              <a:t>: </a:t>
            </a:r>
            <a:r>
              <a:rPr lang="zh-CN" altLang="en-US" dirty="0"/>
              <a:t>就是确定对象的数据与功能，即成员变量与成员函数。</a:t>
            </a:r>
          </a:p>
          <a:p>
            <a:pPr lvl="1">
              <a:lnSpc>
                <a:spcPct val="120000"/>
              </a:lnSpc>
            </a:pPr>
            <a:r>
              <a:rPr lang="zh-CN" altLang="en-US" dirty="0" smtClean="0">
                <a:solidFill>
                  <a:srgbClr val="0000FF"/>
                </a:solidFill>
              </a:rPr>
              <a:t>对象</a:t>
            </a:r>
            <a:r>
              <a:rPr lang="zh-CN" altLang="en-US" dirty="0">
                <a:solidFill>
                  <a:srgbClr val="0000FF"/>
                </a:solidFill>
              </a:rPr>
              <a:t>实现</a:t>
            </a:r>
            <a:r>
              <a:rPr lang="en-US" altLang="zh-CN" dirty="0"/>
              <a:t>: </a:t>
            </a:r>
            <a:r>
              <a:rPr lang="zh-CN" altLang="en-US" dirty="0"/>
              <a:t>就是实现对象的功能，即实现对象的成员函数。</a:t>
            </a:r>
          </a:p>
          <a:p>
            <a:pPr>
              <a:lnSpc>
                <a:spcPct val="120000"/>
              </a:lnSpc>
            </a:pPr>
            <a:r>
              <a:rPr lang="zh-CN" altLang="en-US" dirty="0" smtClean="0"/>
              <a:t>优点</a:t>
            </a:r>
            <a:endParaRPr lang="zh-CN" altLang="en-US" dirty="0"/>
          </a:p>
          <a:p>
            <a:pPr lvl="1">
              <a:lnSpc>
                <a:spcPct val="120000"/>
              </a:lnSpc>
            </a:pPr>
            <a:r>
              <a:rPr lang="zh-CN" altLang="en-US" dirty="0"/>
              <a:t>提供了一种构造大规模程序的</a:t>
            </a:r>
            <a:r>
              <a:rPr lang="zh-CN" altLang="en-US" dirty="0" smtClean="0"/>
              <a:t>方案。</a:t>
            </a:r>
            <a:endParaRPr lang="zh-CN" altLang="en-US" dirty="0"/>
          </a:p>
          <a:p>
            <a:pPr>
              <a:lnSpc>
                <a:spcPct val="120000"/>
              </a:lnSpc>
            </a:pPr>
            <a:r>
              <a:rPr lang="zh-CN" altLang="en-US" dirty="0"/>
              <a:t>缺点</a:t>
            </a:r>
          </a:p>
          <a:p>
            <a:pPr lvl="1">
              <a:lnSpc>
                <a:spcPct val="120000"/>
              </a:lnSpc>
            </a:pPr>
            <a:r>
              <a:rPr lang="zh-CN" altLang="en-US" dirty="0"/>
              <a:t>以</a:t>
            </a:r>
            <a:r>
              <a:rPr lang="zh-CN" altLang="en-US" dirty="0">
                <a:solidFill>
                  <a:srgbClr val="FF3300"/>
                </a:solidFill>
              </a:rPr>
              <a:t>类</a:t>
            </a:r>
            <a:r>
              <a:rPr lang="zh-CN" altLang="en-US" dirty="0"/>
              <a:t>为程序复用的基本单位，不好的设计容易造成程序规模很庞大。</a:t>
            </a:r>
          </a:p>
        </p:txBody>
      </p:sp>
      <p:sp>
        <p:nvSpPr>
          <p:cNvPr id="4" name="日期占位符 3"/>
          <p:cNvSpPr>
            <a:spLocks noGrp="1"/>
          </p:cNvSpPr>
          <p:nvPr>
            <p:ph type="dt" sz="half" idx="10"/>
          </p:nvPr>
        </p:nvSpPr>
        <p:spPr/>
        <p:txBody>
          <a:bodyPr/>
          <a:lstStyle/>
          <a:p>
            <a:fld id="{F381214A-8007-4650-8EDC-C23A8A8B800F}" type="datetime2">
              <a:rPr lang="zh-CN" altLang="en-US" smtClean="0"/>
              <a:t>2021年3月2日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13</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7968044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程序设计方法</a:t>
            </a:r>
          </a:p>
        </p:txBody>
      </p:sp>
      <p:sp>
        <p:nvSpPr>
          <p:cNvPr id="3" name="内容占位符 2"/>
          <p:cNvSpPr>
            <a:spLocks noGrp="1"/>
          </p:cNvSpPr>
          <p:nvPr>
            <p:ph idx="1"/>
          </p:nvPr>
        </p:nvSpPr>
        <p:spPr>
          <a:xfrm>
            <a:off x="461963" y="1457326"/>
            <a:ext cx="8220075" cy="1608140"/>
          </a:xfrm>
        </p:spPr>
        <p:txBody>
          <a:bodyPr>
            <a:normAutofit/>
          </a:bodyPr>
          <a:lstStyle/>
          <a:p>
            <a:pPr>
              <a:lnSpc>
                <a:spcPct val="90000"/>
              </a:lnSpc>
            </a:pPr>
            <a:r>
              <a:rPr lang="zh-CN" altLang="zh-CN" sz="2000" dirty="0"/>
              <a:t>面向对象</a:t>
            </a:r>
            <a:endParaRPr lang="zh-CN" altLang="en-US" sz="2000" dirty="0"/>
          </a:p>
          <a:p>
            <a:pPr lvl="1">
              <a:lnSpc>
                <a:spcPct val="90000"/>
              </a:lnSpc>
            </a:pPr>
            <a:r>
              <a:rPr lang="zh-CN" altLang="en-US" sz="2000" dirty="0" smtClean="0"/>
              <a:t>程序设计与实现</a:t>
            </a:r>
            <a:r>
              <a:rPr lang="zh-CN" altLang="en-US" sz="2000" dirty="0" smtClean="0">
                <a:latin typeface="宋体" panose="02010600030101010101" pitchFamily="2" charset="-122"/>
              </a:rPr>
              <a:t>≈</a:t>
            </a:r>
            <a:r>
              <a:rPr lang="zh-CN" altLang="en-US" sz="2000" dirty="0" smtClean="0">
                <a:solidFill>
                  <a:srgbClr val="FF0000"/>
                </a:solidFill>
              </a:rPr>
              <a:t>对象</a:t>
            </a:r>
            <a:r>
              <a:rPr lang="zh-CN" altLang="en-US" sz="2000" dirty="0">
                <a:solidFill>
                  <a:srgbClr val="0000FF"/>
                </a:solidFill>
              </a:rPr>
              <a:t>划分</a:t>
            </a:r>
            <a:r>
              <a:rPr lang="zh-CN" altLang="en-US" sz="2000" dirty="0"/>
              <a:t>＋</a:t>
            </a:r>
            <a:r>
              <a:rPr lang="zh-CN" altLang="en-US" sz="2000" dirty="0">
                <a:solidFill>
                  <a:srgbClr val="FF0000"/>
                </a:solidFill>
              </a:rPr>
              <a:t>对象</a:t>
            </a:r>
            <a:r>
              <a:rPr lang="zh-CN" altLang="en-US" sz="2000" dirty="0">
                <a:solidFill>
                  <a:srgbClr val="0000FF"/>
                </a:solidFill>
              </a:rPr>
              <a:t>组织</a:t>
            </a:r>
            <a:r>
              <a:rPr lang="en-US" altLang="zh-CN" sz="2000" dirty="0"/>
              <a:t>+</a:t>
            </a:r>
            <a:r>
              <a:rPr lang="zh-CN" altLang="en-US" sz="2000" dirty="0">
                <a:solidFill>
                  <a:srgbClr val="FF0000"/>
                </a:solidFill>
              </a:rPr>
              <a:t>对象</a:t>
            </a:r>
            <a:r>
              <a:rPr lang="zh-CN" altLang="en-US" sz="2000" dirty="0">
                <a:solidFill>
                  <a:srgbClr val="0000FF"/>
                </a:solidFill>
              </a:rPr>
              <a:t>设计</a:t>
            </a:r>
            <a:r>
              <a:rPr lang="en-US" altLang="zh-CN" sz="2000" dirty="0"/>
              <a:t>+</a:t>
            </a:r>
            <a:r>
              <a:rPr lang="zh-CN" altLang="en-US" sz="2000" dirty="0">
                <a:solidFill>
                  <a:srgbClr val="FF0000"/>
                </a:solidFill>
              </a:rPr>
              <a:t>对象</a:t>
            </a:r>
            <a:r>
              <a:rPr lang="zh-CN" altLang="en-US" sz="2000" dirty="0">
                <a:solidFill>
                  <a:srgbClr val="0000FF"/>
                </a:solidFill>
              </a:rPr>
              <a:t>实现</a:t>
            </a:r>
            <a:r>
              <a:rPr lang="zh-CN" altLang="en-US" sz="2000" dirty="0"/>
              <a:t>。</a:t>
            </a:r>
            <a:endParaRPr lang="en-US" altLang="zh-CN" sz="2000" dirty="0"/>
          </a:p>
          <a:p>
            <a:pPr lvl="1">
              <a:lnSpc>
                <a:spcPct val="90000"/>
              </a:lnSpc>
            </a:pPr>
            <a:r>
              <a:rPr lang="zh-CN" altLang="en-US" sz="2000" dirty="0" smtClean="0"/>
              <a:t>模块</a:t>
            </a:r>
            <a:r>
              <a:rPr lang="zh-CN" altLang="en-US" sz="2000" dirty="0"/>
              <a:t>划分</a:t>
            </a:r>
            <a:r>
              <a:rPr lang="zh-CN" altLang="en-US" sz="2000" dirty="0">
                <a:sym typeface="Wingdings" panose="05000000000000000000" pitchFamily="2" charset="2"/>
              </a:rPr>
              <a:t>以类作为程序基本单位</a:t>
            </a:r>
          </a:p>
          <a:p>
            <a:pPr>
              <a:lnSpc>
                <a:spcPct val="90000"/>
              </a:lnSpc>
            </a:pPr>
            <a:r>
              <a:rPr lang="zh-CN" altLang="en-US" sz="2000" dirty="0">
                <a:sym typeface="Wingdings" panose="05000000000000000000" pitchFamily="2" charset="2"/>
              </a:rPr>
              <a:t>面向过程</a:t>
            </a:r>
            <a:r>
              <a:rPr lang="en-US" altLang="zh-CN" sz="2000" dirty="0">
                <a:sym typeface="Wingdings" panose="05000000000000000000" pitchFamily="2" charset="2"/>
              </a:rPr>
              <a:t>: </a:t>
            </a:r>
            <a:r>
              <a:rPr lang="zh-CN" altLang="en-US" sz="2000" dirty="0">
                <a:sym typeface="Wingdings" panose="05000000000000000000" pitchFamily="2" charset="2"/>
              </a:rPr>
              <a:t>以函数作为程序</a:t>
            </a:r>
            <a:r>
              <a:rPr lang="zh-CN" altLang="en-US" sz="2000" dirty="0" smtClean="0">
                <a:sym typeface="Wingdings" panose="05000000000000000000" pitchFamily="2" charset="2"/>
              </a:rPr>
              <a:t>基本单位。</a:t>
            </a:r>
            <a:endParaRPr lang="zh-CN" altLang="en-US" sz="2000" dirty="0">
              <a:sym typeface="Wingdings" panose="05000000000000000000" pitchFamily="2" charset="2"/>
            </a:endParaRPr>
          </a:p>
        </p:txBody>
      </p:sp>
      <p:sp>
        <p:nvSpPr>
          <p:cNvPr id="4" name="日期占位符 3"/>
          <p:cNvSpPr>
            <a:spLocks noGrp="1"/>
          </p:cNvSpPr>
          <p:nvPr>
            <p:ph type="dt" sz="half" idx="10"/>
          </p:nvPr>
        </p:nvSpPr>
        <p:spPr/>
        <p:txBody>
          <a:bodyPr/>
          <a:lstStyle/>
          <a:p>
            <a:fld id="{734686F0-8D17-409B-AB78-7CACE79C15B6}" type="datetime2">
              <a:rPr lang="zh-CN" altLang="en-US" smtClean="0"/>
              <a:t>2021年3月2日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14</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AutoShape 5"/>
          <p:cNvSpPr>
            <a:spLocks noChangeArrowheads="1"/>
          </p:cNvSpPr>
          <p:nvPr/>
        </p:nvSpPr>
        <p:spPr bwMode="auto">
          <a:xfrm>
            <a:off x="3833813" y="3465513"/>
            <a:ext cx="1439862" cy="468312"/>
          </a:xfrm>
          <a:prstGeom prst="roundRect">
            <a:avLst>
              <a:gd name="adj" fmla="val 16667"/>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a:ea typeface="楷体_GB2312" pitchFamily="49" charset="-122"/>
              </a:rPr>
              <a:t>主函数</a:t>
            </a:r>
          </a:p>
        </p:txBody>
      </p:sp>
      <p:grpSp>
        <p:nvGrpSpPr>
          <p:cNvPr id="10" name="Group 6"/>
          <p:cNvGrpSpPr>
            <a:grpSpLocks/>
          </p:cNvGrpSpPr>
          <p:nvPr/>
        </p:nvGrpSpPr>
        <p:grpSpPr bwMode="auto">
          <a:xfrm>
            <a:off x="2070100" y="4292600"/>
            <a:ext cx="4967288" cy="468313"/>
            <a:chOff x="1429" y="2478"/>
            <a:chExt cx="3129" cy="295"/>
          </a:xfrm>
        </p:grpSpPr>
        <p:sp>
          <p:nvSpPr>
            <p:cNvPr id="11" name="AutoShape 7"/>
            <p:cNvSpPr>
              <a:spLocks noChangeArrowheads="1"/>
            </p:cNvSpPr>
            <p:nvPr/>
          </p:nvSpPr>
          <p:spPr bwMode="auto">
            <a:xfrm>
              <a:off x="1429" y="2478"/>
              <a:ext cx="907" cy="295"/>
            </a:xfrm>
            <a:prstGeom prst="roundRect">
              <a:avLst>
                <a:gd name="adj" fmla="val 16667"/>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a:ea typeface="楷体_GB2312" pitchFamily="49" charset="-122"/>
                </a:rPr>
                <a:t>函数</a:t>
              </a:r>
              <a:r>
                <a:rPr lang="en-US" altLang="zh-CN" sz="2400">
                  <a:ea typeface="楷体_GB2312" pitchFamily="49" charset="-122"/>
                </a:rPr>
                <a:t>1</a:t>
              </a:r>
            </a:p>
          </p:txBody>
        </p:sp>
        <p:sp>
          <p:nvSpPr>
            <p:cNvPr id="12" name="AutoShape 8"/>
            <p:cNvSpPr>
              <a:spLocks noChangeArrowheads="1"/>
            </p:cNvSpPr>
            <p:nvPr/>
          </p:nvSpPr>
          <p:spPr bwMode="auto">
            <a:xfrm>
              <a:off x="2540" y="2478"/>
              <a:ext cx="907" cy="295"/>
            </a:xfrm>
            <a:prstGeom prst="roundRect">
              <a:avLst>
                <a:gd name="adj" fmla="val 16667"/>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a:ea typeface="楷体_GB2312" pitchFamily="49" charset="-122"/>
                </a:rPr>
                <a:t>类</a:t>
              </a:r>
              <a:r>
                <a:rPr lang="en-US" altLang="zh-CN" sz="2400">
                  <a:ea typeface="楷体_GB2312" pitchFamily="49" charset="-122"/>
                </a:rPr>
                <a:t>2</a:t>
              </a:r>
            </a:p>
          </p:txBody>
        </p:sp>
        <p:sp>
          <p:nvSpPr>
            <p:cNvPr id="13" name="AutoShape 9"/>
            <p:cNvSpPr>
              <a:spLocks noChangeArrowheads="1"/>
            </p:cNvSpPr>
            <p:nvPr/>
          </p:nvSpPr>
          <p:spPr bwMode="auto">
            <a:xfrm>
              <a:off x="3651" y="2478"/>
              <a:ext cx="907" cy="295"/>
            </a:xfrm>
            <a:prstGeom prst="roundRect">
              <a:avLst>
                <a:gd name="adj" fmla="val 16667"/>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a:ea typeface="楷体_GB2312" pitchFamily="49" charset="-122"/>
                </a:rPr>
                <a:t>类</a:t>
              </a:r>
              <a:r>
                <a:rPr lang="en-US" altLang="zh-CN" sz="2400">
                  <a:ea typeface="楷体_GB2312" pitchFamily="49" charset="-122"/>
                </a:rPr>
                <a:t>3</a:t>
              </a:r>
            </a:p>
          </p:txBody>
        </p:sp>
      </p:grpSp>
      <p:grpSp>
        <p:nvGrpSpPr>
          <p:cNvPr id="14" name="Group 10"/>
          <p:cNvGrpSpPr>
            <a:grpSpLocks/>
          </p:cNvGrpSpPr>
          <p:nvPr/>
        </p:nvGrpSpPr>
        <p:grpSpPr bwMode="auto">
          <a:xfrm>
            <a:off x="412750" y="5119688"/>
            <a:ext cx="8280400" cy="468312"/>
            <a:chOff x="295" y="3022"/>
            <a:chExt cx="5216" cy="295"/>
          </a:xfrm>
        </p:grpSpPr>
        <p:sp>
          <p:nvSpPr>
            <p:cNvPr id="15" name="AutoShape 11"/>
            <p:cNvSpPr>
              <a:spLocks noChangeArrowheads="1"/>
            </p:cNvSpPr>
            <p:nvPr/>
          </p:nvSpPr>
          <p:spPr bwMode="auto">
            <a:xfrm>
              <a:off x="295" y="3022"/>
              <a:ext cx="907" cy="295"/>
            </a:xfrm>
            <a:prstGeom prst="roundRect">
              <a:avLst>
                <a:gd name="adj" fmla="val 16667"/>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a:ea typeface="楷体_GB2312" pitchFamily="49" charset="-122"/>
                </a:rPr>
                <a:t>函数</a:t>
              </a:r>
              <a:r>
                <a:rPr lang="en-US" altLang="zh-CN" sz="2400">
                  <a:ea typeface="楷体_GB2312" pitchFamily="49" charset="-122"/>
                </a:rPr>
                <a:t>1.1</a:t>
              </a:r>
            </a:p>
          </p:txBody>
        </p:sp>
        <p:sp>
          <p:nvSpPr>
            <p:cNvPr id="16" name="AutoShape 12"/>
            <p:cNvSpPr>
              <a:spLocks noChangeArrowheads="1"/>
            </p:cNvSpPr>
            <p:nvPr/>
          </p:nvSpPr>
          <p:spPr bwMode="auto">
            <a:xfrm>
              <a:off x="1372" y="3022"/>
              <a:ext cx="907" cy="295"/>
            </a:xfrm>
            <a:prstGeom prst="roundRect">
              <a:avLst>
                <a:gd name="adj" fmla="val 16667"/>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a:ea typeface="楷体_GB2312" pitchFamily="49" charset="-122"/>
                </a:rPr>
                <a:t>函数</a:t>
              </a:r>
              <a:r>
                <a:rPr lang="en-US" altLang="zh-CN" sz="2400">
                  <a:ea typeface="楷体_GB2312" pitchFamily="49" charset="-122"/>
                </a:rPr>
                <a:t>1.2</a:t>
              </a:r>
            </a:p>
          </p:txBody>
        </p:sp>
        <p:sp>
          <p:nvSpPr>
            <p:cNvPr id="17" name="AutoShape 13"/>
            <p:cNvSpPr>
              <a:spLocks noChangeArrowheads="1"/>
            </p:cNvSpPr>
            <p:nvPr/>
          </p:nvSpPr>
          <p:spPr bwMode="auto">
            <a:xfrm>
              <a:off x="2449" y="3022"/>
              <a:ext cx="907" cy="295"/>
            </a:xfrm>
            <a:prstGeom prst="roundRect">
              <a:avLst>
                <a:gd name="adj" fmla="val 16667"/>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a:ea typeface="楷体_GB2312" pitchFamily="49" charset="-122"/>
                </a:rPr>
                <a:t>类</a:t>
              </a:r>
              <a:r>
                <a:rPr lang="en-US" altLang="zh-CN" sz="2400">
                  <a:ea typeface="楷体_GB2312" pitchFamily="49" charset="-122"/>
                </a:rPr>
                <a:t>2.1</a:t>
              </a:r>
            </a:p>
          </p:txBody>
        </p:sp>
        <p:sp>
          <p:nvSpPr>
            <p:cNvPr id="18" name="AutoShape 14"/>
            <p:cNvSpPr>
              <a:spLocks noChangeArrowheads="1"/>
            </p:cNvSpPr>
            <p:nvPr/>
          </p:nvSpPr>
          <p:spPr bwMode="auto">
            <a:xfrm>
              <a:off x="3526" y="3022"/>
              <a:ext cx="907" cy="295"/>
            </a:xfrm>
            <a:prstGeom prst="roundRect">
              <a:avLst>
                <a:gd name="adj" fmla="val 16667"/>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a:ea typeface="楷体_GB2312" pitchFamily="49" charset="-122"/>
                </a:rPr>
                <a:t>类</a:t>
              </a:r>
              <a:r>
                <a:rPr lang="en-US" altLang="zh-CN" sz="2400">
                  <a:ea typeface="楷体_GB2312" pitchFamily="49" charset="-122"/>
                </a:rPr>
                <a:t>2.2</a:t>
              </a:r>
            </a:p>
          </p:txBody>
        </p:sp>
        <p:sp>
          <p:nvSpPr>
            <p:cNvPr id="19" name="AutoShape 15"/>
            <p:cNvSpPr>
              <a:spLocks noChangeArrowheads="1"/>
            </p:cNvSpPr>
            <p:nvPr/>
          </p:nvSpPr>
          <p:spPr bwMode="auto">
            <a:xfrm>
              <a:off x="4604" y="3022"/>
              <a:ext cx="907" cy="295"/>
            </a:xfrm>
            <a:prstGeom prst="roundRect">
              <a:avLst>
                <a:gd name="adj" fmla="val 16667"/>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a:ea typeface="楷体_GB2312" pitchFamily="49" charset="-122"/>
                </a:rPr>
                <a:t>类</a:t>
              </a:r>
              <a:r>
                <a:rPr lang="en-US" altLang="zh-CN" sz="2400">
                  <a:ea typeface="楷体_GB2312" pitchFamily="49" charset="-122"/>
                </a:rPr>
                <a:t>3.1</a:t>
              </a:r>
            </a:p>
          </p:txBody>
        </p:sp>
      </p:grpSp>
      <p:sp>
        <p:nvSpPr>
          <p:cNvPr id="20" name="Line 29"/>
          <p:cNvSpPr>
            <a:spLocks noChangeShapeType="1"/>
          </p:cNvSpPr>
          <p:nvPr/>
        </p:nvSpPr>
        <p:spPr bwMode="auto">
          <a:xfrm>
            <a:off x="4552950" y="3968750"/>
            <a:ext cx="0" cy="288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30"/>
          <p:cNvSpPr>
            <a:spLocks noChangeShapeType="1"/>
          </p:cNvSpPr>
          <p:nvPr/>
        </p:nvSpPr>
        <p:spPr bwMode="auto">
          <a:xfrm>
            <a:off x="4624388" y="3968750"/>
            <a:ext cx="1584325" cy="288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31"/>
          <p:cNvSpPr>
            <a:spLocks noChangeShapeType="1"/>
          </p:cNvSpPr>
          <p:nvPr/>
        </p:nvSpPr>
        <p:spPr bwMode="auto">
          <a:xfrm flipH="1">
            <a:off x="2681288" y="3968750"/>
            <a:ext cx="1871662" cy="288925"/>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6146806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本章总体纲要</a:t>
            </a:r>
          </a:p>
        </p:txBody>
      </p:sp>
      <p:sp>
        <p:nvSpPr>
          <p:cNvPr id="3" name="内容占位符 2"/>
          <p:cNvSpPr>
            <a:spLocks noGrp="1"/>
          </p:cNvSpPr>
          <p:nvPr>
            <p:ph idx="1"/>
          </p:nvPr>
        </p:nvSpPr>
        <p:spPr>
          <a:xfrm>
            <a:off x="2667000" y="1457325"/>
            <a:ext cx="6015038" cy="4899026"/>
          </a:xfrm>
        </p:spPr>
        <p:txBody>
          <a:bodyPr>
            <a:normAutofit lnSpcReduction="10000"/>
          </a:bodyPr>
          <a:lstStyle/>
          <a:p>
            <a:r>
              <a:rPr lang="zh-CN" altLang="en-US" dirty="0"/>
              <a:t>面向对象基本思路</a:t>
            </a:r>
          </a:p>
          <a:p>
            <a:r>
              <a:rPr lang="zh-CN" altLang="en-US" dirty="0"/>
              <a:t>类声明与定义基础</a:t>
            </a:r>
          </a:p>
          <a:p>
            <a:r>
              <a:rPr lang="zh-CN" altLang="en-US" dirty="0"/>
              <a:t>面向对象程序示例</a:t>
            </a:r>
          </a:p>
          <a:p>
            <a:r>
              <a:rPr lang="zh-CN" altLang="en-US" dirty="0"/>
              <a:t>构造函数</a:t>
            </a:r>
          </a:p>
          <a:p>
            <a:r>
              <a:rPr lang="zh-CN" altLang="en-US" dirty="0"/>
              <a:t>析构函数</a:t>
            </a:r>
          </a:p>
          <a:p>
            <a:r>
              <a:rPr lang="zh-CN" altLang="en-US" dirty="0"/>
              <a:t>在</a:t>
            </a:r>
            <a:r>
              <a:rPr lang="en-US" altLang="zh-CN" dirty="0"/>
              <a:t>C++</a:t>
            </a:r>
            <a:r>
              <a:rPr lang="zh-CN" altLang="en-US" dirty="0"/>
              <a:t>中申请和</a:t>
            </a:r>
            <a:r>
              <a:rPr lang="zh-CN" altLang="en-US" dirty="0" smtClean="0"/>
              <a:t>释放内存</a:t>
            </a:r>
            <a:endParaRPr lang="zh-CN" altLang="en-US" dirty="0"/>
          </a:p>
          <a:p>
            <a:r>
              <a:rPr lang="zh-CN" altLang="en-US" dirty="0"/>
              <a:t>访问类的成员</a:t>
            </a:r>
          </a:p>
          <a:p>
            <a:r>
              <a:rPr lang="zh-CN" altLang="en-US" dirty="0"/>
              <a:t>复习</a:t>
            </a:r>
          </a:p>
          <a:p>
            <a:r>
              <a:rPr lang="zh-CN" altLang="en-US" dirty="0"/>
              <a:t>作业</a:t>
            </a:r>
          </a:p>
        </p:txBody>
      </p:sp>
      <p:sp>
        <p:nvSpPr>
          <p:cNvPr id="4" name="日期占位符 3"/>
          <p:cNvSpPr>
            <a:spLocks noGrp="1"/>
          </p:cNvSpPr>
          <p:nvPr>
            <p:ph type="dt" sz="half" idx="10"/>
          </p:nvPr>
        </p:nvSpPr>
        <p:spPr/>
        <p:txBody>
          <a:bodyPr/>
          <a:lstStyle/>
          <a:p>
            <a:fld id="{C2B53F0A-F76F-4225-8CCB-2FB6B8E06622}" type="datetime2">
              <a:rPr lang="zh-CN" altLang="en-US" smtClean="0"/>
              <a:t>2021年3月2日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15</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graphicFrame>
        <p:nvGraphicFramePr>
          <p:cNvPr id="9" name="Object 5"/>
          <p:cNvGraphicFramePr>
            <a:graphicFrameLocks noChangeAspect="1"/>
          </p:cNvGraphicFramePr>
          <p:nvPr/>
        </p:nvGraphicFramePr>
        <p:xfrm>
          <a:off x="231775" y="3505200"/>
          <a:ext cx="1978025" cy="2719388"/>
        </p:xfrm>
        <a:graphic>
          <a:graphicData uri="http://schemas.openxmlformats.org/presentationml/2006/ole">
            <mc:AlternateContent xmlns:mc="http://schemas.openxmlformats.org/markup-compatibility/2006">
              <mc:Choice xmlns:v="urn:schemas-microsoft-com:vml" Requires="v">
                <p:oleObj spid="_x0000_s2246" name="剪辑" r:id="rId4" imgW="2309813" imgH="3176588" progId="MS_ClipArt_Gallery.2">
                  <p:embed/>
                </p:oleObj>
              </mc:Choice>
              <mc:Fallback>
                <p:oleObj name="剪辑" r:id="rId4" imgW="2309813" imgH="3176588"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775" y="3505200"/>
                        <a:ext cx="1978025" cy="2719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AutoShape 6"/>
          <p:cNvSpPr>
            <a:spLocks noChangeArrowheads="1"/>
          </p:cNvSpPr>
          <p:nvPr/>
        </p:nvSpPr>
        <p:spPr bwMode="auto">
          <a:xfrm>
            <a:off x="2209800" y="2024063"/>
            <a:ext cx="533400" cy="304800"/>
          </a:xfrm>
          <a:prstGeom prst="rightArrow">
            <a:avLst>
              <a:gd name="adj1" fmla="val 50000"/>
              <a:gd name="adj2" fmla="val 43750"/>
            </a:avLst>
          </a:prstGeom>
          <a:solidFill>
            <a:srgbClr val="00CC99"/>
          </a:solidFill>
          <a:ln w="9525">
            <a:solidFill>
              <a:schemeClr val="tx1"/>
            </a:solidFill>
            <a:miter lim="800000"/>
            <a:headEnd/>
            <a:tailEnd/>
          </a:ln>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Tree>
    <p:extLst>
      <p:ext uri="{BB962C8B-B14F-4D97-AF65-F5344CB8AC3E}">
        <p14:creationId xmlns:p14="http://schemas.microsoft.com/office/powerpoint/2010/main" val="4624632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类声明</a:t>
            </a:r>
            <a:endParaRPr lang="zh-CN" altLang="en-US" dirty="0"/>
          </a:p>
        </p:txBody>
      </p:sp>
      <p:sp>
        <p:nvSpPr>
          <p:cNvPr id="3" name="内容占位符 2"/>
          <p:cNvSpPr>
            <a:spLocks noGrp="1"/>
          </p:cNvSpPr>
          <p:nvPr>
            <p:ph idx="1"/>
          </p:nvPr>
        </p:nvSpPr>
        <p:spPr/>
        <p:txBody>
          <a:bodyPr/>
          <a:lstStyle/>
          <a:p>
            <a:r>
              <a:rPr lang="zh-CN" altLang="en-US" dirty="0"/>
              <a:t>类声明的格式如下</a:t>
            </a:r>
            <a:r>
              <a:rPr lang="en-US" altLang="zh-CN" dirty="0"/>
              <a:t>:</a:t>
            </a:r>
          </a:p>
          <a:p>
            <a:pPr marL="311400" lvl="1" indent="0">
              <a:buNone/>
            </a:pPr>
            <a:r>
              <a:rPr lang="en-US" altLang="zh-CN" dirty="0">
                <a:solidFill>
                  <a:srgbClr val="0000FF"/>
                </a:solidFill>
              </a:rPr>
              <a:t>class</a:t>
            </a:r>
            <a:r>
              <a:rPr lang="en-US" altLang="zh-CN" dirty="0"/>
              <a:t> </a:t>
            </a:r>
            <a:r>
              <a:rPr lang="zh-CN" altLang="en-US" i="1" dirty="0"/>
              <a:t>类名称</a:t>
            </a:r>
            <a:r>
              <a:rPr lang="en-US" altLang="zh-CN" dirty="0"/>
              <a:t>;</a:t>
            </a:r>
          </a:p>
          <a:p>
            <a:pPr algn="just"/>
            <a:endParaRPr lang="zh-CN" altLang="en-US"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2021年3月2日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16</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8953220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类的定义格式</a:t>
            </a:r>
          </a:p>
        </p:txBody>
      </p:sp>
      <p:sp>
        <p:nvSpPr>
          <p:cNvPr id="3" name="内容占位符 2"/>
          <p:cNvSpPr>
            <a:spLocks noGrp="1"/>
          </p:cNvSpPr>
          <p:nvPr>
            <p:ph idx="1"/>
          </p:nvPr>
        </p:nvSpPr>
        <p:spPr/>
        <p:txBody>
          <a:bodyPr/>
          <a:lstStyle/>
          <a:p>
            <a:pPr>
              <a:lnSpc>
                <a:spcPct val="90000"/>
              </a:lnSpc>
              <a:buNone/>
            </a:pPr>
            <a:r>
              <a:rPr lang="en-US" altLang="zh-CN" dirty="0">
                <a:solidFill>
                  <a:srgbClr val="0000FF"/>
                </a:solidFill>
              </a:rPr>
              <a:t>class </a:t>
            </a:r>
            <a:r>
              <a:rPr lang="zh-CN" altLang="en-US" i="1" dirty="0"/>
              <a:t>类名称</a:t>
            </a:r>
            <a:r>
              <a:rPr lang="en-US" altLang="zh-CN" i="1" dirty="0"/>
              <a:t>[</a:t>
            </a:r>
            <a:r>
              <a:rPr lang="en-US" altLang="zh-CN" dirty="0"/>
              <a:t>: </a:t>
            </a:r>
            <a:r>
              <a:rPr lang="zh-CN" altLang="en-US" i="1" dirty="0"/>
              <a:t>直接父类列表</a:t>
            </a:r>
            <a:r>
              <a:rPr lang="en-US" altLang="zh-CN" i="1" dirty="0"/>
              <a:t>]</a:t>
            </a:r>
          </a:p>
          <a:p>
            <a:pPr>
              <a:lnSpc>
                <a:spcPct val="90000"/>
              </a:lnSpc>
              <a:buNone/>
            </a:pPr>
            <a:r>
              <a:rPr lang="en-US" altLang="zh-CN" dirty="0"/>
              <a:t>{</a:t>
            </a:r>
          </a:p>
          <a:p>
            <a:pPr>
              <a:lnSpc>
                <a:spcPct val="90000"/>
              </a:lnSpc>
              <a:buNone/>
            </a:pPr>
            <a:r>
              <a:rPr lang="en-US" altLang="zh-CN" dirty="0">
                <a:solidFill>
                  <a:srgbClr val="0000FF"/>
                </a:solidFill>
              </a:rPr>
              <a:t>public</a:t>
            </a:r>
            <a:r>
              <a:rPr lang="en-US" altLang="zh-CN" dirty="0"/>
              <a:t>:</a:t>
            </a:r>
          </a:p>
          <a:p>
            <a:pPr>
              <a:lnSpc>
                <a:spcPct val="90000"/>
              </a:lnSpc>
              <a:buNone/>
            </a:pPr>
            <a:r>
              <a:rPr lang="en-US" altLang="zh-CN" i="1" dirty="0" smtClean="0"/>
              <a:t>       </a:t>
            </a:r>
            <a:r>
              <a:rPr lang="zh-CN" altLang="en-US" i="1" dirty="0" smtClean="0"/>
              <a:t>成员变量定义</a:t>
            </a:r>
            <a:endParaRPr lang="zh-CN" altLang="en-US" i="1" dirty="0"/>
          </a:p>
          <a:p>
            <a:pPr>
              <a:lnSpc>
                <a:spcPct val="90000"/>
              </a:lnSpc>
              <a:buNone/>
            </a:pPr>
            <a:r>
              <a:rPr lang="en-US" altLang="zh-CN" dirty="0">
                <a:solidFill>
                  <a:srgbClr val="0000FF"/>
                </a:solidFill>
              </a:rPr>
              <a:t>public</a:t>
            </a:r>
            <a:r>
              <a:rPr lang="en-US" altLang="zh-CN" dirty="0"/>
              <a:t>:</a:t>
            </a:r>
          </a:p>
          <a:p>
            <a:pPr>
              <a:lnSpc>
                <a:spcPct val="90000"/>
              </a:lnSpc>
              <a:buNone/>
            </a:pPr>
            <a:r>
              <a:rPr lang="en-US" altLang="zh-CN" i="1" dirty="0" smtClean="0"/>
              <a:t>       </a:t>
            </a:r>
            <a:r>
              <a:rPr lang="zh-CN" altLang="en-US" i="1" dirty="0" smtClean="0"/>
              <a:t>成员</a:t>
            </a:r>
            <a:r>
              <a:rPr lang="zh-CN" altLang="en-US" i="1" dirty="0" smtClean="0"/>
              <a:t>函数声明</a:t>
            </a:r>
            <a:r>
              <a:rPr lang="zh-CN" altLang="en-US" i="1" dirty="0"/>
              <a:t>或定义</a:t>
            </a:r>
            <a:endParaRPr lang="zh-CN" altLang="en-US" i="1" dirty="0"/>
          </a:p>
          <a:p>
            <a:pPr>
              <a:lnSpc>
                <a:spcPct val="90000"/>
              </a:lnSpc>
              <a:buNone/>
            </a:pPr>
            <a:r>
              <a:rPr lang="en-US" altLang="zh-CN" dirty="0" smtClean="0"/>
              <a:t>};</a:t>
            </a:r>
            <a:endParaRPr lang="en-US" altLang="zh-CN"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2021年3月2日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17</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AutoShape 5"/>
          <p:cNvSpPr>
            <a:spLocks/>
          </p:cNvSpPr>
          <p:nvPr/>
        </p:nvSpPr>
        <p:spPr bwMode="auto">
          <a:xfrm>
            <a:off x="3536950" y="2005807"/>
            <a:ext cx="4176713" cy="468312"/>
          </a:xfrm>
          <a:prstGeom prst="borderCallout2">
            <a:avLst>
              <a:gd name="adj1" fmla="val 24407"/>
              <a:gd name="adj2" fmla="val -1824"/>
              <a:gd name="adj3" fmla="val 24407"/>
              <a:gd name="adj4" fmla="val -18398"/>
              <a:gd name="adj5" fmla="val -25423"/>
              <a:gd name="adj6" fmla="val -23908"/>
            </a:avLst>
          </a:prstGeom>
          <a:solidFill>
            <a:srgbClr val="FFFF99"/>
          </a:solidFill>
          <a:ln w="5715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ea typeface="楷体_GB2312" pitchFamily="49" charset="-122"/>
              </a:rPr>
              <a:t>这里的中括号表示可选项</a:t>
            </a:r>
          </a:p>
        </p:txBody>
      </p:sp>
      <p:sp>
        <p:nvSpPr>
          <p:cNvPr id="10" name="Text Box 6"/>
          <p:cNvSpPr txBox="1">
            <a:spLocks noChangeArrowheads="1"/>
          </p:cNvSpPr>
          <p:nvPr/>
        </p:nvSpPr>
        <p:spPr bwMode="auto">
          <a:xfrm>
            <a:off x="5292725" y="5157788"/>
            <a:ext cx="3094038" cy="935037"/>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ea typeface="楷体_GB2312" pitchFamily="49" charset="-122"/>
                <a:sym typeface="Wingdings" panose="05000000000000000000" pitchFamily="2" charset="2"/>
              </a:rPr>
              <a:t>头文件</a:t>
            </a:r>
            <a:r>
              <a:rPr lang="en-US" altLang="zh-CN" sz="2400">
                <a:ea typeface="楷体_GB2312" pitchFamily="49" charset="-122"/>
                <a:sym typeface="Wingdings" panose="05000000000000000000" pitchFamily="2" charset="2"/>
              </a:rPr>
              <a:t>: </a:t>
            </a:r>
            <a:r>
              <a:rPr lang="zh-CN" altLang="en-US" sz="2400">
                <a:ea typeface="楷体_GB2312" pitchFamily="49" charset="-122"/>
                <a:sym typeface="Wingdings" panose="05000000000000000000" pitchFamily="2" charset="2"/>
              </a:rPr>
              <a:t>类定义</a:t>
            </a:r>
            <a:r>
              <a:rPr lang="en-US" altLang="zh-CN" sz="2400">
                <a:ea typeface="楷体_GB2312" pitchFamily="49" charset="-122"/>
                <a:sym typeface="Wingdings" panose="05000000000000000000" pitchFamily="2" charset="2"/>
              </a:rPr>
              <a:t>/</a:t>
            </a:r>
            <a:r>
              <a:rPr lang="zh-CN" altLang="en-US" sz="2400">
                <a:ea typeface="楷体_GB2312" pitchFamily="49" charset="-122"/>
                <a:sym typeface="Wingdings" panose="05000000000000000000" pitchFamily="2" charset="2"/>
              </a:rPr>
              <a:t>声明</a:t>
            </a:r>
          </a:p>
          <a:p>
            <a:pPr eaLnBrk="1" hangingPunct="1">
              <a:spcBef>
                <a:spcPct val="0"/>
              </a:spcBef>
              <a:buFontTx/>
              <a:buNone/>
            </a:pPr>
            <a:r>
              <a:rPr lang="zh-CN" altLang="en-US" sz="2400">
                <a:ea typeface="楷体_GB2312" pitchFamily="49" charset="-122"/>
                <a:sym typeface="Wingdings" panose="05000000000000000000" pitchFamily="2" charset="2"/>
              </a:rPr>
              <a:t>源文件</a:t>
            </a:r>
            <a:r>
              <a:rPr lang="en-US" altLang="zh-CN" sz="2400">
                <a:ea typeface="楷体_GB2312" pitchFamily="49" charset="-122"/>
                <a:sym typeface="Wingdings" panose="05000000000000000000" pitchFamily="2" charset="2"/>
              </a:rPr>
              <a:t>: </a:t>
            </a:r>
            <a:r>
              <a:rPr lang="zh-CN" altLang="en-US" sz="2400">
                <a:ea typeface="楷体_GB2312" pitchFamily="49" charset="-122"/>
                <a:sym typeface="Wingdings" panose="05000000000000000000" pitchFamily="2" charset="2"/>
              </a:rPr>
              <a:t>类实现</a:t>
            </a:r>
          </a:p>
        </p:txBody>
      </p:sp>
      <p:sp>
        <p:nvSpPr>
          <p:cNvPr id="11" name="AutoShape 5"/>
          <p:cNvSpPr>
            <a:spLocks/>
          </p:cNvSpPr>
          <p:nvPr/>
        </p:nvSpPr>
        <p:spPr bwMode="auto">
          <a:xfrm>
            <a:off x="3775075" y="2788445"/>
            <a:ext cx="4906963" cy="468312"/>
          </a:xfrm>
          <a:prstGeom prst="borderCallout2">
            <a:avLst>
              <a:gd name="adj1" fmla="val 24407"/>
              <a:gd name="adj2" fmla="val -1824"/>
              <a:gd name="adj3" fmla="val 14238"/>
              <a:gd name="adj4" fmla="val -18398"/>
              <a:gd name="adj5" fmla="val -7118"/>
              <a:gd name="adj6" fmla="val -43990"/>
            </a:avLst>
          </a:prstGeom>
          <a:solidFill>
            <a:srgbClr val="FFFF99"/>
          </a:solidFill>
          <a:ln w="5715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en-US" sz="2400" dirty="0" smtClean="0">
                <a:ea typeface="楷体_GB2312" pitchFamily="49" charset="-122"/>
              </a:rPr>
              <a:t>这里也有可能是</a:t>
            </a:r>
            <a:r>
              <a:rPr lang="en-US" altLang="zh-CN" sz="2400" dirty="0">
                <a:solidFill>
                  <a:srgbClr val="0000FF"/>
                </a:solidFill>
                <a:ea typeface="楷体_GB2312" pitchFamily="49" charset="-122"/>
              </a:rPr>
              <a:t>protected</a:t>
            </a:r>
            <a:r>
              <a:rPr lang="en-US" altLang="zh-CN" sz="2400" dirty="0">
                <a:ea typeface="楷体_GB2312" pitchFamily="49" charset="-122"/>
              </a:rPr>
              <a:t>/</a:t>
            </a:r>
            <a:r>
              <a:rPr lang="en-US" altLang="zh-CN" sz="2400" dirty="0">
                <a:solidFill>
                  <a:srgbClr val="0000FF"/>
                </a:solidFill>
                <a:ea typeface="楷体_GB2312" pitchFamily="49" charset="-122"/>
              </a:rPr>
              <a:t>private</a:t>
            </a:r>
            <a:endParaRPr lang="zh-CN" altLang="en-US" sz="2400" dirty="0">
              <a:solidFill>
                <a:srgbClr val="0000FF"/>
              </a:solidFill>
              <a:ea typeface="楷体_GB2312" pitchFamily="49" charset="-122"/>
            </a:endParaRPr>
          </a:p>
        </p:txBody>
      </p:sp>
      <p:cxnSp>
        <p:nvCxnSpPr>
          <p:cNvPr id="12" name="直接箭头连接符 11"/>
          <p:cNvCxnSpPr>
            <a:stCxn id="11" idx="1"/>
          </p:cNvCxnSpPr>
          <p:nvPr/>
        </p:nvCxnSpPr>
        <p:spPr>
          <a:xfrm flipH="1">
            <a:off x="1647827" y="3256757"/>
            <a:ext cx="4580730" cy="477043"/>
          </a:xfrm>
          <a:prstGeom prst="straightConnector1">
            <a:avLst/>
          </a:prstGeom>
          <a:solidFill>
            <a:srgbClr val="FFFF99"/>
          </a:solidFill>
          <a:ln w="5715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3375193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结构与类</a:t>
            </a:r>
          </a:p>
        </p:txBody>
      </p:sp>
      <p:sp>
        <p:nvSpPr>
          <p:cNvPr id="3" name="内容占位符 2"/>
          <p:cNvSpPr>
            <a:spLocks noGrp="1"/>
          </p:cNvSpPr>
          <p:nvPr>
            <p:ph idx="1"/>
          </p:nvPr>
        </p:nvSpPr>
        <p:spPr/>
        <p:txBody>
          <a:bodyPr>
            <a:noAutofit/>
          </a:bodyPr>
          <a:lstStyle/>
          <a:p>
            <a:r>
              <a:rPr lang="zh-CN" altLang="en-US" sz="3200" dirty="0"/>
              <a:t>在</a:t>
            </a:r>
            <a:r>
              <a:rPr lang="en-US" altLang="zh-CN" sz="3200" dirty="0"/>
              <a:t>C</a:t>
            </a:r>
            <a:r>
              <a:rPr lang="zh-CN" altLang="en-US" sz="3200" dirty="0"/>
              <a:t>语言中</a:t>
            </a:r>
          </a:p>
          <a:p>
            <a:pPr lvl="1"/>
            <a:r>
              <a:rPr lang="zh-CN" altLang="en-US" sz="2800" dirty="0"/>
              <a:t>结构</a:t>
            </a:r>
            <a:r>
              <a:rPr lang="en-US" altLang="zh-CN" sz="2800" dirty="0" err="1">
                <a:solidFill>
                  <a:srgbClr val="0000FF"/>
                </a:solidFill>
              </a:rPr>
              <a:t>struct</a:t>
            </a:r>
            <a:r>
              <a:rPr lang="zh-CN" altLang="en-US" sz="2800" dirty="0"/>
              <a:t>只是数据的集合</a:t>
            </a:r>
          </a:p>
          <a:p>
            <a:r>
              <a:rPr lang="zh-CN" altLang="en-US" sz="3200" dirty="0"/>
              <a:t>在</a:t>
            </a:r>
            <a:r>
              <a:rPr lang="en-US" altLang="zh-CN" sz="3200" dirty="0"/>
              <a:t>C++</a:t>
            </a:r>
            <a:r>
              <a:rPr lang="zh-CN" altLang="en-US" sz="3200" dirty="0"/>
              <a:t>语言中</a:t>
            </a:r>
          </a:p>
          <a:p>
            <a:pPr lvl="1"/>
            <a:r>
              <a:rPr lang="zh-CN" altLang="en-US" sz="2800" dirty="0"/>
              <a:t>结构</a:t>
            </a:r>
            <a:r>
              <a:rPr lang="en-US" altLang="zh-CN" sz="2800" dirty="0" err="1">
                <a:solidFill>
                  <a:srgbClr val="0000FF"/>
                </a:solidFill>
              </a:rPr>
              <a:t>struct</a:t>
            </a:r>
            <a:r>
              <a:rPr lang="zh-CN" altLang="en-US" sz="2800" dirty="0"/>
              <a:t>也可以包含数据成员和成员函数</a:t>
            </a:r>
          </a:p>
          <a:p>
            <a:pPr lvl="1"/>
            <a:r>
              <a:rPr lang="zh-CN" altLang="en-US" sz="2800" dirty="0"/>
              <a:t>类与结构的区别在于</a:t>
            </a:r>
          </a:p>
          <a:p>
            <a:pPr lvl="2"/>
            <a:r>
              <a:rPr lang="zh-CN" altLang="en-US" sz="2800" dirty="0"/>
              <a:t>在类</a:t>
            </a:r>
            <a:r>
              <a:rPr lang="en-US" altLang="zh-CN" sz="2800" dirty="0">
                <a:solidFill>
                  <a:srgbClr val="0000FF"/>
                </a:solidFill>
              </a:rPr>
              <a:t>class</a:t>
            </a:r>
            <a:r>
              <a:rPr lang="zh-CN" altLang="en-US" sz="2800" dirty="0"/>
              <a:t>定义中默认情况下的成员为</a:t>
            </a:r>
            <a:r>
              <a:rPr lang="en-US" altLang="zh-CN" sz="2800" dirty="0">
                <a:solidFill>
                  <a:srgbClr val="0000FF"/>
                </a:solidFill>
              </a:rPr>
              <a:t>private</a:t>
            </a:r>
            <a:r>
              <a:rPr lang="zh-CN" altLang="en-US" sz="2800" dirty="0"/>
              <a:t>的</a:t>
            </a:r>
          </a:p>
          <a:p>
            <a:pPr lvl="2"/>
            <a:r>
              <a:rPr lang="zh-CN" altLang="en-US" sz="2800" dirty="0"/>
              <a:t>而</a:t>
            </a:r>
            <a:r>
              <a:rPr lang="en-US" altLang="zh-CN" sz="2800" dirty="0" err="1">
                <a:solidFill>
                  <a:srgbClr val="0000FF"/>
                </a:solidFill>
              </a:rPr>
              <a:t>struct</a:t>
            </a:r>
            <a:r>
              <a:rPr lang="zh-CN" altLang="en-US" sz="2800" dirty="0"/>
              <a:t>定义中默认情况下的成员为</a:t>
            </a:r>
            <a:r>
              <a:rPr lang="en-US" altLang="zh-CN" sz="2800" dirty="0">
                <a:solidFill>
                  <a:srgbClr val="0000FF"/>
                </a:solidFill>
              </a:rPr>
              <a:t>public</a:t>
            </a:r>
            <a:r>
              <a:rPr lang="zh-CN" altLang="en-US" sz="2800" dirty="0" smtClean="0"/>
              <a:t>的</a:t>
            </a:r>
            <a:endParaRPr lang="zh-CN" altLang="en-US" sz="2800"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2021年3月2日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18</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419792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本章总体纲要</a:t>
            </a:r>
          </a:p>
        </p:txBody>
      </p:sp>
      <p:sp>
        <p:nvSpPr>
          <p:cNvPr id="3" name="内容占位符 2"/>
          <p:cNvSpPr>
            <a:spLocks noGrp="1"/>
          </p:cNvSpPr>
          <p:nvPr>
            <p:ph idx="1"/>
          </p:nvPr>
        </p:nvSpPr>
        <p:spPr>
          <a:xfrm>
            <a:off x="2667000" y="1457325"/>
            <a:ext cx="6015038" cy="4899026"/>
          </a:xfrm>
        </p:spPr>
        <p:txBody>
          <a:bodyPr>
            <a:normAutofit lnSpcReduction="10000"/>
          </a:bodyPr>
          <a:lstStyle/>
          <a:p>
            <a:r>
              <a:rPr lang="zh-CN" altLang="en-US" dirty="0"/>
              <a:t>面向对象基本思路</a:t>
            </a:r>
          </a:p>
          <a:p>
            <a:r>
              <a:rPr lang="zh-CN" altLang="en-US" dirty="0"/>
              <a:t>类声明与定义基础</a:t>
            </a:r>
          </a:p>
          <a:p>
            <a:r>
              <a:rPr lang="zh-CN" altLang="en-US" dirty="0"/>
              <a:t>面向对象程序示例</a:t>
            </a:r>
          </a:p>
          <a:p>
            <a:r>
              <a:rPr lang="zh-CN" altLang="en-US" dirty="0"/>
              <a:t>构造函数</a:t>
            </a:r>
          </a:p>
          <a:p>
            <a:r>
              <a:rPr lang="zh-CN" altLang="en-US" dirty="0"/>
              <a:t>析构函数</a:t>
            </a:r>
          </a:p>
          <a:p>
            <a:r>
              <a:rPr lang="zh-CN" altLang="en-US" dirty="0"/>
              <a:t>在</a:t>
            </a:r>
            <a:r>
              <a:rPr lang="en-US" altLang="zh-CN" dirty="0"/>
              <a:t>C++</a:t>
            </a:r>
            <a:r>
              <a:rPr lang="zh-CN" altLang="en-US" dirty="0"/>
              <a:t>中申请和</a:t>
            </a:r>
            <a:r>
              <a:rPr lang="zh-CN" altLang="en-US" dirty="0" smtClean="0"/>
              <a:t>释放内存</a:t>
            </a:r>
            <a:endParaRPr lang="zh-CN" altLang="en-US" dirty="0"/>
          </a:p>
          <a:p>
            <a:r>
              <a:rPr lang="zh-CN" altLang="en-US" dirty="0"/>
              <a:t>访问类的成员</a:t>
            </a:r>
          </a:p>
          <a:p>
            <a:r>
              <a:rPr lang="zh-CN" altLang="en-US" dirty="0"/>
              <a:t>复习</a:t>
            </a:r>
          </a:p>
          <a:p>
            <a:r>
              <a:rPr lang="zh-CN" altLang="en-US" dirty="0"/>
              <a:t>作业</a:t>
            </a:r>
          </a:p>
        </p:txBody>
      </p:sp>
      <p:sp>
        <p:nvSpPr>
          <p:cNvPr id="4" name="日期占位符 3"/>
          <p:cNvSpPr>
            <a:spLocks noGrp="1"/>
          </p:cNvSpPr>
          <p:nvPr>
            <p:ph type="dt" sz="half" idx="10"/>
          </p:nvPr>
        </p:nvSpPr>
        <p:spPr/>
        <p:txBody>
          <a:bodyPr/>
          <a:lstStyle/>
          <a:p>
            <a:fld id="{C2B53F0A-F76F-4225-8CCB-2FB6B8E06622}" type="datetime2">
              <a:rPr lang="zh-CN" altLang="en-US" smtClean="0"/>
              <a:t>2021年3月2日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19</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graphicFrame>
        <p:nvGraphicFramePr>
          <p:cNvPr id="9" name="Object 5"/>
          <p:cNvGraphicFramePr>
            <a:graphicFrameLocks noChangeAspect="1"/>
          </p:cNvGraphicFramePr>
          <p:nvPr/>
        </p:nvGraphicFramePr>
        <p:xfrm>
          <a:off x="231775" y="3505200"/>
          <a:ext cx="1978025" cy="2719388"/>
        </p:xfrm>
        <a:graphic>
          <a:graphicData uri="http://schemas.openxmlformats.org/presentationml/2006/ole">
            <mc:AlternateContent xmlns:mc="http://schemas.openxmlformats.org/markup-compatibility/2006">
              <mc:Choice xmlns:v="urn:schemas-microsoft-com:vml" Requires="v">
                <p:oleObj spid="_x0000_s3269" name="剪辑" r:id="rId4" imgW="2309813" imgH="3176588" progId="MS_ClipArt_Gallery.2">
                  <p:embed/>
                </p:oleObj>
              </mc:Choice>
              <mc:Fallback>
                <p:oleObj name="剪辑" r:id="rId4" imgW="2309813" imgH="3176588"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775" y="3505200"/>
                        <a:ext cx="1978025" cy="2719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AutoShape 6"/>
          <p:cNvSpPr>
            <a:spLocks noChangeArrowheads="1"/>
          </p:cNvSpPr>
          <p:nvPr/>
        </p:nvSpPr>
        <p:spPr bwMode="auto">
          <a:xfrm>
            <a:off x="2209800" y="2538413"/>
            <a:ext cx="533400" cy="304800"/>
          </a:xfrm>
          <a:prstGeom prst="rightArrow">
            <a:avLst>
              <a:gd name="adj1" fmla="val 50000"/>
              <a:gd name="adj2" fmla="val 43750"/>
            </a:avLst>
          </a:prstGeom>
          <a:solidFill>
            <a:srgbClr val="00CC99"/>
          </a:solidFill>
          <a:ln w="9525">
            <a:solidFill>
              <a:schemeClr val="tx1"/>
            </a:solidFill>
            <a:miter lim="800000"/>
            <a:headEnd/>
            <a:tailEnd/>
          </a:ln>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Tree>
    <p:extLst>
      <p:ext uri="{BB962C8B-B14F-4D97-AF65-F5344CB8AC3E}">
        <p14:creationId xmlns:p14="http://schemas.microsoft.com/office/powerpoint/2010/main" val="21374741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7444" y="3892035"/>
            <a:ext cx="3600000" cy="1533600"/>
          </a:xfrm>
          <a:prstGeom prst="rect">
            <a:avLst/>
          </a:prstGeom>
        </p:spPr>
      </p:pic>
      <p:sp>
        <p:nvSpPr>
          <p:cNvPr id="2" name="标题 1"/>
          <p:cNvSpPr>
            <a:spLocks noGrp="1"/>
          </p:cNvSpPr>
          <p:nvPr>
            <p:ph type="title"/>
          </p:nvPr>
        </p:nvSpPr>
        <p:spPr/>
        <p:txBody>
          <a:bodyPr/>
          <a:lstStyle/>
          <a:p>
            <a:r>
              <a:rPr lang="zh-CN" altLang="en-US" dirty="0" smtClean="0"/>
              <a:t>课前小甜点</a:t>
            </a:r>
            <a:r>
              <a:rPr lang="en-US" altLang="zh-CN" dirty="0" smtClean="0"/>
              <a:t>: </a:t>
            </a:r>
            <a:r>
              <a:rPr lang="zh-CN" altLang="en-US" dirty="0" smtClean="0"/>
              <a:t>面向对象程序设计的基本思想</a:t>
            </a:r>
            <a:endParaRPr lang="zh-CN" altLang="en-US" dirty="0"/>
          </a:p>
        </p:txBody>
      </p:sp>
      <p:sp>
        <p:nvSpPr>
          <p:cNvPr id="3" name="内容占位符 2"/>
          <p:cNvSpPr>
            <a:spLocks noGrp="1"/>
          </p:cNvSpPr>
          <p:nvPr>
            <p:ph idx="1"/>
          </p:nvPr>
        </p:nvSpPr>
        <p:spPr>
          <a:xfrm>
            <a:off x="461963" y="1457325"/>
            <a:ext cx="8220075" cy="609470"/>
          </a:xfrm>
        </p:spPr>
        <p:txBody>
          <a:bodyPr/>
          <a:lstStyle/>
          <a:p>
            <a:r>
              <a:rPr lang="zh-CN" altLang="en-US" dirty="0"/>
              <a:t>软件</a:t>
            </a:r>
            <a:r>
              <a:rPr lang="zh-CN" altLang="en-US" dirty="0" smtClean="0"/>
              <a:t>构件式编程就好像是一种积木式编程。</a:t>
            </a:r>
            <a:endParaRPr lang="en-US" altLang="zh-CN" dirty="0" smtClean="0"/>
          </a:p>
        </p:txBody>
      </p:sp>
      <p:sp>
        <p:nvSpPr>
          <p:cNvPr id="4" name="日期占位符 3"/>
          <p:cNvSpPr>
            <a:spLocks noGrp="1"/>
          </p:cNvSpPr>
          <p:nvPr>
            <p:ph type="dt" sz="half" idx="10"/>
          </p:nvPr>
        </p:nvSpPr>
        <p:spPr/>
        <p:txBody>
          <a:bodyPr/>
          <a:lstStyle/>
          <a:p>
            <a:fld id="{734686F0-8D17-409B-AB78-7CACE79C15B6}" type="datetime2">
              <a:rPr lang="zh-CN" altLang="en-US" smtClean="0"/>
              <a:t>2021年3月2日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2</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内容占位符 2"/>
          <p:cNvSpPr txBox="1">
            <a:spLocks/>
          </p:cNvSpPr>
          <p:nvPr/>
        </p:nvSpPr>
        <p:spPr>
          <a:xfrm>
            <a:off x="461963" y="5721829"/>
            <a:ext cx="8220075" cy="609470"/>
          </a:xfrm>
          <a:prstGeom prst="rect">
            <a:avLst/>
          </a:prstGeom>
        </p:spPr>
        <p:txBody>
          <a:bodyPr vert="horz" lIns="91440" tIns="45720" rIns="91440" bIns="45720" rtlCol="0">
            <a:norm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面向对象软件</a:t>
            </a:r>
            <a:r>
              <a:rPr lang="zh-CN" altLang="en-US" dirty="0" smtClean="0"/>
              <a:t>构件式编程。</a:t>
            </a:r>
          </a:p>
        </p:txBody>
      </p:sp>
      <p:sp>
        <p:nvSpPr>
          <p:cNvPr id="10" name="内容占位符 2"/>
          <p:cNvSpPr txBox="1">
            <a:spLocks/>
          </p:cNvSpPr>
          <p:nvPr/>
        </p:nvSpPr>
        <p:spPr>
          <a:xfrm>
            <a:off x="3962854" y="2066795"/>
            <a:ext cx="1409180" cy="609470"/>
          </a:xfrm>
          <a:prstGeom prst="rect">
            <a:avLst/>
          </a:prstGeom>
        </p:spPr>
        <p:txBody>
          <a:bodyPr vert="horz" lIns="91440" tIns="45720" rIns="91440" bIns="45720" rtlCol="0">
            <a:norm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dirty="0" smtClean="0"/>
              <a:t>积木</a:t>
            </a:r>
          </a:p>
        </p:txBody>
      </p:sp>
      <p:sp>
        <p:nvSpPr>
          <p:cNvPr id="11" name="内容占位符 2"/>
          <p:cNvSpPr txBox="1">
            <a:spLocks/>
          </p:cNvSpPr>
          <p:nvPr/>
        </p:nvSpPr>
        <p:spPr>
          <a:xfrm>
            <a:off x="2400233" y="5268997"/>
            <a:ext cx="4534422" cy="609470"/>
          </a:xfrm>
          <a:prstGeom prst="rect">
            <a:avLst/>
          </a:prstGeom>
        </p:spPr>
        <p:txBody>
          <a:bodyPr vert="horz" lIns="91440" tIns="45720" rIns="91440" bIns="45720" rtlCol="0">
            <a:norm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dirty="0" smtClean="0"/>
              <a:t>对象构件</a:t>
            </a:r>
            <a:r>
              <a:rPr lang="en-US" altLang="zh-CN" dirty="0" smtClean="0"/>
              <a:t>: </a:t>
            </a:r>
            <a:r>
              <a:rPr lang="zh-CN" altLang="en-US" dirty="0" smtClean="0"/>
              <a:t>自组织</a:t>
            </a:r>
            <a:r>
              <a:rPr lang="en-US" altLang="zh-CN" dirty="0" smtClean="0"/>
              <a:t>/</a:t>
            </a:r>
            <a:r>
              <a:rPr lang="zh-CN" altLang="en-US" dirty="0" smtClean="0"/>
              <a:t>管理。</a:t>
            </a:r>
          </a:p>
        </p:txBody>
      </p:sp>
      <p:grpSp>
        <p:nvGrpSpPr>
          <p:cNvPr id="16" name="组合 15"/>
          <p:cNvGrpSpPr/>
          <p:nvPr/>
        </p:nvGrpSpPr>
        <p:grpSpPr>
          <a:xfrm>
            <a:off x="461963" y="2045310"/>
            <a:ext cx="8410962" cy="2160000"/>
            <a:chOff x="461963" y="2045310"/>
            <a:chExt cx="8410962" cy="2160000"/>
          </a:xfrm>
        </p:grpSpPr>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12925" y="2045310"/>
              <a:ext cx="2160000" cy="2160000"/>
            </a:xfrm>
            <a:prstGeom prst="rect">
              <a:avLst/>
            </a:prstGeom>
          </p:spPr>
        </p:pic>
        <p:pic>
          <p:nvPicPr>
            <p:cNvPr id="12" name="图片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1963" y="2045310"/>
              <a:ext cx="2160000" cy="2160000"/>
            </a:xfrm>
            <a:prstGeom prst="rect">
              <a:avLst/>
            </a:prstGeom>
          </p:spPr>
        </p:pic>
        <p:pic>
          <p:nvPicPr>
            <p:cNvPr id="13" name="图片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60166" y="2742525"/>
              <a:ext cx="3600000" cy="765570"/>
            </a:xfrm>
            <a:prstGeom prst="rect">
              <a:avLst/>
            </a:prstGeom>
          </p:spPr>
        </p:pic>
      </p:grpSp>
      <p:sp>
        <p:nvSpPr>
          <p:cNvPr id="14" name="Text Box 43"/>
          <p:cNvSpPr txBox="1">
            <a:spLocks noChangeArrowheads="1"/>
          </p:cNvSpPr>
          <p:nvPr/>
        </p:nvSpPr>
        <p:spPr bwMode="auto">
          <a:xfrm>
            <a:off x="6712925" y="4844618"/>
            <a:ext cx="2279736" cy="1365337"/>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0" rIns="3600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0"/>
              </a:spcBef>
              <a:buFontTx/>
              <a:buNone/>
            </a:pPr>
            <a:r>
              <a:rPr lang="zh-CN" altLang="en-US" sz="2400" dirty="0" smtClean="0">
                <a:ea typeface="楷体_GB2312" pitchFamily="49" charset="-122"/>
              </a:rPr>
              <a:t>增加软件构件的复用次数几乎不增加成本。</a:t>
            </a:r>
            <a:endParaRPr lang="zh-CN" altLang="en-US" sz="2400" dirty="0">
              <a:ea typeface="楷体_GB2312" pitchFamily="49" charset="-122"/>
            </a:endParaRPr>
          </a:p>
        </p:txBody>
      </p:sp>
      <p:sp>
        <p:nvSpPr>
          <p:cNvPr id="18" name="下箭头 17"/>
          <p:cNvSpPr/>
          <p:nvPr/>
        </p:nvSpPr>
        <p:spPr>
          <a:xfrm>
            <a:off x="4404398" y="3508095"/>
            <a:ext cx="526093" cy="5252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2568332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整数输入与输出计时例程</a:t>
            </a:r>
            <a:r>
              <a:rPr lang="en-US" altLang="zh-CN" dirty="0" smtClean="0"/>
              <a:t>: </a:t>
            </a:r>
            <a:r>
              <a:rPr lang="zh-CN" altLang="en-US" dirty="0" smtClean="0"/>
              <a:t>问题部分</a:t>
            </a:r>
            <a:endParaRPr lang="zh-CN" altLang="en-US" dirty="0"/>
          </a:p>
        </p:txBody>
      </p:sp>
      <p:sp>
        <p:nvSpPr>
          <p:cNvPr id="3" name="内容占位符 2"/>
          <p:cNvSpPr>
            <a:spLocks noGrp="1"/>
          </p:cNvSpPr>
          <p:nvPr>
            <p:ph idx="1"/>
          </p:nvPr>
        </p:nvSpPr>
        <p:spPr/>
        <p:txBody>
          <a:bodyPr/>
          <a:lstStyle/>
          <a:p>
            <a:r>
              <a:rPr lang="zh-CN" altLang="en-US" dirty="0" smtClean="0"/>
              <a:t>统计并输出完成下面操作的总时间。</a:t>
            </a:r>
            <a:endParaRPr lang="en-US" altLang="zh-CN" dirty="0" smtClean="0"/>
          </a:p>
          <a:p>
            <a:pPr lvl="1"/>
            <a:r>
              <a:rPr lang="zh-CN" altLang="en-US" dirty="0" smtClean="0"/>
              <a:t>接受</a:t>
            </a:r>
            <a:r>
              <a:rPr lang="zh-CN" altLang="en-US" dirty="0"/>
              <a:t>来自控制台窗口输入的一个整数。</a:t>
            </a:r>
          </a:p>
          <a:p>
            <a:pPr lvl="1"/>
            <a:r>
              <a:rPr lang="zh-CN" altLang="en-US" dirty="0"/>
              <a:t>在控制台窗口中输出该整数。</a:t>
            </a:r>
          </a:p>
        </p:txBody>
      </p:sp>
      <p:sp>
        <p:nvSpPr>
          <p:cNvPr id="4" name="日期占位符 3"/>
          <p:cNvSpPr>
            <a:spLocks noGrp="1"/>
          </p:cNvSpPr>
          <p:nvPr>
            <p:ph type="dt" sz="half" idx="10"/>
          </p:nvPr>
        </p:nvSpPr>
        <p:spPr/>
        <p:txBody>
          <a:bodyPr/>
          <a:lstStyle/>
          <a:p>
            <a:fld id="{734686F0-8D17-409B-AB78-7CACE79C15B6}" type="datetime2">
              <a:rPr lang="zh-CN" altLang="en-US" smtClean="0"/>
              <a:t>2021年3月2日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20</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7609017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例程求解</a:t>
            </a:r>
            <a:r>
              <a:rPr lang="en-US" altLang="zh-CN" dirty="0" smtClean="0"/>
              <a:t>: </a:t>
            </a:r>
            <a:r>
              <a:rPr lang="zh-CN" altLang="en-US" dirty="0" smtClean="0"/>
              <a:t>总体设计</a:t>
            </a:r>
            <a:endParaRPr lang="zh-CN" altLang="en-US" dirty="0"/>
          </a:p>
        </p:txBody>
      </p:sp>
      <p:sp>
        <p:nvSpPr>
          <p:cNvPr id="3" name="内容占位符 2"/>
          <p:cNvSpPr>
            <a:spLocks noGrp="1"/>
          </p:cNvSpPr>
          <p:nvPr>
            <p:ph idx="1"/>
          </p:nvPr>
        </p:nvSpPr>
        <p:spPr/>
        <p:txBody>
          <a:bodyPr/>
          <a:lstStyle/>
          <a:p>
            <a:r>
              <a:rPr lang="zh-CN" altLang="en-US" dirty="0"/>
              <a:t>需要设计什么</a:t>
            </a:r>
            <a:r>
              <a:rPr lang="zh-CN" altLang="en-US" dirty="0" smtClean="0"/>
              <a:t>对象</a:t>
            </a:r>
            <a:r>
              <a:rPr lang="en-US" altLang="zh-CN" dirty="0" smtClean="0"/>
              <a:t>?</a:t>
            </a:r>
          </a:p>
          <a:p>
            <a:pPr lvl="1"/>
            <a:r>
              <a:rPr lang="en-US" altLang="zh-CN" dirty="0" smtClean="0"/>
              <a:t>?</a:t>
            </a:r>
          </a:p>
          <a:p>
            <a:pPr lvl="1"/>
            <a:r>
              <a:rPr lang="en-US" altLang="zh-CN" dirty="0"/>
              <a:t>?</a:t>
            </a:r>
            <a:endParaRPr lang="en-US" altLang="zh-CN" dirty="0" smtClean="0"/>
          </a:p>
          <a:p>
            <a:pPr lvl="1"/>
            <a:r>
              <a:rPr lang="en-US" altLang="zh-CN" dirty="0"/>
              <a:t>?</a:t>
            </a:r>
            <a:endParaRPr lang="zh-CN" altLang="en-US" dirty="0"/>
          </a:p>
          <a:p>
            <a:r>
              <a:rPr lang="zh-CN" altLang="en-US" dirty="0"/>
              <a:t>对象如何</a:t>
            </a:r>
            <a:r>
              <a:rPr lang="zh-CN" altLang="en-US" dirty="0" smtClean="0"/>
              <a:t>组织</a:t>
            </a:r>
            <a:r>
              <a:rPr lang="en-US" altLang="zh-CN" dirty="0" smtClean="0"/>
              <a:t>?</a:t>
            </a:r>
          </a:p>
          <a:p>
            <a:pPr lvl="1"/>
            <a:r>
              <a:rPr lang="en-US" altLang="zh-CN" dirty="0" smtClean="0"/>
              <a:t>?</a:t>
            </a:r>
            <a:endParaRPr lang="zh-CN" altLang="en-US"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2021年3月2日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21</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6693257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例程求解</a:t>
            </a:r>
            <a:r>
              <a:rPr lang="en-US" altLang="zh-CN" dirty="0" smtClean="0"/>
              <a:t>: </a:t>
            </a:r>
            <a:r>
              <a:rPr lang="zh-CN" altLang="en-US" dirty="0" smtClean="0"/>
              <a:t>总体设计</a:t>
            </a:r>
            <a:endParaRPr lang="zh-CN" altLang="en-US" dirty="0"/>
          </a:p>
        </p:txBody>
      </p:sp>
      <p:sp>
        <p:nvSpPr>
          <p:cNvPr id="3" name="内容占位符 2"/>
          <p:cNvSpPr>
            <a:spLocks noGrp="1"/>
          </p:cNvSpPr>
          <p:nvPr>
            <p:ph idx="1"/>
          </p:nvPr>
        </p:nvSpPr>
        <p:spPr/>
        <p:txBody>
          <a:bodyPr/>
          <a:lstStyle/>
          <a:p>
            <a:r>
              <a:rPr lang="zh-CN" altLang="en-US" dirty="0"/>
              <a:t>需要设计什么</a:t>
            </a:r>
            <a:r>
              <a:rPr lang="zh-CN" altLang="en-US" dirty="0" smtClean="0"/>
              <a:t>对象。</a:t>
            </a:r>
            <a:endParaRPr lang="en-US" altLang="zh-CN" dirty="0" smtClean="0"/>
          </a:p>
          <a:p>
            <a:pPr lvl="1"/>
            <a:r>
              <a:rPr lang="zh-CN" altLang="en-US" dirty="0" smtClean="0"/>
              <a:t>整数输入输出对象</a:t>
            </a:r>
            <a:endParaRPr lang="en-US" altLang="zh-CN" dirty="0" smtClean="0"/>
          </a:p>
          <a:p>
            <a:pPr lvl="1"/>
            <a:r>
              <a:rPr lang="zh-CN" altLang="en-US" dirty="0" smtClean="0"/>
              <a:t>计时器对象</a:t>
            </a:r>
            <a:endParaRPr lang="en-US" altLang="zh-CN" dirty="0" smtClean="0"/>
          </a:p>
          <a:p>
            <a:pPr lvl="1"/>
            <a:r>
              <a:rPr lang="zh-CN" altLang="en-US" dirty="0" smtClean="0"/>
              <a:t>例程求解对象</a:t>
            </a:r>
            <a:endParaRPr lang="zh-CN" altLang="en-US" dirty="0"/>
          </a:p>
          <a:p>
            <a:r>
              <a:rPr lang="zh-CN" altLang="en-US" dirty="0"/>
              <a:t>对象如何组织</a:t>
            </a:r>
            <a:r>
              <a:rPr lang="zh-CN" altLang="en-US" dirty="0" smtClean="0"/>
              <a:t>。</a:t>
            </a:r>
            <a:endParaRPr lang="en-US" altLang="zh-CN" dirty="0" smtClean="0"/>
          </a:p>
          <a:p>
            <a:pPr lvl="1"/>
            <a:r>
              <a:rPr lang="zh-CN" altLang="en-US" dirty="0" smtClean="0"/>
              <a:t>“例程求解对象”利用“整数输入输出对象”和“计时器对象”完成例程功能。</a:t>
            </a:r>
            <a:endParaRPr lang="zh-CN" altLang="en-US"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2021年3月2日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22</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AutoShape 7"/>
          <p:cNvSpPr>
            <a:spLocks/>
          </p:cNvSpPr>
          <p:nvPr/>
        </p:nvSpPr>
        <p:spPr bwMode="auto">
          <a:xfrm>
            <a:off x="3784601" y="3013075"/>
            <a:ext cx="2330450" cy="468313"/>
          </a:xfrm>
          <a:prstGeom prst="borderCallout2">
            <a:avLst>
              <a:gd name="adj1" fmla="val 24407"/>
              <a:gd name="adj2" fmla="val -1764"/>
              <a:gd name="adj3" fmla="val 24407"/>
              <a:gd name="adj4" fmla="val -14218"/>
              <a:gd name="adj5" fmla="val 26443"/>
              <a:gd name="adj6" fmla="val -26243"/>
            </a:avLst>
          </a:prstGeom>
          <a:solidFill>
            <a:srgbClr val="FFFF99"/>
          </a:solidFill>
          <a:ln w="5715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smtClean="0">
                <a:ea typeface="楷体_GB2312" pitchFamily="49" charset="-122"/>
              </a:rPr>
              <a:t>类似于总经理。</a:t>
            </a:r>
            <a:endParaRPr lang="zh-CN" altLang="en-US" sz="2400" dirty="0">
              <a:ea typeface="楷体_GB2312" pitchFamily="49" charset="-122"/>
            </a:endParaRPr>
          </a:p>
        </p:txBody>
      </p:sp>
    </p:spTree>
    <p:extLst>
      <p:ext uri="{BB962C8B-B14F-4D97-AF65-F5344CB8AC3E}">
        <p14:creationId xmlns:p14="http://schemas.microsoft.com/office/powerpoint/2010/main" val="32912788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例程求解</a:t>
            </a:r>
            <a:r>
              <a:rPr lang="en-US" altLang="zh-CN" dirty="0"/>
              <a:t>: C++</a:t>
            </a:r>
            <a:r>
              <a:rPr lang="zh-CN" altLang="en-US" dirty="0"/>
              <a:t>语言软件构件库</a:t>
            </a:r>
          </a:p>
        </p:txBody>
      </p:sp>
      <p:sp>
        <p:nvSpPr>
          <p:cNvPr id="3" name="内容占位符 2"/>
          <p:cNvSpPr>
            <a:spLocks noGrp="1"/>
          </p:cNvSpPr>
          <p:nvPr>
            <p:ph idx="1"/>
          </p:nvPr>
        </p:nvSpPr>
        <p:spPr/>
        <p:txBody>
          <a:bodyPr>
            <a:normAutofit/>
          </a:bodyPr>
          <a:lstStyle/>
          <a:p>
            <a:r>
              <a:rPr lang="zh-CN" altLang="en-US" dirty="0"/>
              <a:t>在本案例中的</a:t>
            </a:r>
            <a:r>
              <a:rPr lang="en-US" altLang="zh-CN" dirty="0"/>
              <a:t>C++</a:t>
            </a:r>
            <a:r>
              <a:rPr lang="zh-CN" altLang="en-US" dirty="0"/>
              <a:t>语言软件构件库</a:t>
            </a:r>
          </a:p>
          <a:p>
            <a:pPr lvl="1"/>
            <a:r>
              <a:rPr lang="en-US" altLang="zh-CN" dirty="0" err="1" smtClean="0"/>
              <a:t>CP_IntegerInputSimple.h</a:t>
            </a:r>
            <a:r>
              <a:rPr lang="en-US" altLang="zh-CN" dirty="0" smtClean="0"/>
              <a:t> </a:t>
            </a:r>
            <a:r>
              <a:rPr lang="en-US" altLang="zh-CN" dirty="0" smtClean="0">
                <a:sym typeface="Wingdings" panose="05000000000000000000" pitchFamily="2" charset="2"/>
              </a:rPr>
              <a:t></a:t>
            </a:r>
            <a:r>
              <a:rPr lang="zh-CN" altLang="en-US" dirty="0" smtClean="0">
                <a:sym typeface="Wingdings" panose="05000000000000000000" pitchFamily="2" charset="2"/>
              </a:rPr>
              <a:t>在第</a:t>
            </a:r>
            <a:r>
              <a:rPr lang="en-US" altLang="zh-CN" dirty="0" smtClean="0">
                <a:sym typeface="Wingdings" panose="05000000000000000000" pitchFamily="2" charset="2"/>
              </a:rPr>
              <a:t>1</a:t>
            </a:r>
            <a:r>
              <a:rPr lang="zh-CN" altLang="en-US" dirty="0" smtClean="0">
                <a:sym typeface="Wingdings" panose="05000000000000000000" pitchFamily="2" charset="2"/>
              </a:rPr>
              <a:t>讲中已经完成</a:t>
            </a:r>
            <a:endParaRPr lang="en-US" altLang="zh-CN" dirty="0"/>
          </a:p>
          <a:p>
            <a:pPr lvl="1"/>
            <a:r>
              <a:rPr lang="en-US" altLang="zh-CN" dirty="0" smtClean="0"/>
              <a:t>CP_IntegerInputSimple.cpp</a:t>
            </a:r>
            <a:r>
              <a:rPr lang="en-US" altLang="zh-CN" dirty="0">
                <a:sym typeface="Wingdings" panose="05000000000000000000" pitchFamily="2" charset="2"/>
              </a:rPr>
              <a:t> </a:t>
            </a:r>
            <a:r>
              <a:rPr lang="zh-CN" altLang="en-US" dirty="0">
                <a:sym typeface="Wingdings" panose="05000000000000000000" pitchFamily="2" charset="2"/>
              </a:rPr>
              <a:t>在第</a:t>
            </a:r>
            <a:r>
              <a:rPr lang="en-US" altLang="zh-CN" dirty="0">
                <a:sym typeface="Wingdings" panose="05000000000000000000" pitchFamily="2" charset="2"/>
              </a:rPr>
              <a:t>1</a:t>
            </a:r>
            <a:r>
              <a:rPr lang="zh-CN" altLang="en-US" dirty="0">
                <a:sym typeface="Wingdings" panose="05000000000000000000" pitchFamily="2" charset="2"/>
              </a:rPr>
              <a:t>讲中已经完成</a:t>
            </a:r>
            <a:endParaRPr lang="en-US" altLang="zh-CN" dirty="0"/>
          </a:p>
          <a:p>
            <a:pPr lvl="1"/>
            <a:r>
              <a:rPr lang="en-US" altLang="zh-CN" dirty="0" err="1"/>
              <a:t>CP_TimeByClock.h</a:t>
            </a:r>
            <a:endParaRPr lang="en-US" altLang="zh-CN" dirty="0"/>
          </a:p>
          <a:p>
            <a:pPr lvl="1"/>
            <a:r>
              <a:rPr lang="en-US" altLang="zh-CN" dirty="0"/>
              <a:t>CP_TimeByClock.cpp</a:t>
            </a:r>
          </a:p>
          <a:p>
            <a:pPr lvl="1"/>
            <a:r>
              <a:rPr lang="en-US" altLang="zh-CN" dirty="0" err="1"/>
              <a:t>CP_IntegerInputSimpleTimeApplication.h</a:t>
            </a:r>
            <a:endParaRPr lang="en-US" altLang="zh-CN" dirty="0"/>
          </a:p>
          <a:p>
            <a:pPr lvl="1"/>
            <a:r>
              <a:rPr lang="en-US" altLang="zh-CN" dirty="0"/>
              <a:t>CP_IntegerInputSimpleTimeApplication.cpp</a:t>
            </a:r>
          </a:p>
          <a:p>
            <a:r>
              <a:rPr lang="zh-CN" altLang="en-US" dirty="0"/>
              <a:t>无法构成软件构件库的代码文件</a:t>
            </a:r>
          </a:p>
          <a:p>
            <a:pPr lvl="1"/>
            <a:r>
              <a:rPr lang="en-US" altLang="zh-CN" dirty="0"/>
              <a:t>CP_IntegerInputSimpleTimeMain.cpp</a:t>
            </a:r>
            <a:endParaRPr lang="zh-CN" altLang="en-US"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2021年3月2日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23</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2527298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库</a:t>
            </a:r>
            <a:r>
              <a:rPr lang="en-US" altLang="zh-CN" dirty="0"/>
              <a:t>&lt;</a:t>
            </a:r>
            <a:r>
              <a:rPr lang="en-US" altLang="zh-CN" dirty="0" err="1"/>
              <a:t>ctime</a:t>
            </a:r>
            <a:r>
              <a:rPr lang="en-US" altLang="zh-CN" dirty="0"/>
              <a:t>&gt;</a:t>
            </a:r>
            <a:endParaRPr lang="zh-CN" altLang="en-US" dirty="0"/>
          </a:p>
        </p:txBody>
      </p:sp>
      <p:sp>
        <p:nvSpPr>
          <p:cNvPr id="3" name="内容占位符 2"/>
          <p:cNvSpPr>
            <a:spLocks noGrp="1"/>
          </p:cNvSpPr>
          <p:nvPr>
            <p:ph idx="1"/>
          </p:nvPr>
        </p:nvSpPr>
        <p:spPr/>
        <p:txBody>
          <a:bodyPr/>
          <a:lstStyle/>
          <a:p>
            <a:r>
              <a:rPr lang="zh-CN" altLang="en-US" dirty="0"/>
              <a:t>函数</a:t>
            </a:r>
            <a:r>
              <a:rPr lang="en-US" altLang="zh-CN" dirty="0"/>
              <a:t>: </a:t>
            </a:r>
            <a:r>
              <a:rPr lang="en-US" altLang="en-US" dirty="0" err="1"/>
              <a:t>clock_t</a:t>
            </a:r>
            <a:r>
              <a:rPr lang="en-US" altLang="en-US" dirty="0"/>
              <a:t> clock( void );</a:t>
            </a:r>
          </a:p>
          <a:p>
            <a:pPr lvl="1"/>
            <a:r>
              <a:rPr lang="zh-CN" altLang="en-US" sz="2400" dirty="0"/>
              <a:t>返回当前的时钟数。</a:t>
            </a:r>
          </a:p>
          <a:p>
            <a:pPr lvl="1"/>
            <a:r>
              <a:rPr lang="zh-CN" altLang="en-US" sz="2400" dirty="0" smtClean="0"/>
              <a:t>从</a:t>
            </a:r>
            <a:r>
              <a:rPr lang="zh-CN" altLang="en-US" sz="2400" dirty="0"/>
              <a:t>处理器启动到当前所经历的时钟数。</a:t>
            </a:r>
          </a:p>
          <a:p>
            <a:r>
              <a:rPr lang="zh-CN" altLang="en-US" dirty="0"/>
              <a:t>数据类型</a:t>
            </a:r>
            <a:r>
              <a:rPr lang="en-US" altLang="zh-CN" dirty="0" err="1"/>
              <a:t>clock_t</a:t>
            </a:r>
            <a:endParaRPr lang="en-US" altLang="zh-CN" dirty="0"/>
          </a:p>
          <a:p>
            <a:pPr lvl="1"/>
            <a:r>
              <a:rPr lang="en-US" altLang="zh-CN" sz="2000" dirty="0" err="1" smtClean="0">
                <a:solidFill>
                  <a:srgbClr val="0000FF"/>
                </a:solidFill>
              </a:rPr>
              <a:t>typedef</a:t>
            </a:r>
            <a:r>
              <a:rPr lang="en-US" altLang="zh-CN" sz="2000" dirty="0" smtClean="0">
                <a:solidFill>
                  <a:srgbClr val="0000FF"/>
                </a:solidFill>
              </a:rPr>
              <a:t> </a:t>
            </a:r>
            <a:r>
              <a:rPr lang="en-US" altLang="zh-CN" sz="2000" dirty="0">
                <a:solidFill>
                  <a:srgbClr val="0000FF"/>
                </a:solidFill>
              </a:rPr>
              <a:t>long</a:t>
            </a:r>
            <a:r>
              <a:rPr lang="en-US" altLang="zh-CN" sz="2400" dirty="0"/>
              <a:t> </a:t>
            </a:r>
            <a:r>
              <a:rPr lang="en-US" altLang="zh-CN" sz="2400" dirty="0" err="1"/>
              <a:t>clock_t</a:t>
            </a:r>
            <a:r>
              <a:rPr lang="en-US" altLang="zh-CN" sz="2400" dirty="0"/>
              <a:t>;</a:t>
            </a:r>
          </a:p>
          <a:p>
            <a:r>
              <a:rPr lang="zh-CN" altLang="en-US" dirty="0"/>
              <a:t>宏定义</a:t>
            </a:r>
            <a:r>
              <a:rPr lang="en-US" altLang="zh-CN" dirty="0"/>
              <a:t>CLOCKS_PER_SEC</a:t>
            </a:r>
          </a:p>
          <a:p>
            <a:pPr lvl="1"/>
            <a:r>
              <a:rPr lang="zh-CN" altLang="en-US" sz="2400" dirty="0"/>
              <a:t>每秒钟的时钟数</a:t>
            </a:r>
          </a:p>
          <a:p>
            <a:pPr lvl="1"/>
            <a:r>
              <a:rPr lang="en-US" altLang="zh-CN" sz="2400" dirty="0" smtClean="0">
                <a:solidFill>
                  <a:srgbClr val="0000FF"/>
                </a:solidFill>
                <a:ea typeface="新宋体" panose="02010609030101010101" pitchFamily="49" charset="-122"/>
              </a:rPr>
              <a:t>#</a:t>
            </a:r>
            <a:r>
              <a:rPr lang="en-US" altLang="zh-CN" sz="2400" dirty="0">
                <a:solidFill>
                  <a:srgbClr val="0000FF"/>
                </a:solidFill>
                <a:ea typeface="新宋体" panose="02010609030101010101" pitchFamily="49" charset="-122"/>
              </a:rPr>
              <a:t>define</a:t>
            </a:r>
            <a:r>
              <a:rPr lang="en-US" altLang="zh-CN" sz="2400" dirty="0">
                <a:solidFill>
                  <a:srgbClr val="000000"/>
                </a:solidFill>
                <a:ea typeface="新宋体" panose="02010609030101010101" pitchFamily="49" charset="-122"/>
              </a:rPr>
              <a:t> CLOCKS_PER_SEC  1000</a:t>
            </a:r>
            <a:r>
              <a:rPr lang="en-US" altLang="zh-CN" sz="2400" dirty="0"/>
              <a:t> </a:t>
            </a:r>
          </a:p>
        </p:txBody>
      </p:sp>
      <p:sp>
        <p:nvSpPr>
          <p:cNvPr id="4" name="日期占位符 3"/>
          <p:cNvSpPr>
            <a:spLocks noGrp="1"/>
          </p:cNvSpPr>
          <p:nvPr>
            <p:ph type="dt" sz="half" idx="10"/>
          </p:nvPr>
        </p:nvSpPr>
        <p:spPr/>
        <p:txBody>
          <a:bodyPr/>
          <a:lstStyle/>
          <a:p>
            <a:fld id="{FE5F219A-EC9F-4AD0-8836-930323F9B309}" type="datetime2">
              <a:rPr lang="zh-CN" altLang="en-US" smtClean="0"/>
              <a:t>2021年3月2日</a:t>
            </a:fld>
            <a:endParaRPr lang="zh-CN" altLang="en-US" dirty="0"/>
          </a:p>
        </p:txBody>
      </p:sp>
      <p:sp>
        <p:nvSpPr>
          <p:cNvPr id="5" name="页脚占位符 4"/>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6" name="灯片编号占位符 5"/>
          <p:cNvSpPr>
            <a:spLocks noGrp="1"/>
          </p:cNvSpPr>
          <p:nvPr>
            <p:ph type="sldNum" sz="quarter" idx="12"/>
          </p:nvPr>
        </p:nvSpPr>
        <p:spPr/>
        <p:txBody>
          <a:bodyPr/>
          <a:lstStyle/>
          <a:p>
            <a:fld id="{AB393D56-620A-4FA6-AFE0-8A286AD08B3F}" type="slidenum">
              <a:rPr lang="zh-CN" altLang="en-US" smtClean="0"/>
              <a:t>24</a:t>
            </a:fld>
            <a:endParaRPr lang="zh-CN" altLang="en-US" dirty="0"/>
          </a:p>
        </p:txBody>
      </p:sp>
      <p:sp>
        <p:nvSpPr>
          <p:cNvPr id="7"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4885446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采用</a:t>
            </a:r>
            <a:r>
              <a:rPr lang="en-US" altLang="zh-CN" dirty="0"/>
              <a:t>C++</a:t>
            </a:r>
            <a:r>
              <a:rPr lang="zh-CN" altLang="en-US" dirty="0"/>
              <a:t>面向对象</a:t>
            </a:r>
            <a:r>
              <a:rPr lang="zh-CN" altLang="en-US" dirty="0" smtClean="0"/>
              <a:t>技术</a:t>
            </a:r>
            <a:r>
              <a:rPr lang="en-US" altLang="zh-CN" dirty="0" smtClean="0"/>
              <a:t>: </a:t>
            </a:r>
            <a:r>
              <a:rPr lang="zh-CN" altLang="en-US" dirty="0" smtClean="0"/>
              <a:t>对象设计</a:t>
            </a:r>
            <a:r>
              <a:rPr lang="en-US" altLang="zh-CN" dirty="0"/>
              <a:t/>
            </a:r>
            <a:br>
              <a:rPr lang="en-US" altLang="zh-CN" dirty="0"/>
            </a:br>
            <a:r>
              <a:rPr lang="en-US" altLang="zh-CN" dirty="0"/>
              <a:t>(</a:t>
            </a:r>
            <a:r>
              <a:rPr lang="zh-CN" altLang="en-US" dirty="0"/>
              <a:t>文件名</a:t>
            </a:r>
            <a:r>
              <a:rPr lang="en-US" altLang="zh-CN" dirty="0" err="1">
                <a:solidFill>
                  <a:srgbClr val="0000FF"/>
                </a:solidFill>
              </a:rPr>
              <a:t>CP_IntegerInputSimple.h</a:t>
            </a:r>
            <a:r>
              <a:rPr lang="en-US" altLang="zh-CN" dirty="0"/>
              <a:t>, </a:t>
            </a:r>
            <a:r>
              <a:rPr lang="zh-CN" altLang="en-US" dirty="0"/>
              <a:t>开发者</a:t>
            </a:r>
            <a:r>
              <a:rPr lang="en-US" altLang="zh-CN" dirty="0"/>
              <a:t>: </a:t>
            </a:r>
            <a:r>
              <a:rPr lang="zh-CN" altLang="en-US" dirty="0"/>
              <a:t>雍俊海</a:t>
            </a:r>
            <a:r>
              <a:rPr lang="en-US" altLang="zh-CN" dirty="0"/>
              <a:t>)</a:t>
            </a:r>
            <a:endParaRPr lang="zh-CN" altLang="en-US" dirty="0"/>
          </a:p>
        </p:txBody>
      </p:sp>
      <p:sp>
        <p:nvSpPr>
          <p:cNvPr id="3" name="内容占位符 2"/>
          <p:cNvSpPr>
            <a:spLocks noGrp="1"/>
          </p:cNvSpPr>
          <p:nvPr>
            <p:ph idx="1"/>
          </p:nvPr>
        </p:nvSpPr>
        <p:spPr/>
        <p:txBody>
          <a:bodyPr/>
          <a:lstStyle/>
          <a:p>
            <a:pPr marL="0" lvl="0" indent="0">
              <a:lnSpc>
                <a:spcPts val="22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a:t>
            </a:r>
            <a:r>
              <a:rPr lang="en-US" altLang="zh-CN" sz="2000" dirty="0" err="1">
                <a:solidFill>
                  <a:srgbClr val="0000FF"/>
                </a:solidFill>
                <a:latin typeface="新宋体" panose="02010609030101010101" pitchFamily="49" charset="-122"/>
                <a:ea typeface="新宋体" panose="02010609030101010101" pitchFamily="49" charset="-122"/>
              </a:rPr>
              <a:t>ifndef</a:t>
            </a:r>
            <a:r>
              <a:rPr lang="en-US" altLang="zh-CN" sz="2000" dirty="0">
                <a:solidFill>
                  <a:srgbClr val="000000"/>
                </a:solidFill>
                <a:latin typeface="新宋体" panose="02010609030101010101" pitchFamily="49" charset="-122"/>
                <a:ea typeface="新宋体" panose="02010609030101010101" pitchFamily="49" charset="-122"/>
              </a:rPr>
              <a:t> CP_INTEGERINPUTSIMPLE_H</a:t>
            </a:r>
          </a:p>
          <a:p>
            <a:pPr marL="0" lvl="0" indent="0">
              <a:lnSpc>
                <a:spcPts val="22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#define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6F008A"/>
                </a:solidFill>
                <a:latin typeface="新宋体" panose="02010609030101010101" pitchFamily="49" charset="-122"/>
                <a:ea typeface="新宋体" panose="02010609030101010101" pitchFamily="49" charset="-122"/>
              </a:rPr>
              <a:t>CP_INTEGERINPUTSIMPLE_H</a:t>
            </a:r>
            <a:endParaRPr lang="en-US" altLang="zh-CN" sz="2000" dirty="0">
              <a:solidFill>
                <a:srgbClr val="000000"/>
              </a:solidFill>
              <a:latin typeface="新宋体" panose="02010609030101010101" pitchFamily="49" charset="-122"/>
              <a:ea typeface="新宋体" panose="02010609030101010101" pitchFamily="49" charset="-122"/>
            </a:endParaRPr>
          </a:p>
          <a:p>
            <a:pPr marL="0" lvl="0" indent="0">
              <a:lnSpc>
                <a:spcPts val="2200"/>
              </a:lnSpc>
              <a:spcBef>
                <a:spcPts val="0"/>
              </a:spcBef>
              <a:buNone/>
            </a:pPr>
            <a:r>
              <a:rPr lang="en-US" altLang="zh-CN" sz="2000" dirty="0">
                <a:solidFill>
                  <a:srgbClr val="008000"/>
                </a:solidFill>
                <a:latin typeface="新宋体" panose="02010609030101010101" pitchFamily="49" charset="-122"/>
                <a:ea typeface="新宋体" panose="02010609030101010101" pitchFamily="49" charset="-122"/>
              </a:rPr>
              <a:t>// #include "</a:t>
            </a:r>
            <a:r>
              <a:rPr lang="en-US" altLang="zh-CN" sz="2000" dirty="0" err="1">
                <a:solidFill>
                  <a:srgbClr val="008000"/>
                </a:solidFill>
                <a:latin typeface="新宋体" panose="02010609030101010101" pitchFamily="49" charset="-122"/>
                <a:ea typeface="新宋体" panose="02010609030101010101" pitchFamily="49" charset="-122"/>
              </a:rPr>
              <a:t>CP_IntegerInputSimple.h</a:t>
            </a:r>
            <a:r>
              <a:rPr lang="en-US" altLang="zh-CN" sz="2000" dirty="0">
                <a:solidFill>
                  <a:srgbClr val="008000"/>
                </a:solidFill>
                <a:latin typeface="新宋体" panose="02010609030101010101" pitchFamily="49" charset="-122"/>
                <a:ea typeface="新宋体" panose="02010609030101010101" pitchFamily="49" charset="-122"/>
              </a:rPr>
              <a:t>"</a:t>
            </a:r>
            <a:endParaRPr lang="en-US" altLang="zh-CN" sz="2000" dirty="0">
              <a:solidFill>
                <a:srgbClr val="000000"/>
              </a:solidFill>
              <a:latin typeface="新宋体" panose="02010609030101010101" pitchFamily="49" charset="-122"/>
              <a:ea typeface="新宋体" panose="02010609030101010101" pitchFamily="49" charset="-122"/>
            </a:endParaRPr>
          </a:p>
          <a:p>
            <a:pPr marL="0" lvl="0" indent="0">
              <a:lnSpc>
                <a:spcPts val="2200"/>
              </a:lnSpc>
              <a:spcBef>
                <a:spcPts val="0"/>
              </a:spcBef>
              <a:buNone/>
            </a:pPr>
            <a:endParaRPr lang="zh-CN" altLang="en-US" sz="2000" dirty="0">
              <a:solidFill>
                <a:srgbClr val="000000"/>
              </a:solidFill>
              <a:latin typeface="新宋体" panose="02010609030101010101" pitchFamily="49" charset="-122"/>
              <a:ea typeface="新宋体" panose="02010609030101010101" pitchFamily="49" charset="-122"/>
            </a:endParaRPr>
          </a:p>
          <a:p>
            <a:pPr marL="0" lvl="0" indent="0">
              <a:lnSpc>
                <a:spcPts val="22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class</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2B91AF"/>
                </a:solidFill>
                <a:latin typeface="新宋体" panose="02010609030101010101" pitchFamily="49" charset="-122"/>
                <a:ea typeface="新宋体" panose="02010609030101010101" pitchFamily="49" charset="-122"/>
              </a:rPr>
              <a:t>CP_IntegerInputSimple</a:t>
            </a:r>
            <a:endParaRPr lang="en-US" altLang="zh-CN" sz="2000" dirty="0">
              <a:solidFill>
                <a:srgbClr val="000000"/>
              </a:solidFill>
              <a:latin typeface="新宋体" panose="02010609030101010101" pitchFamily="49" charset="-122"/>
              <a:ea typeface="新宋体" panose="02010609030101010101" pitchFamily="49" charset="-122"/>
            </a:endParaRPr>
          </a:p>
          <a:p>
            <a:pPr marL="0" lvl="0" indent="0">
              <a:lnSpc>
                <a:spcPts val="22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lvl="0" indent="0">
              <a:lnSpc>
                <a:spcPts val="22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public</a:t>
            </a:r>
            <a:r>
              <a:rPr lang="en-US" altLang="zh-CN" sz="2000" dirty="0">
                <a:solidFill>
                  <a:srgbClr val="000000"/>
                </a:solidFill>
                <a:latin typeface="新宋体" panose="02010609030101010101" pitchFamily="49" charset="-122"/>
                <a:ea typeface="新宋体" panose="02010609030101010101" pitchFamily="49" charset="-122"/>
              </a:rPr>
              <a:t>:</a:t>
            </a:r>
          </a:p>
          <a:p>
            <a:pPr marL="0" lvl="0" indent="0">
              <a:lnSpc>
                <a:spcPts val="22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m_data</a:t>
            </a:r>
            <a:r>
              <a:rPr lang="en-US" altLang="zh-CN" sz="2000" dirty="0">
                <a:solidFill>
                  <a:srgbClr val="000000"/>
                </a:solidFill>
                <a:latin typeface="新宋体" panose="02010609030101010101" pitchFamily="49" charset="-122"/>
                <a:ea typeface="新宋体" panose="02010609030101010101" pitchFamily="49" charset="-122"/>
              </a:rPr>
              <a:t>;</a:t>
            </a:r>
          </a:p>
          <a:p>
            <a:pPr marL="0" lvl="0" indent="0">
              <a:lnSpc>
                <a:spcPts val="2200"/>
              </a:lnSpc>
              <a:spcBef>
                <a:spcPts val="0"/>
              </a:spcBef>
              <a:buNone/>
            </a:pPr>
            <a:endParaRPr lang="zh-CN" altLang="en-US" sz="2000" dirty="0">
              <a:solidFill>
                <a:srgbClr val="000000"/>
              </a:solidFill>
              <a:latin typeface="新宋体" panose="02010609030101010101" pitchFamily="49" charset="-122"/>
              <a:ea typeface="新宋体" panose="02010609030101010101" pitchFamily="49" charset="-122"/>
            </a:endParaRPr>
          </a:p>
          <a:p>
            <a:pPr marL="0" lvl="0" indent="0">
              <a:lnSpc>
                <a:spcPts val="22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public</a:t>
            </a:r>
            <a:r>
              <a:rPr lang="en-US" altLang="zh-CN" sz="2000" dirty="0">
                <a:solidFill>
                  <a:srgbClr val="000000"/>
                </a:solidFill>
                <a:latin typeface="新宋体" panose="02010609030101010101" pitchFamily="49" charset="-122"/>
                <a:ea typeface="新宋体" panose="02010609030101010101" pitchFamily="49" charset="-122"/>
              </a:rPr>
              <a:t>:</a:t>
            </a:r>
          </a:p>
          <a:p>
            <a:pPr marL="0" lvl="0" indent="0">
              <a:lnSpc>
                <a:spcPts val="22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CP_IntegerInputSimple</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err="1">
                <a:solidFill>
                  <a:srgbClr val="000000"/>
                </a:solidFill>
                <a:latin typeface="新宋体" panose="02010609030101010101" pitchFamily="49" charset="-122"/>
                <a:ea typeface="新宋体" panose="02010609030101010101" pitchFamily="49" charset="-122"/>
              </a:rPr>
              <a:t>m_data</a:t>
            </a:r>
            <a:r>
              <a:rPr lang="en-US" altLang="zh-CN" sz="2000" dirty="0">
                <a:solidFill>
                  <a:srgbClr val="000000"/>
                </a:solidFill>
                <a:latin typeface="新宋体" panose="02010609030101010101" pitchFamily="49" charset="-122"/>
                <a:ea typeface="新宋体" panose="02010609030101010101" pitchFamily="49" charset="-122"/>
              </a:rPr>
              <a:t>(0) { }</a:t>
            </a:r>
          </a:p>
          <a:p>
            <a:pPr marL="0" lvl="0" indent="0">
              <a:lnSpc>
                <a:spcPts val="22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CP_IntegerInputSimple</a:t>
            </a:r>
            <a:r>
              <a:rPr lang="en-US" altLang="zh-CN" sz="2000" dirty="0">
                <a:solidFill>
                  <a:srgbClr val="000000"/>
                </a:solidFill>
                <a:latin typeface="新宋体" panose="02010609030101010101" pitchFamily="49" charset="-122"/>
                <a:ea typeface="新宋体" panose="02010609030101010101" pitchFamily="49" charset="-122"/>
              </a:rPr>
              <a:t>() { }</a:t>
            </a:r>
          </a:p>
          <a:p>
            <a:pPr marL="0" lvl="0" indent="0">
              <a:lnSpc>
                <a:spcPts val="22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mb_getInput</a:t>
            </a:r>
            <a:r>
              <a:rPr lang="en-US" altLang="zh-CN" sz="2000" dirty="0">
                <a:solidFill>
                  <a:srgbClr val="000000"/>
                </a:solidFill>
                <a:latin typeface="新宋体" panose="02010609030101010101" pitchFamily="49" charset="-122"/>
                <a:ea typeface="新宋体" panose="02010609030101010101" pitchFamily="49" charset="-122"/>
              </a:rPr>
              <a:t>();</a:t>
            </a:r>
          </a:p>
          <a:p>
            <a:pPr marL="0" lvl="0" indent="0">
              <a:lnSpc>
                <a:spcPts val="22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mb_showData</a:t>
            </a:r>
            <a:r>
              <a:rPr lang="en-US" altLang="zh-CN" sz="2000" dirty="0">
                <a:solidFill>
                  <a:srgbClr val="000000"/>
                </a:solidFill>
                <a:latin typeface="新宋体" panose="02010609030101010101" pitchFamily="49" charset="-122"/>
                <a:ea typeface="新宋体" panose="02010609030101010101" pitchFamily="49" charset="-122"/>
              </a:rPr>
              <a:t>();</a:t>
            </a:r>
          </a:p>
          <a:p>
            <a:pPr marL="0" lvl="0" indent="0">
              <a:lnSpc>
                <a:spcPts val="22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a:t>
            </a:r>
            <a:r>
              <a:rPr lang="zh-CN" altLang="en-US" sz="2000" dirty="0">
                <a:solidFill>
                  <a:srgbClr val="008000"/>
                </a:solidFill>
                <a:latin typeface="新宋体" panose="02010609030101010101" pitchFamily="49" charset="-122"/>
                <a:ea typeface="新宋体" panose="02010609030101010101" pitchFamily="49" charset="-122"/>
              </a:rPr>
              <a:t>类</a:t>
            </a:r>
            <a:r>
              <a:rPr lang="en-US" altLang="zh-CN" sz="2000" dirty="0" err="1">
                <a:solidFill>
                  <a:srgbClr val="008000"/>
                </a:solidFill>
                <a:latin typeface="新宋体" panose="02010609030101010101" pitchFamily="49" charset="-122"/>
                <a:ea typeface="新宋体" panose="02010609030101010101" pitchFamily="49" charset="-122"/>
              </a:rPr>
              <a:t>CP_IntegerInputSimple</a:t>
            </a:r>
            <a:r>
              <a:rPr lang="zh-CN" altLang="en-US" sz="2000" dirty="0">
                <a:solidFill>
                  <a:srgbClr val="008000"/>
                </a:solidFill>
                <a:latin typeface="新宋体" panose="02010609030101010101" pitchFamily="49" charset="-122"/>
                <a:ea typeface="新宋体" panose="02010609030101010101" pitchFamily="49" charset="-122"/>
              </a:rPr>
              <a:t>定义结束</a:t>
            </a:r>
            <a:endParaRPr lang="zh-CN" altLang="en-US" sz="2000" dirty="0">
              <a:solidFill>
                <a:srgbClr val="000000"/>
              </a:solidFill>
              <a:latin typeface="新宋体" panose="02010609030101010101" pitchFamily="49" charset="-122"/>
              <a:ea typeface="新宋体" panose="02010609030101010101" pitchFamily="49" charset="-122"/>
            </a:endParaRPr>
          </a:p>
          <a:p>
            <a:pPr marL="0" lvl="0" indent="0">
              <a:lnSpc>
                <a:spcPts val="2200"/>
              </a:lnSpc>
              <a:spcBef>
                <a:spcPts val="0"/>
              </a:spcBef>
              <a:buNone/>
            </a:pPr>
            <a:endParaRPr lang="zh-CN" altLang="en-US" sz="2000" dirty="0">
              <a:solidFill>
                <a:srgbClr val="000000"/>
              </a:solidFill>
              <a:latin typeface="新宋体" panose="02010609030101010101" pitchFamily="49" charset="-122"/>
              <a:ea typeface="新宋体" panose="02010609030101010101" pitchFamily="49" charset="-122"/>
            </a:endParaRPr>
          </a:p>
          <a:p>
            <a:pPr marL="0" lvl="0" indent="0">
              <a:lnSpc>
                <a:spcPts val="22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a:t>
            </a:r>
            <a:r>
              <a:rPr lang="en-US" altLang="zh-CN" sz="2000" dirty="0" err="1">
                <a:solidFill>
                  <a:srgbClr val="0000FF"/>
                </a:solidFill>
                <a:latin typeface="新宋体" panose="02010609030101010101" pitchFamily="49" charset="-122"/>
                <a:ea typeface="新宋体" panose="02010609030101010101" pitchFamily="49" charset="-122"/>
              </a:rPr>
              <a:t>endif</a:t>
            </a:r>
            <a:endParaRPr lang="en-US" altLang="zh-CN" sz="20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F381214A-8007-4650-8EDC-C23A8A8B800F}" type="datetime2">
              <a:rPr lang="zh-CN" altLang="en-US" smtClean="0"/>
              <a:t>2021年3月2日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25</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Text Box 6"/>
          <p:cNvSpPr txBox="1">
            <a:spLocks noChangeArrowheads="1"/>
          </p:cNvSpPr>
          <p:nvPr/>
        </p:nvSpPr>
        <p:spPr bwMode="auto">
          <a:xfrm>
            <a:off x="6925468" y="1457324"/>
            <a:ext cx="1756570" cy="540000"/>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smtClean="0">
                <a:ea typeface="楷体_GB2312" pitchFamily="49" charset="-122"/>
                <a:sym typeface="Wingdings" panose="05000000000000000000" pitchFamily="2" charset="2"/>
              </a:rPr>
              <a:t>同第</a:t>
            </a:r>
            <a:r>
              <a:rPr lang="en-US" altLang="zh-CN" sz="2400" dirty="0" smtClean="0">
                <a:ea typeface="楷体_GB2312" pitchFamily="49" charset="-122"/>
                <a:sym typeface="Wingdings" panose="05000000000000000000" pitchFamily="2" charset="2"/>
              </a:rPr>
              <a:t>1</a:t>
            </a:r>
            <a:r>
              <a:rPr lang="zh-CN" altLang="en-US" sz="2400" dirty="0" smtClean="0">
                <a:ea typeface="楷体_GB2312" pitchFamily="49" charset="-122"/>
                <a:sym typeface="Wingdings" panose="05000000000000000000" pitchFamily="2" charset="2"/>
              </a:rPr>
              <a:t>讲</a:t>
            </a:r>
            <a:endParaRPr lang="zh-CN" altLang="en-US" sz="2400" dirty="0">
              <a:ea typeface="楷体_GB2312" pitchFamily="49" charset="-122"/>
              <a:sym typeface="Wingdings" panose="05000000000000000000" pitchFamily="2" charset="2"/>
            </a:endParaRPr>
          </a:p>
        </p:txBody>
      </p:sp>
    </p:spTree>
    <p:extLst>
      <p:ext uri="{BB962C8B-B14F-4D97-AF65-F5344CB8AC3E}">
        <p14:creationId xmlns:p14="http://schemas.microsoft.com/office/powerpoint/2010/main" val="10320171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prstClr val="black"/>
                </a:solidFill>
              </a:rPr>
              <a:t>采用</a:t>
            </a:r>
            <a:r>
              <a:rPr lang="en-US" altLang="zh-CN" dirty="0">
                <a:solidFill>
                  <a:prstClr val="black"/>
                </a:solidFill>
              </a:rPr>
              <a:t>C++</a:t>
            </a:r>
            <a:r>
              <a:rPr lang="zh-CN" altLang="en-US" dirty="0">
                <a:solidFill>
                  <a:prstClr val="black"/>
                </a:solidFill>
              </a:rPr>
              <a:t>面向对象</a:t>
            </a:r>
            <a:r>
              <a:rPr lang="zh-CN" altLang="en-US" dirty="0" smtClean="0">
                <a:solidFill>
                  <a:prstClr val="black"/>
                </a:solidFill>
              </a:rPr>
              <a:t>技术</a:t>
            </a:r>
            <a:r>
              <a:rPr lang="en-US" altLang="zh-CN" dirty="0" smtClean="0">
                <a:solidFill>
                  <a:prstClr val="black"/>
                </a:solidFill>
              </a:rPr>
              <a:t>: </a:t>
            </a:r>
            <a:r>
              <a:rPr lang="zh-CN" altLang="en-US" dirty="0" smtClean="0">
                <a:solidFill>
                  <a:prstClr val="black"/>
                </a:solidFill>
              </a:rPr>
              <a:t>类实现</a:t>
            </a:r>
            <a:r>
              <a:rPr lang="en-US" altLang="zh-CN" dirty="0">
                <a:solidFill>
                  <a:prstClr val="black"/>
                </a:solidFill>
              </a:rPr>
              <a:t/>
            </a:r>
            <a:br>
              <a:rPr lang="en-US" altLang="zh-CN" dirty="0">
                <a:solidFill>
                  <a:prstClr val="black"/>
                </a:solidFill>
              </a:rPr>
            </a:br>
            <a:r>
              <a:rPr lang="en-US" altLang="zh-CN" dirty="0">
                <a:solidFill>
                  <a:prstClr val="black"/>
                </a:solidFill>
              </a:rPr>
              <a:t>(</a:t>
            </a:r>
            <a:r>
              <a:rPr lang="zh-CN" altLang="en-US" sz="3100" dirty="0">
                <a:solidFill>
                  <a:prstClr val="black"/>
                </a:solidFill>
              </a:rPr>
              <a:t>文件名</a:t>
            </a:r>
            <a:r>
              <a:rPr lang="en-US" altLang="zh-CN" sz="3100" dirty="0">
                <a:solidFill>
                  <a:srgbClr val="0000FF"/>
                </a:solidFill>
              </a:rPr>
              <a:t>CP_IntegerInputSimple.cpp</a:t>
            </a:r>
            <a:r>
              <a:rPr lang="en-US" altLang="zh-CN" sz="3100" dirty="0">
                <a:solidFill>
                  <a:prstClr val="black"/>
                </a:solidFill>
              </a:rPr>
              <a:t>, </a:t>
            </a:r>
            <a:r>
              <a:rPr lang="zh-CN" altLang="en-US" sz="3100" dirty="0">
                <a:solidFill>
                  <a:prstClr val="black"/>
                </a:solidFill>
              </a:rPr>
              <a:t>开发者</a:t>
            </a:r>
            <a:r>
              <a:rPr lang="en-US" altLang="zh-CN" sz="3100" dirty="0">
                <a:solidFill>
                  <a:prstClr val="black"/>
                </a:solidFill>
              </a:rPr>
              <a:t>: </a:t>
            </a:r>
            <a:r>
              <a:rPr lang="zh-CN" altLang="en-US" sz="3100" dirty="0">
                <a:solidFill>
                  <a:prstClr val="black"/>
                </a:solidFill>
              </a:rPr>
              <a:t>雍俊海</a:t>
            </a:r>
            <a:r>
              <a:rPr lang="en-US" altLang="zh-CN" dirty="0">
                <a:solidFill>
                  <a:prstClr val="black"/>
                </a:solidFill>
              </a:rPr>
              <a:t>)</a:t>
            </a:r>
            <a:endParaRPr lang="zh-CN" altLang="en-US" dirty="0"/>
          </a:p>
        </p:txBody>
      </p:sp>
      <p:sp>
        <p:nvSpPr>
          <p:cNvPr id="3" name="内容占位符 2"/>
          <p:cNvSpPr>
            <a:spLocks noGrp="1"/>
          </p:cNvSpPr>
          <p:nvPr>
            <p:ph idx="1"/>
          </p:nvPr>
        </p:nvSpPr>
        <p:spPr/>
        <p:txBody>
          <a:bodyPr/>
          <a:lstStyle/>
          <a:p>
            <a:pPr marL="0" lvl="0" indent="0">
              <a:lnSpc>
                <a:spcPts val="22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#include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&lt;</a:t>
            </a:r>
            <a:r>
              <a:rPr lang="en-US" altLang="zh-CN" sz="2000" dirty="0" err="1">
                <a:solidFill>
                  <a:srgbClr val="A31515"/>
                </a:solidFill>
                <a:latin typeface="新宋体" panose="02010609030101010101" pitchFamily="49" charset="-122"/>
                <a:ea typeface="新宋体" panose="02010609030101010101" pitchFamily="49" charset="-122"/>
              </a:rPr>
              <a:t>iostream</a:t>
            </a:r>
            <a:r>
              <a:rPr lang="en-US" altLang="zh-CN" sz="2000" dirty="0">
                <a:solidFill>
                  <a:srgbClr val="A31515"/>
                </a:solidFill>
                <a:latin typeface="新宋体" panose="02010609030101010101" pitchFamily="49" charset="-122"/>
                <a:ea typeface="新宋体" panose="02010609030101010101" pitchFamily="49" charset="-122"/>
              </a:rPr>
              <a:t>&gt;</a:t>
            </a:r>
            <a:endParaRPr lang="en-US" altLang="zh-CN" sz="2000" dirty="0">
              <a:solidFill>
                <a:srgbClr val="000000"/>
              </a:solidFill>
              <a:latin typeface="新宋体" panose="02010609030101010101" pitchFamily="49" charset="-122"/>
              <a:ea typeface="新宋体" panose="02010609030101010101" pitchFamily="49" charset="-122"/>
            </a:endParaRPr>
          </a:p>
          <a:p>
            <a:pPr marL="0" lvl="0" indent="0">
              <a:lnSpc>
                <a:spcPts val="22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using</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namespace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std</a:t>
            </a:r>
            <a:r>
              <a:rPr lang="en-US" altLang="zh-CN" sz="2000" dirty="0">
                <a:solidFill>
                  <a:srgbClr val="000000"/>
                </a:solidFill>
                <a:latin typeface="新宋体" panose="02010609030101010101" pitchFamily="49" charset="-122"/>
                <a:ea typeface="新宋体" panose="02010609030101010101" pitchFamily="49" charset="-122"/>
              </a:rPr>
              <a:t>;</a:t>
            </a:r>
          </a:p>
          <a:p>
            <a:pPr marL="0" lvl="0" indent="0">
              <a:lnSpc>
                <a:spcPts val="22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#include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a:t>
            </a:r>
            <a:r>
              <a:rPr lang="en-US" altLang="zh-CN" sz="2000" dirty="0" err="1">
                <a:solidFill>
                  <a:srgbClr val="A31515"/>
                </a:solidFill>
                <a:latin typeface="新宋体" panose="02010609030101010101" pitchFamily="49" charset="-122"/>
                <a:ea typeface="新宋体" panose="02010609030101010101" pitchFamily="49" charset="-122"/>
              </a:rPr>
              <a:t>CP_IntegerInputSimple.h</a:t>
            </a:r>
            <a:r>
              <a:rPr lang="en-US" altLang="zh-CN" sz="2000" dirty="0">
                <a:solidFill>
                  <a:srgbClr val="A31515"/>
                </a:solidFill>
                <a:latin typeface="新宋体" panose="02010609030101010101" pitchFamily="49" charset="-122"/>
                <a:ea typeface="新宋体" panose="02010609030101010101" pitchFamily="49" charset="-122"/>
              </a:rPr>
              <a:t>"</a:t>
            </a:r>
            <a:endParaRPr lang="en-US" altLang="zh-CN" sz="2000" dirty="0">
              <a:solidFill>
                <a:srgbClr val="000000"/>
              </a:solidFill>
              <a:latin typeface="新宋体" panose="02010609030101010101" pitchFamily="49" charset="-122"/>
              <a:ea typeface="新宋体" panose="02010609030101010101" pitchFamily="49" charset="-122"/>
            </a:endParaRPr>
          </a:p>
          <a:p>
            <a:pPr marL="0" lvl="0" indent="0">
              <a:lnSpc>
                <a:spcPts val="2200"/>
              </a:lnSpc>
              <a:spcBef>
                <a:spcPts val="0"/>
              </a:spcBef>
              <a:buNone/>
            </a:pPr>
            <a:endParaRPr lang="zh-CN" altLang="en-US" sz="2000" dirty="0">
              <a:solidFill>
                <a:srgbClr val="000000"/>
              </a:solidFill>
              <a:latin typeface="新宋体" panose="02010609030101010101" pitchFamily="49" charset="-122"/>
              <a:ea typeface="新宋体" panose="02010609030101010101" pitchFamily="49" charset="-122"/>
            </a:endParaRPr>
          </a:p>
          <a:p>
            <a:pPr marL="0" lvl="0" indent="0">
              <a:lnSpc>
                <a:spcPts val="2200"/>
              </a:lnSpc>
              <a:spcBef>
                <a:spcPts val="0"/>
              </a:spcBef>
              <a:buNone/>
            </a:pP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2B91AF"/>
                </a:solidFill>
                <a:latin typeface="新宋体" panose="02010609030101010101" pitchFamily="49" charset="-122"/>
                <a:ea typeface="新宋体" panose="02010609030101010101" pitchFamily="49" charset="-122"/>
              </a:rPr>
              <a:t>CP_IntegerInputSimple</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err="1">
                <a:solidFill>
                  <a:srgbClr val="000000"/>
                </a:solidFill>
                <a:latin typeface="新宋体" panose="02010609030101010101" pitchFamily="49" charset="-122"/>
                <a:ea typeface="新宋体" panose="02010609030101010101" pitchFamily="49" charset="-122"/>
              </a:rPr>
              <a:t>mb_getInput</a:t>
            </a:r>
            <a:r>
              <a:rPr lang="en-US" altLang="zh-CN" sz="2000" dirty="0">
                <a:solidFill>
                  <a:srgbClr val="000000"/>
                </a:solidFill>
                <a:latin typeface="新宋体" panose="02010609030101010101" pitchFamily="49" charset="-122"/>
                <a:ea typeface="新宋体" panose="02010609030101010101" pitchFamily="49" charset="-122"/>
              </a:rPr>
              <a:t>()</a:t>
            </a:r>
          </a:p>
          <a:p>
            <a:pPr marL="0" lvl="0" indent="0">
              <a:lnSpc>
                <a:spcPts val="22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lvl="0" indent="0">
              <a:lnSpc>
                <a:spcPts val="22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m_data</a:t>
            </a:r>
            <a:r>
              <a:rPr lang="en-US" altLang="zh-CN" sz="2000" dirty="0">
                <a:solidFill>
                  <a:srgbClr val="000000"/>
                </a:solidFill>
                <a:latin typeface="新宋体" panose="02010609030101010101" pitchFamily="49" charset="-122"/>
                <a:ea typeface="新宋体" panose="02010609030101010101" pitchFamily="49" charset="-122"/>
              </a:rPr>
              <a:t> = 0;</a:t>
            </a:r>
          </a:p>
          <a:p>
            <a:pPr marL="0" lvl="0" indent="0">
              <a:lnSpc>
                <a:spcPts val="2200"/>
              </a:lnSpc>
              <a:spcBef>
                <a:spcPts val="0"/>
              </a:spcBef>
              <a:buNone/>
            </a:pPr>
            <a:r>
              <a:rPr lang="zh-CN" altLang="en-US"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cout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zh-CN" altLang="en-US"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a:t>
            </a:r>
            <a:r>
              <a:rPr lang="zh-CN" altLang="en-US" sz="2000" dirty="0">
                <a:solidFill>
                  <a:srgbClr val="A31515"/>
                </a:solidFill>
                <a:latin typeface="新宋体" panose="02010609030101010101" pitchFamily="49" charset="-122"/>
                <a:ea typeface="新宋体" panose="02010609030101010101" pitchFamily="49" charset="-122"/>
              </a:rPr>
              <a:t>请输入一个整数</a:t>
            </a:r>
            <a:r>
              <a:rPr lang="en-US" altLang="zh-CN" sz="2000" dirty="0">
                <a:solidFill>
                  <a:srgbClr val="A31515"/>
                </a:solidFill>
                <a:latin typeface="新宋体" panose="02010609030101010101" pitchFamily="49" charset="-122"/>
                <a:ea typeface="新宋体" panose="02010609030101010101" pitchFamily="49" charset="-122"/>
              </a:rPr>
              <a:t>: "</a:t>
            </a:r>
            <a:r>
              <a:rPr lang="en-US" altLang="zh-CN" sz="2000" dirty="0">
                <a:solidFill>
                  <a:srgbClr val="000000"/>
                </a:solidFill>
                <a:latin typeface="新宋体" panose="02010609030101010101" pitchFamily="49" charset="-122"/>
                <a:ea typeface="新宋体" panose="02010609030101010101" pitchFamily="49" charset="-122"/>
              </a:rPr>
              <a:t>;</a:t>
            </a:r>
          </a:p>
          <a:p>
            <a:pPr marL="0" lvl="0" indent="0">
              <a:lnSpc>
                <a:spcPts val="22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cin</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&gt;&gt;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m_data</a:t>
            </a:r>
            <a:r>
              <a:rPr lang="en-US" altLang="zh-CN" sz="2000" dirty="0">
                <a:solidFill>
                  <a:srgbClr val="000000"/>
                </a:solidFill>
                <a:latin typeface="新宋体" panose="02010609030101010101" pitchFamily="49" charset="-122"/>
                <a:ea typeface="新宋体" panose="02010609030101010101" pitchFamily="49" charset="-122"/>
              </a:rPr>
              <a:t>;</a:t>
            </a:r>
          </a:p>
          <a:p>
            <a:pPr marL="0" lvl="0" indent="0">
              <a:lnSpc>
                <a:spcPts val="22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return</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m_data</a:t>
            </a:r>
            <a:r>
              <a:rPr lang="en-US" altLang="zh-CN" sz="2000" dirty="0">
                <a:solidFill>
                  <a:srgbClr val="000000"/>
                </a:solidFill>
                <a:latin typeface="新宋体" panose="02010609030101010101" pitchFamily="49" charset="-122"/>
                <a:ea typeface="新宋体" panose="02010609030101010101" pitchFamily="49" charset="-122"/>
              </a:rPr>
              <a:t>;</a:t>
            </a:r>
          </a:p>
          <a:p>
            <a:pPr marL="0" lvl="0" indent="0">
              <a:lnSpc>
                <a:spcPts val="22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a:t>
            </a:r>
            <a:r>
              <a:rPr lang="zh-CN" altLang="en-US" sz="2000" dirty="0">
                <a:solidFill>
                  <a:srgbClr val="008000"/>
                </a:solidFill>
                <a:latin typeface="新宋体" panose="02010609030101010101" pitchFamily="49" charset="-122"/>
                <a:ea typeface="新宋体" panose="02010609030101010101" pitchFamily="49" charset="-122"/>
              </a:rPr>
              <a:t>类</a:t>
            </a:r>
            <a:r>
              <a:rPr lang="en-US" altLang="zh-CN" sz="2000" dirty="0" err="1">
                <a:solidFill>
                  <a:srgbClr val="008000"/>
                </a:solidFill>
                <a:latin typeface="新宋体" panose="02010609030101010101" pitchFamily="49" charset="-122"/>
                <a:ea typeface="新宋体" panose="02010609030101010101" pitchFamily="49" charset="-122"/>
              </a:rPr>
              <a:t>CP_IntegerInputSimple</a:t>
            </a:r>
            <a:r>
              <a:rPr lang="zh-CN" altLang="en-US" sz="2000" dirty="0">
                <a:solidFill>
                  <a:srgbClr val="008000"/>
                </a:solidFill>
                <a:latin typeface="新宋体" panose="02010609030101010101" pitchFamily="49" charset="-122"/>
                <a:ea typeface="新宋体" panose="02010609030101010101" pitchFamily="49" charset="-122"/>
              </a:rPr>
              <a:t>的成员函数</a:t>
            </a:r>
            <a:r>
              <a:rPr lang="en-US" altLang="zh-CN" sz="2000" dirty="0" err="1">
                <a:solidFill>
                  <a:srgbClr val="008000"/>
                </a:solidFill>
                <a:latin typeface="新宋体" panose="02010609030101010101" pitchFamily="49" charset="-122"/>
                <a:ea typeface="新宋体" panose="02010609030101010101" pitchFamily="49" charset="-122"/>
              </a:rPr>
              <a:t>mb_getInput</a:t>
            </a:r>
            <a:r>
              <a:rPr lang="zh-CN" altLang="en-US" sz="2000" dirty="0">
                <a:solidFill>
                  <a:srgbClr val="008000"/>
                </a:solidFill>
                <a:latin typeface="新宋体" panose="02010609030101010101" pitchFamily="49" charset="-122"/>
                <a:ea typeface="新宋体" panose="02010609030101010101" pitchFamily="49" charset="-122"/>
              </a:rPr>
              <a:t>定义结束</a:t>
            </a:r>
            <a:endParaRPr lang="zh-CN" altLang="en-US" sz="2000" dirty="0">
              <a:solidFill>
                <a:srgbClr val="000000"/>
              </a:solidFill>
              <a:latin typeface="新宋体" panose="02010609030101010101" pitchFamily="49" charset="-122"/>
              <a:ea typeface="新宋体" panose="02010609030101010101" pitchFamily="49" charset="-122"/>
            </a:endParaRPr>
          </a:p>
          <a:p>
            <a:pPr marL="0" lvl="0" indent="0">
              <a:lnSpc>
                <a:spcPts val="2200"/>
              </a:lnSpc>
              <a:spcBef>
                <a:spcPts val="0"/>
              </a:spcBef>
              <a:buNone/>
            </a:pPr>
            <a:endParaRPr lang="zh-CN" altLang="en-US" sz="2000" dirty="0">
              <a:solidFill>
                <a:srgbClr val="000000"/>
              </a:solidFill>
              <a:latin typeface="新宋体" panose="02010609030101010101" pitchFamily="49" charset="-122"/>
              <a:ea typeface="新宋体" panose="02010609030101010101" pitchFamily="49" charset="-122"/>
            </a:endParaRPr>
          </a:p>
          <a:p>
            <a:pPr marL="0" lvl="0" indent="0">
              <a:lnSpc>
                <a:spcPts val="2200"/>
              </a:lnSpc>
              <a:spcBef>
                <a:spcPts val="0"/>
              </a:spcBef>
              <a:buNone/>
            </a:pP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2B91AF"/>
                </a:solidFill>
                <a:latin typeface="新宋体" panose="02010609030101010101" pitchFamily="49" charset="-122"/>
                <a:ea typeface="新宋体" panose="02010609030101010101" pitchFamily="49" charset="-122"/>
              </a:rPr>
              <a:t>CP_IntegerInputSimple</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err="1">
                <a:solidFill>
                  <a:srgbClr val="000000"/>
                </a:solidFill>
                <a:latin typeface="新宋体" panose="02010609030101010101" pitchFamily="49" charset="-122"/>
                <a:ea typeface="新宋体" panose="02010609030101010101" pitchFamily="49" charset="-122"/>
              </a:rPr>
              <a:t>mb_showData</a:t>
            </a:r>
            <a:r>
              <a:rPr lang="en-US" altLang="zh-CN" sz="2000" dirty="0">
                <a:solidFill>
                  <a:srgbClr val="000000"/>
                </a:solidFill>
                <a:latin typeface="新宋体" panose="02010609030101010101" pitchFamily="49" charset="-122"/>
                <a:ea typeface="新宋体" panose="02010609030101010101" pitchFamily="49" charset="-122"/>
              </a:rPr>
              <a:t>()</a:t>
            </a:r>
          </a:p>
          <a:p>
            <a:pPr marL="0" lvl="0" indent="0">
              <a:lnSpc>
                <a:spcPts val="22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lvl="0" indent="0">
              <a:lnSpc>
                <a:spcPts val="22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cout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a:t>
            </a:r>
            <a:r>
              <a:rPr lang="zh-CN" altLang="en-US" sz="2000" dirty="0">
                <a:solidFill>
                  <a:srgbClr val="A31515"/>
                </a:solidFill>
                <a:latin typeface="新宋体" panose="02010609030101010101" pitchFamily="49" charset="-122"/>
                <a:ea typeface="新宋体" panose="02010609030101010101" pitchFamily="49" charset="-122"/>
              </a:rPr>
              <a:t>输入的整数是</a:t>
            </a:r>
            <a:r>
              <a:rPr lang="en-US" altLang="zh-CN" sz="2000" dirty="0">
                <a:solidFill>
                  <a:srgbClr val="A31515"/>
                </a:solidFill>
                <a:latin typeface="新宋体" panose="02010609030101010101" pitchFamily="49" charset="-122"/>
                <a:ea typeface="新宋体" panose="02010609030101010101" pitchFamily="49" charset="-122"/>
              </a:rPr>
              <a:t>"</a:t>
            </a:r>
            <a:r>
              <a:rPr lang="zh-CN" altLang="en-US"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zh-CN" altLang="en-US"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m_data</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endl</a:t>
            </a:r>
            <a:r>
              <a:rPr lang="en-US" altLang="zh-CN" sz="2000" dirty="0">
                <a:solidFill>
                  <a:srgbClr val="000000"/>
                </a:solidFill>
                <a:latin typeface="新宋体" panose="02010609030101010101" pitchFamily="49" charset="-122"/>
                <a:ea typeface="新宋体" panose="02010609030101010101" pitchFamily="49" charset="-122"/>
              </a:rPr>
              <a:t>;</a:t>
            </a:r>
          </a:p>
          <a:p>
            <a:pPr marL="0" lvl="0" indent="0">
              <a:lnSpc>
                <a:spcPts val="22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return</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m_data</a:t>
            </a:r>
            <a:r>
              <a:rPr lang="en-US" altLang="zh-CN" sz="2000" dirty="0">
                <a:solidFill>
                  <a:srgbClr val="000000"/>
                </a:solidFill>
                <a:latin typeface="新宋体" panose="02010609030101010101" pitchFamily="49" charset="-122"/>
                <a:ea typeface="新宋体" panose="02010609030101010101" pitchFamily="49" charset="-122"/>
              </a:rPr>
              <a:t>;</a:t>
            </a:r>
          </a:p>
          <a:p>
            <a:pPr marL="0" lvl="0" indent="0">
              <a:lnSpc>
                <a:spcPts val="22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a:t>
            </a:r>
            <a:r>
              <a:rPr lang="zh-CN" altLang="en-US" sz="2000" dirty="0">
                <a:solidFill>
                  <a:srgbClr val="008000"/>
                </a:solidFill>
                <a:latin typeface="新宋体" panose="02010609030101010101" pitchFamily="49" charset="-122"/>
                <a:ea typeface="新宋体" panose="02010609030101010101" pitchFamily="49" charset="-122"/>
              </a:rPr>
              <a:t>类</a:t>
            </a:r>
            <a:r>
              <a:rPr lang="en-US" altLang="zh-CN" sz="2000" dirty="0" err="1">
                <a:solidFill>
                  <a:srgbClr val="008000"/>
                </a:solidFill>
                <a:latin typeface="新宋体" panose="02010609030101010101" pitchFamily="49" charset="-122"/>
                <a:ea typeface="新宋体" panose="02010609030101010101" pitchFamily="49" charset="-122"/>
              </a:rPr>
              <a:t>CP_IntegerInputSimple</a:t>
            </a:r>
            <a:r>
              <a:rPr lang="zh-CN" altLang="en-US" sz="2000" dirty="0">
                <a:solidFill>
                  <a:srgbClr val="008000"/>
                </a:solidFill>
                <a:latin typeface="新宋体" panose="02010609030101010101" pitchFamily="49" charset="-122"/>
                <a:ea typeface="新宋体" panose="02010609030101010101" pitchFamily="49" charset="-122"/>
              </a:rPr>
              <a:t>的成员函数</a:t>
            </a:r>
            <a:r>
              <a:rPr lang="en-US" altLang="zh-CN" sz="2000" dirty="0" err="1">
                <a:solidFill>
                  <a:srgbClr val="008000"/>
                </a:solidFill>
                <a:latin typeface="新宋体" panose="02010609030101010101" pitchFamily="49" charset="-122"/>
                <a:ea typeface="新宋体" panose="02010609030101010101" pitchFamily="49" charset="-122"/>
              </a:rPr>
              <a:t>mb_showData</a:t>
            </a:r>
            <a:r>
              <a:rPr lang="zh-CN" altLang="en-US" sz="2000" dirty="0">
                <a:solidFill>
                  <a:srgbClr val="008000"/>
                </a:solidFill>
                <a:latin typeface="新宋体" panose="02010609030101010101" pitchFamily="49" charset="-122"/>
                <a:ea typeface="新宋体" panose="02010609030101010101" pitchFamily="49" charset="-122"/>
              </a:rPr>
              <a:t>定义结束</a:t>
            </a:r>
            <a:endParaRPr lang="zh-CN" altLang="en-US" sz="20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F381214A-8007-4650-8EDC-C23A8A8B800F}" type="datetime2">
              <a:rPr lang="zh-CN" altLang="en-US" smtClean="0"/>
              <a:t>2021年3月2日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26</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Text Box 6"/>
          <p:cNvSpPr txBox="1">
            <a:spLocks noChangeArrowheads="1"/>
          </p:cNvSpPr>
          <p:nvPr/>
        </p:nvSpPr>
        <p:spPr bwMode="auto">
          <a:xfrm>
            <a:off x="6925468" y="1457324"/>
            <a:ext cx="1756570" cy="540000"/>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smtClean="0">
                <a:ea typeface="楷体_GB2312" pitchFamily="49" charset="-122"/>
                <a:sym typeface="Wingdings" panose="05000000000000000000" pitchFamily="2" charset="2"/>
              </a:rPr>
              <a:t>同第</a:t>
            </a:r>
            <a:r>
              <a:rPr lang="en-US" altLang="zh-CN" sz="2400" dirty="0" smtClean="0">
                <a:ea typeface="楷体_GB2312" pitchFamily="49" charset="-122"/>
                <a:sym typeface="Wingdings" panose="05000000000000000000" pitchFamily="2" charset="2"/>
              </a:rPr>
              <a:t>1</a:t>
            </a:r>
            <a:r>
              <a:rPr lang="zh-CN" altLang="en-US" sz="2400" dirty="0" smtClean="0">
                <a:ea typeface="楷体_GB2312" pitchFamily="49" charset="-122"/>
                <a:sym typeface="Wingdings" panose="05000000000000000000" pitchFamily="2" charset="2"/>
              </a:rPr>
              <a:t>讲</a:t>
            </a:r>
            <a:endParaRPr lang="zh-CN" altLang="en-US" sz="2400" dirty="0">
              <a:ea typeface="楷体_GB2312" pitchFamily="49" charset="-122"/>
              <a:sym typeface="Wingdings" panose="05000000000000000000" pitchFamily="2" charset="2"/>
            </a:endParaRPr>
          </a:p>
        </p:txBody>
      </p:sp>
    </p:spTree>
    <p:extLst>
      <p:ext uri="{BB962C8B-B14F-4D97-AF65-F5344CB8AC3E}">
        <p14:creationId xmlns:p14="http://schemas.microsoft.com/office/powerpoint/2010/main" val="27600979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计时器对象</a:t>
            </a:r>
            <a:r>
              <a:rPr lang="en-US" altLang="zh-CN" dirty="0" smtClean="0"/>
              <a:t>: </a:t>
            </a:r>
            <a:r>
              <a:rPr lang="zh-CN" altLang="en-US" dirty="0"/>
              <a:t>对象设计</a:t>
            </a:r>
            <a:r>
              <a:rPr lang="en-US" altLang="zh-CN" dirty="0"/>
              <a:t/>
            </a:r>
            <a:br>
              <a:rPr lang="en-US" altLang="zh-CN" dirty="0"/>
            </a:br>
            <a:r>
              <a:rPr lang="en-US" altLang="zh-CN" dirty="0"/>
              <a:t>(</a:t>
            </a:r>
            <a:r>
              <a:rPr lang="zh-CN" altLang="en-US" dirty="0" smtClean="0"/>
              <a:t>文件名</a:t>
            </a:r>
            <a:r>
              <a:rPr lang="en-US" altLang="zh-CN" dirty="0" err="1">
                <a:solidFill>
                  <a:srgbClr val="0000FF"/>
                </a:solidFill>
              </a:rPr>
              <a:t>CP_TimeByClock.h</a:t>
            </a:r>
            <a:r>
              <a:rPr lang="en-US" altLang="zh-CN" dirty="0" smtClean="0"/>
              <a:t>, </a:t>
            </a:r>
            <a:r>
              <a:rPr lang="zh-CN" altLang="en-US" dirty="0"/>
              <a:t>开发者</a:t>
            </a:r>
            <a:r>
              <a:rPr lang="en-US" altLang="zh-CN" dirty="0"/>
              <a:t>: </a:t>
            </a:r>
            <a:r>
              <a:rPr lang="zh-CN" altLang="en-US" dirty="0"/>
              <a:t>雍俊海</a:t>
            </a:r>
            <a:r>
              <a:rPr lang="en-US" altLang="zh-CN" dirty="0"/>
              <a:t>)</a:t>
            </a:r>
            <a:endParaRPr lang="zh-CN" altLang="en-US" dirty="0"/>
          </a:p>
        </p:txBody>
      </p:sp>
      <p:sp>
        <p:nvSpPr>
          <p:cNvPr id="3" name="内容占位符 2"/>
          <p:cNvSpPr>
            <a:spLocks noGrp="1"/>
          </p:cNvSpPr>
          <p:nvPr>
            <p:ph idx="1"/>
          </p:nvPr>
        </p:nvSpPr>
        <p:spPr/>
        <p:txBody>
          <a:bodyPr>
            <a:noAutofit/>
          </a:bodyPr>
          <a:lstStyle/>
          <a:p>
            <a:pPr marL="0" indent="0">
              <a:lnSpc>
                <a:spcPts val="20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a:t>
            </a:r>
            <a:r>
              <a:rPr lang="en-US" altLang="zh-CN" sz="2000" dirty="0" err="1">
                <a:solidFill>
                  <a:srgbClr val="0000FF"/>
                </a:solidFill>
                <a:latin typeface="新宋体" panose="02010609030101010101" pitchFamily="49" charset="-122"/>
                <a:ea typeface="新宋体" panose="02010609030101010101" pitchFamily="49" charset="-122"/>
              </a:rPr>
              <a:t>ifndef</a:t>
            </a:r>
            <a:r>
              <a:rPr lang="en-US" altLang="zh-CN" sz="2000" dirty="0">
                <a:solidFill>
                  <a:srgbClr val="000000"/>
                </a:solidFill>
                <a:latin typeface="新宋体" panose="02010609030101010101" pitchFamily="49" charset="-122"/>
                <a:ea typeface="新宋体" panose="02010609030101010101" pitchFamily="49" charset="-122"/>
              </a:rPr>
              <a:t> CP_TIMEBYCLOCK_H</a:t>
            </a:r>
          </a:p>
          <a:p>
            <a:pPr marL="0" indent="0">
              <a:lnSpc>
                <a:spcPts val="20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#define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6F008A"/>
                </a:solidFill>
                <a:latin typeface="新宋体" panose="02010609030101010101" pitchFamily="49" charset="-122"/>
                <a:ea typeface="新宋体" panose="02010609030101010101" pitchFamily="49" charset="-122"/>
              </a:rPr>
              <a:t>CP_TIMEBYCLOCK_H</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2000" dirty="0">
                <a:solidFill>
                  <a:srgbClr val="008000"/>
                </a:solidFill>
                <a:latin typeface="新宋体" panose="02010609030101010101" pitchFamily="49" charset="-122"/>
                <a:ea typeface="新宋体" panose="02010609030101010101" pitchFamily="49" charset="-122"/>
              </a:rPr>
              <a:t>// #include "</a:t>
            </a:r>
            <a:r>
              <a:rPr lang="en-US" altLang="zh-CN" sz="2000" dirty="0" err="1">
                <a:solidFill>
                  <a:srgbClr val="008000"/>
                </a:solidFill>
                <a:latin typeface="新宋体" panose="02010609030101010101" pitchFamily="49" charset="-122"/>
                <a:ea typeface="新宋体" panose="02010609030101010101" pitchFamily="49" charset="-122"/>
              </a:rPr>
              <a:t>CP_TimeByClock.h</a:t>
            </a:r>
            <a:r>
              <a:rPr lang="en-US" altLang="zh-CN" sz="2000" dirty="0">
                <a:solidFill>
                  <a:srgbClr val="008000"/>
                </a:solidFill>
                <a:latin typeface="新宋体" panose="02010609030101010101" pitchFamily="49" charset="-122"/>
                <a:ea typeface="新宋体" panose="02010609030101010101" pitchFamily="49" charset="-122"/>
              </a:rPr>
              <a:t>"</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#include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&lt;</a:t>
            </a:r>
            <a:r>
              <a:rPr lang="en-US" altLang="zh-CN" sz="2000" dirty="0" err="1">
                <a:solidFill>
                  <a:srgbClr val="A31515"/>
                </a:solidFill>
                <a:latin typeface="新宋体" panose="02010609030101010101" pitchFamily="49" charset="-122"/>
                <a:ea typeface="新宋体" panose="02010609030101010101" pitchFamily="49" charset="-122"/>
              </a:rPr>
              <a:t>ctime</a:t>
            </a:r>
            <a:r>
              <a:rPr lang="en-US" altLang="zh-CN" sz="2000" dirty="0">
                <a:solidFill>
                  <a:srgbClr val="A31515"/>
                </a:solidFill>
                <a:latin typeface="新宋体" panose="02010609030101010101" pitchFamily="49" charset="-122"/>
                <a:ea typeface="新宋体" panose="02010609030101010101" pitchFamily="49" charset="-122"/>
              </a:rPr>
              <a:t>&gt;</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class</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2B91AF"/>
                </a:solidFill>
                <a:latin typeface="新宋体" panose="02010609030101010101" pitchFamily="49" charset="-122"/>
                <a:ea typeface="新宋体" panose="02010609030101010101" pitchFamily="49" charset="-122"/>
              </a:rPr>
              <a:t>CP_TimeByClock</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private</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2B91AF"/>
                </a:solidFill>
                <a:latin typeface="新宋体" panose="02010609030101010101" pitchFamily="49" charset="-122"/>
                <a:ea typeface="新宋体" panose="02010609030101010101" pitchFamily="49" charset="-122"/>
              </a:rPr>
              <a:t>clock_t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m_timeStart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m_timeEnd</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public</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CP_TimeByClock</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CP_TimeByClock</a:t>
            </a:r>
            <a:r>
              <a:rPr lang="en-US" altLang="zh-CN" sz="2000" dirty="0">
                <a:solidFill>
                  <a:srgbClr val="000000"/>
                </a:solidFill>
                <a:latin typeface="新宋体" panose="02010609030101010101" pitchFamily="49" charset="-122"/>
                <a:ea typeface="新宋体" panose="02010609030101010101" pitchFamily="49" charset="-122"/>
              </a:rPr>
              <a:t>() { }</a:t>
            </a:r>
          </a:p>
          <a:p>
            <a:pPr marL="0" indent="0">
              <a:lnSpc>
                <a:spcPts val="20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void</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mb_getStart</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void</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mb_getEnd</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void</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mb_report</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a:t>
            </a:r>
            <a:r>
              <a:rPr lang="zh-CN" altLang="en-US" sz="2000" dirty="0">
                <a:solidFill>
                  <a:srgbClr val="008000"/>
                </a:solidFill>
                <a:latin typeface="新宋体" panose="02010609030101010101" pitchFamily="49" charset="-122"/>
                <a:ea typeface="新宋体" panose="02010609030101010101" pitchFamily="49" charset="-122"/>
              </a:rPr>
              <a:t>类</a:t>
            </a:r>
            <a:r>
              <a:rPr lang="en-US" altLang="zh-CN" sz="2000" dirty="0" err="1">
                <a:solidFill>
                  <a:srgbClr val="008000"/>
                </a:solidFill>
                <a:latin typeface="新宋体" panose="02010609030101010101" pitchFamily="49" charset="-122"/>
                <a:ea typeface="新宋体" panose="02010609030101010101" pitchFamily="49" charset="-122"/>
              </a:rPr>
              <a:t>CP_TimeByClock</a:t>
            </a:r>
            <a:r>
              <a:rPr lang="zh-CN" altLang="en-US" sz="2000" dirty="0">
                <a:solidFill>
                  <a:srgbClr val="008000"/>
                </a:solidFill>
                <a:latin typeface="新宋体" panose="02010609030101010101" pitchFamily="49" charset="-122"/>
                <a:ea typeface="新宋体" panose="02010609030101010101" pitchFamily="49" charset="-122"/>
              </a:rPr>
              <a:t>定义结束</a:t>
            </a: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a:t>
            </a:r>
            <a:r>
              <a:rPr lang="en-US" altLang="zh-CN" sz="2000" dirty="0" err="1">
                <a:solidFill>
                  <a:srgbClr val="0000FF"/>
                </a:solidFill>
                <a:latin typeface="新宋体" panose="02010609030101010101" pitchFamily="49" charset="-122"/>
                <a:ea typeface="新宋体" panose="02010609030101010101" pitchFamily="49" charset="-122"/>
              </a:rPr>
              <a:t>endif</a:t>
            </a:r>
            <a:endParaRPr lang="en-US" altLang="zh-CN" sz="20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734686F0-8D17-409B-AB78-7CACE79C15B6}" type="datetime2">
              <a:rPr lang="zh-CN" altLang="en-US" smtClean="0"/>
              <a:t>2021年3月2日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27</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2894445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solidFill>
                  <a:prstClr val="black"/>
                </a:solidFill>
              </a:rPr>
              <a:t>计时器对象</a:t>
            </a:r>
            <a:r>
              <a:rPr lang="en-US" altLang="zh-CN" dirty="0" smtClean="0">
                <a:solidFill>
                  <a:prstClr val="black"/>
                </a:solidFill>
              </a:rPr>
              <a:t>: </a:t>
            </a:r>
            <a:r>
              <a:rPr lang="zh-CN" altLang="en-US" dirty="0">
                <a:solidFill>
                  <a:prstClr val="black"/>
                </a:solidFill>
              </a:rPr>
              <a:t>类实现</a:t>
            </a:r>
            <a:r>
              <a:rPr lang="en-US" altLang="zh-CN" dirty="0">
                <a:solidFill>
                  <a:prstClr val="black"/>
                </a:solidFill>
              </a:rPr>
              <a:t/>
            </a:r>
            <a:br>
              <a:rPr lang="en-US" altLang="zh-CN" dirty="0">
                <a:solidFill>
                  <a:prstClr val="black"/>
                </a:solidFill>
              </a:rPr>
            </a:br>
            <a:r>
              <a:rPr lang="en-US" altLang="zh-CN" dirty="0">
                <a:solidFill>
                  <a:prstClr val="black"/>
                </a:solidFill>
              </a:rPr>
              <a:t>(</a:t>
            </a:r>
            <a:r>
              <a:rPr lang="zh-CN" altLang="en-US" sz="3100" dirty="0" smtClean="0">
                <a:solidFill>
                  <a:prstClr val="black"/>
                </a:solidFill>
              </a:rPr>
              <a:t>文件名</a:t>
            </a:r>
            <a:r>
              <a:rPr lang="en-US" altLang="zh-CN" sz="3100" dirty="0">
                <a:solidFill>
                  <a:srgbClr val="0000FF"/>
                </a:solidFill>
              </a:rPr>
              <a:t>CP_TimeByClock.cpp</a:t>
            </a:r>
            <a:r>
              <a:rPr lang="en-US" altLang="zh-CN" sz="3100" dirty="0" smtClean="0">
                <a:solidFill>
                  <a:prstClr val="black"/>
                </a:solidFill>
              </a:rPr>
              <a:t>, </a:t>
            </a:r>
            <a:r>
              <a:rPr lang="zh-CN" altLang="en-US" sz="3100" dirty="0">
                <a:solidFill>
                  <a:prstClr val="black"/>
                </a:solidFill>
              </a:rPr>
              <a:t>开发者</a:t>
            </a:r>
            <a:r>
              <a:rPr lang="en-US" altLang="zh-CN" sz="3100" dirty="0">
                <a:solidFill>
                  <a:prstClr val="black"/>
                </a:solidFill>
              </a:rPr>
              <a:t>: </a:t>
            </a:r>
            <a:r>
              <a:rPr lang="zh-CN" altLang="en-US" sz="3100" dirty="0">
                <a:solidFill>
                  <a:prstClr val="black"/>
                </a:solidFill>
              </a:rPr>
              <a:t>雍俊海</a:t>
            </a:r>
            <a:r>
              <a:rPr lang="en-US" altLang="zh-CN" dirty="0">
                <a:solidFill>
                  <a:prstClr val="black"/>
                </a:solidFill>
              </a:rPr>
              <a:t>)</a:t>
            </a:r>
            <a:endParaRPr lang="zh-CN" altLang="en-US" dirty="0"/>
          </a:p>
        </p:txBody>
      </p:sp>
      <p:sp>
        <p:nvSpPr>
          <p:cNvPr id="3" name="内容占位符 2"/>
          <p:cNvSpPr>
            <a:spLocks noGrp="1"/>
          </p:cNvSpPr>
          <p:nvPr>
            <p:ph idx="1"/>
          </p:nvPr>
        </p:nvSpPr>
        <p:spPr/>
        <p:txBody>
          <a:bodyPr>
            <a:normAutofit lnSpcReduction="10000"/>
          </a:bodyPr>
          <a:lstStyle/>
          <a:p>
            <a:pPr marL="0" indent="0">
              <a:buNone/>
            </a:pPr>
            <a:r>
              <a:rPr lang="en-US" altLang="zh-CN" dirty="0">
                <a:solidFill>
                  <a:srgbClr val="0000FF"/>
                </a:solidFill>
                <a:latin typeface="新宋体" panose="02010609030101010101" pitchFamily="49" charset="-122"/>
                <a:ea typeface="新宋体" panose="02010609030101010101" pitchFamily="49" charset="-122"/>
              </a:rPr>
              <a:t>#include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&lt;</a:t>
            </a:r>
            <a:r>
              <a:rPr lang="en-US" altLang="zh-CN" dirty="0" err="1">
                <a:solidFill>
                  <a:srgbClr val="A31515"/>
                </a:solidFill>
                <a:latin typeface="新宋体" panose="02010609030101010101" pitchFamily="49" charset="-122"/>
                <a:ea typeface="新宋体" panose="02010609030101010101" pitchFamily="49" charset="-122"/>
              </a:rPr>
              <a:t>iostream</a:t>
            </a:r>
            <a:r>
              <a:rPr lang="en-US" altLang="zh-CN" dirty="0">
                <a:solidFill>
                  <a:srgbClr val="A31515"/>
                </a:solidFill>
                <a:latin typeface="新宋体" panose="02010609030101010101" pitchFamily="49" charset="-122"/>
                <a:ea typeface="新宋体" panose="02010609030101010101" pitchFamily="49" charset="-122"/>
              </a:rPr>
              <a:t>&gt;</a:t>
            </a:r>
            <a:endParaRPr lang="en-US" altLang="zh-CN"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00FF"/>
                </a:solidFill>
                <a:latin typeface="新宋体" panose="02010609030101010101" pitchFamily="49" charset="-122"/>
                <a:ea typeface="新宋体" panose="02010609030101010101" pitchFamily="49" charset="-122"/>
              </a:rPr>
              <a:t>using</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namespace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std</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FF"/>
                </a:solidFill>
                <a:latin typeface="新宋体" panose="02010609030101010101" pitchFamily="49" charset="-122"/>
                <a:ea typeface="新宋体" panose="02010609030101010101" pitchFamily="49" charset="-122"/>
              </a:rPr>
              <a:t>#include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err="1">
                <a:solidFill>
                  <a:srgbClr val="A31515"/>
                </a:solidFill>
                <a:latin typeface="新宋体" panose="02010609030101010101" pitchFamily="49" charset="-122"/>
                <a:ea typeface="新宋体" panose="02010609030101010101" pitchFamily="49" charset="-122"/>
              </a:rPr>
              <a:t>CP_TimeByClock.h</a:t>
            </a:r>
            <a:r>
              <a:rPr lang="en-US" altLang="zh-CN" dirty="0">
                <a:solidFill>
                  <a:srgbClr val="A31515"/>
                </a:solidFill>
                <a:latin typeface="新宋体" panose="02010609030101010101" pitchFamily="49" charset="-122"/>
                <a:ea typeface="新宋体" panose="02010609030101010101" pitchFamily="49" charset="-122"/>
              </a:rPr>
              <a:t>"</a:t>
            </a:r>
            <a:endParaRPr lang="en-US" altLang="zh-CN" dirty="0">
              <a:solidFill>
                <a:srgbClr val="000000"/>
              </a:solidFill>
              <a:latin typeface="新宋体" panose="02010609030101010101" pitchFamily="49" charset="-122"/>
              <a:ea typeface="新宋体" panose="02010609030101010101" pitchFamily="49" charset="-122"/>
            </a:endParaRPr>
          </a:p>
          <a:p>
            <a:pPr marL="0" indent="0">
              <a:buNone/>
            </a:pPr>
            <a:endParaRPr lang="zh-CN" altLang="en-US"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err="1">
                <a:solidFill>
                  <a:srgbClr val="2B91AF"/>
                </a:solidFill>
                <a:latin typeface="新宋体" panose="02010609030101010101" pitchFamily="49" charset="-122"/>
                <a:ea typeface="新宋体" panose="02010609030101010101" pitchFamily="49" charset="-122"/>
              </a:rPr>
              <a:t>CP_TimeByClock</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CP_TimeByClock</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m_timeStart</a:t>
            </a:r>
            <a:r>
              <a:rPr lang="en-US" altLang="zh-CN" dirty="0">
                <a:solidFill>
                  <a:srgbClr val="000000"/>
                </a:solidFill>
                <a:latin typeface="新宋体" panose="02010609030101010101" pitchFamily="49" charset="-122"/>
                <a:ea typeface="新宋体" panose="02010609030101010101" pitchFamily="49" charset="-122"/>
              </a:rPr>
              <a:t> = clock();</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m_timeEnd</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err="1">
                <a:solidFill>
                  <a:srgbClr val="000000"/>
                </a:solidFill>
                <a:latin typeface="新宋体" panose="02010609030101010101" pitchFamily="49" charset="-122"/>
                <a:ea typeface="新宋体" panose="02010609030101010101" pitchFamily="49" charset="-122"/>
              </a:rPr>
              <a:t>m_timeStart</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a:t>
            </a:r>
            <a:r>
              <a:rPr lang="en-US" altLang="zh-CN" dirty="0">
                <a:solidFill>
                  <a:srgbClr val="008000"/>
                </a:solidFill>
                <a:latin typeface="新宋体" panose="02010609030101010101" pitchFamily="49" charset="-122"/>
                <a:ea typeface="新宋体" panose="02010609030101010101" pitchFamily="49" charset="-122"/>
              </a:rPr>
              <a:t>// </a:t>
            </a:r>
            <a:r>
              <a:rPr lang="zh-CN" altLang="en-US" dirty="0">
                <a:solidFill>
                  <a:srgbClr val="008000"/>
                </a:solidFill>
                <a:latin typeface="新宋体" panose="02010609030101010101" pitchFamily="49" charset="-122"/>
                <a:ea typeface="新宋体" panose="02010609030101010101" pitchFamily="49" charset="-122"/>
              </a:rPr>
              <a:t>类</a:t>
            </a:r>
            <a:r>
              <a:rPr lang="en-US" altLang="zh-CN" dirty="0" err="1">
                <a:solidFill>
                  <a:srgbClr val="008000"/>
                </a:solidFill>
                <a:latin typeface="新宋体" panose="02010609030101010101" pitchFamily="49" charset="-122"/>
                <a:ea typeface="新宋体" panose="02010609030101010101" pitchFamily="49" charset="-122"/>
              </a:rPr>
              <a:t>CP_TimeByClock</a:t>
            </a:r>
            <a:r>
              <a:rPr lang="zh-CN" altLang="en-US" dirty="0">
                <a:solidFill>
                  <a:srgbClr val="008000"/>
                </a:solidFill>
                <a:latin typeface="新宋体" panose="02010609030101010101" pitchFamily="49" charset="-122"/>
                <a:ea typeface="新宋体" panose="02010609030101010101" pitchFamily="49" charset="-122"/>
              </a:rPr>
              <a:t>的构造函数定义结束</a:t>
            </a:r>
            <a:endParaRPr lang="zh-CN" altLang="en-US"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2021年3月2日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28</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3872568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solidFill>
                  <a:prstClr val="black"/>
                </a:solidFill>
              </a:rPr>
              <a:t>计时器对象</a:t>
            </a:r>
            <a:r>
              <a:rPr lang="en-US" altLang="zh-CN" dirty="0" smtClean="0">
                <a:solidFill>
                  <a:prstClr val="black"/>
                </a:solidFill>
              </a:rPr>
              <a:t>: </a:t>
            </a:r>
            <a:r>
              <a:rPr lang="zh-CN" altLang="en-US" dirty="0">
                <a:solidFill>
                  <a:prstClr val="black"/>
                </a:solidFill>
              </a:rPr>
              <a:t>类实现</a:t>
            </a:r>
            <a:r>
              <a:rPr lang="en-US" altLang="zh-CN" dirty="0">
                <a:solidFill>
                  <a:prstClr val="black"/>
                </a:solidFill>
              </a:rPr>
              <a:t/>
            </a:r>
            <a:br>
              <a:rPr lang="en-US" altLang="zh-CN" dirty="0">
                <a:solidFill>
                  <a:prstClr val="black"/>
                </a:solidFill>
              </a:rPr>
            </a:br>
            <a:r>
              <a:rPr lang="en-US" altLang="zh-CN" dirty="0">
                <a:solidFill>
                  <a:prstClr val="black"/>
                </a:solidFill>
              </a:rPr>
              <a:t>(</a:t>
            </a:r>
            <a:r>
              <a:rPr lang="zh-CN" altLang="en-US" sz="3100" dirty="0" smtClean="0">
                <a:solidFill>
                  <a:prstClr val="black"/>
                </a:solidFill>
              </a:rPr>
              <a:t>文件名</a:t>
            </a:r>
            <a:r>
              <a:rPr lang="en-US" altLang="zh-CN" sz="3100" dirty="0">
                <a:solidFill>
                  <a:srgbClr val="0000FF"/>
                </a:solidFill>
              </a:rPr>
              <a:t>CP_TimeByClock.cpp</a:t>
            </a:r>
            <a:r>
              <a:rPr lang="en-US" altLang="zh-CN" sz="3100" dirty="0" smtClean="0">
                <a:solidFill>
                  <a:prstClr val="black"/>
                </a:solidFill>
              </a:rPr>
              <a:t>, </a:t>
            </a:r>
            <a:r>
              <a:rPr lang="zh-CN" altLang="en-US" sz="3100" dirty="0">
                <a:solidFill>
                  <a:prstClr val="black"/>
                </a:solidFill>
              </a:rPr>
              <a:t>开发者</a:t>
            </a:r>
            <a:r>
              <a:rPr lang="en-US" altLang="zh-CN" sz="3100" dirty="0">
                <a:solidFill>
                  <a:prstClr val="black"/>
                </a:solidFill>
              </a:rPr>
              <a:t>: </a:t>
            </a:r>
            <a:r>
              <a:rPr lang="zh-CN" altLang="en-US" sz="3100" dirty="0">
                <a:solidFill>
                  <a:prstClr val="black"/>
                </a:solidFill>
              </a:rPr>
              <a:t>雍俊海</a:t>
            </a:r>
            <a:r>
              <a:rPr lang="en-US" altLang="zh-CN" dirty="0">
                <a:solidFill>
                  <a:prstClr val="black"/>
                </a:solidFill>
              </a:rPr>
              <a:t>)</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sz="2400" dirty="0">
                <a:solidFill>
                  <a:srgbClr val="0000FF"/>
                </a:solidFill>
                <a:latin typeface="新宋体" panose="02010609030101010101" pitchFamily="49" charset="-122"/>
                <a:ea typeface="新宋体" panose="02010609030101010101" pitchFamily="49" charset="-122"/>
              </a:rPr>
              <a:t>void</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err="1">
                <a:solidFill>
                  <a:srgbClr val="2B91AF"/>
                </a:solidFill>
                <a:latin typeface="新宋体" panose="02010609030101010101" pitchFamily="49" charset="-122"/>
                <a:ea typeface="新宋体" panose="02010609030101010101" pitchFamily="49" charset="-122"/>
              </a:rPr>
              <a:t>CP_TimeByClock</a:t>
            </a:r>
            <a:r>
              <a:rPr lang="en-US" altLang="zh-CN" sz="2400" dirty="0">
                <a:solidFill>
                  <a:srgbClr val="000000"/>
                </a:solidFill>
                <a:latin typeface="新宋体" panose="02010609030101010101" pitchFamily="49" charset="-122"/>
                <a:ea typeface="新宋体" panose="02010609030101010101" pitchFamily="49" charset="-122"/>
              </a:rPr>
              <a:t>::</a:t>
            </a:r>
            <a:r>
              <a:rPr lang="en-US" altLang="zh-CN" sz="2400" dirty="0" err="1">
                <a:solidFill>
                  <a:srgbClr val="000000"/>
                </a:solidFill>
                <a:latin typeface="新宋体" panose="02010609030101010101" pitchFamily="49" charset="-122"/>
                <a:ea typeface="新宋体" panose="02010609030101010101" pitchFamily="49" charset="-122"/>
              </a:rPr>
              <a:t>mb_getStart</a:t>
            </a:r>
            <a:r>
              <a:rPr lang="en-US" altLang="zh-CN" sz="2400"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sz="2400"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err="1">
                <a:solidFill>
                  <a:srgbClr val="000000"/>
                </a:solidFill>
                <a:latin typeface="新宋体" panose="02010609030101010101" pitchFamily="49" charset="-122"/>
                <a:ea typeface="新宋体" panose="02010609030101010101" pitchFamily="49" charset="-122"/>
              </a:rPr>
              <a:t>m_timeStart</a:t>
            </a:r>
            <a:r>
              <a:rPr lang="en-US" altLang="zh-CN" sz="2400" dirty="0">
                <a:solidFill>
                  <a:srgbClr val="000000"/>
                </a:solidFill>
                <a:latin typeface="新宋体" panose="02010609030101010101" pitchFamily="49" charset="-122"/>
                <a:ea typeface="新宋体" panose="02010609030101010101" pitchFamily="49" charset="-122"/>
              </a:rPr>
              <a:t> = clock();</a:t>
            </a:r>
          </a:p>
          <a:p>
            <a:pPr marL="0" indent="0">
              <a:buNone/>
            </a:pP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008000"/>
                </a:solidFill>
                <a:latin typeface="新宋体" panose="02010609030101010101" pitchFamily="49" charset="-122"/>
                <a:ea typeface="新宋体" panose="02010609030101010101" pitchFamily="49" charset="-122"/>
              </a:rPr>
              <a:t>// </a:t>
            </a:r>
            <a:r>
              <a:rPr lang="zh-CN" altLang="en-US" sz="2400" dirty="0">
                <a:solidFill>
                  <a:srgbClr val="008000"/>
                </a:solidFill>
                <a:latin typeface="新宋体" panose="02010609030101010101" pitchFamily="49" charset="-122"/>
                <a:ea typeface="新宋体" panose="02010609030101010101" pitchFamily="49" charset="-122"/>
              </a:rPr>
              <a:t>类</a:t>
            </a:r>
            <a:r>
              <a:rPr lang="en-US" altLang="zh-CN" sz="2400" dirty="0" err="1">
                <a:solidFill>
                  <a:srgbClr val="008000"/>
                </a:solidFill>
                <a:latin typeface="新宋体" panose="02010609030101010101" pitchFamily="49" charset="-122"/>
                <a:ea typeface="新宋体" panose="02010609030101010101" pitchFamily="49" charset="-122"/>
              </a:rPr>
              <a:t>CP_TimeByClock</a:t>
            </a:r>
            <a:r>
              <a:rPr lang="zh-CN" altLang="en-US" sz="2400" dirty="0">
                <a:solidFill>
                  <a:srgbClr val="008000"/>
                </a:solidFill>
                <a:latin typeface="新宋体" panose="02010609030101010101" pitchFamily="49" charset="-122"/>
                <a:ea typeface="新宋体" panose="02010609030101010101" pitchFamily="49" charset="-122"/>
              </a:rPr>
              <a:t>的的成员函数</a:t>
            </a:r>
            <a:r>
              <a:rPr lang="en-US" altLang="zh-CN" sz="2400" dirty="0" err="1">
                <a:solidFill>
                  <a:srgbClr val="008000"/>
                </a:solidFill>
                <a:latin typeface="新宋体" panose="02010609030101010101" pitchFamily="49" charset="-122"/>
                <a:ea typeface="新宋体" panose="02010609030101010101" pitchFamily="49" charset="-122"/>
              </a:rPr>
              <a:t>mb_getStart</a:t>
            </a:r>
            <a:r>
              <a:rPr lang="zh-CN" altLang="en-US" sz="2400" dirty="0">
                <a:solidFill>
                  <a:srgbClr val="008000"/>
                </a:solidFill>
                <a:latin typeface="新宋体" panose="02010609030101010101" pitchFamily="49" charset="-122"/>
                <a:ea typeface="新宋体" panose="02010609030101010101" pitchFamily="49" charset="-122"/>
              </a:rPr>
              <a:t>定义结束</a:t>
            </a:r>
            <a:endParaRPr lang="zh-CN" altLang="en-US" sz="2400" dirty="0">
              <a:solidFill>
                <a:srgbClr val="000000"/>
              </a:solidFill>
              <a:latin typeface="新宋体" panose="02010609030101010101" pitchFamily="49" charset="-122"/>
              <a:ea typeface="新宋体" panose="02010609030101010101" pitchFamily="49" charset="-122"/>
            </a:endParaRPr>
          </a:p>
          <a:p>
            <a:pPr marL="0" indent="0">
              <a:buNone/>
            </a:pPr>
            <a:endParaRPr lang="zh-CN" altLang="en-US" sz="2400" dirty="0">
              <a:solidFill>
                <a:srgbClr val="000000"/>
              </a:solidFill>
              <a:latin typeface="新宋体" panose="02010609030101010101" pitchFamily="49" charset="-122"/>
              <a:ea typeface="新宋体" panose="02010609030101010101" pitchFamily="49" charset="-122"/>
            </a:endParaRPr>
          </a:p>
          <a:p>
            <a:pPr marL="0" indent="0">
              <a:buNone/>
            </a:pPr>
            <a:r>
              <a:rPr lang="en-US" altLang="zh-CN" sz="2400" dirty="0">
                <a:solidFill>
                  <a:srgbClr val="0000FF"/>
                </a:solidFill>
                <a:latin typeface="新宋体" panose="02010609030101010101" pitchFamily="49" charset="-122"/>
                <a:ea typeface="新宋体" panose="02010609030101010101" pitchFamily="49" charset="-122"/>
              </a:rPr>
              <a:t>void</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err="1">
                <a:solidFill>
                  <a:srgbClr val="2B91AF"/>
                </a:solidFill>
                <a:latin typeface="新宋体" panose="02010609030101010101" pitchFamily="49" charset="-122"/>
                <a:ea typeface="新宋体" panose="02010609030101010101" pitchFamily="49" charset="-122"/>
              </a:rPr>
              <a:t>CP_TimeByClock</a:t>
            </a:r>
            <a:r>
              <a:rPr lang="en-US" altLang="zh-CN" sz="2400" dirty="0">
                <a:solidFill>
                  <a:srgbClr val="000000"/>
                </a:solidFill>
                <a:latin typeface="新宋体" panose="02010609030101010101" pitchFamily="49" charset="-122"/>
                <a:ea typeface="新宋体" panose="02010609030101010101" pitchFamily="49" charset="-122"/>
              </a:rPr>
              <a:t>::</a:t>
            </a:r>
            <a:r>
              <a:rPr lang="en-US" altLang="zh-CN" sz="2400" dirty="0" err="1">
                <a:solidFill>
                  <a:srgbClr val="000000"/>
                </a:solidFill>
                <a:latin typeface="新宋体" panose="02010609030101010101" pitchFamily="49" charset="-122"/>
                <a:ea typeface="新宋体" panose="02010609030101010101" pitchFamily="49" charset="-122"/>
              </a:rPr>
              <a:t>mb_getEnd</a:t>
            </a:r>
            <a:r>
              <a:rPr lang="en-US" altLang="zh-CN" sz="2400"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sz="2400"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err="1">
                <a:solidFill>
                  <a:srgbClr val="000000"/>
                </a:solidFill>
                <a:latin typeface="新宋体" panose="02010609030101010101" pitchFamily="49" charset="-122"/>
                <a:ea typeface="新宋体" panose="02010609030101010101" pitchFamily="49" charset="-122"/>
              </a:rPr>
              <a:t>m_timeEnd</a:t>
            </a:r>
            <a:r>
              <a:rPr lang="en-US" altLang="zh-CN" sz="2400" dirty="0">
                <a:solidFill>
                  <a:srgbClr val="000000"/>
                </a:solidFill>
                <a:latin typeface="新宋体" panose="02010609030101010101" pitchFamily="49" charset="-122"/>
                <a:ea typeface="新宋体" panose="02010609030101010101" pitchFamily="49" charset="-122"/>
              </a:rPr>
              <a:t> = clock();</a:t>
            </a:r>
          </a:p>
          <a:p>
            <a:pPr marL="0" indent="0">
              <a:buNone/>
            </a:pP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008000"/>
                </a:solidFill>
                <a:latin typeface="新宋体" panose="02010609030101010101" pitchFamily="49" charset="-122"/>
                <a:ea typeface="新宋体" panose="02010609030101010101" pitchFamily="49" charset="-122"/>
              </a:rPr>
              <a:t>// </a:t>
            </a:r>
            <a:r>
              <a:rPr lang="zh-CN" altLang="en-US" sz="2400" dirty="0">
                <a:solidFill>
                  <a:srgbClr val="008000"/>
                </a:solidFill>
                <a:latin typeface="新宋体" panose="02010609030101010101" pitchFamily="49" charset="-122"/>
                <a:ea typeface="新宋体" panose="02010609030101010101" pitchFamily="49" charset="-122"/>
              </a:rPr>
              <a:t>类</a:t>
            </a:r>
            <a:r>
              <a:rPr lang="en-US" altLang="zh-CN" sz="2400" dirty="0" err="1">
                <a:solidFill>
                  <a:srgbClr val="008000"/>
                </a:solidFill>
                <a:latin typeface="新宋体" panose="02010609030101010101" pitchFamily="49" charset="-122"/>
                <a:ea typeface="新宋体" panose="02010609030101010101" pitchFamily="49" charset="-122"/>
              </a:rPr>
              <a:t>CP_TimeByClock</a:t>
            </a:r>
            <a:r>
              <a:rPr lang="zh-CN" altLang="en-US" sz="2400" dirty="0">
                <a:solidFill>
                  <a:srgbClr val="008000"/>
                </a:solidFill>
                <a:latin typeface="新宋体" panose="02010609030101010101" pitchFamily="49" charset="-122"/>
                <a:ea typeface="新宋体" panose="02010609030101010101" pitchFamily="49" charset="-122"/>
              </a:rPr>
              <a:t>的的成员函数</a:t>
            </a:r>
            <a:r>
              <a:rPr lang="en-US" altLang="zh-CN" sz="2400" dirty="0" err="1">
                <a:solidFill>
                  <a:srgbClr val="008000"/>
                </a:solidFill>
                <a:latin typeface="新宋体" panose="02010609030101010101" pitchFamily="49" charset="-122"/>
                <a:ea typeface="新宋体" panose="02010609030101010101" pitchFamily="49" charset="-122"/>
              </a:rPr>
              <a:t>mb_getEnd</a:t>
            </a:r>
            <a:r>
              <a:rPr lang="zh-CN" altLang="en-US" sz="2400" dirty="0">
                <a:solidFill>
                  <a:srgbClr val="008000"/>
                </a:solidFill>
                <a:latin typeface="新宋体" panose="02010609030101010101" pitchFamily="49" charset="-122"/>
                <a:ea typeface="新宋体" panose="02010609030101010101" pitchFamily="49" charset="-122"/>
              </a:rPr>
              <a:t>定义</a:t>
            </a:r>
            <a:r>
              <a:rPr lang="zh-CN" altLang="en-US" sz="2400" dirty="0" smtClean="0">
                <a:solidFill>
                  <a:srgbClr val="008000"/>
                </a:solidFill>
                <a:latin typeface="新宋体" panose="02010609030101010101" pitchFamily="49" charset="-122"/>
                <a:ea typeface="新宋体" panose="02010609030101010101" pitchFamily="49" charset="-122"/>
              </a:rPr>
              <a:t>结束</a:t>
            </a:r>
            <a:endParaRPr lang="zh-CN" altLang="en-US" sz="24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F381214A-8007-4650-8EDC-C23A8A8B800F}" type="datetime2">
              <a:rPr lang="zh-CN" altLang="en-US" smtClean="0"/>
              <a:t>2021年3月2日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29</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2680247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课前小甜点</a:t>
            </a:r>
            <a:endParaRPr lang="zh-CN" altLang="en-US" dirty="0"/>
          </a:p>
        </p:txBody>
      </p:sp>
      <p:sp>
        <p:nvSpPr>
          <p:cNvPr id="3" name="内容占位符 2"/>
          <p:cNvSpPr>
            <a:spLocks noGrp="1"/>
          </p:cNvSpPr>
          <p:nvPr>
            <p:ph idx="1"/>
          </p:nvPr>
        </p:nvSpPr>
        <p:spPr>
          <a:xfrm>
            <a:off x="461963" y="1457325"/>
            <a:ext cx="8220075" cy="3678346"/>
          </a:xfrm>
        </p:spPr>
        <p:txBody>
          <a:bodyPr/>
          <a:lstStyle/>
          <a:p>
            <a:pPr algn="just"/>
            <a:r>
              <a:rPr lang="zh-CN" altLang="en-US" dirty="0" smtClean="0"/>
              <a:t>软件测试的重要性</a:t>
            </a:r>
            <a:endParaRPr lang="en-US" altLang="zh-CN" dirty="0" smtClean="0"/>
          </a:p>
          <a:p>
            <a:pPr lvl="1"/>
            <a:r>
              <a:rPr lang="zh-CN" altLang="en-US" dirty="0" smtClean="0"/>
              <a:t>软件产品的预期毛利润</a:t>
            </a:r>
            <a:endParaRPr lang="en-US" altLang="zh-CN" dirty="0" smtClean="0"/>
          </a:p>
          <a:p>
            <a:pPr lvl="2"/>
            <a:r>
              <a:rPr lang="zh-CN" altLang="en-US" dirty="0" smtClean="0"/>
              <a:t>毛利润 </a:t>
            </a:r>
            <a:r>
              <a:rPr lang="en-US" altLang="zh-CN" dirty="0" smtClean="0"/>
              <a:t>= </a:t>
            </a:r>
            <a:r>
              <a:rPr lang="zh-CN" altLang="en-US" dirty="0" smtClean="0"/>
              <a:t>收入 </a:t>
            </a:r>
            <a:r>
              <a:rPr lang="en-US" altLang="zh-CN" dirty="0" smtClean="0"/>
              <a:t>– </a:t>
            </a:r>
            <a:r>
              <a:rPr lang="zh-CN" altLang="en-US" dirty="0" smtClean="0"/>
              <a:t>成本</a:t>
            </a:r>
            <a:endParaRPr lang="en-US" altLang="zh-CN" dirty="0" smtClean="0"/>
          </a:p>
          <a:p>
            <a:pPr lvl="1"/>
            <a:r>
              <a:rPr lang="zh-CN" altLang="en-US" dirty="0"/>
              <a:t>软件产品</a:t>
            </a:r>
            <a:r>
              <a:rPr lang="zh-CN" altLang="en-US" dirty="0" smtClean="0"/>
              <a:t>的实际毛</a:t>
            </a:r>
            <a:r>
              <a:rPr lang="zh-CN" altLang="en-US" dirty="0"/>
              <a:t>利润</a:t>
            </a:r>
            <a:endParaRPr lang="en-US" altLang="zh-CN" dirty="0"/>
          </a:p>
          <a:p>
            <a:pPr lvl="2"/>
            <a:r>
              <a:rPr lang="zh-CN" altLang="en-US" dirty="0"/>
              <a:t>毛利润 </a:t>
            </a:r>
            <a:r>
              <a:rPr lang="en-US" altLang="zh-CN" dirty="0"/>
              <a:t>= </a:t>
            </a:r>
            <a:r>
              <a:rPr lang="zh-CN" altLang="en-US" dirty="0"/>
              <a:t>收入 </a:t>
            </a:r>
            <a:r>
              <a:rPr lang="en-US" altLang="zh-CN" dirty="0"/>
              <a:t>– </a:t>
            </a:r>
            <a:r>
              <a:rPr lang="zh-CN" altLang="en-US" dirty="0" smtClean="0"/>
              <a:t>成本 </a:t>
            </a:r>
            <a:r>
              <a:rPr lang="en-US" altLang="zh-CN" dirty="0" smtClean="0"/>
              <a:t>– </a:t>
            </a:r>
            <a:r>
              <a:rPr lang="zh-CN" altLang="en-US" dirty="0" smtClean="0"/>
              <a:t>软件</a:t>
            </a:r>
            <a:r>
              <a:rPr lang="en-US" altLang="zh-CN" dirty="0" smtClean="0"/>
              <a:t>Bugs</a:t>
            </a:r>
            <a:r>
              <a:rPr lang="zh-CN" altLang="en-US" dirty="0" smtClean="0"/>
              <a:t>带来的损失</a:t>
            </a:r>
            <a:r>
              <a:rPr lang="en-US" altLang="zh-CN" dirty="0" smtClean="0"/>
              <a:t>(/</a:t>
            </a:r>
            <a:r>
              <a:rPr lang="zh-CN" altLang="en-US" dirty="0" smtClean="0"/>
              <a:t>罚款</a:t>
            </a:r>
            <a:r>
              <a:rPr lang="en-US" altLang="zh-CN" dirty="0" smtClean="0"/>
              <a:t>)</a:t>
            </a:r>
          </a:p>
          <a:p>
            <a:pPr lvl="2"/>
            <a:r>
              <a:rPr lang="zh-CN" altLang="en-US" dirty="0" smtClean="0"/>
              <a:t>如果软件</a:t>
            </a:r>
            <a:r>
              <a:rPr lang="en-US" altLang="zh-CN" dirty="0" smtClean="0"/>
              <a:t>Bugs</a:t>
            </a:r>
            <a:r>
              <a:rPr lang="zh-CN" altLang="en-US" dirty="0" smtClean="0"/>
              <a:t>严重</a:t>
            </a:r>
            <a:endParaRPr lang="en-US" altLang="zh-CN" dirty="0" smtClean="0"/>
          </a:p>
          <a:p>
            <a:pPr lvl="3"/>
            <a:r>
              <a:rPr lang="zh-CN" altLang="en-US" dirty="0" smtClean="0"/>
              <a:t>收入减少，维护成本增加</a:t>
            </a:r>
            <a:endParaRPr lang="en-US" altLang="zh-CN" dirty="0" smtClean="0"/>
          </a:p>
          <a:p>
            <a:pPr lvl="3"/>
            <a:r>
              <a:rPr lang="zh-CN" altLang="en-US" dirty="0" smtClean="0"/>
              <a:t>体验不佳，用户数减少</a:t>
            </a:r>
            <a:endParaRPr lang="zh-CN" altLang="en-US"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2021年3月2日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3</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grpSp>
        <p:nvGrpSpPr>
          <p:cNvPr id="9" name="组合 8"/>
          <p:cNvGrpSpPr/>
          <p:nvPr/>
        </p:nvGrpSpPr>
        <p:grpSpPr>
          <a:xfrm>
            <a:off x="0" y="5546302"/>
            <a:ext cx="9144000" cy="648000"/>
            <a:chOff x="108000" y="5445320"/>
            <a:chExt cx="8928000" cy="864000"/>
          </a:xfrm>
        </p:grpSpPr>
        <p:sp>
          <p:nvSpPr>
            <p:cNvPr id="10" name="圆角矩形 9"/>
            <p:cNvSpPr/>
            <p:nvPr/>
          </p:nvSpPr>
          <p:spPr>
            <a:xfrm>
              <a:off x="108000" y="5445320"/>
              <a:ext cx="8928000" cy="86400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179512" y="5517280"/>
              <a:ext cx="8784976" cy="720080"/>
            </a:xfrm>
            <a:prstGeom prst="round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2400" b="1" dirty="0" smtClean="0">
                  <a:latin typeface="Times New Roman" panose="02020603050405020304" pitchFamily="18" charset="0"/>
                </a:rPr>
                <a:t>软件测试</a:t>
              </a:r>
              <a:r>
                <a:rPr lang="en-US" altLang="zh-CN" sz="2400" b="1" dirty="0" smtClean="0">
                  <a:latin typeface="Times New Roman" panose="02020603050405020304" pitchFamily="18" charset="0"/>
                </a:rPr>
                <a:t>: </a:t>
              </a:r>
              <a:r>
                <a:rPr lang="zh-CN" altLang="en-US" sz="2400" b="1" dirty="0" smtClean="0">
                  <a:latin typeface="Times New Roman" panose="02020603050405020304" pitchFamily="18" charset="0"/>
                </a:rPr>
                <a:t>理论正确</a:t>
              </a:r>
              <a:r>
                <a:rPr lang="zh-CN" altLang="en-US" sz="2400" b="1" dirty="0" smtClean="0">
                  <a:gradFill>
                    <a:gsLst>
                      <a:gs pos="0">
                        <a:srgbClr val="FF0000"/>
                      </a:gs>
                      <a:gs pos="100000">
                        <a:srgbClr val="FFFF00"/>
                      </a:gs>
                    </a:gsLst>
                    <a:lin ang="7200000" scaled="0"/>
                  </a:gradFill>
                  <a:latin typeface="Times New Roman" panose="02020603050405020304" pitchFamily="18" charset="0"/>
                </a:rPr>
                <a:t>不等于</a:t>
              </a:r>
              <a:r>
                <a:rPr lang="zh-CN" altLang="en-US" sz="2400" b="1" dirty="0" smtClean="0">
                  <a:latin typeface="Times New Roman" panose="02020603050405020304" pitchFamily="18" charset="0"/>
                </a:rPr>
                <a:t>代码正确。</a:t>
              </a:r>
              <a:endParaRPr lang="zh-CN" altLang="en-US" sz="2400" b="1" dirty="0">
                <a:latin typeface="Times New Roman" panose="02020603050405020304" pitchFamily="18" charset="0"/>
              </a:endParaRPr>
            </a:p>
          </p:txBody>
        </p:sp>
      </p:grpSp>
    </p:spTree>
    <p:extLst>
      <p:ext uri="{BB962C8B-B14F-4D97-AF65-F5344CB8AC3E}">
        <p14:creationId xmlns:p14="http://schemas.microsoft.com/office/powerpoint/2010/main" val="18269379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solidFill>
                  <a:prstClr val="black"/>
                </a:solidFill>
              </a:rPr>
              <a:t>计时器对象</a:t>
            </a:r>
            <a:r>
              <a:rPr lang="en-US" altLang="zh-CN" dirty="0" smtClean="0">
                <a:solidFill>
                  <a:prstClr val="black"/>
                </a:solidFill>
              </a:rPr>
              <a:t>: </a:t>
            </a:r>
            <a:r>
              <a:rPr lang="zh-CN" altLang="en-US" dirty="0">
                <a:solidFill>
                  <a:prstClr val="black"/>
                </a:solidFill>
              </a:rPr>
              <a:t>类实现</a:t>
            </a:r>
            <a:r>
              <a:rPr lang="en-US" altLang="zh-CN" dirty="0">
                <a:solidFill>
                  <a:prstClr val="black"/>
                </a:solidFill>
              </a:rPr>
              <a:t/>
            </a:r>
            <a:br>
              <a:rPr lang="en-US" altLang="zh-CN" dirty="0">
                <a:solidFill>
                  <a:prstClr val="black"/>
                </a:solidFill>
              </a:rPr>
            </a:br>
            <a:r>
              <a:rPr lang="en-US" altLang="zh-CN" dirty="0">
                <a:solidFill>
                  <a:prstClr val="black"/>
                </a:solidFill>
              </a:rPr>
              <a:t>(</a:t>
            </a:r>
            <a:r>
              <a:rPr lang="zh-CN" altLang="en-US" sz="3100" dirty="0" smtClean="0">
                <a:solidFill>
                  <a:prstClr val="black"/>
                </a:solidFill>
              </a:rPr>
              <a:t>文件名</a:t>
            </a:r>
            <a:r>
              <a:rPr lang="en-US" altLang="zh-CN" sz="3100" dirty="0">
                <a:solidFill>
                  <a:srgbClr val="0000FF"/>
                </a:solidFill>
              </a:rPr>
              <a:t>CP_TimeByClock.cpp</a:t>
            </a:r>
            <a:r>
              <a:rPr lang="en-US" altLang="zh-CN" sz="3100" dirty="0" smtClean="0">
                <a:solidFill>
                  <a:prstClr val="black"/>
                </a:solidFill>
              </a:rPr>
              <a:t>, </a:t>
            </a:r>
            <a:r>
              <a:rPr lang="zh-CN" altLang="en-US" sz="3100" dirty="0">
                <a:solidFill>
                  <a:prstClr val="black"/>
                </a:solidFill>
              </a:rPr>
              <a:t>开发者</a:t>
            </a:r>
            <a:r>
              <a:rPr lang="en-US" altLang="zh-CN" sz="3100" dirty="0">
                <a:solidFill>
                  <a:prstClr val="black"/>
                </a:solidFill>
              </a:rPr>
              <a:t>: </a:t>
            </a:r>
            <a:r>
              <a:rPr lang="zh-CN" altLang="en-US" sz="3100" dirty="0">
                <a:solidFill>
                  <a:prstClr val="black"/>
                </a:solidFill>
              </a:rPr>
              <a:t>雍俊海</a:t>
            </a:r>
            <a:r>
              <a:rPr lang="en-US" altLang="zh-CN" dirty="0">
                <a:solidFill>
                  <a:prstClr val="black"/>
                </a:solidFill>
              </a:rPr>
              <a:t>)</a:t>
            </a:r>
            <a:endParaRPr lang="zh-CN" altLang="en-US" dirty="0"/>
          </a:p>
        </p:txBody>
      </p:sp>
      <p:sp>
        <p:nvSpPr>
          <p:cNvPr id="3" name="内容占位符 2"/>
          <p:cNvSpPr>
            <a:spLocks noGrp="1"/>
          </p:cNvSpPr>
          <p:nvPr>
            <p:ph idx="1"/>
          </p:nvPr>
        </p:nvSpPr>
        <p:spPr>
          <a:xfrm>
            <a:off x="304801" y="1457325"/>
            <a:ext cx="8677274" cy="4899026"/>
          </a:xfrm>
        </p:spPr>
        <p:txBody>
          <a:bodyPr>
            <a:noAutofit/>
          </a:bodyPr>
          <a:lstStyle/>
          <a:p>
            <a:pPr marL="0" indent="0">
              <a:spcBef>
                <a:spcPts val="1800"/>
              </a:spcBef>
              <a:buNone/>
            </a:pPr>
            <a:r>
              <a:rPr lang="en-US" altLang="zh-CN" sz="2400" dirty="0">
                <a:solidFill>
                  <a:srgbClr val="0000FF"/>
                </a:solidFill>
                <a:latin typeface="新宋体" panose="02010609030101010101" pitchFamily="49" charset="-122"/>
                <a:ea typeface="新宋体" panose="02010609030101010101" pitchFamily="49" charset="-122"/>
              </a:rPr>
              <a:t>void</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err="1">
                <a:solidFill>
                  <a:srgbClr val="2B91AF"/>
                </a:solidFill>
                <a:latin typeface="新宋体" panose="02010609030101010101" pitchFamily="49" charset="-122"/>
                <a:ea typeface="新宋体" panose="02010609030101010101" pitchFamily="49" charset="-122"/>
              </a:rPr>
              <a:t>CP_TimeByClock</a:t>
            </a:r>
            <a:r>
              <a:rPr lang="en-US" altLang="zh-CN" sz="2400" dirty="0">
                <a:solidFill>
                  <a:srgbClr val="000000"/>
                </a:solidFill>
                <a:latin typeface="新宋体" panose="02010609030101010101" pitchFamily="49" charset="-122"/>
                <a:ea typeface="新宋体" panose="02010609030101010101" pitchFamily="49" charset="-122"/>
              </a:rPr>
              <a:t>::</a:t>
            </a:r>
            <a:r>
              <a:rPr lang="en-US" altLang="zh-CN" sz="2400" dirty="0" err="1">
                <a:solidFill>
                  <a:srgbClr val="000000"/>
                </a:solidFill>
                <a:latin typeface="新宋体" panose="02010609030101010101" pitchFamily="49" charset="-122"/>
                <a:ea typeface="新宋体" panose="02010609030101010101" pitchFamily="49" charset="-122"/>
              </a:rPr>
              <a:t>mb_report</a:t>
            </a:r>
            <a:r>
              <a:rPr lang="en-US" altLang="zh-CN" sz="2400" dirty="0">
                <a:solidFill>
                  <a:srgbClr val="000000"/>
                </a:solidFill>
                <a:latin typeface="新宋体" panose="02010609030101010101" pitchFamily="49" charset="-122"/>
                <a:ea typeface="新宋体" panose="02010609030101010101" pitchFamily="49" charset="-122"/>
              </a:rPr>
              <a:t>()</a:t>
            </a:r>
          </a:p>
          <a:p>
            <a:pPr marL="0" indent="0">
              <a:spcBef>
                <a:spcPts val="1800"/>
              </a:spcBef>
              <a:buNone/>
            </a:pPr>
            <a:r>
              <a:rPr lang="en-US" altLang="zh-CN" sz="2400" dirty="0">
                <a:solidFill>
                  <a:srgbClr val="000000"/>
                </a:solidFill>
                <a:latin typeface="新宋体" panose="02010609030101010101" pitchFamily="49" charset="-122"/>
                <a:ea typeface="新宋体" panose="02010609030101010101" pitchFamily="49" charset="-122"/>
              </a:rPr>
              <a:t>{</a:t>
            </a:r>
          </a:p>
          <a:p>
            <a:pPr marL="0" indent="0">
              <a:spcBef>
                <a:spcPts val="1800"/>
              </a:spcBef>
              <a:buNone/>
            </a:pP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err="1">
                <a:solidFill>
                  <a:srgbClr val="2B91AF"/>
                </a:solidFill>
                <a:latin typeface="新宋体" panose="02010609030101010101" pitchFamily="49" charset="-122"/>
                <a:ea typeface="新宋体" panose="02010609030101010101" pitchFamily="49" charset="-122"/>
              </a:rPr>
              <a:t>clock_t</a:t>
            </a:r>
            <a:r>
              <a:rPr lang="en-US" altLang="zh-CN" sz="2400" dirty="0">
                <a:solidFill>
                  <a:srgbClr val="000000"/>
                </a:solidFill>
                <a:latin typeface="新宋体" panose="02010609030101010101" pitchFamily="49" charset="-122"/>
                <a:ea typeface="新宋体" panose="02010609030101010101" pitchFamily="49" charset="-122"/>
              </a:rPr>
              <a:t> d = </a:t>
            </a:r>
            <a:r>
              <a:rPr lang="en-US" altLang="zh-CN" sz="2400" dirty="0" err="1">
                <a:solidFill>
                  <a:srgbClr val="000000"/>
                </a:solidFill>
                <a:latin typeface="新宋体" panose="02010609030101010101" pitchFamily="49" charset="-122"/>
                <a:ea typeface="新宋体" panose="02010609030101010101" pitchFamily="49" charset="-122"/>
              </a:rPr>
              <a:t>m_timeEnd</a:t>
            </a:r>
            <a:r>
              <a:rPr lang="en-US" altLang="zh-CN" sz="2400" dirty="0">
                <a:solidFill>
                  <a:srgbClr val="000000"/>
                </a:solidFill>
                <a:latin typeface="新宋体" panose="02010609030101010101" pitchFamily="49" charset="-122"/>
                <a:ea typeface="新宋体" panose="02010609030101010101" pitchFamily="49" charset="-122"/>
              </a:rPr>
              <a:t> - </a:t>
            </a:r>
            <a:r>
              <a:rPr lang="en-US" altLang="zh-CN" sz="2400" dirty="0" err="1">
                <a:solidFill>
                  <a:srgbClr val="000000"/>
                </a:solidFill>
                <a:latin typeface="新宋体" panose="02010609030101010101" pitchFamily="49" charset="-122"/>
                <a:ea typeface="新宋体" panose="02010609030101010101" pitchFamily="49" charset="-122"/>
              </a:rPr>
              <a:t>m_timeStart</a:t>
            </a:r>
            <a:r>
              <a:rPr lang="en-US" altLang="zh-CN" sz="2400" dirty="0">
                <a:solidFill>
                  <a:srgbClr val="000000"/>
                </a:solidFill>
                <a:latin typeface="新宋体" panose="02010609030101010101" pitchFamily="49" charset="-122"/>
                <a:ea typeface="新宋体" panose="02010609030101010101" pitchFamily="49" charset="-122"/>
              </a:rPr>
              <a:t>;</a:t>
            </a:r>
          </a:p>
          <a:p>
            <a:pPr marL="0" indent="0">
              <a:spcBef>
                <a:spcPts val="1800"/>
              </a:spcBef>
              <a:buNone/>
            </a:pPr>
            <a:r>
              <a:rPr lang="fr-FR" altLang="zh-CN" sz="2400" dirty="0">
                <a:solidFill>
                  <a:srgbClr val="000000"/>
                </a:solidFill>
                <a:latin typeface="新宋体" panose="02010609030101010101" pitchFamily="49" charset="-122"/>
                <a:ea typeface="新宋体" panose="02010609030101010101" pitchFamily="49" charset="-122"/>
              </a:rPr>
              <a:t>    </a:t>
            </a:r>
            <a:r>
              <a:rPr lang="fr-FR" altLang="zh-CN" sz="2400" dirty="0">
                <a:solidFill>
                  <a:srgbClr val="0000FF"/>
                </a:solidFill>
                <a:latin typeface="新宋体" panose="02010609030101010101" pitchFamily="49" charset="-122"/>
                <a:ea typeface="新宋体" panose="02010609030101010101" pitchFamily="49" charset="-122"/>
              </a:rPr>
              <a:t>double</a:t>
            </a:r>
            <a:r>
              <a:rPr lang="fr-FR" altLang="zh-CN" sz="2400" dirty="0">
                <a:solidFill>
                  <a:srgbClr val="000000"/>
                </a:solidFill>
                <a:latin typeface="新宋体" panose="02010609030101010101" pitchFamily="49" charset="-122"/>
                <a:ea typeface="新宋体" panose="02010609030101010101" pitchFamily="49" charset="-122"/>
              </a:rPr>
              <a:t> r = (</a:t>
            </a:r>
            <a:r>
              <a:rPr lang="fr-FR" altLang="zh-CN" sz="2400" dirty="0">
                <a:solidFill>
                  <a:srgbClr val="0000FF"/>
                </a:solidFill>
                <a:latin typeface="新宋体" panose="02010609030101010101" pitchFamily="49" charset="-122"/>
                <a:ea typeface="新宋体" panose="02010609030101010101" pitchFamily="49" charset="-122"/>
              </a:rPr>
              <a:t>double</a:t>
            </a:r>
            <a:r>
              <a:rPr lang="fr-FR" altLang="zh-CN" sz="2400" dirty="0">
                <a:solidFill>
                  <a:srgbClr val="000000"/>
                </a:solidFill>
                <a:latin typeface="新宋体" panose="02010609030101010101" pitchFamily="49" charset="-122"/>
                <a:ea typeface="新宋体" panose="02010609030101010101" pitchFamily="49" charset="-122"/>
              </a:rPr>
              <a:t>)(d) / (</a:t>
            </a:r>
            <a:r>
              <a:rPr lang="fr-FR" altLang="zh-CN" sz="2400" dirty="0">
                <a:solidFill>
                  <a:srgbClr val="0000FF"/>
                </a:solidFill>
                <a:latin typeface="新宋体" panose="02010609030101010101" pitchFamily="49" charset="-122"/>
                <a:ea typeface="新宋体" panose="02010609030101010101" pitchFamily="49" charset="-122"/>
              </a:rPr>
              <a:t>double</a:t>
            </a:r>
            <a:r>
              <a:rPr lang="fr-FR" altLang="zh-CN" sz="2400" dirty="0">
                <a:solidFill>
                  <a:srgbClr val="000000"/>
                </a:solidFill>
                <a:latin typeface="新宋体" panose="02010609030101010101" pitchFamily="49" charset="-122"/>
                <a:ea typeface="新宋体" panose="02010609030101010101" pitchFamily="49" charset="-122"/>
              </a:rPr>
              <a:t>)</a:t>
            </a:r>
            <a:r>
              <a:rPr lang="fr-FR" altLang="zh-CN" sz="2400" dirty="0">
                <a:solidFill>
                  <a:srgbClr val="6F008A"/>
                </a:solidFill>
                <a:latin typeface="新宋体" panose="02010609030101010101" pitchFamily="49" charset="-122"/>
                <a:ea typeface="新宋体" panose="02010609030101010101" pitchFamily="49" charset="-122"/>
              </a:rPr>
              <a:t>CLOCKS_PER_SEC</a:t>
            </a:r>
            <a:r>
              <a:rPr lang="fr-FR" altLang="zh-CN" sz="2400" dirty="0">
                <a:solidFill>
                  <a:srgbClr val="000000"/>
                </a:solidFill>
                <a:latin typeface="新宋体" panose="02010609030101010101" pitchFamily="49" charset="-122"/>
                <a:ea typeface="新宋体" panose="02010609030101010101" pitchFamily="49" charset="-122"/>
              </a:rPr>
              <a:t>;</a:t>
            </a:r>
          </a:p>
          <a:p>
            <a:pPr marL="0" indent="0">
              <a:spcBef>
                <a:spcPts val="1800"/>
              </a:spcBef>
              <a:buNone/>
            </a:pP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0000FF"/>
                </a:solidFill>
                <a:latin typeface="新宋体" panose="02010609030101010101" pitchFamily="49" charset="-122"/>
                <a:ea typeface="新宋体" panose="02010609030101010101" pitchFamily="49" charset="-122"/>
              </a:rPr>
              <a:t>if</a:t>
            </a:r>
            <a:r>
              <a:rPr lang="en-US" altLang="zh-CN" sz="2400" dirty="0">
                <a:solidFill>
                  <a:srgbClr val="000000"/>
                </a:solidFill>
                <a:latin typeface="新宋体" panose="02010609030101010101" pitchFamily="49" charset="-122"/>
                <a:ea typeface="新宋体" panose="02010609030101010101" pitchFamily="49" charset="-122"/>
              </a:rPr>
              <a:t> (r &gt;= 1)</a:t>
            </a:r>
          </a:p>
          <a:p>
            <a:pPr marL="0" indent="0">
              <a:spcBef>
                <a:spcPts val="1800"/>
              </a:spcBef>
              <a:buNone/>
            </a:pP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err="1">
                <a:solidFill>
                  <a:srgbClr val="000000"/>
                </a:solidFill>
                <a:latin typeface="新宋体" panose="02010609030101010101" pitchFamily="49" charset="-122"/>
                <a:ea typeface="新宋体" panose="02010609030101010101" pitchFamily="49" charset="-122"/>
              </a:rPr>
              <a:t>cout</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008080"/>
                </a:solidFill>
                <a:latin typeface="新宋体" panose="02010609030101010101" pitchFamily="49" charset="-122"/>
                <a:ea typeface="新宋体" panose="02010609030101010101" pitchFamily="49" charset="-122"/>
              </a:rPr>
              <a:t>&lt;&lt;</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A31515"/>
                </a:solidFill>
                <a:latin typeface="新宋体" panose="02010609030101010101" pitchFamily="49" charset="-122"/>
                <a:ea typeface="新宋体" panose="02010609030101010101" pitchFamily="49" charset="-122"/>
              </a:rPr>
              <a:t>"</a:t>
            </a:r>
            <a:r>
              <a:rPr lang="zh-CN" altLang="en-US" sz="2400" dirty="0">
                <a:solidFill>
                  <a:srgbClr val="A31515"/>
                </a:solidFill>
                <a:latin typeface="新宋体" panose="02010609030101010101" pitchFamily="49" charset="-122"/>
                <a:ea typeface="新宋体" panose="02010609030101010101" pitchFamily="49" charset="-122"/>
              </a:rPr>
              <a:t>所用时间是</a:t>
            </a:r>
            <a:r>
              <a:rPr lang="en-US" altLang="zh-CN" sz="2400" dirty="0">
                <a:solidFill>
                  <a:srgbClr val="A31515"/>
                </a:solidFill>
                <a:latin typeface="新宋体" panose="02010609030101010101" pitchFamily="49" charset="-122"/>
                <a:ea typeface="新宋体" panose="02010609030101010101" pitchFamily="49" charset="-122"/>
              </a:rPr>
              <a:t>"</a:t>
            </a:r>
            <a:r>
              <a:rPr lang="zh-CN" altLang="en-US"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008080"/>
                </a:solidFill>
                <a:latin typeface="新宋体" panose="02010609030101010101" pitchFamily="49" charset="-122"/>
                <a:ea typeface="新宋体" panose="02010609030101010101" pitchFamily="49" charset="-122"/>
              </a:rPr>
              <a:t>&lt;&lt;</a:t>
            </a:r>
            <a:r>
              <a:rPr lang="zh-CN" altLang="en-US"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000000"/>
                </a:solidFill>
                <a:latin typeface="新宋体" panose="02010609030101010101" pitchFamily="49" charset="-122"/>
                <a:ea typeface="新宋体" panose="02010609030101010101" pitchFamily="49" charset="-122"/>
              </a:rPr>
              <a:t>r </a:t>
            </a:r>
            <a:r>
              <a:rPr lang="en-US" altLang="zh-CN" sz="2400" dirty="0">
                <a:solidFill>
                  <a:srgbClr val="008080"/>
                </a:solidFill>
                <a:latin typeface="新宋体" panose="02010609030101010101" pitchFamily="49" charset="-122"/>
                <a:ea typeface="新宋体" panose="02010609030101010101" pitchFamily="49" charset="-122"/>
              </a:rPr>
              <a:t>&lt;&lt;</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A31515"/>
                </a:solidFill>
                <a:latin typeface="新宋体" panose="02010609030101010101" pitchFamily="49" charset="-122"/>
                <a:ea typeface="新宋体" panose="02010609030101010101" pitchFamily="49" charset="-122"/>
              </a:rPr>
              <a:t>"</a:t>
            </a:r>
            <a:r>
              <a:rPr lang="zh-CN" altLang="en-US" sz="2400" dirty="0">
                <a:solidFill>
                  <a:srgbClr val="A31515"/>
                </a:solidFill>
                <a:latin typeface="新宋体" panose="02010609030101010101" pitchFamily="49" charset="-122"/>
                <a:ea typeface="新宋体" panose="02010609030101010101" pitchFamily="49" charset="-122"/>
              </a:rPr>
              <a:t>秒。</a:t>
            </a:r>
            <a:r>
              <a:rPr lang="en-US" altLang="zh-CN" sz="2400" dirty="0">
                <a:solidFill>
                  <a:srgbClr val="A31515"/>
                </a:solidFill>
                <a:latin typeface="新宋体" panose="02010609030101010101" pitchFamily="49" charset="-122"/>
                <a:ea typeface="新宋体" panose="02010609030101010101" pitchFamily="49" charset="-122"/>
              </a:rPr>
              <a:t>"</a:t>
            </a:r>
            <a:r>
              <a:rPr lang="zh-CN" altLang="en-US"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008080"/>
                </a:solidFill>
                <a:latin typeface="新宋体" panose="02010609030101010101" pitchFamily="49" charset="-122"/>
                <a:ea typeface="新宋体" panose="02010609030101010101" pitchFamily="49" charset="-122"/>
              </a:rPr>
              <a:t>&lt;&lt;</a:t>
            </a:r>
            <a:r>
              <a:rPr lang="zh-CN" altLang="en-US" sz="2400" dirty="0">
                <a:solidFill>
                  <a:srgbClr val="000000"/>
                </a:solidFill>
                <a:latin typeface="新宋体" panose="02010609030101010101" pitchFamily="49" charset="-122"/>
                <a:ea typeface="新宋体" panose="02010609030101010101" pitchFamily="49" charset="-122"/>
              </a:rPr>
              <a:t> </a:t>
            </a:r>
            <a:r>
              <a:rPr lang="en-US" altLang="zh-CN" sz="2400" dirty="0" err="1">
                <a:solidFill>
                  <a:srgbClr val="000000"/>
                </a:solidFill>
                <a:latin typeface="新宋体" panose="02010609030101010101" pitchFamily="49" charset="-122"/>
                <a:ea typeface="新宋体" panose="02010609030101010101" pitchFamily="49" charset="-122"/>
              </a:rPr>
              <a:t>endl</a:t>
            </a:r>
            <a:r>
              <a:rPr lang="en-US" altLang="zh-CN" sz="2400" dirty="0">
                <a:solidFill>
                  <a:srgbClr val="000000"/>
                </a:solidFill>
                <a:latin typeface="新宋体" panose="02010609030101010101" pitchFamily="49" charset="-122"/>
                <a:ea typeface="新宋体" panose="02010609030101010101" pitchFamily="49" charset="-122"/>
              </a:rPr>
              <a:t>;</a:t>
            </a:r>
          </a:p>
          <a:p>
            <a:pPr marL="0" indent="0">
              <a:spcBef>
                <a:spcPts val="1800"/>
              </a:spcBef>
              <a:buNone/>
            </a:pP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0000FF"/>
                </a:solidFill>
                <a:latin typeface="新宋体" panose="02010609030101010101" pitchFamily="49" charset="-122"/>
                <a:ea typeface="新宋体" panose="02010609030101010101" pitchFamily="49" charset="-122"/>
              </a:rPr>
              <a:t>else</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err="1">
                <a:solidFill>
                  <a:srgbClr val="000000"/>
                </a:solidFill>
                <a:latin typeface="新宋体" panose="02010609030101010101" pitchFamily="49" charset="-122"/>
                <a:ea typeface="新宋体" panose="02010609030101010101" pitchFamily="49" charset="-122"/>
              </a:rPr>
              <a:t>cout</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008080"/>
                </a:solidFill>
                <a:latin typeface="新宋体" panose="02010609030101010101" pitchFamily="49" charset="-122"/>
                <a:ea typeface="新宋体" panose="02010609030101010101" pitchFamily="49" charset="-122"/>
              </a:rPr>
              <a:t>&lt;&lt;</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A31515"/>
                </a:solidFill>
                <a:latin typeface="新宋体" panose="02010609030101010101" pitchFamily="49" charset="-122"/>
                <a:ea typeface="新宋体" panose="02010609030101010101" pitchFamily="49" charset="-122"/>
              </a:rPr>
              <a:t>"</a:t>
            </a:r>
            <a:r>
              <a:rPr lang="zh-CN" altLang="en-US" sz="2400" dirty="0">
                <a:solidFill>
                  <a:srgbClr val="A31515"/>
                </a:solidFill>
                <a:latin typeface="新宋体" panose="02010609030101010101" pitchFamily="49" charset="-122"/>
                <a:ea typeface="新宋体" panose="02010609030101010101" pitchFamily="49" charset="-122"/>
              </a:rPr>
              <a:t>所用时间是</a:t>
            </a:r>
            <a:r>
              <a:rPr lang="en-US" altLang="zh-CN" sz="2400" dirty="0">
                <a:solidFill>
                  <a:srgbClr val="A31515"/>
                </a:solidFill>
                <a:latin typeface="新宋体" panose="02010609030101010101" pitchFamily="49" charset="-122"/>
                <a:ea typeface="新宋体" panose="02010609030101010101" pitchFamily="49" charset="-122"/>
              </a:rPr>
              <a:t>"</a:t>
            </a:r>
            <a:r>
              <a:rPr lang="zh-CN" altLang="en-US"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008080"/>
                </a:solidFill>
                <a:latin typeface="新宋体" panose="02010609030101010101" pitchFamily="49" charset="-122"/>
                <a:ea typeface="新宋体" panose="02010609030101010101" pitchFamily="49" charset="-122"/>
              </a:rPr>
              <a:t>&lt;&lt;</a:t>
            </a:r>
            <a:r>
              <a:rPr lang="zh-CN" altLang="en-US"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000000"/>
                </a:solidFill>
                <a:latin typeface="新宋体" panose="02010609030101010101" pitchFamily="49" charset="-122"/>
                <a:ea typeface="新宋体" panose="02010609030101010101" pitchFamily="49" charset="-122"/>
              </a:rPr>
              <a:t>d </a:t>
            </a:r>
            <a:r>
              <a:rPr lang="en-US" altLang="zh-CN" sz="2400" dirty="0">
                <a:solidFill>
                  <a:srgbClr val="008080"/>
                </a:solidFill>
                <a:latin typeface="新宋体" panose="02010609030101010101" pitchFamily="49" charset="-122"/>
                <a:ea typeface="新宋体" panose="02010609030101010101" pitchFamily="49" charset="-122"/>
              </a:rPr>
              <a:t>&lt;&lt;</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A31515"/>
                </a:solidFill>
                <a:latin typeface="新宋体" panose="02010609030101010101" pitchFamily="49" charset="-122"/>
                <a:ea typeface="新宋体" panose="02010609030101010101" pitchFamily="49" charset="-122"/>
              </a:rPr>
              <a:t>"</a:t>
            </a:r>
            <a:r>
              <a:rPr lang="zh-CN" altLang="en-US" sz="2400" dirty="0">
                <a:solidFill>
                  <a:srgbClr val="A31515"/>
                </a:solidFill>
                <a:latin typeface="新宋体" panose="02010609030101010101" pitchFamily="49" charset="-122"/>
                <a:ea typeface="新宋体" panose="02010609030101010101" pitchFamily="49" charset="-122"/>
              </a:rPr>
              <a:t>毫秒。</a:t>
            </a:r>
            <a:r>
              <a:rPr lang="en-US" altLang="zh-CN" sz="2400" dirty="0">
                <a:solidFill>
                  <a:srgbClr val="A31515"/>
                </a:solidFill>
                <a:latin typeface="新宋体" panose="02010609030101010101" pitchFamily="49" charset="-122"/>
                <a:ea typeface="新宋体" panose="02010609030101010101" pitchFamily="49" charset="-122"/>
              </a:rPr>
              <a:t>"</a:t>
            </a:r>
            <a:r>
              <a:rPr lang="zh-CN" altLang="en-US"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008080"/>
                </a:solidFill>
                <a:latin typeface="新宋体" panose="02010609030101010101" pitchFamily="49" charset="-122"/>
                <a:ea typeface="新宋体" panose="02010609030101010101" pitchFamily="49" charset="-122"/>
              </a:rPr>
              <a:t>&lt;&lt;</a:t>
            </a:r>
            <a:r>
              <a:rPr lang="zh-CN" altLang="en-US" sz="2400" dirty="0">
                <a:solidFill>
                  <a:srgbClr val="000000"/>
                </a:solidFill>
                <a:latin typeface="新宋体" panose="02010609030101010101" pitchFamily="49" charset="-122"/>
                <a:ea typeface="新宋体" panose="02010609030101010101" pitchFamily="49" charset="-122"/>
              </a:rPr>
              <a:t> </a:t>
            </a:r>
            <a:r>
              <a:rPr lang="en-US" altLang="zh-CN" sz="2400" dirty="0" err="1">
                <a:solidFill>
                  <a:srgbClr val="000000"/>
                </a:solidFill>
                <a:latin typeface="新宋体" panose="02010609030101010101" pitchFamily="49" charset="-122"/>
                <a:ea typeface="新宋体" panose="02010609030101010101" pitchFamily="49" charset="-122"/>
              </a:rPr>
              <a:t>endl</a:t>
            </a:r>
            <a:r>
              <a:rPr lang="en-US" altLang="zh-CN" sz="2400" dirty="0">
                <a:solidFill>
                  <a:srgbClr val="000000"/>
                </a:solidFill>
                <a:latin typeface="新宋体" panose="02010609030101010101" pitchFamily="49" charset="-122"/>
                <a:ea typeface="新宋体" panose="02010609030101010101" pitchFamily="49" charset="-122"/>
              </a:rPr>
              <a:t>;</a:t>
            </a:r>
          </a:p>
          <a:p>
            <a:pPr marL="0" indent="0">
              <a:spcBef>
                <a:spcPts val="1800"/>
              </a:spcBef>
              <a:buNone/>
            </a:pP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008000"/>
                </a:solidFill>
                <a:latin typeface="新宋体" panose="02010609030101010101" pitchFamily="49" charset="-122"/>
                <a:ea typeface="新宋体" panose="02010609030101010101" pitchFamily="49" charset="-122"/>
              </a:rPr>
              <a:t>// </a:t>
            </a:r>
            <a:r>
              <a:rPr lang="zh-CN" altLang="en-US" sz="2400" dirty="0">
                <a:solidFill>
                  <a:srgbClr val="008000"/>
                </a:solidFill>
                <a:latin typeface="新宋体" panose="02010609030101010101" pitchFamily="49" charset="-122"/>
                <a:ea typeface="新宋体" panose="02010609030101010101" pitchFamily="49" charset="-122"/>
              </a:rPr>
              <a:t>类</a:t>
            </a:r>
            <a:r>
              <a:rPr lang="en-US" altLang="zh-CN" sz="2400" dirty="0" err="1">
                <a:solidFill>
                  <a:srgbClr val="008000"/>
                </a:solidFill>
                <a:latin typeface="新宋体" panose="02010609030101010101" pitchFamily="49" charset="-122"/>
                <a:ea typeface="新宋体" panose="02010609030101010101" pitchFamily="49" charset="-122"/>
              </a:rPr>
              <a:t>CP_TimeByClock</a:t>
            </a:r>
            <a:r>
              <a:rPr lang="zh-CN" altLang="en-US" sz="2400" dirty="0">
                <a:solidFill>
                  <a:srgbClr val="008000"/>
                </a:solidFill>
                <a:latin typeface="新宋体" panose="02010609030101010101" pitchFamily="49" charset="-122"/>
                <a:ea typeface="新宋体" panose="02010609030101010101" pitchFamily="49" charset="-122"/>
              </a:rPr>
              <a:t>的的成员函数</a:t>
            </a:r>
            <a:r>
              <a:rPr lang="en-US" altLang="zh-CN" sz="2400" dirty="0" err="1">
                <a:solidFill>
                  <a:srgbClr val="008000"/>
                </a:solidFill>
                <a:latin typeface="新宋体" panose="02010609030101010101" pitchFamily="49" charset="-122"/>
                <a:ea typeface="新宋体" panose="02010609030101010101" pitchFamily="49" charset="-122"/>
              </a:rPr>
              <a:t>mb_report</a:t>
            </a:r>
            <a:r>
              <a:rPr lang="zh-CN" altLang="en-US" sz="2400" dirty="0">
                <a:solidFill>
                  <a:srgbClr val="008000"/>
                </a:solidFill>
                <a:latin typeface="新宋体" panose="02010609030101010101" pitchFamily="49" charset="-122"/>
                <a:ea typeface="新宋体" panose="02010609030101010101" pitchFamily="49" charset="-122"/>
              </a:rPr>
              <a:t>定义结束</a:t>
            </a:r>
            <a:endParaRPr lang="zh-CN" altLang="en-US" sz="2400"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2021年3月2日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30</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5690550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例程求解对象</a:t>
            </a:r>
            <a:r>
              <a:rPr lang="en-US" altLang="zh-CN" dirty="0" smtClean="0"/>
              <a:t>: </a:t>
            </a:r>
            <a:r>
              <a:rPr lang="zh-CN" altLang="en-US" dirty="0"/>
              <a:t>对象设计</a:t>
            </a:r>
            <a:r>
              <a:rPr lang="en-US" altLang="zh-CN" dirty="0"/>
              <a:t/>
            </a:r>
            <a:br>
              <a:rPr lang="en-US" altLang="zh-CN" dirty="0"/>
            </a:br>
            <a:r>
              <a:rPr lang="en-US" altLang="zh-CN" dirty="0"/>
              <a:t>(</a:t>
            </a:r>
            <a:r>
              <a:rPr lang="zh-CN" altLang="en-US" sz="2700" dirty="0" smtClean="0"/>
              <a:t>文件名</a:t>
            </a:r>
            <a:r>
              <a:rPr lang="en-US" altLang="zh-CN" sz="2700" dirty="0" err="1">
                <a:solidFill>
                  <a:srgbClr val="0000FF"/>
                </a:solidFill>
              </a:rPr>
              <a:t>CP_IntegerInputSimpleTimeApplication.h</a:t>
            </a:r>
            <a:r>
              <a:rPr lang="en-US" altLang="zh-CN" sz="2700" dirty="0" smtClean="0"/>
              <a:t>, </a:t>
            </a:r>
            <a:r>
              <a:rPr lang="zh-CN" altLang="en-US" sz="2700" dirty="0"/>
              <a:t>开发者</a:t>
            </a:r>
            <a:r>
              <a:rPr lang="en-US" altLang="zh-CN" sz="2700" dirty="0"/>
              <a:t>: </a:t>
            </a:r>
            <a:r>
              <a:rPr lang="zh-CN" altLang="en-US" sz="2700" dirty="0"/>
              <a:t>雍俊海</a:t>
            </a:r>
            <a:r>
              <a:rPr lang="en-US" altLang="zh-CN" dirty="0"/>
              <a:t>)</a:t>
            </a:r>
            <a:endParaRPr lang="zh-CN" altLang="en-US" dirty="0"/>
          </a:p>
        </p:txBody>
      </p:sp>
      <p:sp>
        <p:nvSpPr>
          <p:cNvPr id="3" name="内容占位符 2"/>
          <p:cNvSpPr>
            <a:spLocks noGrp="1"/>
          </p:cNvSpPr>
          <p:nvPr>
            <p:ph idx="1"/>
          </p:nvPr>
        </p:nvSpPr>
        <p:spPr/>
        <p:txBody>
          <a:bodyPr>
            <a:noAutofit/>
          </a:bodyPr>
          <a:lstStyle/>
          <a:p>
            <a:pPr marL="0" indent="0">
              <a:lnSpc>
                <a:spcPts val="20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a:t>
            </a:r>
            <a:r>
              <a:rPr lang="en-US" altLang="zh-CN" sz="2000" dirty="0" err="1">
                <a:solidFill>
                  <a:srgbClr val="0000FF"/>
                </a:solidFill>
                <a:latin typeface="新宋体" panose="02010609030101010101" pitchFamily="49" charset="-122"/>
                <a:ea typeface="新宋体" panose="02010609030101010101" pitchFamily="49" charset="-122"/>
              </a:rPr>
              <a:t>ifndef</a:t>
            </a:r>
            <a:r>
              <a:rPr lang="en-US" altLang="zh-CN" sz="2000" dirty="0">
                <a:solidFill>
                  <a:srgbClr val="000000"/>
                </a:solidFill>
                <a:latin typeface="新宋体" panose="02010609030101010101" pitchFamily="49" charset="-122"/>
                <a:ea typeface="新宋体" panose="02010609030101010101" pitchFamily="49" charset="-122"/>
              </a:rPr>
              <a:t> CP_INTEGERINPUTSIMPLETIMEAPPLICATION_H</a:t>
            </a:r>
          </a:p>
          <a:p>
            <a:pPr marL="0" indent="0">
              <a:lnSpc>
                <a:spcPts val="20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#define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6F008A"/>
                </a:solidFill>
                <a:latin typeface="新宋体" panose="02010609030101010101" pitchFamily="49" charset="-122"/>
                <a:ea typeface="新宋体" panose="02010609030101010101" pitchFamily="49" charset="-122"/>
              </a:rPr>
              <a:t>CP_INTEGERINPUTSIMPLETIMEAPPLICATION_H</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2000" dirty="0">
                <a:solidFill>
                  <a:srgbClr val="008000"/>
                </a:solidFill>
                <a:latin typeface="新宋体" panose="02010609030101010101" pitchFamily="49" charset="-122"/>
                <a:ea typeface="新宋体" panose="02010609030101010101" pitchFamily="49" charset="-122"/>
              </a:rPr>
              <a:t>// #include "</a:t>
            </a:r>
            <a:r>
              <a:rPr lang="en-US" altLang="zh-CN" sz="2000" dirty="0" err="1">
                <a:solidFill>
                  <a:srgbClr val="008000"/>
                </a:solidFill>
                <a:latin typeface="新宋体" panose="02010609030101010101" pitchFamily="49" charset="-122"/>
                <a:ea typeface="新宋体" panose="02010609030101010101" pitchFamily="49" charset="-122"/>
              </a:rPr>
              <a:t>CP_IntegerInputSimpleTimeApplication.h</a:t>
            </a:r>
            <a:r>
              <a:rPr lang="en-US" altLang="zh-CN" sz="2000" dirty="0">
                <a:solidFill>
                  <a:srgbClr val="008000"/>
                </a:solidFill>
                <a:latin typeface="新宋体" panose="02010609030101010101" pitchFamily="49" charset="-122"/>
                <a:ea typeface="新宋体" panose="02010609030101010101" pitchFamily="49" charset="-122"/>
              </a:rPr>
              <a:t>"</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#include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a:t>
            </a:r>
            <a:r>
              <a:rPr lang="en-US" altLang="zh-CN" sz="2000" dirty="0" err="1">
                <a:solidFill>
                  <a:srgbClr val="A31515"/>
                </a:solidFill>
                <a:latin typeface="新宋体" panose="02010609030101010101" pitchFamily="49" charset="-122"/>
                <a:ea typeface="新宋体" panose="02010609030101010101" pitchFamily="49" charset="-122"/>
              </a:rPr>
              <a:t>CP_TimeByClock.h</a:t>
            </a:r>
            <a:r>
              <a:rPr lang="en-US" altLang="zh-CN" sz="2000" dirty="0">
                <a:solidFill>
                  <a:srgbClr val="A31515"/>
                </a:solidFill>
                <a:latin typeface="新宋体" panose="02010609030101010101" pitchFamily="49" charset="-122"/>
                <a:ea typeface="新宋体" panose="02010609030101010101" pitchFamily="49" charset="-122"/>
              </a:rPr>
              <a:t>"</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#include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a:t>
            </a:r>
            <a:r>
              <a:rPr lang="en-US" altLang="zh-CN" sz="2000" dirty="0" err="1">
                <a:solidFill>
                  <a:srgbClr val="A31515"/>
                </a:solidFill>
                <a:latin typeface="新宋体" panose="02010609030101010101" pitchFamily="49" charset="-122"/>
                <a:ea typeface="新宋体" panose="02010609030101010101" pitchFamily="49" charset="-122"/>
              </a:rPr>
              <a:t>CP_IntegerInputSimple.h</a:t>
            </a:r>
            <a:r>
              <a:rPr lang="en-US" altLang="zh-CN" sz="2000" dirty="0">
                <a:solidFill>
                  <a:srgbClr val="A31515"/>
                </a:solidFill>
                <a:latin typeface="新宋体" panose="02010609030101010101" pitchFamily="49" charset="-122"/>
                <a:ea typeface="新宋体" panose="02010609030101010101" pitchFamily="49" charset="-122"/>
              </a:rPr>
              <a:t>"</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class</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2B91AF"/>
                </a:solidFill>
                <a:latin typeface="新宋体" panose="02010609030101010101" pitchFamily="49" charset="-122"/>
                <a:ea typeface="新宋体" panose="02010609030101010101" pitchFamily="49" charset="-122"/>
              </a:rPr>
              <a:t>CP_IntegerInputSimpleTimeApplication</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public</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2B91AF"/>
                </a:solidFill>
                <a:latin typeface="新宋体" panose="02010609030101010101" pitchFamily="49" charset="-122"/>
                <a:ea typeface="新宋体" panose="02010609030101010101" pitchFamily="49" charset="-122"/>
              </a:rPr>
              <a:t>CP_TimeByClock</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m_timer</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2B91AF"/>
                </a:solidFill>
                <a:latin typeface="新宋体" panose="02010609030101010101" pitchFamily="49" charset="-122"/>
                <a:ea typeface="新宋体" panose="02010609030101010101" pitchFamily="49" charset="-122"/>
              </a:rPr>
              <a:t>CP_IntegerInputSimple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m_data</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public</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CP_IntegerInputSimpleTimeApplication</a:t>
            </a:r>
            <a:r>
              <a:rPr lang="en-US" altLang="zh-CN" sz="2000" dirty="0">
                <a:solidFill>
                  <a:srgbClr val="000000"/>
                </a:solidFill>
                <a:latin typeface="新宋体" panose="02010609030101010101" pitchFamily="49" charset="-122"/>
                <a:ea typeface="新宋体" panose="02010609030101010101" pitchFamily="49" charset="-122"/>
              </a:rPr>
              <a:t>() { }</a:t>
            </a:r>
          </a:p>
          <a:p>
            <a:pPr marL="0" indent="0">
              <a:lnSpc>
                <a:spcPts val="20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CP_IntegerInputSimpleTimeApplication</a:t>
            </a:r>
            <a:r>
              <a:rPr lang="en-US" altLang="zh-CN" sz="2000" dirty="0">
                <a:solidFill>
                  <a:srgbClr val="000000"/>
                </a:solidFill>
                <a:latin typeface="新宋体" panose="02010609030101010101" pitchFamily="49" charset="-122"/>
                <a:ea typeface="新宋体" panose="02010609030101010101" pitchFamily="49" charset="-122"/>
              </a:rPr>
              <a:t>() { }</a:t>
            </a:r>
          </a:p>
          <a:p>
            <a:pPr marL="0" indent="0">
              <a:lnSpc>
                <a:spcPts val="20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void</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mb_run</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a:t>
            </a:r>
            <a:r>
              <a:rPr lang="zh-CN" altLang="en-US" sz="2000" dirty="0">
                <a:solidFill>
                  <a:srgbClr val="008000"/>
                </a:solidFill>
                <a:latin typeface="新宋体" panose="02010609030101010101" pitchFamily="49" charset="-122"/>
                <a:ea typeface="新宋体" panose="02010609030101010101" pitchFamily="49" charset="-122"/>
              </a:rPr>
              <a:t>类</a:t>
            </a:r>
            <a:r>
              <a:rPr lang="en-US" altLang="zh-CN" sz="2000" dirty="0" err="1">
                <a:solidFill>
                  <a:srgbClr val="008000"/>
                </a:solidFill>
                <a:latin typeface="新宋体" panose="02010609030101010101" pitchFamily="49" charset="-122"/>
                <a:ea typeface="新宋体" panose="02010609030101010101" pitchFamily="49" charset="-122"/>
              </a:rPr>
              <a:t>CP_IntegerInputSimpleTimeApplication</a:t>
            </a:r>
            <a:r>
              <a:rPr lang="zh-CN" altLang="en-US" sz="2000" dirty="0">
                <a:solidFill>
                  <a:srgbClr val="008000"/>
                </a:solidFill>
                <a:latin typeface="新宋体" panose="02010609030101010101" pitchFamily="49" charset="-122"/>
                <a:ea typeface="新宋体" panose="02010609030101010101" pitchFamily="49" charset="-122"/>
              </a:rPr>
              <a:t>定义结束</a:t>
            </a: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a:t>
            </a:r>
            <a:r>
              <a:rPr lang="en-US" altLang="zh-CN" sz="2000" dirty="0" err="1">
                <a:solidFill>
                  <a:srgbClr val="0000FF"/>
                </a:solidFill>
                <a:latin typeface="新宋体" panose="02010609030101010101" pitchFamily="49" charset="-122"/>
                <a:ea typeface="新宋体" panose="02010609030101010101" pitchFamily="49" charset="-122"/>
              </a:rPr>
              <a:t>endif</a:t>
            </a:r>
            <a:endParaRPr lang="en-US" altLang="zh-CN" sz="20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734686F0-8D17-409B-AB78-7CACE79C15B6}" type="datetime2">
              <a:rPr lang="zh-CN" altLang="en-US" smtClean="0"/>
              <a:t>2021年3月2日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31</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0134100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例程求解对象</a:t>
            </a:r>
            <a:r>
              <a:rPr lang="en-US" altLang="zh-CN" dirty="0" smtClean="0">
                <a:solidFill>
                  <a:prstClr val="black"/>
                </a:solidFill>
              </a:rPr>
              <a:t>: </a:t>
            </a:r>
            <a:r>
              <a:rPr lang="zh-CN" altLang="en-US" dirty="0">
                <a:solidFill>
                  <a:prstClr val="black"/>
                </a:solidFill>
              </a:rPr>
              <a:t>类实现</a:t>
            </a:r>
            <a:r>
              <a:rPr lang="en-US" altLang="zh-CN" dirty="0">
                <a:solidFill>
                  <a:prstClr val="black"/>
                </a:solidFill>
              </a:rPr>
              <a:t/>
            </a:r>
            <a:br>
              <a:rPr lang="en-US" altLang="zh-CN" dirty="0">
                <a:solidFill>
                  <a:prstClr val="black"/>
                </a:solidFill>
              </a:rPr>
            </a:br>
            <a:r>
              <a:rPr lang="en-US" altLang="zh-CN" dirty="0">
                <a:solidFill>
                  <a:prstClr val="black"/>
                </a:solidFill>
              </a:rPr>
              <a:t>(</a:t>
            </a:r>
            <a:r>
              <a:rPr lang="zh-CN" altLang="en-US" sz="2200" dirty="0" smtClean="0">
                <a:solidFill>
                  <a:prstClr val="black"/>
                </a:solidFill>
              </a:rPr>
              <a:t>文件名</a:t>
            </a:r>
            <a:r>
              <a:rPr lang="en-US" altLang="zh-CN" sz="2200" dirty="0">
                <a:solidFill>
                  <a:srgbClr val="0000FF"/>
                </a:solidFill>
              </a:rPr>
              <a:t>CP_IntegerInputSimpleTimeApplication.cpp</a:t>
            </a:r>
            <a:r>
              <a:rPr lang="en-US" altLang="zh-CN" sz="2200" dirty="0" smtClean="0">
                <a:solidFill>
                  <a:prstClr val="black"/>
                </a:solidFill>
              </a:rPr>
              <a:t>, </a:t>
            </a:r>
            <a:r>
              <a:rPr lang="zh-CN" altLang="en-US" sz="2200" dirty="0">
                <a:solidFill>
                  <a:prstClr val="black"/>
                </a:solidFill>
              </a:rPr>
              <a:t>开发者</a:t>
            </a:r>
            <a:r>
              <a:rPr lang="en-US" altLang="zh-CN" sz="2200" dirty="0">
                <a:solidFill>
                  <a:prstClr val="black"/>
                </a:solidFill>
              </a:rPr>
              <a:t>: </a:t>
            </a:r>
            <a:r>
              <a:rPr lang="zh-CN" altLang="en-US" sz="2200" dirty="0">
                <a:solidFill>
                  <a:prstClr val="black"/>
                </a:solidFill>
              </a:rPr>
              <a:t>雍俊海</a:t>
            </a:r>
            <a:r>
              <a:rPr lang="en-US" altLang="zh-CN" dirty="0">
                <a:solidFill>
                  <a:prstClr val="black"/>
                </a:solidFill>
              </a:rPr>
              <a:t>)</a:t>
            </a:r>
            <a:endParaRPr lang="zh-CN" altLang="en-US" dirty="0"/>
          </a:p>
        </p:txBody>
      </p:sp>
      <p:sp>
        <p:nvSpPr>
          <p:cNvPr id="3" name="内容占位符 2"/>
          <p:cNvSpPr>
            <a:spLocks noGrp="1"/>
          </p:cNvSpPr>
          <p:nvPr>
            <p:ph idx="1"/>
          </p:nvPr>
        </p:nvSpPr>
        <p:spPr>
          <a:xfrm>
            <a:off x="209550" y="1457325"/>
            <a:ext cx="8763000" cy="4899026"/>
          </a:xfrm>
        </p:spPr>
        <p:txBody>
          <a:bodyPr>
            <a:normAutofit fontScale="70000" lnSpcReduction="20000"/>
          </a:bodyPr>
          <a:lstStyle/>
          <a:p>
            <a:pPr marL="0" indent="0">
              <a:buNone/>
            </a:pPr>
            <a:r>
              <a:rPr lang="en-US" altLang="zh-CN" dirty="0">
                <a:solidFill>
                  <a:srgbClr val="0000FF"/>
                </a:solidFill>
                <a:latin typeface="新宋体" panose="02010609030101010101" pitchFamily="49" charset="-122"/>
                <a:ea typeface="新宋体" panose="02010609030101010101" pitchFamily="49" charset="-122"/>
              </a:rPr>
              <a:t>#include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&lt;</a:t>
            </a:r>
            <a:r>
              <a:rPr lang="en-US" altLang="zh-CN" dirty="0" err="1">
                <a:solidFill>
                  <a:srgbClr val="A31515"/>
                </a:solidFill>
                <a:latin typeface="新宋体" panose="02010609030101010101" pitchFamily="49" charset="-122"/>
                <a:ea typeface="新宋体" panose="02010609030101010101" pitchFamily="49" charset="-122"/>
              </a:rPr>
              <a:t>iostream</a:t>
            </a:r>
            <a:r>
              <a:rPr lang="en-US" altLang="zh-CN" dirty="0">
                <a:solidFill>
                  <a:srgbClr val="A31515"/>
                </a:solidFill>
                <a:latin typeface="新宋体" panose="02010609030101010101" pitchFamily="49" charset="-122"/>
                <a:ea typeface="新宋体" panose="02010609030101010101" pitchFamily="49" charset="-122"/>
              </a:rPr>
              <a:t>&gt;</a:t>
            </a:r>
            <a:endParaRPr lang="en-US" altLang="zh-CN"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00FF"/>
                </a:solidFill>
                <a:latin typeface="新宋体" panose="02010609030101010101" pitchFamily="49" charset="-122"/>
                <a:ea typeface="新宋体" panose="02010609030101010101" pitchFamily="49" charset="-122"/>
              </a:rPr>
              <a:t>using</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namespace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std</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FF"/>
                </a:solidFill>
                <a:latin typeface="新宋体" panose="02010609030101010101" pitchFamily="49" charset="-122"/>
                <a:ea typeface="新宋体" panose="02010609030101010101" pitchFamily="49" charset="-122"/>
              </a:rPr>
              <a:t>#include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err="1">
                <a:solidFill>
                  <a:srgbClr val="A31515"/>
                </a:solidFill>
                <a:latin typeface="新宋体" panose="02010609030101010101" pitchFamily="49" charset="-122"/>
                <a:ea typeface="新宋体" panose="02010609030101010101" pitchFamily="49" charset="-122"/>
              </a:rPr>
              <a:t>CP_IntegerInputSimpleTimeApplication.h</a:t>
            </a:r>
            <a:r>
              <a:rPr lang="en-US" altLang="zh-CN" dirty="0">
                <a:solidFill>
                  <a:srgbClr val="A31515"/>
                </a:solidFill>
                <a:latin typeface="新宋体" panose="02010609030101010101" pitchFamily="49" charset="-122"/>
                <a:ea typeface="新宋体" panose="02010609030101010101" pitchFamily="49" charset="-122"/>
              </a:rPr>
              <a:t>"</a:t>
            </a:r>
            <a:endParaRPr lang="en-US" altLang="zh-CN" dirty="0">
              <a:solidFill>
                <a:srgbClr val="000000"/>
              </a:solidFill>
              <a:latin typeface="新宋体" panose="02010609030101010101" pitchFamily="49" charset="-122"/>
              <a:ea typeface="新宋体" panose="02010609030101010101" pitchFamily="49" charset="-122"/>
            </a:endParaRPr>
          </a:p>
          <a:p>
            <a:pPr marL="0" indent="0">
              <a:buNone/>
            </a:pPr>
            <a:endParaRPr lang="zh-CN" altLang="en-US"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00FF"/>
                </a:solidFill>
                <a:latin typeface="新宋体" panose="02010609030101010101" pitchFamily="49" charset="-122"/>
                <a:ea typeface="新宋体" panose="02010609030101010101" pitchFamily="49" charset="-122"/>
              </a:rPr>
              <a:t>void</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CP_IntegerInputSimpleTimeApplication</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mb_run</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FF"/>
                </a:solidFill>
                <a:latin typeface="新宋体" panose="02010609030101010101" pitchFamily="49" charset="-122"/>
                <a:ea typeface="新宋体" panose="02010609030101010101" pitchFamily="49" charset="-122"/>
              </a:rPr>
              <a:t>    </a:t>
            </a:r>
            <a:r>
              <a:rPr lang="en-US" altLang="zh-CN" dirty="0" err="1">
                <a:solidFill>
                  <a:srgbClr val="0000FF"/>
                </a:solidFill>
                <a:latin typeface="新宋体" panose="02010609030101010101" pitchFamily="49" charset="-122"/>
                <a:ea typeface="新宋体" panose="02010609030101010101" pitchFamily="49" charset="-122"/>
              </a:rPr>
              <a:t>m_timer.mb_getStart</a:t>
            </a:r>
            <a:r>
              <a:rPr lang="en-US" altLang="zh-CN" dirty="0">
                <a:solidFill>
                  <a:srgbClr val="0000FF"/>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m_data.mb_getInput</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m_data.mb_showData</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FF"/>
                </a:solidFill>
                <a:latin typeface="新宋体" panose="02010609030101010101" pitchFamily="49" charset="-122"/>
                <a:ea typeface="新宋体" panose="02010609030101010101" pitchFamily="49" charset="-122"/>
              </a:rPr>
              <a:t>    </a:t>
            </a:r>
            <a:r>
              <a:rPr lang="en-US" altLang="zh-CN" dirty="0" err="1">
                <a:solidFill>
                  <a:srgbClr val="0000FF"/>
                </a:solidFill>
                <a:latin typeface="新宋体" panose="02010609030101010101" pitchFamily="49" charset="-122"/>
                <a:ea typeface="新宋体" panose="02010609030101010101" pitchFamily="49" charset="-122"/>
              </a:rPr>
              <a:t>m_timer.mb_getEnd</a:t>
            </a:r>
            <a:r>
              <a:rPr lang="en-US" altLang="zh-CN" dirty="0">
                <a:solidFill>
                  <a:srgbClr val="0000FF"/>
                </a:solidFill>
                <a:latin typeface="新宋体" panose="02010609030101010101" pitchFamily="49" charset="-122"/>
                <a:ea typeface="新宋体" panose="02010609030101010101" pitchFamily="49" charset="-122"/>
              </a:rPr>
              <a:t>();</a:t>
            </a:r>
          </a:p>
          <a:p>
            <a:pPr marL="0" indent="0">
              <a:buNone/>
            </a:pPr>
            <a:r>
              <a:rPr lang="en-US" altLang="zh-CN" dirty="0">
                <a:solidFill>
                  <a:srgbClr val="0000FF"/>
                </a:solidFill>
                <a:latin typeface="新宋体" panose="02010609030101010101" pitchFamily="49" charset="-122"/>
                <a:ea typeface="新宋体" panose="02010609030101010101" pitchFamily="49" charset="-122"/>
              </a:rPr>
              <a:t>    </a:t>
            </a:r>
            <a:r>
              <a:rPr lang="en-US" altLang="zh-CN" dirty="0" err="1">
                <a:solidFill>
                  <a:srgbClr val="0000FF"/>
                </a:solidFill>
                <a:latin typeface="新宋体" panose="02010609030101010101" pitchFamily="49" charset="-122"/>
                <a:ea typeface="新宋体" panose="02010609030101010101" pitchFamily="49" charset="-122"/>
              </a:rPr>
              <a:t>m_timer.mb_report</a:t>
            </a:r>
            <a:r>
              <a:rPr lang="en-US" altLang="zh-CN" dirty="0">
                <a:solidFill>
                  <a:srgbClr val="0000FF"/>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00"/>
                </a:solidFill>
                <a:latin typeface="新宋体" panose="02010609030101010101" pitchFamily="49" charset="-122"/>
                <a:ea typeface="新宋体" panose="02010609030101010101" pitchFamily="49" charset="-122"/>
              </a:rPr>
              <a:t>//</a:t>
            </a:r>
            <a:r>
              <a:rPr lang="zh-CN" altLang="en-US" dirty="0">
                <a:solidFill>
                  <a:srgbClr val="008000"/>
                </a:solidFill>
                <a:latin typeface="新宋体" panose="02010609030101010101" pitchFamily="49" charset="-122"/>
                <a:ea typeface="新宋体" panose="02010609030101010101" pitchFamily="49" charset="-122"/>
              </a:rPr>
              <a:t>类</a:t>
            </a:r>
            <a:r>
              <a:rPr lang="en-US" altLang="zh-CN" dirty="0" err="1">
                <a:solidFill>
                  <a:srgbClr val="008000"/>
                </a:solidFill>
                <a:latin typeface="新宋体" panose="02010609030101010101" pitchFamily="49" charset="-122"/>
                <a:ea typeface="新宋体" panose="02010609030101010101" pitchFamily="49" charset="-122"/>
              </a:rPr>
              <a:t>CP_IntegerInputSimpleTimeApplication</a:t>
            </a:r>
            <a:r>
              <a:rPr lang="zh-CN" altLang="en-US" dirty="0">
                <a:solidFill>
                  <a:srgbClr val="008000"/>
                </a:solidFill>
                <a:latin typeface="新宋体" panose="02010609030101010101" pitchFamily="49" charset="-122"/>
                <a:ea typeface="新宋体" panose="02010609030101010101" pitchFamily="49" charset="-122"/>
              </a:rPr>
              <a:t>的成员函数</a:t>
            </a:r>
            <a:r>
              <a:rPr lang="en-US" altLang="zh-CN" dirty="0" err="1">
                <a:solidFill>
                  <a:srgbClr val="008000"/>
                </a:solidFill>
                <a:latin typeface="新宋体" panose="02010609030101010101" pitchFamily="49" charset="-122"/>
                <a:ea typeface="新宋体" panose="02010609030101010101" pitchFamily="49" charset="-122"/>
              </a:rPr>
              <a:t>mb_run</a:t>
            </a:r>
            <a:r>
              <a:rPr lang="zh-CN" altLang="en-US" dirty="0">
                <a:solidFill>
                  <a:srgbClr val="008000"/>
                </a:solidFill>
                <a:latin typeface="新宋体" panose="02010609030101010101" pitchFamily="49" charset="-122"/>
                <a:ea typeface="新宋体" panose="02010609030101010101" pitchFamily="49" charset="-122"/>
              </a:rPr>
              <a:t>定义</a:t>
            </a:r>
            <a:r>
              <a:rPr lang="zh-CN" altLang="en-US" dirty="0" smtClean="0">
                <a:solidFill>
                  <a:srgbClr val="008000"/>
                </a:solidFill>
                <a:latin typeface="新宋体" panose="02010609030101010101" pitchFamily="49" charset="-122"/>
                <a:ea typeface="新宋体" panose="02010609030101010101" pitchFamily="49" charset="-122"/>
              </a:rPr>
              <a:t>结束</a:t>
            </a:r>
            <a:endParaRPr lang="zh-CN" altLang="en-US"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F381214A-8007-4650-8EDC-C23A8A8B800F}" type="datetime2">
              <a:rPr lang="zh-CN" altLang="en-US" smtClean="0"/>
              <a:t>2021年3月2日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32</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973158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主函数</a:t>
            </a:r>
            <a:r>
              <a:rPr lang="en-US" altLang="zh-CN" dirty="0" smtClean="0"/>
              <a:t>: </a:t>
            </a:r>
            <a:r>
              <a:rPr lang="zh-CN" altLang="en-US" dirty="0" smtClean="0"/>
              <a:t>问题求解</a:t>
            </a:r>
            <a:r>
              <a:rPr lang="en-US" altLang="zh-CN" dirty="0"/>
              <a:t/>
            </a:r>
            <a:br>
              <a:rPr lang="en-US" altLang="zh-CN" dirty="0"/>
            </a:br>
            <a:r>
              <a:rPr lang="en-US" altLang="zh-CN" dirty="0"/>
              <a:t>(</a:t>
            </a:r>
            <a:r>
              <a:rPr lang="zh-CN" altLang="en-US" sz="2700" dirty="0" smtClean="0"/>
              <a:t>文件名</a:t>
            </a:r>
            <a:r>
              <a:rPr lang="en-US" altLang="zh-CN" sz="2700" dirty="0">
                <a:solidFill>
                  <a:srgbClr val="0000FF"/>
                </a:solidFill>
              </a:rPr>
              <a:t>CP_IntegerInputSimpleTimeMain.cpp</a:t>
            </a:r>
            <a:r>
              <a:rPr lang="en-US" altLang="zh-CN" sz="2700" dirty="0" smtClean="0"/>
              <a:t>, </a:t>
            </a:r>
            <a:r>
              <a:rPr lang="zh-CN" altLang="en-US" sz="2700" dirty="0"/>
              <a:t>开发者</a:t>
            </a:r>
            <a:r>
              <a:rPr lang="en-US" altLang="zh-CN" sz="2700" dirty="0"/>
              <a:t>: </a:t>
            </a:r>
            <a:r>
              <a:rPr lang="zh-CN" altLang="en-US" sz="2700" dirty="0"/>
              <a:t>雍俊海</a:t>
            </a:r>
            <a:r>
              <a:rPr lang="en-US" altLang="zh-CN" dirty="0"/>
              <a:t>)</a:t>
            </a:r>
            <a:endParaRPr lang="zh-CN" altLang="en-US" dirty="0"/>
          </a:p>
        </p:txBody>
      </p:sp>
      <p:sp>
        <p:nvSpPr>
          <p:cNvPr id="3" name="内容占位符 2"/>
          <p:cNvSpPr>
            <a:spLocks noGrp="1"/>
          </p:cNvSpPr>
          <p:nvPr>
            <p:ph idx="1"/>
          </p:nvPr>
        </p:nvSpPr>
        <p:spPr/>
        <p:txBody>
          <a:bodyPr>
            <a:normAutofit fontScale="85000" lnSpcReduction="20000"/>
          </a:bodyPr>
          <a:lstStyle/>
          <a:p>
            <a:pPr marL="0" indent="0">
              <a:buNone/>
            </a:pPr>
            <a:r>
              <a:rPr lang="en-US" altLang="zh-CN" dirty="0">
                <a:solidFill>
                  <a:srgbClr val="0000FF"/>
                </a:solidFill>
                <a:latin typeface="新宋体" panose="02010609030101010101" pitchFamily="49" charset="-122"/>
                <a:ea typeface="新宋体" panose="02010609030101010101" pitchFamily="49" charset="-122"/>
              </a:rPr>
              <a:t>#include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&lt;</a:t>
            </a:r>
            <a:r>
              <a:rPr lang="en-US" altLang="zh-CN" dirty="0" err="1">
                <a:solidFill>
                  <a:srgbClr val="A31515"/>
                </a:solidFill>
                <a:latin typeface="新宋体" panose="02010609030101010101" pitchFamily="49" charset="-122"/>
                <a:ea typeface="新宋体" panose="02010609030101010101" pitchFamily="49" charset="-122"/>
              </a:rPr>
              <a:t>iostream</a:t>
            </a:r>
            <a:r>
              <a:rPr lang="en-US" altLang="zh-CN" dirty="0">
                <a:solidFill>
                  <a:srgbClr val="A31515"/>
                </a:solidFill>
                <a:latin typeface="新宋体" panose="02010609030101010101" pitchFamily="49" charset="-122"/>
                <a:ea typeface="新宋体" panose="02010609030101010101" pitchFamily="49" charset="-122"/>
              </a:rPr>
              <a:t>&gt;</a:t>
            </a:r>
            <a:endParaRPr lang="en-US" altLang="zh-CN"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00FF"/>
                </a:solidFill>
                <a:latin typeface="新宋体" panose="02010609030101010101" pitchFamily="49" charset="-122"/>
                <a:ea typeface="新宋体" panose="02010609030101010101" pitchFamily="49" charset="-122"/>
              </a:rPr>
              <a:t>using</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namespace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std</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FF"/>
                </a:solidFill>
                <a:latin typeface="新宋体" panose="02010609030101010101" pitchFamily="49" charset="-122"/>
                <a:ea typeface="新宋体" panose="02010609030101010101" pitchFamily="49" charset="-122"/>
              </a:rPr>
              <a:t>#include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err="1">
                <a:solidFill>
                  <a:srgbClr val="A31515"/>
                </a:solidFill>
                <a:latin typeface="新宋体" panose="02010609030101010101" pitchFamily="49" charset="-122"/>
                <a:ea typeface="新宋体" panose="02010609030101010101" pitchFamily="49" charset="-122"/>
              </a:rPr>
              <a:t>CP_IntegerInputSimpleTimeApplication.h</a:t>
            </a:r>
            <a:r>
              <a:rPr lang="en-US" altLang="zh-CN" dirty="0">
                <a:solidFill>
                  <a:srgbClr val="A31515"/>
                </a:solidFill>
                <a:latin typeface="新宋体" panose="02010609030101010101" pitchFamily="49" charset="-122"/>
                <a:ea typeface="新宋体" panose="02010609030101010101" pitchFamily="49" charset="-122"/>
              </a:rPr>
              <a:t>"</a:t>
            </a:r>
            <a:endParaRPr lang="en-US" altLang="zh-CN" dirty="0">
              <a:solidFill>
                <a:srgbClr val="000000"/>
              </a:solidFill>
              <a:latin typeface="新宋体" panose="02010609030101010101" pitchFamily="49" charset="-122"/>
              <a:ea typeface="新宋体" panose="02010609030101010101" pitchFamily="49" charset="-122"/>
            </a:endParaRPr>
          </a:p>
          <a:p>
            <a:pPr marL="0" indent="0">
              <a:buNone/>
            </a:pPr>
            <a:endParaRPr lang="zh-CN" altLang="en-US"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main(</a:t>
            </a: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808080"/>
                </a:solidFill>
                <a:latin typeface="新宋体" panose="02010609030101010101" pitchFamily="49" charset="-122"/>
                <a:ea typeface="新宋体" panose="02010609030101010101" pitchFamily="49" charset="-122"/>
              </a:rPr>
              <a:t>argc</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char</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808080"/>
                </a:solidFill>
                <a:latin typeface="新宋体" panose="02010609030101010101" pitchFamily="49" charset="-122"/>
                <a:ea typeface="新宋体" panose="02010609030101010101" pitchFamily="49" charset="-122"/>
              </a:rPr>
              <a:t>args</a:t>
            </a:r>
            <a:r>
              <a:rPr lang="en-US" altLang="zh-CN" dirty="0">
                <a:solidFill>
                  <a:srgbClr val="000000"/>
                </a:solidFill>
                <a:latin typeface="新宋体" panose="02010609030101010101" pitchFamily="49" charset="-122"/>
                <a:ea typeface="新宋体" panose="02010609030101010101" pitchFamily="49" charset="-122"/>
              </a:rPr>
              <a:t>[ ])</a:t>
            </a:r>
          </a:p>
          <a:p>
            <a:pPr marL="0" indent="0">
              <a:buNone/>
            </a:pP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CP_IntegerInputSimpleTimeApplication</a:t>
            </a:r>
            <a:r>
              <a:rPr lang="en-US" altLang="zh-CN" dirty="0">
                <a:solidFill>
                  <a:srgbClr val="000000"/>
                </a:solidFill>
                <a:latin typeface="新宋体" panose="02010609030101010101" pitchFamily="49" charset="-122"/>
                <a:ea typeface="新宋体" panose="02010609030101010101" pitchFamily="49" charset="-122"/>
              </a:rPr>
              <a:t> a;</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a.mb_run</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system(</a:t>
            </a:r>
            <a:r>
              <a:rPr lang="en-US" altLang="zh-CN" dirty="0">
                <a:solidFill>
                  <a:srgbClr val="A31515"/>
                </a:solidFill>
                <a:latin typeface="新宋体" panose="02010609030101010101" pitchFamily="49" charset="-122"/>
                <a:ea typeface="新宋体" panose="02010609030101010101" pitchFamily="49" charset="-122"/>
              </a:rPr>
              <a:t>"pause"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00"/>
                </a:solidFill>
                <a:latin typeface="新宋体" panose="02010609030101010101" pitchFamily="49" charset="-122"/>
                <a:ea typeface="新宋体" panose="02010609030101010101" pitchFamily="49" charset="-122"/>
              </a:rPr>
              <a:t>// </a:t>
            </a:r>
            <a:r>
              <a:rPr lang="zh-CN" altLang="en-US" dirty="0">
                <a:solidFill>
                  <a:srgbClr val="008000"/>
                </a:solidFill>
                <a:latin typeface="新宋体" panose="02010609030101010101" pitchFamily="49" charset="-122"/>
                <a:ea typeface="新宋体" panose="02010609030101010101" pitchFamily="49" charset="-122"/>
              </a:rPr>
              <a:t>暂停住控制台窗口</a:t>
            </a:r>
            <a:endParaRPr lang="zh-CN" altLang="en-US"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return</a:t>
            </a:r>
            <a:r>
              <a:rPr lang="en-US" altLang="zh-CN" dirty="0">
                <a:solidFill>
                  <a:srgbClr val="000000"/>
                </a:solidFill>
                <a:latin typeface="新宋体" panose="02010609030101010101" pitchFamily="49" charset="-122"/>
                <a:ea typeface="新宋体" panose="02010609030101010101" pitchFamily="49" charset="-122"/>
              </a:rPr>
              <a:t> 0;</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00"/>
                </a:solidFill>
                <a:latin typeface="新宋体" panose="02010609030101010101" pitchFamily="49" charset="-122"/>
                <a:ea typeface="新宋体" panose="02010609030101010101" pitchFamily="49" charset="-122"/>
              </a:rPr>
              <a:t>// main</a:t>
            </a:r>
            <a:r>
              <a:rPr lang="zh-CN" altLang="en-US" dirty="0">
                <a:solidFill>
                  <a:srgbClr val="008000"/>
                </a:solidFill>
                <a:latin typeface="新宋体" panose="02010609030101010101" pitchFamily="49" charset="-122"/>
                <a:ea typeface="新宋体" panose="02010609030101010101" pitchFamily="49" charset="-122"/>
              </a:rPr>
              <a:t>函数结束</a:t>
            </a:r>
            <a:endParaRPr lang="zh-CN" altLang="en-US"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F381214A-8007-4650-8EDC-C23A8A8B800F}" type="datetime2">
              <a:rPr lang="zh-CN" altLang="en-US" smtClean="0"/>
              <a:t>2021年3月2日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33</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3283501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程序运行结果示例</a:t>
            </a:r>
          </a:p>
        </p:txBody>
      </p:sp>
      <p:sp>
        <p:nvSpPr>
          <p:cNvPr id="3" name="内容占位符 2"/>
          <p:cNvSpPr>
            <a:spLocks noGrp="1"/>
          </p:cNvSpPr>
          <p:nvPr>
            <p:ph idx="1"/>
          </p:nvPr>
        </p:nvSpPr>
        <p:spPr/>
        <p:txBody>
          <a:bodyPr>
            <a:normAutofit lnSpcReduction="10000"/>
          </a:bodyPr>
          <a:lstStyle/>
          <a:p>
            <a:pPr marL="0" indent="0">
              <a:buNone/>
            </a:pPr>
            <a:r>
              <a:rPr lang="zh-CN" altLang="en-US" dirty="0"/>
              <a:t>请输入一个整数</a:t>
            </a:r>
            <a:r>
              <a:rPr lang="en-US" altLang="zh-CN" dirty="0"/>
              <a:t>: </a:t>
            </a:r>
            <a:r>
              <a:rPr kumimoji="1" lang="en-US" altLang="zh-CN" i="1" u="sng" dirty="0">
                <a:solidFill>
                  <a:srgbClr val="0000FF"/>
                </a:solidFill>
                <a:ea typeface="+mn-ea"/>
                <a:cs typeface="Times New Roman" panose="02020603050405020304" pitchFamily="18" charset="0"/>
              </a:rPr>
              <a:t>123 ↙</a:t>
            </a:r>
          </a:p>
          <a:p>
            <a:pPr marL="0" indent="0">
              <a:buNone/>
            </a:pPr>
            <a:r>
              <a:rPr lang="zh-CN" altLang="en-US" dirty="0"/>
              <a:t>输入的整数是</a:t>
            </a:r>
            <a:r>
              <a:rPr lang="en-US" altLang="zh-CN" dirty="0"/>
              <a:t>123</a:t>
            </a:r>
          </a:p>
          <a:p>
            <a:pPr marL="0" indent="0">
              <a:buNone/>
            </a:pPr>
            <a:r>
              <a:rPr lang="zh-CN" altLang="en-US" dirty="0"/>
              <a:t>所用时间是</a:t>
            </a:r>
            <a:r>
              <a:rPr lang="en-US" altLang="zh-CN" dirty="0"/>
              <a:t>1.698</a:t>
            </a:r>
            <a:r>
              <a:rPr lang="zh-CN" altLang="en-US" dirty="0">
                <a:solidFill>
                  <a:srgbClr val="FF0000"/>
                </a:solidFill>
              </a:rPr>
              <a:t>秒</a:t>
            </a:r>
            <a:r>
              <a:rPr lang="zh-CN" altLang="en-US" dirty="0"/>
              <a:t>。</a:t>
            </a:r>
          </a:p>
          <a:p>
            <a:pPr marL="0" indent="0">
              <a:buNone/>
            </a:pPr>
            <a:r>
              <a:rPr lang="zh-CN" altLang="en-US" dirty="0"/>
              <a:t>请按任意键继续</a:t>
            </a:r>
            <a:r>
              <a:rPr lang="en-US" altLang="zh-CN" dirty="0"/>
              <a:t>. . </a:t>
            </a:r>
            <a:r>
              <a:rPr lang="en-US" altLang="zh-CN" dirty="0" smtClean="0"/>
              <a:t>.</a:t>
            </a:r>
          </a:p>
          <a:p>
            <a:pPr marL="0" indent="0">
              <a:buNone/>
            </a:pPr>
            <a:endParaRPr lang="en-US" altLang="zh-CN" dirty="0"/>
          </a:p>
          <a:p>
            <a:pPr marL="0" indent="0">
              <a:buNone/>
            </a:pPr>
            <a:r>
              <a:rPr lang="zh-CN" altLang="en-US" dirty="0"/>
              <a:t>请输入一个整数</a:t>
            </a:r>
            <a:r>
              <a:rPr lang="en-US" altLang="zh-CN" dirty="0"/>
              <a:t>: </a:t>
            </a:r>
            <a:r>
              <a:rPr kumimoji="1" lang="en-US" altLang="zh-CN" i="1" u="sng" dirty="0">
                <a:solidFill>
                  <a:srgbClr val="0000FF"/>
                </a:solidFill>
                <a:ea typeface="+mn-ea"/>
                <a:cs typeface="Times New Roman" panose="02020603050405020304" pitchFamily="18" charset="0"/>
              </a:rPr>
              <a:t>456 </a:t>
            </a:r>
            <a:r>
              <a:rPr kumimoji="1" lang="en-US" altLang="zh-CN" i="1" u="sng" dirty="0">
                <a:solidFill>
                  <a:srgbClr val="0000FF"/>
                </a:solidFill>
                <a:cs typeface="Times New Roman" panose="02020603050405020304" pitchFamily="18" charset="0"/>
              </a:rPr>
              <a:t>↙</a:t>
            </a:r>
            <a:endParaRPr lang="en-US" altLang="zh-CN" dirty="0"/>
          </a:p>
          <a:p>
            <a:pPr marL="0" indent="0">
              <a:buNone/>
            </a:pPr>
            <a:r>
              <a:rPr lang="zh-CN" altLang="en-US" dirty="0"/>
              <a:t>输入的整数是</a:t>
            </a:r>
            <a:r>
              <a:rPr lang="en-US" altLang="zh-CN" dirty="0"/>
              <a:t>456</a:t>
            </a:r>
          </a:p>
          <a:p>
            <a:pPr marL="0" indent="0">
              <a:buNone/>
            </a:pPr>
            <a:r>
              <a:rPr lang="zh-CN" altLang="en-US" dirty="0"/>
              <a:t>所用时间是</a:t>
            </a:r>
            <a:r>
              <a:rPr lang="en-US" altLang="zh-CN" dirty="0"/>
              <a:t>831</a:t>
            </a:r>
            <a:r>
              <a:rPr lang="zh-CN" altLang="en-US" dirty="0">
                <a:solidFill>
                  <a:srgbClr val="FF0000"/>
                </a:solidFill>
              </a:rPr>
              <a:t>毫秒</a:t>
            </a:r>
            <a:r>
              <a:rPr lang="zh-CN" altLang="en-US" dirty="0"/>
              <a:t>。</a:t>
            </a:r>
          </a:p>
          <a:p>
            <a:pPr marL="0" indent="0">
              <a:buNone/>
            </a:pPr>
            <a:r>
              <a:rPr lang="zh-CN" altLang="en-US" dirty="0"/>
              <a:t>请按任意键继续</a:t>
            </a:r>
            <a:r>
              <a:rPr lang="en-US" altLang="zh-CN" dirty="0"/>
              <a:t>. . .</a:t>
            </a:r>
          </a:p>
        </p:txBody>
      </p:sp>
      <p:sp>
        <p:nvSpPr>
          <p:cNvPr id="4" name="日期占位符 3"/>
          <p:cNvSpPr>
            <a:spLocks noGrp="1"/>
          </p:cNvSpPr>
          <p:nvPr>
            <p:ph type="dt" sz="half" idx="10"/>
          </p:nvPr>
        </p:nvSpPr>
        <p:spPr/>
        <p:txBody>
          <a:bodyPr/>
          <a:lstStyle/>
          <a:p>
            <a:fld id="{734686F0-8D17-409B-AB78-7CACE79C15B6}" type="datetime2">
              <a:rPr lang="zh-CN" altLang="en-US" smtClean="0"/>
              <a:t>2021年3月2日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34</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4986132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本章总体纲要</a:t>
            </a:r>
          </a:p>
        </p:txBody>
      </p:sp>
      <p:sp>
        <p:nvSpPr>
          <p:cNvPr id="3" name="内容占位符 2"/>
          <p:cNvSpPr>
            <a:spLocks noGrp="1"/>
          </p:cNvSpPr>
          <p:nvPr>
            <p:ph idx="1"/>
          </p:nvPr>
        </p:nvSpPr>
        <p:spPr>
          <a:xfrm>
            <a:off x="2667000" y="1457325"/>
            <a:ext cx="6015038" cy="4899026"/>
          </a:xfrm>
        </p:spPr>
        <p:txBody>
          <a:bodyPr>
            <a:normAutofit lnSpcReduction="10000"/>
          </a:bodyPr>
          <a:lstStyle/>
          <a:p>
            <a:r>
              <a:rPr lang="zh-CN" altLang="en-US" dirty="0"/>
              <a:t>面向对象基本思路</a:t>
            </a:r>
          </a:p>
          <a:p>
            <a:r>
              <a:rPr lang="zh-CN" altLang="en-US" dirty="0"/>
              <a:t>类声明与定义基础</a:t>
            </a:r>
          </a:p>
          <a:p>
            <a:r>
              <a:rPr lang="zh-CN" altLang="en-US" dirty="0"/>
              <a:t>面向对象程序示例</a:t>
            </a:r>
          </a:p>
          <a:p>
            <a:r>
              <a:rPr lang="zh-CN" altLang="en-US" dirty="0"/>
              <a:t>构造函数</a:t>
            </a:r>
          </a:p>
          <a:p>
            <a:r>
              <a:rPr lang="zh-CN" altLang="en-US" dirty="0"/>
              <a:t>析构函数</a:t>
            </a:r>
          </a:p>
          <a:p>
            <a:r>
              <a:rPr lang="zh-CN" altLang="en-US" dirty="0"/>
              <a:t>在</a:t>
            </a:r>
            <a:r>
              <a:rPr lang="en-US" altLang="zh-CN" dirty="0"/>
              <a:t>C++</a:t>
            </a:r>
            <a:r>
              <a:rPr lang="zh-CN" altLang="en-US" dirty="0"/>
              <a:t>中申请和</a:t>
            </a:r>
            <a:r>
              <a:rPr lang="zh-CN" altLang="en-US" dirty="0" smtClean="0"/>
              <a:t>释放内存</a:t>
            </a:r>
            <a:endParaRPr lang="zh-CN" altLang="en-US" dirty="0"/>
          </a:p>
          <a:p>
            <a:r>
              <a:rPr lang="zh-CN" altLang="en-US" dirty="0"/>
              <a:t>访问类的成员</a:t>
            </a:r>
          </a:p>
          <a:p>
            <a:r>
              <a:rPr lang="zh-CN" altLang="en-US" dirty="0"/>
              <a:t>复习</a:t>
            </a:r>
          </a:p>
          <a:p>
            <a:r>
              <a:rPr lang="zh-CN" altLang="en-US" dirty="0"/>
              <a:t>作业</a:t>
            </a:r>
          </a:p>
        </p:txBody>
      </p:sp>
      <p:sp>
        <p:nvSpPr>
          <p:cNvPr id="4" name="日期占位符 3"/>
          <p:cNvSpPr>
            <a:spLocks noGrp="1"/>
          </p:cNvSpPr>
          <p:nvPr>
            <p:ph type="dt" sz="half" idx="10"/>
          </p:nvPr>
        </p:nvSpPr>
        <p:spPr/>
        <p:txBody>
          <a:bodyPr/>
          <a:lstStyle/>
          <a:p>
            <a:fld id="{C2B53F0A-F76F-4225-8CCB-2FB6B8E06622}" type="datetime2">
              <a:rPr lang="zh-CN" altLang="en-US" smtClean="0"/>
              <a:t>2021年3月2日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35</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graphicFrame>
        <p:nvGraphicFramePr>
          <p:cNvPr id="9" name="Object 5"/>
          <p:cNvGraphicFramePr>
            <a:graphicFrameLocks noChangeAspect="1"/>
          </p:cNvGraphicFramePr>
          <p:nvPr/>
        </p:nvGraphicFramePr>
        <p:xfrm>
          <a:off x="231775" y="3505200"/>
          <a:ext cx="1978025" cy="2719388"/>
        </p:xfrm>
        <a:graphic>
          <a:graphicData uri="http://schemas.openxmlformats.org/presentationml/2006/ole">
            <mc:AlternateContent xmlns:mc="http://schemas.openxmlformats.org/markup-compatibility/2006">
              <mc:Choice xmlns:v="urn:schemas-microsoft-com:vml" Requires="v">
                <p:oleObj spid="_x0000_s4292" name="剪辑" r:id="rId4" imgW="2309813" imgH="3176588" progId="MS_ClipArt_Gallery.2">
                  <p:embed/>
                </p:oleObj>
              </mc:Choice>
              <mc:Fallback>
                <p:oleObj name="剪辑" r:id="rId4" imgW="2309813" imgH="3176588"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775" y="3505200"/>
                        <a:ext cx="1978025" cy="2719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AutoShape 6"/>
          <p:cNvSpPr>
            <a:spLocks noChangeArrowheads="1"/>
          </p:cNvSpPr>
          <p:nvPr/>
        </p:nvSpPr>
        <p:spPr bwMode="auto">
          <a:xfrm>
            <a:off x="2209800" y="3043238"/>
            <a:ext cx="533400" cy="304800"/>
          </a:xfrm>
          <a:prstGeom prst="rightArrow">
            <a:avLst>
              <a:gd name="adj1" fmla="val 50000"/>
              <a:gd name="adj2" fmla="val 43750"/>
            </a:avLst>
          </a:prstGeom>
          <a:solidFill>
            <a:srgbClr val="00CC99"/>
          </a:solidFill>
          <a:ln w="9525">
            <a:solidFill>
              <a:schemeClr val="tx1"/>
            </a:solidFill>
            <a:miter lim="800000"/>
            <a:headEnd/>
            <a:tailEnd/>
          </a:ln>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Tree>
    <p:extLst>
      <p:ext uri="{BB962C8B-B14F-4D97-AF65-F5344CB8AC3E}">
        <p14:creationId xmlns:p14="http://schemas.microsoft.com/office/powerpoint/2010/main" val="35749020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构造函数</a:t>
            </a:r>
          </a:p>
        </p:txBody>
      </p:sp>
      <p:sp>
        <p:nvSpPr>
          <p:cNvPr id="3" name="内容占位符 2"/>
          <p:cNvSpPr>
            <a:spLocks noGrp="1"/>
          </p:cNvSpPr>
          <p:nvPr>
            <p:ph idx="1"/>
          </p:nvPr>
        </p:nvSpPr>
        <p:spPr>
          <a:xfrm>
            <a:off x="457198" y="1385889"/>
            <a:ext cx="8220075" cy="2747961"/>
          </a:xfrm>
        </p:spPr>
        <p:txBody>
          <a:bodyPr>
            <a:normAutofit/>
          </a:bodyPr>
          <a:lstStyle/>
          <a:p>
            <a:pPr>
              <a:lnSpc>
                <a:spcPct val="90000"/>
              </a:lnSpc>
            </a:pPr>
            <a:r>
              <a:rPr lang="zh-CN" altLang="en-US" sz="2400" dirty="0"/>
              <a:t>构造函数主要是用来</a:t>
            </a:r>
            <a:r>
              <a:rPr lang="zh-CN" altLang="en-US" sz="2400" dirty="0">
                <a:solidFill>
                  <a:srgbClr val="0000FF"/>
                </a:solidFill>
              </a:rPr>
              <a:t>初始化</a:t>
            </a:r>
            <a:r>
              <a:rPr lang="zh-CN" altLang="en-US" sz="2400" dirty="0"/>
              <a:t>类的实例对象，它在</a:t>
            </a:r>
            <a:r>
              <a:rPr lang="zh-CN" altLang="en-US" sz="2400" dirty="0" smtClean="0"/>
              <a:t>创建实例对象</a:t>
            </a:r>
            <a:r>
              <a:rPr lang="zh-CN" altLang="en-US" sz="2400" dirty="0"/>
              <a:t>时被</a:t>
            </a:r>
            <a:r>
              <a:rPr lang="zh-CN" altLang="en-US" sz="2400" dirty="0">
                <a:solidFill>
                  <a:srgbClr val="0000FF"/>
                </a:solidFill>
              </a:rPr>
              <a:t>自动调用</a:t>
            </a:r>
            <a:r>
              <a:rPr lang="zh-CN" altLang="en-US" sz="2400" dirty="0"/>
              <a:t>。</a:t>
            </a:r>
          </a:p>
          <a:p>
            <a:pPr>
              <a:lnSpc>
                <a:spcPct val="90000"/>
              </a:lnSpc>
            </a:pPr>
            <a:r>
              <a:rPr lang="zh-CN" altLang="en-US" sz="2400" dirty="0"/>
              <a:t>构造</a:t>
            </a:r>
            <a:r>
              <a:rPr lang="zh-CN" altLang="en-US" sz="2400" dirty="0" smtClean="0"/>
              <a:t>函数的函数名</a:t>
            </a:r>
            <a:endParaRPr lang="en-US" altLang="zh-CN" sz="2400" dirty="0"/>
          </a:p>
          <a:p>
            <a:pPr lvl="1">
              <a:lnSpc>
                <a:spcPct val="90000"/>
              </a:lnSpc>
            </a:pPr>
            <a:r>
              <a:rPr lang="en-US" altLang="zh-CN" sz="2400" dirty="0" smtClean="0">
                <a:solidFill>
                  <a:srgbClr val="FF0000"/>
                </a:solidFill>
              </a:rPr>
              <a:t>C++</a:t>
            </a:r>
            <a:r>
              <a:rPr lang="zh-CN" altLang="en-US" sz="2400" dirty="0" smtClean="0">
                <a:solidFill>
                  <a:srgbClr val="FF0000"/>
                </a:solidFill>
              </a:rPr>
              <a:t>标准</a:t>
            </a:r>
            <a:r>
              <a:rPr lang="zh-CN" altLang="en-US" sz="2400" dirty="0" smtClean="0"/>
              <a:t>宣称</a:t>
            </a:r>
            <a:r>
              <a:rPr lang="en-US" altLang="zh-CN" sz="2400" dirty="0" smtClean="0"/>
              <a:t>: </a:t>
            </a:r>
            <a:r>
              <a:rPr lang="zh-CN" altLang="en-US" sz="2400" dirty="0" smtClean="0"/>
              <a:t>构造</a:t>
            </a:r>
            <a:r>
              <a:rPr lang="zh-CN" altLang="en-US" sz="2400" dirty="0"/>
              <a:t>函数并</a:t>
            </a:r>
            <a:r>
              <a:rPr lang="zh-CN" altLang="en-US" sz="2400" dirty="0">
                <a:solidFill>
                  <a:srgbClr val="FF0000"/>
                </a:solidFill>
              </a:rPr>
              <a:t>不具有</a:t>
            </a:r>
            <a:r>
              <a:rPr lang="zh-CN" altLang="en-US" sz="2400" dirty="0"/>
              <a:t>函数名</a:t>
            </a:r>
            <a:r>
              <a:rPr lang="zh-CN" altLang="en-US" sz="2400" dirty="0" smtClean="0"/>
              <a:t>。</a:t>
            </a:r>
            <a:endParaRPr lang="en-US" altLang="zh-CN" sz="2400" dirty="0" smtClean="0"/>
          </a:p>
          <a:p>
            <a:pPr>
              <a:lnSpc>
                <a:spcPct val="90000"/>
              </a:lnSpc>
            </a:pPr>
            <a:r>
              <a:rPr lang="zh-CN" altLang="en-US" sz="2400" dirty="0" smtClean="0"/>
              <a:t>构造</a:t>
            </a:r>
            <a:r>
              <a:rPr lang="zh-CN" altLang="en-US" sz="2400" dirty="0"/>
              <a:t>函数</a:t>
            </a:r>
            <a:r>
              <a:rPr lang="zh-CN" altLang="en-US" sz="2400" dirty="0" smtClean="0">
                <a:solidFill>
                  <a:srgbClr val="0000FF"/>
                </a:solidFill>
              </a:rPr>
              <a:t>没有</a:t>
            </a:r>
            <a:r>
              <a:rPr lang="zh-CN" altLang="en-US" sz="2400" dirty="0">
                <a:solidFill>
                  <a:srgbClr val="0000FF"/>
                </a:solidFill>
              </a:rPr>
              <a:t>返回</a:t>
            </a:r>
            <a:r>
              <a:rPr lang="zh-CN" altLang="en-US" sz="2400" dirty="0" smtClean="0">
                <a:solidFill>
                  <a:srgbClr val="0000FF"/>
                </a:solidFill>
              </a:rPr>
              <a:t>类型</a:t>
            </a:r>
            <a:r>
              <a:rPr lang="zh-CN" altLang="en-US" sz="2400" dirty="0" smtClean="0"/>
              <a:t>。</a:t>
            </a:r>
            <a:endParaRPr lang="en-US" altLang="zh-CN" sz="2400" dirty="0" smtClean="0"/>
          </a:p>
          <a:p>
            <a:pPr>
              <a:lnSpc>
                <a:spcPct val="90000"/>
              </a:lnSpc>
            </a:pPr>
            <a:r>
              <a:rPr lang="zh-CN" altLang="en-US" sz="2400" dirty="0"/>
              <a:t>构造函数函数</a:t>
            </a:r>
            <a:r>
              <a:rPr lang="zh-CN" altLang="en-US" sz="2400" dirty="0" smtClean="0"/>
              <a:t>体可以有</a:t>
            </a:r>
            <a:r>
              <a:rPr lang="en-US" altLang="zh-CN" sz="2400" dirty="0" smtClean="0">
                <a:solidFill>
                  <a:srgbClr val="0000FF"/>
                </a:solidFill>
              </a:rPr>
              <a:t>return</a:t>
            </a:r>
            <a:r>
              <a:rPr lang="zh-CN" altLang="en-US" sz="2400" dirty="0" smtClean="0">
                <a:solidFill>
                  <a:srgbClr val="0000FF"/>
                </a:solidFill>
              </a:rPr>
              <a:t>语句</a:t>
            </a:r>
            <a:r>
              <a:rPr lang="zh-CN" altLang="en-US" sz="2400" dirty="0" smtClean="0"/>
              <a:t>，但</a:t>
            </a:r>
            <a:r>
              <a:rPr lang="zh-CN" altLang="en-US" sz="2400" dirty="0">
                <a:solidFill>
                  <a:srgbClr val="FF0000"/>
                </a:solidFill>
              </a:rPr>
              <a:t>不能</a:t>
            </a:r>
            <a:r>
              <a:rPr lang="zh-CN" altLang="en-US" sz="2400" dirty="0">
                <a:solidFill>
                  <a:srgbClr val="0000FF"/>
                </a:solidFill>
              </a:rPr>
              <a:t>指定返回值</a:t>
            </a:r>
            <a:r>
              <a:rPr lang="zh-CN" altLang="en-US" sz="2400" dirty="0"/>
              <a:t>。</a:t>
            </a:r>
          </a:p>
          <a:p>
            <a:pPr marL="0" indent="0" algn="just">
              <a:buNone/>
            </a:pPr>
            <a:endParaRPr lang="zh-CN" altLang="en-US" sz="2400"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2021年3月2日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36</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内容占位符 2"/>
          <p:cNvSpPr txBox="1">
            <a:spLocks/>
          </p:cNvSpPr>
          <p:nvPr/>
        </p:nvSpPr>
        <p:spPr>
          <a:xfrm>
            <a:off x="457198" y="4017964"/>
            <a:ext cx="8220075" cy="2392361"/>
          </a:xfrm>
          <a:prstGeom prst="rect">
            <a:avLst/>
          </a:prstGeom>
        </p:spPr>
        <p:txBody>
          <a:bodyPr vert="horz" lIns="91440" tIns="45720" rIns="91440" bIns="45720" rtlCol="0">
            <a:normAutofit lnSpcReduction="10000"/>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sz="2400" dirty="0" err="1" smtClean="0">
                <a:solidFill>
                  <a:srgbClr val="2B91AF"/>
                </a:solidFill>
                <a:latin typeface="新宋体" panose="02010609030101010101" pitchFamily="49" charset="-122"/>
                <a:ea typeface="新宋体" panose="02010609030101010101" pitchFamily="49" charset="-122"/>
              </a:rPr>
              <a:t>CP_TimeByClock</a:t>
            </a:r>
            <a:r>
              <a:rPr lang="en-US" altLang="zh-CN" sz="2400" dirty="0" smtClean="0">
                <a:solidFill>
                  <a:srgbClr val="000000"/>
                </a:solidFill>
                <a:latin typeface="新宋体" panose="02010609030101010101" pitchFamily="49" charset="-122"/>
                <a:ea typeface="新宋体" panose="02010609030101010101" pitchFamily="49" charset="-122"/>
              </a:rPr>
              <a:t>::</a:t>
            </a:r>
            <a:r>
              <a:rPr lang="en-US" altLang="zh-CN" sz="2400" dirty="0" err="1" smtClean="0">
                <a:solidFill>
                  <a:srgbClr val="000000"/>
                </a:solidFill>
                <a:latin typeface="新宋体" panose="02010609030101010101" pitchFamily="49" charset="-122"/>
                <a:ea typeface="新宋体" panose="02010609030101010101" pitchFamily="49" charset="-122"/>
              </a:rPr>
              <a:t>CP_TimeByClock</a:t>
            </a:r>
            <a:r>
              <a:rPr lang="en-US" altLang="zh-CN" sz="2400" dirty="0" smtClean="0">
                <a:solidFill>
                  <a:srgbClr val="000000"/>
                </a:solidFill>
                <a:latin typeface="新宋体" panose="02010609030101010101" pitchFamily="49" charset="-122"/>
                <a:ea typeface="新宋体" panose="02010609030101010101" pitchFamily="49" charset="-122"/>
              </a:rPr>
              <a:t>()</a:t>
            </a:r>
          </a:p>
          <a:p>
            <a:pPr marL="0" indent="0">
              <a:buFont typeface="Wingdings" panose="05000000000000000000" pitchFamily="2" charset="2"/>
              <a:buNone/>
            </a:pPr>
            <a:r>
              <a:rPr lang="en-US" altLang="zh-CN" sz="2400" dirty="0" smtClean="0">
                <a:solidFill>
                  <a:srgbClr val="000000"/>
                </a:solidFill>
                <a:latin typeface="新宋体" panose="02010609030101010101" pitchFamily="49" charset="-122"/>
                <a:ea typeface="新宋体" panose="02010609030101010101" pitchFamily="49" charset="-122"/>
              </a:rPr>
              <a:t>{</a:t>
            </a:r>
          </a:p>
          <a:p>
            <a:pPr marL="0" indent="0">
              <a:buFont typeface="Wingdings" panose="05000000000000000000" pitchFamily="2" charset="2"/>
              <a:buNone/>
            </a:pPr>
            <a:r>
              <a:rPr lang="en-US" altLang="zh-CN" sz="2400" dirty="0" smtClean="0">
                <a:solidFill>
                  <a:srgbClr val="000000"/>
                </a:solidFill>
                <a:latin typeface="新宋体" panose="02010609030101010101" pitchFamily="49" charset="-122"/>
                <a:ea typeface="新宋体" panose="02010609030101010101" pitchFamily="49" charset="-122"/>
              </a:rPr>
              <a:t>    </a:t>
            </a:r>
            <a:r>
              <a:rPr lang="en-US" altLang="zh-CN" sz="2400" dirty="0" err="1" smtClean="0">
                <a:solidFill>
                  <a:srgbClr val="000000"/>
                </a:solidFill>
                <a:latin typeface="新宋体" panose="02010609030101010101" pitchFamily="49" charset="-122"/>
                <a:ea typeface="新宋体" panose="02010609030101010101" pitchFamily="49" charset="-122"/>
              </a:rPr>
              <a:t>m_timeStart</a:t>
            </a:r>
            <a:r>
              <a:rPr lang="en-US" altLang="zh-CN" sz="2400" dirty="0" smtClean="0">
                <a:solidFill>
                  <a:srgbClr val="000000"/>
                </a:solidFill>
                <a:latin typeface="新宋体" panose="02010609030101010101" pitchFamily="49" charset="-122"/>
                <a:ea typeface="新宋体" panose="02010609030101010101" pitchFamily="49" charset="-122"/>
              </a:rPr>
              <a:t> = clock();</a:t>
            </a:r>
          </a:p>
          <a:p>
            <a:pPr marL="0" indent="0">
              <a:buFont typeface="Wingdings" panose="05000000000000000000" pitchFamily="2" charset="2"/>
              <a:buNone/>
            </a:pPr>
            <a:r>
              <a:rPr lang="en-US" altLang="zh-CN" sz="2400" dirty="0" smtClean="0">
                <a:solidFill>
                  <a:srgbClr val="000000"/>
                </a:solidFill>
                <a:latin typeface="新宋体" panose="02010609030101010101" pitchFamily="49" charset="-122"/>
                <a:ea typeface="新宋体" panose="02010609030101010101" pitchFamily="49" charset="-122"/>
              </a:rPr>
              <a:t>    </a:t>
            </a:r>
            <a:r>
              <a:rPr lang="en-US" altLang="zh-CN" sz="2400" dirty="0" err="1" smtClean="0">
                <a:solidFill>
                  <a:srgbClr val="000000"/>
                </a:solidFill>
                <a:latin typeface="新宋体" panose="02010609030101010101" pitchFamily="49" charset="-122"/>
                <a:ea typeface="新宋体" panose="02010609030101010101" pitchFamily="49" charset="-122"/>
              </a:rPr>
              <a:t>m_timeEnd</a:t>
            </a:r>
            <a:r>
              <a:rPr lang="en-US" altLang="zh-CN" sz="2400" dirty="0" smtClean="0">
                <a:solidFill>
                  <a:srgbClr val="000000"/>
                </a:solidFill>
                <a:latin typeface="新宋体" panose="02010609030101010101" pitchFamily="49" charset="-122"/>
                <a:ea typeface="新宋体" panose="02010609030101010101" pitchFamily="49" charset="-122"/>
              </a:rPr>
              <a:t> = </a:t>
            </a:r>
            <a:r>
              <a:rPr lang="en-US" altLang="zh-CN" sz="2400" dirty="0" err="1" smtClean="0">
                <a:solidFill>
                  <a:srgbClr val="000000"/>
                </a:solidFill>
                <a:latin typeface="新宋体" panose="02010609030101010101" pitchFamily="49" charset="-122"/>
                <a:ea typeface="新宋体" panose="02010609030101010101" pitchFamily="49" charset="-122"/>
              </a:rPr>
              <a:t>m_timeStart</a:t>
            </a:r>
            <a:r>
              <a:rPr lang="en-US" altLang="zh-CN" sz="2400" dirty="0" smtClean="0">
                <a:solidFill>
                  <a:srgbClr val="000000"/>
                </a:solidFill>
                <a:latin typeface="新宋体" panose="02010609030101010101" pitchFamily="49" charset="-122"/>
                <a:ea typeface="新宋体" panose="02010609030101010101" pitchFamily="49" charset="-122"/>
              </a:rPr>
              <a:t>;</a:t>
            </a:r>
          </a:p>
          <a:p>
            <a:pPr marL="0" indent="0">
              <a:buFont typeface="Wingdings" panose="05000000000000000000" pitchFamily="2" charset="2"/>
              <a:buNone/>
            </a:pPr>
            <a:r>
              <a:rPr lang="en-US" altLang="zh-CN" sz="2400" dirty="0" smtClean="0">
                <a:solidFill>
                  <a:srgbClr val="000000"/>
                </a:solidFill>
                <a:latin typeface="新宋体" panose="02010609030101010101" pitchFamily="49" charset="-122"/>
                <a:ea typeface="新宋体" panose="02010609030101010101" pitchFamily="49" charset="-122"/>
              </a:rPr>
              <a:t>}</a:t>
            </a:r>
            <a:r>
              <a:rPr lang="en-US" altLang="zh-CN" sz="2400" dirty="0" smtClean="0">
                <a:solidFill>
                  <a:srgbClr val="008000"/>
                </a:solidFill>
                <a:latin typeface="新宋体" panose="02010609030101010101" pitchFamily="49" charset="-122"/>
                <a:ea typeface="新宋体" panose="02010609030101010101" pitchFamily="49" charset="-122"/>
              </a:rPr>
              <a:t>// </a:t>
            </a:r>
            <a:r>
              <a:rPr lang="zh-CN" altLang="en-US" sz="2400" dirty="0" smtClean="0">
                <a:solidFill>
                  <a:srgbClr val="008000"/>
                </a:solidFill>
                <a:latin typeface="新宋体" panose="02010609030101010101" pitchFamily="49" charset="-122"/>
                <a:ea typeface="新宋体" panose="02010609030101010101" pitchFamily="49" charset="-122"/>
              </a:rPr>
              <a:t>类</a:t>
            </a:r>
            <a:r>
              <a:rPr lang="en-US" altLang="zh-CN" sz="2400" dirty="0" err="1" smtClean="0">
                <a:solidFill>
                  <a:srgbClr val="008000"/>
                </a:solidFill>
                <a:latin typeface="新宋体" panose="02010609030101010101" pitchFamily="49" charset="-122"/>
                <a:ea typeface="新宋体" panose="02010609030101010101" pitchFamily="49" charset="-122"/>
              </a:rPr>
              <a:t>CP_TimeByClock</a:t>
            </a:r>
            <a:r>
              <a:rPr lang="zh-CN" altLang="en-US" sz="2400" dirty="0" smtClean="0">
                <a:solidFill>
                  <a:srgbClr val="008000"/>
                </a:solidFill>
                <a:latin typeface="新宋体" panose="02010609030101010101" pitchFamily="49" charset="-122"/>
                <a:ea typeface="新宋体" panose="02010609030101010101" pitchFamily="49" charset="-122"/>
              </a:rPr>
              <a:t>的构造函数定义结束</a:t>
            </a:r>
            <a:endParaRPr lang="zh-CN" altLang="en-US" sz="2400" dirty="0"/>
          </a:p>
        </p:txBody>
      </p:sp>
    </p:spTree>
    <p:extLst>
      <p:ext uri="{BB962C8B-B14F-4D97-AF65-F5344CB8AC3E}">
        <p14:creationId xmlns:p14="http://schemas.microsoft.com/office/powerpoint/2010/main" val="39847953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构造函数的声明与</a:t>
            </a:r>
            <a:r>
              <a:rPr lang="zh-CN" altLang="en-US" dirty="0" smtClean="0"/>
              <a:t>实现</a:t>
            </a:r>
            <a:r>
              <a:rPr lang="en-US" altLang="zh-CN" dirty="0" smtClean="0"/>
              <a:t>: </a:t>
            </a:r>
            <a:r>
              <a:rPr lang="zh-CN" altLang="en-US" dirty="0" smtClean="0">
                <a:solidFill>
                  <a:srgbClr val="0000FF"/>
                </a:solidFill>
              </a:rPr>
              <a:t>形式</a:t>
            </a:r>
            <a:r>
              <a:rPr lang="zh-CN" altLang="en-US" dirty="0">
                <a:solidFill>
                  <a:srgbClr val="0000FF"/>
                </a:solidFill>
              </a:rPr>
              <a:t>一</a:t>
            </a:r>
          </a:p>
        </p:txBody>
      </p:sp>
      <p:sp>
        <p:nvSpPr>
          <p:cNvPr id="3" name="内容占位符 2"/>
          <p:cNvSpPr>
            <a:spLocks noGrp="1"/>
          </p:cNvSpPr>
          <p:nvPr>
            <p:ph idx="1"/>
          </p:nvPr>
        </p:nvSpPr>
        <p:spPr>
          <a:xfrm>
            <a:off x="461963" y="1457325"/>
            <a:ext cx="8220075" cy="657225"/>
          </a:xfrm>
        </p:spPr>
        <p:txBody>
          <a:bodyPr/>
          <a:lstStyle/>
          <a:p>
            <a:r>
              <a:rPr lang="zh-CN" altLang="en-US" dirty="0"/>
              <a:t>形式一</a:t>
            </a:r>
            <a:r>
              <a:rPr lang="en-US" altLang="zh-CN" dirty="0"/>
              <a:t>: </a:t>
            </a:r>
            <a:r>
              <a:rPr lang="zh-CN" altLang="en-US" dirty="0"/>
              <a:t>声明与实现均在类定义中。</a:t>
            </a:r>
          </a:p>
        </p:txBody>
      </p:sp>
      <p:sp>
        <p:nvSpPr>
          <p:cNvPr id="4" name="日期占位符 3"/>
          <p:cNvSpPr>
            <a:spLocks noGrp="1"/>
          </p:cNvSpPr>
          <p:nvPr>
            <p:ph type="dt" sz="half" idx="10"/>
          </p:nvPr>
        </p:nvSpPr>
        <p:spPr/>
        <p:txBody>
          <a:bodyPr/>
          <a:lstStyle/>
          <a:p>
            <a:fld id="{734686F0-8D17-409B-AB78-7CACE79C15B6}" type="datetime2">
              <a:rPr lang="zh-CN" altLang="en-US" smtClean="0"/>
              <a:t>2021年3月2日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37</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内容占位符 2"/>
          <p:cNvSpPr txBox="1">
            <a:spLocks/>
          </p:cNvSpPr>
          <p:nvPr/>
        </p:nvSpPr>
        <p:spPr>
          <a:xfrm>
            <a:off x="461963" y="1971675"/>
            <a:ext cx="8220075" cy="4305299"/>
          </a:xfrm>
          <a:prstGeom prst="rect">
            <a:avLst/>
          </a:prstGeom>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3000"/>
              </a:lnSpc>
              <a:spcBef>
                <a:spcPts val="0"/>
              </a:spcBef>
              <a:buFont typeface="Wingdings" panose="05000000000000000000" pitchFamily="2" charset="2"/>
              <a:buNone/>
            </a:pPr>
            <a:r>
              <a:rPr lang="en-US" altLang="zh-CN" sz="2400" dirty="0" smtClean="0">
                <a:solidFill>
                  <a:srgbClr val="0000FF"/>
                </a:solidFill>
                <a:latin typeface="新宋体" panose="02010609030101010101" pitchFamily="49" charset="-122"/>
                <a:ea typeface="新宋体" panose="02010609030101010101" pitchFamily="49" charset="-122"/>
              </a:rPr>
              <a:t>class</a:t>
            </a:r>
            <a:r>
              <a:rPr lang="en-US" altLang="zh-CN" sz="2400" dirty="0" smtClean="0">
                <a:solidFill>
                  <a:srgbClr val="000000"/>
                </a:solidFill>
                <a:latin typeface="新宋体" panose="02010609030101010101" pitchFamily="49" charset="-122"/>
                <a:ea typeface="新宋体" panose="02010609030101010101" pitchFamily="49" charset="-122"/>
              </a:rPr>
              <a:t> </a:t>
            </a:r>
            <a:r>
              <a:rPr lang="en-US" altLang="zh-CN" sz="2400" dirty="0" err="1" smtClean="0">
                <a:solidFill>
                  <a:srgbClr val="2B91AF"/>
                </a:solidFill>
                <a:latin typeface="新宋体" panose="02010609030101010101" pitchFamily="49" charset="-122"/>
                <a:ea typeface="新宋体" panose="02010609030101010101" pitchFamily="49" charset="-122"/>
              </a:rPr>
              <a:t>CP_IntegerInputSimpleTimeApplication</a:t>
            </a:r>
            <a:endParaRPr lang="en-US" altLang="zh-CN" sz="2400" dirty="0" smtClean="0">
              <a:solidFill>
                <a:srgbClr val="000000"/>
              </a:solidFill>
              <a:latin typeface="新宋体" panose="02010609030101010101" pitchFamily="49" charset="-122"/>
              <a:ea typeface="新宋体" panose="02010609030101010101" pitchFamily="49" charset="-122"/>
            </a:endParaRPr>
          </a:p>
          <a:p>
            <a:pPr marL="0" indent="0">
              <a:lnSpc>
                <a:spcPts val="3000"/>
              </a:lnSpc>
              <a:spcBef>
                <a:spcPts val="0"/>
              </a:spcBef>
              <a:buFont typeface="Wingdings" panose="05000000000000000000" pitchFamily="2" charset="2"/>
              <a:buNone/>
            </a:pPr>
            <a:r>
              <a:rPr lang="en-US" altLang="zh-CN" sz="2400" dirty="0" smtClean="0">
                <a:solidFill>
                  <a:srgbClr val="000000"/>
                </a:solidFill>
                <a:latin typeface="新宋体" panose="02010609030101010101" pitchFamily="49" charset="-122"/>
                <a:ea typeface="新宋体" panose="02010609030101010101" pitchFamily="49" charset="-122"/>
              </a:rPr>
              <a:t>{</a:t>
            </a:r>
          </a:p>
          <a:p>
            <a:pPr marL="0" indent="0">
              <a:lnSpc>
                <a:spcPts val="3000"/>
              </a:lnSpc>
              <a:spcBef>
                <a:spcPts val="0"/>
              </a:spcBef>
              <a:buFont typeface="Wingdings" panose="05000000000000000000" pitchFamily="2" charset="2"/>
              <a:buNone/>
            </a:pPr>
            <a:r>
              <a:rPr lang="en-US" altLang="zh-CN" sz="2400" dirty="0" smtClean="0">
                <a:solidFill>
                  <a:srgbClr val="0000FF"/>
                </a:solidFill>
                <a:latin typeface="新宋体" panose="02010609030101010101" pitchFamily="49" charset="-122"/>
                <a:ea typeface="新宋体" panose="02010609030101010101" pitchFamily="49" charset="-122"/>
              </a:rPr>
              <a:t>public</a:t>
            </a:r>
            <a:r>
              <a:rPr lang="en-US" altLang="zh-CN" sz="2400" dirty="0" smtClean="0">
                <a:solidFill>
                  <a:srgbClr val="000000"/>
                </a:solidFill>
                <a:latin typeface="新宋体" panose="02010609030101010101" pitchFamily="49" charset="-122"/>
                <a:ea typeface="新宋体" panose="02010609030101010101" pitchFamily="49" charset="-122"/>
              </a:rPr>
              <a:t>:</a:t>
            </a:r>
          </a:p>
          <a:p>
            <a:pPr marL="0" indent="0">
              <a:lnSpc>
                <a:spcPts val="3000"/>
              </a:lnSpc>
              <a:spcBef>
                <a:spcPts val="0"/>
              </a:spcBef>
              <a:buFont typeface="Wingdings" panose="05000000000000000000" pitchFamily="2" charset="2"/>
              <a:buNone/>
            </a:pPr>
            <a:r>
              <a:rPr lang="en-US" altLang="zh-CN" sz="2400" dirty="0" smtClean="0">
                <a:solidFill>
                  <a:srgbClr val="000000"/>
                </a:solidFill>
                <a:latin typeface="新宋体" panose="02010609030101010101" pitchFamily="49" charset="-122"/>
                <a:ea typeface="新宋体" panose="02010609030101010101" pitchFamily="49" charset="-122"/>
              </a:rPr>
              <a:t>    </a:t>
            </a:r>
            <a:r>
              <a:rPr lang="en-US" altLang="zh-CN" sz="2400" dirty="0" err="1" smtClean="0">
                <a:solidFill>
                  <a:srgbClr val="2B91AF"/>
                </a:solidFill>
                <a:latin typeface="新宋体" panose="02010609030101010101" pitchFamily="49" charset="-122"/>
                <a:ea typeface="新宋体" panose="02010609030101010101" pitchFamily="49" charset="-122"/>
              </a:rPr>
              <a:t>CP_TimeByClock</a:t>
            </a:r>
            <a:r>
              <a:rPr lang="en-US" altLang="zh-CN" sz="2400" dirty="0" smtClean="0">
                <a:solidFill>
                  <a:srgbClr val="000000"/>
                </a:solidFill>
                <a:latin typeface="新宋体" panose="02010609030101010101" pitchFamily="49" charset="-122"/>
                <a:ea typeface="新宋体" panose="02010609030101010101" pitchFamily="49" charset="-122"/>
              </a:rPr>
              <a:t> </a:t>
            </a:r>
            <a:r>
              <a:rPr lang="en-US" altLang="zh-CN" sz="2400" dirty="0" err="1" smtClean="0">
                <a:solidFill>
                  <a:srgbClr val="000000"/>
                </a:solidFill>
                <a:latin typeface="新宋体" panose="02010609030101010101" pitchFamily="49" charset="-122"/>
                <a:ea typeface="新宋体" panose="02010609030101010101" pitchFamily="49" charset="-122"/>
              </a:rPr>
              <a:t>m_timer</a:t>
            </a:r>
            <a:r>
              <a:rPr lang="en-US" altLang="zh-CN" sz="2400" dirty="0" smtClean="0">
                <a:solidFill>
                  <a:srgbClr val="000000"/>
                </a:solidFill>
                <a:latin typeface="新宋体" panose="02010609030101010101" pitchFamily="49" charset="-122"/>
                <a:ea typeface="新宋体" panose="02010609030101010101" pitchFamily="49" charset="-122"/>
              </a:rPr>
              <a:t>;</a:t>
            </a:r>
          </a:p>
          <a:p>
            <a:pPr marL="0" indent="0">
              <a:lnSpc>
                <a:spcPts val="3000"/>
              </a:lnSpc>
              <a:spcBef>
                <a:spcPts val="0"/>
              </a:spcBef>
              <a:buFont typeface="Wingdings" panose="05000000000000000000" pitchFamily="2" charset="2"/>
              <a:buNone/>
            </a:pPr>
            <a:r>
              <a:rPr lang="en-US" altLang="zh-CN" sz="2400" dirty="0" smtClean="0">
                <a:solidFill>
                  <a:srgbClr val="000000"/>
                </a:solidFill>
                <a:latin typeface="新宋体" panose="02010609030101010101" pitchFamily="49" charset="-122"/>
                <a:ea typeface="新宋体" panose="02010609030101010101" pitchFamily="49" charset="-122"/>
              </a:rPr>
              <a:t>    </a:t>
            </a:r>
            <a:r>
              <a:rPr lang="en-US" altLang="zh-CN" sz="2400" dirty="0" err="1" smtClean="0">
                <a:solidFill>
                  <a:srgbClr val="2B91AF"/>
                </a:solidFill>
                <a:latin typeface="新宋体" panose="02010609030101010101" pitchFamily="49" charset="-122"/>
                <a:ea typeface="新宋体" panose="02010609030101010101" pitchFamily="49" charset="-122"/>
              </a:rPr>
              <a:t>CP_IntegerInputSimple</a:t>
            </a:r>
            <a:r>
              <a:rPr lang="en-US" altLang="zh-CN" sz="2400" dirty="0" smtClean="0">
                <a:solidFill>
                  <a:srgbClr val="000000"/>
                </a:solidFill>
                <a:latin typeface="新宋体" panose="02010609030101010101" pitchFamily="49" charset="-122"/>
                <a:ea typeface="新宋体" panose="02010609030101010101" pitchFamily="49" charset="-122"/>
              </a:rPr>
              <a:t> </a:t>
            </a:r>
            <a:r>
              <a:rPr lang="en-US" altLang="zh-CN" sz="2400" dirty="0" err="1" smtClean="0">
                <a:solidFill>
                  <a:srgbClr val="000000"/>
                </a:solidFill>
                <a:latin typeface="新宋体" panose="02010609030101010101" pitchFamily="49" charset="-122"/>
                <a:ea typeface="新宋体" panose="02010609030101010101" pitchFamily="49" charset="-122"/>
              </a:rPr>
              <a:t>m_data</a:t>
            </a:r>
            <a:r>
              <a:rPr lang="en-US" altLang="zh-CN" sz="2400" dirty="0" smtClean="0">
                <a:solidFill>
                  <a:srgbClr val="000000"/>
                </a:solidFill>
                <a:latin typeface="新宋体" panose="02010609030101010101" pitchFamily="49" charset="-122"/>
                <a:ea typeface="新宋体" panose="02010609030101010101" pitchFamily="49" charset="-122"/>
              </a:rPr>
              <a:t>;</a:t>
            </a:r>
          </a:p>
          <a:p>
            <a:pPr marL="0" indent="0">
              <a:lnSpc>
                <a:spcPts val="3000"/>
              </a:lnSpc>
              <a:spcBef>
                <a:spcPts val="0"/>
              </a:spcBef>
              <a:buFont typeface="Wingdings" panose="05000000000000000000" pitchFamily="2" charset="2"/>
              <a:buNone/>
            </a:pPr>
            <a:endParaRPr lang="en-US" sz="2400" dirty="0" smtClean="0">
              <a:solidFill>
                <a:srgbClr val="000000"/>
              </a:solidFill>
              <a:latin typeface="新宋体" panose="02010609030101010101" pitchFamily="49" charset="-122"/>
              <a:ea typeface="新宋体" panose="02010609030101010101" pitchFamily="49" charset="-122"/>
            </a:endParaRPr>
          </a:p>
          <a:p>
            <a:pPr marL="0" indent="0">
              <a:lnSpc>
                <a:spcPts val="3000"/>
              </a:lnSpc>
              <a:spcBef>
                <a:spcPts val="0"/>
              </a:spcBef>
              <a:buFont typeface="Wingdings" panose="05000000000000000000" pitchFamily="2" charset="2"/>
              <a:buNone/>
            </a:pPr>
            <a:r>
              <a:rPr lang="en-US" altLang="zh-CN" sz="2400" dirty="0" smtClean="0">
                <a:solidFill>
                  <a:srgbClr val="0000FF"/>
                </a:solidFill>
                <a:latin typeface="新宋体" panose="02010609030101010101" pitchFamily="49" charset="-122"/>
                <a:ea typeface="新宋体" panose="02010609030101010101" pitchFamily="49" charset="-122"/>
              </a:rPr>
              <a:t>public</a:t>
            </a:r>
            <a:r>
              <a:rPr lang="en-US" altLang="zh-CN" sz="2400" dirty="0" smtClean="0">
                <a:solidFill>
                  <a:srgbClr val="000000"/>
                </a:solidFill>
                <a:latin typeface="新宋体" panose="02010609030101010101" pitchFamily="49" charset="-122"/>
                <a:ea typeface="新宋体" panose="02010609030101010101" pitchFamily="49" charset="-122"/>
              </a:rPr>
              <a:t>:</a:t>
            </a:r>
          </a:p>
          <a:p>
            <a:pPr marL="0" indent="0">
              <a:lnSpc>
                <a:spcPts val="3000"/>
              </a:lnSpc>
              <a:spcBef>
                <a:spcPts val="0"/>
              </a:spcBef>
              <a:buFont typeface="Wingdings" panose="05000000000000000000" pitchFamily="2" charset="2"/>
              <a:buNone/>
            </a:pPr>
            <a:r>
              <a:rPr lang="en-US" altLang="zh-CN" sz="2400" dirty="0" smtClean="0">
                <a:solidFill>
                  <a:srgbClr val="000000"/>
                </a:solidFill>
                <a:latin typeface="新宋体" panose="02010609030101010101" pitchFamily="49" charset="-122"/>
                <a:ea typeface="新宋体" panose="02010609030101010101" pitchFamily="49" charset="-122"/>
              </a:rPr>
              <a:t>    </a:t>
            </a:r>
            <a:r>
              <a:rPr lang="en-US" altLang="zh-CN" sz="2400" dirty="0" err="1" smtClean="0">
                <a:solidFill>
                  <a:srgbClr val="FF0000"/>
                </a:solidFill>
                <a:latin typeface="新宋体" panose="02010609030101010101" pitchFamily="49" charset="-122"/>
                <a:ea typeface="新宋体" panose="02010609030101010101" pitchFamily="49" charset="-122"/>
              </a:rPr>
              <a:t>CP_IntegerInputSimpleTimeApplication</a:t>
            </a:r>
            <a:r>
              <a:rPr lang="en-US" altLang="zh-CN" sz="2400" dirty="0" smtClean="0">
                <a:solidFill>
                  <a:srgbClr val="000000"/>
                </a:solidFill>
                <a:latin typeface="新宋体" panose="02010609030101010101" pitchFamily="49" charset="-122"/>
                <a:ea typeface="新宋体" panose="02010609030101010101" pitchFamily="49" charset="-122"/>
              </a:rPr>
              <a:t>() { }</a:t>
            </a:r>
          </a:p>
          <a:p>
            <a:pPr marL="0" indent="0">
              <a:lnSpc>
                <a:spcPts val="3000"/>
              </a:lnSpc>
              <a:spcBef>
                <a:spcPts val="0"/>
              </a:spcBef>
              <a:buFont typeface="Wingdings" panose="05000000000000000000" pitchFamily="2" charset="2"/>
              <a:buNone/>
            </a:pPr>
            <a:r>
              <a:rPr lang="en-US" altLang="zh-CN" sz="2400" dirty="0" smtClean="0">
                <a:solidFill>
                  <a:srgbClr val="000000"/>
                </a:solidFill>
                <a:latin typeface="新宋体" panose="02010609030101010101" pitchFamily="49" charset="-122"/>
                <a:ea typeface="新宋体" panose="02010609030101010101" pitchFamily="49" charset="-122"/>
              </a:rPr>
              <a:t>    ~</a:t>
            </a:r>
            <a:r>
              <a:rPr lang="en-US" altLang="zh-CN" sz="2400" dirty="0" err="1" smtClean="0">
                <a:solidFill>
                  <a:srgbClr val="000000"/>
                </a:solidFill>
                <a:latin typeface="新宋体" panose="02010609030101010101" pitchFamily="49" charset="-122"/>
                <a:ea typeface="新宋体" panose="02010609030101010101" pitchFamily="49" charset="-122"/>
              </a:rPr>
              <a:t>CP_IntegerInputSimpleTimeApplication</a:t>
            </a:r>
            <a:r>
              <a:rPr lang="en-US" altLang="zh-CN" sz="2400" dirty="0" smtClean="0">
                <a:solidFill>
                  <a:srgbClr val="000000"/>
                </a:solidFill>
                <a:latin typeface="新宋体" panose="02010609030101010101" pitchFamily="49" charset="-122"/>
                <a:ea typeface="新宋体" panose="02010609030101010101" pitchFamily="49" charset="-122"/>
              </a:rPr>
              <a:t>() { }</a:t>
            </a:r>
          </a:p>
          <a:p>
            <a:pPr marL="0" indent="0">
              <a:lnSpc>
                <a:spcPts val="3000"/>
              </a:lnSpc>
              <a:spcBef>
                <a:spcPts val="0"/>
              </a:spcBef>
              <a:buFont typeface="Wingdings" panose="05000000000000000000" pitchFamily="2" charset="2"/>
              <a:buNone/>
            </a:pPr>
            <a:r>
              <a:rPr lang="en-US" altLang="zh-CN" sz="2400" dirty="0" smtClean="0">
                <a:solidFill>
                  <a:srgbClr val="000000"/>
                </a:solidFill>
                <a:latin typeface="新宋体" panose="02010609030101010101" pitchFamily="49" charset="-122"/>
                <a:ea typeface="新宋体" panose="02010609030101010101" pitchFamily="49" charset="-122"/>
              </a:rPr>
              <a:t>    </a:t>
            </a:r>
            <a:r>
              <a:rPr lang="en-US" altLang="zh-CN" sz="2400" dirty="0" smtClean="0">
                <a:solidFill>
                  <a:srgbClr val="0000FF"/>
                </a:solidFill>
                <a:latin typeface="新宋体" panose="02010609030101010101" pitchFamily="49" charset="-122"/>
                <a:ea typeface="新宋体" panose="02010609030101010101" pitchFamily="49" charset="-122"/>
              </a:rPr>
              <a:t>void</a:t>
            </a:r>
            <a:r>
              <a:rPr lang="en-US" altLang="zh-CN" sz="2400" dirty="0" smtClean="0">
                <a:solidFill>
                  <a:srgbClr val="000000"/>
                </a:solidFill>
                <a:latin typeface="新宋体" panose="02010609030101010101" pitchFamily="49" charset="-122"/>
                <a:ea typeface="新宋体" panose="02010609030101010101" pitchFamily="49" charset="-122"/>
              </a:rPr>
              <a:t> </a:t>
            </a:r>
            <a:r>
              <a:rPr lang="en-US" altLang="zh-CN" sz="2400" dirty="0" err="1" smtClean="0">
                <a:solidFill>
                  <a:srgbClr val="000000"/>
                </a:solidFill>
                <a:latin typeface="新宋体" panose="02010609030101010101" pitchFamily="49" charset="-122"/>
                <a:ea typeface="新宋体" panose="02010609030101010101" pitchFamily="49" charset="-122"/>
              </a:rPr>
              <a:t>mb_run</a:t>
            </a:r>
            <a:r>
              <a:rPr lang="en-US" altLang="zh-CN" sz="2400" dirty="0" smtClean="0">
                <a:solidFill>
                  <a:srgbClr val="000000"/>
                </a:solidFill>
                <a:latin typeface="新宋体" panose="02010609030101010101" pitchFamily="49" charset="-122"/>
                <a:ea typeface="新宋体" panose="02010609030101010101" pitchFamily="49" charset="-122"/>
              </a:rPr>
              <a:t>();</a:t>
            </a:r>
          </a:p>
          <a:p>
            <a:pPr marL="0" indent="0">
              <a:lnSpc>
                <a:spcPts val="3000"/>
              </a:lnSpc>
              <a:spcBef>
                <a:spcPts val="0"/>
              </a:spcBef>
              <a:buFont typeface="Wingdings" panose="05000000000000000000" pitchFamily="2" charset="2"/>
              <a:buNone/>
            </a:pPr>
            <a:r>
              <a:rPr lang="en-US" altLang="zh-CN" sz="2400" dirty="0" smtClean="0">
                <a:solidFill>
                  <a:srgbClr val="000000"/>
                </a:solidFill>
                <a:latin typeface="新宋体" panose="02010609030101010101" pitchFamily="49" charset="-122"/>
                <a:ea typeface="新宋体" panose="02010609030101010101" pitchFamily="49" charset="-122"/>
              </a:rPr>
              <a:t>}; </a:t>
            </a:r>
            <a:r>
              <a:rPr lang="en-US" altLang="zh-CN" sz="2400" dirty="0" smtClean="0">
                <a:solidFill>
                  <a:srgbClr val="008000"/>
                </a:solidFill>
                <a:latin typeface="新宋体" panose="02010609030101010101" pitchFamily="49" charset="-122"/>
                <a:ea typeface="新宋体" panose="02010609030101010101" pitchFamily="49" charset="-122"/>
              </a:rPr>
              <a:t>//</a:t>
            </a:r>
            <a:r>
              <a:rPr lang="zh-CN" altLang="en-US" sz="2400" dirty="0" smtClean="0">
                <a:solidFill>
                  <a:srgbClr val="008000"/>
                </a:solidFill>
                <a:latin typeface="新宋体" panose="02010609030101010101" pitchFamily="49" charset="-122"/>
                <a:ea typeface="新宋体" panose="02010609030101010101" pitchFamily="49" charset="-122"/>
              </a:rPr>
              <a:t>类</a:t>
            </a:r>
            <a:r>
              <a:rPr lang="en-US" altLang="zh-CN" sz="2400" dirty="0" err="1" smtClean="0">
                <a:solidFill>
                  <a:srgbClr val="008000"/>
                </a:solidFill>
                <a:latin typeface="新宋体" panose="02010609030101010101" pitchFamily="49" charset="-122"/>
                <a:ea typeface="新宋体" panose="02010609030101010101" pitchFamily="49" charset="-122"/>
              </a:rPr>
              <a:t>CP_IntegerInputSimpleTimeApplication</a:t>
            </a:r>
            <a:r>
              <a:rPr lang="zh-CN" altLang="en-US" sz="2400" dirty="0" smtClean="0">
                <a:solidFill>
                  <a:srgbClr val="008000"/>
                </a:solidFill>
                <a:latin typeface="新宋体" panose="02010609030101010101" pitchFamily="49" charset="-122"/>
                <a:ea typeface="新宋体" panose="02010609030101010101" pitchFamily="49" charset="-122"/>
              </a:rPr>
              <a:t>定义结束</a:t>
            </a:r>
            <a:endParaRPr lang="zh-CN" altLang="en-US" sz="2400" dirty="0" smtClean="0">
              <a:solidFill>
                <a:srgbClr val="000000"/>
              </a:solidFill>
              <a:latin typeface="新宋体" panose="02010609030101010101" pitchFamily="49" charset="-122"/>
              <a:ea typeface="新宋体" panose="02010609030101010101" pitchFamily="49" charset="-122"/>
            </a:endParaRPr>
          </a:p>
        </p:txBody>
      </p:sp>
      <p:sp>
        <p:nvSpPr>
          <p:cNvPr id="10" name="AutoShape 9"/>
          <p:cNvSpPr>
            <a:spLocks/>
          </p:cNvSpPr>
          <p:nvPr/>
        </p:nvSpPr>
        <p:spPr bwMode="auto">
          <a:xfrm>
            <a:off x="6334125" y="2643187"/>
            <a:ext cx="2528888" cy="852487"/>
          </a:xfrm>
          <a:prstGeom prst="borderCallout2">
            <a:avLst>
              <a:gd name="adj1" fmla="val 24407"/>
              <a:gd name="adj2" fmla="val -3014"/>
              <a:gd name="adj3" fmla="val 90329"/>
              <a:gd name="adj4" fmla="val -23414"/>
              <a:gd name="adj5" fmla="val 243345"/>
              <a:gd name="adj6" fmla="val 41494"/>
            </a:avLst>
          </a:prstGeom>
          <a:solidFill>
            <a:srgbClr val="FFFF99"/>
          </a:solidFill>
          <a:ln w="5715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smtClean="0">
                <a:ea typeface="楷体_GB2312" pitchFamily="49" charset="-122"/>
              </a:rPr>
              <a:t>在函数体中可以增添一些语句。</a:t>
            </a:r>
            <a:endParaRPr lang="en-US" altLang="zh-CN" sz="2400" dirty="0">
              <a:ea typeface="楷体_GB2312" pitchFamily="49" charset="-122"/>
            </a:endParaRPr>
          </a:p>
        </p:txBody>
      </p:sp>
    </p:spTree>
    <p:extLst>
      <p:ext uri="{BB962C8B-B14F-4D97-AF65-F5344CB8AC3E}">
        <p14:creationId xmlns:p14="http://schemas.microsoft.com/office/powerpoint/2010/main" val="381212166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构造函数的声明与实现</a:t>
            </a:r>
            <a:r>
              <a:rPr lang="en-US" altLang="zh-CN" dirty="0"/>
              <a:t>: </a:t>
            </a:r>
            <a:r>
              <a:rPr lang="zh-CN" altLang="en-US" dirty="0" smtClean="0">
                <a:solidFill>
                  <a:srgbClr val="0000FF"/>
                </a:solidFill>
              </a:rPr>
              <a:t>形式二</a:t>
            </a:r>
            <a:endParaRPr lang="zh-CN" altLang="en-US" dirty="0"/>
          </a:p>
        </p:txBody>
      </p:sp>
      <p:sp>
        <p:nvSpPr>
          <p:cNvPr id="3" name="内容占位符 2"/>
          <p:cNvSpPr>
            <a:spLocks noGrp="1"/>
          </p:cNvSpPr>
          <p:nvPr>
            <p:ph idx="1"/>
          </p:nvPr>
        </p:nvSpPr>
        <p:spPr>
          <a:xfrm>
            <a:off x="461963" y="1457325"/>
            <a:ext cx="8220075" cy="638175"/>
          </a:xfrm>
        </p:spPr>
        <p:txBody>
          <a:bodyPr/>
          <a:lstStyle/>
          <a:p>
            <a:r>
              <a:rPr lang="zh-CN" altLang="en-US" dirty="0"/>
              <a:t>形式二</a:t>
            </a:r>
            <a:r>
              <a:rPr lang="en-US" altLang="zh-CN" dirty="0"/>
              <a:t>: </a:t>
            </a:r>
            <a:r>
              <a:rPr lang="zh-CN" altLang="en-US" dirty="0"/>
              <a:t>声明与实现分开。</a:t>
            </a:r>
          </a:p>
        </p:txBody>
      </p:sp>
      <p:sp>
        <p:nvSpPr>
          <p:cNvPr id="4" name="日期占位符 3"/>
          <p:cNvSpPr>
            <a:spLocks noGrp="1"/>
          </p:cNvSpPr>
          <p:nvPr>
            <p:ph type="dt" sz="half" idx="10"/>
          </p:nvPr>
        </p:nvSpPr>
        <p:spPr/>
        <p:txBody>
          <a:bodyPr/>
          <a:lstStyle/>
          <a:p>
            <a:fld id="{F381214A-8007-4650-8EDC-C23A8A8B800F}" type="datetime2">
              <a:rPr lang="zh-CN" altLang="en-US" smtClean="0"/>
              <a:t>2021年3月2日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38</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10" name="内容占位符 2"/>
          <p:cNvSpPr txBox="1">
            <a:spLocks/>
          </p:cNvSpPr>
          <p:nvPr/>
        </p:nvSpPr>
        <p:spPr>
          <a:xfrm>
            <a:off x="252413" y="2095500"/>
            <a:ext cx="4805361" cy="4260851"/>
          </a:xfrm>
          <a:prstGeom prst="rect">
            <a:avLst/>
          </a:prstGeom>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700"/>
              </a:lnSpc>
              <a:spcBef>
                <a:spcPts val="0"/>
              </a:spcBef>
              <a:buFont typeface="Wingdings" panose="05000000000000000000" pitchFamily="2" charset="2"/>
              <a:buNone/>
            </a:pPr>
            <a:r>
              <a:rPr lang="en-US" altLang="zh-CN" sz="2000" dirty="0" smtClean="0">
                <a:solidFill>
                  <a:srgbClr val="0000FF"/>
                </a:solidFill>
                <a:latin typeface="新宋体" panose="02010609030101010101" pitchFamily="49" charset="-122"/>
                <a:ea typeface="新宋体" panose="02010609030101010101" pitchFamily="49" charset="-122"/>
              </a:rPr>
              <a:t>class</a:t>
            </a:r>
            <a:r>
              <a:rPr lang="en-US" altLang="zh-CN" sz="2000" dirty="0" smtClean="0">
                <a:solidFill>
                  <a:srgbClr val="000000"/>
                </a:solidFill>
                <a:latin typeface="新宋体" panose="02010609030101010101" pitchFamily="49" charset="-122"/>
                <a:ea typeface="新宋体" panose="02010609030101010101" pitchFamily="49" charset="-122"/>
              </a:rPr>
              <a:t> </a:t>
            </a:r>
            <a:r>
              <a:rPr lang="en-US" altLang="zh-CN" sz="2000" dirty="0" err="1" smtClean="0">
                <a:solidFill>
                  <a:srgbClr val="2B91AF"/>
                </a:solidFill>
                <a:latin typeface="新宋体" panose="02010609030101010101" pitchFamily="49" charset="-122"/>
                <a:ea typeface="新宋体" panose="02010609030101010101" pitchFamily="49" charset="-122"/>
              </a:rPr>
              <a:t>CP_TimeByClock</a:t>
            </a:r>
            <a:endParaRPr lang="en-US" altLang="zh-CN" sz="2000" dirty="0" smtClean="0">
              <a:solidFill>
                <a:srgbClr val="000000"/>
              </a:solidFill>
              <a:latin typeface="新宋体" panose="02010609030101010101" pitchFamily="49" charset="-122"/>
              <a:ea typeface="新宋体" panose="02010609030101010101" pitchFamily="49" charset="-122"/>
            </a:endParaRPr>
          </a:p>
          <a:p>
            <a:pPr marL="0" indent="0">
              <a:lnSpc>
                <a:spcPts val="2700"/>
              </a:lnSpc>
              <a:spcBef>
                <a:spcPts val="0"/>
              </a:spcBef>
              <a:buFont typeface="Wingdings" panose="05000000000000000000" pitchFamily="2" charset="2"/>
              <a:buNone/>
            </a:pPr>
            <a:r>
              <a:rPr lang="en-US" altLang="zh-CN" sz="2000" dirty="0" smtClean="0">
                <a:solidFill>
                  <a:srgbClr val="000000"/>
                </a:solidFill>
                <a:latin typeface="新宋体" panose="02010609030101010101" pitchFamily="49" charset="-122"/>
                <a:ea typeface="新宋体" panose="02010609030101010101" pitchFamily="49" charset="-122"/>
              </a:rPr>
              <a:t>{</a:t>
            </a:r>
          </a:p>
          <a:p>
            <a:pPr marL="0" indent="0">
              <a:lnSpc>
                <a:spcPts val="2700"/>
              </a:lnSpc>
              <a:spcBef>
                <a:spcPts val="0"/>
              </a:spcBef>
              <a:buFont typeface="Wingdings" panose="05000000000000000000" pitchFamily="2" charset="2"/>
              <a:buNone/>
            </a:pPr>
            <a:r>
              <a:rPr lang="en-US" altLang="zh-CN" sz="2000" dirty="0" smtClean="0">
                <a:solidFill>
                  <a:srgbClr val="0000FF"/>
                </a:solidFill>
                <a:latin typeface="新宋体" panose="02010609030101010101" pitchFamily="49" charset="-122"/>
                <a:ea typeface="新宋体" panose="02010609030101010101" pitchFamily="49" charset="-122"/>
              </a:rPr>
              <a:t>private</a:t>
            </a:r>
            <a:r>
              <a:rPr lang="en-US" altLang="zh-CN" sz="2000" dirty="0" smtClean="0">
                <a:solidFill>
                  <a:srgbClr val="000000"/>
                </a:solidFill>
                <a:latin typeface="新宋体" panose="02010609030101010101" pitchFamily="49" charset="-122"/>
                <a:ea typeface="新宋体" panose="02010609030101010101" pitchFamily="49" charset="-122"/>
              </a:rPr>
              <a:t>:</a:t>
            </a:r>
          </a:p>
          <a:p>
            <a:pPr marL="0" indent="0">
              <a:lnSpc>
                <a:spcPts val="2700"/>
              </a:lnSpc>
              <a:spcBef>
                <a:spcPts val="0"/>
              </a:spcBef>
              <a:buFont typeface="Wingdings" panose="05000000000000000000" pitchFamily="2" charset="2"/>
              <a:buNone/>
            </a:pPr>
            <a:r>
              <a:rPr lang="en-US" altLang="zh-CN" sz="2000" dirty="0" smtClean="0">
                <a:solidFill>
                  <a:srgbClr val="000000"/>
                </a:solidFill>
                <a:latin typeface="新宋体" panose="02010609030101010101" pitchFamily="49" charset="-122"/>
                <a:ea typeface="新宋体" panose="02010609030101010101" pitchFamily="49" charset="-122"/>
              </a:rPr>
              <a:t>    </a:t>
            </a:r>
            <a:r>
              <a:rPr lang="en-US" altLang="zh-CN" sz="2000" dirty="0" err="1" smtClean="0">
                <a:solidFill>
                  <a:srgbClr val="2B91AF"/>
                </a:solidFill>
                <a:latin typeface="新宋体" panose="02010609030101010101" pitchFamily="49" charset="-122"/>
                <a:ea typeface="新宋体" panose="02010609030101010101" pitchFamily="49" charset="-122"/>
              </a:rPr>
              <a:t>clock_t</a:t>
            </a:r>
            <a:r>
              <a:rPr lang="en-US" altLang="zh-CN" sz="2000" dirty="0" smtClean="0">
                <a:solidFill>
                  <a:srgbClr val="000000"/>
                </a:solidFill>
                <a:latin typeface="新宋体" panose="02010609030101010101" pitchFamily="49" charset="-122"/>
                <a:ea typeface="新宋体" panose="02010609030101010101" pitchFamily="49" charset="-122"/>
              </a:rPr>
              <a:t> </a:t>
            </a:r>
            <a:r>
              <a:rPr lang="en-US" altLang="zh-CN" sz="2000" dirty="0" err="1" smtClean="0">
                <a:solidFill>
                  <a:srgbClr val="000000"/>
                </a:solidFill>
                <a:latin typeface="新宋体" panose="02010609030101010101" pitchFamily="49" charset="-122"/>
                <a:ea typeface="新宋体" panose="02010609030101010101" pitchFamily="49" charset="-122"/>
              </a:rPr>
              <a:t>m_timeStart</a:t>
            </a:r>
            <a:r>
              <a:rPr lang="en-US" altLang="zh-CN" sz="2000" dirty="0" smtClean="0">
                <a:solidFill>
                  <a:srgbClr val="000000"/>
                </a:solidFill>
                <a:latin typeface="新宋体" panose="02010609030101010101" pitchFamily="49" charset="-122"/>
                <a:ea typeface="新宋体" panose="02010609030101010101" pitchFamily="49" charset="-122"/>
              </a:rPr>
              <a:t>, </a:t>
            </a:r>
            <a:r>
              <a:rPr lang="en-US" altLang="zh-CN" sz="2000" dirty="0" err="1" smtClean="0">
                <a:solidFill>
                  <a:srgbClr val="000000"/>
                </a:solidFill>
                <a:latin typeface="新宋体" panose="02010609030101010101" pitchFamily="49" charset="-122"/>
                <a:ea typeface="新宋体" panose="02010609030101010101" pitchFamily="49" charset="-122"/>
              </a:rPr>
              <a:t>m_timeEnd</a:t>
            </a:r>
            <a:r>
              <a:rPr lang="en-US" altLang="zh-CN" sz="2000" dirty="0" smtClean="0">
                <a:solidFill>
                  <a:srgbClr val="000000"/>
                </a:solidFill>
                <a:latin typeface="新宋体" panose="02010609030101010101" pitchFamily="49" charset="-122"/>
                <a:ea typeface="新宋体" panose="02010609030101010101" pitchFamily="49" charset="-122"/>
              </a:rPr>
              <a:t>;</a:t>
            </a:r>
          </a:p>
          <a:p>
            <a:pPr marL="0" indent="0">
              <a:lnSpc>
                <a:spcPts val="2700"/>
              </a:lnSpc>
              <a:spcBef>
                <a:spcPts val="0"/>
              </a:spcBef>
              <a:buFont typeface="Wingdings" panose="05000000000000000000" pitchFamily="2" charset="2"/>
              <a:buNone/>
            </a:pPr>
            <a:endParaRPr lang="en-US" sz="2000" dirty="0" smtClean="0">
              <a:solidFill>
                <a:srgbClr val="000000"/>
              </a:solidFill>
              <a:latin typeface="新宋体" panose="02010609030101010101" pitchFamily="49" charset="-122"/>
              <a:ea typeface="新宋体" panose="02010609030101010101" pitchFamily="49" charset="-122"/>
            </a:endParaRPr>
          </a:p>
          <a:p>
            <a:pPr marL="0" indent="0">
              <a:lnSpc>
                <a:spcPts val="2700"/>
              </a:lnSpc>
              <a:spcBef>
                <a:spcPts val="0"/>
              </a:spcBef>
              <a:buFont typeface="Wingdings" panose="05000000000000000000" pitchFamily="2" charset="2"/>
              <a:buNone/>
            </a:pPr>
            <a:r>
              <a:rPr lang="en-US" altLang="zh-CN" sz="2000" dirty="0" smtClean="0">
                <a:solidFill>
                  <a:srgbClr val="0000FF"/>
                </a:solidFill>
                <a:latin typeface="新宋体" panose="02010609030101010101" pitchFamily="49" charset="-122"/>
                <a:ea typeface="新宋体" panose="02010609030101010101" pitchFamily="49" charset="-122"/>
              </a:rPr>
              <a:t>public</a:t>
            </a:r>
            <a:r>
              <a:rPr lang="en-US" altLang="zh-CN" sz="2000" dirty="0" smtClean="0">
                <a:solidFill>
                  <a:srgbClr val="000000"/>
                </a:solidFill>
                <a:latin typeface="新宋体" panose="02010609030101010101" pitchFamily="49" charset="-122"/>
                <a:ea typeface="新宋体" panose="02010609030101010101" pitchFamily="49" charset="-122"/>
              </a:rPr>
              <a:t>:</a:t>
            </a:r>
          </a:p>
          <a:p>
            <a:pPr marL="0" indent="0">
              <a:lnSpc>
                <a:spcPts val="2700"/>
              </a:lnSpc>
              <a:spcBef>
                <a:spcPts val="0"/>
              </a:spcBef>
              <a:buFont typeface="Wingdings" panose="05000000000000000000" pitchFamily="2" charset="2"/>
              <a:buNone/>
            </a:pPr>
            <a:r>
              <a:rPr lang="en-US" altLang="zh-CN" sz="2000" dirty="0" smtClean="0">
                <a:solidFill>
                  <a:srgbClr val="000000"/>
                </a:solidFill>
                <a:latin typeface="新宋体" panose="02010609030101010101" pitchFamily="49" charset="-122"/>
                <a:ea typeface="新宋体" panose="02010609030101010101" pitchFamily="49" charset="-122"/>
              </a:rPr>
              <a:t>    </a:t>
            </a:r>
            <a:r>
              <a:rPr lang="en-US" altLang="zh-CN" sz="2000" dirty="0" err="1" smtClean="0">
                <a:solidFill>
                  <a:srgbClr val="000000"/>
                </a:solidFill>
                <a:latin typeface="新宋体" panose="02010609030101010101" pitchFamily="49" charset="-122"/>
                <a:ea typeface="新宋体" panose="02010609030101010101" pitchFamily="49" charset="-122"/>
              </a:rPr>
              <a:t>CP_TimeByClock</a:t>
            </a:r>
            <a:r>
              <a:rPr lang="en-US" altLang="zh-CN" sz="2000" dirty="0" smtClean="0">
                <a:solidFill>
                  <a:srgbClr val="000000"/>
                </a:solidFill>
                <a:latin typeface="新宋体" panose="02010609030101010101" pitchFamily="49" charset="-122"/>
                <a:ea typeface="新宋体" panose="02010609030101010101" pitchFamily="49" charset="-122"/>
              </a:rPr>
              <a:t>();</a:t>
            </a:r>
          </a:p>
          <a:p>
            <a:pPr marL="0" indent="0">
              <a:lnSpc>
                <a:spcPts val="2700"/>
              </a:lnSpc>
              <a:spcBef>
                <a:spcPts val="0"/>
              </a:spcBef>
              <a:buFont typeface="Wingdings" panose="05000000000000000000" pitchFamily="2" charset="2"/>
              <a:buNone/>
            </a:pPr>
            <a:r>
              <a:rPr lang="en-US" altLang="zh-CN" sz="2000" dirty="0" smtClean="0">
                <a:solidFill>
                  <a:srgbClr val="000000"/>
                </a:solidFill>
                <a:latin typeface="新宋体" panose="02010609030101010101" pitchFamily="49" charset="-122"/>
                <a:ea typeface="新宋体" panose="02010609030101010101" pitchFamily="49" charset="-122"/>
              </a:rPr>
              <a:t>    ~</a:t>
            </a:r>
            <a:r>
              <a:rPr lang="en-US" altLang="zh-CN" sz="2000" dirty="0" err="1" smtClean="0">
                <a:solidFill>
                  <a:srgbClr val="000000"/>
                </a:solidFill>
                <a:latin typeface="新宋体" panose="02010609030101010101" pitchFamily="49" charset="-122"/>
                <a:ea typeface="新宋体" panose="02010609030101010101" pitchFamily="49" charset="-122"/>
              </a:rPr>
              <a:t>CP_TimeByClock</a:t>
            </a:r>
            <a:r>
              <a:rPr lang="en-US" altLang="zh-CN" sz="2000" dirty="0" smtClean="0">
                <a:solidFill>
                  <a:srgbClr val="000000"/>
                </a:solidFill>
                <a:latin typeface="新宋体" panose="02010609030101010101" pitchFamily="49" charset="-122"/>
                <a:ea typeface="新宋体" panose="02010609030101010101" pitchFamily="49" charset="-122"/>
              </a:rPr>
              <a:t>() { }</a:t>
            </a:r>
          </a:p>
          <a:p>
            <a:pPr marL="0" indent="0">
              <a:lnSpc>
                <a:spcPts val="2700"/>
              </a:lnSpc>
              <a:spcBef>
                <a:spcPts val="0"/>
              </a:spcBef>
              <a:buFont typeface="Wingdings" panose="05000000000000000000" pitchFamily="2" charset="2"/>
              <a:buNone/>
            </a:pPr>
            <a:r>
              <a:rPr lang="en-US" altLang="zh-CN" sz="2000" dirty="0" smtClean="0">
                <a:solidFill>
                  <a:srgbClr val="000000"/>
                </a:solidFill>
                <a:latin typeface="新宋体" panose="02010609030101010101" pitchFamily="49" charset="-122"/>
                <a:ea typeface="新宋体" panose="02010609030101010101" pitchFamily="49" charset="-122"/>
              </a:rPr>
              <a:t>    </a:t>
            </a:r>
            <a:r>
              <a:rPr lang="en-US" altLang="zh-CN" sz="2000" dirty="0" smtClean="0">
                <a:solidFill>
                  <a:srgbClr val="0000FF"/>
                </a:solidFill>
                <a:latin typeface="新宋体" panose="02010609030101010101" pitchFamily="49" charset="-122"/>
                <a:ea typeface="新宋体" panose="02010609030101010101" pitchFamily="49" charset="-122"/>
              </a:rPr>
              <a:t>void</a:t>
            </a:r>
            <a:r>
              <a:rPr lang="en-US" altLang="zh-CN" sz="2000" dirty="0" smtClean="0">
                <a:solidFill>
                  <a:srgbClr val="000000"/>
                </a:solidFill>
                <a:latin typeface="新宋体" panose="02010609030101010101" pitchFamily="49" charset="-122"/>
                <a:ea typeface="新宋体" panose="02010609030101010101" pitchFamily="49" charset="-122"/>
              </a:rPr>
              <a:t> </a:t>
            </a:r>
            <a:r>
              <a:rPr lang="en-US" altLang="zh-CN" sz="2000" dirty="0" err="1" smtClean="0">
                <a:solidFill>
                  <a:srgbClr val="000000"/>
                </a:solidFill>
                <a:latin typeface="新宋体" panose="02010609030101010101" pitchFamily="49" charset="-122"/>
                <a:ea typeface="新宋体" panose="02010609030101010101" pitchFamily="49" charset="-122"/>
              </a:rPr>
              <a:t>mb_getStart</a:t>
            </a:r>
            <a:r>
              <a:rPr lang="en-US" altLang="zh-CN" sz="2000" dirty="0" smtClean="0">
                <a:solidFill>
                  <a:srgbClr val="000000"/>
                </a:solidFill>
                <a:latin typeface="新宋体" panose="02010609030101010101" pitchFamily="49" charset="-122"/>
                <a:ea typeface="新宋体" panose="02010609030101010101" pitchFamily="49" charset="-122"/>
              </a:rPr>
              <a:t>();</a:t>
            </a:r>
          </a:p>
          <a:p>
            <a:pPr marL="0" indent="0">
              <a:lnSpc>
                <a:spcPts val="2700"/>
              </a:lnSpc>
              <a:spcBef>
                <a:spcPts val="0"/>
              </a:spcBef>
              <a:buFont typeface="Wingdings" panose="05000000000000000000" pitchFamily="2" charset="2"/>
              <a:buNone/>
            </a:pPr>
            <a:r>
              <a:rPr lang="en-US" altLang="zh-CN" sz="2000" dirty="0" smtClean="0">
                <a:solidFill>
                  <a:srgbClr val="000000"/>
                </a:solidFill>
                <a:latin typeface="新宋体" panose="02010609030101010101" pitchFamily="49" charset="-122"/>
                <a:ea typeface="新宋体" panose="02010609030101010101" pitchFamily="49" charset="-122"/>
              </a:rPr>
              <a:t>    </a:t>
            </a:r>
            <a:r>
              <a:rPr lang="en-US" altLang="zh-CN" sz="2000" dirty="0" smtClean="0">
                <a:solidFill>
                  <a:srgbClr val="0000FF"/>
                </a:solidFill>
                <a:latin typeface="新宋体" panose="02010609030101010101" pitchFamily="49" charset="-122"/>
                <a:ea typeface="新宋体" panose="02010609030101010101" pitchFamily="49" charset="-122"/>
              </a:rPr>
              <a:t>void</a:t>
            </a:r>
            <a:r>
              <a:rPr lang="en-US" altLang="zh-CN" sz="2000" dirty="0" smtClean="0">
                <a:solidFill>
                  <a:srgbClr val="000000"/>
                </a:solidFill>
                <a:latin typeface="新宋体" panose="02010609030101010101" pitchFamily="49" charset="-122"/>
                <a:ea typeface="新宋体" panose="02010609030101010101" pitchFamily="49" charset="-122"/>
              </a:rPr>
              <a:t> </a:t>
            </a:r>
            <a:r>
              <a:rPr lang="en-US" altLang="zh-CN" sz="2000" dirty="0" err="1" smtClean="0">
                <a:solidFill>
                  <a:srgbClr val="000000"/>
                </a:solidFill>
                <a:latin typeface="新宋体" panose="02010609030101010101" pitchFamily="49" charset="-122"/>
                <a:ea typeface="新宋体" panose="02010609030101010101" pitchFamily="49" charset="-122"/>
              </a:rPr>
              <a:t>mb_getEnd</a:t>
            </a:r>
            <a:r>
              <a:rPr lang="en-US" altLang="zh-CN" sz="2000" dirty="0" smtClean="0">
                <a:solidFill>
                  <a:srgbClr val="000000"/>
                </a:solidFill>
                <a:latin typeface="新宋体" panose="02010609030101010101" pitchFamily="49" charset="-122"/>
                <a:ea typeface="新宋体" panose="02010609030101010101" pitchFamily="49" charset="-122"/>
              </a:rPr>
              <a:t>();</a:t>
            </a:r>
          </a:p>
          <a:p>
            <a:pPr marL="0" indent="0">
              <a:lnSpc>
                <a:spcPts val="2700"/>
              </a:lnSpc>
              <a:spcBef>
                <a:spcPts val="0"/>
              </a:spcBef>
              <a:buFont typeface="Wingdings" panose="05000000000000000000" pitchFamily="2" charset="2"/>
              <a:buNone/>
            </a:pPr>
            <a:r>
              <a:rPr lang="en-US" altLang="zh-CN" sz="2000" dirty="0" smtClean="0">
                <a:solidFill>
                  <a:srgbClr val="000000"/>
                </a:solidFill>
                <a:latin typeface="新宋体" panose="02010609030101010101" pitchFamily="49" charset="-122"/>
                <a:ea typeface="新宋体" panose="02010609030101010101" pitchFamily="49" charset="-122"/>
              </a:rPr>
              <a:t>    </a:t>
            </a:r>
            <a:r>
              <a:rPr lang="en-US" altLang="zh-CN" sz="2000" dirty="0" smtClean="0">
                <a:solidFill>
                  <a:srgbClr val="0000FF"/>
                </a:solidFill>
                <a:latin typeface="新宋体" panose="02010609030101010101" pitchFamily="49" charset="-122"/>
                <a:ea typeface="新宋体" panose="02010609030101010101" pitchFamily="49" charset="-122"/>
              </a:rPr>
              <a:t>void</a:t>
            </a:r>
            <a:r>
              <a:rPr lang="en-US" altLang="zh-CN" sz="2000" dirty="0" smtClean="0">
                <a:solidFill>
                  <a:srgbClr val="000000"/>
                </a:solidFill>
                <a:latin typeface="新宋体" panose="02010609030101010101" pitchFamily="49" charset="-122"/>
                <a:ea typeface="新宋体" panose="02010609030101010101" pitchFamily="49" charset="-122"/>
              </a:rPr>
              <a:t> </a:t>
            </a:r>
            <a:r>
              <a:rPr lang="en-US" altLang="zh-CN" sz="2000" dirty="0" err="1" smtClean="0">
                <a:solidFill>
                  <a:srgbClr val="000000"/>
                </a:solidFill>
                <a:latin typeface="新宋体" panose="02010609030101010101" pitchFamily="49" charset="-122"/>
                <a:ea typeface="新宋体" panose="02010609030101010101" pitchFamily="49" charset="-122"/>
              </a:rPr>
              <a:t>mb_report</a:t>
            </a:r>
            <a:r>
              <a:rPr lang="en-US" altLang="zh-CN" sz="2000" dirty="0" smtClean="0">
                <a:solidFill>
                  <a:srgbClr val="000000"/>
                </a:solidFill>
                <a:latin typeface="新宋体" panose="02010609030101010101" pitchFamily="49" charset="-122"/>
                <a:ea typeface="新宋体" panose="02010609030101010101" pitchFamily="49" charset="-122"/>
              </a:rPr>
              <a:t>();</a:t>
            </a:r>
          </a:p>
          <a:p>
            <a:pPr marL="0" indent="0">
              <a:lnSpc>
                <a:spcPts val="2700"/>
              </a:lnSpc>
              <a:spcBef>
                <a:spcPts val="0"/>
              </a:spcBef>
              <a:buFont typeface="Wingdings" panose="05000000000000000000" pitchFamily="2" charset="2"/>
              <a:buNone/>
            </a:pPr>
            <a:r>
              <a:rPr lang="en-US" altLang="zh-CN" sz="2000" dirty="0" smtClean="0">
                <a:solidFill>
                  <a:srgbClr val="000000"/>
                </a:solidFill>
                <a:latin typeface="新宋体" panose="02010609030101010101" pitchFamily="49" charset="-122"/>
                <a:ea typeface="新宋体" panose="02010609030101010101" pitchFamily="49" charset="-122"/>
              </a:rPr>
              <a:t>}; </a:t>
            </a:r>
            <a:r>
              <a:rPr lang="en-US" altLang="zh-CN" sz="2000" dirty="0" smtClean="0">
                <a:solidFill>
                  <a:srgbClr val="008000"/>
                </a:solidFill>
                <a:latin typeface="新宋体" panose="02010609030101010101" pitchFamily="49" charset="-122"/>
                <a:ea typeface="新宋体" panose="02010609030101010101" pitchFamily="49" charset="-122"/>
              </a:rPr>
              <a:t>//</a:t>
            </a:r>
            <a:r>
              <a:rPr lang="zh-CN" altLang="en-US" sz="2000" dirty="0" smtClean="0">
                <a:solidFill>
                  <a:srgbClr val="008000"/>
                </a:solidFill>
                <a:latin typeface="新宋体" panose="02010609030101010101" pitchFamily="49" charset="-122"/>
                <a:ea typeface="新宋体" panose="02010609030101010101" pitchFamily="49" charset="-122"/>
              </a:rPr>
              <a:t>类</a:t>
            </a:r>
            <a:r>
              <a:rPr lang="en-US" altLang="zh-CN" sz="2000" dirty="0" err="1" smtClean="0">
                <a:solidFill>
                  <a:srgbClr val="008000"/>
                </a:solidFill>
                <a:latin typeface="新宋体" panose="02010609030101010101" pitchFamily="49" charset="-122"/>
                <a:ea typeface="新宋体" panose="02010609030101010101" pitchFamily="49" charset="-122"/>
              </a:rPr>
              <a:t>CP_TimeByClock</a:t>
            </a:r>
            <a:r>
              <a:rPr lang="zh-CN" altLang="en-US" sz="2000" dirty="0" smtClean="0">
                <a:solidFill>
                  <a:srgbClr val="008000"/>
                </a:solidFill>
                <a:latin typeface="新宋体" panose="02010609030101010101" pitchFamily="49" charset="-122"/>
                <a:ea typeface="新宋体" panose="02010609030101010101" pitchFamily="49" charset="-122"/>
              </a:rPr>
              <a:t>定义结束</a:t>
            </a:r>
            <a:endParaRPr lang="zh-CN" altLang="en-US" sz="2000" dirty="0" smtClean="0">
              <a:solidFill>
                <a:srgbClr val="000000"/>
              </a:solidFill>
              <a:latin typeface="新宋体" panose="02010609030101010101" pitchFamily="49" charset="-122"/>
              <a:ea typeface="新宋体" panose="02010609030101010101" pitchFamily="49" charset="-122"/>
            </a:endParaRPr>
          </a:p>
        </p:txBody>
      </p:sp>
      <p:sp>
        <p:nvSpPr>
          <p:cNvPr id="11" name="内容占位符 2"/>
          <p:cNvSpPr txBox="1">
            <a:spLocks/>
          </p:cNvSpPr>
          <p:nvPr/>
        </p:nvSpPr>
        <p:spPr>
          <a:xfrm>
            <a:off x="3814763" y="3727451"/>
            <a:ext cx="5157788" cy="2162175"/>
          </a:xfrm>
          <a:prstGeom prst="rect">
            <a:avLst/>
          </a:prstGeom>
          <a:solidFill>
            <a:srgbClr val="FFFF00"/>
          </a:solidFill>
          <a:ln w="25400">
            <a:solidFill>
              <a:srgbClr val="FF0000"/>
            </a:solidFill>
          </a:ln>
        </p:spPr>
        <p:txBody>
          <a:bodyPr vert="horz" lIns="91440" tIns="45720" rIns="91440" bIns="45720" rtlCol="0">
            <a:norm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sz="2000" dirty="0" err="1" smtClean="0">
                <a:solidFill>
                  <a:srgbClr val="2B91AF"/>
                </a:solidFill>
                <a:latin typeface="新宋体" panose="02010609030101010101" pitchFamily="49" charset="-122"/>
                <a:ea typeface="新宋体" panose="02010609030101010101" pitchFamily="49" charset="-122"/>
              </a:rPr>
              <a:t>CP_TimeByClock</a:t>
            </a:r>
            <a:r>
              <a:rPr lang="en-US" altLang="zh-CN" sz="2000" dirty="0" smtClean="0">
                <a:solidFill>
                  <a:srgbClr val="000000"/>
                </a:solidFill>
                <a:latin typeface="新宋体" panose="02010609030101010101" pitchFamily="49" charset="-122"/>
                <a:ea typeface="新宋体" panose="02010609030101010101" pitchFamily="49" charset="-122"/>
              </a:rPr>
              <a:t>::</a:t>
            </a:r>
            <a:r>
              <a:rPr lang="en-US" altLang="zh-CN" sz="2000" dirty="0" err="1" smtClean="0">
                <a:solidFill>
                  <a:srgbClr val="FF0000"/>
                </a:solidFill>
                <a:latin typeface="新宋体" panose="02010609030101010101" pitchFamily="49" charset="-122"/>
                <a:ea typeface="新宋体" panose="02010609030101010101" pitchFamily="49" charset="-122"/>
              </a:rPr>
              <a:t>CP_TimeByClock</a:t>
            </a:r>
            <a:r>
              <a:rPr lang="en-US" altLang="zh-CN" sz="2000" dirty="0" smtClean="0">
                <a:solidFill>
                  <a:srgbClr val="000000"/>
                </a:solidFill>
                <a:latin typeface="新宋体" panose="02010609030101010101" pitchFamily="49" charset="-122"/>
                <a:ea typeface="新宋体" panose="02010609030101010101" pitchFamily="49" charset="-122"/>
              </a:rPr>
              <a:t>()</a:t>
            </a:r>
          </a:p>
          <a:p>
            <a:pPr marL="0" indent="0">
              <a:buFont typeface="Wingdings" panose="05000000000000000000" pitchFamily="2" charset="2"/>
              <a:buNone/>
            </a:pPr>
            <a:r>
              <a:rPr lang="en-US" altLang="zh-CN" sz="2000" dirty="0" smtClean="0">
                <a:solidFill>
                  <a:srgbClr val="000000"/>
                </a:solidFill>
                <a:latin typeface="新宋体" panose="02010609030101010101" pitchFamily="49" charset="-122"/>
                <a:ea typeface="新宋体" panose="02010609030101010101" pitchFamily="49" charset="-122"/>
              </a:rPr>
              <a:t>{</a:t>
            </a:r>
          </a:p>
          <a:p>
            <a:pPr marL="0" indent="0">
              <a:buFont typeface="Wingdings" panose="05000000000000000000" pitchFamily="2" charset="2"/>
              <a:buNone/>
            </a:pPr>
            <a:r>
              <a:rPr lang="en-US" altLang="zh-CN" sz="2000" dirty="0" smtClean="0">
                <a:solidFill>
                  <a:srgbClr val="000000"/>
                </a:solidFill>
                <a:latin typeface="新宋体" panose="02010609030101010101" pitchFamily="49" charset="-122"/>
                <a:ea typeface="新宋体" panose="02010609030101010101" pitchFamily="49" charset="-122"/>
              </a:rPr>
              <a:t>    </a:t>
            </a:r>
            <a:r>
              <a:rPr lang="en-US" altLang="zh-CN" sz="2000" dirty="0" err="1" smtClean="0">
                <a:solidFill>
                  <a:srgbClr val="000000"/>
                </a:solidFill>
                <a:latin typeface="新宋体" panose="02010609030101010101" pitchFamily="49" charset="-122"/>
                <a:ea typeface="新宋体" panose="02010609030101010101" pitchFamily="49" charset="-122"/>
              </a:rPr>
              <a:t>m_timeStart</a:t>
            </a:r>
            <a:r>
              <a:rPr lang="en-US" altLang="zh-CN" sz="2000" dirty="0" smtClean="0">
                <a:solidFill>
                  <a:srgbClr val="000000"/>
                </a:solidFill>
                <a:latin typeface="新宋体" panose="02010609030101010101" pitchFamily="49" charset="-122"/>
                <a:ea typeface="新宋体" panose="02010609030101010101" pitchFamily="49" charset="-122"/>
              </a:rPr>
              <a:t> = clock();</a:t>
            </a:r>
          </a:p>
          <a:p>
            <a:pPr marL="0" indent="0">
              <a:buFont typeface="Wingdings" panose="05000000000000000000" pitchFamily="2" charset="2"/>
              <a:buNone/>
            </a:pPr>
            <a:r>
              <a:rPr lang="en-US" altLang="zh-CN" sz="2000" dirty="0" smtClean="0">
                <a:solidFill>
                  <a:srgbClr val="000000"/>
                </a:solidFill>
                <a:latin typeface="新宋体" panose="02010609030101010101" pitchFamily="49" charset="-122"/>
                <a:ea typeface="新宋体" panose="02010609030101010101" pitchFamily="49" charset="-122"/>
              </a:rPr>
              <a:t>    </a:t>
            </a:r>
            <a:r>
              <a:rPr lang="en-US" altLang="zh-CN" sz="2000" dirty="0" err="1" smtClean="0">
                <a:solidFill>
                  <a:srgbClr val="000000"/>
                </a:solidFill>
                <a:latin typeface="新宋体" panose="02010609030101010101" pitchFamily="49" charset="-122"/>
                <a:ea typeface="新宋体" panose="02010609030101010101" pitchFamily="49" charset="-122"/>
              </a:rPr>
              <a:t>m_timeEnd</a:t>
            </a:r>
            <a:r>
              <a:rPr lang="en-US" altLang="zh-CN" sz="2000" dirty="0" smtClean="0">
                <a:solidFill>
                  <a:srgbClr val="000000"/>
                </a:solidFill>
                <a:latin typeface="新宋体" panose="02010609030101010101" pitchFamily="49" charset="-122"/>
                <a:ea typeface="新宋体" panose="02010609030101010101" pitchFamily="49" charset="-122"/>
              </a:rPr>
              <a:t> = </a:t>
            </a:r>
            <a:r>
              <a:rPr lang="en-US" altLang="zh-CN" sz="2000" dirty="0" err="1" smtClean="0">
                <a:solidFill>
                  <a:srgbClr val="000000"/>
                </a:solidFill>
                <a:latin typeface="新宋体" panose="02010609030101010101" pitchFamily="49" charset="-122"/>
                <a:ea typeface="新宋体" panose="02010609030101010101" pitchFamily="49" charset="-122"/>
              </a:rPr>
              <a:t>m_timeStart</a:t>
            </a:r>
            <a:r>
              <a:rPr lang="en-US" altLang="zh-CN" sz="2000" dirty="0" smtClean="0">
                <a:solidFill>
                  <a:srgbClr val="000000"/>
                </a:solidFill>
                <a:latin typeface="新宋体" panose="02010609030101010101" pitchFamily="49" charset="-122"/>
                <a:ea typeface="新宋体" panose="02010609030101010101" pitchFamily="49" charset="-122"/>
              </a:rPr>
              <a:t>;</a:t>
            </a:r>
          </a:p>
          <a:p>
            <a:pPr marL="0" indent="0">
              <a:buFont typeface="Wingdings" panose="05000000000000000000" pitchFamily="2" charset="2"/>
              <a:buNone/>
            </a:pPr>
            <a:r>
              <a:rPr lang="en-US" altLang="zh-CN" sz="2000" dirty="0" smtClean="0">
                <a:solidFill>
                  <a:srgbClr val="000000"/>
                </a:solidFill>
                <a:latin typeface="新宋体" panose="02010609030101010101" pitchFamily="49" charset="-122"/>
                <a:ea typeface="新宋体" panose="02010609030101010101" pitchFamily="49" charset="-122"/>
              </a:rPr>
              <a:t>}</a:t>
            </a:r>
            <a:r>
              <a:rPr lang="en-US" altLang="zh-CN" sz="2000" dirty="0" smtClean="0">
                <a:solidFill>
                  <a:srgbClr val="008000"/>
                </a:solidFill>
                <a:latin typeface="新宋体" panose="02010609030101010101" pitchFamily="49" charset="-122"/>
                <a:ea typeface="新宋体" panose="02010609030101010101" pitchFamily="49" charset="-122"/>
              </a:rPr>
              <a:t>// </a:t>
            </a:r>
            <a:r>
              <a:rPr lang="zh-CN" altLang="en-US" sz="2000" dirty="0" smtClean="0">
                <a:solidFill>
                  <a:srgbClr val="008000"/>
                </a:solidFill>
                <a:latin typeface="新宋体" panose="02010609030101010101" pitchFamily="49" charset="-122"/>
                <a:ea typeface="新宋体" panose="02010609030101010101" pitchFamily="49" charset="-122"/>
              </a:rPr>
              <a:t>类</a:t>
            </a:r>
            <a:r>
              <a:rPr lang="en-US" altLang="zh-CN" sz="2000" dirty="0" err="1" smtClean="0">
                <a:solidFill>
                  <a:srgbClr val="008000"/>
                </a:solidFill>
                <a:latin typeface="新宋体" panose="02010609030101010101" pitchFamily="49" charset="-122"/>
                <a:ea typeface="新宋体" panose="02010609030101010101" pitchFamily="49" charset="-122"/>
              </a:rPr>
              <a:t>CP_TimeByClock</a:t>
            </a:r>
            <a:r>
              <a:rPr lang="zh-CN" altLang="en-US" sz="2000" dirty="0" smtClean="0">
                <a:solidFill>
                  <a:srgbClr val="008000"/>
                </a:solidFill>
                <a:latin typeface="新宋体" panose="02010609030101010101" pitchFamily="49" charset="-122"/>
                <a:ea typeface="新宋体" panose="02010609030101010101" pitchFamily="49" charset="-122"/>
              </a:rPr>
              <a:t>的构造函数定义结束</a:t>
            </a:r>
            <a:endParaRPr lang="zh-CN" altLang="en-US" sz="2000" dirty="0"/>
          </a:p>
        </p:txBody>
      </p:sp>
      <p:sp>
        <p:nvSpPr>
          <p:cNvPr id="12" name="AutoShape 9"/>
          <p:cNvSpPr>
            <a:spLocks/>
          </p:cNvSpPr>
          <p:nvPr/>
        </p:nvSpPr>
        <p:spPr bwMode="auto">
          <a:xfrm>
            <a:off x="2083593" y="3608388"/>
            <a:ext cx="1143000" cy="468312"/>
          </a:xfrm>
          <a:prstGeom prst="borderCallout2">
            <a:avLst>
              <a:gd name="adj1" fmla="val 24407"/>
              <a:gd name="adj2" fmla="val -3014"/>
              <a:gd name="adj3" fmla="val 24407"/>
              <a:gd name="adj4" fmla="val -17764"/>
              <a:gd name="adj5" fmla="val 142032"/>
              <a:gd name="adj6" fmla="val -28162"/>
            </a:avLst>
          </a:prstGeom>
          <a:solidFill>
            <a:srgbClr val="FFFF99"/>
          </a:solidFill>
          <a:ln w="5715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smtClean="0">
                <a:ea typeface="楷体_GB2312" pitchFamily="49" charset="-122"/>
              </a:rPr>
              <a:t>仅声明</a:t>
            </a:r>
            <a:endParaRPr lang="en-US" altLang="zh-CN" sz="2400" dirty="0">
              <a:ea typeface="楷体_GB2312" pitchFamily="49" charset="-122"/>
            </a:endParaRPr>
          </a:p>
        </p:txBody>
      </p:sp>
      <p:sp>
        <p:nvSpPr>
          <p:cNvPr id="13" name="AutoShape 9"/>
          <p:cNvSpPr>
            <a:spLocks/>
          </p:cNvSpPr>
          <p:nvPr/>
        </p:nvSpPr>
        <p:spPr bwMode="auto">
          <a:xfrm>
            <a:off x="6141243" y="3025777"/>
            <a:ext cx="1631158" cy="468312"/>
          </a:xfrm>
          <a:prstGeom prst="borderCallout2">
            <a:avLst>
              <a:gd name="adj1" fmla="val 24407"/>
              <a:gd name="adj2" fmla="val -3014"/>
              <a:gd name="adj3" fmla="val 24407"/>
              <a:gd name="adj4" fmla="val -17764"/>
              <a:gd name="adj5" fmla="val 142032"/>
              <a:gd name="adj6" fmla="val -28162"/>
            </a:avLst>
          </a:prstGeom>
          <a:solidFill>
            <a:srgbClr val="FFFF99"/>
          </a:solidFill>
          <a:ln w="5715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smtClean="0">
                <a:ea typeface="楷体_GB2312" pitchFamily="49" charset="-122"/>
              </a:rPr>
              <a:t>实现部分</a:t>
            </a:r>
            <a:endParaRPr lang="en-US" altLang="zh-CN" sz="2400" dirty="0">
              <a:ea typeface="楷体_GB2312" pitchFamily="49" charset="-122"/>
            </a:endParaRPr>
          </a:p>
        </p:txBody>
      </p:sp>
    </p:spTree>
    <p:extLst>
      <p:ext uri="{BB962C8B-B14F-4D97-AF65-F5344CB8AC3E}">
        <p14:creationId xmlns:p14="http://schemas.microsoft.com/office/powerpoint/2010/main" val="41672126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构造函数的成员</a:t>
            </a:r>
            <a:r>
              <a:rPr lang="zh-CN" altLang="en-US" dirty="0">
                <a:solidFill>
                  <a:srgbClr val="0000FF"/>
                </a:solidFill>
              </a:rPr>
              <a:t>初始化表</a:t>
            </a:r>
          </a:p>
        </p:txBody>
      </p:sp>
      <p:sp>
        <p:nvSpPr>
          <p:cNvPr id="3" name="内容占位符 2"/>
          <p:cNvSpPr>
            <a:spLocks noGrp="1"/>
          </p:cNvSpPr>
          <p:nvPr>
            <p:ph idx="1"/>
          </p:nvPr>
        </p:nvSpPr>
        <p:spPr>
          <a:xfrm>
            <a:off x="461963" y="1409700"/>
            <a:ext cx="8220075" cy="838200"/>
          </a:xfrm>
        </p:spPr>
        <p:txBody>
          <a:bodyPr>
            <a:normAutofit fontScale="92500" lnSpcReduction="10000"/>
          </a:bodyPr>
          <a:lstStyle/>
          <a:p>
            <a:r>
              <a:rPr lang="zh-CN" altLang="en-US" dirty="0" smtClean="0"/>
              <a:t>与赋值语句相比</a:t>
            </a:r>
            <a:r>
              <a:rPr lang="zh-CN" altLang="en-US" dirty="0"/>
              <a:t>，采用成员初始化</a:t>
            </a:r>
            <a:r>
              <a:rPr lang="zh-CN" altLang="en-US" dirty="0" smtClean="0"/>
              <a:t>表</a:t>
            </a:r>
            <a:r>
              <a:rPr lang="zh-CN" altLang="en-US" dirty="0" smtClean="0">
                <a:solidFill>
                  <a:srgbClr val="0000FF"/>
                </a:solidFill>
              </a:rPr>
              <a:t>运行效率</a:t>
            </a:r>
            <a:r>
              <a:rPr lang="zh-CN" altLang="en-US" dirty="0" smtClean="0"/>
              <a:t>通常会更高一些。</a:t>
            </a:r>
            <a:endParaRPr lang="zh-CN" altLang="en-US"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2021年3月2日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39</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内容占位符 2"/>
          <p:cNvSpPr txBox="1">
            <a:spLocks/>
          </p:cNvSpPr>
          <p:nvPr/>
        </p:nvSpPr>
        <p:spPr>
          <a:xfrm>
            <a:off x="461962" y="3327400"/>
            <a:ext cx="5653087" cy="3038475"/>
          </a:xfrm>
          <a:prstGeom prst="rect">
            <a:avLst/>
          </a:prstGeom>
          <a:solidFill>
            <a:schemeClr val="accent1">
              <a:lumMod val="20000"/>
              <a:lumOff val="80000"/>
            </a:schemeClr>
          </a:solidFill>
          <a:ln w="25400">
            <a:solidFill>
              <a:srgbClr val="FF0000"/>
            </a:solidFill>
          </a:ln>
        </p:spPr>
        <p:txBody>
          <a:bodyPr vert="horz" lIns="91440" tIns="45720" rIns="91440" bIns="45720" rtlCol="0">
            <a:norm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100"/>
              </a:lnSpc>
              <a:spcBef>
                <a:spcPts val="0"/>
              </a:spcBef>
              <a:buFont typeface="Wingdings" panose="05000000000000000000" pitchFamily="2" charset="2"/>
              <a:buNone/>
            </a:pPr>
            <a:r>
              <a:rPr lang="en-US" altLang="zh-CN" sz="2000" dirty="0" smtClean="0">
                <a:solidFill>
                  <a:srgbClr val="0000FF"/>
                </a:solidFill>
                <a:latin typeface="新宋体" panose="02010609030101010101" pitchFamily="49" charset="-122"/>
                <a:ea typeface="新宋体" panose="02010609030101010101" pitchFamily="49" charset="-122"/>
              </a:rPr>
              <a:t>class</a:t>
            </a:r>
            <a:r>
              <a:rPr lang="en-US" altLang="zh-CN" sz="2000" dirty="0" smtClean="0">
                <a:solidFill>
                  <a:srgbClr val="000000"/>
                </a:solidFill>
                <a:latin typeface="新宋体" panose="02010609030101010101" pitchFamily="49" charset="-122"/>
                <a:ea typeface="新宋体" panose="02010609030101010101" pitchFamily="49" charset="-122"/>
              </a:rPr>
              <a:t> </a:t>
            </a:r>
            <a:r>
              <a:rPr lang="en-US" altLang="zh-CN" sz="2000" dirty="0" err="1" smtClean="0">
                <a:solidFill>
                  <a:srgbClr val="2B91AF"/>
                </a:solidFill>
                <a:latin typeface="新宋体" panose="02010609030101010101" pitchFamily="49" charset="-122"/>
                <a:ea typeface="新宋体" panose="02010609030101010101" pitchFamily="49" charset="-122"/>
              </a:rPr>
              <a:t>CP_IntegerInputSimple</a:t>
            </a:r>
            <a:endParaRPr lang="en-US" altLang="zh-CN" sz="2000" dirty="0" smtClean="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Font typeface="Wingdings" panose="05000000000000000000" pitchFamily="2" charset="2"/>
              <a:buNone/>
            </a:pPr>
            <a:r>
              <a:rPr lang="en-US" altLang="zh-CN" sz="2000" dirty="0" smtClean="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Font typeface="Wingdings" panose="05000000000000000000" pitchFamily="2" charset="2"/>
              <a:buNone/>
            </a:pPr>
            <a:r>
              <a:rPr lang="en-US" altLang="zh-CN" sz="2000" dirty="0" smtClean="0">
                <a:solidFill>
                  <a:srgbClr val="0000FF"/>
                </a:solidFill>
                <a:latin typeface="新宋体" panose="02010609030101010101" pitchFamily="49" charset="-122"/>
                <a:ea typeface="新宋体" panose="02010609030101010101" pitchFamily="49" charset="-122"/>
              </a:rPr>
              <a:t>public</a:t>
            </a:r>
            <a:r>
              <a:rPr lang="en-US" altLang="zh-CN" sz="2000" dirty="0" smtClean="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Font typeface="Wingdings" panose="05000000000000000000" pitchFamily="2" charset="2"/>
              <a:buNone/>
            </a:pPr>
            <a:r>
              <a:rPr lang="en-US" altLang="zh-CN" sz="2000" dirty="0" smtClean="0">
                <a:solidFill>
                  <a:srgbClr val="000000"/>
                </a:solidFill>
                <a:latin typeface="新宋体" panose="02010609030101010101" pitchFamily="49" charset="-122"/>
                <a:ea typeface="新宋体" panose="02010609030101010101" pitchFamily="49" charset="-122"/>
              </a:rPr>
              <a:t>    </a:t>
            </a:r>
            <a:r>
              <a:rPr lang="en-US" altLang="zh-CN" sz="2000" dirty="0" err="1" smtClean="0">
                <a:solidFill>
                  <a:srgbClr val="0000FF"/>
                </a:solidFill>
                <a:latin typeface="新宋体" panose="02010609030101010101" pitchFamily="49" charset="-122"/>
                <a:ea typeface="新宋体" panose="02010609030101010101" pitchFamily="49" charset="-122"/>
              </a:rPr>
              <a:t>int</a:t>
            </a:r>
            <a:r>
              <a:rPr lang="en-US" altLang="zh-CN" sz="2000" dirty="0" smtClean="0">
                <a:solidFill>
                  <a:srgbClr val="000000"/>
                </a:solidFill>
                <a:latin typeface="新宋体" panose="02010609030101010101" pitchFamily="49" charset="-122"/>
                <a:ea typeface="新宋体" panose="02010609030101010101" pitchFamily="49" charset="-122"/>
              </a:rPr>
              <a:t> </a:t>
            </a:r>
            <a:r>
              <a:rPr lang="en-US" altLang="zh-CN" sz="2000" dirty="0" err="1" smtClean="0">
                <a:solidFill>
                  <a:srgbClr val="000000"/>
                </a:solidFill>
                <a:latin typeface="新宋体" panose="02010609030101010101" pitchFamily="49" charset="-122"/>
                <a:ea typeface="新宋体" panose="02010609030101010101" pitchFamily="49" charset="-122"/>
              </a:rPr>
              <a:t>m_data</a:t>
            </a:r>
            <a:r>
              <a:rPr lang="en-US" altLang="zh-CN" sz="2000" dirty="0" smtClean="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Font typeface="Wingdings" panose="05000000000000000000" pitchFamily="2" charset="2"/>
              <a:buNone/>
            </a:pPr>
            <a:endParaRPr lang="en-US" sz="2000" dirty="0" smtClean="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Font typeface="Wingdings" panose="05000000000000000000" pitchFamily="2" charset="2"/>
              <a:buNone/>
            </a:pPr>
            <a:r>
              <a:rPr lang="en-US" altLang="zh-CN" sz="2000" dirty="0" smtClean="0">
                <a:solidFill>
                  <a:srgbClr val="0000FF"/>
                </a:solidFill>
                <a:latin typeface="新宋体" panose="02010609030101010101" pitchFamily="49" charset="-122"/>
                <a:ea typeface="新宋体" panose="02010609030101010101" pitchFamily="49" charset="-122"/>
              </a:rPr>
              <a:t>public</a:t>
            </a:r>
            <a:r>
              <a:rPr lang="en-US" altLang="zh-CN" sz="2000" dirty="0" smtClean="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Font typeface="Wingdings" panose="05000000000000000000" pitchFamily="2" charset="2"/>
              <a:buNone/>
            </a:pPr>
            <a:r>
              <a:rPr lang="en-US" altLang="zh-CN" sz="2000" dirty="0" smtClean="0">
                <a:solidFill>
                  <a:srgbClr val="000000"/>
                </a:solidFill>
                <a:latin typeface="新宋体" panose="02010609030101010101" pitchFamily="49" charset="-122"/>
                <a:ea typeface="新宋体" panose="02010609030101010101" pitchFamily="49" charset="-122"/>
              </a:rPr>
              <a:t>    </a:t>
            </a:r>
            <a:r>
              <a:rPr lang="en-US" altLang="zh-CN" sz="2000" dirty="0" err="1" smtClean="0">
                <a:solidFill>
                  <a:srgbClr val="000000"/>
                </a:solidFill>
                <a:latin typeface="新宋体" panose="02010609030101010101" pitchFamily="49" charset="-122"/>
                <a:ea typeface="新宋体" panose="02010609030101010101" pitchFamily="49" charset="-122"/>
              </a:rPr>
              <a:t>CP_IntegerInputSimple</a:t>
            </a:r>
            <a:r>
              <a:rPr lang="en-US" altLang="zh-CN" sz="2000" dirty="0" smtClean="0">
                <a:solidFill>
                  <a:srgbClr val="000000"/>
                </a:solidFill>
                <a:latin typeface="新宋体" panose="02010609030101010101" pitchFamily="49" charset="-122"/>
                <a:ea typeface="新宋体" panose="02010609030101010101" pitchFamily="49" charset="-122"/>
              </a:rPr>
              <a:t>()</a:t>
            </a:r>
            <a:r>
              <a:rPr lang="en-US" altLang="zh-CN" sz="2000" dirty="0" smtClean="0">
                <a:solidFill>
                  <a:srgbClr val="FF0000"/>
                </a:solidFill>
                <a:latin typeface="新宋体" panose="02010609030101010101" pitchFamily="49" charset="-122"/>
                <a:ea typeface="新宋体" panose="02010609030101010101" pitchFamily="49" charset="-122"/>
              </a:rPr>
              <a:t>:</a:t>
            </a:r>
            <a:r>
              <a:rPr lang="en-US" altLang="zh-CN" sz="2000" dirty="0" err="1" smtClean="0">
                <a:solidFill>
                  <a:srgbClr val="FF0000"/>
                </a:solidFill>
                <a:latin typeface="新宋体" panose="02010609030101010101" pitchFamily="49" charset="-122"/>
                <a:ea typeface="新宋体" panose="02010609030101010101" pitchFamily="49" charset="-122"/>
              </a:rPr>
              <a:t>m_data</a:t>
            </a:r>
            <a:r>
              <a:rPr lang="en-US" altLang="zh-CN" sz="2000" dirty="0" smtClean="0">
                <a:solidFill>
                  <a:srgbClr val="FF0000"/>
                </a:solidFill>
                <a:latin typeface="新宋体" panose="02010609030101010101" pitchFamily="49" charset="-122"/>
                <a:ea typeface="新宋体" panose="02010609030101010101" pitchFamily="49" charset="-122"/>
              </a:rPr>
              <a:t>(0)</a:t>
            </a:r>
            <a:r>
              <a:rPr lang="en-US" altLang="zh-CN" sz="2000" dirty="0" smtClean="0">
                <a:solidFill>
                  <a:srgbClr val="000000"/>
                </a:solidFill>
                <a:latin typeface="新宋体" panose="02010609030101010101" pitchFamily="49" charset="-122"/>
                <a:ea typeface="新宋体" panose="02010609030101010101" pitchFamily="49" charset="-122"/>
              </a:rPr>
              <a:t> { }</a:t>
            </a:r>
          </a:p>
          <a:p>
            <a:pPr marL="0" indent="0">
              <a:lnSpc>
                <a:spcPts val="2100"/>
              </a:lnSpc>
              <a:spcBef>
                <a:spcPts val="0"/>
              </a:spcBef>
              <a:buFont typeface="Wingdings" panose="05000000000000000000" pitchFamily="2" charset="2"/>
              <a:buNone/>
            </a:pPr>
            <a:r>
              <a:rPr lang="en-US" altLang="zh-CN" sz="2000" dirty="0" smtClean="0">
                <a:solidFill>
                  <a:srgbClr val="000000"/>
                </a:solidFill>
                <a:latin typeface="新宋体" panose="02010609030101010101" pitchFamily="49" charset="-122"/>
                <a:ea typeface="新宋体" panose="02010609030101010101" pitchFamily="49" charset="-122"/>
              </a:rPr>
              <a:t>    ~</a:t>
            </a:r>
            <a:r>
              <a:rPr lang="en-US" altLang="zh-CN" sz="2000" dirty="0" err="1" smtClean="0">
                <a:solidFill>
                  <a:srgbClr val="000000"/>
                </a:solidFill>
                <a:latin typeface="新宋体" panose="02010609030101010101" pitchFamily="49" charset="-122"/>
                <a:ea typeface="新宋体" panose="02010609030101010101" pitchFamily="49" charset="-122"/>
              </a:rPr>
              <a:t>CP_IntegerInputSimple</a:t>
            </a:r>
            <a:r>
              <a:rPr lang="en-US" altLang="zh-CN" sz="2000" dirty="0" smtClean="0">
                <a:solidFill>
                  <a:srgbClr val="000000"/>
                </a:solidFill>
                <a:latin typeface="新宋体" panose="02010609030101010101" pitchFamily="49" charset="-122"/>
                <a:ea typeface="新宋体" panose="02010609030101010101" pitchFamily="49" charset="-122"/>
              </a:rPr>
              <a:t>() { }</a:t>
            </a:r>
          </a:p>
          <a:p>
            <a:pPr marL="0" indent="0">
              <a:lnSpc>
                <a:spcPts val="2100"/>
              </a:lnSpc>
              <a:spcBef>
                <a:spcPts val="0"/>
              </a:spcBef>
              <a:buFont typeface="Wingdings" panose="05000000000000000000" pitchFamily="2" charset="2"/>
              <a:buNone/>
            </a:pPr>
            <a:r>
              <a:rPr lang="en-US" altLang="zh-CN" sz="2000" dirty="0" smtClean="0">
                <a:solidFill>
                  <a:srgbClr val="000000"/>
                </a:solidFill>
                <a:latin typeface="新宋体" panose="02010609030101010101" pitchFamily="49" charset="-122"/>
                <a:ea typeface="新宋体" panose="02010609030101010101" pitchFamily="49" charset="-122"/>
              </a:rPr>
              <a:t>    </a:t>
            </a:r>
            <a:r>
              <a:rPr lang="en-US" altLang="zh-CN" sz="2000" dirty="0" err="1" smtClean="0">
                <a:solidFill>
                  <a:srgbClr val="0000FF"/>
                </a:solidFill>
                <a:latin typeface="新宋体" panose="02010609030101010101" pitchFamily="49" charset="-122"/>
                <a:ea typeface="新宋体" panose="02010609030101010101" pitchFamily="49" charset="-122"/>
              </a:rPr>
              <a:t>int</a:t>
            </a:r>
            <a:r>
              <a:rPr lang="en-US" altLang="zh-CN" sz="2000" dirty="0" smtClean="0">
                <a:solidFill>
                  <a:srgbClr val="000000"/>
                </a:solidFill>
                <a:latin typeface="新宋体" panose="02010609030101010101" pitchFamily="49" charset="-122"/>
                <a:ea typeface="新宋体" panose="02010609030101010101" pitchFamily="49" charset="-122"/>
              </a:rPr>
              <a:t> </a:t>
            </a:r>
            <a:r>
              <a:rPr lang="en-US" altLang="zh-CN" sz="2000" dirty="0" err="1" smtClean="0">
                <a:solidFill>
                  <a:srgbClr val="000000"/>
                </a:solidFill>
                <a:latin typeface="新宋体" panose="02010609030101010101" pitchFamily="49" charset="-122"/>
                <a:ea typeface="新宋体" panose="02010609030101010101" pitchFamily="49" charset="-122"/>
              </a:rPr>
              <a:t>mb_getInput</a:t>
            </a:r>
            <a:r>
              <a:rPr lang="en-US" altLang="zh-CN" sz="2000" dirty="0" smtClean="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Font typeface="Wingdings" panose="05000000000000000000" pitchFamily="2" charset="2"/>
              <a:buNone/>
            </a:pPr>
            <a:r>
              <a:rPr lang="en-US" altLang="zh-CN" sz="2000" dirty="0" smtClean="0">
                <a:solidFill>
                  <a:srgbClr val="000000"/>
                </a:solidFill>
                <a:latin typeface="新宋体" panose="02010609030101010101" pitchFamily="49" charset="-122"/>
                <a:ea typeface="新宋体" panose="02010609030101010101" pitchFamily="49" charset="-122"/>
              </a:rPr>
              <a:t>    </a:t>
            </a:r>
            <a:r>
              <a:rPr lang="en-US" altLang="zh-CN" sz="2000" dirty="0" err="1" smtClean="0">
                <a:solidFill>
                  <a:srgbClr val="0000FF"/>
                </a:solidFill>
                <a:latin typeface="新宋体" panose="02010609030101010101" pitchFamily="49" charset="-122"/>
                <a:ea typeface="新宋体" panose="02010609030101010101" pitchFamily="49" charset="-122"/>
              </a:rPr>
              <a:t>int</a:t>
            </a:r>
            <a:r>
              <a:rPr lang="en-US" altLang="zh-CN" sz="2000" dirty="0" smtClean="0">
                <a:solidFill>
                  <a:srgbClr val="000000"/>
                </a:solidFill>
                <a:latin typeface="新宋体" panose="02010609030101010101" pitchFamily="49" charset="-122"/>
                <a:ea typeface="新宋体" panose="02010609030101010101" pitchFamily="49" charset="-122"/>
              </a:rPr>
              <a:t> </a:t>
            </a:r>
            <a:r>
              <a:rPr lang="en-US" altLang="zh-CN" sz="2000" dirty="0" err="1" smtClean="0">
                <a:solidFill>
                  <a:srgbClr val="000000"/>
                </a:solidFill>
                <a:latin typeface="新宋体" panose="02010609030101010101" pitchFamily="49" charset="-122"/>
                <a:ea typeface="新宋体" panose="02010609030101010101" pitchFamily="49" charset="-122"/>
              </a:rPr>
              <a:t>mb_showData</a:t>
            </a:r>
            <a:r>
              <a:rPr lang="en-US" altLang="zh-CN" sz="2000" dirty="0" smtClean="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Font typeface="Wingdings" panose="05000000000000000000" pitchFamily="2" charset="2"/>
              <a:buNone/>
            </a:pPr>
            <a:r>
              <a:rPr lang="en-US" altLang="zh-CN" sz="2000" dirty="0" smtClean="0">
                <a:solidFill>
                  <a:srgbClr val="000000"/>
                </a:solidFill>
                <a:latin typeface="新宋体" panose="02010609030101010101" pitchFamily="49" charset="-122"/>
                <a:ea typeface="新宋体" panose="02010609030101010101" pitchFamily="49" charset="-122"/>
              </a:rPr>
              <a:t>}; </a:t>
            </a:r>
            <a:r>
              <a:rPr lang="en-US" altLang="zh-CN" sz="2000" dirty="0" smtClean="0">
                <a:solidFill>
                  <a:srgbClr val="008000"/>
                </a:solidFill>
                <a:latin typeface="新宋体" panose="02010609030101010101" pitchFamily="49" charset="-122"/>
                <a:ea typeface="新宋体" panose="02010609030101010101" pitchFamily="49" charset="-122"/>
              </a:rPr>
              <a:t>//</a:t>
            </a:r>
            <a:r>
              <a:rPr lang="zh-CN" altLang="en-US" sz="2000" dirty="0" smtClean="0">
                <a:solidFill>
                  <a:srgbClr val="008000"/>
                </a:solidFill>
                <a:latin typeface="新宋体" panose="02010609030101010101" pitchFamily="49" charset="-122"/>
                <a:ea typeface="新宋体" panose="02010609030101010101" pitchFamily="49" charset="-122"/>
              </a:rPr>
              <a:t>类</a:t>
            </a:r>
            <a:r>
              <a:rPr lang="en-US" altLang="zh-CN" sz="2000" dirty="0" err="1" smtClean="0">
                <a:solidFill>
                  <a:srgbClr val="008000"/>
                </a:solidFill>
                <a:latin typeface="新宋体" panose="02010609030101010101" pitchFamily="49" charset="-122"/>
                <a:ea typeface="新宋体" panose="02010609030101010101" pitchFamily="49" charset="-122"/>
              </a:rPr>
              <a:t>CP_IntegerInputSimple</a:t>
            </a:r>
            <a:r>
              <a:rPr lang="zh-CN" altLang="en-US" sz="2000" dirty="0" smtClean="0">
                <a:solidFill>
                  <a:srgbClr val="008000"/>
                </a:solidFill>
                <a:latin typeface="新宋体" panose="02010609030101010101" pitchFamily="49" charset="-122"/>
                <a:ea typeface="新宋体" panose="02010609030101010101" pitchFamily="49" charset="-122"/>
              </a:rPr>
              <a:t>定义结束</a:t>
            </a:r>
            <a:endParaRPr lang="zh-CN" altLang="en-US" sz="2000" dirty="0" smtClean="0">
              <a:solidFill>
                <a:srgbClr val="000000"/>
              </a:solidFill>
              <a:latin typeface="新宋体" panose="02010609030101010101" pitchFamily="49" charset="-122"/>
              <a:ea typeface="新宋体" panose="02010609030101010101" pitchFamily="49" charset="-122"/>
            </a:endParaRPr>
          </a:p>
        </p:txBody>
      </p:sp>
      <p:sp>
        <p:nvSpPr>
          <p:cNvPr id="10" name="内容占位符 2"/>
          <p:cNvSpPr txBox="1">
            <a:spLocks/>
          </p:cNvSpPr>
          <p:nvPr/>
        </p:nvSpPr>
        <p:spPr>
          <a:xfrm>
            <a:off x="1295400" y="2284415"/>
            <a:ext cx="7353300" cy="1035049"/>
          </a:xfrm>
          <a:prstGeom prst="rect">
            <a:avLst/>
          </a:prstGeom>
          <a:solidFill>
            <a:srgbClr val="FFFF00"/>
          </a:solidFill>
          <a:ln w="25400">
            <a:solidFill>
              <a:srgbClr val="FF0000"/>
            </a:solidFill>
          </a:ln>
        </p:spPr>
        <p:txBody>
          <a:bodyPr vert="horz" lIns="91440" tIns="45720" rIns="91440" bIns="45720" rtlCol="0">
            <a:norm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altLang="zh-CN" sz="2000" dirty="0" err="1">
                <a:solidFill>
                  <a:srgbClr val="2B91AF"/>
                </a:solidFill>
                <a:latin typeface="新宋体" panose="02010609030101010101" pitchFamily="49" charset="-122"/>
                <a:ea typeface="新宋体" panose="02010609030101010101" pitchFamily="49" charset="-122"/>
              </a:rPr>
              <a:t>CP_IntegerInputSimple</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err="1">
                <a:solidFill>
                  <a:srgbClr val="000000"/>
                </a:solidFill>
                <a:latin typeface="新宋体" panose="02010609030101010101" pitchFamily="49" charset="-122"/>
                <a:ea typeface="新宋体" panose="02010609030101010101" pitchFamily="49" charset="-122"/>
              </a:rPr>
              <a:t>CP_IntegerInputSimple</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a:solidFill>
                  <a:srgbClr val="FF0000"/>
                </a:solidFill>
                <a:latin typeface="新宋体" panose="02010609030101010101" pitchFamily="49" charset="-122"/>
                <a:ea typeface="新宋体" panose="02010609030101010101" pitchFamily="49" charset="-122"/>
              </a:rPr>
              <a:t>:</a:t>
            </a:r>
            <a:r>
              <a:rPr lang="en-US" altLang="zh-CN" sz="2000" dirty="0" err="1">
                <a:solidFill>
                  <a:srgbClr val="FF0000"/>
                </a:solidFill>
                <a:latin typeface="新宋体" panose="02010609030101010101" pitchFamily="49" charset="-122"/>
                <a:ea typeface="新宋体" panose="02010609030101010101" pitchFamily="49" charset="-122"/>
              </a:rPr>
              <a:t>m_data</a:t>
            </a:r>
            <a:r>
              <a:rPr lang="en-US" altLang="zh-CN" sz="2000" dirty="0">
                <a:solidFill>
                  <a:srgbClr val="FF0000"/>
                </a:solidFill>
                <a:latin typeface="新宋体" panose="02010609030101010101" pitchFamily="49" charset="-122"/>
                <a:ea typeface="新宋体" panose="02010609030101010101" pitchFamily="49" charset="-122"/>
              </a:rPr>
              <a:t>(0)</a:t>
            </a:r>
          </a:p>
          <a:p>
            <a:pPr marL="0" indent="0">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a:t>
            </a:r>
            <a:r>
              <a:rPr lang="zh-CN" altLang="en-US" sz="2000" dirty="0">
                <a:solidFill>
                  <a:srgbClr val="008000"/>
                </a:solidFill>
                <a:latin typeface="新宋体" panose="02010609030101010101" pitchFamily="49" charset="-122"/>
                <a:ea typeface="新宋体" panose="02010609030101010101" pitchFamily="49" charset="-122"/>
              </a:rPr>
              <a:t>类</a:t>
            </a:r>
            <a:r>
              <a:rPr lang="en-US" altLang="zh-CN" sz="2000" dirty="0" err="1">
                <a:solidFill>
                  <a:srgbClr val="008000"/>
                </a:solidFill>
                <a:latin typeface="新宋体" panose="02010609030101010101" pitchFamily="49" charset="-122"/>
                <a:ea typeface="新宋体" panose="02010609030101010101" pitchFamily="49" charset="-122"/>
              </a:rPr>
              <a:t>CP_IntegerInputSimple</a:t>
            </a:r>
            <a:r>
              <a:rPr lang="zh-CN" altLang="en-US" sz="2000" dirty="0">
                <a:solidFill>
                  <a:srgbClr val="008000"/>
                </a:solidFill>
                <a:latin typeface="新宋体" panose="02010609030101010101" pitchFamily="49" charset="-122"/>
                <a:ea typeface="新宋体" panose="02010609030101010101" pitchFamily="49" charset="-122"/>
              </a:rPr>
              <a:t>的构造函数定义结束</a:t>
            </a:r>
            <a:endParaRPr lang="zh-CN" altLang="en-US" sz="2000" dirty="0" smtClean="0">
              <a:solidFill>
                <a:srgbClr val="000000"/>
              </a:solidFill>
              <a:latin typeface="新宋体" panose="02010609030101010101" pitchFamily="49" charset="-122"/>
              <a:ea typeface="新宋体" panose="02010609030101010101" pitchFamily="49" charset="-122"/>
            </a:endParaRPr>
          </a:p>
        </p:txBody>
      </p:sp>
      <p:sp>
        <p:nvSpPr>
          <p:cNvPr id="11" name="AutoShape 10"/>
          <p:cNvSpPr>
            <a:spLocks/>
          </p:cNvSpPr>
          <p:nvPr/>
        </p:nvSpPr>
        <p:spPr bwMode="auto">
          <a:xfrm>
            <a:off x="6743700" y="4678363"/>
            <a:ext cx="1781175" cy="598488"/>
          </a:xfrm>
          <a:prstGeom prst="borderCallout2">
            <a:avLst>
              <a:gd name="adj1" fmla="val -2"/>
              <a:gd name="adj2" fmla="val 1291"/>
              <a:gd name="adj3" fmla="val -1"/>
              <a:gd name="adj4" fmla="val -13871"/>
              <a:gd name="adj5" fmla="val 524"/>
              <a:gd name="adj6" fmla="val -34839"/>
            </a:avLst>
          </a:prstGeom>
          <a:solidFill>
            <a:srgbClr val="FFFF99"/>
          </a:solidFill>
          <a:ln w="5715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2400" dirty="0" err="1" smtClean="0">
                <a:ea typeface="楷体_GB2312" pitchFamily="49" charset="-122"/>
              </a:rPr>
              <a:t>m_data</a:t>
            </a:r>
            <a:r>
              <a:rPr lang="en-US" altLang="zh-CN" sz="2400" dirty="0" smtClean="0">
                <a:ea typeface="楷体_GB2312" pitchFamily="49" charset="-122"/>
              </a:rPr>
              <a:t>=0;</a:t>
            </a:r>
          </a:p>
        </p:txBody>
      </p:sp>
      <p:sp>
        <p:nvSpPr>
          <p:cNvPr id="12" name="AutoShape 11"/>
          <p:cNvSpPr>
            <a:spLocks/>
          </p:cNvSpPr>
          <p:nvPr/>
        </p:nvSpPr>
        <p:spPr bwMode="auto">
          <a:xfrm>
            <a:off x="4269580" y="4137820"/>
            <a:ext cx="1439863" cy="522287"/>
          </a:xfrm>
          <a:prstGeom prst="borderCallout3">
            <a:avLst>
              <a:gd name="adj1" fmla="val 21884"/>
              <a:gd name="adj2" fmla="val -5292"/>
              <a:gd name="adj3" fmla="val 21884"/>
              <a:gd name="adj4" fmla="val -19847"/>
              <a:gd name="adj5" fmla="val 119758"/>
              <a:gd name="adj6" fmla="val -18524"/>
              <a:gd name="adj7" fmla="val 169605"/>
              <a:gd name="adj8" fmla="val 12019"/>
            </a:avLst>
          </a:prstGeom>
          <a:solidFill>
            <a:srgbClr val="FFFF99"/>
          </a:solidFill>
          <a:ln w="5715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ea typeface="楷体_GB2312" pitchFamily="49" charset="-122"/>
              </a:rPr>
              <a:t>代价小</a:t>
            </a:r>
          </a:p>
        </p:txBody>
      </p:sp>
    </p:spTree>
    <p:extLst>
      <p:ext uri="{BB962C8B-B14F-4D97-AF65-F5344CB8AC3E}">
        <p14:creationId xmlns:p14="http://schemas.microsoft.com/office/powerpoint/2010/main" val="9188136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a:t>面向对象程序设计</a:t>
            </a:r>
            <a:r>
              <a:rPr lang="zh-CN" altLang="en-US" dirty="0" smtClean="0"/>
              <a:t>基础</a:t>
            </a:r>
            <a:r>
              <a:rPr lang="en-US" altLang="zh-CN" dirty="0"/>
              <a:t/>
            </a:r>
            <a:br>
              <a:rPr lang="en-US" altLang="zh-CN" dirty="0"/>
            </a:br>
            <a:r>
              <a:rPr lang="en-US" altLang="zh-CN" sz="3200" dirty="0">
                <a:solidFill>
                  <a:schemeClr val="accent6">
                    <a:lumMod val="75000"/>
                  </a:schemeClr>
                </a:solidFill>
              </a:rPr>
              <a:t>(Fundamentals of Object-Oriented Programming)</a:t>
            </a:r>
            <a:endParaRPr lang="zh-CN" altLang="en-US" dirty="0">
              <a:solidFill>
                <a:schemeClr val="accent6">
                  <a:lumMod val="75000"/>
                </a:schemeClr>
              </a:solidFill>
            </a:endParaRPr>
          </a:p>
        </p:txBody>
      </p:sp>
      <p:sp>
        <p:nvSpPr>
          <p:cNvPr id="3" name="副标题 2"/>
          <p:cNvSpPr>
            <a:spLocks noGrp="1"/>
          </p:cNvSpPr>
          <p:nvPr>
            <p:ph type="subTitle" idx="1"/>
          </p:nvPr>
        </p:nvSpPr>
        <p:spPr>
          <a:xfrm>
            <a:off x="-1" y="3457576"/>
            <a:ext cx="9134475" cy="2667000"/>
          </a:xfrm>
        </p:spPr>
        <p:txBody>
          <a:bodyPr>
            <a:normAutofit fontScale="85000" lnSpcReduction="20000"/>
          </a:bodyPr>
          <a:lstStyle/>
          <a:p>
            <a:pPr>
              <a:lnSpc>
                <a:spcPct val="120000"/>
              </a:lnSpc>
            </a:pPr>
            <a:r>
              <a:rPr lang="zh-CN" altLang="en-US" sz="5200" dirty="0" smtClean="0">
                <a:ea typeface="隶书" panose="02010509060101010101" pitchFamily="49" charset="-122"/>
              </a:rPr>
              <a:t>雍</a:t>
            </a:r>
            <a:r>
              <a:rPr lang="zh-CN" altLang="en-US" sz="5200" dirty="0">
                <a:ea typeface="隶书" panose="02010509060101010101" pitchFamily="49" charset="-122"/>
              </a:rPr>
              <a:t>俊海</a:t>
            </a:r>
            <a:endParaRPr lang="en-US" altLang="zh-CN" sz="5200" dirty="0">
              <a:ea typeface="隶书" panose="02010509060101010101" pitchFamily="49" charset="-122"/>
            </a:endParaRPr>
          </a:p>
          <a:p>
            <a:pPr>
              <a:lnSpc>
                <a:spcPct val="120000"/>
              </a:lnSpc>
            </a:pPr>
            <a:r>
              <a:rPr lang="zh-CN" altLang="en-US" dirty="0" smtClean="0">
                <a:ea typeface="隶书" panose="02010509060101010101" pitchFamily="49" charset="-122"/>
              </a:rPr>
              <a:t>清华大学软件学院</a:t>
            </a:r>
            <a:endParaRPr lang="en-US" altLang="zh-CN" dirty="0">
              <a:ea typeface="隶书" panose="02010509060101010101" pitchFamily="49" charset="-122"/>
            </a:endParaRPr>
          </a:p>
          <a:p>
            <a:pPr>
              <a:lnSpc>
                <a:spcPct val="120000"/>
              </a:lnSpc>
            </a:pPr>
            <a:r>
              <a:rPr lang="en-US" altLang="zh-CN" dirty="0"/>
              <a:t>School of Software, Tsinghua University</a:t>
            </a:r>
          </a:p>
          <a:p>
            <a:pPr>
              <a:lnSpc>
                <a:spcPct val="120000"/>
              </a:lnSpc>
            </a:pPr>
            <a:r>
              <a:rPr lang="en-US" altLang="zh-CN" dirty="0"/>
              <a:t>yongjunhai@tsinghua.org.cn</a:t>
            </a:r>
            <a:endParaRPr lang="zh-CN" altLang="en-US" dirty="0">
              <a:ea typeface="隶书" panose="02010509060101010101" pitchFamily="49" charset="-122"/>
            </a:endParaRPr>
          </a:p>
        </p:txBody>
      </p:sp>
      <p:sp>
        <p:nvSpPr>
          <p:cNvPr id="5" name="日期占位符 4"/>
          <p:cNvSpPr>
            <a:spLocks noGrp="1"/>
          </p:cNvSpPr>
          <p:nvPr>
            <p:ph type="dt" sz="half" idx="10"/>
          </p:nvPr>
        </p:nvSpPr>
        <p:spPr/>
        <p:txBody>
          <a:bodyPr/>
          <a:lstStyle/>
          <a:p>
            <a:fld id="{6B034EC7-A483-44A8-8D9D-E5CF8445A484}" type="datetime2">
              <a:rPr lang="zh-CN" altLang="en-US" smtClean="0"/>
              <a:t>2021年3月2日</a:t>
            </a:fld>
            <a:endParaRPr lang="zh-CN" altLang="en-US" dirty="0"/>
          </a:p>
        </p:txBody>
      </p:sp>
      <p:sp>
        <p:nvSpPr>
          <p:cNvPr id="6" name="页脚占位符 5"/>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26354961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同一个类允许同时存在多个构造函数</a:t>
            </a:r>
            <a:endParaRPr lang="zh-CN" altLang="en-US" dirty="0"/>
          </a:p>
        </p:txBody>
      </p:sp>
      <p:sp>
        <p:nvSpPr>
          <p:cNvPr id="3" name="内容占位符 2"/>
          <p:cNvSpPr>
            <a:spLocks noGrp="1"/>
          </p:cNvSpPr>
          <p:nvPr>
            <p:ph idx="1"/>
          </p:nvPr>
        </p:nvSpPr>
        <p:spPr>
          <a:xfrm>
            <a:off x="461963" y="1457325"/>
            <a:ext cx="8396287" cy="685800"/>
          </a:xfrm>
        </p:spPr>
        <p:txBody>
          <a:bodyPr/>
          <a:lstStyle/>
          <a:p>
            <a:r>
              <a:rPr lang="zh-CN" altLang="en-US" dirty="0"/>
              <a:t>同一个</a:t>
            </a:r>
            <a:r>
              <a:rPr lang="zh-CN" altLang="en-US" dirty="0" smtClean="0"/>
              <a:t>类的多个构造函数应当符合函数重载条件。</a:t>
            </a:r>
            <a:endParaRPr lang="zh-CN" altLang="en-US"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2021年3月2日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40</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内容占位符 2"/>
          <p:cNvSpPr txBox="1">
            <a:spLocks/>
          </p:cNvSpPr>
          <p:nvPr/>
        </p:nvSpPr>
        <p:spPr>
          <a:xfrm>
            <a:off x="157164" y="2162174"/>
            <a:ext cx="3938586" cy="4213226"/>
          </a:xfrm>
          <a:prstGeom prst="rect">
            <a:avLst/>
          </a:prstGeom>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0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#include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&lt;</a:t>
            </a:r>
            <a:r>
              <a:rPr lang="en-US" altLang="zh-CN" sz="2000" dirty="0" err="1">
                <a:solidFill>
                  <a:srgbClr val="A31515"/>
                </a:solidFill>
                <a:latin typeface="新宋体" panose="02010609030101010101" pitchFamily="49" charset="-122"/>
                <a:ea typeface="新宋体" panose="02010609030101010101" pitchFamily="49" charset="-122"/>
              </a:rPr>
              <a:t>iostream</a:t>
            </a:r>
            <a:r>
              <a:rPr lang="en-US" altLang="zh-CN" sz="2000" dirty="0">
                <a:solidFill>
                  <a:srgbClr val="A31515"/>
                </a:solidFill>
                <a:latin typeface="新宋体" panose="02010609030101010101" pitchFamily="49" charset="-122"/>
                <a:ea typeface="新宋体" panose="02010609030101010101" pitchFamily="49" charset="-122"/>
              </a:rPr>
              <a:t>&gt;</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using</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namespace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std</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class</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CP_A</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public</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m_data</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public</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CP_A();</a:t>
            </a:r>
          </a:p>
          <a:p>
            <a:pPr marL="0" indent="0">
              <a:lnSpc>
                <a:spcPts val="20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CP_A(</a:t>
            </a: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i</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a:t>
            </a:r>
            <a:r>
              <a:rPr lang="zh-CN" altLang="en-US" sz="2000" dirty="0">
                <a:solidFill>
                  <a:srgbClr val="008000"/>
                </a:solidFill>
                <a:latin typeface="新宋体" panose="02010609030101010101" pitchFamily="49" charset="-122"/>
                <a:ea typeface="新宋体" panose="02010609030101010101" pitchFamily="49" charset="-122"/>
              </a:rPr>
              <a:t>类</a:t>
            </a:r>
            <a:r>
              <a:rPr lang="en-US" altLang="zh-CN" sz="2000" dirty="0">
                <a:solidFill>
                  <a:srgbClr val="008000"/>
                </a:solidFill>
                <a:latin typeface="新宋体" panose="02010609030101010101" pitchFamily="49" charset="-122"/>
                <a:ea typeface="新宋体" panose="02010609030101010101" pitchFamily="49" charset="-122"/>
              </a:rPr>
              <a:t>CP_A</a:t>
            </a:r>
            <a:r>
              <a:rPr lang="zh-CN" altLang="en-US" sz="2000" dirty="0">
                <a:solidFill>
                  <a:srgbClr val="008000"/>
                </a:solidFill>
                <a:latin typeface="新宋体" panose="02010609030101010101" pitchFamily="49" charset="-122"/>
                <a:ea typeface="新宋体" panose="02010609030101010101" pitchFamily="49" charset="-122"/>
              </a:rPr>
              <a:t>定义结束</a:t>
            </a: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2000" dirty="0">
                <a:solidFill>
                  <a:srgbClr val="2B91AF"/>
                </a:solidFill>
                <a:latin typeface="新宋体" panose="02010609030101010101" pitchFamily="49" charset="-122"/>
                <a:ea typeface="新宋体" panose="02010609030101010101" pitchFamily="49" charset="-122"/>
              </a:rPr>
              <a:t>CP_A</a:t>
            </a:r>
            <a:r>
              <a:rPr lang="en-US" altLang="zh-CN" sz="2000" dirty="0">
                <a:solidFill>
                  <a:srgbClr val="000000"/>
                </a:solidFill>
                <a:latin typeface="新宋体" panose="02010609030101010101" pitchFamily="49" charset="-122"/>
                <a:ea typeface="新宋体" panose="02010609030101010101" pitchFamily="49" charset="-122"/>
              </a:rPr>
              <a:t>::CP_A(): </a:t>
            </a:r>
            <a:r>
              <a:rPr lang="en-US" altLang="zh-CN" sz="2000" dirty="0" err="1">
                <a:solidFill>
                  <a:srgbClr val="000000"/>
                </a:solidFill>
                <a:latin typeface="新宋体" panose="02010609030101010101" pitchFamily="49" charset="-122"/>
                <a:ea typeface="新宋体" panose="02010609030101010101" pitchFamily="49" charset="-122"/>
              </a:rPr>
              <a:t>m_data</a:t>
            </a:r>
            <a:r>
              <a:rPr lang="en-US" altLang="zh-CN" sz="2000" dirty="0">
                <a:solidFill>
                  <a:srgbClr val="000000"/>
                </a:solidFill>
                <a:latin typeface="新宋体" panose="02010609030101010101" pitchFamily="49" charset="-122"/>
                <a:ea typeface="新宋体" panose="02010609030101010101" pitchFamily="49" charset="-122"/>
              </a:rPr>
              <a:t>(0)</a:t>
            </a:r>
          </a:p>
          <a:p>
            <a:pPr marL="0" indent="0">
              <a:lnSpc>
                <a:spcPts val="20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a:t>
            </a:r>
            <a:r>
              <a:rPr lang="zh-CN" altLang="en-US" sz="2000" dirty="0">
                <a:solidFill>
                  <a:srgbClr val="008000"/>
                </a:solidFill>
                <a:latin typeface="新宋体" panose="02010609030101010101" pitchFamily="49" charset="-122"/>
                <a:ea typeface="新宋体" panose="02010609030101010101" pitchFamily="49" charset="-122"/>
              </a:rPr>
              <a:t>类</a:t>
            </a:r>
            <a:r>
              <a:rPr lang="en-US" altLang="zh-CN" sz="2000" dirty="0">
                <a:solidFill>
                  <a:srgbClr val="008000"/>
                </a:solidFill>
                <a:latin typeface="新宋体" panose="02010609030101010101" pitchFamily="49" charset="-122"/>
                <a:ea typeface="新宋体" panose="02010609030101010101" pitchFamily="49" charset="-122"/>
              </a:rPr>
              <a:t>CP_A</a:t>
            </a:r>
            <a:r>
              <a:rPr lang="zh-CN" altLang="en-US" sz="2000" dirty="0">
                <a:solidFill>
                  <a:srgbClr val="008000"/>
                </a:solidFill>
                <a:latin typeface="新宋体" panose="02010609030101010101" pitchFamily="49" charset="-122"/>
                <a:ea typeface="新宋体" panose="02010609030101010101" pitchFamily="49" charset="-122"/>
              </a:rPr>
              <a:t>的构造函数定义结束</a:t>
            </a:r>
            <a:endParaRPr lang="zh-CN" altLang="en-US" sz="2000" dirty="0"/>
          </a:p>
        </p:txBody>
      </p:sp>
      <p:sp>
        <p:nvSpPr>
          <p:cNvPr id="10" name="内容占位符 2"/>
          <p:cNvSpPr txBox="1">
            <a:spLocks/>
          </p:cNvSpPr>
          <p:nvPr/>
        </p:nvSpPr>
        <p:spPr>
          <a:xfrm>
            <a:off x="3714751" y="2009774"/>
            <a:ext cx="5248274" cy="3429001"/>
          </a:xfrm>
          <a:prstGeom prst="rect">
            <a:avLst/>
          </a:prstGeom>
          <a:solidFill>
            <a:schemeClr val="bg1"/>
          </a:solid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000"/>
              </a:lnSpc>
              <a:spcBef>
                <a:spcPts val="0"/>
              </a:spcBef>
              <a:buNone/>
            </a:pPr>
            <a:r>
              <a:rPr lang="en-US" altLang="zh-CN" sz="2000" dirty="0">
                <a:solidFill>
                  <a:srgbClr val="2B91AF"/>
                </a:solidFill>
                <a:latin typeface="新宋体" panose="02010609030101010101" pitchFamily="49" charset="-122"/>
                <a:ea typeface="新宋体" panose="02010609030101010101" pitchFamily="49" charset="-122"/>
              </a:rPr>
              <a:t>CP_A</a:t>
            </a:r>
            <a:r>
              <a:rPr lang="en-US" altLang="zh-CN" sz="2000" dirty="0">
                <a:solidFill>
                  <a:srgbClr val="000000"/>
                </a:solidFill>
                <a:latin typeface="新宋体" panose="02010609030101010101" pitchFamily="49" charset="-122"/>
                <a:ea typeface="新宋体" panose="02010609030101010101" pitchFamily="49" charset="-122"/>
              </a:rPr>
              <a:t>::CP_A(</a:t>
            </a: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808080"/>
                </a:solidFill>
                <a:latin typeface="新宋体" panose="02010609030101010101" pitchFamily="49" charset="-122"/>
                <a:ea typeface="新宋体" panose="02010609030101010101" pitchFamily="49" charset="-122"/>
              </a:rPr>
              <a:t>i</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m_data</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err="1">
                <a:solidFill>
                  <a:srgbClr val="808080"/>
                </a:solidFill>
                <a:latin typeface="新宋体" panose="02010609030101010101" pitchFamily="49" charset="-122"/>
                <a:ea typeface="新宋体" panose="02010609030101010101" pitchFamily="49" charset="-122"/>
              </a:rPr>
              <a:t>i</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a:t>
            </a:r>
            <a:r>
              <a:rPr lang="zh-CN" altLang="en-US" sz="2000" dirty="0">
                <a:solidFill>
                  <a:srgbClr val="008000"/>
                </a:solidFill>
                <a:latin typeface="新宋体" panose="02010609030101010101" pitchFamily="49" charset="-122"/>
                <a:ea typeface="新宋体" panose="02010609030101010101" pitchFamily="49" charset="-122"/>
              </a:rPr>
              <a:t>类</a:t>
            </a:r>
            <a:r>
              <a:rPr lang="en-US" altLang="zh-CN" sz="2000" dirty="0">
                <a:solidFill>
                  <a:srgbClr val="008000"/>
                </a:solidFill>
                <a:latin typeface="新宋体" panose="02010609030101010101" pitchFamily="49" charset="-122"/>
                <a:ea typeface="新宋体" panose="02010609030101010101" pitchFamily="49" charset="-122"/>
              </a:rPr>
              <a:t>CP_A</a:t>
            </a:r>
            <a:r>
              <a:rPr lang="zh-CN" altLang="en-US" sz="2000" dirty="0">
                <a:solidFill>
                  <a:srgbClr val="008000"/>
                </a:solidFill>
                <a:latin typeface="新宋体" panose="02010609030101010101" pitchFamily="49" charset="-122"/>
                <a:ea typeface="新宋体" panose="02010609030101010101" pitchFamily="49" charset="-122"/>
              </a:rPr>
              <a:t>的构造函数定义结束</a:t>
            </a: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main( )</a:t>
            </a:r>
          </a:p>
          <a:p>
            <a:pPr marL="0" indent="0">
              <a:lnSpc>
                <a:spcPts val="20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CP_A</a:t>
            </a:r>
            <a:r>
              <a:rPr lang="en-US" altLang="zh-CN" sz="2000" dirty="0">
                <a:solidFill>
                  <a:srgbClr val="000000"/>
                </a:solidFill>
                <a:latin typeface="新宋体" panose="02010609030101010101" pitchFamily="49" charset="-122"/>
                <a:ea typeface="新宋体" panose="02010609030101010101" pitchFamily="49" charset="-122"/>
              </a:rPr>
              <a:t> a1;</a:t>
            </a:r>
          </a:p>
          <a:p>
            <a:pPr marL="0" indent="0">
              <a:lnSpc>
                <a:spcPts val="20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CP_A</a:t>
            </a:r>
            <a:r>
              <a:rPr lang="en-US" altLang="zh-CN" sz="2000" dirty="0">
                <a:solidFill>
                  <a:srgbClr val="000000"/>
                </a:solidFill>
                <a:latin typeface="新宋体" panose="02010609030101010101" pitchFamily="49" charset="-122"/>
                <a:ea typeface="新宋体" panose="02010609030101010101" pitchFamily="49" charset="-122"/>
              </a:rPr>
              <a:t> a2(10);</a:t>
            </a:r>
          </a:p>
          <a:p>
            <a:pPr marL="0" indent="0">
              <a:lnSpc>
                <a:spcPts val="20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cout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"a1="</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a1.m_data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smtClean="0">
                <a:solidFill>
                  <a:srgbClr val="000000"/>
                </a:solidFill>
                <a:latin typeface="新宋体" panose="02010609030101010101" pitchFamily="49" charset="-122"/>
                <a:ea typeface="新宋体" panose="02010609030101010101" pitchFamily="49" charset="-122"/>
              </a:rPr>
              <a:t>endl</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cout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"a2="</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a2.m_data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smtClean="0">
                <a:solidFill>
                  <a:srgbClr val="000000"/>
                </a:solidFill>
                <a:latin typeface="新宋体" panose="02010609030101010101" pitchFamily="49" charset="-122"/>
                <a:ea typeface="新宋体" panose="02010609030101010101" pitchFamily="49" charset="-122"/>
              </a:rPr>
              <a:t>endl</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system(</a:t>
            </a:r>
            <a:r>
              <a:rPr lang="en-US" altLang="zh-CN" sz="2000" dirty="0">
                <a:solidFill>
                  <a:srgbClr val="A31515"/>
                </a:solidFill>
                <a:latin typeface="新宋体" panose="02010609030101010101" pitchFamily="49" charset="-122"/>
                <a:ea typeface="新宋体" panose="02010609030101010101" pitchFamily="49" charset="-122"/>
              </a:rPr>
              <a:t>"pause"</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return</a:t>
            </a:r>
            <a:r>
              <a:rPr lang="en-US" altLang="zh-CN" sz="2000" dirty="0">
                <a:solidFill>
                  <a:srgbClr val="000000"/>
                </a:solidFill>
                <a:latin typeface="新宋体" panose="02010609030101010101" pitchFamily="49" charset="-122"/>
                <a:ea typeface="新宋体" panose="02010609030101010101" pitchFamily="49" charset="-122"/>
              </a:rPr>
              <a:t> 0;</a:t>
            </a:r>
          </a:p>
          <a:p>
            <a:pPr marL="0" indent="0">
              <a:lnSpc>
                <a:spcPts val="20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main</a:t>
            </a:r>
            <a:r>
              <a:rPr lang="zh-CN" altLang="en-US" sz="2000" dirty="0">
                <a:solidFill>
                  <a:srgbClr val="008000"/>
                </a:solidFill>
                <a:latin typeface="新宋体" panose="02010609030101010101" pitchFamily="49" charset="-122"/>
                <a:ea typeface="新宋体" panose="02010609030101010101" pitchFamily="49" charset="-122"/>
              </a:rPr>
              <a:t>函数结束</a:t>
            </a:r>
            <a:endParaRPr lang="zh-CN" altLang="en-US" sz="2000" dirty="0">
              <a:solidFill>
                <a:srgbClr val="000000"/>
              </a:solidFill>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7539342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构造</a:t>
            </a:r>
            <a:r>
              <a:rPr lang="zh-CN" altLang="en-US" dirty="0" smtClean="0"/>
              <a:t>函数的参数允许带默认参数值</a:t>
            </a:r>
            <a:endParaRPr lang="zh-CN" altLang="en-US"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2021年3月2日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41</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内容占位符 2"/>
          <p:cNvSpPr txBox="1">
            <a:spLocks/>
          </p:cNvSpPr>
          <p:nvPr/>
        </p:nvSpPr>
        <p:spPr>
          <a:xfrm>
            <a:off x="176214" y="1943098"/>
            <a:ext cx="3938586" cy="4365627"/>
          </a:xfrm>
          <a:prstGeom prst="rect">
            <a:avLst/>
          </a:prstGeom>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2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#include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&lt;</a:t>
            </a:r>
            <a:r>
              <a:rPr lang="en-US" altLang="zh-CN" sz="2000" dirty="0" err="1">
                <a:solidFill>
                  <a:srgbClr val="A31515"/>
                </a:solidFill>
                <a:latin typeface="新宋体" panose="02010609030101010101" pitchFamily="49" charset="-122"/>
                <a:ea typeface="新宋体" panose="02010609030101010101" pitchFamily="49" charset="-122"/>
              </a:rPr>
              <a:t>iostream</a:t>
            </a:r>
            <a:r>
              <a:rPr lang="en-US" altLang="zh-CN" sz="2000" dirty="0">
                <a:solidFill>
                  <a:srgbClr val="A31515"/>
                </a:solidFill>
                <a:latin typeface="新宋体" panose="02010609030101010101" pitchFamily="49" charset="-122"/>
                <a:ea typeface="新宋体" panose="02010609030101010101" pitchFamily="49" charset="-122"/>
              </a:rPr>
              <a:t>&gt;</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2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using</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namespace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std</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200"/>
              </a:lnSpc>
              <a:spcBef>
                <a:spcPts val="0"/>
              </a:spcBef>
              <a:buNone/>
            </a:pP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2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class</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CP_A</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2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2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public</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2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m_data</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200"/>
              </a:lnSpc>
              <a:spcBef>
                <a:spcPts val="0"/>
              </a:spcBef>
              <a:buNone/>
            </a:pP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2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public</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200"/>
              </a:lnSpc>
              <a:spcBef>
                <a:spcPts val="0"/>
              </a:spcBef>
              <a:buNone/>
            </a:pPr>
            <a:r>
              <a:rPr lang="en-US" altLang="zh-CN" sz="2000" dirty="0">
                <a:solidFill>
                  <a:srgbClr val="FF0000"/>
                </a:solidFill>
                <a:latin typeface="新宋体" panose="02010609030101010101" pitchFamily="49" charset="-122"/>
                <a:ea typeface="新宋体" panose="02010609030101010101" pitchFamily="49" charset="-122"/>
              </a:rPr>
              <a:t>    CP_A(</a:t>
            </a:r>
            <a:r>
              <a:rPr lang="en-US" altLang="zh-CN" sz="2000" dirty="0" err="1">
                <a:solidFill>
                  <a:srgbClr val="FF0000"/>
                </a:solidFill>
                <a:latin typeface="新宋体" panose="02010609030101010101" pitchFamily="49" charset="-122"/>
                <a:ea typeface="新宋体" panose="02010609030101010101" pitchFamily="49" charset="-122"/>
              </a:rPr>
              <a:t>int</a:t>
            </a:r>
            <a:r>
              <a:rPr lang="en-US" altLang="zh-CN" sz="2000" dirty="0">
                <a:solidFill>
                  <a:srgbClr val="FF0000"/>
                </a:solidFill>
                <a:latin typeface="新宋体" panose="02010609030101010101" pitchFamily="49" charset="-122"/>
                <a:ea typeface="新宋体" panose="02010609030101010101" pitchFamily="49" charset="-122"/>
              </a:rPr>
              <a:t> </a:t>
            </a:r>
            <a:r>
              <a:rPr lang="en-US" altLang="zh-CN" sz="2000" dirty="0" err="1">
                <a:solidFill>
                  <a:srgbClr val="FF0000"/>
                </a:solidFill>
                <a:latin typeface="新宋体" panose="02010609030101010101" pitchFamily="49" charset="-122"/>
                <a:ea typeface="新宋体" panose="02010609030101010101" pitchFamily="49" charset="-122"/>
              </a:rPr>
              <a:t>i</a:t>
            </a:r>
            <a:r>
              <a:rPr lang="en-US" altLang="zh-CN" sz="2000" dirty="0">
                <a:solidFill>
                  <a:srgbClr val="FF0000"/>
                </a:solidFill>
                <a:latin typeface="新宋体" panose="02010609030101010101" pitchFamily="49" charset="-122"/>
                <a:ea typeface="新宋体" panose="02010609030101010101" pitchFamily="49" charset="-122"/>
              </a:rPr>
              <a:t>=0);</a:t>
            </a:r>
          </a:p>
          <a:p>
            <a:pPr marL="0" indent="0">
              <a:lnSpc>
                <a:spcPts val="22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a:t>
            </a:r>
            <a:r>
              <a:rPr lang="zh-CN" altLang="en-US" sz="2000" dirty="0">
                <a:solidFill>
                  <a:srgbClr val="008000"/>
                </a:solidFill>
                <a:latin typeface="新宋体" panose="02010609030101010101" pitchFamily="49" charset="-122"/>
                <a:ea typeface="新宋体" panose="02010609030101010101" pitchFamily="49" charset="-122"/>
              </a:rPr>
              <a:t>类</a:t>
            </a:r>
            <a:r>
              <a:rPr lang="en-US" altLang="zh-CN" sz="2000" dirty="0">
                <a:solidFill>
                  <a:srgbClr val="008000"/>
                </a:solidFill>
                <a:latin typeface="新宋体" panose="02010609030101010101" pitchFamily="49" charset="-122"/>
                <a:ea typeface="新宋体" panose="02010609030101010101" pitchFamily="49" charset="-122"/>
              </a:rPr>
              <a:t>CP_A</a:t>
            </a:r>
            <a:r>
              <a:rPr lang="zh-CN" altLang="en-US" sz="2000" dirty="0">
                <a:solidFill>
                  <a:srgbClr val="008000"/>
                </a:solidFill>
                <a:latin typeface="新宋体" panose="02010609030101010101" pitchFamily="49" charset="-122"/>
                <a:ea typeface="新宋体" panose="02010609030101010101" pitchFamily="49" charset="-122"/>
              </a:rPr>
              <a:t>定义结束</a:t>
            </a: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200"/>
              </a:lnSpc>
              <a:spcBef>
                <a:spcPts val="0"/>
              </a:spcBef>
              <a:buNone/>
            </a:pP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200"/>
              </a:lnSpc>
              <a:spcBef>
                <a:spcPts val="0"/>
              </a:spcBef>
              <a:buNone/>
            </a:pPr>
            <a:r>
              <a:rPr lang="en-US" altLang="zh-CN" sz="2000" dirty="0">
                <a:solidFill>
                  <a:srgbClr val="2B91AF"/>
                </a:solidFill>
                <a:latin typeface="新宋体" panose="02010609030101010101" pitchFamily="49" charset="-122"/>
                <a:ea typeface="新宋体" panose="02010609030101010101" pitchFamily="49" charset="-122"/>
              </a:rPr>
              <a:t>CP_A</a:t>
            </a:r>
            <a:r>
              <a:rPr lang="en-US" altLang="zh-CN" sz="2000" dirty="0">
                <a:solidFill>
                  <a:srgbClr val="000000"/>
                </a:solidFill>
                <a:latin typeface="新宋体" panose="02010609030101010101" pitchFamily="49" charset="-122"/>
                <a:ea typeface="新宋体" panose="02010609030101010101" pitchFamily="49" charset="-122"/>
              </a:rPr>
              <a:t>::CP_A(</a:t>
            </a: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808080"/>
                </a:solidFill>
                <a:latin typeface="新宋体" panose="02010609030101010101" pitchFamily="49" charset="-122"/>
                <a:ea typeface="新宋体" panose="02010609030101010101" pitchFamily="49" charset="-122"/>
              </a:rPr>
              <a:t>i</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m_data</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err="1">
                <a:solidFill>
                  <a:srgbClr val="808080"/>
                </a:solidFill>
                <a:latin typeface="新宋体" panose="02010609030101010101" pitchFamily="49" charset="-122"/>
                <a:ea typeface="新宋体" panose="02010609030101010101" pitchFamily="49" charset="-122"/>
              </a:rPr>
              <a:t>i</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2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2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a:t>
            </a:r>
            <a:r>
              <a:rPr lang="zh-CN" altLang="en-US" sz="2000" dirty="0">
                <a:solidFill>
                  <a:srgbClr val="008000"/>
                </a:solidFill>
                <a:latin typeface="新宋体" panose="02010609030101010101" pitchFamily="49" charset="-122"/>
                <a:ea typeface="新宋体" panose="02010609030101010101" pitchFamily="49" charset="-122"/>
              </a:rPr>
              <a:t>类</a:t>
            </a:r>
            <a:r>
              <a:rPr lang="en-US" altLang="zh-CN" sz="2000" dirty="0">
                <a:solidFill>
                  <a:srgbClr val="008000"/>
                </a:solidFill>
                <a:latin typeface="新宋体" panose="02010609030101010101" pitchFamily="49" charset="-122"/>
                <a:ea typeface="新宋体" panose="02010609030101010101" pitchFamily="49" charset="-122"/>
              </a:rPr>
              <a:t>CP_A</a:t>
            </a:r>
            <a:r>
              <a:rPr lang="zh-CN" altLang="en-US" sz="2000" dirty="0">
                <a:solidFill>
                  <a:srgbClr val="008000"/>
                </a:solidFill>
                <a:latin typeface="新宋体" panose="02010609030101010101" pitchFamily="49" charset="-122"/>
                <a:ea typeface="新宋体" panose="02010609030101010101" pitchFamily="49" charset="-122"/>
              </a:rPr>
              <a:t>的构造函数定义结束</a:t>
            </a:r>
            <a:endParaRPr lang="zh-CN" altLang="en-US" sz="2000" dirty="0"/>
          </a:p>
        </p:txBody>
      </p:sp>
      <p:sp>
        <p:nvSpPr>
          <p:cNvPr id="10" name="内容占位符 2"/>
          <p:cNvSpPr txBox="1">
            <a:spLocks/>
          </p:cNvSpPr>
          <p:nvPr/>
        </p:nvSpPr>
        <p:spPr>
          <a:xfrm>
            <a:off x="3705226" y="1419224"/>
            <a:ext cx="5248274" cy="2952751"/>
          </a:xfrm>
          <a:prstGeom prst="rect">
            <a:avLst/>
          </a:prstGeom>
          <a:solidFill>
            <a:schemeClr val="bg1"/>
          </a:solid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400"/>
              </a:lnSpc>
              <a:spcBef>
                <a:spcPts val="0"/>
              </a:spcBef>
              <a:buNone/>
            </a:pP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main( )</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CP_A</a:t>
            </a:r>
            <a:r>
              <a:rPr lang="en-US" altLang="zh-CN" sz="2000" dirty="0">
                <a:solidFill>
                  <a:srgbClr val="000000"/>
                </a:solidFill>
                <a:latin typeface="新宋体" panose="02010609030101010101" pitchFamily="49" charset="-122"/>
                <a:ea typeface="新宋体" panose="02010609030101010101" pitchFamily="49" charset="-122"/>
              </a:rPr>
              <a:t> a1;</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CP_A</a:t>
            </a:r>
            <a:r>
              <a:rPr lang="en-US" altLang="zh-CN" sz="2000" dirty="0">
                <a:solidFill>
                  <a:srgbClr val="000000"/>
                </a:solidFill>
                <a:latin typeface="新宋体" panose="02010609030101010101" pitchFamily="49" charset="-122"/>
                <a:ea typeface="新宋体" panose="02010609030101010101" pitchFamily="49" charset="-122"/>
              </a:rPr>
              <a:t> a2(10);</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cout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"a1="</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a1.m_data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endl</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cout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"a2="</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a2.m_data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endl</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system(</a:t>
            </a:r>
            <a:r>
              <a:rPr lang="en-US" altLang="zh-CN" sz="2000" dirty="0">
                <a:solidFill>
                  <a:srgbClr val="A31515"/>
                </a:solidFill>
                <a:latin typeface="新宋体" panose="02010609030101010101" pitchFamily="49" charset="-122"/>
                <a:ea typeface="新宋体" panose="02010609030101010101" pitchFamily="49" charset="-122"/>
              </a:rPr>
              <a:t>"pause"</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return</a:t>
            </a:r>
            <a:r>
              <a:rPr lang="en-US" altLang="zh-CN" sz="2000" dirty="0">
                <a:solidFill>
                  <a:srgbClr val="000000"/>
                </a:solidFill>
                <a:latin typeface="新宋体" panose="02010609030101010101" pitchFamily="49" charset="-122"/>
                <a:ea typeface="新宋体" panose="02010609030101010101" pitchFamily="49" charset="-122"/>
              </a:rPr>
              <a:t> 0;</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main</a:t>
            </a:r>
            <a:r>
              <a:rPr lang="zh-CN" altLang="en-US" sz="2000" dirty="0">
                <a:solidFill>
                  <a:srgbClr val="008000"/>
                </a:solidFill>
                <a:latin typeface="新宋体" panose="02010609030101010101" pitchFamily="49" charset="-122"/>
                <a:ea typeface="新宋体" panose="02010609030101010101" pitchFamily="49" charset="-122"/>
              </a:rPr>
              <a:t>函数结束</a:t>
            </a:r>
            <a:endParaRPr lang="zh-CN" altLang="en-US" sz="2000" dirty="0">
              <a:solidFill>
                <a:srgbClr val="000000"/>
              </a:solidFill>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167807946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下面程序片断是否正确</a:t>
            </a:r>
            <a:r>
              <a:rPr lang="en-US" altLang="zh-CN" dirty="0" smtClean="0"/>
              <a:t>?</a:t>
            </a:r>
            <a:r>
              <a:rPr lang="en-US" altLang="zh-CN" dirty="0" smtClean="0">
                <a:solidFill>
                  <a:srgbClr val="FF0000"/>
                </a:solidFill>
              </a:rPr>
              <a:t>[</a:t>
            </a:r>
            <a:r>
              <a:rPr lang="zh-CN" altLang="en-US" dirty="0" smtClean="0">
                <a:solidFill>
                  <a:srgbClr val="FF0000"/>
                </a:solidFill>
              </a:rPr>
              <a:t>问</a:t>
            </a:r>
            <a:r>
              <a:rPr lang="en-US" altLang="zh-CN" dirty="0" smtClean="0">
                <a:solidFill>
                  <a:srgbClr val="FF0000"/>
                </a:solidFill>
              </a:rPr>
              <a:t>]</a:t>
            </a:r>
            <a:endParaRPr lang="zh-CN" altLang="en-US" dirty="0">
              <a:solidFill>
                <a:srgbClr val="FF0000"/>
              </a:solidFill>
            </a:endParaRPr>
          </a:p>
        </p:txBody>
      </p:sp>
      <p:sp>
        <p:nvSpPr>
          <p:cNvPr id="3" name="内容占位符 2"/>
          <p:cNvSpPr>
            <a:spLocks noGrp="1"/>
          </p:cNvSpPr>
          <p:nvPr>
            <p:ph idx="1"/>
          </p:nvPr>
        </p:nvSpPr>
        <p:spPr>
          <a:xfrm>
            <a:off x="461963" y="1457325"/>
            <a:ext cx="8220075" cy="542925"/>
          </a:xfrm>
        </p:spPr>
        <p:txBody>
          <a:bodyPr/>
          <a:lstStyle/>
          <a:p>
            <a:r>
              <a:rPr lang="zh-CN" altLang="en-US" dirty="0"/>
              <a:t>带缺省形参值</a:t>
            </a:r>
            <a:r>
              <a:rPr lang="en-US" altLang="zh-CN" dirty="0"/>
              <a:t>+</a:t>
            </a:r>
            <a:r>
              <a:rPr lang="zh-CN" altLang="en-US" dirty="0"/>
              <a:t>函数重载</a:t>
            </a:r>
            <a:r>
              <a:rPr lang="en-US" altLang="zh-CN" dirty="0" smtClean="0"/>
              <a:t>?</a:t>
            </a:r>
            <a:endParaRPr lang="en-US" altLang="zh-CN"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2021年3月2日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42</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内容占位符 2"/>
          <p:cNvSpPr txBox="1">
            <a:spLocks/>
          </p:cNvSpPr>
          <p:nvPr/>
        </p:nvSpPr>
        <p:spPr>
          <a:xfrm>
            <a:off x="176214" y="2000248"/>
            <a:ext cx="3938586" cy="4365627"/>
          </a:xfrm>
          <a:prstGeom prst="rect">
            <a:avLst/>
          </a:prstGeom>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1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#include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&lt;</a:t>
            </a:r>
            <a:r>
              <a:rPr lang="en-US" altLang="zh-CN" sz="2000" dirty="0" err="1">
                <a:solidFill>
                  <a:srgbClr val="A31515"/>
                </a:solidFill>
                <a:latin typeface="新宋体" panose="02010609030101010101" pitchFamily="49" charset="-122"/>
                <a:ea typeface="新宋体" panose="02010609030101010101" pitchFamily="49" charset="-122"/>
              </a:rPr>
              <a:t>iostream</a:t>
            </a:r>
            <a:r>
              <a:rPr lang="en-US" altLang="zh-CN" sz="2000" dirty="0">
                <a:solidFill>
                  <a:srgbClr val="A31515"/>
                </a:solidFill>
                <a:latin typeface="新宋体" panose="02010609030101010101" pitchFamily="49" charset="-122"/>
                <a:ea typeface="新宋体" panose="02010609030101010101" pitchFamily="49" charset="-122"/>
              </a:rPr>
              <a:t>&gt;</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using</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namespace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std</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class</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CP_A</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public</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m_data</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public</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FF0000"/>
                </a:solidFill>
                <a:latin typeface="新宋体" panose="02010609030101010101" pitchFamily="49" charset="-122"/>
                <a:ea typeface="新宋体" panose="02010609030101010101" pitchFamily="49" charset="-122"/>
              </a:rPr>
              <a:t>    CP_A() :</a:t>
            </a:r>
            <a:r>
              <a:rPr lang="en-US" altLang="zh-CN" sz="2000" dirty="0" err="1">
                <a:solidFill>
                  <a:srgbClr val="FF0000"/>
                </a:solidFill>
                <a:latin typeface="新宋体" panose="02010609030101010101" pitchFamily="49" charset="-122"/>
                <a:ea typeface="新宋体" panose="02010609030101010101" pitchFamily="49" charset="-122"/>
              </a:rPr>
              <a:t>m_data</a:t>
            </a:r>
            <a:r>
              <a:rPr lang="en-US" altLang="zh-CN" sz="2000" dirty="0">
                <a:solidFill>
                  <a:srgbClr val="FF0000"/>
                </a:solidFill>
                <a:latin typeface="新宋体" panose="02010609030101010101" pitchFamily="49" charset="-122"/>
                <a:ea typeface="新宋体" panose="02010609030101010101" pitchFamily="49" charset="-122"/>
              </a:rPr>
              <a:t>(0) {}</a:t>
            </a:r>
          </a:p>
          <a:p>
            <a:pPr marL="0" indent="0">
              <a:lnSpc>
                <a:spcPts val="2100"/>
              </a:lnSpc>
              <a:spcBef>
                <a:spcPts val="0"/>
              </a:spcBef>
              <a:buNone/>
            </a:pPr>
            <a:r>
              <a:rPr lang="en-US" altLang="zh-CN" sz="2000" dirty="0">
                <a:solidFill>
                  <a:srgbClr val="FF0000"/>
                </a:solidFill>
                <a:latin typeface="新宋体" panose="02010609030101010101" pitchFamily="49" charset="-122"/>
                <a:ea typeface="新宋体" panose="02010609030101010101" pitchFamily="49" charset="-122"/>
              </a:rPr>
              <a:t>    CP_A(</a:t>
            </a:r>
            <a:r>
              <a:rPr lang="en-US" altLang="zh-CN" sz="2000" dirty="0" err="1">
                <a:solidFill>
                  <a:srgbClr val="FF0000"/>
                </a:solidFill>
                <a:latin typeface="新宋体" panose="02010609030101010101" pitchFamily="49" charset="-122"/>
                <a:ea typeface="新宋体" panose="02010609030101010101" pitchFamily="49" charset="-122"/>
              </a:rPr>
              <a:t>int</a:t>
            </a:r>
            <a:r>
              <a:rPr lang="en-US" altLang="zh-CN" sz="2000" dirty="0">
                <a:solidFill>
                  <a:srgbClr val="FF0000"/>
                </a:solidFill>
                <a:latin typeface="新宋体" panose="02010609030101010101" pitchFamily="49" charset="-122"/>
                <a:ea typeface="新宋体" panose="02010609030101010101" pitchFamily="49" charset="-122"/>
              </a:rPr>
              <a:t> </a:t>
            </a:r>
            <a:r>
              <a:rPr lang="en-US" altLang="zh-CN" sz="2000" dirty="0" err="1">
                <a:solidFill>
                  <a:srgbClr val="FF0000"/>
                </a:solidFill>
                <a:latin typeface="新宋体" panose="02010609030101010101" pitchFamily="49" charset="-122"/>
                <a:ea typeface="新宋体" panose="02010609030101010101" pitchFamily="49" charset="-122"/>
              </a:rPr>
              <a:t>i</a:t>
            </a:r>
            <a:r>
              <a:rPr lang="en-US" altLang="zh-CN" sz="2000" dirty="0">
                <a:solidFill>
                  <a:srgbClr val="FF0000"/>
                </a:solidFill>
                <a:latin typeface="新宋体" panose="02010609030101010101" pitchFamily="49" charset="-122"/>
                <a:ea typeface="新宋体" panose="02010609030101010101" pitchFamily="49" charset="-122"/>
              </a:rPr>
              <a:t>=0);</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a:t>
            </a:r>
            <a:r>
              <a:rPr lang="zh-CN" altLang="en-US" sz="2000" dirty="0">
                <a:solidFill>
                  <a:srgbClr val="008000"/>
                </a:solidFill>
                <a:latin typeface="新宋体" panose="02010609030101010101" pitchFamily="49" charset="-122"/>
                <a:ea typeface="新宋体" panose="02010609030101010101" pitchFamily="49" charset="-122"/>
              </a:rPr>
              <a:t>类</a:t>
            </a:r>
            <a:r>
              <a:rPr lang="en-US" altLang="zh-CN" sz="2000" dirty="0">
                <a:solidFill>
                  <a:srgbClr val="008000"/>
                </a:solidFill>
                <a:latin typeface="新宋体" panose="02010609030101010101" pitchFamily="49" charset="-122"/>
                <a:ea typeface="新宋体" panose="02010609030101010101" pitchFamily="49" charset="-122"/>
              </a:rPr>
              <a:t>CP_A</a:t>
            </a:r>
            <a:r>
              <a:rPr lang="zh-CN" altLang="en-US" sz="2000" dirty="0">
                <a:solidFill>
                  <a:srgbClr val="008000"/>
                </a:solidFill>
                <a:latin typeface="新宋体" panose="02010609030101010101" pitchFamily="49" charset="-122"/>
                <a:ea typeface="新宋体" panose="02010609030101010101" pitchFamily="49" charset="-122"/>
              </a:rPr>
              <a:t>定义结束</a:t>
            </a: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en-US" altLang="zh-CN" sz="2000" dirty="0">
                <a:solidFill>
                  <a:srgbClr val="2B91AF"/>
                </a:solidFill>
                <a:latin typeface="新宋体" panose="02010609030101010101" pitchFamily="49" charset="-122"/>
                <a:ea typeface="新宋体" panose="02010609030101010101" pitchFamily="49" charset="-122"/>
              </a:rPr>
              <a:t>CP_A</a:t>
            </a:r>
            <a:r>
              <a:rPr lang="en-US" altLang="zh-CN" sz="2000" dirty="0">
                <a:solidFill>
                  <a:srgbClr val="000000"/>
                </a:solidFill>
                <a:latin typeface="新宋体" panose="02010609030101010101" pitchFamily="49" charset="-122"/>
                <a:ea typeface="新宋体" panose="02010609030101010101" pitchFamily="49" charset="-122"/>
              </a:rPr>
              <a:t>::CP_A(</a:t>
            </a: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808080"/>
                </a:solidFill>
                <a:latin typeface="新宋体" panose="02010609030101010101" pitchFamily="49" charset="-122"/>
                <a:ea typeface="新宋体" panose="02010609030101010101" pitchFamily="49" charset="-122"/>
              </a:rPr>
              <a:t>i</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m_data</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err="1">
                <a:solidFill>
                  <a:srgbClr val="808080"/>
                </a:solidFill>
                <a:latin typeface="新宋体" panose="02010609030101010101" pitchFamily="49" charset="-122"/>
                <a:ea typeface="新宋体" panose="02010609030101010101" pitchFamily="49" charset="-122"/>
              </a:rPr>
              <a:t>i</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a:t>
            </a:r>
            <a:r>
              <a:rPr lang="zh-CN" altLang="en-US" sz="2000" dirty="0">
                <a:solidFill>
                  <a:srgbClr val="008000"/>
                </a:solidFill>
                <a:latin typeface="新宋体" panose="02010609030101010101" pitchFamily="49" charset="-122"/>
                <a:ea typeface="新宋体" panose="02010609030101010101" pitchFamily="49" charset="-122"/>
              </a:rPr>
              <a:t>类</a:t>
            </a:r>
            <a:r>
              <a:rPr lang="en-US" altLang="zh-CN" sz="2000" dirty="0">
                <a:solidFill>
                  <a:srgbClr val="008000"/>
                </a:solidFill>
                <a:latin typeface="新宋体" panose="02010609030101010101" pitchFamily="49" charset="-122"/>
                <a:ea typeface="新宋体" panose="02010609030101010101" pitchFamily="49" charset="-122"/>
              </a:rPr>
              <a:t>CP_A</a:t>
            </a:r>
            <a:r>
              <a:rPr lang="zh-CN" altLang="en-US" sz="2000" dirty="0">
                <a:solidFill>
                  <a:srgbClr val="008000"/>
                </a:solidFill>
                <a:latin typeface="新宋体" panose="02010609030101010101" pitchFamily="49" charset="-122"/>
                <a:ea typeface="新宋体" panose="02010609030101010101" pitchFamily="49" charset="-122"/>
              </a:rPr>
              <a:t>的构造函数定义结束</a:t>
            </a:r>
            <a:endParaRPr lang="zh-CN" altLang="en-US" sz="2000" dirty="0">
              <a:solidFill>
                <a:srgbClr val="000000"/>
              </a:solidFill>
              <a:latin typeface="新宋体" panose="02010609030101010101" pitchFamily="49" charset="-122"/>
              <a:ea typeface="新宋体" panose="02010609030101010101" pitchFamily="49" charset="-122"/>
            </a:endParaRPr>
          </a:p>
        </p:txBody>
      </p:sp>
      <p:sp>
        <p:nvSpPr>
          <p:cNvPr id="10" name="内容占位符 2"/>
          <p:cNvSpPr txBox="1">
            <a:spLocks/>
          </p:cNvSpPr>
          <p:nvPr/>
        </p:nvSpPr>
        <p:spPr>
          <a:xfrm>
            <a:off x="3705226" y="2000249"/>
            <a:ext cx="5248274" cy="2952751"/>
          </a:xfrm>
          <a:prstGeom prst="rect">
            <a:avLst/>
          </a:prstGeom>
          <a:solidFill>
            <a:schemeClr val="bg1"/>
          </a:solid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400"/>
              </a:lnSpc>
              <a:spcBef>
                <a:spcPts val="0"/>
              </a:spcBef>
              <a:buNone/>
            </a:pP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main( )</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CP_A</a:t>
            </a:r>
            <a:r>
              <a:rPr lang="en-US" altLang="zh-CN" sz="2000" dirty="0">
                <a:solidFill>
                  <a:srgbClr val="000000"/>
                </a:solidFill>
                <a:latin typeface="新宋体" panose="02010609030101010101" pitchFamily="49" charset="-122"/>
                <a:ea typeface="新宋体" panose="02010609030101010101" pitchFamily="49" charset="-122"/>
              </a:rPr>
              <a:t> a1;</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CP_A</a:t>
            </a:r>
            <a:r>
              <a:rPr lang="en-US" altLang="zh-CN" sz="2000" dirty="0">
                <a:solidFill>
                  <a:srgbClr val="000000"/>
                </a:solidFill>
                <a:latin typeface="新宋体" panose="02010609030101010101" pitchFamily="49" charset="-122"/>
                <a:ea typeface="新宋体" panose="02010609030101010101" pitchFamily="49" charset="-122"/>
              </a:rPr>
              <a:t> a2(10);</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cout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"a1="</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a1.m_data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endl</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cout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"a2="</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a2.m_data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endl</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system(</a:t>
            </a:r>
            <a:r>
              <a:rPr lang="en-US" altLang="zh-CN" sz="2000" dirty="0">
                <a:solidFill>
                  <a:srgbClr val="A31515"/>
                </a:solidFill>
                <a:latin typeface="新宋体" panose="02010609030101010101" pitchFamily="49" charset="-122"/>
                <a:ea typeface="新宋体" panose="02010609030101010101" pitchFamily="49" charset="-122"/>
              </a:rPr>
              <a:t>"pause"</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return</a:t>
            </a:r>
            <a:r>
              <a:rPr lang="en-US" altLang="zh-CN" sz="2000" dirty="0">
                <a:solidFill>
                  <a:srgbClr val="000000"/>
                </a:solidFill>
                <a:latin typeface="新宋体" panose="02010609030101010101" pitchFamily="49" charset="-122"/>
                <a:ea typeface="新宋体" panose="02010609030101010101" pitchFamily="49" charset="-122"/>
              </a:rPr>
              <a:t> 0;</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main</a:t>
            </a:r>
            <a:r>
              <a:rPr lang="zh-CN" altLang="en-US" sz="2000" dirty="0">
                <a:solidFill>
                  <a:srgbClr val="008000"/>
                </a:solidFill>
                <a:latin typeface="新宋体" panose="02010609030101010101" pitchFamily="49" charset="-122"/>
                <a:ea typeface="新宋体" panose="02010609030101010101" pitchFamily="49" charset="-122"/>
              </a:rPr>
              <a:t>函数结束</a:t>
            </a:r>
            <a:endParaRPr lang="zh-CN" altLang="en-US" sz="2000" dirty="0">
              <a:solidFill>
                <a:srgbClr val="000000"/>
              </a:solidFill>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382264706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下面程序片断是否正确</a:t>
            </a:r>
            <a:r>
              <a:rPr lang="en-US" altLang="zh-CN" dirty="0" smtClean="0"/>
              <a:t>?</a:t>
            </a:r>
            <a:r>
              <a:rPr lang="en-US" altLang="zh-CN" dirty="0" smtClean="0">
                <a:solidFill>
                  <a:srgbClr val="FF0000"/>
                </a:solidFill>
              </a:rPr>
              <a:t>[</a:t>
            </a:r>
            <a:r>
              <a:rPr lang="zh-CN" altLang="en-US" dirty="0" smtClean="0">
                <a:solidFill>
                  <a:srgbClr val="FF0000"/>
                </a:solidFill>
              </a:rPr>
              <a:t>答</a:t>
            </a:r>
            <a:r>
              <a:rPr lang="en-US" altLang="zh-CN" dirty="0" smtClean="0">
                <a:solidFill>
                  <a:srgbClr val="FF0000"/>
                </a:solidFill>
              </a:rPr>
              <a:t>]</a:t>
            </a:r>
            <a:endParaRPr lang="zh-CN" altLang="en-US" dirty="0">
              <a:solidFill>
                <a:srgbClr val="FF0000"/>
              </a:solidFill>
            </a:endParaRPr>
          </a:p>
        </p:txBody>
      </p:sp>
      <p:sp>
        <p:nvSpPr>
          <p:cNvPr id="3" name="内容占位符 2"/>
          <p:cNvSpPr>
            <a:spLocks noGrp="1"/>
          </p:cNvSpPr>
          <p:nvPr>
            <p:ph idx="1"/>
          </p:nvPr>
        </p:nvSpPr>
        <p:spPr>
          <a:xfrm>
            <a:off x="461963" y="1457325"/>
            <a:ext cx="8220075" cy="542925"/>
          </a:xfrm>
        </p:spPr>
        <p:txBody>
          <a:bodyPr/>
          <a:lstStyle/>
          <a:p>
            <a:r>
              <a:rPr lang="zh-CN" altLang="en-US" dirty="0"/>
              <a:t>带缺省形参值</a:t>
            </a:r>
            <a:r>
              <a:rPr lang="en-US" altLang="zh-CN" dirty="0"/>
              <a:t>+</a:t>
            </a:r>
            <a:r>
              <a:rPr lang="zh-CN" altLang="en-US" dirty="0"/>
              <a:t>函数重载</a:t>
            </a:r>
            <a:r>
              <a:rPr lang="en-US" altLang="zh-CN" dirty="0" smtClean="0"/>
              <a:t>?</a:t>
            </a:r>
            <a:endParaRPr lang="en-US" altLang="zh-CN"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2021年3月2日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43</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内容占位符 2"/>
          <p:cNvSpPr txBox="1">
            <a:spLocks/>
          </p:cNvSpPr>
          <p:nvPr/>
        </p:nvSpPr>
        <p:spPr>
          <a:xfrm>
            <a:off x="176214" y="2000248"/>
            <a:ext cx="3938586" cy="4365627"/>
          </a:xfrm>
          <a:prstGeom prst="rect">
            <a:avLst/>
          </a:prstGeom>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1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#include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&lt;</a:t>
            </a:r>
            <a:r>
              <a:rPr lang="en-US" altLang="zh-CN" sz="2000" dirty="0" err="1">
                <a:solidFill>
                  <a:srgbClr val="A31515"/>
                </a:solidFill>
                <a:latin typeface="新宋体" panose="02010609030101010101" pitchFamily="49" charset="-122"/>
                <a:ea typeface="新宋体" panose="02010609030101010101" pitchFamily="49" charset="-122"/>
              </a:rPr>
              <a:t>iostream</a:t>
            </a:r>
            <a:r>
              <a:rPr lang="en-US" altLang="zh-CN" sz="2000" dirty="0">
                <a:solidFill>
                  <a:srgbClr val="A31515"/>
                </a:solidFill>
                <a:latin typeface="新宋体" panose="02010609030101010101" pitchFamily="49" charset="-122"/>
                <a:ea typeface="新宋体" panose="02010609030101010101" pitchFamily="49" charset="-122"/>
              </a:rPr>
              <a:t>&gt;</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using</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namespace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std</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class</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CP_A</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public</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m_data</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public</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FF0000"/>
                </a:solidFill>
                <a:latin typeface="新宋体" panose="02010609030101010101" pitchFamily="49" charset="-122"/>
                <a:ea typeface="新宋体" panose="02010609030101010101" pitchFamily="49" charset="-122"/>
              </a:rPr>
              <a:t>    CP_A() :</a:t>
            </a:r>
            <a:r>
              <a:rPr lang="en-US" altLang="zh-CN" sz="2000" dirty="0" err="1">
                <a:solidFill>
                  <a:srgbClr val="FF0000"/>
                </a:solidFill>
                <a:latin typeface="新宋体" panose="02010609030101010101" pitchFamily="49" charset="-122"/>
                <a:ea typeface="新宋体" panose="02010609030101010101" pitchFamily="49" charset="-122"/>
              </a:rPr>
              <a:t>m_data</a:t>
            </a:r>
            <a:r>
              <a:rPr lang="en-US" altLang="zh-CN" sz="2000" dirty="0">
                <a:solidFill>
                  <a:srgbClr val="FF0000"/>
                </a:solidFill>
                <a:latin typeface="新宋体" panose="02010609030101010101" pitchFamily="49" charset="-122"/>
                <a:ea typeface="新宋体" panose="02010609030101010101" pitchFamily="49" charset="-122"/>
              </a:rPr>
              <a:t>(0) {}</a:t>
            </a:r>
          </a:p>
          <a:p>
            <a:pPr marL="0" indent="0">
              <a:lnSpc>
                <a:spcPts val="2100"/>
              </a:lnSpc>
              <a:spcBef>
                <a:spcPts val="0"/>
              </a:spcBef>
              <a:buNone/>
            </a:pPr>
            <a:r>
              <a:rPr lang="en-US" altLang="zh-CN" sz="2000" dirty="0">
                <a:solidFill>
                  <a:srgbClr val="FF0000"/>
                </a:solidFill>
                <a:latin typeface="新宋体" panose="02010609030101010101" pitchFamily="49" charset="-122"/>
                <a:ea typeface="新宋体" panose="02010609030101010101" pitchFamily="49" charset="-122"/>
              </a:rPr>
              <a:t>    CP_A(</a:t>
            </a:r>
            <a:r>
              <a:rPr lang="en-US" altLang="zh-CN" sz="2000" dirty="0" err="1">
                <a:solidFill>
                  <a:srgbClr val="FF0000"/>
                </a:solidFill>
                <a:latin typeface="新宋体" panose="02010609030101010101" pitchFamily="49" charset="-122"/>
                <a:ea typeface="新宋体" panose="02010609030101010101" pitchFamily="49" charset="-122"/>
              </a:rPr>
              <a:t>int</a:t>
            </a:r>
            <a:r>
              <a:rPr lang="en-US" altLang="zh-CN" sz="2000" dirty="0">
                <a:solidFill>
                  <a:srgbClr val="FF0000"/>
                </a:solidFill>
                <a:latin typeface="新宋体" panose="02010609030101010101" pitchFamily="49" charset="-122"/>
                <a:ea typeface="新宋体" panose="02010609030101010101" pitchFamily="49" charset="-122"/>
              </a:rPr>
              <a:t> </a:t>
            </a:r>
            <a:r>
              <a:rPr lang="en-US" altLang="zh-CN" sz="2000" dirty="0" err="1">
                <a:solidFill>
                  <a:srgbClr val="FF0000"/>
                </a:solidFill>
                <a:latin typeface="新宋体" panose="02010609030101010101" pitchFamily="49" charset="-122"/>
                <a:ea typeface="新宋体" panose="02010609030101010101" pitchFamily="49" charset="-122"/>
              </a:rPr>
              <a:t>i</a:t>
            </a:r>
            <a:r>
              <a:rPr lang="en-US" altLang="zh-CN" sz="2000" dirty="0">
                <a:solidFill>
                  <a:srgbClr val="FF0000"/>
                </a:solidFill>
                <a:latin typeface="新宋体" panose="02010609030101010101" pitchFamily="49" charset="-122"/>
                <a:ea typeface="新宋体" panose="02010609030101010101" pitchFamily="49" charset="-122"/>
              </a:rPr>
              <a:t>=0);</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a:t>
            </a:r>
            <a:r>
              <a:rPr lang="zh-CN" altLang="en-US" sz="2000" dirty="0">
                <a:solidFill>
                  <a:srgbClr val="008000"/>
                </a:solidFill>
                <a:latin typeface="新宋体" panose="02010609030101010101" pitchFamily="49" charset="-122"/>
                <a:ea typeface="新宋体" panose="02010609030101010101" pitchFamily="49" charset="-122"/>
              </a:rPr>
              <a:t>类</a:t>
            </a:r>
            <a:r>
              <a:rPr lang="en-US" altLang="zh-CN" sz="2000" dirty="0">
                <a:solidFill>
                  <a:srgbClr val="008000"/>
                </a:solidFill>
                <a:latin typeface="新宋体" panose="02010609030101010101" pitchFamily="49" charset="-122"/>
                <a:ea typeface="新宋体" panose="02010609030101010101" pitchFamily="49" charset="-122"/>
              </a:rPr>
              <a:t>CP_A</a:t>
            </a:r>
            <a:r>
              <a:rPr lang="zh-CN" altLang="en-US" sz="2000" dirty="0">
                <a:solidFill>
                  <a:srgbClr val="008000"/>
                </a:solidFill>
                <a:latin typeface="新宋体" panose="02010609030101010101" pitchFamily="49" charset="-122"/>
                <a:ea typeface="新宋体" panose="02010609030101010101" pitchFamily="49" charset="-122"/>
              </a:rPr>
              <a:t>定义结束</a:t>
            </a: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en-US" altLang="zh-CN" sz="2000" dirty="0">
                <a:solidFill>
                  <a:srgbClr val="2B91AF"/>
                </a:solidFill>
                <a:latin typeface="新宋体" panose="02010609030101010101" pitchFamily="49" charset="-122"/>
                <a:ea typeface="新宋体" panose="02010609030101010101" pitchFamily="49" charset="-122"/>
              </a:rPr>
              <a:t>CP_A</a:t>
            </a:r>
            <a:r>
              <a:rPr lang="en-US" altLang="zh-CN" sz="2000" dirty="0">
                <a:solidFill>
                  <a:srgbClr val="000000"/>
                </a:solidFill>
                <a:latin typeface="新宋体" panose="02010609030101010101" pitchFamily="49" charset="-122"/>
                <a:ea typeface="新宋体" panose="02010609030101010101" pitchFamily="49" charset="-122"/>
              </a:rPr>
              <a:t>::CP_A(</a:t>
            </a: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808080"/>
                </a:solidFill>
                <a:latin typeface="新宋体" panose="02010609030101010101" pitchFamily="49" charset="-122"/>
                <a:ea typeface="新宋体" panose="02010609030101010101" pitchFamily="49" charset="-122"/>
              </a:rPr>
              <a:t>i</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m_data</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err="1">
                <a:solidFill>
                  <a:srgbClr val="808080"/>
                </a:solidFill>
                <a:latin typeface="新宋体" panose="02010609030101010101" pitchFamily="49" charset="-122"/>
                <a:ea typeface="新宋体" panose="02010609030101010101" pitchFamily="49" charset="-122"/>
              </a:rPr>
              <a:t>i</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a:t>
            </a:r>
            <a:r>
              <a:rPr lang="zh-CN" altLang="en-US" sz="2000" dirty="0">
                <a:solidFill>
                  <a:srgbClr val="008000"/>
                </a:solidFill>
                <a:latin typeface="新宋体" panose="02010609030101010101" pitchFamily="49" charset="-122"/>
                <a:ea typeface="新宋体" panose="02010609030101010101" pitchFamily="49" charset="-122"/>
              </a:rPr>
              <a:t>类</a:t>
            </a:r>
            <a:r>
              <a:rPr lang="en-US" altLang="zh-CN" sz="2000" dirty="0">
                <a:solidFill>
                  <a:srgbClr val="008000"/>
                </a:solidFill>
                <a:latin typeface="新宋体" panose="02010609030101010101" pitchFamily="49" charset="-122"/>
                <a:ea typeface="新宋体" panose="02010609030101010101" pitchFamily="49" charset="-122"/>
              </a:rPr>
              <a:t>CP_A</a:t>
            </a:r>
            <a:r>
              <a:rPr lang="zh-CN" altLang="en-US" sz="2000" dirty="0">
                <a:solidFill>
                  <a:srgbClr val="008000"/>
                </a:solidFill>
                <a:latin typeface="新宋体" panose="02010609030101010101" pitchFamily="49" charset="-122"/>
                <a:ea typeface="新宋体" panose="02010609030101010101" pitchFamily="49" charset="-122"/>
              </a:rPr>
              <a:t>的构造函数定义结束</a:t>
            </a:r>
            <a:endParaRPr lang="zh-CN" altLang="en-US" sz="2000" dirty="0">
              <a:solidFill>
                <a:srgbClr val="000000"/>
              </a:solidFill>
              <a:latin typeface="新宋体" panose="02010609030101010101" pitchFamily="49" charset="-122"/>
              <a:ea typeface="新宋体" panose="02010609030101010101" pitchFamily="49" charset="-122"/>
            </a:endParaRPr>
          </a:p>
        </p:txBody>
      </p:sp>
      <p:sp>
        <p:nvSpPr>
          <p:cNvPr id="10" name="内容占位符 2"/>
          <p:cNvSpPr txBox="1">
            <a:spLocks/>
          </p:cNvSpPr>
          <p:nvPr/>
        </p:nvSpPr>
        <p:spPr>
          <a:xfrm>
            <a:off x="3705226" y="2000249"/>
            <a:ext cx="5248274" cy="2952751"/>
          </a:xfrm>
          <a:prstGeom prst="rect">
            <a:avLst/>
          </a:prstGeom>
          <a:solidFill>
            <a:schemeClr val="bg1"/>
          </a:solid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400"/>
              </a:lnSpc>
              <a:spcBef>
                <a:spcPts val="0"/>
              </a:spcBef>
              <a:buNone/>
            </a:pP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main( )</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CP_A</a:t>
            </a:r>
            <a:r>
              <a:rPr lang="en-US" altLang="zh-CN" sz="2000" dirty="0">
                <a:solidFill>
                  <a:srgbClr val="000000"/>
                </a:solidFill>
                <a:latin typeface="新宋体" panose="02010609030101010101" pitchFamily="49" charset="-122"/>
                <a:ea typeface="新宋体" panose="02010609030101010101" pitchFamily="49" charset="-122"/>
              </a:rPr>
              <a:t> a1;</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CP_A</a:t>
            </a:r>
            <a:r>
              <a:rPr lang="en-US" altLang="zh-CN" sz="2000" dirty="0">
                <a:solidFill>
                  <a:srgbClr val="000000"/>
                </a:solidFill>
                <a:latin typeface="新宋体" panose="02010609030101010101" pitchFamily="49" charset="-122"/>
                <a:ea typeface="新宋体" panose="02010609030101010101" pitchFamily="49" charset="-122"/>
              </a:rPr>
              <a:t> a2(10);</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cout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"a1="</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a1.m_data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endl</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cout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"a2="</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a2.m_data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endl</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system(</a:t>
            </a:r>
            <a:r>
              <a:rPr lang="en-US" altLang="zh-CN" sz="2000" dirty="0">
                <a:solidFill>
                  <a:srgbClr val="A31515"/>
                </a:solidFill>
                <a:latin typeface="新宋体" panose="02010609030101010101" pitchFamily="49" charset="-122"/>
                <a:ea typeface="新宋体" panose="02010609030101010101" pitchFamily="49" charset="-122"/>
              </a:rPr>
              <a:t>"pause"</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return</a:t>
            </a:r>
            <a:r>
              <a:rPr lang="en-US" altLang="zh-CN" sz="2000" dirty="0">
                <a:solidFill>
                  <a:srgbClr val="000000"/>
                </a:solidFill>
                <a:latin typeface="新宋体" panose="02010609030101010101" pitchFamily="49" charset="-122"/>
                <a:ea typeface="新宋体" panose="02010609030101010101" pitchFamily="49" charset="-122"/>
              </a:rPr>
              <a:t> 0;</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main</a:t>
            </a:r>
            <a:r>
              <a:rPr lang="zh-CN" altLang="en-US" sz="2000" dirty="0">
                <a:solidFill>
                  <a:srgbClr val="008000"/>
                </a:solidFill>
                <a:latin typeface="新宋体" panose="02010609030101010101" pitchFamily="49" charset="-122"/>
                <a:ea typeface="新宋体" panose="02010609030101010101" pitchFamily="49" charset="-122"/>
              </a:rPr>
              <a:t>函数结束</a:t>
            </a:r>
            <a:endParaRPr lang="zh-CN" altLang="en-US" sz="2000" dirty="0">
              <a:solidFill>
                <a:srgbClr val="000000"/>
              </a:solidFill>
              <a:latin typeface="新宋体" panose="02010609030101010101" pitchFamily="49" charset="-122"/>
              <a:ea typeface="新宋体" panose="02010609030101010101" pitchFamily="49" charset="-122"/>
            </a:endParaRPr>
          </a:p>
        </p:txBody>
      </p:sp>
      <p:sp>
        <p:nvSpPr>
          <p:cNvPr id="11" name="AutoShape 11"/>
          <p:cNvSpPr>
            <a:spLocks/>
          </p:cNvSpPr>
          <p:nvPr/>
        </p:nvSpPr>
        <p:spPr bwMode="auto">
          <a:xfrm>
            <a:off x="4362450" y="5373688"/>
            <a:ext cx="4602163" cy="522287"/>
          </a:xfrm>
          <a:prstGeom prst="borderCallout3">
            <a:avLst>
              <a:gd name="adj1" fmla="val 1823"/>
              <a:gd name="adj2" fmla="val 89"/>
              <a:gd name="adj3" fmla="val 1823"/>
              <a:gd name="adj4" fmla="val -19019"/>
              <a:gd name="adj5" fmla="val -483890"/>
              <a:gd name="adj6" fmla="val -19019"/>
              <a:gd name="adj7" fmla="val -485107"/>
              <a:gd name="adj8" fmla="val -1794"/>
            </a:avLst>
          </a:prstGeom>
          <a:solidFill>
            <a:srgbClr val="FFFF99"/>
          </a:solidFill>
          <a:ln w="5715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en-US" sz="2400" dirty="0">
                <a:ea typeface="楷体_GB2312" pitchFamily="49" charset="-122"/>
              </a:rPr>
              <a:t>错误</a:t>
            </a:r>
            <a:r>
              <a:rPr lang="en-US" altLang="zh-CN" sz="2400" dirty="0">
                <a:ea typeface="楷体_GB2312" pitchFamily="49" charset="-122"/>
              </a:rPr>
              <a:t>: </a:t>
            </a:r>
            <a:r>
              <a:rPr lang="zh-CN" altLang="en-US" sz="2400" dirty="0">
                <a:ea typeface="楷体_GB2312" pitchFamily="49" charset="-122"/>
              </a:rPr>
              <a:t>对重载函数的调用不明确。</a:t>
            </a:r>
          </a:p>
        </p:txBody>
      </p:sp>
    </p:spTree>
    <p:extLst>
      <p:ext uri="{BB962C8B-B14F-4D97-AF65-F5344CB8AC3E}">
        <p14:creationId xmlns:p14="http://schemas.microsoft.com/office/powerpoint/2010/main" val="263144749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下面程序片断是否正确</a:t>
            </a:r>
            <a:r>
              <a:rPr lang="en-US" altLang="zh-CN" dirty="0" smtClean="0"/>
              <a:t>?</a:t>
            </a:r>
            <a:r>
              <a:rPr lang="en-US" altLang="zh-CN" dirty="0">
                <a:solidFill>
                  <a:srgbClr val="FF0000"/>
                </a:solidFill>
              </a:rPr>
              <a:t> [</a:t>
            </a:r>
            <a:r>
              <a:rPr lang="zh-CN" altLang="en-US" dirty="0">
                <a:solidFill>
                  <a:srgbClr val="FF0000"/>
                </a:solidFill>
              </a:rPr>
              <a:t>问</a:t>
            </a:r>
            <a:r>
              <a:rPr lang="en-US" altLang="zh-CN" dirty="0">
                <a:solidFill>
                  <a:srgbClr val="FF0000"/>
                </a:solidFill>
              </a:rPr>
              <a:t>]</a:t>
            </a:r>
            <a:endParaRPr lang="zh-CN" altLang="en-US" dirty="0"/>
          </a:p>
        </p:txBody>
      </p:sp>
      <p:sp>
        <p:nvSpPr>
          <p:cNvPr id="3" name="内容占位符 2"/>
          <p:cNvSpPr>
            <a:spLocks noGrp="1"/>
          </p:cNvSpPr>
          <p:nvPr>
            <p:ph idx="1"/>
          </p:nvPr>
        </p:nvSpPr>
        <p:spPr>
          <a:xfrm>
            <a:off x="461963" y="1457325"/>
            <a:ext cx="8220075" cy="523875"/>
          </a:xfrm>
        </p:spPr>
        <p:txBody>
          <a:bodyPr/>
          <a:lstStyle/>
          <a:p>
            <a:r>
              <a:rPr lang="zh-CN" altLang="en-US" dirty="0"/>
              <a:t>函数声明与函数定义</a:t>
            </a:r>
            <a:r>
              <a:rPr lang="en-US" altLang="zh-CN" dirty="0"/>
              <a:t>?</a:t>
            </a:r>
            <a:endParaRPr lang="zh-CN" altLang="en-US"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2021年3月2日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44</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内容占位符 2"/>
          <p:cNvSpPr txBox="1">
            <a:spLocks/>
          </p:cNvSpPr>
          <p:nvPr/>
        </p:nvSpPr>
        <p:spPr>
          <a:xfrm>
            <a:off x="176213" y="2000248"/>
            <a:ext cx="4233861" cy="4365627"/>
          </a:xfrm>
          <a:prstGeom prst="rect">
            <a:avLst/>
          </a:prstGeom>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2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#include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&lt;</a:t>
            </a:r>
            <a:r>
              <a:rPr lang="en-US" altLang="zh-CN" sz="2000" dirty="0" err="1">
                <a:solidFill>
                  <a:srgbClr val="A31515"/>
                </a:solidFill>
                <a:latin typeface="新宋体" panose="02010609030101010101" pitchFamily="49" charset="-122"/>
                <a:ea typeface="新宋体" panose="02010609030101010101" pitchFamily="49" charset="-122"/>
              </a:rPr>
              <a:t>iostream</a:t>
            </a:r>
            <a:r>
              <a:rPr lang="en-US" altLang="zh-CN" sz="2000" dirty="0">
                <a:solidFill>
                  <a:srgbClr val="A31515"/>
                </a:solidFill>
                <a:latin typeface="新宋体" panose="02010609030101010101" pitchFamily="49" charset="-122"/>
                <a:ea typeface="新宋体" panose="02010609030101010101" pitchFamily="49" charset="-122"/>
              </a:rPr>
              <a:t>&gt;</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2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using</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namespace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std</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200"/>
              </a:lnSpc>
              <a:spcBef>
                <a:spcPts val="0"/>
              </a:spcBef>
              <a:buNone/>
            </a:pP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2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class</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CP_A</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2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2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public</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2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m_data</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200"/>
              </a:lnSpc>
              <a:spcBef>
                <a:spcPts val="0"/>
              </a:spcBef>
              <a:buNone/>
            </a:pP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2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public</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200"/>
              </a:lnSpc>
              <a:spcBef>
                <a:spcPts val="0"/>
              </a:spcBef>
              <a:buNone/>
            </a:pPr>
            <a:r>
              <a:rPr lang="en-US" altLang="zh-CN" sz="2000" dirty="0">
                <a:solidFill>
                  <a:srgbClr val="FF0000"/>
                </a:solidFill>
                <a:latin typeface="新宋体" panose="02010609030101010101" pitchFamily="49" charset="-122"/>
                <a:ea typeface="新宋体" panose="02010609030101010101" pitchFamily="49" charset="-122"/>
              </a:rPr>
              <a:t>    CP_A(</a:t>
            </a:r>
            <a:r>
              <a:rPr lang="en-US" altLang="zh-CN" sz="2000" dirty="0" err="1">
                <a:solidFill>
                  <a:srgbClr val="FF0000"/>
                </a:solidFill>
                <a:latin typeface="新宋体" panose="02010609030101010101" pitchFamily="49" charset="-122"/>
                <a:ea typeface="新宋体" panose="02010609030101010101" pitchFamily="49" charset="-122"/>
              </a:rPr>
              <a:t>int</a:t>
            </a:r>
            <a:r>
              <a:rPr lang="en-US" altLang="zh-CN" sz="2000" dirty="0">
                <a:solidFill>
                  <a:srgbClr val="FF0000"/>
                </a:solidFill>
                <a:latin typeface="新宋体" panose="02010609030101010101" pitchFamily="49" charset="-122"/>
                <a:ea typeface="新宋体" panose="02010609030101010101" pitchFamily="49" charset="-122"/>
              </a:rPr>
              <a:t> </a:t>
            </a:r>
            <a:r>
              <a:rPr lang="en-US" altLang="zh-CN" sz="2000" dirty="0" err="1">
                <a:solidFill>
                  <a:srgbClr val="FF0000"/>
                </a:solidFill>
                <a:latin typeface="新宋体" panose="02010609030101010101" pitchFamily="49" charset="-122"/>
                <a:ea typeface="新宋体" panose="02010609030101010101" pitchFamily="49" charset="-122"/>
              </a:rPr>
              <a:t>i</a:t>
            </a:r>
            <a:r>
              <a:rPr lang="en-US" altLang="zh-CN" sz="2000" dirty="0">
                <a:solidFill>
                  <a:srgbClr val="FF0000"/>
                </a:solidFill>
                <a:latin typeface="新宋体" panose="02010609030101010101" pitchFamily="49" charset="-122"/>
                <a:ea typeface="新宋体" panose="02010609030101010101" pitchFamily="49" charset="-122"/>
              </a:rPr>
              <a:t>=0);</a:t>
            </a:r>
          </a:p>
          <a:p>
            <a:pPr marL="0" indent="0">
              <a:lnSpc>
                <a:spcPts val="22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a:t>
            </a:r>
            <a:r>
              <a:rPr lang="zh-CN" altLang="en-US" sz="2000" dirty="0">
                <a:solidFill>
                  <a:srgbClr val="008000"/>
                </a:solidFill>
                <a:latin typeface="新宋体" panose="02010609030101010101" pitchFamily="49" charset="-122"/>
                <a:ea typeface="新宋体" panose="02010609030101010101" pitchFamily="49" charset="-122"/>
              </a:rPr>
              <a:t>类</a:t>
            </a:r>
            <a:r>
              <a:rPr lang="en-US" altLang="zh-CN" sz="2000" dirty="0">
                <a:solidFill>
                  <a:srgbClr val="008000"/>
                </a:solidFill>
                <a:latin typeface="新宋体" panose="02010609030101010101" pitchFamily="49" charset="-122"/>
                <a:ea typeface="新宋体" panose="02010609030101010101" pitchFamily="49" charset="-122"/>
              </a:rPr>
              <a:t>CP_A</a:t>
            </a:r>
            <a:r>
              <a:rPr lang="zh-CN" altLang="en-US" sz="2000" dirty="0">
                <a:solidFill>
                  <a:srgbClr val="008000"/>
                </a:solidFill>
                <a:latin typeface="新宋体" panose="02010609030101010101" pitchFamily="49" charset="-122"/>
                <a:ea typeface="新宋体" panose="02010609030101010101" pitchFamily="49" charset="-122"/>
              </a:rPr>
              <a:t>定义结束</a:t>
            </a: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200"/>
              </a:lnSpc>
              <a:spcBef>
                <a:spcPts val="0"/>
              </a:spcBef>
              <a:buNone/>
            </a:pP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200"/>
              </a:lnSpc>
              <a:spcBef>
                <a:spcPts val="0"/>
              </a:spcBef>
              <a:buNone/>
            </a:pPr>
            <a:r>
              <a:rPr lang="en-US" altLang="zh-CN" sz="2000" dirty="0">
                <a:solidFill>
                  <a:srgbClr val="FF0000"/>
                </a:solidFill>
                <a:latin typeface="新宋体" panose="02010609030101010101" pitchFamily="49" charset="-122"/>
                <a:ea typeface="新宋体" panose="02010609030101010101" pitchFamily="49" charset="-122"/>
              </a:rPr>
              <a:t>CP_A::CP_A(</a:t>
            </a:r>
            <a:r>
              <a:rPr lang="en-US" altLang="zh-CN" sz="2000" dirty="0" err="1">
                <a:solidFill>
                  <a:srgbClr val="FF0000"/>
                </a:solidFill>
                <a:latin typeface="新宋体" panose="02010609030101010101" pitchFamily="49" charset="-122"/>
                <a:ea typeface="新宋体" panose="02010609030101010101" pitchFamily="49" charset="-122"/>
              </a:rPr>
              <a:t>int</a:t>
            </a:r>
            <a:r>
              <a:rPr lang="en-US" altLang="zh-CN" sz="2000" dirty="0">
                <a:solidFill>
                  <a:srgbClr val="FF0000"/>
                </a:solidFill>
                <a:latin typeface="新宋体" panose="02010609030101010101" pitchFamily="49" charset="-122"/>
                <a:ea typeface="新宋体" panose="02010609030101010101" pitchFamily="49" charset="-122"/>
              </a:rPr>
              <a:t> </a:t>
            </a:r>
            <a:r>
              <a:rPr lang="en-US" altLang="zh-CN" sz="2000" dirty="0" err="1">
                <a:solidFill>
                  <a:srgbClr val="FF0000"/>
                </a:solidFill>
                <a:latin typeface="新宋体" panose="02010609030101010101" pitchFamily="49" charset="-122"/>
                <a:ea typeface="新宋体" panose="02010609030101010101" pitchFamily="49" charset="-122"/>
              </a:rPr>
              <a:t>i</a:t>
            </a:r>
            <a:r>
              <a:rPr lang="en-US" altLang="zh-CN" sz="2000" dirty="0">
                <a:solidFill>
                  <a:srgbClr val="FF0000"/>
                </a:solidFill>
                <a:latin typeface="新宋体" panose="02010609030101010101" pitchFamily="49" charset="-122"/>
                <a:ea typeface="新宋体" panose="02010609030101010101" pitchFamily="49" charset="-122"/>
              </a:rPr>
              <a:t>=0): </a:t>
            </a:r>
            <a:r>
              <a:rPr lang="en-US" altLang="zh-CN" sz="2000" dirty="0" err="1">
                <a:solidFill>
                  <a:srgbClr val="FF0000"/>
                </a:solidFill>
                <a:latin typeface="新宋体" panose="02010609030101010101" pitchFamily="49" charset="-122"/>
                <a:ea typeface="新宋体" panose="02010609030101010101" pitchFamily="49" charset="-122"/>
              </a:rPr>
              <a:t>m_data</a:t>
            </a:r>
            <a:r>
              <a:rPr lang="en-US" altLang="zh-CN" sz="2000" dirty="0">
                <a:solidFill>
                  <a:srgbClr val="FF0000"/>
                </a:solidFill>
                <a:latin typeface="新宋体" panose="02010609030101010101" pitchFamily="49" charset="-122"/>
                <a:ea typeface="新宋体" panose="02010609030101010101" pitchFamily="49" charset="-122"/>
              </a:rPr>
              <a:t>(</a:t>
            </a:r>
            <a:r>
              <a:rPr lang="en-US" altLang="zh-CN" sz="2000" dirty="0" err="1">
                <a:solidFill>
                  <a:srgbClr val="FF0000"/>
                </a:solidFill>
                <a:latin typeface="新宋体" panose="02010609030101010101" pitchFamily="49" charset="-122"/>
                <a:ea typeface="新宋体" panose="02010609030101010101" pitchFamily="49" charset="-122"/>
              </a:rPr>
              <a:t>i</a:t>
            </a:r>
            <a:r>
              <a:rPr lang="en-US" altLang="zh-CN" sz="2000" dirty="0">
                <a:solidFill>
                  <a:srgbClr val="FF0000"/>
                </a:solidFill>
                <a:latin typeface="新宋体" panose="02010609030101010101" pitchFamily="49" charset="-122"/>
                <a:ea typeface="新宋体" panose="02010609030101010101" pitchFamily="49" charset="-122"/>
              </a:rPr>
              <a:t>)</a:t>
            </a:r>
          </a:p>
          <a:p>
            <a:pPr marL="0" indent="0">
              <a:lnSpc>
                <a:spcPts val="22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2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a:t>
            </a:r>
            <a:r>
              <a:rPr lang="zh-CN" altLang="en-US" sz="2000" dirty="0">
                <a:solidFill>
                  <a:srgbClr val="008000"/>
                </a:solidFill>
                <a:latin typeface="新宋体" panose="02010609030101010101" pitchFamily="49" charset="-122"/>
                <a:ea typeface="新宋体" panose="02010609030101010101" pitchFamily="49" charset="-122"/>
              </a:rPr>
              <a:t>类</a:t>
            </a:r>
            <a:r>
              <a:rPr lang="en-US" altLang="zh-CN" sz="2000" dirty="0">
                <a:solidFill>
                  <a:srgbClr val="008000"/>
                </a:solidFill>
                <a:latin typeface="新宋体" panose="02010609030101010101" pitchFamily="49" charset="-122"/>
                <a:ea typeface="新宋体" panose="02010609030101010101" pitchFamily="49" charset="-122"/>
              </a:rPr>
              <a:t>CP_A</a:t>
            </a:r>
            <a:r>
              <a:rPr lang="zh-CN" altLang="en-US" sz="2000" dirty="0">
                <a:solidFill>
                  <a:srgbClr val="008000"/>
                </a:solidFill>
                <a:latin typeface="新宋体" panose="02010609030101010101" pitchFamily="49" charset="-122"/>
                <a:ea typeface="新宋体" panose="02010609030101010101" pitchFamily="49" charset="-122"/>
              </a:rPr>
              <a:t>的构造函数定义结束</a:t>
            </a:r>
            <a:endParaRPr lang="zh-CN" altLang="en-US" sz="2000" dirty="0">
              <a:solidFill>
                <a:srgbClr val="000000"/>
              </a:solidFill>
              <a:latin typeface="新宋体" panose="02010609030101010101" pitchFamily="49" charset="-122"/>
              <a:ea typeface="新宋体" panose="02010609030101010101" pitchFamily="49" charset="-122"/>
            </a:endParaRPr>
          </a:p>
        </p:txBody>
      </p:sp>
      <p:sp>
        <p:nvSpPr>
          <p:cNvPr id="10" name="内容占位符 2"/>
          <p:cNvSpPr txBox="1">
            <a:spLocks/>
          </p:cNvSpPr>
          <p:nvPr/>
        </p:nvSpPr>
        <p:spPr>
          <a:xfrm>
            <a:off x="3705226" y="2000249"/>
            <a:ext cx="5248274" cy="2952751"/>
          </a:xfrm>
          <a:prstGeom prst="rect">
            <a:avLst/>
          </a:prstGeom>
          <a:solidFill>
            <a:schemeClr val="bg1"/>
          </a:solid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400"/>
              </a:lnSpc>
              <a:spcBef>
                <a:spcPts val="0"/>
              </a:spcBef>
              <a:buNone/>
            </a:pP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main( )</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CP_A</a:t>
            </a:r>
            <a:r>
              <a:rPr lang="en-US" altLang="zh-CN" sz="2000" dirty="0">
                <a:solidFill>
                  <a:srgbClr val="000000"/>
                </a:solidFill>
                <a:latin typeface="新宋体" panose="02010609030101010101" pitchFamily="49" charset="-122"/>
                <a:ea typeface="新宋体" panose="02010609030101010101" pitchFamily="49" charset="-122"/>
              </a:rPr>
              <a:t> a1;</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CP_A</a:t>
            </a:r>
            <a:r>
              <a:rPr lang="en-US" altLang="zh-CN" sz="2000" dirty="0">
                <a:solidFill>
                  <a:srgbClr val="000000"/>
                </a:solidFill>
                <a:latin typeface="新宋体" panose="02010609030101010101" pitchFamily="49" charset="-122"/>
                <a:ea typeface="新宋体" panose="02010609030101010101" pitchFamily="49" charset="-122"/>
              </a:rPr>
              <a:t> a2(10);</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cout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"a1="</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a1.m_data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endl</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cout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"a2="</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a2.m_data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endl</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system(</a:t>
            </a:r>
            <a:r>
              <a:rPr lang="en-US" altLang="zh-CN" sz="2000" dirty="0">
                <a:solidFill>
                  <a:srgbClr val="A31515"/>
                </a:solidFill>
                <a:latin typeface="新宋体" panose="02010609030101010101" pitchFamily="49" charset="-122"/>
                <a:ea typeface="新宋体" panose="02010609030101010101" pitchFamily="49" charset="-122"/>
              </a:rPr>
              <a:t>"pause"</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return</a:t>
            </a:r>
            <a:r>
              <a:rPr lang="en-US" altLang="zh-CN" sz="2000" dirty="0">
                <a:solidFill>
                  <a:srgbClr val="000000"/>
                </a:solidFill>
                <a:latin typeface="新宋体" panose="02010609030101010101" pitchFamily="49" charset="-122"/>
                <a:ea typeface="新宋体" panose="02010609030101010101" pitchFamily="49" charset="-122"/>
              </a:rPr>
              <a:t> 0;</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main</a:t>
            </a:r>
            <a:r>
              <a:rPr lang="zh-CN" altLang="en-US" sz="2000" dirty="0">
                <a:solidFill>
                  <a:srgbClr val="008000"/>
                </a:solidFill>
                <a:latin typeface="新宋体" panose="02010609030101010101" pitchFamily="49" charset="-122"/>
                <a:ea typeface="新宋体" panose="02010609030101010101" pitchFamily="49" charset="-122"/>
              </a:rPr>
              <a:t>函数结束</a:t>
            </a:r>
            <a:endParaRPr lang="zh-CN" altLang="en-US" sz="2000" dirty="0">
              <a:solidFill>
                <a:srgbClr val="000000"/>
              </a:solidFill>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32324960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下面程序片断是否正确</a:t>
            </a:r>
            <a:r>
              <a:rPr lang="en-US" altLang="zh-CN" dirty="0" smtClean="0"/>
              <a:t>?</a:t>
            </a:r>
            <a:r>
              <a:rPr lang="en-US" altLang="zh-CN" dirty="0">
                <a:solidFill>
                  <a:srgbClr val="FF0000"/>
                </a:solidFill>
              </a:rPr>
              <a:t> </a:t>
            </a:r>
            <a:r>
              <a:rPr lang="en-US" altLang="zh-CN" dirty="0" smtClean="0">
                <a:solidFill>
                  <a:srgbClr val="FF0000"/>
                </a:solidFill>
              </a:rPr>
              <a:t>[</a:t>
            </a:r>
            <a:r>
              <a:rPr lang="zh-CN" altLang="en-US" dirty="0" smtClean="0">
                <a:solidFill>
                  <a:srgbClr val="FF0000"/>
                </a:solidFill>
              </a:rPr>
              <a:t>答</a:t>
            </a:r>
            <a:r>
              <a:rPr lang="en-US" altLang="zh-CN" dirty="0" smtClean="0">
                <a:solidFill>
                  <a:srgbClr val="FF0000"/>
                </a:solidFill>
              </a:rPr>
              <a:t>]</a:t>
            </a:r>
            <a:endParaRPr lang="zh-CN" altLang="en-US" dirty="0"/>
          </a:p>
        </p:txBody>
      </p:sp>
      <p:sp>
        <p:nvSpPr>
          <p:cNvPr id="3" name="内容占位符 2"/>
          <p:cNvSpPr>
            <a:spLocks noGrp="1"/>
          </p:cNvSpPr>
          <p:nvPr>
            <p:ph idx="1"/>
          </p:nvPr>
        </p:nvSpPr>
        <p:spPr>
          <a:xfrm>
            <a:off x="461963" y="1457325"/>
            <a:ext cx="8220075" cy="523875"/>
          </a:xfrm>
        </p:spPr>
        <p:txBody>
          <a:bodyPr/>
          <a:lstStyle/>
          <a:p>
            <a:r>
              <a:rPr lang="zh-CN" altLang="en-US" dirty="0"/>
              <a:t>函数声明与函数定义</a:t>
            </a:r>
            <a:r>
              <a:rPr lang="en-US" altLang="zh-CN" dirty="0"/>
              <a:t>?</a:t>
            </a:r>
            <a:endParaRPr lang="zh-CN" altLang="en-US"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2021年3月2日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45</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内容占位符 2"/>
          <p:cNvSpPr txBox="1">
            <a:spLocks/>
          </p:cNvSpPr>
          <p:nvPr/>
        </p:nvSpPr>
        <p:spPr>
          <a:xfrm>
            <a:off x="176213" y="2000248"/>
            <a:ext cx="4233861" cy="4365627"/>
          </a:xfrm>
          <a:prstGeom prst="rect">
            <a:avLst/>
          </a:prstGeom>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2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#include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&lt;</a:t>
            </a:r>
            <a:r>
              <a:rPr lang="en-US" altLang="zh-CN" sz="2000" dirty="0" err="1">
                <a:solidFill>
                  <a:srgbClr val="A31515"/>
                </a:solidFill>
                <a:latin typeface="新宋体" panose="02010609030101010101" pitchFamily="49" charset="-122"/>
                <a:ea typeface="新宋体" panose="02010609030101010101" pitchFamily="49" charset="-122"/>
              </a:rPr>
              <a:t>iostream</a:t>
            </a:r>
            <a:r>
              <a:rPr lang="en-US" altLang="zh-CN" sz="2000" dirty="0">
                <a:solidFill>
                  <a:srgbClr val="A31515"/>
                </a:solidFill>
                <a:latin typeface="新宋体" panose="02010609030101010101" pitchFamily="49" charset="-122"/>
                <a:ea typeface="新宋体" panose="02010609030101010101" pitchFamily="49" charset="-122"/>
              </a:rPr>
              <a:t>&gt;</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2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using</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namespace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std</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200"/>
              </a:lnSpc>
              <a:spcBef>
                <a:spcPts val="0"/>
              </a:spcBef>
              <a:buNone/>
            </a:pP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2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class</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CP_A</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2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2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public</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2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m_data</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200"/>
              </a:lnSpc>
              <a:spcBef>
                <a:spcPts val="0"/>
              </a:spcBef>
              <a:buNone/>
            </a:pP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2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public</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200"/>
              </a:lnSpc>
              <a:spcBef>
                <a:spcPts val="0"/>
              </a:spcBef>
              <a:buNone/>
            </a:pPr>
            <a:r>
              <a:rPr lang="en-US" altLang="zh-CN" sz="2000" dirty="0">
                <a:solidFill>
                  <a:srgbClr val="FF0000"/>
                </a:solidFill>
                <a:latin typeface="新宋体" panose="02010609030101010101" pitchFamily="49" charset="-122"/>
                <a:ea typeface="新宋体" panose="02010609030101010101" pitchFamily="49" charset="-122"/>
              </a:rPr>
              <a:t>    CP_A(</a:t>
            </a:r>
            <a:r>
              <a:rPr lang="en-US" altLang="zh-CN" sz="2000" dirty="0" err="1">
                <a:solidFill>
                  <a:srgbClr val="FF0000"/>
                </a:solidFill>
                <a:latin typeface="新宋体" panose="02010609030101010101" pitchFamily="49" charset="-122"/>
                <a:ea typeface="新宋体" panose="02010609030101010101" pitchFamily="49" charset="-122"/>
              </a:rPr>
              <a:t>int</a:t>
            </a:r>
            <a:r>
              <a:rPr lang="en-US" altLang="zh-CN" sz="2000" dirty="0">
                <a:solidFill>
                  <a:srgbClr val="FF0000"/>
                </a:solidFill>
                <a:latin typeface="新宋体" panose="02010609030101010101" pitchFamily="49" charset="-122"/>
                <a:ea typeface="新宋体" panose="02010609030101010101" pitchFamily="49" charset="-122"/>
              </a:rPr>
              <a:t> </a:t>
            </a:r>
            <a:r>
              <a:rPr lang="en-US" altLang="zh-CN" sz="2000" dirty="0" err="1">
                <a:solidFill>
                  <a:srgbClr val="FF0000"/>
                </a:solidFill>
                <a:latin typeface="新宋体" panose="02010609030101010101" pitchFamily="49" charset="-122"/>
                <a:ea typeface="新宋体" panose="02010609030101010101" pitchFamily="49" charset="-122"/>
              </a:rPr>
              <a:t>i</a:t>
            </a:r>
            <a:r>
              <a:rPr lang="en-US" altLang="zh-CN" sz="2000" dirty="0">
                <a:solidFill>
                  <a:srgbClr val="FF0000"/>
                </a:solidFill>
                <a:latin typeface="新宋体" panose="02010609030101010101" pitchFamily="49" charset="-122"/>
                <a:ea typeface="新宋体" panose="02010609030101010101" pitchFamily="49" charset="-122"/>
              </a:rPr>
              <a:t>=0);</a:t>
            </a:r>
          </a:p>
          <a:p>
            <a:pPr marL="0" indent="0">
              <a:lnSpc>
                <a:spcPts val="22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a:t>
            </a:r>
            <a:r>
              <a:rPr lang="zh-CN" altLang="en-US" sz="2000" dirty="0">
                <a:solidFill>
                  <a:srgbClr val="008000"/>
                </a:solidFill>
                <a:latin typeface="新宋体" panose="02010609030101010101" pitchFamily="49" charset="-122"/>
                <a:ea typeface="新宋体" panose="02010609030101010101" pitchFamily="49" charset="-122"/>
              </a:rPr>
              <a:t>类</a:t>
            </a:r>
            <a:r>
              <a:rPr lang="en-US" altLang="zh-CN" sz="2000" dirty="0">
                <a:solidFill>
                  <a:srgbClr val="008000"/>
                </a:solidFill>
                <a:latin typeface="新宋体" panose="02010609030101010101" pitchFamily="49" charset="-122"/>
                <a:ea typeface="新宋体" panose="02010609030101010101" pitchFamily="49" charset="-122"/>
              </a:rPr>
              <a:t>CP_A</a:t>
            </a:r>
            <a:r>
              <a:rPr lang="zh-CN" altLang="en-US" sz="2000" dirty="0">
                <a:solidFill>
                  <a:srgbClr val="008000"/>
                </a:solidFill>
                <a:latin typeface="新宋体" panose="02010609030101010101" pitchFamily="49" charset="-122"/>
                <a:ea typeface="新宋体" panose="02010609030101010101" pitchFamily="49" charset="-122"/>
              </a:rPr>
              <a:t>定义结束</a:t>
            </a: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200"/>
              </a:lnSpc>
              <a:spcBef>
                <a:spcPts val="0"/>
              </a:spcBef>
              <a:buNone/>
            </a:pP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200"/>
              </a:lnSpc>
              <a:spcBef>
                <a:spcPts val="0"/>
              </a:spcBef>
              <a:buNone/>
            </a:pPr>
            <a:r>
              <a:rPr lang="en-US" altLang="zh-CN" sz="2000" dirty="0">
                <a:solidFill>
                  <a:srgbClr val="FF0000"/>
                </a:solidFill>
                <a:latin typeface="新宋体" panose="02010609030101010101" pitchFamily="49" charset="-122"/>
                <a:ea typeface="新宋体" panose="02010609030101010101" pitchFamily="49" charset="-122"/>
              </a:rPr>
              <a:t>CP_A::CP_A(</a:t>
            </a:r>
            <a:r>
              <a:rPr lang="en-US" altLang="zh-CN" sz="2000" dirty="0" err="1">
                <a:solidFill>
                  <a:srgbClr val="FF0000"/>
                </a:solidFill>
                <a:latin typeface="新宋体" panose="02010609030101010101" pitchFamily="49" charset="-122"/>
                <a:ea typeface="新宋体" panose="02010609030101010101" pitchFamily="49" charset="-122"/>
              </a:rPr>
              <a:t>int</a:t>
            </a:r>
            <a:r>
              <a:rPr lang="en-US" altLang="zh-CN" sz="2000" dirty="0">
                <a:solidFill>
                  <a:srgbClr val="FF0000"/>
                </a:solidFill>
                <a:latin typeface="新宋体" panose="02010609030101010101" pitchFamily="49" charset="-122"/>
                <a:ea typeface="新宋体" panose="02010609030101010101" pitchFamily="49" charset="-122"/>
              </a:rPr>
              <a:t> </a:t>
            </a:r>
            <a:r>
              <a:rPr lang="en-US" altLang="zh-CN" sz="2000" dirty="0" err="1">
                <a:solidFill>
                  <a:srgbClr val="FF0000"/>
                </a:solidFill>
                <a:latin typeface="新宋体" panose="02010609030101010101" pitchFamily="49" charset="-122"/>
                <a:ea typeface="新宋体" panose="02010609030101010101" pitchFamily="49" charset="-122"/>
              </a:rPr>
              <a:t>i</a:t>
            </a:r>
            <a:r>
              <a:rPr lang="en-US" altLang="zh-CN" sz="2000" dirty="0">
                <a:solidFill>
                  <a:srgbClr val="FF0000"/>
                </a:solidFill>
                <a:latin typeface="新宋体" panose="02010609030101010101" pitchFamily="49" charset="-122"/>
                <a:ea typeface="新宋体" panose="02010609030101010101" pitchFamily="49" charset="-122"/>
              </a:rPr>
              <a:t>=0): </a:t>
            </a:r>
            <a:r>
              <a:rPr lang="en-US" altLang="zh-CN" sz="2000" dirty="0" err="1">
                <a:solidFill>
                  <a:srgbClr val="FF0000"/>
                </a:solidFill>
                <a:latin typeface="新宋体" panose="02010609030101010101" pitchFamily="49" charset="-122"/>
                <a:ea typeface="新宋体" panose="02010609030101010101" pitchFamily="49" charset="-122"/>
              </a:rPr>
              <a:t>m_data</a:t>
            </a:r>
            <a:r>
              <a:rPr lang="en-US" altLang="zh-CN" sz="2000" dirty="0">
                <a:solidFill>
                  <a:srgbClr val="FF0000"/>
                </a:solidFill>
                <a:latin typeface="新宋体" panose="02010609030101010101" pitchFamily="49" charset="-122"/>
                <a:ea typeface="新宋体" panose="02010609030101010101" pitchFamily="49" charset="-122"/>
              </a:rPr>
              <a:t>(</a:t>
            </a:r>
            <a:r>
              <a:rPr lang="en-US" altLang="zh-CN" sz="2000" dirty="0" err="1">
                <a:solidFill>
                  <a:srgbClr val="FF0000"/>
                </a:solidFill>
                <a:latin typeface="新宋体" panose="02010609030101010101" pitchFamily="49" charset="-122"/>
                <a:ea typeface="新宋体" panose="02010609030101010101" pitchFamily="49" charset="-122"/>
              </a:rPr>
              <a:t>i</a:t>
            </a:r>
            <a:r>
              <a:rPr lang="en-US" altLang="zh-CN" sz="2000" dirty="0">
                <a:solidFill>
                  <a:srgbClr val="FF0000"/>
                </a:solidFill>
                <a:latin typeface="新宋体" panose="02010609030101010101" pitchFamily="49" charset="-122"/>
                <a:ea typeface="新宋体" panose="02010609030101010101" pitchFamily="49" charset="-122"/>
              </a:rPr>
              <a:t>)</a:t>
            </a:r>
          </a:p>
          <a:p>
            <a:pPr marL="0" indent="0">
              <a:lnSpc>
                <a:spcPts val="22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2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a:t>
            </a:r>
            <a:r>
              <a:rPr lang="zh-CN" altLang="en-US" sz="2000" dirty="0">
                <a:solidFill>
                  <a:srgbClr val="008000"/>
                </a:solidFill>
                <a:latin typeface="新宋体" panose="02010609030101010101" pitchFamily="49" charset="-122"/>
                <a:ea typeface="新宋体" panose="02010609030101010101" pitchFamily="49" charset="-122"/>
              </a:rPr>
              <a:t>类</a:t>
            </a:r>
            <a:r>
              <a:rPr lang="en-US" altLang="zh-CN" sz="2000" dirty="0">
                <a:solidFill>
                  <a:srgbClr val="008000"/>
                </a:solidFill>
                <a:latin typeface="新宋体" panose="02010609030101010101" pitchFamily="49" charset="-122"/>
                <a:ea typeface="新宋体" panose="02010609030101010101" pitchFamily="49" charset="-122"/>
              </a:rPr>
              <a:t>CP_A</a:t>
            </a:r>
            <a:r>
              <a:rPr lang="zh-CN" altLang="en-US" sz="2000" dirty="0">
                <a:solidFill>
                  <a:srgbClr val="008000"/>
                </a:solidFill>
                <a:latin typeface="新宋体" panose="02010609030101010101" pitchFamily="49" charset="-122"/>
                <a:ea typeface="新宋体" panose="02010609030101010101" pitchFamily="49" charset="-122"/>
              </a:rPr>
              <a:t>的构造函数定义结束</a:t>
            </a:r>
            <a:endParaRPr lang="zh-CN" altLang="en-US" sz="2000" dirty="0">
              <a:solidFill>
                <a:srgbClr val="000000"/>
              </a:solidFill>
              <a:latin typeface="新宋体" panose="02010609030101010101" pitchFamily="49" charset="-122"/>
              <a:ea typeface="新宋体" panose="02010609030101010101" pitchFamily="49" charset="-122"/>
            </a:endParaRPr>
          </a:p>
        </p:txBody>
      </p:sp>
      <p:sp>
        <p:nvSpPr>
          <p:cNvPr id="10" name="内容占位符 2"/>
          <p:cNvSpPr txBox="1">
            <a:spLocks/>
          </p:cNvSpPr>
          <p:nvPr/>
        </p:nvSpPr>
        <p:spPr>
          <a:xfrm>
            <a:off x="3705226" y="2000249"/>
            <a:ext cx="5248274" cy="2952751"/>
          </a:xfrm>
          <a:prstGeom prst="rect">
            <a:avLst/>
          </a:prstGeom>
          <a:solidFill>
            <a:schemeClr val="bg1"/>
          </a:solid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400"/>
              </a:lnSpc>
              <a:spcBef>
                <a:spcPts val="0"/>
              </a:spcBef>
              <a:buNone/>
            </a:pP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main( )</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CP_A</a:t>
            </a:r>
            <a:r>
              <a:rPr lang="en-US" altLang="zh-CN" sz="2000" dirty="0">
                <a:solidFill>
                  <a:srgbClr val="000000"/>
                </a:solidFill>
                <a:latin typeface="新宋体" panose="02010609030101010101" pitchFamily="49" charset="-122"/>
                <a:ea typeface="新宋体" panose="02010609030101010101" pitchFamily="49" charset="-122"/>
              </a:rPr>
              <a:t> a1;</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CP_A</a:t>
            </a:r>
            <a:r>
              <a:rPr lang="en-US" altLang="zh-CN" sz="2000" dirty="0">
                <a:solidFill>
                  <a:srgbClr val="000000"/>
                </a:solidFill>
                <a:latin typeface="新宋体" panose="02010609030101010101" pitchFamily="49" charset="-122"/>
                <a:ea typeface="新宋体" panose="02010609030101010101" pitchFamily="49" charset="-122"/>
              </a:rPr>
              <a:t> a2(10);</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cout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"a1="</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a1.m_data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endl</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cout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"a2="</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a2.m_data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endl</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system(</a:t>
            </a:r>
            <a:r>
              <a:rPr lang="en-US" altLang="zh-CN" sz="2000" dirty="0">
                <a:solidFill>
                  <a:srgbClr val="A31515"/>
                </a:solidFill>
                <a:latin typeface="新宋体" panose="02010609030101010101" pitchFamily="49" charset="-122"/>
                <a:ea typeface="新宋体" panose="02010609030101010101" pitchFamily="49" charset="-122"/>
              </a:rPr>
              <a:t>"pause"</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return</a:t>
            </a:r>
            <a:r>
              <a:rPr lang="en-US" altLang="zh-CN" sz="2000" dirty="0">
                <a:solidFill>
                  <a:srgbClr val="000000"/>
                </a:solidFill>
                <a:latin typeface="新宋体" panose="02010609030101010101" pitchFamily="49" charset="-122"/>
                <a:ea typeface="新宋体" panose="02010609030101010101" pitchFamily="49" charset="-122"/>
              </a:rPr>
              <a:t> 0;</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main</a:t>
            </a:r>
            <a:r>
              <a:rPr lang="zh-CN" altLang="en-US" sz="2000" dirty="0">
                <a:solidFill>
                  <a:srgbClr val="008000"/>
                </a:solidFill>
                <a:latin typeface="新宋体" panose="02010609030101010101" pitchFamily="49" charset="-122"/>
                <a:ea typeface="新宋体" panose="02010609030101010101" pitchFamily="49" charset="-122"/>
              </a:rPr>
              <a:t>函数结束</a:t>
            </a:r>
            <a:endParaRPr lang="zh-CN" altLang="en-US" sz="2000" dirty="0">
              <a:solidFill>
                <a:srgbClr val="000000"/>
              </a:solidFill>
              <a:latin typeface="新宋体" panose="02010609030101010101" pitchFamily="49" charset="-122"/>
              <a:ea typeface="新宋体" panose="02010609030101010101" pitchFamily="49" charset="-122"/>
            </a:endParaRPr>
          </a:p>
        </p:txBody>
      </p:sp>
      <p:sp>
        <p:nvSpPr>
          <p:cNvPr id="11" name="AutoShape 11"/>
          <p:cNvSpPr>
            <a:spLocks/>
          </p:cNvSpPr>
          <p:nvPr/>
        </p:nvSpPr>
        <p:spPr bwMode="auto">
          <a:xfrm>
            <a:off x="5619750" y="5116513"/>
            <a:ext cx="3305175" cy="522287"/>
          </a:xfrm>
          <a:prstGeom prst="borderCallout3">
            <a:avLst>
              <a:gd name="adj1" fmla="val 1823"/>
              <a:gd name="adj2" fmla="val 89"/>
              <a:gd name="adj3" fmla="val 1823"/>
              <a:gd name="adj4" fmla="val -19019"/>
              <a:gd name="adj5" fmla="val 1217"/>
              <a:gd name="adj6" fmla="val -36886"/>
              <a:gd name="adj7" fmla="val 58359"/>
              <a:gd name="adj8" fmla="val -90555"/>
            </a:avLst>
          </a:prstGeom>
          <a:solidFill>
            <a:srgbClr val="FFFF99"/>
          </a:solidFill>
          <a:ln w="5715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en-US" sz="2400" dirty="0">
                <a:ea typeface="楷体_GB2312" pitchFamily="49" charset="-122"/>
              </a:rPr>
              <a:t>错误</a:t>
            </a:r>
            <a:r>
              <a:rPr lang="en-US" altLang="zh-CN" sz="2400" dirty="0">
                <a:ea typeface="楷体_GB2312" pitchFamily="49" charset="-122"/>
              </a:rPr>
              <a:t>: </a:t>
            </a:r>
            <a:r>
              <a:rPr lang="zh-CN" altLang="en-US" sz="2400" dirty="0">
                <a:ea typeface="楷体_GB2312" pitchFamily="49" charset="-122"/>
              </a:rPr>
              <a:t>重定义默认参数。</a:t>
            </a:r>
          </a:p>
        </p:txBody>
      </p:sp>
    </p:spTree>
    <p:extLst>
      <p:ext uri="{BB962C8B-B14F-4D97-AF65-F5344CB8AC3E}">
        <p14:creationId xmlns:p14="http://schemas.microsoft.com/office/powerpoint/2010/main" val="337730167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默认构造函数</a:t>
            </a:r>
          </a:p>
        </p:txBody>
      </p:sp>
      <p:sp>
        <p:nvSpPr>
          <p:cNvPr id="3" name="内容占位符 2"/>
          <p:cNvSpPr>
            <a:spLocks noGrp="1"/>
          </p:cNvSpPr>
          <p:nvPr>
            <p:ph idx="1"/>
          </p:nvPr>
        </p:nvSpPr>
        <p:spPr>
          <a:xfrm>
            <a:off x="461963" y="1457325"/>
            <a:ext cx="8220075" cy="4899026"/>
          </a:xfrm>
        </p:spPr>
        <p:txBody>
          <a:bodyPr/>
          <a:lstStyle/>
          <a:p>
            <a:r>
              <a:rPr lang="zh-CN" altLang="en-US" dirty="0"/>
              <a:t>如果</a:t>
            </a:r>
            <a:r>
              <a:rPr lang="zh-CN" altLang="en-US" dirty="0" smtClean="0">
                <a:solidFill>
                  <a:srgbClr val="FF0000"/>
                </a:solidFill>
              </a:rPr>
              <a:t>没有任何自定义的构造</a:t>
            </a:r>
            <a:r>
              <a:rPr lang="zh-CN" altLang="en-US" dirty="0">
                <a:solidFill>
                  <a:srgbClr val="FF0000"/>
                </a:solidFill>
              </a:rPr>
              <a:t>函数</a:t>
            </a:r>
            <a:r>
              <a:rPr lang="zh-CN" altLang="en-US" dirty="0" smtClean="0"/>
              <a:t>，则编译</a:t>
            </a:r>
            <a:r>
              <a:rPr lang="zh-CN" altLang="en-US" dirty="0"/>
              <a:t>系统会自动生成一个缺省的构造</a:t>
            </a:r>
            <a:r>
              <a:rPr lang="zh-CN" altLang="en-US" dirty="0" smtClean="0"/>
              <a:t>函数。</a:t>
            </a:r>
            <a:endParaRPr lang="en-US" altLang="zh-CN" dirty="0" smtClean="0"/>
          </a:p>
          <a:p>
            <a:pPr lvl="1"/>
            <a:r>
              <a:rPr lang="zh-CN" altLang="en-US" dirty="0" smtClean="0">
                <a:solidFill>
                  <a:srgbClr val="0000FF"/>
                </a:solidFill>
              </a:rPr>
              <a:t>特点</a:t>
            </a:r>
            <a:r>
              <a:rPr lang="en-US" altLang="zh-CN" dirty="0" smtClean="0">
                <a:solidFill>
                  <a:srgbClr val="0000FF"/>
                </a:solidFill>
              </a:rPr>
              <a:t>1</a:t>
            </a:r>
            <a:r>
              <a:rPr lang="en-US" altLang="zh-CN" dirty="0" smtClean="0"/>
              <a:t>: </a:t>
            </a:r>
            <a:r>
              <a:rPr lang="zh-CN" altLang="en-US" dirty="0"/>
              <a:t>该函数不含任何函数参数。</a:t>
            </a:r>
            <a:endParaRPr lang="en-US" altLang="zh-CN" dirty="0" smtClean="0"/>
          </a:p>
          <a:p>
            <a:pPr lvl="1"/>
            <a:r>
              <a:rPr lang="zh-CN" altLang="en-US" dirty="0" smtClean="0">
                <a:solidFill>
                  <a:srgbClr val="0000FF"/>
                </a:solidFill>
              </a:rPr>
              <a:t>特点</a:t>
            </a:r>
            <a:r>
              <a:rPr lang="en-US" altLang="zh-CN" dirty="0" smtClean="0">
                <a:solidFill>
                  <a:srgbClr val="0000FF"/>
                </a:solidFill>
              </a:rPr>
              <a:t>2</a:t>
            </a:r>
            <a:r>
              <a:rPr lang="en-US" altLang="zh-CN" dirty="0" smtClean="0"/>
              <a:t>: </a:t>
            </a:r>
            <a:r>
              <a:rPr lang="zh-CN" altLang="en-US" dirty="0" smtClean="0"/>
              <a:t>该函数是</a:t>
            </a:r>
            <a:r>
              <a:rPr lang="zh-CN" altLang="en-US" dirty="0"/>
              <a:t>类的公有成员。</a:t>
            </a:r>
            <a:endParaRPr lang="en-US" altLang="zh-CN" dirty="0" smtClean="0"/>
          </a:p>
          <a:p>
            <a:pPr lvl="1"/>
            <a:r>
              <a:rPr lang="zh-CN" altLang="en-US" dirty="0" smtClean="0">
                <a:solidFill>
                  <a:srgbClr val="0000FF"/>
                </a:solidFill>
              </a:rPr>
              <a:t>功能</a:t>
            </a:r>
            <a:r>
              <a:rPr lang="en-US" altLang="zh-CN" dirty="0" smtClean="0"/>
              <a:t>: </a:t>
            </a:r>
            <a:r>
              <a:rPr lang="zh-CN" altLang="en-US" dirty="0" smtClean="0"/>
              <a:t>该</a:t>
            </a:r>
            <a:r>
              <a:rPr lang="zh-CN" altLang="en-US" dirty="0"/>
              <a:t>函数</a:t>
            </a:r>
            <a:r>
              <a:rPr lang="zh-CN" altLang="en-US" dirty="0" smtClean="0"/>
              <a:t>仅</a:t>
            </a:r>
            <a:r>
              <a:rPr lang="zh-CN" altLang="en-US" dirty="0"/>
              <a:t>负责创建对象，</a:t>
            </a:r>
            <a:r>
              <a:rPr lang="zh-CN" altLang="en-US" dirty="0">
                <a:solidFill>
                  <a:srgbClr val="FF0000"/>
                </a:solidFill>
              </a:rPr>
              <a:t>不做</a:t>
            </a:r>
            <a:r>
              <a:rPr lang="zh-CN" altLang="en-US" dirty="0"/>
              <a:t>初始化工作</a:t>
            </a:r>
            <a:r>
              <a:rPr lang="zh-CN" altLang="en-US" dirty="0" smtClean="0"/>
              <a:t>。</a:t>
            </a:r>
            <a:endParaRPr lang="zh-CN" altLang="en-US" dirty="0"/>
          </a:p>
          <a:p>
            <a:r>
              <a:rPr lang="zh-CN" altLang="en-US" dirty="0"/>
              <a:t>只要定义了一</a:t>
            </a:r>
            <a:r>
              <a:rPr lang="zh-CN" altLang="en-US" dirty="0" smtClean="0"/>
              <a:t>个自定义的构造</a:t>
            </a:r>
            <a:r>
              <a:rPr lang="zh-CN" altLang="en-US" dirty="0"/>
              <a:t>函数，</a:t>
            </a:r>
            <a:r>
              <a:rPr lang="en-US" altLang="zh-CN" dirty="0"/>
              <a:t>C++</a:t>
            </a:r>
            <a:r>
              <a:rPr lang="zh-CN" altLang="en-US" dirty="0"/>
              <a:t>就</a:t>
            </a:r>
            <a:r>
              <a:rPr lang="zh-CN" altLang="en-US" dirty="0">
                <a:solidFill>
                  <a:srgbClr val="FF0000"/>
                </a:solidFill>
              </a:rPr>
              <a:t>不再提供</a:t>
            </a:r>
            <a:r>
              <a:rPr lang="zh-CN" altLang="en-US" dirty="0"/>
              <a:t>默认的不含参数的构造函数。</a:t>
            </a:r>
          </a:p>
        </p:txBody>
      </p:sp>
      <p:sp>
        <p:nvSpPr>
          <p:cNvPr id="4" name="日期占位符 3"/>
          <p:cNvSpPr>
            <a:spLocks noGrp="1"/>
          </p:cNvSpPr>
          <p:nvPr>
            <p:ph type="dt" sz="half" idx="10"/>
          </p:nvPr>
        </p:nvSpPr>
        <p:spPr/>
        <p:txBody>
          <a:bodyPr/>
          <a:lstStyle/>
          <a:p>
            <a:fld id="{F381214A-8007-4650-8EDC-C23A8A8B800F}" type="datetime2">
              <a:rPr lang="zh-CN" altLang="en-US" smtClean="0"/>
              <a:t>2021年3月2日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46</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79261842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拷贝构造函数</a:t>
            </a:r>
          </a:p>
        </p:txBody>
      </p:sp>
      <p:sp>
        <p:nvSpPr>
          <p:cNvPr id="3" name="内容占位符 2"/>
          <p:cNvSpPr>
            <a:spLocks noGrp="1"/>
          </p:cNvSpPr>
          <p:nvPr>
            <p:ph idx="1"/>
          </p:nvPr>
        </p:nvSpPr>
        <p:spPr/>
        <p:txBody>
          <a:bodyPr/>
          <a:lstStyle/>
          <a:p>
            <a:pPr>
              <a:lnSpc>
                <a:spcPct val="150000"/>
              </a:lnSpc>
            </a:pPr>
            <a:r>
              <a:rPr lang="zh-CN" altLang="en-US" dirty="0"/>
              <a:t>拷贝构造函数通常完成对象成员</a:t>
            </a:r>
            <a:r>
              <a:rPr lang="zh-CN" altLang="en-US" dirty="0" smtClean="0"/>
              <a:t>的一</a:t>
            </a:r>
            <a:r>
              <a:rPr lang="zh-CN" altLang="en-US" dirty="0"/>
              <a:t>个拷贝。</a:t>
            </a:r>
          </a:p>
          <a:p>
            <a:pPr>
              <a:lnSpc>
                <a:spcPct val="150000"/>
              </a:lnSpc>
            </a:pPr>
            <a:r>
              <a:rPr lang="zh-CN" altLang="en-US" dirty="0"/>
              <a:t>格式</a:t>
            </a:r>
          </a:p>
          <a:p>
            <a:pPr marL="311400" lvl="1" indent="0">
              <a:lnSpc>
                <a:spcPct val="150000"/>
              </a:lnSpc>
              <a:buNone/>
            </a:pPr>
            <a:r>
              <a:rPr lang="zh-CN" altLang="en-US" dirty="0"/>
              <a:t>	</a:t>
            </a:r>
            <a:r>
              <a:rPr lang="zh-CN" altLang="en-US" i="1" dirty="0"/>
              <a:t>类名</a:t>
            </a:r>
            <a:r>
              <a:rPr lang="en-US" altLang="zh-CN" dirty="0"/>
              <a:t>(</a:t>
            </a:r>
            <a:r>
              <a:rPr lang="en-US" altLang="zh-CN" dirty="0" err="1" smtClean="0">
                <a:solidFill>
                  <a:srgbClr val="0000FF"/>
                </a:solidFill>
              </a:rPr>
              <a:t>const</a:t>
            </a:r>
            <a:r>
              <a:rPr lang="en-US" altLang="zh-CN" dirty="0" smtClean="0">
                <a:solidFill>
                  <a:srgbClr val="0000FF"/>
                </a:solidFill>
              </a:rPr>
              <a:t> </a:t>
            </a:r>
            <a:r>
              <a:rPr lang="zh-CN" altLang="en-US" i="1" dirty="0" smtClean="0"/>
              <a:t>类</a:t>
            </a:r>
            <a:r>
              <a:rPr lang="zh-CN" altLang="en-US" i="1" dirty="0"/>
              <a:t>名</a:t>
            </a:r>
            <a:r>
              <a:rPr lang="zh-CN" altLang="en-US" dirty="0"/>
              <a:t>  </a:t>
            </a:r>
            <a:r>
              <a:rPr lang="en-US" altLang="zh-CN" dirty="0"/>
              <a:t>&amp;</a:t>
            </a:r>
            <a:r>
              <a:rPr lang="zh-CN" altLang="en-US" i="1" dirty="0"/>
              <a:t>变量名</a:t>
            </a:r>
            <a:r>
              <a:rPr lang="en-US" altLang="zh-CN" dirty="0"/>
              <a:t>);	</a:t>
            </a:r>
            <a:r>
              <a:rPr lang="en-US" altLang="zh-CN" dirty="0">
                <a:solidFill>
                  <a:schemeClr val="accent6">
                    <a:lumMod val="75000"/>
                  </a:schemeClr>
                </a:solidFill>
              </a:rPr>
              <a:t>//</a:t>
            </a:r>
            <a:r>
              <a:rPr lang="zh-CN" altLang="en-US" dirty="0">
                <a:solidFill>
                  <a:schemeClr val="accent6">
                    <a:lumMod val="75000"/>
                  </a:schemeClr>
                </a:solidFill>
              </a:rPr>
              <a:t>拷贝构造函数</a:t>
            </a:r>
          </a:p>
          <a:p>
            <a:pPr>
              <a:lnSpc>
                <a:spcPct val="150000"/>
              </a:lnSpc>
            </a:pPr>
            <a:r>
              <a:rPr lang="zh-CN" altLang="en-US" dirty="0"/>
              <a:t>如果用户</a:t>
            </a:r>
            <a:r>
              <a:rPr lang="zh-CN" altLang="en-US" dirty="0">
                <a:solidFill>
                  <a:srgbClr val="FF0000"/>
                </a:solidFill>
              </a:rPr>
              <a:t>没有提供拷贝构造函数</a:t>
            </a:r>
            <a:r>
              <a:rPr lang="zh-CN" altLang="en-US" dirty="0"/>
              <a:t>，系统会自动提供一个</a:t>
            </a:r>
            <a:r>
              <a:rPr lang="zh-CN" altLang="en-US" dirty="0">
                <a:solidFill>
                  <a:srgbClr val="0000FF"/>
                </a:solidFill>
              </a:rPr>
              <a:t>默认的</a:t>
            </a:r>
            <a:r>
              <a:rPr lang="zh-CN" altLang="en-US" dirty="0"/>
              <a:t>拷贝构造函数。用作为初始值的对象的每个数据成员的值，初始化将要建立的对象的对应数据成员</a:t>
            </a:r>
            <a:r>
              <a:rPr lang="zh-CN" altLang="en-US" dirty="0" smtClean="0"/>
              <a:t>。</a:t>
            </a:r>
            <a:endParaRPr lang="zh-CN" altLang="en-US"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2021年3月2日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47</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49116056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拷贝构造</a:t>
            </a:r>
            <a:r>
              <a:rPr lang="zh-CN" altLang="en-US" dirty="0" smtClean="0"/>
              <a:t>函数</a:t>
            </a:r>
            <a:r>
              <a:rPr lang="en-US" altLang="zh-CN" dirty="0" smtClean="0"/>
              <a:t>: </a:t>
            </a:r>
            <a:r>
              <a:rPr lang="zh-CN" altLang="en-US" dirty="0" smtClean="0"/>
              <a:t>场景</a:t>
            </a:r>
            <a:r>
              <a:rPr lang="en-US" altLang="zh-CN" dirty="0" smtClean="0"/>
              <a:t>1</a:t>
            </a:r>
            <a:endParaRPr lang="zh-CN" altLang="en-US" dirty="0"/>
          </a:p>
        </p:txBody>
      </p:sp>
      <p:sp>
        <p:nvSpPr>
          <p:cNvPr id="3" name="内容占位符 2"/>
          <p:cNvSpPr>
            <a:spLocks noGrp="1"/>
          </p:cNvSpPr>
          <p:nvPr>
            <p:ph idx="1"/>
          </p:nvPr>
        </p:nvSpPr>
        <p:spPr>
          <a:xfrm>
            <a:off x="461963" y="1457325"/>
            <a:ext cx="8220075" cy="533400"/>
          </a:xfrm>
        </p:spPr>
        <p:txBody>
          <a:bodyPr>
            <a:normAutofit fontScale="92500"/>
          </a:bodyPr>
          <a:lstStyle/>
          <a:p>
            <a:r>
              <a:rPr lang="zh-CN" altLang="en-US" dirty="0"/>
              <a:t>用类的一个实例对象去初始化该类的另一个实例对象。</a:t>
            </a:r>
          </a:p>
        </p:txBody>
      </p:sp>
      <p:sp>
        <p:nvSpPr>
          <p:cNvPr id="4" name="日期占位符 3"/>
          <p:cNvSpPr>
            <a:spLocks noGrp="1"/>
          </p:cNvSpPr>
          <p:nvPr>
            <p:ph type="dt" sz="half" idx="10"/>
          </p:nvPr>
        </p:nvSpPr>
        <p:spPr/>
        <p:txBody>
          <a:bodyPr/>
          <a:lstStyle/>
          <a:p>
            <a:fld id="{F381214A-8007-4650-8EDC-C23A8A8B800F}" type="datetime2">
              <a:rPr lang="zh-CN" altLang="en-US" smtClean="0"/>
              <a:t>2021年3月2日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48</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内容占位符 2"/>
          <p:cNvSpPr txBox="1">
            <a:spLocks/>
          </p:cNvSpPr>
          <p:nvPr/>
        </p:nvSpPr>
        <p:spPr>
          <a:xfrm>
            <a:off x="385763" y="1905000"/>
            <a:ext cx="4967287" cy="4460875"/>
          </a:xfrm>
          <a:prstGeom prst="rect">
            <a:avLst/>
          </a:prstGeom>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900"/>
              </a:lnSpc>
              <a:spcBef>
                <a:spcPts val="0"/>
              </a:spcBef>
              <a:buNone/>
            </a:pPr>
            <a:r>
              <a:rPr lang="en-US" altLang="zh-CN" sz="1800" dirty="0" smtClean="0">
                <a:solidFill>
                  <a:srgbClr val="0000FF"/>
                </a:solidFill>
                <a:latin typeface="新宋体" panose="02010609030101010101" pitchFamily="49" charset="-122"/>
                <a:ea typeface="新宋体" panose="02010609030101010101" pitchFamily="49" charset="-122"/>
              </a:rPr>
              <a:t>#include</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A31515"/>
                </a:solidFill>
                <a:latin typeface="新宋体" panose="02010609030101010101" pitchFamily="49" charset="-122"/>
                <a:ea typeface="新宋体" panose="02010609030101010101" pitchFamily="49" charset="-122"/>
              </a:rPr>
              <a:t>&lt;</a:t>
            </a:r>
            <a:r>
              <a:rPr lang="en-US" altLang="zh-CN" sz="1800" dirty="0" err="1" smtClean="0">
                <a:solidFill>
                  <a:srgbClr val="A31515"/>
                </a:solidFill>
                <a:latin typeface="新宋体" panose="02010609030101010101" pitchFamily="49" charset="-122"/>
                <a:ea typeface="新宋体" panose="02010609030101010101" pitchFamily="49" charset="-122"/>
              </a:rPr>
              <a:t>iostream</a:t>
            </a:r>
            <a:r>
              <a:rPr lang="en-US" altLang="zh-CN" sz="1800" dirty="0" smtClean="0">
                <a:solidFill>
                  <a:srgbClr val="A31515"/>
                </a:solidFill>
                <a:latin typeface="新宋体" panose="02010609030101010101" pitchFamily="49" charset="-122"/>
                <a:ea typeface="新宋体" panose="02010609030101010101" pitchFamily="49" charset="-122"/>
              </a:rPr>
              <a:t>&gt;</a:t>
            </a:r>
            <a:endParaRPr lang="en-US" altLang="zh-CN" sz="1800" dirty="0" smtClean="0">
              <a:solidFill>
                <a:srgbClr val="000000"/>
              </a:solidFill>
              <a:latin typeface="新宋体" panose="02010609030101010101" pitchFamily="49" charset="-122"/>
              <a:ea typeface="新宋体" panose="02010609030101010101" pitchFamily="49" charset="-122"/>
            </a:endParaRPr>
          </a:p>
          <a:p>
            <a:pPr marL="0" indent="0">
              <a:lnSpc>
                <a:spcPts val="1900"/>
              </a:lnSpc>
              <a:spcBef>
                <a:spcPts val="0"/>
              </a:spcBef>
              <a:buNone/>
            </a:pPr>
            <a:r>
              <a:rPr lang="en-US" altLang="zh-CN" sz="1800" dirty="0" smtClean="0">
                <a:solidFill>
                  <a:srgbClr val="0000FF"/>
                </a:solidFill>
                <a:latin typeface="新宋体" panose="02010609030101010101" pitchFamily="49" charset="-122"/>
                <a:ea typeface="新宋体" panose="02010609030101010101" pitchFamily="49" charset="-122"/>
              </a:rPr>
              <a:t>using</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00FF"/>
                </a:solidFill>
                <a:latin typeface="新宋体" panose="02010609030101010101" pitchFamily="49" charset="-122"/>
                <a:ea typeface="新宋体" panose="02010609030101010101" pitchFamily="49" charset="-122"/>
              </a:rPr>
              <a:t>namespace</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000000"/>
                </a:solidFill>
                <a:latin typeface="新宋体" panose="02010609030101010101" pitchFamily="49" charset="-122"/>
                <a:ea typeface="新宋体" panose="02010609030101010101" pitchFamily="49" charset="-122"/>
              </a:rPr>
              <a:t>std</a:t>
            </a:r>
            <a:r>
              <a:rPr lang="en-US" altLang="zh-CN" sz="1800" dirty="0" smtClean="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endParaRPr lang="zh-CN" altLang="en-US" sz="1800" dirty="0" smtClean="0">
              <a:solidFill>
                <a:srgbClr val="000000"/>
              </a:solidFill>
              <a:latin typeface="新宋体" panose="02010609030101010101" pitchFamily="49" charset="-122"/>
              <a:ea typeface="新宋体" panose="02010609030101010101" pitchFamily="49" charset="-122"/>
            </a:endParaRPr>
          </a:p>
          <a:p>
            <a:pPr marL="0" indent="0">
              <a:lnSpc>
                <a:spcPts val="1900"/>
              </a:lnSpc>
              <a:spcBef>
                <a:spcPts val="0"/>
              </a:spcBef>
              <a:buNone/>
            </a:pPr>
            <a:r>
              <a:rPr lang="en-US" altLang="zh-CN" sz="1800" dirty="0" smtClean="0">
                <a:solidFill>
                  <a:srgbClr val="0000FF"/>
                </a:solidFill>
                <a:latin typeface="新宋体" panose="02010609030101010101" pitchFamily="49" charset="-122"/>
                <a:ea typeface="新宋体" panose="02010609030101010101" pitchFamily="49" charset="-122"/>
              </a:rPr>
              <a:t>class</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2B91AF"/>
                </a:solidFill>
                <a:latin typeface="新宋体" panose="02010609030101010101" pitchFamily="49" charset="-122"/>
                <a:ea typeface="新宋体" panose="02010609030101010101" pitchFamily="49" charset="-122"/>
              </a:rPr>
              <a:t>CP_A</a:t>
            </a:r>
            <a:endParaRPr lang="en-US" altLang="zh-CN" sz="1800" dirty="0" smtClean="0">
              <a:solidFill>
                <a:srgbClr val="000000"/>
              </a:solidFill>
              <a:latin typeface="新宋体" panose="02010609030101010101" pitchFamily="49" charset="-122"/>
              <a:ea typeface="新宋体" panose="02010609030101010101" pitchFamily="49" charset="-122"/>
            </a:endParaRPr>
          </a:p>
          <a:p>
            <a:pPr marL="0" indent="0">
              <a:lnSpc>
                <a:spcPts val="1900"/>
              </a:lnSpc>
              <a:spcBef>
                <a:spcPts val="0"/>
              </a:spcBef>
              <a:buNone/>
            </a:pPr>
            <a:r>
              <a:rPr lang="en-US" altLang="zh-CN" sz="1800" dirty="0" smtClean="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smtClean="0">
                <a:solidFill>
                  <a:srgbClr val="0000FF"/>
                </a:solidFill>
                <a:latin typeface="新宋体" panose="02010609030101010101" pitchFamily="49" charset="-122"/>
                <a:ea typeface="新宋体" panose="02010609030101010101" pitchFamily="49" charset="-122"/>
              </a:rPr>
              <a:t>public</a:t>
            </a:r>
            <a:r>
              <a:rPr lang="en-US" altLang="zh-CN" sz="1800" dirty="0" smtClean="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0000FF"/>
                </a:solidFill>
                <a:latin typeface="新宋体" panose="02010609030101010101" pitchFamily="49" charset="-122"/>
                <a:ea typeface="新宋体" panose="02010609030101010101" pitchFamily="49" charset="-122"/>
              </a:rPr>
              <a:t>int</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000000"/>
                </a:solidFill>
                <a:latin typeface="新宋体" panose="02010609030101010101" pitchFamily="49" charset="-122"/>
                <a:ea typeface="新宋体" panose="02010609030101010101" pitchFamily="49" charset="-122"/>
              </a:rPr>
              <a:t>m_a</a:t>
            </a:r>
            <a:r>
              <a:rPr lang="en-US" altLang="zh-CN" sz="1800" dirty="0" smtClean="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smtClean="0">
                <a:solidFill>
                  <a:srgbClr val="0000FF"/>
                </a:solidFill>
                <a:latin typeface="新宋体" panose="02010609030101010101" pitchFamily="49" charset="-122"/>
                <a:ea typeface="新宋体" panose="02010609030101010101" pitchFamily="49" charset="-122"/>
              </a:rPr>
              <a:t>public</a:t>
            </a:r>
            <a:r>
              <a:rPr lang="en-US" altLang="zh-CN" sz="1800" dirty="0" smtClean="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smtClean="0">
                <a:solidFill>
                  <a:srgbClr val="000000"/>
                </a:solidFill>
                <a:latin typeface="新宋体" panose="02010609030101010101" pitchFamily="49" charset="-122"/>
                <a:ea typeface="新宋体" panose="02010609030101010101" pitchFamily="49" charset="-122"/>
              </a:rPr>
              <a:t>    CP_A(</a:t>
            </a:r>
            <a:r>
              <a:rPr lang="en-US" altLang="zh-CN" sz="1800" dirty="0" err="1" smtClean="0">
                <a:solidFill>
                  <a:srgbClr val="0000FF"/>
                </a:solidFill>
                <a:latin typeface="新宋体" panose="02010609030101010101" pitchFamily="49" charset="-122"/>
                <a:ea typeface="新宋体" panose="02010609030101010101" pitchFamily="49" charset="-122"/>
              </a:rPr>
              <a:t>int</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808080"/>
                </a:solidFill>
                <a:latin typeface="新宋体" panose="02010609030101010101" pitchFamily="49" charset="-122"/>
                <a:ea typeface="新宋体" panose="02010609030101010101" pitchFamily="49" charset="-122"/>
              </a:rPr>
              <a:t>i</a:t>
            </a:r>
            <a:r>
              <a:rPr lang="en-US" altLang="zh-CN" sz="1800" dirty="0" smtClean="0">
                <a:solidFill>
                  <a:srgbClr val="000000"/>
                </a:solidFill>
                <a:latin typeface="新宋体" panose="02010609030101010101" pitchFamily="49" charset="-122"/>
                <a:ea typeface="新宋体" panose="02010609030101010101" pitchFamily="49" charset="-122"/>
              </a:rPr>
              <a:t> = 0) : </a:t>
            </a:r>
            <a:r>
              <a:rPr lang="en-US" altLang="zh-CN" sz="1800" dirty="0" err="1" smtClean="0">
                <a:solidFill>
                  <a:srgbClr val="000000"/>
                </a:solidFill>
                <a:latin typeface="新宋体" panose="02010609030101010101" pitchFamily="49" charset="-122"/>
                <a:ea typeface="新宋体" panose="02010609030101010101" pitchFamily="49" charset="-122"/>
              </a:rPr>
              <a:t>m_a</a:t>
            </a:r>
            <a:r>
              <a:rPr lang="en-US" altLang="zh-CN" sz="1800" dirty="0" smtClean="0">
                <a:solidFill>
                  <a:srgbClr val="000000"/>
                </a:solidFill>
                <a:latin typeface="新宋体" panose="02010609030101010101" pitchFamily="49" charset="-122"/>
                <a:ea typeface="新宋体" panose="02010609030101010101" pitchFamily="49" charset="-122"/>
              </a:rPr>
              <a:t>(</a:t>
            </a:r>
            <a:r>
              <a:rPr lang="en-US" altLang="zh-CN" sz="1800" dirty="0" err="1" smtClean="0">
                <a:solidFill>
                  <a:srgbClr val="808080"/>
                </a:solidFill>
                <a:latin typeface="新宋体" panose="02010609030101010101" pitchFamily="49" charset="-122"/>
                <a:ea typeface="新宋体" panose="02010609030101010101" pitchFamily="49" charset="-122"/>
              </a:rPr>
              <a:t>i</a:t>
            </a:r>
            <a:r>
              <a:rPr lang="en-US" altLang="zh-CN" sz="1800" dirty="0" smtClean="0">
                <a:solidFill>
                  <a:srgbClr val="000000"/>
                </a:solidFill>
                <a:latin typeface="新宋体" panose="02010609030101010101" pitchFamily="49" charset="-122"/>
                <a:ea typeface="新宋体" panose="02010609030101010101" pitchFamily="49" charset="-122"/>
              </a:rPr>
              <a:t>) {}</a:t>
            </a:r>
          </a:p>
          <a:p>
            <a:pPr marL="0" indent="0">
              <a:lnSpc>
                <a:spcPts val="1900"/>
              </a:lnSpc>
              <a:spcBef>
                <a:spcPts val="0"/>
              </a:spcBef>
              <a:buNone/>
            </a:pPr>
            <a:r>
              <a:rPr lang="en-US" altLang="zh-CN" sz="1800" dirty="0" smtClean="0">
                <a:solidFill>
                  <a:srgbClr val="000000"/>
                </a:solidFill>
                <a:latin typeface="新宋体" panose="02010609030101010101" pitchFamily="49" charset="-122"/>
                <a:ea typeface="新宋体" panose="02010609030101010101" pitchFamily="49" charset="-122"/>
              </a:rPr>
              <a:t>    CP_A(</a:t>
            </a:r>
            <a:r>
              <a:rPr lang="en-US" altLang="zh-CN" sz="1800" dirty="0" err="1" smtClean="0">
                <a:solidFill>
                  <a:srgbClr val="0000FF"/>
                </a:solidFill>
                <a:latin typeface="新宋体" panose="02010609030101010101" pitchFamily="49" charset="-122"/>
                <a:ea typeface="新宋体" panose="02010609030101010101" pitchFamily="49" charset="-122"/>
              </a:rPr>
              <a:t>const</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2B91AF"/>
                </a:solidFill>
                <a:latin typeface="新宋体" panose="02010609030101010101" pitchFamily="49" charset="-122"/>
                <a:ea typeface="新宋体" panose="02010609030101010101" pitchFamily="49" charset="-122"/>
              </a:rPr>
              <a:t>CP_A</a:t>
            </a:r>
            <a:r>
              <a:rPr lang="en-US" altLang="zh-CN" sz="1800" dirty="0" smtClean="0">
                <a:solidFill>
                  <a:srgbClr val="000000"/>
                </a:solidFill>
                <a:latin typeface="新宋体" panose="02010609030101010101" pitchFamily="49" charset="-122"/>
                <a:ea typeface="新宋体" panose="02010609030101010101" pitchFamily="49" charset="-122"/>
              </a:rPr>
              <a:t>&amp; a);</a:t>
            </a:r>
          </a:p>
          <a:p>
            <a:pPr marL="0" indent="0">
              <a:lnSpc>
                <a:spcPts val="1900"/>
              </a:lnSpc>
              <a:spcBef>
                <a:spcPts val="0"/>
              </a:spcBef>
              <a:buNone/>
            </a:pP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00FF"/>
                </a:solidFill>
                <a:latin typeface="新宋体" panose="02010609030101010101" pitchFamily="49" charset="-122"/>
                <a:ea typeface="新宋体" panose="02010609030101010101" pitchFamily="49" charset="-122"/>
              </a:rPr>
              <a:t>void</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000000"/>
                </a:solidFill>
                <a:latin typeface="新宋体" panose="02010609030101010101" pitchFamily="49" charset="-122"/>
                <a:ea typeface="新宋体" panose="02010609030101010101" pitchFamily="49" charset="-122"/>
              </a:rPr>
              <a:t>mb_report</a:t>
            </a:r>
            <a:r>
              <a:rPr lang="en-US" altLang="zh-CN" sz="1800" dirty="0" smtClean="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8000"/>
                </a:solidFill>
                <a:latin typeface="新宋体" panose="02010609030101010101" pitchFamily="49" charset="-122"/>
                <a:ea typeface="新宋体" panose="02010609030101010101" pitchFamily="49" charset="-122"/>
              </a:rPr>
              <a:t>//</a:t>
            </a:r>
            <a:r>
              <a:rPr lang="zh-CN" altLang="en-US" sz="1800" dirty="0" smtClean="0">
                <a:solidFill>
                  <a:srgbClr val="008000"/>
                </a:solidFill>
                <a:latin typeface="新宋体" panose="02010609030101010101" pitchFamily="49" charset="-122"/>
                <a:ea typeface="新宋体" panose="02010609030101010101" pitchFamily="49" charset="-122"/>
              </a:rPr>
              <a:t>类</a:t>
            </a:r>
            <a:r>
              <a:rPr lang="en-US" altLang="zh-CN" sz="1800" dirty="0" smtClean="0">
                <a:solidFill>
                  <a:srgbClr val="008000"/>
                </a:solidFill>
                <a:latin typeface="新宋体" panose="02010609030101010101" pitchFamily="49" charset="-122"/>
                <a:ea typeface="新宋体" panose="02010609030101010101" pitchFamily="49" charset="-122"/>
              </a:rPr>
              <a:t>CP_A</a:t>
            </a:r>
            <a:r>
              <a:rPr lang="zh-CN" altLang="en-US" sz="1800" dirty="0" smtClean="0">
                <a:solidFill>
                  <a:srgbClr val="008000"/>
                </a:solidFill>
                <a:latin typeface="新宋体" panose="02010609030101010101" pitchFamily="49" charset="-122"/>
                <a:ea typeface="新宋体" panose="02010609030101010101" pitchFamily="49" charset="-122"/>
              </a:rPr>
              <a:t>定义结束</a:t>
            </a:r>
            <a:endParaRPr lang="zh-CN" altLang="en-US" sz="1800" dirty="0" smtClean="0">
              <a:solidFill>
                <a:srgbClr val="000000"/>
              </a:solidFill>
              <a:latin typeface="新宋体" panose="02010609030101010101" pitchFamily="49" charset="-122"/>
              <a:ea typeface="新宋体" panose="02010609030101010101" pitchFamily="49" charset="-122"/>
            </a:endParaRPr>
          </a:p>
          <a:p>
            <a:pPr marL="0" indent="0">
              <a:lnSpc>
                <a:spcPts val="1900"/>
              </a:lnSpc>
              <a:spcBef>
                <a:spcPts val="0"/>
              </a:spcBef>
              <a:buNone/>
            </a:pPr>
            <a:endParaRPr lang="zh-CN" altLang="en-US" sz="1800" dirty="0" smtClean="0">
              <a:solidFill>
                <a:srgbClr val="000000"/>
              </a:solidFill>
              <a:latin typeface="新宋体" panose="02010609030101010101" pitchFamily="49" charset="-122"/>
              <a:ea typeface="新宋体" panose="02010609030101010101" pitchFamily="49" charset="-122"/>
            </a:endParaRPr>
          </a:p>
          <a:p>
            <a:pPr marL="0" indent="0">
              <a:lnSpc>
                <a:spcPts val="1900"/>
              </a:lnSpc>
              <a:spcBef>
                <a:spcPts val="1200"/>
              </a:spcBef>
              <a:buNone/>
            </a:pPr>
            <a:r>
              <a:rPr lang="en-US" altLang="zh-CN" sz="1800" dirty="0" smtClean="0">
                <a:solidFill>
                  <a:srgbClr val="2B91AF"/>
                </a:solidFill>
                <a:latin typeface="新宋体" panose="02010609030101010101" pitchFamily="49" charset="-122"/>
                <a:ea typeface="新宋体" panose="02010609030101010101" pitchFamily="49" charset="-122"/>
              </a:rPr>
              <a:t>CP_A</a:t>
            </a:r>
            <a:r>
              <a:rPr lang="en-US" altLang="zh-CN" sz="1800" dirty="0" smtClean="0">
                <a:solidFill>
                  <a:srgbClr val="000000"/>
                </a:solidFill>
                <a:latin typeface="新宋体" panose="02010609030101010101" pitchFamily="49" charset="-122"/>
                <a:ea typeface="新宋体" panose="02010609030101010101" pitchFamily="49" charset="-122"/>
              </a:rPr>
              <a:t>::CP_A(</a:t>
            </a:r>
            <a:r>
              <a:rPr lang="en-US" altLang="zh-CN" sz="1800" dirty="0" err="1" smtClean="0">
                <a:solidFill>
                  <a:srgbClr val="0000FF"/>
                </a:solidFill>
                <a:latin typeface="新宋体" panose="02010609030101010101" pitchFamily="49" charset="-122"/>
                <a:ea typeface="新宋体" panose="02010609030101010101" pitchFamily="49" charset="-122"/>
              </a:rPr>
              <a:t>const</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2B91AF"/>
                </a:solidFill>
                <a:latin typeface="新宋体" panose="02010609030101010101" pitchFamily="49" charset="-122"/>
                <a:ea typeface="新宋体" panose="02010609030101010101" pitchFamily="49" charset="-122"/>
              </a:rPr>
              <a:t>CP_A</a:t>
            </a:r>
            <a:r>
              <a:rPr lang="en-US" altLang="zh-CN" sz="1800" dirty="0" smtClean="0">
                <a:solidFill>
                  <a:srgbClr val="000000"/>
                </a:solidFill>
                <a:latin typeface="新宋体" panose="02010609030101010101" pitchFamily="49" charset="-122"/>
                <a:ea typeface="新宋体" panose="02010609030101010101" pitchFamily="49" charset="-122"/>
              </a:rPr>
              <a:t>&amp; </a:t>
            </a:r>
            <a:r>
              <a:rPr lang="en-US" altLang="zh-CN" sz="1800" dirty="0" smtClean="0">
                <a:solidFill>
                  <a:srgbClr val="808080"/>
                </a:solidFill>
                <a:latin typeface="新宋体" panose="02010609030101010101" pitchFamily="49" charset="-122"/>
                <a:ea typeface="新宋体" panose="02010609030101010101" pitchFamily="49" charset="-122"/>
              </a:rPr>
              <a:t>a</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000000"/>
                </a:solidFill>
                <a:latin typeface="新宋体" panose="02010609030101010101" pitchFamily="49" charset="-122"/>
                <a:ea typeface="新宋体" panose="02010609030101010101" pitchFamily="49" charset="-122"/>
              </a:rPr>
              <a:t>m_a</a:t>
            </a:r>
            <a:r>
              <a:rPr lang="en-US" altLang="zh-CN" sz="1800" dirty="0" smtClean="0">
                <a:solidFill>
                  <a:srgbClr val="000000"/>
                </a:solidFill>
                <a:latin typeface="新宋体" panose="02010609030101010101" pitchFamily="49" charset="-122"/>
                <a:ea typeface="新宋体" panose="02010609030101010101" pitchFamily="49" charset="-122"/>
              </a:rPr>
              <a:t>(</a:t>
            </a:r>
            <a:r>
              <a:rPr lang="en-US" altLang="zh-CN" sz="1800" dirty="0" err="1" smtClean="0">
                <a:solidFill>
                  <a:srgbClr val="808080"/>
                </a:solidFill>
                <a:latin typeface="新宋体" panose="02010609030101010101" pitchFamily="49" charset="-122"/>
                <a:ea typeface="新宋体" panose="02010609030101010101" pitchFamily="49" charset="-122"/>
              </a:rPr>
              <a:t>a</a:t>
            </a:r>
            <a:r>
              <a:rPr lang="en-US" altLang="zh-CN" sz="1800" dirty="0" err="1" smtClean="0">
                <a:solidFill>
                  <a:srgbClr val="000000"/>
                </a:solidFill>
                <a:latin typeface="新宋体" panose="02010609030101010101" pitchFamily="49" charset="-122"/>
                <a:ea typeface="新宋体" panose="02010609030101010101" pitchFamily="49" charset="-122"/>
              </a:rPr>
              <a:t>.m_a</a:t>
            </a:r>
            <a:r>
              <a:rPr lang="en-US" altLang="zh-CN" sz="1800" dirty="0" smtClean="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smtClean="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000000"/>
                </a:solidFill>
                <a:latin typeface="新宋体" panose="02010609030101010101" pitchFamily="49" charset="-122"/>
                <a:ea typeface="新宋体" panose="02010609030101010101" pitchFamily="49" charset="-122"/>
              </a:rPr>
              <a:t>cout</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8080"/>
                </a:solidFill>
                <a:latin typeface="新宋体" panose="02010609030101010101" pitchFamily="49" charset="-122"/>
                <a:ea typeface="新宋体" panose="02010609030101010101" pitchFamily="49" charset="-122"/>
              </a:rPr>
              <a:t>&lt;&lt;</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A31515"/>
                </a:solidFill>
                <a:latin typeface="新宋体" panose="02010609030101010101" pitchFamily="49" charset="-122"/>
                <a:ea typeface="新宋体" panose="02010609030101010101" pitchFamily="49" charset="-122"/>
              </a:rPr>
              <a:t>"Copy: "</a:t>
            </a:r>
            <a:r>
              <a:rPr lang="en-US" altLang="zh-CN" sz="1800" dirty="0" smtClean="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8000"/>
                </a:solidFill>
                <a:latin typeface="新宋体" panose="02010609030101010101" pitchFamily="49" charset="-122"/>
                <a:ea typeface="新宋体" panose="02010609030101010101" pitchFamily="49" charset="-122"/>
              </a:rPr>
              <a:t>//</a:t>
            </a:r>
            <a:r>
              <a:rPr lang="zh-CN" altLang="en-US" sz="1800" dirty="0" smtClean="0">
                <a:solidFill>
                  <a:srgbClr val="008000"/>
                </a:solidFill>
                <a:latin typeface="新宋体" panose="02010609030101010101" pitchFamily="49" charset="-122"/>
                <a:ea typeface="新宋体" panose="02010609030101010101" pitchFamily="49" charset="-122"/>
              </a:rPr>
              <a:t>类</a:t>
            </a:r>
            <a:r>
              <a:rPr lang="en-US" altLang="zh-CN" sz="1800" dirty="0" smtClean="0">
                <a:solidFill>
                  <a:srgbClr val="008000"/>
                </a:solidFill>
                <a:latin typeface="新宋体" panose="02010609030101010101" pitchFamily="49" charset="-122"/>
                <a:ea typeface="新宋体" panose="02010609030101010101" pitchFamily="49" charset="-122"/>
              </a:rPr>
              <a:t>CP_A</a:t>
            </a:r>
            <a:r>
              <a:rPr lang="zh-CN" altLang="en-US" sz="1800" dirty="0" smtClean="0">
                <a:solidFill>
                  <a:srgbClr val="008000"/>
                </a:solidFill>
                <a:latin typeface="新宋体" panose="02010609030101010101" pitchFamily="49" charset="-122"/>
                <a:ea typeface="新宋体" panose="02010609030101010101" pitchFamily="49" charset="-122"/>
              </a:rPr>
              <a:t>的拷贝构造函数定义结束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0" name="内容占位符 2"/>
          <p:cNvSpPr txBox="1">
            <a:spLocks/>
          </p:cNvSpPr>
          <p:nvPr/>
        </p:nvSpPr>
        <p:spPr>
          <a:xfrm>
            <a:off x="4476750" y="1904999"/>
            <a:ext cx="4305299" cy="3228975"/>
          </a:xfrm>
          <a:prstGeom prst="rect">
            <a:avLst/>
          </a:prstGeom>
          <a:solidFill>
            <a:schemeClr val="bg1"/>
          </a:solid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9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mb_report</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008000"/>
                </a:solidFill>
                <a:latin typeface="新宋体" panose="02010609030101010101" pitchFamily="49" charset="-122"/>
                <a:ea typeface="新宋体" panose="02010609030101010101" pitchFamily="49" charset="-122"/>
              </a:rPr>
              <a:t>//</a:t>
            </a:r>
            <a:r>
              <a:rPr lang="zh-CN" altLang="en-US" sz="1600" dirty="0">
                <a:solidFill>
                  <a:srgbClr val="008000"/>
                </a:solidFill>
                <a:latin typeface="新宋体" panose="02010609030101010101" pitchFamily="49" charset="-122"/>
                <a:ea typeface="新宋体" panose="02010609030101010101" pitchFamily="49" charset="-122"/>
              </a:rPr>
              <a:t>类</a:t>
            </a:r>
            <a:r>
              <a:rPr lang="en-US" altLang="zh-CN" sz="1600" dirty="0">
                <a:solidFill>
                  <a:srgbClr val="008000"/>
                </a:solidFill>
                <a:latin typeface="新宋体" panose="02010609030101010101" pitchFamily="49" charset="-122"/>
                <a:ea typeface="新宋体" panose="02010609030101010101" pitchFamily="49" charset="-122"/>
              </a:rPr>
              <a:t>CP_A</a:t>
            </a:r>
            <a:r>
              <a:rPr lang="zh-CN" altLang="en-US" sz="1600" dirty="0">
                <a:solidFill>
                  <a:srgbClr val="008000"/>
                </a:solidFill>
                <a:latin typeface="新宋体" panose="02010609030101010101" pitchFamily="49" charset="-122"/>
                <a:ea typeface="新宋体" panose="02010609030101010101" pitchFamily="49" charset="-122"/>
              </a:rPr>
              <a:t>的成员函数</a:t>
            </a:r>
            <a:r>
              <a:rPr lang="en-US" altLang="zh-CN" sz="1600" dirty="0" err="1">
                <a:solidFill>
                  <a:srgbClr val="008000"/>
                </a:solidFill>
                <a:latin typeface="新宋体" panose="02010609030101010101" pitchFamily="49" charset="-122"/>
                <a:ea typeface="新宋体" panose="02010609030101010101" pitchFamily="49" charset="-122"/>
              </a:rPr>
              <a:t>mb_report</a:t>
            </a:r>
            <a:r>
              <a:rPr lang="zh-CN" altLang="en-US" sz="16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9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900"/>
              </a:lnSpc>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 )</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 a1(10);</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 a2(a1);</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a2.mb_report();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2" name="Line 9"/>
          <p:cNvSpPr>
            <a:spLocks noChangeShapeType="1"/>
          </p:cNvSpPr>
          <p:nvPr/>
        </p:nvSpPr>
        <p:spPr bwMode="auto">
          <a:xfrm flipV="1">
            <a:off x="3248024" y="4038600"/>
            <a:ext cx="1762125" cy="257174"/>
          </a:xfrm>
          <a:prstGeom prst="line">
            <a:avLst/>
          </a:prstGeom>
          <a:noFill/>
          <a:ln w="57150">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Text Box 9"/>
          <p:cNvSpPr txBox="1">
            <a:spLocks noChangeArrowheads="1"/>
          </p:cNvSpPr>
          <p:nvPr/>
        </p:nvSpPr>
        <p:spPr bwMode="auto">
          <a:xfrm>
            <a:off x="6330948" y="5489575"/>
            <a:ext cx="2451101" cy="866775"/>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2000" dirty="0">
                <a:ea typeface="楷体_GB2312" pitchFamily="49" charset="-122"/>
                <a:sym typeface="Wingdings" panose="05000000000000000000" pitchFamily="2" charset="2"/>
              </a:rPr>
              <a:t>结果输出</a:t>
            </a:r>
            <a:r>
              <a:rPr lang="pt-BR" altLang="zh-CN" sz="2000" dirty="0">
                <a:ea typeface="楷体_GB2312" pitchFamily="49" charset="-122"/>
                <a:sym typeface="Wingdings" panose="05000000000000000000" pitchFamily="2" charset="2"/>
              </a:rPr>
              <a:t>:</a:t>
            </a:r>
          </a:p>
          <a:p>
            <a:pPr marL="180000">
              <a:spcBef>
                <a:spcPct val="0"/>
              </a:spcBef>
              <a:buNone/>
            </a:pPr>
            <a:r>
              <a:rPr lang="pt-BR" altLang="en-US" sz="2000" dirty="0">
                <a:solidFill>
                  <a:srgbClr val="0000FF"/>
                </a:solidFill>
                <a:ea typeface="楷体_GB2312" pitchFamily="49" charset="-122"/>
                <a:sym typeface="Wingdings" panose="05000000000000000000" pitchFamily="2" charset="2"/>
              </a:rPr>
              <a:t>Copy: m_a=10</a:t>
            </a:r>
            <a:endParaRPr lang="en-US" altLang="zh-CN" sz="2000" dirty="0">
              <a:solidFill>
                <a:srgbClr val="0000FF"/>
              </a:solidFill>
              <a:ea typeface="楷体_GB2312" pitchFamily="49" charset="-122"/>
              <a:sym typeface="Wingdings" panose="05000000000000000000" pitchFamily="2" charset="2"/>
            </a:endParaRPr>
          </a:p>
        </p:txBody>
      </p:sp>
    </p:spTree>
    <p:extLst>
      <p:ext uri="{BB962C8B-B14F-4D97-AF65-F5344CB8AC3E}">
        <p14:creationId xmlns:p14="http://schemas.microsoft.com/office/powerpoint/2010/main" val="103996886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拷贝构造函数</a:t>
            </a:r>
            <a:r>
              <a:rPr lang="en-US" altLang="zh-CN" dirty="0"/>
              <a:t>: </a:t>
            </a:r>
            <a:r>
              <a:rPr lang="zh-CN" altLang="en-US" dirty="0" smtClean="0"/>
              <a:t>场景</a:t>
            </a:r>
            <a:r>
              <a:rPr lang="en-US" altLang="zh-CN" dirty="0" smtClean="0"/>
              <a:t>2</a:t>
            </a:r>
            <a:endParaRPr lang="zh-CN" altLang="en-US" dirty="0"/>
          </a:p>
        </p:txBody>
      </p:sp>
      <p:sp>
        <p:nvSpPr>
          <p:cNvPr id="3" name="内容占位符 2"/>
          <p:cNvSpPr>
            <a:spLocks noGrp="1"/>
          </p:cNvSpPr>
          <p:nvPr>
            <p:ph idx="1"/>
          </p:nvPr>
        </p:nvSpPr>
        <p:spPr>
          <a:xfrm>
            <a:off x="461963" y="1457325"/>
            <a:ext cx="8220075" cy="923925"/>
          </a:xfrm>
        </p:spPr>
        <p:txBody>
          <a:bodyPr>
            <a:normAutofit lnSpcReduction="10000"/>
          </a:bodyPr>
          <a:lstStyle/>
          <a:p>
            <a:r>
              <a:rPr lang="zh-CN" altLang="en-US" dirty="0"/>
              <a:t>若函数的形参为类的实例对象，在调用函数将实参赋值给形参时，系统会自动调用拷贝构造</a:t>
            </a:r>
            <a:r>
              <a:rPr lang="zh-CN" altLang="en-US" dirty="0" smtClean="0"/>
              <a:t>函数。</a:t>
            </a:r>
            <a:endParaRPr lang="zh-CN" altLang="en-US"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2021年3月2日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49</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内容占位符 2"/>
          <p:cNvSpPr txBox="1">
            <a:spLocks/>
          </p:cNvSpPr>
          <p:nvPr/>
        </p:nvSpPr>
        <p:spPr>
          <a:xfrm>
            <a:off x="385763" y="2286000"/>
            <a:ext cx="4967287" cy="4082205"/>
          </a:xfrm>
          <a:prstGeom prst="rect">
            <a:avLst/>
          </a:prstGeom>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9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9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9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CP_A(</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 0) :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CP_A(</a:t>
            </a:r>
            <a:r>
              <a:rPr lang="en-US" altLang="zh-CN" sz="1800" dirty="0" err="1">
                <a:solidFill>
                  <a:srgbClr val="0000FF"/>
                </a:solidFill>
                <a:latin typeface="新宋体" panose="02010609030101010101" pitchFamily="49" charset="-122"/>
                <a:ea typeface="新宋体" panose="02010609030101010101" pitchFamily="49" charset="-122"/>
              </a:rPr>
              <a:t>const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&amp; a);</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9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900"/>
              </a:lnSpc>
              <a:spcBef>
                <a:spcPts val="0"/>
              </a:spcBef>
              <a:buNone/>
            </a:pP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::CP_A(</a:t>
            </a:r>
            <a:r>
              <a:rPr lang="en-US" altLang="zh-CN" sz="1800" dirty="0" err="1">
                <a:solidFill>
                  <a:srgbClr val="0000FF"/>
                </a:solidFill>
                <a:latin typeface="新宋体" panose="02010609030101010101" pitchFamily="49" charset="-122"/>
                <a:ea typeface="新宋体" panose="02010609030101010101" pitchFamily="49" charset="-122"/>
              </a:rPr>
              <a:t>const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&amp; </a:t>
            </a:r>
            <a:r>
              <a:rPr lang="en-US" altLang="zh-CN" sz="1800" dirty="0">
                <a:solidFill>
                  <a:srgbClr val="808080"/>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a</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"Copy: "</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CP_A</a:t>
            </a:r>
            <a:r>
              <a:rPr lang="zh-CN" altLang="en-US" sz="1800" dirty="0">
                <a:solidFill>
                  <a:srgbClr val="008000"/>
                </a:solidFill>
                <a:latin typeface="新宋体" panose="02010609030101010101" pitchFamily="49" charset="-122"/>
                <a:ea typeface="新宋体" panose="02010609030101010101" pitchFamily="49" charset="-122"/>
              </a:rPr>
              <a:t>的拷贝构造函数定义结束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0" name="内容占位符 2"/>
          <p:cNvSpPr txBox="1">
            <a:spLocks/>
          </p:cNvSpPr>
          <p:nvPr/>
        </p:nvSpPr>
        <p:spPr>
          <a:xfrm>
            <a:off x="4210050" y="2285999"/>
            <a:ext cx="4657725" cy="2898463"/>
          </a:xfrm>
          <a:prstGeom prst="rect">
            <a:avLst/>
          </a:prstGeom>
          <a:solidFill>
            <a:schemeClr val="bg1"/>
          </a:solid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gb_report</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000000"/>
                </a:solidFill>
                <a:latin typeface="新宋体" panose="02010609030101010101" pitchFamily="49" charset="-122"/>
                <a:ea typeface="新宋体" panose="02010609030101010101" pitchFamily="49" charset="-122"/>
              </a:rPr>
              <a:t>cout</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8080"/>
                </a:solidFill>
                <a:latin typeface="新宋体" panose="02010609030101010101" pitchFamily="49" charset="-122"/>
                <a:ea typeface="新宋体" panose="02010609030101010101" pitchFamily="49" charset="-122"/>
              </a:rPr>
              <a:t>&lt;&lt; </a:t>
            </a:r>
            <a:r>
              <a:rPr lang="en-US" altLang="zh-CN" sz="1800" dirty="0" smtClean="0">
                <a:solidFill>
                  <a:srgbClr val="A31515"/>
                </a:solidFill>
                <a:latin typeface="新宋体" panose="02010609030101010101" pitchFamily="49" charset="-122"/>
                <a:ea typeface="新宋体" panose="02010609030101010101" pitchFamily="49" charset="-122"/>
              </a:rPr>
              <a:t>"</a:t>
            </a:r>
            <a:r>
              <a:rPr lang="en-US" altLang="zh-CN" sz="1800" dirty="0" err="1" smtClean="0">
                <a:solidFill>
                  <a:srgbClr val="A31515"/>
                </a:solidFill>
                <a:latin typeface="新宋体" panose="02010609030101010101" pitchFamily="49" charset="-122"/>
                <a:ea typeface="新宋体" panose="02010609030101010101" pitchFamily="49" charset="-122"/>
              </a:rPr>
              <a:t>a.m_a</a:t>
            </a:r>
            <a:r>
              <a:rPr lang="en-US" altLang="zh-CN" sz="1800" dirty="0" smtClean="0">
                <a:solidFill>
                  <a:srgbClr val="A31515"/>
                </a:solidFill>
                <a:latin typeface="新宋体" panose="02010609030101010101" pitchFamily="49" charset="-122"/>
                <a:ea typeface="新宋体" panose="02010609030101010101" pitchFamily="49" charset="-122"/>
              </a:rPr>
              <a:t>=" </a:t>
            </a:r>
            <a:r>
              <a:rPr lang="en-US" altLang="zh-CN" sz="1800" dirty="0" smtClean="0">
                <a:solidFill>
                  <a:srgbClr val="008080"/>
                </a:solidFill>
                <a:latin typeface="新宋体" panose="02010609030101010101" pitchFamily="49" charset="-122"/>
                <a:ea typeface="新宋体" panose="02010609030101010101" pitchFamily="49" charset="-122"/>
              </a:rPr>
              <a:t>&lt;&lt; </a:t>
            </a:r>
            <a:r>
              <a:rPr lang="en-US" altLang="zh-CN" sz="1800" dirty="0" err="1" smtClean="0">
                <a:solidFill>
                  <a:srgbClr val="808080"/>
                </a:solidFill>
                <a:latin typeface="新宋体" panose="02010609030101010101" pitchFamily="49" charset="-122"/>
                <a:ea typeface="新宋体" panose="02010609030101010101" pitchFamily="49" charset="-122"/>
              </a:rPr>
              <a:t>a</a:t>
            </a:r>
            <a:r>
              <a:rPr lang="en-US" altLang="zh-CN" sz="1800" dirty="0" err="1" smtClean="0">
                <a:solidFill>
                  <a:srgbClr val="000000"/>
                </a:solidFill>
                <a:latin typeface="新宋体" panose="02010609030101010101" pitchFamily="49" charset="-122"/>
                <a:ea typeface="新宋体" panose="02010609030101010101" pitchFamily="49" charset="-122"/>
              </a:rPr>
              <a:t>.m_a</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8080"/>
                </a:solidFill>
                <a:latin typeface="新宋体" panose="02010609030101010101" pitchFamily="49" charset="-122"/>
                <a:ea typeface="新宋体" panose="02010609030101010101" pitchFamily="49" charset="-122"/>
              </a:rPr>
              <a:t>&lt;&lt; </a:t>
            </a:r>
            <a:r>
              <a:rPr lang="en-US" altLang="zh-CN" sz="1800" dirty="0" err="1" smtClean="0">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函数</a:t>
            </a:r>
            <a:r>
              <a:rPr lang="en-US" altLang="zh-CN" sz="1800" dirty="0" err="1" smtClean="0">
                <a:solidFill>
                  <a:srgbClr val="008000"/>
                </a:solidFill>
                <a:latin typeface="新宋体" panose="02010609030101010101" pitchFamily="49" charset="-122"/>
                <a:ea typeface="新宋体" panose="02010609030101010101" pitchFamily="49" charset="-122"/>
              </a:rPr>
              <a:t>gb_report</a:t>
            </a:r>
            <a:r>
              <a:rPr lang="zh-CN" altLang="en-US" sz="1800" dirty="0" smtClean="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 )</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 a(10);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gb_report</a:t>
            </a:r>
            <a:r>
              <a:rPr lang="en-US" altLang="zh-CN" sz="1800" dirty="0">
                <a:solidFill>
                  <a:srgbClr val="000000"/>
                </a:solidFill>
                <a:latin typeface="新宋体" panose="02010609030101010101" pitchFamily="49" charset="-122"/>
                <a:ea typeface="新宋体" panose="02010609030101010101" pitchFamily="49" charset="-122"/>
              </a:rPr>
              <a:t>(a);</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1" name="Line 9"/>
          <p:cNvSpPr>
            <a:spLocks noChangeShapeType="1"/>
          </p:cNvSpPr>
          <p:nvPr/>
        </p:nvSpPr>
        <p:spPr bwMode="auto">
          <a:xfrm flipV="1">
            <a:off x="3248024" y="4333874"/>
            <a:ext cx="1504951" cy="326791"/>
          </a:xfrm>
          <a:prstGeom prst="line">
            <a:avLst/>
          </a:prstGeom>
          <a:noFill/>
          <a:ln w="57150">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Text Box 9"/>
          <p:cNvSpPr txBox="1">
            <a:spLocks noChangeArrowheads="1"/>
          </p:cNvSpPr>
          <p:nvPr/>
        </p:nvSpPr>
        <p:spPr bwMode="auto">
          <a:xfrm>
            <a:off x="6330948" y="5546726"/>
            <a:ext cx="2451101" cy="812486"/>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2000" dirty="0">
                <a:ea typeface="楷体_GB2312" pitchFamily="49" charset="-122"/>
                <a:sym typeface="Wingdings" panose="05000000000000000000" pitchFamily="2" charset="2"/>
              </a:rPr>
              <a:t>结果输出</a:t>
            </a:r>
            <a:r>
              <a:rPr lang="pt-BR" altLang="zh-CN" sz="2000" dirty="0">
                <a:ea typeface="楷体_GB2312" pitchFamily="49" charset="-122"/>
                <a:sym typeface="Wingdings" panose="05000000000000000000" pitchFamily="2" charset="2"/>
              </a:rPr>
              <a:t>:</a:t>
            </a:r>
          </a:p>
          <a:p>
            <a:pPr marL="180000">
              <a:spcBef>
                <a:spcPct val="0"/>
              </a:spcBef>
              <a:buNone/>
            </a:pPr>
            <a:r>
              <a:rPr lang="pt-BR" altLang="en-US" sz="2000" dirty="0">
                <a:solidFill>
                  <a:srgbClr val="0000FF"/>
                </a:solidFill>
                <a:ea typeface="楷体_GB2312" pitchFamily="49" charset="-122"/>
                <a:sym typeface="Wingdings" panose="05000000000000000000" pitchFamily="2" charset="2"/>
              </a:rPr>
              <a:t>Copy: a.m_a=10</a:t>
            </a:r>
            <a:endParaRPr lang="en-US" altLang="zh-CN" sz="2000" dirty="0">
              <a:solidFill>
                <a:srgbClr val="0000FF"/>
              </a:solidFill>
              <a:ea typeface="楷体_GB2312" pitchFamily="49" charset="-122"/>
              <a:sym typeface="Wingdings" panose="05000000000000000000" pitchFamily="2" charset="2"/>
            </a:endParaRPr>
          </a:p>
        </p:txBody>
      </p:sp>
    </p:spTree>
    <p:extLst>
      <p:ext uri="{BB962C8B-B14F-4D97-AF65-F5344CB8AC3E}">
        <p14:creationId xmlns:p14="http://schemas.microsoft.com/office/powerpoint/2010/main" val="22886257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助教</a:t>
            </a:r>
          </a:p>
        </p:txBody>
      </p:sp>
      <p:sp>
        <p:nvSpPr>
          <p:cNvPr id="3" name="内容占位符 2"/>
          <p:cNvSpPr>
            <a:spLocks noGrp="1"/>
          </p:cNvSpPr>
          <p:nvPr>
            <p:ph idx="1"/>
          </p:nvPr>
        </p:nvSpPr>
        <p:spPr/>
        <p:txBody>
          <a:bodyPr/>
          <a:lstStyle/>
          <a:p>
            <a:r>
              <a:rPr lang="zh-CN" altLang="en-US" dirty="0"/>
              <a:t>唐瑞杰</a:t>
            </a:r>
          </a:p>
          <a:p>
            <a:pPr lvl="1"/>
            <a:r>
              <a:rPr lang="en-US" altLang="zh-CN" dirty="0"/>
              <a:t>Tel: 13521813891</a:t>
            </a:r>
          </a:p>
          <a:p>
            <a:pPr lvl="1"/>
            <a:r>
              <a:rPr lang="en-US" altLang="zh-CN" dirty="0"/>
              <a:t>Email: thss15_tangrj@163.com</a:t>
            </a:r>
          </a:p>
          <a:p>
            <a:pPr lvl="1"/>
            <a:r>
              <a:rPr lang="zh-CN" altLang="en-US" dirty="0"/>
              <a:t>微信号</a:t>
            </a:r>
            <a:r>
              <a:rPr lang="en-US" altLang="zh-CN" dirty="0"/>
              <a:t>: trj13619002195</a:t>
            </a:r>
          </a:p>
          <a:p>
            <a:r>
              <a:rPr lang="zh-CN" altLang="en-US" dirty="0"/>
              <a:t>郑成伟</a:t>
            </a:r>
          </a:p>
          <a:p>
            <a:pPr lvl="1"/>
            <a:r>
              <a:rPr lang="en-US" altLang="zh-CN" dirty="0"/>
              <a:t>Tel: 18401653040</a:t>
            </a:r>
          </a:p>
          <a:p>
            <a:pPr lvl="1"/>
            <a:r>
              <a:rPr lang="en-US" altLang="zh-CN" dirty="0"/>
              <a:t>Email: </a:t>
            </a:r>
            <a:r>
              <a:rPr lang="en-US" altLang="zh-CN" dirty="0" smtClean="0"/>
              <a:t>zhengcw18@mails.tsinghua.edu.cn</a:t>
            </a:r>
          </a:p>
          <a:p>
            <a:pPr lvl="1"/>
            <a:r>
              <a:rPr lang="zh-CN" altLang="en-US" dirty="0"/>
              <a:t>微信号</a:t>
            </a:r>
            <a:r>
              <a:rPr lang="en-US" altLang="zh-CN" dirty="0" smtClean="0"/>
              <a:t>: </a:t>
            </a:r>
            <a:r>
              <a:rPr lang="zh-CN" altLang="en-US" smtClean="0"/>
              <a:t>可以通过手机号加入</a:t>
            </a:r>
            <a:endParaRPr lang="en-US" altLang="zh-CN" dirty="0"/>
          </a:p>
        </p:txBody>
      </p:sp>
      <p:sp>
        <p:nvSpPr>
          <p:cNvPr id="4" name="日期占位符 3"/>
          <p:cNvSpPr>
            <a:spLocks noGrp="1"/>
          </p:cNvSpPr>
          <p:nvPr>
            <p:ph type="dt" sz="half" idx="10"/>
          </p:nvPr>
        </p:nvSpPr>
        <p:spPr/>
        <p:txBody>
          <a:bodyPr/>
          <a:lstStyle/>
          <a:p>
            <a:fld id="{18935C1D-3DEC-475C-8129-2CB307D07981}" type="datetime2">
              <a:rPr lang="zh-CN" altLang="en-US" smtClean="0"/>
              <a:t>2021年3月2日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5</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页脚占位符 9"/>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6673849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拷贝构造函数</a:t>
            </a:r>
            <a:r>
              <a:rPr lang="en-US" altLang="zh-CN" dirty="0"/>
              <a:t>: </a:t>
            </a:r>
            <a:r>
              <a:rPr lang="zh-CN" altLang="en-US" dirty="0" smtClean="0"/>
              <a:t>场景</a:t>
            </a:r>
            <a:r>
              <a:rPr lang="en-US" altLang="zh-CN" dirty="0" smtClean="0"/>
              <a:t>3</a:t>
            </a:r>
            <a:endParaRPr lang="zh-CN" altLang="en-US" dirty="0"/>
          </a:p>
        </p:txBody>
      </p:sp>
      <p:sp>
        <p:nvSpPr>
          <p:cNvPr id="3" name="内容占位符 2"/>
          <p:cNvSpPr>
            <a:spLocks noGrp="1"/>
          </p:cNvSpPr>
          <p:nvPr>
            <p:ph idx="1"/>
          </p:nvPr>
        </p:nvSpPr>
        <p:spPr>
          <a:xfrm>
            <a:off x="461963" y="1457325"/>
            <a:ext cx="8220075" cy="704850"/>
          </a:xfrm>
        </p:spPr>
        <p:txBody>
          <a:bodyPr>
            <a:normAutofit fontScale="85000" lnSpcReduction="20000"/>
          </a:bodyPr>
          <a:lstStyle/>
          <a:p>
            <a:r>
              <a:rPr lang="zh-CN" altLang="en-US" dirty="0"/>
              <a:t>如果函数的返回值是类的实例对象，在该函数返回时，系统会自动调用拷贝构造</a:t>
            </a:r>
            <a:r>
              <a:rPr lang="zh-CN" altLang="en-US" dirty="0" smtClean="0"/>
              <a:t>函数。</a:t>
            </a:r>
            <a:endParaRPr lang="zh-CN" altLang="en-US"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2021年3月2日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50</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13" name="内容占位符 2"/>
          <p:cNvSpPr txBox="1">
            <a:spLocks/>
          </p:cNvSpPr>
          <p:nvPr/>
        </p:nvSpPr>
        <p:spPr>
          <a:xfrm>
            <a:off x="385763" y="2257425"/>
            <a:ext cx="4967287" cy="4082205"/>
          </a:xfrm>
          <a:prstGeom prst="rect">
            <a:avLst/>
          </a:prstGeom>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9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9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9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CP_A(</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 0) :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CP_A(</a:t>
            </a:r>
            <a:r>
              <a:rPr lang="en-US" altLang="zh-CN" sz="1800" dirty="0" err="1">
                <a:solidFill>
                  <a:srgbClr val="0000FF"/>
                </a:solidFill>
                <a:latin typeface="新宋体" panose="02010609030101010101" pitchFamily="49" charset="-122"/>
                <a:ea typeface="新宋体" panose="02010609030101010101" pitchFamily="49" charset="-122"/>
              </a:rPr>
              <a:t>const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&amp; a);</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9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900"/>
              </a:lnSpc>
              <a:spcBef>
                <a:spcPts val="0"/>
              </a:spcBef>
              <a:buNone/>
            </a:pP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::CP_A(</a:t>
            </a:r>
            <a:r>
              <a:rPr lang="en-US" altLang="zh-CN" sz="1800" dirty="0" err="1">
                <a:solidFill>
                  <a:srgbClr val="0000FF"/>
                </a:solidFill>
                <a:latin typeface="新宋体" panose="02010609030101010101" pitchFamily="49" charset="-122"/>
                <a:ea typeface="新宋体" panose="02010609030101010101" pitchFamily="49" charset="-122"/>
              </a:rPr>
              <a:t>const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&amp; </a:t>
            </a:r>
            <a:r>
              <a:rPr lang="en-US" altLang="zh-CN" sz="1800" dirty="0">
                <a:solidFill>
                  <a:srgbClr val="808080"/>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a</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"Copy: "</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CP_A</a:t>
            </a:r>
            <a:r>
              <a:rPr lang="zh-CN" altLang="en-US" sz="1800" dirty="0">
                <a:solidFill>
                  <a:srgbClr val="008000"/>
                </a:solidFill>
                <a:latin typeface="新宋体" panose="02010609030101010101" pitchFamily="49" charset="-122"/>
                <a:ea typeface="新宋体" panose="02010609030101010101" pitchFamily="49" charset="-122"/>
              </a:rPr>
              <a:t>的拷贝构造函数定义结束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4" name="内容占位符 2"/>
          <p:cNvSpPr txBox="1">
            <a:spLocks/>
          </p:cNvSpPr>
          <p:nvPr/>
        </p:nvSpPr>
        <p:spPr>
          <a:xfrm>
            <a:off x="4210050" y="2076450"/>
            <a:ext cx="4657725" cy="3076576"/>
          </a:xfrm>
          <a:prstGeom prst="rect">
            <a:avLst/>
          </a:prstGeom>
          <a:solidFill>
            <a:schemeClr val="bg1"/>
          </a:solid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Bef>
                <a:spcPts val="0"/>
              </a:spcBef>
              <a:buNone/>
            </a:pP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gb_report</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a.m_a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a</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函数</a:t>
            </a:r>
            <a:r>
              <a:rPr lang="en-US" altLang="zh-CN" sz="1800" dirty="0" err="1">
                <a:solidFill>
                  <a:srgbClr val="008000"/>
                </a:solidFill>
                <a:latin typeface="新宋体" panose="02010609030101010101" pitchFamily="49" charset="-122"/>
                <a:ea typeface="新宋体" panose="02010609030101010101" pitchFamily="49" charset="-122"/>
              </a:rPr>
              <a:t>gb_report</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 )</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 a(10);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gb_report</a:t>
            </a:r>
            <a:r>
              <a:rPr lang="en-US" altLang="zh-CN" sz="1800" dirty="0">
                <a:solidFill>
                  <a:srgbClr val="000000"/>
                </a:solidFill>
                <a:latin typeface="新宋体" panose="02010609030101010101" pitchFamily="49" charset="-122"/>
                <a:ea typeface="新宋体" panose="02010609030101010101" pitchFamily="49" charset="-122"/>
              </a:rPr>
              <a:t>(a);</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5" name="Line 9"/>
          <p:cNvSpPr>
            <a:spLocks noChangeShapeType="1"/>
          </p:cNvSpPr>
          <p:nvPr/>
        </p:nvSpPr>
        <p:spPr bwMode="auto">
          <a:xfrm flipV="1">
            <a:off x="3248024" y="4324349"/>
            <a:ext cx="1533526" cy="307740"/>
          </a:xfrm>
          <a:prstGeom prst="line">
            <a:avLst/>
          </a:prstGeom>
          <a:noFill/>
          <a:ln w="57150">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Text Box 9"/>
          <p:cNvSpPr txBox="1">
            <a:spLocks noChangeArrowheads="1"/>
          </p:cNvSpPr>
          <p:nvPr/>
        </p:nvSpPr>
        <p:spPr bwMode="auto">
          <a:xfrm>
            <a:off x="6330948" y="5241926"/>
            <a:ext cx="2451101" cy="1097704"/>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2000" dirty="0">
                <a:ea typeface="楷体_GB2312" pitchFamily="49" charset="-122"/>
                <a:sym typeface="Wingdings" panose="05000000000000000000" pitchFamily="2" charset="2"/>
              </a:rPr>
              <a:t>结果输出</a:t>
            </a:r>
            <a:r>
              <a:rPr lang="pt-BR" altLang="zh-CN" sz="2000" dirty="0">
                <a:ea typeface="楷体_GB2312" pitchFamily="49" charset="-122"/>
                <a:sym typeface="Wingdings" panose="05000000000000000000" pitchFamily="2" charset="2"/>
              </a:rPr>
              <a:t>:</a:t>
            </a:r>
          </a:p>
          <a:p>
            <a:pPr marL="180000">
              <a:spcBef>
                <a:spcPct val="0"/>
              </a:spcBef>
              <a:buNone/>
            </a:pPr>
            <a:r>
              <a:rPr lang="pt-BR" altLang="en-US" sz="2000" dirty="0">
                <a:solidFill>
                  <a:srgbClr val="0000FF"/>
                </a:solidFill>
                <a:ea typeface="楷体_GB2312" pitchFamily="49" charset="-122"/>
                <a:sym typeface="Wingdings" panose="05000000000000000000" pitchFamily="2" charset="2"/>
              </a:rPr>
              <a:t>Copy: a.m_a=10</a:t>
            </a:r>
          </a:p>
          <a:p>
            <a:pPr marL="180000">
              <a:spcBef>
                <a:spcPct val="0"/>
              </a:spcBef>
              <a:buNone/>
            </a:pPr>
            <a:r>
              <a:rPr lang="pt-BR" altLang="en-US" sz="2000" dirty="0">
                <a:solidFill>
                  <a:srgbClr val="0000FF"/>
                </a:solidFill>
                <a:ea typeface="楷体_GB2312" pitchFamily="49" charset="-122"/>
                <a:sym typeface="Wingdings" panose="05000000000000000000" pitchFamily="2" charset="2"/>
              </a:rPr>
              <a:t>Copy:</a:t>
            </a:r>
            <a:endParaRPr lang="en-US" altLang="zh-CN" sz="2000" dirty="0">
              <a:solidFill>
                <a:srgbClr val="0000FF"/>
              </a:solidFill>
              <a:ea typeface="楷体_GB2312" pitchFamily="49" charset="-122"/>
              <a:sym typeface="Wingdings" panose="05000000000000000000" pitchFamily="2" charset="2"/>
            </a:endParaRPr>
          </a:p>
        </p:txBody>
      </p:sp>
    </p:spTree>
    <p:extLst>
      <p:ext uri="{BB962C8B-B14F-4D97-AF65-F5344CB8AC3E}">
        <p14:creationId xmlns:p14="http://schemas.microsoft.com/office/powerpoint/2010/main" val="420944521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本章总体纲要</a:t>
            </a:r>
          </a:p>
        </p:txBody>
      </p:sp>
      <p:sp>
        <p:nvSpPr>
          <p:cNvPr id="3" name="内容占位符 2"/>
          <p:cNvSpPr>
            <a:spLocks noGrp="1"/>
          </p:cNvSpPr>
          <p:nvPr>
            <p:ph idx="1"/>
          </p:nvPr>
        </p:nvSpPr>
        <p:spPr>
          <a:xfrm>
            <a:off x="2667000" y="1457325"/>
            <a:ext cx="6015038" cy="4899026"/>
          </a:xfrm>
        </p:spPr>
        <p:txBody>
          <a:bodyPr>
            <a:normAutofit lnSpcReduction="10000"/>
          </a:bodyPr>
          <a:lstStyle/>
          <a:p>
            <a:r>
              <a:rPr lang="zh-CN" altLang="en-US" dirty="0"/>
              <a:t>面向对象基本思路</a:t>
            </a:r>
          </a:p>
          <a:p>
            <a:r>
              <a:rPr lang="zh-CN" altLang="en-US" dirty="0"/>
              <a:t>类声明与定义基础</a:t>
            </a:r>
          </a:p>
          <a:p>
            <a:r>
              <a:rPr lang="zh-CN" altLang="en-US" dirty="0"/>
              <a:t>面向对象程序示例</a:t>
            </a:r>
          </a:p>
          <a:p>
            <a:r>
              <a:rPr lang="zh-CN" altLang="en-US" dirty="0"/>
              <a:t>构造函数</a:t>
            </a:r>
          </a:p>
          <a:p>
            <a:r>
              <a:rPr lang="zh-CN" altLang="en-US" dirty="0"/>
              <a:t>析构函数</a:t>
            </a:r>
          </a:p>
          <a:p>
            <a:r>
              <a:rPr lang="zh-CN" altLang="en-US" dirty="0"/>
              <a:t>在</a:t>
            </a:r>
            <a:r>
              <a:rPr lang="en-US" altLang="zh-CN" dirty="0"/>
              <a:t>C++</a:t>
            </a:r>
            <a:r>
              <a:rPr lang="zh-CN" altLang="en-US" dirty="0"/>
              <a:t>中申请和</a:t>
            </a:r>
            <a:r>
              <a:rPr lang="zh-CN" altLang="en-US" dirty="0" smtClean="0"/>
              <a:t>释放内存</a:t>
            </a:r>
            <a:endParaRPr lang="zh-CN" altLang="en-US" dirty="0"/>
          </a:p>
          <a:p>
            <a:r>
              <a:rPr lang="zh-CN" altLang="en-US" dirty="0"/>
              <a:t>访问类的成员</a:t>
            </a:r>
          </a:p>
          <a:p>
            <a:r>
              <a:rPr lang="zh-CN" altLang="en-US" dirty="0"/>
              <a:t>复习</a:t>
            </a:r>
          </a:p>
          <a:p>
            <a:r>
              <a:rPr lang="zh-CN" altLang="en-US" dirty="0"/>
              <a:t>作业</a:t>
            </a:r>
          </a:p>
        </p:txBody>
      </p:sp>
      <p:sp>
        <p:nvSpPr>
          <p:cNvPr id="4" name="日期占位符 3"/>
          <p:cNvSpPr>
            <a:spLocks noGrp="1"/>
          </p:cNvSpPr>
          <p:nvPr>
            <p:ph type="dt" sz="half" idx="10"/>
          </p:nvPr>
        </p:nvSpPr>
        <p:spPr/>
        <p:txBody>
          <a:bodyPr/>
          <a:lstStyle/>
          <a:p>
            <a:fld id="{C2B53F0A-F76F-4225-8CCB-2FB6B8E06622}" type="datetime2">
              <a:rPr lang="zh-CN" altLang="en-US" smtClean="0"/>
              <a:t>2021年3月2日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51</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graphicFrame>
        <p:nvGraphicFramePr>
          <p:cNvPr id="9" name="Object 5"/>
          <p:cNvGraphicFramePr>
            <a:graphicFrameLocks noChangeAspect="1"/>
          </p:cNvGraphicFramePr>
          <p:nvPr/>
        </p:nvGraphicFramePr>
        <p:xfrm>
          <a:off x="231775" y="3505200"/>
          <a:ext cx="1978025" cy="2719388"/>
        </p:xfrm>
        <a:graphic>
          <a:graphicData uri="http://schemas.openxmlformats.org/presentationml/2006/ole">
            <mc:AlternateContent xmlns:mc="http://schemas.openxmlformats.org/markup-compatibility/2006">
              <mc:Choice xmlns:v="urn:schemas-microsoft-com:vml" Requires="v">
                <p:oleObj spid="_x0000_s5315" name="剪辑" r:id="rId4" imgW="2309813" imgH="3176588" progId="MS_ClipArt_Gallery.2">
                  <p:embed/>
                </p:oleObj>
              </mc:Choice>
              <mc:Fallback>
                <p:oleObj name="剪辑" r:id="rId4" imgW="2309813" imgH="3176588"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775" y="3505200"/>
                        <a:ext cx="1978025" cy="2719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AutoShape 6"/>
          <p:cNvSpPr>
            <a:spLocks noChangeArrowheads="1"/>
          </p:cNvSpPr>
          <p:nvPr/>
        </p:nvSpPr>
        <p:spPr bwMode="auto">
          <a:xfrm>
            <a:off x="2209800" y="3567113"/>
            <a:ext cx="533400" cy="304800"/>
          </a:xfrm>
          <a:prstGeom prst="rightArrow">
            <a:avLst>
              <a:gd name="adj1" fmla="val 50000"/>
              <a:gd name="adj2" fmla="val 43750"/>
            </a:avLst>
          </a:prstGeom>
          <a:solidFill>
            <a:srgbClr val="00CC99"/>
          </a:solidFill>
          <a:ln w="9525">
            <a:solidFill>
              <a:schemeClr val="tx1"/>
            </a:solidFill>
            <a:miter lim="800000"/>
            <a:headEnd/>
            <a:tailEnd/>
          </a:ln>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Tree>
    <p:extLst>
      <p:ext uri="{BB962C8B-B14F-4D97-AF65-F5344CB8AC3E}">
        <p14:creationId xmlns:p14="http://schemas.microsoft.com/office/powerpoint/2010/main" val="17445073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析构函数</a:t>
            </a:r>
          </a:p>
        </p:txBody>
      </p:sp>
      <p:sp>
        <p:nvSpPr>
          <p:cNvPr id="3" name="内容占位符 2"/>
          <p:cNvSpPr>
            <a:spLocks noGrp="1"/>
          </p:cNvSpPr>
          <p:nvPr>
            <p:ph idx="1"/>
          </p:nvPr>
        </p:nvSpPr>
        <p:spPr/>
        <p:txBody>
          <a:bodyPr>
            <a:normAutofit lnSpcReduction="10000"/>
          </a:bodyPr>
          <a:lstStyle/>
          <a:p>
            <a:pPr>
              <a:lnSpc>
                <a:spcPct val="150000"/>
              </a:lnSpc>
            </a:pPr>
            <a:r>
              <a:rPr lang="zh-CN" altLang="en-US" dirty="0"/>
              <a:t>析构函数在对象生命期结束时由系统</a:t>
            </a:r>
            <a:r>
              <a:rPr lang="zh-CN" altLang="en-US" dirty="0">
                <a:solidFill>
                  <a:schemeClr val="accent2"/>
                </a:solidFill>
              </a:rPr>
              <a:t>自动调用</a:t>
            </a:r>
            <a:r>
              <a:rPr lang="zh-CN" altLang="en-US" dirty="0"/>
              <a:t>，主要是用来释放用户通过构造函数向系统申请的存储空间，或关闭构造函数中打开的文件，它完成</a:t>
            </a:r>
            <a:r>
              <a:rPr lang="zh-CN" altLang="en-US" dirty="0">
                <a:solidFill>
                  <a:schemeClr val="accent2"/>
                </a:solidFill>
              </a:rPr>
              <a:t>与构造函数相反</a:t>
            </a:r>
            <a:r>
              <a:rPr lang="zh-CN" altLang="en-US" dirty="0"/>
              <a:t>的过程。</a:t>
            </a:r>
          </a:p>
          <a:p>
            <a:pPr>
              <a:lnSpc>
                <a:spcPct val="150000"/>
              </a:lnSpc>
            </a:pPr>
            <a:r>
              <a:rPr lang="zh-CN" altLang="en-US" dirty="0"/>
              <a:t>析构</a:t>
            </a:r>
            <a:r>
              <a:rPr lang="zh-CN" altLang="en-US" dirty="0" smtClean="0"/>
              <a:t>函数的头部开头</a:t>
            </a:r>
            <a:r>
              <a:rPr lang="en-US" altLang="zh-CN" dirty="0" smtClean="0"/>
              <a:t>: </a:t>
            </a:r>
            <a:r>
              <a:rPr lang="zh-CN" altLang="en-US" smtClean="0"/>
              <a:t>字符“</a:t>
            </a:r>
            <a:r>
              <a:rPr lang="en-US" altLang="en-US" dirty="0" smtClean="0"/>
              <a:t>~</a:t>
            </a:r>
            <a:r>
              <a:rPr lang="en-US" altLang="zh-CN" dirty="0" smtClean="0"/>
              <a:t>”+</a:t>
            </a:r>
            <a:r>
              <a:rPr lang="zh-CN" altLang="en-US" dirty="0" smtClean="0"/>
              <a:t>类名。</a:t>
            </a:r>
            <a:endParaRPr lang="zh-CN" altLang="en-US" dirty="0"/>
          </a:p>
          <a:p>
            <a:pPr>
              <a:lnSpc>
                <a:spcPct val="150000"/>
              </a:lnSpc>
            </a:pPr>
            <a:r>
              <a:rPr lang="zh-CN" altLang="en-US" dirty="0"/>
              <a:t>析构函数既</a:t>
            </a:r>
            <a:r>
              <a:rPr lang="zh-CN" altLang="en-US" dirty="0">
                <a:solidFill>
                  <a:schemeClr val="accent2"/>
                </a:solidFill>
              </a:rPr>
              <a:t>无参数</a:t>
            </a:r>
            <a:r>
              <a:rPr lang="zh-CN" altLang="en-US" dirty="0"/>
              <a:t>，也</a:t>
            </a:r>
            <a:r>
              <a:rPr lang="zh-CN" altLang="en-US" dirty="0">
                <a:solidFill>
                  <a:schemeClr val="accent2"/>
                </a:solidFill>
              </a:rPr>
              <a:t>无返回值</a:t>
            </a:r>
            <a:r>
              <a:rPr lang="zh-CN" altLang="en-US" dirty="0"/>
              <a:t>。</a:t>
            </a:r>
          </a:p>
          <a:p>
            <a:pPr>
              <a:lnSpc>
                <a:spcPct val="150000"/>
              </a:lnSpc>
            </a:pPr>
            <a:r>
              <a:rPr lang="zh-CN" altLang="en-US" dirty="0"/>
              <a:t>在调用时，最后会自动调用其父类的析构函数</a:t>
            </a:r>
            <a:r>
              <a:rPr lang="zh-CN" altLang="en-US" dirty="0" smtClean="0"/>
              <a:t>。</a:t>
            </a:r>
            <a:endParaRPr lang="zh-CN" altLang="en-US"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2021年3月2日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52</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52579353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析构</a:t>
            </a:r>
            <a:r>
              <a:rPr lang="zh-CN" altLang="en-US" dirty="0" smtClean="0"/>
              <a:t>函数程序示例</a:t>
            </a:r>
            <a:endParaRPr lang="zh-CN" altLang="en-US" dirty="0"/>
          </a:p>
        </p:txBody>
      </p:sp>
      <p:sp>
        <p:nvSpPr>
          <p:cNvPr id="3" name="内容占位符 2"/>
          <p:cNvSpPr>
            <a:spLocks noGrp="1"/>
          </p:cNvSpPr>
          <p:nvPr>
            <p:ph idx="1"/>
          </p:nvPr>
        </p:nvSpPr>
        <p:spPr>
          <a:xfrm>
            <a:off x="461963" y="1457325"/>
            <a:ext cx="8220075" cy="533400"/>
          </a:xfrm>
        </p:spPr>
        <p:txBody>
          <a:bodyPr/>
          <a:lstStyle/>
          <a:p>
            <a:pPr algn="just"/>
            <a:r>
              <a:rPr lang="zh-CN" altLang="en-US" dirty="0" smtClean="0"/>
              <a:t>正常调用析构函数。</a:t>
            </a:r>
            <a:endParaRPr lang="zh-CN" altLang="en-US"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2021年3月2日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53</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13" name="内容占位符 2"/>
          <p:cNvSpPr txBox="1">
            <a:spLocks/>
          </p:cNvSpPr>
          <p:nvPr/>
        </p:nvSpPr>
        <p:spPr>
          <a:xfrm>
            <a:off x="385763" y="1905000"/>
            <a:ext cx="5376862" cy="4460875"/>
          </a:xfrm>
          <a:prstGeom prst="rect">
            <a:avLst/>
          </a:prstGeom>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CP_A(</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 0) :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~CP_A() {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mb_report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mb_report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CP_A</a:t>
            </a:r>
            <a:r>
              <a:rPr lang="zh-CN" altLang="en-US" sz="1800" dirty="0">
                <a:solidFill>
                  <a:srgbClr val="008000"/>
                </a:solidFill>
                <a:latin typeface="新宋体" panose="02010609030101010101" pitchFamily="49" charset="-122"/>
                <a:ea typeface="新宋体" panose="02010609030101010101" pitchFamily="49" charset="-122"/>
              </a:rPr>
              <a:t>的成员函数</a:t>
            </a:r>
            <a:r>
              <a:rPr lang="en-US" altLang="zh-CN" sz="1800" dirty="0" err="1">
                <a:solidFill>
                  <a:srgbClr val="008000"/>
                </a:solidFill>
                <a:latin typeface="新宋体" panose="02010609030101010101" pitchFamily="49" charset="-122"/>
                <a:ea typeface="新宋体" panose="02010609030101010101" pitchFamily="49" charset="-122"/>
              </a:rPr>
              <a:t>mb_report</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4" name="内容占位符 2"/>
          <p:cNvSpPr txBox="1">
            <a:spLocks/>
          </p:cNvSpPr>
          <p:nvPr/>
        </p:nvSpPr>
        <p:spPr>
          <a:xfrm>
            <a:off x="5762625" y="1905000"/>
            <a:ext cx="3019424" cy="3133726"/>
          </a:xfrm>
          <a:prstGeom prst="rect">
            <a:avLst/>
          </a:prstGeom>
          <a:solidFill>
            <a:schemeClr val="bg1"/>
          </a:solid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gb_test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 a;</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a.mb_report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函数</a:t>
            </a:r>
            <a:r>
              <a:rPr lang="en-US" altLang="zh-CN" sz="1800" dirty="0" err="1">
                <a:solidFill>
                  <a:srgbClr val="008000"/>
                </a:solidFill>
                <a:latin typeface="新宋体" panose="02010609030101010101" pitchFamily="49" charset="-122"/>
                <a:ea typeface="新宋体" panose="02010609030101010101" pitchFamily="49" charset="-122"/>
              </a:rPr>
              <a:t>gb_test</a:t>
            </a:r>
            <a:r>
              <a:rPr lang="zh-CN" altLang="en-US" sz="1800" dirty="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 )</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gb_test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6" name="Text Box 9"/>
          <p:cNvSpPr txBox="1">
            <a:spLocks noChangeArrowheads="1"/>
          </p:cNvSpPr>
          <p:nvPr/>
        </p:nvSpPr>
        <p:spPr bwMode="auto">
          <a:xfrm>
            <a:off x="6029326" y="5248275"/>
            <a:ext cx="2752724" cy="1108075"/>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2000" dirty="0">
                <a:ea typeface="楷体_GB2312" pitchFamily="49" charset="-122"/>
                <a:sym typeface="Wingdings" panose="05000000000000000000" pitchFamily="2" charset="2"/>
              </a:rPr>
              <a:t>结果输出</a:t>
            </a:r>
            <a:r>
              <a:rPr lang="pt-BR" altLang="zh-CN" sz="2000" dirty="0">
                <a:ea typeface="楷体_GB2312" pitchFamily="49" charset="-122"/>
                <a:sym typeface="Wingdings" panose="05000000000000000000" pitchFamily="2" charset="2"/>
              </a:rPr>
              <a:t>:</a:t>
            </a:r>
          </a:p>
          <a:p>
            <a:pPr marL="180000">
              <a:spcBef>
                <a:spcPct val="0"/>
              </a:spcBef>
              <a:buNone/>
            </a:pPr>
            <a:r>
              <a:rPr lang="pt-BR" altLang="en-US" sz="2000" dirty="0">
                <a:solidFill>
                  <a:srgbClr val="0000FF"/>
                </a:solidFill>
                <a:ea typeface="楷体_GB2312" pitchFamily="49" charset="-122"/>
                <a:sym typeface="Wingdings" panose="05000000000000000000" pitchFamily="2" charset="2"/>
              </a:rPr>
              <a:t>m_a=0</a:t>
            </a:r>
          </a:p>
          <a:p>
            <a:pPr marL="180000">
              <a:spcBef>
                <a:spcPct val="0"/>
              </a:spcBef>
              <a:buNone/>
            </a:pPr>
            <a:r>
              <a:rPr lang="pt-BR" altLang="en-US" sz="2000" dirty="0">
                <a:solidFill>
                  <a:srgbClr val="0000FF"/>
                </a:solidFill>
                <a:ea typeface="楷体_GB2312" pitchFamily="49" charset="-122"/>
                <a:sym typeface="Wingdings" panose="05000000000000000000" pitchFamily="2" charset="2"/>
              </a:rPr>
              <a:t>~CP_A().</a:t>
            </a:r>
            <a:endParaRPr lang="en-US" altLang="zh-CN" sz="2000" dirty="0">
              <a:solidFill>
                <a:srgbClr val="0000FF"/>
              </a:solidFill>
              <a:ea typeface="楷体_GB2312" pitchFamily="49" charset="-122"/>
              <a:sym typeface="Wingdings" panose="05000000000000000000" pitchFamily="2" charset="2"/>
            </a:endParaRPr>
          </a:p>
        </p:txBody>
      </p:sp>
    </p:spTree>
    <p:extLst>
      <p:ext uri="{BB962C8B-B14F-4D97-AF65-F5344CB8AC3E}">
        <p14:creationId xmlns:p14="http://schemas.microsoft.com/office/powerpoint/2010/main" val="90644147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析构</a:t>
            </a:r>
            <a:r>
              <a:rPr lang="zh-CN" altLang="en-US" dirty="0" smtClean="0"/>
              <a:t>函数程序示例</a:t>
            </a:r>
            <a:endParaRPr lang="zh-CN" altLang="en-US" dirty="0"/>
          </a:p>
        </p:txBody>
      </p:sp>
      <p:sp>
        <p:nvSpPr>
          <p:cNvPr id="3" name="内容占位符 2"/>
          <p:cNvSpPr>
            <a:spLocks noGrp="1"/>
          </p:cNvSpPr>
          <p:nvPr>
            <p:ph idx="1"/>
          </p:nvPr>
        </p:nvSpPr>
        <p:spPr>
          <a:xfrm>
            <a:off x="461963" y="1457325"/>
            <a:ext cx="8220075" cy="533400"/>
          </a:xfrm>
        </p:spPr>
        <p:txBody>
          <a:bodyPr>
            <a:normAutofit fontScale="85000" lnSpcReduction="10000"/>
          </a:bodyPr>
          <a:lstStyle/>
          <a:p>
            <a:pPr algn="just"/>
            <a:r>
              <a:rPr lang="zh-CN" altLang="en-US" dirty="0" smtClean="0"/>
              <a:t>在主函数中实例对象的析构函数在主函数运行结束后调用。</a:t>
            </a:r>
            <a:endParaRPr lang="zh-CN" altLang="en-US"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2021年3月2日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54</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13" name="内容占位符 2"/>
          <p:cNvSpPr txBox="1">
            <a:spLocks/>
          </p:cNvSpPr>
          <p:nvPr/>
        </p:nvSpPr>
        <p:spPr>
          <a:xfrm>
            <a:off x="385763" y="1905000"/>
            <a:ext cx="5376862" cy="4460875"/>
          </a:xfrm>
          <a:prstGeom prst="rect">
            <a:avLst/>
          </a:prstGeom>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CP_A(</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 0) :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~CP_A() {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mb_report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mb_report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CP_A</a:t>
            </a:r>
            <a:r>
              <a:rPr lang="zh-CN" altLang="en-US" sz="1800" dirty="0">
                <a:solidFill>
                  <a:srgbClr val="008000"/>
                </a:solidFill>
                <a:latin typeface="新宋体" panose="02010609030101010101" pitchFamily="49" charset="-122"/>
                <a:ea typeface="新宋体" panose="02010609030101010101" pitchFamily="49" charset="-122"/>
              </a:rPr>
              <a:t>的成员函数</a:t>
            </a:r>
            <a:r>
              <a:rPr lang="en-US" altLang="zh-CN" sz="1800" dirty="0" err="1">
                <a:solidFill>
                  <a:srgbClr val="008000"/>
                </a:solidFill>
                <a:latin typeface="新宋体" panose="02010609030101010101" pitchFamily="49" charset="-122"/>
                <a:ea typeface="新宋体" panose="02010609030101010101" pitchFamily="49" charset="-122"/>
              </a:rPr>
              <a:t>mb_report</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4" name="内容占位符 2"/>
          <p:cNvSpPr txBox="1">
            <a:spLocks/>
          </p:cNvSpPr>
          <p:nvPr/>
        </p:nvSpPr>
        <p:spPr>
          <a:xfrm>
            <a:off x="5762625" y="1905000"/>
            <a:ext cx="3019424" cy="3133726"/>
          </a:xfrm>
          <a:prstGeom prst="rect">
            <a:avLst/>
          </a:prstGeom>
          <a:solidFill>
            <a:schemeClr val="bg1"/>
          </a:solid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 )</a:t>
            </a:r>
          </a:p>
          <a:p>
            <a:pPr marL="0" indent="0">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 a;</a:t>
            </a:r>
          </a:p>
          <a:p>
            <a:pPr marL="0" indent="0">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a.mb_report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6" name="Text Box 9"/>
          <p:cNvSpPr txBox="1">
            <a:spLocks noChangeArrowheads="1"/>
          </p:cNvSpPr>
          <p:nvPr/>
        </p:nvSpPr>
        <p:spPr bwMode="auto">
          <a:xfrm>
            <a:off x="5762626" y="5048251"/>
            <a:ext cx="3019424" cy="1317624"/>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2000" dirty="0">
                <a:ea typeface="楷体_GB2312" pitchFamily="49" charset="-122"/>
                <a:sym typeface="Wingdings" panose="05000000000000000000" pitchFamily="2" charset="2"/>
              </a:rPr>
              <a:t>结果输出</a:t>
            </a:r>
            <a:r>
              <a:rPr lang="pt-BR" altLang="zh-CN" sz="2000" dirty="0">
                <a:ea typeface="楷体_GB2312" pitchFamily="49" charset="-122"/>
                <a:sym typeface="Wingdings" panose="05000000000000000000" pitchFamily="2" charset="2"/>
              </a:rPr>
              <a:t>:</a:t>
            </a:r>
          </a:p>
          <a:p>
            <a:pPr marL="180000">
              <a:spcBef>
                <a:spcPct val="0"/>
              </a:spcBef>
              <a:buNone/>
            </a:pPr>
            <a:r>
              <a:rPr lang="pt-BR" altLang="en-US" sz="2000" dirty="0">
                <a:solidFill>
                  <a:srgbClr val="0000FF"/>
                </a:solidFill>
                <a:ea typeface="楷体_GB2312" pitchFamily="49" charset="-122"/>
                <a:sym typeface="Wingdings" panose="05000000000000000000" pitchFamily="2" charset="2"/>
              </a:rPr>
              <a:t>m_a=0</a:t>
            </a:r>
          </a:p>
          <a:p>
            <a:pPr marL="180000">
              <a:spcBef>
                <a:spcPct val="0"/>
              </a:spcBef>
              <a:buNone/>
            </a:pPr>
            <a:r>
              <a:rPr lang="zh-CN" altLang="en-US" sz="2000" dirty="0">
                <a:solidFill>
                  <a:srgbClr val="0000FF"/>
                </a:solidFill>
                <a:ea typeface="楷体_GB2312" pitchFamily="49" charset="-122"/>
                <a:sym typeface="Wingdings" panose="05000000000000000000" pitchFamily="2" charset="2"/>
              </a:rPr>
              <a:t>请按任意键继续</a:t>
            </a:r>
            <a:r>
              <a:rPr lang="en-US" altLang="zh-CN" sz="2000" dirty="0">
                <a:solidFill>
                  <a:srgbClr val="0000FF"/>
                </a:solidFill>
                <a:ea typeface="楷体_GB2312" pitchFamily="49" charset="-122"/>
                <a:sym typeface="Wingdings" panose="05000000000000000000" pitchFamily="2" charset="2"/>
              </a:rPr>
              <a:t>. . .</a:t>
            </a:r>
          </a:p>
          <a:p>
            <a:pPr marL="180000">
              <a:spcBef>
                <a:spcPct val="0"/>
              </a:spcBef>
              <a:buNone/>
            </a:pPr>
            <a:r>
              <a:rPr lang="en-US" altLang="zh-CN" sz="2000" dirty="0">
                <a:solidFill>
                  <a:srgbClr val="0000FF"/>
                </a:solidFill>
                <a:ea typeface="楷体_GB2312" pitchFamily="49" charset="-122"/>
                <a:sym typeface="Wingdings" panose="05000000000000000000" pitchFamily="2" charset="2"/>
              </a:rPr>
              <a:t>~</a:t>
            </a:r>
            <a:r>
              <a:rPr lang="pt-BR" altLang="en-US" sz="2000" dirty="0">
                <a:solidFill>
                  <a:srgbClr val="0000FF"/>
                </a:solidFill>
                <a:ea typeface="楷体_GB2312" pitchFamily="49" charset="-122"/>
                <a:sym typeface="Wingdings" panose="05000000000000000000" pitchFamily="2" charset="2"/>
              </a:rPr>
              <a:t>CP_A().</a:t>
            </a:r>
            <a:endParaRPr lang="en-US" altLang="zh-CN" sz="2000" dirty="0">
              <a:solidFill>
                <a:srgbClr val="0000FF"/>
              </a:solidFill>
              <a:ea typeface="楷体_GB2312" pitchFamily="49" charset="-122"/>
              <a:sym typeface="Wingdings" panose="05000000000000000000" pitchFamily="2" charset="2"/>
            </a:endParaRPr>
          </a:p>
        </p:txBody>
      </p:sp>
    </p:spTree>
    <p:extLst>
      <p:ext uri="{BB962C8B-B14F-4D97-AF65-F5344CB8AC3E}">
        <p14:creationId xmlns:p14="http://schemas.microsoft.com/office/powerpoint/2010/main" val="241793606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本章总体纲要</a:t>
            </a:r>
          </a:p>
        </p:txBody>
      </p:sp>
      <p:sp>
        <p:nvSpPr>
          <p:cNvPr id="3" name="内容占位符 2"/>
          <p:cNvSpPr>
            <a:spLocks noGrp="1"/>
          </p:cNvSpPr>
          <p:nvPr>
            <p:ph idx="1"/>
          </p:nvPr>
        </p:nvSpPr>
        <p:spPr>
          <a:xfrm>
            <a:off x="2667000" y="1457325"/>
            <a:ext cx="6015038" cy="4899026"/>
          </a:xfrm>
        </p:spPr>
        <p:txBody>
          <a:bodyPr>
            <a:normAutofit lnSpcReduction="10000"/>
          </a:bodyPr>
          <a:lstStyle/>
          <a:p>
            <a:r>
              <a:rPr lang="zh-CN" altLang="en-US" dirty="0"/>
              <a:t>面向对象基本思路</a:t>
            </a:r>
          </a:p>
          <a:p>
            <a:r>
              <a:rPr lang="zh-CN" altLang="en-US" dirty="0"/>
              <a:t>类声明与定义基础</a:t>
            </a:r>
          </a:p>
          <a:p>
            <a:r>
              <a:rPr lang="zh-CN" altLang="en-US" dirty="0"/>
              <a:t>面向对象程序示例</a:t>
            </a:r>
          </a:p>
          <a:p>
            <a:r>
              <a:rPr lang="zh-CN" altLang="en-US" dirty="0"/>
              <a:t>构造函数</a:t>
            </a:r>
          </a:p>
          <a:p>
            <a:r>
              <a:rPr lang="zh-CN" altLang="en-US" dirty="0"/>
              <a:t>析构函数</a:t>
            </a:r>
          </a:p>
          <a:p>
            <a:r>
              <a:rPr lang="zh-CN" altLang="en-US" dirty="0"/>
              <a:t>在</a:t>
            </a:r>
            <a:r>
              <a:rPr lang="en-US" altLang="zh-CN" dirty="0"/>
              <a:t>C++</a:t>
            </a:r>
            <a:r>
              <a:rPr lang="zh-CN" altLang="en-US" dirty="0"/>
              <a:t>中申请和</a:t>
            </a:r>
            <a:r>
              <a:rPr lang="zh-CN" altLang="en-US" dirty="0" smtClean="0"/>
              <a:t>释放内存</a:t>
            </a:r>
            <a:endParaRPr lang="zh-CN" altLang="en-US" dirty="0"/>
          </a:p>
          <a:p>
            <a:r>
              <a:rPr lang="zh-CN" altLang="en-US" dirty="0"/>
              <a:t>访问类的成员</a:t>
            </a:r>
          </a:p>
          <a:p>
            <a:r>
              <a:rPr lang="zh-CN" altLang="en-US" dirty="0"/>
              <a:t>复习</a:t>
            </a:r>
          </a:p>
          <a:p>
            <a:r>
              <a:rPr lang="zh-CN" altLang="en-US" dirty="0"/>
              <a:t>作业</a:t>
            </a:r>
          </a:p>
        </p:txBody>
      </p:sp>
      <p:sp>
        <p:nvSpPr>
          <p:cNvPr id="4" name="日期占位符 3"/>
          <p:cNvSpPr>
            <a:spLocks noGrp="1"/>
          </p:cNvSpPr>
          <p:nvPr>
            <p:ph type="dt" sz="half" idx="10"/>
          </p:nvPr>
        </p:nvSpPr>
        <p:spPr/>
        <p:txBody>
          <a:bodyPr/>
          <a:lstStyle/>
          <a:p>
            <a:fld id="{C2B53F0A-F76F-4225-8CCB-2FB6B8E06622}" type="datetime2">
              <a:rPr lang="zh-CN" altLang="en-US" smtClean="0"/>
              <a:t>2021年3月2日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55</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graphicFrame>
        <p:nvGraphicFramePr>
          <p:cNvPr id="9" name="Object 5"/>
          <p:cNvGraphicFramePr>
            <a:graphicFrameLocks noChangeAspect="1"/>
          </p:cNvGraphicFramePr>
          <p:nvPr/>
        </p:nvGraphicFramePr>
        <p:xfrm>
          <a:off x="231775" y="3505200"/>
          <a:ext cx="1978025" cy="2719388"/>
        </p:xfrm>
        <a:graphic>
          <a:graphicData uri="http://schemas.openxmlformats.org/presentationml/2006/ole">
            <mc:AlternateContent xmlns:mc="http://schemas.openxmlformats.org/markup-compatibility/2006">
              <mc:Choice xmlns:v="urn:schemas-microsoft-com:vml" Requires="v">
                <p:oleObj spid="_x0000_s6338" name="剪辑" r:id="rId4" imgW="2309813" imgH="3176588" progId="MS_ClipArt_Gallery.2">
                  <p:embed/>
                </p:oleObj>
              </mc:Choice>
              <mc:Fallback>
                <p:oleObj name="剪辑" r:id="rId4" imgW="2309813" imgH="3176588"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775" y="3505200"/>
                        <a:ext cx="1978025" cy="2719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AutoShape 6"/>
          <p:cNvSpPr>
            <a:spLocks noChangeArrowheads="1"/>
          </p:cNvSpPr>
          <p:nvPr/>
        </p:nvSpPr>
        <p:spPr bwMode="auto">
          <a:xfrm>
            <a:off x="2209800" y="4062413"/>
            <a:ext cx="533400" cy="304800"/>
          </a:xfrm>
          <a:prstGeom prst="rightArrow">
            <a:avLst>
              <a:gd name="adj1" fmla="val 50000"/>
              <a:gd name="adj2" fmla="val 43750"/>
            </a:avLst>
          </a:prstGeom>
          <a:solidFill>
            <a:srgbClr val="00CC99"/>
          </a:solidFill>
          <a:ln w="9525">
            <a:solidFill>
              <a:schemeClr val="tx1"/>
            </a:solidFill>
            <a:miter lim="800000"/>
            <a:headEnd/>
            <a:tailEnd/>
          </a:ln>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Tree>
    <p:extLst>
      <p:ext uri="{BB962C8B-B14F-4D97-AF65-F5344CB8AC3E}">
        <p14:creationId xmlns:p14="http://schemas.microsoft.com/office/powerpoint/2010/main" val="415137763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在</a:t>
            </a:r>
            <a:r>
              <a:rPr lang="en-US" altLang="zh-CN" dirty="0"/>
              <a:t>C++</a:t>
            </a:r>
            <a:r>
              <a:rPr lang="zh-CN" altLang="en-US" dirty="0"/>
              <a:t>中申请和</a:t>
            </a:r>
            <a:r>
              <a:rPr lang="zh-CN" altLang="en-US" dirty="0" smtClean="0"/>
              <a:t>释放内存</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smtClean="0"/>
              <a:t>一般</a:t>
            </a:r>
            <a:r>
              <a:rPr lang="zh-CN" altLang="en-US" dirty="0">
                <a:solidFill>
                  <a:srgbClr val="0000FF"/>
                </a:solidFill>
              </a:rPr>
              <a:t>用</a:t>
            </a:r>
            <a:r>
              <a:rPr lang="en-US" altLang="zh-CN" dirty="0">
                <a:solidFill>
                  <a:schemeClr val="accent2"/>
                </a:solidFill>
              </a:rPr>
              <a:t>new</a:t>
            </a:r>
            <a:r>
              <a:rPr lang="zh-CN" altLang="en-US" dirty="0"/>
              <a:t>和</a:t>
            </a:r>
            <a:r>
              <a:rPr lang="en-US" altLang="zh-CN" dirty="0">
                <a:solidFill>
                  <a:schemeClr val="accent2"/>
                </a:solidFill>
              </a:rPr>
              <a:t>delete</a:t>
            </a:r>
          </a:p>
          <a:p>
            <a:pPr lvl="1">
              <a:lnSpc>
                <a:spcPct val="150000"/>
              </a:lnSpc>
            </a:pPr>
            <a:r>
              <a:rPr lang="zh-CN" altLang="en-US" dirty="0"/>
              <a:t>通过</a:t>
            </a:r>
            <a:r>
              <a:rPr lang="en-US" altLang="zh-CN" dirty="0">
                <a:solidFill>
                  <a:schemeClr val="accent2"/>
                </a:solidFill>
              </a:rPr>
              <a:t>new</a:t>
            </a:r>
            <a:r>
              <a:rPr lang="zh-CN" altLang="en-US" dirty="0"/>
              <a:t>和</a:t>
            </a:r>
            <a:r>
              <a:rPr lang="en-US" altLang="zh-CN" dirty="0" smtClean="0">
                <a:solidFill>
                  <a:schemeClr val="accent2"/>
                </a:solidFill>
              </a:rPr>
              <a:t>delete</a:t>
            </a:r>
            <a:r>
              <a:rPr lang="zh-CN" altLang="en-US" dirty="0" smtClean="0">
                <a:solidFill>
                  <a:schemeClr val="accent2"/>
                </a:solidFill>
              </a:rPr>
              <a:t>会</a:t>
            </a:r>
            <a:r>
              <a:rPr lang="zh-CN" altLang="en-US" dirty="0" smtClean="0"/>
              <a:t>调用</a:t>
            </a:r>
            <a:r>
              <a:rPr lang="zh-CN" altLang="en-US" dirty="0"/>
              <a:t>构造函数和析构函数</a:t>
            </a:r>
          </a:p>
          <a:p>
            <a:pPr>
              <a:lnSpc>
                <a:spcPct val="150000"/>
              </a:lnSpc>
            </a:pPr>
            <a:r>
              <a:rPr lang="zh-CN" altLang="en-US" dirty="0" smtClean="0"/>
              <a:t>一般</a:t>
            </a:r>
            <a:r>
              <a:rPr lang="zh-CN" altLang="en-US" dirty="0">
                <a:solidFill>
                  <a:srgbClr val="0000FF"/>
                </a:solidFill>
              </a:rPr>
              <a:t>不用</a:t>
            </a:r>
            <a:r>
              <a:rPr lang="en-US" altLang="zh-CN" dirty="0" err="1"/>
              <a:t>malloc</a:t>
            </a:r>
            <a:r>
              <a:rPr lang="zh-CN" altLang="en-US" dirty="0"/>
              <a:t>和</a:t>
            </a:r>
            <a:r>
              <a:rPr lang="en-US" altLang="zh-CN" dirty="0"/>
              <a:t>free</a:t>
            </a:r>
          </a:p>
          <a:p>
            <a:pPr lvl="1">
              <a:lnSpc>
                <a:spcPct val="150000"/>
              </a:lnSpc>
            </a:pPr>
            <a:r>
              <a:rPr lang="zh-CN" altLang="en-US" dirty="0"/>
              <a:t>通过</a:t>
            </a:r>
            <a:r>
              <a:rPr lang="en-US" altLang="zh-CN" dirty="0" err="1"/>
              <a:t>malloc</a:t>
            </a:r>
            <a:r>
              <a:rPr lang="zh-CN" altLang="en-US" dirty="0"/>
              <a:t>和</a:t>
            </a:r>
            <a:r>
              <a:rPr lang="en-US" altLang="zh-CN" dirty="0"/>
              <a:t>free</a:t>
            </a:r>
            <a:r>
              <a:rPr lang="zh-CN" altLang="en-US" dirty="0"/>
              <a:t>不调用构造函数和析构函数，只</a:t>
            </a:r>
            <a:r>
              <a:rPr lang="zh-CN" altLang="en-US" dirty="0" smtClean="0"/>
              <a:t>完成内存的</a:t>
            </a:r>
            <a:r>
              <a:rPr lang="zh-CN" altLang="en-US" dirty="0"/>
              <a:t>申请和释放。</a:t>
            </a:r>
          </a:p>
        </p:txBody>
      </p:sp>
      <p:sp>
        <p:nvSpPr>
          <p:cNvPr id="4" name="日期占位符 3"/>
          <p:cNvSpPr>
            <a:spLocks noGrp="1"/>
          </p:cNvSpPr>
          <p:nvPr>
            <p:ph type="dt" sz="half" idx="10"/>
          </p:nvPr>
        </p:nvSpPr>
        <p:spPr/>
        <p:txBody>
          <a:bodyPr/>
          <a:lstStyle/>
          <a:p>
            <a:fld id="{F381214A-8007-4650-8EDC-C23A8A8B800F}" type="datetime2">
              <a:rPr lang="zh-CN" altLang="en-US" smtClean="0"/>
              <a:t>2021年3月2日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56</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414565410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采用</a:t>
            </a:r>
            <a:r>
              <a:rPr lang="en-US" altLang="zh-CN" dirty="0">
                <a:solidFill>
                  <a:schemeClr val="accent2"/>
                </a:solidFill>
              </a:rPr>
              <a:t>new</a:t>
            </a:r>
            <a:r>
              <a:rPr lang="zh-CN" altLang="en-US" dirty="0"/>
              <a:t>和</a:t>
            </a:r>
            <a:r>
              <a:rPr lang="en-US" altLang="zh-CN" dirty="0">
                <a:solidFill>
                  <a:schemeClr val="accent2"/>
                </a:solidFill>
              </a:rPr>
              <a:t>delete</a:t>
            </a:r>
            <a:endParaRPr lang="zh-CN" altLang="en-US" dirty="0"/>
          </a:p>
        </p:txBody>
      </p:sp>
      <p:sp>
        <p:nvSpPr>
          <p:cNvPr id="3" name="内容占位符 2"/>
          <p:cNvSpPr>
            <a:spLocks noGrp="1"/>
          </p:cNvSpPr>
          <p:nvPr>
            <p:ph idx="1"/>
          </p:nvPr>
        </p:nvSpPr>
        <p:spPr>
          <a:xfrm>
            <a:off x="461963" y="1457325"/>
            <a:ext cx="8220075" cy="504825"/>
          </a:xfrm>
        </p:spPr>
        <p:txBody>
          <a:bodyPr>
            <a:normAutofit lnSpcReduction="10000"/>
          </a:bodyPr>
          <a:lstStyle/>
          <a:p>
            <a:r>
              <a:rPr lang="zh-CN" altLang="en-US" dirty="0" smtClean="0"/>
              <a:t>编程规范</a:t>
            </a:r>
            <a:r>
              <a:rPr lang="en-US" altLang="zh-CN" dirty="0" smtClean="0"/>
              <a:t>: </a:t>
            </a:r>
            <a:r>
              <a:rPr lang="zh-CN" altLang="en-US" dirty="0" smtClean="0"/>
              <a:t>语句</a:t>
            </a:r>
            <a:r>
              <a:rPr lang="en-US" altLang="zh-CN" dirty="0">
                <a:solidFill>
                  <a:schemeClr val="accent2"/>
                </a:solidFill>
              </a:rPr>
              <a:t>new</a:t>
            </a:r>
            <a:r>
              <a:rPr lang="zh-CN" altLang="en-US" dirty="0"/>
              <a:t>和</a:t>
            </a:r>
            <a:r>
              <a:rPr lang="en-US" altLang="zh-CN" dirty="0" smtClean="0">
                <a:solidFill>
                  <a:schemeClr val="accent2"/>
                </a:solidFill>
              </a:rPr>
              <a:t>delete</a:t>
            </a:r>
            <a:r>
              <a:rPr lang="zh-CN" altLang="en-US" dirty="0" smtClean="0"/>
              <a:t>一定要配对。</a:t>
            </a:r>
            <a:endParaRPr lang="zh-CN" altLang="en-US"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2021年3月2日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57</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内容占位符 2"/>
          <p:cNvSpPr txBox="1">
            <a:spLocks/>
          </p:cNvSpPr>
          <p:nvPr/>
        </p:nvSpPr>
        <p:spPr>
          <a:xfrm>
            <a:off x="385763" y="1905000"/>
            <a:ext cx="5376862" cy="4460875"/>
          </a:xfrm>
          <a:prstGeom prst="rect">
            <a:avLst/>
          </a:prstGeom>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CP_A(</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 0) :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~CP_A() {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mb_report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mb_report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CP_A</a:t>
            </a:r>
            <a:r>
              <a:rPr lang="zh-CN" altLang="en-US" sz="1800" dirty="0">
                <a:solidFill>
                  <a:srgbClr val="008000"/>
                </a:solidFill>
                <a:latin typeface="新宋体" panose="02010609030101010101" pitchFamily="49" charset="-122"/>
                <a:ea typeface="新宋体" panose="02010609030101010101" pitchFamily="49" charset="-122"/>
              </a:rPr>
              <a:t>的成员函数</a:t>
            </a:r>
            <a:r>
              <a:rPr lang="en-US" altLang="zh-CN" sz="1800" dirty="0" err="1">
                <a:solidFill>
                  <a:srgbClr val="008000"/>
                </a:solidFill>
                <a:latin typeface="新宋体" panose="02010609030101010101" pitchFamily="49" charset="-122"/>
                <a:ea typeface="新宋体" panose="02010609030101010101" pitchFamily="49" charset="-122"/>
              </a:rPr>
              <a:t>mb_report</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0" name="内容占位符 2"/>
          <p:cNvSpPr txBox="1">
            <a:spLocks/>
          </p:cNvSpPr>
          <p:nvPr/>
        </p:nvSpPr>
        <p:spPr>
          <a:xfrm>
            <a:off x="4800600" y="1905000"/>
            <a:ext cx="3981449" cy="2219325"/>
          </a:xfrm>
          <a:prstGeom prst="rect">
            <a:avLst/>
          </a:prstGeom>
          <a:solidFill>
            <a:schemeClr val="bg1"/>
          </a:solid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000"/>
              </a:lnSpc>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 )</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 *pa = </a:t>
            </a:r>
            <a:r>
              <a:rPr lang="en-US" altLang="zh-CN" sz="1800" dirty="0">
                <a:solidFill>
                  <a:srgbClr val="008080"/>
                </a:solidFill>
                <a:latin typeface="新宋体" panose="02010609030101010101" pitchFamily="49" charset="-122"/>
                <a:ea typeface="新宋体" panose="02010609030101010101" pitchFamily="49" charset="-122"/>
              </a:rPr>
              <a:t>new</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pa-&gt;</a:t>
            </a:r>
            <a:r>
              <a:rPr lang="en-US" altLang="zh-CN" sz="1800" dirty="0" err="1">
                <a:solidFill>
                  <a:srgbClr val="000000"/>
                </a:solidFill>
                <a:latin typeface="新宋体" panose="02010609030101010101" pitchFamily="49" charset="-122"/>
                <a:ea typeface="新宋体" panose="02010609030101010101" pitchFamily="49" charset="-122"/>
              </a:rPr>
              <a:t>mb_report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delete</a:t>
            </a:r>
            <a:r>
              <a:rPr lang="en-US" altLang="zh-CN" sz="1800" dirty="0">
                <a:solidFill>
                  <a:srgbClr val="000000"/>
                </a:solidFill>
                <a:latin typeface="新宋体" panose="02010609030101010101" pitchFamily="49" charset="-122"/>
                <a:ea typeface="新宋体" panose="02010609030101010101" pitchFamily="49" charset="-122"/>
              </a:rPr>
              <a:t> pa;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不能忽略此语句。</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1" name="Text Box 9"/>
          <p:cNvSpPr txBox="1">
            <a:spLocks noChangeArrowheads="1"/>
          </p:cNvSpPr>
          <p:nvPr/>
        </p:nvSpPr>
        <p:spPr bwMode="auto">
          <a:xfrm>
            <a:off x="6330948" y="5248275"/>
            <a:ext cx="2451101" cy="1108075"/>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2000" dirty="0">
                <a:ea typeface="楷体_GB2312" pitchFamily="49" charset="-122"/>
                <a:sym typeface="Wingdings" panose="05000000000000000000" pitchFamily="2" charset="2"/>
              </a:rPr>
              <a:t>结果输出</a:t>
            </a:r>
            <a:r>
              <a:rPr lang="pt-BR" altLang="zh-CN" sz="2000" dirty="0">
                <a:ea typeface="楷体_GB2312" pitchFamily="49" charset="-122"/>
                <a:sym typeface="Wingdings" panose="05000000000000000000" pitchFamily="2" charset="2"/>
              </a:rPr>
              <a:t>:</a:t>
            </a:r>
          </a:p>
          <a:p>
            <a:pPr marL="180000">
              <a:spcBef>
                <a:spcPct val="0"/>
              </a:spcBef>
              <a:buNone/>
            </a:pPr>
            <a:r>
              <a:rPr lang="pt-BR" altLang="en-US" sz="2000" dirty="0">
                <a:solidFill>
                  <a:srgbClr val="0000FF"/>
                </a:solidFill>
                <a:ea typeface="楷体_GB2312" pitchFamily="49" charset="-122"/>
                <a:sym typeface="Wingdings" panose="05000000000000000000" pitchFamily="2" charset="2"/>
              </a:rPr>
              <a:t>m_a=0</a:t>
            </a:r>
          </a:p>
          <a:p>
            <a:pPr marL="180000">
              <a:spcBef>
                <a:spcPct val="0"/>
              </a:spcBef>
              <a:buNone/>
            </a:pPr>
            <a:r>
              <a:rPr lang="pt-BR" altLang="en-US" sz="2000" dirty="0">
                <a:solidFill>
                  <a:srgbClr val="0000FF"/>
                </a:solidFill>
                <a:ea typeface="楷体_GB2312" pitchFamily="49" charset="-122"/>
                <a:sym typeface="Wingdings" panose="05000000000000000000" pitchFamily="2" charset="2"/>
              </a:rPr>
              <a:t>~CP_A().</a:t>
            </a:r>
            <a:endParaRPr lang="en-US" altLang="zh-CN" sz="2000" dirty="0">
              <a:solidFill>
                <a:srgbClr val="0000FF"/>
              </a:solidFill>
              <a:ea typeface="楷体_GB2312" pitchFamily="49" charset="-122"/>
              <a:sym typeface="Wingdings" panose="05000000000000000000" pitchFamily="2" charset="2"/>
            </a:endParaRPr>
          </a:p>
        </p:txBody>
      </p:sp>
    </p:spTree>
    <p:extLst>
      <p:ext uri="{BB962C8B-B14F-4D97-AF65-F5344CB8AC3E}">
        <p14:creationId xmlns:p14="http://schemas.microsoft.com/office/powerpoint/2010/main" val="408408459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采用</a:t>
            </a:r>
            <a:r>
              <a:rPr lang="en-US" altLang="zh-CN" dirty="0">
                <a:solidFill>
                  <a:schemeClr val="accent2"/>
                </a:solidFill>
              </a:rPr>
              <a:t>new</a:t>
            </a:r>
            <a:r>
              <a:rPr lang="zh-CN" altLang="en-US" dirty="0"/>
              <a:t>和</a:t>
            </a:r>
            <a:r>
              <a:rPr lang="en-US" altLang="zh-CN" dirty="0">
                <a:solidFill>
                  <a:schemeClr val="accent2"/>
                </a:solidFill>
              </a:rPr>
              <a:t>delete</a:t>
            </a:r>
            <a:endParaRPr lang="zh-CN" altLang="en-US" dirty="0"/>
          </a:p>
        </p:txBody>
      </p:sp>
      <p:sp>
        <p:nvSpPr>
          <p:cNvPr id="3" name="内容占位符 2"/>
          <p:cNvSpPr>
            <a:spLocks noGrp="1"/>
          </p:cNvSpPr>
          <p:nvPr>
            <p:ph idx="1"/>
          </p:nvPr>
        </p:nvSpPr>
        <p:spPr>
          <a:xfrm>
            <a:off x="461963" y="1457325"/>
            <a:ext cx="8220075" cy="504825"/>
          </a:xfrm>
        </p:spPr>
        <p:txBody>
          <a:bodyPr>
            <a:normAutofit lnSpcReduction="10000"/>
          </a:bodyPr>
          <a:lstStyle/>
          <a:p>
            <a:r>
              <a:rPr lang="zh-CN" altLang="en-US" dirty="0" smtClean="0"/>
              <a:t>编程规范</a:t>
            </a:r>
            <a:r>
              <a:rPr lang="en-US" altLang="zh-CN" dirty="0" smtClean="0"/>
              <a:t>: </a:t>
            </a:r>
            <a:r>
              <a:rPr lang="zh-CN" altLang="en-US" dirty="0" smtClean="0"/>
              <a:t>语句</a:t>
            </a:r>
            <a:r>
              <a:rPr lang="en-US" altLang="zh-CN" dirty="0">
                <a:solidFill>
                  <a:schemeClr val="accent2"/>
                </a:solidFill>
              </a:rPr>
              <a:t>new</a:t>
            </a:r>
            <a:r>
              <a:rPr lang="zh-CN" altLang="en-US" dirty="0"/>
              <a:t>和</a:t>
            </a:r>
            <a:r>
              <a:rPr lang="en-US" altLang="zh-CN" dirty="0" smtClean="0">
                <a:solidFill>
                  <a:schemeClr val="accent2"/>
                </a:solidFill>
              </a:rPr>
              <a:t>delete</a:t>
            </a:r>
            <a:r>
              <a:rPr lang="zh-CN" altLang="en-US" dirty="0" smtClean="0"/>
              <a:t>一定要配对。</a:t>
            </a:r>
            <a:endParaRPr lang="zh-CN" altLang="en-US"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2021年3月2日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58</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内容占位符 2"/>
          <p:cNvSpPr txBox="1">
            <a:spLocks/>
          </p:cNvSpPr>
          <p:nvPr/>
        </p:nvSpPr>
        <p:spPr>
          <a:xfrm>
            <a:off x="385763" y="1905000"/>
            <a:ext cx="5376862" cy="4460875"/>
          </a:xfrm>
          <a:prstGeom prst="rect">
            <a:avLst/>
          </a:prstGeom>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CP_A(</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 0) :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~CP_A() {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mb_report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mb_report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CP_A</a:t>
            </a:r>
            <a:r>
              <a:rPr lang="zh-CN" altLang="en-US" sz="1800" dirty="0">
                <a:solidFill>
                  <a:srgbClr val="008000"/>
                </a:solidFill>
                <a:latin typeface="新宋体" panose="02010609030101010101" pitchFamily="49" charset="-122"/>
                <a:ea typeface="新宋体" panose="02010609030101010101" pitchFamily="49" charset="-122"/>
              </a:rPr>
              <a:t>的成员函数</a:t>
            </a:r>
            <a:r>
              <a:rPr lang="en-US" altLang="zh-CN" sz="1800" dirty="0" err="1">
                <a:solidFill>
                  <a:srgbClr val="008000"/>
                </a:solidFill>
                <a:latin typeface="新宋体" panose="02010609030101010101" pitchFamily="49" charset="-122"/>
                <a:ea typeface="新宋体" panose="02010609030101010101" pitchFamily="49" charset="-122"/>
              </a:rPr>
              <a:t>mb_report</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0" name="内容占位符 2"/>
          <p:cNvSpPr txBox="1">
            <a:spLocks/>
          </p:cNvSpPr>
          <p:nvPr/>
        </p:nvSpPr>
        <p:spPr>
          <a:xfrm>
            <a:off x="4800600" y="1905000"/>
            <a:ext cx="3981449" cy="2219325"/>
          </a:xfrm>
          <a:prstGeom prst="rect">
            <a:avLst/>
          </a:prstGeom>
          <a:solidFill>
            <a:schemeClr val="bg1"/>
          </a:solid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000"/>
              </a:lnSpc>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 )</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 *pa = </a:t>
            </a:r>
            <a:r>
              <a:rPr lang="en-US" altLang="zh-CN" sz="1800" dirty="0">
                <a:solidFill>
                  <a:srgbClr val="008080"/>
                </a:solidFill>
                <a:latin typeface="新宋体" panose="02010609030101010101" pitchFamily="49" charset="-122"/>
                <a:ea typeface="新宋体" panose="02010609030101010101" pitchFamily="49" charset="-122"/>
              </a:rPr>
              <a:t>new</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pa-&gt;</a:t>
            </a:r>
            <a:r>
              <a:rPr lang="en-US" altLang="zh-CN" sz="1800" dirty="0" err="1">
                <a:solidFill>
                  <a:srgbClr val="000000"/>
                </a:solidFill>
                <a:latin typeface="新宋体" panose="02010609030101010101" pitchFamily="49" charset="-122"/>
                <a:ea typeface="新宋体" panose="02010609030101010101" pitchFamily="49" charset="-122"/>
              </a:rPr>
              <a:t>mb_report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delete</a:t>
            </a:r>
            <a:r>
              <a:rPr lang="en-US" altLang="zh-CN" sz="1800" dirty="0">
                <a:solidFill>
                  <a:srgbClr val="000000"/>
                </a:solidFill>
                <a:latin typeface="新宋体" panose="02010609030101010101" pitchFamily="49" charset="-122"/>
                <a:ea typeface="新宋体" panose="02010609030101010101" pitchFamily="49" charset="-122"/>
              </a:rPr>
              <a:t> pa;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不能忽略此语句。</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1" name="Text Box 9"/>
          <p:cNvSpPr txBox="1">
            <a:spLocks noChangeArrowheads="1"/>
          </p:cNvSpPr>
          <p:nvPr/>
        </p:nvSpPr>
        <p:spPr bwMode="auto">
          <a:xfrm>
            <a:off x="6330948" y="5248275"/>
            <a:ext cx="2451101" cy="1108075"/>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2000" dirty="0">
                <a:ea typeface="楷体_GB2312" pitchFamily="49" charset="-122"/>
                <a:sym typeface="Wingdings" panose="05000000000000000000" pitchFamily="2" charset="2"/>
              </a:rPr>
              <a:t>结果输出</a:t>
            </a:r>
            <a:r>
              <a:rPr lang="pt-BR" altLang="zh-CN" sz="2000" dirty="0">
                <a:ea typeface="楷体_GB2312" pitchFamily="49" charset="-122"/>
                <a:sym typeface="Wingdings" panose="05000000000000000000" pitchFamily="2" charset="2"/>
              </a:rPr>
              <a:t>:</a:t>
            </a:r>
          </a:p>
          <a:p>
            <a:pPr marL="180000">
              <a:spcBef>
                <a:spcPct val="0"/>
              </a:spcBef>
              <a:buNone/>
            </a:pPr>
            <a:r>
              <a:rPr lang="pt-BR" altLang="en-US" sz="2000" dirty="0">
                <a:solidFill>
                  <a:srgbClr val="0000FF"/>
                </a:solidFill>
                <a:ea typeface="楷体_GB2312" pitchFamily="49" charset="-122"/>
                <a:sym typeface="Wingdings" panose="05000000000000000000" pitchFamily="2" charset="2"/>
              </a:rPr>
              <a:t>m_a=0</a:t>
            </a:r>
          </a:p>
          <a:p>
            <a:pPr marL="180000">
              <a:spcBef>
                <a:spcPct val="0"/>
              </a:spcBef>
              <a:buNone/>
            </a:pPr>
            <a:r>
              <a:rPr lang="pt-BR" altLang="en-US" sz="2000" dirty="0">
                <a:solidFill>
                  <a:srgbClr val="0000FF"/>
                </a:solidFill>
                <a:ea typeface="楷体_GB2312" pitchFamily="49" charset="-122"/>
                <a:sym typeface="Wingdings" panose="05000000000000000000" pitchFamily="2" charset="2"/>
              </a:rPr>
              <a:t>~CP_A().</a:t>
            </a:r>
            <a:endParaRPr lang="en-US" altLang="zh-CN" sz="2000" dirty="0">
              <a:solidFill>
                <a:srgbClr val="0000FF"/>
              </a:solidFill>
              <a:ea typeface="楷体_GB2312" pitchFamily="49" charset="-122"/>
              <a:sym typeface="Wingdings" panose="05000000000000000000" pitchFamily="2" charset="2"/>
            </a:endParaRPr>
          </a:p>
        </p:txBody>
      </p:sp>
      <p:sp>
        <p:nvSpPr>
          <p:cNvPr id="12" name="AutoShape 9"/>
          <p:cNvSpPr>
            <a:spLocks/>
          </p:cNvSpPr>
          <p:nvPr/>
        </p:nvSpPr>
        <p:spPr bwMode="auto">
          <a:xfrm>
            <a:off x="6686550" y="1754982"/>
            <a:ext cx="1924050" cy="414335"/>
          </a:xfrm>
          <a:prstGeom prst="borderCallout2">
            <a:avLst>
              <a:gd name="adj1" fmla="val 42798"/>
              <a:gd name="adj2" fmla="val -44"/>
              <a:gd name="adj3" fmla="val 111764"/>
              <a:gd name="adj4" fmla="val -8853"/>
              <a:gd name="adj5" fmla="val 171917"/>
              <a:gd name="adj6" fmla="val 51046"/>
            </a:avLst>
          </a:prstGeom>
          <a:solidFill>
            <a:srgbClr val="FFFF99"/>
          </a:solidFill>
          <a:ln w="3810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1800" dirty="0" smtClean="0">
                <a:ea typeface="楷体_GB2312" pitchFamily="49" charset="-122"/>
              </a:rPr>
              <a:t>这里可以加括号</a:t>
            </a:r>
            <a:endParaRPr lang="en-US" altLang="zh-CN" sz="1800" dirty="0">
              <a:ea typeface="楷体_GB2312" pitchFamily="49" charset="-122"/>
            </a:endParaRPr>
          </a:p>
        </p:txBody>
      </p:sp>
    </p:spTree>
    <p:extLst>
      <p:ext uri="{BB962C8B-B14F-4D97-AF65-F5344CB8AC3E}">
        <p14:creationId xmlns:p14="http://schemas.microsoft.com/office/powerpoint/2010/main" val="322275202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通过</a:t>
            </a:r>
            <a:r>
              <a:rPr lang="en-US" altLang="zh-CN" dirty="0" err="1">
                <a:solidFill>
                  <a:srgbClr val="0000FF"/>
                </a:solidFill>
              </a:rPr>
              <a:t>malloc</a:t>
            </a:r>
            <a:r>
              <a:rPr lang="zh-CN" altLang="en-US" dirty="0"/>
              <a:t>和</a:t>
            </a:r>
            <a:r>
              <a:rPr lang="en-US" altLang="zh-CN" dirty="0">
                <a:solidFill>
                  <a:srgbClr val="0000FF"/>
                </a:solidFill>
              </a:rPr>
              <a:t>free</a:t>
            </a:r>
            <a:endParaRPr lang="zh-CN" altLang="en-US" dirty="0">
              <a:solidFill>
                <a:srgbClr val="0000FF"/>
              </a:solidFill>
            </a:endParaRPr>
          </a:p>
        </p:txBody>
      </p:sp>
      <p:sp>
        <p:nvSpPr>
          <p:cNvPr id="3" name="内容占位符 2"/>
          <p:cNvSpPr>
            <a:spLocks noGrp="1"/>
          </p:cNvSpPr>
          <p:nvPr>
            <p:ph idx="1"/>
          </p:nvPr>
        </p:nvSpPr>
        <p:spPr>
          <a:xfrm>
            <a:off x="461963" y="1457325"/>
            <a:ext cx="8220075" cy="514350"/>
          </a:xfrm>
        </p:spPr>
        <p:txBody>
          <a:bodyPr>
            <a:normAutofit lnSpcReduction="10000"/>
          </a:bodyPr>
          <a:lstStyle/>
          <a:p>
            <a:r>
              <a:rPr lang="zh-CN" altLang="en-US" dirty="0"/>
              <a:t>编程规范</a:t>
            </a:r>
            <a:r>
              <a:rPr lang="en-US" altLang="zh-CN" dirty="0"/>
              <a:t>: </a:t>
            </a:r>
            <a:r>
              <a:rPr lang="zh-CN" altLang="en-US" dirty="0" smtClean="0"/>
              <a:t>语句</a:t>
            </a:r>
            <a:r>
              <a:rPr lang="en-US" altLang="zh-CN" dirty="0" err="1">
                <a:solidFill>
                  <a:srgbClr val="0000FF"/>
                </a:solidFill>
              </a:rPr>
              <a:t>malloc</a:t>
            </a:r>
            <a:r>
              <a:rPr lang="zh-CN" altLang="en-US" dirty="0"/>
              <a:t>和</a:t>
            </a:r>
            <a:r>
              <a:rPr lang="en-US" altLang="zh-CN" dirty="0">
                <a:solidFill>
                  <a:srgbClr val="0000FF"/>
                </a:solidFill>
              </a:rPr>
              <a:t>free</a:t>
            </a:r>
            <a:r>
              <a:rPr lang="zh-CN" altLang="en-US" dirty="0" smtClean="0"/>
              <a:t>一定</a:t>
            </a:r>
            <a:r>
              <a:rPr lang="zh-CN" altLang="en-US" dirty="0"/>
              <a:t>要配对</a:t>
            </a:r>
            <a:r>
              <a:rPr lang="zh-CN" altLang="en-US" dirty="0" smtClean="0"/>
              <a:t>。</a:t>
            </a:r>
            <a:endParaRPr lang="zh-CN" altLang="en-US"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2021年3月2日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59</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内容占位符 2"/>
          <p:cNvSpPr txBox="1">
            <a:spLocks/>
          </p:cNvSpPr>
          <p:nvPr/>
        </p:nvSpPr>
        <p:spPr>
          <a:xfrm>
            <a:off x="385763" y="1905000"/>
            <a:ext cx="5376862" cy="4460875"/>
          </a:xfrm>
          <a:prstGeom prst="rect">
            <a:avLst/>
          </a:prstGeom>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CP_A(</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 0) :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~CP_A() {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mb_report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mb_report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CP_A</a:t>
            </a:r>
            <a:r>
              <a:rPr lang="zh-CN" altLang="en-US" sz="1800" dirty="0">
                <a:solidFill>
                  <a:srgbClr val="008000"/>
                </a:solidFill>
                <a:latin typeface="新宋体" panose="02010609030101010101" pitchFamily="49" charset="-122"/>
                <a:ea typeface="新宋体" panose="02010609030101010101" pitchFamily="49" charset="-122"/>
              </a:rPr>
              <a:t>的成员函数</a:t>
            </a:r>
            <a:r>
              <a:rPr lang="en-US" altLang="zh-CN" sz="1800" dirty="0" err="1">
                <a:solidFill>
                  <a:srgbClr val="008000"/>
                </a:solidFill>
                <a:latin typeface="新宋体" panose="02010609030101010101" pitchFamily="49" charset="-122"/>
                <a:ea typeface="新宋体" panose="02010609030101010101" pitchFamily="49" charset="-122"/>
              </a:rPr>
              <a:t>mb_report</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0" name="内容占位符 2"/>
          <p:cNvSpPr txBox="1">
            <a:spLocks/>
          </p:cNvSpPr>
          <p:nvPr/>
        </p:nvSpPr>
        <p:spPr>
          <a:xfrm>
            <a:off x="3562350" y="1905001"/>
            <a:ext cx="5219699" cy="2057400"/>
          </a:xfrm>
          <a:prstGeom prst="rect">
            <a:avLst/>
          </a:prstGeom>
          <a:solidFill>
            <a:schemeClr val="bg1"/>
          </a:solid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900"/>
              </a:lnSpc>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 )</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 *pa = (</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malloc</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FF"/>
                </a:solidFill>
                <a:latin typeface="新宋体" panose="02010609030101010101" pitchFamily="49" charset="-122"/>
                <a:ea typeface="新宋体" panose="02010609030101010101" pitchFamily="49" charset="-122"/>
              </a:rPr>
              <a:t>sizeof</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pa-&gt;</a:t>
            </a:r>
            <a:r>
              <a:rPr lang="en-US" altLang="zh-CN" sz="1800" dirty="0" err="1">
                <a:solidFill>
                  <a:srgbClr val="000000"/>
                </a:solidFill>
                <a:latin typeface="新宋体" panose="02010609030101010101" pitchFamily="49" charset="-122"/>
                <a:ea typeface="新宋体" panose="02010609030101010101" pitchFamily="49" charset="-122"/>
              </a:rPr>
              <a:t>mb_report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free(pa);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不能忽略此语句。</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1" name="Text Box 9"/>
          <p:cNvSpPr txBox="1">
            <a:spLocks noChangeArrowheads="1"/>
          </p:cNvSpPr>
          <p:nvPr/>
        </p:nvSpPr>
        <p:spPr bwMode="auto">
          <a:xfrm>
            <a:off x="6330948" y="5248275"/>
            <a:ext cx="2451101" cy="1108075"/>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2000" dirty="0">
                <a:ea typeface="楷体_GB2312" pitchFamily="49" charset="-122"/>
                <a:sym typeface="Wingdings" panose="05000000000000000000" pitchFamily="2" charset="2"/>
              </a:rPr>
              <a:t>结果输出</a:t>
            </a:r>
            <a:r>
              <a:rPr lang="pt-BR" altLang="zh-CN" sz="2000" dirty="0">
                <a:ea typeface="楷体_GB2312" pitchFamily="49" charset="-122"/>
                <a:sym typeface="Wingdings" panose="05000000000000000000" pitchFamily="2" charset="2"/>
              </a:rPr>
              <a:t>:</a:t>
            </a:r>
          </a:p>
          <a:p>
            <a:pPr marL="180000">
              <a:spcBef>
                <a:spcPct val="0"/>
              </a:spcBef>
              <a:buNone/>
            </a:pPr>
            <a:r>
              <a:rPr lang="pt-BR" altLang="en-US" sz="2000" dirty="0">
                <a:solidFill>
                  <a:srgbClr val="0000FF"/>
                </a:solidFill>
                <a:ea typeface="楷体_GB2312" pitchFamily="49" charset="-122"/>
                <a:sym typeface="Wingdings" panose="05000000000000000000" pitchFamily="2" charset="2"/>
              </a:rPr>
              <a:t>m_a=-842150451</a:t>
            </a:r>
            <a:endParaRPr lang="en-US" altLang="zh-CN" sz="2000" dirty="0">
              <a:solidFill>
                <a:srgbClr val="0000FF"/>
              </a:solidFill>
              <a:ea typeface="楷体_GB2312" pitchFamily="49" charset="-122"/>
              <a:sym typeface="Wingdings" panose="05000000000000000000" pitchFamily="2" charset="2"/>
            </a:endParaRPr>
          </a:p>
        </p:txBody>
      </p:sp>
    </p:spTree>
    <p:extLst>
      <p:ext uri="{BB962C8B-B14F-4D97-AF65-F5344CB8AC3E}">
        <p14:creationId xmlns:p14="http://schemas.microsoft.com/office/powerpoint/2010/main" val="36456289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smtClean="0"/>
              <a:t>第</a:t>
            </a:r>
            <a:r>
              <a:rPr lang="en-US" altLang="zh-CN" dirty="0" smtClean="0"/>
              <a:t>02</a:t>
            </a:r>
            <a:r>
              <a:rPr lang="zh-CN" altLang="en-US" dirty="0"/>
              <a:t>讲   </a:t>
            </a:r>
            <a:r>
              <a:rPr lang="zh-CN" altLang="en-US" dirty="0" smtClean="0"/>
              <a:t>类</a:t>
            </a:r>
            <a:r>
              <a:rPr lang="zh-CN" altLang="en-US" dirty="0"/>
              <a:t>与</a:t>
            </a:r>
            <a:r>
              <a:rPr lang="zh-CN" altLang="en-US" dirty="0" smtClean="0"/>
              <a:t>对象基础</a:t>
            </a:r>
            <a:endParaRPr lang="zh-CN" altLang="en-US" dirty="0">
              <a:solidFill>
                <a:schemeClr val="accent6">
                  <a:lumMod val="75000"/>
                </a:schemeClr>
              </a:solidFill>
            </a:endParaRPr>
          </a:p>
        </p:txBody>
      </p:sp>
      <p:sp>
        <p:nvSpPr>
          <p:cNvPr id="3" name="副标题 2"/>
          <p:cNvSpPr>
            <a:spLocks noGrp="1"/>
          </p:cNvSpPr>
          <p:nvPr>
            <p:ph type="subTitle" idx="1"/>
          </p:nvPr>
        </p:nvSpPr>
        <p:spPr>
          <a:xfrm>
            <a:off x="-1" y="3457576"/>
            <a:ext cx="9134475" cy="2667000"/>
          </a:xfrm>
        </p:spPr>
        <p:txBody>
          <a:bodyPr>
            <a:normAutofit/>
          </a:bodyPr>
          <a:lstStyle/>
          <a:p>
            <a:pPr>
              <a:lnSpc>
                <a:spcPct val="120000"/>
              </a:lnSpc>
            </a:pPr>
            <a:r>
              <a:rPr lang="zh-CN" altLang="en-US" sz="5200" dirty="0" smtClean="0">
                <a:ea typeface="隶书" panose="02010509060101010101" pitchFamily="49" charset="-122"/>
              </a:rPr>
              <a:t>雍</a:t>
            </a:r>
            <a:r>
              <a:rPr lang="zh-CN" altLang="en-US" sz="5200" dirty="0">
                <a:ea typeface="隶书" panose="02010509060101010101" pitchFamily="49" charset="-122"/>
              </a:rPr>
              <a:t>俊</a:t>
            </a:r>
            <a:r>
              <a:rPr lang="zh-CN" altLang="en-US" sz="5200" dirty="0" smtClean="0">
                <a:ea typeface="隶书" panose="02010509060101010101" pitchFamily="49" charset="-122"/>
              </a:rPr>
              <a:t>海</a:t>
            </a:r>
            <a:r>
              <a:rPr lang="en-US" altLang="zh-CN" sz="4400" dirty="0">
                <a:ea typeface="隶书" panose="02010509060101010101" pitchFamily="49" charset="-122"/>
              </a:rPr>
              <a:t>(Jun-Hai Yong)</a:t>
            </a:r>
            <a:endParaRPr lang="en-US" altLang="zh-CN" sz="5200" dirty="0">
              <a:ea typeface="隶书" panose="02010509060101010101" pitchFamily="49" charset="-122"/>
            </a:endParaRPr>
          </a:p>
          <a:p>
            <a:pPr>
              <a:lnSpc>
                <a:spcPct val="120000"/>
              </a:lnSpc>
            </a:pPr>
            <a:r>
              <a:rPr lang="zh-CN" altLang="en-US" dirty="0" smtClean="0">
                <a:ea typeface="隶书" panose="02010509060101010101" pitchFamily="49" charset="-122"/>
              </a:rPr>
              <a:t>清华大学软件学院</a:t>
            </a:r>
            <a:endParaRPr lang="en-US" altLang="zh-CN" dirty="0">
              <a:ea typeface="隶书" panose="02010509060101010101" pitchFamily="49" charset="-122"/>
            </a:endParaRPr>
          </a:p>
          <a:p>
            <a:pPr>
              <a:lnSpc>
                <a:spcPct val="120000"/>
              </a:lnSpc>
            </a:pPr>
            <a:r>
              <a:rPr lang="en-US" altLang="zh-CN" dirty="0"/>
              <a:t>School of Software, Tsinghua </a:t>
            </a:r>
            <a:r>
              <a:rPr lang="en-US" altLang="zh-CN" dirty="0" smtClean="0"/>
              <a:t>University</a:t>
            </a:r>
            <a:endParaRPr lang="en-US" altLang="zh-CN" dirty="0"/>
          </a:p>
        </p:txBody>
      </p:sp>
      <p:sp>
        <p:nvSpPr>
          <p:cNvPr id="5" name="日期占位符 4"/>
          <p:cNvSpPr>
            <a:spLocks noGrp="1"/>
          </p:cNvSpPr>
          <p:nvPr>
            <p:ph type="dt" sz="half" idx="10"/>
          </p:nvPr>
        </p:nvSpPr>
        <p:spPr/>
        <p:txBody>
          <a:bodyPr/>
          <a:lstStyle/>
          <a:p>
            <a:fld id="{70359388-81BB-4A74-B681-E7E20837CEC4}" type="datetime2">
              <a:rPr lang="zh-CN" altLang="en-US" smtClean="0"/>
              <a:t>2021年3月2日</a:t>
            </a:fld>
            <a:endParaRPr lang="zh-CN" altLang="en-US" dirty="0"/>
          </a:p>
        </p:txBody>
      </p:sp>
      <p:sp>
        <p:nvSpPr>
          <p:cNvPr id="6" name="页脚占位符 5"/>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7" name="灯片编号占位符 6"/>
          <p:cNvSpPr>
            <a:spLocks noGrp="1"/>
          </p:cNvSpPr>
          <p:nvPr>
            <p:ph type="sldNum" sz="quarter" idx="12"/>
          </p:nvPr>
        </p:nvSpPr>
        <p:spPr/>
        <p:txBody>
          <a:bodyPr/>
          <a:lstStyle/>
          <a:p>
            <a:fld id="{AB393D56-620A-4FA6-AFE0-8A286AD08B3F}" type="slidenum">
              <a:rPr lang="zh-CN" altLang="en-US" smtClean="0"/>
              <a:t>6</a:t>
            </a:fld>
            <a:endParaRPr lang="zh-CN" altLang="en-US"/>
          </a:p>
        </p:txBody>
      </p:sp>
    </p:spTree>
    <p:extLst>
      <p:ext uri="{BB962C8B-B14F-4D97-AF65-F5344CB8AC3E}">
        <p14:creationId xmlns:p14="http://schemas.microsoft.com/office/powerpoint/2010/main" val="183496393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本章总体纲要</a:t>
            </a:r>
          </a:p>
        </p:txBody>
      </p:sp>
      <p:sp>
        <p:nvSpPr>
          <p:cNvPr id="3" name="内容占位符 2"/>
          <p:cNvSpPr>
            <a:spLocks noGrp="1"/>
          </p:cNvSpPr>
          <p:nvPr>
            <p:ph idx="1"/>
          </p:nvPr>
        </p:nvSpPr>
        <p:spPr>
          <a:xfrm>
            <a:off x="2667000" y="1457325"/>
            <a:ext cx="6015038" cy="4899026"/>
          </a:xfrm>
        </p:spPr>
        <p:txBody>
          <a:bodyPr>
            <a:normAutofit lnSpcReduction="10000"/>
          </a:bodyPr>
          <a:lstStyle/>
          <a:p>
            <a:r>
              <a:rPr lang="zh-CN" altLang="en-US" dirty="0"/>
              <a:t>面向对象基本思路</a:t>
            </a:r>
          </a:p>
          <a:p>
            <a:r>
              <a:rPr lang="zh-CN" altLang="en-US" dirty="0"/>
              <a:t>类声明与定义基础</a:t>
            </a:r>
          </a:p>
          <a:p>
            <a:r>
              <a:rPr lang="zh-CN" altLang="en-US" dirty="0"/>
              <a:t>面向对象程序示例</a:t>
            </a:r>
          </a:p>
          <a:p>
            <a:r>
              <a:rPr lang="zh-CN" altLang="en-US" dirty="0"/>
              <a:t>构造函数</a:t>
            </a:r>
          </a:p>
          <a:p>
            <a:r>
              <a:rPr lang="zh-CN" altLang="en-US" dirty="0"/>
              <a:t>析构函数</a:t>
            </a:r>
          </a:p>
          <a:p>
            <a:r>
              <a:rPr lang="zh-CN" altLang="en-US" dirty="0"/>
              <a:t>在</a:t>
            </a:r>
            <a:r>
              <a:rPr lang="en-US" altLang="zh-CN" dirty="0"/>
              <a:t>C++</a:t>
            </a:r>
            <a:r>
              <a:rPr lang="zh-CN" altLang="en-US" dirty="0"/>
              <a:t>中申请和</a:t>
            </a:r>
            <a:r>
              <a:rPr lang="zh-CN" altLang="en-US" dirty="0" smtClean="0"/>
              <a:t>释放内存</a:t>
            </a:r>
            <a:endParaRPr lang="zh-CN" altLang="en-US" dirty="0"/>
          </a:p>
          <a:p>
            <a:r>
              <a:rPr lang="zh-CN" altLang="en-US" dirty="0"/>
              <a:t>访问类的成员</a:t>
            </a:r>
          </a:p>
          <a:p>
            <a:r>
              <a:rPr lang="zh-CN" altLang="en-US" dirty="0"/>
              <a:t>复习</a:t>
            </a:r>
          </a:p>
          <a:p>
            <a:r>
              <a:rPr lang="zh-CN" altLang="en-US" dirty="0"/>
              <a:t>作业</a:t>
            </a:r>
          </a:p>
        </p:txBody>
      </p:sp>
      <p:sp>
        <p:nvSpPr>
          <p:cNvPr id="4" name="日期占位符 3"/>
          <p:cNvSpPr>
            <a:spLocks noGrp="1"/>
          </p:cNvSpPr>
          <p:nvPr>
            <p:ph type="dt" sz="half" idx="10"/>
          </p:nvPr>
        </p:nvSpPr>
        <p:spPr/>
        <p:txBody>
          <a:bodyPr/>
          <a:lstStyle/>
          <a:p>
            <a:fld id="{C2B53F0A-F76F-4225-8CCB-2FB6B8E06622}" type="datetime2">
              <a:rPr lang="zh-CN" altLang="en-US" smtClean="0"/>
              <a:t>2021年3月2日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60</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graphicFrame>
        <p:nvGraphicFramePr>
          <p:cNvPr id="9" name="Object 5"/>
          <p:cNvGraphicFramePr>
            <a:graphicFrameLocks noChangeAspect="1"/>
          </p:cNvGraphicFramePr>
          <p:nvPr/>
        </p:nvGraphicFramePr>
        <p:xfrm>
          <a:off x="231775" y="3505200"/>
          <a:ext cx="1978025" cy="2719388"/>
        </p:xfrm>
        <a:graphic>
          <a:graphicData uri="http://schemas.openxmlformats.org/presentationml/2006/ole">
            <mc:AlternateContent xmlns:mc="http://schemas.openxmlformats.org/markup-compatibility/2006">
              <mc:Choice xmlns:v="urn:schemas-microsoft-com:vml" Requires="v">
                <p:oleObj spid="_x0000_s7360" name="剪辑" r:id="rId4" imgW="2309813" imgH="3176588" progId="MS_ClipArt_Gallery.2">
                  <p:embed/>
                </p:oleObj>
              </mc:Choice>
              <mc:Fallback>
                <p:oleObj name="剪辑" r:id="rId4" imgW="2309813" imgH="3176588"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775" y="3505200"/>
                        <a:ext cx="1978025" cy="2719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AutoShape 6"/>
          <p:cNvSpPr>
            <a:spLocks noChangeArrowheads="1"/>
          </p:cNvSpPr>
          <p:nvPr/>
        </p:nvSpPr>
        <p:spPr bwMode="auto">
          <a:xfrm>
            <a:off x="2209800" y="4576763"/>
            <a:ext cx="533400" cy="304800"/>
          </a:xfrm>
          <a:prstGeom prst="rightArrow">
            <a:avLst>
              <a:gd name="adj1" fmla="val 50000"/>
              <a:gd name="adj2" fmla="val 43750"/>
            </a:avLst>
          </a:prstGeom>
          <a:solidFill>
            <a:srgbClr val="00CC99"/>
          </a:solidFill>
          <a:ln w="9525">
            <a:solidFill>
              <a:schemeClr val="tx1"/>
            </a:solidFill>
            <a:miter lim="800000"/>
            <a:headEnd/>
            <a:tailEnd/>
          </a:ln>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Tree>
    <p:extLst>
      <p:ext uri="{BB962C8B-B14F-4D97-AF65-F5344CB8AC3E}">
        <p14:creationId xmlns:p14="http://schemas.microsoft.com/office/powerpoint/2010/main" val="138536021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5"/>
          <p:cNvSpPr>
            <a:spLocks noChangeArrowheads="1"/>
          </p:cNvSpPr>
          <p:nvPr/>
        </p:nvSpPr>
        <p:spPr bwMode="auto">
          <a:xfrm>
            <a:off x="2938463" y="5747492"/>
            <a:ext cx="515937" cy="312738"/>
          </a:xfrm>
          <a:prstGeom prst="roundRect">
            <a:avLst>
              <a:gd name="adj" fmla="val 16667"/>
            </a:avLst>
          </a:prstGeom>
          <a:solidFill>
            <a:srgbClr val="E0FFE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2" name="标题 1"/>
          <p:cNvSpPr>
            <a:spLocks noGrp="1"/>
          </p:cNvSpPr>
          <p:nvPr>
            <p:ph type="title"/>
          </p:nvPr>
        </p:nvSpPr>
        <p:spPr/>
        <p:txBody>
          <a:bodyPr/>
          <a:lstStyle/>
          <a:p>
            <a:r>
              <a:rPr lang="zh-CN" altLang="en-US" dirty="0" smtClean="0"/>
              <a:t>在类的成员函数中访问类的成员</a:t>
            </a:r>
            <a:endParaRPr lang="zh-CN" altLang="en-US" dirty="0"/>
          </a:p>
        </p:txBody>
      </p:sp>
      <p:sp>
        <p:nvSpPr>
          <p:cNvPr id="3" name="内容占位符 2"/>
          <p:cNvSpPr>
            <a:spLocks noGrp="1"/>
          </p:cNvSpPr>
          <p:nvPr>
            <p:ph idx="1"/>
          </p:nvPr>
        </p:nvSpPr>
        <p:spPr>
          <a:xfrm>
            <a:off x="461963" y="1457325"/>
            <a:ext cx="8220075" cy="552450"/>
          </a:xfrm>
        </p:spPr>
        <p:txBody>
          <a:bodyPr/>
          <a:lstStyle/>
          <a:p>
            <a:pPr algn="just"/>
            <a:r>
              <a:rPr lang="zh-CN" altLang="en-US" dirty="0" smtClean="0"/>
              <a:t>同一个实例对像。</a:t>
            </a:r>
            <a:endParaRPr lang="zh-CN" altLang="en-US"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2021年3月2日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61</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内容占位符 2"/>
          <p:cNvSpPr txBox="1">
            <a:spLocks/>
          </p:cNvSpPr>
          <p:nvPr/>
        </p:nvSpPr>
        <p:spPr>
          <a:xfrm>
            <a:off x="385763" y="2138360"/>
            <a:ext cx="4967287" cy="4229845"/>
          </a:xfrm>
          <a:prstGeom prst="rect">
            <a:avLst/>
          </a:prstGeom>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CP_A(</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 0) :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mb_report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mb_report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CP_A</a:t>
            </a:r>
            <a:r>
              <a:rPr lang="zh-CN" altLang="en-US" sz="1800" dirty="0">
                <a:solidFill>
                  <a:srgbClr val="008000"/>
                </a:solidFill>
                <a:latin typeface="新宋体" panose="02010609030101010101" pitchFamily="49" charset="-122"/>
                <a:ea typeface="新宋体" panose="02010609030101010101" pitchFamily="49" charset="-122"/>
              </a:rPr>
              <a:t>的成员函数</a:t>
            </a:r>
            <a:r>
              <a:rPr lang="en-US" altLang="zh-CN" sz="1800" dirty="0" err="1">
                <a:solidFill>
                  <a:srgbClr val="008000"/>
                </a:solidFill>
                <a:latin typeface="新宋体" panose="02010609030101010101" pitchFamily="49" charset="-122"/>
                <a:ea typeface="新宋体" panose="02010609030101010101" pitchFamily="49" charset="-122"/>
              </a:rPr>
              <a:t>mb_report</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0" name="内容占位符 2"/>
          <p:cNvSpPr txBox="1">
            <a:spLocks/>
          </p:cNvSpPr>
          <p:nvPr/>
        </p:nvSpPr>
        <p:spPr>
          <a:xfrm>
            <a:off x="5353050" y="2138361"/>
            <a:ext cx="3514725" cy="2071690"/>
          </a:xfrm>
          <a:prstGeom prst="rect">
            <a:avLst/>
          </a:prstGeom>
          <a:solidFill>
            <a:schemeClr val="bg1"/>
          </a:solid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 )</a:t>
            </a:r>
          </a:p>
          <a:p>
            <a:pPr marL="0" indent="0">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 a(10);</a:t>
            </a:r>
          </a:p>
          <a:p>
            <a:pPr marL="0" indent="0">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a.mb_report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2" name="Text Box 9"/>
          <p:cNvSpPr txBox="1">
            <a:spLocks noChangeArrowheads="1"/>
          </p:cNvSpPr>
          <p:nvPr/>
        </p:nvSpPr>
        <p:spPr bwMode="auto">
          <a:xfrm>
            <a:off x="6330948" y="5546726"/>
            <a:ext cx="2451101" cy="812486"/>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2000" dirty="0">
                <a:ea typeface="楷体_GB2312" pitchFamily="49" charset="-122"/>
                <a:sym typeface="Wingdings" panose="05000000000000000000" pitchFamily="2" charset="2"/>
              </a:rPr>
              <a:t>结果输出</a:t>
            </a:r>
            <a:r>
              <a:rPr lang="pt-BR" altLang="zh-CN" sz="2000" dirty="0">
                <a:ea typeface="楷体_GB2312" pitchFamily="49" charset="-122"/>
                <a:sym typeface="Wingdings" panose="05000000000000000000" pitchFamily="2" charset="2"/>
              </a:rPr>
              <a:t>:</a:t>
            </a:r>
          </a:p>
          <a:p>
            <a:pPr marL="180000">
              <a:spcBef>
                <a:spcPct val="0"/>
              </a:spcBef>
              <a:buNone/>
            </a:pPr>
            <a:r>
              <a:rPr lang="pt-BR" altLang="en-US" sz="2000" dirty="0">
                <a:solidFill>
                  <a:srgbClr val="0000FF"/>
                </a:solidFill>
                <a:ea typeface="楷体_GB2312" pitchFamily="49" charset="-122"/>
                <a:sym typeface="Wingdings" panose="05000000000000000000" pitchFamily="2" charset="2"/>
              </a:rPr>
              <a:t>m_a=10</a:t>
            </a:r>
            <a:endParaRPr lang="en-US" altLang="zh-CN" sz="2000" dirty="0">
              <a:solidFill>
                <a:srgbClr val="0000FF"/>
              </a:solidFill>
              <a:ea typeface="楷体_GB2312" pitchFamily="49" charset="-122"/>
              <a:sym typeface="Wingdings" panose="05000000000000000000" pitchFamily="2" charset="2"/>
            </a:endParaRPr>
          </a:p>
        </p:txBody>
      </p:sp>
      <p:sp>
        <p:nvSpPr>
          <p:cNvPr id="14" name="Text Box 9"/>
          <p:cNvSpPr txBox="1">
            <a:spLocks noChangeArrowheads="1"/>
          </p:cNvSpPr>
          <p:nvPr/>
        </p:nvSpPr>
        <p:spPr bwMode="auto">
          <a:xfrm>
            <a:off x="5353050" y="4253282"/>
            <a:ext cx="2451101" cy="812486"/>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en-US" altLang="zh-CN" sz="2000" dirty="0" err="1" smtClean="0">
                <a:solidFill>
                  <a:srgbClr val="000000"/>
                </a:solidFill>
                <a:latin typeface="新宋体" panose="02010609030101010101" pitchFamily="49" charset="-122"/>
                <a:ea typeface="新宋体" panose="02010609030101010101" pitchFamily="49" charset="-122"/>
              </a:rPr>
              <a:t>mb_report</a:t>
            </a:r>
            <a:r>
              <a:rPr lang="zh-CN" altLang="en-US" sz="2000" dirty="0" smtClean="0">
                <a:solidFill>
                  <a:srgbClr val="000000"/>
                </a:solidFill>
                <a:latin typeface="新宋体" panose="02010609030101010101" pitchFamily="49" charset="-122"/>
                <a:ea typeface="新宋体" panose="02010609030101010101" pitchFamily="49" charset="-122"/>
              </a:rPr>
              <a:t>与</a:t>
            </a:r>
            <a:r>
              <a:rPr lang="en-US" altLang="zh-CN" sz="2000" dirty="0" err="1" smtClean="0">
                <a:solidFill>
                  <a:srgbClr val="000000"/>
                </a:solidFill>
                <a:latin typeface="新宋体" panose="02010609030101010101" pitchFamily="49" charset="-122"/>
                <a:ea typeface="新宋体" panose="02010609030101010101" pitchFamily="49" charset="-122"/>
              </a:rPr>
              <a:t>m_a</a:t>
            </a:r>
            <a:r>
              <a:rPr lang="zh-CN" altLang="en-US" sz="2000" dirty="0" smtClean="0">
                <a:solidFill>
                  <a:srgbClr val="000000"/>
                </a:solidFill>
                <a:latin typeface="新宋体" panose="02010609030101010101" pitchFamily="49" charset="-122"/>
                <a:ea typeface="新宋体" panose="02010609030101010101" pitchFamily="49" charset="-122"/>
              </a:rPr>
              <a:t>属于同一个实例对象。</a:t>
            </a:r>
            <a:endParaRPr lang="en-US" altLang="zh-CN" sz="2000" dirty="0">
              <a:solidFill>
                <a:srgbClr val="0000FF"/>
              </a:solidFill>
              <a:ea typeface="楷体_GB2312" pitchFamily="49" charset="-122"/>
              <a:sym typeface="Wingdings" panose="05000000000000000000" pitchFamily="2" charset="2"/>
            </a:endParaRPr>
          </a:p>
        </p:txBody>
      </p:sp>
      <p:cxnSp>
        <p:nvCxnSpPr>
          <p:cNvPr id="17" name="直接箭头连接符 16"/>
          <p:cNvCxnSpPr>
            <a:endCxn id="14" idx="1"/>
          </p:cNvCxnSpPr>
          <p:nvPr/>
        </p:nvCxnSpPr>
        <p:spPr>
          <a:xfrm flipV="1">
            <a:off x="3017520" y="4659525"/>
            <a:ext cx="2335530" cy="702364"/>
          </a:xfrm>
          <a:prstGeom prst="straightConnector1">
            <a:avLst/>
          </a:prstGeom>
          <a:solidFill>
            <a:srgbClr val="FFFF99"/>
          </a:solidFill>
          <a:ln w="57150" algn="ctr">
            <a:solidFill>
              <a:srgbClr val="FF3300"/>
            </a:solidFill>
            <a:miter lim="800000"/>
            <a:headEnd type="triangle" w="sm" len="me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20"/>
          <p:cNvCxnSpPr>
            <a:endCxn id="14" idx="1"/>
          </p:cNvCxnSpPr>
          <p:nvPr/>
        </p:nvCxnSpPr>
        <p:spPr>
          <a:xfrm flipV="1">
            <a:off x="3454400" y="4659525"/>
            <a:ext cx="1898650" cy="1036928"/>
          </a:xfrm>
          <a:prstGeom prst="straightConnector1">
            <a:avLst/>
          </a:prstGeom>
          <a:solidFill>
            <a:srgbClr val="FFFF99"/>
          </a:solidFill>
          <a:ln w="57150" algn="ctr">
            <a:solidFill>
              <a:srgbClr val="FF3300"/>
            </a:solidFill>
            <a:miter lim="800000"/>
            <a:headEnd type="triangle" w="sm" len="me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32241464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5"/>
          <p:cNvSpPr>
            <a:spLocks noChangeArrowheads="1"/>
          </p:cNvSpPr>
          <p:nvPr/>
        </p:nvSpPr>
        <p:spPr bwMode="auto">
          <a:xfrm>
            <a:off x="2938463" y="5700928"/>
            <a:ext cx="1180570" cy="312738"/>
          </a:xfrm>
          <a:prstGeom prst="roundRect">
            <a:avLst>
              <a:gd name="adj" fmla="val 16667"/>
            </a:avLst>
          </a:prstGeom>
          <a:solidFill>
            <a:srgbClr val="E0FFE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2" name="标题 1"/>
          <p:cNvSpPr>
            <a:spLocks noGrp="1"/>
          </p:cNvSpPr>
          <p:nvPr>
            <p:ph type="title"/>
          </p:nvPr>
        </p:nvSpPr>
        <p:spPr/>
        <p:txBody>
          <a:bodyPr/>
          <a:lstStyle/>
          <a:p>
            <a:r>
              <a:rPr lang="zh-CN" altLang="en-US" dirty="0" smtClean="0"/>
              <a:t>在类的成员函数中访问类的成员</a:t>
            </a:r>
            <a:endParaRPr lang="zh-CN" altLang="en-US" dirty="0"/>
          </a:p>
        </p:txBody>
      </p:sp>
      <p:sp>
        <p:nvSpPr>
          <p:cNvPr id="3" name="内容占位符 2"/>
          <p:cNvSpPr>
            <a:spLocks noGrp="1"/>
          </p:cNvSpPr>
          <p:nvPr>
            <p:ph idx="1"/>
          </p:nvPr>
        </p:nvSpPr>
        <p:spPr>
          <a:xfrm>
            <a:off x="461963" y="1457325"/>
            <a:ext cx="8220075" cy="552450"/>
          </a:xfrm>
        </p:spPr>
        <p:txBody>
          <a:bodyPr/>
          <a:lstStyle/>
          <a:p>
            <a:pPr algn="just"/>
            <a:r>
              <a:rPr lang="zh-CN" altLang="en-US" dirty="0" smtClean="0"/>
              <a:t>同一个实例对像</a:t>
            </a:r>
            <a:r>
              <a:rPr lang="en-US" altLang="zh-CN" dirty="0" smtClean="0"/>
              <a:t>: </a:t>
            </a:r>
            <a:r>
              <a:rPr lang="zh-CN" altLang="en-US" dirty="0" smtClean="0"/>
              <a:t>通过</a:t>
            </a:r>
            <a:r>
              <a:rPr lang="en-US" altLang="zh-CN" dirty="0" smtClean="0"/>
              <a:t>this</a:t>
            </a:r>
            <a:r>
              <a:rPr lang="zh-CN" altLang="en-US" dirty="0" smtClean="0"/>
              <a:t>指针。</a:t>
            </a:r>
            <a:endParaRPr lang="zh-CN" altLang="en-US"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2021年3月2日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62</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内容占位符 2"/>
          <p:cNvSpPr txBox="1">
            <a:spLocks/>
          </p:cNvSpPr>
          <p:nvPr/>
        </p:nvSpPr>
        <p:spPr>
          <a:xfrm>
            <a:off x="385763" y="2138360"/>
            <a:ext cx="4967287" cy="4229845"/>
          </a:xfrm>
          <a:prstGeom prst="rect">
            <a:avLst/>
          </a:prstGeom>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CP_A(</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 0) :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mb_report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mb_report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this</a:t>
            </a:r>
            <a:r>
              <a:rPr lang="en-US" altLang="zh-CN" sz="1800" dirty="0">
                <a:solidFill>
                  <a:srgbClr val="000000"/>
                </a:solidFill>
                <a:latin typeface="新宋体" panose="02010609030101010101" pitchFamily="49" charset="-122"/>
                <a:ea typeface="新宋体" panose="02010609030101010101" pitchFamily="49" charset="-122"/>
              </a:rPr>
              <a:t>-&gt;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CP_A</a:t>
            </a:r>
            <a:r>
              <a:rPr lang="zh-CN" altLang="en-US" sz="1800" dirty="0">
                <a:solidFill>
                  <a:srgbClr val="008000"/>
                </a:solidFill>
                <a:latin typeface="新宋体" panose="02010609030101010101" pitchFamily="49" charset="-122"/>
                <a:ea typeface="新宋体" panose="02010609030101010101" pitchFamily="49" charset="-122"/>
              </a:rPr>
              <a:t>的成员函数</a:t>
            </a:r>
            <a:r>
              <a:rPr lang="en-US" altLang="zh-CN" sz="1800" dirty="0" err="1">
                <a:solidFill>
                  <a:srgbClr val="008000"/>
                </a:solidFill>
                <a:latin typeface="新宋体" panose="02010609030101010101" pitchFamily="49" charset="-122"/>
                <a:ea typeface="新宋体" panose="02010609030101010101" pitchFamily="49" charset="-122"/>
              </a:rPr>
              <a:t>mb_report</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0" name="内容占位符 2"/>
          <p:cNvSpPr txBox="1">
            <a:spLocks/>
          </p:cNvSpPr>
          <p:nvPr/>
        </p:nvSpPr>
        <p:spPr>
          <a:xfrm>
            <a:off x="5353050" y="2138361"/>
            <a:ext cx="3514725" cy="2071690"/>
          </a:xfrm>
          <a:prstGeom prst="rect">
            <a:avLst/>
          </a:prstGeom>
          <a:solidFill>
            <a:schemeClr val="bg1"/>
          </a:solid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 )</a:t>
            </a:r>
          </a:p>
          <a:p>
            <a:pPr marL="0" indent="0">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 a(10);</a:t>
            </a:r>
          </a:p>
          <a:p>
            <a:pPr marL="0" indent="0">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a.mb_report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2" name="Text Box 9"/>
          <p:cNvSpPr txBox="1">
            <a:spLocks noChangeArrowheads="1"/>
          </p:cNvSpPr>
          <p:nvPr/>
        </p:nvSpPr>
        <p:spPr bwMode="auto">
          <a:xfrm>
            <a:off x="6330948" y="5546726"/>
            <a:ext cx="2451101" cy="812486"/>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2000" dirty="0">
                <a:ea typeface="楷体_GB2312" pitchFamily="49" charset="-122"/>
                <a:sym typeface="Wingdings" panose="05000000000000000000" pitchFamily="2" charset="2"/>
              </a:rPr>
              <a:t>结果输出</a:t>
            </a:r>
            <a:r>
              <a:rPr lang="pt-BR" altLang="zh-CN" sz="2000" dirty="0">
                <a:ea typeface="楷体_GB2312" pitchFamily="49" charset="-122"/>
                <a:sym typeface="Wingdings" panose="05000000000000000000" pitchFamily="2" charset="2"/>
              </a:rPr>
              <a:t>:</a:t>
            </a:r>
          </a:p>
          <a:p>
            <a:pPr marL="180000">
              <a:spcBef>
                <a:spcPct val="0"/>
              </a:spcBef>
              <a:buNone/>
            </a:pPr>
            <a:r>
              <a:rPr lang="pt-BR" altLang="en-US" sz="2000" dirty="0">
                <a:solidFill>
                  <a:srgbClr val="0000FF"/>
                </a:solidFill>
                <a:ea typeface="楷体_GB2312" pitchFamily="49" charset="-122"/>
                <a:sym typeface="Wingdings" panose="05000000000000000000" pitchFamily="2" charset="2"/>
              </a:rPr>
              <a:t>m_a=10</a:t>
            </a:r>
            <a:endParaRPr lang="en-US" altLang="zh-CN" sz="2000" dirty="0">
              <a:solidFill>
                <a:srgbClr val="0000FF"/>
              </a:solidFill>
              <a:ea typeface="楷体_GB2312" pitchFamily="49" charset="-122"/>
              <a:sym typeface="Wingdings" panose="05000000000000000000" pitchFamily="2" charset="2"/>
            </a:endParaRPr>
          </a:p>
        </p:txBody>
      </p:sp>
      <p:sp>
        <p:nvSpPr>
          <p:cNvPr id="14" name="Text Box 9"/>
          <p:cNvSpPr txBox="1">
            <a:spLocks noChangeArrowheads="1"/>
          </p:cNvSpPr>
          <p:nvPr/>
        </p:nvSpPr>
        <p:spPr bwMode="auto">
          <a:xfrm>
            <a:off x="5342890" y="4243122"/>
            <a:ext cx="2896870" cy="812486"/>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en-US" altLang="zh-CN" sz="2000" dirty="0">
                <a:solidFill>
                  <a:srgbClr val="0000FF"/>
                </a:solidFill>
                <a:latin typeface="新宋体" panose="02010609030101010101" pitchFamily="49" charset="-122"/>
                <a:ea typeface="新宋体" panose="02010609030101010101" pitchFamily="49" charset="-122"/>
              </a:rPr>
              <a:t>this</a:t>
            </a:r>
            <a:r>
              <a:rPr lang="en-US" altLang="zh-CN" sz="2000" dirty="0">
                <a:solidFill>
                  <a:srgbClr val="000000"/>
                </a:solidFill>
                <a:latin typeface="新宋体" panose="02010609030101010101" pitchFamily="49" charset="-122"/>
                <a:ea typeface="新宋体" panose="02010609030101010101" pitchFamily="49" charset="-122"/>
              </a:rPr>
              <a:t>-&gt;</a:t>
            </a:r>
            <a:r>
              <a:rPr lang="en-US" altLang="zh-CN" sz="2000" dirty="0" err="1">
                <a:solidFill>
                  <a:srgbClr val="000000"/>
                </a:solidFill>
                <a:latin typeface="新宋体" panose="02010609030101010101" pitchFamily="49" charset="-122"/>
                <a:ea typeface="新宋体" panose="02010609030101010101" pitchFamily="49" charset="-122"/>
              </a:rPr>
              <a:t>m_a</a:t>
            </a:r>
            <a:r>
              <a:rPr lang="zh-CN" altLang="en-US" sz="2000" dirty="0" smtClean="0">
                <a:solidFill>
                  <a:srgbClr val="000000"/>
                </a:solidFill>
                <a:latin typeface="新宋体" panose="02010609030101010101" pitchFamily="49" charset="-122"/>
                <a:ea typeface="新宋体" panose="02010609030101010101" pitchFamily="49" charset="-122"/>
              </a:rPr>
              <a:t>与</a:t>
            </a:r>
            <a:r>
              <a:rPr lang="en-US" altLang="zh-CN" sz="2000" dirty="0" err="1" smtClean="0">
                <a:solidFill>
                  <a:srgbClr val="000000"/>
                </a:solidFill>
                <a:latin typeface="新宋体" panose="02010609030101010101" pitchFamily="49" charset="-122"/>
                <a:ea typeface="新宋体" panose="02010609030101010101" pitchFamily="49" charset="-122"/>
              </a:rPr>
              <a:t>m_a</a:t>
            </a:r>
            <a:r>
              <a:rPr lang="zh-CN" altLang="en-US" sz="2000" dirty="0" smtClean="0">
                <a:solidFill>
                  <a:srgbClr val="000000"/>
                </a:solidFill>
                <a:latin typeface="新宋体" panose="02010609030101010101" pitchFamily="49" charset="-122"/>
                <a:ea typeface="新宋体" panose="02010609030101010101" pitchFamily="49" charset="-122"/>
              </a:rPr>
              <a:t>等价。</a:t>
            </a:r>
            <a:endParaRPr lang="en-US" altLang="zh-CN" sz="2000" dirty="0">
              <a:solidFill>
                <a:srgbClr val="0000FF"/>
              </a:solidFill>
              <a:ea typeface="楷体_GB2312" pitchFamily="49" charset="-122"/>
              <a:sym typeface="Wingdings" panose="05000000000000000000" pitchFamily="2" charset="2"/>
            </a:endParaRPr>
          </a:p>
        </p:txBody>
      </p:sp>
      <p:cxnSp>
        <p:nvCxnSpPr>
          <p:cNvPr id="21" name="直接箭头连接符 20"/>
          <p:cNvCxnSpPr>
            <a:endCxn id="14" idx="1"/>
          </p:cNvCxnSpPr>
          <p:nvPr/>
        </p:nvCxnSpPr>
        <p:spPr>
          <a:xfrm flipV="1">
            <a:off x="3444240" y="4649365"/>
            <a:ext cx="1898650" cy="1036928"/>
          </a:xfrm>
          <a:prstGeom prst="straightConnector1">
            <a:avLst/>
          </a:prstGeom>
          <a:solidFill>
            <a:srgbClr val="FFFF99"/>
          </a:solidFill>
          <a:ln w="57150" algn="ctr">
            <a:solidFill>
              <a:srgbClr val="FF3300"/>
            </a:solidFill>
            <a:miter lim="800000"/>
            <a:headEnd type="triangle" w="sm" len="me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97231880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访问实例对象的</a:t>
            </a:r>
            <a:r>
              <a:rPr lang="zh-CN" altLang="en-US" dirty="0"/>
              <a:t>成员</a:t>
            </a:r>
          </a:p>
        </p:txBody>
      </p:sp>
      <p:sp>
        <p:nvSpPr>
          <p:cNvPr id="3" name="内容占位符 2"/>
          <p:cNvSpPr>
            <a:spLocks noGrp="1"/>
          </p:cNvSpPr>
          <p:nvPr>
            <p:ph idx="1"/>
          </p:nvPr>
        </p:nvSpPr>
        <p:spPr>
          <a:xfrm>
            <a:off x="461963" y="1457325"/>
            <a:ext cx="8220075" cy="534035"/>
          </a:xfrm>
        </p:spPr>
        <p:txBody>
          <a:bodyPr/>
          <a:lstStyle/>
          <a:p>
            <a:pPr algn="just"/>
            <a:r>
              <a:rPr lang="zh-CN" altLang="en-US" dirty="0" smtClean="0"/>
              <a:t>一般形式</a:t>
            </a:r>
            <a:r>
              <a:rPr lang="en-US" altLang="zh-CN" dirty="0" smtClean="0"/>
              <a:t>: </a:t>
            </a:r>
            <a:r>
              <a:rPr lang="zh-CN" altLang="en-US" dirty="0" smtClean="0"/>
              <a:t>通过点运算符。</a:t>
            </a:r>
            <a:endParaRPr lang="zh-CN" altLang="en-US"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2021年3月2日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63</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AutoShape 5"/>
          <p:cNvSpPr>
            <a:spLocks noChangeArrowheads="1"/>
          </p:cNvSpPr>
          <p:nvPr/>
        </p:nvSpPr>
        <p:spPr bwMode="auto">
          <a:xfrm>
            <a:off x="2938463" y="5747492"/>
            <a:ext cx="515937" cy="312738"/>
          </a:xfrm>
          <a:prstGeom prst="roundRect">
            <a:avLst>
              <a:gd name="adj" fmla="val 16667"/>
            </a:avLst>
          </a:prstGeom>
          <a:solidFill>
            <a:srgbClr val="E0FFE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10" name="内容占位符 2"/>
          <p:cNvSpPr txBox="1">
            <a:spLocks/>
          </p:cNvSpPr>
          <p:nvPr/>
        </p:nvSpPr>
        <p:spPr>
          <a:xfrm>
            <a:off x="385763" y="2138360"/>
            <a:ext cx="4967287" cy="4229845"/>
          </a:xfrm>
          <a:prstGeom prst="rect">
            <a:avLst/>
          </a:prstGeom>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CP_A(</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 0) :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mb_report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mb_report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CP_A</a:t>
            </a:r>
            <a:r>
              <a:rPr lang="zh-CN" altLang="en-US" sz="1800" dirty="0">
                <a:solidFill>
                  <a:srgbClr val="008000"/>
                </a:solidFill>
                <a:latin typeface="新宋体" panose="02010609030101010101" pitchFamily="49" charset="-122"/>
                <a:ea typeface="新宋体" panose="02010609030101010101" pitchFamily="49" charset="-122"/>
              </a:rPr>
              <a:t>的成员函数</a:t>
            </a:r>
            <a:r>
              <a:rPr lang="en-US" altLang="zh-CN" sz="1800" dirty="0" err="1">
                <a:solidFill>
                  <a:srgbClr val="008000"/>
                </a:solidFill>
                <a:latin typeface="新宋体" panose="02010609030101010101" pitchFamily="49" charset="-122"/>
                <a:ea typeface="新宋体" panose="02010609030101010101" pitchFamily="49" charset="-122"/>
              </a:rPr>
              <a:t>mb_report</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1" name="内容占位符 2"/>
          <p:cNvSpPr txBox="1">
            <a:spLocks/>
          </p:cNvSpPr>
          <p:nvPr/>
        </p:nvSpPr>
        <p:spPr>
          <a:xfrm>
            <a:off x="5353050" y="2138361"/>
            <a:ext cx="3514725" cy="2071690"/>
          </a:xfrm>
          <a:prstGeom prst="rect">
            <a:avLst/>
          </a:prstGeom>
          <a:solidFill>
            <a:schemeClr val="bg1"/>
          </a:solid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 )</a:t>
            </a:r>
          </a:p>
          <a:p>
            <a:pPr marL="0" indent="0">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 a(10);</a:t>
            </a:r>
          </a:p>
          <a:p>
            <a:pPr marL="0" indent="0">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a.mb_report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2" name="Text Box 9"/>
          <p:cNvSpPr txBox="1">
            <a:spLocks noChangeArrowheads="1"/>
          </p:cNvSpPr>
          <p:nvPr/>
        </p:nvSpPr>
        <p:spPr bwMode="auto">
          <a:xfrm>
            <a:off x="6330948" y="5546726"/>
            <a:ext cx="2451101" cy="812486"/>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2000" dirty="0">
                <a:ea typeface="楷体_GB2312" pitchFamily="49" charset="-122"/>
                <a:sym typeface="Wingdings" panose="05000000000000000000" pitchFamily="2" charset="2"/>
              </a:rPr>
              <a:t>结果输出</a:t>
            </a:r>
            <a:r>
              <a:rPr lang="pt-BR" altLang="zh-CN" sz="2000" dirty="0">
                <a:ea typeface="楷体_GB2312" pitchFamily="49" charset="-122"/>
                <a:sym typeface="Wingdings" panose="05000000000000000000" pitchFamily="2" charset="2"/>
              </a:rPr>
              <a:t>:</a:t>
            </a:r>
          </a:p>
          <a:p>
            <a:pPr marL="180000">
              <a:spcBef>
                <a:spcPct val="0"/>
              </a:spcBef>
              <a:buNone/>
            </a:pPr>
            <a:r>
              <a:rPr lang="pt-BR" altLang="en-US" sz="2000" dirty="0">
                <a:solidFill>
                  <a:srgbClr val="0000FF"/>
                </a:solidFill>
                <a:ea typeface="楷体_GB2312" pitchFamily="49" charset="-122"/>
                <a:sym typeface="Wingdings" panose="05000000000000000000" pitchFamily="2" charset="2"/>
              </a:rPr>
              <a:t>m_a=10</a:t>
            </a:r>
            <a:endParaRPr lang="en-US" altLang="zh-CN" sz="2000" dirty="0">
              <a:solidFill>
                <a:srgbClr val="0000FF"/>
              </a:solidFill>
              <a:ea typeface="楷体_GB2312" pitchFamily="49" charset="-122"/>
              <a:sym typeface="Wingdings" panose="05000000000000000000" pitchFamily="2" charset="2"/>
            </a:endParaRPr>
          </a:p>
        </p:txBody>
      </p:sp>
      <p:sp>
        <p:nvSpPr>
          <p:cNvPr id="13" name="Text Box 9"/>
          <p:cNvSpPr txBox="1">
            <a:spLocks noChangeArrowheads="1"/>
          </p:cNvSpPr>
          <p:nvPr/>
        </p:nvSpPr>
        <p:spPr bwMode="auto">
          <a:xfrm>
            <a:off x="2225040" y="2954011"/>
            <a:ext cx="2865120" cy="510549"/>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2000" dirty="0" smtClean="0">
                <a:solidFill>
                  <a:srgbClr val="000000"/>
                </a:solidFill>
                <a:latin typeface="新宋体" panose="02010609030101010101" pitchFamily="49" charset="-122"/>
                <a:ea typeface="新宋体" panose="02010609030101010101" pitchFamily="49" charset="-122"/>
              </a:rPr>
              <a:t>访问实例对象</a:t>
            </a:r>
            <a:r>
              <a:rPr lang="en-US" altLang="zh-CN" sz="2000" dirty="0" smtClean="0">
                <a:solidFill>
                  <a:srgbClr val="000000"/>
                </a:solidFill>
                <a:latin typeface="新宋体" panose="02010609030101010101" pitchFamily="49" charset="-122"/>
                <a:ea typeface="新宋体" panose="02010609030101010101" pitchFamily="49" charset="-122"/>
              </a:rPr>
              <a:t>a</a:t>
            </a:r>
            <a:r>
              <a:rPr lang="zh-CN" altLang="en-US" sz="2000" dirty="0" smtClean="0">
                <a:solidFill>
                  <a:srgbClr val="000000"/>
                </a:solidFill>
                <a:latin typeface="新宋体" panose="02010609030101010101" pitchFamily="49" charset="-122"/>
                <a:ea typeface="新宋体" panose="02010609030101010101" pitchFamily="49" charset="-122"/>
              </a:rPr>
              <a:t>的成员。</a:t>
            </a:r>
            <a:endParaRPr lang="en-US" altLang="zh-CN" sz="2000" dirty="0">
              <a:solidFill>
                <a:srgbClr val="0000FF"/>
              </a:solidFill>
              <a:ea typeface="楷体_GB2312" pitchFamily="49" charset="-122"/>
              <a:sym typeface="Wingdings" panose="05000000000000000000" pitchFamily="2" charset="2"/>
            </a:endParaRPr>
          </a:p>
        </p:txBody>
      </p:sp>
      <p:cxnSp>
        <p:nvCxnSpPr>
          <p:cNvPr id="15" name="直接箭头连接符 14"/>
          <p:cNvCxnSpPr>
            <a:endCxn id="13" idx="3"/>
          </p:cNvCxnSpPr>
          <p:nvPr/>
        </p:nvCxnSpPr>
        <p:spPr>
          <a:xfrm flipH="1">
            <a:off x="5090160" y="3209286"/>
            <a:ext cx="729933" cy="0"/>
          </a:xfrm>
          <a:prstGeom prst="straightConnector1">
            <a:avLst/>
          </a:prstGeom>
          <a:solidFill>
            <a:srgbClr val="FFFF99"/>
          </a:solidFill>
          <a:ln w="57150" algn="ctr">
            <a:solidFill>
              <a:srgbClr val="FF3300"/>
            </a:solidFill>
            <a:miter lim="800000"/>
            <a:headEnd type="triangle" w="sm" len="me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55626352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访问实例对象的</a:t>
            </a:r>
            <a:r>
              <a:rPr lang="zh-CN" altLang="en-US" dirty="0"/>
              <a:t>成员</a:t>
            </a:r>
          </a:p>
        </p:txBody>
      </p:sp>
      <p:sp>
        <p:nvSpPr>
          <p:cNvPr id="3" name="内容占位符 2"/>
          <p:cNvSpPr>
            <a:spLocks noGrp="1"/>
          </p:cNvSpPr>
          <p:nvPr>
            <p:ph idx="1"/>
          </p:nvPr>
        </p:nvSpPr>
        <p:spPr>
          <a:xfrm>
            <a:off x="461963" y="1457325"/>
            <a:ext cx="8220075" cy="534035"/>
          </a:xfrm>
        </p:spPr>
        <p:txBody>
          <a:bodyPr/>
          <a:lstStyle/>
          <a:p>
            <a:pPr algn="just"/>
            <a:r>
              <a:rPr lang="zh-CN" altLang="en-US" dirty="0" smtClean="0"/>
              <a:t>通过指针访问。</a:t>
            </a:r>
            <a:endParaRPr lang="zh-CN" altLang="en-US"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2021年3月2日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64</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10" name="内容占位符 2"/>
          <p:cNvSpPr txBox="1">
            <a:spLocks/>
          </p:cNvSpPr>
          <p:nvPr/>
        </p:nvSpPr>
        <p:spPr>
          <a:xfrm>
            <a:off x="385763" y="2138360"/>
            <a:ext cx="4967287" cy="4229845"/>
          </a:xfrm>
          <a:prstGeom prst="rect">
            <a:avLst/>
          </a:prstGeom>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CP_A(</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 0) :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mb_report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mb_report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CP_A</a:t>
            </a:r>
            <a:r>
              <a:rPr lang="zh-CN" altLang="en-US" sz="1800" dirty="0">
                <a:solidFill>
                  <a:srgbClr val="008000"/>
                </a:solidFill>
                <a:latin typeface="新宋体" panose="02010609030101010101" pitchFamily="49" charset="-122"/>
                <a:ea typeface="新宋体" panose="02010609030101010101" pitchFamily="49" charset="-122"/>
              </a:rPr>
              <a:t>的成员函数</a:t>
            </a:r>
            <a:r>
              <a:rPr lang="en-US" altLang="zh-CN" sz="1800" dirty="0" err="1">
                <a:solidFill>
                  <a:srgbClr val="008000"/>
                </a:solidFill>
                <a:latin typeface="新宋体" panose="02010609030101010101" pitchFamily="49" charset="-122"/>
                <a:ea typeface="新宋体" panose="02010609030101010101" pitchFamily="49" charset="-122"/>
              </a:rPr>
              <a:t>mb_report</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1" name="内容占位符 2"/>
          <p:cNvSpPr txBox="1">
            <a:spLocks/>
          </p:cNvSpPr>
          <p:nvPr/>
        </p:nvSpPr>
        <p:spPr>
          <a:xfrm>
            <a:off x="4744720" y="2138360"/>
            <a:ext cx="4123055" cy="2616520"/>
          </a:xfrm>
          <a:prstGeom prst="rect">
            <a:avLst/>
          </a:prstGeom>
          <a:solidFill>
            <a:schemeClr val="bg1"/>
          </a:solid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400"/>
              </a:lnSpc>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 )</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 *pa= </a:t>
            </a:r>
            <a:r>
              <a:rPr lang="en-US" altLang="zh-CN" sz="1800" dirty="0">
                <a:solidFill>
                  <a:srgbClr val="008080"/>
                </a:solidFill>
                <a:latin typeface="新宋体" panose="02010609030101010101" pitchFamily="49" charset="-122"/>
                <a:ea typeface="新宋体" panose="02010609030101010101" pitchFamily="49" charset="-122"/>
              </a:rPr>
              <a:t>new</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(10);</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pa-&gt;</a:t>
            </a:r>
            <a:r>
              <a:rPr lang="en-US" altLang="zh-CN" sz="1800" dirty="0" err="1">
                <a:solidFill>
                  <a:srgbClr val="000000"/>
                </a:solidFill>
                <a:latin typeface="新宋体" panose="02010609030101010101" pitchFamily="49" charset="-122"/>
                <a:ea typeface="新宋体" panose="02010609030101010101" pitchFamily="49" charset="-122"/>
              </a:rPr>
              <a:t>mb_report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delete</a:t>
            </a:r>
            <a:r>
              <a:rPr lang="en-US" altLang="zh-CN" sz="1800" dirty="0">
                <a:solidFill>
                  <a:srgbClr val="000000"/>
                </a:solidFill>
                <a:latin typeface="新宋体" panose="02010609030101010101" pitchFamily="49" charset="-122"/>
                <a:ea typeface="新宋体" panose="02010609030101010101" pitchFamily="49" charset="-122"/>
              </a:rPr>
              <a:t> pa;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不要忘了释放内存</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2" name="Text Box 9"/>
          <p:cNvSpPr txBox="1">
            <a:spLocks noChangeArrowheads="1"/>
          </p:cNvSpPr>
          <p:nvPr/>
        </p:nvSpPr>
        <p:spPr bwMode="auto">
          <a:xfrm>
            <a:off x="6330948" y="5546726"/>
            <a:ext cx="2451101" cy="812486"/>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2000" dirty="0">
                <a:ea typeface="楷体_GB2312" pitchFamily="49" charset="-122"/>
                <a:sym typeface="Wingdings" panose="05000000000000000000" pitchFamily="2" charset="2"/>
              </a:rPr>
              <a:t>结果输出</a:t>
            </a:r>
            <a:r>
              <a:rPr lang="pt-BR" altLang="zh-CN" sz="2000" dirty="0">
                <a:ea typeface="楷体_GB2312" pitchFamily="49" charset="-122"/>
                <a:sym typeface="Wingdings" panose="05000000000000000000" pitchFamily="2" charset="2"/>
              </a:rPr>
              <a:t>:</a:t>
            </a:r>
          </a:p>
          <a:p>
            <a:pPr marL="180000">
              <a:spcBef>
                <a:spcPct val="0"/>
              </a:spcBef>
              <a:buNone/>
            </a:pPr>
            <a:r>
              <a:rPr lang="pt-BR" altLang="en-US" sz="2000" dirty="0">
                <a:solidFill>
                  <a:srgbClr val="0000FF"/>
                </a:solidFill>
                <a:ea typeface="楷体_GB2312" pitchFamily="49" charset="-122"/>
                <a:sym typeface="Wingdings" panose="05000000000000000000" pitchFamily="2" charset="2"/>
              </a:rPr>
              <a:t>m_a=10</a:t>
            </a:r>
            <a:endParaRPr lang="en-US" altLang="zh-CN" sz="2000" dirty="0">
              <a:solidFill>
                <a:srgbClr val="0000FF"/>
              </a:solidFill>
              <a:ea typeface="楷体_GB2312" pitchFamily="49" charset="-122"/>
              <a:sym typeface="Wingdings" panose="05000000000000000000" pitchFamily="2" charset="2"/>
            </a:endParaRPr>
          </a:p>
        </p:txBody>
      </p:sp>
      <p:sp>
        <p:nvSpPr>
          <p:cNvPr id="9" name="AutoShape 5"/>
          <p:cNvSpPr>
            <a:spLocks noChangeArrowheads="1"/>
          </p:cNvSpPr>
          <p:nvPr/>
        </p:nvSpPr>
        <p:spPr bwMode="auto">
          <a:xfrm>
            <a:off x="5237163" y="3108481"/>
            <a:ext cx="1971357" cy="312738"/>
          </a:xfrm>
          <a:prstGeom prst="roundRect">
            <a:avLst>
              <a:gd name="adj" fmla="val 16667"/>
            </a:avLst>
          </a:prstGeom>
          <a:solidFill>
            <a:srgbClr val="E0FFE0">
              <a:alpha val="40000"/>
            </a:srgbClr>
          </a:solidFill>
          <a:ln w="9525">
            <a:solidFill>
              <a:schemeClr val="tx1"/>
            </a:solidFill>
            <a:round/>
            <a:headEnd/>
            <a:tailEnd/>
          </a:ln>
          <a:effec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Tree>
    <p:extLst>
      <p:ext uri="{BB962C8B-B14F-4D97-AF65-F5344CB8AC3E}">
        <p14:creationId xmlns:p14="http://schemas.microsoft.com/office/powerpoint/2010/main" val="165076509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课间小甜点</a:t>
            </a:r>
            <a:endParaRPr lang="zh-CN" altLang="en-US" dirty="0"/>
          </a:p>
        </p:txBody>
      </p:sp>
      <p:sp>
        <p:nvSpPr>
          <p:cNvPr id="3" name="内容占位符 2"/>
          <p:cNvSpPr>
            <a:spLocks noGrp="1"/>
          </p:cNvSpPr>
          <p:nvPr>
            <p:ph idx="1"/>
          </p:nvPr>
        </p:nvSpPr>
        <p:spPr/>
        <p:txBody>
          <a:bodyPr/>
          <a:lstStyle/>
          <a:p>
            <a:r>
              <a:rPr lang="zh-CN" altLang="en-US" dirty="0" smtClean="0"/>
              <a:t>雨课堂时刻</a:t>
            </a:r>
            <a:endParaRPr lang="zh-CN" altLang="en-US" dirty="0"/>
          </a:p>
        </p:txBody>
      </p:sp>
      <p:sp>
        <p:nvSpPr>
          <p:cNvPr id="4" name="日期占位符 3"/>
          <p:cNvSpPr>
            <a:spLocks noGrp="1"/>
          </p:cNvSpPr>
          <p:nvPr>
            <p:ph type="dt" sz="half" idx="10"/>
          </p:nvPr>
        </p:nvSpPr>
        <p:spPr/>
        <p:txBody>
          <a:bodyPr/>
          <a:lstStyle/>
          <a:p>
            <a:fld id="{FE5F219A-EC9F-4AD0-8836-930323F9B309}" type="datetime2">
              <a:rPr lang="zh-CN" altLang="en-US" smtClean="0"/>
              <a:t>2021年3月2日</a:t>
            </a:fld>
            <a:endParaRPr lang="zh-CN" altLang="en-US" dirty="0"/>
          </a:p>
        </p:txBody>
      </p:sp>
      <p:sp>
        <p:nvSpPr>
          <p:cNvPr id="5" name="页脚占位符 4"/>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6" name="灯片编号占位符 5"/>
          <p:cNvSpPr>
            <a:spLocks noGrp="1"/>
          </p:cNvSpPr>
          <p:nvPr>
            <p:ph type="sldNum" sz="quarter" idx="12"/>
          </p:nvPr>
        </p:nvSpPr>
        <p:spPr/>
        <p:txBody>
          <a:bodyPr/>
          <a:lstStyle/>
          <a:p>
            <a:fld id="{AB393D56-620A-4FA6-AFE0-8A286AD08B3F}" type="slidenum">
              <a:rPr lang="zh-CN" altLang="en-US" smtClean="0"/>
              <a:t>65</a:t>
            </a:fld>
            <a:endParaRPr lang="zh-CN" altLang="en-US" dirty="0"/>
          </a:p>
        </p:txBody>
      </p:sp>
      <p:sp>
        <p:nvSpPr>
          <p:cNvPr id="7"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49719935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E5F219A-EC9F-4AD0-8836-930323F9B309}" type="datetime2">
              <a:rPr lang="zh-CN" altLang="en-US" smtClean="0"/>
              <a:t>2021年3月2日</a:t>
            </a:fld>
            <a:endParaRPr lang="zh-CN" altLang="en-US" dirty="0"/>
          </a:p>
        </p:txBody>
      </p:sp>
      <p:sp>
        <p:nvSpPr>
          <p:cNvPr id="5" name="页脚占位符 4"/>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6" name="灯片编号占位符 5"/>
          <p:cNvSpPr>
            <a:spLocks noGrp="1"/>
          </p:cNvSpPr>
          <p:nvPr>
            <p:ph type="sldNum" sz="quarter" idx="12"/>
          </p:nvPr>
        </p:nvSpPr>
        <p:spPr/>
        <p:txBody>
          <a:bodyPr/>
          <a:lstStyle/>
          <a:p>
            <a:fld id="{AB393D56-620A-4FA6-AFE0-8A286AD08B3F}" type="slidenum">
              <a:rPr lang="zh-CN" altLang="en-US" smtClean="0"/>
              <a:t>66</a:t>
            </a:fld>
            <a:endParaRPr lang="zh-CN" altLang="en-US" dirty="0"/>
          </a:p>
        </p:txBody>
      </p:sp>
      <p:sp>
        <p:nvSpPr>
          <p:cNvPr id="8" name="文本框 7"/>
          <p:cNvSpPr txBox="1"/>
          <p:nvPr>
            <p:custDataLst>
              <p:tags r:id="rId2"/>
            </p:custDataLst>
          </p:nvPr>
        </p:nvSpPr>
        <p:spPr>
          <a:xfrm>
            <a:off x="253999" y="635001"/>
            <a:ext cx="8575675" cy="1206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如果下面的程序代码无法通过编译或链接，则请写“错误”；否则，请写下输出结果</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smtClean="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smtClean="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smtClean="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smtClean="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圆角矩形 8"/>
          <p:cNvSpPr/>
          <p:nvPr>
            <p:custDataLst>
              <p:tags r:id="rId3"/>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7" name="内容占位符 2"/>
          <p:cNvSpPr txBox="1">
            <a:spLocks/>
          </p:cNvSpPr>
          <p:nvPr/>
        </p:nvSpPr>
        <p:spPr>
          <a:xfrm>
            <a:off x="385763" y="1905000"/>
            <a:ext cx="6948487" cy="4460875"/>
          </a:xfrm>
          <a:prstGeom prst="rect">
            <a:avLst/>
          </a:prstGeom>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CP_A(</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 0) :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CP_A(</a:t>
            </a:r>
            <a:r>
              <a:rPr lang="en-US" altLang="zh-CN" sz="1800" dirty="0" err="1">
                <a:solidFill>
                  <a:srgbClr val="0000FF"/>
                </a:solidFill>
                <a:latin typeface="新宋体" panose="02010609030101010101" pitchFamily="49" charset="-122"/>
                <a:ea typeface="新宋体" panose="02010609030101010101" pitchFamily="49" charset="-122"/>
              </a:rPr>
              <a:t>const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&amp; </a:t>
            </a:r>
            <a:r>
              <a:rPr lang="en-US" altLang="zh-CN" sz="1800" dirty="0">
                <a:solidFill>
                  <a:srgbClr val="808080"/>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000000"/>
                </a:solidFill>
                <a:latin typeface="新宋体" panose="02010609030101010101" pitchFamily="49" charset="-122"/>
                <a:ea typeface="新宋体" panose="02010609030101010101" pitchFamily="49" charset="-122"/>
              </a:rPr>
              <a:t>m_a</a:t>
            </a:r>
            <a:r>
              <a:rPr lang="en-US" altLang="zh-CN" sz="1800" dirty="0" smtClean="0">
                <a:solidFill>
                  <a:srgbClr val="000000"/>
                </a:solidFill>
                <a:latin typeface="新宋体" panose="02010609030101010101" pitchFamily="49" charset="-122"/>
                <a:ea typeface="新宋体" panose="02010609030101010101" pitchFamily="49" charset="-122"/>
              </a:rPr>
              <a:t>(</a:t>
            </a:r>
            <a:r>
              <a:rPr lang="en-US" altLang="zh-CN" sz="1800" dirty="0" err="1" smtClean="0">
                <a:solidFill>
                  <a:srgbClr val="000000"/>
                </a:solidFill>
                <a:latin typeface="新宋体" panose="02010609030101010101" pitchFamily="49" charset="-122"/>
                <a:ea typeface="新宋体" panose="02010609030101010101" pitchFamily="49" charset="-122"/>
              </a:rPr>
              <a:t>a.m_a</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"Copy: "</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mb_report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mb_report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000000"/>
                </a:solidFill>
                <a:latin typeface="新宋体" panose="02010609030101010101" pitchFamily="49" charset="-122"/>
                <a:ea typeface="新宋体" panose="02010609030101010101" pitchFamily="49" charset="-122"/>
              </a:rPr>
              <a:t>m_a</a:t>
            </a:r>
            <a:r>
              <a:rPr lang="en-US" altLang="zh-CN" sz="1800" dirty="0" smtClean="0">
                <a:solidFill>
                  <a:srgbClr val="000000"/>
                </a:solidFill>
                <a:latin typeface="新宋体" panose="02010609030101010101" pitchFamily="49" charset="-122"/>
                <a:ea typeface="新宋体" panose="02010609030101010101" pitchFamily="49" charset="-122"/>
              </a:rPr>
              <a: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CP_A</a:t>
            </a:r>
            <a:r>
              <a:rPr lang="zh-CN" altLang="en-US" sz="1800" dirty="0">
                <a:solidFill>
                  <a:srgbClr val="008000"/>
                </a:solidFill>
                <a:latin typeface="新宋体" panose="02010609030101010101" pitchFamily="49" charset="-122"/>
                <a:ea typeface="新宋体" panose="02010609030101010101" pitchFamily="49" charset="-122"/>
              </a:rPr>
              <a:t>的成员函数</a:t>
            </a:r>
            <a:r>
              <a:rPr lang="en-US" altLang="zh-CN" sz="1800" dirty="0" err="1">
                <a:solidFill>
                  <a:srgbClr val="008000"/>
                </a:solidFill>
                <a:latin typeface="新宋体" panose="02010609030101010101" pitchFamily="49" charset="-122"/>
                <a:ea typeface="新宋体" panose="02010609030101010101" pitchFamily="49" charset="-122"/>
              </a:rPr>
              <a:t>mb_report</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8" name="内容占位符 2"/>
          <p:cNvSpPr txBox="1">
            <a:spLocks/>
          </p:cNvSpPr>
          <p:nvPr/>
        </p:nvSpPr>
        <p:spPr>
          <a:xfrm>
            <a:off x="3062290" y="1644332"/>
            <a:ext cx="2952749" cy="2305051"/>
          </a:xfrm>
          <a:prstGeom prst="rect">
            <a:avLst/>
          </a:prstGeom>
          <a:solidFill>
            <a:schemeClr val="bg1"/>
          </a:solid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 )</a:t>
            </a:r>
          </a:p>
          <a:p>
            <a:pPr marL="0" indent="0">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 a1(10);</a:t>
            </a:r>
          </a:p>
          <a:p>
            <a:pPr marL="0" indent="0">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 a2(a1);</a:t>
            </a:r>
          </a:p>
          <a:p>
            <a:pPr marL="0" indent="0">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a2.mb_report( );</a:t>
            </a:r>
          </a:p>
          <a:p>
            <a:pPr marL="0" indent="0">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6" name="内容占位符 2"/>
          <p:cNvSpPr txBox="1">
            <a:spLocks/>
          </p:cNvSpPr>
          <p:nvPr/>
        </p:nvSpPr>
        <p:spPr>
          <a:xfrm>
            <a:off x="6026604" y="1646942"/>
            <a:ext cx="2952749" cy="444905"/>
          </a:xfrm>
          <a:prstGeom prst="rect">
            <a:avLst/>
          </a:prstGeom>
          <a:solidFill>
            <a:schemeClr val="accent4">
              <a:lumMod val="20000"/>
              <a:lumOff val="80000"/>
            </a:schemeClr>
          </a:solid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zh-CN" altLang="en-US" sz="1800" dirty="0">
                <a:solidFill>
                  <a:srgbClr val="0000FF"/>
                </a:solidFill>
                <a:latin typeface="新宋体" panose="02010609030101010101" pitchFamily="49" charset="-122"/>
                <a:ea typeface="新宋体" panose="02010609030101010101" pitchFamily="49" charset="-122"/>
              </a:rPr>
              <a:t>请通过雨课堂实名提交</a:t>
            </a:r>
            <a:r>
              <a:rPr lang="zh-CN" altLang="en-US" sz="1800" dirty="0" smtClean="0">
                <a:solidFill>
                  <a:srgbClr val="0000FF"/>
                </a:solidFill>
                <a:latin typeface="新宋体" panose="02010609030101010101" pitchFamily="49" charset="-122"/>
                <a:ea typeface="新宋体" panose="02010609030101010101" pitchFamily="49" charset="-122"/>
              </a:rPr>
              <a:t>。</a:t>
            </a:r>
            <a:endParaRPr lang="en-US" altLang="zh-CN" sz="1800" dirty="0">
              <a:solidFill>
                <a:srgbClr val="0000FF"/>
              </a:solidFill>
              <a:latin typeface="新宋体" panose="02010609030101010101" pitchFamily="49" charset="-122"/>
              <a:ea typeface="新宋体" panose="02010609030101010101" pitchFamily="49" charset="-122"/>
            </a:endParaRPr>
          </a:p>
        </p:txBody>
      </p:sp>
      <p:grpSp>
        <p:nvGrpSpPr>
          <p:cNvPr id="14" name="组合 13"/>
          <p:cNvGrpSpPr/>
          <p:nvPr>
            <p:custDataLst>
              <p:tags r:id="rId4"/>
            </p:custDataLst>
          </p:nvPr>
        </p:nvGrpSpPr>
        <p:grpSpPr>
          <a:xfrm>
            <a:off x="0" y="0"/>
            <a:ext cx="9144000" cy="635000"/>
            <a:chOff x="0" y="0"/>
            <a:chExt cx="9144000" cy="635000"/>
          </a:xfrm>
        </p:grpSpPr>
        <p:sp>
          <p:nvSpPr>
            <p:cNvPr id="10" name="TitleBackground"/>
            <p:cNvSpPr/>
            <p:nvPr>
              <p:custDataLst>
                <p:tags r:id="rId6"/>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ColorBlock"/>
            <p:cNvSpPr/>
            <p:nvPr>
              <p:custDataLst>
                <p:tags r:id="rId7"/>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ypeText"/>
            <p:cNvSpPr txBox="1"/>
            <p:nvPr>
              <p:custDataLst>
                <p:tags r:id="rId8"/>
              </p:custDataLst>
            </p:nvPr>
          </p:nvSpPr>
          <p:spPr>
            <a:xfrm>
              <a:off x="254000" y="0"/>
              <a:ext cx="1905000" cy="635000"/>
            </a:xfrm>
            <a:prstGeom prst="rect">
              <a:avLst/>
            </a:prstGeom>
            <a:noFill/>
          </p:spPr>
          <p:txBody>
            <a:bodyPr vert="horz" wrap="none"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TipText"/>
            <p:cNvSpPr txBox="1"/>
            <p:nvPr>
              <p:custDataLst>
                <p:tags r:id="rId9"/>
              </p:custDataLst>
            </p:nvPr>
          </p:nvSpPr>
          <p:spPr>
            <a:xfrm>
              <a:off x="1525905" y="109220"/>
              <a:ext cx="2286000" cy="508000"/>
            </a:xfrm>
            <a:prstGeom prst="rect">
              <a:avLst/>
            </a:prstGeom>
            <a:noFill/>
          </p:spPr>
          <p:txBody>
            <a:bodyPr vert="horz" wrap="none" rtlCol="0" anchor="ctr" anchorCtr="0">
              <a:noAutofit/>
            </a:bodyPr>
            <a:lstStyle/>
            <a:p>
              <a:r>
                <a:rPr lang="en-US" altLang="zh-CN" sz="2000" dirty="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dirty="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7" name="图片 6"/>
          <p:cNvPicPr>
            <a:picLocks/>
          </p:cNvPicPr>
          <p:nvPr>
            <p:custDataLst>
              <p:tags r:id="rId5"/>
            </p:custDataLst>
          </p:nvPr>
        </p:nvPicPr>
        <p:blipFill>
          <a:blip r:embed="rId11">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81342366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C0AD369-3878-466E-B0E4-E63B1EDFA932}" type="datetime2">
              <a:rPr lang="zh-CN" altLang="en-US" smtClean="0"/>
              <a:t>2021年3月2日</a:t>
            </a:fld>
            <a:endParaRPr lang="zh-CN" altLang="en-US" dirty="0"/>
          </a:p>
        </p:txBody>
      </p:sp>
      <p:sp>
        <p:nvSpPr>
          <p:cNvPr id="3" name="页脚占位符 2"/>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4" name="灯片编号占位符 3"/>
          <p:cNvSpPr>
            <a:spLocks noGrp="1"/>
          </p:cNvSpPr>
          <p:nvPr>
            <p:ph type="sldNum" sz="quarter" idx="12"/>
          </p:nvPr>
        </p:nvSpPr>
        <p:spPr/>
        <p:txBody>
          <a:bodyPr/>
          <a:lstStyle/>
          <a:p>
            <a:fld id="{AB393D56-620A-4FA6-AFE0-8A286AD08B3F}" type="slidenum">
              <a:rPr lang="zh-CN" altLang="en-US" smtClean="0"/>
              <a:t>67</a:t>
            </a:fld>
            <a:endParaRPr lang="zh-CN" altLang="en-US"/>
          </a:p>
        </p:txBody>
      </p:sp>
      <p:sp>
        <p:nvSpPr>
          <p:cNvPr id="6" name="文本框 5"/>
          <p:cNvSpPr txBox="1"/>
          <p:nvPr>
            <p:custDataLst>
              <p:tags r:id="rId2"/>
            </p:custDataLst>
          </p:nvPr>
        </p:nvSpPr>
        <p:spPr>
          <a:xfrm>
            <a:off x="914400" y="635001"/>
            <a:ext cx="7315200" cy="1206500"/>
          </a:xfrm>
          <a:prstGeom prst="rect">
            <a:avLst/>
          </a:prstGeom>
          <a:noFill/>
        </p:spPr>
        <p:txBody>
          <a:bodyPr vert="horz" wrap="square"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如果下面的程序代码无法通过编译或链接，则请写“错误”；否则，请写下输出结果。 </a:t>
            </a:r>
            <a:r>
              <a:rPr lang="en-US" altLang="zh-CN" sz="2600" dirty="0" smtClean="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smtClean="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smtClean="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圆角矩形 6"/>
          <p:cNvSpPr/>
          <p:nvPr>
            <p:custDataLst>
              <p:tags r:id="rId3"/>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p:cNvSpPr/>
          <p:nvPr>
            <p:custDataLst>
              <p:tags r:id="rId4"/>
            </p:custDataLst>
          </p:nvPr>
        </p:nvSpPr>
        <p:spPr>
          <a:xfrm>
            <a:off x="0" y="5849303"/>
            <a:ext cx="9144000" cy="36576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zh-CN" altLang="en-US" sz="1200" dirty="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lang="en-US" altLang="zh-CN" sz="1200" dirty="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dirty="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endParaRPr lang="zh-CN" altLang="en-US" sz="1200" dirty="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内容占位符 2"/>
          <p:cNvSpPr txBox="1">
            <a:spLocks/>
          </p:cNvSpPr>
          <p:nvPr/>
        </p:nvSpPr>
        <p:spPr>
          <a:xfrm>
            <a:off x="385763" y="1905000"/>
            <a:ext cx="6948487" cy="4460875"/>
          </a:xfrm>
          <a:prstGeom prst="rect">
            <a:avLst/>
          </a:prstGeom>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CP_A(</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 0) :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CP_A(</a:t>
            </a:r>
            <a:r>
              <a:rPr lang="en-US" altLang="zh-CN" sz="1800" dirty="0" err="1">
                <a:solidFill>
                  <a:srgbClr val="008000"/>
                </a:solidFill>
                <a:latin typeface="新宋体" panose="02010609030101010101" pitchFamily="49" charset="-122"/>
                <a:ea typeface="新宋体" panose="02010609030101010101" pitchFamily="49" charset="-122"/>
              </a:rPr>
              <a:t>const</a:t>
            </a:r>
            <a:r>
              <a:rPr lang="en-US" altLang="zh-CN" sz="1800" dirty="0">
                <a:solidFill>
                  <a:srgbClr val="008000"/>
                </a:solidFill>
                <a:latin typeface="新宋体" panose="02010609030101010101" pitchFamily="49" charset="-122"/>
                <a:ea typeface="新宋体" panose="02010609030101010101" pitchFamily="49" charset="-122"/>
              </a:rPr>
              <a:t> CP_A&amp; a):</a:t>
            </a:r>
            <a:r>
              <a:rPr lang="en-US" altLang="zh-CN" sz="1800" dirty="0" err="1">
                <a:solidFill>
                  <a:srgbClr val="008000"/>
                </a:solidFill>
                <a:latin typeface="新宋体" panose="02010609030101010101" pitchFamily="49" charset="-122"/>
                <a:ea typeface="新宋体" panose="02010609030101010101" pitchFamily="49" charset="-122"/>
              </a:rPr>
              <a:t>m_a</a:t>
            </a:r>
            <a:r>
              <a:rPr lang="en-US" altLang="zh-CN" sz="1800" dirty="0">
                <a:solidFill>
                  <a:srgbClr val="008000"/>
                </a:solidFill>
                <a:latin typeface="新宋体" panose="02010609030101010101" pitchFamily="49" charset="-122"/>
                <a:ea typeface="新宋体" panose="02010609030101010101" pitchFamily="49" charset="-122"/>
              </a:rPr>
              <a:t>(</a:t>
            </a:r>
            <a:r>
              <a:rPr lang="en-US" altLang="zh-CN" sz="1800" dirty="0" err="1">
                <a:solidFill>
                  <a:srgbClr val="008000"/>
                </a:solidFill>
                <a:latin typeface="新宋体" panose="02010609030101010101" pitchFamily="49" charset="-122"/>
                <a:ea typeface="新宋体" panose="02010609030101010101" pitchFamily="49" charset="-122"/>
              </a:rPr>
              <a:t>a.m_a</a:t>
            </a:r>
            <a:r>
              <a:rPr lang="en-US" altLang="zh-CN" sz="1800" dirty="0">
                <a:solidFill>
                  <a:srgbClr val="008000"/>
                </a:solidFill>
                <a:latin typeface="新宋体" panose="02010609030101010101" pitchFamily="49" charset="-122"/>
                <a:ea typeface="新宋体" panose="02010609030101010101" pitchFamily="49" charset="-122"/>
              </a:rPr>
              <a:t>) { </a:t>
            </a:r>
            <a:r>
              <a:rPr lang="en-US" altLang="zh-CN" sz="1800" dirty="0" err="1">
                <a:solidFill>
                  <a:srgbClr val="008000"/>
                </a:solidFill>
                <a:latin typeface="新宋体" panose="02010609030101010101" pitchFamily="49" charset="-122"/>
                <a:ea typeface="新宋体" panose="02010609030101010101" pitchFamily="49" charset="-122"/>
              </a:rPr>
              <a:t>cout</a:t>
            </a:r>
            <a:r>
              <a:rPr lang="en-US" altLang="zh-CN" sz="1800" dirty="0">
                <a:solidFill>
                  <a:srgbClr val="008000"/>
                </a:solidFill>
                <a:latin typeface="新宋体" panose="02010609030101010101" pitchFamily="49" charset="-122"/>
                <a:ea typeface="新宋体" panose="02010609030101010101" pitchFamily="49" charset="-122"/>
              </a:rPr>
              <a:t>&lt;&lt;"Copy: "; }</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mb_report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mb_report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000000"/>
                </a:solidFill>
                <a:latin typeface="新宋体" panose="02010609030101010101" pitchFamily="49" charset="-122"/>
                <a:ea typeface="新宋体" panose="02010609030101010101" pitchFamily="49" charset="-122"/>
              </a:rPr>
              <a:t>m_a</a:t>
            </a:r>
            <a:r>
              <a:rPr lang="en-US" altLang="zh-CN" sz="1800" dirty="0" smtClean="0">
                <a:solidFill>
                  <a:srgbClr val="000000"/>
                </a:solidFill>
                <a:latin typeface="新宋体" panose="02010609030101010101" pitchFamily="49" charset="-122"/>
                <a:ea typeface="新宋体" panose="02010609030101010101" pitchFamily="49" charset="-122"/>
              </a:rPr>
              <a: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CP_A</a:t>
            </a:r>
            <a:r>
              <a:rPr lang="zh-CN" altLang="en-US" sz="1800" dirty="0">
                <a:solidFill>
                  <a:srgbClr val="008000"/>
                </a:solidFill>
                <a:latin typeface="新宋体" panose="02010609030101010101" pitchFamily="49" charset="-122"/>
                <a:ea typeface="新宋体" panose="02010609030101010101" pitchFamily="49" charset="-122"/>
              </a:rPr>
              <a:t>的成员函数</a:t>
            </a:r>
            <a:r>
              <a:rPr lang="en-US" altLang="zh-CN" sz="1800" dirty="0" err="1">
                <a:solidFill>
                  <a:srgbClr val="008000"/>
                </a:solidFill>
                <a:latin typeface="新宋体" panose="02010609030101010101" pitchFamily="49" charset="-122"/>
                <a:ea typeface="新宋体" panose="02010609030101010101" pitchFamily="49" charset="-122"/>
              </a:rPr>
              <a:t>mb_report</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6" name="内容占位符 2"/>
          <p:cNvSpPr txBox="1">
            <a:spLocks/>
          </p:cNvSpPr>
          <p:nvPr/>
        </p:nvSpPr>
        <p:spPr>
          <a:xfrm>
            <a:off x="5762625" y="1771649"/>
            <a:ext cx="2952749" cy="2305051"/>
          </a:xfrm>
          <a:prstGeom prst="rect">
            <a:avLst/>
          </a:prstGeom>
          <a:solidFill>
            <a:schemeClr val="bg1"/>
          </a:solid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 )</a:t>
            </a:r>
          </a:p>
          <a:p>
            <a:pPr marL="0" indent="0">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 a1(10);</a:t>
            </a:r>
          </a:p>
          <a:p>
            <a:pPr marL="0" indent="0">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 a2(a1);</a:t>
            </a:r>
          </a:p>
          <a:p>
            <a:pPr marL="0" indent="0">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a2.mb_report( );</a:t>
            </a:r>
          </a:p>
          <a:p>
            <a:pPr marL="0" indent="0">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zh-CN" altLang="en-US" sz="1800" dirty="0">
              <a:solidFill>
                <a:srgbClr val="000000"/>
              </a:solidFill>
              <a:latin typeface="新宋体" panose="02010609030101010101" pitchFamily="49" charset="-122"/>
              <a:ea typeface="新宋体" panose="02010609030101010101" pitchFamily="49" charset="-122"/>
            </a:endParaRPr>
          </a:p>
        </p:txBody>
      </p:sp>
      <p:grpSp>
        <p:nvGrpSpPr>
          <p:cNvPr id="12" name="组合 11"/>
          <p:cNvGrpSpPr/>
          <p:nvPr>
            <p:custDataLst>
              <p:tags r:id="rId5"/>
            </p:custDataLst>
          </p:nvPr>
        </p:nvGrpSpPr>
        <p:grpSpPr>
          <a:xfrm>
            <a:off x="0" y="0"/>
            <a:ext cx="9144000" cy="635000"/>
            <a:chOff x="0" y="0"/>
            <a:chExt cx="9144000" cy="635000"/>
          </a:xfrm>
        </p:grpSpPr>
        <p:sp>
          <p:nvSpPr>
            <p:cNvPr id="8" name="TitleBackground"/>
            <p:cNvSpPr/>
            <p:nvPr>
              <p:custDataLst>
                <p:tags r:id="rId7"/>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ColorBlock"/>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416689491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C0AD369-3878-466E-B0E4-E63B1EDFA932}" type="datetime2">
              <a:rPr lang="zh-CN" altLang="en-US" smtClean="0"/>
              <a:t>2021年3月2日</a:t>
            </a:fld>
            <a:endParaRPr lang="zh-CN" altLang="en-US" dirty="0"/>
          </a:p>
        </p:txBody>
      </p:sp>
      <p:sp>
        <p:nvSpPr>
          <p:cNvPr id="3" name="页脚占位符 2"/>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4" name="灯片编号占位符 3"/>
          <p:cNvSpPr>
            <a:spLocks noGrp="1"/>
          </p:cNvSpPr>
          <p:nvPr>
            <p:ph type="sldNum" sz="quarter" idx="12"/>
          </p:nvPr>
        </p:nvSpPr>
        <p:spPr/>
        <p:txBody>
          <a:bodyPr/>
          <a:lstStyle/>
          <a:p>
            <a:fld id="{AB393D56-620A-4FA6-AFE0-8A286AD08B3F}" type="slidenum">
              <a:rPr lang="zh-CN" altLang="en-US" smtClean="0"/>
              <a:t>68</a:t>
            </a:fld>
            <a:endParaRPr lang="zh-CN" altLang="en-US"/>
          </a:p>
        </p:txBody>
      </p:sp>
      <p:sp>
        <p:nvSpPr>
          <p:cNvPr id="6" name="文本框 5"/>
          <p:cNvSpPr txBox="1"/>
          <p:nvPr>
            <p:custDataLst>
              <p:tags r:id="rId2"/>
            </p:custDataLst>
          </p:nvPr>
        </p:nvSpPr>
        <p:spPr>
          <a:xfrm>
            <a:off x="914400" y="635000"/>
            <a:ext cx="7315200" cy="114617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如果下面的程序代码无法通过编译或链接，则请写“错误”；否则，请写下输出结果</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smtClean="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smtClean="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smtClean="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smtClean="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圆角矩形 6"/>
          <p:cNvSpPr/>
          <p:nvPr>
            <p:custDataLst>
              <p:tags r:id="rId3"/>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p:cNvSpPr/>
          <p:nvPr>
            <p:custDataLst>
              <p:tags r:id="rId4"/>
            </p:custDataLst>
          </p:nvPr>
        </p:nvSpPr>
        <p:spPr>
          <a:xfrm>
            <a:off x="0" y="5849303"/>
            <a:ext cx="9144000" cy="36576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zh-CN" altLang="en-US" sz="1200" dirty="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lang="en-US" altLang="zh-CN" sz="1200" dirty="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dirty="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endParaRPr lang="zh-CN" altLang="en-US" sz="1200" dirty="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内容占位符 2"/>
          <p:cNvSpPr txBox="1">
            <a:spLocks/>
          </p:cNvSpPr>
          <p:nvPr/>
        </p:nvSpPr>
        <p:spPr>
          <a:xfrm>
            <a:off x="385763" y="1905000"/>
            <a:ext cx="6948487" cy="4460875"/>
          </a:xfrm>
          <a:prstGeom prst="rect">
            <a:avLst/>
          </a:prstGeom>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CP_A(</a:t>
            </a:r>
            <a:r>
              <a:rPr lang="en-US" altLang="zh-CN" sz="1800" dirty="0" err="1">
                <a:solidFill>
                  <a:srgbClr val="008000"/>
                </a:solidFill>
                <a:latin typeface="新宋体" panose="02010609030101010101" pitchFamily="49" charset="-122"/>
                <a:ea typeface="新宋体" panose="02010609030101010101" pitchFamily="49" charset="-122"/>
              </a:rPr>
              <a:t>int</a:t>
            </a:r>
            <a:r>
              <a:rPr lang="en-US" altLang="zh-CN" sz="1800" dirty="0">
                <a:solidFill>
                  <a:srgbClr val="008000"/>
                </a:solidFill>
                <a:latin typeface="新宋体" panose="02010609030101010101" pitchFamily="49" charset="-122"/>
                <a:ea typeface="新宋体" panose="02010609030101010101" pitchFamily="49" charset="-122"/>
              </a:rPr>
              <a:t> </a:t>
            </a:r>
            <a:r>
              <a:rPr lang="en-US" altLang="zh-CN" sz="1800" dirty="0" err="1">
                <a:solidFill>
                  <a:srgbClr val="008000"/>
                </a:solidFill>
                <a:latin typeface="新宋体" panose="02010609030101010101" pitchFamily="49" charset="-122"/>
                <a:ea typeface="新宋体" panose="02010609030101010101" pitchFamily="49" charset="-122"/>
              </a:rPr>
              <a:t>i</a:t>
            </a:r>
            <a:r>
              <a:rPr lang="en-US" altLang="zh-CN" sz="1800" dirty="0">
                <a:solidFill>
                  <a:srgbClr val="008000"/>
                </a:solidFill>
                <a:latin typeface="新宋体" panose="02010609030101010101" pitchFamily="49" charset="-122"/>
                <a:ea typeface="新宋体" panose="02010609030101010101" pitchFamily="49" charset="-122"/>
              </a:rPr>
              <a:t> = 0) : </a:t>
            </a:r>
            <a:r>
              <a:rPr lang="en-US" altLang="zh-CN" sz="1800" dirty="0" err="1">
                <a:solidFill>
                  <a:srgbClr val="008000"/>
                </a:solidFill>
                <a:latin typeface="新宋体" panose="02010609030101010101" pitchFamily="49" charset="-122"/>
                <a:ea typeface="新宋体" panose="02010609030101010101" pitchFamily="49" charset="-122"/>
              </a:rPr>
              <a:t>m_a</a:t>
            </a:r>
            <a:r>
              <a:rPr lang="en-US" altLang="zh-CN" sz="1800" dirty="0">
                <a:solidFill>
                  <a:srgbClr val="008000"/>
                </a:solidFill>
                <a:latin typeface="新宋体" panose="02010609030101010101" pitchFamily="49" charset="-122"/>
                <a:ea typeface="新宋体" panose="02010609030101010101" pitchFamily="49" charset="-122"/>
              </a:rPr>
              <a:t>(</a:t>
            </a:r>
            <a:r>
              <a:rPr lang="en-US" altLang="zh-CN" sz="1800" dirty="0" err="1">
                <a:solidFill>
                  <a:srgbClr val="008000"/>
                </a:solidFill>
                <a:latin typeface="新宋体" panose="02010609030101010101" pitchFamily="49" charset="-122"/>
                <a:ea typeface="新宋体" panose="02010609030101010101" pitchFamily="49" charset="-122"/>
              </a:rPr>
              <a:t>i</a:t>
            </a:r>
            <a:r>
              <a:rPr lang="en-US" altLang="zh-CN" sz="1800" dirty="0">
                <a:solidFill>
                  <a:srgbClr val="008000"/>
                </a:solidFill>
                <a:latin typeface="新宋体" panose="02010609030101010101" pitchFamily="49" charset="-122"/>
                <a:ea typeface="新宋体" panose="02010609030101010101" pitchFamily="49" charset="-122"/>
              </a:rPr>
              <a:t>) {}</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CP_A(</a:t>
            </a:r>
            <a:r>
              <a:rPr lang="en-US" altLang="zh-CN" sz="1800" dirty="0" err="1">
                <a:solidFill>
                  <a:srgbClr val="008000"/>
                </a:solidFill>
                <a:latin typeface="新宋体" panose="02010609030101010101" pitchFamily="49" charset="-122"/>
                <a:ea typeface="新宋体" panose="02010609030101010101" pitchFamily="49" charset="-122"/>
              </a:rPr>
              <a:t>const</a:t>
            </a:r>
            <a:r>
              <a:rPr lang="en-US" altLang="zh-CN" sz="1800" dirty="0">
                <a:solidFill>
                  <a:srgbClr val="008000"/>
                </a:solidFill>
                <a:latin typeface="新宋体" panose="02010609030101010101" pitchFamily="49" charset="-122"/>
                <a:ea typeface="新宋体" panose="02010609030101010101" pitchFamily="49" charset="-122"/>
              </a:rPr>
              <a:t> CP_A&amp; a):</a:t>
            </a:r>
            <a:r>
              <a:rPr lang="en-US" altLang="zh-CN" sz="1800" dirty="0" err="1">
                <a:solidFill>
                  <a:srgbClr val="008000"/>
                </a:solidFill>
                <a:latin typeface="新宋体" panose="02010609030101010101" pitchFamily="49" charset="-122"/>
                <a:ea typeface="新宋体" panose="02010609030101010101" pitchFamily="49" charset="-122"/>
              </a:rPr>
              <a:t>m_a</a:t>
            </a:r>
            <a:r>
              <a:rPr lang="en-US" altLang="zh-CN" sz="1800" dirty="0">
                <a:solidFill>
                  <a:srgbClr val="008000"/>
                </a:solidFill>
                <a:latin typeface="新宋体" panose="02010609030101010101" pitchFamily="49" charset="-122"/>
                <a:ea typeface="新宋体" panose="02010609030101010101" pitchFamily="49" charset="-122"/>
              </a:rPr>
              <a:t>(</a:t>
            </a:r>
            <a:r>
              <a:rPr lang="en-US" altLang="zh-CN" sz="1800" dirty="0" err="1">
                <a:solidFill>
                  <a:srgbClr val="008000"/>
                </a:solidFill>
                <a:latin typeface="新宋体" panose="02010609030101010101" pitchFamily="49" charset="-122"/>
                <a:ea typeface="新宋体" panose="02010609030101010101" pitchFamily="49" charset="-122"/>
              </a:rPr>
              <a:t>a.m_a</a:t>
            </a:r>
            <a:r>
              <a:rPr lang="en-US" altLang="zh-CN" sz="1800" dirty="0">
                <a:solidFill>
                  <a:srgbClr val="008000"/>
                </a:solidFill>
                <a:latin typeface="新宋体" panose="02010609030101010101" pitchFamily="49" charset="-122"/>
                <a:ea typeface="新宋体" panose="02010609030101010101" pitchFamily="49" charset="-122"/>
              </a:rPr>
              <a:t>) { </a:t>
            </a:r>
            <a:r>
              <a:rPr lang="en-US" altLang="zh-CN" sz="1800" dirty="0" err="1">
                <a:solidFill>
                  <a:srgbClr val="008000"/>
                </a:solidFill>
                <a:latin typeface="新宋体" panose="02010609030101010101" pitchFamily="49" charset="-122"/>
                <a:ea typeface="新宋体" panose="02010609030101010101" pitchFamily="49" charset="-122"/>
              </a:rPr>
              <a:t>cout</a:t>
            </a:r>
            <a:r>
              <a:rPr lang="en-US" altLang="zh-CN" sz="1800" dirty="0">
                <a:solidFill>
                  <a:srgbClr val="008000"/>
                </a:solidFill>
                <a:latin typeface="新宋体" panose="02010609030101010101" pitchFamily="49" charset="-122"/>
                <a:ea typeface="新宋体" panose="02010609030101010101" pitchFamily="49" charset="-122"/>
              </a:rPr>
              <a:t>&lt;&lt;"Copy: "; }</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mb_report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mb_report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000000"/>
                </a:solidFill>
                <a:latin typeface="新宋体" panose="02010609030101010101" pitchFamily="49" charset="-122"/>
                <a:ea typeface="新宋体" panose="02010609030101010101" pitchFamily="49" charset="-122"/>
              </a:rPr>
              <a:t>m_a</a:t>
            </a:r>
            <a:r>
              <a:rPr lang="en-US" altLang="zh-CN" sz="1800" dirty="0" smtClean="0">
                <a:solidFill>
                  <a:srgbClr val="000000"/>
                </a:solidFill>
                <a:latin typeface="新宋体" panose="02010609030101010101" pitchFamily="49" charset="-122"/>
                <a:ea typeface="新宋体" panose="02010609030101010101" pitchFamily="49" charset="-122"/>
              </a:rPr>
              <a: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CP_A</a:t>
            </a:r>
            <a:r>
              <a:rPr lang="zh-CN" altLang="en-US" sz="1800" dirty="0">
                <a:solidFill>
                  <a:srgbClr val="008000"/>
                </a:solidFill>
                <a:latin typeface="新宋体" panose="02010609030101010101" pitchFamily="49" charset="-122"/>
                <a:ea typeface="新宋体" panose="02010609030101010101" pitchFamily="49" charset="-122"/>
              </a:rPr>
              <a:t>的成员函数</a:t>
            </a:r>
            <a:r>
              <a:rPr lang="en-US" altLang="zh-CN" sz="1800" dirty="0" err="1">
                <a:solidFill>
                  <a:srgbClr val="008000"/>
                </a:solidFill>
                <a:latin typeface="新宋体" panose="02010609030101010101" pitchFamily="49" charset="-122"/>
                <a:ea typeface="新宋体" panose="02010609030101010101" pitchFamily="49" charset="-122"/>
              </a:rPr>
              <a:t>mb_report</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6" name="内容占位符 2"/>
          <p:cNvSpPr txBox="1">
            <a:spLocks/>
          </p:cNvSpPr>
          <p:nvPr/>
        </p:nvSpPr>
        <p:spPr>
          <a:xfrm>
            <a:off x="5762625" y="1644333"/>
            <a:ext cx="2952749" cy="2537142"/>
          </a:xfrm>
          <a:prstGeom prst="rect">
            <a:avLst/>
          </a:prstGeom>
          <a:solidFill>
            <a:schemeClr val="bg1"/>
          </a:solid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900"/>
              </a:lnSpc>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 )</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 a1</a:t>
            </a:r>
            <a:r>
              <a:rPr lang="en-US" altLang="zh-CN" sz="1800" dirty="0" smtClean="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0000"/>
                </a:solidFill>
                <a:latin typeface="新宋体" panose="02010609030101010101" pitchFamily="49" charset="-122"/>
                <a:ea typeface="新宋体" panose="02010609030101010101" pitchFamily="49" charset="-122"/>
              </a:rPr>
              <a:t>   a1.m_a = 10;</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a1.mb_report( );</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 a2(a1);</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a2.mb_report();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zh-CN" altLang="en-US" sz="1800" dirty="0">
              <a:solidFill>
                <a:srgbClr val="000000"/>
              </a:solidFill>
              <a:latin typeface="新宋体" panose="02010609030101010101" pitchFamily="49" charset="-122"/>
              <a:ea typeface="新宋体" panose="02010609030101010101" pitchFamily="49" charset="-122"/>
            </a:endParaRPr>
          </a:p>
        </p:txBody>
      </p:sp>
      <p:grpSp>
        <p:nvGrpSpPr>
          <p:cNvPr id="12" name="组合 11"/>
          <p:cNvGrpSpPr/>
          <p:nvPr>
            <p:custDataLst>
              <p:tags r:id="rId5"/>
            </p:custDataLst>
          </p:nvPr>
        </p:nvGrpSpPr>
        <p:grpSpPr>
          <a:xfrm>
            <a:off x="0" y="0"/>
            <a:ext cx="9144000" cy="635000"/>
            <a:chOff x="0" y="0"/>
            <a:chExt cx="9144000" cy="635000"/>
          </a:xfrm>
        </p:grpSpPr>
        <p:sp>
          <p:nvSpPr>
            <p:cNvPr id="8" name="TitleBackground"/>
            <p:cNvSpPr/>
            <p:nvPr>
              <p:custDataLst>
                <p:tags r:id="rId7"/>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ColorBlock"/>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8116785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C0AD369-3878-466E-B0E4-E63B1EDFA932}" type="datetime2">
              <a:rPr lang="zh-CN" altLang="en-US" smtClean="0"/>
              <a:t>2021年3月2日</a:t>
            </a:fld>
            <a:endParaRPr lang="zh-CN" altLang="en-US" dirty="0"/>
          </a:p>
        </p:txBody>
      </p:sp>
      <p:sp>
        <p:nvSpPr>
          <p:cNvPr id="3" name="页脚占位符 2"/>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4" name="灯片编号占位符 3"/>
          <p:cNvSpPr>
            <a:spLocks noGrp="1"/>
          </p:cNvSpPr>
          <p:nvPr>
            <p:ph type="sldNum" sz="quarter" idx="12"/>
          </p:nvPr>
        </p:nvSpPr>
        <p:spPr/>
        <p:txBody>
          <a:bodyPr/>
          <a:lstStyle/>
          <a:p>
            <a:fld id="{AB393D56-620A-4FA6-AFE0-8A286AD08B3F}" type="slidenum">
              <a:rPr lang="zh-CN" altLang="en-US" smtClean="0"/>
              <a:t>69</a:t>
            </a:fld>
            <a:endParaRPr lang="zh-CN" altLang="en-US"/>
          </a:p>
        </p:txBody>
      </p:sp>
      <p:sp>
        <p:nvSpPr>
          <p:cNvPr id="6" name="文本框 5"/>
          <p:cNvSpPr txBox="1"/>
          <p:nvPr>
            <p:custDataLst>
              <p:tags r:id="rId2"/>
            </p:custDataLst>
          </p:nvPr>
        </p:nvSpPr>
        <p:spPr>
          <a:xfrm>
            <a:off x="914400" y="635001"/>
            <a:ext cx="7315200" cy="1206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如果下面的程序代码无法通过编译或链接，则请写“错误”；否则，请写下输出结果</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smtClean="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smtClean="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smtClean="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smtClean="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圆角矩形 6"/>
          <p:cNvSpPr/>
          <p:nvPr>
            <p:custDataLst>
              <p:tags r:id="rId3"/>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p:cNvSpPr/>
          <p:nvPr>
            <p:custDataLst>
              <p:tags r:id="rId4"/>
            </p:custDataLst>
          </p:nvPr>
        </p:nvSpPr>
        <p:spPr>
          <a:xfrm>
            <a:off x="0" y="5849303"/>
            <a:ext cx="9144000" cy="36576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zh-CN" altLang="en-US" sz="1200" dirty="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lang="en-US" altLang="zh-CN" sz="1200" dirty="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dirty="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endParaRPr lang="zh-CN" altLang="en-US" sz="1200" dirty="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内容占位符 2"/>
          <p:cNvSpPr txBox="1">
            <a:spLocks/>
          </p:cNvSpPr>
          <p:nvPr/>
        </p:nvSpPr>
        <p:spPr>
          <a:xfrm>
            <a:off x="385763" y="1905000"/>
            <a:ext cx="6948487" cy="4460875"/>
          </a:xfrm>
          <a:prstGeom prst="rect">
            <a:avLst/>
          </a:prstGeom>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CP_A(</a:t>
            </a:r>
            <a:r>
              <a:rPr lang="en-US" altLang="zh-CN" sz="1800" dirty="0" err="1">
                <a:solidFill>
                  <a:srgbClr val="008000"/>
                </a:solidFill>
                <a:latin typeface="新宋体" panose="02010609030101010101" pitchFamily="49" charset="-122"/>
                <a:ea typeface="新宋体" panose="02010609030101010101" pitchFamily="49" charset="-122"/>
              </a:rPr>
              <a:t>int</a:t>
            </a:r>
            <a:r>
              <a:rPr lang="en-US" altLang="zh-CN" sz="1800" dirty="0">
                <a:solidFill>
                  <a:srgbClr val="008000"/>
                </a:solidFill>
                <a:latin typeface="新宋体" panose="02010609030101010101" pitchFamily="49" charset="-122"/>
                <a:ea typeface="新宋体" panose="02010609030101010101" pitchFamily="49" charset="-122"/>
              </a:rPr>
              <a:t> </a:t>
            </a:r>
            <a:r>
              <a:rPr lang="en-US" altLang="zh-CN" sz="1800" dirty="0" err="1">
                <a:solidFill>
                  <a:srgbClr val="008000"/>
                </a:solidFill>
                <a:latin typeface="新宋体" panose="02010609030101010101" pitchFamily="49" charset="-122"/>
                <a:ea typeface="新宋体" panose="02010609030101010101" pitchFamily="49" charset="-122"/>
              </a:rPr>
              <a:t>i</a:t>
            </a:r>
            <a:r>
              <a:rPr lang="en-US" altLang="zh-CN" sz="1800" dirty="0">
                <a:solidFill>
                  <a:srgbClr val="008000"/>
                </a:solidFill>
                <a:latin typeface="新宋体" panose="02010609030101010101" pitchFamily="49" charset="-122"/>
                <a:ea typeface="新宋体" panose="02010609030101010101" pitchFamily="49" charset="-122"/>
              </a:rPr>
              <a:t> = 0) : </a:t>
            </a:r>
            <a:r>
              <a:rPr lang="en-US" altLang="zh-CN" sz="1800" dirty="0" err="1">
                <a:solidFill>
                  <a:srgbClr val="008000"/>
                </a:solidFill>
                <a:latin typeface="新宋体" panose="02010609030101010101" pitchFamily="49" charset="-122"/>
                <a:ea typeface="新宋体" panose="02010609030101010101" pitchFamily="49" charset="-122"/>
              </a:rPr>
              <a:t>m_a</a:t>
            </a:r>
            <a:r>
              <a:rPr lang="en-US" altLang="zh-CN" sz="1800" dirty="0">
                <a:solidFill>
                  <a:srgbClr val="008000"/>
                </a:solidFill>
                <a:latin typeface="新宋体" panose="02010609030101010101" pitchFamily="49" charset="-122"/>
                <a:ea typeface="新宋体" panose="02010609030101010101" pitchFamily="49" charset="-122"/>
              </a:rPr>
              <a:t>(</a:t>
            </a:r>
            <a:r>
              <a:rPr lang="en-US" altLang="zh-CN" sz="1800" dirty="0" err="1">
                <a:solidFill>
                  <a:srgbClr val="008000"/>
                </a:solidFill>
                <a:latin typeface="新宋体" panose="02010609030101010101" pitchFamily="49" charset="-122"/>
                <a:ea typeface="新宋体" panose="02010609030101010101" pitchFamily="49" charset="-122"/>
              </a:rPr>
              <a:t>i</a:t>
            </a:r>
            <a:r>
              <a:rPr lang="en-US" altLang="zh-CN" sz="1800" dirty="0">
                <a:solidFill>
                  <a:srgbClr val="008000"/>
                </a:solidFill>
                <a:latin typeface="新宋体" panose="02010609030101010101" pitchFamily="49" charset="-122"/>
                <a:ea typeface="新宋体" panose="02010609030101010101" pitchFamily="49" charset="-122"/>
              </a:rPr>
              <a:t>) {}</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CP_A(</a:t>
            </a:r>
            <a:r>
              <a:rPr lang="en-US" altLang="zh-CN" sz="1800" dirty="0" err="1">
                <a:solidFill>
                  <a:srgbClr val="0000FF"/>
                </a:solidFill>
                <a:latin typeface="新宋体" panose="02010609030101010101" pitchFamily="49" charset="-122"/>
                <a:ea typeface="新宋体" panose="02010609030101010101" pitchFamily="49" charset="-122"/>
              </a:rPr>
              <a:t>const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&amp; </a:t>
            </a:r>
            <a:r>
              <a:rPr lang="en-US" altLang="zh-CN" sz="1800" dirty="0">
                <a:solidFill>
                  <a:srgbClr val="808080"/>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a</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"Copy: "</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mb_report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mb_report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000000"/>
                </a:solidFill>
                <a:latin typeface="新宋体" panose="02010609030101010101" pitchFamily="49" charset="-122"/>
                <a:ea typeface="新宋体" panose="02010609030101010101" pitchFamily="49" charset="-122"/>
              </a:rPr>
              <a:t>m_a</a:t>
            </a:r>
            <a:r>
              <a:rPr lang="en-US" altLang="zh-CN" sz="1800" dirty="0" smtClean="0">
                <a:solidFill>
                  <a:srgbClr val="000000"/>
                </a:solidFill>
                <a:latin typeface="新宋体" panose="02010609030101010101" pitchFamily="49" charset="-122"/>
                <a:ea typeface="新宋体" panose="02010609030101010101" pitchFamily="49" charset="-122"/>
              </a:rPr>
              <a: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CP_A</a:t>
            </a:r>
            <a:r>
              <a:rPr lang="zh-CN" altLang="en-US" sz="1800" dirty="0">
                <a:solidFill>
                  <a:srgbClr val="008000"/>
                </a:solidFill>
                <a:latin typeface="新宋体" panose="02010609030101010101" pitchFamily="49" charset="-122"/>
                <a:ea typeface="新宋体" panose="02010609030101010101" pitchFamily="49" charset="-122"/>
              </a:rPr>
              <a:t>的成员函数</a:t>
            </a:r>
            <a:r>
              <a:rPr lang="en-US" altLang="zh-CN" sz="1800" dirty="0" err="1">
                <a:solidFill>
                  <a:srgbClr val="008000"/>
                </a:solidFill>
                <a:latin typeface="新宋体" panose="02010609030101010101" pitchFamily="49" charset="-122"/>
                <a:ea typeface="新宋体" panose="02010609030101010101" pitchFamily="49" charset="-122"/>
              </a:rPr>
              <a:t>mb_report</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6" name="内容占位符 2"/>
          <p:cNvSpPr txBox="1">
            <a:spLocks/>
          </p:cNvSpPr>
          <p:nvPr/>
        </p:nvSpPr>
        <p:spPr>
          <a:xfrm>
            <a:off x="5762625" y="1644332"/>
            <a:ext cx="2952749" cy="2508567"/>
          </a:xfrm>
          <a:prstGeom prst="rect">
            <a:avLst/>
          </a:prstGeom>
          <a:solidFill>
            <a:schemeClr val="bg1"/>
          </a:solid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900"/>
              </a:lnSpc>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 )</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 a1</a:t>
            </a:r>
            <a:r>
              <a:rPr lang="en-US" altLang="zh-CN" sz="1800" dirty="0" smtClean="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0000"/>
                </a:solidFill>
                <a:latin typeface="新宋体" panose="02010609030101010101" pitchFamily="49" charset="-122"/>
                <a:ea typeface="新宋体" panose="02010609030101010101" pitchFamily="49" charset="-122"/>
              </a:rPr>
              <a:t>   a1.m_a = 10;</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a1.mb_report( );</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 a2(a1);</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a2.mb_report();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zh-CN" altLang="en-US" sz="1800" dirty="0">
              <a:solidFill>
                <a:srgbClr val="000000"/>
              </a:solidFill>
              <a:latin typeface="新宋体" panose="02010609030101010101" pitchFamily="49" charset="-122"/>
              <a:ea typeface="新宋体" panose="02010609030101010101" pitchFamily="49" charset="-122"/>
            </a:endParaRPr>
          </a:p>
        </p:txBody>
      </p:sp>
      <p:grpSp>
        <p:nvGrpSpPr>
          <p:cNvPr id="12" name="组合 11"/>
          <p:cNvGrpSpPr/>
          <p:nvPr>
            <p:custDataLst>
              <p:tags r:id="rId5"/>
            </p:custDataLst>
          </p:nvPr>
        </p:nvGrpSpPr>
        <p:grpSpPr>
          <a:xfrm>
            <a:off x="0" y="0"/>
            <a:ext cx="9144000" cy="635000"/>
            <a:chOff x="0" y="0"/>
            <a:chExt cx="9144000" cy="635000"/>
          </a:xfrm>
        </p:grpSpPr>
        <p:sp>
          <p:nvSpPr>
            <p:cNvPr id="8" name="TitleBackground"/>
            <p:cNvSpPr/>
            <p:nvPr>
              <p:custDataLst>
                <p:tags r:id="rId7"/>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ColorBlock"/>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5818394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本章总体纲要</a:t>
            </a:r>
          </a:p>
        </p:txBody>
      </p:sp>
      <p:sp>
        <p:nvSpPr>
          <p:cNvPr id="3" name="内容占位符 2"/>
          <p:cNvSpPr>
            <a:spLocks noGrp="1"/>
          </p:cNvSpPr>
          <p:nvPr>
            <p:ph idx="1"/>
          </p:nvPr>
        </p:nvSpPr>
        <p:spPr>
          <a:xfrm>
            <a:off x="2667000" y="1457325"/>
            <a:ext cx="6015038" cy="4899026"/>
          </a:xfrm>
        </p:spPr>
        <p:txBody>
          <a:bodyPr>
            <a:normAutofit lnSpcReduction="10000"/>
          </a:bodyPr>
          <a:lstStyle/>
          <a:p>
            <a:r>
              <a:rPr lang="zh-CN" altLang="en-US" dirty="0"/>
              <a:t>面向对象基本思路</a:t>
            </a:r>
          </a:p>
          <a:p>
            <a:r>
              <a:rPr lang="zh-CN" altLang="en-US" dirty="0"/>
              <a:t>类声明与定义基础</a:t>
            </a:r>
          </a:p>
          <a:p>
            <a:r>
              <a:rPr lang="zh-CN" altLang="en-US" dirty="0"/>
              <a:t>面向对象程序示例</a:t>
            </a:r>
          </a:p>
          <a:p>
            <a:r>
              <a:rPr lang="zh-CN" altLang="en-US" dirty="0"/>
              <a:t>构造函数</a:t>
            </a:r>
          </a:p>
          <a:p>
            <a:r>
              <a:rPr lang="zh-CN" altLang="en-US" dirty="0"/>
              <a:t>析构函数</a:t>
            </a:r>
          </a:p>
          <a:p>
            <a:r>
              <a:rPr lang="zh-CN" altLang="en-US" dirty="0"/>
              <a:t>在</a:t>
            </a:r>
            <a:r>
              <a:rPr lang="en-US" altLang="zh-CN" dirty="0"/>
              <a:t>C++</a:t>
            </a:r>
            <a:r>
              <a:rPr lang="zh-CN" altLang="en-US" dirty="0"/>
              <a:t>中申请和</a:t>
            </a:r>
            <a:r>
              <a:rPr lang="zh-CN" altLang="en-US" dirty="0" smtClean="0"/>
              <a:t>释放内存</a:t>
            </a:r>
            <a:endParaRPr lang="zh-CN" altLang="en-US" dirty="0"/>
          </a:p>
          <a:p>
            <a:r>
              <a:rPr lang="zh-CN" altLang="en-US" dirty="0"/>
              <a:t>访问类的成员</a:t>
            </a:r>
          </a:p>
          <a:p>
            <a:r>
              <a:rPr lang="zh-CN" altLang="en-US" dirty="0"/>
              <a:t>复习</a:t>
            </a:r>
          </a:p>
          <a:p>
            <a:r>
              <a:rPr lang="zh-CN" altLang="en-US" dirty="0"/>
              <a:t>作业</a:t>
            </a:r>
          </a:p>
        </p:txBody>
      </p:sp>
      <p:sp>
        <p:nvSpPr>
          <p:cNvPr id="4" name="日期占位符 3"/>
          <p:cNvSpPr>
            <a:spLocks noGrp="1"/>
          </p:cNvSpPr>
          <p:nvPr>
            <p:ph type="dt" sz="half" idx="10"/>
          </p:nvPr>
        </p:nvSpPr>
        <p:spPr/>
        <p:txBody>
          <a:bodyPr/>
          <a:lstStyle/>
          <a:p>
            <a:fld id="{C2B53F0A-F76F-4225-8CCB-2FB6B8E06622}" type="datetime2">
              <a:rPr lang="zh-CN" altLang="en-US" smtClean="0"/>
              <a:t>2021年3月2日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7</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graphicFrame>
        <p:nvGraphicFramePr>
          <p:cNvPr id="9" name="Object 5"/>
          <p:cNvGraphicFramePr>
            <a:graphicFrameLocks noChangeAspect="1"/>
          </p:cNvGraphicFramePr>
          <p:nvPr/>
        </p:nvGraphicFramePr>
        <p:xfrm>
          <a:off x="231775" y="3505200"/>
          <a:ext cx="1978025" cy="2719388"/>
        </p:xfrm>
        <a:graphic>
          <a:graphicData uri="http://schemas.openxmlformats.org/presentationml/2006/ole">
            <mc:AlternateContent xmlns:mc="http://schemas.openxmlformats.org/markup-compatibility/2006">
              <mc:Choice xmlns:v="urn:schemas-microsoft-com:vml" Requires="v">
                <p:oleObj spid="_x0000_s1818" name="剪辑" r:id="rId4" imgW="2309813" imgH="3176588" progId="MS_ClipArt_Gallery.2">
                  <p:embed/>
                </p:oleObj>
              </mc:Choice>
              <mc:Fallback>
                <p:oleObj name="剪辑" r:id="rId4" imgW="2309813" imgH="3176588"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775" y="3505200"/>
                        <a:ext cx="1978025" cy="2719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AutoShape 6"/>
          <p:cNvSpPr>
            <a:spLocks noChangeArrowheads="1"/>
          </p:cNvSpPr>
          <p:nvPr/>
        </p:nvSpPr>
        <p:spPr bwMode="auto">
          <a:xfrm>
            <a:off x="2209800" y="1519238"/>
            <a:ext cx="533400" cy="304800"/>
          </a:xfrm>
          <a:prstGeom prst="rightArrow">
            <a:avLst>
              <a:gd name="adj1" fmla="val 50000"/>
              <a:gd name="adj2" fmla="val 43750"/>
            </a:avLst>
          </a:prstGeom>
          <a:solidFill>
            <a:srgbClr val="00CC99"/>
          </a:solidFill>
          <a:ln w="9525">
            <a:solidFill>
              <a:schemeClr val="tx1"/>
            </a:solidFill>
            <a:miter lim="800000"/>
            <a:headEnd/>
            <a:tailEnd/>
          </a:ln>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Tree>
    <p:extLst>
      <p:ext uri="{BB962C8B-B14F-4D97-AF65-F5344CB8AC3E}">
        <p14:creationId xmlns:p14="http://schemas.microsoft.com/office/powerpoint/2010/main" val="7920897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C0AD369-3878-466E-B0E4-E63B1EDFA932}" type="datetime2">
              <a:rPr lang="zh-CN" altLang="en-US" smtClean="0"/>
              <a:t>2021年3月2日</a:t>
            </a:fld>
            <a:endParaRPr lang="zh-CN" altLang="en-US" dirty="0"/>
          </a:p>
        </p:txBody>
      </p:sp>
      <p:sp>
        <p:nvSpPr>
          <p:cNvPr id="3" name="页脚占位符 2"/>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4" name="灯片编号占位符 3"/>
          <p:cNvSpPr>
            <a:spLocks noGrp="1"/>
          </p:cNvSpPr>
          <p:nvPr>
            <p:ph type="sldNum" sz="quarter" idx="12"/>
          </p:nvPr>
        </p:nvSpPr>
        <p:spPr/>
        <p:txBody>
          <a:bodyPr/>
          <a:lstStyle/>
          <a:p>
            <a:fld id="{AB393D56-620A-4FA6-AFE0-8A286AD08B3F}" type="slidenum">
              <a:rPr lang="zh-CN" altLang="en-US" smtClean="0"/>
              <a:t>70</a:t>
            </a:fld>
            <a:endParaRPr lang="zh-CN" altLang="en-US"/>
          </a:p>
        </p:txBody>
      </p:sp>
      <p:sp>
        <p:nvSpPr>
          <p:cNvPr id="6" name="文本框 5"/>
          <p:cNvSpPr txBox="1"/>
          <p:nvPr>
            <p:custDataLst>
              <p:tags r:id="rId2"/>
            </p:custDataLst>
          </p:nvPr>
        </p:nvSpPr>
        <p:spPr>
          <a:xfrm>
            <a:off x="914400" y="635000"/>
            <a:ext cx="7315200" cy="1175067"/>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如果下面的程序代码无法通过编译或链接，则请写“错误”；否则，请写下输出结果</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smtClean="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smtClean="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smtClean="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smtClean="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圆角矩形 6"/>
          <p:cNvSpPr/>
          <p:nvPr>
            <p:custDataLst>
              <p:tags r:id="rId3"/>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p:cNvSpPr/>
          <p:nvPr>
            <p:custDataLst>
              <p:tags r:id="rId4"/>
            </p:custDataLst>
          </p:nvPr>
        </p:nvSpPr>
        <p:spPr>
          <a:xfrm>
            <a:off x="0" y="5849303"/>
            <a:ext cx="9144000" cy="36576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zh-CN" altLang="en-US" sz="1200" dirty="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lang="en-US" altLang="zh-CN" sz="1200" dirty="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dirty="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endParaRPr lang="zh-CN" altLang="en-US" sz="1200" dirty="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内容占位符 2"/>
          <p:cNvSpPr txBox="1">
            <a:spLocks/>
          </p:cNvSpPr>
          <p:nvPr/>
        </p:nvSpPr>
        <p:spPr>
          <a:xfrm>
            <a:off x="385763" y="1905000"/>
            <a:ext cx="6948487" cy="4460875"/>
          </a:xfrm>
          <a:prstGeom prst="rect">
            <a:avLst/>
          </a:prstGeom>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CP_A(</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 0) :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a:t>
            </a:r>
            <a:endParaRPr lang="en-US" altLang="zh-CN" sz="1800" dirty="0">
              <a:solidFill>
                <a:srgbClr val="008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CP_A(</a:t>
            </a:r>
            <a:r>
              <a:rPr lang="en-US" altLang="zh-CN" sz="1800" dirty="0" err="1">
                <a:solidFill>
                  <a:srgbClr val="0000FF"/>
                </a:solidFill>
                <a:latin typeface="新宋体" panose="02010609030101010101" pitchFamily="49" charset="-122"/>
                <a:ea typeface="新宋体" panose="02010609030101010101" pitchFamily="49" charset="-122"/>
              </a:rPr>
              <a:t>const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&amp; </a:t>
            </a:r>
            <a:r>
              <a:rPr lang="en-US" altLang="zh-CN" sz="1800" dirty="0">
                <a:solidFill>
                  <a:srgbClr val="808080"/>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a</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"Copy: "</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mb_report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mb_report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000000"/>
                </a:solidFill>
                <a:latin typeface="新宋体" panose="02010609030101010101" pitchFamily="49" charset="-122"/>
                <a:ea typeface="新宋体" panose="02010609030101010101" pitchFamily="49" charset="-122"/>
              </a:rPr>
              <a:t>m_a</a:t>
            </a:r>
            <a:r>
              <a:rPr lang="en-US" altLang="zh-CN" sz="1800" dirty="0" smtClean="0">
                <a:solidFill>
                  <a:srgbClr val="000000"/>
                </a:solidFill>
                <a:latin typeface="新宋体" panose="02010609030101010101" pitchFamily="49" charset="-122"/>
                <a:ea typeface="新宋体" panose="02010609030101010101" pitchFamily="49" charset="-122"/>
              </a:rPr>
              <a: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CP_A</a:t>
            </a:r>
            <a:r>
              <a:rPr lang="zh-CN" altLang="en-US" sz="1800" dirty="0">
                <a:solidFill>
                  <a:srgbClr val="008000"/>
                </a:solidFill>
                <a:latin typeface="新宋体" panose="02010609030101010101" pitchFamily="49" charset="-122"/>
                <a:ea typeface="新宋体" panose="02010609030101010101" pitchFamily="49" charset="-122"/>
              </a:rPr>
              <a:t>的成员函数</a:t>
            </a:r>
            <a:r>
              <a:rPr lang="en-US" altLang="zh-CN" sz="1800" dirty="0" err="1">
                <a:solidFill>
                  <a:srgbClr val="008000"/>
                </a:solidFill>
                <a:latin typeface="新宋体" panose="02010609030101010101" pitchFamily="49" charset="-122"/>
                <a:ea typeface="新宋体" panose="02010609030101010101" pitchFamily="49" charset="-122"/>
              </a:rPr>
              <a:t>mb_report</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6" name="内容占位符 2"/>
          <p:cNvSpPr txBox="1">
            <a:spLocks/>
          </p:cNvSpPr>
          <p:nvPr/>
        </p:nvSpPr>
        <p:spPr>
          <a:xfrm>
            <a:off x="5762625" y="1771649"/>
            <a:ext cx="2952749" cy="2305051"/>
          </a:xfrm>
          <a:prstGeom prst="rect">
            <a:avLst/>
          </a:prstGeom>
          <a:solidFill>
            <a:schemeClr val="bg1"/>
          </a:solid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900"/>
              </a:lnSpc>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 )</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 a1;</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a1.mb_report( );</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 a2(a1);</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a2.mb_report();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zh-CN" altLang="en-US" sz="1800" dirty="0">
              <a:solidFill>
                <a:srgbClr val="000000"/>
              </a:solidFill>
              <a:latin typeface="新宋体" panose="02010609030101010101" pitchFamily="49" charset="-122"/>
              <a:ea typeface="新宋体" panose="02010609030101010101" pitchFamily="49" charset="-122"/>
            </a:endParaRPr>
          </a:p>
        </p:txBody>
      </p:sp>
      <p:grpSp>
        <p:nvGrpSpPr>
          <p:cNvPr id="12" name="组合 11"/>
          <p:cNvGrpSpPr/>
          <p:nvPr>
            <p:custDataLst>
              <p:tags r:id="rId5"/>
            </p:custDataLst>
          </p:nvPr>
        </p:nvGrpSpPr>
        <p:grpSpPr>
          <a:xfrm>
            <a:off x="0" y="0"/>
            <a:ext cx="9144000" cy="635000"/>
            <a:chOff x="0" y="0"/>
            <a:chExt cx="9144000" cy="635000"/>
          </a:xfrm>
        </p:grpSpPr>
        <p:sp>
          <p:nvSpPr>
            <p:cNvPr id="8" name="TitleBackground"/>
            <p:cNvSpPr/>
            <p:nvPr>
              <p:custDataLst>
                <p:tags r:id="rId7"/>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ColorBlock"/>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63664269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C0AD369-3878-466E-B0E4-E63B1EDFA932}" type="datetime2">
              <a:rPr lang="zh-CN" altLang="en-US" smtClean="0"/>
              <a:t>2021年3月2日</a:t>
            </a:fld>
            <a:endParaRPr lang="zh-CN" altLang="en-US" dirty="0"/>
          </a:p>
        </p:txBody>
      </p:sp>
      <p:sp>
        <p:nvSpPr>
          <p:cNvPr id="3" name="页脚占位符 2"/>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4" name="灯片编号占位符 3"/>
          <p:cNvSpPr>
            <a:spLocks noGrp="1"/>
          </p:cNvSpPr>
          <p:nvPr>
            <p:ph type="sldNum" sz="quarter" idx="12"/>
          </p:nvPr>
        </p:nvSpPr>
        <p:spPr/>
        <p:txBody>
          <a:bodyPr/>
          <a:lstStyle/>
          <a:p>
            <a:fld id="{AB393D56-620A-4FA6-AFE0-8A286AD08B3F}" type="slidenum">
              <a:rPr lang="zh-CN" altLang="en-US" smtClean="0"/>
              <a:t>71</a:t>
            </a:fld>
            <a:endParaRPr lang="zh-CN" altLang="en-US"/>
          </a:p>
        </p:txBody>
      </p:sp>
      <p:sp>
        <p:nvSpPr>
          <p:cNvPr id="6" name="文本框 5"/>
          <p:cNvSpPr txBox="1"/>
          <p:nvPr>
            <p:custDataLst>
              <p:tags r:id="rId2"/>
            </p:custDataLst>
          </p:nvPr>
        </p:nvSpPr>
        <p:spPr>
          <a:xfrm>
            <a:off x="914400" y="635001"/>
            <a:ext cx="7315200" cy="1206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如果下面的程序代码无法通过编译或链接，则请写“错误”；否则，请写下输出结果</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smtClean="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smtClean="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smtClean="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smtClean="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圆角矩形 6"/>
          <p:cNvSpPr/>
          <p:nvPr>
            <p:custDataLst>
              <p:tags r:id="rId3"/>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p:cNvSpPr/>
          <p:nvPr>
            <p:custDataLst>
              <p:tags r:id="rId4"/>
            </p:custDataLst>
          </p:nvPr>
        </p:nvSpPr>
        <p:spPr>
          <a:xfrm>
            <a:off x="0" y="5849303"/>
            <a:ext cx="9144000" cy="36576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zh-CN" altLang="en-US" sz="1200" dirty="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lang="en-US" altLang="zh-CN" sz="1200" dirty="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dirty="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endParaRPr lang="zh-CN" altLang="en-US" sz="1200" dirty="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内容占位符 2"/>
          <p:cNvSpPr txBox="1">
            <a:spLocks/>
          </p:cNvSpPr>
          <p:nvPr/>
        </p:nvSpPr>
        <p:spPr>
          <a:xfrm>
            <a:off x="385763" y="1905000"/>
            <a:ext cx="6948487" cy="4460875"/>
          </a:xfrm>
          <a:prstGeom prst="rect">
            <a:avLst/>
          </a:prstGeom>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CP_A(</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 0) :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a:t>
            </a:r>
            <a:endParaRPr lang="en-US" altLang="zh-CN" sz="1800" dirty="0">
              <a:solidFill>
                <a:srgbClr val="008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CP_A(</a:t>
            </a:r>
            <a:r>
              <a:rPr lang="en-US" altLang="zh-CN" sz="1800" dirty="0" err="1">
                <a:solidFill>
                  <a:srgbClr val="0000FF"/>
                </a:solidFill>
                <a:latin typeface="新宋体" panose="02010609030101010101" pitchFamily="49" charset="-122"/>
                <a:ea typeface="新宋体" panose="02010609030101010101" pitchFamily="49" charset="-122"/>
              </a:rPr>
              <a:t>const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&amp; </a:t>
            </a:r>
            <a:r>
              <a:rPr lang="en-US" altLang="zh-CN" sz="1800" dirty="0">
                <a:solidFill>
                  <a:srgbClr val="808080"/>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a</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"Copy: "</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mb_report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mb_report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000000"/>
                </a:solidFill>
                <a:latin typeface="新宋体" panose="02010609030101010101" pitchFamily="49" charset="-122"/>
                <a:ea typeface="新宋体" panose="02010609030101010101" pitchFamily="49" charset="-122"/>
              </a:rPr>
              <a:t>m_a</a:t>
            </a:r>
            <a:r>
              <a:rPr lang="en-US" altLang="zh-CN" sz="1800" dirty="0" smtClean="0">
                <a:solidFill>
                  <a:srgbClr val="000000"/>
                </a:solidFill>
                <a:latin typeface="新宋体" panose="02010609030101010101" pitchFamily="49" charset="-122"/>
                <a:ea typeface="新宋体" panose="02010609030101010101" pitchFamily="49" charset="-122"/>
              </a:rPr>
              <a: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CP_A</a:t>
            </a:r>
            <a:r>
              <a:rPr lang="zh-CN" altLang="en-US" sz="1800" dirty="0">
                <a:solidFill>
                  <a:srgbClr val="008000"/>
                </a:solidFill>
                <a:latin typeface="新宋体" panose="02010609030101010101" pitchFamily="49" charset="-122"/>
                <a:ea typeface="新宋体" panose="02010609030101010101" pitchFamily="49" charset="-122"/>
              </a:rPr>
              <a:t>的成员函数</a:t>
            </a:r>
            <a:r>
              <a:rPr lang="en-US" altLang="zh-CN" sz="1800" dirty="0" err="1">
                <a:solidFill>
                  <a:srgbClr val="008000"/>
                </a:solidFill>
                <a:latin typeface="新宋体" panose="02010609030101010101" pitchFamily="49" charset="-122"/>
                <a:ea typeface="新宋体" panose="02010609030101010101" pitchFamily="49" charset="-122"/>
              </a:rPr>
              <a:t>mb_report</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6" name="内容占位符 2"/>
          <p:cNvSpPr txBox="1">
            <a:spLocks/>
          </p:cNvSpPr>
          <p:nvPr/>
        </p:nvSpPr>
        <p:spPr>
          <a:xfrm>
            <a:off x="5762625" y="1771649"/>
            <a:ext cx="2952749" cy="2305051"/>
          </a:xfrm>
          <a:prstGeom prst="rect">
            <a:avLst/>
          </a:prstGeom>
          <a:solidFill>
            <a:schemeClr val="bg1"/>
          </a:solid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900"/>
              </a:lnSpc>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 )</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0000"/>
                </a:solidFill>
                <a:latin typeface="新宋体" panose="02010609030101010101" pitchFamily="49" charset="-122"/>
                <a:ea typeface="新宋体" panose="02010609030101010101" pitchFamily="49" charset="-122"/>
              </a:rPr>
              <a:t>a1( );</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a1.mb_report( );</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 a2(a1);</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a2.mb_report();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7" name="AutoShape 9"/>
          <p:cNvSpPr>
            <a:spLocks/>
          </p:cNvSpPr>
          <p:nvPr/>
        </p:nvSpPr>
        <p:spPr bwMode="auto">
          <a:xfrm>
            <a:off x="7720013" y="1676399"/>
            <a:ext cx="1414462" cy="414335"/>
          </a:xfrm>
          <a:prstGeom prst="borderCallout2">
            <a:avLst>
              <a:gd name="adj1" fmla="val 24407"/>
              <a:gd name="adj2" fmla="val -3014"/>
              <a:gd name="adj3" fmla="val 24407"/>
              <a:gd name="adj4" fmla="val -17764"/>
              <a:gd name="adj5" fmla="val 142032"/>
              <a:gd name="adj6" fmla="val -28162"/>
            </a:avLst>
          </a:prstGeom>
          <a:solidFill>
            <a:srgbClr val="FFFF99"/>
          </a:solidFill>
          <a:ln w="5715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1800" dirty="0" smtClean="0">
                <a:ea typeface="楷体_GB2312" pitchFamily="49" charset="-122"/>
              </a:rPr>
              <a:t>仅添加括号</a:t>
            </a:r>
            <a:endParaRPr lang="en-US" altLang="zh-CN" sz="1800" dirty="0">
              <a:ea typeface="楷体_GB2312" pitchFamily="49" charset="-122"/>
            </a:endParaRPr>
          </a:p>
        </p:txBody>
      </p:sp>
      <p:grpSp>
        <p:nvGrpSpPr>
          <p:cNvPr id="12" name="组合 11"/>
          <p:cNvGrpSpPr/>
          <p:nvPr>
            <p:custDataLst>
              <p:tags r:id="rId5"/>
            </p:custDataLst>
          </p:nvPr>
        </p:nvGrpSpPr>
        <p:grpSpPr>
          <a:xfrm>
            <a:off x="0" y="0"/>
            <a:ext cx="9144000" cy="635000"/>
            <a:chOff x="0" y="0"/>
            <a:chExt cx="9144000" cy="635000"/>
          </a:xfrm>
        </p:grpSpPr>
        <p:sp>
          <p:nvSpPr>
            <p:cNvPr id="8" name="TitleBackground"/>
            <p:cNvSpPr/>
            <p:nvPr>
              <p:custDataLst>
                <p:tags r:id="rId7"/>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ColorBlock"/>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53953884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t>复习</a:t>
            </a:r>
            <a:r>
              <a:rPr lang="en-US" altLang="zh-CN" sz="3200" dirty="0"/>
              <a:t>: </a:t>
            </a:r>
            <a:r>
              <a:rPr lang="zh-CN" altLang="en-US" sz="3200" dirty="0"/>
              <a:t>下面程序是否有误</a:t>
            </a:r>
            <a:r>
              <a:rPr lang="en-US" altLang="zh-CN" sz="3200" dirty="0"/>
              <a:t>? </a:t>
            </a:r>
            <a:r>
              <a:rPr lang="zh-CN" altLang="en-US" sz="3200" dirty="0"/>
              <a:t>如果没有，输出什么</a:t>
            </a:r>
            <a:r>
              <a:rPr lang="en-US" altLang="zh-CN" sz="3200" dirty="0"/>
              <a:t>?</a:t>
            </a:r>
            <a:endParaRPr lang="zh-CN" altLang="en-US" sz="3200" dirty="0"/>
          </a:p>
        </p:txBody>
      </p:sp>
      <p:sp>
        <p:nvSpPr>
          <p:cNvPr id="3" name="内容占位符 2"/>
          <p:cNvSpPr>
            <a:spLocks noGrp="1"/>
          </p:cNvSpPr>
          <p:nvPr>
            <p:ph idx="1"/>
          </p:nvPr>
        </p:nvSpPr>
        <p:spPr>
          <a:xfrm>
            <a:off x="461963" y="1457326"/>
            <a:ext cx="8220075" cy="447672"/>
          </a:xfrm>
        </p:spPr>
        <p:txBody>
          <a:bodyPr>
            <a:normAutofit fontScale="92500" lnSpcReduction="20000"/>
          </a:bodyPr>
          <a:lstStyle/>
          <a:p>
            <a:r>
              <a:rPr lang="zh-CN" altLang="en-US" dirty="0"/>
              <a:t>拷贝构造</a:t>
            </a:r>
            <a:r>
              <a:rPr lang="zh-CN" altLang="en-US" dirty="0" smtClean="0"/>
              <a:t>函数。</a:t>
            </a:r>
            <a:endParaRPr lang="zh-CN" altLang="en-US"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2021年3月2日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72</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内容占位符 2"/>
          <p:cNvSpPr txBox="1">
            <a:spLocks/>
          </p:cNvSpPr>
          <p:nvPr/>
        </p:nvSpPr>
        <p:spPr>
          <a:xfrm>
            <a:off x="385763" y="1905000"/>
            <a:ext cx="6948487" cy="4460875"/>
          </a:xfrm>
          <a:prstGeom prst="rect">
            <a:avLst/>
          </a:prstGeom>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CP_A(</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 0) :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CP_A(</a:t>
            </a:r>
            <a:r>
              <a:rPr lang="en-US" altLang="zh-CN" sz="1800" dirty="0" err="1">
                <a:solidFill>
                  <a:srgbClr val="0000FF"/>
                </a:solidFill>
                <a:latin typeface="新宋体" panose="02010609030101010101" pitchFamily="49" charset="-122"/>
                <a:ea typeface="新宋体" panose="02010609030101010101" pitchFamily="49" charset="-122"/>
              </a:rPr>
              <a:t>const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&amp; </a:t>
            </a:r>
            <a:r>
              <a:rPr lang="en-US" altLang="zh-CN" sz="1800" dirty="0">
                <a:solidFill>
                  <a:srgbClr val="808080"/>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000000"/>
                </a:solidFill>
                <a:latin typeface="新宋体" panose="02010609030101010101" pitchFamily="49" charset="-122"/>
                <a:ea typeface="新宋体" panose="02010609030101010101" pitchFamily="49" charset="-122"/>
              </a:rPr>
              <a:t>m_a</a:t>
            </a:r>
            <a:r>
              <a:rPr lang="en-US" altLang="zh-CN" sz="1800" dirty="0" smtClean="0">
                <a:solidFill>
                  <a:srgbClr val="000000"/>
                </a:solidFill>
                <a:latin typeface="新宋体" panose="02010609030101010101" pitchFamily="49" charset="-122"/>
                <a:ea typeface="新宋体" panose="02010609030101010101" pitchFamily="49" charset="-122"/>
              </a:rPr>
              <a:t>(</a:t>
            </a:r>
            <a:r>
              <a:rPr lang="en-US" altLang="zh-CN" sz="1800" dirty="0" err="1" smtClean="0">
                <a:solidFill>
                  <a:srgbClr val="000000"/>
                </a:solidFill>
                <a:latin typeface="新宋体" panose="02010609030101010101" pitchFamily="49" charset="-122"/>
                <a:ea typeface="新宋体" panose="02010609030101010101" pitchFamily="49" charset="-122"/>
              </a:rPr>
              <a:t>a.m_a</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"Copy: "</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mb_report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mb_report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CP_A</a:t>
            </a:r>
            <a:r>
              <a:rPr lang="zh-CN" altLang="en-US" sz="1800" dirty="0">
                <a:solidFill>
                  <a:srgbClr val="008000"/>
                </a:solidFill>
                <a:latin typeface="新宋体" panose="02010609030101010101" pitchFamily="49" charset="-122"/>
                <a:ea typeface="新宋体" panose="02010609030101010101" pitchFamily="49" charset="-122"/>
              </a:rPr>
              <a:t>的成员函数</a:t>
            </a:r>
            <a:r>
              <a:rPr lang="en-US" altLang="zh-CN" sz="1800" dirty="0" err="1">
                <a:solidFill>
                  <a:srgbClr val="008000"/>
                </a:solidFill>
                <a:latin typeface="新宋体" panose="02010609030101010101" pitchFamily="49" charset="-122"/>
                <a:ea typeface="新宋体" panose="02010609030101010101" pitchFamily="49" charset="-122"/>
              </a:rPr>
              <a:t>mb_report</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0" name="内容占位符 2"/>
          <p:cNvSpPr txBox="1">
            <a:spLocks/>
          </p:cNvSpPr>
          <p:nvPr/>
        </p:nvSpPr>
        <p:spPr>
          <a:xfrm>
            <a:off x="5762625" y="1771649"/>
            <a:ext cx="2952749" cy="2305051"/>
          </a:xfrm>
          <a:prstGeom prst="rect">
            <a:avLst/>
          </a:prstGeom>
          <a:solidFill>
            <a:schemeClr val="bg1"/>
          </a:solid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 )</a:t>
            </a:r>
          </a:p>
          <a:p>
            <a:pPr marL="0" indent="0">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 a1(10);</a:t>
            </a:r>
          </a:p>
          <a:p>
            <a:pPr marL="0" indent="0">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 a2(a1);</a:t>
            </a:r>
          </a:p>
          <a:p>
            <a:pPr marL="0" indent="0">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a2.mb_report( );</a:t>
            </a:r>
          </a:p>
          <a:p>
            <a:pPr marL="0" indent="0">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1" name="Line 9"/>
          <p:cNvSpPr>
            <a:spLocks noChangeShapeType="1"/>
          </p:cNvSpPr>
          <p:nvPr/>
        </p:nvSpPr>
        <p:spPr bwMode="auto">
          <a:xfrm flipV="1">
            <a:off x="4667250" y="2886075"/>
            <a:ext cx="1663698" cy="1323975"/>
          </a:xfrm>
          <a:prstGeom prst="line">
            <a:avLst/>
          </a:prstGeom>
          <a:noFill/>
          <a:ln w="57150">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Text Box 9"/>
          <p:cNvSpPr txBox="1">
            <a:spLocks noChangeArrowheads="1"/>
          </p:cNvSpPr>
          <p:nvPr/>
        </p:nvSpPr>
        <p:spPr bwMode="auto">
          <a:xfrm>
            <a:off x="6330948" y="5489575"/>
            <a:ext cx="2451101" cy="866775"/>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2000" dirty="0">
                <a:ea typeface="楷体_GB2312" pitchFamily="49" charset="-122"/>
                <a:sym typeface="Wingdings" panose="05000000000000000000" pitchFamily="2" charset="2"/>
              </a:rPr>
              <a:t>结果输出</a:t>
            </a:r>
            <a:r>
              <a:rPr lang="pt-BR" altLang="zh-CN" sz="2000" dirty="0">
                <a:ea typeface="楷体_GB2312" pitchFamily="49" charset="-122"/>
                <a:sym typeface="Wingdings" panose="05000000000000000000" pitchFamily="2" charset="2"/>
              </a:rPr>
              <a:t>:</a:t>
            </a:r>
          </a:p>
          <a:p>
            <a:pPr marL="180000">
              <a:spcBef>
                <a:spcPct val="0"/>
              </a:spcBef>
              <a:buNone/>
            </a:pPr>
            <a:r>
              <a:rPr lang="pt-BR" altLang="en-US" sz="2000" dirty="0">
                <a:solidFill>
                  <a:srgbClr val="0000FF"/>
                </a:solidFill>
                <a:ea typeface="楷体_GB2312" pitchFamily="49" charset="-122"/>
                <a:sym typeface="Wingdings" panose="05000000000000000000" pitchFamily="2" charset="2"/>
              </a:rPr>
              <a:t>Copy: m_a=10</a:t>
            </a:r>
            <a:endParaRPr lang="en-US" altLang="zh-CN" sz="2000" dirty="0">
              <a:solidFill>
                <a:srgbClr val="0000FF"/>
              </a:solidFill>
              <a:ea typeface="楷体_GB2312" pitchFamily="49" charset="-122"/>
              <a:sym typeface="Wingdings" panose="05000000000000000000" pitchFamily="2" charset="2"/>
            </a:endParaRPr>
          </a:p>
        </p:txBody>
      </p:sp>
      <p:sp>
        <p:nvSpPr>
          <p:cNvPr id="13" name="Text Box 9"/>
          <p:cNvSpPr txBox="1">
            <a:spLocks noChangeArrowheads="1"/>
          </p:cNvSpPr>
          <p:nvPr/>
        </p:nvSpPr>
        <p:spPr bwMode="auto">
          <a:xfrm>
            <a:off x="6426200" y="973138"/>
            <a:ext cx="2355849" cy="346076"/>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en-US" sz="2000" dirty="0" smtClean="0">
                <a:ea typeface="楷体_GB2312" pitchFamily="49" charset="-122"/>
                <a:sym typeface="Wingdings" panose="05000000000000000000" pitchFamily="2" charset="2"/>
              </a:rPr>
              <a:t>类同于第</a:t>
            </a:r>
            <a:r>
              <a:rPr lang="en-US" altLang="zh-CN" sz="2000" dirty="0" smtClean="0">
                <a:ea typeface="楷体_GB2312" pitchFamily="49" charset="-122"/>
                <a:sym typeface="Wingdings" panose="05000000000000000000" pitchFamily="2" charset="2"/>
              </a:rPr>
              <a:t>66</a:t>
            </a:r>
            <a:r>
              <a:rPr lang="zh-CN" altLang="en-US" sz="2000" dirty="0" smtClean="0">
                <a:ea typeface="楷体_GB2312" pitchFamily="49" charset="-122"/>
                <a:sym typeface="Wingdings" panose="05000000000000000000" pitchFamily="2" charset="2"/>
              </a:rPr>
              <a:t>页</a:t>
            </a:r>
            <a:r>
              <a:rPr lang="en-US" altLang="zh-CN" sz="2000" dirty="0" smtClean="0">
                <a:ea typeface="楷体_GB2312" pitchFamily="49" charset="-122"/>
                <a:sym typeface="Wingdings" panose="05000000000000000000" pitchFamily="2" charset="2"/>
              </a:rPr>
              <a:t>PPT</a:t>
            </a:r>
            <a:endParaRPr lang="en-US" altLang="zh-CN" sz="2000" dirty="0">
              <a:solidFill>
                <a:srgbClr val="0000FF"/>
              </a:solidFill>
              <a:ea typeface="楷体_GB2312" pitchFamily="49" charset="-122"/>
              <a:sym typeface="Wingdings" panose="05000000000000000000" pitchFamily="2" charset="2"/>
            </a:endParaRPr>
          </a:p>
        </p:txBody>
      </p:sp>
    </p:spTree>
    <p:extLst>
      <p:ext uri="{BB962C8B-B14F-4D97-AF65-F5344CB8AC3E}">
        <p14:creationId xmlns:p14="http://schemas.microsoft.com/office/powerpoint/2010/main" val="111653419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t>复习</a:t>
            </a:r>
            <a:r>
              <a:rPr lang="en-US" altLang="zh-CN" sz="3200" dirty="0"/>
              <a:t>: </a:t>
            </a:r>
            <a:r>
              <a:rPr lang="zh-CN" altLang="en-US" sz="3200" dirty="0"/>
              <a:t>下面程序是否有误</a:t>
            </a:r>
            <a:r>
              <a:rPr lang="en-US" altLang="zh-CN" sz="3200" dirty="0"/>
              <a:t>? </a:t>
            </a:r>
            <a:r>
              <a:rPr lang="zh-CN" altLang="en-US" sz="3200" dirty="0"/>
              <a:t>如果没有，输出什么</a:t>
            </a:r>
            <a:r>
              <a:rPr lang="en-US" altLang="zh-CN" sz="3200" dirty="0"/>
              <a:t>?</a:t>
            </a:r>
            <a:endParaRPr lang="zh-CN" altLang="en-US" sz="3200" dirty="0"/>
          </a:p>
        </p:txBody>
      </p:sp>
      <p:sp>
        <p:nvSpPr>
          <p:cNvPr id="3" name="内容占位符 2"/>
          <p:cNvSpPr>
            <a:spLocks noGrp="1"/>
          </p:cNvSpPr>
          <p:nvPr>
            <p:ph idx="1"/>
          </p:nvPr>
        </p:nvSpPr>
        <p:spPr>
          <a:xfrm>
            <a:off x="461963" y="1457326"/>
            <a:ext cx="8220075" cy="447672"/>
          </a:xfrm>
        </p:spPr>
        <p:txBody>
          <a:bodyPr>
            <a:normAutofit fontScale="92500" lnSpcReduction="20000"/>
          </a:bodyPr>
          <a:lstStyle/>
          <a:p>
            <a:r>
              <a:rPr lang="zh-CN" altLang="en-US" dirty="0" smtClean="0"/>
              <a:t>默认的拷贝</a:t>
            </a:r>
            <a:r>
              <a:rPr lang="zh-CN" altLang="en-US" dirty="0"/>
              <a:t>构造</a:t>
            </a:r>
            <a:r>
              <a:rPr lang="zh-CN" altLang="en-US" dirty="0" smtClean="0"/>
              <a:t>函数。</a:t>
            </a:r>
            <a:endParaRPr lang="zh-CN" altLang="en-US"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2021年3月2日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73</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内容占位符 2"/>
          <p:cNvSpPr txBox="1">
            <a:spLocks/>
          </p:cNvSpPr>
          <p:nvPr/>
        </p:nvSpPr>
        <p:spPr>
          <a:xfrm>
            <a:off x="385763" y="1905000"/>
            <a:ext cx="6948487" cy="4460875"/>
          </a:xfrm>
          <a:prstGeom prst="rect">
            <a:avLst/>
          </a:prstGeom>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CP_A(</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 0) :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CP_A(</a:t>
            </a:r>
            <a:r>
              <a:rPr lang="en-US" altLang="zh-CN" sz="1800" dirty="0" err="1">
                <a:solidFill>
                  <a:srgbClr val="008000"/>
                </a:solidFill>
                <a:latin typeface="新宋体" panose="02010609030101010101" pitchFamily="49" charset="-122"/>
                <a:ea typeface="新宋体" panose="02010609030101010101" pitchFamily="49" charset="-122"/>
              </a:rPr>
              <a:t>const</a:t>
            </a:r>
            <a:r>
              <a:rPr lang="en-US" altLang="zh-CN" sz="1800" dirty="0">
                <a:solidFill>
                  <a:srgbClr val="008000"/>
                </a:solidFill>
                <a:latin typeface="新宋体" panose="02010609030101010101" pitchFamily="49" charset="-122"/>
                <a:ea typeface="新宋体" panose="02010609030101010101" pitchFamily="49" charset="-122"/>
              </a:rPr>
              <a:t> CP_A&amp; a):</a:t>
            </a:r>
            <a:r>
              <a:rPr lang="en-US" altLang="zh-CN" sz="1800" dirty="0" err="1">
                <a:solidFill>
                  <a:srgbClr val="008000"/>
                </a:solidFill>
                <a:latin typeface="新宋体" panose="02010609030101010101" pitchFamily="49" charset="-122"/>
                <a:ea typeface="新宋体" panose="02010609030101010101" pitchFamily="49" charset="-122"/>
              </a:rPr>
              <a:t>m_a</a:t>
            </a:r>
            <a:r>
              <a:rPr lang="en-US" altLang="zh-CN" sz="1800" dirty="0">
                <a:solidFill>
                  <a:srgbClr val="008000"/>
                </a:solidFill>
                <a:latin typeface="新宋体" panose="02010609030101010101" pitchFamily="49" charset="-122"/>
                <a:ea typeface="新宋体" panose="02010609030101010101" pitchFamily="49" charset="-122"/>
              </a:rPr>
              <a:t>(</a:t>
            </a:r>
            <a:r>
              <a:rPr lang="en-US" altLang="zh-CN" sz="1800" dirty="0" err="1">
                <a:solidFill>
                  <a:srgbClr val="008000"/>
                </a:solidFill>
                <a:latin typeface="新宋体" panose="02010609030101010101" pitchFamily="49" charset="-122"/>
                <a:ea typeface="新宋体" panose="02010609030101010101" pitchFamily="49" charset="-122"/>
              </a:rPr>
              <a:t>a.m_a</a:t>
            </a:r>
            <a:r>
              <a:rPr lang="en-US" altLang="zh-CN" sz="1800" dirty="0">
                <a:solidFill>
                  <a:srgbClr val="008000"/>
                </a:solidFill>
                <a:latin typeface="新宋体" panose="02010609030101010101" pitchFamily="49" charset="-122"/>
                <a:ea typeface="新宋体" panose="02010609030101010101" pitchFamily="49" charset="-122"/>
              </a:rPr>
              <a:t>) { </a:t>
            </a:r>
            <a:r>
              <a:rPr lang="en-US" altLang="zh-CN" sz="1800" dirty="0" err="1">
                <a:solidFill>
                  <a:srgbClr val="008000"/>
                </a:solidFill>
                <a:latin typeface="新宋体" panose="02010609030101010101" pitchFamily="49" charset="-122"/>
                <a:ea typeface="新宋体" panose="02010609030101010101" pitchFamily="49" charset="-122"/>
              </a:rPr>
              <a:t>cout</a:t>
            </a:r>
            <a:r>
              <a:rPr lang="en-US" altLang="zh-CN" sz="1800" dirty="0">
                <a:solidFill>
                  <a:srgbClr val="008000"/>
                </a:solidFill>
                <a:latin typeface="新宋体" panose="02010609030101010101" pitchFamily="49" charset="-122"/>
                <a:ea typeface="新宋体" panose="02010609030101010101" pitchFamily="49" charset="-122"/>
              </a:rPr>
              <a:t>&lt;&lt;"Copy: "; }</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mb_report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mb_report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CP_A</a:t>
            </a:r>
            <a:r>
              <a:rPr lang="zh-CN" altLang="en-US" sz="1800" dirty="0">
                <a:solidFill>
                  <a:srgbClr val="008000"/>
                </a:solidFill>
                <a:latin typeface="新宋体" panose="02010609030101010101" pitchFamily="49" charset="-122"/>
                <a:ea typeface="新宋体" panose="02010609030101010101" pitchFamily="49" charset="-122"/>
              </a:rPr>
              <a:t>的成员函数</a:t>
            </a:r>
            <a:r>
              <a:rPr lang="en-US" altLang="zh-CN" sz="1800" dirty="0" err="1">
                <a:solidFill>
                  <a:srgbClr val="008000"/>
                </a:solidFill>
                <a:latin typeface="新宋体" panose="02010609030101010101" pitchFamily="49" charset="-122"/>
                <a:ea typeface="新宋体" panose="02010609030101010101" pitchFamily="49" charset="-122"/>
              </a:rPr>
              <a:t>mb_report</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0" name="内容占位符 2"/>
          <p:cNvSpPr txBox="1">
            <a:spLocks/>
          </p:cNvSpPr>
          <p:nvPr/>
        </p:nvSpPr>
        <p:spPr>
          <a:xfrm>
            <a:off x="5762625" y="1771649"/>
            <a:ext cx="2952749" cy="2305051"/>
          </a:xfrm>
          <a:prstGeom prst="rect">
            <a:avLst/>
          </a:prstGeom>
          <a:solidFill>
            <a:schemeClr val="bg1"/>
          </a:solid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 )</a:t>
            </a:r>
          </a:p>
          <a:p>
            <a:pPr marL="0" indent="0">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 a1(10);</a:t>
            </a:r>
          </a:p>
          <a:p>
            <a:pPr marL="0" indent="0">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 a2(a1);</a:t>
            </a:r>
          </a:p>
          <a:p>
            <a:pPr marL="0" indent="0">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a2.mb_report( );</a:t>
            </a:r>
          </a:p>
          <a:p>
            <a:pPr marL="0" indent="0">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2" name="Text Box 9"/>
          <p:cNvSpPr txBox="1">
            <a:spLocks noChangeArrowheads="1"/>
          </p:cNvSpPr>
          <p:nvPr/>
        </p:nvSpPr>
        <p:spPr bwMode="auto">
          <a:xfrm>
            <a:off x="6330948" y="5489575"/>
            <a:ext cx="2451101" cy="866775"/>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2000" dirty="0">
                <a:ea typeface="楷体_GB2312" pitchFamily="49" charset="-122"/>
                <a:sym typeface="Wingdings" panose="05000000000000000000" pitchFamily="2" charset="2"/>
              </a:rPr>
              <a:t>结果输出</a:t>
            </a:r>
            <a:r>
              <a:rPr lang="pt-BR" altLang="zh-CN" sz="2000" dirty="0">
                <a:ea typeface="楷体_GB2312" pitchFamily="49" charset="-122"/>
                <a:sym typeface="Wingdings" panose="05000000000000000000" pitchFamily="2" charset="2"/>
              </a:rPr>
              <a:t>:</a:t>
            </a:r>
          </a:p>
          <a:p>
            <a:pPr marL="180000">
              <a:spcBef>
                <a:spcPct val="0"/>
              </a:spcBef>
              <a:buNone/>
            </a:pPr>
            <a:r>
              <a:rPr lang="pt-BR" altLang="en-US" sz="2000" dirty="0">
                <a:solidFill>
                  <a:srgbClr val="0000FF"/>
                </a:solidFill>
                <a:ea typeface="楷体_GB2312" pitchFamily="49" charset="-122"/>
                <a:sym typeface="Wingdings" panose="05000000000000000000" pitchFamily="2" charset="2"/>
              </a:rPr>
              <a:t>m_a=10</a:t>
            </a:r>
            <a:endParaRPr lang="en-US" altLang="zh-CN" sz="2000" dirty="0">
              <a:solidFill>
                <a:srgbClr val="0000FF"/>
              </a:solidFill>
              <a:ea typeface="楷体_GB2312" pitchFamily="49" charset="-122"/>
              <a:sym typeface="Wingdings" panose="05000000000000000000" pitchFamily="2" charset="2"/>
            </a:endParaRPr>
          </a:p>
        </p:txBody>
      </p:sp>
      <p:sp>
        <p:nvSpPr>
          <p:cNvPr id="11" name="Text Box 9"/>
          <p:cNvSpPr txBox="1">
            <a:spLocks noChangeArrowheads="1"/>
          </p:cNvSpPr>
          <p:nvPr/>
        </p:nvSpPr>
        <p:spPr bwMode="auto">
          <a:xfrm>
            <a:off x="6887480" y="973138"/>
            <a:ext cx="1894569" cy="346076"/>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en-US" sz="2000" dirty="0" smtClean="0">
                <a:ea typeface="楷体_GB2312" pitchFamily="49" charset="-122"/>
                <a:sym typeface="Wingdings" panose="05000000000000000000" pitchFamily="2" charset="2"/>
              </a:rPr>
              <a:t>同第</a:t>
            </a:r>
            <a:r>
              <a:rPr lang="en-US" altLang="zh-CN" sz="2000" dirty="0" smtClean="0">
                <a:ea typeface="楷体_GB2312" pitchFamily="49" charset="-122"/>
                <a:sym typeface="Wingdings" panose="05000000000000000000" pitchFamily="2" charset="2"/>
              </a:rPr>
              <a:t>67</a:t>
            </a:r>
            <a:r>
              <a:rPr lang="zh-CN" altLang="en-US" sz="2000" dirty="0" smtClean="0">
                <a:ea typeface="楷体_GB2312" pitchFamily="49" charset="-122"/>
                <a:sym typeface="Wingdings" panose="05000000000000000000" pitchFamily="2" charset="2"/>
              </a:rPr>
              <a:t>页</a:t>
            </a:r>
            <a:r>
              <a:rPr lang="en-US" altLang="zh-CN" sz="2000" dirty="0" smtClean="0">
                <a:ea typeface="楷体_GB2312" pitchFamily="49" charset="-122"/>
                <a:sym typeface="Wingdings" panose="05000000000000000000" pitchFamily="2" charset="2"/>
              </a:rPr>
              <a:t>PPT</a:t>
            </a:r>
            <a:endParaRPr lang="en-US" altLang="zh-CN" sz="2000" dirty="0">
              <a:solidFill>
                <a:srgbClr val="0000FF"/>
              </a:solidFill>
              <a:ea typeface="楷体_GB2312" pitchFamily="49" charset="-122"/>
              <a:sym typeface="Wingdings" panose="05000000000000000000" pitchFamily="2" charset="2"/>
            </a:endParaRPr>
          </a:p>
        </p:txBody>
      </p:sp>
    </p:spTree>
    <p:extLst>
      <p:ext uri="{BB962C8B-B14F-4D97-AF65-F5344CB8AC3E}">
        <p14:creationId xmlns:p14="http://schemas.microsoft.com/office/powerpoint/2010/main" val="25824146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t>复习</a:t>
            </a:r>
            <a:r>
              <a:rPr lang="en-US" altLang="zh-CN" sz="3200" dirty="0"/>
              <a:t>: </a:t>
            </a:r>
            <a:r>
              <a:rPr lang="zh-CN" altLang="en-US" sz="3200" dirty="0"/>
              <a:t>下面程序是否有误</a:t>
            </a:r>
            <a:r>
              <a:rPr lang="en-US" altLang="zh-CN" sz="3200" dirty="0"/>
              <a:t>? </a:t>
            </a:r>
            <a:r>
              <a:rPr lang="zh-CN" altLang="en-US" sz="3200" dirty="0"/>
              <a:t>如果没有，输出什么</a:t>
            </a:r>
            <a:r>
              <a:rPr lang="en-US" altLang="zh-CN" sz="3200" dirty="0"/>
              <a:t>?</a:t>
            </a:r>
            <a:endParaRPr lang="zh-CN" altLang="en-US" sz="3200" dirty="0"/>
          </a:p>
        </p:txBody>
      </p:sp>
      <p:sp>
        <p:nvSpPr>
          <p:cNvPr id="3" name="内容占位符 2"/>
          <p:cNvSpPr>
            <a:spLocks noGrp="1"/>
          </p:cNvSpPr>
          <p:nvPr>
            <p:ph idx="1"/>
          </p:nvPr>
        </p:nvSpPr>
        <p:spPr>
          <a:xfrm>
            <a:off x="461963" y="1457326"/>
            <a:ext cx="8220075" cy="447672"/>
          </a:xfrm>
        </p:spPr>
        <p:txBody>
          <a:bodyPr>
            <a:normAutofit fontScale="92500" lnSpcReduction="20000"/>
          </a:bodyPr>
          <a:lstStyle/>
          <a:p>
            <a:r>
              <a:rPr lang="zh-CN" altLang="en-US" dirty="0">
                <a:solidFill>
                  <a:srgbClr val="0000FF"/>
                </a:solidFill>
              </a:rPr>
              <a:t>默认</a:t>
            </a:r>
            <a:r>
              <a:rPr lang="zh-CN" altLang="en-US" dirty="0" smtClean="0">
                <a:solidFill>
                  <a:srgbClr val="0000FF"/>
                </a:solidFill>
              </a:rPr>
              <a:t>的</a:t>
            </a:r>
            <a:r>
              <a:rPr lang="zh-CN" altLang="en-US" dirty="0" smtClean="0"/>
              <a:t>构造函数与</a:t>
            </a:r>
            <a:r>
              <a:rPr lang="zh-CN" altLang="en-US" dirty="0" smtClean="0">
                <a:solidFill>
                  <a:srgbClr val="0000FF"/>
                </a:solidFill>
              </a:rPr>
              <a:t>默认的</a:t>
            </a:r>
            <a:r>
              <a:rPr lang="zh-CN" altLang="en-US" dirty="0" smtClean="0"/>
              <a:t>拷贝</a:t>
            </a:r>
            <a:r>
              <a:rPr lang="zh-CN" altLang="en-US" dirty="0"/>
              <a:t>构造</a:t>
            </a:r>
            <a:r>
              <a:rPr lang="zh-CN" altLang="en-US" dirty="0" smtClean="0"/>
              <a:t>函数。</a:t>
            </a:r>
            <a:endParaRPr lang="zh-CN" altLang="en-US"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2021年3月2日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74</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内容占位符 2"/>
          <p:cNvSpPr txBox="1">
            <a:spLocks/>
          </p:cNvSpPr>
          <p:nvPr/>
        </p:nvSpPr>
        <p:spPr>
          <a:xfrm>
            <a:off x="385763" y="1905000"/>
            <a:ext cx="6948487" cy="4460875"/>
          </a:xfrm>
          <a:prstGeom prst="rect">
            <a:avLst/>
          </a:prstGeom>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CP_A(</a:t>
            </a:r>
            <a:r>
              <a:rPr lang="en-US" altLang="zh-CN" sz="1800" dirty="0" err="1">
                <a:solidFill>
                  <a:srgbClr val="008000"/>
                </a:solidFill>
                <a:latin typeface="新宋体" panose="02010609030101010101" pitchFamily="49" charset="-122"/>
                <a:ea typeface="新宋体" panose="02010609030101010101" pitchFamily="49" charset="-122"/>
              </a:rPr>
              <a:t>int</a:t>
            </a:r>
            <a:r>
              <a:rPr lang="en-US" altLang="zh-CN" sz="1800" dirty="0">
                <a:solidFill>
                  <a:srgbClr val="008000"/>
                </a:solidFill>
                <a:latin typeface="新宋体" panose="02010609030101010101" pitchFamily="49" charset="-122"/>
                <a:ea typeface="新宋体" panose="02010609030101010101" pitchFamily="49" charset="-122"/>
              </a:rPr>
              <a:t> </a:t>
            </a:r>
            <a:r>
              <a:rPr lang="en-US" altLang="zh-CN" sz="1800" dirty="0" err="1">
                <a:solidFill>
                  <a:srgbClr val="008000"/>
                </a:solidFill>
                <a:latin typeface="新宋体" panose="02010609030101010101" pitchFamily="49" charset="-122"/>
                <a:ea typeface="新宋体" panose="02010609030101010101" pitchFamily="49" charset="-122"/>
              </a:rPr>
              <a:t>i</a:t>
            </a:r>
            <a:r>
              <a:rPr lang="en-US" altLang="zh-CN" sz="1800" dirty="0">
                <a:solidFill>
                  <a:srgbClr val="008000"/>
                </a:solidFill>
                <a:latin typeface="新宋体" panose="02010609030101010101" pitchFamily="49" charset="-122"/>
                <a:ea typeface="新宋体" panose="02010609030101010101" pitchFamily="49" charset="-122"/>
              </a:rPr>
              <a:t> = 0) : </a:t>
            </a:r>
            <a:r>
              <a:rPr lang="en-US" altLang="zh-CN" sz="1800" dirty="0" err="1">
                <a:solidFill>
                  <a:srgbClr val="008000"/>
                </a:solidFill>
                <a:latin typeface="新宋体" panose="02010609030101010101" pitchFamily="49" charset="-122"/>
                <a:ea typeface="新宋体" panose="02010609030101010101" pitchFamily="49" charset="-122"/>
              </a:rPr>
              <a:t>m_a</a:t>
            </a:r>
            <a:r>
              <a:rPr lang="en-US" altLang="zh-CN" sz="1800" dirty="0">
                <a:solidFill>
                  <a:srgbClr val="008000"/>
                </a:solidFill>
                <a:latin typeface="新宋体" panose="02010609030101010101" pitchFamily="49" charset="-122"/>
                <a:ea typeface="新宋体" panose="02010609030101010101" pitchFamily="49" charset="-122"/>
              </a:rPr>
              <a:t>(</a:t>
            </a:r>
            <a:r>
              <a:rPr lang="en-US" altLang="zh-CN" sz="1800" dirty="0" err="1">
                <a:solidFill>
                  <a:srgbClr val="008000"/>
                </a:solidFill>
                <a:latin typeface="新宋体" panose="02010609030101010101" pitchFamily="49" charset="-122"/>
                <a:ea typeface="新宋体" panose="02010609030101010101" pitchFamily="49" charset="-122"/>
              </a:rPr>
              <a:t>i</a:t>
            </a:r>
            <a:r>
              <a:rPr lang="en-US" altLang="zh-CN" sz="1800" dirty="0">
                <a:solidFill>
                  <a:srgbClr val="008000"/>
                </a:solidFill>
                <a:latin typeface="新宋体" panose="02010609030101010101" pitchFamily="49" charset="-122"/>
                <a:ea typeface="新宋体" panose="02010609030101010101" pitchFamily="49" charset="-122"/>
              </a:rPr>
              <a:t>) {}</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CP_A(</a:t>
            </a:r>
            <a:r>
              <a:rPr lang="en-US" altLang="zh-CN" sz="1800" dirty="0" err="1">
                <a:solidFill>
                  <a:srgbClr val="008000"/>
                </a:solidFill>
                <a:latin typeface="新宋体" panose="02010609030101010101" pitchFamily="49" charset="-122"/>
                <a:ea typeface="新宋体" panose="02010609030101010101" pitchFamily="49" charset="-122"/>
              </a:rPr>
              <a:t>const</a:t>
            </a:r>
            <a:r>
              <a:rPr lang="en-US" altLang="zh-CN" sz="1800" dirty="0">
                <a:solidFill>
                  <a:srgbClr val="008000"/>
                </a:solidFill>
                <a:latin typeface="新宋体" panose="02010609030101010101" pitchFamily="49" charset="-122"/>
                <a:ea typeface="新宋体" panose="02010609030101010101" pitchFamily="49" charset="-122"/>
              </a:rPr>
              <a:t> CP_A&amp; a):</a:t>
            </a:r>
            <a:r>
              <a:rPr lang="en-US" altLang="zh-CN" sz="1800" dirty="0" err="1">
                <a:solidFill>
                  <a:srgbClr val="008000"/>
                </a:solidFill>
                <a:latin typeface="新宋体" panose="02010609030101010101" pitchFamily="49" charset="-122"/>
                <a:ea typeface="新宋体" panose="02010609030101010101" pitchFamily="49" charset="-122"/>
              </a:rPr>
              <a:t>m_a</a:t>
            </a:r>
            <a:r>
              <a:rPr lang="en-US" altLang="zh-CN" sz="1800" dirty="0">
                <a:solidFill>
                  <a:srgbClr val="008000"/>
                </a:solidFill>
                <a:latin typeface="新宋体" panose="02010609030101010101" pitchFamily="49" charset="-122"/>
                <a:ea typeface="新宋体" panose="02010609030101010101" pitchFamily="49" charset="-122"/>
              </a:rPr>
              <a:t>(</a:t>
            </a:r>
            <a:r>
              <a:rPr lang="en-US" altLang="zh-CN" sz="1800" dirty="0" err="1">
                <a:solidFill>
                  <a:srgbClr val="008000"/>
                </a:solidFill>
                <a:latin typeface="新宋体" panose="02010609030101010101" pitchFamily="49" charset="-122"/>
                <a:ea typeface="新宋体" panose="02010609030101010101" pitchFamily="49" charset="-122"/>
              </a:rPr>
              <a:t>a.m_a</a:t>
            </a:r>
            <a:r>
              <a:rPr lang="en-US" altLang="zh-CN" sz="1800" dirty="0">
                <a:solidFill>
                  <a:srgbClr val="008000"/>
                </a:solidFill>
                <a:latin typeface="新宋体" panose="02010609030101010101" pitchFamily="49" charset="-122"/>
                <a:ea typeface="新宋体" panose="02010609030101010101" pitchFamily="49" charset="-122"/>
              </a:rPr>
              <a:t>) { </a:t>
            </a:r>
            <a:r>
              <a:rPr lang="en-US" altLang="zh-CN" sz="1800" dirty="0" err="1">
                <a:solidFill>
                  <a:srgbClr val="008000"/>
                </a:solidFill>
                <a:latin typeface="新宋体" panose="02010609030101010101" pitchFamily="49" charset="-122"/>
                <a:ea typeface="新宋体" panose="02010609030101010101" pitchFamily="49" charset="-122"/>
              </a:rPr>
              <a:t>cout</a:t>
            </a:r>
            <a:r>
              <a:rPr lang="en-US" altLang="zh-CN" sz="1800" dirty="0">
                <a:solidFill>
                  <a:srgbClr val="008000"/>
                </a:solidFill>
                <a:latin typeface="新宋体" panose="02010609030101010101" pitchFamily="49" charset="-122"/>
                <a:ea typeface="新宋体" panose="02010609030101010101" pitchFamily="49" charset="-122"/>
              </a:rPr>
              <a:t>&lt;&lt;"Copy: "; }</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mb_report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mb_report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CP_A</a:t>
            </a:r>
            <a:r>
              <a:rPr lang="zh-CN" altLang="en-US" sz="1800" dirty="0">
                <a:solidFill>
                  <a:srgbClr val="008000"/>
                </a:solidFill>
                <a:latin typeface="新宋体" panose="02010609030101010101" pitchFamily="49" charset="-122"/>
                <a:ea typeface="新宋体" panose="02010609030101010101" pitchFamily="49" charset="-122"/>
              </a:rPr>
              <a:t>的成员函数</a:t>
            </a:r>
            <a:r>
              <a:rPr lang="en-US" altLang="zh-CN" sz="1800" dirty="0" err="1">
                <a:solidFill>
                  <a:srgbClr val="008000"/>
                </a:solidFill>
                <a:latin typeface="新宋体" panose="02010609030101010101" pitchFamily="49" charset="-122"/>
                <a:ea typeface="新宋体" panose="02010609030101010101" pitchFamily="49" charset="-122"/>
              </a:rPr>
              <a:t>mb_report</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0" name="内容占位符 2"/>
          <p:cNvSpPr txBox="1">
            <a:spLocks/>
          </p:cNvSpPr>
          <p:nvPr/>
        </p:nvSpPr>
        <p:spPr>
          <a:xfrm>
            <a:off x="5762625" y="1771649"/>
            <a:ext cx="2952749" cy="2484665"/>
          </a:xfrm>
          <a:prstGeom prst="rect">
            <a:avLst/>
          </a:prstGeom>
          <a:solidFill>
            <a:schemeClr val="bg1"/>
          </a:solid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900"/>
              </a:lnSpc>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 )</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 a1;</a:t>
            </a:r>
          </a:p>
          <a:p>
            <a:pPr marL="0" indent="0">
              <a:lnSpc>
                <a:spcPts val="1900"/>
              </a:lnSpc>
              <a:spcBef>
                <a:spcPts val="0"/>
              </a:spcBef>
              <a:buNone/>
            </a:pP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a1.m_a = 10</a:t>
            </a:r>
            <a:r>
              <a:rPr lang="en-US" altLang="zh-CN" sz="1800" dirty="0" smtClean="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a1.mb_report( );</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 a2(a1);</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a2.mb_report();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2" name="Text Box 9"/>
          <p:cNvSpPr txBox="1">
            <a:spLocks noChangeArrowheads="1"/>
          </p:cNvSpPr>
          <p:nvPr/>
        </p:nvSpPr>
        <p:spPr bwMode="auto">
          <a:xfrm>
            <a:off x="6330948" y="5257801"/>
            <a:ext cx="2451101" cy="1098550"/>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2000" dirty="0">
                <a:ea typeface="楷体_GB2312" pitchFamily="49" charset="-122"/>
                <a:sym typeface="Wingdings" panose="05000000000000000000" pitchFamily="2" charset="2"/>
              </a:rPr>
              <a:t>结果输出</a:t>
            </a:r>
            <a:r>
              <a:rPr lang="pt-BR" altLang="zh-CN" sz="2000" dirty="0">
                <a:ea typeface="楷体_GB2312" pitchFamily="49" charset="-122"/>
                <a:sym typeface="Wingdings" panose="05000000000000000000" pitchFamily="2" charset="2"/>
              </a:rPr>
              <a:t>:</a:t>
            </a:r>
          </a:p>
          <a:p>
            <a:pPr marL="180000">
              <a:spcBef>
                <a:spcPct val="0"/>
              </a:spcBef>
              <a:buNone/>
            </a:pPr>
            <a:r>
              <a:rPr lang="pt-BR" altLang="en-US" sz="2000" dirty="0" smtClean="0">
                <a:solidFill>
                  <a:srgbClr val="0000FF"/>
                </a:solidFill>
                <a:ea typeface="楷体_GB2312" pitchFamily="49" charset="-122"/>
                <a:sym typeface="Wingdings" panose="05000000000000000000" pitchFamily="2" charset="2"/>
              </a:rPr>
              <a:t>m_a=10</a:t>
            </a:r>
            <a:endParaRPr lang="pt-BR" altLang="en-US" sz="2000" dirty="0">
              <a:solidFill>
                <a:srgbClr val="0000FF"/>
              </a:solidFill>
              <a:ea typeface="楷体_GB2312" pitchFamily="49" charset="-122"/>
              <a:sym typeface="Wingdings" panose="05000000000000000000" pitchFamily="2" charset="2"/>
            </a:endParaRPr>
          </a:p>
          <a:p>
            <a:pPr marL="180000">
              <a:spcBef>
                <a:spcPct val="0"/>
              </a:spcBef>
              <a:buNone/>
            </a:pPr>
            <a:r>
              <a:rPr lang="pt-BR" altLang="en-US" sz="2000" dirty="0" smtClean="0">
                <a:solidFill>
                  <a:srgbClr val="0000FF"/>
                </a:solidFill>
                <a:ea typeface="楷体_GB2312" pitchFamily="49" charset="-122"/>
                <a:sym typeface="Wingdings" panose="05000000000000000000" pitchFamily="2" charset="2"/>
              </a:rPr>
              <a:t>m_a=10</a:t>
            </a:r>
            <a:endParaRPr lang="en-US" altLang="zh-CN" sz="2000" dirty="0">
              <a:solidFill>
                <a:srgbClr val="0000FF"/>
              </a:solidFill>
              <a:ea typeface="楷体_GB2312" pitchFamily="49" charset="-122"/>
              <a:sym typeface="Wingdings" panose="05000000000000000000" pitchFamily="2" charset="2"/>
            </a:endParaRPr>
          </a:p>
        </p:txBody>
      </p:sp>
      <p:sp>
        <p:nvSpPr>
          <p:cNvPr id="11" name="AutoShape 9"/>
          <p:cNvSpPr>
            <a:spLocks/>
          </p:cNvSpPr>
          <p:nvPr/>
        </p:nvSpPr>
        <p:spPr bwMode="auto">
          <a:xfrm>
            <a:off x="2924174" y="2209800"/>
            <a:ext cx="2447925" cy="695326"/>
          </a:xfrm>
          <a:prstGeom prst="borderCallout2">
            <a:avLst>
              <a:gd name="adj1" fmla="val 34447"/>
              <a:gd name="adj2" fmla="val 100223"/>
              <a:gd name="adj3" fmla="val 34989"/>
              <a:gd name="adj4" fmla="val 112613"/>
              <a:gd name="adj5" fmla="val 34797"/>
              <a:gd name="adj6" fmla="val 136232"/>
            </a:avLst>
          </a:prstGeom>
          <a:solidFill>
            <a:srgbClr val="FFFF99"/>
          </a:solidFill>
          <a:ln w="5715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en-US" sz="1800" dirty="0" smtClean="0">
                <a:ea typeface="楷体_GB2312" pitchFamily="49" charset="-122"/>
              </a:rPr>
              <a:t>不好的程序</a:t>
            </a:r>
            <a:r>
              <a:rPr lang="en-US" altLang="zh-CN" sz="1800" dirty="0" smtClean="0">
                <a:ea typeface="楷体_GB2312" pitchFamily="49" charset="-122"/>
              </a:rPr>
              <a:t>: </a:t>
            </a:r>
            <a:r>
              <a:rPr lang="zh-CN" altLang="en-US" sz="1800" dirty="0" smtClean="0">
                <a:ea typeface="楷体_GB2312" pitchFamily="49" charset="-122"/>
              </a:rPr>
              <a:t>没有初始化</a:t>
            </a:r>
            <a:r>
              <a:rPr lang="en-US" altLang="zh-CN" sz="1800" dirty="0">
                <a:ea typeface="楷体_GB2312" pitchFamily="49" charset="-122"/>
              </a:rPr>
              <a:t>a1.m_a</a:t>
            </a:r>
            <a:r>
              <a:rPr lang="zh-CN" altLang="en-US" sz="1800" dirty="0" smtClean="0">
                <a:ea typeface="楷体_GB2312" pitchFamily="49" charset="-122"/>
              </a:rPr>
              <a:t>。</a:t>
            </a:r>
            <a:endParaRPr lang="en-US" altLang="zh-CN" sz="1800" dirty="0">
              <a:ea typeface="楷体_GB2312" pitchFamily="49" charset="-122"/>
            </a:endParaRPr>
          </a:p>
        </p:txBody>
      </p:sp>
      <p:sp>
        <p:nvSpPr>
          <p:cNvPr id="13" name="Text Box 9"/>
          <p:cNvSpPr txBox="1">
            <a:spLocks noChangeArrowheads="1"/>
          </p:cNvSpPr>
          <p:nvPr/>
        </p:nvSpPr>
        <p:spPr bwMode="auto">
          <a:xfrm>
            <a:off x="6887480" y="973138"/>
            <a:ext cx="1894569" cy="346076"/>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en-US" sz="2000" dirty="0" smtClean="0">
                <a:ea typeface="楷体_GB2312" pitchFamily="49" charset="-122"/>
                <a:sym typeface="Wingdings" panose="05000000000000000000" pitchFamily="2" charset="2"/>
              </a:rPr>
              <a:t>同第</a:t>
            </a:r>
            <a:r>
              <a:rPr lang="en-US" altLang="zh-CN" sz="2000" dirty="0" smtClean="0">
                <a:ea typeface="楷体_GB2312" pitchFamily="49" charset="-122"/>
                <a:sym typeface="Wingdings" panose="05000000000000000000" pitchFamily="2" charset="2"/>
              </a:rPr>
              <a:t>68</a:t>
            </a:r>
            <a:r>
              <a:rPr lang="zh-CN" altLang="en-US" sz="2000" dirty="0" smtClean="0">
                <a:ea typeface="楷体_GB2312" pitchFamily="49" charset="-122"/>
                <a:sym typeface="Wingdings" panose="05000000000000000000" pitchFamily="2" charset="2"/>
              </a:rPr>
              <a:t>页</a:t>
            </a:r>
            <a:r>
              <a:rPr lang="en-US" altLang="zh-CN" sz="2000" dirty="0" smtClean="0">
                <a:ea typeface="楷体_GB2312" pitchFamily="49" charset="-122"/>
                <a:sym typeface="Wingdings" panose="05000000000000000000" pitchFamily="2" charset="2"/>
              </a:rPr>
              <a:t>PPT</a:t>
            </a:r>
            <a:endParaRPr lang="en-US" altLang="zh-CN" sz="2000" dirty="0">
              <a:solidFill>
                <a:srgbClr val="0000FF"/>
              </a:solidFill>
              <a:ea typeface="楷体_GB2312" pitchFamily="49" charset="-122"/>
              <a:sym typeface="Wingdings" panose="05000000000000000000" pitchFamily="2" charset="2"/>
            </a:endParaRPr>
          </a:p>
        </p:txBody>
      </p:sp>
    </p:spTree>
    <p:extLst>
      <p:ext uri="{BB962C8B-B14F-4D97-AF65-F5344CB8AC3E}">
        <p14:creationId xmlns:p14="http://schemas.microsoft.com/office/powerpoint/2010/main" val="286790711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t>复习</a:t>
            </a:r>
            <a:r>
              <a:rPr lang="en-US" altLang="zh-CN" sz="3200" dirty="0"/>
              <a:t>: </a:t>
            </a:r>
            <a:r>
              <a:rPr lang="zh-CN" altLang="en-US" sz="3200" dirty="0"/>
              <a:t>下面程序是否有误</a:t>
            </a:r>
            <a:r>
              <a:rPr lang="en-US" altLang="zh-CN" sz="3200" dirty="0"/>
              <a:t>? </a:t>
            </a:r>
            <a:r>
              <a:rPr lang="zh-CN" altLang="en-US" sz="3200" dirty="0"/>
              <a:t>如果没有，输出什么</a:t>
            </a:r>
            <a:r>
              <a:rPr lang="en-US" altLang="zh-CN" sz="3200" dirty="0"/>
              <a:t>?</a:t>
            </a:r>
            <a:endParaRPr lang="zh-CN" altLang="en-US" sz="3200" dirty="0"/>
          </a:p>
        </p:txBody>
      </p:sp>
      <p:sp>
        <p:nvSpPr>
          <p:cNvPr id="3" name="内容占位符 2"/>
          <p:cNvSpPr>
            <a:spLocks noGrp="1"/>
          </p:cNvSpPr>
          <p:nvPr>
            <p:ph idx="1"/>
          </p:nvPr>
        </p:nvSpPr>
        <p:spPr>
          <a:xfrm>
            <a:off x="461963" y="1457326"/>
            <a:ext cx="8220075" cy="447672"/>
          </a:xfrm>
        </p:spPr>
        <p:txBody>
          <a:bodyPr>
            <a:normAutofit fontScale="92500" lnSpcReduction="20000"/>
          </a:bodyPr>
          <a:lstStyle/>
          <a:p>
            <a:r>
              <a:rPr lang="zh-CN" altLang="en-US" dirty="0">
                <a:solidFill>
                  <a:srgbClr val="0000FF"/>
                </a:solidFill>
              </a:rPr>
              <a:t>默认</a:t>
            </a:r>
            <a:r>
              <a:rPr lang="zh-CN" altLang="en-US" dirty="0" smtClean="0">
                <a:solidFill>
                  <a:srgbClr val="0000FF"/>
                </a:solidFill>
              </a:rPr>
              <a:t>的</a:t>
            </a:r>
            <a:r>
              <a:rPr lang="zh-CN" altLang="en-US" dirty="0" smtClean="0"/>
              <a:t>构造函数与拷贝</a:t>
            </a:r>
            <a:r>
              <a:rPr lang="zh-CN" altLang="en-US" dirty="0"/>
              <a:t>构造</a:t>
            </a:r>
            <a:r>
              <a:rPr lang="zh-CN" altLang="en-US" dirty="0" smtClean="0"/>
              <a:t>函数。</a:t>
            </a:r>
            <a:endParaRPr lang="zh-CN" altLang="en-US"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2021年3月2日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75</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内容占位符 2"/>
          <p:cNvSpPr txBox="1">
            <a:spLocks/>
          </p:cNvSpPr>
          <p:nvPr/>
        </p:nvSpPr>
        <p:spPr>
          <a:xfrm>
            <a:off x="385763" y="1905000"/>
            <a:ext cx="6948487" cy="4460875"/>
          </a:xfrm>
          <a:prstGeom prst="rect">
            <a:avLst/>
          </a:prstGeom>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CP_A(</a:t>
            </a:r>
            <a:r>
              <a:rPr lang="en-US" altLang="zh-CN" sz="1800" dirty="0" err="1">
                <a:solidFill>
                  <a:srgbClr val="008000"/>
                </a:solidFill>
                <a:latin typeface="新宋体" panose="02010609030101010101" pitchFamily="49" charset="-122"/>
                <a:ea typeface="新宋体" panose="02010609030101010101" pitchFamily="49" charset="-122"/>
              </a:rPr>
              <a:t>int</a:t>
            </a:r>
            <a:r>
              <a:rPr lang="en-US" altLang="zh-CN" sz="1800" dirty="0">
                <a:solidFill>
                  <a:srgbClr val="008000"/>
                </a:solidFill>
                <a:latin typeface="新宋体" panose="02010609030101010101" pitchFamily="49" charset="-122"/>
                <a:ea typeface="新宋体" panose="02010609030101010101" pitchFamily="49" charset="-122"/>
              </a:rPr>
              <a:t> </a:t>
            </a:r>
            <a:r>
              <a:rPr lang="en-US" altLang="zh-CN" sz="1800" dirty="0" err="1">
                <a:solidFill>
                  <a:srgbClr val="008000"/>
                </a:solidFill>
                <a:latin typeface="新宋体" panose="02010609030101010101" pitchFamily="49" charset="-122"/>
                <a:ea typeface="新宋体" panose="02010609030101010101" pitchFamily="49" charset="-122"/>
              </a:rPr>
              <a:t>i</a:t>
            </a:r>
            <a:r>
              <a:rPr lang="en-US" altLang="zh-CN" sz="1800" dirty="0">
                <a:solidFill>
                  <a:srgbClr val="008000"/>
                </a:solidFill>
                <a:latin typeface="新宋体" panose="02010609030101010101" pitchFamily="49" charset="-122"/>
                <a:ea typeface="新宋体" panose="02010609030101010101" pitchFamily="49" charset="-122"/>
              </a:rPr>
              <a:t> = 0) : </a:t>
            </a:r>
            <a:r>
              <a:rPr lang="en-US" altLang="zh-CN" sz="1800" dirty="0" err="1">
                <a:solidFill>
                  <a:srgbClr val="008000"/>
                </a:solidFill>
                <a:latin typeface="新宋体" panose="02010609030101010101" pitchFamily="49" charset="-122"/>
                <a:ea typeface="新宋体" panose="02010609030101010101" pitchFamily="49" charset="-122"/>
              </a:rPr>
              <a:t>m_a</a:t>
            </a:r>
            <a:r>
              <a:rPr lang="en-US" altLang="zh-CN" sz="1800" dirty="0">
                <a:solidFill>
                  <a:srgbClr val="008000"/>
                </a:solidFill>
                <a:latin typeface="新宋体" panose="02010609030101010101" pitchFamily="49" charset="-122"/>
                <a:ea typeface="新宋体" panose="02010609030101010101" pitchFamily="49" charset="-122"/>
              </a:rPr>
              <a:t>(</a:t>
            </a:r>
            <a:r>
              <a:rPr lang="en-US" altLang="zh-CN" sz="1800" dirty="0" err="1">
                <a:solidFill>
                  <a:srgbClr val="008000"/>
                </a:solidFill>
                <a:latin typeface="新宋体" panose="02010609030101010101" pitchFamily="49" charset="-122"/>
                <a:ea typeface="新宋体" panose="02010609030101010101" pitchFamily="49" charset="-122"/>
              </a:rPr>
              <a:t>i</a:t>
            </a:r>
            <a:r>
              <a:rPr lang="en-US" altLang="zh-CN" sz="1800" dirty="0">
                <a:solidFill>
                  <a:srgbClr val="008000"/>
                </a:solidFill>
                <a:latin typeface="新宋体" panose="02010609030101010101" pitchFamily="49" charset="-122"/>
                <a:ea typeface="新宋体" panose="02010609030101010101" pitchFamily="49" charset="-122"/>
              </a:rPr>
              <a:t>) {}</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CP_A(</a:t>
            </a:r>
            <a:r>
              <a:rPr lang="en-US" altLang="zh-CN" sz="1800" dirty="0" err="1">
                <a:solidFill>
                  <a:srgbClr val="0000FF"/>
                </a:solidFill>
                <a:latin typeface="新宋体" panose="02010609030101010101" pitchFamily="49" charset="-122"/>
                <a:ea typeface="新宋体" panose="02010609030101010101" pitchFamily="49" charset="-122"/>
              </a:rPr>
              <a:t>const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&amp; </a:t>
            </a:r>
            <a:r>
              <a:rPr lang="en-US" altLang="zh-CN" sz="1800" dirty="0">
                <a:solidFill>
                  <a:srgbClr val="808080"/>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a</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"Copy: "</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mb_report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mb_report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CP_A</a:t>
            </a:r>
            <a:r>
              <a:rPr lang="zh-CN" altLang="en-US" sz="1800" dirty="0">
                <a:solidFill>
                  <a:srgbClr val="008000"/>
                </a:solidFill>
                <a:latin typeface="新宋体" panose="02010609030101010101" pitchFamily="49" charset="-122"/>
                <a:ea typeface="新宋体" panose="02010609030101010101" pitchFamily="49" charset="-122"/>
              </a:rPr>
              <a:t>的成员函数</a:t>
            </a:r>
            <a:r>
              <a:rPr lang="en-US" altLang="zh-CN" sz="1800" dirty="0" err="1">
                <a:solidFill>
                  <a:srgbClr val="008000"/>
                </a:solidFill>
                <a:latin typeface="新宋体" panose="02010609030101010101" pitchFamily="49" charset="-122"/>
                <a:ea typeface="新宋体" panose="02010609030101010101" pitchFamily="49" charset="-122"/>
              </a:rPr>
              <a:t>mb_report</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0" name="内容占位符 2"/>
          <p:cNvSpPr txBox="1">
            <a:spLocks/>
          </p:cNvSpPr>
          <p:nvPr/>
        </p:nvSpPr>
        <p:spPr>
          <a:xfrm>
            <a:off x="5762625" y="1771649"/>
            <a:ext cx="2952749" cy="2305051"/>
          </a:xfrm>
          <a:prstGeom prst="rect">
            <a:avLst/>
          </a:prstGeom>
          <a:solidFill>
            <a:schemeClr val="bg1"/>
          </a:solid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900"/>
              </a:lnSpc>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 )</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 a1;</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a1.mb_report( );</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 a2(a1);</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a2.mb_report();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2" name="Text Box 9"/>
          <p:cNvSpPr txBox="1">
            <a:spLocks noChangeArrowheads="1"/>
          </p:cNvSpPr>
          <p:nvPr/>
        </p:nvSpPr>
        <p:spPr bwMode="auto">
          <a:xfrm>
            <a:off x="5448300" y="5257801"/>
            <a:ext cx="3333749" cy="1098550"/>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en-US" altLang="zh-CN" sz="2000" dirty="0">
                <a:ea typeface="楷体_GB2312" pitchFamily="49" charset="-122"/>
                <a:sym typeface="Wingdings" panose="05000000000000000000" pitchFamily="2" charset="2"/>
              </a:rPr>
              <a:t>error C2512: “CP_A”: </a:t>
            </a:r>
            <a:r>
              <a:rPr lang="zh-CN" altLang="en-US" sz="2000" dirty="0">
                <a:ea typeface="楷体_GB2312" pitchFamily="49" charset="-122"/>
                <a:sym typeface="Wingdings" panose="05000000000000000000" pitchFamily="2" charset="2"/>
              </a:rPr>
              <a:t>没有合适的默认构造函数</a:t>
            </a:r>
            <a:r>
              <a:rPr lang="zh-CN" altLang="en-US" sz="2000" dirty="0" smtClean="0">
                <a:ea typeface="楷体_GB2312" pitchFamily="49" charset="-122"/>
                <a:sym typeface="Wingdings" panose="05000000000000000000" pitchFamily="2" charset="2"/>
              </a:rPr>
              <a:t>可用。</a:t>
            </a:r>
            <a:endParaRPr lang="en-US" altLang="zh-CN" sz="2000" dirty="0">
              <a:solidFill>
                <a:srgbClr val="0000FF"/>
              </a:solidFill>
              <a:ea typeface="楷体_GB2312" pitchFamily="49" charset="-122"/>
              <a:sym typeface="Wingdings" panose="05000000000000000000" pitchFamily="2" charset="2"/>
            </a:endParaRPr>
          </a:p>
        </p:txBody>
      </p:sp>
      <p:sp>
        <p:nvSpPr>
          <p:cNvPr id="11" name="Text Box 9"/>
          <p:cNvSpPr txBox="1">
            <a:spLocks noChangeArrowheads="1"/>
          </p:cNvSpPr>
          <p:nvPr/>
        </p:nvSpPr>
        <p:spPr bwMode="auto">
          <a:xfrm>
            <a:off x="6887480" y="973138"/>
            <a:ext cx="1894569" cy="346076"/>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en-US" sz="2000" dirty="0" smtClean="0">
                <a:ea typeface="楷体_GB2312" pitchFamily="49" charset="-122"/>
                <a:sym typeface="Wingdings" panose="05000000000000000000" pitchFamily="2" charset="2"/>
              </a:rPr>
              <a:t>同第</a:t>
            </a:r>
            <a:r>
              <a:rPr lang="en-US" altLang="zh-CN" sz="2000" dirty="0" smtClean="0">
                <a:ea typeface="楷体_GB2312" pitchFamily="49" charset="-122"/>
                <a:sym typeface="Wingdings" panose="05000000000000000000" pitchFamily="2" charset="2"/>
              </a:rPr>
              <a:t>69</a:t>
            </a:r>
            <a:r>
              <a:rPr lang="zh-CN" altLang="en-US" sz="2000" dirty="0" smtClean="0">
                <a:ea typeface="楷体_GB2312" pitchFamily="49" charset="-122"/>
                <a:sym typeface="Wingdings" panose="05000000000000000000" pitchFamily="2" charset="2"/>
              </a:rPr>
              <a:t>页</a:t>
            </a:r>
            <a:r>
              <a:rPr lang="en-US" altLang="zh-CN" sz="2000" dirty="0" smtClean="0">
                <a:ea typeface="楷体_GB2312" pitchFamily="49" charset="-122"/>
                <a:sym typeface="Wingdings" panose="05000000000000000000" pitchFamily="2" charset="2"/>
              </a:rPr>
              <a:t>PPT</a:t>
            </a:r>
            <a:endParaRPr lang="en-US" altLang="zh-CN" sz="2000" dirty="0">
              <a:solidFill>
                <a:srgbClr val="0000FF"/>
              </a:solidFill>
              <a:ea typeface="楷体_GB2312" pitchFamily="49" charset="-122"/>
              <a:sym typeface="Wingdings" panose="05000000000000000000" pitchFamily="2" charset="2"/>
            </a:endParaRPr>
          </a:p>
        </p:txBody>
      </p:sp>
    </p:spTree>
    <p:extLst>
      <p:ext uri="{BB962C8B-B14F-4D97-AF65-F5344CB8AC3E}">
        <p14:creationId xmlns:p14="http://schemas.microsoft.com/office/powerpoint/2010/main" val="356226458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t>复习</a:t>
            </a:r>
            <a:r>
              <a:rPr lang="en-US" altLang="zh-CN" sz="3200" dirty="0"/>
              <a:t>: </a:t>
            </a:r>
            <a:r>
              <a:rPr lang="zh-CN" altLang="en-US" sz="3200" dirty="0"/>
              <a:t>下面程序是否有误</a:t>
            </a:r>
            <a:r>
              <a:rPr lang="en-US" altLang="zh-CN" sz="3200" dirty="0"/>
              <a:t>? </a:t>
            </a:r>
            <a:r>
              <a:rPr lang="zh-CN" altLang="en-US" sz="3200" dirty="0"/>
              <a:t>如果没有，输出什么</a:t>
            </a:r>
            <a:r>
              <a:rPr lang="en-US" altLang="zh-CN" sz="3200" dirty="0"/>
              <a:t>?</a:t>
            </a:r>
            <a:endParaRPr lang="zh-CN" altLang="en-US" sz="3200" dirty="0"/>
          </a:p>
        </p:txBody>
      </p:sp>
      <p:sp>
        <p:nvSpPr>
          <p:cNvPr id="3" name="内容占位符 2"/>
          <p:cNvSpPr>
            <a:spLocks noGrp="1"/>
          </p:cNvSpPr>
          <p:nvPr>
            <p:ph idx="1"/>
          </p:nvPr>
        </p:nvSpPr>
        <p:spPr>
          <a:xfrm>
            <a:off x="461963" y="1457326"/>
            <a:ext cx="8220075" cy="447672"/>
          </a:xfrm>
        </p:spPr>
        <p:txBody>
          <a:bodyPr>
            <a:normAutofit fontScale="92500" lnSpcReduction="20000"/>
          </a:bodyPr>
          <a:lstStyle/>
          <a:p>
            <a:r>
              <a:rPr lang="zh-CN" altLang="en-US" dirty="0" smtClean="0">
                <a:solidFill>
                  <a:srgbClr val="0000FF"/>
                </a:solidFill>
              </a:rPr>
              <a:t>不含参数的</a:t>
            </a:r>
            <a:r>
              <a:rPr lang="zh-CN" altLang="en-US" dirty="0" smtClean="0"/>
              <a:t>构造函数与拷贝</a:t>
            </a:r>
            <a:r>
              <a:rPr lang="zh-CN" altLang="en-US" dirty="0"/>
              <a:t>构造</a:t>
            </a:r>
            <a:r>
              <a:rPr lang="zh-CN" altLang="en-US" dirty="0" smtClean="0"/>
              <a:t>函数。</a:t>
            </a:r>
            <a:endParaRPr lang="zh-CN" altLang="en-US"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2021年3月2日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76</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内容占位符 2"/>
          <p:cNvSpPr txBox="1">
            <a:spLocks/>
          </p:cNvSpPr>
          <p:nvPr/>
        </p:nvSpPr>
        <p:spPr>
          <a:xfrm>
            <a:off x="385763" y="1905000"/>
            <a:ext cx="6948487" cy="4460875"/>
          </a:xfrm>
          <a:prstGeom prst="rect">
            <a:avLst/>
          </a:prstGeom>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CP_A(</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 0) :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a:t>
            </a:r>
            <a:endParaRPr lang="en-US" altLang="zh-CN" sz="1800" dirty="0">
              <a:solidFill>
                <a:srgbClr val="008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CP_A(</a:t>
            </a:r>
            <a:r>
              <a:rPr lang="en-US" altLang="zh-CN" sz="1800" dirty="0" err="1">
                <a:solidFill>
                  <a:srgbClr val="0000FF"/>
                </a:solidFill>
                <a:latin typeface="新宋体" panose="02010609030101010101" pitchFamily="49" charset="-122"/>
                <a:ea typeface="新宋体" panose="02010609030101010101" pitchFamily="49" charset="-122"/>
              </a:rPr>
              <a:t>const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&amp; </a:t>
            </a:r>
            <a:r>
              <a:rPr lang="en-US" altLang="zh-CN" sz="1800" dirty="0">
                <a:solidFill>
                  <a:srgbClr val="808080"/>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a</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"Copy: "</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mb_report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mb_report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CP_A</a:t>
            </a:r>
            <a:r>
              <a:rPr lang="zh-CN" altLang="en-US" sz="1800" dirty="0">
                <a:solidFill>
                  <a:srgbClr val="008000"/>
                </a:solidFill>
                <a:latin typeface="新宋体" panose="02010609030101010101" pitchFamily="49" charset="-122"/>
                <a:ea typeface="新宋体" panose="02010609030101010101" pitchFamily="49" charset="-122"/>
              </a:rPr>
              <a:t>的成员函数</a:t>
            </a:r>
            <a:r>
              <a:rPr lang="en-US" altLang="zh-CN" sz="1800" dirty="0" err="1">
                <a:solidFill>
                  <a:srgbClr val="008000"/>
                </a:solidFill>
                <a:latin typeface="新宋体" panose="02010609030101010101" pitchFamily="49" charset="-122"/>
                <a:ea typeface="新宋体" panose="02010609030101010101" pitchFamily="49" charset="-122"/>
              </a:rPr>
              <a:t>mb_report</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0" name="内容占位符 2"/>
          <p:cNvSpPr txBox="1">
            <a:spLocks/>
          </p:cNvSpPr>
          <p:nvPr/>
        </p:nvSpPr>
        <p:spPr>
          <a:xfrm>
            <a:off x="5762625" y="1771649"/>
            <a:ext cx="2952749" cy="2305051"/>
          </a:xfrm>
          <a:prstGeom prst="rect">
            <a:avLst/>
          </a:prstGeom>
          <a:solidFill>
            <a:schemeClr val="bg1"/>
          </a:solid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900"/>
              </a:lnSpc>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 )</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 a1;</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a1.mb_report( );</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 a2(a1);</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a2.mb_report();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1" name="Text Box 9"/>
          <p:cNvSpPr txBox="1">
            <a:spLocks noChangeArrowheads="1"/>
          </p:cNvSpPr>
          <p:nvPr/>
        </p:nvSpPr>
        <p:spPr bwMode="auto">
          <a:xfrm>
            <a:off x="6330948" y="5257801"/>
            <a:ext cx="2451101" cy="1098550"/>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2000" dirty="0">
                <a:ea typeface="楷体_GB2312" pitchFamily="49" charset="-122"/>
                <a:sym typeface="Wingdings" panose="05000000000000000000" pitchFamily="2" charset="2"/>
              </a:rPr>
              <a:t>结果输出</a:t>
            </a:r>
            <a:r>
              <a:rPr lang="pt-BR" altLang="zh-CN" sz="2000" dirty="0">
                <a:ea typeface="楷体_GB2312" pitchFamily="49" charset="-122"/>
                <a:sym typeface="Wingdings" panose="05000000000000000000" pitchFamily="2" charset="2"/>
              </a:rPr>
              <a:t>:</a:t>
            </a:r>
          </a:p>
          <a:p>
            <a:pPr marL="180000">
              <a:spcBef>
                <a:spcPct val="0"/>
              </a:spcBef>
              <a:buNone/>
            </a:pPr>
            <a:r>
              <a:rPr lang="pt-BR" altLang="en-US" sz="2000" dirty="0">
                <a:solidFill>
                  <a:srgbClr val="0000FF"/>
                </a:solidFill>
                <a:ea typeface="楷体_GB2312" pitchFamily="49" charset="-122"/>
                <a:sym typeface="Wingdings" panose="05000000000000000000" pitchFamily="2" charset="2"/>
              </a:rPr>
              <a:t>m_a=0</a:t>
            </a:r>
          </a:p>
          <a:p>
            <a:pPr marL="180000">
              <a:spcBef>
                <a:spcPct val="0"/>
              </a:spcBef>
              <a:buNone/>
            </a:pPr>
            <a:r>
              <a:rPr lang="pt-BR" altLang="en-US" sz="2000" dirty="0">
                <a:solidFill>
                  <a:srgbClr val="0000FF"/>
                </a:solidFill>
                <a:ea typeface="楷体_GB2312" pitchFamily="49" charset="-122"/>
                <a:sym typeface="Wingdings" panose="05000000000000000000" pitchFamily="2" charset="2"/>
              </a:rPr>
              <a:t>Copy: m_a=0</a:t>
            </a:r>
            <a:endParaRPr lang="en-US" altLang="zh-CN" sz="2000" dirty="0">
              <a:solidFill>
                <a:srgbClr val="0000FF"/>
              </a:solidFill>
              <a:ea typeface="楷体_GB2312" pitchFamily="49" charset="-122"/>
              <a:sym typeface="Wingdings" panose="05000000000000000000" pitchFamily="2" charset="2"/>
            </a:endParaRPr>
          </a:p>
        </p:txBody>
      </p:sp>
      <p:sp>
        <p:nvSpPr>
          <p:cNvPr id="12" name="Text Box 9"/>
          <p:cNvSpPr txBox="1">
            <a:spLocks noChangeArrowheads="1"/>
          </p:cNvSpPr>
          <p:nvPr/>
        </p:nvSpPr>
        <p:spPr bwMode="auto">
          <a:xfrm>
            <a:off x="6887480" y="973138"/>
            <a:ext cx="1894569" cy="346076"/>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en-US" sz="2000" dirty="0" smtClean="0">
                <a:ea typeface="楷体_GB2312" pitchFamily="49" charset="-122"/>
                <a:sym typeface="Wingdings" panose="05000000000000000000" pitchFamily="2" charset="2"/>
              </a:rPr>
              <a:t>同第</a:t>
            </a:r>
            <a:r>
              <a:rPr lang="en-US" altLang="zh-CN" sz="2000" dirty="0" smtClean="0">
                <a:ea typeface="楷体_GB2312" pitchFamily="49" charset="-122"/>
                <a:sym typeface="Wingdings" panose="05000000000000000000" pitchFamily="2" charset="2"/>
              </a:rPr>
              <a:t>70</a:t>
            </a:r>
            <a:r>
              <a:rPr lang="zh-CN" altLang="en-US" sz="2000" dirty="0" smtClean="0">
                <a:ea typeface="楷体_GB2312" pitchFamily="49" charset="-122"/>
                <a:sym typeface="Wingdings" panose="05000000000000000000" pitchFamily="2" charset="2"/>
              </a:rPr>
              <a:t>页</a:t>
            </a:r>
            <a:r>
              <a:rPr lang="en-US" altLang="zh-CN" sz="2000" dirty="0" smtClean="0">
                <a:ea typeface="楷体_GB2312" pitchFamily="49" charset="-122"/>
                <a:sym typeface="Wingdings" panose="05000000000000000000" pitchFamily="2" charset="2"/>
              </a:rPr>
              <a:t>PPT</a:t>
            </a:r>
            <a:endParaRPr lang="en-US" altLang="zh-CN" sz="2000" dirty="0">
              <a:solidFill>
                <a:srgbClr val="0000FF"/>
              </a:solidFill>
              <a:ea typeface="楷体_GB2312" pitchFamily="49" charset="-122"/>
              <a:sym typeface="Wingdings" panose="05000000000000000000" pitchFamily="2" charset="2"/>
            </a:endParaRPr>
          </a:p>
        </p:txBody>
      </p:sp>
    </p:spTree>
    <p:extLst>
      <p:ext uri="{BB962C8B-B14F-4D97-AF65-F5344CB8AC3E}">
        <p14:creationId xmlns:p14="http://schemas.microsoft.com/office/powerpoint/2010/main" val="253697651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t>复习</a:t>
            </a:r>
            <a:r>
              <a:rPr lang="en-US" altLang="zh-CN" sz="3200" dirty="0"/>
              <a:t>: </a:t>
            </a:r>
            <a:r>
              <a:rPr lang="zh-CN" altLang="en-US" sz="3200" dirty="0"/>
              <a:t>下面程序是否有误</a:t>
            </a:r>
            <a:r>
              <a:rPr lang="en-US" altLang="zh-CN" sz="3200" dirty="0"/>
              <a:t>? </a:t>
            </a:r>
            <a:r>
              <a:rPr lang="zh-CN" altLang="en-US" sz="3200" dirty="0"/>
              <a:t>如果没有，输出什么</a:t>
            </a:r>
            <a:r>
              <a:rPr lang="en-US" altLang="zh-CN" sz="3200" dirty="0"/>
              <a:t>?</a:t>
            </a:r>
            <a:endParaRPr lang="zh-CN" altLang="en-US" sz="3200" dirty="0"/>
          </a:p>
        </p:txBody>
      </p:sp>
      <p:sp>
        <p:nvSpPr>
          <p:cNvPr id="3" name="内容占位符 2"/>
          <p:cNvSpPr>
            <a:spLocks noGrp="1"/>
          </p:cNvSpPr>
          <p:nvPr>
            <p:ph idx="1"/>
          </p:nvPr>
        </p:nvSpPr>
        <p:spPr>
          <a:xfrm>
            <a:off x="461963" y="1457326"/>
            <a:ext cx="8220075" cy="447672"/>
          </a:xfrm>
        </p:spPr>
        <p:txBody>
          <a:bodyPr>
            <a:normAutofit fontScale="92500" lnSpcReduction="20000"/>
          </a:bodyPr>
          <a:lstStyle/>
          <a:p>
            <a:r>
              <a:rPr lang="zh-CN" altLang="en-US" dirty="0" smtClean="0">
                <a:solidFill>
                  <a:srgbClr val="0000FF"/>
                </a:solidFill>
              </a:rPr>
              <a:t>不含参数的</a:t>
            </a:r>
            <a:r>
              <a:rPr lang="zh-CN" altLang="en-US" dirty="0" smtClean="0"/>
              <a:t>构造函数与拷贝</a:t>
            </a:r>
            <a:r>
              <a:rPr lang="zh-CN" altLang="en-US" dirty="0"/>
              <a:t>构造</a:t>
            </a:r>
            <a:r>
              <a:rPr lang="zh-CN" altLang="en-US" dirty="0" smtClean="0"/>
              <a:t>函数。</a:t>
            </a:r>
            <a:endParaRPr lang="zh-CN" altLang="en-US"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2021年3月2日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77</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内容占位符 2"/>
          <p:cNvSpPr txBox="1">
            <a:spLocks/>
          </p:cNvSpPr>
          <p:nvPr/>
        </p:nvSpPr>
        <p:spPr>
          <a:xfrm>
            <a:off x="385763" y="1905000"/>
            <a:ext cx="6948487" cy="4460875"/>
          </a:xfrm>
          <a:prstGeom prst="rect">
            <a:avLst/>
          </a:prstGeom>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CP_A(</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 0) :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a:t>
            </a:r>
            <a:endParaRPr lang="en-US" altLang="zh-CN" sz="1800" dirty="0">
              <a:solidFill>
                <a:srgbClr val="008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CP_A(</a:t>
            </a:r>
            <a:r>
              <a:rPr lang="en-US" altLang="zh-CN" sz="1800" dirty="0" err="1">
                <a:solidFill>
                  <a:srgbClr val="0000FF"/>
                </a:solidFill>
                <a:latin typeface="新宋体" panose="02010609030101010101" pitchFamily="49" charset="-122"/>
                <a:ea typeface="新宋体" panose="02010609030101010101" pitchFamily="49" charset="-122"/>
              </a:rPr>
              <a:t>const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&amp; </a:t>
            </a:r>
            <a:r>
              <a:rPr lang="en-US" altLang="zh-CN" sz="1800" dirty="0">
                <a:solidFill>
                  <a:srgbClr val="808080"/>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a</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"Copy: "</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mb_report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mb_report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CP_A</a:t>
            </a:r>
            <a:r>
              <a:rPr lang="zh-CN" altLang="en-US" sz="1800" dirty="0">
                <a:solidFill>
                  <a:srgbClr val="008000"/>
                </a:solidFill>
                <a:latin typeface="新宋体" panose="02010609030101010101" pitchFamily="49" charset="-122"/>
                <a:ea typeface="新宋体" panose="02010609030101010101" pitchFamily="49" charset="-122"/>
              </a:rPr>
              <a:t>的成员函数</a:t>
            </a:r>
            <a:r>
              <a:rPr lang="en-US" altLang="zh-CN" sz="1800" dirty="0" err="1">
                <a:solidFill>
                  <a:srgbClr val="008000"/>
                </a:solidFill>
                <a:latin typeface="新宋体" panose="02010609030101010101" pitchFamily="49" charset="-122"/>
                <a:ea typeface="新宋体" panose="02010609030101010101" pitchFamily="49" charset="-122"/>
              </a:rPr>
              <a:t>mb_report</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0" name="内容占位符 2"/>
          <p:cNvSpPr txBox="1">
            <a:spLocks/>
          </p:cNvSpPr>
          <p:nvPr/>
        </p:nvSpPr>
        <p:spPr>
          <a:xfrm>
            <a:off x="5762625" y="1771649"/>
            <a:ext cx="2952749" cy="2305051"/>
          </a:xfrm>
          <a:prstGeom prst="rect">
            <a:avLst/>
          </a:prstGeom>
          <a:solidFill>
            <a:schemeClr val="bg1"/>
          </a:solid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900"/>
              </a:lnSpc>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 )</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0000"/>
                </a:solidFill>
                <a:latin typeface="新宋体" panose="02010609030101010101" pitchFamily="49" charset="-122"/>
                <a:ea typeface="新宋体" panose="02010609030101010101" pitchFamily="49" charset="-122"/>
              </a:rPr>
              <a:t>a1( );</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a1.mb_report( );</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 a2(a1);</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a2.mb_report();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lnSpc>
                <a:spcPts val="19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2" name="Text Box 9"/>
          <p:cNvSpPr txBox="1">
            <a:spLocks noChangeArrowheads="1"/>
          </p:cNvSpPr>
          <p:nvPr/>
        </p:nvSpPr>
        <p:spPr bwMode="auto">
          <a:xfrm>
            <a:off x="5448300" y="5257801"/>
            <a:ext cx="3333749" cy="1098550"/>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2000" dirty="0" smtClean="0">
                <a:ea typeface="楷体_GB2312" pitchFamily="49" charset="-122"/>
                <a:sym typeface="Wingdings" panose="05000000000000000000" pitchFamily="2" charset="2"/>
              </a:rPr>
              <a:t>错误</a:t>
            </a:r>
            <a:r>
              <a:rPr lang="en-US" altLang="zh-CN" sz="2000" dirty="0" smtClean="0">
                <a:ea typeface="楷体_GB2312" pitchFamily="49" charset="-122"/>
                <a:sym typeface="Wingdings" panose="05000000000000000000" pitchFamily="2" charset="2"/>
              </a:rPr>
              <a:t>: a1</a:t>
            </a:r>
            <a:r>
              <a:rPr lang="zh-CN" altLang="en-US" sz="2000" dirty="0" smtClean="0">
                <a:ea typeface="楷体_GB2312" pitchFamily="49" charset="-122"/>
                <a:sym typeface="Wingdings" panose="05000000000000000000" pitchFamily="2" charset="2"/>
              </a:rPr>
              <a:t>是函数</a:t>
            </a:r>
            <a:r>
              <a:rPr lang="en-US" altLang="zh-CN" sz="2000" dirty="0" smtClean="0">
                <a:ea typeface="楷体_GB2312" pitchFamily="49" charset="-122"/>
                <a:sym typeface="Wingdings" panose="05000000000000000000" pitchFamily="2" charset="2"/>
              </a:rPr>
              <a:t>“</a:t>
            </a:r>
            <a:r>
              <a:rPr lang="en-US" altLang="zh-CN" sz="2000" dirty="0">
                <a:ea typeface="楷体_GB2312" pitchFamily="49" charset="-122"/>
                <a:sym typeface="Wingdings" panose="05000000000000000000" pitchFamily="2" charset="2"/>
              </a:rPr>
              <a:t>CP_A (__</a:t>
            </a:r>
            <a:r>
              <a:rPr lang="en-US" altLang="zh-CN" sz="2000" dirty="0" err="1">
                <a:ea typeface="楷体_GB2312" pitchFamily="49" charset="-122"/>
                <a:sym typeface="Wingdings" panose="05000000000000000000" pitchFamily="2" charset="2"/>
              </a:rPr>
              <a:t>cdecl</a:t>
            </a:r>
            <a:r>
              <a:rPr lang="en-US" altLang="zh-CN" sz="2000" dirty="0">
                <a:ea typeface="楷体_GB2312" pitchFamily="49" charset="-122"/>
                <a:sym typeface="Wingdings" panose="05000000000000000000" pitchFamily="2" charset="2"/>
              </a:rPr>
              <a:t> *)(void)”</a:t>
            </a:r>
            <a:r>
              <a:rPr lang="zh-CN" altLang="en-US" sz="2000" dirty="0" smtClean="0">
                <a:ea typeface="楷体_GB2312" pitchFamily="49" charset="-122"/>
                <a:sym typeface="Wingdings" panose="05000000000000000000" pitchFamily="2" charset="2"/>
              </a:rPr>
              <a:t>。</a:t>
            </a:r>
            <a:endParaRPr lang="en-US" altLang="zh-CN" sz="2000" dirty="0">
              <a:solidFill>
                <a:srgbClr val="0000FF"/>
              </a:solidFill>
              <a:ea typeface="楷体_GB2312" pitchFamily="49" charset="-122"/>
              <a:sym typeface="Wingdings" panose="05000000000000000000" pitchFamily="2" charset="2"/>
            </a:endParaRPr>
          </a:p>
        </p:txBody>
      </p:sp>
      <p:sp>
        <p:nvSpPr>
          <p:cNvPr id="13" name="AutoShape 9"/>
          <p:cNvSpPr>
            <a:spLocks/>
          </p:cNvSpPr>
          <p:nvPr/>
        </p:nvSpPr>
        <p:spPr bwMode="auto">
          <a:xfrm>
            <a:off x="7720013" y="1676399"/>
            <a:ext cx="1414462" cy="414335"/>
          </a:xfrm>
          <a:prstGeom prst="borderCallout2">
            <a:avLst>
              <a:gd name="adj1" fmla="val 24407"/>
              <a:gd name="adj2" fmla="val -3014"/>
              <a:gd name="adj3" fmla="val 24407"/>
              <a:gd name="adj4" fmla="val -17764"/>
              <a:gd name="adj5" fmla="val 142032"/>
              <a:gd name="adj6" fmla="val -28162"/>
            </a:avLst>
          </a:prstGeom>
          <a:solidFill>
            <a:srgbClr val="FFFF99"/>
          </a:solidFill>
          <a:ln w="5715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1800" dirty="0" smtClean="0">
                <a:ea typeface="楷体_GB2312" pitchFamily="49" charset="-122"/>
              </a:rPr>
              <a:t>仅添加括号</a:t>
            </a:r>
            <a:endParaRPr lang="en-US" altLang="zh-CN" sz="1800" dirty="0">
              <a:ea typeface="楷体_GB2312" pitchFamily="49" charset="-122"/>
            </a:endParaRPr>
          </a:p>
        </p:txBody>
      </p:sp>
      <p:sp>
        <p:nvSpPr>
          <p:cNvPr id="14" name="Text Box 9"/>
          <p:cNvSpPr txBox="1">
            <a:spLocks noChangeArrowheads="1"/>
          </p:cNvSpPr>
          <p:nvPr/>
        </p:nvSpPr>
        <p:spPr bwMode="auto">
          <a:xfrm>
            <a:off x="6887480" y="973138"/>
            <a:ext cx="1894569" cy="346076"/>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en-US" sz="2000" dirty="0" smtClean="0">
                <a:ea typeface="楷体_GB2312" pitchFamily="49" charset="-122"/>
                <a:sym typeface="Wingdings" panose="05000000000000000000" pitchFamily="2" charset="2"/>
              </a:rPr>
              <a:t>同第</a:t>
            </a:r>
            <a:r>
              <a:rPr lang="en-US" altLang="zh-CN" sz="2000" smtClean="0">
                <a:ea typeface="楷体_GB2312" pitchFamily="49" charset="-122"/>
                <a:sym typeface="Wingdings" panose="05000000000000000000" pitchFamily="2" charset="2"/>
              </a:rPr>
              <a:t>71</a:t>
            </a:r>
            <a:r>
              <a:rPr lang="zh-CN" altLang="en-US" sz="2000" smtClean="0">
                <a:ea typeface="楷体_GB2312" pitchFamily="49" charset="-122"/>
                <a:sym typeface="Wingdings" panose="05000000000000000000" pitchFamily="2" charset="2"/>
              </a:rPr>
              <a:t>页</a:t>
            </a:r>
            <a:r>
              <a:rPr lang="en-US" altLang="zh-CN" sz="2000" dirty="0" smtClean="0">
                <a:ea typeface="楷体_GB2312" pitchFamily="49" charset="-122"/>
                <a:sym typeface="Wingdings" panose="05000000000000000000" pitchFamily="2" charset="2"/>
              </a:rPr>
              <a:t>PPT</a:t>
            </a:r>
            <a:endParaRPr lang="en-US" altLang="zh-CN" sz="2000" dirty="0">
              <a:solidFill>
                <a:srgbClr val="0000FF"/>
              </a:solidFill>
              <a:ea typeface="楷体_GB2312" pitchFamily="49" charset="-122"/>
              <a:sym typeface="Wingdings" panose="05000000000000000000" pitchFamily="2" charset="2"/>
            </a:endParaRPr>
          </a:p>
        </p:txBody>
      </p:sp>
    </p:spTree>
    <p:extLst>
      <p:ext uri="{BB962C8B-B14F-4D97-AF65-F5344CB8AC3E}">
        <p14:creationId xmlns:p14="http://schemas.microsoft.com/office/powerpoint/2010/main" val="181701074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本章总体纲要</a:t>
            </a:r>
          </a:p>
        </p:txBody>
      </p:sp>
      <p:sp>
        <p:nvSpPr>
          <p:cNvPr id="3" name="内容占位符 2"/>
          <p:cNvSpPr>
            <a:spLocks noGrp="1"/>
          </p:cNvSpPr>
          <p:nvPr>
            <p:ph idx="1"/>
          </p:nvPr>
        </p:nvSpPr>
        <p:spPr>
          <a:xfrm>
            <a:off x="2667000" y="1457325"/>
            <a:ext cx="6015038" cy="4899026"/>
          </a:xfrm>
        </p:spPr>
        <p:txBody>
          <a:bodyPr>
            <a:normAutofit lnSpcReduction="10000"/>
          </a:bodyPr>
          <a:lstStyle/>
          <a:p>
            <a:r>
              <a:rPr lang="zh-CN" altLang="en-US" dirty="0"/>
              <a:t>面向对象基本思路</a:t>
            </a:r>
          </a:p>
          <a:p>
            <a:r>
              <a:rPr lang="zh-CN" altLang="en-US" dirty="0"/>
              <a:t>类声明与定义基础</a:t>
            </a:r>
          </a:p>
          <a:p>
            <a:r>
              <a:rPr lang="zh-CN" altLang="en-US" dirty="0"/>
              <a:t>面向对象程序示例</a:t>
            </a:r>
          </a:p>
          <a:p>
            <a:r>
              <a:rPr lang="zh-CN" altLang="en-US" dirty="0"/>
              <a:t>构造函数</a:t>
            </a:r>
          </a:p>
          <a:p>
            <a:r>
              <a:rPr lang="zh-CN" altLang="en-US" dirty="0"/>
              <a:t>析构函数</a:t>
            </a:r>
          </a:p>
          <a:p>
            <a:r>
              <a:rPr lang="zh-CN" altLang="en-US" dirty="0"/>
              <a:t>在</a:t>
            </a:r>
            <a:r>
              <a:rPr lang="en-US" altLang="zh-CN" dirty="0"/>
              <a:t>C++</a:t>
            </a:r>
            <a:r>
              <a:rPr lang="zh-CN" altLang="en-US" dirty="0"/>
              <a:t>中申请和</a:t>
            </a:r>
            <a:r>
              <a:rPr lang="zh-CN" altLang="en-US" dirty="0" smtClean="0"/>
              <a:t>释放内存</a:t>
            </a:r>
            <a:endParaRPr lang="zh-CN" altLang="en-US" dirty="0"/>
          </a:p>
          <a:p>
            <a:r>
              <a:rPr lang="zh-CN" altLang="en-US" dirty="0"/>
              <a:t>访问类的成员</a:t>
            </a:r>
          </a:p>
          <a:p>
            <a:r>
              <a:rPr lang="zh-CN" altLang="en-US" dirty="0"/>
              <a:t>复习</a:t>
            </a:r>
          </a:p>
          <a:p>
            <a:r>
              <a:rPr lang="zh-CN" altLang="en-US" dirty="0"/>
              <a:t>作业</a:t>
            </a:r>
          </a:p>
        </p:txBody>
      </p:sp>
      <p:sp>
        <p:nvSpPr>
          <p:cNvPr id="4" name="日期占位符 3"/>
          <p:cNvSpPr>
            <a:spLocks noGrp="1"/>
          </p:cNvSpPr>
          <p:nvPr>
            <p:ph type="dt" sz="half" idx="10"/>
          </p:nvPr>
        </p:nvSpPr>
        <p:spPr/>
        <p:txBody>
          <a:bodyPr/>
          <a:lstStyle/>
          <a:p>
            <a:fld id="{C2B53F0A-F76F-4225-8CCB-2FB6B8E06622}" type="datetime2">
              <a:rPr lang="zh-CN" altLang="en-US" smtClean="0"/>
              <a:t>2021年3月2日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78</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graphicFrame>
        <p:nvGraphicFramePr>
          <p:cNvPr id="9" name="Object 5"/>
          <p:cNvGraphicFramePr>
            <a:graphicFrameLocks noChangeAspect="1"/>
          </p:cNvGraphicFramePr>
          <p:nvPr/>
        </p:nvGraphicFramePr>
        <p:xfrm>
          <a:off x="231775" y="3505200"/>
          <a:ext cx="1978025" cy="2719388"/>
        </p:xfrm>
        <a:graphic>
          <a:graphicData uri="http://schemas.openxmlformats.org/presentationml/2006/ole">
            <mc:AlternateContent xmlns:mc="http://schemas.openxmlformats.org/markup-compatibility/2006">
              <mc:Choice xmlns:v="urn:schemas-microsoft-com:vml" Requires="v">
                <p:oleObj spid="_x0000_s8383" name="剪辑" r:id="rId4" imgW="2309813" imgH="3176588" progId="MS_ClipArt_Gallery.2">
                  <p:embed/>
                </p:oleObj>
              </mc:Choice>
              <mc:Fallback>
                <p:oleObj name="剪辑" r:id="rId4" imgW="2309813" imgH="3176588"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775" y="3505200"/>
                        <a:ext cx="1978025" cy="2719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AutoShape 6"/>
          <p:cNvSpPr>
            <a:spLocks noChangeArrowheads="1"/>
          </p:cNvSpPr>
          <p:nvPr/>
        </p:nvSpPr>
        <p:spPr bwMode="auto">
          <a:xfrm>
            <a:off x="2209800" y="5091113"/>
            <a:ext cx="533400" cy="304800"/>
          </a:xfrm>
          <a:prstGeom prst="rightArrow">
            <a:avLst>
              <a:gd name="adj1" fmla="val 50000"/>
              <a:gd name="adj2" fmla="val 43750"/>
            </a:avLst>
          </a:prstGeom>
          <a:solidFill>
            <a:srgbClr val="00CC99"/>
          </a:solidFill>
          <a:ln w="9525">
            <a:solidFill>
              <a:schemeClr val="tx1"/>
            </a:solidFill>
            <a:miter lim="800000"/>
            <a:headEnd/>
            <a:tailEnd/>
          </a:ln>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Tree>
    <p:extLst>
      <p:ext uri="{BB962C8B-B14F-4D97-AF65-F5344CB8AC3E}">
        <p14:creationId xmlns:p14="http://schemas.microsoft.com/office/powerpoint/2010/main" val="281117627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复习练习题</a:t>
            </a:r>
            <a:r>
              <a:rPr lang="en-US" altLang="zh-CN" dirty="0"/>
              <a:t>(</a:t>
            </a:r>
            <a:r>
              <a:rPr lang="zh-CN" altLang="en-US" dirty="0"/>
              <a:t>不用交</a:t>
            </a:r>
            <a:r>
              <a:rPr lang="en-US" altLang="zh-CN" dirty="0"/>
              <a:t>)</a:t>
            </a:r>
            <a:endParaRPr lang="zh-CN" altLang="en-US" dirty="0"/>
          </a:p>
        </p:txBody>
      </p:sp>
      <p:sp>
        <p:nvSpPr>
          <p:cNvPr id="3" name="内容占位符 2"/>
          <p:cNvSpPr>
            <a:spLocks noGrp="1"/>
          </p:cNvSpPr>
          <p:nvPr>
            <p:ph idx="1"/>
          </p:nvPr>
        </p:nvSpPr>
        <p:spPr/>
        <p:txBody>
          <a:bodyPr>
            <a:normAutofit fontScale="85000" lnSpcReduction="10000"/>
          </a:bodyPr>
          <a:lstStyle/>
          <a:p>
            <a:pPr marL="803275" indent="-803275">
              <a:lnSpc>
                <a:spcPts val="2800"/>
              </a:lnSpc>
              <a:spcBef>
                <a:spcPts val="0"/>
              </a:spcBef>
              <a:buNone/>
            </a:pPr>
            <a:r>
              <a:rPr lang="en-US" altLang="zh-CN" dirty="0" smtClean="0">
                <a:solidFill>
                  <a:srgbClr val="000000"/>
                </a:solidFill>
              </a:rPr>
              <a:t>2.1 </a:t>
            </a:r>
            <a:r>
              <a:rPr lang="zh-CN" altLang="en-US" dirty="0">
                <a:solidFill>
                  <a:srgbClr val="000000"/>
                </a:solidFill>
              </a:rPr>
              <a:t>判断正误。</a:t>
            </a:r>
          </a:p>
          <a:p>
            <a:pPr marL="803275" indent="-803275">
              <a:lnSpc>
                <a:spcPts val="2800"/>
              </a:lnSpc>
              <a:spcBef>
                <a:spcPts val="0"/>
              </a:spcBef>
              <a:buFontTx/>
              <a:buAutoNum type="arabicParenBoth"/>
            </a:pPr>
            <a:r>
              <a:rPr lang="zh-CN" altLang="en-US" dirty="0">
                <a:solidFill>
                  <a:srgbClr val="000000"/>
                </a:solidFill>
              </a:rPr>
              <a:t>面向对象程序设计实际上就是一种结构化的程序设计。</a:t>
            </a:r>
          </a:p>
          <a:p>
            <a:pPr marL="803275" indent="-803275">
              <a:lnSpc>
                <a:spcPts val="2800"/>
              </a:lnSpc>
              <a:spcBef>
                <a:spcPts val="0"/>
              </a:spcBef>
              <a:buFontTx/>
              <a:buAutoNum type="arabicParenBoth"/>
            </a:pPr>
            <a:r>
              <a:rPr lang="zh-CN" altLang="en-US" dirty="0">
                <a:solidFill>
                  <a:srgbClr val="000000"/>
                </a:solidFill>
              </a:rPr>
              <a:t>面向对象程序设计以对象作为编写程序的基本单位。</a:t>
            </a:r>
          </a:p>
          <a:p>
            <a:pPr marL="803275" indent="-803275">
              <a:lnSpc>
                <a:spcPts val="2800"/>
              </a:lnSpc>
              <a:spcBef>
                <a:spcPts val="0"/>
              </a:spcBef>
              <a:buFontTx/>
              <a:buAutoNum type="arabicParenBoth"/>
            </a:pPr>
            <a:r>
              <a:rPr lang="zh-CN" altLang="en-US" dirty="0">
                <a:solidFill>
                  <a:srgbClr val="000000"/>
                </a:solidFill>
              </a:rPr>
              <a:t>相对于结构化程序设计，采用面向对象程序设计可以提高程序的运行效率。</a:t>
            </a:r>
          </a:p>
          <a:p>
            <a:pPr marL="803275" indent="-803275">
              <a:lnSpc>
                <a:spcPts val="2800"/>
              </a:lnSpc>
              <a:spcBef>
                <a:spcPts val="0"/>
              </a:spcBef>
              <a:buFontTx/>
              <a:buAutoNum type="arabicParenBoth"/>
            </a:pPr>
            <a:r>
              <a:rPr lang="zh-CN" altLang="en-US" dirty="0">
                <a:solidFill>
                  <a:srgbClr val="000000"/>
                </a:solidFill>
              </a:rPr>
              <a:t>在</a:t>
            </a:r>
            <a:r>
              <a:rPr lang="en-US" altLang="zh-CN" dirty="0">
                <a:solidFill>
                  <a:srgbClr val="000000"/>
                </a:solidFill>
              </a:rPr>
              <a:t>C++</a:t>
            </a:r>
            <a:r>
              <a:rPr lang="zh-CN" altLang="en-US" dirty="0">
                <a:solidFill>
                  <a:srgbClr val="000000"/>
                </a:solidFill>
              </a:rPr>
              <a:t>面向对象程序设计中，除了主函数</a:t>
            </a:r>
            <a:r>
              <a:rPr lang="en-US" altLang="zh-CN" dirty="0">
                <a:solidFill>
                  <a:srgbClr val="000000"/>
                </a:solidFill>
              </a:rPr>
              <a:t>main</a:t>
            </a:r>
            <a:r>
              <a:rPr lang="zh-CN" altLang="en-US" dirty="0">
                <a:solidFill>
                  <a:srgbClr val="000000"/>
                </a:solidFill>
              </a:rPr>
              <a:t>之外，不应当再有其他全局函数。</a:t>
            </a:r>
          </a:p>
          <a:p>
            <a:pPr marL="803275" indent="-803275">
              <a:lnSpc>
                <a:spcPts val="2800"/>
              </a:lnSpc>
              <a:spcBef>
                <a:spcPts val="0"/>
              </a:spcBef>
              <a:buFontTx/>
              <a:buAutoNum type="arabicParenBoth"/>
            </a:pPr>
            <a:r>
              <a:rPr lang="zh-CN" altLang="en-US" dirty="0">
                <a:solidFill>
                  <a:srgbClr val="000000"/>
                </a:solidFill>
              </a:rPr>
              <a:t>类成员变量的个数必须大于或等于</a:t>
            </a:r>
            <a:r>
              <a:rPr lang="en-US" altLang="zh-CN" dirty="0">
                <a:solidFill>
                  <a:srgbClr val="000000"/>
                </a:solidFill>
              </a:rPr>
              <a:t>1</a:t>
            </a:r>
            <a:r>
              <a:rPr lang="zh-CN" altLang="en-US" dirty="0">
                <a:solidFill>
                  <a:srgbClr val="000000"/>
                </a:solidFill>
              </a:rPr>
              <a:t>。</a:t>
            </a:r>
          </a:p>
          <a:p>
            <a:pPr marL="803275" indent="-803275">
              <a:lnSpc>
                <a:spcPts val="2800"/>
              </a:lnSpc>
              <a:spcBef>
                <a:spcPts val="0"/>
              </a:spcBef>
              <a:buFontTx/>
              <a:buAutoNum type="arabicParenBoth"/>
            </a:pPr>
            <a:r>
              <a:rPr lang="zh-CN" altLang="en-US" dirty="0">
                <a:solidFill>
                  <a:srgbClr val="000000"/>
                </a:solidFill>
              </a:rPr>
              <a:t>类成员函数的个数必须大于或等于</a:t>
            </a:r>
            <a:r>
              <a:rPr lang="en-US" altLang="zh-CN" dirty="0">
                <a:solidFill>
                  <a:srgbClr val="000000"/>
                </a:solidFill>
              </a:rPr>
              <a:t>1</a:t>
            </a:r>
            <a:r>
              <a:rPr lang="zh-CN" altLang="en-US" dirty="0">
                <a:solidFill>
                  <a:srgbClr val="000000"/>
                </a:solidFill>
              </a:rPr>
              <a:t>。</a:t>
            </a:r>
          </a:p>
          <a:p>
            <a:pPr marL="803275" indent="-803275">
              <a:lnSpc>
                <a:spcPts val="2800"/>
              </a:lnSpc>
              <a:spcBef>
                <a:spcPts val="0"/>
              </a:spcBef>
              <a:buFontTx/>
              <a:buAutoNum type="arabicParenBoth"/>
            </a:pPr>
            <a:r>
              <a:rPr lang="zh-CN" altLang="en-US" dirty="0">
                <a:solidFill>
                  <a:srgbClr val="000000"/>
                </a:solidFill>
              </a:rPr>
              <a:t>对象的设计应当越普通越好，这样便于程序复用。</a:t>
            </a:r>
          </a:p>
          <a:p>
            <a:pPr marL="803275" indent="-803275">
              <a:lnSpc>
                <a:spcPts val="2800"/>
              </a:lnSpc>
              <a:spcBef>
                <a:spcPts val="0"/>
              </a:spcBef>
              <a:buFontTx/>
              <a:buAutoNum type="arabicParenBoth"/>
            </a:pPr>
            <a:r>
              <a:rPr lang="zh-CN" altLang="en-US" dirty="0" smtClean="0">
                <a:solidFill>
                  <a:srgbClr val="000000"/>
                </a:solidFill>
              </a:rPr>
              <a:t>构造</a:t>
            </a:r>
            <a:r>
              <a:rPr lang="zh-CN" altLang="en-US" dirty="0">
                <a:solidFill>
                  <a:srgbClr val="000000"/>
                </a:solidFill>
              </a:rPr>
              <a:t>函数完成类对象的初始化任务，它在对象创建时被自动调用</a:t>
            </a:r>
            <a:r>
              <a:rPr lang="zh-CN" altLang="en-US" dirty="0" smtClean="0">
                <a:solidFill>
                  <a:srgbClr val="000000"/>
                </a:solidFill>
              </a:rPr>
              <a:t>。</a:t>
            </a:r>
          </a:p>
          <a:p>
            <a:pPr marL="803275" indent="-803275">
              <a:lnSpc>
                <a:spcPts val="2800"/>
              </a:lnSpc>
              <a:spcBef>
                <a:spcPts val="0"/>
              </a:spcBef>
              <a:buFontTx/>
              <a:buAutoNum type="arabicParenBoth"/>
            </a:pPr>
            <a:r>
              <a:rPr lang="zh-CN" altLang="en-US" dirty="0" smtClean="0">
                <a:solidFill>
                  <a:srgbClr val="000000"/>
                </a:solidFill>
              </a:rPr>
              <a:t>构造函数的没有函数名。</a:t>
            </a:r>
            <a:endParaRPr lang="zh-CN" altLang="en-US" dirty="0">
              <a:solidFill>
                <a:srgbClr val="000000"/>
              </a:solidFill>
            </a:endParaRPr>
          </a:p>
        </p:txBody>
      </p:sp>
      <p:sp>
        <p:nvSpPr>
          <p:cNvPr id="4" name="日期占位符 3"/>
          <p:cNvSpPr>
            <a:spLocks noGrp="1"/>
          </p:cNvSpPr>
          <p:nvPr>
            <p:ph type="dt" sz="half" idx="10"/>
          </p:nvPr>
        </p:nvSpPr>
        <p:spPr/>
        <p:txBody>
          <a:bodyPr/>
          <a:lstStyle/>
          <a:p>
            <a:fld id="{F381214A-8007-4650-8EDC-C23A8A8B800F}" type="datetime2">
              <a:rPr lang="zh-CN" altLang="en-US" smtClean="0"/>
              <a:t>2021年3月2日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79</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7539749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程序设计方法</a:t>
            </a:r>
            <a:r>
              <a:rPr lang="zh-CN" altLang="zh-CN" dirty="0" smtClean="0"/>
              <a:t>与代码</a:t>
            </a:r>
            <a:r>
              <a:rPr lang="zh-CN" altLang="zh-CN" dirty="0"/>
              <a:t>复用粒度</a:t>
            </a:r>
            <a:r>
              <a:rPr lang="zh-CN" altLang="zh-CN" dirty="0" smtClean="0"/>
              <a:t>的</a:t>
            </a:r>
            <a:r>
              <a:rPr lang="zh-CN" altLang="en-US" dirty="0" smtClean="0"/>
              <a:t>历史</a:t>
            </a:r>
            <a:r>
              <a:rPr lang="zh-CN" altLang="zh-CN" dirty="0" smtClean="0"/>
              <a:t>变迁</a:t>
            </a:r>
            <a:endParaRPr lang="zh-CN" altLang="en-US"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2021年3月2日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8</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grpSp>
        <p:nvGrpSpPr>
          <p:cNvPr id="9" name="Group 4"/>
          <p:cNvGrpSpPr>
            <a:grpSpLocks noChangeAspect="1"/>
          </p:cNvGrpSpPr>
          <p:nvPr/>
        </p:nvGrpSpPr>
        <p:grpSpPr bwMode="auto">
          <a:xfrm>
            <a:off x="107881" y="1409462"/>
            <a:ext cx="8723914" cy="5040000"/>
            <a:chOff x="1677" y="1465"/>
            <a:chExt cx="2406" cy="1390"/>
          </a:xfrm>
        </p:grpSpPr>
        <p:sp>
          <p:nvSpPr>
            <p:cNvPr id="10" name="AutoShape 3"/>
            <p:cNvSpPr>
              <a:spLocks noChangeAspect="1" noChangeArrowheads="1" noTextEdit="1"/>
            </p:cNvSpPr>
            <p:nvPr/>
          </p:nvSpPr>
          <p:spPr bwMode="auto">
            <a:xfrm>
              <a:off x="1677" y="1465"/>
              <a:ext cx="2406" cy="1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2000" b="1"/>
            </a:p>
          </p:txBody>
        </p:sp>
        <p:sp>
          <p:nvSpPr>
            <p:cNvPr id="11" name="Rectangle 5"/>
            <p:cNvSpPr>
              <a:spLocks noChangeArrowheads="1"/>
            </p:cNvSpPr>
            <p:nvPr/>
          </p:nvSpPr>
          <p:spPr bwMode="auto">
            <a:xfrm>
              <a:off x="1677" y="1484"/>
              <a:ext cx="18"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smtClean="0">
                  <a:ln>
                    <a:noFill/>
                  </a:ln>
                  <a:solidFill>
                    <a:srgbClr val="000000"/>
                  </a:solidFill>
                  <a:effectLst/>
                  <a:latin typeface="Times New Roman" panose="02020603050405020304" pitchFamily="18" charset="0"/>
                </a:rPr>
                <a:t> </a:t>
              </a:r>
              <a:endParaRPr kumimoji="0" lang="zh-CN" altLang="zh-CN" sz="2000" b="1" i="0" u="none" strike="noStrike" cap="none" normalizeH="0" baseline="0" smtClean="0">
                <a:ln>
                  <a:noFill/>
                </a:ln>
                <a:solidFill>
                  <a:schemeClr val="tx1"/>
                </a:solidFill>
                <a:effectLst/>
              </a:endParaRPr>
            </a:p>
          </p:txBody>
        </p:sp>
        <p:sp>
          <p:nvSpPr>
            <p:cNvPr id="12" name="Rectangle 6"/>
            <p:cNvSpPr>
              <a:spLocks noChangeArrowheads="1"/>
            </p:cNvSpPr>
            <p:nvPr/>
          </p:nvSpPr>
          <p:spPr bwMode="auto">
            <a:xfrm>
              <a:off x="1823" y="2086"/>
              <a:ext cx="218" cy="250"/>
            </a:xfrm>
            <a:prstGeom prst="rect">
              <a:avLst/>
            </a:prstGeom>
            <a:noFill/>
            <a:ln w="9525"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2000" b="1"/>
            </a:p>
          </p:txBody>
        </p:sp>
        <p:sp>
          <p:nvSpPr>
            <p:cNvPr id="13" name="Rectangle 7"/>
            <p:cNvSpPr>
              <a:spLocks noChangeArrowheads="1"/>
            </p:cNvSpPr>
            <p:nvPr/>
          </p:nvSpPr>
          <p:spPr bwMode="auto">
            <a:xfrm>
              <a:off x="1861" y="2116"/>
              <a:ext cx="141"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语句</a:t>
              </a:r>
              <a:endParaRPr kumimoji="0" lang="zh-CN" altLang="zh-CN" sz="2000" b="1" i="0" u="none" strike="noStrike" cap="none" normalizeH="0" baseline="0" smtClean="0">
                <a:ln>
                  <a:noFill/>
                </a:ln>
                <a:solidFill>
                  <a:schemeClr val="tx1"/>
                </a:solidFill>
                <a:effectLst/>
              </a:endParaRPr>
            </a:p>
          </p:txBody>
        </p:sp>
        <p:sp>
          <p:nvSpPr>
            <p:cNvPr id="14" name="Rectangle 8"/>
            <p:cNvSpPr>
              <a:spLocks noChangeArrowheads="1"/>
            </p:cNvSpPr>
            <p:nvPr/>
          </p:nvSpPr>
          <p:spPr bwMode="auto">
            <a:xfrm>
              <a:off x="2004" y="2114"/>
              <a:ext cx="18"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smtClean="0">
                  <a:ln>
                    <a:noFill/>
                  </a:ln>
                  <a:solidFill>
                    <a:srgbClr val="000000"/>
                  </a:solidFill>
                  <a:effectLst/>
                  <a:latin typeface="Times New Roman" panose="02020603050405020304" pitchFamily="18" charset="0"/>
                </a:rPr>
                <a:t> </a:t>
              </a:r>
              <a:endParaRPr kumimoji="0" lang="zh-CN" altLang="zh-CN" sz="2000" b="1" i="0" u="none" strike="noStrike" cap="none" normalizeH="0" baseline="0" smtClean="0">
                <a:ln>
                  <a:noFill/>
                </a:ln>
                <a:solidFill>
                  <a:schemeClr val="tx1"/>
                </a:solidFill>
                <a:effectLst/>
              </a:endParaRPr>
            </a:p>
          </p:txBody>
        </p:sp>
        <p:sp>
          <p:nvSpPr>
            <p:cNvPr id="15" name="Rectangle 9"/>
            <p:cNvSpPr>
              <a:spLocks noChangeArrowheads="1"/>
            </p:cNvSpPr>
            <p:nvPr/>
          </p:nvSpPr>
          <p:spPr bwMode="auto">
            <a:xfrm>
              <a:off x="1861" y="2241"/>
              <a:ext cx="141"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复用</a:t>
              </a:r>
              <a:endParaRPr kumimoji="0" lang="zh-CN" altLang="zh-CN" sz="2000" b="1" i="0" u="none" strike="noStrike" cap="none" normalizeH="0" baseline="0" smtClean="0">
                <a:ln>
                  <a:noFill/>
                </a:ln>
                <a:solidFill>
                  <a:schemeClr val="tx1"/>
                </a:solidFill>
                <a:effectLst/>
              </a:endParaRPr>
            </a:p>
          </p:txBody>
        </p:sp>
        <p:sp>
          <p:nvSpPr>
            <p:cNvPr id="16" name="Rectangle 10"/>
            <p:cNvSpPr>
              <a:spLocks noChangeArrowheads="1"/>
            </p:cNvSpPr>
            <p:nvPr/>
          </p:nvSpPr>
          <p:spPr bwMode="auto">
            <a:xfrm>
              <a:off x="2004" y="2239"/>
              <a:ext cx="18"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smtClean="0">
                  <a:ln>
                    <a:noFill/>
                  </a:ln>
                  <a:solidFill>
                    <a:srgbClr val="000000"/>
                  </a:solidFill>
                  <a:effectLst/>
                  <a:latin typeface="Times New Roman" panose="02020603050405020304" pitchFamily="18" charset="0"/>
                </a:rPr>
                <a:t> </a:t>
              </a:r>
              <a:endParaRPr kumimoji="0" lang="zh-CN" altLang="zh-CN" sz="2000" b="1" i="0" u="none" strike="noStrike" cap="none" normalizeH="0" baseline="0" smtClean="0">
                <a:ln>
                  <a:noFill/>
                </a:ln>
                <a:solidFill>
                  <a:schemeClr val="tx1"/>
                </a:solidFill>
                <a:effectLst/>
              </a:endParaRPr>
            </a:p>
          </p:txBody>
        </p:sp>
        <p:sp>
          <p:nvSpPr>
            <p:cNvPr id="17" name="Rectangle 11"/>
            <p:cNvSpPr>
              <a:spLocks noChangeArrowheads="1"/>
            </p:cNvSpPr>
            <p:nvPr/>
          </p:nvSpPr>
          <p:spPr bwMode="auto">
            <a:xfrm>
              <a:off x="2203" y="2113"/>
              <a:ext cx="495"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结构化程序设计</a:t>
              </a:r>
              <a:endParaRPr kumimoji="0" lang="zh-CN" altLang="zh-CN" sz="2000" b="1" i="0" u="none" strike="noStrike" cap="none" normalizeH="0" baseline="0" dirty="0" smtClean="0">
                <a:ln>
                  <a:noFill/>
                </a:ln>
                <a:solidFill>
                  <a:schemeClr val="tx1"/>
                </a:solidFill>
                <a:effectLst/>
              </a:endParaRPr>
            </a:p>
          </p:txBody>
        </p:sp>
        <p:sp>
          <p:nvSpPr>
            <p:cNvPr id="18" name="Rectangle 12"/>
            <p:cNvSpPr>
              <a:spLocks noChangeArrowheads="1"/>
            </p:cNvSpPr>
            <p:nvPr/>
          </p:nvSpPr>
          <p:spPr bwMode="auto">
            <a:xfrm>
              <a:off x="2706" y="2111"/>
              <a:ext cx="18"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smtClean="0">
                  <a:ln>
                    <a:noFill/>
                  </a:ln>
                  <a:solidFill>
                    <a:srgbClr val="000000"/>
                  </a:solidFill>
                  <a:effectLst/>
                  <a:latin typeface="Times New Roman" panose="02020603050405020304" pitchFamily="18" charset="0"/>
                </a:rPr>
                <a:t> </a:t>
              </a:r>
              <a:endParaRPr kumimoji="0" lang="zh-CN" altLang="zh-CN" sz="2000" b="1" i="0" u="none" strike="noStrike" cap="none" normalizeH="0" baseline="0" smtClean="0">
                <a:ln>
                  <a:noFill/>
                </a:ln>
                <a:solidFill>
                  <a:schemeClr val="tx1"/>
                </a:solidFill>
                <a:effectLst/>
              </a:endParaRPr>
            </a:p>
          </p:txBody>
        </p:sp>
        <p:sp>
          <p:nvSpPr>
            <p:cNvPr id="19" name="Freeform 13"/>
            <p:cNvSpPr>
              <a:spLocks noEditPoints="1"/>
            </p:cNvSpPr>
            <p:nvPr/>
          </p:nvSpPr>
          <p:spPr bwMode="auto">
            <a:xfrm>
              <a:off x="2044" y="2194"/>
              <a:ext cx="821" cy="32"/>
            </a:xfrm>
            <a:custGeom>
              <a:avLst/>
              <a:gdLst>
                <a:gd name="T0" fmla="*/ 0 w 821"/>
                <a:gd name="T1" fmla="*/ 11 h 32"/>
                <a:gd name="T2" fmla="*/ 797 w 821"/>
                <a:gd name="T3" fmla="*/ 12 h 32"/>
                <a:gd name="T4" fmla="*/ 797 w 821"/>
                <a:gd name="T5" fmla="*/ 20 h 32"/>
                <a:gd name="T6" fmla="*/ 0 w 821"/>
                <a:gd name="T7" fmla="*/ 19 h 32"/>
                <a:gd name="T8" fmla="*/ 0 w 821"/>
                <a:gd name="T9" fmla="*/ 11 h 32"/>
                <a:gd name="T10" fmla="*/ 789 w 821"/>
                <a:gd name="T11" fmla="*/ 0 h 32"/>
                <a:gd name="T12" fmla="*/ 821 w 821"/>
                <a:gd name="T13" fmla="*/ 16 h 32"/>
                <a:gd name="T14" fmla="*/ 789 w 821"/>
                <a:gd name="T15" fmla="*/ 32 h 32"/>
                <a:gd name="T16" fmla="*/ 789 w 821"/>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1" h="32">
                  <a:moveTo>
                    <a:pt x="0" y="11"/>
                  </a:moveTo>
                  <a:lnTo>
                    <a:pt x="797" y="12"/>
                  </a:lnTo>
                  <a:lnTo>
                    <a:pt x="797" y="20"/>
                  </a:lnTo>
                  <a:lnTo>
                    <a:pt x="0" y="19"/>
                  </a:lnTo>
                  <a:lnTo>
                    <a:pt x="0" y="11"/>
                  </a:lnTo>
                  <a:close/>
                  <a:moveTo>
                    <a:pt x="789" y="0"/>
                  </a:moveTo>
                  <a:lnTo>
                    <a:pt x="821" y="16"/>
                  </a:lnTo>
                  <a:lnTo>
                    <a:pt x="789" y="32"/>
                  </a:lnTo>
                  <a:lnTo>
                    <a:pt x="789" y="0"/>
                  </a:lnTo>
                  <a:close/>
                </a:path>
              </a:pathLst>
            </a:custGeom>
            <a:solidFill>
              <a:srgbClr val="000000"/>
            </a:solidFill>
            <a:ln w="1588"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20" name="Rectangle 14"/>
            <p:cNvSpPr>
              <a:spLocks noChangeArrowheads="1"/>
            </p:cNvSpPr>
            <p:nvPr/>
          </p:nvSpPr>
          <p:spPr bwMode="auto">
            <a:xfrm>
              <a:off x="2866" y="2085"/>
              <a:ext cx="218" cy="250"/>
            </a:xfrm>
            <a:prstGeom prst="rect">
              <a:avLst/>
            </a:prstGeom>
            <a:noFill/>
            <a:ln w="9525"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2000" b="1"/>
            </a:p>
          </p:txBody>
        </p:sp>
        <p:sp>
          <p:nvSpPr>
            <p:cNvPr id="21" name="Rectangle 15"/>
            <p:cNvSpPr>
              <a:spLocks noChangeArrowheads="1"/>
            </p:cNvSpPr>
            <p:nvPr/>
          </p:nvSpPr>
          <p:spPr bwMode="auto">
            <a:xfrm>
              <a:off x="2904" y="2114"/>
              <a:ext cx="141"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函数</a:t>
              </a:r>
              <a:endParaRPr kumimoji="0" lang="zh-CN" altLang="zh-CN" sz="2000" b="1" i="0" u="none" strike="noStrike" cap="none" normalizeH="0" baseline="0" smtClean="0">
                <a:ln>
                  <a:noFill/>
                </a:ln>
                <a:solidFill>
                  <a:schemeClr val="tx1"/>
                </a:solidFill>
                <a:effectLst/>
              </a:endParaRPr>
            </a:p>
          </p:txBody>
        </p:sp>
        <p:sp>
          <p:nvSpPr>
            <p:cNvPr id="22" name="Rectangle 16"/>
            <p:cNvSpPr>
              <a:spLocks noChangeArrowheads="1"/>
            </p:cNvSpPr>
            <p:nvPr/>
          </p:nvSpPr>
          <p:spPr bwMode="auto">
            <a:xfrm>
              <a:off x="3047" y="2112"/>
              <a:ext cx="18"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smtClean="0">
                  <a:ln>
                    <a:noFill/>
                  </a:ln>
                  <a:solidFill>
                    <a:srgbClr val="000000"/>
                  </a:solidFill>
                  <a:effectLst/>
                  <a:latin typeface="Times New Roman" panose="02020603050405020304" pitchFamily="18" charset="0"/>
                </a:rPr>
                <a:t> </a:t>
              </a:r>
              <a:endParaRPr kumimoji="0" lang="zh-CN" altLang="zh-CN" sz="2000" b="1" i="0" u="none" strike="noStrike" cap="none" normalizeH="0" baseline="0" smtClean="0">
                <a:ln>
                  <a:noFill/>
                </a:ln>
                <a:solidFill>
                  <a:schemeClr val="tx1"/>
                </a:solidFill>
                <a:effectLst/>
              </a:endParaRPr>
            </a:p>
          </p:txBody>
        </p:sp>
        <p:sp>
          <p:nvSpPr>
            <p:cNvPr id="23" name="Rectangle 17"/>
            <p:cNvSpPr>
              <a:spLocks noChangeArrowheads="1"/>
            </p:cNvSpPr>
            <p:nvPr/>
          </p:nvSpPr>
          <p:spPr bwMode="auto">
            <a:xfrm>
              <a:off x="2904" y="2239"/>
              <a:ext cx="141"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复用</a:t>
              </a:r>
              <a:endParaRPr kumimoji="0" lang="zh-CN" altLang="zh-CN" sz="2000" b="1" i="0" u="none" strike="noStrike" cap="none" normalizeH="0" baseline="0" smtClean="0">
                <a:ln>
                  <a:noFill/>
                </a:ln>
                <a:solidFill>
                  <a:schemeClr val="tx1"/>
                </a:solidFill>
                <a:effectLst/>
              </a:endParaRPr>
            </a:p>
          </p:txBody>
        </p:sp>
        <p:sp>
          <p:nvSpPr>
            <p:cNvPr id="24" name="Rectangle 18"/>
            <p:cNvSpPr>
              <a:spLocks noChangeArrowheads="1"/>
            </p:cNvSpPr>
            <p:nvPr/>
          </p:nvSpPr>
          <p:spPr bwMode="auto">
            <a:xfrm>
              <a:off x="3047" y="2237"/>
              <a:ext cx="18"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smtClean="0">
                  <a:ln>
                    <a:noFill/>
                  </a:ln>
                  <a:solidFill>
                    <a:srgbClr val="000000"/>
                  </a:solidFill>
                  <a:effectLst/>
                  <a:latin typeface="Times New Roman" panose="02020603050405020304" pitchFamily="18" charset="0"/>
                </a:rPr>
                <a:t> </a:t>
              </a:r>
              <a:endParaRPr kumimoji="0" lang="zh-CN" altLang="zh-CN" sz="2000" b="1" i="0" u="none" strike="noStrike" cap="none" normalizeH="0" baseline="0" smtClean="0">
                <a:ln>
                  <a:noFill/>
                </a:ln>
                <a:solidFill>
                  <a:schemeClr val="tx1"/>
                </a:solidFill>
                <a:effectLst/>
              </a:endParaRPr>
            </a:p>
          </p:txBody>
        </p:sp>
        <p:sp>
          <p:nvSpPr>
            <p:cNvPr id="25" name="Rectangle 19"/>
            <p:cNvSpPr>
              <a:spLocks noChangeArrowheads="1"/>
            </p:cNvSpPr>
            <p:nvPr/>
          </p:nvSpPr>
          <p:spPr bwMode="auto">
            <a:xfrm>
              <a:off x="3183" y="2113"/>
              <a:ext cx="566"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面向对象程序设计</a:t>
              </a:r>
              <a:endParaRPr kumimoji="0" lang="zh-CN" altLang="zh-CN" sz="2000" b="1" i="0" u="none" strike="noStrike" cap="none" normalizeH="0" baseline="0" smtClean="0">
                <a:ln>
                  <a:noFill/>
                </a:ln>
                <a:solidFill>
                  <a:schemeClr val="tx1"/>
                </a:solidFill>
                <a:effectLst/>
              </a:endParaRPr>
            </a:p>
          </p:txBody>
        </p:sp>
        <p:sp>
          <p:nvSpPr>
            <p:cNvPr id="26" name="Rectangle 20"/>
            <p:cNvSpPr>
              <a:spLocks noChangeArrowheads="1"/>
            </p:cNvSpPr>
            <p:nvPr/>
          </p:nvSpPr>
          <p:spPr bwMode="auto">
            <a:xfrm>
              <a:off x="3759" y="2111"/>
              <a:ext cx="18"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smtClean="0">
                  <a:ln>
                    <a:noFill/>
                  </a:ln>
                  <a:solidFill>
                    <a:srgbClr val="000000"/>
                  </a:solidFill>
                  <a:effectLst/>
                  <a:latin typeface="Times New Roman" panose="02020603050405020304" pitchFamily="18" charset="0"/>
                </a:rPr>
                <a:t> </a:t>
              </a:r>
              <a:endParaRPr kumimoji="0" lang="zh-CN" altLang="zh-CN" sz="2000" b="1" i="0" u="none" strike="noStrike" cap="none" normalizeH="0" baseline="0" smtClean="0">
                <a:ln>
                  <a:noFill/>
                </a:ln>
                <a:solidFill>
                  <a:schemeClr val="tx1"/>
                </a:solidFill>
                <a:effectLst/>
              </a:endParaRPr>
            </a:p>
          </p:txBody>
        </p:sp>
        <p:sp>
          <p:nvSpPr>
            <p:cNvPr id="27" name="Freeform 21"/>
            <p:cNvSpPr>
              <a:spLocks noEditPoints="1"/>
            </p:cNvSpPr>
            <p:nvPr/>
          </p:nvSpPr>
          <p:spPr bwMode="auto">
            <a:xfrm>
              <a:off x="3086" y="2194"/>
              <a:ext cx="770" cy="32"/>
            </a:xfrm>
            <a:custGeom>
              <a:avLst/>
              <a:gdLst>
                <a:gd name="T0" fmla="*/ 0 w 770"/>
                <a:gd name="T1" fmla="*/ 12 h 32"/>
                <a:gd name="T2" fmla="*/ 746 w 770"/>
                <a:gd name="T3" fmla="*/ 12 h 32"/>
                <a:gd name="T4" fmla="*/ 746 w 770"/>
                <a:gd name="T5" fmla="*/ 20 h 32"/>
                <a:gd name="T6" fmla="*/ 0 w 770"/>
                <a:gd name="T7" fmla="*/ 20 h 32"/>
                <a:gd name="T8" fmla="*/ 0 w 770"/>
                <a:gd name="T9" fmla="*/ 12 h 32"/>
                <a:gd name="T10" fmla="*/ 738 w 770"/>
                <a:gd name="T11" fmla="*/ 0 h 32"/>
                <a:gd name="T12" fmla="*/ 770 w 770"/>
                <a:gd name="T13" fmla="*/ 16 h 32"/>
                <a:gd name="T14" fmla="*/ 738 w 770"/>
                <a:gd name="T15" fmla="*/ 32 h 32"/>
                <a:gd name="T16" fmla="*/ 738 w 770"/>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0" h="32">
                  <a:moveTo>
                    <a:pt x="0" y="12"/>
                  </a:moveTo>
                  <a:lnTo>
                    <a:pt x="746" y="12"/>
                  </a:lnTo>
                  <a:lnTo>
                    <a:pt x="746" y="20"/>
                  </a:lnTo>
                  <a:lnTo>
                    <a:pt x="0" y="20"/>
                  </a:lnTo>
                  <a:lnTo>
                    <a:pt x="0" y="12"/>
                  </a:lnTo>
                  <a:close/>
                  <a:moveTo>
                    <a:pt x="738" y="0"/>
                  </a:moveTo>
                  <a:lnTo>
                    <a:pt x="770" y="16"/>
                  </a:lnTo>
                  <a:lnTo>
                    <a:pt x="738" y="32"/>
                  </a:lnTo>
                  <a:lnTo>
                    <a:pt x="738" y="0"/>
                  </a:lnTo>
                  <a:close/>
                </a:path>
              </a:pathLst>
            </a:custGeom>
            <a:solidFill>
              <a:srgbClr val="000000"/>
            </a:solidFill>
            <a:ln w="1588"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28" name="Rectangle 22"/>
            <p:cNvSpPr>
              <a:spLocks noChangeArrowheads="1"/>
            </p:cNvSpPr>
            <p:nvPr/>
          </p:nvSpPr>
          <p:spPr bwMode="auto">
            <a:xfrm>
              <a:off x="3858" y="2085"/>
              <a:ext cx="218" cy="250"/>
            </a:xfrm>
            <a:prstGeom prst="rect">
              <a:avLst/>
            </a:prstGeom>
            <a:noFill/>
            <a:ln w="9525"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2000" b="1"/>
            </a:p>
          </p:txBody>
        </p:sp>
        <p:sp>
          <p:nvSpPr>
            <p:cNvPr id="29" name="Rectangle 23"/>
            <p:cNvSpPr>
              <a:spLocks noChangeArrowheads="1"/>
            </p:cNvSpPr>
            <p:nvPr/>
          </p:nvSpPr>
          <p:spPr bwMode="auto">
            <a:xfrm>
              <a:off x="3931" y="2114"/>
              <a:ext cx="71"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类</a:t>
              </a:r>
              <a:endParaRPr kumimoji="0" lang="zh-CN" altLang="zh-CN" sz="2000" b="1" i="0" u="none" strike="noStrike" cap="none" normalizeH="0" baseline="0" smtClean="0">
                <a:ln>
                  <a:noFill/>
                </a:ln>
                <a:solidFill>
                  <a:schemeClr val="tx1"/>
                </a:solidFill>
                <a:effectLst/>
              </a:endParaRPr>
            </a:p>
          </p:txBody>
        </p:sp>
        <p:sp>
          <p:nvSpPr>
            <p:cNvPr id="30" name="Rectangle 24"/>
            <p:cNvSpPr>
              <a:spLocks noChangeArrowheads="1"/>
            </p:cNvSpPr>
            <p:nvPr/>
          </p:nvSpPr>
          <p:spPr bwMode="auto">
            <a:xfrm>
              <a:off x="4003" y="2112"/>
              <a:ext cx="18"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smtClean="0">
                  <a:ln>
                    <a:noFill/>
                  </a:ln>
                  <a:solidFill>
                    <a:srgbClr val="000000"/>
                  </a:solidFill>
                  <a:effectLst/>
                  <a:latin typeface="Times New Roman" panose="02020603050405020304" pitchFamily="18" charset="0"/>
                </a:rPr>
                <a:t> </a:t>
              </a:r>
              <a:endParaRPr kumimoji="0" lang="zh-CN" altLang="zh-CN" sz="2000" b="1" i="0" u="none" strike="noStrike" cap="none" normalizeH="0" baseline="0" smtClean="0">
                <a:ln>
                  <a:noFill/>
                </a:ln>
                <a:solidFill>
                  <a:schemeClr val="tx1"/>
                </a:solidFill>
                <a:effectLst/>
              </a:endParaRPr>
            </a:p>
          </p:txBody>
        </p:sp>
        <p:sp>
          <p:nvSpPr>
            <p:cNvPr id="31" name="Rectangle 25"/>
            <p:cNvSpPr>
              <a:spLocks noChangeArrowheads="1"/>
            </p:cNvSpPr>
            <p:nvPr/>
          </p:nvSpPr>
          <p:spPr bwMode="auto">
            <a:xfrm>
              <a:off x="3895" y="2239"/>
              <a:ext cx="141"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复用</a:t>
              </a:r>
              <a:endParaRPr kumimoji="0" lang="zh-CN" altLang="zh-CN" sz="2000" b="1" i="0" u="none" strike="noStrike" cap="none" normalizeH="0" baseline="0" smtClean="0">
                <a:ln>
                  <a:noFill/>
                </a:ln>
                <a:solidFill>
                  <a:schemeClr val="tx1"/>
                </a:solidFill>
                <a:effectLst/>
              </a:endParaRPr>
            </a:p>
          </p:txBody>
        </p:sp>
        <p:sp>
          <p:nvSpPr>
            <p:cNvPr id="32" name="Rectangle 26"/>
            <p:cNvSpPr>
              <a:spLocks noChangeArrowheads="1"/>
            </p:cNvSpPr>
            <p:nvPr/>
          </p:nvSpPr>
          <p:spPr bwMode="auto">
            <a:xfrm>
              <a:off x="4039" y="2237"/>
              <a:ext cx="18"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smtClean="0">
                  <a:ln>
                    <a:noFill/>
                  </a:ln>
                  <a:solidFill>
                    <a:srgbClr val="000000"/>
                  </a:solidFill>
                  <a:effectLst/>
                  <a:latin typeface="Times New Roman" panose="02020603050405020304" pitchFamily="18" charset="0"/>
                </a:rPr>
                <a:t> </a:t>
              </a:r>
              <a:endParaRPr kumimoji="0" lang="zh-CN" altLang="zh-CN" sz="2000" b="1" i="0" u="none" strike="noStrike" cap="none" normalizeH="0" baseline="0" smtClean="0">
                <a:ln>
                  <a:noFill/>
                </a:ln>
                <a:solidFill>
                  <a:schemeClr val="tx1"/>
                </a:solidFill>
                <a:effectLst/>
              </a:endParaRPr>
            </a:p>
          </p:txBody>
        </p:sp>
        <p:sp>
          <p:nvSpPr>
            <p:cNvPr id="33" name="Rectangle 27"/>
            <p:cNvSpPr>
              <a:spLocks noChangeArrowheads="1"/>
            </p:cNvSpPr>
            <p:nvPr/>
          </p:nvSpPr>
          <p:spPr bwMode="auto">
            <a:xfrm>
              <a:off x="1680" y="1614"/>
              <a:ext cx="504" cy="250"/>
            </a:xfrm>
            <a:prstGeom prst="rect">
              <a:avLst/>
            </a:prstGeom>
            <a:noFill/>
            <a:ln w="9525"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2000" b="1"/>
            </a:p>
          </p:txBody>
        </p:sp>
        <p:sp>
          <p:nvSpPr>
            <p:cNvPr id="34" name="Rectangle 28"/>
            <p:cNvSpPr>
              <a:spLocks noChangeArrowheads="1"/>
            </p:cNvSpPr>
            <p:nvPr/>
          </p:nvSpPr>
          <p:spPr bwMode="auto">
            <a:xfrm>
              <a:off x="1717" y="1643"/>
              <a:ext cx="424"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少数科学家与</a:t>
              </a:r>
              <a:endParaRPr kumimoji="0" lang="zh-CN" altLang="zh-CN" sz="2000" b="1" i="0" u="none" strike="noStrike" cap="none" normalizeH="0" baseline="0" smtClean="0">
                <a:ln>
                  <a:noFill/>
                </a:ln>
                <a:solidFill>
                  <a:schemeClr val="tx1"/>
                </a:solidFill>
                <a:effectLst/>
              </a:endParaRPr>
            </a:p>
          </p:txBody>
        </p:sp>
        <p:sp>
          <p:nvSpPr>
            <p:cNvPr id="35" name="Rectangle 29"/>
            <p:cNvSpPr>
              <a:spLocks noChangeArrowheads="1"/>
            </p:cNvSpPr>
            <p:nvPr/>
          </p:nvSpPr>
          <p:spPr bwMode="auto">
            <a:xfrm>
              <a:off x="1753" y="1768"/>
              <a:ext cx="354"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工程师编程</a:t>
              </a:r>
              <a:endParaRPr kumimoji="0" lang="zh-CN" altLang="zh-CN" sz="2000" b="1" i="0" u="none" strike="noStrike" cap="none" normalizeH="0" baseline="0" smtClean="0">
                <a:ln>
                  <a:noFill/>
                </a:ln>
                <a:solidFill>
                  <a:schemeClr val="tx1"/>
                </a:solidFill>
                <a:effectLst/>
              </a:endParaRPr>
            </a:p>
          </p:txBody>
        </p:sp>
        <p:sp>
          <p:nvSpPr>
            <p:cNvPr id="36" name="Rectangle 30"/>
            <p:cNvSpPr>
              <a:spLocks noChangeArrowheads="1"/>
            </p:cNvSpPr>
            <p:nvPr/>
          </p:nvSpPr>
          <p:spPr bwMode="auto">
            <a:xfrm>
              <a:off x="2112" y="1766"/>
              <a:ext cx="18"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smtClean="0">
                  <a:ln>
                    <a:noFill/>
                  </a:ln>
                  <a:solidFill>
                    <a:srgbClr val="000000"/>
                  </a:solidFill>
                  <a:effectLst/>
                  <a:latin typeface="Times New Roman" panose="02020603050405020304" pitchFamily="18" charset="0"/>
                </a:rPr>
                <a:t> </a:t>
              </a:r>
              <a:endParaRPr kumimoji="0" lang="zh-CN" altLang="zh-CN" sz="2000" b="1" i="0" u="none" strike="noStrike" cap="none" normalizeH="0" baseline="0" smtClean="0">
                <a:ln>
                  <a:noFill/>
                </a:ln>
                <a:solidFill>
                  <a:schemeClr val="tx1"/>
                </a:solidFill>
                <a:effectLst/>
              </a:endParaRPr>
            </a:p>
          </p:txBody>
        </p:sp>
        <p:sp>
          <p:nvSpPr>
            <p:cNvPr id="37" name="Rectangle 31"/>
            <p:cNvSpPr>
              <a:spLocks noChangeArrowheads="1"/>
            </p:cNvSpPr>
            <p:nvPr/>
          </p:nvSpPr>
          <p:spPr bwMode="auto">
            <a:xfrm>
              <a:off x="2256" y="1491"/>
              <a:ext cx="212"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上世纪</a:t>
              </a:r>
              <a:endParaRPr kumimoji="0" lang="zh-CN" altLang="zh-CN" sz="2000" b="1" i="0" u="none" strike="noStrike" cap="none" normalizeH="0" baseline="0" smtClean="0">
                <a:ln>
                  <a:noFill/>
                </a:ln>
                <a:solidFill>
                  <a:schemeClr val="tx1"/>
                </a:solidFill>
                <a:effectLst/>
              </a:endParaRPr>
            </a:p>
          </p:txBody>
        </p:sp>
        <p:sp>
          <p:nvSpPr>
            <p:cNvPr id="38" name="Rectangle 32"/>
            <p:cNvSpPr>
              <a:spLocks noChangeArrowheads="1"/>
            </p:cNvSpPr>
            <p:nvPr/>
          </p:nvSpPr>
          <p:spPr bwMode="auto">
            <a:xfrm>
              <a:off x="2489" y="1489"/>
              <a:ext cx="71"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smtClean="0">
                  <a:ln>
                    <a:noFill/>
                  </a:ln>
                  <a:solidFill>
                    <a:srgbClr val="000000"/>
                  </a:solidFill>
                  <a:effectLst/>
                  <a:latin typeface="Times New Roman" panose="02020603050405020304" pitchFamily="18" charset="0"/>
                </a:rPr>
                <a:t>60</a:t>
              </a:r>
              <a:endParaRPr kumimoji="0" lang="zh-CN" altLang="zh-CN" sz="2000" b="1" i="0" u="none" strike="noStrike" cap="none" normalizeH="0" baseline="0" smtClean="0">
                <a:ln>
                  <a:noFill/>
                </a:ln>
                <a:solidFill>
                  <a:schemeClr val="tx1"/>
                </a:solidFill>
                <a:effectLst/>
              </a:endParaRPr>
            </a:p>
          </p:txBody>
        </p:sp>
        <p:sp>
          <p:nvSpPr>
            <p:cNvPr id="39" name="Rectangle 33"/>
            <p:cNvSpPr>
              <a:spLocks noChangeArrowheads="1"/>
            </p:cNvSpPr>
            <p:nvPr/>
          </p:nvSpPr>
          <p:spPr bwMode="auto">
            <a:xfrm>
              <a:off x="2579" y="1491"/>
              <a:ext cx="212"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年代出</a:t>
              </a:r>
              <a:endParaRPr kumimoji="0" lang="zh-CN" altLang="zh-CN" sz="2000" b="1" i="0" u="none" strike="noStrike" cap="none" normalizeH="0" baseline="0" smtClean="0">
                <a:ln>
                  <a:noFill/>
                </a:ln>
                <a:solidFill>
                  <a:schemeClr val="tx1"/>
                </a:solidFill>
                <a:effectLst/>
              </a:endParaRPr>
            </a:p>
          </p:txBody>
        </p:sp>
        <p:sp>
          <p:nvSpPr>
            <p:cNvPr id="40" name="Rectangle 34"/>
            <p:cNvSpPr>
              <a:spLocks noChangeArrowheads="1"/>
            </p:cNvSpPr>
            <p:nvPr/>
          </p:nvSpPr>
          <p:spPr bwMode="auto">
            <a:xfrm>
              <a:off x="2273" y="1616"/>
              <a:ext cx="495"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现软件代码危机</a:t>
              </a:r>
              <a:endParaRPr kumimoji="0" lang="zh-CN" altLang="zh-CN" sz="2000" b="1" i="0" u="none" strike="noStrike" cap="none" normalizeH="0" baseline="0" smtClean="0">
                <a:ln>
                  <a:noFill/>
                </a:ln>
                <a:solidFill>
                  <a:schemeClr val="tx1"/>
                </a:solidFill>
                <a:effectLst/>
              </a:endParaRPr>
            </a:p>
          </p:txBody>
        </p:sp>
        <p:sp>
          <p:nvSpPr>
            <p:cNvPr id="41" name="Rectangle 35"/>
            <p:cNvSpPr>
              <a:spLocks noChangeArrowheads="1"/>
            </p:cNvSpPr>
            <p:nvPr/>
          </p:nvSpPr>
          <p:spPr bwMode="auto">
            <a:xfrm>
              <a:off x="2777" y="1614"/>
              <a:ext cx="18"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smtClean="0">
                  <a:ln>
                    <a:noFill/>
                  </a:ln>
                  <a:solidFill>
                    <a:srgbClr val="000000"/>
                  </a:solidFill>
                  <a:effectLst/>
                  <a:latin typeface="Times New Roman" panose="02020603050405020304" pitchFamily="18" charset="0"/>
                </a:rPr>
                <a:t> </a:t>
              </a:r>
              <a:endParaRPr kumimoji="0" lang="zh-CN" altLang="zh-CN" sz="2000" b="1" i="0" u="none" strike="noStrike" cap="none" normalizeH="0" baseline="0" smtClean="0">
                <a:ln>
                  <a:noFill/>
                </a:ln>
                <a:solidFill>
                  <a:schemeClr val="tx1"/>
                </a:solidFill>
                <a:effectLst/>
              </a:endParaRPr>
            </a:p>
          </p:txBody>
        </p:sp>
        <p:sp>
          <p:nvSpPr>
            <p:cNvPr id="42" name="Freeform 36"/>
            <p:cNvSpPr>
              <a:spLocks noEditPoints="1"/>
            </p:cNvSpPr>
            <p:nvPr/>
          </p:nvSpPr>
          <p:spPr bwMode="auto">
            <a:xfrm>
              <a:off x="2185" y="1723"/>
              <a:ext cx="680" cy="32"/>
            </a:xfrm>
            <a:custGeom>
              <a:avLst/>
              <a:gdLst>
                <a:gd name="T0" fmla="*/ 0 w 680"/>
                <a:gd name="T1" fmla="*/ 12 h 32"/>
                <a:gd name="T2" fmla="*/ 656 w 680"/>
                <a:gd name="T3" fmla="*/ 12 h 32"/>
                <a:gd name="T4" fmla="*/ 656 w 680"/>
                <a:gd name="T5" fmla="*/ 20 h 32"/>
                <a:gd name="T6" fmla="*/ 0 w 680"/>
                <a:gd name="T7" fmla="*/ 20 h 32"/>
                <a:gd name="T8" fmla="*/ 0 w 680"/>
                <a:gd name="T9" fmla="*/ 12 h 32"/>
                <a:gd name="T10" fmla="*/ 648 w 680"/>
                <a:gd name="T11" fmla="*/ 0 h 32"/>
                <a:gd name="T12" fmla="*/ 680 w 680"/>
                <a:gd name="T13" fmla="*/ 16 h 32"/>
                <a:gd name="T14" fmla="*/ 648 w 680"/>
                <a:gd name="T15" fmla="*/ 32 h 32"/>
                <a:gd name="T16" fmla="*/ 648 w 680"/>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0" h="32">
                  <a:moveTo>
                    <a:pt x="0" y="12"/>
                  </a:moveTo>
                  <a:lnTo>
                    <a:pt x="656" y="12"/>
                  </a:lnTo>
                  <a:lnTo>
                    <a:pt x="656" y="20"/>
                  </a:lnTo>
                  <a:lnTo>
                    <a:pt x="0" y="20"/>
                  </a:lnTo>
                  <a:lnTo>
                    <a:pt x="0" y="12"/>
                  </a:lnTo>
                  <a:close/>
                  <a:moveTo>
                    <a:pt x="648" y="0"/>
                  </a:moveTo>
                  <a:lnTo>
                    <a:pt x="680" y="16"/>
                  </a:lnTo>
                  <a:lnTo>
                    <a:pt x="648" y="32"/>
                  </a:lnTo>
                  <a:lnTo>
                    <a:pt x="648" y="0"/>
                  </a:lnTo>
                  <a:close/>
                </a:path>
              </a:pathLst>
            </a:custGeom>
            <a:solidFill>
              <a:srgbClr val="000000"/>
            </a:solidFill>
            <a:ln w="1588"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43" name="Rectangle 37"/>
            <p:cNvSpPr>
              <a:spLocks noChangeArrowheads="1"/>
            </p:cNvSpPr>
            <p:nvPr/>
          </p:nvSpPr>
          <p:spPr bwMode="auto">
            <a:xfrm>
              <a:off x="2265" y="1787"/>
              <a:ext cx="141"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smtClean="0">
                  <a:ln>
                    <a:noFill/>
                  </a:ln>
                  <a:solidFill>
                    <a:srgbClr val="000000"/>
                  </a:solidFill>
                  <a:effectLst/>
                  <a:latin typeface="Times New Roman" panose="02020603050405020304" pitchFamily="18" charset="0"/>
                </a:rPr>
                <a:t>1965</a:t>
              </a:r>
              <a:endParaRPr kumimoji="0" lang="zh-CN" altLang="zh-CN" sz="2000" b="1" i="0" u="none" strike="noStrike" cap="none" normalizeH="0" baseline="0" smtClean="0">
                <a:ln>
                  <a:noFill/>
                </a:ln>
                <a:solidFill>
                  <a:schemeClr val="tx1"/>
                </a:solidFill>
                <a:effectLst/>
              </a:endParaRPr>
            </a:p>
          </p:txBody>
        </p:sp>
        <p:sp>
          <p:nvSpPr>
            <p:cNvPr id="44" name="Rectangle 38"/>
            <p:cNvSpPr>
              <a:spLocks noChangeArrowheads="1"/>
            </p:cNvSpPr>
            <p:nvPr/>
          </p:nvSpPr>
          <p:spPr bwMode="auto">
            <a:xfrm>
              <a:off x="2426" y="1789"/>
              <a:ext cx="354"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年提出结构</a:t>
              </a:r>
              <a:endParaRPr kumimoji="0" lang="zh-CN" altLang="zh-CN" sz="2000" b="1" i="0" u="none" strike="noStrike" cap="none" normalizeH="0" baseline="0" smtClean="0">
                <a:ln>
                  <a:noFill/>
                </a:ln>
                <a:solidFill>
                  <a:schemeClr val="tx1"/>
                </a:solidFill>
                <a:effectLst/>
              </a:endParaRPr>
            </a:p>
          </p:txBody>
        </p:sp>
        <p:sp>
          <p:nvSpPr>
            <p:cNvPr id="45" name="Rectangle 39"/>
            <p:cNvSpPr>
              <a:spLocks noChangeArrowheads="1"/>
            </p:cNvSpPr>
            <p:nvPr/>
          </p:nvSpPr>
          <p:spPr bwMode="auto">
            <a:xfrm>
              <a:off x="2345" y="1914"/>
              <a:ext cx="354"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化程序设计</a:t>
              </a:r>
              <a:endParaRPr kumimoji="0" lang="zh-CN" altLang="zh-CN" sz="2000" b="1" i="0" u="none" strike="noStrike" cap="none" normalizeH="0" baseline="0" dirty="0" smtClean="0">
                <a:ln>
                  <a:noFill/>
                </a:ln>
                <a:solidFill>
                  <a:schemeClr val="tx1"/>
                </a:solidFill>
                <a:effectLst/>
              </a:endParaRPr>
            </a:p>
          </p:txBody>
        </p:sp>
        <p:sp>
          <p:nvSpPr>
            <p:cNvPr id="46" name="Rectangle 40"/>
            <p:cNvSpPr>
              <a:spLocks noChangeArrowheads="1"/>
            </p:cNvSpPr>
            <p:nvPr/>
          </p:nvSpPr>
          <p:spPr bwMode="auto">
            <a:xfrm>
              <a:off x="2705" y="1912"/>
              <a:ext cx="18"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smtClean="0">
                  <a:ln>
                    <a:noFill/>
                  </a:ln>
                  <a:solidFill>
                    <a:srgbClr val="000000"/>
                  </a:solidFill>
                  <a:effectLst/>
                  <a:latin typeface="Times New Roman" panose="02020603050405020304" pitchFamily="18" charset="0"/>
                </a:rPr>
                <a:t> </a:t>
              </a:r>
              <a:endParaRPr kumimoji="0" lang="zh-CN" altLang="zh-CN" sz="2000" b="1" i="0" u="none" strike="noStrike" cap="none" normalizeH="0" baseline="0" smtClean="0">
                <a:ln>
                  <a:noFill/>
                </a:ln>
                <a:solidFill>
                  <a:schemeClr val="tx1"/>
                </a:solidFill>
                <a:effectLst/>
              </a:endParaRPr>
            </a:p>
          </p:txBody>
        </p:sp>
        <p:sp>
          <p:nvSpPr>
            <p:cNvPr id="47" name="Rectangle 41"/>
            <p:cNvSpPr>
              <a:spLocks noChangeArrowheads="1"/>
            </p:cNvSpPr>
            <p:nvPr/>
          </p:nvSpPr>
          <p:spPr bwMode="auto">
            <a:xfrm>
              <a:off x="2866" y="1614"/>
              <a:ext cx="218" cy="250"/>
            </a:xfrm>
            <a:prstGeom prst="rect">
              <a:avLst/>
            </a:prstGeom>
            <a:noFill/>
            <a:ln w="9525"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2000" b="1"/>
            </a:p>
          </p:txBody>
        </p:sp>
        <p:sp>
          <p:nvSpPr>
            <p:cNvPr id="48" name="Rectangle 42"/>
            <p:cNvSpPr>
              <a:spLocks noChangeArrowheads="1"/>
            </p:cNvSpPr>
            <p:nvPr/>
          </p:nvSpPr>
          <p:spPr bwMode="auto">
            <a:xfrm>
              <a:off x="2904" y="1643"/>
              <a:ext cx="141"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团队</a:t>
              </a:r>
              <a:endParaRPr kumimoji="0" lang="zh-CN" altLang="zh-CN" sz="2000" b="1" i="0" u="none" strike="noStrike" cap="none" normalizeH="0" baseline="0" smtClean="0">
                <a:ln>
                  <a:noFill/>
                </a:ln>
                <a:solidFill>
                  <a:schemeClr val="tx1"/>
                </a:solidFill>
                <a:effectLst/>
              </a:endParaRPr>
            </a:p>
          </p:txBody>
        </p:sp>
        <p:sp>
          <p:nvSpPr>
            <p:cNvPr id="49" name="Rectangle 43"/>
            <p:cNvSpPr>
              <a:spLocks noChangeArrowheads="1"/>
            </p:cNvSpPr>
            <p:nvPr/>
          </p:nvSpPr>
          <p:spPr bwMode="auto">
            <a:xfrm>
              <a:off x="3047" y="1641"/>
              <a:ext cx="18"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smtClean="0">
                  <a:ln>
                    <a:noFill/>
                  </a:ln>
                  <a:solidFill>
                    <a:srgbClr val="000000"/>
                  </a:solidFill>
                  <a:effectLst/>
                  <a:latin typeface="Times New Roman" panose="02020603050405020304" pitchFamily="18" charset="0"/>
                </a:rPr>
                <a:t> </a:t>
              </a:r>
              <a:endParaRPr kumimoji="0" lang="zh-CN" altLang="zh-CN" sz="2000" b="1" i="0" u="none" strike="noStrike" cap="none" normalizeH="0" baseline="0" smtClean="0">
                <a:ln>
                  <a:noFill/>
                </a:ln>
                <a:solidFill>
                  <a:schemeClr val="tx1"/>
                </a:solidFill>
                <a:effectLst/>
              </a:endParaRPr>
            </a:p>
          </p:txBody>
        </p:sp>
        <p:sp>
          <p:nvSpPr>
            <p:cNvPr id="50" name="Rectangle 44"/>
            <p:cNvSpPr>
              <a:spLocks noChangeArrowheads="1"/>
            </p:cNvSpPr>
            <p:nvPr/>
          </p:nvSpPr>
          <p:spPr bwMode="auto">
            <a:xfrm>
              <a:off x="2904" y="1768"/>
              <a:ext cx="141"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编程</a:t>
              </a:r>
              <a:endParaRPr kumimoji="0" lang="zh-CN" altLang="zh-CN" sz="2000" b="1" i="0" u="none" strike="noStrike" cap="none" normalizeH="0" baseline="0" smtClean="0">
                <a:ln>
                  <a:noFill/>
                </a:ln>
                <a:solidFill>
                  <a:schemeClr val="tx1"/>
                </a:solidFill>
                <a:effectLst/>
              </a:endParaRPr>
            </a:p>
          </p:txBody>
        </p:sp>
        <p:sp>
          <p:nvSpPr>
            <p:cNvPr id="51" name="Rectangle 45"/>
            <p:cNvSpPr>
              <a:spLocks noChangeArrowheads="1"/>
            </p:cNvSpPr>
            <p:nvPr/>
          </p:nvSpPr>
          <p:spPr bwMode="auto">
            <a:xfrm>
              <a:off x="3047" y="1766"/>
              <a:ext cx="18"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smtClean="0">
                  <a:ln>
                    <a:noFill/>
                  </a:ln>
                  <a:solidFill>
                    <a:srgbClr val="000000"/>
                  </a:solidFill>
                  <a:effectLst/>
                  <a:latin typeface="Times New Roman" panose="02020603050405020304" pitchFamily="18" charset="0"/>
                </a:rPr>
                <a:t> </a:t>
              </a:r>
              <a:endParaRPr kumimoji="0" lang="zh-CN" altLang="zh-CN" sz="2000" b="1" i="0" u="none" strike="noStrike" cap="none" normalizeH="0" baseline="0" smtClean="0">
                <a:ln>
                  <a:noFill/>
                </a:ln>
                <a:solidFill>
                  <a:schemeClr val="tx1"/>
                </a:solidFill>
                <a:effectLst/>
              </a:endParaRPr>
            </a:p>
          </p:txBody>
        </p:sp>
        <p:sp>
          <p:nvSpPr>
            <p:cNvPr id="52" name="Rectangle 46"/>
            <p:cNvSpPr>
              <a:spLocks noChangeArrowheads="1"/>
            </p:cNvSpPr>
            <p:nvPr/>
          </p:nvSpPr>
          <p:spPr bwMode="auto">
            <a:xfrm>
              <a:off x="3148" y="1491"/>
              <a:ext cx="637"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重用性、灵活性和扩</a:t>
              </a:r>
              <a:endParaRPr kumimoji="0" lang="zh-CN" altLang="zh-CN" sz="2000" b="1" i="0" u="none" strike="noStrike" cap="none" normalizeH="0" baseline="0" dirty="0" smtClean="0">
                <a:ln>
                  <a:noFill/>
                </a:ln>
                <a:solidFill>
                  <a:schemeClr val="tx1"/>
                </a:solidFill>
                <a:effectLst/>
              </a:endParaRPr>
            </a:p>
          </p:txBody>
        </p:sp>
        <p:sp>
          <p:nvSpPr>
            <p:cNvPr id="53" name="Rectangle 47"/>
            <p:cNvSpPr>
              <a:spLocks noChangeArrowheads="1"/>
            </p:cNvSpPr>
            <p:nvPr/>
          </p:nvSpPr>
          <p:spPr bwMode="auto">
            <a:xfrm>
              <a:off x="3291" y="1616"/>
              <a:ext cx="354"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展性的需求</a:t>
              </a:r>
              <a:endParaRPr kumimoji="0" lang="zh-CN" altLang="zh-CN" sz="2000" b="1" i="0" u="none" strike="noStrike" cap="none" normalizeH="0" baseline="0" dirty="0" smtClean="0">
                <a:ln>
                  <a:noFill/>
                </a:ln>
                <a:solidFill>
                  <a:schemeClr val="tx1"/>
                </a:solidFill>
                <a:effectLst/>
              </a:endParaRPr>
            </a:p>
          </p:txBody>
        </p:sp>
        <p:sp>
          <p:nvSpPr>
            <p:cNvPr id="54" name="Rectangle 48"/>
            <p:cNvSpPr>
              <a:spLocks noChangeArrowheads="1"/>
            </p:cNvSpPr>
            <p:nvPr/>
          </p:nvSpPr>
          <p:spPr bwMode="auto">
            <a:xfrm>
              <a:off x="3651" y="1614"/>
              <a:ext cx="18"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smtClean="0">
                  <a:ln>
                    <a:noFill/>
                  </a:ln>
                  <a:solidFill>
                    <a:srgbClr val="000000"/>
                  </a:solidFill>
                  <a:effectLst/>
                  <a:latin typeface="Times New Roman" panose="02020603050405020304" pitchFamily="18" charset="0"/>
                </a:rPr>
                <a:t> </a:t>
              </a:r>
              <a:endParaRPr kumimoji="0" lang="zh-CN" altLang="zh-CN" sz="2000" b="1" i="0" u="none" strike="noStrike" cap="none" normalizeH="0" baseline="0" smtClean="0">
                <a:ln>
                  <a:noFill/>
                </a:ln>
                <a:solidFill>
                  <a:schemeClr val="tx1"/>
                </a:solidFill>
                <a:effectLst/>
              </a:endParaRPr>
            </a:p>
          </p:txBody>
        </p:sp>
        <p:sp>
          <p:nvSpPr>
            <p:cNvPr id="55" name="Freeform 49"/>
            <p:cNvSpPr>
              <a:spLocks noEditPoints="1"/>
            </p:cNvSpPr>
            <p:nvPr/>
          </p:nvSpPr>
          <p:spPr bwMode="auto">
            <a:xfrm>
              <a:off x="3086" y="1723"/>
              <a:ext cx="770" cy="32"/>
            </a:xfrm>
            <a:custGeom>
              <a:avLst/>
              <a:gdLst>
                <a:gd name="T0" fmla="*/ 0 w 770"/>
                <a:gd name="T1" fmla="*/ 12 h 32"/>
                <a:gd name="T2" fmla="*/ 746 w 770"/>
                <a:gd name="T3" fmla="*/ 12 h 32"/>
                <a:gd name="T4" fmla="*/ 746 w 770"/>
                <a:gd name="T5" fmla="*/ 20 h 32"/>
                <a:gd name="T6" fmla="*/ 0 w 770"/>
                <a:gd name="T7" fmla="*/ 20 h 32"/>
                <a:gd name="T8" fmla="*/ 0 w 770"/>
                <a:gd name="T9" fmla="*/ 12 h 32"/>
                <a:gd name="T10" fmla="*/ 738 w 770"/>
                <a:gd name="T11" fmla="*/ 0 h 32"/>
                <a:gd name="T12" fmla="*/ 770 w 770"/>
                <a:gd name="T13" fmla="*/ 16 h 32"/>
                <a:gd name="T14" fmla="*/ 738 w 770"/>
                <a:gd name="T15" fmla="*/ 32 h 32"/>
                <a:gd name="T16" fmla="*/ 738 w 770"/>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0" h="32">
                  <a:moveTo>
                    <a:pt x="0" y="12"/>
                  </a:moveTo>
                  <a:lnTo>
                    <a:pt x="746" y="12"/>
                  </a:lnTo>
                  <a:lnTo>
                    <a:pt x="746" y="20"/>
                  </a:lnTo>
                  <a:lnTo>
                    <a:pt x="0" y="20"/>
                  </a:lnTo>
                  <a:lnTo>
                    <a:pt x="0" y="12"/>
                  </a:lnTo>
                  <a:close/>
                  <a:moveTo>
                    <a:pt x="738" y="0"/>
                  </a:moveTo>
                  <a:lnTo>
                    <a:pt x="770" y="16"/>
                  </a:lnTo>
                  <a:lnTo>
                    <a:pt x="738" y="32"/>
                  </a:lnTo>
                  <a:lnTo>
                    <a:pt x="738" y="0"/>
                  </a:lnTo>
                  <a:close/>
                </a:path>
              </a:pathLst>
            </a:custGeom>
            <a:solidFill>
              <a:srgbClr val="000000"/>
            </a:solidFill>
            <a:ln w="1588"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56" name="Rectangle 50"/>
            <p:cNvSpPr>
              <a:spLocks noChangeArrowheads="1"/>
            </p:cNvSpPr>
            <p:nvPr/>
          </p:nvSpPr>
          <p:spPr bwMode="auto">
            <a:xfrm>
              <a:off x="3165" y="1789"/>
              <a:ext cx="212"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上世纪</a:t>
              </a:r>
              <a:endParaRPr kumimoji="0" lang="zh-CN" altLang="zh-CN" sz="2000" b="1" i="0" u="none" strike="noStrike" cap="none" normalizeH="0" baseline="0" smtClean="0">
                <a:ln>
                  <a:noFill/>
                </a:ln>
                <a:solidFill>
                  <a:schemeClr val="tx1"/>
                </a:solidFill>
                <a:effectLst/>
              </a:endParaRPr>
            </a:p>
          </p:txBody>
        </p:sp>
        <p:sp>
          <p:nvSpPr>
            <p:cNvPr id="57" name="Rectangle 51"/>
            <p:cNvSpPr>
              <a:spLocks noChangeArrowheads="1"/>
            </p:cNvSpPr>
            <p:nvPr/>
          </p:nvSpPr>
          <p:spPr bwMode="auto">
            <a:xfrm>
              <a:off x="3399" y="1787"/>
              <a:ext cx="71"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smtClean="0">
                  <a:ln>
                    <a:noFill/>
                  </a:ln>
                  <a:solidFill>
                    <a:srgbClr val="000000"/>
                  </a:solidFill>
                  <a:effectLst/>
                  <a:latin typeface="Times New Roman" panose="02020603050405020304" pitchFamily="18" charset="0"/>
                </a:rPr>
                <a:t>80</a:t>
              </a:r>
              <a:endParaRPr kumimoji="0" lang="zh-CN" altLang="zh-CN" sz="2000" b="1" i="0" u="none" strike="noStrike" cap="none" normalizeH="0" baseline="0" smtClean="0">
                <a:ln>
                  <a:noFill/>
                </a:ln>
                <a:solidFill>
                  <a:schemeClr val="tx1"/>
                </a:solidFill>
                <a:effectLst/>
              </a:endParaRPr>
            </a:p>
          </p:txBody>
        </p:sp>
        <p:sp>
          <p:nvSpPr>
            <p:cNvPr id="58" name="Rectangle 52"/>
            <p:cNvSpPr>
              <a:spLocks noChangeArrowheads="1"/>
            </p:cNvSpPr>
            <p:nvPr/>
          </p:nvSpPr>
          <p:spPr bwMode="auto">
            <a:xfrm>
              <a:off x="3488" y="1789"/>
              <a:ext cx="283"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年代面向</a:t>
              </a:r>
              <a:endParaRPr kumimoji="0" lang="zh-CN" altLang="zh-CN" sz="2000" b="1" i="0" u="none" strike="noStrike" cap="none" normalizeH="0" baseline="0" dirty="0" smtClean="0">
                <a:ln>
                  <a:noFill/>
                </a:ln>
                <a:solidFill>
                  <a:schemeClr val="tx1"/>
                </a:solidFill>
                <a:effectLst/>
              </a:endParaRPr>
            </a:p>
          </p:txBody>
        </p:sp>
        <p:sp>
          <p:nvSpPr>
            <p:cNvPr id="59" name="Rectangle 53"/>
            <p:cNvSpPr>
              <a:spLocks noChangeArrowheads="1"/>
            </p:cNvSpPr>
            <p:nvPr/>
          </p:nvSpPr>
          <p:spPr bwMode="auto">
            <a:xfrm>
              <a:off x="3148" y="1914"/>
              <a:ext cx="637"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对象程序设计开始流</a:t>
              </a:r>
              <a:endParaRPr kumimoji="0" lang="zh-CN" altLang="zh-CN" sz="2000" b="1" i="0" u="none" strike="noStrike" cap="none" normalizeH="0" baseline="0" dirty="0" smtClean="0">
                <a:ln>
                  <a:noFill/>
                </a:ln>
                <a:solidFill>
                  <a:schemeClr val="tx1"/>
                </a:solidFill>
                <a:effectLst/>
              </a:endParaRPr>
            </a:p>
          </p:txBody>
        </p:sp>
        <p:sp>
          <p:nvSpPr>
            <p:cNvPr id="60" name="Rectangle 54"/>
            <p:cNvSpPr>
              <a:spLocks noChangeArrowheads="1"/>
            </p:cNvSpPr>
            <p:nvPr/>
          </p:nvSpPr>
          <p:spPr bwMode="auto">
            <a:xfrm>
              <a:off x="3782" y="1911"/>
              <a:ext cx="71"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行</a:t>
              </a:r>
              <a:endParaRPr kumimoji="0" lang="zh-CN" altLang="zh-CN" sz="2000" b="1" i="0" u="none" strike="noStrike" cap="none" normalizeH="0" baseline="0" dirty="0" smtClean="0">
                <a:ln>
                  <a:noFill/>
                </a:ln>
                <a:solidFill>
                  <a:schemeClr val="tx1"/>
                </a:solidFill>
                <a:effectLst/>
              </a:endParaRPr>
            </a:p>
          </p:txBody>
        </p:sp>
        <p:sp>
          <p:nvSpPr>
            <p:cNvPr id="61" name="Rectangle 55"/>
            <p:cNvSpPr>
              <a:spLocks noChangeArrowheads="1"/>
            </p:cNvSpPr>
            <p:nvPr/>
          </p:nvSpPr>
          <p:spPr bwMode="auto">
            <a:xfrm>
              <a:off x="3507" y="2037"/>
              <a:ext cx="18"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smtClean="0">
                  <a:ln>
                    <a:noFill/>
                  </a:ln>
                  <a:solidFill>
                    <a:srgbClr val="000000"/>
                  </a:solidFill>
                  <a:effectLst/>
                  <a:latin typeface="Times New Roman" panose="02020603050405020304" pitchFamily="18" charset="0"/>
                </a:rPr>
                <a:t> </a:t>
              </a:r>
              <a:endParaRPr kumimoji="0" lang="zh-CN" altLang="zh-CN" sz="2000" b="1" i="0" u="none" strike="noStrike" cap="none" normalizeH="0" baseline="0" smtClean="0">
                <a:ln>
                  <a:noFill/>
                </a:ln>
                <a:solidFill>
                  <a:schemeClr val="tx1"/>
                </a:solidFill>
                <a:effectLst/>
              </a:endParaRPr>
            </a:p>
          </p:txBody>
        </p:sp>
        <p:sp>
          <p:nvSpPr>
            <p:cNvPr id="62" name="Rectangle 56"/>
            <p:cNvSpPr>
              <a:spLocks noChangeArrowheads="1"/>
            </p:cNvSpPr>
            <p:nvPr/>
          </p:nvSpPr>
          <p:spPr bwMode="auto">
            <a:xfrm>
              <a:off x="3858" y="1614"/>
              <a:ext cx="218" cy="250"/>
            </a:xfrm>
            <a:prstGeom prst="rect">
              <a:avLst/>
            </a:prstGeom>
            <a:noFill/>
            <a:ln w="9525"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2000" b="1"/>
            </a:p>
          </p:txBody>
        </p:sp>
        <p:sp>
          <p:nvSpPr>
            <p:cNvPr id="63" name="Rectangle 57"/>
            <p:cNvSpPr>
              <a:spLocks noChangeArrowheads="1"/>
            </p:cNvSpPr>
            <p:nvPr/>
          </p:nvSpPr>
          <p:spPr bwMode="auto">
            <a:xfrm>
              <a:off x="3895" y="1643"/>
              <a:ext cx="141"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集团</a:t>
              </a:r>
              <a:endParaRPr kumimoji="0" lang="zh-CN" altLang="zh-CN" sz="2000" b="1" i="0" u="none" strike="noStrike" cap="none" normalizeH="0" baseline="0" smtClean="0">
                <a:ln>
                  <a:noFill/>
                </a:ln>
                <a:solidFill>
                  <a:schemeClr val="tx1"/>
                </a:solidFill>
                <a:effectLst/>
              </a:endParaRPr>
            </a:p>
          </p:txBody>
        </p:sp>
        <p:sp>
          <p:nvSpPr>
            <p:cNvPr id="64" name="Rectangle 58"/>
            <p:cNvSpPr>
              <a:spLocks noChangeArrowheads="1"/>
            </p:cNvSpPr>
            <p:nvPr/>
          </p:nvSpPr>
          <p:spPr bwMode="auto">
            <a:xfrm>
              <a:off x="4039" y="1641"/>
              <a:ext cx="18"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smtClean="0">
                  <a:ln>
                    <a:noFill/>
                  </a:ln>
                  <a:solidFill>
                    <a:srgbClr val="000000"/>
                  </a:solidFill>
                  <a:effectLst/>
                  <a:latin typeface="Times New Roman" panose="02020603050405020304" pitchFamily="18" charset="0"/>
                </a:rPr>
                <a:t> </a:t>
              </a:r>
              <a:endParaRPr kumimoji="0" lang="zh-CN" altLang="zh-CN" sz="2000" b="1" i="0" u="none" strike="noStrike" cap="none" normalizeH="0" baseline="0" smtClean="0">
                <a:ln>
                  <a:noFill/>
                </a:ln>
                <a:solidFill>
                  <a:schemeClr val="tx1"/>
                </a:solidFill>
                <a:effectLst/>
              </a:endParaRPr>
            </a:p>
          </p:txBody>
        </p:sp>
        <p:sp>
          <p:nvSpPr>
            <p:cNvPr id="65" name="Rectangle 59"/>
            <p:cNvSpPr>
              <a:spLocks noChangeArrowheads="1"/>
            </p:cNvSpPr>
            <p:nvPr/>
          </p:nvSpPr>
          <p:spPr bwMode="auto">
            <a:xfrm>
              <a:off x="3895" y="1768"/>
              <a:ext cx="141"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编程</a:t>
              </a:r>
              <a:endParaRPr kumimoji="0" lang="zh-CN" altLang="zh-CN" sz="2000" b="1" i="0" u="none" strike="noStrike" cap="none" normalizeH="0" baseline="0" smtClean="0">
                <a:ln>
                  <a:noFill/>
                </a:ln>
                <a:solidFill>
                  <a:schemeClr val="tx1"/>
                </a:solidFill>
                <a:effectLst/>
              </a:endParaRPr>
            </a:p>
          </p:txBody>
        </p:sp>
        <p:sp>
          <p:nvSpPr>
            <p:cNvPr id="66" name="Rectangle 60"/>
            <p:cNvSpPr>
              <a:spLocks noChangeArrowheads="1"/>
            </p:cNvSpPr>
            <p:nvPr/>
          </p:nvSpPr>
          <p:spPr bwMode="auto">
            <a:xfrm>
              <a:off x="4039" y="1766"/>
              <a:ext cx="18"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smtClean="0">
                  <a:ln>
                    <a:noFill/>
                  </a:ln>
                  <a:solidFill>
                    <a:srgbClr val="000000"/>
                  </a:solidFill>
                  <a:effectLst/>
                  <a:latin typeface="Times New Roman" panose="02020603050405020304" pitchFamily="18" charset="0"/>
                </a:rPr>
                <a:t> </a:t>
              </a:r>
              <a:endParaRPr kumimoji="0" lang="zh-CN" altLang="zh-CN" sz="2000" b="1" i="0" u="none" strike="noStrike" cap="none" normalizeH="0" baseline="0" smtClean="0">
                <a:ln>
                  <a:noFill/>
                </a:ln>
                <a:solidFill>
                  <a:schemeClr val="tx1"/>
                </a:solidFill>
                <a:effectLst/>
              </a:endParaRPr>
            </a:p>
          </p:txBody>
        </p:sp>
        <p:sp>
          <p:nvSpPr>
            <p:cNvPr id="67" name="Freeform 61"/>
            <p:cNvSpPr>
              <a:spLocks noEditPoints="1"/>
            </p:cNvSpPr>
            <p:nvPr/>
          </p:nvSpPr>
          <p:spPr bwMode="auto">
            <a:xfrm>
              <a:off x="1677" y="2430"/>
              <a:ext cx="758" cy="255"/>
            </a:xfrm>
            <a:custGeom>
              <a:avLst/>
              <a:gdLst>
                <a:gd name="T0" fmla="*/ 755 w 758"/>
                <a:gd name="T1" fmla="*/ 0 h 255"/>
                <a:gd name="T2" fmla="*/ 689 w 758"/>
                <a:gd name="T3" fmla="*/ 0 h 255"/>
                <a:gd name="T4" fmla="*/ 647 w 758"/>
                <a:gd name="T5" fmla="*/ 6 h 255"/>
                <a:gd name="T6" fmla="*/ 629 w 758"/>
                <a:gd name="T7" fmla="*/ 6 h 255"/>
                <a:gd name="T8" fmla="*/ 629 w 758"/>
                <a:gd name="T9" fmla="*/ 6 h 255"/>
                <a:gd name="T10" fmla="*/ 587 w 758"/>
                <a:gd name="T11" fmla="*/ 0 h 255"/>
                <a:gd name="T12" fmla="*/ 521 w 758"/>
                <a:gd name="T13" fmla="*/ 0 h 255"/>
                <a:gd name="T14" fmla="*/ 479 w 758"/>
                <a:gd name="T15" fmla="*/ 6 h 255"/>
                <a:gd name="T16" fmla="*/ 461 w 758"/>
                <a:gd name="T17" fmla="*/ 6 h 255"/>
                <a:gd name="T18" fmla="*/ 461 w 758"/>
                <a:gd name="T19" fmla="*/ 6 h 255"/>
                <a:gd name="T20" fmla="*/ 419 w 758"/>
                <a:gd name="T21" fmla="*/ 0 h 255"/>
                <a:gd name="T22" fmla="*/ 353 w 758"/>
                <a:gd name="T23" fmla="*/ 0 h 255"/>
                <a:gd name="T24" fmla="*/ 311 w 758"/>
                <a:gd name="T25" fmla="*/ 6 h 255"/>
                <a:gd name="T26" fmla="*/ 293 w 758"/>
                <a:gd name="T27" fmla="*/ 6 h 255"/>
                <a:gd name="T28" fmla="*/ 293 w 758"/>
                <a:gd name="T29" fmla="*/ 6 h 255"/>
                <a:gd name="T30" fmla="*/ 251 w 758"/>
                <a:gd name="T31" fmla="*/ 0 h 255"/>
                <a:gd name="T32" fmla="*/ 186 w 758"/>
                <a:gd name="T33" fmla="*/ 0 h 255"/>
                <a:gd name="T34" fmla="*/ 144 w 758"/>
                <a:gd name="T35" fmla="*/ 6 h 255"/>
                <a:gd name="T36" fmla="*/ 126 w 758"/>
                <a:gd name="T37" fmla="*/ 6 h 255"/>
                <a:gd name="T38" fmla="*/ 126 w 758"/>
                <a:gd name="T39" fmla="*/ 6 h 255"/>
                <a:gd name="T40" fmla="*/ 84 w 758"/>
                <a:gd name="T41" fmla="*/ 0 h 255"/>
                <a:gd name="T42" fmla="*/ 18 w 758"/>
                <a:gd name="T43" fmla="*/ 0 h 255"/>
                <a:gd name="T44" fmla="*/ 6 w 758"/>
                <a:gd name="T45" fmla="*/ 30 h 255"/>
                <a:gd name="T46" fmla="*/ 6 w 758"/>
                <a:gd name="T47" fmla="*/ 48 h 255"/>
                <a:gd name="T48" fmla="*/ 6 w 758"/>
                <a:gd name="T49" fmla="*/ 48 h 255"/>
                <a:gd name="T50" fmla="*/ 0 w 758"/>
                <a:gd name="T51" fmla="*/ 90 h 255"/>
                <a:gd name="T52" fmla="*/ 0 w 758"/>
                <a:gd name="T53" fmla="*/ 156 h 255"/>
                <a:gd name="T54" fmla="*/ 6 w 758"/>
                <a:gd name="T55" fmla="*/ 198 h 255"/>
                <a:gd name="T56" fmla="*/ 6 w 758"/>
                <a:gd name="T57" fmla="*/ 216 h 255"/>
                <a:gd name="T58" fmla="*/ 6 w 758"/>
                <a:gd name="T59" fmla="*/ 216 h 255"/>
                <a:gd name="T60" fmla="*/ 9 w 758"/>
                <a:gd name="T61" fmla="*/ 255 h 255"/>
                <a:gd name="T62" fmla="*/ 75 w 758"/>
                <a:gd name="T63" fmla="*/ 255 h 255"/>
                <a:gd name="T64" fmla="*/ 117 w 758"/>
                <a:gd name="T65" fmla="*/ 249 h 255"/>
                <a:gd name="T66" fmla="*/ 135 w 758"/>
                <a:gd name="T67" fmla="*/ 249 h 255"/>
                <a:gd name="T68" fmla="*/ 135 w 758"/>
                <a:gd name="T69" fmla="*/ 249 h 255"/>
                <a:gd name="T70" fmla="*/ 177 w 758"/>
                <a:gd name="T71" fmla="*/ 255 h 255"/>
                <a:gd name="T72" fmla="*/ 243 w 758"/>
                <a:gd name="T73" fmla="*/ 255 h 255"/>
                <a:gd name="T74" fmla="*/ 285 w 758"/>
                <a:gd name="T75" fmla="*/ 249 h 255"/>
                <a:gd name="T76" fmla="*/ 303 w 758"/>
                <a:gd name="T77" fmla="*/ 249 h 255"/>
                <a:gd name="T78" fmla="*/ 303 w 758"/>
                <a:gd name="T79" fmla="*/ 249 h 255"/>
                <a:gd name="T80" fmla="*/ 345 w 758"/>
                <a:gd name="T81" fmla="*/ 255 h 255"/>
                <a:gd name="T82" fmla="*/ 411 w 758"/>
                <a:gd name="T83" fmla="*/ 255 h 255"/>
                <a:gd name="T84" fmla="*/ 453 w 758"/>
                <a:gd name="T85" fmla="*/ 249 h 255"/>
                <a:gd name="T86" fmla="*/ 471 w 758"/>
                <a:gd name="T87" fmla="*/ 249 h 255"/>
                <a:gd name="T88" fmla="*/ 471 w 758"/>
                <a:gd name="T89" fmla="*/ 249 h 255"/>
                <a:gd name="T90" fmla="*/ 513 w 758"/>
                <a:gd name="T91" fmla="*/ 255 h 255"/>
                <a:gd name="T92" fmla="*/ 579 w 758"/>
                <a:gd name="T93" fmla="*/ 255 h 255"/>
                <a:gd name="T94" fmla="*/ 620 w 758"/>
                <a:gd name="T95" fmla="*/ 249 h 255"/>
                <a:gd name="T96" fmla="*/ 638 w 758"/>
                <a:gd name="T97" fmla="*/ 249 h 255"/>
                <a:gd name="T98" fmla="*/ 638 w 758"/>
                <a:gd name="T99" fmla="*/ 249 h 255"/>
                <a:gd name="T100" fmla="*/ 680 w 758"/>
                <a:gd name="T101" fmla="*/ 255 h 255"/>
                <a:gd name="T102" fmla="*/ 746 w 758"/>
                <a:gd name="T103" fmla="*/ 255 h 255"/>
                <a:gd name="T104" fmla="*/ 752 w 758"/>
                <a:gd name="T105" fmla="*/ 219 h 255"/>
                <a:gd name="T106" fmla="*/ 752 w 758"/>
                <a:gd name="T107" fmla="*/ 201 h 255"/>
                <a:gd name="T108" fmla="*/ 752 w 758"/>
                <a:gd name="T109" fmla="*/ 201 h 255"/>
                <a:gd name="T110" fmla="*/ 758 w 758"/>
                <a:gd name="T111" fmla="*/ 159 h 255"/>
                <a:gd name="T112" fmla="*/ 758 w 758"/>
                <a:gd name="T113" fmla="*/ 93 h 255"/>
                <a:gd name="T114" fmla="*/ 752 w 758"/>
                <a:gd name="T115" fmla="*/ 51 h 255"/>
                <a:gd name="T116" fmla="*/ 752 w 758"/>
                <a:gd name="T117" fmla="*/ 33 h 255"/>
                <a:gd name="T118" fmla="*/ 752 w 758"/>
                <a:gd name="T119" fmla="*/ 33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58" h="255">
                  <a:moveTo>
                    <a:pt x="755" y="6"/>
                  </a:moveTo>
                  <a:lnTo>
                    <a:pt x="731" y="6"/>
                  </a:lnTo>
                  <a:lnTo>
                    <a:pt x="731" y="0"/>
                  </a:lnTo>
                  <a:lnTo>
                    <a:pt x="755" y="0"/>
                  </a:lnTo>
                  <a:lnTo>
                    <a:pt x="755" y="6"/>
                  </a:lnTo>
                  <a:close/>
                  <a:moveTo>
                    <a:pt x="713" y="6"/>
                  </a:moveTo>
                  <a:lnTo>
                    <a:pt x="689" y="6"/>
                  </a:lnTo>
                  <a:lnTo>
                    <a:pt x="689" y="0"/>
                  </a:lnTo>
                  <a:lnTo>
                    <a:pt x="713" y="0"/>
                  </a:lnTo>
                  <a:lnTo>
                    <a:pt x="713" y="6"/>
                  </a:lnTo>
                  <a:close/>
                  <a:moveTo>
                    <a:pt x="671" y="6"/>
                  </a:moveTo>
                  <a:lnTo>
                    <a:pt x="647" y="6"/>
                  </a:lnTo>
                  <a:lnTo>
                    <a:pt x="647" y="0"/>
                  </a:lnTo>
                  <a:lnTo>
                    <a:pt x="671" y="0"/>
                  </a:lnTo>
                  <a:lnTo>
                    <a:pt x="671" y="6"/>
                  </a:lnTo>
                  <a:close/>
                  <a:moveTo>
                    <a:pt x="629" y="6"/>
                  </a:moveTo>
                  <a:lnTo>
                    <a:pt x="605" y="6"/>
                  </a:lnTo>
                  <a:lnTo>
                    <a:pt x="605" y="0"/>
                  </a:lnTo>
                  <a:lnTo>
                    <a:pt x="629" y="0"/>
                  </a:lnTo>
                  <a:lnTo>
                    <a:pt x="629" y="6"/>
                  </a:lnTo>
                  <a:close/>
                  <a:moveTo>
                    <a:pt x="587" y="6"/>
                  </a:moveTo>
                  <a:lnTo>
                    <a:pt x="563" y="6"/>
                  </a:lnTo>
                  <a:lnTo>
                    <a:pt x="563" y="0"/>
                  </a:lnTo>
                  <a:lnTo>
                    <a:pt x="587" y="0"/>
                  </a:lnTo>
                  <a:lnTo>
                    <a:pt x="587" y="6"/>
                  </a:lnTo>
                  <a:close/>
                  <a:moveTo>
                    <a:pt x="545" y="6"/>
                  </a:moveTo>
                  <a:lnTo>
                    <a:pt x="521" y="6"/>
                  </a:lnTo>
                  <a:lnTo>
                    <a:pt x="521" y="0"/>
                  </a:lnTo>
                  <a:lnTo>
                    <a:pt x="545" y="0"/>
                  </a:lnTo>
                  <a:lnTo>
                    <a:pt x="545" y="6"/>
                  </a:lnTo>
                  <a:close/>
                  <a:moveTo>
                    <a:pt x="503" y="6"/>
                  </a:moveTo>
                  <a:lnTo>
                    <a:pt x="479" y="6"/>
                  </a:lnTo>
                  <a:lnTo>
                    <a:pt x="479" y="0"/>
                  </a:lnTo>
                  <a:lnTo>
                    <a:pt x="503" y="0"/>
                  </a:lnTo>
                  <a:lnTo>
                    <a:pt x="503" y="6"/>
                  </a:lnTo>
                  <a:close/>
                  <a:moveTo>
                    <a:pt x="461" y="6"/>
                  </a:moveTo>
                  <a:lnTo>
                    <a:pt x="437" y="6"/>
                  </a:lnTo>
                  <a:lnTo>
                    <a:pt x="437" y="0"/>
                  </a:lnTo>
                  <a:lnTo>
                    <a:pt x="461" y="0"/>
                  </a:lnTo>
                  <a:lnTo>
                    <a:pt x="461" y="6"/>
                  </a:lnTo>
                  <a:close/>
                  <a:moveTo>
                    <a:pt x="419" y="6"/>
                  </a:moveTo>
                  <a:lnTo>
                    <a:pt x="395" y="6"/>
                  </a:lnTo>
                  <a:lnTo>
                    <a:pt x="395" y="0"/>
                  </a:lnTo>
                  <a:lnTo>
                    <a:pt x="419" y="0"/>
                  </a:lnTo>
                  <a:lnTo>
                    <a:pt x="419" y="6"/>
                  </a:lnTo>
                  <a:close/>
                  <a:moveTo>
                    <a:pt x="377" y="6"/>
                  </a:moveTo>
                  <a:lnTo>
                    <a:pt x="353" y="6"/>
                  </a:lnTo>
                  <a:lnTo>
                    <a:pt x="353" y="0"/>
                  </a:lnTo>
                  <a:lnTo>
                    <a:pt x="377" y="0"/>
                  </a:lnTo>
                  <a:lnTo>
                    <a:pt x="377" y="6"/>
                  </a:lnTo>
                  <a:close/>
                  <a:moveTo>
                    <a:pt x="335" y="6"/>
                  </a:moveTo>
                  <a:lnTo>
                    <a:pt x="311" y="6"/>
                  </a:lnTo>
                  <a:lnTo>
                    <a:pt x="311" y="0"/>
                  </a:lnTo>
                  <a:lnTo>
                    <a:pt x="335" y="0"/>
                  </a:lnTo>
                  <a:lnTo>
                    <a:pt x="335" y="6"/>
                  </a:lnTo>
                  <a:close/>
                  <a:moveTo>
                    <a:pt x="293" y="6"/>
                  </a:moveTo>
                  <a:lnTo>
                    <a:pt x="269" y="6"/>
                  </a:lnTo>
                  <a:lnTo>
                    <a:pt x="269" y="0"/>
                  </a:lnTo>
                  <a:lnTo>
                    <a:pt x="293" y="0"/>
                  </a:lnTo>
                  <a:lnTo>
                    <a:pt x="293" y="6"/>
                  </a:lnTo>
                  <a:close/>
                  <a:moveTo>
                    <a:pt x="251" y="6"/>
                  </a:moveTo>
                  <a:lnTo>
                    <a:pt x="227" y="6"/>
                  </a:lnTo>
                  <a:lnTo>
                    <a:pt x="227" y="0"/>
                  </a:lnTo>
                  <a:lnTo>
                    <a:pt x="251" y="0"/>
                  </a:lnTo>
                  <a:lnTo>
                    <a:pt x="251" y="6"/>
                  </a:lnTo>
                  <a:close/>
                  <a:moveTo>
                    <a:pt x="209" y="6"/>
                  </a:moveTo>
                  <a:lnTo>
                    <a:pt x="186" y="6"/>
                  </a:lnTo>
                  <a:lnTo>
                    <a:pt x="186" y="0"/>
                  </a:lnTo>
                  <a:lnTo>
                    <a:pt x="209" y="0"/>
                  </a:lnTo>
                  <a:lnTo>
                    <a:pt x="209" y="6"/>
                  </a:lnTo>
                  <a:close/>
                  <a:moveTo>
                    <a:pt x="168" y="6"/>
                  </a:moveTo>
                  <a:lnTo>
                    <a:pt x="144" y="6"/>
                  </a:lnTo>
                  <a:lnTo>
                    <a:pt x="144" y="0"/>
                  </a:lnTo>
                  <a:lnTo>
                    <a:pt x="168" y="0"/>
                  </a:lnTo>
                  <a:lnTo>
                    <a:pt x="168" y="6"/>
                  </a:lnTo>
                  <a:close/>
                  <a:moveTo>
                    <a:pt x="126" y="6"/>
                  </a:moveTo>
                  <a:lnTo>
                    <a:pt x="102" y="6"/>
                  </a:lnTo>
                  <a:lnTo>
                    <a:pt x="102" y="0"/>
                  </a:lnTo>
                  <a:lnTo>
                    <a:pt x="126" y="0"/>
                  </a:lnTo>
                  <a:lnTo>
                    <a:pt x="126" y="6"/>
                  </a:lnTo>
                  <a:close/>
                  <a:moveTo>
                    <a:pt x="84" y="6"/>
                  </a:moveTo>
                  <a:lnTo>
                    <a:pt x="60" y="6"/>
                  </a:lnTo>
                  <a:lnTo>
                    <a:pt x="60" y="0"/>
                  </a:lnTo>
                  <a:lnTo>
                    <a:pt x="84" y="0"/>
                  </a:lnTo>
                  <a:lnTo>
                    <a:pt x="84" y="6"/>
                  </a:lnTo>
                  <a:close/>
                  <a:moveTo>
                    <a:pt x="42" y="6"/>
                  </a:moveTo>
                  <a:lnTo>
                    <a:pt x="18" y="6"/>
                  </a:lnTo>
                  <a:lnTo>
                    <a:pt x="18" y="0"/>
                  </a:lnTo>
                  <a:lnTo>
                    <a:pt x="42" y="0"/>
                  </a:lnTo>
                  <a:lnTo>
                    <a:pt x="42" y="6"/>
                  </a:lnTo>
                  <a:close/>
                  <a:moveTo>
                    <a:pt x="6" y="6"/>
                  </a:moveTo>
                  <a:lnTo>
                    <a:pt x="6" y="30"/>
                  </a:lnTo>
                  <a:lnTo>
                    <a:pt x="0" y="30"/>
                  </a:lnTo>
                  <a:lnTo>
                    <a:pt x="0" y="6"/>
                  </a:lnTo>
                  <a:lnTo>
                    <a:pt x="6" y="6"/>
                  </a:lnTo>
                  <a:close/>
                  <a:moveTo>
                    <a:pt x="6" y="48"/>
                  </a:moveTo>
                  <a:lnTo>
                    <a:pt x="6" y="72"/>
                  </a:lnTo>
                  <a:lnTo>
                    <a:pt x="0" y="72"/>
                  </a:lnTo>
                  <a:lnTo>
                    <a:pt x="0" y="48"/>
                  </a:lnTo>
                  <a:lnTo>
                    <a:pt x="6" y="48"/>
                  </a:lnTo>
                  <a:close/>
                  <a:moveTo>
                    <a:pt x="6" y="90"/>
                  </a:moveTo>
                  <a:lnTo>
                    <a:pt x="6" y="114"/>
                  </a:lnTo>
                  <a:lnTo>
                    <a:pt x="0" y="114"/>
                  </a:lnTo>
                  <a:lnTo>
                    <a:pt x="0" y="90"/>
                  </a:lnTo>
                  <a:lnTo>
                    <a:pt x="6" y="90"/>
                  </a:lnTo>
                  <a:close/>
                  <a:moveTo>
                    <a:pt x="6" y="132"/>
                  </a:moveTo>
                  <a:lnTo>
                    <a:pt x="6" y="156"/>
                  </a:lnTo>
                  <a:lnTo>
                    <a:pt x="0" y="156"/>
                  </a:lnTo>
                  <a:lnTo>
                    <a:pt x="0" y="132"/>
                  </a:lnTo>
                  <a:lnTo>
                    <a:pt x="6" y="132"/>
                  </a:lnTo>
                  <a:close/>
                  <a:moveTo>
                    <a:pt x="6" y="174"/>
                  </a:moveTo>
                  <a:lnTo>
                    <a:pt x="6" y="198"/>
                  </a:lnTo>
                  <a:lnTo>
                    <a:pt x="0" y="198"/>
                  </a:lnTo>
                  <a:lnTo>
                    <a:pt x="0" y="174"/>
                  </a:lnTo>
                  <a:lnTo>
                    <a:pt x="6" y="174"/>
                  </a:lnTo>
                  <a:close/>
                  <a:moveTo>
                    <a:pt x="6" y="216"/>
                  </a:moveTo>
                  <a:lnTo>
                    <a:pt x="6" y="240"/>
                  </a:lnTo>
                  <a:lnTo>
                    <a:pt x="0" y="240"/>
                  </a:lnTo>
                  <a:lnTo>
                    <a:pt x="0" y="216"/>
                  </a:lnTo>
                  <a:lnTo>
                    <a:pt x="6" y="216"/>
                  </a:lnTo>
                  <a:close/>
                  <a:moveTo>
                    <a:pt x="9" y="249"/>
                  </a:moveTo>
                  <a:lnTo>
                    <a:pt x="33" y="249"/>
                  </a:lnTo>
                  <a:lnTo>
                    <a:pt x="33" y="255"/>
                  </a:lnTo>
                  <a:lnTo>
                    <a:pt x="9" y="255"/>
                  </a:lnTo>
                  <a:lnTo>
                    <a:pt x="9" y="249"/>
                  </a:lnTo>
                  <a:close/>
                  <a:moveTo>
                    <a:pt x="51" y="249"/>
                  </a:moveTo>
                  <a:lnTo>
                    <a:pt x="75" y="249"/>
                  </a:lnTo>
                  <a:lnTo>
                    <a:pt x="75" y="255"/>
                  </a:lnTo>
                  <a:lnTo>
                    <a:pt x="51" y="255"/>
                  </a:lnTo>
                  <a:lnTo>
                    <a:pt x="51" y="249"/>
                  </a:lnTo>
                  <a:close/>
                  <a:moveTo>
                    <a:pt x="93" y="249"/>
                  </a:moveTo>
                  <a:lnTo>
                    <a:pt x="117" y="249"/>
                  </a:lnTo>
                  <a:lnTo>
                    <a:pt x="117" y="255"/>
                  </a:lnTo>
                  <a:lnTo>
                    <a:pt x="93" y="255"/>
                  </a:lnTo>
                  <a:lnTo>
                    <a:pt x="93" y="249"/>
                  </a:lnTo>
                  <a:close/>
                  <a:moveTo>
                    <a:pt x="135" y="249"/>
                  </a:moveTo>
                  <a:lnTo>
                    <a:pt x="159" y="249"/>
                  </a:lnTo>
                  <a:lnTo>
                    <a:pt x="159" y="255"/>
                  </a:lnTo>
                  <a:lnTo>
                    <a:pt x="135" y="255"/>
                  </a:lnTo>
                  <a:lnTo>
                    <a:pt x="135" y="249"/>
                  </a:lnTo>
                  <a:close/>
                  <a:moveTo>
                    <a:pt x="177" y="249"/>
                  </a:moveTo>
                  <a:lnTo>
                    <a:pt x="201" y="249"/>
                  </a:lnTo>
                  <a:lnTo>
                    <a:pt x="201" y="255"/>
                  </a:lnTo>
                  <a:lnTo>
                    <a:pt x="177" y="255"/>
                  </a:lnTo>
                  <a:lnTo>
                    <a:pt x="177" y="249"/>
                  </a:lnTo>
                  <a:close/>
                  <a:moveTo>
                    <a:pt x="219" y="249"/>
                  </a:moveTo>
                  <a:lnTo>
                    <a:pt x="243" y="249"/>
                  </a:lnTo>
                  <a:lnTo>
                    <a:pt x="243" y="255"/>
                  </a:lnTo>
                  <a:lnTo>
                    <a:pt x="219" y="255"/>
                  </a:lnTo>
                  <a:lnTo>
                    <a:pt x="219" y="249"/>
                  </a:lnTo>
                  <a:close/>
                  <a:moveTo>
                    <a:pt x="261" y="249"/>
                  </a:moveTo>
                  <a:lnTo>
                    <a:pt x="285" y="249"/>
                  </a:lnTo>
                  <a:lnTo>
                    <a:pt x="285" y="255"/>
                  </a:lnTo>
                  <a:lnTo>
                    <a:pt x="261" y="255"/>
                  </a:lnTo>
                  <a:lnTo>
                    <a:pt x="261" y="249"/>
                  </a:lnTo>
                  <a:close/>
                  <a:moveTo>
                    <a:pt x="303" y="249"/>
                  </a:moveTo>
                  <a:lnTo>
                    <a:pt x="327" y="249"/>
                  </a:lnTo>
                  <a:lnTo>
                    <a:pt x="327" y="255"/>
                  </a:lnTo>
                  <a:lnTo>
                    <a:pt x="303" y="255"/>
                  </a:lnTo>
                  <a:lnTo>
                    <a:pt x="303" y="249"/>
                  </a:lnTo>
                  <a:close/>
                  <a:moveTo>
                    <a:pt x="345" y="249"/>
                  </a:moveTo>
                  <a:lnTo>
                    <a:pt x="369" y="249"/>
                  </a:lnTo>
                  <a:lnTo>
                    <a:pt x="369" y="255"/>
                  </a:lnTo>
                  <a:lnTo>
                    <a:pt x="345" y="255"/>
                  </a:lnTo>
                  <a:lnTo>
                    <a:pt x="345" y="249"/>
                  </a:lnTo>
                  <a:close/>
                  <a:moveTo>
                    <a:pt x="387" y="249"/>
                  </a:moveTo>
                  <a:lnTo>
                    <a:pt x="411" y="249"/>
                  </a:lnTo>
                  <a:lnTo>
                    <a:pt x="411" y="255"/>
                  </a:lnTo>
                  <a:lnTo>
                    <a:pt x="387" y="255"/>
                  </a:lnTo>
                  <a:lnTo>
                    <a:pt x="387" y="249"/>
                  </a:lnTo>
                  <a:close/>
                  <a:moveTo>
                    <a:pt x="429" y="249"/>
                  </a:moveTo>
                  <a:lnTo>
                    <a:pt x="453" y="249"/>
                  </a:lnTo>
                  <a:lnTo>
                    <a:pt x="453" y="255"/>
                  </a:lnTo>
                  <a:lnTo>
                    <a:pt x="429" y="255"/>
                  </a:lnTo>
                  <a:lnTo>
                    <a:pt x="429" y="249"/>
                  </a:lnTo>
                  <a:close/>
                  <a:moveTo>
                    <a:pt x="471" y="249"/>
                  </a:moveTo>
                  <a:lnTo>
                    <a:pt x="495" y="249"/>
                  </a:lnTo>
                  <a:lnTo>
                    <a:pt x="495" y="255"/>
                  </a:lnTo>
                  <a:lnTo>
                    <a:pt x="471" y="255"/>
                  </a:lnTo>
                  <a:lnTo>
                    <a:pt x="471" y="249"/>
                  </a:lnTo>
                  <a:close/>
                  <a:moveTo>
                    <a:pt x="513" y="249"/>
                  </a:moveTo>
                  <a:lnTo>
                    <a:pt x="537" y="249"/>
                  </a:lnTo>
                  <a:lnTo>
                    <a:pt x="537" y="255"/>
                  </a:lnTo>
                  <a:lnTo>
                    <a:pt x="513" y="255"/>
                  </a:lnTo>
                  <a:lnTo>
                    <a:pt x="513" y="249"/>
                  </a:lnTo>
                  <a:close/>
                  <a:moveTo>
                    <a:pt x="555" y="249"/>
                  </a:moveTo>
                  <a:lnTo>
                    <a:pt x="579" y="249"/>
                  </a:lnTo>
                  <a:lnTo>
                    <a:pt x="579" y="255"/>
                  </a:lnTo>
                  <a:lnTo>
                    <a:pt x="555" y="255"/>
                  </a:lnTo>
                  <a:lnTo>
                    <a:pt x="555" y="249"/>
                  </a:lnTo>
                  <a:close/>
                  <a:moveTo>
                    <a:pt x="597" y="249"/>
                  </a:moveTo>
                  <a:lnTo>
                    <a:pt x="620" y="249"/>
                  </a:lnTo>
                  <a:lnTo>
                    <a:pt x="620" y="255"/>
                  </a:lnTo>
                  <a:lnTo>
                    <a:pt x="597" y="255"/>
                  </a:lnTo>
                  <a:lnTo>
                    <a:pt x="597" y="249"/>
                  </a:lnTo>
                  <a:close/>
                  <a:moveTo>
                    <a:pt x="638" y="249"/>
                  </a:moveTo>
                  <a:lnTo>
                    <a:pt x="662" y="249"/>
                  </a:lnTo>
                  <a:lnTo>
                    <a:pt x="662" y="255"/>
                  </a:lnTo>
                  <a:lnTo>
                    <a:pt x="638" y="255"/>
                  </a:lnTo>
                  <a:lnTo>
                    <a:pt x="638" y="249"/>
                  </a:lnTo>
                  <a:close/>
                  <a:moveTo>
                    <a:pt x="680" y="249"/>
                  </a:moveTo>
                  <a:lnTo>
                    <a:pt x="704" y="249"/>
                  </a:lnTo>
                  <a:lnTo>
                    <a:pt x="704" y="255"/>
                  </a:lnTo>
                  <a:lnTo>
                    <a:pt x="680" y="255"/>
                  </a:lnTo>
                  <a:lnTo>
                    <a:pt x="680" y="249"/>
                  </a:lnTo>
                  <a:close/>
                  <a:moveTo>
                    <a:pt x="722" y="249"/>
                  </a:moveTo>
                  <a:lnTo>
                    <a:pt x="746" y="249"/>
                  </a:lnTo>
                  <a:lnTo>
                    <a:pt x="746" y="255"/>
                  </a:lnTo>
                  <a:lnTo>
                    <a:pt x="722" y="255"/>
                  </a:lnTo>
                  <a:lnTo>
                    <a:pt x="722" y="249"/>
                  </a:lnTo>
                  <a:close/>
                  <a:moveTo>
                    <a:pt x="752" y="243"/>
                  </a:moveTo>
                  <a:lnTo>
                    <a:pt x="752" y="219"/>
                  </a:lnTo>
                  <a:lnTo>
                    <a:pt x="758" y="219"/>
                  </a:lnTo>
                  <a:lnTo>
                    <a:pt x="758" y="243"/>
                  </a:lnTo>
                  <a:lnTo>
                    <a:pt x="752" y="243"/>
                  </a:lnTo>
                  <a:close/>
                  <a:moveTo>
                    <a:pt x="752" y="201"/>
                  </a:moveTo>
                  <a:lnTo>
                    <a:pt x="752" y="177"/>
                  </a:lnTo>
                  <a:lnTo>
                    <a:pt x="758" y="177"/>
                  </a:lnTo>
                  <a:lnTo>
                    <a:pt x="758" y="201"/>
                  </a:lnTo>
                  <a:lnTo>
                    <a:pt x="752" y="201"/>
                  </a:lnTo>
                  <a:close/>
                  <a:moveTo>
                    <a:pt x="752" y="159"/>
                  </a:moveTo>
                  <a:lnTo>
                    <a:pt x="752" y="135"/>
                  </a:lnTo>
                  <a:lnTo>
                    <a:pt x="758" y="135"/>
                  </a:lnTo>
                  <a:lnTo>
                    <a:pt x="758" y="159"/>
                  </a:lnTo>
                  <a:lnTo>
                    <a:pt x="752" y="159"/>
                  </a:lnTo>
                  <a:close/>
                  <a:moveTo>
                    <a:pt x="752" y="117"/>
                  </a:moveTo>
                  <a:lnTo>
                    <a:pt x="752" y="93"/>
                  </a:lnTo>
                  <a:lnTo>
                    <a:pt x="758" y="93"/>
                  </a:lnTo>
                  <a:lnTo>
                    <a:pt x="758" y="117"/>
                  </a:lnTo>
                  <a:lnTo>
                    <a:pt x="752" y="117"/>
                  </a:lnTo>
                  <a:close/>
                  <a:moveTo>
                    <a:pt x="752" y="75"/>
                  </a:moveTo>
                  <a:lnTo>
                    <a:pt x="752" y="51"/>
                  </a:lnTo>
                  <a:lnTo>
                    <a:pt x="758" y="51"/>
                  </a:lnTo>
                  <a:lnTo>
                    <a:pt x="758" y="75"/>
                  </a:lnTo>
                  <a:lnTo>
                    <a:pt x="752" y="75"/>
                  </a:lnTo>
                  <a:close/>
                  <a:moveTo>
                    <a:pt x="752" y="33"/>
                  </a:moveTo>
                  <a:lnTo>
                    <a:pt x="752" y="9"/>
                  </a:lnTo>
                  <a:lnTo>
                    <a:pt x="758" y="9"/>
                  </a:lnTo>
                  <a:lnTo>
                    <a:pt x="758" y="33"/>
                  </a:lnTo>
                  <a:lnTo>
                    <a:pt x="752" y="33"/>
                  </a:lnTo>
                  <a:close/>
                </a:path>
              </a:pathLst>
            </a:custGeom>
            <a:solidFill>
              <a:srgbClr val="000000"/>
            </a:solidFill>
            <a:ln w="1588"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68" name="Rectangle 62"/>
            <p:cNvSpPr>
              <a:spLocks noChangeArrowheads="1"/>
            </p:cNvSpPr>
            <p:nvPr/>
          </p:nvSpPr>
          <p:spPr bwMode="auto">
            <a:xfrm>
              <a:off x="1830" y="2462"/>
              <a:ext cx="424"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代码精心设计</a:t>
              </a:r>
              <a:endParaRPr kumimoji="0" lang="zh-CN" altLang="zh-CN" sz="2000" b="1" i="0" u="none" strike="noStrike" cap="none" normalizeH="0" baseline="0" dirty="0" smtClean="0">
                <a:ln>
                  <a:noFill/>
                </a:ln>
                <a:solidFill>
                  <a:schemeClr val="tx1"/>
                </a:solidFill>
                <a:effectLst/>
              </a:endParaRPr>
            </a:p>
          </p:txBody>
        </p:sp>
        <p:sp>
          <p:nvSpPr>
            <p:cNvPr id="69" name="Rectangle 63"/>
            <p:cNvSpPr>
              <a:spLocks noChangeArrowheads="1"/>
            </p:cNvSpPr>
            <p:nvPr/>
          </p:nvSpPr>
          <p:spPr bwMode="auto">
            <a:xfrm>
              <a:off x="2262" y="2460"/>
              <a:ext cx="23"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smtClean="0">
                  <a:ln>
                    <a:noFill/>
                  </a:ln>
                  <a:solidFill>
                    <a:srgbClr val="000000"/>
                  </a:solidFill>
                  <a:effectLst/>
                  <a:latin typeface="Times New Roman" panose="02020603050405020304" pitchFamily="18" charset="0"/>
                </a:rPr>
                <a:t>:</a:t>
              </a:r>
              <a:endParaRPr kumimoji="0" lang="zh-CN" altLang="zh-CN" sz="2000" b="1" i="0" u="none" strike="noStrike" cap="none" normalizeH="0" baseline="0" smtClean="0">
                <a:ln>
                  <a:noFill/>
                </a:ln>
                <a:solidFill>
                  <a:schemeClr val="tx1"/>
                </a:solidFill>
                <a:effectLst/>
              </a:endParaRPr>
            </a:p>
          </p:txBody>
        </p:sp>
        <p:sp>
          <p:nvSpPr>
            <p:cNvPr id="70" name="Rectangle 64"/>
            <p:cNvSpPr>
              <a:spLocks noChangeArrowheads="1"/>
            </p:cNvSpPr>
            <p:nvPr/>
          </p:nvSpPr>
          <p:spPr bwMode="auto">
            <a:xfrm>
              <a:off x="2282" y="2460"/>
              <a:ext cx="18"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smtClean="0">
                  <a:ln>
                    <a:noFill/>
                  </a:ln>
                  <a:solidFill>
                    <a:srgbClr val="000000"/>
                  </a:solidFill>
                  <a:effectLst/>
                  <a:latin typeface="Times New Roman" panose="02020603050405020304" pitchFamily="18" charset="0"/>
                </a:rPr>
                <a:t> </a:t>
              </a:r>
              <a:endParaRPr kumimoji="0" lang="zh-CN" altLang="zh-CN" sz="2000" b="1" i="0" u="none" strike="noStrike" cap="none" normalizeH="0" baseline="0" smtClean="0">
                <a:ln>
                  <a:noFill/>
                </a:ln>
                <a:solidFill>
                  <a:schemeClr val="tx1"/>
                </a:solidFill>
                <a:effectLst/>
              </a:endParaRPr>
            </a:p>
          </p:txBody>
        </p:sp>
        <p:sp>
          <p:nvSpPr>
            <p:cNvPr id="71" name="Rectangle 65"/>
            <p:cNvSpPr>
              <a:spLocks noChangeArrowheads="1"/>
            </p:cNvSpPr>
            <p:nvPr/>
          </p:nvSpPr>
          <p:spPr bwMode="auto">
            <a:xfrm>
              <a:off x="1733" y="2587"/>
              <a:ext cx="637"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短小精悍、晦涩难懂</a:t>
              </a:r>
              <a:endParaRPr kumimoji="0" lang="zh-CN" altLang="zh-CN" sz="2000" b="1" i="0" u="none" strike="noStrike" cap="none" normalizeH="0" baseline="0" dirty="0" smtClean="0">
                <a:ln>
                  <a:noFill/>
                </a:ln>
                <a:solidFill>
                  <a:schemeClr val="tx1"/>
                </a:solidFill>
                <a:effectLst/>
              </a:endParaRPr>
            </a:p>
          </p:txBody>
        </p:sp>
        <p:sp>
          <p:nvSpPr>
            <p:cNvPr id="72" name="Rectangle 66"/>
            <p:cNvSpPr>
              <a:spLocks noChangeArrowheads="1"/>
            </p:cNvSpPr>
            <p:nvPr/>
          </p:nvSpPr>
          <p:spPr bwMode="auto">
            <a:xfrm>
              <a:off x="2380" y="2585"/>
              <a:ext cx="18"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smtClean="0">
                  <a:ln>
                    <a:noFill/>
                  </a:ln>
                  <a:solidFill>
                    <a:srgbClr val="000000"/>
                  </a:solidFill>
                  <a:effectLst/>
                  <a:latin typeface="Times New Roman" panose="02020603050405020304" pitchFamily="18" charset="0"/>
                </a:rPr>
                <a:t> </a:t>
              </a:r>
              <a:endParaRPr kumimoji="0" lang="zh-CN" altLang="zh-CN" sz="2000" b="1" i="0" u="none" strike="noStrike" cap="none" normalizeH="0" baseline="0" smtClean="0">
                <a:ln>
                  <a:noFill/>
                </a:ln>
                <a:solidFill>
                  <a:schemeClr val="tx1"/>
                </a:solidFill>
                <a:effectLst/>
              </a:endParaRPr>
            </a:p>
          </p:txBody>
        </p:sp>
        <p:sp>
          <p:nvSpPr>
            <p:cNvPr id="73" name="Freeform 67"/>
            <p:cNvSpPr>
              <a:spLocks noEditPoints="1"/>
            </p:cNvSpPr>
            <p:nvPr/>
          </p:nvSpPr>
          <p:spPr bwMode="auto">
            <a:xfrm>
              <a:off x="2617" y="2430"/>
              <a:ext cx="640" cy="255"/>
            </a:xfrm>
            <a:custGeom>
              <a:avLst/>
              <a:gdLst>
                <a:gd name="T0" fmla="*/ 637 w 640"/>
                <a:gd name="T1" fmla="*/ 0 h 255"/>
                <a:gd name="T2" fmla="*/ 571 w 640"/>
                <a:gd name="T3" fmla="*/ 0 h 255"/>
                <a:gd name="T4" fmla="*/ 529 w 640"/>
                <a:gd name="T5" fmla="*/ 6 h 255"/>
                <a:gd name="T6" fmla="*/ 511 w 640"/>
                <a:gd name="T7" fmla="*/ 6 h 255"/>
                <a:gd name="T8" fmla="*/ 511 w 640"/>
                <a:gd name="T9" fmla="*/ 6 h 255"/>
                <a:gd name="T10" fmla="*/ 469 w 640"/>
                <a:gd name="T11" fmla="*/ 0 h 255"/>
                <a:gd name="T12" fmla="*/ 403 w 640"/>
                <a:gd name="T13" fmla="*/ 0 h 255"/>
                <a:gd name="T14" fmla="*/ 361 w 640"/>
                <a:gd name="T15" fmla="*/ 6 h 255"/>
                <a:gd name="T16" fmla="*/ 343 w 640"/>
                <a:gd name="T17" fmla="*/ 6 h 255"/>
                <a:gd name="T18" fmla="*/ 343 w 640"/>
                <a:gd name="T19" fmla="*/ 6 h 255"/>
                <a:gd name="T20" fmla="*/ 301 w 640"/>
                <a:gd name="T21" fmla="*/ 0 h 255"/>
                <a:gd name="T22" fmla="*/ 235 w 640"/>
                <a:gd name="T23" fmla="*/ 0 h 255"/>
                <a:gd name="T24" fmla="*/ 193 w 640"/>
                <a:gd name="T25" fmla="*/ 6 h 255"/>
                <a:gd name="T26" fmla="*/ 175 w 640"/>
                <a:gd name="T27" fmla="*/ 6 h 255"/>
                <a:gd name="T28" fmla="*/ 175 w 640"/>
                <a:gd name="T29" fmla="*/ 6 h 255"/>
                <a:gd name="T30" fmla="*/ 133 w 640"/>
                <a:gd name="T31" fmla="*/ 0 h 255"/>
                <a:gd name="T32" fmla="*/ 68 w 640"/>
                <a:gd name="T33" fmla="*/ 0 h 255"/>
                <a:gd name="T34" fmla="*/ 26 w 640"/>
                <a:gd name="T35" fmla="*/ 6 h 255"/>
                <a:gd name="T36" fmla="*/ 8 w 640"/>
                <a:gd name="T37" fmla="*/ 6 h 255"/>
                <a:gd name="T38" fmla="*/ 0 w 640"/>
                <a:gd name="T39" fmla="*/ 22 h 255"/>
                <a:gd name="T40" fmla="*/ 6 w 640"/>
                <a:gd name="T41" fmla="*/ 40 h 255"/>
                <a:gd name="T42" fmla="*/ 6 w 640"/>
                <a:gd name="T43" fmla="*/ 40 h 255"/>
                <a:gd name="T44" fmla="*/ 0 w 640"/>
                <a:gd name="T45" fmla="*/ 82 h 255"/>
                <a:gd name="T46" fmla="*/ 0 w 640"/>
                <a:gd name="T47" fmla="*/ 148 h 255"/>
                <a:gd name="T48" fmla="*/ 6 w 640"/>
                <a:gd name="T49" fmla="*/ 190 h 255"/>
                <a:gd name="T50" fmla="*/ 6 w 640"/>
                <a:gd name="T51" fmla="*/ 208 h 255"/>
                <a:gd name="T52" fmla="*/ 6 w 640"/>
                <a:gd name="T53" fmla="*/ 208 h 255"/>
                <a:gd name="T54" fmla="*/ 24 w 640"/>
                <a:gd name="T55" fmla="*/ 249 h 255"/>
                <a:gd name="T56" fmla="*/ 6 w 640"/>
                <a:gd name="T57" fmla="*/ 250 h 255"/>
                <a:gd name="T58" fmla="*/ 42 w 640"/>
                <a:gd name="T59" fmla="*/ 255 h 255"/>
                <a:gd name="T60" fmla="*/ 108 w 640"/>
                <a:gd name="T61" fmla="*/ 255 h 255"/>
                <a:gd name="T62" fmla="*/ 150 w 640"/>
                <a:gd name="T63" fmla="*/ 249 h 255"/>
                <a:gd name="T64" fmla="*/ 168 w 640"/>
                <a:gd name="T65" fmla="*/ 249 h 255"/>
                <a:gd name="T66" fmla="*/ 168 w 640"/>
                <a:gd name="T67" fmla="*/ 249 h 255"/>
                <a:gd name="T68" fmla="*/ 210 w 640"/>
                <a:gd name="T69" fmla="*/ 255 h 255"/>
                <a:gd name="T70" fmla="*/ 276 w 640"/>
                <a:gd name="T71" fmla="*/ 255 h 255"/>
                <a:gd name="T72" fmla="*/ 318 w 640"/>
                <a:gd name="T73" fmla="*/ 249 h 255"/>
                <a:gd name="T74" fmla="*/ 336 w 640"/>
                <a:gd name="T75" fmla="*/ 249 h 255"/>
                <a:gd name="T76" fmla="*/ 336 w 640"/>
                <a:gd name="T77" fmla="*/ 249 h 255"/>
                <a:gd name="T78" fmla="*/ 378 w 640"/>
                <a:gd name="T79" fmla="*/ 255 h 255"/>
                <a:gd name="T80" fmla="*/ 444 w 640"/>
                <a:gd name="T81" fmla="*/ 255 h 255"/>
                <a:gd name="T82" fmla="*/ 486 w 640"/>
                <a:gd name="T83" fmla="*/ 249 h 255"/>
                <a:gd name="T84" fmla="*/ 504 w 640"/>
                <a:gd name="T85" fmla="*/ 249 h 255"/>
                <a:gd name="T86" fmla="*/ 504 w 640"/>
                <a:gd name="T87" fmla="*/ 249 h 255"/>
                <a:gd name="T88" fmla="*/ 546 w 640"/>
                <a:gd name="T89" fmla="*/ 255 h 255"/>
                <a:gd name="T90" fmla="*/ 612 w 640"/>
                <a:gd name="T91" fmla="*/ 255 h 255"/>
                <a:gd name="T92" fmla="*/ 637 w 640"/>
                <a:gd name="T93" fmla="*/ 249 h 255"/>
                <a:gd name="T94" fmla="*/ 640 w 640"/>
                <a:gd name="T95" fmla="*/ 255 h 255"/>
                <a:gd name="T96" fmla="*/ 634 w 640"/>
                <a:gd name="T97" fmla="*/ 194 h 255"/>
                <a:gd name="T98" fmla="*/ 634 w 640"/>
                <a:gd name="T99" fmla="*/ 176 h 255"/>
                <a:gd name="T100" fmla="*/ 634 w 640"/>
                <a:gd name="T101" fmla="*/ 176 h 255"/>
                <a:gd name="T102" fmla="*/ 640 w 640"/>
                <a:gd name="T103" fmla="*/ 134 h 255"/>
                <a:gd name="T104" fmla="*/ 640 w 640"/>
                <a:gd name="T105" fmla="*/ 67 h 255"/>
                <a:gd name="T106" fmla="*/ 634 w 640"/>
                <a:gd name="T107" fmla="*/ 25 h 255"/>
                <a:gd name="T108" fmla="*/ 634 w 640"/>
                <a:gd name="T109" fmla="*/ 7 h 255"/>
                <a:gd name="T110" fmla="*/ 634 w 640"/>
                <a:gd name="T111" fmla="*/ 7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40" h="255">
                  <a:moveTo>
                    <a:pt x="637" y="6"/>
                  </a:moveTo>
                  <a:lnTo>
                    <a:pt x="613" y="6"/>
                  </a:lnTo>
                  <a:lnTo>
                    <a:pt x="613" y="0"/>
                  </a:lnTo>
                  <a:lnTo>
                    <a:pt x="637" y="0"/>
                  </a:lnTo>
                  <a:lnTo>
                    <a:pt x="637" y="6"/>
                  </a:lnTo>
                  <a:close/>
                  <a:moveTo>
                    <a:pt x="595" y="6"/>
                  </a:moveTo>
                  <a:lnTo>
                    <a:pt x="571" y="6"/>
                  </a:lnTo>
                  <a:lnTo>
                    <a:pt x="571" y="0"/>
                  </a:lnTo>
                  <a:lnTo>
                    <a:pt x="595" y="0"/>
                  </a:lnTo>
                  <a:lnTo>
                    <a:pt x="595" y="6"/>
                  </a:lnTo>
                  <a:close/>
                  <a:moveTo>
                    <a:pt x="553" y="6"/>
                  </a:moveTo>
                  <a:lnTo>
                    <a:pt x="529" y="6"/>
                  </a:lnTo>
                  <a:lnTo>
                    <a:pt x="529" y="0"/>
                  </a:lnTo>
                  <a:lnTo>
                    <a:pt x="553" y="0"/>
                  </a:lnTo>
                  <a:lnTo>
                    <a:pt x="553" y="6"/>
                  </a:lnTo>
                  <a:close/>
                  <a:moveTo>
                    <a:pt x="511" y="6"/>
                  </a:moveTo>
                  <a:lnTo>
                    <a:pt x="487" y="6"/>
                  </a:lnTo>
                  <a:lnTo>
                    <a:pt x="487" y="0"/>
                  </a:lnTo>
                  <a:lnTo>
                    <a:pt x="511" y="0"/>
                  </a:lnTo>
                  <a:lnTo>
                    <a:pt x="511" y="6"/>
                  </a:lnTo>
                  <a:close/>
                  <a:moveTo>
                    <a:pt x="469" y="6"/>
                  </a:moveTo>
                  <a:lnTo>
                    <a:pt x="445" y="6"/>
                  </a:lnTo>
                  <a:lnTo>
                    <a:pt x="445" y="0"/>
                  </a:lnTo>
                  <a:lnTo>
                    <a:pt x="469" y="0"/>
                  </a:lnTo>
                  <a:lnTo>
                    <a:pt x="469" y="6"/>
                  </a:lnTo>
                  <a:close/>
                  <a:moveTo>
                    <a:pt x="427" y="6"/>
                  </a:moveTo>
                  <a:lnTo>
                    <a:pt x="403" y="6"/>
                  </a:lnTo>
                  <a:lnTo>
                    <a:pt x="403" y="0"/>
                  </a:lnTo>
                  <a:lnTo>
                    <a:pt x="427" y="0"/>
                  </a:lnTo>
                  <a:lnTo>
                    <a:pt x="427" y="6"/>
                  </a:lnTo>
                  <a:close/>
                  <a:moveTo>
                    <a:pt x="385" y="6"/>
                  </a:moveTo>
                  <a:lnTo>
                    <a:pt x="361" y="6"/>
                  </a:lnTo>
                  <a:lnTo>
                    <a:pt x="361" y="0"/>
                  </a:lnTo>
                  <a:lnTo>
                    <a:pt x="385" y="0"/>
                  </a:lnTo>
                  <a:lnTo>
                    <a:pt x="385" y="6"/>
                  </a:lnTo>
                  <a:close/>
                  <a:moveTo>
                    <a:pt x="343" y="6"/>
                  </a:moveTo>
                  <a:lnTo>
                    <a:pt x="319" y="6"/>
                  </a:lnTo>
                  <a:lnTo>
                    <a:pt x="319" y="0"/>
                  </a:lnTo>
                  <a:lnTo>
                    <a:pt x="343" y="0"/>
                  </a:lnTo>
                  <a:lnTo>
                    <a:pt x="343" y="6"/>
                  </a:lnTo>
                  <a:close/>
                  <a:moveTo>
                    <a:pt x="301" y="6"/>
                  </a:moveTo>
                  <a:lnTo>
                    <a:pt x="277" y="6"/>
                  </a:lnTo>
                  <a:lnTo>
                    <a:pt x="277" y="0"/>
                  </a:lnTo>
                  <a:lnTo>
                    <a:pt x="301" y="0"/>
                  </a:lnTo>
                  <a:lnTo>
                    <a:pt x="301" y="6"/>
                  </a:lnTo>
                  <a:close/>
                  <a:moveTo>
                    <a:pt x="259" y="6"/>
                  </a:moveTo>
                  <a:lnTo>
                    <a:pt x="235" y="6"/>
                  </a:lnTo>
                  <a:lnTo>
                    <a:pt x="235" y="0"/>
                  </a:lnTo>
                  <a:lnTo>
                    <a:pt x="259" y="0"/>
                  </a:lnTo>
                  <a:lnTo>
                    <a:pt x="259" y="6"/>
                  </a:lnTo>
                  <a:close/>
                  <a:moveTo>
                    <a:pt x="217" y="6"/>
                  </a:moveTo>
                  <a:lnTo>
                    <a:pt x="193" y="6"/>
                  </a:lnTo>
                  <a:lnTo>
                    <a:pt x="193" y="0"/>
                  </a:lnTo>
                  <a:lnTo>
                    <a:pt x="217" y="0"/>
                  </a:lnTo>
                  <a:lnTo>
                    <a:pt x="217" y="6"/>
                  </a:lnTo>
                  <a:close/>
                  <a:moveTo>
                    <a:pt x="175" y="6"/>
                  </a:moveTo>
                  <a:lnTo>
                    <a:pt x="151" y="6"/>
                  </a:lnTo>
                  <a:lnTo>
                    <a:pt x="151" y="0"/>
                  </a:lnTo>
                  <a:lnTo>
                    <a:pt x="175" y="0"/>
                  </a:lnTo>
                  <a:lnTo>
                    <a:pt x="175" y="6"/>
                  </a:lnTo>
                  <a:close/>
                  <a:moveTo>
                    <a:pt x="133" y="6"/>
                  </a:moveTo>
                  <a:lnTo>
                    <a:pt x="109" y="6"/>
                  </a:lnTo>
                  <a:lnTo>
                    <a:pt x="109" y="0"/>
                  </a:lnTo>
                  <a:lnTo>
                    <a:pt x="133" y="0"/>
                  </a:lnTo>
                  <a:lnTo>
                    <a:pt x="133" y="6"/>
                  </a:lnTo>
                  <a:close/>
                  <a:moveTo>
                    <a:pt x="91" y="6"/>
                  </a:moveTo>
                  <a:lnTo>
                    <a:pt x="68" y="6"/>
                  </a:lnTo>
                  <a:lnTo>
                    <a:pt x="68" y="0"/>
                  </a:lnTo>
                  <a:lnTo>
                    <a:pt x="91" y="0"/>
                  </a:lnTo>
                  <a:lnTo>
                    <a:pt x="91" y="6"/>
                  </a:lnTo>
                  <a:close/>
                  <a:moveTo>
                    <a:pt x="50" y="6"/>
                  </a:moveTo>
                  <a:lnTo>
                    <a:pt x="26" y="6"/>
                  </a:lnTo>
                  <a:lnTo>
                    <a:pt x="26" y="0"/>
                  </a:lnTo>
                  <a:lnTo>
                    <a:pt x="50" y="0"/>
                  </a:lnTo>
                  <a:lnTo>
                    <a:pt x="50" y="6"/>
                  </a:lnTo>
                  <a:close/>
                  <a:moveTo>
                    <a:pt x="8" y="6"/>
                  </a:moveTo>
                  <a:lnTo>
                    <a:pt x="3" y="6"/>
                  </a:lnTo>
                  <a:lnTo>
                    <a:pt x="6" y="3"/>
                  </a:lnTo>
                  <a:lnTo>
                    <a:pt x="6" y="22"/>
                  </a:lnTo>
                  <a:lnTo>
                    <a:pt x="0" y="22"/>
                  </a:lnTo>
                  <a:lnTo>
                    <a:pt x="0" y="0"/>
                  </a:lnTo>
                  <a:lnTo>
                    <a:pt x="8" y="0"/>
                  </a:lnTo>
                  <a:lnTo>
                    <a:pt x="8" y="6"/>
                  </a:lnTo>
                  <a:close/>
                  <a:moveTo>
                    <a:pt x="6" y="40"/>
                  </a:moveTo>
                  <a:lnTo>
                    <a:pt x="6" y="64"/>
                  </a:lnTo>
                  <a:lnTo>
                    <a:pt x="0" y="64"/>
                  </a:lnTo>
                  <a:lnTo>
                    <a:pt x="0" y="40"/>
                  </a:lnTo>
                  <a:lnTo>
                    <a:pt x="6" y="40"/>
                  </a:lnTo>
                  <a:close/>
                  <a:moveTo>
                    <a:pt x="6" y="82"/>
                  </a:moveTo>
                  <a:lnTo>
                    <a:pt x="6" y="106"/>
                  </a:lnTo>
                  <a:lnTo>
                    <a:pt x="0" y="106"/>
                  </a:lnTo>
                  <a:lnTo>
                    <a:pt x="0" y="82"/>
                  </a:lnTo>
                  <a:lnTo>
                    <a:pt x="6" y="82"/>
                  </a:lnTo>
                  <a:close/>
                  <a:moveTo>
                    <a:pt x="6" y="124"/>
                  </a:moveTo>
                  <a:lnTo>
                    <a:pt x="6" y="148"/>
                  </a:lnTo>
                  <a:lnTo>
                    <a:pt x="0" y="148"/>
                  </a:lnTo>
                  <a:lnTo>
                    <a:pt x="0" y="124"/>
                  </a:lnTo>
                  <a:lnTo>
                    <a:pt x="6" y="124"/>
                  </a:lnTo>
                  <a:close/>
                  <a:moveTo>
                    <a:pt x="6" y="166"/>
                  </a:moveTo>
                  <a:lnTo>
                    <a:pt x="6" y="190"/>
                  </a:lnTo>
                  <a:lnTo>
                    <a:pt x="0" y="190"/>
                  </a:lnTo>
                  <a:lnTo>
                    <a:pt x="0" y="166"/>
                  </a:lnTo>
                  <a:lnTo>
                    <a:pt x="6" y="166"/>
                  </a:lnTo>
                  <a:close/>
                  <a:moveTo>
                    <a:pt x="6" y="208"/>
                  </a:moveTo>
                  <a:lnTo>
                    <a:pt x="6" y="232"/>
                  </a:lnTo>
                  <a:lnTo>
                    <a:pt x="0" y="232"/>
                  </a:lnTo>
                  <a:lnTo>
                    <a:pt x="0" y="208"/>
                  </a:lnTo>
                  <a:lnTo>
                    <a:pt x="6" y="208"/>
                  </a:lnTo>
                  <a:close/>
                  <a:moveTo>
                    <a:pt x="6" y="250"/>
                  </a:moveTo>
                  <a:lnTo>
                    <a:pt x="6" y="252"/>
                  </a:lnTo>
                  <a:lnTo>
                    <a:pt x="3" y="249"/>
                  </a:lnTo>
                  <a:lnTo>
                    <a:pt x="24" y="249"/>
                  </a:lnTo>
                  <a:lnTo>
                    <a:pt x="24" y="255"/>
                  </a:lnTo>
                  <a:lnTo>
                    <a:pt x="0" y="255"/>
                  </a:lnTo>
                  <a:lnTo>
                    <a:pt x="0" y="250"/>
                  </a:lnTo>
                  <a:lnTo>
                    <a:pt x="6" y="250"/>
                  </a:lnTo>
                  <a:close/>
                  <a:moveTo>
                    <a:pt x="42" y="249"/>
                  </a:moveTo>
                  <a:lnTo>
                    <a:pt x="66" y="249"/>
                  </a:lnTo>
                  <a:lnTo>
                    <a:pt x="66" y="255"/>
                  </a:lnTo>
                  <a:lnTo>
                    <a:pt x="42" y="255"/>
                  </a:lnTo>
                  <a:lnTo>
                    <a:pt x="42" y="249"/>
                  </a:lnTo>
                  <a:close/>
                  <a:moveTo>
                    <a:pt x="84" y="249"/>
                  </a:moveTo>
                  <a:lnTo>
                    <a:pt x="108" y="249"/>
                  </a:lnTo>
                  <a:lnTo>
                    <a:pt x="108" y="255"/>
                  </a:lnTo>
                  <a:lnTo>
                    <a:pt x="84" y="255"/>
                  </a:lnTo>
                  <a:lnTo>
                    <a:pt x="84" y="249"/>
                  </a:lnTo>
                  <a:close/>
                  <a:moveTo>
                    <a:pt x="126" y="249"/>
                  </a:moveTo>
                  <a:lnTo>
                    <a:pt x="150" y="249"/>
                  </a:lnTo>
                  <a:lnTo>
                    <a:pt x="150" y="255"/>
                  </a:lnTo>
                  <a:lnTo>
                    <a:pt x="126" y="255"/>
                  </a:lnTo>
                  <a:lnTo>
                    <a:pt x="126" y="249"/>
                  </a:lnTo>
                  <a:close/>
                  <a:moveTo>
                    <a:pt x="168" y="249"/>
                  </a:moveTo>
                  <a:lnTo>
                    <a:pt x="192" y="249"/>
                  </a:lnTo>
                  <a:lnTo>
                    <a:pt x="192" y="255"/>
                  </a:lnTo>
                  <a:lnTo>
                    <a:pt x="168" y="255"/>
                  </a:lnTo>
                  <a:lnTo>
                    <a:pt x="168" y="249"/>
                  </a:lnTo>
                  <a:close/>
                  <a:moveTo>
                    <a:pt x="210" y="249"/>
                  </a:moveTo>
                  <a:lnTo>
                    <a:pt x="234" y="249"/>
                  </a:lnTo>
                  <a:lnTo>
                    <a:pt x="234" y="255"/>
                  </a:lnTo>
                  <a:lnTo>
                    <a:pt x="210" y="255"/>
                  </a:lnTo>
                  <a:lnTo>
                    <a:pt x="210" y="249"/>
                  </a:lnTo>
                  <a:close/>
                  <a:moveTo>
                    <a:pt x="252" y="249"/>
                  </a:moveTo>
                  <a:lnTo>
                    <a:pt x="276" y="249"/>
                  </a:lnTo>
                  <a:lnTo>
                    <a:pt x="276" y="255"/>
                  </a:lnTo>
                  <a:lnTo>
                    <a:pt x="252" y="255"/>
                  </a:lnTo>
                  <a:lnTo>
                    <a:pt x="252" y="249"/>
                  </a:lnTo>
                  <a:close/>
                  <a:moveTo>
                    <a:pt x="294" y="249"/>
                  </a:moveTo>
                  <a:lnTo>
                    <a:pt x="318" y="249"/>
                  </a:lnTo>
                  <a:lnTo>
                    <a:pt x="318" y="255"/>
                  </a:lnTo>
                  <a:lnTo>
                    <a:pt x="294" y="255"/>
                  </a:lnTo>
                  <a:lnTo>
                    <a:pt x="294" y="249"/>
                  </a:lnTo>
                  <a:close/>
                  <a:moveTo>
                    <a:pt x="336" y="249"/>
                  </a:moveTo>
                  <a:lnTo>
                    <a:pt x="360" y="249"/>
                  </a:lnTo>
                  <a:lnTo>
                    <a:pt x="360" y="255"/>
                  </a:lnTo>
                  <a:lnTo>
                    <a:pt x="336" y="255"/>
                  </a:lnTo>
                  <a:lnTo>
                    <a:pt x="336" y="249"/>
                  </a:lnTo>
                  <a:close/>
                  <a:moveTo>
                    <a:pt x="378" y="249"/>
                  </a:moveTo>
                  <a:lnTo>
                    <a:pt x="402" y="249"/>
                  </a:lnTo>
                  <a:lnTo>
                    <a:pt x="402" y="255"/>
                  </a:lnTo>
                  <a:lnTo>
                    <a:pt x="378" y="255"/>
                  </a:lnTo>
                  <a:lnTo>
                    <a:pt x="378" y="249"/>
                  </a:lnTo>
                  <a:close/>
                  <a:moveTo>
                    <a:pt x="420" y="249"/>
                  </a:moveTo>
                  <a:lnTo>
                    <a:pt x="444" y="249"/>
                  </a:lnTo>
                  <a:lnTo>
                    <a:pt x="444" y="255"/>
                  </a:lnTo>
                  <a:lnTo>
                    <a:pt x="420" y="255"/>
                  </a:lnTo>
                  <a:lnTo>
                    <a:pt x="420" y="249"/>
                  </a:lnTo>
                  <a:close/>
                  <a:moveTo>
                    <a:pt x="462" y="249"/>
                  </a:moveTo>
                  <a:lnTo>
                    <a:pt x="486" y="249"/>
                  </a:lnTo>
                  <a:lnTo>
                    <a:pt x="486" y="255"/>
                  </a:lnTo>
                  <a:lnTo>
                    <a:pt x="462" y="255"/>
                  </a:lnTo>
                  <a:lnTo>
                    <a:pt x="462" y="249"/>
                  </a:lnTo>
                  <a:close/>
                  <a:moveTo>
                    <a:pt x="504" y="249"/>
                  </a:moveTo>
                  <a:lnTo>
                    <a:pt x="528" y="249"/>
                  </a:lnTo>
                  <a:lnTo>
                    <a:pt x="528" y="255"/>
                  </a:lnTo>
                  <a:lnTo>
                    <a:pt x="504" y="255"/>
                  </a:lnTo>
                  <a:lnTo>
                    <a:pt x="504" y="249"/>
                  </a:lnTo>
                  <a:close/>
                  <a:moveTo>
                    <a:pt x="546" y="249"/>
                  </a:moveTo>
                  <a:lnTo>
                    <a:pt x="570" y="249"/>
                  </a:lnTo>
                  <a:lnTo>
                    <a:pt x="570" y="255"/>
                  </a:lnTo>
                  <a:lnTo>
                    <a:pt x="546" y="255"/>
                  </a:lnTo>
                  <a:lnTo>
                    <a:pt x="546" y="249"/>
                  </a:lnTo>
                  <a:close/>
                  <a:moveTo>
                    <a:pt x="588" y="249"/>
                  </a:moveTo>
                  <a:lnTo>
                    <a:pt x="612" y="249"/>
                  </a:lnTo>
                  <a:lnTo>
                    <a:pt x="612" y="255"/>
                  </a:lnTo>
                  <a:lnTo>
                    <a:pt x="588" y="255"/>
                  </a:lnTo>
                  <a:lnTo>
                    <a:pt x="588" y="249"/>
                  </a:lnTo>
                  <a:close/>
                  <a:moveTo>
                    <a:pt x="630" y="249"/>
                  </a:moveTo>
                  <a:lnTo>
                    <a:pt x="637" y="249"/>
                  </a:lnTo>
                  <a:lnTo>
                    <a:pt x="634" y="252"/>
                  </a:lnTo>
                  <a:lnTo>
                    <a:pt x="634" y="236"/>
                  </a:lnTo>
                  <a:lnTo>
                    <a:pt x="640" y="236"/>
                  </a:lnTo>
                  <a:lnTo>
                    <a:pt x="640" y="255"/>
                  </a:lnTo>
                  <a:lnTo>
                    <a:pt x="630" y="255"/>
                  </a:lnTo>
                  <a:lnTo>
                    <a:pt x="630" y="249"/>
                  </a:lnTo>
                  <a:close/>
                  <a:moveTo>
                    <a:pt x="634" y="218"/>
                  </a:moveTo>
                  <a:lnTo>
                    <a:pt x="634" y="194"/>
                  </a:lnTo>
                  <a:lnTo>
                    <a:pt x="640" y="194"/>
                  </a:lnTo>
                  <a:lnTo>
                    <a:pt x="640" y="218"/>
                  </a:lnTo>
                  <a:lnTo>
                    <a:pt x="634" y="218"/>
                  </a:lnTo>
                  <a:close/>
                  <a:moveTo>
                    <a:pt x="634" y="176"/>
                  </a:moveTo>
                  <a:lnTo>
                    <a:pt x="634" y="152"/>
                  </a:lnTo>
                  <a:lnTo>
                    <a:pt x="640" y="152"/>
                  </a:lnTo>
                  <a:lnTo>
                    <a:pt x="640" y="176"/>
                  </a:lnTo>
                  <a:lnTo>
                    <a:pt x="634" y="176"/>
                  </a:lnTo>
                  <a:close/>
                  <a:moveTo>
                    <a:pt x="634" y="134"/>
                  </a:moveTo>
                  <a:lnTo>
                    <a:pt x="634" y="109"/>
                  </a:lnTo>
                  <a:lnTo>
                    <a:pt x="640" y="109"/>
                  </a:lnTo>
                  <a:lnTo>
                    <a:pt x="640" y="134"/>
                  </a:lnTo>
                  <a:lnTo>
                    <a:pt x="634" y="134"/>
                  </a:lnTo>
                  <a:close/>
                  <a:moveTo>
                    <a:pt x="634" y="91"/>
                  </a:moveTo>
                  <a:lnTo>
                    <a:pt x="634" y="67"/>
                  </a:lnTo>
                  <a:lnTo>
                    <a:pt x="640" y="67"/>
                  </a:lnTo>
                  <a:lnTo>
                    <a:pt x="640" y="91"/>
                  </a:lnTo>
                  <a:lnTo>
                    <a:pt x="634" y="91"/>
                  </a:lnTo>
                  <a:close/>
                  <a:moveTo>
                    <a:pt x="634" y="49"/>
                  </a:moveTo>
                  <a:lnTo>
                    <a:pt x="634" y="25"/>
                  </a:lnTo>
                  <a:lnTo>
                    <a:pt x="640" y="25"/>
                  </a:lnTo>
                  <a:lnTo>
                    <a:pt x="640" y="49"/>
                  </a:lnTo>
                  <a:lnTo>
                    <a:pt x="634" y="49"/>
                  </a:lnTo>
                  <a:close/>
                  <a:moveTo>
                    <a:pt x="634" y="7"/>
                  </a:moveTo>
                  <a:lnTo>
                    <a:pt x="634" y="3"/>
                  </a:lnTo>
                  <a:lnTo>
                    <a:pt x="640" y="3"/>
                  </a:lnTo>
                  <a:lnTo>
                    <a:pt x="640" y="7"/>
                  </a:lnTo>
                  <a:lnTo>
                    <a:pt x="634" y="7"/>
                  </a:lnTo>
                  <a:close/>
                </a:path>
              </a:pathLst>
            </a:custGeom>
            <a:solidFill>
              <a:srgbClr val="000000"/>
            </a:solidFill>
            <a:ln w="1588"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74" name="Rectangle 68"/>
            <p:cNvSpPr>
              <a:spLocks noChangeArrowheads="1"/>
            </p:cNvSpPr>
            <p:nvPr/>
          </p:nvSpPr>
          <p:spPr bwMode="auto">
            <a:xfrm>
              <a:off x="2650" y="2462"/>
              <a:ext cx="566"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无统一的代码组织</a:t>
              </a:r>
              <a:endParaRPr kumimoji="0" lang="zh-CN" altLang="zh-CN" sz="2000" b="1" i="0" u="none" strike="noStrike" cap="none" normalizeH="0" baseline="0" dirty="0" smtClean="0">
                <a:ln>
                  <a:noFill/>
                </a:ln>
                <a:solidFill>
                  <a:schemeClr val="tx1"/>
                </a:solidFill>
                <a:effectLst/>
              </a:endParaRPr>
            </a:p>
          </p:txBody>
        </p:sp>
        <p:sp>
          <p:nvSpPr>
            <p:cNvPr id="75" name="Rectangle 69"/>
            <p:cNvSpPr>
              <a:spLocks noChangeArrowheads="1"/>
            </p:cNvSpPr>
            <p:nvPr/>
          </p:nvSpPr>
          <p:spPr bwMode="auto">
            <a:xfrm>
              <a:off x="2865" y="2587"/>
              <a:ext cx="141"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方式</a:t>
              </a:r>
              <a:endParaRPr kumimoji="0" lang="zh-CN" altLang="zh-CN" sz="2000" b="1" i="0" u="none" strike="noStrike" cap="none" normalizeH="0" baseline="0" dirty="0" smtClean="0">
                <a:ln>
                  <a:noFill/>
                </a:ln>
                <a:solidFill>
                  <a:schemeClr val="tx1"/>
                </a:solidFill>
                <a:effectLst/>
              </a:endParaRPr>
            </a:p>
          </p:txBody>
        </p:sp>
        <p:sp>
          <p:nvSpPr>
            <p:cNvPr id="76" name="Rectangle 70"/>
            <p:cNvSpPr>
              <a:spLocks noChangeArrowheads="1"/>
            </p:cNvSpPr>
            <p:nvPr/>
          </p:nvSpPr>
          <p:spPr bwMode="auto">
            <a:xfrm>
              <a:off x="3009" y="2585"/>
              <a:ext cx="18"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smtClean="0">
                  <a:ln>
                    <a:noFill/>
                  </a:ln>
                  <a:solidFill>
                    <a:srgbClr val="000000"/>
                  </a:solidFill>
                  <a:effectLst/>
                  <a:latin typeface="Times New Roman" panose="02020603050405020304" pitchFamily="18" charset="0"/>
                </a:rPr>
                <a:t> </a:t>
              </a:r>
              <a:endParaRPr kumimoji="0" lang="zh-CN" altLang="zh-CN" sz="2000" b="1" i="0" u="none" strike="noStrike" cap="none" normalizeH="0" baseline="0" smtClean="0">
                <a:ln>
                  <a:noFill/>
                </a:ln>
                <a:solidFill>
                  <a:schemeClr val="tx1"/>
                </a:solidFill>
                <a:effectLst/>
              </a:endParaRPr>
            </a:p>
          </p:txBody>
        </p:sp>
        <p:sp>
          <p:nvSpPr>
            <p:cNvPr id="77" name="Freeform 71"/>
            <p:cNvSpPr>
              <a:spLocks noEditPoints="1"/>
            </p:cNvSpPr>
            <p:nvPr/>
          </p:nvSpPr>
          <p:spPr bwMode="auto">
            <a:xfrm>
              <a:off x="3439" y="2430"/>
              <a:ext cx="640" cy="256"/>
            </a:xfrm>
            <a:custGeom>
              <a:avLst/>
              <a:gdLst>
                <a:gd name="T0" fmla="*/ 637 w 640"/>
                <a:gd name="T1" fmla="*/ 0 h 256"/>
                <a:gd name="T2" fmla="*/ 571 w 640"/>
                <a:gd name="T3" fmla="*/ 0 h 256"/>
                <a:gd name="T4" fmla="*/ 529 w 640"/>
                <a:gd name="T5" fmla="*/ 6 h 256"/>
                <a:gd name="T6" fmla="*/ 511 w 640"/>
                <a:gd name="T7" fmla="*/ 6 h 256"/>
                <a:gd name="T8" fmla="*/ 511 w 640"/>
                <a:gd name="T9" fmla="*/ 6 h 256"/>
                <a:gd name="T10" fmla="*/ 469 w 640"/>
                <a:gd name="T11" fmla="*/ 0 h 256"/>
                <a:gd name="T12" fmla="*/ 403 w 640"/>
                <a:gd name="T13" fmla="*/ 0 h 256"/>
                <a:gd name="T14" fmla="*/ 361 w 640"/>
                <a:gd name="T15" fmla="*/ 6 h 256"/>
                <a:gd name="T16" fmla="*/ 343 w 640"/>
                <a:gd name="T17" fmla="*/ 6 h 256"/>
                <a:gd name="T18" fmla="*/ 343 w 640"/>
                <a:gd name="T19" fmla="*/ 6 h 256"/>
                <a:gd name="T20" fmla="*/ 301 w 640"/>
                <a:gd name="T21" fmla="*/ 0 h 256"/>
                <a:gd name="T22" fmla="*/ 235 w 640"/>
                <a:gd name="T23" fmla="*/ 0 h 256"/>
                <a:gd name="T24" fmla="*/ 193 w 640"/>
                <a:gd name="T25" fmla="*/ 6 h 256"/>
                <a:gd name="T26" fmla="*/ 175 w 640"/>
                <a:gd name="T27" fmla="*/ 6 h 256"/>
                <a:gd name="T28" fmla="*/ 175 w 640"/>
                <a:gd name="T29" fmla="*/ 6 h 256"/>
                <a:gd name="T30" fmla="*/ 133 w 640"/>
                <a:gd name="T31" fmla="*/ 0 h 256"/>
                <a:gd name="T32" fmla="*/ 68 w 640"/>
                <a:gd name="T33" fmla="*/ 0 h 256"/>
                <a:gd name="T34" fmla="*/ 26 w 640"/>
                <a:gd name="T35" fmla="*/ 6 h 256"/>
                <a:gd name="T36" fmla="*/ 8 w 640"/>
                <a:gd name="T37" fmla="*/ 6 h 256"/>
                <a:gd name="T38" fmla="*/ 0 w 640"/>
                <a:gd name="T39" fmla="*/ 22 h 256"/>
                <a:gd name="T40" fmla="*/ 6 w 640"/>
                <a:gd name="T41" fmla="*/ 40 h 256"/>
                <a:gd name="T42" fmla="*/ 6 w 640"/>
                <a:gd name="T43" fmla="*/ 40 h 256"/>
                <a:gd name="T44" fmla="*/ 0 w 640"/>
                <a:gd name="T45" fmla="*/ 82 h 256"/>
                <a:gd name="T46" fmla="*/ 0 w 640"/>
                <a:gd name="T47" fmla="*/ 148 h 256"/>
                <a:gd name="T48" fmla="*/ 6 w 640"/>
                <a:gd name="T49" fmla="*/ 190 h 256"/>
                <a:gd name="T50" fmla="*/ 6 w 640"/>
                <a:gd name="T51" fmla="*/ 208 h 256"/>
                <a:gd name="T52" fmla="*/ 6 w 640"/>
                <a:gd name="T53" fmla="*/ 208 h 256"/>
                <a:gd name="T54" fmla="*/ 24 w 640"/>
                <a:gd name="T55" fmla="*/ 250 h 256"/>
                <a:gd name="T56" fmla="*/ 6 w 640"/>
                <a:gd name="T57" fmla="*/ 250 h 256"/>
                <a:gd name="T58" fmla="*/ 42 w 640"/>
                <a:gd name="T59" fmla="*/ 256 h 256"/>
                <a:gd name="T60" fmla="*/ 108 w 640"/>
                <a:gd name="T61" fmla="*/ 256 h 256"/>
                <a:gd name="T62" fmla="*/ 150 w 640"/>
                <a:gd name="T63" fmla="*/ 250 h 256"/>
                <a:gd name="T64" fmla="*/ 168 w 640"/>
                <a:gd name="T65" fmla="*/ 250 h 256"/>
                <a:gd name="T66" fmla="*/ 168 w 640"/>
                <a:gd name="T67" fmla="*/ 250 h 256"/>
                <a:gd name="T68" fmla="*/ 210 w 640"/>
                <a:gd name="T69" fmla="*/ 256 h 256"/>
                <a:gd name="T70" fmla="*/ 276 w 640"/>
                <a:gd name="T71" fmla="*/ 256 h 256"/>
                <a:gd name="T72" fmla="*/ 318 w 640"/>
                <a:gd name="T73" fmla="*/ 250 h 256"/>
                <a:gd name="T74" fmla="*/ 336 w 640"/>
                <a:gd name="T75" fmla="*/ 250 h 256"/>
                <a:gd name="T76" fmla="*/ 336 w 640"/>
                <a:gd name="T77" fmla="*/ 250 h 256"/>
                <a:gd name="T78" fmla="*/ 378 w 640"/>
                <a:gd name="T79" fmla="*/ 256 h 256"/>
                <a:gd name="T80" fmla="*/ 444 w 640"/>
                <a:gd name="T81" fmla="*/ 256 h 256"/>
                <a:gd name="T82" fmla="*/ 486 w 640"/>
                <a:gd name="T83" fmla="*/ 250 h 256"/>
                <a:gd name="T84" fmla="*/ 504 w 640"/>
                <a:gd name="T85" fmla="*/ 250 h 256"/>
                <a:gd name="T86" fmla="*/ 504 w 640"/>
                <a:gd name="T87" fmla="*/ 250 h 256"/>
                <a:gd name="T88" fmla="*/ 546 w 640"/>
                <a:gd name="T89" fmla="*/ 256 h 256"/>
                <a:gd name="T90" fmla="*/ 612 w 640"/>
                <a:gd name="T91" fmla="*/ 256 h 256"/>
                <a:gd name="T92" fmla="*/ 637 w 640"/>
                <a:gd name="T93" fmla="*/ 250 h 256"/>
                <a:gd name="T94" fmla="*/ 640 w 640"/>
                <a:gd name="T95" fmla="*/ 256 h 256"/>
                <a:gd name="T96" fmla="*/ 634 w 640"/>
                <a:gd name="T97" fmla="*/ 194 h 256"/>
                <a:gd name="T98" fmla="*/ 634 w 640"/>
                <a:gd name="T99" fmla="*/ 176 h 256"/>
                <a:gd name="T100" fmla="*/ 634 w 640"/>
                <a:gd name="T101" fmla="*/ 176 h 256"/>
                <a:gd name="T102" fmla="*/ 640 w 640"/>
                <a:gd name="T103" fmla="*/ 134 h 256"/>
                <a:gd name="T104" fmla="*/ 640 w 640"/>
                <a:gd name="T105" fmla="*/ 67 h 256"/>
                <a:gd name="T106" fmla="*/ 634 w 640"/>
                <a:gd name="T107" fmla="*/ 25 h 256"/>
                <a:gd name="T108" fmla="*/ 634 w 640"/>
                <a:gd name="T109" fmla="*/ 7 h 256"/>
                <a:gd name="T110" fmla="*/ 634 w 640"/>
                <a:gd name="T111" fmla="*/ 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40" h="256">
                  <a:moveTo>
                    <a:pt x="637" y="6"/>
                  </a:moveTo>
                  <a:lnTo>
                    <a:pt x="613" y="6"/>
                  </a:lnTo>
                  <a:lnTo>
                    <a:pt x="613" y="0"/>
                  </a:lnTo>
                  <a:lnTo>
                    <a:pt x="637" y="0"/>
                  </a:lnTo>
                  <a:lnTo>
                    <a:pt x="637" y="6"/>
                  </a:lnTo>
                  <a:close/>
                  <a:moveTo>
                    <a:pt x="595" y="6"/>
                  </a:moveTo>
                  <a:lnTo>
                    <a:pt x="571" y="6"/>
                  </a:lnTo>
                  <a:lnTo>
                    <a:pt x="571" y="0"/>
                  </a:lnTo>
                  <a:lnTo>
                    <a:pt x="595" y="0"/>
                  </a:lnTo>
                  <a:lnTo>
                    <a:pt x="595" y="6"/>
                  </a:lnTo>
                  <a:close/>
                  <a:moveTo>
                    <a:pt x="553" y="6"/>
                  </a:moveTo>
                  <a:lnTo>
                    <a:pt x="529" y="6"/>
                  </a:lnTo>
                  <a:lnTo>
                    <a:pt x="529" y="0"/>
                  </a:lnTo>
                  <a:lnTo>
                    <a:pt x="553" y="0"/>
                  </a:lnTo>
                  <a:lnTo>
                    <a:pt x="553" y="6"/>
                  </a:lnTo>
                  <a:close/>
                  <a:moveTo>
                    <a:pt x="511" y="6"/>
                  </a:moveTo>
                  <a:lnTo>
                    <a:pt x="487" y="6"/>
                  </a:lnTo>
                  <a:lnTo>
                    <a:pt x="487" y="0"/>
                  </a:lnTo>
                  <a:lnTo>
                    <a:pt x="511" y="0"/>
                  </a:lnTo>
                  <a:lnTo>
                    <a:pt x="511" y="6"/>
                  </a:lnTo>
                  <a:close/>
                  <a:moveTo>
                    <a:pt x="469" y="6"/>
                  </a:moveTo>
                  <a:lnTo>
                    <a:pt x="445" y="6"/>
                  </a:lnTo>
                  <a:lnTo>
                    <a:pt x="445" y="0"/>
                  </a:lnTo>
                  <a:lnTo>
                    <a:pt x="469" y="0"/>
                  </a:lnTo>
                  <a:lnTo>
                    <a:pt x="469" y="6"/>
                  </a:lnTo>
                  <a:close/>
                  <a:moveTo>
                    <a:pt x="427" y="6"/>
                  </a:moveTo>
                  <a:lnTo>
                    <a:pt x="403" y="6"/>
                  </a:lnTo>
                  <a:lnTo>
                    <a:pt x="403" y="0"/>
                  </a:lnTo>
                  <a:lnTo>
                    <a:pt x="427" y="0"/>
                  </a:lnTo>
                  <a:lnTo>
                    <a:pt x="427" y="6"/>
                  </a:lnTo>
                  <a:close/>
                  <a:moveTo>
                    <a:pt x="385" y="6"/>
                  </a:moveTo>
                  <a:lnTo>
                    <a:pt x="361" y="6"/>
                  </a:lnTo>
                  <a:lnTo>
                    <a:pt x="361" y="0"/>
                  </a:lnTo>
                  <a:lnTo>
                    <a:pt x="385" y="0"/>
                  </a:lnTo>
                  <a:lnTo>
                    <a:pt x="385" y="6"/>
                  </a:lnTo>
                  <a:close/>
                  <a:moveTo>
                    <a:pt x="343" y="6"/>
                  </a:moveTo>
                  <a:lnTo>
                    <a:pt x="319" y="6"/>
                  </a:lnTo>
                  <a:lnTo>
                    <a:pt x="319" y="0"/>
                  </a:lnTo>
                  <a:lnTo>
                    <a:pt x="343" y="0"/>
                  </a:lnTo>
                  <a:lnTo>
                    <a:pt x="343" y="6"/>
                  </a:lnTo>
                  <a:close/>
                  <a:moveTo>
                    <a:pt x="301" y="6"/>
                  </a:moveTo>
                  <a:lnTo>
                    <a:pt x="277" y="6"/>
                  </a:lnTo>
                  <a:lnTo>
                    <a:pt x="277" y="0"/>
                  </a:lnTo>
                  <a:lnTo>
                    <a:pt x="301" y="0"/>
                  </a:lnTo>
                  <a:lnTo>
                    <a:pt x="301" y="6"/>
                  </a:lnTo>
                  <a:close/>
                  <a:moveTo>
                    <a:pt x="259" y="6"/>
                  </a:moveTo>
                  <a:lnTo>
                    <a:pt x="235" y="6"/>
                  </a:lnTo>
                  <a:lnTo>
                    <a:pt x="235" y="0"/>
                  </a:lnTo>
                  <a:lnTo>
                    <a:pt x="259" y="0"/>
                  </a:lnTo>
                  <a:lnTo>
                    <a:pt x="259" y="6"/>
                  </a:lnTo>
                  <a:close/>
                  <a:moveTo>
                    <a:pt x="217" y="6"/>
                  </a:moveTo>
                  <a:lnTo>
                    <a:pt x="193" y="6"/>
                  </a:lnTo>
                  <a:lnTo>
                    <a:pt x="193" y="0"/>
                  </a:lnTo>
                  <a:lnTo>
                    <a:pt x="217" y="0"/>
                  </a:lnTo>
                  <a:lnTo>
                    <a:pt x="217" y="6"/>
                  </a:lnTo>
                  <a:close/>
                  <a:moveTo>
                    <a:pt x="175" y="6"/>
                  </a:moveTo>
                  <a:lnTo>
                    <a:pt x="151" y="6"/>
                  </a:lnTo>
                  <a:lnTo>
                    <a:pt x="151" y="0"/>
                  </a:lnTo>
                  <a:lnTo>
                    <a:pt x="175" y="0"/>
                  </a:lnTo>
                  <a:lnTo>
                    <a:pt x="175" y="6"/>
                  </a:lnTo>
                  <a:close/>
                  <a:moveTo>
                    <a:pt x="133" y="6"/>
                  </a:moveTo>
                  <a:lnTo>
                    <a:pt x="109" y="6"/>
                  </a:lnTo>
                  <a:lnTo>
                    <a:pt x="109" y="0"/>
                  </a:lnTo>
                  <a:lnTo>
                    <a:pt x="133" y="0"/>
                  </a:lnTo>
                  <a:lnTo>
                    <a:pt x="133" y="6"/>
                  </a:lnTo>
                  <a:close/>
                  <a:moveTo>
                    <a:pt x="91" y="6"/>
                  </a:moveTo>
                  <a:lnTo>
                    <a:pt x="68" y="6"/>
                  </a:lnTo>
                  <a:lnTo>
                    <a:pt x="68" y="0"/>
                  </a:lnTo>
                  <a:lnTo>
                    <a:pt x="91" y="0"/>
                  </a:lnTo>
                  <a:lnTo>
                    <a:pt x="91" y="6"/>
                  </a:lnTo>
                  <a:close/>
                  <a:moveTo>
                    <a:pt x="50" y="6"/>
                  </a:moveTo>
                  <a:lnTo>
                    <a:pt x="26" y="6"/>
                  </a:lnTo>
                  <a:lnTo>
                    <a:pt x="26" y="0"/>
                  </a:lnTo>
                  <a:lnTo>
                    <a:pt x="50" y="0"/>
                  </a:lnTo>
                  <a:lnTo>
                    <a:pt x="50" y="6"/>
                  </a:lnTo>
                  <a:close/>
                  <a:moveTo>
                    <a:pt x="8" y="6"/>
                  </a:moveTo>
                  <a:lnTo>
                    <a:pt x="3" y="6"/>
                  </a:lnTo>
                  <a:lnTo>
                    <a:pt x="6" y="3"/>
                  </a:lnTo>
                  <a:lnTo>
                    <a:pt x="6" y="22"/>
                  </a:lnTo>
                  <a:lnTo>
                    <a:pt x="0" y="22"/>
                  </a:lnTo>
                  <a:lnTo>
                    <a:pt x="0" y="0"/>
                  </a:lnTo>
                  <a:lnTo>
                    <a:pt x="8" y="0"/>
                  </a:lnTo>
                  <a:lnTo>
                    <a:pt x="8" y="6"/>
                  </a:lnTo>
                  <a:close/>
                  <a:moveTo>
                    <a:pt x="6" y="40"/>
                  </a:moveTo>
                  <a:lnTo>
                    <a:pt x="6" y="64"/>
                  </a:lnTo>
                  <a:lnTo>
                    <a:pt x="0" y="64"/>
                  </a:lnTo>
                  <a:lnTo>
                    <a:pt x="0" y="40"/>
                  </a:lnTo>
                  <a:lnTo>
                    <a:pt x="6" y="40"/>
                  </a:lnTo>
                  <a:close/>
                  <a:moveTo>
                    <a:pt x="6" y="82"/>
                  </a:moveTo>
                  <a:lnTo>
                    <a:pt x="6" y="106"/>
                  </a:lnTo>
                  <a:lnTo>
                    <a:pt x="0" y="106"/>
                  </a:lnTo>
                  <a:lnTo>
                    <a:pt x="0" y="82"/>
                  </a:lnTo>
                  <a:lnTo>
                    <a:pt x="6" y="82"/>
                  </a:lnTo>
                  <a:close/>
                  <a:moveTo>
                    <a:pt x="6" y="124"/>
                  </a:moveTo>
                  <a:lnTo>
                    <a:pt x="6" y="148"/>
                  </a:lnTo>
                  <a:lnTo>
                    <a:pt x="0" y="148"/>
                  </a:lnTo>
                  <a:lnTo>
                    <a:pt x="0" y="124"/>
                  </a:lnTo>
                  <a:lnTo>
                    <a:pt x="6" y="124"/>
                  </a:lnTo>
                  <a:close/>
                  <a:moveTo>
                    <a:pt x="6" y="166"/>
                  </a:moveTo>
                  <a:lnTo>
                    <a:pt x="6" y="190"/>
                  </a:lnTo>
                  <a:lnTo>
                    <a:pt x="0" y="190"/>
                  </a:lnTo>
                  <a:lnTo>
                    <a:pt x="0" y="166"/>
                  </a:lnTo>
                  <a:lnTo>
                    <a:pt x="6" y="166"/>
                  </a:lnTo>
                  <a:close/>
                  <a:moveTo>
                    <a:pt x="6" y="208"/>
                  </a:moveTo>
                  <a:lnTo>
                    <a:pt x="6" y="232"/>
                  </a:lnTo>
                  <a:lnTo>
                    <a:pt x="0" y="232"/>
                  </a:lnTo>
                  <a:lnTo>
                    <a:pt x="0" y="208"/>
                  </a:lnTo>
                  <a:lnTo>
                    <a:pt x="6" y="208"/>
                  </a:lnTo>
                  <a:close/>
                  <a:moveTo>
                    <a:pt x="6" y="250"/>
                  </a:moveTo>
                  <a:lnTo>
                    <a:pt x="6" y="253"/>
                  </a:lnTo>
                  <a:lnTo>
                    <a:pt x="3" y="250"/>
                  </a:lnTo>
                  <a:lnTo>
                    <a:pt x="24" y="250"/>
                  </a:lnTo>
                  <a:lnTo>
                    <a:pt x="24" y="256"/>
                  </a:lnTo>
                  <a:lnTo>
                    <a:pt x="0" y="256"/>
                  </a:lnTo>
                  <a:lnTo>
                    <a:pt x="0" y="250"/>
                  </a:lnTo>
                  <a:lnTo>
                    <a:pt x="6" y="250"/>
                  </a:lnTo>
                  <a:close/>
                  <a:moveTo>
                    <a:pt x="42" y="250"/>
                  </a:moveTo>
                  <a:lnTo>
                    <a:pt x="66" y="250"/>
                  </a:lnTo>
                  <a:lnTo>
                    <a:pt x="66" y="256"/>
                  </a:lnTo>
                  <a:lnTo>
                    <a:pt x="42" y="256"/>
                  </a:lnTo>
                  <a:lnTo>
                    <a:pt x="42" y="250"/>
                  </a:lnTo>
                  <a:close/>
                  <a:moveTo>
                    <a:pt x="84" y="250"/>
                  </a:moveTo>
                  <a:lnTo>
                    <a:pt x="108" y="250"/>
                  </a:lnTo>
                  <a:lnTo>
                    <a:pt x="108" y="256"/>
                  </a:lnTo>
                  <a:lnTo>
                    <a:pt x="84" y="256"/>
                  </a:lnTo>
                  <a:lnTo>
                    <a:pt x="84" y="250"/>
                  </a:lnTo>
                  <a:close/>
                  <a:moveTo>
                    <a:pt x="126" y="250"/>
                  </a:moveTo>
                  <a:lnTo>
                    <a:pt x="150" y="250"/>
                  </a:lnTo>
                  <a:lnTo>
                    <a:pt x="150" y="256"/>
                  </a:lnTo>
                  <a:lnTo>
                    <a:pt x="126" y="256"/>
                  </a:lnTo>
                  <a:lnTo>
                    <a:pt x="126" y="250"/>
                  </a:lnTo>
                  <a:close/>
                  <a:moveTo>
                    <a:pt x="168" y="250"/>
                  </a:moveTo>
                  <a:lnTo>
                    <a:pt x="192" y="250"/>
                  </a:lnTo>
                  <a:lnTo>
                    <a:pt x="192" y="256"/>
                  </a:lnTo>
                  <a:lnTo>
                    <a:pt x="168" y="256"/>
                  </a:lnTo>
                  <a:lnTo>
                    <a:pt x="168" y="250"/>
                  </a:lnTo>
                  <a:close/>
                  <a:moveTo>
                    <a:pt x="210" y="250"/>
                  </a:moveTo>
                  <a:lnTo>
                    <a:pt x="234" y="250"/>
                  </a:lnTo>
                  <a:lnTo>
                    <a:pt x="234" y="256"/>
                  </a:lnTo>
                  <a:lnTo>
                    <a:pt x="210" y="256"/>
                  </a:lnTo>
                  <a:lnTo>
                    <a:pt x="210" y="250"/>
                  </a:lnTo>
                  <a:close/>
                  <a:moveTo>
                    <a:pt x="252" y="250"/>
                  </a:moveTo>
                  <a:lnTo>
                    <a:pt x="276" y="250"/>
                  </a:lnTo>
                  <a:lnTo>
                    <a:pt x="276" y="256"/>
                  </a:lnTo>
                  <a:lnTo>
                    <a:pt x="252" y="256"/>
                  </a:lnTo>
                  <a:lnTo>
                    <a:pt x="252" y="250"/>
                  </a:lnTo>
                  <a:close/>
                  <a:moveTo>
                    <a:pt x="294" y="250"/>
                  </a:moveTo>
                  <a:lnTo>
                    <a:pt x="318" y="250"/>
                  </a:lnTo>
                  <a:lnTo>
                    <a:pt x="318" y="256"/>
                  </a:lnTo>
                  <a:lnTo>
                    <a:pt x="294" y="256"/>
                  </a:lnTo>
                  <a:lnTo>
                    <a:pt x="294" y="250"/>
                  </a:lnTo>
                  <a:close/>
                  <a:moveTo>
                    <a:pt x="336" y="250"/>
                  </a:moveTo>
                  <a:lnTo>
                    <a:pt x="360" y="250"/>
                  </a:lnTo>
                  <a:lnTo>
                    <a:pt x="360" y="256"/>
                  </a:lnTo>
                  <a:lnTo>
                    <a:pt x="336" y="256"/>
                  </a:lnTo>
                  <a:lnTo>
                    <a:pt x="336" y="250"/>
                  </a:lnTo>
                  <a:close/>
                  <a:moveTo>
                    <a:pt x="378" y="250"/>
                  </a:moveTo>
                  <a:lnTo>
                    <a:pt x="402" y="250"/>
                  </a:lnTo>
                  <a:lnTo>
                    <a:pt x="402" y="256"/>
                  </a:lnTo>
                  <a:lnTo>
                    <a:pt x="378" y="256"/>
                  </a:lnTo>
                  <a:lnTo>
                    <a:pt x="378" y="250"/>
                  </a:lnTo>
                  <a:close/>
                  <a:moveTo>
                    <a:pt x="420" y="250"/>
                  </a:moveTo>
                  <a:lnTo>
                    <a:pt x="444" y="250"/>
                  </a:lnTo>
                  <a:lnTo>
                    <a:pt x="444" y="256"/>
                  </a:lnTo>
                  <a:lnTo>
                    <a:pt x="420" y="256"/>
                  </a:lnTo>
                  <a:lnTo>
                    <a:pt x="420" y="250"/>
                  </a:lnTo>
                  <a:close/>
                  <a:moveTo>
                    <a:pt x="462" y="250"/>
                  </a:moveTo>
                  <a:lnTo>
                    <a:pt x="486" y="250"/>
                  </a:lnTo>
                  <a:lnTo>
                    <a:pt x="486" y="256"/>
                  </a:lnTo>
                  <a:lnTo>
                    <a:pt x="462" y="256"/>
                  </a:lnTo>
                  <a:lnTo>
                    <a:pt x="462" y="250"/>
                  </a:lnTo>
                  <a:close/>
                  <a:moveTo>
                    <a:pt x="504" y="250"/>
                  </a:moveTo>
                  <a:lnTo>
                    <a:pt x="528" y="250"/>
                  </a:lnTo>
                  <a:lnTo>
                    <a:pt x="528" y="256"/>
                  </a:lnTo>
                  <a:lnTo>
                    <a:pt x="504" y="256"/>
                  </a:lnTo>
                  <a:lnTo>
                    <a:pt x="504" y="250"/>
                  </a:lnTo>
                  <a:close/>
                  <a:moveTo>
                    <a:pt x="546" y="250"/>
                  </a:moveTo>
                  <a:lnTo>
                    <a:pt x="570" y="250"/>
                  </a:lnTo>
                  <a:lnTo>
                    <a:pt x="570" y="256"/>
                  </a:lnTo>
                  <a:lnTo>
                    <a:pt x="546" y="256"/>
                  </a:lnTo>
                  <a:lnTo>
                    <a:pt x="546" y="250"/>
                  </a:lnTo>
                  <a:close/>
                  <a:moveTo>
                    <a:pt x="588" y="250"/>
                  </a:moveTo>
                  <a:lnTo>
                    <a:pt x="612" y="250"/>
                  </a:lnTo>
                  <a:lnTo>
                    <a:pt x="612" y="256"/>
                  </a:lnTo>
                  <a:lnTo>
                    <a:pt x="588" y="256"/>
                  </a:lnTo>
                  <a:lnTo>
                    <a:pt x="588" y="250"/>
                  </a:lnTo>
                  <a:close/>
                  <a:moveTo>
                    <a:pt x="630" y="250"/>
                  </a:moveTo>
                  <a:lnTo>
                    <a:pt x="637" y="250"/>
                  </a:lnTo>
                  <a:lnTo>
                    <a:pt x="634" y="253"/>
                  </a:lnTo>
                  <a:lnTo>
                    <a:pt x="634" y="236"/>
                  </a:lnTo>
                  <a:lnTo>
                    <a:pt x="640" y="236"/>
                  </a:lnTo>
                  <a:lnTo>
                    <a:pt x="640" y="256"/>
                  </a:lnTo>
                  <a:lnTo>
                    <a:pt x="630" y="256"/>
                  </a:lnTo>
                  <a:lnTo>
                    <a:pt x="630" y="250"/>
                  </a:lnTo>
                  <a:close/>
                  <a:moveTo>
                    <a:pt x="634" y="218"/>
                  </a:moveTo>
                  <a:lnTo>
                    <a:pt x="634" y="194"/>
                  </a:lnTo>
                  <a:lnTo>
                    <a:pt x="640" y="194"/>
                  </a:lnTo>
                  <a:lnTo>
                    <a:pt x="640" y="218"/>
                  </a:lnTo>
                  <a:lnTo>
                    <a:pt x="634" y="218"/>
                  </a:lnTo>
                  <a:close/>
                  <a:moveTo>
                    <a:pt x="634" y="176"/>
                  </a:moveTo>
                  <a:lnTo>
                    <a:pt x="634" y="152"/>
                  </a:lnTo>
                  <a:lnTo>
                    <a:pt x="640" y="152"/>
                  </a:lnTo>
                  <a:lnTo>
                    <a:pt x="640" y="176"/>
                  </a:lnTo>
                  <a:lnTo>
                    <a:pt x="634" y="176"/>
                  </a:lnTo>
                  <a:close/>
                  <a:moveTo>
                    <a:pt x="634" y="134"/>
                  </a:moveTo>
                  <a:lnTo>
                    <a:pt x="634" y="110"/>
                  </a:lnTo>
                  <a:lnTo>
                    <a:pt x="640" y="110"/>
                  </a:lnTo>
                  <a:lnTo>
                    <a:pt x="640" y="134"/>
                  </a:lnTo>
                  <a:lnTo>
                    <a:pt x="634" y="134"/>
                  </a:lnTo>
                  <a:close/>
                  <a:moveTo>
                    <a:pt x="634" y="92"/>
                  </a:moveTo>
                  <a:lnTo>
                    <a:pt x="634" y="67"/>
                  </a:lnTo>
                  <a:lnTo>
                    <a:pt x="640" y="67"/>
                  </a:lnTo>
                  <a:lnTo>
                    <a:pt x="640" y="92"/>
                  </a:lnTo>
                  <a:lnTo>
                    <a:pt x="634" y="92"/>
                  </a:lnTo>
                  <a:close/>
                  <a:moveTo>
                    <a:pt x="634" y="49"/>
                  </a:moveTo>
                  <a:lnTo>
                    <a:pt x="634" y="25"/>
                  </a:lnTo>
                  <a:lnTo>
                    <a:pt x="640" y="25"/>
                  </a:lnTo>
                  <a:lnTo>
                    <a:pt x="640" y="49"/>
                  </a:lnTo>
                  <a:lnTo>
                    <a:pt x="634" y="49"/>
                  </a:lnTo>
                  <a:close/>
                  <a:moveTo>
                    <a:pt x="634" y="7"/>
                  </a:moveTo>
                  <a:lnTo>
                    <a:pt x="634" y="3"/>
                  </a:lnTo>
                  <a:lnTo>
                    <a:pt x="640" y="3"/>
                  </a:lnTo>
                  <a:lnTo>
                    <a:pt x="640" y="7"/>
                  </a:lnTo>
                  <a:lnTo>
                    <a:pt x="634" y="7"/>
                  </a:lnTo>
                  <a:close/>
                </a:path>
              </a:pathLst>
            </a:custGeom>
            <a:solidFill>
              <a:srgbClr val="000000"/>
            </a:solidFill>
            <a:ln w="1588"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78" name="Rectangle 72"/>
            <p:cNvSpPr>
              <a:spLocks noChangeArrowheads="1"/>
            </p:cNvSpPr>
            <p:nvPr/>
          </p:nvSpPr>
          <p:spPr bwMode="auto">
            <a:xfrm>
              <a:off x="3472" y="2462"/>
              <a:ext cx="566"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采用森林模式组织</a:t>
              </a:r>
              <a:endParaRPr kumimoji="0" lang="zh-CN" altLang="zh-CN" sz="2000" b="1" i="0" u="none" strike="noStrike" cap="none" normalizeH="0" baseline="0" dirty="0" smtClean="0">
                <a:ln>
                  <a:noFill/>
                </a:ln>
                <a:solidFill>
                  <a:schemeClr val="tx1"/>
                </a:solidFill>
                <a:effectLst/>
              </a:endParaRPr>
            </a:p>
          </p:txBody>
        </p:sp>
        <p:sp>
          <p:nvSpPr>
            <p:cNvPr id="79" name="Rectangle 73"/>
            <p:cNvSpPr>
              <a:spLocks noChangeArrowheads="1"/>
            </p:cNvSpPr>
            <p:nvPr/>
          </p:nvSpPr>
          <p:spPr bwMode="auto">
            <a:xfrm>
              <a:off x="3687" y="2587"/>
              <a:ext cx="141"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代码</a:t>
              </a:r>
              <a:endParaRPr kumimoji="0" lang="zh-CN" altLang="zh-CN" sz="2000" b="1" i="0" u="none" strike="noStrike" cap="none" normalizeH="0" baseline="0" dirty="0" smtClean="0">
                <a:ln>
                  <a:noFill/>
                </a:ln>
                <a:solidFill>
                  <a:schemeClr val="tx1"/>
                </a:solidFill>
                <a:effectLst/>
              </a:endParaRPr>
            </a:p>
          </p:txBody>
        </p:sp>
        <p:sp>
          <p:nvSpPr>
            <p:cNvPr id="80" name="Rectangle 74"/>
            <p:cNvSpPr>
              <a:spLocks noChangeArrowheads="1"/>
            </p:cNvSpPr>
            <p:nvPr/>
          </p:nvSpPr>
          <p:spPr bwMode="auto">
            <a:xfrm>
              <a:off x="3831" y="2585"/>
              <a:ext cx="18"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smtClean="0">
                  <a:ln>
                    <a:noFill/>
                  </a:ln>
                  <a:solidFill>
                    <a:srgbClr val="000000"/>
                  </a:solidFill>
                  <a:effectLst/>
                  <a:latin typeface="Times New Roman" panose="02020603050405020304" pitchFamily="18" charset="0"/>
                </a:rPr>
                <a:t> </a:t>
              </a:r>
              <a:endParaRPr kumimoji="0" lang="zh-CN" altLang="zh-CN" sz="2000" b="1" i="0" u="none" strike="noStrike" cap="none" normalizeH="0" baseline="0" smtClean="0">
                <a:ln>
                  <a:noFill/>
                </a:ln>
                <a:solidFill>
                  <a:schemeClr val="tx1"/>
                </a:solidFill>
                <a:effectLst/>
              </a:endParaRPr>
            </a:p>
          </p:txBody>
        </p:sp>
        <p:sp>
          <p:nvSpPr>
            <p:cNvPr id="81" name="Rectangle 75"/>
            <p:cNvSpPr>
              <a:spLocks noChangeArrowheads="1"/>
            </p:cNvSpPr>
            <p:nvPr/>
          </p:nvSpPr>
          <p:spPr bwMode="auto">
            <a:xfrm>
              <a:off x="2519" y="2757"/>
              <a:ext cx="283"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smtClean="0">
                  <a:ln>
                    <a:noFill/>
                  </a:ln>
                  <a:solidFill>
                    <a:srgbClr val="0000FF"/>
                  </a:solidFill>
                  <a:effectLst/>
                  <a:latin typeface="宋体" panose="02010600030101010101" pitchFamily="2" charset="-122"/>
                  <a:ea typeface="宋体" panose="02010600030101010101" pitchFamily="2" charset="-122"/>
                </a:rPr>
                <a:t>程序代码</a:t>
              </a:r>
              <a:endParaRPr kumimoji="0" lang="zh-CN" altLang="zh-CN" sz="2000" b="1" i="0" u="none" strike="noStrike" cap="none" normalizeH="0" baseline="0" dirty="0" smtClean="0">
                <a:ln>
                  <a:noFill/>
                </a:ln>
                <a:solidFill>
                  <a:srgbClr val="0000FF"/>
                </a:solidFill>
                <a:effectLst/>
              </a:endParaRPr>
            </a:p>
          </p:txBody>
        </p:sp>
        <p:sp>
          <p:nvSpPr>
            <p:cNvPr id="82" name="Rectangle 76"/>
            <p:cNvSpPr>
              <a:spLocks noChangeArrowheads="1"/>
            </p:cNvSpPr>
            <p:nvPr/>
          </p:nvSpPr>
          <p:spPr bwMode="auto">
            <a:xfrm>
              <a:off x="2806" y="2757"/>
              <a:ext cx="424"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smtClean="0">
                  <a:ln>
                    <a:noFill/>
                  </a:ln>
                  <a:solidFill>
                    <a:srgbClr val="0000FF"/>
                  </a:solidFill>
                  <a:effectLst/>
                  <a:latin typeface="宋体" panose="02010600030101010101" pitchFamily="2" charset="-122"/>
                  <a:ea typeface="宋体" panose="02010600030101010101" pitchFamily="2" charset="-122"/>
                </a:rPr>
                <a:t>复用粒度增大</a:t>
              </a:r>
              <a:endParaRPr kumimoji="0" lang="zh-CN" altLang="zh-CN" sz="2000" b="1" i="0" u="none" strike="noStrike" cap="none" normalizeH="0" baseline="0" dirty="0" smtClean="0">
                <a:ln>
                  <a:noFill/>
                </a:ln>
                <a:solidFill>
                  <a:srgbClr val="0000FF"/>
                </a:solidFill>
                <a:effectLst/>
              </a:endParaRPr>
            </a:p>
          </p:txBody>
        </p:sp>
        <p:sp>
          <p:nvSpPr>
            <p:cNvPr id="83" name="Rectangle 77"/>
            <p:cNvSpPr>
              <a:spLocks noChangeArrowheads="1"/>
            </p:cNvSpPr>
            <p:nvPr/>
          </p:nvSpPr>
          <p:spPr bwMode="auto">
            <a:xfrm>
              <a:off x="3238" y="2755"/>
              <a:ext cx="18"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smtClean="0">
                  <a:ln>
                    <a:noFill/>
                  </a:ln>
                  <a:solidFill>
                    <a:srgbClr val="000000"/>
                  </a:solidFill>
                  <a:effectLst/>
                  <a:latin typeface="Times New Roman" panose="02020603050405020304" pitchFamily="18" charset="0"/>
                </a:rPr>
                <a:t> </a:t>
              </a:r>
              <a:endParaRPr kumimoji="0" lang="zh-CN" altLang="zh-CN" sz="2000" b="1" i="0" u="none" strike="noStrike" cap="none" normalizeH="0" baseline="0" smtClean="0">
                <a:ln>
                  <a:noFill/>
                </a:ln>
                <a:solidFill>
                  <a:schemeClr val="tx1"/>
                </a:solidFill>
                <a:effectLst/>
              </a:endParaRPr>
            </a:p>
          </p:txBody>
        </p:sp>
        <p:sp>
          <p:nvSpPr>
            <p:cNvPr id="84" name="Freeform 78"/>
            <p:cNvSpPr>
              <a:spLocks noEditPoints="1"/>
            </p:cNvSpPr>
            <p:nvPr/>
          </p:nvSpPr>
          <p:spPr bwMode="auto">
            <a:xfrm>
              <a:off x="1746" y="2714"/>
              <a:ext cx="2264" cy="33"/>
            </a:xfrm>
            <a:custGeom>
              <a:avLst/>
              <a:gdLst>
                <a:gd name="T0" fmla="*/ 0 w 2264"/>
                <a:gd name="T1" fmla="*/ 13 h 33"/>
                <a:gd name="T2" fmla="*/ 2240 w 2264"/>
                <a:gd name="T3" fmla="*/ 13 h 33"/>
                <a:gd name="T4" fmla="*/ 2240 w 2264"/>
                <a:gd name="T5" fmla="*/ 21 h 33"/>
                <a:gd name="T6" fmla="*/ 0 w 2264"/>
                <a:gd name="T7" fmla="*/ 21 h 33"/>
                <a:gd name="T8" fmla="*/ 0 w 2264"/>
                <a:gd name="T9" fmla="*/ 13 h 33"/>
                <a:gd name="T10" fmla="*/ 2232 w 2264"/>
                <a:gd name="T11" fmla="*/ 0 h 33"/>
                <a:gd name="T12" fmla="*/ 2264 w 2264"/>
                <a:gd name="T13" fmla="*/ 17 h 33"/>
                <a:gd name="T14" fmla="*/ 2232 w 2264"/>
                <a:gd name="T15" fmla="*/ 33 h 33"/>
                <a:gd name="T16" fmla="*/ 2232 w 2264"/>
                <a:gd name="T1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64" h="33">
                  <a:moveTo>
                    <a:pt x="0" y="13"/>
                  </a:moveTo>
                  <a:lnTo>
                    <a:pt x="2240" y="13"/>
                  </a:lnTo>
                  <a:lnTo>
                    <a:pt x="2240" y="21"/>
                  </a:lnTo>
                  <a:lnTo>
                    <a:pt x="0" y="21"/>
                  </a:lnTo>
                  <a:lnTo>
                    <a:pt x="0" y="13"/>
                  </a:lnTo>
                  <a:close/>
                  <a:moveTo>
                    <a:pt x="2232" y="0"/>
                  </a:moveTo>
                  <a:lnTo>
                    <a:pt x="2264" y="17"/>
                  </a:lnTo>
                  <a:lnTo>
                    <a:pt x="2232" y="33"/>
                  </a:lnTo>
                  <a:lnTo>
                    <a:pt x="2232" y="0"/>
                  </a:lnTo>
                  <a:close/>
                </a:path>
              </a:pathLst>
            </a:custGeom>
            <a:solidFill>
              <a:srgbClr val="000000"/>
            </a:solidFill>
            <a:ln w="1588"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sz="2000" b="1"/>
            </a:p>
          </p:txBody>
        </p:sp>
        <p:grpSp>
          <p:nvGrpSpPr>
            <p:cNvPr id="85" name="Group 81"/>
            <p:cNvGrpSpPr>
              <a:grpSpLocks/>
            </p:cNvGrpSpPr>
            <p:nvPr/>
          </p:nvGrpSpPr>
          <p:grpSpPr bwMode="auto">
            <a:xfrm>
              <a:off x="1890" y="1862"/>
              <a:ext cx="84" cy="224"/>
              <a:chOff x="1890" y="1862"/>
              <a:chExt cx="84" cy="224"/>
            </a:xfrm>
          </p:grpSpPr>
          <p:sp>
            <p:nvSpPr>
              <p:cNvPr id="101" name="Freeform 79"/>
              <p:cNvSpPr>
                <a:spLocks/>
              </p:cNvSpPr>
              <p:nvPr/>
            </p:nvSpPr>
            <p:spPr bwMode="auto">
              <a:xfrm>
                <a:off x="1890" y="1862"/>
                <a:ext cx="84" cy="224"/>
              </a:xfrm>
              <a:custGeom>
                <a:avLst/>
                <a:gdLst>
                  <a:gd name="T0" fmla="*/ 42 w 84"/>
                  <a:gd name="T1" fmla="*/ 0 h 224"/>
                  <a:gd name="T2" fmla="*/ 84 w 84"/>
                  <a:gd name="T3" fmla="*/ 45 h 224"/>
                  <a:gd name="T4" fmla="*/ 63 w 84"/>
                  <a:gd name="T5" fmla="*/ 45 h 224"/>
                  <a:gd name="T6" fmla="*/ 63 w 84"/>
                  <a:gd name="T7" fmla="*/ 179 h 224"/>
                  <a:gd name="T8" fmla="*/ 84 w 84"/>
                  <a:gd name="T9" fmla="*/ 179 h 224"/>
                  <a:gd name="T10" fmla="*/ 42 w 84"/>
                  <a:gd name="T11" fmla="*/ 224 h 224"/>
                  <a:gd name="T12" fmla="*/ 0 w 84"/>
                  <a:gd name="T13" fmla="*/ 179 h 224"/>
                  <a:gd name="T14" fmla="*/ 21 w 84"/>
                  <a:gd name="T15" fmla="*/ 179 h 224"/>
                  <a:gd name="T16" fmla="*/ 21 w 84"/>
                  <a:gd name="T17" fmla="*/ 45 h 224"/>
                  <a:gd name="T18" fmla="*/ 0 w 84"/>
                  <a:gd name="T19" fmla="*/ 45 h 224"/>
                  <a:gd name="T20" fmla="*/ 42 w 84"/>
                  <a:gd name="T21"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224">
                    <a:moveTo>
                      <a:pt x="42" y="0"/>
                    </a:moveTo>
                    <a:lnTo>
                      <a:pt x="84" y="45"/>
                    </a:lnTo>
                    <a:lnTo>
                      <a:pt x="63" y="45"/>
                    </a:lnTo>
                    <a:lnTo>
                      <a:pt x="63" y="179"/>
                    </a:lnTo>
                    <a:lnTo>
                      <a:pt x="84" y="179"/>
                    </a:lnTo>
                    <a:lnTo>
                      <a:pt x="42" y="224"/>
                    </a:lnTo>
                    <a:lnTo>
                      <a:pt x="0" y="179"/>
                    </a:lnTo>
                    <a:lnTo>
                      <a:pt x="21" y="179"/>
                    </a:lnTo>
                    <a:lnTo>
                      <a:pt x="21" y="45"/>
                    </a:lnTo>
                    <a:lnTo>
                      <a:pt x="0" y="45"/>
                    </a:lnTo>
                    <a:lnTo>
                      <a:pt x="4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b="1"/>
              </a:p>
            </p:txBody>
          </p:sp>
          <p:sp>
            <p:nvSpPr>
              <p:cNvPr id="102" name="Freeform 80"/>
              <p:cNvSpPr>
                <a:spLocks/>
              </p:cNvSpPr>
              <p:nvPr/>
            </p:nvSpPr>
            <p:spPr bwMode="auto">
              <a:xfrm>
                <a:off x="1890" y="1862"/>
                <a:ext cx="84" cy="224"/>
              </a:xfrm>
              <a:custGeom>
                <a:avLst/>
                <a:gdLst>
                  <a:gd name="T0" fmla="*/ 42 w 84"/>
                  <a:gd name="T1" fmla="*/ 0 h 224"/>
                  <a:gd name="T2" fmla="*/ 84 w 84"/>
                  <a:gd name="T3" fmla="*/ 45 h 224"/>
                  <a:gd name="T4" fmla="*/ 63 w 84"/>
                  <a:gd name="T5" fmla="*/ 45 h 224"/>
                  <a:gd name="T6" fmla="*/ 63 w 84"/>
                  <a:gd name="T7" fmla="*/ 179 h 224"/>
                  <a:gd name="T8" fmla="*/ 84 w 84"/>
                  <a:gd name="T9" fmla="*/ 179 h 224"/>
                  <a:gd name="T10" fmla="*/ 42 w 84"/>
                  <a:gd name="T11" fmla="*/ 224 h 224"/>
                  <a:gd name="T12" fmla="*/ 0 w 84"/>
                  <a:gd name="T13" fmla="*/ 179 h 224"/>
                  <a:gd name="T14" fmla="*/ 21 w 84"/>
                  <a:gd name="T15" fmla="*/ 179 h 224"/>
                  <a:gd name="T16" fmla="*/ 21 w 84"/>
                  <a:gd name="T17" fmla="*/ 45 h 224"/>
                  <a:gd name="T18" fmla="*/ 0 w 84"/>
                  <a:gd name="T19" fmla="*/ 45 h 224"/>
                  <a:gd name="T20" fmla="*/ 42 w 84"/>
                  <a:gd name="T21"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224">
                    <a:moveTo>
                      <a:pt x="42" y="0"/>
                    </a:moveTo>
                    <a:lnTo>
                      <a:pt x="84" y="45"/>
                    </a:lnTo>
                    <a:lnTo>
                      <a:pt x="63" y="45"/>
                    </a:lnTo>
                    <a:lnTo>
                      <a:pt x="63" y="179"/>
                    </a:lnTo>
                    <a:lnTo>
                      <a:pt x="84" y="179"/>
                    </a:lnTo>
                    <a:lnTo>
                      <a:pt x="42" y="224"/>
                    </a:lnTo>
                    <a:lnTo>
                      <a:pt x="0" y="179"/>
                    </a:lnTo>
                    <a:lnTo>
                      <a:pt x="21" y="179"/>
                    </a:lnTo>
                    <a:lnTo>
                      <a:pt x="21" y="45"/>
                    </a:lnTo>
                    <a:lnTo>
                      <a:pt x="0" y="45"/>
                    </a:lnTo>
                    <a:lnTo>
                      <a:pt x="42" y="0"/>
                    </a:lnTo>
                    <a:close/>
                  </a:path>
                </a:pathLst>
              </a:custGeom>
              <a:noFill/>
              <a:ln w="9525"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2000" b="1"/>
              </a:p>
            </p:txBody>
          </p:sp>
        </p:grpSp>
        <p:grpSp>
          <p:nvGrpSpPr>
            <p:cNvPr id="86" name="Group 84"/>
            <p:cNvGrpSpPr>
              <a:grpSpLocks/>
            </p:cNvGrpSpPr>
            <p:nvPr/>
          </p:nvGrpSpPr>
          <p:grpSpPr bwMode="auto">
            <a:xfrm>
              <a:off x="3925" y="1862"/>
              <a:ext cx="84" cy="224"/>
              <a:chOff x="3925" y="1862"/>
              <a:chExt cx="84" cy="224"/>
            </a:xfrm>
          </p:grpSpPr>
          <p:sp>
            <p:nvSpPr>
              <p:cNvPr id="99" name="Freeform 82"/>
              <p:cNvSpPr>
                <a:spLocks/>
              </p:cNvSpPr>
              <p:nvPr/>
            </p:nvSpPr>
            <p:spPr bwMode="auto">
              <a:xfrm>
                <a:off x="3925" y="1862"/>
                <a:ext cx="84" cy="224"/>
              </a:xfrm>
              <a:custGeom>
                <a:avLst/>
                <a:gdLst>
                  <a:gd name="T0" fmla="*/ 42 w 84"/>
                  <a:gd name="T1" fmla="*/ 0 h 224"/>
                  <a:gd name="T2" fmla="*/ 84 w 84"/>
                  <a:gd name="T3" fmla="*/ 45 h 224"/>
                  <a:gd name="T4" fmla="*/ 63 w 84"/>
                  <a:gd name="T5" fmla="*/ 45 h 224"/>
                  <a:gd name="T6" fmla="*/ 63 w 84"/>
                  <a:gd name="T7" fmla="*/ 179 h 224"/>
                  <a:gd name="T8" fmla="*/ 84 w 84"/>
                  <a:gd name="T9" fmla="*/ 179 h 224"/>
                  <a:gd name="T10" fmla="*/ 42 w 84"/>
                  <a:gd name="T11" fmla="*/ 224 h 224"/>
                  <a:gd name="T12" fmla="*/ 0 w 84"/>
                  <a:gd name="T13" fmla="*/ 179 h 224"/>
                  <a:gd name="T14" fmla="*/ 21 w 84"/>
                  <a:gd name="T15" fmla="*/ 179 h 224"/>
                  <a:gd name="T16" fmla="*/ 21 w 84"/>
                  <a:gd name="T17" fmla="*/ 45 h 224"/>
                  <a:gd name="T18" fmla="*/ 0 w 84"/>
                  <a:gd name="T19" fmla="*/ 45 h 224"/>
                  <a:gd name="T20" fmla="*/ 42 w 84"/>
                  <a:gd name="T21"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224">
                    <a:moveTo>
                      <a:pt x="42" y="0"/>
                    </a:moveTo>
                    <a:lnTo>
                      <a:pt x="84" y="45"/>
                    </a:lnTo>
                    <a:lnTo>
                      <a:pt x="63" y="45"/>
                    </a:lnTo>
                    <a:lnTo>
                      <a:pt x="63" y="179"/>
                    </a:lnTo>
                    <a:lnTo>
                      <a:pt x="84" y="179"/>
                    </a:lnTo>
                    <a:lnTo>
                      <a:pt x="42" y="224"/>
                    </a:lnTo>
                    <a:lnTo>
                      <a:pt x="0" y="179"/>
                    </a:lnTo>
                    <a:lnTo>
                      <a:pt x="21" y="179"/>
                    </a:lnTo>
                    <a:lnTo>
                      <a:pt x="21" y="45"/>
                    </a:lnTo>
                    <a:lnTo>
                      <a:pt x="0" y="45"/>
                    </a:lnTo>
                    <a:lnTo>
                      <a:pt x="4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b="1"/>
              </a:p>
            </p:txBody>
          </p:sp>
          <p:sp>
            <p:nvSpPr>
              <p:cNvPr id="100" name="Freeform 83"/>
              <p:cNvSpPr>
                <a:spLocks/>
              </p:cNvSpPr>
              <p:nvPr/>
            </p:nvSpPr>
            <p:spPr bwMode="auto">
              <a:xfrm>
                <a:off x="3925" y="1862"/>
                <a:ext cx="84" cy="224"/>
              </a:xfrm>
              <a:custGeom>
                <a:avLst/>
                <a:gdLst>
                  <a:gd name="T0" fmla="*/ 42 w 84"/>
                  <a:gd name="T1" fmla="*/ 0 h 224"/>
                  <a:gd name="T2" fmla="*/ 84 w 84"/>
                  <a:gd name="T3" fmla="*/ 45 h 224"/>
                  <a:gd name="T4" fmla="*/ 63 w 84"/>
                  <a:gd name="T5" fmla="*/ 45 h 224"/>
                  <a:gd name="T6" fmla="*/ 63 w 84"/>
                  <a:gd name="T7" fmla="*/ 179 h 224"/>
                  <a:gd name="T8" fmla="*/ 84 w 84"/>
                  <a:gd name="T9" fmla="*/ 179 h 224"/>
                  <a:gd name="T10" fmla="*/ 42 w 84"/>
                  <a:gd name="T11" fmla="*/ 224 h 224"/>
                  <a:gd name="T12" fmla="*/ 0 w 84"/>
                  <a:gd name="T13" fmla="*/ 179 h 224"/>
                  <a:gd name="T14" fmla="*/ 21 w 84"/>
                  <a:gd name="T15" fmla="*/ 179 h 224"/>
                  <a:gd name="T16" fmla="*/ 21 w 84"/>
                  <a:gd name="T17" fmla="*/ 45 h 224"/>
                  <a:gd name="T18" fmla="*/ 0 w 84"/>
                  <a:gd name="T19" fmla="*/ 45 h 224"/>
                  <a:gd name="T20" fmla="*/ 42 w 84"/>
                  <a:gd name="T21"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224">
                    <a:moveTo>
                      <a:pt x="42" y="0"/>
                    </a:moveTo>
                    <a:lnTo>
                      <a:pt x="84" y="45"/>
                    </a:lnTo>
                    <a:lnTo>
                      <a:pt x="63" y="45"/>
                    </a:lnTo>
                    <a:lnTo>
                      <a:pt x="63" y="179"/>
                    </a:lnTo>
                    <a:lnTo>
                      <a:pt x="84" y="179"/>
                    </a:lnTo>
                    <a:lnTo>
                      <a:pt x="42" y="224"/>
                    </a:lnTo>
                    <a:lnTo>
                      <a:pt x="0" y="179"/>
                    </a:lnTo>
                    <a:lnTo>
                      <a:pt x="21" y="179"/>
                    </a:lnTo>
                    <a:lnTo>
                      <a:pt x="21" y="45"/>
                    </a:lnTo>
                    <a:lnTo>
                      <a:pt x="0" y="45"/>
                    </a:lnTo>
                    <a:lnTo>
                      <a:pt x="42" y="0"/>
                    </a:lnTo>
                    <a:close/>
                  </a:path>
                </a:pathLst>
              </a:custGeom>
              <a:noFill/>
              <a:ln w="9525"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2000" b="1"/>
              </a:p>
            </p:txBody>
          </p:sp>
        </p:grpSp>
        <p:grpSp>
          <p:nvGrpSpPr>
            <p:cNvPr id="87" name="Group 87"/>
            <p:cNvGrpSpPr>
              <a:grpSpLocks/>
            </p:cNvGrpSpPr>
            <p:nvPr/>
          </p:nvGrpSpPr>
          <p:grpSpPr bwMode="auto">
            <a:xfrm>
              <a:off x="2933" y="1862"/>
              <a:ext cx="84" cy="224"/>
              <a:chOff x="2933" y="1862"/>
              <a:chExt cx="84" cy="224"/>
            </a:xfrm>
          </p:grpSpPr>
          <p:sp>
            <p:nvSpPr>
              <p:cNvPr id="97" name="Freeform 85"/>
              <p:cNvSpPr>
                <a:spLocks/>
              </p:cNvSpPr>
              <p:nvPr/>
            </p:nvSpPr>
            <p:spPr bwMode="auto">
              <a:xfrm>
                <a:off x="2933" y="1862"/>
                <a:ext cx="84" cy="224"/>
              </a:xfrm>
              <a:custGeom>
                <a:avLst/>
                <a:gdLst>
                  <a:gd name="T0" fmla="*/ 42 w 84"/>
                  <a:gd name="T1" fmla="*/ 0 h 224"/>
                  <a:gd name="T2" fmla="*/ 84 w 84"/>
                  <a:gd name="T3" fmla="*/ 45 h 224"/>
                  <a:gd name="T4" fmla="*/ 63 w 84"/>
                  <a:gd name="T5" fmla="*/ 45 h 224"/>
                  <a:gd name="T6" fmla="*/ 63 w 84"/>
                  <a:gd name="T7" fmla="*/ 179 h 224"/>
                  <a:gd name="T8" fmla="*/ 84 w 84"/>
                  <a:gd name="T9" fmla="*/ 179 h 224"/>
                  <a:gd name="T10" fmla="*/ 42 w 84"/>
                  <a:gd name="T11" fmla="*/ 224 h 224"/>
                  <a:gd name="T12" fmla="*/ 0 w 84"/>
                  <a:gd name="T13" fmla="*/ 179 h 224"/>
                  <a:gd name="T14" fmla="*/ 21 w 84"/>
                  <a:gd name="T15" fmla="*/ 179 h 224"/>
                  <a:gd name="T16" fmla="*/ 21 w 84"/>
                  <a:gd name="T17" fmla="*/ 45 h 224"/>
                  <a:gd name="T18" fmla="*/ 0 w 84"/>
                  <a:gd name="T19" fmla="*/ 45 h 224"/>
                  <a:gd name="T20" fmla="*/ 42 w 84"/>
                  <a:gd name="T21"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224">
                    <a:moveTo>
                      <a:pt x="42" y="0"/>
                    </a:moveTo>
                    <a:lnTo>
                      <a:pt x="84" y="45"/>
                    </a:lnTo>
                    <a:lnTo>
                      <a:pt x="63" y="45"/>
                    </a:lnTo>
                    <a:lnTo>
                      <a:pt x="63" y="179"/>
                    </a:lnTo>
                    <a:lnTo>
                      <a:pt x="84" y="179"/>
                    </a:lnTo>
                    <a:lnTo>
                      <a:pt x="42" y="224"/>
                    </a:lnTo>
                    <a:lnTo>
                      <a:pt x="0" y="179"/>
                    </a:lnTo>
                    <a:lnTo>
                      <a:pt x="21" y="179"/>
                    </a:lnTo>
                    <a:lnTo>
                      <a:pt x="21" y="45"/>
                    </a:lnTo>
                    <a:lnTo>
                      <a:pt x="0" y="45"/>
                    </a:lnTo>
                    <a:lnTo>
                      <a:pt x="4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b="1"/>
              </a:p>
            </p:txBody>
          </p:sp>
          <p:sp>
            <p:nvSpPr>
              <p:cNvPr id="98" name="Freeform 86"/>
              <p:cNvSpPr>
                <a:spLocks/>
              </p:cNvSpPr>
              <p:nvPr/>
            </p:nvSpPr>
            <p:spPr bwMode="auto">
              <a:xfrm>
                <a:off x="2933" y="1862"/>
                <a:ext cx="84" cy="224"/>
              </a:xfrm>
              <a:custGeom>
                <a:avLst/>
                <a:gdLst>
                  <a:gd name="T0" fmla="*/ 42 w 84"/>
                  <a:gd name="T1" fmla="*/ 0 h 224"/>
                  <a:gd name="T2" fmla="*/ 84 w 84"/>
                  <a:gd name="T3" fmla="*/ 45 h 224"/>
                  <a:gd name="T4" fmla="*/ 63 w 84"/>
                  <a:gd name="T5" fmla="*/ 45 h 224"/>
                  <a:gd name="T6" fmla="*/ 63 w 84"/>
                  <a:gd name="T7" fmla="*/ 179 h 224"/>
                  <a:gd name="T8" fmla="*/ 84 w 84"/>
                  <a:gd name="T9" fmla="*/ 179 h 224"/>
                  <a:gd name="T10" fmla="*/ 42 w 84"/>
                  <a:gd name="T11" fmla="*/ 224 h 224"/>
                  <a:gd name="T12" fmla="*/ 0 w 84"/>
                  <a:gd name="T13" fmla="*/ 179 h 224"/>
                  <a:gd name="T14" fmla="*/ 21 w 84"/>
                  <a:gd name="T15" fmla="*/ 179 h 224"/>
                  <a:gd name="T16" fmla="*/ 21 w 84"/>
                  <a:gd name="T17" fmla="*/ 45 h 224"/>
                  <a:gd name="T18" fmla="*/ 0 w 84"/>
                  <a:gd name="T19" fmla="*/ 45 h 224"/>
                  <a:gd name="T20" fmla="*/ 42 w 84"/>
                  <a:gd name="T21"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224">
                    <a:moveTo>
                      <a:pt x="42" y="0"/>
                    </a:moveTo>
                    <a:lnTo>
                      <a:pt x="84" y="45"/>
                    </a:lnTo>
                    <a:lnTo>
                      <a:pt x="63" y="45"/>
                    </a:lnTo>
                    <a:lnTo>
                      <a:pt x="63" y="179"/>
                    </a:lnTo>
                    <a:lnTo>
                      <a:pt x="84" y="179"/>
                    </a:lnTo>
                    <a:lnTo>
                      <a:pt x="42" y="224"/>
                    </a:lnTo>
                    <a:lnTo>
                      <a:pt x="0" y="179"/>
                    </a:lnTo>
                    <a:lnTo>
                      <a:pt x="21" y="179"/>
                    </a:lnTo>
                    <a:lnTo>
                      <a:pt x="21" y="45"/>
                    </a:lnTo>
                    <a:lnTo>
                      <a:pt x="0" y="45"/>
                    </a:lnTo>
                    <a:lnTo>
                      <a:pt x="42" y="0"/>
                    </a:lnTo>
                    <a:close/>
                  </a:path>
                </a:pathLst>
              </a:custGeom>
              <a:noFill/>
              <a:ln w="9525"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2000" b="1"/>
              </a:p>
            </p:txBody>
          </p:sp>
        </p:grpSp>
        <p:grpSp>
          <p:nvGrpSpPr>
            <p:cNvPr id="88" name="Group 90"/>
            <p:cNvGrpSpPr>
              <a:grpSpLocks/>
            </p:cNvGrpSpPr>
            <p:nvPr/>
          </p:nvGrpSpPr>
          <p:grpSpPr bwMode="auto">
            <a:xfrm>
              <a:off x="1890" y="2334"/>
              <a:ext cx="84" cy="99"/>
              <a:chOff x="1890" y="2334"/>
              <a:chExt cx="84" cy="99"/>
            </a:xfrm>
          </p:grpSpPr>
          <p:sp>
            <p:nvSpPr>
              <p:cNvPr id="95" name="Freeform 88"/>
              <p:cNvSpPr>
                <a:spLocks/>
              </p:cNvSpPr>
              <p:nvPr/>
            </p:nvSpPr>
            <p:spPr bwMode="auto">
              <a:xfrm>
                <a:off x="1890" y="2334"/>
                <a:ext cx="84" cy="99"/>
              </a:xfrm>
              <a:custGeom>
                <a:avLst/>
                <a:gdLst>
                  <a:gd name="T0" fmla="*/ 42 w 84"/>
                  <a:gd name="T1" fmla="*/ 0 h 99"/>
                  <a:gd name="T2" fmla="*/ 84 w 84"/>
                  <a:gd name="T3" fmla="*/ 20 h 99"/>
                  <a:gd name="T4" fmla="*/ 63 w 84"/>
                  <a:gd name="T5" fmla="*/ 20 h 99"/>
                  <a:gd name="T6" fmla="*/ 63 w 84"/>
                  <a:gd name="T7" fmla="*/ 79 h 99"/>
                  <a:gd name="T8" fmla="*/ 84 w 84"/>
                  <a:gd name="T9" fmla="*/ 79 h 99"/>
                  <a:gd name="T10" fmla="*/ 42 w 84"/>
                  <a:gd name="T11" fmla="*/ 99 h 99"/>
                  <a:gd name="T12" fmla="*/ 0 w 84"/>
                  <a:gd name="T13" fmla="*/ 79 h 99"/>
                  <a:gd name="T14" fmla="*/ 21 w 84"/>
                  <a:gd name="T15" fmla="*/ 79 h 99"/>
                  <a:gd name="T16" fmla="*/ 21 w 84"/>
                  <a:gd name="T17" fmla="*/ 20 h 99"/>
                  <a:gd name="T18" fmla="*/ 0 w 84"/>
                  <a:gd name="T19" fmla="*/ 20 h 99"/>
                  <a:gd name="T20" fmla="*/ 42 w 84"/>
                  <a:gd name="T21"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99">
                    <a:moveTo>
                      <a:pt x="42" y="0"/>
                    </a:moveTo>
                    <a:lnTo>
                      <a:pt x="84" y="20"/>
                    </a:lnTo>
                    <a:lnTo>
                      <a:pt x="63" y="20"/>
                    </a:lnTo>
                    <a:lnTo>
                      <a:pt x="63" y="79"/>
                    </a:lnTo>
                    <a:lnTo>
                      <a:pt x="84" y="79"/>
                    </a:lnTo>
                    <a:lnTo>
                      <a:pt x="42" y="99"/>
                    </a:lnTo>
                    <a:lnTo>
                      <a:pt x="0" y="79"/>
                    </a:lnTo>
                    <a:lnTo>
                      <a:pt x="21" y="79"/>
                    </a:lnTo>
                    <a:lnTo>
                      <a:pt x="21" y="20"/>
                    </a:lnTo>
                    <a:lnTo>
                      <a:pt x="0" y="20"/>
                    </a:lnTo>
                    <a:lnTo>
                      <a:pt x="4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b="1"/>
              </a:p>
            </p:txBody>
          </p:sp>
          <p:sp>
            <p:nvSpPr>
              <p:cNvPr id="96" name="Freeform 89"/>
              <p:cNvSpPr>
                <a:spLocks/>
              </p:cNvSpPr>
              <p:nvPr/>
            </p:nvSpPr>
            <p:spPr bwMode="auto">
              <a:xfrm>
                <a:off x="1890" y="2334"/>
                <a:ext cx="84" cy="99"/>
              </a:xfrm>
              <a:custGeom>
                <a:avLst/>
                <a:gdLst>
                  <a:gd name="T0" fmla="*/ 42 w 84"/>
                  <a:gd name="T1" fmla="*/ 0 h 99"/>
                  <a:gd name="T2" fmla="*/ 84 w 84"/>
                  <a:gd name="T3" fmla="*/ 20 h 99"/>
                  <a:gd name="T4" fmla="*/ 63 w 84"/>
                  <a:gd name="T5" fmla="*/ 20 h 99"/>
                  <a:gd name="T6" fmla="*/ 63 w 84"/>
                  <a:gd name="T7" fmla="*/ 79 h 99"/>
                  <a:gd name="T8" fmla="*/ 84 w 84"/>
                  <a:gd name="T9" fmla="*/ 79 h 99"/>
                  <a:gd name="T10" fmla="*/ 42 w 84"/>
                  <a:gd name="T11" fmla="*/ 99 h 99"/>
                  <a:gd name="T12" fmla="*/ 0 w 84"/>
                  <a:gd name="T13" fmla="*/ 79 h 99"/>
                  <a:gd name="T14" fmla="*/ 21 w 84"/>
                  <a:gd name="T15" fmla="*/ 79 h 99"/>
                  <a:gd name="T16" fmla="*/ 21 w 84"/>
                  <a:gd name="T17" fmla="*/ 20 h 99"/>
                  <a:gd name="T18" fmla="*/ 0 w 84"/>
                  <a:gd name="T19" fmla="*/ 20 h 99"/>
                  <a:gd name="T20" fmla="*/ 42 w 84"/>
                  <a:gd name="T21"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99">
                    <a:moveTo>
                      <a:pt x="42" y="0"/>
                    </a:moveTo>
                    <a:lnTo>
                      <a:pt x="84" y="20"/>
                    </a:lnTo>
                    <a:lnTo>
                      <a:pt x="63" y="20"/>
                    </a:lnTo>
                    <a:lnTo>
                      <a:pt x="63" y="79"/>
                    </a:lnTo>
                    <a:lnTo>
                      <a:pt x="84" y="79"/>
                    </a:lnTo>
                    <a:lnTo>
                      <a:pt x="42" y="99"/>
                    </a:lnTo>
                    <a:lnTo>
                      <a:pt x="0" y="79"/>
                    </a:lnTo>
                    <a:lnTo>
                      <a:pt x="21" y="79"/>
                    </a:lnTo>
                    <a:lnTo>
                      <a:pt x="21" y="20"/>
                    </a:lnTo>
                    <a:lnTo>
                      <a:pt x="0" y="20"/>
                    </a:lnTo>
                    <a:lnTo>
                      <a:pt x="42" y="0"/>
                    </a:lnTo>
                    <a:close/>
                  </a:path>
                </a:pathLst>
              </a:custGeom>
              <a:noFill/>
              <a:ln w="9525"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2000" b="1"/>
              </a:p>
            </p:txBody>
          </p:sp>
        </p:grpSp>
        <p:grpSp>
          <p:nvGrpSpPr>
            <p:cNvPr id="89" name="Group 93"/>
            <p:cNvGrpSpPr>
              <a:grpSpLocks/>
            </p:cNvGrpSpPr>
            <p:nvPr/>
          </p:nvGrpSpPr>
          <p:grpSpPr bwMode="auto">
            <a:xfrm>
              <a:off x="2933" y="2334"/>
              <a:ext cx="84" cy="99"/>
              <a:chOff x="2933" y="2334"/>
              <a:chExt cx="84" cy="99"/>
            </a:xfrm>
          </p:grpSpPr>
          <p:sp>
            <p:nvSpPr>
              <p:cNvPr id="93" name="Freeform 91"/>
              <p:cNvSpPr>
                <a:spLocks/>
              </p:cNvSpPr>
              <p:nvPr/>
            </p:nvSpPr>
            <p:spPr bwMode="auto">
              <a:xfrm>
                <a:off x="2933" y="2334"/>
                <a:ext cx="84" cy="99"/>
              </a:xfrm>
              <a:custGeom>
                <a:avLst/>
                <a:gdLst>
                  <a:gd name="T0" fmla="*/ 42 w 84"/>
                  <a:gd name="T1" fmla="*/ 0 h 99"/>
                  <a:gd name="T2" fmla="*/ 84 w 84"/>
                  <a:gd name="T3" fmla="*/ 20 h 99"/>
                  <a:gd name="T4" fmla="*/ 63 w 84"/>
                  <a:gd name="T5" fmla="*/ 20 h 99"/>
                  <a:gd name="T6" fmla="*/ 63 w 84"/>
                  <a:gd name="T7" fmla="*/ 79 h 99"/>
                  <a:gd name="T8" fmla="*/ 84 w 84"/>
                  <a:gd name="T9" fmla="*/ 79 h 99"/>
                  <a:gd name="T10" fmla="*/ 42 w 84"/>
                  <a:gd name="T11" fmla="*/ 99 h 99"/>
                  <a:gd name="T12" fmla="*/ 0 w 84"/>
                  <a:gd name="T13" fmla="*/ 79 h 99"/>
                  <a:gd name="T14" fmla="*/ 21 w 84"/>
                  <a:gd name="T15" fmla="*/ 79 h 99"/>
                  <a:gd name="T16" fmla="*/ 21 w 84"/>
                  <a:gd name="T17" fmla="*/ 20 h 99"/>
                  <a:gd name="T18" fmla="*/ 0 w 84"/>
                  <a:gd name="T19" fmla="*/ 20 h 99"/>
                  <a:gd name="T20" fmla="*/ 42 w 84"/>
                  <a:gd name="T21"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99">
                    <a:moveTo>
                      <a:pt x="42" y="0"/>
                    </a:moveTo>
                    <a:lnTo>
                      <a:pt x="84" y="20"/>
                    </a:lnTo>
                    <a:lnTo>
                      <a:pt x="63" y="20"/>
                    </a:lnTo>
                    <a:lnTo>
                      <a:pt x="63" y="79"/>
                    </a:lnTo>
                    <a:lnTo>
                      <a:pt x="84" y="79"/>
                    </a:lnTo>
                    <a:lnTo>
                      <a:pt x="42" y="99"/>
                    </a:lnTo>
                    <a:lnTo>
                      <a:pt x="0" y="79"/>
                    </a:lnTo>
                    <a:lnTo>
                      <a:pt x="21" y="79"/>
                    </a:lnTo>
                    <a:lnTo>
                      <a:pt x="21" y="20"/>
                    </a:lnTo>
                    <a:lnTo>
                      <a:pt x="0" y="20"/>
                    </a:lnTo>
                    <a:lnTo>
                      <a:pt x="4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b="1"/>
              </a:p>
            </p:txBody>
          </p:sp>
          <p:sp>
            <p:nvSpPr>
              <p:cNvPr id="94" name="Freeform 92"/>
              <p:cNvSpPr>
                <a:spLocks/>
              </p:cNvSpPr>
              <p:nvPr/>
            </p:nvSpPr>
            <p:spPr bwMode="auto">
              <a:xfrm>
                <a:off x="2933" y="2334"/>
                <a:ext cx="84" cy="99"/>
              </a:xfrm>
              <a:custGeom>
                <a:avLst/>
                <a:gdLst>
                  <a:gd name="T0" fmla="*/ 42 w 84"/>
                  <a:gd name="T1" fmla="*/ 0 h 99"/>
                  <a:gd name="T2" fmla="*/ 84 w 84"/>
                  <a:gd name="T3" fmla="*/ 20 h 99"/>
                  <a:gd name="T4" fmla="*/ 63 w 84"/>
                  <a:gd name="T5" fmla="*/ 20 h 99"/>
                  <a:gd name="T6" fmla="*/ 63 w 84"/>
                  <a:gd name="T7" fmla="*/ 79 h 99"/>
                  <a:gd name="T8" fmla="*/ 84 w 84"/>
                  <a:gd name="T9" fmla="*/ 79 h 99"/>
                  <a:gd name="T10" fmla="*/ 42 w 84"/>
                  <a:gd name="T11" fmla="*/ 99 h 99"/>
                  <a:gd name="T12" fmla="*/ 0 w 84"/>
                  <a:gd name="T13" fmla="*/ 79 h 99"/>
                  <a:gd name="T14" fmla="*/ 21 w 84"/>
                  <a:gd name="T15" fmla="*/ 79 h 99"/>
                  <a:gd name="T16" fmla="*/ 21 w 84"/>
                  <a:gd name="T17" fmla="*/ 20 h 99"/>
                  <a:gd name="T18" fmla="*/ 0 w 84"/>
                  <a:gd name="T19" fmla="*/ 20 h 99"/>
                  <a:gd name="T20" fmla="*/ 42 w 84"/>
                  <a:gd name="T21"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99">
                    <a:moveTo>
                      <a:pt x="42" y="0"/>
                    </a:moveTo>
                    <a:lnTo>
                      <a:pt x="84" y="20"/>
                    </a:lnTo>
                    <a:lnTo>
                      <a:pt x="63" y="20"/>
                    </a:lnTo>
                    <a:lnTo>
                      <a:pt x="63" y="79"/>
                    </a:lnTo>
                    <a:lnTo>
                      <a:pt x="84" y="79"/>
                    </a:lnTo>
                    <a:lnTo>
                      <a:pt x="42" y="99"/>
                    </a:lnTo>
                    <a:lnTo>
                      <a:pt x="0" y="79"/>
                    </a:lnTo>
                    <a:lnTo>
                      <a:pt x="21" y="79"/>
                    </a:lnTo>
                    <a:lnTo>
                      <a:pt x="21" y="20"/>
                    </a:lnTo>
                    <a:lnTo>
                      <a:pt x="0" y="20"/>
                    </a:lnTo>
                    <a:lnTo>
                      <a:pt x="42" y="0"/>
                    </a:lnTo>
                    <a:close/>
                  </a:path>
                </a:pathLst>
              </a:custGeom>
              <a:noFill/>
              <a:ln w="9525"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2000" b="1"/>
              </a:p>
            </p:txBody>
          </p:sp>
        </p:grpSp>
        <p:grpSp>
          <p:nvGrpSpPr>
            <p:cNvPr id="90" name="Group 96"/>
            <p:cNvGrpSpPr>
              <a:grpSpLocks/>
            </p:cNvGrpSpPr>
            <p:nvPr/>
          </p:nvGrpSpPr>
          <p:grpSpPr bwMode="auto">
            <a:xfrm>
              <a:off x="3925" y="2334"/>
              <a:ext cx="84" cy="99"/>
              <a:chOff x="3925" y="2334"/>
              <a:chExt cx="84" cy="99"/>
            </a:xfrm>
          </p:grpSpPr>
          <p:sp>
            <p:nvSpPr>
              <p:cNvPr id="91" name="Freeform 94"/>
              <p:cNvSpPr>
                <a:spLocks/>
              </p:cNvSpPr>
              <p:nvPr/>
            </p:nvSpPr>
            <p:spPr bwMode="auto">
              <a:xfrm>
                <a:off x="3925" y="2334"/>
                <a:ext cx="84" cy="99"/>
              </a:xfrm>
              <a:custGeom>
                <a:avLst/>
                <a:gdLst>
                  <a:gd name="T0" fmla="*/ 42 w 84"/>
                  <a:gd name="T1" fmla="*/ 0 h 99"/>
                  <a:gd name="T2" fmla="*/ 84 w 84"/>
                  <a:gd name="T3" fmla="*/ 20 h 99"/>
                  <a:gd name="T4" fmla="*/ 63 w 84"/>
                  <a:gd name="T5" fmla="*/ 20 h 99"/>
                  <a:gd name="T6" fmla="*/ 63 w 84"/>
                  <a:gd name="T7" fmla="*/ 79 h 99"/>
                  <a:gd name="T8" fmla="*/ 84 w 84"/>
                  <a:gd name="T9" fmla="*/ 79 h 99"/>
                  <a:gd name="T10" fmla="*/ 42 w 84"/>
                  <a:gd name="T11" fmla="*/ 99 h 99"/>
                  <a:gd name="T12" fmla="*/ 0 w 84"/>
                  <a:gd name="T13" fmla="*/ 79 h 99"/>
                  <a:gd name="T14" fmla="*/ 21 w 84"/>
                  <a:gd name="T15" fmla="*/ 79 h 99"/>
                  <a:gd name="T16" fmla="*/ 21 w 84"/>
                  <a:gd name="T17" fmla="*/ 20 h 99"/>
                  <a:gd name="T18" fmla="*/ 0 w 84"/>
                  <a:gd name="T19" fmla="*/ 20 h 99"/>
                  <a:gd name="T20" fmla="*/ 42 w 84"/>
                  <a:gd name="T21"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99">
                    <a:moveTo>
                      <a:pt x="42" y="0"/>
                    </a:moveTo>
                    <a:lnTo>
                      <a:pt x="84" y="20"/>
                    </a:lnTo>
                    <a:lnTo>
                      <a:pt x="63" y="20"/>
                    </a:lnTo>
                    <a:lnTo>
                      <a:pt x="63" y="79"/>
                    </a:lnTo>
                    <a:lnTo>
                      <a:pt x="84" y="79"/>
                    </a:lnTo>
                    <a:lnTo>
                      <a:pt x="42" y="99"/>
                    </a:lnTo>
                    <a:lnTo>
                      <a:pt x="0" y="79"/>
                    </a:lnTo>
                    <a:lnTo>
                      <a:pt x="21" y="79"/>
                    </a:lnTo>
                    <a:lnTo>
                      <a:pt x="21" y="20"/>
                    </a:lnTo>
                    <a:lnTo>
                      <a:pt x="0" y="20"/>
                    </a:lnTo>
                    <a:lnTo>
                      <a:pt x="4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b="1"/>
              </a:p>
            </p:txBody>
          </p:sp>
          <p:sp>
            <p:nvSpPr>
              <p:cNvPr id="92" name="Freeform 95"/>
              <p:cNvSpPr>
                <a:spLocks/>
              </p:cNvSpPr>
              <p:nvPr/>
            </p:nvSpPr>
            <p:spPr bwMode="auto">
              <a:xfrm>
                <a:off x="3925" y="2334"/>
                <a:ext cx="84" cy="99"/>
              </a:xfrm>
              <a:custGeom>
                <a:avLst/>
                <a:gdLst>
                  <a:gd name="T0" fmla="*/ 42 w 84"/>
                  <a:gd name="T1" fmla="*/ 0 h 99"/>
                  <a:gd name="T2" fmla="*/ 84 w 84"/>
                  <a:gd name="T3" fmla="*/ 20 h 99"/>
                  <a:gd name="T4" fmla="*/ 63 w 84"/>
                  <a:gd name="T5" fmla="*/ 20 h 99"/>
                  <a:gd name="T6" fmla="*/ 63 w 84"/>
                  <a:gd name="T7" fmla="*/ 79 h 99"/>
                  <a:gd name="T8" fmla="*/ 84 w 84"/>
                  <a:gd name="T9" fmla="*/ 79 h 99"/>
                  <a:gd name="T10" fmla="*/ 42 w 84"/>
                  <a:gd name="T11" fmla="*/ 99 h 99"/>
                  <a:gd name="T12" fmla="*/ 0 w 84"/>
                  <a:gd name="T13" fmla="*/ 79 h 99"/>
                  <a:gd name="T14" fmla="*/ 21 w 84"/>
                  <a:gd name="T15" fmla="*/ 79 h 99"/>
                  <a:gd name="T16" fmla="*/ 21 w 84"/>
                  <a:gd name="T17" fmla="*/ 20 h 99"/>
                  <a:gd name="T18" fmla="*/ 0 w 84"/>
                  <a:gd name="T19" fmla="*/ 20 h 99"/>
                  <a:gd name="T20" fmla="*/ 42 w 84"/>
                  <a:gd name="T21"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99">
                    <a:moveTo>
                      <a:pt x="42" y="0"/>
                    </a:moveTo>
                    <a:lnTo>
                      <a:pt x="84" y="20"/>
                    </a:lnTo>
                    <a:lnTo>
                      <a:pt x="63" y="20"/>
                    </a:lnTo>
                    <a:lnTo>
                      <a:pt x="63" y="79"/>
                    </a:lnTo>
                    <a:lnTo>
                      <a:pt x="84" y="79"/>
                    </a:lnTo>
                    <a:lnTo>
                      <a:pt x="42" y="99"/>
                    </a:lnTo>
                    <a:lnTo>
                      <a:pt x="0" y="79"/>
                    </a:lnTo>
                    <a:lnTo>
                      <a:pt x="21" y="79"/>
                    </a:lnTo>
                    <a:lnTo>
                      <a:pt x="21" y="20"/>
                    </a:lnTo>
                    <a:lnTo>
                      <a:pt x="0" y="20"/>
                    </a:lnTo>
                    <a:lnTo>
                      <a:pt x="42" y="0"/>
                    </a:lnTo>
                    <a:close/>
                  </a:path>
                </a:pathLst>
              </a:custGeom>
              <a:noFill/>
              <a:ln w="9525"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2000" b="1"/>
              </a:p>
            </p:txBody>
          </p:sp>
        </p:grpSp>
        <p:sp>
          <p:nvSpPr>
            <p:cNvPr id="103" name="Rectangle 11"/>
            <p:cNvSpPr>
              <a:spLocks noChangeArrowheads="1"/>
            </p:cNvSpPr>
            <p:nvPr/>
          </p:nvSpPr>
          <p:spPr bwMode="auto">
            <a:xfrm>
              <a:off x="2129" y="2230"/>
              <a:ext cx="650"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面向过程的</a:t>
              </a:r>
              <a:r>
                <a:rPr kumimoji="0" lang="zh-CN" altLang="zh-CN" sz="20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程序设计</a:t>
              </a:r>
              <a:endParaRPr kumimoji="0" lang="zh-CN" altLang="zh-CN" sz="2000" b="1" i="0" u="none" strike="noStrike" cap="none" normalizeH="0" baseline="0" dirty="0" smtClean="0">
                <a:ln>
                  <a:noFill/>
                </a:ln>
                <a:solidFill>
                  <a:schemeClr val="tx1"/>
                </a:solidFill>
                <a:effectLst/>
              </a:endParaRPr>
            </a:p>
          </p:txBody>
        </p:sp>
      </p:grpSp>
    </p:spTree>
    <p:extLst>
      <p:ext uri="{BB962C8B-B14F-4D97-AF65-F5344CB8AC3E}">
        <p14:creationId xmlns:p14="http://schemas.microsoft.com/office/powerpoint/2010/main" val="135378050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复习练习题</a:t>
            </a:r>
            <a:r>
              <a:rPr lang="en-US" altLang="zh-CN" dirty="0"/>
              <a:t>(</a:t>
            </a:r>
            <a:r>
              <a:rPr lang="zh-CN" altLang="en-US" dirty="0"/>
              <a:t>不用交</a:t>
            </a:r>
            <a:r>
              <a:rPr lang="en-US" altLang="zh-CN" dirty="0"/>
              <a:t>)</a:t>
            </a:r>
            <a:endParaRPr lang="zh-CN" altLang="en-US" dirty="0"/>
          </a:p>
        </p:txBody>
      </p:sp>
      <p:sp>
        <p:nvSpPr>
          <p:cNvPr id="3" name="内容占位符 2"/>
          <p:cNvSpPr>
            <a:spLocks noGrp="1"/>
          </p:cNvSpPr>
          <p:nvPr>
            <p:ph idx="1"/>
          </p:nvPr>
        </p:nvSpPr>
        <p:spPr/>
        <p:txBody>
          <a:bodyPr>
            <a:noAutofit/>
          </a:bodyPr>
          <a:lstStyle/>
          <a:p>
            <a:pPr marL="803275" indent="-803275">
              <a:lnSpc>
                <a:spcPts val="2700"/>
              </a:lnSpc>
              <a:spcBef>
                <a:spcPct val="0"/>
              </a:spcBef>
              <a:buFont typeface="Wingdings" panose="05000000000000000000" pitchFamily="2" charset="2"/>
              <a:buAutoNum type="arabicParenBoth" startAt="10"/>
            </a:pPr>
            <a:r>
              <a:rPr lang="zh-CN" altLang="en-US" sz="2400" dirty="0">
                <a:solidFill>
                  <a:srgbClr val="000000"/>
                </a:solidFill>
              </a:rPr>
              <a:t>构造函数没有返回类型，在其函数体中也不能有返回语句。</a:t>
            </a:r>
          </a:p>
          <a:p>
            <a:pPr marL="803275" indent="-803275">
              <a:lnSpc>
                <a:spcPts val="2700"/>
              </a:lnSpc>
              <a:spcBef>
                <a:spcPct val="0"/>
              </a:spcBef>
              <a:buFont typeface="Wingdings" panose="05000000000000000000" pitchFamily="2" charset="2"/>
              <a:buAutoNum type="arabicParenBoth" startAt="10"/>
            </a:pPr>
            <a:r>
              <a:rPr lang="zh-CN" altLang="en-US" sz="2400" dirty="0">
                <a:solidFill>
                  <a:srgbClr val="000000"/>
                </a:solidFill>
              </a:rPr>
              <a:t>对于在类中的成员函数，其声明与实现应当分开，即其声明在头文件中，其实现在源文件中。</a:t>
            </a:r>
          </a:p>
          <a:p>
            <a:pPr marL="803275" indent="-803275">
              <a:lnSpc>
                <a:spcPts val="2700"/>
              </a:lnSpc>
              <a:spcBef>
                <a:spcPct val="0"/>
              </a:spcBef>
              <a:buFont typeface="Wingdings" panose="05000000000000000000" pitchFamily="2" charset="2"/>
              <a:buAutoNum type="arabicParenBoth" startAt="10"/>
            </a:pPr>
            <a:r>
              <a:rPr lang="zh-CN" altLang="en-US" sz="2400" dirty="0">
                <a:solidFill>
                  <a:srgbClr val="000000"/>
                </a:solidFill>
              </a:rPr>
              <a:t>在实现类的构造函数时，相对赋值语句，通过成员初始化表可以提高代码的执行效率。</a:t>
            </a:r>
          </a:p>
          <a:p>
            <a:pPr marL="803275" indent="-803275">
              <a:lnSpc>
                <a:spcPts val="2700"/>
              </a:lnSpc>
              <a:spcBef>
                <a:spcPct val="0"/>
              </a:spcBef>
              <a:buFont typeface="Wingdings" panose="05000000000000000000" pitchFamily="2" charset="2"/>
              <a:buAutoNum type="arabicParenBoth" startAt="10"/>
            </a:pPr>
            <a:r>
              <a:rPr lang="zh-CN" altLang="en-US" sz="2400" dirty="0" smtClean="0">
                <a:solidFill>
                  <a:srgbClr val="000000"/>
                </a:solidFill>
              </a:rPr>
              <a:t>只要</a:t>
            </a:r>
            <a:r>
              <a:rPr lang="zh-CN" altLang="en-US" sz="2400" dirty="0">
                <a:solidFill>
                  <a:srgbClr val="000000"/>
                </a:solidFill>
              </a:rPr>
              <a:t>定义了一个构造函数，</a:t>
            </a:r>
            <a:r>
              <a:rPr lang="en-US" altLang="zh-CN" sz="2400" dirty="0">
                <a:solidFill>
                  <a:srgbClr val="000000"/>
                </a:solidFill>
              </a:rPr>
              <a:t>C++</a:t>
            </a:r>
            <a:r>
              <a:rPr lang="zh-CN" altLang="en-US" sz="2400" dirty="0">
                <a:solidFill>
                  <a:srgbClr val="000000"/>
                </a:solidFill>
              </a:rPr>
              <a:t>就不再提供默认没有参数的构造函数。</a:t>
            </a:r>
          </a:p>
          <a:p>
            <a:pPr marL="803275" indent="-803275">
              <a:lnSpc>
                <a:spcPts val="2700"/>
              </a:lnSpc>
              <a:spcBef>
                <a:spcPct val="0"/>
              </a:spcBef>
              <a:buFont typeface="Wingdings" panose="05000000000000000000" pitchFamily="2" charset="2"/>
              <a:buAutoNum type="arabicParenBoth" startAt="10"/>
            </a:pPr>
            <a:r>
              <a:rPr lang="zh-CN" altLang="en-US" sz="2400" dirty="0">
                <a:solidFill>
                  <a:srgbClr val="000000"/>
                </a:solidFill>
              </a:rPr>
              <a:t>如果用户没有提供拷贝构造函数，系统会自动提供一个默认的拷贝构造函数。</a:t>
            </a:r>
          </a:p>
          <a:p>
            <a:pPr marL="803275" indent="-803275">
              <a:lnSpc>
                <a:spcPts val="2700"/>
              </a:lnSpc>
              <a:spcBef>
                <a:spcPct val="0"/>
              </a:spcBef>
              <a:buFont typeface="Wingdings" panose="05000000000000000000" pitchFamily="2" charset="2"/>
              <a:buAutoNum type="arabicParenBoth" startAt="10"/>
            </a:pPr>
            <a:r>
              <a:rPr lang="zh-CN" altLang="en-US" sz="2400" dirty="0">
                <a:solidFill>
                  <a:srgbClr val="000000"/>
                </a:solidFill>
              </a:rPr>
              <a:t>只要定义了一个构造函数，系统就不再提供默认的拷贝构造函数。</a:t>
            </a:r>
          </a:p>
          <a:p>
            <a:pPr marL="803275" indent="-803275">
              <a:lnSpc>
                <a:spcPts val="2700"/>
              </a:lnSpc>
              <a:spcBef>
                <a:spcPct val="0"/>
              </a:spcBef>
              <a:buFont typeface="Wingdings" panose="05000000000000000000" pitchFamily="2" charset="2"/>
              <a:buAutoNum type="arabicParenBoth" startAt="10"/>
            </a:pPr>
            <a:r>
              <a:rPr lang="zh-CN" altLang="en-US" sz="2400" dirty="0">
                <a:solidFill>
                  <a:srgbClr val="000000"/>
                </a:solidFill>
              </a:rPr>
              <a:t>析构函数在对象生命期结束时由系统自动调用。</a:t>
            </a:r>
          </a:p>
          <a:p>
            <a:pPr marL="803275" indent="-803275">
              <a:lnSpc>
                <a:spcPts val="2700"/>
              </a:lnSpc>
              <a:spcBef>
                <a:spcPct val="0"/>
              </a:spcBef>
              <a:buFont typeface="Wingdings" panose="05000000000000000000" pitchFamily="2" charset="2"/>
              <a:buAutoNum type="arabicParenBoth" startAt="10"/>
            </a:pPr>
            <a:r>
              <a:rPr lang="zh-CN" altLang="en-US" sz="2400" dirty="0">
                <a:solidFill>
                  <a:srgbClr val="000000"/>
                </a:solidFill>
              </a:rPr>
              <a:t>析构函数既无函数参数，也无返回值。</a:t>
            </a:r>
          </a:p>
        </p:txBody>
      </p:sp>
      <p:sp>
        <p:nvSpPr>
          <p:cNvPr id="4" name="日期占位符 3"/>
          <p:cNvSpPr>
            <a:spLocks noGrp="1"/>
          </p:cNvSpPr>
          <p:nvPr>
            <p:ph type="dt" sz="half" idx="10"/>
          </p:nvPr>
        </p:nvSpPr>
        <p:spPr/>
        <p:txBody>
          <a:bodyPr/>
          <a:lstStyle/>
          <a:p>
            <a:fld id="{F381214A-8007-4650-8EDC-C23A8A8B800F}" type="datetime2">
              <a:rPr lang="zh-CN" altLang="en-US" smtClean="0"/>
              <a:t>2021年3月2日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80</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89078056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复习练习题</a:t>
            </a:r>
            <a:r>
              <a:rPr lang="en-US" altLang="zh-CN" dirty="0"/>
              <a:t>(</a:t>
            </a:r>
            <a:r>
              <a:rPr lang="zh-CN" altLang="en-US" dirty="0"/>
              <a:t>不用交</a:t>
            </a:r>
            <a:r>
              <a:rPr lang="en-US" altLang="zh-CN" dirty="0"/>
              <a:t>)</a:t>
            </a:r>
            <a:endParaRPr lang="zh-CN" altLang="en-US" dirty="0"/>
          </a:p>
        </p:txBody>
      </p:sp>
      <p:sp>
        <p:nvSpPr>
          <p:cNvPr id="3" name="内容占位符 2"/>
          <p:cNvSpPr>
            <a:spLocks noGrp="1"/>
          </p:cNvSpPr>
          <p:nvPr>
            <p:ph idx="1"/>
          </p:nvPr>
        </p:nvSpPr>
        <p:spPr/>
        <p:txBody>
          <a:bodyPr>
            <a:normAutofit/>
          </a:bodyPr>
          <a:lstStyle/>
          <a:p>
            <a:pPr marL="803275" indent="-803275">
              <a:lnSpc>
                <a:spcPts val="4200"/>
              </a:lnSpc>
              <a:spcBef>
                <a:spcPts val="0"/>
              </a:spcBef>
              <a:buNone/>
            </a:pPr>
            <a:r>
              <a:rPr lang="en-US" altLang="zh-CN" dirty="0" smtClean="0">
                <a:solidFill>
                  <a:srgbClr val="000000"/>
                </a:solidFill>
              </a:rPr>
              <a:t>2.2 </a:t>
            </a:r>
            <a:r>
              <a:rPr lang="zh-CN" altLang="en-US" dirty="0">
                <a:solidFill>
                  <a:srgbClr val="000000"/>
                </a:solidFill>
              </a:rPr>
              <a:t>请写出类定义的格式。</a:t>
            </a:r>
          </a:p>
          <a:p>
            <a:pPr marL="803275" indent="-803275">
              <a:lnSpc>
                <a:spcPts val="4200"/>
              </a:lnSpc>
              <a:spcBef>
                <a:spcPts val="0"/>
              </a:spcBef>
              <a:buNone/>
            </a:pPr>
            <a:r>
              <a:rPr lang="en-US" altLang="zh-CN" dirty="0" smtClean="0">
                <a:solidFill>
                  <a:srgbClr val="000000"/>
                </a:solidFill>
              </a:rPr>
              <a:t>2.3 </a:t>
            </a:r>
            <a:r>
              <a:rPr lang="zh-CN" altLang="en-US" dirty="0">
                <a:solidFill>
                  <a:srgbClr val="000000"/>
                </a:solidFill>
              </a:rPr>
              <a:t>在</a:t>
            </a:r>
            <a:r>
              <a:rPr lang="en-US" altLang="zh-CN" dirty="0">
                <a:solidFill>
                  <a:srgbClr val="000000"/>
                </a:solidFill>
              </a:rPr>
              <a:t>C++</a:t>
            </a:r>
            <a:r>
              <a:rPr lang="zh-CN" altLang="en-US" dirty="0">
                <a:solidFill>
                  <a:srgbClr val="000000"/>
                </a:solidFill>
              </a:rPr>
              <a:t>语言中，结构</a:t>
            </a:r>
            <a:r>
              <a:rPr lang="en-US" altLang="zh-CN" dirty="0" err="1">
                <a:solidFill>
                  <a:srgbClr val="000000"/>
                </a:solidFill>
              </a:rPr>
              <a:t>struct</a:t>
            </a:r>
            <a:r>
              <a:rPr lang="zh-CN" altLang="en-US" dirty="0">
                <a:solidFill>
                  <a:srgbClr val="000000"/>
                </a:solidFill>
              </a:rPr>
              <a:t>与类</a:t>
            </a:r>
            <a:r>
              <a:rPr lang="en-US" altLang="zh-CN" dirty="0">
                <a:solidFill>
                  <a:srgbClr val="000000"/>
                </a:solidFill>
              </a:rPr>
              <a:t>class</a:t>
            </a:r>
            <a:r>
              <a:rPr lang="zh-CN" altLang="en-US" dirty="0">
                <a:solidFill>
                  <a:srgbClr val="000000"/>
                </a:solidFill>
              </a:rPr>
              <a:t>的区别是什么</a:t>
            </a:r>
            <a:r>
              <a:rPr lang="en-US" altLang="zh-CN" dirty="0">
                <a:solidFill>
                  <a:srgbClr val="000000"/>
                </a:solidFill>
              </a:rPr>
              <a:t>?</a:t>
            </a:r>
          </a:p>
          <a:p>
            <a:pPr marL="803275" indent="-803275">
              <a:lnSpc>
                <a:spcPts val="4200"/>
              </a:lnSpc>
              <a:spcBef>
                <a:spcPts val="0"/>
              </a:spcBef>
              <a:buNone/>
            </a:pPr>
            <a:r>
              <a:rPr lang="en-US" altLang="zh-CN" dirty="0" smtClean="0">
                <a:solidFill>
                  <a:srgbClr val="000000"/>
                </a:solidFill>
              </a:rPr>
              <a:t>2.4 </a:t>
            </a:r>
            <a:r>
              <a:rPr lang="zh-CN" altLang="en-US" dirty="0">
                <a:solidFill>
                  <a:srgbClr val="000000"/>
                </a:solidFill>
              </a:rPr>
              <a:t>请简述</a:t>
            </a:r>
            <a:r>
              <a:rPr lang="en-US" altLang="zh-CN" dirty="0">
                <a:solidFill>
                  <a:srgbClr val="000000"/>
                </a:solidFill>
              </a:rPr>
              <a:t>C</a:t>
            </a:r>
            <a:r>
              <a:rPr lang="zh-CN" altLang="en-US" dirty="0">
                <a:solidFill>
                  <a:srgbClr val="000000"/>
                </a:solidFill>
              </a:rPr>
              <a:t>语言的结构</a:t>
            </a:r>
            <a:r>
              <a:rPr lang="en-US" altLang="zh-CN" dirty="0" err="1">
                <a:solidFill>
                  <a:srgbClr val="000000"/>
                </a:solidFill>
              </a:rPr>
              <a:t>struct</a:t>
            </a:r>
            <a:r>
              <a:rPr lang="zh-CN" altLang="en-US" dirty="0">
                <a:solidFill>
                  <a:srgbClr val="000000"/>
                </a:solidFill>
              </a:rPr>
              <a:t>与</a:t>
            </a:r>
            <a:r>
              <a:rPr lang="en-US" altLang="zh-CN" dirty="0">
                <a:solidFill>
                  <a:srgbClr val="000000"/>
                </a:solidFill>
              </a:rPr>
              <a:t>C++</a:t>
            </a:r>
            <a:r>
              <a:rPr lang="zh-CN" altLang="en-US" dirty="0">
                <a:solidFill>
                  <a:srgbClr val="000000"/>
                </a:solidFill>
              </a:rPr>
              <a:t>语言的结构</a:t>
            </a:r>
            <a:r>
              <a:rPr lang="en-US" altLang="zh-CN" dirty="0" err="1">
                <a:solidFill>
                  <a:srgbClr val="000000"/>
                </a:solidFill>
              </a:rPr>
              <a:t>struct</a:t>
            </a:r>
            <a:r>
              <a:rPr lang="zh-CN" altLang="en-US" dirty="0">
                <a:solidFill>
                  <a:srgbClr val="000000"/>
                </a:solidFill>
              </a:rPr>
              <a:t>之间的区别。</a:t>
            </a:r>
          </a:p>
          <a:p>
            <a:pPr marL="803275" indent="-803275">
              <a:lnSpc>
                <a:spcPts val="4200"/>
              </a:lnSpc>
              <a:spcBef>
                <a:spcPts val="0"/>
              </a:spcBef>
              <a:buNone/>
            </a:pPr>
            <a:r>
              <a:rPr lang="en-US" altLang="zh-CN" dirty="0" smtClean="0">
                <a:solidFill>
                  <a:srgbClr val="000000"/>
                </a:solidFill>
              </a:rPr>
              <a:t>2.5 </a:t>
            </a:r>
            <a:r>
              <a:rPr lang="zh-CN" altLang="en-US" dirty="0">
                <a:solidFill>
                  <a:srgbClr val="000000"/>
                </a:solidFill>
              </a:rPr>
              <a:t>请简述面向对象程序设计的基本思想。</a:t>
            </a:r>
          </a:p>
          <a:p>
            <a:pPr marL="803275" indent="-803275">
              <a:lnSpc>
                <a:spcPts val="4200"/>
              </a:lnSpc>
              <a:spcBef>
                <a:spcPts val="0"/>
              </a:spcBef>
              <a:buNone/>
            </a:pPr>
            <a:r>
              <a:rPr lang="en-US" altLang="zh-CN" dirty="0" smtClean="0">
                <a:solidFill>
                  <a:srgbClr val="000000"/>
                </a:solidFill>
              </a:rPr>
              <a:t>2.6 </a:t>
            </a:r>
            <a:r>
              <a:rPr lang="zh-CN" altLang="en-US" dirty="0">
                <a:solidFill>
                  <a:srgbClr val="000000"/>
                </a:solidFill>
              </a:rPr>
              <a:t>自动生成隐含的默认构造函数的前提条件是什么</a:t>
            </a:r>
            <a:r>
              <a:rPr lang="en-US" altLang="zh-CN" dirty="0">
                <a:solidFill>
                  <a:srgbClr val="000000"/>
                </a:solidFill>
              </a:rPr>
              <a:t>?</a:t>
            </a:r>
          </a:p>
          <a:p>
            <a:pPr marL="803275" indent="-803275">
              <a:lnSpc>
                <a:spcPts val="4200"/>
              </a:lnSpc>
              <a:spcBef>
                <a:spcPts val="0"/>
              </a:spcBef>
              <a:buNone/>
            </a:pPr>
            <a:r>
              <a:rPr lang="en-US" altLang="zh-CN" dirty="0" smtClean="0">
                <a:solidFill>
                  <a:srgbClr val="000000"/>
                </a:solidFill>
              </a:rPr>
              <a:t>2.7 </a:t>
            </a:r>
            <a:r>
              <a:rPr lang="zh-CN" altLang="en-US" dirty="0">
                <a:solidFill>
                  <a:srgbClr val="000000"/>
                </a:solidFill>
              </a:rPr>
              <a:t>请综述拷贝构造函数的调用场景。</a:t>
            </a:r>
          </a:p>
          <a:p>
            <a:pPr marL="803275" indent="-803275">
              <a:lnSpc>
                <a:spcPts val="4200"/>
              </a:lnSpc>
              <a:spcBef>
                <a:spcPts val="0"/>
              </a:spcBef>
              <a:buNone/>
            </a:pPr>
            <a:r>
              <a:rPr lang="en-US" altLang="zh-CN" dirty="0" smtClean="0">
                <a:solidFill>
                  <a:srgbClr val="000000"/>
                </a:solidFill>
              </a:rPr>
              <a:t>2.8 </a:t>
            </a:r>
            <a:r>
              <a:rPr lang="zh-CN" altLang="en-US" dirty="0">
                <a:solidFill>
                  <a:srgbClr val="000000"/>
                </a:solidFill>
              </a:rPr>
              <a:t>请简述析构函数通常所完成的功能。</a:t>
            </a:r>
          </a:p>
        </p:txBody>
      </p:sp>
      <p:sp>
        <p:nvSpPr>
          <p:cNvPr id="4" name="日期占位符 3"/>
          <p:cNvSpPr>
            <a:spLocks noGrp="1"/>
          </p:cNvSpPr>
          <p:nvPr>
            <p:ph type="dt" sz="half" idx="10"/>
          </p:nvPr>
        </p:nvSpPr>
        <p:spPr/>
        <p:txBody>
          <a:bodyPr/>
          <a:lstStyle/>
          <a:p>
            <a:fld id="{F381214A-8007-4650-8EDC-C23A8A8B800F}" type="datetime2">
              <a:rPr lang="zh-CN" altLang="en-US" smtClean="0"/>
              <a:t>2021年3月2日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81</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24537451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复习练习题</a:t>
            </a:r>
            <a:r>
              <a:rPr lang="en-US" altLang="zh-CN" dirty="0"/>
              <a:t>(</a:t>
            </a:r>
            <a:r>
              <a:rPr lang="zh-CN" altLang="en-US" dirty="0"/>
              <a:t>不用交</a:t>
            </a:r>
            <a:r>
              <a:rPr lang="en-US" altLang="zh-CN" dirty="0"/>
              <a:t>)</a:t>
            </a:r>
            <a:endParaRPr lang="zh-CN" altLang="en-US" dirty="0"/>
          </a:p>
        </p:txBody>
      </p:sp>
      <p:sp>
        <p:nvSpPr>
          <p:cNvPr id="3" name="内容占位符 2"/>
          <p:cNvSpPr>
            <a:spLocks noGrp="1"/>
          </p:cNvSpPr>
          <p:nvPr>
            <p:ph idx="1"/>
          </p:nvPr>
        </p:nvSpPr>
        <p:spPr/>
        <p:txBody>
          <a:bodyPr/>
          <a:lstStyle/>
          <a:p>
            <a:pPr marL="989013" indent="-989013">
              <a:lnSpc>
                <a:spcPts val="4000"/>
              </a:lnSpc>
              <a:spcBef>
                <a:spcPts val="0"/>
              </a:spcBef>
              <a:buNone/>
            </a:pPr>
            <a:r>
              <a:rPr lang="en-US" altLang="zh-CN" dirty="0" smtClean="0">
                <a:solidFill>
                  <a:srgbClr val="000000"/>
                </a:solidFill>
              </a:rPr>
              <a:t>2.9 </a:t>
            </a:r>
            <a:r>
              <a:rPr lang="zh-CN" altLang="en-US" dirty="0">
                <a:solidFill>
                  <a:srgbClr val="000000"/>
                </a:solidFill>
              </a:rPr>
              <a:t>请简述在</a:t>
            </a:r>
            <a:r>
              <a:rPr lang="en-US" altLang="zh-CN" dirty="0">
                <a:solidFill>
                  <a:srgbClr val="000000"/>
                </a:solidFill>
              </a:rPr>
              <a:t>C++</a:t>
            </a:r>
            <a:r>
              <a:rPr lang="zh-CN" altLang="en-US" dirty="0">
                <a:solidFill>
                  <a:srgbClr val="000000"/>
                </a:solidFill>
              </a:rPr>
              <a:t>中</a:t>
            </a:r>
            <a:r>
              <a:rPr lang="en-US" altLang="zh-CN" dirty="0">
                <a:solidFill>
                  <a:srgbClr val="000000"/>
                </a:solidFill>
              </a:rPr>
              <a:t>new</a:t>
            </a:r>
            <a:r>
              <a:rPr lang="zh-CN" altLang="en-US" dirty="0">
                <a:solidFill>
                  <a:srgbClr val="000000"/>
                </a:solidFill>
              </a:rPr>
              <a:t>和</a:t>
            </a:r>
            <a:r>
              <a:rPr lang="en-US" altLang="zh-CN" dirty="0">
                <a:solidFill>
                  <a:srgbClr val="000000"/>
                </a:solidFill>
              </a:rPr>
              <a:t>delete</a:t>
            </a:r>
            <a:r>
              <a:rPr lang="zh-CN" altLang="en-US" dirty="0">
                <a:solidFill>
                  <a:srgbClr val="000000"/>
                </a:solidFill>
              </a:rPr>
              <a:t>与</a:t>
            </a:r>
            <a:r>
              <a:rPr lang="en-US" altLang="zh-CN" dirty="0" err="1">
                <a:solidFill>
                  <a:srgbClr val="000000"/>
                </a:solidFill>
              </a:rPr>
              <a:t>malloc</a:t>
            </a:r>
            <a:r>
              <a:rPr lang="zh-CN" altLang="en-US" dirty="0">
                <a:solidFill>
                  <a:srgbClr val="000000"/>
                </a:solidFill>
              </a:rPr>
              <a:t>和</a:t>
            </a:r>
            <a:r>
              <a:rPr lang="en-US" altLang="zh-CN" dirty="0">
                <a:solidFill>
                  <a:srgbClr val="000000"/>
                </a:solidFill>
              </a:rPr>
              <a:t>free</a:t>
            </a:r>
            <a:r>
              <a:rPr lang="zh-CN" altLang="en-US" dirty="0">
                <a:solidFill>
                  <a:srgbClr val="000000"/>
                </a:solidFill>
              </a:rPr>
              <a:t>之间的区别。</a:t>
            </a:r>
          </a:p>
          <a:p>
            <a:pPr marL="989013" indent="-989013">
              <a:lnSpc>
                <a:spcPts val="4000"/>
              </a:lnSpc>
              <a:spcBef>
                <a:spcPts val="0"/>
              </a:spcBef>
              <a:buNone/>
            </a:pPr>
            <a:r>
              <a:rPr lang="en-US" altLang="zh-CN" dirty="0" smtClean="0">
                <a:solidFill>
                  <a:srgbClr val="000000"/>
                </a:solidFill>
              </a:rPr>
              <a:t>2.10  </a:t>
            </a:r>
            <a:r>
              <a:rPr lang="zh-CN" altLang="en-US" dirty="0">
                <a:solidFill>
                  <a:srgbClr val="000000"/>
                </a:solidFill>
              </a:rPr>
              <a:t>请综述访问类成员的形式。</a:t>
            </a:r>
          </a:p>
          <a:p>
            <a:pPr marL="989013" indent="-989013">
              <a:lnSpc>
                <a:spcPts val="4000"/>
              </a:lnSpc>
              <a:spcBef>
                <a:spcPts val="0"/>
              </a:spcBef>
              <a:buNone/>
            </a:pPr>
            <a:r>
              <a:rPr lang="en-US" altLang="zh-CN" dirty="0" smtClean="0">
                <a:solidFill>
                  <a:srgbClr val="000000"/>
                </a:solidFill>
              </a:rPr>
              <a:t>2.11  </a:t>
            </a:r>
            <a:r>
              <a:rPr lang="zh-CN" altLang="en-US" dirty="0">
                <a:solidFill>
                  <a:srgbClr val="000000"/>
                </a:solidFill>
              </a:rPr>
              <a:t>请简述运用</a:t>
            </a:r>
            <a:r>
              <a:rPr lang="en-US" altLang="zh-CN" dirty="0">
                <a:solidFill>
                  <a:srgbClr val="000000"/>
                </a:solidFill>
              </a:rPr>
              <a:t>this</a:t>
            </a:r>
            <a:r>
              <a:rPr lang="zh-CN" altLang="en-US" dirty="0">
                <a:solidFill>
                  <a:srgbClr val="000000"/>
                </a:solidFill>
              </a:rPr>
              <a:t>指针的前提条件</a:t>
            </a:r>
            <a:r>
              <a:rPr lang="zh-CN" altLang="en-US" dirty="0" smtClean="0">
                <a:solidFill>
                  <a:srgbClr val="000000"/>
                </a:solidFill>
              </a:rPr>
              <a:t>。</a:t>
            </a:r>
            <a:endParaRPr lang="en-US" altLang="zh-CN" dirty="0" smtClean="0">
              <a:solidFill>
                <a:srgbClr val="000000"/>
              </a:solidFill>
            </a:endParaRPr>
          </a:p>
          <a:p>
            <a:pPr marL="893763" indent="-893763">
              <a:lnSpc>
                <a:spcPts val="4000"/>
              </a:lnSpc>
              <a:spcBef>
                <a:spcPts val="0"/>
              </a:spcBef>
              <a:buNone/>
            </a:pPr>
            <a:r>
              <a:rPr lang="en-US" altLang="zh-CN" dirty="0" smtClean="0">
                <a:solidFill>
                  <a:srgbClr val="000000"/>
                </a:solidFill>
              </a:rPr>
              <a:t>2.12 </a:t>
            </a:r>
            <a:r>
              <a:rPr lang="zh-CN" altLang="en-US" dirty="0">
                <a:solidFill>
                  <a:srgbClr val="000000"/>
                </a:solidFill>
              </a:rPr>
              <a:t>请比较面向对象程序设计和结构化程序设计的优缺点。</a:t>
            </a:r>
          </a:p>
          <a:p>
            <a:pPr marL="893763" indent="-893763">
              <a:lnSpc>
                <a:spcPts val="4000"/>
              </a:lnSpc>
              <a:spcBef>
                <a:spcPts val="0"/>
              </a:spcBef>
              <a:buNone/>
            </a:pPr>
            <a:r>
              <a:rPr lang="en-US" altLang="zh-CN" dirty="0" smtClean="0">
                <a:solidFill>
                  <a:srgbClr val="000000"/>
                </a:solidFill>
              </a:rPr>
              <a:t>2.13 </a:t>
            </a:r>
            <a:r>
              <a:rPr lang="zh-CN" altLang="en-US" dirty="0">
                <a:solidFill>
                  <a:srgbClr val="000000"/>
                </a:solidFill>
              </a:rPr>
              <a:t>请比较在</a:t>
            </a:r>
            <a:r>
              <a:rPr lang="en-US" altLang="zh-CN" dirty="0">
                <a:solidFill>
                  <a:srgbClr val="000000"/>
                </a:solidFill>
              </a:rPr>
              <a:t>C++</a:t>
            </a:r>
            <a:r>
              <a:rPr lang="zh-CN" altLang="en-US" dirty="0">
                <a:solidFill>
                  <a:srgbClr val="000000"/>
                </a:solidFill>
              </a:rPr>
              <a:t>语言中的类</a:t>
            </a:r>
            <a:r>
              <a:rPr lang="en-US" altLang="zh-CN" dirty="0">
                <a:solidFill>
                  <a:srgbClr val="000000"/>
                </a:solidFill>
              </a:rPr>
              <a:t>class</a:t>
            </a:r>
            <a:r>
              <a:rPr lang="zh-CN" altLang="en-US" dirty="0">
                <a:solidFill>
                  <a:srgbClr val="000000"/>
                </a:solidFill>
              </a:rPr>
              <a:t>与在</a:t>
            </a:r>
            <a:r>
              <a:rPr lang="en-US" altLang="zh-CN" dirty="0">
                <a:solidFill>
                  <a:srgbClr val="000000"/>
                </a:solidFill>
              </a:rPr>
              <a:t>C</a:t>
            </a:r>
            <a:r>
              <a:rPr lang="zh-CN" altLang="en-US" dirty="0">
                <a:solidFill>
                  <a:srgbClr val="000000"/>
                </a:solidFill>
              </a:rPr>
              <a:t>语言中的结构</a:t>
            </a:r>
            <a:r>
              <a:rPr lang="en-US" altLang="zh-CN" dirty="0" err="1">
                <a:solidFill>
                  <a:srgbClr val="000000"/>
                </a:solidFill>
              </a:rPr>
              <a:t>struct</a:t>
            </a:r>
            <a:r>
              <a:rPr lang="zh-CN" altLang="en-US" dirty="0" smtClean="0">
                <a:solidFill>
                  <a:srgbClr val="000000"/>
                </a:solidFill>
              </a:rPr>
              <a:t>。</a:t>
            </a:r>
            <a:endParaRPr lang="zh-CN" altLang="en-US" dirty="0">
              <a:solidFill>
                <a:srgbClr val="000000"/>
              </a:solidFill>
            </a:endParaRPr>
          </a:p>
        </p:txBody>
      </p:sp>
      <p:sp>
        <p:nvSpPr>
          <p:cNvPr id="4" name="日期占位符 3"/>
          <p:cNvSpPr>
            <a:spLocks noGrp="1"/>
          </p:cNvSpPr>
          <p:nvPr>
            <p:ph type="dt" sz="half" idx="10"/>
          </p:nvPr>
        </p:nvSpPr>
        <p:spPr/>
        <p:txBody>
          <a:bodyPr/>
          <a:lstStyle/>
          <a:p>
            <a:fld id="{F381214A-8007-4650-8EDC-C23A8A8B800F}" type="datetime2">
              <a:rPr lang="zh-CN" altLang="en-US" smtClean="0"/>
              <a:t>2021年3月2日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82</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89553554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本章总体纲要</a:t>
            </a:r>
          </a:p>
        </p:txBody>
      </p:sp>
      <p:sp>
        <p:nvSpPr>
          <p:cNvPr id="3" name="内容占位符 2"/>
          <p:cNvSpPr>
            <a:spLocks noGrp="1"/>
          </p:cNvSpPr>
          <p:nvPr>
            <p:ph idx="1"/>
          </p:nvPr>
        </p:nvSpPr>
        <p:spPr>
          <a:xfrm>
            <a:off x="2667000" y="1457325"/>
            <a:ext cx="6015038" cy="4899026"/>
          </a:xfrm>
        </p:spPr>
        <p:txBody>
          <a:bodyPr>
            <a:normAutofit lnSpcReduction="10000"/>
          </a:bodyPr>
          <a:lstStyle/>
          <a:p>
            <a:r>
              <a:rPr lang="zh-CN" altLang="en-US" dirty="0"/>
              <a:t>面向对象基本思路</a:t>
            </a:r>
          </a:p>
          <a:p>
            <a:r>
              <a:rPr lang="zh-CN" altLang="en-US" dirty="0"/>
              <a:t>类声明与定义基础</a:t>
            </a:r>
          </a:p>
          <a:p>
            <a:r>
              <a:rPr lang="zh-CN" altLang="en-US" dirty="0"/>
              <a:t>面向对象程序示例</a:t>
            </a:r>
          </a:p>
          <a:p>
            <a:r>
              <a:rPr lang="zh-CN" altLang="en-US" dirty="0"/>
              <a:t>构造函数</a:t>
            </a:r>
          </a:p>
          <a:p>
            <a:r>
              <a:rPr lang="zh-CN" altLang="en-US" dirty="0"/>
              <a:t>析构函数</a:t>
            </a:r>
          </a:p>
          <a:p>
            <a:r>
              <a:rPr lang="zh-CN" altLang="en-US" dirty="0"/>
              <a:t>在</a:t>
            </a:r>
            <a:r>
              <a:rPr lang="en-US" altLang="zh-CN" dirty="0"/>
              <a:t>C++</a:t>
            </a:r>
            <a:r>
              <a:rPr lang="zh-CN" altLang="en-US" dirty="0"/>
              <a:t>中申请和</a:t>
            </a:r>
            <a:r>
              <a:rPr lang="zh-CN" altLang="en-US" dirty="0" smtClean="0"/>
              <a:t>释放内存</a:t>
            </a:r>
            <a:endParaRPr lang="zh-CN" altLang="en-US" dirty="0"/>
          </a:p>
          <a:p>
            <a:r>
              <a:rPr lang="zh-CN" altLang="en-US" dirty="0"/>
              <a:t>访问类的成员</a:t>
            </a:r>
          </a:p>
          <a:p>
            <a:r>
              <a:rPr lang="zh-CN" altLang="en-US" dirty="0"/>
              <a:t>复习</a:t>
            </a:r>
          </a:p>
          <a:p>
            <a:r>
              <a:rPr lang="zh-CN" altLang="en-US" dirty="0"/>
              <a:t>作业</a:t>
            </a:r>
          </a:p>
        </p:txBody>
      </p:sp>
      <p:sp>
        <p:nvSpPr>
          <p:cNvPr id="4" name="日期占位符 3"/>
          <p:cNvSpPr>
            <a:spLocks noGrp="1"/>
          </p:cNvSpPr>
          <p:nvPr>
            <p:ph type="dt" sz="half" idx="10"/>
          </p:nvPr>
        </p:nvSpPr>
        <p:spPr/>
        <p:txBody>
          <a:bodyPr/>
          <a:lstStyle/>
          <a:p>
            <a:fld id="{C2B53F0A-F76F-4225-8CCB-2FB6B8E06622}" type="datetime2">
              <a:rPr lang="zh-CN" altLang="en-US" smtClean="0"/>
              <a:t>2021年3月2日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83</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graphicFrame>
        <p:nvGraphicFramePr>
          <p:cNvPr id="9" name="Object 5"/>
          <p:cNvGraphicFramePr>
            <a:graphicFrameLocks noChangeAspect="1"/>
          </p:cNvGraphicFramePr>
          <p:nvPr/>
        </p:nvGraphicFramePr>
        <p:xfrm>
          <a:off x="231775" y="3505200"/>
          <a:ext cx="1978025" cy="2719388"/>
        </p:xfrm>
        <a:graphic>
          <a:graphicData uri="http://schemas.openxmlformats.org/presentationml/2006/ole">
            <mc:AlternateContent xmlns:mc="http://schemas.openxmlformats.org/markup-compatibility/2006">
              <mc:Choice xmlns:v="urn:schemas-microsoft-com:vml" Requires="v">
                <p:oleObj spid="_x0000_s9406" name="剪辑" r:id="rId4" imgW="2309813" imgH="3176588" progId="MS_ClipArt_Gallery.2">
                  <p:embed/>
                </p:oleObj>
              </mc:Choice>
              <mc:Fallback>
                <p:oleObj name="剪辑" r:id="rId4" imgW="2309813" imgH="3176588"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775" y="3505200"/>
                        <a:ext cx="1978025" cy="2719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AutoShape 6"/>
          <p:cNvSpPr>
            <a:spLocks noChangeArrowheads="1"/>
          </p:cNvSpPr>
          <p:nvPr/>
        </p:nvSpPr>
        <p:spPr bwMode="auto">
          <a:xfrm>
            <a:off x="2209800" y="5595938"/>
            <a:ext cx="533400" cy="304800"/>
          </a:xfrm>
          <a:prstGeom prst="rightArrow">
            <a:avLst>
              <a:gd name="adj1" fmla="val 50000"/>
              <a:gd name="adj2" fmla="val 43750"/>
            </a:avLst>
          </a:prstGeom>
          <a:solidFill>
            <a:srgbClr val="00CC99"/>
          </a:solidFill>
          <a:ln w="9525">
            <a:solidFill>
              <a:schemeClr val="tx1"/>
            </a:solidFill>
            <a:miter lim="800000"/>
            <a:headEnd/>
            <a:tailEnd/>
          </a:ln>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Tree>
    <p:extLst>
      <p:ext uri="{BB962C8B-B14F-4D97-AF65-F5344CB8AC3E}">
        <p14:creationId xmlns:p14="http://schemas.microsoft.com/office/powerpoint/2010/main" val="360980847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smtClean="0"/>
              <a:t>第</a:t>
            </a:r>
            <a:r>
              <a:rPr lang="en-US" altLang="zh-CN" dirty="0" smtClean="0"/>
              <a:t>2</a:t>
            </a:r>
            <a:r>
              <a:rPr lang="zh-CN" altLang="zh-CN" dirty="0" smtClean="0"/>
              <a:t>次</a:t>
            </a:r>
            <a:r>
              <a:rPr lang="zh-CN" altLang="zh-CN" dirty="0"/>
              <a:t>作业</a:t>
            </a:r>
            <a:r>
              <a:rPr lang="en-US" altLang="zh-CN" dirty="0"/>
              <a:t>(</a:t>
            </a:r>
            <a:r>
              <a:rPr lang="zh-CN" altLang="en-US" dirty="0"/>
              <a:t>采用</a:t>
            </a:r>
            <a:r>
              <a:rPr lang="en-US" altLang="zh-CN" dirty="0"/>
              <a:t>VC </a:t>
            </a:r>
            <a:r>
              <a:rPr lang="en-US" altLang="zh-CN" dirty="0" smtClean="0"/>
              <a:t>2017</a:t>
            </a:r>
            <a:r>
              <a:rPr lang="zh-CN" altLang="en-US" dirty="0" smtClean="0"/>
              <a:t>编写</a:t>
            </a:r>
            <a:r>
              <a:rPr lang="zh-CN" altLang="en-US" dirty="0"/>
              <a:t>程序</a:t>
            </a:r>
            <a:r>
              <a:rPr lang="en-US" altLang="zh-CN" dirty="0"/>
              <a:t>)</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a:t>问题部分</a:t>
            </a:r>
          </a:p>
          <a:p>
            <a:pPr lvl="1"/>
            <a:r>
              <a:rPr lang="zh-CN" altLang="en-US" dirty="0"/>
              <a:t>程序接受输入正整数</a:t>
            </a:r>
            <a:r>
              <a:rPr lang="en-US" altLang="zh-CN" dirty="0"/>
              <a:t>a</a:t>
            </a:r>
            <a:r>
              <a:rPr lang="zh-CN" altLang="en-US" dirty="0"/>
              <a:t>和</a:t>
            </a:r>
            <a:r>
              <a:rPr lang="en-US" altLang="zh-CN" dirty="0"/>
              <a:t>b</a:t>
            </a:r>
            <a:r>
              <a:rPr lang="zh-CN" altLang="en-US" dirty="0"/>
              <a:t>。</a:t>
            </a:r>
          </a:p>
          <a:p>
            <a:pPr lvl="1"/>
            <a:r>
              <a:rPr lang="zh-CN" altLang="en-US" dirty="0"/>
              <a:t>计算并输出</a:t>
            </a:r>
            <a:r>
              <a:rPr lang="en-US" altLang="zh-CN" dirty="0"/>
              <a:t>a</a:t>
            </a:r>
            <a:r>
              <a:rPr lang="zh-CN" altLang="en-US" dirty="0"/>
              <a:t>和</a:t>
            </a:r>
            <a:r>
              <a:rPr lang="en-US" altLang="zh-CN" dirty="0"/>
              <a:t>b</a:t>
            </a:r>
            <a:r>
              <a:rPr lang="zh-CN" altLang="en-US" dirty="0"/>
              <a:t>最大公约数及其时间代价。</a:t>
            </a:r>
          </a:p>
          <a:p>
            <a:pPr lvl="1"/>
            <a:r>
              <a:rPr lang="zh-CN" altLang="en-US" dirty="0"/>
              <a:t>计算并输出</a:t>
            </a:r>
            <a:r>
              <a:rPr lang="en-US" altLang="zh-CN" dirty="0"/>
              <a:t>a</a:t>
            </a:r>
            <a:r>
              <a:rPr lang="zh-CN" altLang="en-US" dirty="0"/>
              <a:t>和</a:t>
            </a:r>
            <a:r>
              <a:rPr lang="en-US" altLang="zh-CN" dirty="0"/>
              <a:t>b</a:t>
            </a:r>
            <a:r>
              <a:rPr lang="zh-CN" altLang="en-US" dirty="0"/>
              <a:t>最小公倍数及其时间代价。</a:t>
            </a:r>
          </a:p>
          <a:p>
            <a:r>
              <a:rPr lang="zh-CN" altLang="en-US" dirty="0"/>
              <a:t>代码部分</a:t>
            </a:r>
          </a:p>
          <a:p>
            <a:pPr lvl="1"/>
            <a:r>
              <a:rPr lang="zh-CN" altLang="en-US" dirty="0"/>
              <a:t>采用面向对象的技术实现以上功能，并进行测试。</a:t>
            </a:r>
          </a:p>
          <a:p>
            <a:pPr lvl="1"/>
            <a:r>
              <a:rPr lang="zh-CN" altLang="en-US" dirty="0">
                <a:solidFill>
                  <a:schemeClr val="accent6">
                    <a:lumMod val="75000"/>
                  </a:schemeClr>
                </a:solidFill>
              </a:rPr>
              <a:t>提高要求</a:t>
            </a:r>
            <a:r>
              <a:rPr lang="en-US" altLang="zh-CN" dirty="0">
                <a:solidFill>
                  <a:schemeClr val="accent6">
                    <a:lumMod val="75000"/>
                  </a:schemeClr>
                </a:solidFill>
              </a:rPr>
              <a:t>(</a:t>
            </a:r>
            <a:r>
              <a:rPr lang="zh-CN" altLang="en-US" dirty="0">
                <a:solidFill>
                  <a:schemeClr val="accent6">
                    <a:lumMod val="75000"/>
                  </a:schemeClr>
                </a:solidFill>
              </a:rPr>
              <a:t>可以不做</a:t>
            </a:r>
            <a:r>
              <a:rPr lang="en-US" altLang="zh-CN" dirty="0">
                <a:solidFill>
                  <a:schemeClr val="accent6">
                    <a:lumMod val="75000"/>
                  </a:schemeClr>
                </a:solidFill>
              </a:rPr>
              <a:t>): </a:t>
            </a:r>
            <a:r>
              <a:rPr lang="zh-CN" altLang="en-US" dirty="0">
                <a:solidFill>
                  <a:schemeClr val="accent6">
                    <a:lumMod val="75000"/>
                  </a:schemeClr>
                </a:solidFill>
              </a:rPr>
              <a:t>编写程序进行自动验证。</a:t>
            </a:r>
          </a:p>
          <a:p>
            <a:r>
              <a:rPr lang="zh-CN" altLang="en-US" dirty="0"/>
              <a:t>文档部分</a:t>
            </a:r>
            <a:r>
              <a:rPr lang="en-US" altLang="zh-CN" dirty="0"/>
              <a:t>(</a:t>
            </a:r>
            <a:r>
              <a:rPr lang="zh-CN" altLang="en-US" dirty="0"/>
              <a:t>请同时提交</a:t>
            </a:r>
            <a:r>
              <a:rPr lang="en-US" altLang="zh-CN" dirty="0"/>
              <a:t>word</a:t>
            </a:r>
            <a:r>
              <a:rPr lang="zh-CN" altLang="en-US" dirty="0"/>
              <a:t>和</a:t>
            </a:r>
            <a:r>
              <a:rPr lang="en-US" altLang="zh-CN" dirty="0"/>
              <a:t>pdf</a:t>
            </a:r>
            <a:r>
              <a:rPr lang="zh-CN" altLang="en-US" dirty="0"/>
              <a:t>版本的文件</a:t>
            </a:r>
            <a:r>
              <a:rPr lang="en-US" altLang="zh-CN" dirty="0"/>
              <a:t>)</a:t>
            </a:r>
          </a:p>
          <a:p>
            <a:pPr lvl="1"/>
            <a:r>
              <a:rPr lang="zh-CN" altLang="en-US" dirty="0"/>
              <a:t>模型部分</a:t>
            </a:r>
            <a:r>
              <a:rPr lang="en-US" altLang="zh-CN" dirty="0"/>
              <a:t>: </a:t>
            </a:r>
            <a:r>
              <a:rPr lang="zh-CN" altLang="en-US" dirty="0"/>
              <a:t>给</a:t>
            </a:r>
            <a:r>
              <a:rPr lang="zh-CN" altLang="en-US" dirty="0" smtClean="0"/>
              <a:t>出</a:t>
            </a:r>
            <a:r>
              <a:rPr lang="zh-CN" altLang="en-US" dirty="0"/>
              <a:t>最大公约数和</a:t>
            </a:r>
            <a:r>
              <a:rPr lang="zh-CN" altLang="en-US" dirty="0" smtClean="0"/>
              <a:t>最小公倍数的计算公式</a:t>
            </a:r>
            <a:r>
              <a:rPr lang="zh-CN" altLang="en-US" dirty="0"/>
              <a:t>或计算方法。</a:t>
            </a:r>
          </a:p>
          <a:p>
            <a:pPr lvl="1"/>
            <a:r>
              <a:rPr lang="zh-CN" altLang="en-US" dirty="0"/>
              <a:t>验证部分</a:t>
            </a:r>
            <a:r>
              <a:rPr lang="en-US" altLang="zh-CN" dirty="0"/>
              <a:t>: </a:t>
            </a:r>
            <a:r>
              <a:rPr lang="zh-CN" altLang="en-US" dirty="0"/>
              <a:t>说明如何验证，并给出验证报告。</a:t>
            </a:r>
          </a:p>
          <a:p>
            <a:pPr lvl="1"/>
            <a:r>
              <a:rPr lang="zh-CN" altLang="en-US" dirty="0">
                <a:solidFill>
                  <a:schemeClr val="accent6">
                    <a:lumMod val="75000"/>
                  </a:schemeClr>
                </a:solidFill>
              </a:rPr>
              <a:t>提高部分</a:t>
            </a:r>
            <a:r>
              <a:rPr lang="en-US" altLang="zh-CN" dirty="0">
                <a:solidFill>
                  <a:schemeClr val="accent6">
                    <a:lumMod val="75000"/>
                  </a:schemeClr>
                </a:solidFill>
              </a:rPr>
              <a:t>(</a:t>
            </a:r>
            <a:r>
              <a:rPr lang="zh-CN" altLang="en-US" dirty="0">
                <a:solidFill>
                  <a:schemeClr val="accent6">
                    <a:lumMod val="75000"/>
                  </a:schemeClr>
                </a:solidFill>
              </a:rPr>
              <a:t>可以不做</a:t>
            </a:r>
            <a:r>
              <a:rPr lang="en-US" altLang="zh-CN" dirty="0">
                <a:solidFill>
                  <a:schemeClr val="accent6">
                    <a:lumMod val="75000"/>
                  </a:schemeClr>
                </a:solidFill>
              </a:rPr>
              <a:t>): </a:t>
            </a:r>
            <a:r>
              <a:rPr lang="zh-CN" altLang="en-US" dirty="0" smtClean="0">
                <a:solidFill>
                  <a:schemeClr val="accent6">
                    <a:lumMod val="75000"/>
                  </a:schemeClr>
                </a:solidFill>
              </a:rPr>
              <a:t>分析验证的有效性或充分性。</a:t>
            </a:r>
            <a:endParaRPr lang="en-US" altLang="zh-CN" dirty="0" smtClean="0">
              <a:solidFill>
                <a:schemeClr val="accent6">
                  <a:lumMod val="75000"/>
                </a:schemeClr>
              </a:solidFill>
            </a:endParaRPr>
          </a:p>
          <a:p>
            <a:pPr lvl="1"/>
            <a:r>
              <a:rPr lang="zh-CN" altLang="en-US" dirty="0">
                <a:solidFill>
                  <a:schemeClr val="accent6">
                    <a:lumMod val="75000"/>
                  </a:schemeClr>
                </a:solidFill>
              </a:rPr>
              <a:t>提高部分</a:t>
            </a:r>
            <a:r>
              <a:rPr lang="en-US" altLang="zh-CN" dirty="0">
                <a:solidFill>
                  <a:schemeClr val="accent6">
                    <a:lumMod val="75000"/>
                  </a:schemeClr>
                </a:solidFill>
              </a:rPr>
              <a:t>(</a:t>
            </a:r>
            <a:r>
              <a:rPr lang="zh-CN" altLang="en-US" dirty="0">
                <a:solidFill>
                  <a:schemeClr val="accent6">
                    <a:lumMod val="75000"/>
                  </a:schemeClr>
                </a:solidFill>
              </a:rPr>
              <a:t>可以不做</a:t>
            </a:r>
            <a:r>
              <a:rPr lang="en-US" altLang="zh-CN" dirty="0">
                <a:solidFill>
                  <a:schemeClr val="accent6">
                    <a:lumMod val="75000"/>
                  </a:schemeClr>
                </a:solidFill>
              </a:rPr>
              <a:t>): </a:t>
            </a:r>
            <a:r>
              <a:rPr lang="zh-CN" altLang="en-US" dirty="0" smtClean="0">
                <a:solidFill>
                  <a:schemeClr val="accent6">
                    <a:lumMod val="75000"/>
                  </a:schemeClr>
                </a:solidFill>
              </a:rPr>
              <a:t>分析如何提高本作业的代码质量。</a:t>
            </a:r>
            <a:endParaRPr lang="zh-CN" altLang="en-US" dirty="0">
              <a:solidFill>
                <a:schemeClr val="accent6">
                  <a:lumMod val="75000"/>
                </a:schemeClr>
              </a:solidFill>
            </a:endParaRPr>
          </a:p>
        </p:txBody>
      </p:sp>
      <p:sp>
        <p:nvSpPr>
          <p:cNvPr id="4" name="日期占位符 3"/>
          <p:cNvSpPr>
            <a:spLocks noGrp="1"/>
          </p:cNvSpPr>
          <p:nvPr>
            <p:ph type="dt" sz="half" idx="10"/>
          </p:nvPr>
        </p:nvSpPr>
        <p:spPr/>
        <p:txBody>
          <a:bodyPr/>
          <a:lstStyle/>
          <a:p>
            <a:fld id="{F381214A-8007-4650-8EDC-C23A8A8B800F}" type="datetime2">
              <a:rPr lang="zh-CN" altLang="en-US" smtClean="0"/>
              <a:t>2021年3月2日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84</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84695143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作业要求补充</a:t>
            </a:r>
          </a:p>
        </p:txBody>
      </p:sp>
      <p:sp>
        <p:nvSpPr>
          <p:cNvPr id="3" name="内容占位符 2"/>
          <p:cNvSpPr>
            <a:spLocks noGrp="1"/>
          </p:cNvSpPr>
          <p:nvPr>
            <p:ph idx="1"/>
          </p:nvPr>
        </p:nvSpPr>
        <p:spPr/>
        <p:txBody>
          <a:bodyPr>
            <a:normAutofit fontScale="85000" lnSpcReduction="20000"/>
          </a:bodyPr>
          <a:lstStyle/>
          <a:p>
            <a:r>
              <a:rPr lang="zh-CN" altLang="en-US" dirty="0">
                <a:ea typeface="楷体_GB2312" pitchFamily="49" charset="-122"/>
              </a:rPr>
              <a:t>源程序、工程文件和相关文档等请压缩成为一个文件</a:t>
            </a:r>
            <a:r>
              <a:rPr lang="en-US" altLang="zh-CN" dirty="0" smtClean="0">
                <a:ea typeface="楷体_GB2312" pitchFamily="49" charset="-122"/>
              </a:rPr>
              <a:t>: </a:t>
            </a:r>
            <a:r>
              <a:rPr lang="zh-CN" altLang="en-US" dirty="0" smtClean="0">
                <a:ea typeface="楷体_GB2312" pitchFamily="49" charset="-122"/>
              </a:rPr>
              <a:t>学</a:t>
            </a:r>
            <a:r>
              <a:rPr lang="zh-CN" altLang="en-US" dirty="0">
                <a:ea typeface="楷体_GB2312" pitchFamily="49" charset="-122"/>
              </a:rPr>
              <a:t>号</a:t>
            </a:r>
            <a:r>
              <a:rPr lang="en-US" altLang="zh-CN" dirty="0">
                <a:ea typeface="楷体_GB2312" pitchFamily="49" charset="-122"/>
              </a:rPr>
              <a:t>_</a:t>
            </a:r>
            <a:r>
              <a:rPr lang="zh-CN" altLang="en-US" i="1" dirty="0">
                <a:solidFill>
                  <a:srgbClr val="0000FF"/>
                </a:solidFill>
                <a:ea typeface="楷体_GB2312" pitchFamily="49" charset="-122"/>
              </a:rPr>
              <a:t>姓名</a:t>
            </a:r>
            <a:r>
              <a:rPr lang="en-US" altLang="zh-CN" dirty="0">
                <a:ea typeface="楷体_GB2312" pitchFamily="49" charset="-122"/>
              </a:rPr>
              <a:t>.</a:t>
            </a:r>
            <a:r>
              <a:rPr lang="en-US" altLang="zh-CN" dirty="0" err="1">
                <a:ea typeface="楷体_GB2312" pitchFamily="49" charset="-122"/>
              </a:rPr>
              <a:t>rar</a:t>
            </a:r>
            <a:r>
              <a:rPr lang="zh-CN" altLang="en-US" dirty="0">
                <a:ea typeface="楷体_GB2312" pitchFamily="49" charset="-122"/>
              </a:rPr>
              <a:t>或学号</a:t>
            </a:r>
            <a:r>
              <a:rPr lang="en-US" altLang="zh-CN" dirty="0">
                <a:ea typeface="楷体_GB2312" pitchFamily="49" charset="-122"/>
              </a:rPr>
              <a:t>_</a:t>
            </a:r>
            <a:r>
              <a:rPr lang="zh-CN" altLang="en-US" i="1" dirty="0">
                <a:solidFill>
                  <a:srgbClr val="0000FF"/>
                </a:solidFill>
                <a:ea typeface="楷体_GB2312" pitchFamily="49" charset="-122"/>
              </a:rPr>
              <a:t>姓名</a:t>
            </a:r>
            <a:r>
              <a:rPr lang="en-US" altLang="zh-CN" dirty="0">
                <a:ea typeface="楷体_GB2312" pitchFamily="49" charset="-122"/>
              </a:rPr>
              <a:t>.zip</a:t>
            </a:r>
          </a:p>
          <a:p>
            <a:pPr lvl="1"/>
            <a:r>
              <a:rPr lang="zh-CN" altLang="en-US" dirty="0"/>
              <a:t>在</a:t>
            </a:r>
            <a:r>
              <a:rPr lang="en-US" altLang="zh-CN" dirty="0"/>
              <a:t>VS</a:t>
            </a:r>
            <a:r>
              <a:rPr lang="zh-CN" altLang="en-US" dirty="0"/>
              <a:t>平台上，运行菜单“生成”</a:t>
            </a:r>
            <a:r>
              <a:rPr lang="en-US" altLang="zh-CN" dirty="0">
                <a:sym typeface="Wingdings" panose="05000000000000000000" pitchFamily="2" charset="2"/>
              </a:rPr>
              <a:t></a:t>
            </a:r>
            <a:r>
              <a:rPr lang="zh-CN" altLang="en-US" dirty="0">
                <a:sym typeface="Wingdings" panose="05000000000000000000" pitchFamily="2" charset="2"/>
              </a:rPr>
              <a:t>“清理解决方案”。然后关闭</a:t>
            </a:r>
            <a:r>
              <a:rPr lang="en-US" altLang="zh-CN" dirty="0">
                <a:sym typeface="Wingdings" panose="05000000000000000000" pitchFamily="2" charset="2"/>
              </a:rPr>
              <a:t>VS</a:t>
            </a:r>
            <a:r>
              <a:rPr lang="zh-CN" altLang="en-US" dirty="0">
                <a:sym typeface="Wingdings" panose="05000000000000000000" pitchFamily="2" charset="2"/>
              </a:rPr>
              <a:t>平台。</a:t>
            </a:r>
            <a:endParaRPr lang="en-US" altLang="zh-CN" dirty="0"/>
          </a:p>
          <a:p>
            <a:pPr lvl="1"/>
            <a:r>
              <a:rPr lang="zh-CN" altLang="en-US" dirty="0"/>
              <a:t>下面程序文件请务必删除</a:t>
            </a:r>
          </a:p>
          <a:p>
            <a:pPr lvl="2"/>
            <a:r>
              <a:rPr lang="zh-CN" altLang="en-US" dirty="0"/>
              <a:t>*</a:t>
            </a:r>
            <a:r>
              <a:rPr lang="en-US" altLang="zh-CN" dirty="0"/>
              <a:t>.</a:t>
            </a:r>
            <a:r>
              <a:rPr lang="en-US" altLang="zh-CN" dirty="0" err="1"/>
              <a:t>sdf</a:t>
            </a:r>
            <a:r>
              <a:rPr lang="en-US" altLang="zh-CN" dirty="0"/>
              <a:t>, *.</a:t>
            </a:r>
            <a:r>
              <a:rPr lang="en-US" altLang="zh-CN" dirty="0" err="1"/>
              <a:t>pdb</a:t>
            </a:r>
            <a:r>
              <a:rPr lang="en-US" altLang="zh-CN" dirty="0"/>
              <a:t>, *.</a:t>
            </a:r>
            <a:r>
              <a:rPr lang="en-US" altLang="zh-CN" dirty="0" err="1"/>
              <a:t>pch</a:t>
            </a:r>
            <a:r>
              <a:rPr lang="en-US" altLang="zh-CN" dirty="0"/>
              <a:t>, *.</a:t>
            </a:r>
            <a:r>
              <a:rPr lang="en-US" altLang="zh-CN" dirty="0" err="1"/>
              <a:t>idb</a:t>
            </a:r>
            <a:r>
              <a:rPr lang="en-US" altLang="zh-CN" dirty="0"/>
              <a:t>, *.ilk, *.</a:t>
            </a:r>
            <a:r>
              <a:rPr lang="en-US" altLang="zh-CN" dirty="0" err="1"/>
              <a:t>obj</a:t>
            </a:r>
            <a:r>
              <a:rPr lang="en-US" altLang="zh-CN" dirty="0"/>
              <a:t>, *.</a:t>
            </a:r>
            <a:r>
              <a:rPr lang="en-US" altLang="zh-CN" dirty="0" err="1"/>
              <a:t>tlog</a:t>
            </a:r>
            <a:r>
              <a:rPr lang="en-US" altLang="zh-CN" dirty="0"/>
              <a:t>, *.exe</a:t>
            </a:r>
          </a:p>
          <a:p>
            <a:pPr lvl="2"/>
            <a:r>
              <a:rPr lang="en-US" altLang="zh-CN" dirty="0"/>
              <a:t>Debug/Release</a:t>
            </a:r>
            <a:r>
              <a:rPr lang="zh-CN" altLang="en-US" dirty="0"/>
              <a:t>目录下的所有</a:t>
            </a:r>
            <a:r>
              <a:rPr lang="zh-CN" altLang="en-US" dirty="0" smtClean="0"/>
              <a:t>文件</a:t>
            </a:r>
            <a:endParaRPr lang="en-US" altLang="zh-CN" dirty="0" smtClean="0"/>
          </a:p>
          <a:p>
            <a:pPr lvl="2"/>
            <a:r>
              <a:rPr lang="zh-CN" altLang="en-US" dirty="0"/>
              <a:t>删除目录</a:t>
            </a:r>
            <a:r>
              <a:rPr lang="en-US" altLang="zh-CN" dirty="0"/>
              <a:t>: </a:t>
            </a:r>
            <a:r>
              <a:rPr lang="zh-CN" altLang="en-US" dirty="0"/>
              <a:t>“</a:t>
            </a:r>
            <a:r>
              <a:rPr lang="en-US" altLang="zh-CN" dirty="0"/>
              <a:t>.vs</a:t>
            </a:r>
            <a:r>
              <a:rPr lang="zh-CN" altLang="en-US" dirty="0"/>
              <a:t>”和“</a:t>
            </a:r>
            <a:r>
              <a:rPr lang="en-US" altLang="zh-CN" dirty="0" err="1"/>
              <a:t>ipch</a:t>
            </a:r>
            <a:r>
              <a:rPr lang="zh-CN" altLang="en-US" dirty="0"/>
              <a:t>”。</a:t>
            </a:r>
          </a:p>
          <a:p>
            <a:r>
              <a:rPr lang="zh-CN" altLang="en-US" dirty="0" smtClean="0"/>
              <a:t>交作业最后期限</a:t>
            </a:r>
            <a:endParaRPr lang="en-US" altLang="zh-CN" dirty="0" smtClean="0"/>
          </a:p>
          <a:p>
            <a:pPr lvl="1"/>
            <a:r>
              <a:rPr lang="en-US" altLang="zh-CN" dirty="0" smtClean="0">
                <a:solidFill>
                  <a:srgbClr val="FF0000"/>
                </a:solidFill>
              </a:rPr>
              <a:t>2021</a:t>
            </a:r>
            <a:r>
              <a:rPr lang="zh-CN" altLang="en-US" dirty="0" smtClean="0">
                <a:solidFill>
                  <a:srgbClr val="FF0000"/>
                </a:solidFill>
              </a:rPr>
              <a:t>年</a:t>
            </a:r>
            <a:r>
              <a:rPr lang="en-US" altLang="zh-CN" dirty="0">
                <a:solidFill>
                  <a:srgbClr val="FF0000"/>
                </a:solidFill>
              </a:rPr>
              <a:t>3</a:t>
            </a:r>
            <a:r>
              <a:rPr lang="zh-CN" altLang="en-US" dirty="0" smtClean="0">
                <a:solidFill>
                  <a:srgbClr val="FF0000"/>
                </a:solidFill>
              </a:rPr>
              <a:t>月</a:t>
            </a:r>
            <a:r>
              <a:rPr lang="en-US" altLang="zh-CN" dirty="0" smtClean="0">
                <a:solidFill>
                  <a:srgbClr val="FF0000"/>
                </a:solidFill>
              </a:rPr>
              <a:t>10</a:t>
            </a:r>
            <a:r>
              <a:rPr lang="zh-CN" altLang="en-US" dirty="0" smtClean="0">
                <a:solidFill>
                  <a:srgbClr val="FF0000"/>
                </a:solidFill>
              </a:rPr>
              <a:t>日星期三</a:t>
            </a:r>
            <a:endParaRPr lang="zh-CN" altLang="en-US" dirty="0">
              <a:solidFill>
                <a:srgbClr val="FF0000"/>
              </a:solidFill>
            </a:endParaRPr>
          </a:p>
          <a:p>
            <a:r>
              <a:rPr lang="zh-CN" altLang="en-US" dirty="0"/>
              <a:t>请通过网络学堂</a:t>
            </a:r>
            <a:r>
              <a:rPr lang="en-US" altLang="zh-CN" dirty="0"/>
              <a:t>(http://learn.tsinghua.edu.cn/)</a:t>
            </a:r>
            <a:r>
              <a:rPr lang="zh-CN" altLang="en-US" dirty="0"/>
              <a:t>提交。</a:t>
            </a:r>
            <a:endParaRPr lang="en-US" altLang="zh-CN" dirty="0"/>
          </a:p>
          <a:p>
            <a:r>
              <a:rPr lang="zh-CN" altLang="en-US" dirty="0"/>
              <a:t>提示</a:t>
            </a:r>
            <a:endParaRPr lang="en-US" altLang="zh-CN" dirty="0"/>
          </a:p>
          <a:p>
            <a:pPr lvl="1"/>
            <a:r>
              <a:rPr lang="zh-CN" altLang="en-US" dirty="0"/>
              <a:t>作业的各项要求，可以参加本</a:t>
            </a:r>
            <a:r>
              <a:rPr lang="zh-CN" altLang="en-US" dirty="0" smtClean="0"/>
              <a:t>课件与上一讲课件</a:t>
            </a:r>
            <a:r>
              <a:rPr lang="en-US" altLang="zh-CN" dirty="0" smtClean="0"/>
              <a:t>PPT</a:t>
            </a:r>
            <a:r>
              <a:rPr lang="zh-CN" altLang="en-US" dirty="0"/>
              <a:t>内容</a:t>
            </a:r>
            <a:r>
              <a:rPr lang="zh-CN" altLang="en-US" dirty="0" smtClean="0"/>
              <a:t>。</a:t>
            </a:r>
            <a:endParaRPr lang="zh-CN" altLang="en-US"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2021年3月2日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85</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75077092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Thank You</a:t>
            </a:r>
            <a:endParaRPr lang="zh-CN" altLang="en-US" dirty="0"/>
          </a:p>
        </p:txBody>
      </p:sp>
      <p:sp>
        <p:nvSpPr>
          <p:cNvPr id="3" name="内容占位符 2"/>
          <p:cNvSpPr>
            <a:spLocks noGrp="1"/>
          </p:cNvSpPr>
          <p:nvPr>
            <p:ph idx="1"/>
          </p:nvPr>
        </p:nvSpPr>
        <p:spPr/>
        <p:txBody>
          <a:bodyPr/>
          <a:lstStyle/>
          <a:p>
            <a:r>
              <a:rPr lang="en-US" altLang="zh-CN" dirty="0"/>
              <a:t>Because of you and me,</a:t>
            </a:r>
          </a:p>
          <a:p>
            <a:pPr marL="0" indent="0">
              <a:buNone/>
            </a:pPr>
            <a:r>
              <a:rPr lang="en-US" altLang="zh-CN" dirty="0" smtClean="0"/>
              <a:t>    this </a:t>
            </a:r>
            <a:r>
              <a:rPr lang="en-US" altLang="zh-CN" dirty="0"/>
              <a:t>world becomes so wonderful.</a:t>
            </a:r>
          </a:p>
          <a:p>
            <a:pPr marL="0" indent="0">
              <a:buNone/>
            </a:pPr>
            <a:endParaRPr lang="en-US" altLang="zh-CN" dirty="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a:p>
          <a:p>
            <a:pPr marL="0" indent="0" algn="ctr">
              <a:buNone/>
            </a:pPr>
            <a:r>
              <a:rPr lang="en-US" altLang="zh-CN" sz="4400" dirty="0"/>
              <a:t>Have a good day</a:t>
            </a:r>
            <a:r>
              <a:rPr lang="en-US" altLang="zh-CN" sz="4400" dirty="0" smtClean="0"/>
              <a:t>.</a:t>
            </a:r>
            <a:endParaRPr lang="en-US" altLang="zh-CN" sz="4400" dirty="0"/>
          </a:p>
        </p:txBody>
      </p:sp>
      <p:sp>
        <p:nvSpPr>
          <p:cNvPr id="4" name="日期占位符 3"/>
          <p:cNvSpPr>
            <a:spLocks noGrp="1"/>
          </p:cNvSpPr>
          <p:nvPr>
            <p:ph type="dt" sz="half" idx="10"/>
          </p:nvPr>
        </p:nvSpPr>
        <p:spPr/>
        <p:txBody>
          <a:bodyPr/>
          <a:lstStyle/>
          <a:p>
            <a:fld id="{413AF91A-EEB7-44A1-B9B3-CEF7B7AA1366}" type="datetime2">
              <a:rPr lang="zh-CN" altLang="en-US" smtClean="0"/>
              <a:t>2021年3月2日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86</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96424087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pic.58pic.com/58pic/14/80/41/76s58PIC3gD_102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75"/>
            <a:ext cx="9134475" cy="6854825"/>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3695700" y="2032001"/>
            <a:ext cx="2286000" cy="1325563"/>
          </a:xfrm>
        </p:spPr>
        <p:txBody>
          <a:bodyPr>
            <a:normAutofit/>
          </a:bodyPr>
          <a:lstStyle/>
          <a:p>
            <a:r>
              <a:rPr lang="zh-CN" altLang="en-US" sz="4800" dirty="0" smtClean="0"/>
              <a:t>谢谢</a:t>
            </a:r>
            <a:endParaRPr lang="zh-CN" altLang="en-US" sz="4800" dirty="0"/>
          </a:p>
        </p:txBody>
      </p:sp>
      <p:sp>
        <p:nvSpPr>
          <p:cNvPr id="3" name="内容占位符 2"/>
          <p:cNvSpPr>
            <a:spLocks noGrp="1"/>
          </p:cNvSpPr>
          <p:nvPr>
            <p:ph idx="1"/>
          </p:nvPr>
        </p:nvSpPr>
        <p:spPr>
          <a:xfrm>
            <a:off x="3098006" y="3935416"/>
            <a:ext cx="2309812" cy="604836"/>
          </a:xfrm>
        </p:spPr>
        <p:txBody>
          <a:bodyPr>
            <a:normAutofit/>
          </a:bodyPr>
          <a:lstStyle/>
          <a:p>
            <a:r>
              <a:rPr lang="zh-CN" altLang="en-US" dirty="0"/>
              <a:t>请多</a:t>
            </a:r>
            <a:r>
              <a:rPr lang="zh-CN" altLang="en-US" dirty="0" smtClean="0"/>
              <a:t>指教。</a:t>
            </a:r>
            <a:endParaRPr lang="zh-CN" altLang="en-US" dirty="0"/>
          </a:p>
        </p:txBody>
      </p:sp>
      <p:sp>
        <p:nvSpPr>
          <p:cNvPr id="4" name="日期占位符 3"/>
          <p:cNvSpPr>
            <a:spLocks noGrp="1"/>
          </p:cNvSpPr>
          <p:nvPr>
            <p:ph type="dt" sz="half" idx="10"/>
          </p:nvPr>
        </p:nvSpPr>
        <p:spPr/>
        <p:txBody>
          <a:bodyPr/>
          <a:lstStyle/>
          <a:p>
            <a:fld id="{159538EA-725F-4B66-9E84-5F795B215E17}" type="datetime2">
              <a:rPr lang="zh-CN" altLang="en-US" smtClean="0"/>
              <a:t>2021年3月2日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87</a:t>
            </a:fld>
            <a:endParaRPr lang="zh-CN" altLang="en-US"/>
          </a:p>
        </p:txBody>
      </p:sp>
      <p:sp>
        <p:nvSpPr>
          <p:cNvPr id="7" name="页脚占位符 6"/>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88036861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雍俊海编写过的部分书</a:t>
            </a:r>
          </a:p>
        </p:txBody>
      </p:sp>
      <p:sp>
        <p:nvSpPr>
          <p:cNvPr id="3" name="内容占位符 2"/>
          <p:cNvSpPr>
            <a:spLocks noGrp="1"/>
          </p:cNvSpPr>
          <p:nvPr>
            <p:ph idx="1"/>
          </p:nvPr>
        </p:nvSpPr>
        <p:spPr/>
        <p:txBody>
          <a:bodyPr>
            <a:normAutofit fontScale="77500" lnSpcReduction="20000"/>
          </a:bodyPr>
          <a:lstStyle/>
          <a:p>
            <a:pPr marL="514350" indent="-514350">
              <a:lnSpc>
                <a:spcPct val="120000"/>
              </a:lnSpc>
              <a:spcBef>
                <a:spcPts val="600"/>
              </a:spcBef>
              <a:buFont typeface="+mj-lt"/>
              <a:buAutoNum type="arabicPeriod"/>
            </a:pPr>
            <a:r>
              <a:rPr lang="zh-CN" altLang="en-US" dirty="0"/>
              <a:t>雍俊海</a:t>
            </a:r>
            <a:r>
              <a:rPr lang="en-US" altLang="zh-CN" dirty="0"/>
              <a:t>. </a:t>
            </a:r>
            <a:r>
              <a:rPr lang="zh-CN" altLang="en-US" dirty="0"/>
              <a:t>清华教授的小课堂</a:t>
            </a:r>
            <a:r>
              <a:rPr lang="en-US" altLang="zh-CN" dirty="0"/>
              <a:t>: </a:t>
            </a:r>
            <a:r>
              <a:rPr lang="zh-CN" altLang="en-US" dirty="0"/>
              <a:t>魔方真好玩</a:t>
            </a:r>
            <a:r>
              <a:rPr lang="en-US" altLang="zh-CN" dirty="0"/>
              <a:t>. </a:t>
            </a:r>
            <a:r>
              <a:rPr lang="zh-CN" altLang="en-US" dirty="0"/>
              <a:t>北京</a:t>
            </a:r>
            <a:r>
              <a:rPr lang="en-US" altLang="zh-CN" dirty="0"/>
              <a:t>: </a:t>
            </a:r>
            <a:r>
              <a:rPr lang="zh-CN" altLang="en-US" dirty="0"/>
              <a:t>清华大学出版社</a:t>
            </a:r>
            <a:r>
              <a:rPr lang="en-US" altLang="zh-CN" dirty="0"/>
              <a:t>. 2018. </a:t>
            </a:r>
          </a:p>
          <a:p>
            <a:pPr marL="514350" indent="-514350">
              <a:lnSpc>
                <a:spcPct val="120000"/>
              </a:lnSpc>
              <a:spcBef>
                <a:spcPts val="600"/>
              </a:spcBef>
              <a:buFont typeface="+mj-lt"/>
              <a:buAutoNum type="arabicPeriod"/>
            </a:pPr>
            <a:r>
              <a:rPr lang="zh-CN" altLang="en-US" dirty="0" smtClean="0"/>
              <a:t>雍</a:t>
            </a:r>
            <a:r>
              <a:rPr lang="zh-CN" altLang="en-US" dirty="0"/>
              <a:t>俊海</a:t>
            </a:r>
            <a:r>
              <a:rPr lang="en-US" altLang="zh-CN" dirty="0"/>
              <a:t>, </a:t>
            </a:r>
            <a:r>
              <a:rPr lang="zh-CN" altLang="en-US" dirty="0"/>
              <a:t>施侃乐</a:t>
            </a:r>
            <a:r>
              <a:rPr lang="en-US" altLang="zh-CN" dirty="0"/>
              <a:t>, </a:t>
            </a:r>
            <a:r>
              <a:rPr lang="zh-CN" altLang="en-US" dirty="0"/>
              <a:t>张婷婷</a:t>
            </a:r>
            <a:r>
              <a:rPr lang="en-US" altLang="zh-CN" dirty="0"/>
              <a:t>. </a:t>
            </a:r>
            <a:r>
              <a:rPr lang="en-US" altLang="zh-CN" dirty="0" err="1"/>
              <a:t>LogoUp</a:t>
            </a:r>
            <a:r>
              <a:rPr lang="zh-CN" altLang="en-US" dirty="0"/>
              <a:t>程序式</a:t>
            </a:r>
            <a:r>
              <a:rPr lang="en-US" altLang="zh-CN" dirty="0"/>
              <a:t>3D</a:t>
            </a:r>
            <a:r>
              <a:rPr lang="zh-CN" altLang="en-US" dirty="0"/>
              <a:t>创新设计速成指南</a:t>
            </a:r>
            <a:r>
              <a:rPr lang="en-US" altLang="zh-CN" dirty="0"/>
              <a:t>. </a:t>
            </a:r>
            <a:r>
              <a:rPr lang="zh-CN" altLang="en-US" dirty="0"/>
              <a:t>北京</a:t>
            </a:r>
            <a:r>
              <a:rPr lang="en-US" altLang="zh-CN" dirty="0"/>
              <a:t>: </a:t>
            </a:r>
            <a:r>
              <a:rPr lang="zh-CN" altLang="en-US" dirty="0"/>
              <a:t>清华大学出版社</a:t>
            </a:r>
            <a:r>
              <a:rPr lang="en-US" altLang="zh-CN" dirty="0"/>
              <a:t>. 2018. </a:t>
            </a:r>
          </a:p>
          <a:p>
            <a:pPr marL="514350" indent="-514350">
              <a:lnSpc>
                <a:spcPct val="120000"/>
              </a:lnSpc>
              <a:spcBef>
                <a:spcPts val="600"/>
              </a:spcBef>
              <a:buFont typeface="+mj-lt"/>
              <a:buAutoNum type="arabicPeriod"/>
            </a:pPr>
            <a:r>
              <a:rPr lang="zh-CN" altLang="en-US" dirty="0" smtClean="0"/>
              <a:t>雍</a:t>
            </a:r>
            <a:r>
              <a:rPr lang="zh-CN" altLang="en-US" dirty="0"/>
              <a:t>俊海</a:t>
            </a:r>
            <a:r>
              <a:rPr lang="en-US" altLang="zh-CN" dirty="0"/>
              <a:t>. C</a:t>
            </a:r>
            <a:r>
              <a:rPr lang="zh-CN" altLang="en-US" dirty="0"/>
              <a:t>程序设计</a:t>
            </a:r>
            <a:r>
              <a:rPr lang="en-US" altLang="zh-CN" dirty="0"/>
              <a:t>. </a:t>
            </a:r>
            <a:r>
              <a:rPr lang="zh-CN" altLang="en-US" dirty="0"/>
              <a:t>北京</a:t>
            </a:r>
            <a:r>
              <a:rPr lang="en-US" altLang="zh-CN" dirty="0"/>
              <a:t>: </a:t>
            </a:r>
            <a:r>
              <a:rPr lang="zh-CN" altLang="en-US" dirty="0"/>
              <a:t>清华大学出版社</a:t>
            </a:r>
            <a:r>
              <a:rPr lang="en-US" altLang="zh-CN" dirty="0"/>
              <a:t>. 2017. </a:t>
            </a:r>
          </a:p>
          <a:p>
            <a:pPr marL="514350" indent="-514350">
              <a:lnSpc>
                <a:spcPct val="120000"/>
              </a:lnSpc>
              <a:spcBef>
                <a:spcPts val="600"/>
              </a:spcBef>
              <a:buFont typeface="+mj-lt"/>
              <a:buAutoNum type="arabicPeriod"/>
            </a:pPr>
            <a:r>
              <a:rPr lang="zh-CN" altLang="en-US" dirty="0"/>
              <a:t>雍俊海</a:t>
            </a:r>
            <a:r>
              <a:rPr lang="en-US" altLang="zh-CN" dirty="0"/>
              <a:t>. </a:t>
            </a:r>
            <a:r>
              <a:rPr lang="zh-CN" altLang="en-US" dirty="0"/>
              <a:t>计算机动画算法与编程基础</a:t>
            </a:r>
            <a:r>
              <a:rPr lang="en-US" altLang="zh-CN" dirty="0"/>
              <a:t>. </a:t>
            </a:r>
            <a:r>
              <a:rPr lang="zh-CN" altLang="en-US" dirty="0"/>
              <a:t>北京</a:t>
            </a:r>
            <a:r>
              <a:rPr lang="en-US" altLang="zh-CN" dirty="0"/>
              <a:t>: </a:t>
            </a:r>
            <a:r>
              <a:rPr lang="zh-CN" altLang="en-US" dirty="0"/>
              <a:t>清华大学出版社</a:t>
            </a:r>
            <a:r>
              <a:rPr lang="en-US" altLang="zh-CN" dirty="0"/>
              <a:t>. 2008. </a:t>
            </a:r>
          </a:p>
          <a:p>
            <a:pPr marL="514350" indent="-514350">
              <a:lnSpc>
                <a:spcPct val="120000"/>
              </a:lnSpc>
              <a:spcBef>
                <a:spcPts val="600"/>
              </a:spcBef>
              <a:buFont typeface="+mj-lt"/>
              <a:buAutoNum type="arabicPeriod"/>
            </a:pPr>
            <a:r>
              <a:rPr lang="zh-CN" altLang="en-US" dirty="0"/>
              <a:t>雍俊海</a:t>
            </a:r>
            <a:r>
              <a:rPr lang="en-US" altLang="zh-CN" dirty="0"/>
              <a:t>. Java</a:t>
            </a:r>
            <a:r>
              <a:rPr lang="zh-CN" altLang="en-US" dirty="0"/>
              <a:t>程序设计</a:t>
            </a:r>
            <a:r>
              <a:rPr lang="en-US" altLang="zh-CN" dirty="0"/>
              <a:t>(</a:t>
            </a:r>
            <a:r>
              <a:rPr lang="zh-CN" altLang="en-US" dirty="0"/>
              <a:t>第</a:t>
            </a:r>
            <a:r>
              <a:rPr lang="en-US" altLang="zh-CN" dirty="0"/>
              <a:t>2</a:t>
            </a:r>
            <a:r>
              <a:rPr lang="zh-CN" altLang="en-US" dirty="0"/>
              <a:t>版</a:t>
            </a:r>
            <a:r>
              <a:rPr lang="en-US" altLang="zh-CN" dirty="0"/>
              <a:t>). </a:t>
            </a:r>
            <a:r>
              <a:rPr lang="zh-CN" altLang="en-US" dirty="0"/>
              <a:t>北京</a:t>
            </a:r>
            <a:r>
              <a:rPr lang="en-US" altLang="zh-CN" dirty="0"/>
              <a:t>: </a:t>
            </a:r>
            <a:r>
              <a:rPr lang="zh-CN" altLang="en-US" dirty="0"/>
              <a:t>清华大学出版社</a:t>
            </a:r>
            <a:r>
              <a:rPr lang="en-US" altLang="zh-CN" dirty="0"/>
              <a:t>. 2014. </a:t>
            </a:r>
          </a:p>
          <a:p>
            <a:pPr marL="514350" indent="-514350">
              <a:lnSpc>
                <a:spcPct val="120000"/>
              </a:lnSpc>
              <a:spcBef>
                <a:spcPts val="600"/>
              </a:spcBef>
              <a:buFont typeface="+mj-lt"/>
              <a:buAutoNum type="arabicPeriod"/>
            </a:pPr>
            <a:r>
              <a:rPr lang="zh-CN" altLang="en-US" dirty="0"/>
              <a:t>雍俊海</a:t>
            </a:r>
            <a:r>
              <a:rPr lang="en-US" altLang="zh-CN" dirty="0"/>
              <a:t>. Java</a:t>
            </a:r>
            <a:r>
              <a:rPr lang="zh-CN" altLang="en-US" dirty="0"/>
              <a:t>程序设计教程</a:t>
            </a:r>
            <a:r>
              <a:rPr lang="en-US" altLang="zh-CN" dirty="0"/>
              <a:t>(</a:t>
            </a:r>
            <a:r>
              <a:rPr lang="zh-CN" altLang="en-US" dirty="0"/>
              <a:t>第</a:t>
            </a:r>
            <a:r>
              <a:rPr lang="en-US" altLang="zh-CN" dirty="0"/>
              <a:t>3</a:t>
            </a:r>
            <a:r>
              <a:rPr lang="zh-CN" altLang="en-US" dirty="0"/>
              <a:t>版</a:t>
            </a:r>
            <a:r>
              <a:rPr lang="en-US" altLang="zh-CN" dirty="0"/>
              <a:t>). </a:t>
            </a:r>
            <a:r>
              <a:rPr lang="zh-CN" altLang="en-US" dirty="0"/>
              <a:t>北京</a:t>
            </a:r>
            <a:r>
              <a:rPr lang="en-US" altLang="zh-CN" dirty="0"/>
              <a:t>: </a:t>
            </a:r>
            <a:r>
              <a:rPr lang="zh-CN" altLang="en-US" dirty="0"/>
              <a:t>清华大学出版社</a:t>
            </a:r>
            <a:r>
              <a:rPr lang="en-US" altLang="zh-CN" dirty="0"/>
              <a:t>. 2014. </a:t>
            </a:r>
          </a:p>
          <a:p>
            <a:pPr marL="514350" indent="-514350">
              <a:lnSpc>
                <a:spcPct val="120000"/>
              </a:lnSpc>
              <a:spcBef>
                <a:spcPts val="600"/>
              </a:spcBef>
              <a:buFont typeface="+mj-lt"/>
              <a:buAutoNum type="arabicPeriod"/>
            </a:pPr>
            <a:r>
              <a:rPr lang="zh-CN" altLang="en-US" dirty="0"/>
              <a:t>雍俊海</a:t>
            </a:r>
            <a:r>
              <a:rPr lang="en-US" altLang="zh-CN" dirty="0"/>
              <a:t>. Java</a:t>
            </a:r>
            <a:r>
              <a:rPr lang="zh-CN" altLang="en-US" dirty="0"/>
              <a:t>程序设计习题集</a:t>
            </a:r>
            <a:r>
              <a:rPr lang="en-US" altLang="zh-CN" dirty="0"/>
              <a:t>(</a:t>
            </a:r>
            <a:r>
              <a:rPr lang="zh-CN" altLang="en-US" dirty="0"/>
              <a:t>含参考答案</a:t>
            </a:r>
            <a:r>
              <a:rPr lang="en-US" altLang="zh-CN" dirty="0"/>
              <a:t>). </a:t>
            </a:r>
            <a:r>
              <a:rPr lang="zh-CN" altLang="en-US" dirty="0"/>
              <a:t>北京</a:t>
            </a:r>
            <a:r>
              <a:rPr lang="en-US" altLang="zh-CN" dirty="0"/>
              <a:t>: </a:t>
            </a:r>
            <a:r>
              <a:rPr lang="zh-CN" altLang="en-US" dirty="0"/>
              <a:t>清华大学出版社</a:t>
            </a:r>
            <a:r>
              <a:rPr lang="en-US" altLang="zh-CN" dirty="0"/>
              <a:t>, 2006. </a:t>
            </a:r>
          </a:p>
        </p:txBody>
      </p:sp>
      <p:sp>
        <p:nvSpPr>
          <p:cNvPr id="4" name="日期占位符 3"/>
          <p:cNvSpPr>
            <a:spLocks noGrp="1"/>
          </p:cNvSpPr>
          <p:nvPr>
            <p:ph type="dt" sz="half" idx="10"/>
          </p:nvPr>
        </p:nvSpPr>
        <p:spPr/>
        <p:txBody>
          <a:bodyPr/>
          <a:lstStyle/>
          <a:p>
            <a:fld id="{A2B85054-AA4B-4453-8C8D-D93ED602A81C}" type="datetime2">
              <a:rPr lang="zh-CN" altLang="en-US" smtClean="0"/>
              <a:t>2021年3月2日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88</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Text Box 6"/>
          <p:cNvSpPr txBox="1">
            <a:spLocks noChangeArrowheads="1"/>
          </p:cNvSpPr>
          <p:nvPr/>
        </p:nvSpPr>
        <p:spPr bwMode="auto">
          <a:xfrm>
            <a:off x="6829425" y="5884862"/>
            <a:ext cx="1583407" cy="471488"/>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lnSpc>
                <a:spcPct val="95000"/>
              </a:lnSpc>
            </a:pPr>
            <a:r>
              <a:rPr lang="zh-CN" altLang="en-US" dirty="0" smtClean="0"/>
              <a:t>谢谢推广</a:t>
            </a:r>
            <a:r>
              <a:rPr lang="en-US" altLang="zh-CN" dirty="0" smtClean="0"/>
              <a:t>!</a:t>
            </a:r>
            <a:endParaRPr lang="en-US" altLang="zh-CN" dirty="0"/>
          </a:p>
        </p:txBody>
      </p:sp>
      <p:sp>
        <p:nvSpPr>
          <p:cNvPr id="9" name="页脚占位符 8"/>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13352933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雍俊海编写过的部分书</a:t>
            </a:r>
          </a:p>
        </p:txBody>
      </p:sp>
      <p:sp>
        <p:nvSpPr>
          <p:cNvPr id="3" name="内容占位符 2"/>
          <p:cNvSpPr>
            <a:spLocks noGrp="1"/>
          </p:cNvSpPr>
          <p:nvPr>
            <p:ph idx="1"/>
          </p:nvPr>
        </p:nvSpPr>
        <p:spPr>
          <a:xfrm>
            <a:off x="461964" y="1485899"/>
            <a:ext cx="3871912" cy="2295525"/>
          </a:xfrm>
        </p:spPr>
        <p:txBody>
          <a:bodyPr>
            <a:normAutofit/>
          </a:bodyPr>
          <a:lstStyle/>
          <a:p>
            <a:pPr>
              <a:lnSpc>
                <a:spcPct val="120000"/>
              </a:lnSpc>
            </a:pPr>
            <a:r>
              <a:rPr lang="zh-CN" altLang="en-US" dirty="0"/>
              <a:t>雍俊海</a:t>
            </a:r>
            <a:r>
              <a:rPr lang="en-US" altLang="zh-CN" dirty="0"/>
              <a:t>. </a:t>
            </a:r>
            <a:r>
              <a:rPr lang="zh-CN" altLang="en-US" dirty="0"/>
              <a:t>清华教授的小</a:t>
            </a:r>
            <a:r>
              <a:rPr lang="zh-CN" altLang="en-US" dirty="0" smtClean="0"/>
              <a:t>课堂</a:t>
            </a:r>
            <a:r>
              <a:rPr lang="en-US" altLang="zh-CN" dirty="0" smtClean="0"/>
              <a:t>: </a:t>
            </a:r>
            <a:r>
              <a:rPr lang="zh-CN" altLang="en-US" dirty="0"/>
              <a:t>魔方真好玩</a:t>
            </a:r>
            <a:r>
              <a:rPr lang="en-US" altLang="zh-CN" dirty="0"/>
              <a:t>. </a:t>
            </a:r>
            <a:r>
              <a:rPr lang="zh-CN" altLang="en-US" dirty="0"/>
              <a:t>北京</a:t>
            </a:r>
            <a:r>
              <a:rPr lang="en-US" altLang="zh-CN" dirty="0"/>
              <a:t>: </a:t>
            </a:r>
            <a:r>
              <a:rPr lang="zh-CN" altLang="en-US" dirty="0"/>
              <a:t>清华大学出版社</a:t>
            </a:r>
            <a:r>
              <a:rPr lang="en-US" altLang="zh-CN" dirty="0"/>
              <a:t>. </a:t>
            </a:r>
            <a:r>
              <a:rPr lang="en-US" altLang="zh-CN" dirty="0" smtClean="0"/>
              <a:t>2018. </a:t>
            </a:r>
            <a:endParaRPr lang="en-US" altLang="zh-CN" dirty="0"/>
          </a:p>
        </p:txBody>
      </p:sp>
      <p:sp>
        <p:nvSpPr>
          <p:cNvPr id="4" name="日期占位符 3"/>
          <p:cNvSpPr>
            <a:spLocks noGrp="1"/>
          </p:cNvSpPr>
          <p:nvPr>
            <p:ph type="dt" sz="half" idx="10"/>
          </p:nvPr>
        </p:nvSpPr>
        <p:spPr/>
        <p:txBody>
          <a:bodyPr/>
          <a:lstStyle/>
          <a:p>
            <a:fld id="{F0EB6076-CD70-4BBE-AB21-6C97BC70C776}" type="datetime2">
              <a:rPr lang="zh-CN" altLang="en-US" smtClean="0"/>
              <a:t>2021年3月2日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89</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Text Box 6"/>
          <p:cNvSpPr txBox="1">
            <a:spLocks noChangeArrowheads="1"/>
          </p:cNvSpPr>
          <p:nvPr/>
        </p:nvSpPr>
        <p:spPr bwMode="auto">
          <a:xfrm>
            <a:off x="828675" y="5761760"/>
            <a:ext cx="1583407" cy="471488"/>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lnSpc>
                <a:spcPct val="95000"/>
              </a:lnSpc>
            </a:pPr>
            <a:r>
              <a:rPr lang="zh-CN" altLang="en-US" dirty="0" smtClean="0"/>
              <a:t>谢谢推广</a:t>
            </a:r>
            <a:r>
              <a:rPr lang="en-US" altLang="zh-CN" dirty="0" smtClean="0"/>
              <a:t>!</a:t>
            </a:r>
            <a:endParaRPr lang="en-US" altLang="zh-CN" dirty="0"/>
          </a:p>
        </p:txBody>
      </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9236" y="1392551"/>
            <a:ext cx="3467520" cy="5040000"/>
          </a:xfrm>
          <a:prstGeom prst="rect">
            <a:avLst/>
          </a:prstGeom>
        </p:spPr>
      </p:pic>
      <p:sp>
        <p:nvSpPr>
          <p:cNvPr id="10" name="内容占位符 2"/>
          <p:cNvSpPr txBox="1">
            <a:spLocks/>
          </p:cNvSpPr>
          <p:nvPr/>
        </p:nvSpPr>
        <p:spPr>
          <a:xfrm>
            <a:off x="404814" y="3562350"/>
            <a:ext cx="4447272" cy="2199410"/>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l"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l"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l"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l"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20000"/>
              </a:lnSpc>
            </a:pPr>
            <a:r>
              <a:rPr lang="zh-CN" altLang="en-US" dirty="0" smtClean="0">
                <a:solidFill>
                  <a:srgbClr val="FF0000"/>
                </a:solidFill>
              </a:rPr>
              <a:t>最容易学</a:t>
            </a:r>
            <a:r>
              <a:rPr lang="en-US" altLang="zh-CN" dirty="0">
                <a:solidFill>
                  <a:srgbClr val="0000FF"/>
                </a:solidFill>
              </a:rPr>
              <a:t>: </a:t>
            </a:r>
            <a:r>
              <a:rPr lang="zh-CN" altLang="en-US" dirty="0" smtClean="0">
                <a:solidFill>
                  <a:srgbClr val="0000FF"/>
                </a:solidFill>
              </a:rPr>
              <a:t>讲解细致、图例多</a:t>
            </a:r>
            <a:endParaRPr lang="en-US" altLang="zh-CN" dirty="0" smtClean="0">
              <a:solidFill>
                <a:srgbClr val="FF0000"/>
              </a:solidFill>
            </a:endParaRPr>
          </a:p>
          <a:p>
            <a:pPr lvl="1">
              <a:lnSpc>
                <a:spcPct val="120000"/>
              </a:lnSpc>
            </a:pPr>
            <a:r>
              <a:rPr lang="zh-CN" altLang="en-US" dirty="0" smtClean="0">
                <a:solidFill>
                  <a:srgbClr val="FF0000"/>
                </a:solidFill>
              </a:rPr>
              <a:t>最</a:t>
            </a:r>
            <a:r>
              <a:rPr lang="zh-CN" altLang="en-US" dirty="0">
                <a:solidFill>
                  <a:srgbClr val="FF0000"/>
                </a:solidFill>
              </a:rPr>
              <a:t>精致</a:t>
            </a:r>
            <a:r>
              <a:rPr lang="en-US" altLang="zh-CN" dirty="0">
                <a:solidFill>
                  <a:srgbClr val="0000FF"/>
                </a:solidFill>
              </a:rPr>
              <a:t>: </a:t>
            </a:r>
            <a:r>
              <a:rPr lang="zh-CN" altLang="en-US" dirty="0">
                <a:solidFill>
                  <a:srgbClr val="0000FF"/>
                </a:solidFill>
              </a:rPr>
              <a:t>插画与纸张</a:t>
            </a:r>
          </a:p>
          <a:p>
            <a:pPr lvl="1">
              <a:lnSpc>
                <a:spcPct val="120000"/>
              </a:lnSpc>
            </a:pPr>
            <a:r>
              <a:rPr lang="zh-CN" altLang="en-US" dirty="0">
                <a:solidFill>
                  <a:srgbClr val="FF0000"/>
                </a:solidFill>
              </a:rPr>
              <a:t>最快</a:t>
            </a:r>
            <a:r>
              <a:rPr lang="zh-CN" altLang="en-US" dirty="0">
                <a:solidFill>
                  <a:srgbClr val="0000FF"/>
                </a:solidFill>
              </a:rPr>
              <a:t>的按层复原方法</a:t>
            </a:r>
          </a:p>
          <a:p>
            <a:pPr lvl="1">
              <a:lnSpc>
                <a:spcPct val="120000"/>
              </a:lnSpc>
            </a:pPr>
            <a:r>
              <a:rPr lang="zh-CN" altLang="en-US" dirty="0">
                <a:solidFill>
                  <a:srgbClr val="FF0000"/>
                </a:solidFill>
              </a:rPr>
              <a:t>最有趣</a:t>
            </a:r>
            <a:r>
              <a:rPr lang="en-US" altLang="zh-CN" dirty="0">
                <a:solidFill>
                  <a:srgbClr val="0000FF"/>
                </a:solidFill>
              </a:rPr>
              <a:t>: </a:t>
            </a:r>
            <a:r>
              <a:rPr lang="zh-CN" altLang="en-US" dirty="0">
                <a:solidFill>
                  <a:srgbClr val="0000FF"/>
                </a:solidFill>
              </a:rPr>
              <a:t>西周建国、</a:t>
            </a:r>
            <a:r>
              <a:rPr lang="zh-CN" altLang="en-US" dirty="0" smtClean="0">
                <a:solidFill>
                  <a:srgbClr val="0000FF"/>
                </a:solidFill>
              </a:rPr>
              <a:t>英雄情结</a:t>
            </a:r>
            <a:endParaRPr lang="zh-CN" altLang="en-US" dirty="0">
              <a:solidFill>
                <a:srgbClr val="0000FF"/>
              </a:solidFill>
            </a:endParaRPr>
          </a:p>
          <a:p>
            <a:pPr lvl="1">
              <a:lnSpc>
                <a:spcPct val="120000"/>
              </a:lnSpc>
            </a:pPr>
            <a:r>
              <a:rPr lang="zh-CN" altLang="en-US" dirty="0">
                <a:solidFill>
                  <a:srgbClr val="FF0000"/>
                </a:solidFill>
              </a:rPr>
              <a:t>最全面</a:t>
            </a:r>
            <a:r>
              <a:rPr lang="en-US" altLang="zh-CN" dirty="0">
                <a:solidFill>
                  <a:srgbClr val="0000FF"/>
                </a:solidFill>
              </a:rPr>
              <a:t>: </a:t>
            </a:r>
            <a:r>
              <a:rPr lang="zh-CN" altLang="en-US" dirty="0">
                <a:solidFill>
                  <a:srgbClr val="0000FF"/>
                </a:solidFill>
              </a:rPr>
              <a:t>情况最全、无需组合</a:t>
            </a:r>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613260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面向过程的结构化程序设计方法</a:t>
            </a:r>
          </a:p>
        </p:txBody>
      </p:sp>
      <p:sp>
        <p:nvSpPr>
          <p:cNvPr id="3" name="内容占位符 2"/>
          <p:cNvSpPr>
            <a:spLocks noGrp="1"/>
          </p:cNvSpPr>
          <p:nvPr>
            <p:ph idx="1"/>
          </p:nvPr>
        </p:nvSpPr>
        <p:spPr>
          <a:xfrm>
            <a:off x="461963" y="1457325"/>
            <a:ext cx="8220075" cy="1524000"/>
          </a:xfrm>
        </p:spPr>
        <p:txBody>
          <a:bodyPr>
            <a:normAutofit fontScale="92500" lnSpcReduction="10000"/>
          </a:bodyPr>
          <a:lstStyle/>
          <a:p>
            <a:pPr>
              <a:lnSpc>
                <a:spcPct val="80000"/>
              </a:lnSpc>
            </a:pPr>
            <a:r>
              <a:rPr lang="zh-CN" altLang="en-US" dirty="0" smtClean="0"/>
              <a:t>程序</a:t>
            </a:r>
            <a:endParaRPr lang="en-US" altLang="zh-CN" dirty="0" smtClean="0"/>
          </a:p>
          <a:p>
            <a:pPr marL="311400" lvl="1" indent="0">
              <a:lnSpc>
                <a:spcPct val="80000"/>
              </a:lnSpc>
              <a:buNone/>
            </a:pPr>
            <a:r>
              <a:rPr lang="zh-CN" altLang="en-US" dirty="0" smtClean="0">
                <a:latin typeface="宋体" panose="02010600030101010101" pitchFamily="2" charset="-122"/>
              </a:rPr>
              <a:t>≈</a:t>
            </a:r>
            <a:r>
              <a:rPr lang="zh-CN" altLang="en-US" dirty="0"/>
              <a:t>数据 </a:t>
            </a:r>
            <a:r>
              <a:rPr lang="en-US" altLang="zh-CN" dirty="0"/>
              <a:t>+ </a:t>
            </a:r>
            <a:r>
              <a:rPr lang="zh-CN" altLang="en-US" dirty="0"/>
              <a:t>操作 </a:t>
            </a:r>
            <a:r>
              <a:rPr lang="en-US" altLang="zh-CN" dirty="0"/>
              <a:t>+ </a:t>
            </a:r>
            <a:r>
              <a:rPr lang="zh-CN" altLang="en-US" dirty="0"/>
              <a:t>流程控制 </a:t>
            </a:r>
            <a:r>
              <a:rPr lang="en-US" altLang="zh-CN" dirty="0"/>
              <a:t>+ </a:t>
            </a:r>
            <a:r>
              <a:rPr lang="zh-CN" altLang="en-US" dirty="0"/>
              <a:t>结构化程序设计</a:t>
            </a:r>
            <a:r>
              <a:rPr lang="zh-CN" altLang="en-US" dirty="0" smtClean="0"/>
              <a:t>方法</a:t>
            </a:r>
            <a:endParaRPr lang="en-US" altLang="zh-CN" dirty="0" smtClean="0"/>
          </a:p>
          <a:p>
            <a:pPr marL="311400" lvl="1" indent="0">
              <a:lnSpc>
                <a:spcPct val="80000"/>
              </a:lnSpc>
              <a:buNone/>
            </a:pPr>
            <a:r>
              <a:rPr lang="zh-CN" altLang="en-US" dirty="0" smtClean="0">
                <a:latin typeface="宋体" panose="02010600030101010101" pitchFamily="2" charset="-122"/>
              </a:rPr>
              <a:t>≈</a:t>
            </a:r>
            <a:r>
              <a:rPr lang="en-US" altLang="zh-CN" dirty="0">
                <a:latin typeface="宋体" panose="02010600030101010101" pitchFamily="2" charset="-122"/>
              </a:rPr>
              <a:t>(</a:t>
            </a:r>
            <a:r>
              <a:rPr lang="en-US" altLang="en-US" dirty="0" err="1">
                <a:latin typeface="宋体" panose="02010600030101010101" pitchFamily="2" charset="-122"/>
              </a:rPr>
              <a:t>数据</a:t>
            </a:r>
            <a:r>
              <a:rPr lang="zh-CN" altLang="en-US" dirty="0">
                <a:latin typeface="宋体" panose="02010600030101010101" pitchFamily="2" charset="-122"/>
              </a:rPr>
              <a:t>结构</a:t>
            </a:r>
            <a:r>
              <a:rPr lang="en-US" altLang="zh-CN" dirty="0">
                <a:latin typeface="宋体" panose="02010600030101010101" pitchFamily="2" charset="-122"/>
              </a:rPr>
              <a:t>)+(</a:t>
            </a:r>
            <a:r>
              <a:rPr lang="zh-CN" altLang="en-US" dirty="0">
                <a:latin typeface="宋体" panose="02010600030101010101" pitchFamily="2" charset="-122"/>
              </a:rPr>
              <a:t>算法</a:t>
            </a:r>
            <a:r>
              <a:rPr lang="en-US" altLang="zh-CN" dirty="0">
                <a:latin typeface="宋体" panose="02010600030101010101" pitchFamily="2" charset="-122"/>
              </a:rPr>
              <a:t>)</a:t>
            </a:r>
            <a:endParaRPr lang="en-US" altLang="zh-CN" dirty="0"/>
          </a:p>
          <a:p>
            <a:pPr>
              <a:lnSpc>
                <a:spcPct val="80000"/>
              </a:lnSpc>
            </a:pPr>
            <a:r>
              <a:rPr lang="zh-CN" altLang="en-US" dirty="0" smtClean="0"/>
              <a:t>模块</a:t>
            </a:r>
            <a:r>
              <a:rPr lang="zh-CN" altLang="en-US" dirty="0"/>
              <a:t>划分</a:t>
            </a:r>
            <a:r>
              <a:rPr lang="zh-CN" altLang="en-US" dirty="0">
                <a:sym typeface="Wingdings" panose="05000000000000000000" pitchFamily="2" charset="2"/>
              </a:rPr>
              <a:t>以</a:t>
            </a:r>
            <a:r>
              <a:rPr lang="zh-CN" altLang="en-US" dirty="0">
                <a:solidFill>
                  <a:srgbClr val="0000FF"/>
                </a:solidFill>
                <a:sym typeface="Wingdings" panose="05000000000000000000" pitchFamily="2" charset="2"/>
              </a:rPr>
              <a:t>函数</a:t>
            </a:r>
            <a:r>
              <a:rPr lang="zh-CN" altLang="en-US" dirty="0">
                <a:sym typeface="Wingdings" panose="05000000000000000000" pitchFamily="2" charset="2"/>
              </a:rPr>
              <a:t>作为程序</a:t>
            </a:r>
            <a:r>
              <a:rPr lang="zh-CN" altLang="en-US" dirty="0" smtClean="0">
                <a:sym typeface="Wingdings" panose="05000000000000000000" pitchFamily="2" charset="2"/>
              </a:rPr>
              <a:t>基本单位</a:t>
            </a:r>
            <a:endParaRPr lang="zh-CN" altLang="en-US" dirty="0">
              <a:sym typeface="Wingdings" panose="05000000000000000000" pitchFamily="2" charset="2"/>
            </a:endParaRPr>
          </a:p>
        </p:txBody>
      </p:sp>
      <p:sp>
        <p:nvSpPr>
          <p:cNvPr id="4" name="日期占位符 3"/>
          <p:cNvSpPr>
            <a:spLocks noGrp="1"/>
          </p:cNvSpPr>
          <p:nvPr>
            <p:ph type="dt" sz="half" idx="10"/>
          </p:nvPr>
        </p:nvSpPr>
        <p:spPr/>
        <p:txBody>
          <a:bodyPr/>
          <a:lstStyle/>
          <a:p>
            <a:fld id="{734686F0-8D17-409B-AB78-7CACE79C15B6}" type="datetime2">
              <a:rPr lang="zh-CN" altLang="en-US" smtClean="0"/>
              <a:t>2021年3月2日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9</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AutoShape 5"/>
          <p:cNvSpPr>
            <a:spLocks noChangeArrowheads="1"/>
          </p:cNvSpPr>
          <p:nvPr/>
        </p:nvSpPr>
        <p:spPr bwMode="auto">
          <a:xfrm>
            <a:off x="3852863" y="2960688"/>
            <a:ext cx="1439862" cy="468312"/>
          </a:xfrm>
          <a:prstGeom prst="roundRect">
            <a:avLst>
              <a:gd name="adj" fmla="val 16667"/>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a:ea typeface="楷体_GB2312" pitchFamily="49" charset="-122"/>
              </a:rPr>
              <a:t>主函数</a:t>
            </a:r>
          </a:p>
        </p:txBody>
      </p:sp>
      <p:grpSp>
        <p:nvGrpSpPr>
          <p:cNvPr id="10" name="Group 20"/>
          <p:cNvGrpSpPr>
            <a:grpSpLocks/>
          </p:cNvGrpSpPr>
          <p:nvPr/>
        </p:nvGrpSpPr>
        <p:grpSpPr bwMode="auto">
          <a:xfrm>
            <a:off x="2089150" y="3787775"/>
            <a:ext cx="4967288" cy="468313"/>
            <a:chOff x="1429" y="2478"/>
            <a:chExt cx="3129" cy="295"/>
          </a:xfrm>
        </p:grpSpPr>
        <p:sp>
          <p:nvSpPr>
            <p:cNvPr id="11" name="AutoShape 6"/>
            <p:cNvSpPr>
              <a:spLocks noChangeArrowheads="1"/>
            </p:cNvSpPr>
            <p:nvPr/>
          </p:nvSpPr>
          <p:spPr bwMode="auto">
            <a:xfrm>
              <a:off x="1429" y="2478"/>
              <a:ext cx="907" cy="295"/>
            </a:xfrm>
            <a:prstGeom prst="roundRect">
              <a:avLst>
                <a:gd name="adj" fmla="val 16667"/>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a:ea typeface="楷体_GB2312" pitchFamily="49" charset="-122"/>
                </a:rPr>
                <a:t>函数</a:t>
              </a:r>
              <a:r>
                <a:rPr lang="en-US" altLang="zh-CN" sz="2400">
                  <a:ea typeface="楷体_GB2312" pitchFamily="49" charset="-122"/>
                </a:rPr>
                <a:t>1</a:t>
              </a:r>
            </a:p>
          </p:txBody>
        </p:sp>
        <p:sp>
          <p:nvSpPr>
            <p:cNvPr id="12" name="AutoShape 7"/>
            <p:cNvSpPr>
              <a:spLocks noChangeArrowheads="1"/>
            </p:cNvSpPr>
            <p:nvPr/>
          </p:nvSpPr>
          <p:spPr bwMode="auto">
            <a:xfrm>
              <a:off x="2540" y="2478"/>
              <a:ext cx="907" cy="295"/>
            </a:xfrm>
            <a:prstGeom prst="roundRect">
              <a:avLst>
                <a:gd name="adj" fmla="val 16667"/>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a:ea typeface="楷体_GB2312" pitchFamily="49" charset="-122"/>
                </a:rPr>
                <a:t>函数</a:t>
              </a:r>
              <a:r>
                <a:rPr lang="en-US" altLang="zh-CN" sz="2400">
                  <a:ea typeface="楷体_GB2312" pitchFamily="49" charset="-122"/>
                </a:rPr>
                <a:t>2</a:t>
              </a:r>
            </a:p>
          </p:txBody>
        </p:sp>
        <p:sp>
          <p:nvSpPr>
            <p:cNvPr id="13" name="AutoShape 8"/>
            <p:cNvSpPr>
              <a:spLocks noChangeArrowheads="1"/>
            </p:cNvSpPr>
            <p:nvPr/>
          </p:nvSpPr>
          <p:spPr bwMode="auto">
            <a:xfrm>
              <a:off x="3651" y="2478"/>
              <a:ext cx="907" cy="295"/>
            </a:xfrm>
            <a:prstGeom prst="roundRect">
              <a:avLst>
                <a:gd name="adj" fmla="val 16667"/>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a:ea typeface="楷体_GB2312" pitchFamily="49" charset="-122"/>
                </a:rPr>
                <a:t>函数</a:t>
              </a:r>
              <a:r>
                <a:rPr lang="en-US" altLang="zh-CN" sz="2400">
                  <a:ea typeface="楷体_GB2312" pitchFamily="49" charset="-122"/>
                </a:rPr>
                <a:t>3</a:t>
              </a:r>
            </a:p>
          </p:txBody>
        </p:sp>
      </p:grpSp>
      <p:grpSp>
        <p:nvGrpSpPr>
          <p:cNvPr id="14" name="Group 19"/>
          <p:cNvGrpSpPr>
            <a:grpSpLocks/>
          </p:cNvGrpSpPr>
          <p:nvPr/>
        </p:nvGrpSpPr>
        <p:grpSpPr bwMode="auto">
          <a:xfrm>
            <a:off x="431800" y="4614863"/>
            <a:ext cx="8280400" cy="468312"/>
            <a:chOff x="295" y="3022"/>
            <a:chExt cx="5216" cy="295"/>
          </a:xfrm>
        </p:grpSpPr>
        <p:sp>
          <p:nvSpPr>
            <p:cNvPr id="15" name="AutoShape 9"/>
            <p:cNvSpPr>
              <a:spLocks noChangeArrowheads="1"/>
            </p:cNvSpPr>
            <p:nvPr/>
          </p:nvSpPr>
          <p:spPr bwMode="auto">
            <a:xfrm>
              <a:off x="295" y="3022"/>
              <a:ext cx="907" cy="295"/>
            </a:xfrm>
            <a:prstGeom prst="roundRect">
              <a:avLst>
                <a:gd name="adj" fmla="val 16667"/>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a:ea typeface="楷体_GB2312" pitchFamily="49" charset="-122"/>
                </a:rPr>
                <a:t>函数</a:t>
              </a:r>
              <a:r>
                <a:rPr lang="en-US" altLang="zh-CN" sz="2400">
                  <a:ea typeface="楷体_GB2312" pitchFamily="49" charset="-122"/>
                </a:rPr>
                <a:t>1.1</a:t>
              </a:r>
            </a:p>
          </p:txBody>
        </p:sp>
        <p:sp>
          <p:nvSpPr>
            <p:cNvPr id="16" name="AutoShape 10"/>
            <p:cNvSpPr>
              <a:spLocks noChangeArrowheads="1"/>
            </p:cNvSpPr>
            <p:nvPr/>
          </p:nvSpPr>
          <p:spPr bwMode="auto">
            <a:xfrm>
              <a:off x="1372" y="3022"/>
              <a:ext cx="907" cy="295"/>
            </a:xfrm>
            <a:prstGeom prst="roundRect">
              <a:avLst>
                <a:gd name="adj" fmla="val 16667"/>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a:ea typeface="楷体_GB2312" pitchFamily="49" charset="-122"/>
                </a:rPr>
                <a:t>函数</a:t>
              </a:r>
              <a:r>
                <a:rPr lang="en-US" altLang="zh-CN" sz="2400">
                  <a:ea typeface="楷体_GB2312" pitchFamily="49" charset="-122"/>
                </a:rPr>
                <a:t>1.2</a:t>
              </a:r>
            </a:p>
          </p:txBody>
        </p:sp>
        <p:sp>
          <p:nvSpPr>
            <p:cNvPr id="17" name="AutoShape 11"/>
            <p:cNvSpPr>
              <a:spLocks noChangeArrowheads="1"/>
            </p:cNvSpPr>
            <p:nvPr/>
          </p:nvSpPr>
          <p:spPr bwMode="auto">
            <a:xfrm>
              <a:off x="2449" y="3022"/>
              <a:ext cx="907" cy="295"/>
            </a:xfrm>
            <a:prstGeom prst="roundRect">
              <a:avLst>
                <a:gd name="adj" fmla="val 16667"/>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a:ea typeface="楷体_GB2312" pitchFamily="49" charset="-122"/>
                </a:rPr>
                <a:t>函数</a:t>
              </a:r>
              <a:r>
                <a:rPr lang="en-US" altLang="zh-CN" sz="2400">
                  <a:ea typeface="楷体_GB2312" pitchFamily="49" charset="-122"/>
                </a:rPr>
                <a:t>2.1</a:t>
              </a:r>
            </a:p>
          </p:txBody>
        </p:sp>
        <p:sp>
          <p:nvSpPr>
            <p:cNvPr id="18" name="AutoShape 13"/>
            <p:cNvSpPr>
              <a:spLocks noChangeArrowheads="1"/>
            </p:cNvSpPr>
            <p:nvPr/>
          </p:nvSpPr>
          <p:spPr bwMode="auto">
            <a:xfrm>
              <a:off x="3526" y="3022"/>
              <a:ext cx="907" cy="295"/>
            </a:xfrm>
            <a:prstGeom prst="roundRect">
              <a:avLst>
                <a:gd name="adj" fmla="val 16667"/>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a:ea typeface="楷体_GB2312" pitchFamily="49" charset="-122"/>
                </a:rPr>
                <a:t>函数</a:t>
              </a:r>
              <a:r>
                <a:rPr lang="en-US" altLang="zh-CN" sz="2400">
                  <a:ea typeface="楷体_GB2312" pitchFamily="49" charset="-122"/>
                </a:rPr>
                <a:t>2.2</a:t>
              </a:r>
            </a:p>
          </p:txBody>
        </p:sp>
        <p:sp>
          <p:nvSpPr>
            <p:cNvPr id="19" name="AutoShape 14"/>
            <p:cNvSpPr>
              <a:spLocks noChangeArrowheads="1"/>
            </p:cNvSpPr>
            <p:nvPr/>
          </p:nvSpPr>
          <p:spPr bwMode="auto">
            <a:xfrm>
              <a:off x="4604" y="3022"/>
              <a:ext cx="907" cy="295"/>
            </a:xfrm>
            <a:prstGeom prst="roundRect">
              <a:avLst>
                <a:gd name="adj" fmla="val 16667"/>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a:ea typeface="楷体_GB2312" pitchFamily="49" charset="-122"/>
                </a:rPr>
                <a:t>函数</a:t>
              </a:r>
              <a:r>
                <a:rPr lang="en-US" altLang="zh-CN" sz="2400">
                  <a:ea typeface="楷体_GB2312" pitchFamily="49" charset="-122"/>
                </a:rPr>
                <a:t>3.1</a:t>
              </a:r>
            </a:p>
          </p:txBody>
        </p:sp>
      </p:grpSp>
      <p:grpSp>
        <p:nvGrpSpPr>
          <p:cNvPr id="20" name="Group 25"/>
          <p:cNvGrpSpPr>
            <a:grpSpLocks/>
          </p:cNvGrpSpPr>
          <p:nvPr/>
        </p:nvGrpSpPr>
        <p:grpSpPr bwMode="auto">
          <a:xfrm>
            <a:off x="466725" y="5443538"/>
            <a:ext cx="8210550" cy="649287"/>
            <a:chOff x="294" y="3543"/>
            <a:chExt cx="5172" cy="409"/>
          </a:xfrm>
        </p:grpSpPr>
        <p:sp>
          <p:nvSpPr>
            <p:cNvPr id="21" name="AutoShape 15"/>
            <p:cNvSpPr>
              <a:spLocks noChangeArrowheads="1"/>
            </p:cNvSpPr>
            <p:nvPr/>
          </p:nvSpPr>
          <p:spPr bwMode="auto">
            <a:xfrm>
              <a:off x="1609" y="3543"/>
              <a:ext cx="635" cy="408"/>
            </a:xfrm>
            <a:prstGeom prst="can">
              <a:avLst>
                <a:gd name="adj" fmla="val 25000"/>
              </a:avLst>
            </a:prstGeom>
            <a:solidFill>
              <a:srgbClr val="CC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dirty="0">
                  <a:ea typeface="楷体_GB2312" pitchFamily="49" charset="-122"/>
                </a:rPr>
                <a:t>数据</a:t>
              </a:r>
              <a:r>
                <a:rPr lang="en-US" altLang="zh-CN" sz="2400" dirty="0">
                  <a:ea typeface="楷体_GB2312" pitchFamily="49" charset="-122"/>
                </a:rPr>
                <a:t>1</a:t>
              </a:r>
            </a:p>
          </p:txBody>
        </p:sp>
        <p:sp>
          <p:nvSpPr>
            <p:cNvPr id="22" name="AutoShape 16"/>
            <p:cNvSpPr>
              <a:spLocks noChangeArrowheads="1"/>
            </p:cNvSpPr>
            <p:nvPr/>
          </p:nvSpPr>
          <p:spPr bwMode="auto">
            <a:xfrm>
              <a:off x="2562" y="3544"/>
              <a:ext cx="635" cy="408"/>
            </a:xfrm>
            <a:prstGeom prst="can">
              <a:avLst>
                <a:gd name="adj" fmla="val 25000"/>
              </a:avLst>
            </a:prstGeom>
            <a:solidFill>
              <a:srgbClr val="CC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kumimoji="1" lang="zh-CN" altLang="en-US" sz="2400" b="1" dirty="0">
                  <a:latin typeface="Times New Roman" panose="02020603050405020304" pitchFamily="18" charset="0"/>
                  <a:ea typeface="楷体_GB2312" pitchFamily="49" charset="-122"/>
                </a:rPr>
                <a:t>数据</a:t>
              </a:r>
              <a:r>
                <a:rPr kumimoji="1" lang="en-US" altLang="zh-CN" sz="2400" b="1" dirty="0">
                  <a:latin typeface="Times New Roman" panose="02020603050405020304" pitchFamily="18" charset="0"/>
                  <a:ea typeface="楷体_GB2312" pitchFamily="49" charset="-122"/>
                </a:rPr>
                <a:t>2</a:t>
              </a:r>
            </a:p>
          </p:txBody>
        </p:sp>
        <p:sp>
          <p:nvSpPr>
            <p:cNvPr id="23" name="AutoShape 17"/>
            <p:cNvSpPr>
              <a:spLocks noChangeArrowheads="1"/>
            </p:cNvSpPr>
            <p:nvPr/>
          </p:nvSpPr>
          <p:spPr bwMode="auto">
            <a:xfrm>
              <a:off x="3515" y="3543"/>
              <a:ext cx="635" cy="408"/>
            </a:xfrm>
            <a:prstGeom prst="can">
              <a:avLst>
                <a:gd name="adj" fmla="val 25000"/>
              </a:avLst>
            </a:prstGeom>
            <a:solidFill>
              <a:srgbClr val="CC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kumimoji="1" lang="zh-CN" altLang="en-US" sz="2400" b="1">
                  <a:latin typeface="Times New Roman" panose="02020603050405020304" pitchFamily="18" charset="0"/>
                  <a:ea typeface="楷体_GB2312" pitchFamily="49" charset="-122"/>
                </a:rPr>
                <a:t>数据</a:t>
              </a:r>
              <a:r>
                <a:rPr kumimoji="1" lang="en-US" altLang="zh-CN" sz="2400" b="1">
                  <a:latin typeface="Times New Roman" panose="02020603050405020304" pitchFamily="18" charset="0"/>
                  <a:ea typeface="楷体_GB2312" pitchFamily="49" charset="-122"/>
                </a:rPr>
                <a:t>3</a:t>
              </a:r>
            </a:p>
          </p:txBody>
        </p:sp>
        <p:sp>
          <p:nvSpPr>
            <p:cNvPr id="24" name="Text Box 21"/>
            <p:cNvSpPr txBox="1">
              <a:spLocks noChangeArrowheads="1"/>
            </p:cNvSpPr>
            <p:nvPr/>
          </p:nvSpPr>
          <p:spPr bwMode="auto">
            <a:xfrm>
              <a:off x="294" y="3600"/>
              <a:ext cx="998" cy="295"/>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ea typeface="楷体_GB2312" pitchFamily="49" charset="-122"/>
                  <a:sym typeface="Wingdings" panose="05000000000000000000" pitchFamily="2" charset="2"/>
                </a:rPr>
                <a:t>全局变量</a:t>
              </a:r>
            </a:p>
          </p:txBody>
        </p:sp>
        <p:sp>
          <p:nvSpPr>
            <p:cNvPr id="25" name="Text Box 22"/>
            <p:cNvSpPr txBox="1">
              <a:spLocks noChangeArrowheads="1"/>
            </p:cNvSpPr>
            <p:nvPr/>
          </p:nvSpPr>
          <p:spPr bwMode="auto">
            <a:xfrm>
              <a:off x="4468" y="3600"/>
              <a:ext cx="998" cy="295"/>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ea typeface="楷体_GB2312" pitchFamily="49" charset="-122"/>
                  <a:sym typeface="Wingdings" panose="05000000000000000000" pitchFamily="2" charset="2"/>
                </a:rPr>
                <a:t>函数参数</a:t>
              </a:r>
            </a:p>
          </p:txBody>
        </p:sp>
      </p:grpSp>
      <p:sp>
        <p:nvSpPr>
          <p:cNvPr id="26" name="Line 26"/>
          <p:cNvSpPr>
            <a:spLocks noChangeShapeType="1"/>
          </p:cNvSpPr>
          <p:nvPr/>
        </p:nvSpPr>
        <p:spPr bwMode="auto">
          <a:xfrm>
            <a:off x="1187450" y="5119688"/>
            <a:ext cx="1728788" cy="288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Line 27"/>
          <p:cNvSpPr>
            <a:spLocks noChangeShapeType="1"/>
          </p:cNvSpPr>
          <p:nvPr/>
        </p:nvSpPr>
        <p:spPr bwMode="auto">
          <a:xfrm>
            <a:off x="1258888" y="5119688"/>
            <a:ext cx="3313112" cy="288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Line 28"/>
          <p:cNvSpPr>
            <a:spLocks noChangeShapeType="1"/>
          </p:cNvSpPr>
          <p:nvPr/>
        </p:nvSpPr>
        <p:spPr bwMode="auto">
          <a:xfrm>
            <a:off x="2916238" y="5048250"/>
            <a:ext cx="71437"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Line 29"/>
          <p:cNvSpPr>
            <a:spLocks noChangeShapeType="1"/>
          </p:cNvSpPr>
          <p:nvPr/>
        </p:nvSpPr>
        <p:spPr bwMode="auto">
          <a:xfrm>
            <a:off x="4572000" y="5119688"/>
            <a:ext cx="0" cy="288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30"/>
          <p:cNvSpPr>
            <a:spLocks noChangeShapeType="1"/>
          </p:cNvSpPr>
          <p:nvPr/>
        </p:nvSpPr>
        <p:spPr bwMode="auto">
          <a:xfrm flipH="1">
            <a:off x="6084888" y="5119688"/>
            <a:ext cx="142875" cy="288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Line 31"/>
          <p:cNvSpPr>
            <a:spLocks noChangeShapeType="1"/>
          </p:cNvSpPr>
          <p:nvPr/>
        </p:nvSpPr>
        <p:spPr bwMode="auto">
          <a:xfrm flipH="1">
            <a:off x="4716463" y="5048250"/>
            <a:ext cx="3311525" cy="360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Line 32"/>
          <p:cNvSpPr>
            <a:spLocks noChangeShapeType="1"/>
          </p:cNvSpPr>
          <p:nvPr/>
        </p:nvSpPr>
        <p:spPr bwMode="auto">
          <a:xfrm>
            <a:off x="4643438" y="5119688"/>
            <a:ext cx="1441450" cy="288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Line 33"/>
          <p:cNvSpPr>
            <a:spLocks noChangeShapeType="1"/>
          </p:cNvSpPr>
          <p:nvPr/>
        </p:nvSpPr>
        <p:spPr bwMode="auto">
          <a:xfrm>
            <a:off x="4572000" y="3463925"/>
            <a:ext cx="0" cy="288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 name="Line 34"/>
          <p:cNvSpPr>
            <a:spLocks noChangeShapeType="1"/>
          </p:cNvSpPr>
          <p:nvPr/>
        </p:nvSpPr>
        <p:spPr bwMode="auto">
          <a:xfrm>
            <a:off x="4572000" y="3462337"/>
            <a:ext cx="1655763" cy="2905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Line 35"/>
          <p:cNvSpPr>
            <a:spLocks noChangeShapeType="1"/>
          </p:cNvSpPr>
          <p:nvPr/>
        </p:nvSpPr>
        <p:spPr bwMode="auto">
          <a:xfrm flipH="1">
            <a:off x="2700338" y="3463925"/>
            <a:ext cx="1871662" cy="288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Line 36"/>
          <p:cNvSpPr>
            <a:spLocks noChangeShapeType="1"/>
          </p:cNvSpPr>
          <p:nvPr/>
        </p:nvSpPr>
        <p:spPr bwMode="auto">
          <a:xfrm>
            <a:off x="2771775" y="4256088"/>
            <a:ext cx="0" cy="288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Line 37"/>
          <p:cNvSpPr>
            <a:spLocks noChangeShapeType="1"/>
          </p:cNvSpPr>
          <p:nvPr/>
        </p:nvSpPr>
        <p:spPr bwMode="auto">
          <a:xfrm>
            <a:off x="2843213" y="4256088"/>
            <a:ext cx="1584325" cy="288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 name="Line 38"/>
          <p:cNvSpPr>
            <a:spLocks noChangeShapeType="1"/>
          </p:cNvSpPr>
          <p:nvPr/>
        </p:nvSpPr>
        <p:spPr bwMode="auto">
          <a:xfrm flipH="1">
            <a:off x="900113" y="4256088"/>
            <a:ext cx="1871662" cy="288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 name="Line 39"/>
          <p:cNvSpPr>
            <a:spLocks noChangeShapeType="1"/>
          </p:cNvSpPr>
          <p:nvPr/>
        </p:nvSpPr>
        <p:spPr bwMode="auto">
          <a:xfrm flipH="1">
            <a:off x="4572000" y="4256088"/>
            <a:ext cx="73025" cy="2873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 name="Line 40"/>
          <p:cNvSpPr>
            <a:spLocks noChangeShapeType="1"/>
          </p:cNvSpPr>
          <p:nvPr/>
        </p:nvSpPr>
        <p:spPr bwMode="auto">
          <a:xfrm>
            <a:off x="4716463" y="4256088"/>
            <a:ext cx="1584325" cy="288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Line 41"/>
          <p:cNvSpPr>
            <a:spLocks noChangeShapeType="1"/>
          </p:cNvSpPr>
          <p:nvPr/>
        </p:nvSpPr>
        <p:spPr bwMode="auto">
          <a:xfrm flipH="1">
            <a:off x="2773363" y="4256088"/>
            <a:ext cx="1871662" cy="288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Line 42"/>
          <p:cNvSpPr>
            <a:spLocks noChangeShapeType="1"/>
          </p:cNvSpPr>
          <p:nvPr/>
        </p:nvSpPr>
        <p:spPr bwMode="auto">
          <a:xfrm>
            <a:off x="6372225" y="4327525"/>
            <a:ext cx="0" cy="288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 name="Line 43"/>
          <p:cNvSpPr>
            <a:spLocks noChangeShapeType="1"/>
          </p:cNvSpPr>
          <p:nvPr/>
        </p:nvSpPr>
        <p:spPr bwMode="auto">
          <a:xfrm>
            <a:off x="6443663" y="4327525"/>
            <a:ext cx="1584325" cy="288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7906819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9236" y="1362074"/>
            <a:ext cx="3539326" cy="5040000"/>
          </a:xfrm>
          <a:prstGeom prst="rect">
            <a:avLst/>
          </a:prstGeom>
        </p:spPr>
      </p:pic>
      <p:sp>
        <p:nvSpPr>
          <p:cNvPr id="2" name="标题 1"/>
          <p:cNvSpPr>
            <a:spLocks noGrp="1"/>
          </p:cNvSpPr>
          <p:nvPr>
            <p:ph type="title"/>
          </p:nvPr>
        </p:nvSpPr>
        <p:spPr/>
        <p:txBody>
          <a:bodyPr/>
          <a:lstStyle/>
          <a:p>
            <a:r>
              <a:rPr lang="zh-CN" altLang="en-US" dirty="0"/>
              <a:t>雍俊海编写过的部分书</a:t>
            </a:r>
          </a:p>
        </p:txBody>
      </p:sp>
      <p:sp>
        <p:nvSpPr>
          <p:cNvPr id="3" name="内容占位符 2"/>
          <p:cNvSpPr>
            <a:spLocks noGrp="1"/>
          </p:cNvSpPr>
          <p:nvPr>
            <p:ph idx="1"/>
          </p:nvPr>
        </p:nvSpPr>
        <p:spPr>
          <a:xfrm>
            <a:off x="461964" y="1485899"/>
            <a:ext cx="3871912" cy="2295525"/>
          </a:xfrm>
        </p:spPr>
        <p:txBody>
          <a:bodyPr>
            <a:normAutofit fontScale="92500"/>
          </a:bodyPr>
          <a:lstStyle/>
          <a:p>
            <a:pPr>
              <a:lnSpc>
                <a:spcPct val="120000"/>
              </a:lnSpc>
            </a:pPr>
            <a:r>
              <a:rPr lang="zh-CN" altLang="en-US" dirty="0"/>
              <a:t>雍俊海</a:t>
            </a:r>
            <a:r>
              <a:rPr lang="en-US" altLang="zh-CN" dirty="0"/>
              <a:t>, </a:t>
            </a:r>
            <a:r>
              <a:rPr lang="zh-CN" altLang="en-US" dirty="0"/>
              <a:t>施侃乐</a:t>
            </a:r>
            <a:r>
              <a:rPr lang="en-US" altLang="zh-CN" dirty="0"/>
              <a:t>, </a:t>
            </a:r>
            <a:r>
              <a:rPr lang="zh-CN" altLang="en-US" dirty="0"/>
              <a:t>张婷婷</a:t>
            </a:r>
            <a:r>
              <a:rPr lang="en-US" altLang="zh-CN" dirty="0"/>
              <a:t>. </a:t>
            </a:r>
            <a:r>
              <a:rPr lang="en-US" altLang="zh-CN" dirty="0" err="1"/>
              <a:t>LogoUp</a:t>
            </a:r>
            <a:r>
              <a:rPr lang="zh-CN" altLang="en-US" dirty="0"/>
              <a:t>程序式</a:t>
            </a:r>
            <a:r>
              <a:rPr lang="en-US" altLang="zh-CN" dirty="0"/>
              <a:t>3D</a:t>
            </a:r>
            <a:r>
              <a:rPr lang="zh-CN" altLang="en-US" dirty="0"/>
              <a:t>创新设计速成指南</a:t>
            </a:r>
            <a:r>
              <a:rPr lang="en-US" altLang="zh-CN" dirty="0"/>
              <a:t>. </a:t>
            </a:r>
            <a:r>
              <a:rPr lang="zh-CN" altLang="en-US" dirty="0"/>
              <a:t>北京</a:t>
            </a:r>
            <a:r>
              <a:rPr lang="en-US" altLang="zh-CN" dirty="0"/>
              <a:t>: </a:t>
            </a:r>
            <a:r>
              <a:rPr lang="zh-CN" altLang="en-US" dirty="0"/>
              <a:t>清华大学出版社</a:t>
            </a:r>
            <a:r>
              <a:rPr lang="en-US" altLang="zh-CN" dirty="0"/>
              <a:t>. 2018.</a:t>
            </a:r>
          </a:p>
        </p:txBody>
      </p:sp>
      <p:sp>
        <p:nvSpPr>
          <p:cNvPr id="4" name="日期占位符 3"/>
          <p:cNvSpPr>
            <a:spLocks noGrp="1"/>
          </p:cNvSpPr>
          <p:nvPr>
            <p:ph type="dt" sz="half" idx="10"/>
          </p:nvPr>
        </p:nvSpPr>
        <p:spPr/>
        <p:txBody>
          <a:bodyPr/>
          <a:lstStyle/>
          <a:p>
            <a:fld id="{F0EB6076-CD70-4BBE-AB21-6C97BC70C776}" type="datetime2">
              <a:rPr lang="zh-CN" altLang="en-US" smtClean="0"/>
              <a:t>2021年3月2日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90</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Text Box 6"/>
          <p:cNvSpPr txBox="1">
            <a:spLocks noChangeArrowheads="1"/>
          </p:cNvSpPr>
          <p:nvPr/>
        </p:nvSpPr>
        <p:spPr bwMode="auto">
          <a:xfrm>
            <a:off x="828675" y="5761760"/>
            <a:ext cx="1583407" cy="471488"/>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lnSpc>
                <a:spcPct val="95000"/>
              </a:lnSpc>
            </a:pPr>
            <a:r>
              <a:rPr lang="zh-CN" altLang="en-US" dirty="0" smtClean="0"/>
              <a:t>谢谢推广</a:t>
            </a:r>
            <a:r>
              <a:rPr lang="en-US" altLang="zh-CN" dirty="0" smtClean="0"/>
              <a:t>!</a:t>
            </a:r>
            <a:endParaRPr lang="en-US" altLang="zh-CN" dirty="0"/>
          </a:p>
        </p:txBody>
      </p:sp>
      <p:sp>
        <p:nvSpPr>
          <p:cNvPr id="10" name="内容占位符 2"/>
          <p:cNvSpPr txBox="1">
            <a:spLocks/>
          </p:cNvSpPr>
          <p:nvPr/>
        </p:nvSpPr>
        <p:spPr>
          <a:xfrm>
            <a:off x="404814" y="3562350"/>
            <a:ext cx="4447272" cy="219941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l"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l"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l"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l"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20000"/>
              </a:lnSpc>
            </a:pPr>
            <a:r>
              <a:rPr lang="zh-CN" altLang="en-US" sz="2800" dirty="0">
                <a:solidFill>
                  <a:srgbClr val="FF0000"/>
                </a:solidFill>
              </a:rPr>
              <a:t>三位一体</a:t>
            </a:r>
            <a:r>
              <a:rPr lang="en-US" altLang="zh-CN" sz="2800" dirty="0">
                <a:solidFill>
                  <a:srgbClr val="0000FF"/>
                </a:solidFill>
              </a:rPr>
              <a:t>: </a:t>
            </a:r>
            <a:r>
              <a:rPr lang="zh-CN" altLang="en-US" sz="2800" dirty="0">
                <a:solidFill>
                  <a:srgbClr val="0000FF"/>
                </a:solidFill>
              </a:rPr>
              <a:t>培养创新能力、编程能力、三维设计能力。</a:t>
            </a:r>
            <a:endParaRPr lang="en-US" altLang="zh-CN" sz="2800" dirty="0">
              <a:solidFill>
                <a:srgbClr val="FF0000"/>
              </a:solidFill>
            </a:endParaRPr>
          </a:p>
          <a:p>
            <a:pPr lvl="1">
              <a:lnSpc>
                <a:spcPct val="120000"/>
              </a:lnSpc>
            </a:pPr>
            <a:r>
              <a:rPr lang="zh-CN" altLang="en-US" sz="2800" dirty="0">
                <a:solidFill>
                  <a:srgbClr val="FF0000"/>
                </a:solidFill>
              </a:rPr>
              <a:t>三好一体</a:t>
            </a:r>
            <a:r>
              <a:rPr lang="en-US" altLang="zh-CN" sz="2800" dirty="0">
                <a:solidFill>
                  <a:srgbClr val="0000FF"/>
                </a:solidFill>
              </a:rPr>
              <a:t>: </a:t>
            </a:r>
            <a:r>
              <a:rPr lang="zh-CN" altLang="en-US" sz="2800" dirty="0">
                <a:solidFill>
                  <a:srgbClr val="0000FF"/>
                </a:solidFill>
              </a:rPr>
              <a:t>好玩、好用、好看。</a:t>
            </a:r>
            <a:endParaRPr lang="en-US" altLang="zh-CN" sz="2800" dirty="0">
              <a:solidFill>
                <a:srgbClr val="0000FF"/>
              </a:solidFill>
            </a:endParaRPr>
          </a:p>
          <a:p>
            <a:pPr lvl="1">
              <a:lnSpc>
                <a:spcPct val="120000"/>
              </a:lnSpc>
            </a:pPr>
            <a:r>
              <a:rPr lang="zh-CN" altLang="en-US" sz="2800" dirty="0">
                <a:solidFill>
                  <a:srgbClr val="FF0000"/>
                </a:solidFill>
              </a:rPr>
              <a:t>自主产权</a:t>
            </a:r>
            <a:r>
              <a:rPr lang="en-US" altLang="zh-CN" sz="2800" dirty="0">
                <a:solidFill>
                  <a:srgbClr val="0000FF"/>
                </a:solidFill>
              </a:rPr>
              <a:t>: </a:t>
            </a:r>
            <a:r>
              <a:rPr lang="zh-CN" altLang="en-US" sz="2800" dirty="0">
                <a:solidFill>
                  <a:srgbClr val="0000FF"/>
                </a:solidFill>
              </a:rPr>
              <a:t>砥砺前行。</a:t>
            </a:r>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2797123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雍俊海编写过的部分书</a:t>
            </a:r>
          </a:p>
        </p:txBody>
      </p:sp>
      <p:sp>
        <p:nvSpPr>
          <p:cNvPr id="3" name="内容占位符 2"/>
          <p:cNvSpPr>
            <a:spLocks noGrp="1"/>
          </p:cNvSpPr>
          <p:nvPr>
            <p:ph idx="1"/>
          </p:nvPr>
        </p:nvSpPr>
        <p:spPr>
          <a:xfrm>
            <a:off x="461964" y="1485900"/>
            <a:ext cx="3871912" cy="1628776"/>
          </a:xfrm>
        </p:spPr>
        <p:txBody>
          <a:bodyPr/>
          <a:lstStyle/>
          <a:p>
            <a:pPr>
              <a:lnSpc>
                <a:spcPct val="120000"/>
              </a:lnSpc>
            </a:pPr>
            <a:r>
              <a:rPr lang="zh-CN" altLang="en-US" dirty="0"/>
              <a:t>雍俊海</a:t>
            </a:r>
            <a:r>
              <a:rPr lang="en-US" altLang="zh-CN" dirty="0"/>
              <a:t>. C</a:t>
            </a:r>
            <a:r>
              <a:rPr lang="zh-CN" altLang="en-US" dirty="0"/>
              <a:t>程序设计</a:t>
            </a:r>
            <a:r>
              <a:rPr lang="en-US" altLang="zh-CN" dirty="0"/>
              <a:t>. </a:t>
            </a:r>
            <a:r>
              <a:rPr lang="zh-CN" altLang="en-US" dirty="0"/>
              <a:t>北京</a:t>
            </a:r>
            <a:r>
              <a:rPr lang="en-US" altLang="zh-CN" dirty="0"/>
              <a:t>: </a:t>
            </a:r>
            <a:r>
              <a:rPr lang="zh-CN" altLang="en-US" dirty="0"/>
              <a:t>清华大学出版社</a:t>
            </a:r>
            <a:r>
              <a:rPr lang="en-US" altLang="zh-CN" dirty="0"/>
              <a:t>. 2017. </a:t>
            </a:r>
          </a:p>
        </p:txBody>
      </p:sp>
      <p:sp>
        <p:nvSpPr>
          <p:cNvPr id="4" name="日期占位符 3"/>
          <p:cNvSpPr>
            <a:spLocks noGrp="1"/>
          </p:cNvSpPr>
          <p:nvPr>
            <p:ph type="dt" sz="half" idx="10"/>
          </p:nvPr>
        </p:nvSpPr>
        <p:spPr/>
        <p:txBody>
          <a:bodyPr/>
          <a:lstStyle/>
          <a:p>
            <a:fld id="{CA348739-4FD0-49C0-A6CE-018ADF614E9C}" type="datetime2">
              <a:rPr lang="zh-CN" altLang="en-US" smtClean="0"/>
              <a:t>2021年3月2日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91</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Text Box 6"/>
          <p:cNvSpPr txBox="1">
            <a:spLocks noChangeArrowheads="1"/>
          </p:cNvSpPr>
          <p:nvPr/>
        </p:nvSpPr>
        <p:spPr bwMode="auto">
          <a:xfrm>
            <a:off x="828675" y="5761760"/>
            <a:ext cx="1583407" cy="471488"/>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lnSpc>
                <a:spcPct val="95000"/>
              </a:lnSpc>
            </a:pPr>
            <a:r>
              <a:rPr lang="zh-CN" altLang="en-US" dirty="0" smtClean="0"/>
              <a:t>谢谢推广</a:t>
            </a:r>
            <a:r>
              <a:rPr lang="en-US" altLang="zh-CN" dirty="0" smtClean="0"/>
              <a:t>!</a:t>
            </a:r>
            <a:endParaRPr lang="en-US" altLang="zh-CN" dirty="0"/>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3025" y="1682544"/>
            <a:ext cx="3137640" cy="4320000"/>
          </a:xfrm>
          <a:prstGeom prst="rect">
            <a:avLst/>
          </a:prstGeom>
        </p:spPr>
      </p:pic>
      <p:sp>
        <p:nvSpPr>
          <p:cNvPr id="11" name="内容占位符 2"/>
          <p:cNvSpPr txBox="1">
            <a:spLocks/>
          </p:cNvSpPr>
          <p:nvPr/>
        </p:nvSpPr>
        <p:spPr>
          <a:xfrm>
            <a:off x="461964" y="3114675"/>
            <a:ext cx="4447272" cy="252398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l"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l"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l"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l"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dirty="0">
                <a:solidFill>
                  <a:srgbClr val="FF0000"/>
                </a:solidFill>
              </a:rPr>
              <a:t>最全面</a:t>
            </a:r>
            <a:r>
              <a:rPr lang="zh-CN" altLang="en-US" dirty="0">
                <a:solidFill>
                  <a:srgbClr val="0000FF"/>
                </a:solidFill>
              </a:rPr>
              <a:t>的</a:t>
            </a:r>
            <a:r>
              <a:rPr lang="en-US" altLang="zh-CN" dirty="0">
                <a:solidFill>
                  <a:srgbClr val="0000FF"/>
                </a:solidFill>
              </a:rPr>
              <a:t>C</a:t>
            </a:r>
            <a:r>
              <a:rPr lang="zh-CN" altLang="en-US" dirty="0">
                <a:solidFill>
                  <a:srgbClr val="0000FF"/>
                </a:solidFill>
              </a:rPr>
              <a:t>程序设计教程</a:t>
            </a:r>
            <a:endParaRPr lang="en-US" altLang="zh-CN" dirty="0" smtClean="0">
              <a:solidFill>
                <a:srgbClr val="0000FF"/>
              </a:solidFill>
            </a:endParaRPr>
          </a:p>
          <a:p>
            <a:pPr lvl="1">
              <a:lnSpc>
                <a:spcPct val="120000"/>
              </a:lnSpc>
            </a:pPr>
            <a:r>
              <a:rPr lang="zh-CN" altLang="en-US" dirty="0">
                <a:solidFill>
                  <a:srgbClr val="0000FF"/>
                </a:solidFill>
              </a:rPr>
              <a:t>系统全面</a:t>
            </a:r>
          </a:p>
          <a:p>
            <a:pPr lvl="1">
              <a:lnSpc>
                <a:spcPct val="120000"/>
              </a:lnSpc>
            </a:pPr>
            <a:r>
              <a:rPr lang="zh-CN" altLang="en-US" dirty="0">
                <a:solidFill>
                  <a:srgbClr val="0000FF"/>
                </a:solidFill>
              </a:rPr>
              <a:t>重点突出</a:t>
            </a:r>
          </a:p>
          <a:p>
            <a:pPr lvl="1">
              <a:lnSpc>
                <a:spcPct val="120000"/>
              </a:lnSpc>
            </a:pPr>
            <a:r>
              <a:rPr lang="zh-CN" altLang="en-US" dirty="0">
                <a:solidFill>
                  <a:srgbClr val="0000FF"/>
                </a:solidFill>
              </a:rPr>
              <a:t>编程规范</a:t>
            </a:r>
          </a:p>
          <a:p>
            <a:pPr lvl="1">
              <a:lnSpc>
                <a:spcPct val="120000"/>
              </a:lnSpc>
            </a:pPr>
            <a:r>
              <a:rPr lang="zh-CN" altLang="en-US" dirty="0">
                <a:solidFill>
                  <a:srgbClr val="0000FF"/>
                </a:solidFill>
              </a:rPr>
              <a:t>简洁易懂</a:t>
            </a:r>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12" name="Text Box 6"/>
          <p:cNvSpPr txBox="1">
            <a:spLocks noChangeArrowheads="1"/>
          </p:cNvSpPr>
          <p:nvPr/>
        </p:nvSpPr>
        <p:spPr bwMode="auto">
          <a:xfrm>
            <a:off x="3028950" y="4701898"/>
            <a:ext cx="2043376" cy="1531350"/>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a:lnSpc>
                <a:spcPct val="95000"/>
              </a:lnSpc>
            </a:pPr>
            <a:r>
              <a:rPr lang="zh-CN" altLang="en-US" dirty="0"/>
              <a:t>对</a:t>
            </a:r>
            <a:r>
              <a:rPr lang="en-US" altLang="zh-CN" dirty="0"/>
              <a:t>C</a:t>
            </a:r>
            <a:r>
              <a:rPr lang="zh-CN" altLang="en-US" dirty="0"/>
              <a:t>语言系统函数的解释很齐全，比在线帮助还全面。</a:t>
            </a:r>
            <a:endParaRPr lang="en-US" altLang="zh-CN" dirty="0"/>
          </a:p>
        </p:txBody>
      </p:sp>
      <p:sp>
        <p:nvSpPr>
          <p:cNvPr id="13" name="矩形 12"/>
          <p:cNvSpPr/>
          <p:nvPr/>
        </p:nvSpPr>
        <p:spPr>
          <a:xfrm>
            <a:off x="5219700" y="4886596"/>
            <a:ext cx="3813703" cy="830997"/>
          </a:xfrm>
          <a:prstGeom prst="rect">
            <a:avLst/>
          </a:prstGeom>
        </p:spPr>
        <p:txBody>
          <a:bodyPr wrap="square">
            <a:spAutoFit/>
          </a:bodyPr>
          <a:lstStyle/>
          <a:p>
            <a:r>
              <a:rPr lang="zh-CN" altLang="en-US" sz="1200" dirty="0"/>
              <a:t>电子版本</a:t>
            </a:r>
          </a:p>
          <a:p>
            <a:r>
              <a:rPr lang="zh-CN" altLang="en-US" sz="1200" dirty="0"/>
              <a:t>https://lib-tsinghua.wqxuetang.com/book/3187904</a:t>
            </a:r>
          </a:p>
          <a:p>
            <a:r>
              <a:rPr lang="zh-CN" altLang="en-US" sz="1200" dirty="0"/>
              <a:t>校外访问方式请参加数据库说明页http://www.lib.tsinghua.edu.cn/database/wenquan.htm</a:t>
            </a:r>
          </a:p>
        </p:txBody>
      </p:sp>
    </p:spTree>
    <p:extLst>
      <p:ext uri="{BB962C8B-B14F-4D97-AF65-F5344CB8AC3E}">
        <p14:creationId xmlns:p14="http://schemas.microsoft.com/office/powerpoint/2010/main" val="357840957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雍俊海编写过的部分书</a:t>
            </a:r>
          </a:p>
        </p:txBody>
      </p:sp>
      <p:sp>
        <p:nvSpPr>
          <p:cNvPr id="3" name="内容占位符 2"/>
          <p:cNvSpPr>
            <a:spLocks noGrp="1"/>
          </p:cNvSpPr>
          <p:nvPr>
            <p:ph idx="1"/>
          </p:nvPr>
        </p:nvSpPr>
        <p:spPr>
          <a:xfrm>
            <a:off x="461963" y="1614489"/>
            <a:ext cx="8220075" cy="928686"/>
          </a:xfrm>
        </p:spPr>
        <p:txBody>
          <a:bodyPr>
            <a:normAutofit fontScale="92500" lnSpcReduction="10000"/>
          </a:bodyPr>
          <a:lstStyle/>
          <a:p>
            <a:pPr>
              <a:lnSpc>
                <a:spcPct val="110000"/>
              </a:lnSpc>
            </a:pPr>
            <a:r>
              <a:rPr lang="zh-CN" altLang="en-US" dirty="0"/>
              <a:t>雍俊海</a:t>
            </a:r>
            <a:r>
              <a:rPr lang="en-US" altLang="zh-CN" dirty="0"/>
              <a:t>. </a:t>
            </a:r>
            <a:r>
              <a:rPr lang="zh-CN" altLang="en-US" dirty="0"/>
              <a:t>计算机动画算法与编程基础</a:t>
            </a:r>
            <a:r>
              <a:rPr lang="en-US" altLang="zh-CN" dirty="0"/>
              <a:t>. </a:t>
            </a:r>
            <a:r>
              <a:rPr lang="zh-CN" altLang="en-US" dirty="0"/>
              <a:t>北京</a:t>
            </a:r>
            <a:r>
              <a:rPr lang="en-US" altLang="zh-CN" dirty="0"/>
              <a:t>: </a:t>
            </a:r>
            <a:r>
              <a:rPr lang="zh-CN" altLang="en-US" dirty="0"/>
              <a:t>清华大学出版社</a:t>
            </a:r>
            <a:r>
              <a:rPr lang="en-US" altLang="zh-CN" dirty="0"/>
              <a:t>. 2008</a:t>
            </a:r>
            <a:r>
              <a:rPr lang="en-US" altLang="zh-CN" dirty="0" smtClean="0"/>
              <a:t>.</a:t>
            </a:r>
            <a:endParaRPr lang="en-US" altLang="zh-CN" dirty="0"/>
          </a:p>
        </p:txBody>
      </p:sp>
      <p:sp>
        <p:nvSpPr>
          <p:cNvPr id="4" name="日期占位符 3"/>
          <p:cNvSpPr>
            <a:spLocks noGrp="1"/>
          </p:cNvSpPr>
          <p:nvPr>
            <p:ph type="dt" sz="half" idx="10"/>
          </p:nvPr>
        </p:nvSpPr>
        <p:spPr/>
        <p:txBody>
          <a:bodyPr/>
          <a:lstStyle/>
          <a:p>
            <a:fld id="{E2B6079A-957A-4423-8196-9C26428B1705}" type="datetime2">
              <a:rPr lang="zh-CN" altLang="en-US" smtClean="0"/>
              <a:t>2021年3月2日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92</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7" name="Group 5"/>
          <p:cNvGrpSpPr>
            <a:grpSpLocks/>
          </p:cNvGrpSpPr>
          <p:nvPr/>
        </p:nvGrpSpPr>
        <p:grpSpPr bwMode="auto">
          <a:xfrm>
            <a:off x="1479550" y="2565400"/>
            <a:ext cx="6184900" cy="3633788"/>
            <a:chOff x="793" y="1616"/>
            <a:chExt cx="3896" cy="2289"/>
          </a:xfrm>
        </p:grpSpPr>
        <p:pic>
          <p:nvPicPr>
            <p:cNvPr id="8" name="Picture 6" descr="ca_dis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 y="1794"/>
              <a:ext cx="1918" cy="193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7" descr="ca_cov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1" y="1616"/>
              <a:ext cx="1628" cy="2289"/>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Text Box 6"/>
          <p:cNvSpPr txBox="1">
            <a:spLocks noChangeArrowheads="1"/>
          </p:cNvSpPr>
          <p:nvPr/>
        </p:nvSpPr>
        <p:spPr bwMode="auto">
          <a:xfrm>
            <a:off x="828675" y="5761760"/>
            <a:ext cx="1583407" cy="471488"/>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lnSpc>
                <a:spcPct val="95000"/>
              </a:lnSpc>
            </a:pPr>
            <a:r>
              <a:rPr lang="zh-CN" altLang="en-US" dirty="0" smtClean="0"/>
              <a:t>谢谢推广</a:t>
            </a:r>
            <a:r>
              <a:rPr lang="en-US" altLang="zh-CN" dirty="0" smtClean="0"/>
              <a:t>!</a:t>
            </a:r>
            <a:endParaRPr lang="en-US" altLang="zh-CN" dirty="0"/>
          </a:p>
        </p:txBody>
      </p:sp>
      <p:sp>
        <p:nvSpPr>
          <p:cNvPr id="12" name="页脚占位符 11"/>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13" name="矩形 12"/>
          <p:cNvSpPr/>
          <p:nvPr/>
        </p:nvSpPr>
        <p:spPr>
          <a:xfrm>
            <a:off x="4562393" y="4671208"/>
            <a:ext cx="4572000" cy="954107"/>
          </a:xfrm>
          <a:prstGeom prst="rect">
            <a:avLst/>
          </a:prstGeom>
        </p:spPr>
        <p:txBody>
          <a:bodyPr>
            <a:spAutoFit/>
          </a:bodyPr>
          <a:lstStyle/>
          <a:p>
            <a:r>
              <a:rPr lang="zh-CN" altLang="en-US" sz="1400" dirty="0"/>
              <a:t>电子版本</a:t>
            </a:r>
          </a:p>
          <a:p>
            <a:r>
              <a:rPr lang="zh-CN" altLang="en-US" sz="1400" dirty="0"/>
              <a:t>https://lib-tsinghua.wqxuetang.com/book/3379</a:t>
            </a:r>
          </a:p>
          <a:p>
            <a:r>
              <a:rPr lang="zh-CN" altLang="en-US" sz="1400" dirty="0"/>
              <a:t>校外访问方式请参加数据库说明页http://www.lib.tsinghua.edu.cn/database/wenquan.htm</a:t>
            </a:r>
          </a:p>
        </p:txBody>
      </p:sp>
    </p:spTree>
    <p:extLst>
      <p:ext uri="{BB962C8B-B14F-4D97-AF65-F5344CB8AC3E}">
        <p14:creationId xmlns:p14="http://schemas.microsoft.com/office/powerpoint/2010/main" val="323102731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雍俊海编写过的部分书</a:t>
            </a:r>
          </a:p>
        </p:txBody>
      </p:sp>
      <p:sp>
        <p:nvSpPr>
          <p:cNvPr id="3" name="内容占位符 2"/>
          <p:cNvSpPr>
            <a:spLocks noGrp="1"/>
          </p:cNvSpPr>
          <p:nvPr>
            <p:ph idx="1"/>
          </p:nvPr>
        </p:nvSpPr>
        <p:spPr>
          <a:xfrm>
            <a:off x="461963" y="1471614"/>
            <a:ext cx="8220075" cy="947736"/>
          </a:xfrm>
        </p:spPr>
        <p:txBody>
          <a:bodyPr/>
          <a:lstStyle/>
          <a:p>
            <a:r>
              <a:rPr lang="zh-CN" altLang="en-US" dirty="0"/>
              <a:t>雍俊海</a:t>
            </a:r>
            <a:r>
              <a:rPr lang="en-US" altLang="zh-CN" dirty="0"/>
              <a:t>. Java</a:t>
            </a:r>
            <a:r>
              <a:rPr lang="zh-CN" altLang="en-US" dirty="0"/>
              <a:t>程序设计</a:t>
            </a:r>
            <a:r>
              <a:rPr lang="en-US" altLang="zh-CN" dirty="0"/>
              <a:t>(</a:t>
            </a:r>
            <a:r>
              <a:rPr lang="zh-CN" altLang="en-US" dirty="0"/>
              <a:t>第</a:t>
            </a:r>
            <a:r>
              <a:rPr lang="en-US" altLang="zh-CN" dirty="0"/>
              <a:t>2</a:t>
            </a:r>
            <a:r>
              <a:rPr lang="zh-CN" altLang="en-US" dirty="0"/>
              <a:t>版</a:t>
            </a:r>
            <a:r>
              <a:rPr lang="en-US" altLang="zh-CN" dirty="0"/>
              <a:t>). </a:t>
            </a:r>
            <a:r>
              <a:rPr lang="zh-CN" altLang="en-US" dirty="0"/>
              <a:t>北京</a:t>
            </a:r>
            <a:r>
              <a:rPr lang="en-US" altLang="zh-CN" dirty="0"/>
              <a:t>: </a:t>
            </a:r>
            <a:r>
              <a:rPr lang="zh-CN" altLang="en-US" dirty="0"/>
              <a:t>清华大学出版社</a:t>
            </a:r>
            <a:r>
              <a:rPr lang="en-US" altLang="zh-CN" dirty="0"/>
              <a:t>, 2014</a:t>
            </a:r>
            <a:r>
              <a:rPr lang="en-US" altLang="zh-CN" dirty="0" smtClean="0"/>
              <a:t>.</a:t>
            </a:r>
            <a:endParaRPr lang="en-US" altLang="zh-CN" dirty="0"/>
          </a:p>
        </p:txBody>
      </p:sp>
      <p:sp>
        <p:nvSpPr>
          <p:cNvPr id="4" name="日期占位符 3"/>
          <p:cNvSpPr>
            <a:spLocks noGrp="1"/>
          </p:cNvSpPr>
          <p:nvPr>
            <p:ph type="dt" sz="half" idx="10"/>
          </p:nvPr>
        </p:nvSpPr>
        <p:spPr/>
        <p:txBody>
          <a:bodyPr/>
          <a:lstStyle/>
          <a:p>
            <a:fld id="{E09EF8E0-77F5-4EA4-9526-207DC895AA37}" type="datetime2">
              <a:rPr lang="zh-CN" altLang="en-US" smtClean="0"/>
              <a:t>2021年3月2日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93</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7" name="Picture 5" descr="Java程序设计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5163" y="2420938"/>
            <a:ext cx="2732087" cy="3779837"/>
          </a:xfrm>
          <a:prstGeom prst="rect">
            <a:avLst/>
          </a:prstGeom>
          <a:noFill/>
          <a:extLst>
            <a:ext uri="{909E8E84-426E-40DD-AFC4-6F175D3DCCD1}">
              <a14:hiddenFill xmlns:a14="http://schemas.microsoft.com/office/drawing/2010/main">
                <a:solidFill>
                  <a:srgbClr val="FFFFFF"/>
                </a:solidFill>
              </a14:hiddenFill>
            </a:ext>
          </a:extLst>
        </p:spPr>
      </p:pic>
      <p:sp>
        <p:nvSpPr>
          <p:cNvPr id="8" name="Text Box 6"/>
          <p:cNvSpPr txBox="1">
            <a:spLocks noChangeArrowheads="1"/>
          </p:cNvSpPr>
          <p:nvPr/>
        </p:nvSpPr>
        <p:spPr bwMode="auto">
          <a:xfrm>
            <a:off x="828675" y="5761760"/>
            <a:ext cx="1583407" cy="471488"/>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lnSpc>
                <a:spcPct val="95000"/>
              </a:lnSpc>
            </a:pPr>
            <a:r>
              <a:rPr lang="zh-CN" altLang="en-US" dirty="0" smtClean="0"/>
              <a:t>谢谢推广</a:t>
            </a:r>
            <a:r>
              <a:rPr lang="en-US" altLang="zh-CN" dirty="0" smtClean="0"/>
              <a:t>!</a:t>
            </a:r>
            <a:endParaRPr lang="en-US" altLang="zh-CN" dirty="0"/>
          </a:p>
        </p:txBody>
      </p:sp>
      <p:sp>
        <p:nvSpPr>
          <p:cNvPr id="10" name="页脚占位符 9"/>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34036485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雍俊海编写过的部分书</a:t>
            </a:r>
          </a:p>
        </p:txBody>
      </p:sp>
      <p:sp>
        <p:nvSpPr>
          <p:cNvPr id="3" name="内容占位符 2"/>
          <p:cNvSpPr>
            <a:spLocks noGrp="1"/>
          </p:cNvSpPr>
          <p:nvPr>
            <p:ph idx="1"/>
          </p:nvPr>
        </p:nvSpPr>
        <p:spPr>
          <a:xfrm>
            <a:off x="461963" y="1462089"/>
            <a:ext cx="8220075" cy="947736"/>
          </a:xfrm>
        </p:spPr>
        <p:txBody>
          <a:bodyPr/>
          <a:lstStyle/>
          <a:p>
            <a:r>
              <a:rPr lang="zh-CN" altLang="en-US" dirty="0"/>
              <a:t>雍俊海</a:t>
            </a:r>
            <a:r>
              <a:rPr lang="en-US" altLang="zh-CN" dirty="0"/>
              <a:t>. Java</a:t>
            </a:r>
            <a:r>
              <a:rPr lang="zh-CN" altLang="en-US" dirty="0"/>
              <a:t>程序设计教程（第</a:t>
            </a:r>
            <a:r>
              <a:rPr lang="en-US" altLang="zh-CN" dirty="0"/>
              <a:t>3</a:t>
            </a:r>
            <a:r>
              <a:rPr lang="zh-CN" altLang="en-US" dirty="0"/>
              <a:t>版）</a:t>
            </a:r>
            <a:r>
              <a:rPr lang="en-US" altLang="zh-CN" dirty="0"/>
              <a:t>. </a:t>
            </a:r>
            <a:r>
              <a:rPr lang="zh-CN" altLang="en-US" dirty="0"/>
              <a:t>北京</a:t>
            </a:r>
            <a:r>
              <a:rPr lang="en-US" altLang="zh-CN" dirty="0"/>
              <a:t>: </a:t>
            </a:r>
            <a:r>
              <a:rPr lang="zh-CN" altLang="en-US" dirty="0"/>
              <a:t>清华大学出版社</a:t>
            </a:r>
            <a:r>
              <a:rPr lang="en-US" altLang="zh-CN" dirty="0"/>
              <a:t>, 2014.</a:t>
            </a:r>
          </a:p>
        </p:txBody>
      </p:sp>
      <p:sp>
        <p:nvSpPr>
          <p:cNvPr id="4" name="日期占位符 3"/>
          <p:cNvSpPr>
            <a:spLocks noGrp="1"/>
          </p:cNvSpPr>
          <p:nvPr>
            <p:ph type="dt" sz="half" idx="10"/>
          </p:nvPr>
        </p:nvSpPr>
        <p:spPr/>
        <p:txBody>
          <a:bodyPr/>
          <a:lstStyle/>
          <a:p>
            <a:fld id="{158F345B-3028-42DA-8509-7EC9B03DDE6A}" type="datetime2">
              <a:rPr lang="zh-CN" altLang="en-US" smtClean="0"/>
              <a:t>2021年3月2日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94</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AutoShape 5"/>
          <p:cNvSpPr>
            <a:spLocks noChangeArrowheads="1"/>
          </p:cNvSpPr>
          <p:nvPr/>
        </p:nvSpPr>
        <p:spPr bwMode="auto">
          <a:xfrm>
            <a:off x="768350" y="3321050"/>
            <a:ext cx="4032250" cy="430213"/>
          </a:xfrm>
          <a:prstGeom prst="wedgeRectCallout">
            <a:avLst>
              <a:gd name="adj1" fmla="val 66380"/>
              <a:gd name="adj2" fmla="val 8301"/>
            </a:avLst>
          </a:prstGeom>
          <a:solidFill>
            <a:srgbClr val="C0C0C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tIns="36000" rIns="180000" bIns="36000" anchor="ctr" anchorCtr="1"/>
          <a:lstStyle>
            <a:lvl1pPr marL="261938" indent="-261938">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b="1" dirty="0">
                <a:effectLst>
                  <a:outerShdw blurRad="38100" dist="38100" dir="2700000" algn="tl">
                    <a:srgbClr val="FFFFFF"/>
                  </a:outerShdw>
                </a:effectLst>
                <a:latin typeface="Arial" panose="020B0604020202020204" pitchFamily="34" charset="0"/>
              </a:rPr>
              <a:t>普通高等教育精品教材</a:t>
            </a:r>
          </a:p>
        </p:txBody>
      </p:sp>
      <p:sp>
        <p:nvSpPr>
          <p:cNvPr id="9" name="AutoShape 6"/>
          <p:cNvSpPr>
            <a:spLocks noChangeArrowheads="1"/>
          </p:cNvSpPr>
          <p:nvPr/>
        </p:nvSpPr>
        <p:spPr bwMode="auto">
          <a:xfrm>
            <a:off x="768350" y="4398963"/>
            <a:ext cx="4032250" cy="792162"/>
          </a:xfrm>
          <a:prstGeom prst="wedgeRectCallout">
            <a:avLst>
              <a:gd name="adj1" fmla="val 66931"/>
              <a:gd name="adj2" fmla="val 676"/>
            </a:avLst>
          </a:prstGeom>
          <a:solidFill>
            <a:srgbClr val="C0C0C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tIns="36000" rIns="180000" bIns="36000" anchor="ctr" anchorCtr="1"/>
          <a:lstStyle>
            <a:lvl1pPr marL="261938" indent="-261938">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b="1" dirty="0">
                <a:effectLst>
                  <a:outerShdw blurRad="38100" dist="38100" dir="2700000" algn="tl">
                    <a:srgbClr val="FFFFFF"/>
                  </a:outerShdw>
                </a:effectLst>
                <a:latin typeface="Arial" panose="020B0604020202020204" pitchFamily="34" charset="0"/>
              </a:rPr>
              <a:t>普通高等教育“十二五”国家级规划教材</a:t>
            </a:r>
          </a:p>
        </p:txBody>
      </p:sp>
      <p:sp>
        <p:nvSpPr>
          <p:cNvPr id="10" name="AutoShape 7"/>
          <p:cNvSpPr>
            <a:spLocks noChangeArrowheads="1"/>
          </p:cNvSpPr>
          <p:nvPr/>
        </p:nvSpPr>
        <p:spPr bwMode="auto">
          <a:xfrm>
            <a:off x="768350" y="3859213"/>
            <a:ext cx="4032250" cy="431800"/>
          </a:xfrm>
          <a:prstGeom prst="wedgeRectCallout">
            <a:avLst>
              <a:gd name="adj1" fmla="val 66495"/>
              <a:gd name="adj2" fmla="val 13727"/>
            </a:avLst>
          </a:prstGeom>
          <a:solidFill>
            <a:srgbClr val="C0C0C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tIns="36000" rIns="180000" bIns="36000" anchor="ctr" anchorCtr="1"/>
          <a:lstStyle>
            <a:lvl1pPr marL="261938" indent="-261938">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b="1" dirty="0">
                <a:effectLst>
                  <a:outerShdw blurRad="38100" dist="38100" dir="2700000" algn="tl">
                    <a:srgbClr val="FFFFFF"/>
                  </a:outerShdw>
                </a:effectLst>
                <a:latin typeface="Arial" panose="020B0604020202020204" pitchFamily="34" charset="0"/>
              </a:rPr>
              <a:t>北京高等教育精品教材</a:t>
            </a:r>
          </a:p>
        </p:txBody>
      </p:sp>
      <p:sp>
        <p:nvSpPr>
          <p:cNvPr id="11" name="AutoShape 8"/>
          <p:cNvSpPr>
            <a:spLocks noChangeArrowheads="1"/>
          </p:cNvSpPr>
          <p:nvPr/>
        </p:nvSpPr>
        <p:spPr bwMode="auto">
          <a:xfrm>
            <a:off x="768350" y="2420938"/>
            <a:ext cx="4032250" cy="792162"/>
          </a:xfrm>
          <a:prstGeom prst="wedgeRectCallout">
            <a:avLst>
              <a:gd name="adj1" fmla="val 65708"/>
              <a:gd name="adj2" fmla="val -10120"/>
            </a:avLst>
          </a:prstGeom>
          <a:solidFill>
            <a:srgbClr val="C0C0C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tIns="36000" rIns="180000" bIns="36000" anchor="ctr" anchorCtr="1"/>
          <a:lstStyle>
            <a:lvl1pPr marL="261938" indent="-261938">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b="1" dirty="0">
                <a:effectLst>
                  <a:outerShdw blurRad="38100" dist="38100" dir="2700000" algn="tl">
                    <a:srgbClr val="FFFFFF"/>
                  </a:outerShdw>
                </a:effectLst>
                <a:ea typeface="楷体_GB2312" pitchFamily="49" charset="-122"/>
              </a:rPr>
              <a:t>首届中国大学出版社图书奖一等奖</a:t>
            </a:r>
          </a:p>
        </p:txBody>
      </p:sp>
      <p:sp>
        <p:nvSpPr>
          <p:cNvPr id="12" name="AutoShape 9"/>
          <p:cNvSpPr>
            <a:spLocks noChangeArrowheads="1"/>
          </p:cNvSpPr>
          <p:nvPr/>
        </p:nvSpPr>
        <p:spPr bwMode="auto">
          <a:xfrm>
            <a:off x="768350" y="5300663"/>
            <a:ext cx="4032250" cy="792162"/>
          </a:xfrm>
          <a:prstGeom prst="wedgeRectCallout">
            <a:avLst>
              <a:gd name="adj1" fmla="val 66931"/>
              <a:gd name="adj2" fmla="val 704"/>
            </a:avLst>
          </a:prstGeom>
          <a:solidFill>
            <a:srgbClr val="C0C0C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tIns="36000" rIns="180000" bIns="36000" anchor="ctr" anchorCtr="1"/>
          <a:lstStyle>
            <a:lvl1pPr marL="261938" indent="-261938">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b="1" dirty="0">
                <a:effectLst>
                  <a:outerShdw blurRad="38100" dist="38100" dir="2700000" algn="tl">
                    <a:srgbClr val="FFFFFF"/>
                  </a:outerShdw>
                </a:effectLst>
                <a:latin typeface="Arial" panose="020B0604020202020204" pitchFamily="34" charset="0"/>
              </a:rPr>
              <a:t>普通高等教育“十一五”国家级规划教材</a:t>
            </a:r>
          </a:p>
        </p:txBody>
      </p:sp>
      <p:pic>
        <p:nvPicPr>
          <p:cNvPr id="13" name="Picture 10" descr="Java程序设计教程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1325" y="2349500"/>
            <a:ext cx="2767013" cy="3778250"/>
          </a:xfrm>
          <a:prstGeom prst="rect">
            <a:avLst/>
          </a:prstGeom>
          <a:noFill/>
          <a:extLst>
            <a:ext uri="{909E8E84-426E-40DD-AFC4-6F175D3DCCD1}">
              <a14:hiddenFill xmlns:a14="http://schemas.microsoft.com/office/drawing/2010/main">
                <a:solidFill>
                  <a:srgbClr val="FFFFFF"/>
                </a:solidFill>
              </a14:hiddenFill>
            </a:ext>
          </a:extLst>
        </p:spPr>
      </p:pic>
      <p:sp>
        <p:nvSpPr>
          <p:cNvPr id="14" name="Text Box 6"/>
          <p:cNvSpPr txBox="1">
            <a:spLocks noChangeArrowheads="1"/>
          </p:cNvSpPr>
          <p:nvPr/>
        </p:nvSpPr>
        <p:spPr bwMode="auto">
          <a:xfrm>
            <a:off x="7116762" y="5884862"/>
            <a:ext cx="1583407" cy="471488"/>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lnSpc>
                <a:spcPct val="95000"/>
              </a:lnSpc>
            </a:pPr>
            <a:r>
              <a:rPr lang="zh-CN" altLang="en-US" dirty="0" smtClean="0"/>
              <a:t>谢谢推广</a:t>
            </a:r>
            <a:r>
              <a:rPr lang="en-US" altLang="zh-CN" dirty="0" smtClean="0"/>
              <a:t>!</a:t>
            </a:r>
            <a:endParaRPr lang="en-US" altLang="zh-CN" dirty="0"/>
          </a:p>
        </p:txBody>
      </p:sp>
      <p:sp>
        <p:nvSpPr>
          <p:cNvPr id="15" name="页脚占位符 14"/>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2853002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雍俊海编写过的部分书</a:t>
            </a:r>
          </a:p>
        </p:txBody>
      </p:sp>
      <p:sp>
        <p:nvSpPr>
          <p:cNvPr id="3" name="内容占位符 2"/>
          <p:cNvSpPr>
            <a:spLocks noGrp="1"/>
          </p:cNvSpPr>
          <p:nvPr>
            <p:ph idx="1"/>
          </p:nvPr>
        </p:nvSpPr>
        <p:spPr>
          <a:xfrm>
            <a:off x="461964" y="1552575"/>
            <a:ext cx="4376736" cy="4803776"/>
          </a:xfrm>
        </p:spPr>
        <p:txBody>
          <a:bodyPr/>
          <a:lstStyle/>
          <a:p>
            <a:pPr>
              <a:lnSpc>
                <a:spcPct val="120000"/>
              </a:lnSpc>
            </a:pPr>
            <a:r>
              <a:rPr lang="zh-CN" altLang="en-US" dirty="0"/>
              <a:t>雍俊海</a:t>
            </a:r>
            <a:r>
              <a:rPr lang="en-US" altLang="zh-CN" dirty="0" smtClean="0"/>
              <a:t>.  《Java</a:t>
            </a:r>
            <a:r>
              <a:rPr lang="zh-CN" altLang="en-US" dirty="0"/>
              <a:t>程序设计习题集（含参考答案）</a:t>
            </a:r>
            <a:r>
              <a:rPr lang="en-US" altLang="zh-CN" dirty="0" smtClean="0"/>
              <a:t>》.</a:t>
            </a:r>
            <a:r>
              <a:rPr lang="zh-CN" altLang="en-US" dirty="0" smtClean="0"/>
              <a:t>清华大学出版社</a:t>
            </a:r>
            <a:r>
              <a:rPr lang="en-US" altLang="zh-CN" dirty="0" smtClean="0"/>
              <a:t>, </a:t>
            </a:r>
            <a:r>
              <a:rPr lang="en-US" altLang="zh-CN" dirty="0"/>
              <a:t>2006.</a:t>
            </a:r>
          </a:p>
        </p:txBody>
      </p:sp>
      <p:sp>
        <p:nvSpPr>
          <p:cNvPr id="4" name="日期占位符 3"/>
          <p:cNvSpPr>
            <a:spLocks noGrp="1"/>
          </p:cNvSpPr>
          <p:nvPr>
            <p:ph type="dt" sz="half" idx="10"/>
          </p:nvPr>
        </p:nvSpPr>
        <p:spPr/>
        <p:txBody>
          <a:bodyPr/>
          <a:lstStyle/>
          <a:p>
            <a:fld id="{E9E4FEE9-B50D-4D69-9CC8-1D757CD22D1B}" type="datetime2">
              <a:rPr lang="zh-CN" altLang="en-US" smtClean="0"/>
              <a:t>2021年3月2日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95</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8" name="Picture 5" descr="C1_习题集封面"/>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1828800"/>
            <a:ext cx="3175000" cy="4432300"/>
          </a:xfrm>
          <a:prstGeom prst="rect">
            <a:avLst/>
          </a:prstGeom>
          <a:noFill/>
          <a:extLst>
            <a:ext uri="{909E8E84-426E-40DD-AFC4-6F175D3DCCD1}">
              <a14:hiddenFill xmlns:a14="http://schemas.microsoft.com/office/drawing/2010/main">
                <a:solidFill>
                  <a:srgbClr val="FFFFFF"/>
                </a:solidFill>
              </a14:hiddenFill>
            </a:ext>
          </a:extLst>
        </p:spPr>
      </p:pic>
      <p:sp>
        <p:nvSpPr>
          <p:cNvPr id="9" name="Text Box 6"/>
          <p:cNvSpPr txBox="1">
            <a:spLocks noChangeArrowheads="1"/>
          </p:cNvSpPr>
          <p:nvPr/>
        </p:nvSpPr>
        <p:spPr bwMode="auto">
          <a:xfrm>
            <a:off x="828675" y="5761760"/>
            <a:ext cx="1583407" cy="471488"/>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lnSpc>
                <a:spcPct val="95000"/>
              </a:lnSpc>
            </a:pPr>
            <a:r>
              <a:rPr lang="zh-CN" altLang="en-US" dirty="0" smtClean="0"/>
              <a:t>谢谢推广</a:t>
            </a:r>
            <a:r>
              <a:rPr lang="en-US" altLang="zh-CN" dirty="0" smtClean="0"/>
              <a:t>!</a:t>
            </a:r>
            <a:endParaRPr lang="en-US" altLang="zh-CN" dirty="0"/>
          </a:p>
        </p:txBody>
      </p:sp>
      <p:sp>
        <p:nvSpPr>
          <p:cNvPr id="10" name="页脚占位符 9"/>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82020415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stretch>
            <a:fillRect/>
          </a:stretch>
        </p:blipFill>
        <p:spPr>
          <a:xfrm>
            <a:off x="0" y="3175"/>
            <a:ext cx="9143999" cy="6854825"/>
          </a:xfrm>
          <a:prstGeom prst="rect">
            <a:avLst/>
          </a:prstGeom>
        </p:spPr>
      </p:pic>
      <p:sp>
        <p:nvSpPr>
          <p:cNvPr id="2" name="标题 1"/>
          <p:cNvSpPr>
            <a:spLocks noGrp="1"/>
          </p:cNvSpPr>
          <p:nvPr>
            <p:ph type="title"/>
          </p:nvPr>
        </p:nvSpPr>
        <p:spPr>
          <a:xfrm>
            <a:off x="4438649" y="4860926"/>
            <a:ext cx="2390775" cy="1325563"/>
          </a:xfrm>
        </p:spPr>
        <p:txBody>
          <a:bodyPr>
            <a:normAutofit/>
          </a:bodyPr>
          <a:lstStyle/>
          <a:p>
            <a:r>
              <a:rPr lang="zh-CN" altLang="en-US" sz="4800" dirty="0" smtClean="0"/>
              <a:t>谢谢</a:t>
            </a:r>
            <a:endParaRPr lang="zh-CN" altLang="en-US" sz="4800" dirty="0"/>
          </a:p>
        </p:txBody>
      </p:sp>
      <p:sp>
        <p:nvSpPr>
          <p:cNvPr id="3" name="内容占位符 2"/>
          <p:cNvSpPr>
            <a:spLocks noGrp="1"/>
          </p:cNvSpPr>
          <p:nvPr>
            <p:ph idx="1"/>
          </p:nvPr>
        </p:nvSpPr>
        <p:spPr>
          <a:xfrm>
            <a:off x="528639" y="1890714"/>
            <a:ext cx="2309812" cy="566736"/>
          </a:xfrm>
        </p:spPr>
        <p:txBody>
          <a:bodyPr/>
          <a:lstStyle/>
          <a:p>
            <a:r>
              <a:rPr lang="zh-CN" altLang="en-US" dirty="0"/>
              <a:t>请多</a:t>
            </a:r>
            <a:r>
              <a:rPr lang="zh-CN" altLang="en-US" dirty="0" smtClean="0"/>
              <a:t>指教。</a:t>
            </a:r>
            <a:endParaRPr lang="zh-CN" altLang="en-US" dirty="0"/>
          </a:p>
        </p:txBody>
      </p:sp>
      <p:sp>
        <p:nvSpPr>
          <p:cNvPr id="4" name="日期占位符 3"/>
          <p:cNvSpPr>
            <a:spLocks noGrp="1"/>
          </p:cNvSpPr>
          <p:nvPr>
            <p:ph type="dt" sz="half" idx="10"/>
          </p:nvPr>
        </p:nvSpPr>
        <p:spPr/>
        <p:txBody>
          <a:bodyPr/>
          <a:lstStyle/>
          <a:p>
            <a:fld id="{0A47B256-D6D7-46C0-9BA7-27262FCA53F0}" type="datetime2">
              <a:rPr lang="zh-CN" altLang="en-US" smtClean="0"/>
              <a:t>2021年3月2日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96</a:t>
            </a:fld>
            <a:endParaRPr lang="zh-CN" altLang="en-US"/>
          </a:p>
        </p:txBody>
      </p:sp>
      <p:sp>
        <p:nvSpPr>
          <p:cNvPr id="7" name="内容占位符 2"/>
          <p:cNvSpPr txBox="1">
            <a:spLocks/>
          </p:cNvSpPr>
          <p:nvPr/>
        </p:nvSpPr>
        <p:spPr>
          <a:xfrm>
            <a:off x="904874" y="5529261"/>
            <a:ext cx="2352676" cy="438150"/>
          </a:xfrm>
          <a:prstGeom prst="rect">
            <a:avLst/>
          </a:prstGeom>
        </p:spPr>
        <p:txBody>
          <a:bodyPr vert="horz" lIns="91440" tIns="45720" rIns="91440" bIns="45720" rtlCol="0">
            <a:normAutofit fontScale="70000" lnSpcReduction="20000"/>
          </a:bodyPr>
          <a:lstStyle>
            <a:lvl1pPr marL="0" indent="-360000" algn="l" defTabSz="914400" rtl="0" eaLnBrk="1" latinLnBrk="0" hangingPunct="1">
              <a:lnSpc>
                <a:spcPct val="100000"/>
              </a:lnSpc>
              <a:spcBef>
                <a:spcPts val="300"/>
              </a:spcBef>
              <a:buFont typeface="Arial" panose="020B0604020202020204" pitchFamily="34" charset="0"/>
              <a:buChar char="•"/>
              <a:defRPr sz="3200" b="1" i="0" kern="1200" baseline="0">
                <a:solidFill>
                  <a:srgbClr val="0000FF"/>
                </a:solidFill>
                <a:latin typeface="Times New Roman" panose="02020603050405020304" pitchFamily="18" charset="0"/>
                <a:ea typeface="宋体" panose="02010600030101010101" pitchFamily="2" charset="-122"/>
                <a:cs typeface="+mn-cs"/>
              </a:defRPr>
            </a:lvl1pPr>
            <a:lvl2pPr marL="720000" indent="-360000" algn="l" defTabSz="914400" rtl="0" eaLnBrk="1" latinLnBrk="0" hangingPunct="1">
              <a:lnSpc>
                <a:spcPct val="100000"/>
              </a:lnSpc>
              <a:spcBef>
                <a:spcPts val="300"/>
              </a:spcBef>
              <a:buFont typeface="Wingdings" panose="05000000000000000000" pitchFamily="2" charset="2"/>
              <a:buChar char="Ø"/>
              <a:defRPr sz="2800" b="1" i="0" kern="1200" baseline="0">
                <a:solidFill>
                  <a:schemeClr val="tx1"/>
                </a:solidFill>
                <a:latin typeface="Times New Roman" panose="02020603050405020304" pitchFamily="18" charset="0"/>
                <a:ea typeface="宋体" panose="02010600030101010101" pitchFamily="2" charset="-122"/>
                <a:cs typeface="+mn-cs"/>
              </a:defRPr>
            </a:lvl2pPr>
            <a:lvl3pPr marL="1080000" indent="-342900" algn="l" defTabSz="914400" rtl="0" eaLnBrk="1" latinLnBrk="0" hangingPunct="1">
              <a:lnSpc>
                <a:spcPct val="100000"/>
              </a:lnSpc>
              <a:spcBef>
                <a:spcPts val="300"/>
              </a:spcBef>
              <a:buFont typeface="Wingdings" panose="05000000000000000000" pitchFamily="2" charset="2"/>
              <a:buChar char=""/>
              <a:defRPr sz="2400" b="1" i="0" kern="1200" baseline="0">
                <a:solidFill>
                  <a:srgbClr val="643264"/>
                </a:solidFill>
                <a:latin typeface="Times New Roman" panose="02020603050405020304" pitchFamily="18" charset="0"/>
                <a:ea typeface="宋体" panose="02010600030101010101" pitchFamily="2" charset="-122"/>
                <a:cs typeface="+mn-cs"/>
              </a:defRPr>
            </a:lvl3pPr>
            <a:lvl4pPr marL="1440000" indent="-360000" algn="l" defTabSz="914400" rtl="0" eaLnBrk="1" latinLnBrk="0" hangingPunct="1">
              <a:lnSpc>
                <a:spcPct val="100000"/>
              </a:lnSpc>
              <a:spcBef>
                <a:spcPts val="300"/>
              </a:spcBef>
              <a:buFont typeface="Wingdings" panose="05000000000000000000" pitchFamily="2" charset="2"/>
              <a:buChar char=""/>
              <a:defRPr sz="2400" b="1" i="0" kern="1200" baseline="0">
                <a:solidFill>
                  <a:srgbClr val="960032"/>
                </a:solidFill>
                <a:latin typeface="Times New Roman" panose="02020603050405020304" pitchFamily="18" charset="0"/>
                <a:ea typeface="宋体" panose="02010600030101010101" pitchFamily="2" charset="-122"/>
                <a:cs typeface="+mn-cs"/>
              </a:defRPr>
            </a:lvl4pPr>
            <a:lvl5pPr marL="1800000" indent="-360000" algn="l" defTabSz="914400" rtl="0" eaLnBrk="1" latinLnBrk="0" hangingPunct="1">
              <a:lnSpc>
                <a:spcPct val="100000"/>
              </a:lnSpc>
              <a:spcBef>
                <a:spcPts val="300"/>
              </a:spcBef>
              <a:buFont typeface="Wingdings" panose="05000000000000000000" pitchFamily="2" charset="2"/>
              <a:buChar char=""/>
              <a:defRPr sz="2400" b="1" i="0" kern="1200" baseline="0">
                <a:solidFill>
                  <a:srgbClr val="643200"/>
                </a:solidFill>
                <a:latin typeface="Times New Roman" panose="02020603050405020304" pitchFamily="18" charset="0"/>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ctr">
              <a:buFont typeface="Arial" panose="020B0604020202020204" pitchFamily="34" charset="0"/>
              <a:buNone/>
            </a:pPr>
            <a:r>
              <a:rPr lang="zh-CN" altLang="en-US" dirty="0" smtClean="0"/>
              <a:t>请帮忙广为宣传</a:t>
            </a:r>
            <a:endParaRPr lang="zh-CN" altLang="en-US" dirty="0"/>
          </a:p>
        </p:txBody>
      </p:sp>
      <p:sp>
        <p:nvSpPr>
          <p:cNvPr id="9" name="页脚占位符 8"/>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78855506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1.0"/>
  <p:tag name="PROBLEMBLANK" val="[{&quot;Num&quot;:1,&quot;Score&quot;:1.0,&quot;Answers&quot;:[&quot;Copy: m_a=10&quot;],&quot;CaseSensitive&quot;:false,&quot;FuzzyMatch&quot;:true}]"/>
</p:tagLst>
</file>

<file path=ppt/tags/tag10.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1.0"/>
  <p:tag name="PROBLEMBLANK" val="[{&quot;Num&quot;:1,&quot;Score&quot;:1.0,&quot;Answers&quot;:[&quot;m_a=10&quot;],&quot;CaseSensitive&quot;:false,&quot;FuzzyMatch&quot;:false}]"/>
</p:tagLst>
</file>

<file path=ppt/tags/tag1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13.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1.0"/>
  <p:tag name="PROBLEMBLANK" val="[{&quot;Num&quot;:1,&quot;Score&quot;:1.0,&quot;Answers&quot;:[&quot;m_a=10m_a=10&quot;],&quot;CaseSensitive&quot;:false,&quot;FuzzyMatch&quot;:false}]"/>
</p:tagLst>
</file>

<file path=ppt/tags/tag2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23.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2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30.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1.0"/>
  <p:tag name="PROBLEMBLANK" val="[{&quot;Num&quot;:1,&quot;Score&quot;:1.0,&quot;Answers&quot;:[&quot;错误&quot;],&quot;CaseSensitive&quot;:false,&quot;FuzzyMatch&quot;:true}]"/>
</p:tagLst>
</file>

<file path=ppt/tags/tag3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33.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0.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1.0"/>
  <p:tag name="PROBLEMBLANK" val="[{&quot;Num&quot;:1,&quot;Score&quot;:1.0,&quot;Answers&quot;:[&quot;m_a=0 Copy: m_a=0&quot;],&quot;CaseSensitive&quot;:false,&quot;FuzzyMatch&quot;:false}]"/>
</p:tagLst>
</file>

<file path=ppt/tags/tag4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43.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4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50.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1.0"/>
  <p:tag name="PROBLEMBLANK" val="[{&quot;Num&quot;:1,&quot;Score&quot;:1.0,&quot;Answers&quot;:[&quot;错误&quot;],&quot;CaseSensitive&quot;:false,&quot;FuzzyMatch&quot;:false}]"/>
</p:tagLst>
</file>

<file path=ppt/tags/tag5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53.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5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5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1251</TotalTime>
  <Words>9193</Words>
  <Application>Microsoft Office PowerPoint</Application>
  <PresentationFormat>全屏显示(4:3)</PresentationFormat>
  <Paragraphs>1951</Paragraphs>
  <Slides>96</Slides>
  <Notes>87</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96</vt:i4>
      </vt:variant>
    </vt:vector>
  </HeadingPairs>
  <TitlesOfParts>
    <vt:vector size="109" baseType="lpstr">
      <vt:lpstr>Microsoft Yahei</vt:lpstr>
      <vt:lpstr>黑体</vt:lpstr>
      <vt:lpstr>楷体_GB2312</vt:lpstr>
      <vt:lpstr>隶书</vt:lpstr>
      <vt:lpstr>宋体</vt:lpstr>
      <vt:lpstr>Microsoft YaHei</vt:lpstr>
      <vt:lpstr>新宋体</vt:lpstr>
      <vt:lpstr>Arial</vt:lpstr>
      <vt:lpstr>Calibri</vt:lpstr>
      <vt:lpstr>Times New Roman</vt:lpstr>
      <vt:lpstr>Wingdings</vt:lpstr>
      <vt:lpstr>Office 主题</vt:lpstr>
      <vt:lpstr>剪辑</vt:lpstr>
      <vt:lpstr>本课程采用</vt:lpstr>
      <vt:lpstr>课前小甜点: 面向对象程序设计的基本思想</vt:lpstr>
      <vt:lpstr>课前小甜点</vt:lpstr>
      <vt:lpstr>面向对象程序设计基础 (Fundamentals of Object-Oriented Programming)</vt:lpstr>
      <vt:lpstr>助教</vt:lpstr>
      <vt:lpstr>第02讲   类与对象基础</vt:lpstr>
      <vt:lpstr>本章总体纲要</vt:lpstr>
      <vt:lpstr>程序设计方法与代码复用粒度的历史变迁</vt:lpstr>
      <vt:lpstr>面向过程的结构化程序设计方法</vt:lpstr>
      <vt:lpstr>结构化程序设计: 模块划分的基本原则</vt:lpstr>
      <vt:lpstr>面向对象程序设计方法</vt:lpstr>
      <vt:lpstr>面向过程的程序设计与好的面向对象程序设计对比</vt:lpstr>
      <vt:lpstr>面向对象程序设计的基本思路</vt:lpstr>
      <vt:lpstr>C++程序设计方法</vt:lpstr>
      <vt:lpstr>本章总体纲要</vt:lpstr>
      <vt:lpstr>类声明</vt:lpstr>
      <vt:lpstr>类的定义格式</vt:lpstr>
      <vt:lpstr>结构与类</vt:lpstr>
      <vt:lpstr>本章总体纲要</vt:lpstr>
      <vt:lpstr>整数输入与输出计时例程: 问题部分</vt:lpstr>
      <vt:lpstr>例程求解: 总体设计</vt:lpstr>
      <vt:lpstr>例程求解: 总体设计</vt:lpstr>
      <vt:lpstr>例程求解: C++语言软件构件库</vt:lpstr>
      <vt:lpstr>C++库&lt;ctime&gt;</vt:lpstr>
      <vt:lpstr>采用C++面向对象技术: 对象设计 (文件名CP_IntegerInputSimple.h, 开发者: 雍俊海)</vt:lpstr>
      <vt:lpstr>采用C++面向对象技术: 类实现 (文件名CP_IntegerInputSimple.cpp, 开发者: 雍俊海)</vt:lpstr>
      <vt:lpstr>计时器对象: 对象设计 (文件名CP_TimeByClock.h, 开发者: 雍俊海)</vt:lpstr>
      <vt:lpstr>计时器对象: 类实现 (文件名CP_TimeByClock.cpp, 开发者: 雍俊海)</vt:lpstr>
      <vt:lpstr>计时器对象: 类实现 (文件名CP_TimeByClock.cpp, 开发者: 雍俊海)</vt:lpstr>
      <vt:lpstr>计时器对象: 类实现 (文件名CP_TimeByClock.cpp, 开发者: 雍俊海)</vt:lpstr>
      <vt:lpstr>例程求解对象: 对象设计 (文件名CP_IntegerInputSimpleTimeApplication.h, 开发者: 雍俊海)</vt:lpstr>
      <vt:lpstr>例程求解对象: 类实现 (文件名CP_IntegerInputSimpleTimeApplication.cpp, 开发者: 雍俊海)</vt:lpstr>
      <vt:lpstr>主函数: 问题求解 (文件名CP_IntegerInputSimpleTimeMain.cpp, 开发者: 雍俊海)</vt:lpstr>
      <vt:lpstr>程序运行结果示例</vt:lpstr>
      <vt:lpstr>本章总体纲要</vt:lpstr>
      <vt:lpstr>构造函数</vt:lpstr>
      <vt:lpstr>构造函数的声明与实现: 形式一</vt:lpstr>
      <vt:lpstr>构造函数的声明与实现: 形式二</vt:lpstr>
      <vt:lpstr>构造函数的成员初始化表</vt:lpstr>
      <vt:lpstr>同一个类允许同时存在多个构造函数</vt:lpstr>
      <vt:lpstr>构造函数的参数允许带默认参数值</vt:lpstr>
      <vt:lpstr>下面程序片断是否正确?[问]</vt:lpstr>
      <vt:lpstr>下面程序片断是否正确?[答]</vt:lpstr>
      <vt:lpstr>下面程序片断是否正确? [问]</vt:lpstr>
      <vt:lpstr>下面程序片断是否正确? [答]</vt:lpstr>
      <vt:lpstr>默认构造函数</vt:lpstr>
      <vt:lpstr>拷贝构造函数</vt:lpstr>
      <vt:lpstr>拷贝构造函数: 场景1</vt:lpstr>
      <vt:lpstr>拷贝构造函数: 场景2</vt:lpstr>
      <vt:lpstr>拷贝构造函数: 场景3</vt:lpstr>
      <vt:lpstr>本章总体纲要</vt:lpstr>
      <vt:lpstr>析构函数</vt:lpstr>
      <vt:lpstr>析构函数程序示例</vt:lpstr>
      <vt:lpstr>析构函数程序示例</vt:lpstr>
      <vt:lpstr>本章总体纲要</vt:lpstr>
      <vt:lpstr>在C++中申请和释放内存</vt:lpstr>
      <vt:lpstr>采用new和delete</vt:lpstr>
      <vt:lpstr>采用new和delete</vt:lpstr>
      <vt:lpstr>通过malloc和free</vt:lpstr>
      <vt:lpstr>本章总体纲要</vt:lpstr>
      <vt:lpstr>在类的成员函数中访问类的成员</vt:lpstr>
      <vt:lpstr>在类的成员函数中访问类的成员</vt:lpstr>
      <vt:lpstr>访问实例对象的成员</vt:lpstr>
      <vt:lpstr>访问实例对象的成员</vt:lpstr>
      <vt:lpstr>课间小甜点</vt:lpstr>
      <vt:lpstr>PowerPoint 演示文稿</vt:lpstr>
      <vt:lpstr>PowerPoint 演示文稿</vt:lpstr>
      <vt:lpstr>PowerPoint 演示文稿</vt:lpstr>
      <vt:lpstr>PowerPoint 演示文稿</vt:lpstr>
      <vt:lpstr>PowerPoint 演示文稿</vt:lpstr>
      <vt:lpstr>PowerPoint 演示文稿</vt:lpstr>
      <vt:lpstr>复习: 下面程序是否有误? 如果没有，输出什么?</vt:lpstr>
      <vt:lpstr>复习: 下面程序是否有误? 如果没有，输出什么?</vt:lpstr>
      <vt:lpstr>复习: 下面程序是否有误? 如果没有，输出什么?</vt:lpstr>
      <vt:lpstr>复习: 下面程序是否有误? 如果没有，输出什么?</vt:lpstr>
      <vt:lpstr>复习: 下面程序是否有误? 如果没有，输出什么?</vt:lpstr>
      <vt:lpstr>复习: 下面程序是否有误? 如果没有，输出什么?</vt:lpstr>
      <vt:lpstr>本章总体纲要</vt:lpstr>
      <vt:lpstr>复习练习题(不用交)</vt:lpstr>
      <vt:lpstr>复习练习题(不用交)</vt:lpstr>
      <vt:lpstr>复习练习题(不用交)</vt:lpstr>
      <vt:lpstr>复习练习题(不用交)</vt:lpstr>
      <vt:lpstr>本章总体纲要</vt:lpstr>
      <vt:lpstr>第2次作业(采用VC 2017编写程序)</vt:lpstr>
      <vt:lpstr>作业要求补充</vt:lpstr>
      <vt:lpstr>Thank You</vt:lpstr>
      <vt:lpstr>谢谢</vt:lpstr>
      <vt:lpstr>雍俊海编写过的部分书</vt:lpstr>
      <vt:lpstr>雍俊海编写过的部分书</vt:lpstr>
      <vt:lpstr>雍俊海编写过的部分书</vt:lpstr>
      <vt:lpstr>雍俊海编写过的部分书</vt:lpstr>
      <vt:lpstr>雍俊海编写过的部分书</vt:lpstr>
      <vt:lpstr>雍俊海编写过的部分书</vt:lpstr>
      <vt:lpstr>雍俊海编写过的部分书</vt:lpstr>
      <vt:lpstr>雍俊海编写过的部分书</vt:lpstr>
      <vt:lpstr>谢谢</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Windows 用户</cp:lastModifiedBy>
  <cp:revision>584</cp:revision>
  <dcterms:created xsi:type="dcterms:W3CDTF">2017-01-12T02:44:27Z</dcterms:created>
  <dcterms:modified xsi:type="dcterms:W3CDTF">2021-03-02T08:57:26Z</dcterms:modified>
</cp:coreProperties>
</file>