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7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7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sldIdLst>
    <p:sldId id="433" r:id="rId2"/>
    <p:sldId id="434" r:id="rId3"/>
    <p:sldId id="435" r:id="rId4"/>
    <p:sldId id="417" r:id="rId5"/>
    <p:sldId id="353" r:id="rId6"/>
    <p:sldId id="354" r:id="rId7"/>
    <p:sldId id="355" r:id="rId8"/>
    <p:sldId id="356" r:id="rId9"/>
    <p:sldId id="273" r:id="rId10"/>
    <p:sldId id="275" r:id="rId11"/>
    <p:sldId id="257" r:id="rId12"/>
    <p:sldId id="258" r:id="rId13"/>
    <p:sldId id="278" r:id="rId14"/>
    <p:sldId id="279" r:id="rId15"/>
    <p:sldId id="393" r:id="rId16"/>
    <p:sldId id="281" r:id="rId17"/>
    <p:sldId id="357" r:id="rId18"/>
    <p:sldId id="282" r:id="rId19"/>
    <p:sldId id="283" r:id="rId20"/>
    <p:sldId id="284" r:id="rId21"/>
    <p:sldId id="394" r:id="rId22"/>
    <p:sldId id="293" r:id="rId23"/>
    <p:sldId id="359" r:id="rId24"/>
    <p:sldId id="360" r:id="rId25"/>
    <p:sldId id="368" r:id="rId26"/>
    <p:sldId id="367" r:id="rId27"/>
    <p:sldId id="369" r:id="rId28"/>
    <p:sldId id="370" r:id="rId29"/>
    <p:sldId id="361" r:id="rId30"/>
    <p:sldId id="362" r:id="rId31"/>
    <p:sldId id="363" r:id="rId32"/>
    <p:sldId id="364" r:id="rId33"/>
    <p:sldId id="365" r:id="rId34"/>
    <p:sldId id="366" r:id="rId35"/>
    <p:sldId id="286" r:id="rId36"/>
    <p:sldId id="371" r:id="rId37"/>
    <p:sldId id="372" r:id="rId38"/>
    <p:sldId id="294" r:id="rId39"/>
    <p:sldId id="295" r:id="rId40"/>
    <p:sldId id="373" r:id="rId41"/>
    <p:sldId id="296" r:id="rId42"/>
    <p:sldId id="297" r:id="rId43"/>
    <p:sldId id="298" r:id="rId44"/>
    <p:sldId id="395" r:id="rId45"/>
    <p:sldId id="374" r:id="rId46"/>
    <p:sldId id="299" r:id="rId47"/>
    <p:sldId id="375" r:id="rId48"/>
    <p:sldId id="300" r:id="rId49"/>
    <p:sldId id="376" r:id="rId50"/>
    <p:sldId id="301" r:id="rId51"/>
    <p:sldId id="377" r:id="rId52"/>
    <p:sldId id="302" r:id="rId53"/>
    <p:sldId id="396" r:id="rId54"/>
    <p:sldId id="288" r:id="rId55"/>
    <p:sldId id="289" r:id="rId56"/>
    <p:sldId id="287" r:id="rId57"/>
    <p:sldId id="381" r:id="rId58"/>
    <p:sldId id="382" r:id="rId59"/>
    <p:sldId id="383" r:id="rId60"/>
    <p:sldId id="384" r:id="rId61"/>
    <p:sldId id="290" r:id="rId62"/>
    <p:sldId id="378" r:id="rId63"/>
    <p:sldId id="379" r:id="rId64"/>
    <p:sldId id="380" r:id="rId65"/>
    <p:sldId id="385" r:id="rId66"/>
    <p:sldId id="386" r:id="rId67"/>
    <p:sldId id="387" r:id="rId68"/>
    <p:sldId id="388" r:id="rId69"/>
    <p:sldId id="389" r:id="rId70"/>
    <p:sldId id="390" r:id="rId71"/>
    <p:sldId id="391" r:id="rId72"/>
    <p:sldId id="392" r:id="rId73"/>
    <p:sldId id="419" r:id="rId74"/>
    <p:sldId id="397" r:id="rId75"/>
    <p:sldId id="291" r:id="rId76"/>
    <p:sldId id="292" r:id="rId77"/>
    <p:sldId id="409" r:id="rId78"/>
    <p:sldId id="304" r:id="rId79"/>
    <p:sldId id="410" r:id="rId80"/>
    <p:sldId id="411" r:id="rId81"/>
    <p:sldId id="418" r:id="rId82"/>
    <p:sldId id="412" r:id="rId83"/>
    <p:sldId id="313" r:id="rId84"/>
    <p:sldId id="398" r:id="rId85"/>
    <p:sldId id="314" r:id="rId86"/>
    <p:sldId id="315" r:id="rId87"/>
    <p:sldId id="316" r:id="rId88"/>
    <p:sldId id="323" r:id="rId89"/>
    <p:sldId id="324" r:id="rId90"/>
    <p:sldId id="325" r:id="rId91"/>
    <p:sldId id="399" r:id="rId92"/>
    <p:sldId id="326" r:id="rId93"/>
    <p:sldId id="333" r:id="rId94"/>
    <p:sldId id="259"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269" r:id="rId109"/>
    <p:sldId id="436" r:id="rId110"/>
    <p:sldId id="437" r:id="rId111"/>
    <p:sldId id="438" r:id="rId112"/>
    <p:sldId id="439" r:id="rId113"/>
    <p:sldId id="440" r:id="rId114"/>
    <p:sldId id="441" r:id="rId115"/>
    <p:sldId id="442" r:id="rId116"/>
    <p:sldId id="443" r:id="rId117"/>
    <p:sldId id="444" r:id="rId1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60032"/>
    <a:srgbClr val="FFFF99"/>
    <a:srgbClr val="643200"/>
    <a:srgbClr val="6432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591" autoAdjust="0"/>
  </p:normalViewPr>
  <p:slideViewPr>
    <p:cSldViewPr snapToGrid="0">
      <p:cViewPr varScale="1">
        <p:scale>
          <a:sx n="53" d="100"/>
          <a:sy n="53" d="100"/>
        </p:scale>
        <p:origin x="1612" y="44"/>
      </p:cViewPr>
      <p:guideLst>
        <p:guide orient="horz" pos="2251"/>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18432-378F-4815-8A90-7A5E59238DC6}" type="datetimeFigureOut">
              <a:rPr lang="zh-CN" altLang="en-US" smtClean="0"/>
              <a:t>2021/3/10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FC1F8-B4A3-48E0-A5DB-A7E570CB2C41}" type="slidenum">
              <a:rPr lang="zh-CN" altLang="en-US" smtClean="0"/>
              <a:t>‹#›</a:t>
            </a:fld>
            <a:endParaRPr lang="zh-CN" altLang="en-US"/>
          </a:p>
        </p:txBody>
      </p:sp>
    </p:spTree>
    <p:extLst>
      <p:ext uri="{BB962C8B-B14F-4D97-AF65-F5344CB8AC3E}">
        <p14:creationId xmlns:p14="http://schemas.microsoft.com/office/powerpoint/2010/main" val="255172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a:t>
            </a:fld>
            <a:endParaRPr lang="zh-CN" altLang="en-US"/>
          </a:p>
        </p:txBody>
      </p:sp>
    </p:spTree>
    <p:extLst>
      <p:ext uri="{BB962C8B-B14F-4D97-AF65-F5344CB8AC3E}">
        <p14:creationId xmlns:p14="http://schemas.microsoft.com/office/powerpoint/2010/main" val="375209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a:t>
            </a:fld>
            <a:endParaRPr lang="zh-CN" altLang="en-US"/>
          </a:p>
        </p:txBody>
      </p:sp>
    </p:spTree>
    <p:extLst>
      <p:ext uri="{BB962C8B-B14F-4D97-AF65-F5344CB8AC3E}">
        <p14:creationId xmlns:p14="http://schemas.microsoft.com/office/powerpoint/2010/main" val="62750603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首先我们来看一下顾洋丞同学的作业，文档条理清晰，实现了总共</a:t>
            </a:r>
            <a:r>
              <a:rPr lang="en-US" altLang="zh-CN" dirty="0"/>
              <a:t>5</a:t>
            </a:r>
            <a:r>
              <a:rPr lang="zh-CN" altLang="en-US" dirty="0"/>
              <a:t>种方法来进行求和，有直观的图表来展示结果，并且在比较不同的方法时考虑非常周全，是一份完成度相当高的作业。</a:t>
            </a:r>
          </a:p>
        </p:txBody>
      </p:sp>
      <p:sp>
        <p:nvSpPr>
          <p:cNvPr id="4" name="灯片编号占位符 3"/>
          <p:cNvSpPr>
            <a:spLocks noGrp="1"/>
          </p:cNvSpPr>
          <p:nvPr>
            <p:ph type="sldNum" sz="quarter" idx="5"/>
          </p:nvPr>
        </p:nvSpPr>
        <p:spPr/>
        <p:txBody>
          <a:bodyPr/>
          <a:lstStyle/>
          <a:p>
            <a:fld id="{386FC1F8-B4A3-48E0-A5DB-A7E570CB2C41}" type="slidenum">
              <a:rPr lang="zh-CN" altLang="en-US" smtClean="0"/>
              <a:t>105</a:t>
            </a:fld>
            <a:endParaRPr lang="zh-CN" altLang="en-US"/>
          </a:p>
        </p:txBody>
      </p:sp>
    </p:spTree>
    <p:extLst>
      <p:ext uri="{BB962C8B-B14F-4D97-AF65-F5344CB8AC3E}">
        <p14:creationId xmlns:p14="http://schemas.microsoft.com/office/powerpoint/2010/main" val="22574018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然后让我们来看看郭镕玮同学的作业，文档同样非常的漂亮，最大的亮点在于他的自动化测试方法看起来非常炫酷，让人眼前一亮。</a:t>
            </a:r>
          </a:p>
        </p:txBody>
      </p:sp>
      <p:sp>
        <p:nvSpPr>
          <p:cNvPr id="4" name="灯片编号占位符 3"/>
          <p:cNvSpPr>
            <a:spLocks noGrp="1"/>
          </p:cNvSpPr>
          <p:nvPr>
            <p:ph type="sldNum" sz="quarter" idx="5"/>
          </p:nvPr>
        </p:nvSpPr>
        <p:spPr/>
        <p:txBody>
          <a:bodyPr/>
          <a:lstStyle/>
          <a:p>
            <a:fld id="{386FC1F8-B4A3-48E0-A5DB-A7E570CB2C41}" type="slidenum">
              <a:rPr lang="zh-CN" altLang="en-US" smtClean="0"/>
              <a:t>106</a:t>
            </a:fld>
            <a:endParaRPr lang="zh-CN" altLang="en-US"/>
          </a:p>
        </p:txBody>
      </p:sp>
    </p:spTree>
    <p:extLst>
      <p:ext uri="{BB962C8B-B14F-4D97-AF65-F5344CB8AC3E}">
        <p14:creationId xmlns:p14="http://schemas.microsoft.com/office/powerpoint/2010/main" val="6964471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以上就是本次作业的讲评，谢谢大家。</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107</a:t>
            </a:fld>
            <a:endParaRPr lang="zh-CN" altLang="en-US"/>
          </a:p>
        </p:txBody>
      </p:sp>
    </p:spTree>
    <p:extLst>
      <p:ext uri="{BB962C8B-B14F-4D97-AF65-F5344CB8AC3E}">
        <p14:creationId xmlns:p14="http://schemas.microsoft.com/office/powerpoint/2010/main" val="401827817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108</a:t>
            </a:fld>
            <a:endParaRPr lang="zh-CN" altLang="en-US"/>
          </a:p>
        </p:txBody>
      </p:sp>
    </p:spTree>
    <p:extLst>
      <p:ext uri="{BB962C8B-B14F-4D97-AF65-F5344CB8AC3E}">
        <p14:creationId xmlns:p14="http://schemas.microsoft.com/office/powerpoint/2010/main" val="287337224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109</a:t>
            </a:fld>
            <a:endParaRPr lang="zh-CN" altLang="en-US"/>
          </a:p>
        </p:txBody>
      </p:sp>
    </p:spTree>
    <p:extLst>
      <p:ext uri="{BB962C8B-B14F-4D97-AF65-F5344CB8AC3E}">
        <p14:creationId xmlns:p14="http://schemas.microsoft.com/office/powerpoint/2010/main" val="14657335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110</a:t>
            </a:fld>
            <a:endParaRPr lang="zh-CN" altLang="en-US"/>
          </a:p>
        </p:txBody>
      </p:sp>
    </p:spTree>
    <p:extLst>
      <p:ext uri="{BB962C8B-B14F-4D97-AF65-F5344CB8AC3E}">
        <p14:creationId xmlns:p14="http://schemas.microsoft.com/office/powerpoint/2010/main" val="401328366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111</a:t>
            </a:fld>
            <a:endParaRPr lang="zh-CN" altLang="en-US"/>
          </a:p>
        </p:txBody>
      </p:sp>
    </p:spTree>
    <p:extLst>
      <p:ext uri="{BB962C8B-B14F-4D97-AF65-F5344CB8AC3E}">
        <p14:creationId xmlns:p14="http://schemas.microsoft.com/office/powerpoint/2010/main" val="329869784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112</a:t>
            </a:fld>
            <a:endParaRPr lang="zh-CN" altLang="en-US"/>
          </a:p>
        </p:txBody>
      </p:sp>
    </p:spTree>
    <p:extLst>
      <p:ext uri="{BB962C8B-B14F-4D97-AF65-F5344CB8AC3E}">
        <p14:creationId xmlns:p14="http://schemas.microsoft.com/office/powerpoint/2010/main" val="33472182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113</a:t>
            </a:fld>
            <a:endParaRPr lang="zh-CN" altLang="en-US"/>
          </a:p>
        </p:txBody>
      </p:sp>
    </p:spTree>
    <p:extLst>
      <p:ext uri="{BB962C8B-B14F-4D97-AF65-F5344CB8AC3E}">
        <p14:creationId xmlns:p14="http://schemas.microsoft.com/office/powerpoint/2010/main" val="20105580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114</a:t>
            </a:fld>
            <a:endParaRPr lang="zh-CN" altLang="en-US"/>
          </a:p>
        </p:txBody>
      </p:sp>
    </p:spTree>
    <p:extLst>
      <p:ext uri="{BB962C8B-B14F-4D97-AF65-F5344CB8AC3E}">
        <p14:creationId xmlns:p14="http://schemas.microsoft.com/office/powerpoint/2010/main" val="2167325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12</a:t>
            </a:fld>
            <a:endParaRPr lang="zh-CN" altLang="en-US"/>
          </a:p>
        </p:txBody>
      </p:sp>
    </p:spTree>
    <p:extLst>
      <p:ext uri="{BB962C8B-B14F-4D97-AF65-F5344CB8AC3E}">
        <p14:creationId xmlns:p14="http://schemas.microsoft.com/office/powerpoint/2010/main" val="62616628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115</a:t>
            </a:fld>
            <a:endParaRPr lang="zh-CN" altLang="en-US"/>
          </a:p>
        </p:txBody>
      </p:sp>
    </p:spTree>
    <p:extLst>
      <p:ext uri="{BB962C8B-B14F-4D97-AF65-F5344CB8AC3E}">
        <p14:creationId xmlns:p14="http://schemas.microsoft.com/office/powerpoint/2010/main" val="23169843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116</a:t>
            </a:fld>
            <a:endParaRPr lang="zh-CN" altLang="en-US"/>
          </a:p>
        </p:txBody>
      </p:sp>
    </p:spTree>
    <p:extLst>
      <p:ext uri="{BB962C8B-B14F-4D97-AF65-F5344CB8AC3E}">
        <p14:creationId xmlns:p14="http://schemas.microsoft.com/office/powerpoint/2010/main" val="244874517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117</a:t>
            </a:fld>
            <a:endParaRPr lang="zh-CN" altLang="en-US"/>
          </a:p>
        </p:txBody>
      </p:sp>
    </p:spTree>
    <p:extLst>
      <p:ext uri="{BB962C8B-B14F-4D97-AF65-F5344CB8AC3E}">
        <p14:creationId xmlns:p14="http://schemas.microsoft.com/office/powerpoint/2010/main" val="17530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13</a:t>
            </a:fld>
            <a:endParaRPr lang="zh-CN" altLang="en-US"/>
          </a:p>
        </p:txBody>
      </p:sp>
    </p:spTree>
    <p:extLst>
      <p:ext uri="{BB962C8B-B14F-4D97-AF65-F5344CB8AC3E}">
        <p14:creationId xmlns:p14="http://schemas.microsoft.com/office/powerpoint/2010/main" val="2499599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14</a:t>
            </a:fld>
            <a:endParaRPr lang="zh-CN" altLang="en-US"/>
          </a:p>
        </p:txBody>
      </p:sp>
    </p:spTree>
    <p:extLst>
      <p:ext uri="{BB962C8B-B14F-4D97-AF65-F5344CB8AC3E}">
        <p14:creationId xmlns:p14="http://schemas.microsoft.com/office/powerpoint/2010/main" val="1727644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15</a:t>
            </a:fld>
            <a:endParaRPr lang="zh-CN" altLang="en-US"/>
          </a:p>
        </p:txBody>
      </p:sp>
    </p:spTree>
    <p:extLst>
      <p:ext uri="{BB962C8B-B14F-4D97-AF65-F5344CB8AC3E}">
        <p14:creationId xmlns:p14="http://schemas.microsoft.com/office/powerpoint/2010/main" val="1890528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16</a:t>
            </a:fld>
            <a:endParaRPr lang="zh-CN" altLang="en-US"/>
          </a:p>
        </p:txBody>
      </p:sp>
    </p:spTree>
    <p:extLst>
      <p:ext uri="{BB962C8B-B14F-4D97-AF65-F5344CB8AC3E}">
        <p14:creationId xmlns:p14="http://schemas.microsoft.com/office/powerpoint/2010/main" val="166047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17</a:t>
            </a:fld>
            <a:endParaRPr lang="zh-CN" altLang="en-US"/>
          </a:p>
        </p:txBody>
      </p:sp>
    </p:spTree>
    <p:extLst>
      <p:ext uri="{BB962C8B-B14F-4D97-AF65-F5344CB8AC3E}">
        <p14:creationId xmlns:p14="http://schemas.microsoft.com/office/powerpoint/2010/main" val="152513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18</a:t>
            </a:fld>
            <a:endParaRPr lang="zh-CN" altLang="en-US"/>
          </a:p>
        </p:txBody>
      </p:sp>
    </p:spTree>
    <p:extLst>
      <p:ext uri="{BB962C8B-B14F-4D97-AF65-F5344CB8AC3E}">
        <p14:creationId xmlns:p14="http://schemas.microsoft.com/office/powerpoint/2010/main" val="3318883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19</a:t>
            </a:fld>
            <a:endParaRPr lang="zh-CN" altLang="en-US"/>
          </a:p>
        </p:txBody>
      </p:sp>
    </p:spTree>
    <p:extLst>
      <p:ext uri="{BB962C8B-B14F-4D97-AF65-F5344CB8AC3E}">
        <p14:creationId xmlns:p14="http://schemas.microsoft.com/office/powerpoint/2010/main" val="1556656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20</a:t>
            </a:fld>
            <a:endParaRPr lang="zh-CN" altLang="en-US"/>
          </a:p>
        </p:txBody>
      </p:sp>
    </p:spTree>
    <p:extLst>
      <p:ext uri="{BB962C8B-B14F-4D97-AF65-F5344CB8AC3E}">
        <p14:creationId xmlns:p14="http://schemas.microsoft.com/office/powerpoint/2010/main" val="84296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a:t>
            </a:fld>
            <a:endParaRPr lang="zh-CN" altLang="en-US"/>
          </a:p>
        </p:txBody>
      </p:sp>
    </p:spTree>
    <p:extLst>
      <p:ext uri="{BB962C8B-B14F-4D97-AF65-F5344CB8AC3E}">
        <p14:creationId xmlns:p14="http://schemas.microsoft.com/office/powerpoint/2010/main" val="3954514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21</a:t>
            </a:fld>
            <a:endParaRPr lang="zh-CN" altLang="en-US"/>
          </a:p>
        </p:txBody>
      </p:sp>
    </p:spTree>
    <p:extLst>
      <p:ext uri="{BB962C8B-B14F-4D97-AF65-F5344CB8AC3E}">
        <p14:creationId xmlns:p14="http://schemas.microsoft.com/office/powerpoint/2010/main" val="2142044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22</a:t>
            </a:fld>
            <a:endParaRPr lang="zh-CN" altLang="en-US"/>
          </a:p>
        </p:txBody>
      </p:sp>
    </p:spTree>
    <p:extLst>
      <p:ext uri="{BB962C8B-B14F-4D97-AF65-F5344CB8AC3E}">
        <p14:creationId xmlns:p14="http://schemas.microsoft.com/office/powerpoint/2010/main" val="1650227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23</a:t>
            </a:fld>
            <a:endParaRPr lang="zh-CN" altLang="en-US"/>
          </a:p>
        </p:txBody>
      </p:sp>
    </p:spTree>
    <p:extLst>
      <p:ext uri="{BB962C8B-B14F-4D97-AF65-F5344CB8AC3E}">
        <p14:creationId xmlns:p14="http://schemas.microsoft.com/office/powerpoint/2010/main" val="2109512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24</a:t>
            </a:fld>
            <a:endParaRPr lang="zh-CN" altLang="en-US"/>
          </a:p>
        </p:txBody>
      </p:sp>
    </p:spTree>
    <p:extLst>
      <p:ext uri="{BB962C8B-B14F-4D97-AF65-F5344CB8AC3E}">
        <p14:creationId xmlns:p14="http://schemas.microsoft.com/office/powerpoint/2010/main" val="228600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25</a:t>
            </a:fld>
            <a:endParaRPr lang="zh-CN" altLang="en-US"/>
          </a:p>
        </p:txBody>
      </p:sp>
    </p:spTree>
    <p:extLst>
      <p:ext uri="{BB962C8B-B14F-4D97-AF65-F5344CB8AC3E}">
        <p14:creationId xmlns:p14="http://schemas.microsoft.com/office/powerpoint/2010/main" val="263822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26</a:t>
            </a:fld>
            <a:endParaRPr lang="zh-CN" altLang="en-US"/>
          </a:p>
        </p:txBody>
      </p:sp>
    </p:spTree>
    <p:extLst>
      <p:ext uri="{BB962C8B-B14F-4D97-AF65-F5344CB8AC3E}">
        <p14:creationId xmlns:p14="http://schemas.microsoft.com/office/powerpoint/2010/main" val="3169836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27</a:t>
            </a:fld>
            <a:endParaRPr lang="zh-CN" altLang="en-US"/>
          </a:p>
        </p:txBody>
      </p:sp>
    </p:spTree>
    <p:extLst>
      <p:ext uri="{BB962C8B-B14F-4D97-AF65-F5344CB8AC3E}">
        <p14:creationId xmlns:p14="http://schemas.microsoft.com/office/powerpoint/2010/main" val="4119159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将“</a:t>
            </a:r>
            <a:r>
              <a:rPr lang="en-US" altLang="zh-CN" dirty="0" smtClean="0"/>
              <a:t>D():A()”</a:t>
            </a:r>
            <a:r>
              <a:rPr lang="zh-CN" altLang="en-US" dirty="0" smtClean="0"/>
              <a:t>改为“</a:t>
            </a:r>
            <a:r>
              <a:rPr lang="en-US" altLang="zh-CN" dirty="0" smtClean="0"/>
              <a:t>D() : C::A()”</a:t>
            </a:r>
            <a:r>
              <a:rPr lang="zh-CN" altLang="en-US" dirty="0" smtClean="0"/>
              <a:t>或“</a:t>
            </a:r>
            <a:r>
              <a:rPr lang="en-US" altLang="zh-CN" dirty="0" smtClean="0"/>
              <a:t>D() : D::C::A()”</a:t>
            </a:r>
            <a:r>
              <a:rPr lang="zh-CN" altLang="en-US" dirty="0" smtClean="0"/>
              <a:t>也不对。</a:t>
            </a:r>
            <a:endParaRPr lang="zh-CN" altLang="en-US" dirty="0"/>
          </a:p>
        </p:txBody>
      </p:sp>
      <p:sp>
        <p:nvSpPr>
          <p:cNvPr id="4" name="灯片编号占位符 3"/>
          <p:cNvSpPr>
            <a:spLocks noGrp="1"/>
          </p:cNvSpPr>
          <p:nvPr>
            <p:ph type="sldNum" sz="quarter" idx="10"/>
          </p:nvPr>
        </p:nvSpPr>
        <p:spPr/>
        <p:txBody>
          <a:bodyPr/>
          <a:lstStyle/>
          <a:p>
            <a:fld id="{386FC1F8-B4A3-48E0-A5DB-A7E570CB2C41}" type="slidenum">
              <a:rPr lang="zh-CN" altLang="en-US" smtClean="0"/>
              <a:t>28</a:t>
            </a:fld>
            <a:endParaRPr lang="zh-CN" altLang="en-US"/>
          </a:p>
        </p:txBody>
      </p:sp>
    </p:spTree>
    <p:extLst>
      <p:ext uri="{BB962C8B-B14F-4D97-AF65-F5344CB8AC3E}">
        <p14:creationId xmlns:p14="http://schemas.microsoft.com/office/powerpoint/2010/main" val="2197174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29</a:t>
            </a:fld>
            <a:endParaRPr lang="zh-CN" altLang="en-US"/>
          </a:p>
        </p:txBody>
      </p:sp>
    </p:spTree>
    <p:extLst>
      <p:ext uri="{BB962C8B-B14F-4D97-AF65-F5344CB8AC3E}">
        <p14:creationId xmlns:p14="http://schemas.microsoft.com/office/powerpoint/2010/main" val="1718438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30</a:t>
            </a:fld>
            <a:endParaRPr lang="zh-CN" altLang="en-US"/>
          </a:p>
        </p:txBody>
      </p:sp>
    </p:spTree>
    <p:extLst>
      <p:ext uri="{BB962C8B-B14F-4D97-AF65-F5344CB8AC3E}">
        <p14:creationId xmlns:p14="http://schemas.microsoft.com/office/powerpoint/2010/main" val="247451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a:t>
            </a:fld>
            <a:endParaRPr lang="zh-CN" altLang="en-US"/>
          </a:p>
        </p:txBody>
      </p:sp>
    </p:spTree>
    <p:extLst>
      <p:ext uri="{BB962C8B-B14F-4D97-AF65-F5344CB8AC3E}">
        <p14:creationId xmlns:p14="http://schemas.microsoft.com/office/powerpoint/2010/main" val="1036276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31</a:t>
            </a:fld>
            <a:endParaRPr lang="zh-CN" altLang="en-US"/>
          </a:p>
        </p:txBody>
      </p:sp>
    </p:spTree>
    <p:extLst>
      <p:ext uri="{BB962C8B-B14F-4D97-AF65-F5344CB8AC3E}">
        <p14:creationId xmlns:p14="http://schemas.microsoft.com/office/powerpoint/2010/main" val="984751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32</a:t>
            </a:fld>
            <a:endParaRPr lang="zh-CN" altLang="en-US"/>
          </a:p>
        </p:txBody>
      </p:sp>
    </p:spTree>
    <p:extLst>
      <p:ext uri="{BB962C8B-B14F-4D97-AF65-F5344CB8AC3E}">
        <p14:creationId xmlns:p14="http://schemas.microsoft.com/office/powerpoint/2010/main" val="3128016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33</a:t>
            </a:fld>
            <a:endParaRPr lang="zh-CN" altLang="en-US"/>
          </a:p>
        </p:txBody>
      </p:sp>
    </p:spTree>
    <p:extLst>
      <p:ext uri="{BB962C8B-B14F-4D97-AF65-F5344CB8AC3E}">
        <p14:creationId xmlns:p14="http://schemas.microsoft.com/office/powerpoint/2010/main" val="3959758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34</a:t>
            </a:fld>
            <a:endParaRPr lang="zh-CN" altLang="en-US"/>
          </a:p>
        </p:txBody>
      </p:sp>
    </p:spTree>
    <p:extLst>
      <p:ext uri="{BB962C8B-B14F-4D97-AF65-F5344CB8AC3E}">
        <p14:creationId xmlns:p14="http://schemas.microsoft.com/office/powerpoint/2010/main" val="3722936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35</a:t>
            </a:fld>
            <a:endParaRPr lang="zh-CN" altLang="en-US"/>
          </a:p>
        </p:txBody>
      </p:sp>
    </p:spTree>
    <p:extLst>
      <p:ext uri="{BB962C8B-B14F-4D97-AF65-F5344CB8AC3E}">
        <p14:creationId xmlns:p14="http://schemas.microsoft.com/office/powerpoint/2010/main" val="47664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36</a:t>
            </a:fld>
            <a:endParaRPr lang="zh-CN" altLang="en-US"/>
          </a:p>
        </p:txBody>
      </p:sp>
    </p:spTree>
    <p:extLst>
      <p:ext uri="{BB962C8B-B14F-4D97-AF65-F5344CB8AC3E}">
        <p14:creationId xmlns:p14="http://schemas.microsoft.com/office/powerpoint/2010/main" val="3246401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37</a:t>
            </a:fld>
            <a:endParaRPr lang="zh-CN" altLang="en-US"/>
          </a:p>
        </p:txBody>
      </p:sp>
    </p:spTree>
    <p:extLst>
      <p:ext uri="{BB962C8B-B14F-4D97-AF65-F5344CB8AC3E}">
        <p14:creationId xmlns:p14="http://schemas.microsoft.com/office/powerpoint/2010/main" val="3049667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38</a:t>
            </a:fld>
            <a:endParaRPr lang="zh-CN" altLang="en-US"/>
          </a:p>
        </p:txBody>
      </p:sp>
    </p:spTree>
    <p:extLst>
      <p:ext uri="{BB962C8B-B14F-4D97-AF65-F5344CB8AC3E}">
        <p14:creationId xmlns:p14="http://schemas.microsoft.com/office/powerpoint/2010/main" val="2372632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39</a:t>
            </a:fld>
            <a:endParaRPr lang="zh-CN" altLang="en-US"/>
          </a:p>
        </p:txBody>
      </p:sp>
    </p:spTree>
    <p:extLst>
      <p:ext uri="{BB962C8B-B14F-4D97-AF65-F5344CB8AC3E}">
        <p14:creationId xmlns:p14="http://schemas.microsoft.com/office/powerpoint/2010/main" val="2422478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40</a:t>
            </a:fld>
            <a:endParaRPr lang="zh-CN" altLang="en-US"/>
          </a:p>
        </p:txBody>
      </p:sp>
    </p:spTree>
    <p:extLst>
      <p:ext uri="{BB962C8B-B14F-4D97-AF65-F5344CB8AC3E}">
        <p14:creationId xmlns:p14="http://schemas.microsoft.com/office/powerpoint/2010/main" val="2386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a:t>
            </a:fld>
            <a:endParaRPr lang="zh-CN" altLang="en-US"/>
          </a:p>
        </p:txBody>
      </p:sp>
    </p:spTree>
    <p:extLst>
      <p:ext uri="{BB962C8B-B14F-4D97-AF65-F5344CB8AC3E}">
        <p14:creationId xmlns:p14="http://schemas.microsoft.com/office/powerpoint/2010/main" val="2444525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41</a:t>
            </a:fld>
            <a:endParaRPr lang="zh-CN" altLang="en-US"/>
          </a:p>
        </p:txBody>
      </p:sp>
    </p:spTree>
    <p:extLst>
      <p:ext uri="{BB962C8B-B14F-4D97-AF65-F5344CB8AC3E}">
        <p14:creationId xmlns:p14="http://schemas.microsoft.com/office/powerpoint/2010/main" val="4078658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42</a:t>
            </a:fld>
            <a:endParaRPr lang="zh-CN" altLang="en-US"/>
          </a:p>
        </p:txBody>
      </p:sp>
    </p:spTree>
    <p:extLst>
      <p:ext uri="{BB962C8B-B14F-4D97-AF65-F5344CB8AC3E}">
        <p14:creationId xmlns:p14="http://schemas.microsoft.com/office/powerpoint/2010/main" val="2303316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43</a:t>
            </a:fld>
            <a:endParaRPr lang="zh-CN" altLang="en-US"/>
          </a:p>
        </p:txBody>
      </p:sp>
    </p:spTree>
    <p:extLst>
      <p:ext uri="{BB962C8B-B14F-4D97-AF65-F5344CB8AC3E}">
        <p14:creationId xmlns:p14="http://schemas.microsoft.com/office/powerpoint/2010/main" val="42477113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44</a:t>
            </a:fld>
            <a:endParaRPr lang="zh-CN" altLang="en-US"/>
          </a:p>
        </p:txBody>
      </p:sp>
    </p:spTree>
    <p:extLst>
      <p:ext uri="{BB962C8B-B14F-4D97-AF65-F5344CB8AC3E}">
        <p14:creationId xmlns:p14="http://schemas.microsoft.com/office/powerpoint/2010/main" val="1900694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45</a:t>
            </a:fld>
            <a:endParaRPr lang="zh-CN" altLang="en-US"/>
          </a:p>
        </p:txBody>
      </p:sp>
    </p:spTree>
    <p:extLst>
      <p:ext uri="{BB962C8B-B14F-4D97-AF65-F5344CB8AC3E}">
        <p14:creationId xmlns:p14="http://schemas.microsoft.com/office/powerpoint/2010/main" val="3534615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46</a:t>
            </a:fld>
            <a:endParaRPr lang="zh-CN" altLang="en-US"/>
          </a:p>
        </p:txBody>
      </p:sp>
    </p:spTree>
    <p:extLst>
      <p:ext uri="{BB962C8B-B14F-4D97-AF65-F5344CB8AC3E}">
        <p14:creationId xmlns:p14="http://schemas.microsoft.com/office/powerpoint/2010/main" val="25244519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47</a:t>
            </a:fld>
            <a:endParaRPr lang="zh-CN" altLang="en-US"/>
          </a:p>
        </p:txBody>
      </p:sp>
    </p:spTree>
    <p:extLst>
      <p:ext uri="{BB962C8B-B14F-4D97-AF65-F5344CB8AC3E}">
        <p14:creationId xmlns:p14="http://schemas.microsoft.com/office/powerpoint/2010/main" val="40562481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48</a:t>
            </a:fld>
            <a:endParaRPr lang="zh-CN" altLang="en-US"/>
          </a:p>
        </p:txBody>
      </p:sp>
    </p:spTree>
    <p:extLst>
      <p:ext uri="{BB962C8B-B14F-4D97-AF65-F5344CB8AC3E}">
        <p14:creationId xmlns:p14="http://schemas.microsoft.com/office/powerpoint/2010/main" val="4028525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49</a:t>
            </a:fld>
            <a:endParaRPr lang="zh-CN" altLang="en-US"/>
          </a:p>
        </p:txBody>
      </p:sp>
    </p:spTree>
    <p:extLst>
      <p:ext uri="{BB962C8B-B14F-4D97-AF65-F5344CB8AC3E}">
        <p14:creationId xmlns:p14="http://schemas.microsoft.com/office/powerpoint/2010/main" val="507534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50</a:t>
            </a:fld>
            <a:endParaRPr lang="zh-CN" altLang="en-US"/>
          </a:p>
        </p:txBody>
      </p:sp>
    </p:spTree>
    <p:extLst>
      <p:ext uri="{BB962C8B-B14F-4D97-AF65-F5344CB8AC3E}">
        <p14:creationId xmlns:p14="http://schemas.microsoft.com/office/powerpoint/2010/main" val="286064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a:t>
            </a:fld>
            <a:endParaRPr lang="zh-CN" altLang="en-US"/>
          </a:p>
        </p:txBody>
      </p:sp>
    </p:spTree>
    <p:extLst>
      <p:ext uri="{BB962C8B-B14F-4D97-AF65-F5344CB8AC3E}">
        <p14:creationId xmlns:p14="http://schemas.microsoft.com/office/powerpoint/2010/main" val="637102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51</a:t>
            </a:fld>
            <a:endParaRPr lang="zh-CN" altLang="en-US"/>
          </a:p>
        </p:txBody>
      </p:sp>
    </p:spTree>
    <p:extLst>
      <p:ext uri="{BB962C8B-B14F-4D97-AF65-F5344CB8AC3E}">
        <p14:creationId xmlns:p14="http://schemas.microsoft.com/office/powerpoint/2010/main" val="1385227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52</a:t>
            </a:fld>
            <a:endParaRPr lang="zh-CN" altLang="en-US"/>
          </a:p>
        </p:txBody>
      </p:sp>
    </p:spTree>
    <p:extLst>
      <p:ext uri="{BB962C8B-B14F-4D97-AF65-F5344CB8AC3E}">
        <p14:creationId xmlns:p14="http://schemas.microsoft.com/office/powerpoint/2010/main" val="14192187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53</a:t>
            </a:fld>
            <a:endParaRPr lang="zh-CN" altLang="en-US"/>
          </a:p>
        </p:txBody>
      </p:sp>
    </p:spTree>
    <p:extLst>
      <p:ext uri="{BB962C8B-B14F-4D97-AF65-F5344CB8AC3E}">
        <p14:creationId xmlns:p14="http://schemas.microsoft.com/office/powerpoint/2010/main" val="58509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54</a:t>
            </a:fld>
            <a:endParaRPr lang="zh-CN" altLang="en-US"/>
          </a:p>
        </p:txBody>
      </p:sp>
    </p:spTree>
    <p:extLst>
      <p:ext uri="{BB962C8B-B14F-4D97-AF65-F5344CB8AC3E}">
        <p14:creationId xmlns:p14="http://schemas.microsoft.com/office/powerpoint/2010/main" val="15325223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55</a:t>
            </a:fld>
            <a:endParaRPr lang="zh-CN" altLang="en-US"/>
          </a:p>
        </p:txBody>
      </p:sp>
    </p:spTree>
    <p:extLst>
      <p:ext uri="{BB962C8B-B14F-4D97-AF65-F5344CB8AC3E}">
        <p14:creationId xmlns:p14="http://schemas.microsoft.com/office/powerpoint/2010/main" val="2969877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56</a:t>
            </a:fld>
            <a:endParaRPr lang="zh-CN" altLang="en-US"/>
          </a:p>
        </p:txBody>
      </p:sp>
    </p:spTree>
    <p:extLst>
      <p:ext uri="{BB962C8B-B14F-4D97-AF65-F5344CB8AC3E}">
        <p14:creationId xmlns:p14="http://schemas.microsoft.com/office/powerpoint/2010/main" val="9352391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57</a:t>
            </a:fld>
            <a:endParaRPr lang="zh-CN" altLang="en-US"/>
          </a:p>
        </p:txBody>
      </p:sp>
    </p:spTree>
    <p:extLst>
      <p:ext uri="{BB962C8B-B14F-4D97-AF65-F5344CB8AC3E}">
        <p14:creationId xmlns:p14="http://schemas.microsoft.com/office/powerpoint/2010/main" val="18486048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58</a:t>
            </a:fld>
            <a:endParaRPr lang="zh-CN" altLang="en-US"/>
          </a:p>
        </p:txBody>
      </p:sp>
    </p:spTree>
    <p:extLst>
      <p:ext uri="{BB962C8B-B14F-4D97-AF65-F5344CB8AC3E}">
        <p14:creationId xmlns:p14="http://schemas.microsoft.com/office/powerpoint/2010/main" val="22538891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59</a:t>
            </a:fld>
            <a:endParaRPr lang="zh-CN" altLang="en-US"/>
          </a:p>
        </p:txBody>
      </p:sp>
    </p:spTree>
    <p:extLst>
      <p:ext uri="{BB962C8B-B14F-4D97-AF65-F5344CB8AC3E}">
        <p14:creationId xmlns:p14="http://schemas.microsoft.com/office/powerpoint/2010/main" val="15335319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60</a:t>
            </a:fld>
            <a:endParaRPr lang="zh-CN" altLang="en-US"/>
          </a:p>
        </p:txBody>
      </p:sp>
    </p:spTree>
    <p:extLst>
      <p:ext uri="{BB962C8B-B14F-4D97-AF65-F5344CB8AC3E}">
        <p14:creationId xmlns:p14="http://schemas.microsoft.com/office/powerpoint/2010/main" val="201314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a:t>
            </a:fld>
            <a:endParaRPr lang="zh-CN" altLang="en-US"/>
          </a:p>
        </p:txBody>
      </p:sp>
    </p:spTree>
    <p:extLst>
      <p:ext uri="{BB962C8B-B14F-4D97-AF65-F5344CB8AC3E}">
        <p14:creationId xmlns:p14="http://schemas.microsoft.com/office/powerpoint/2010/main" val="40937808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61</a:t>
            </a:fld>
            <a:endParaRPr lang="zh-CN" altLang="en-US"/>
          </a:p>
        </p:txBody>
      </p:sp>
    </p:spTree>
    <p:extLst>
      <p:ext uri="{BB962C8B-B14F-4D97-AF65-F5344CB8AC3E}">
        <p14:creationId xmlns:p14="http://schemas.microsoft.com/office/powerpoint/2010/main" val="3574347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62</a:t>
            </a:fld>
            <a:endParaRPr lang="zh-CN" altLang="en-US"/>
          </a:p>
        </p:txBody>
      </p:sp>
    </p:spTree>
    <p:extLst>
      <p:ext uri="{BB962C8B-B14F-4D97-AF65-F5344CB8AC3E}">
        <p14:creationId xmlns:p14="http://schemas.microsoft.com/office/powerpoint/2010/main" val="23631812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63</a:t>
            </a:fld>
            <a:endParaRPr lang="zh-CN" altLang="en-US"/>
          </a:p>
        </p:txBody>
      </p:sp>
    </p:spTree>
    <p:extLst>
      <p:ext uri="{BB962C8B-B14F-4D97-AF65-F5344CB8AC3E}">
        <p14:creationId xmlns:p14="http://schemas.microsoft.com/office/powerpoint/2010/main" val="25041328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64</a:t>
            </a:fld>
            <a:endParaRPr lang="zh-CN" altLang="en-US"/>
          </a:p>
        </p:txBody>
      </p:sp>
    </p:spTree>
    <p:extLst>
      <p:ext uri="{BB962C8B-B14F-4D97-AF65-F5344CB8AC3E}">
        <p14:creationId xmlns:p14="http://schemas.microsoft.com/office/powerpoint/2010/main" val="23191122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65</a:t>
            </a:fld>
            <a:endParaRPr lang="zh-CN" altLang="en-US"/>
          </a:p>
        </p:txBody>
      </p:sp>
    </p:spTree>
    <p:extLst>
      <p:ext uri="{BB962C8B-B14F-4D97-AF65-F5344CB8AC3E}">
        <p14:creationId xmlns:p14="http://schemas.microsoft.com/office/powerpoint/2010/main" val="2603862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66</a:t>
            </a:fld>
            <a:endParaRPr lang="zh-CN" altLang="en-US"/>
          </a:p>
        </p:txBody>
      </p:sp>
    </p:spTree>
    <p:extLst>
      <p:ext uri="{BB962C8B-B14F-4D97-AF65-F5344CB8AC3E}">
        <p14:creationId xmlns:p14="http://schemas.microsoft.com/office/powerpoint/2010/main" val="34668199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67</a:t>
            </a:fld>
            <a:endParaRPr lang="zh-CN" altLang="en-US"/>
          </a:p>
        </p:txBody>
      </p:sp>
    </p:spTree>
    <p:extLst>
      <p:ext uri="{BB962C8B-B14F-4D97-AF65-F5344CB8AC3E}">
        <p14:creationId xmlns:p14="http://schemas.microsoft.com/office/powerpoint/2010/main" val="765395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68</a:t>
            </a:fld>
            <a:endParaRPr lang="zh-CN" altLang="en-US"/>
          </a:p>
        </p:txBody>
      </p:sp>
    </p:spTree>
    <p:extLst>
      <p:ext uri="{BB962C8B-B14F-4D97-AF65-F5344CB8AC3E}">
        <p14:creationId xmlns:p14="http://schemas.microsoft.com/office/powerpoint/2010/main" val="20436541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69</a:t>
            </a:fld>
            <a:endParaRPr lang="zh-CN" altLang="en-US"/>
          </a:p>
        </p:txBody>
      </p:sp>
    </p:spTree>
    <p:extLst>
      <p:ext uri="{BB962C8B-B14F-4D97-AF65-F5344CB8AC3E}">
        <p14:creationId xmlns:p14="http://schemas.microsoft.com/office/powerpoint/2010/main" val="15473691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70</a:t>
            </a:fld>
            <a:endParaRPr lang="zh-CN" altLang="en-US"/>
          </a:p>
        </p:txBody>
      </p:sp>
    </p:spTree>
    <p:extLst>
      <p:ext uri="{BB962C8B-B14F-4D97-AF65-F5344CB8AC3E}">
        <p14:creationId xmlns:p14="http://schemas.microsoft.com/office/powerpoint/2010/main" val="407532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最真的梦</a:t>
            </a:r>
            <a:r>
              <a:rPr lang="en-US" altLang="zh-CN" dirty="0" smtClean="0"/>
              <a:t>》; </a:t>
            </a:r>
            <a:r>
              <a:rPr lang="zh-CN" altLang="en-US" dirty="0" smtClean="0"/>
              <a:t>作词：陈桂珠</a:t>
            </a:r>
            <a:r>
              <a:rPr lang="en-US" altLang="zh-CN" dirty="0" smtClean="0"/>
              <a:t>; </a:t>
            </a:r>
            <a:r>
              <a:rPr lang="zh-CN" altLang="en-US" dirty="0" smtClean="0"/>
              <a:t>作曲：罗大佑</a:t>
            </a:r>
            <a:r>
              <a:rPr lang="en-US" altLang="zh-CN" dirty="0" smtClean="0"/>
              <a:t>; </a:t>
            </a:r>
            <a:r>
              <a:rPr lang="zh-CN" altLang="en-US" dirty="0" smtClean="0"/>
              <a:t>编曲：罗大佑</a:t>
            </a:r>
            <a:r>
              <a:rPr lang="en-US" altLang="zh-CN" dirty="0" smtClean="0"/>
              <a:t>/</a:t>
            </a:r>
            <a:r>
              <a:rPr lang="zh-CN" altLang="en-US" dirty="0" smtClean="0"/>
              <a:t>洪艾伦</a:t>
            </a:r>
            <a:r>
              <a:rPr lang="en-US" altLang="zh-CN" dirty="0" smtClean="0"/>
              <a:t>; </a:t>
            </a:r>
            <a:r>
              <a:rPr lang="zh-CN" altLang="en-US" dirty="0" smtClean="0"/>
              <a:t>演唱：周华健</a:t>
            </a:r>
            <a:r>
              <a:rPr lang="en-US" altLang="zh-CN" dirty="0" smtClean="0"/>
              <a:t>; </a:t>
            </a:r>
            <a:r>
              <a:rPr lang="zh-CN" altLang="en-US" dirty="0" smtClean="0"/>
              <a:t>总是要历经百转千回，才知深情意浓。</a:t>
            </a:r>
          </a:p>
          <a:p>
            <a:r>
              <a:rPr lang="en-US" altLang="zh-CN" dirty="0" smtClean="0"/>
              <a:t>《</a:t>
            </a:r>
            <a:r>
              <a:rPr lang="zh-CN" altLang="en-US" dirty="0" smtClean="0"/>
              <a:t>百转千回</a:t>
            </a:r>
            <a:r>
              <a:rPr lang="en-US" altLang="zh-CN" dirty="0" smtClean="0"/>
              <a:t>》</a:t>
            </a:r>
            <a:r>
              <a:rPr lang="zh-CN" altLang="en-US" dirty="0" smtClean="0"/>
              <a:t>是萌萌哒天团演唱的歌曲，由芊芊作词，芊芊作曲；时光如绣，随风已飘散；倾国倾城，江湖谱绝恋；一生一人，尘世细缱绻。</a:t>
            </a:r>
          </a:p>
          <a:p>
            <a:r>
              <a:rPr lang="zh-CN" altLang="en-US" dirty="0" smtClean="0"/>
              <a:t>陈慧娴：</a:t>
            </a:r>
            <a:r>
              <a:rPr lang="en-US" altLang="zh-CN" dirty="0" smtClean="0"/>
              <a:t>《</a:t>
            </a:r>
            <a:r>
              <a:rPr lang="zh-CN" altLang="en-US" dirty="0" smtClean="0"/>
              <a:t>人生何处不相逢</a:t>
            </a:r>
            <a:r>
              <a:rPr lang="en-US" altLang="zh-CN" dirty="0" smtClean="0"/>
              <a:t>》; </a:t>
            </a:r>
            <a:r>
              <a:rPr lang="zh-CN" altLang="en-US" dirty="0" smtClean="0"/>
              <a:t>曲</a:t>
            </a:r>
            <a:r>
              <a:rPr lang="en-US" altLang="zh-CN" dirty="0" smtClean="0"/>
              <a:t>: </a:t>
            </a:r>
            <a:r>
              <a:rPr lang="zh-CN" altLang="en-US" dirty="0" smtClean="0"/>
              <a:t>罗大佑</a:t>
            </a:r>
            <a:r>
              <a:rPr lang="en-US" altLang="zh-CN" dirty="0" smtClean="0"/>
              <a:t>; </a:t>
            </a:r>
            <a:r>
              <a:rPr lang="zh-CN" altLang="en-US" dirty="0" smtClean="0"/>
              <a:t>词</a:t>
            </a:r>
            <a:r>
              <a:rPr lang="en-US" altLang="zh-CN" dirty="0" smtClean="0"/>
              <a:t>: </a:t>
            </a:r>
            <a:r>
              <a:rPr lang="zh-CN" altLang="en-US" dirty="0" smtClean="0"/>
              <a:t>简宁</a:t>
            </a:r>
            <a:r>
              <a:rPr lang="en-US" altLang="zh-CN" dirty="0" smtClean="0"/>
              <a:t>; </a:t>
            </a:r>
            <a:r>
              <a:rPr lang="zh-CN" altLang="en-US" dirty="0" smtClean="0"/>
              <a:t>缘份随风飘荡</a:t>
            </a:r>
            <a:r>
              <a:rPr lang="en-US" altLang="zh-CN" dirty="0" smtClean="0"/>
              <a:t>, </a:t>
            </a:r>
            <a:r>
              <a:rPr lang="zh-CN" altLang="en-US" dirty="0" smtClean="0"/>
              <a:t>缘尽此生也守望。</a:t>
            </a:r>
          </a:p>
          <a:p>
            <a:r>
              <a:rPr lang="zh-CN" altLang="en-US" dirty="0" smtClean="0"/>
              <a:t>万千人之中结下今世缘 </a:t>
            </a:r>
            <a:r>
              <a:rPr lang="en-US" altLang="zh-CN" dirty="0" smtClean="0"/>
              <a:t>(</a:t>
            </a:r>
            <a:r>
              <a:rPr lang="zh-CN" altLang="en-US" dirty="0" smtClean="0"/>
              <a:t>一世情歌 </a:t>
            </a:r>
            <a:r>
              <a:rPr lang="en-US" altLang="zh-CN" dirty="0" smtClean="0"/>
              <a:t>- </a:t>
            </a:r>
            <a:r>
              <a:rPr lang="zh-CN" altLang="en-US" dirty="0" smtClean="0"/>
              <a:t>陈瑞</a:t>
            </a:r>
            <a:r>
              <a:rPr lang="en-US" altLang="zh-CN" dirty="0" smtClean="0"/>
              <a:t>)</a:t>
            </a:r>
            <a:r>
              <a:rPr lang="zh-CN" altLang="en-US" baseline="0" dirty="0" smtClean="0"/>
              <a:t> 万千年修炼结下今生缘。</a:t>
            </a:r>
            <a:endParaRPr lang="en-US" altLang="zh-CN" dirty="0" smtClean="0"/>
          </a:p>
        </p:txBody>
      </p:sp>
      <p:sp>
        <p:nvSpPr>
          <p:cNvPr id="4" name="灯片编号占位符 3"/>
          <p:cNvSpPr>
            <a:spLocks noGrp="1"/>
          </p:cNvSpPr>
          <p:nvPr>
            <p:ph type="sldNum" sz="quarter" idx="10"/>
          </p:nvPr>
        </p:nvSpPr>
        <p:spPr/>
        <p:txBody>
          <a:bodyPr/>
          <a:lstStyle/>
          <a:p>
            <a:fld id="{386FC1F8-B4A3-48E0-A5DB-A7E570CB2C41}" type="slidenum">
              <a:rPr lang="zh-CN" altLang="en-US" smtClean="0"/>
              <a:t>8</a:t>
            </a:fld>
            <a:endParaRPr lang="zh-CN" altLang="en-US"/>
          </a:p>
        </p:txBody>
      </p:sp>
    </p:spTree>
    <p:extLst>
      <p:ext uri="{BB962C8B-B14F-4D97-AF65-F5344CB8AC3E}">
        <p14:creationId xmlns:p14="http://schemas.microsoft.com/office/powerpoint/2010/main" val="27770672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71</a:t>
            </a:fld>
            <a:endParaRPr lang="zh-CN" altLang="en-US"/>
          </a:p>
        </p:txBody>
      </p:sp>
    </p:spTree>
    <p:extLst>
      <p:ext uri="{BB962C8B-B14F-4D97-AF65-F5344CB8AC3E}">
        <p14:creationId xmlns:p14="http://schemas.microsoft.com/office/powerpoint/2010/main" val="2631165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72</a:t>
            </a:fld>
            <a:endParaRPr lang="zh-CN" altLang="en-US"/>
          </a:p>
        </p:txBody>
      </p:sp>
    </p:spTree>
    <p:extLst>
      <p:ext uri="{BB962C8B-B14F-4D97-AF65-F5344CB8AC3E}">
        <p14:creationId xmlns:p14="http://schemas.microsoft.com/office/powerpoint/2010/main" val="4968060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73</a:t>
            </a:fld>
            <a:endParaRPr lang="zh-CN" altLang="en-US"/>
          </a:p>
        </p:txBody>
      </p:sp>
    </p:spTree>
    <p:extLst>
      <p:ext uri="{BB962C8B-B14F-4D97-AF65-F5344CB8AC3E}">
        <p14:creationId xmlns:p14="http://schemas.microsoft.com/office/powerpoint/2010/main" val="3555617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74</a:t>
            </a:fld>
            <a:endParaRPr lang="zh-CN" altLang="en-US"/>
          </a:p>
        </p:txBody>
      </p:sp>
    </p:spTree>
    <p:extLst>
      <p:ext uri="{BB962C8B-B14F-4D97-AF65-F5344CB8AC3E}">
        <p14:creationId xmlns:p14="http://schemas.microsoft.com/office/powerpoint/2010/main" val="49088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75</a:t>
            </a:fld>
            <a:endParaRPr lang="zh-CN" altLang="en-US"/>
          </a:p>
        </p:txBody>
      </p:sp>
    </p:spTree>
    <p:extLst>
      <p:ext uri="{BB962C8B-B14F-4D97-AF65-F5344CB8AC3E}">
        <p14:creationId xmlns:p14="http://schemas.microsoft.com/office/powerpoint/2010/main" val="35105548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76</a:t>
            </a:fld>
            <a:endParaRPr lang="zh-CN" altLang="en-US"/>
          </a:p>
        </p:txBody>
      </p:sp>
    </p:spTree>
    <p:extLst>
      <p:ext uri="{BB962C8B-B14F-4D97-AF65-F5344CB8AC3E}">
        <p14:creationId xmlns:p14="http://schemas.microsoft.com/office/powerpoint/2010/main" val="12173969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78</a:t>
            </a:fld>
            <a:endParaRPr lang="zh-CN" altLang="en-US"/>
          </a:p>
        </p:txBody>
      </p:sp>
    </p:spTree>
    <p:extLst>
      <p:ext uri="{BB962C8B-B14F-4D97-AF65-F5344CB8AC3E}">
        <p14:creationId xmlns:p14="http://schemas.microsoft.com/office/powerpoint/2010/main" val="42705365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81</a:t>
            </a:fld>
            <a:endParaRPr lang="zh-CN" altLang="en-US"/>
          </a:p>
        </p:txBody>
      </p:sp>
    </p:spTree>
    <p:extLst>
      <p:ext uri="{BB962C8B-B14F-4D97-AF65-F5344CB8AC3E}">
        <p14:creationId xmlns:p14="http://schemas.microsoft.com/office/powerpoint/2010/main" val="14494136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83</a:t>
            </a:fld>
            <a:endParaRPr lang="zh-CN" altLang="en-US"/>
          </a:p>
        </p:txBody>
      </p:sp>
    </p:spTree>
    <p:extLst>
      <p:ext uri="{BB962C8B-B14F-4D97-AF65-F5344CB8AC3E}">
        <p14:creationId xmlns:p14="http://schemas.microsoft.com/office/powerpoint/2010/main" val="95985611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84</a:t>
            </a:fld>
            <a:endParaRPr lang="zh-CN" altLang="en-US"/>
          </a:p>
        </p:txBody>
      </p:sp>
    </p:spTree>
    <p:extLst>
      <p:ext uri="{BB962C8B-B14F-4D97-AF65-F5344CB8AC3E}">
        <p14:creationId xmlns:p14="http://schemas.microsoft.com/office/powerpoint/2010/main" val="2810732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a:t>
            </a:fld>
            <a:endParaRPr lang="zh-CN" altLang="en-US"/>
          </a:p>
        </p:txBody>
      </p:sp>
    </p:spTree>
    <p:extLst>
      <p:ext uri="{BB962C8B-B14F-4D97-AF65-F5344CB8AC3E}">
        <p14:creationId xmlns:p14="http://schemas.microsoft.com/office/powerpoint/2010/main" val="26522273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85</a:t>
            </a:fld>
            <a:endParaRPr lang="zh-CN" altLang="en-US"/>
          </a:p>
        </p:txBody>
      </p:sp>
    </p:spTree>
    <p:extLst>
      <p:ext uri="{BB962C8B-B14F-4D97-AF65-F5344CB8AC3E}">
        <p14:creationId xmlns:p14="http://schemas.microsoft.com/office/powerpoint/2010/main" val="3324619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86</a:t>
            </a:fld>
            <a:endParaRPr lang="zh-CN" altLang="en-US"/>
          </a:p>
        </p:txBody>
      </p:sp>
    </p:spTree>
    <p:extLst>
      <p:ext uri="{BB962C8B-B14F-4D97-AF65-F5344CB8AC3E}">
        <p14:creationId xmlns:p14="http://schemas.microsoft.com/office/powerpoint/2010/main" val="22911720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87</a:t>
            </a:fld>
            <a:endParaRPr lang="zh-CN" altLang="en-US"/>
          </a:p>
        </p:txBody>
      </p:sp>
    </p:spTree>
    <p:extLst>
      <p:ext uri="{BB962C8B-B14F-4D97-AF65-F5344CB8AC3E}">
        <p14:creationId xmlns:p14="http://schemas.microsoft.com/office/powerpoint/2010/main" val="8895247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88</a:t>
            </a:fld>
            <a:endParaRPr lang="zh-CN" altLang="en-US"/>
          </a:p>
        </p:txBody>
      </p:sp>
    </p:spTree>
    <p:extLst>
      <p:ext uri="{BB962C8B-B14F-4D97-AF65-F5344CB8AC3E}">
        <p14:creationId xmlns:p14="http://schemas.microsoft.com/office/powerpoint/2010/main" val="21071575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89</a:t>
            </a:fld>
            <a:endParaRPr lang="zh-CN" altLang="en-US"/>
          </a:p>
        </p:txBody>
      </p:sp>
    </p:spTree>
    <p:extLst>
      <p:ext uri="{BB962C8B-B14F-4D97-AF65-F5344CB8AC3E}">
        <p14:creationId xmlns:p14="http://schemas.microsoft.com/office/powerpoint/2010/main" val="1256933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90</a:t>
            </a:fld>
            <a:endParaRPr lang="zh-CN" altLang="en-US"/>
          </a:p>
        </p:txBody>
      </p:sp>
    </p:spTree>
    <p:extLst>
      <p:ext uri="{BB962C8B-B14F-4D97-AF65-F5344CB8AC3E}">
        <p14:creationId xmlns:p14="http://schemas.microsoft.com/office/powerpoint/2010/main" val="39228092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91</a:t>
            </a:fld>
            <a:endParaRPr lang="zh-CN" altLang="en-US"/>
          </a:p>
        </p:txBody>
      </p:sp>
    </p:spTree>
    <p:extLst>
      <p:ext uri="{BB962C8B-B14F-4D97-AF65-F5344CB8AC3E}">
        <p14:creationId xmlns:p14="http://schemas.microsoft.com/office/powerpoint/2010/main" val="32218876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92</a:t>
            </a:fld>
            <a:endParaRPr lang="zh-CN" altLang="en-US"/>
          </a:p>
        </p:txBody>
      </p:sp>
    </p:spTree>
    <p:extLst>
      <p:ext uri="{BB962C8B-B14F-4D97-AF65-F5344CB8AC3E}">
        <p14:creationId xmlns:p14="http://schemas.microsoft.com/office/powerpoint/2010/main" val="33133550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93</a:t>
            </a:fld>
            <a:endParaRPr lang="zh-CN" altLang="en-US"/>
          </a:p>
        </p:txBody>
      </p:sp>
    </p:spTree>
    <p:extLst>
      <p:ext uri="{BB962C8B-B14F-4D97-AF65-F5344CB8AC3E}">
        <p14:creationId xmlns:p14="http://schemas.microsoft.com/office/powerpoint/2010/main" val="914631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94</a:t>
            </a:fld>
            <a:endParaRPr lang="zh-CN" altLang="en-US"/>
          </a:p>
        </p:txBody>
      </p:sp>
    </p:spTree>
    <p:extLst>
      <p:ext uri="{BB962C8B-B14F-4D97-AF65-F5344CB8AC3E}">
        <p14:creationId xmlns:p14="http://schemas.microsoft.com/office/powerpoint/2010/main" val="2628990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a:t>
            </a:fld>
            <a:endParaRPr lang="zh-CN" altLang="en-US"/>
          </a:p>
        </p:txBody>
      </p:sp>
    </p:spTree>
    <p:extLst>
      <p:ext uri="{BB962C8B-B14F-4D97-AF65-F5344CB8AC3E}">
        <p14:creationId xmlns:p14="http://schemas.microsoft.com/office/powerpoint/2010/main" val="258336128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95</a:t>
            </a:fld>
            <a:endParaRPr lang="zh-CN" altLang="en-US"/>
          </a:p>
        </p:txBody>
      </p:sp>
    </p:spTree>
    <p:extLst>
      <p:ext uri="{BB962C8B-B14F-4D97-AF65-F5344CB8AC3E}">
        <p14:creationId xmlns:p14="http://schemas.microsoft.com/office/powerpoint/2010/main" val="1332128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t>96</a:t>
            </a:fld>
            <a:endParaRPr lang="zh-CN" altLang="en-US"/>
          </a:p>
        </p:txBody>
      </p:sp>
    </p:spTree>
    <p:extLst>
      <p:ext uri="{BB962C8B-B14F-4D97-AF65-F5344CB8AC3E}">
        <p14:creationId xmlns:p14="http://schemas.microsoft.com/office/powerpoint/2010/main" val="18344358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大家好，我是你们的助教唐瑞杰，这次由我来讲评第一次作业。</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97</a:t>
            </a:fld>
            <a:endParaRPr lang="zh-CN" altLang="en-US"/>
          </a:p>
        </p:txBody>
      </p:sp>
    </p:spTree>
    <p:extLst>
      <p:ext uri="{BB962C8B-B14F-4D97-AF65-F5344CB8AC3E}">
        <p14:creationId xmlns:p14="http://schemas.microsoft.com/office/powerpoint/2010/main" val="2860538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我们首先来回顾一下第一次作业的内容。第一次作业要求输入一个正整数</a:t>
            </a:r>
            <a:r>
              <a:rPr lang="en-US" altLang="zh-CN" dirty="0"/>
              <a:t>n</a:t>
            </a:r>
            <a:r>
              <a:rPr lang="zh-CN" altLang="en-US" dirty="0"/>
              <a:t>然后用两种方法计算不超过</a:t>
            </a:r>
            <a:r>
              <a:rPr lang="en-US" altLang="zh-CN" dirty="0"/>
              <a:t>n</a:t>
            </a:r>
            <a:r>
              <a:rPr lang="zh-CN" altLang="en-US" dirty="0"/>
              <a:t>的所有正偶数之和。作业要求采用面向对象的技术实现并在文档中给出模型部分和验证部分。</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98</a:t>
            </a:fld>
            <a:endParaRPr lang="zh-CN" altLang="en-US"/>
          </a:p>
        </p:txBody>
      </p:sp>
    </p:spTree>
    <p:extLst>
      <p:ext uri="{BB962C8B-B14F-4D97-AF65-F5344CB8AC3E}">
        <p14:creationId xmlns:p14="http://schemas.microsoft.com/office/powerpoint/2010/main" val="385640246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来讲一下这次作业存在的一些问题。首先是代码部分，有少数同学没有采用面向对象的方法进行编程而是简单地定义了几个函数来完成了目标功能。面向对象的方法要求我们定义一个或者多个类来实现不同的功能，最后使用类的对象来完成我们的目标。另外有一些同学将所有代码都写在了一个文件中，这是一种不好的编程方式，一般来说我们应该定义头文件来存放类的定义，在对应的</a:t>
            </a:r>
            <a:r>
              <a:rPr lang="en-US" altLang="zh-CN" dirty="0" err="1"/>
              <a:t>cpp</a:t>
            </a:r>
            <a:r>
              <a:rPr lang="zh-CN" altLang="en-US" dirty="0"/>
              <a:t>文件中存放类函数的具体实现，最后在</a:t>
            </a:r>
            <a:r>
              <a:rPr lang="en-US" altLang="zh-CN" dirty="0"/>
              <a:t>main.cpp</a:t>
            </a:r>
            <a:r>
              <a:rPr lang="zh-CN" altLang="en-US" dirty="0"/>
              <a:t>文件中实现我们的主要功能。然后是文档部分，一些同学的文档中缺少验证部分，验证是编程中不可缺少的一部分，用于判断我们是否正确、完备地实现了对应的功能。有一些同学虽然写了验证部分，但是不够详尽，只给出了大致的验证方法而没有给出具体的验证结果，只有具体的验证结果才能让人信服，证明软件确实经过了完备的测试。一些同学在测试时对等价类的划分还不够全面，只在少数情况下进行了测试，请大家之后设计测试用例时尽量保证覆盖各种情形，这是对软件良好鲁棒性的重要保证。还有的同学只提交了</a:t>
            </a:r>
            <a:r>
              <a:rPr lang="en-US" altLang="zh-CN" dirty="0"/>
              <a:t>word</a:t>
            </a:r>
            <a:r>
              <a:rPr lang="zh-CN" altLang="en-US" dirty="0"/>
              <a:t>或者</a:t>
            </a:r>
            <a:r>
              <a:rPr lang="en-US" altLang="zh-CN" dirty="0"/>
              <a:t>pdf</a:t>
            </a:r>
            <a:r>
              <a:rPr lang="zh-CN" altLang="en-US" dirty="0"/>
              <a:t>中的一种版本，之后请按照作业要求提交两种版本。</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99</a:t>
            </a:fld>
            <a:endParaRPr lang="zh-CN" altLang="en-US"/>
          </a:p>
        </p:txBody>
      </p:sp>
    </p:spTree>
    <p:extLst>
      <p:ext uri="{BB962C8B-B14F-4D97-AF65-F5344CB8AC3E}">
        <p14:creationId xmlns:p14="http://schemas.microsoft.com/office/powerpoint/2010/main" val="360937869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这次作业有</a:t>
            </a:r>
            <a:r>
              <a:rPr lang="en-US" altLang="zh-CN" dirty="0"/>
              <a:t>5</a:t>
            </a:r>
            <a:r>
              <a:rPr lang="zh-CN" altLang="en-US" dirty="0"/>
              <a:t>位同学没有按时提交，</a:t>
            </a:r>
            <a:r>
              <a:rPr lang="en-US" altLang="zh-CN" dirty="0"/>
              <a:t>4</a:t>
            </a:r>
            <a:r>
              <a:rPr lang="zh-CN" altLang="en-US" dirty="0"/>
              <a:t>位同学还没有交作业。需要注意一下，平时作业我们允许纠错或者完善之后重新提交，但是在截止日期之后的提交会造成迟交，并且迟交作业所扣的分数是无法补回的。这次作业中也有少数同学没有按照要求清理工程文件，主要是</a:t>
            </a:r>
            <a:r>
              <a:rPr lang="en-US" altLang="zh-CN" dirty="0"/>
              <a:t>Debug</a:t>
            </a:r>
            <a:r>
              <a:rPr lang="zh-CN" altLang="en-US" dirty="0"/>
              <a:t>目录，之后的作业请大家多注意作业提交的要求。</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100</a:t>
            </a:fld>
            <a:endParaRPr lang="zh-CN" altLang="en-US"/>
          </a:p>
        </p:txBody>
      </p:sp>
    </p:spTree>
    <p:extLst>
      <p:ext uri="{BB962C8B-B14F-4D97-AF65-F5344CB8AC3E}">
        <p14:creationId xmlns:p14="http://schemas.microsoft.com/office/powerpoint/2010/main" val="19464744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下面是大家本次作业中的一些亮点，大多数同学的文档条理层次都比较清晰，方便阅读，请大家继续保持这种良好的习惯。</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101</a:t>
            </a:fld>
            <a:endParaRPr lang="zh-CN" altLang="en-US"/>
          </a:p>
        </p:txBody>
      </p:sp>
    </p:spTree>
    <p:extLst>
      <p:ext uri="{BB962C8B-B14F-4D97-AF65-F5344CB8AC3E}">
        <p14:creationId xmlns:p14="http://schemas.microsoft.com/office/powerpoint/2010/main" val="266509469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另外有一些同学通过图表来展示模型部分或者算法比较的结果，非常直观易懂。</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102</a:t>
            </a:fld>
            <a:endParaRPr lang="zh-CN" altLang="en-US"/>
          </a:p>
        </p:txBody>
      </p:sp>
    </p:spTree>
    <p:extLst>
      <p:ext uri="{BB962C8B-B14F-4D97-AF65-F5344CB8AC3E}">
        <p14:creationId xmlns:p14="http://schemas.microsoft.com/office/powerpoint/2010/main" val="51739502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也有一些同学实现了提高部分的自动化测试，比如具有测试功能的函数或者用一个对拍器来实现测试功能。</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103</a:t>
            </a:fld>
            <a:endParaRPr lang="zh-CN" altLang="en-US"/>
          </a:p>
        </p:txBody>
      </p:sp>
    </p:spTree>
    <p:extLst>
      <p:ext uri="{BB962C8B-B14F-4D97-AF65-F5344CB8AC3E}">
        <p14:creationId xmlns:p14="http://schemas.microsoft.com/office/powerpoint/2010/main" val="9624073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以下同学的作业获得了本次的优秀作业评选，他们是顾洋丞和郭镕玮，请大家以两位同学为榜样，争取也做出更好的作业。</a:t>
            </a:r>
          </a:p>
        </p:txBody>
      </p:sp>
      <p:sp>
        <p:nvSpPr>
          <p:cNvPr id="4" name="灯片编号占位符 3"/>
          <p:cNvSpPr>
            <a:spLocks noGrp="1"/>
          </p:cNvSpPr>
          <p:nvPr>
            <p:ph type="sldNum" sz="quarter" idx="10"/>
          </p:nvPr>
        </p:nvSpPr>
        <p:spPr/>
        <p:txBody>
          <a:bodyPr/>
          <a:lstStyle/>
          <a:p>
            <a:fld id="{386FC1F8-B4A3-48E0-A5DB-A7E570CB2C41}" type="slidenum">
              <a:rPr lang="zh-CN" altLang="en-US" smtClean="0"/>
              <a:t>104</a:t>
            </a:fld>
            <a:endParaRPr lang="zh-CN" altLang="en-US"/>
          </a:p>
        </p:txBody>
      </p:sp>
    </p:spTree>
    <p:extLst>
      <p:ext uri="{BB962C8B-B14F-4D97-AF65-F5344CB8AC3E}">
        <p14:creationId xmlns:p14="http://schemas.microsoft.com/office/powerpoint/2010/main" val="450151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2" descr="礼堂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16400" y="5365750"/>
            <a:ext cx="492760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二校门"/>
          <p:cNvPicPr>
            <a:picLocks noChangeAspect="1" noChangeArrowheads="1"/>
          </p:cNvPicPr>
          <p:nvPr userDrawn="1"/>
        </p:nvPicPr>
        <p:blipFill>
          <a:blip r:embed="rId3">
            <a:clrChange>
              <a:clrFrom>
                <a:srgbClr val="FFFCF7"/>
              </a:clrFrom>
              <a:clrTo>
                <a:srgbClr val="FFFCF7">
                  <a:alpha val="0"/>
                </a:srgbClr>
              </a:clrTo>
            </a:clrChange>
            <a:extLst>
              <a:ext uri="{28A0092B-C50C-407E-A947-70E740481C1C}">
                <a14:useLocalDpi xmlns:a14="http://schemas.microsoft.com/office/drawing/2010/main" val="0"/>
              </a:ext>
            </a:extLst>
          </a:blip>
          <a:srcRect/>
          <a:stretch>
            <a:fillRect/>
          </a:stretch>
        </p:blipFill>
        <p:spPr bwMode="auto">
          <a:xfrm>
            <a:off x="0" y="4044950"/>
            <a:ext cx="2349500" cy="2813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未标题-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12223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0" y="1222375"/>
            <a:ext cx="9144000" cy="1978025"/>
          </a:xfrm>
        </p:spPr>
        <p:txBody>
          <a:bodyPr anchor="ctr" anchorCtr="1">
            <a:normAutofit/>
          </a:bodyPr>
          <a:lstStyle>
            <a:lvl1pPr algn="ctr">
              <a:lnSpc>
                <a:spcPct val="100000"/>
              </a:lnSpc>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 y="3457576"/>
            <a:ext cx="9134475" cy="2228849"/>
          </a:xfrm>
        </p:spPr>
        <p:txBody>
          <a:bodyPr anchor="ctr" anchorCtr="1">
            <a:normAutofit/>
          </a:bodyPr>
          <a:lstStyle>
            <a:lvl1pPr marL="0" indent="0" algn="ctr">
              <a:lnSpc>
                <a:spcPct val="100000"/>
              </a:lnSpc>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fld id="{C4DEACD8-9172-4BE0-BF69-3AE0805BDBD3}" type="datetime2">
              <a:rPr lang="zh-CN" altLang="en-US" smtClean="0"/>
              <a:t>2021年3月10日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pic>
        <p:nvPicPr>
          <p:cNvPr id="10" name="Picture 7" descr="line6"/>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3200400"/>
            <a:ext cx="91440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61963" y="1457325"/>
            <a:ext cx="8220075" cy="4899026"/>
          </a:xfrm>
        </p:spPr>
        <p:txBody>
          <a:bodyPr/>
          <a:lstStyle>
            <a:lvl1pPr algn="just">
              <a:lnSpc>
                <a:spcPct val="100000"/>
              </a:lnSpc>
              <a:defRPr/>
            </a:lvl1pPr>
            <a:lvl2pPr algn="just">
              <a:lnSpc>
                <a:spcPct val="100000"/>
              </a:lnSpc>
              <a:defRPr/>
            </a:lvl2pPr>
            <a:lvl3pPr algn="just">
              <a:lnSpc>
                <a:spcPct val="100000"/>
              </a:lnSpc>
              <a:defRPr/>
            </a:lvl3pPr>
            <a:lvl4pPr algn="just">
              <a:lnSpc>
                <a:spcPct val="100000"/>
              </a:lnSpc>
              <a:defRPr/>
            </a:lvl4pPr>
            <a:lvl5pPr indent="-360000" algn="just">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FE5F219A-EC9F-4AD0-8836-930323F9B309}" type="datetime2">
              <a:rPr lang="zh-CN" altLang="en-US" smtClean="0"/>
              <a:t>2021年3月10日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dirty="0"/>
          </a:p>
        </p:txBody>
      </p:sp>
    </p:spTree>
    <p:extLst>
      <p:ext uri="{BB962C8B-B14F-4D97-AF65-F5344CB8AC3E}">
        <p14:creationId xmlns:p14="http://schemas.microsoft.com/office/powerpoint/2010/main" val="21320850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34290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629150" y="1495425"/>
            <a:ext cx="4171950" cy="486092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fld id="{D8447BA2-8023-4328-A0D3-EFC07578AF05}" type="datetime2">
              <a:rPr lang="zh-CN" altLang="en-US" smtClean="0"/>
              <a:t>2021年3月10日</a:t>
            </a:fld>
            <a:endParaRPr lang="zh-CN" altLang="en-US" dirty="0"/>
          </a:p>
        </p:txBody>
      </p:sp>
      <p:sp>
        <p:nvSpPr>
          <p:cNvPr id="6" name="Footer Placeholder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Slide Number Placeholder 6"/>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0320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134475" cy="1325563"/>
          </a:xfrm>
        </p:spPr>
        <p:txBody>
          <a:bodyPr/>
          <a:lstStyle>
            <a:lvl1pPr>
              <a:lnSpc>
                <a:spcPct val="100000"/>
              </a:lnSpc>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61950" y="1476375"/>
            <a:ext cx="4136232"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Content Placeholder 3"/>
          <p:cNvSpPr>
            <a:spLocks noGrp="1"/>
          </p:cNvSpPr>
          <p:nvPr>
            <p:ph sz="half" idx="2"/>
          </p:nvPr>
        </p:nvSpPr>
        <p:spPr>
          <a:xfrm>
            <a:off x="361950" y="2162175"/>
            <a:ext cx="4136232"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476375"/>
            <a:ext cx="4210050" cy="685800"/>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629150" y="2162175"/>
            <a:ext cx="4210050" cy="41941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lvl1pPr>
              <a:defRPr/>
            </a:lvl1pPr>
          </a:lstStyle>
          <a:p>
            <a:fld id="{8E97D390-4981-4C1B-8A15-A9E8E3A66C12}" type="datetime2">
              <a:rPr lang="zh-CN" altLang="en-US" smtClean="0"/>
              <a:t>2021年3月10日</a:t>
            </a:fld>
            <a:endParaRPr lang="zh-CN" altLang="en-US" dirty="0"/>
          </a:p>
        </p:txBody>
      </p:sp>
      <p:sp>
        <p:nvSpPr>
          <p:cNvPr id="8" name="Footer Placeholder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Slide Number Placeholder 8"/>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4082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fld id="{18468E9D-8419-4880-8ABF-88061BF02419}" type="datetime2">
              <a:rPr lang="zh-CN" altLang="en-US" smtClean="0"/>
              <a:t>2021年3月10日</a:t>
            </a:fld>
            <a:endParaRPr lang="zh-CN" altLang="en-US" dirty="0"/>
          </a:p>
        </p:txBody>
      </p:sp>
      <p:sp>
        <p:nvSpPr>
          <p:cNvPr id="4" name="Footer Placeholder 3"/>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5" name="Slide Number Placeholder 4"/>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46508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C0AD369-3878-466E-B0E4-E63B1EDFA932}" type="datetime2">
              <a:rPr lang="zh-CN" altLang="en-US" smtClean="0"/>
              <a:t>2021年3月10日</a:t>
            </a:fld>
            <a:endParaRPr lang="zh-CN" altLang="en-US" dirty="0"/>
          </a:p>
        </p:txBody>
      </p:sp>
      <p:sp>
        <p:nvSpPr>
          <p:cNvPr id="3" name="Footer Placeholder 2"/>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4" name="Slide Number Placeholder 3"/>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13364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AF7915FB-6CAD-4951-A6AF-05083E3AC695}" type="datetime2">
              <a:rPr lang="zh-CN" altLang="en-US" smtClean="0"/>
              <a:t>2021年3月10日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197798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lnSpc>
                <a:spcPct val="100000"/>
              </a:lnSpc>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vl1pPr>
          </a:lstStyle>
          <a:p>
            <a:fld id="{C95D53CB-848F-46E8-8BC9-4FE1CCE42B36}" type="datetime2">
              <a:rPr lang="zh-CN" altLang="en-US" smtClean="0"/>
              <a:t>2021年3月10日</a:t>
            </a:fld>
            <a:endParaRPr lang="zh-CN" altLang="en-US" dirty="0"/>
          </a:p>
        </p:txBody>
      </p:sp>
      <p:sp>
        <p:nvSpPr>
          <p:cNvPr id="5" name="Footer Placeholder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Slide Number Placeholder 5"/>
          <p:cNvSpPr>
            <a:spLocks noGrp="1"/>
          </p:cNvSpPr>
          <p:nvPr>
            <p:ph type="sldNum" sz="quarter" idx="12"/>
          </p:nvPr>
        </p:nvSpPr>
        <p:spPr/>
        <p:txBody>
          <a:bodyPr/>
          <a:lstStyle/>
          <a:p>
            <a:fld id="{AB393D56-620A-4FA6-AFE0-8A286AD08B3F}" type="slidenum">
              <a:rPr lang="zh-CN" altLang="en-US" smtClean="0"/>
              <a:t>‹#›</a:t>
            </a:fld>
            <a:endParaRPr lang="zh-CN" altLang="en-US"/>
          </a:p>
        </p:txBody>
      </p:sp>
    </p:spTree>
    <p:extLst>
      <p:ext uri="{BB962C8B-B14F-4D97-AF65-F5344CB8AC3E}">
        <p14:creationId xmlns:p14="http://schemas.microsoft.com/office/powerpoint/2010/main" val="239952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176"/>
            <a:ext cx="91440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61963" y="1328739"/>
            <a:ext cx="8220075" cy="50276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0" y="6356351"/>
            <a:ext cx="2057400" cy="365125"/>
          </a:xfrm>
          <a:prstGeom prst="rect">
            <a:avLst/>
          </a:prstGeom>
        </p:spPr>
        <p:txBody>
          <a:bodyPr vert="horz" lIns="91440" tIns="45720" rIns="91440" bIns="45720" rtlCol="0" anchor="ctr"/>
          <a:lstStyle>
            <a:lvl1pPr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1C282504-39BA-4F69-8195-55F9ED95D3DB}" type="datetime2">
              <a:rPr lang="zh-CN" altLang="en-US" smtClean="0"/>
              <a:t>2021年3月10日</a:t>
            </a:fld>
            <a:endParaRPr lang="zh-CN" altLang="en-US" dirty="0"/>
          </a:p>
        </p:txBody>
      </p:sp>
      <p:sp>
        <p:nvSpPr>
          <p:cNvPr id="5" name="Footer Placeholder 4"/>
          <p:cNvSpPr>
            <a:spLocks noGrp="1"/>
          </p:cNvSpPr>
          <p:nvPr>
            <p:ph type="ftr" sz="quarter" idx="3"/>
          </p:nvPr>
        </p:nvSpPr>
        <p:spPr>
          <a:xfrm>
            <a:off x="2057399" y="6356351"/>
            <a:ext cx="5019675"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dirty="0" smtClean="0">
                <a:solidFill>
                  <a:schemeClr val="tx1"/>
                </a:solidFill>
                <a:latin typeface="Times New Roman" panose="02020603050405020304" pitchFamily="18" charset="0"/>
                <a:ea typeface="宋体" panose="02010600030101010101" pitchFamily="2" charset="-122"/>
                <a:cs typeface="+mj-cs"/>
              </a:defRPr>
            </a:lvl1pPr>
          </a:lstStyle>
          <a:p>
            <a:r>
              <a:rPr lang="zh-CN" altLang="en-US" smtClean="0"/>
              <a:t>雍俊海</a:t>
            </a:r>
            <a:r>
              <a:rPr lang="en-US" altLang="zh-CN" smtClean="0"/>
              <a:t>: </a:t>
            </a:r>
            <a:r>
              <a:rPr lang="zh-CN" altLang="en-US" smtClean="0"/>
              <a:t>面向对象程序设计基础</a:t>
            </a:r>
            <a:endParaRPr lang="zh-CN" altLang="en-US" dirty="0"/>
          </a:p>
        </p:txBody>
      </p:sp>
      <p:sp>
        <p:nvSpPr>
          <p:cNvPr id="6" name="Slide Number Placeholder 5"/>
          <p:cNvSpPr>
            <a:spLocks noGrp="1"/>
          </p:cNvSpPr>
          <p:nvPr>
            <p:ph type="sldNum" sz="quarter" idx="4"/>
          </p:nvPr>
        </p:nvSpPr>
        <p:spPr>
          <a:xfrm>
            <a:off x="7077075" y="6356351"/>
            <a:ext cx="2057400" cy="365125"/>
          </a:xfrm>
          <a:prstGeom prst="rect">
            <a:avLst/>
          </a:prstGeom>
        </p:spPr>
        <p:txBody>
          <a:bodyPr vert="horz" lIns="91440" tIns="45720" rIns="91440" bIns="45720" rtlCol="0" anchor="ctr"/>
          <a:lstStyle>
            <a:lvl1pPr marL="0" algn="ctr" defTabSz="914400" rtl="0" eaLnBrk="1" latinLnBrk="0" hangingPunct="1">
              <a:lnSpc>
                <a:spcPct val="90000"/>
              </a:lnSpc>
              <a:spcBef>
                <a:spcPct val="0"/>
              </a:spcBef>
              <a:buNone/>
              <a:defRPr lang="zh-CN" altLang="en-US" sz="2000" b="1" i="0" kern="1200" baseline="0" smtClean="0">
                <a:solidFill>
                  <a:schemeClr val="tx1"/>
                </a:solidFill>
                <a:latin typeface="Times New Roman" panose="02020603050405020304" pitchFamily="18" charset="0"/>
                <a:ea typeface="宋体" panose="02010600030101010101" pitchFamily="2" charset="-122"/>
                <a:cs typeface="+mj-cs"/>
              </a:defRPr>
            </a:lvl1pPr>
          </a:lstStyle>
          <a:p>
            <a:fld id="{AB393D56-620A-4FA6-AFE0-8A286AD08B3F}" type="slidenum">
              <a:rPr lang="en-US" altLang="zh-CN" smtClean="0"/>
              <a:pPr/>
              <a:t>‹#›</a:t>
            </a:fld>
            <a:endParaRPr lang="en-US" dirty="0"/>
          </a:p>
        </p:txBody>
      </p:sp>
    </p:spTree>
    <p:extLst>
      <p:ext uri="{BB962C8B-B14F-4D97-AF65-F5344CB8AC3E}">
        <p14:creationId xmlns:p14="http://schemas.microsoft.com/office/powerpoint/2010/main" val="392498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0" r:id="rId7"/>
    <p:sldLayoutId id="2147483671" r:id="rId8"/>
  </p:sldLayoutIdLst>
  <p:hf hdr="0"/>
  <p:txStyles>
    <p:titleStyle>
      <a:lvl1pPr algn="ctr" defTabSz="914400" rtl="0" eaLnBrk="1" latinLnBrk="0" hangingPunct="1">
        <a:lnSpc>
          <a:spcPct val="90000"/>
        </a:lnSpc>
        <a:spcBef>
          <a:spcPct val="0"/>
        </a:spcBef>
        <a:buNone/>
        <a:defRPr sz="3600" b="1" i="0" kern="1200" baseline="0">
          <a:solidFill>
            <a:schemeClr val="tx1"/>
          </a:solidFill>
          <a:latin typeface="Times New Roman" panose="02020603050405020304" pitchFamily="18" charset="0"/>
          <a:ea typeface="黑体" panose="02010609060101010101" pitchFamily="49" charset="-122"/>
          <a:cs typeface="+mj-cs"/>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
        <a:defRPr lang="zh-CN" altLang="en-US" sz="2800" b="1" i="0" kern="1200" baseline="0" dirty="0" smtClean="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90000"/>
        </a:lnSpc>
        <a:spcBef>
          <a:spcPts val="500"/>
        </a:spcBef>
        <a:buFont typeface="Wingdings" panose="05000000000000000000" pitchFamily="2" charset="2"/>
        <a:buChar char=""/>
        <a:defRPr lang="zh-CN" altLang="en-US" sz="2600" b="1" i="0" kern="1200" baseline="0" dirty="0" smtClean="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90000"/>
        </a:lnSpc>
        <a:spcBef>
          <a:spcPts val="500"/>
        </a:spcBef>
        <a:buFont typeface="Wingdings" panose="05000000000000000000" pitchFamily="2" charset="2"/>
        <a:buChar char=""/>
        <a:defRPr lang="zh-CN" altLang="en-US" sz="2500" b="1" i="0" kern="1200" baseline="0" dirty="0" smtClean="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90000"/>
        </a:lnSpc>
        <a:spcBef>
          <a:spcPts val="500"/>
        </a:spcBef>
        <a:buFont typeface="Wingdings" panose="05000000000000000000" pitchFamily="2" charset="2"/>
        <a:buChar char=""/>
        <a:defRPr lang="zh-CN" altLang="en-US" sz="2400" b="1" i="0" kern="1200" baseline="0" dirty="0" smtClean="0">
          <a:solidFill>
            <a:srgbClr val="960032"/>
          </a:solidFill>
          <a:latin typeface="Times New Roman" panose="02020603050405020304" pitchFamily="18" charset="0"/>
          <a:ea typeface="宋体" panose="02010600030101010101" pitchFamily="2" charset="-122"/>
          <a:cs typeface="+mj-cs"/>
        </a:defRPr>
      </a:lvl4pPr>
      <a:lvl5pPr marL="1438275" indent="-361950" algn="just" defTabSz="914400" rtl="0" eaLnBrk="1" latinLnBrk="0" hangingPunct="1">
        <a:lnSpc>
          <a:spcPct val="90000"/>
        </a:lnSpc>
        <a:spcBef>
          <a:spcPts val="500"/>
        </a:spcBef>
        <a:buFont typeface="Wingdings" panose="05000000000000000000" pitchFamily="2" charset="2"/>
        <a:buChar char=""/>
        <a:defRPr lang="en-US" altLang="en-US" sz="2400" b="1" i="0" kern="1200" baseline="0" dirty="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13.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0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2.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image" Target="../media/image12.tmp"/><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image" Target="../media/image12.tmp"/><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2.tmp"/><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本课程采用</a:t>
            </a:r>
            <a:endParaRPr lang="zh-CN" altLang="en-US" dirty="0"/>
          </a:p>
        </p:txBody>
      </p:sp>
      <p:sp>
        <p:nvSpPr>
          <p:cNvPr id="4" name="日期占位符 3"/>
          <p:cNvSpPr>
            <a:spLocks noGrp="1"/>
          </p:cNvSpPr>
          <p:nvPr>
            <p:ph type="dt" sz="half" idx="10"/>
          </p:nvPr>
        </p:nvSpPr>
        <p:spPr/>
        <p:txBody>
          <a:bodyPr/>
          <a:lstStyle/>
          <a:p>
            <a:fld id="{FE5F219A-EC9F-4AD0-8836-930323F9B309}" type="datetime2">
              <a:rPr lang="zh-CN" altLang="en-US" smtClean="0"/>
              <a:t>2021年3月10日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1</a:t>
            </a:fld>
            <a:endParaRPr lang="zh-CN" altLang="en-US" dirty="0"/>
          </a:p>
        </p:txBody>
      </p:sp>
      <p:sp>
        <p:nvSpPr>
          <p:cNvPr id="7"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图片 7">
            <a:extLst>
              <a:ext uri="{FF2B5EF4-FFF2-40B4-BE49-F238E27FC236}">
                <a16:creationId xmlns="" xmlns:a16="http://schemas.microsoft.com/office/drawing/2014/main" id="{93CD6244-59FA-48DB-B6C7-5D03B29020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9637" y="459440"/>
            <a:ext cx="1600204" cy="504174"/>
          </a:xfrm>
          <a:prstGeom prst="rect">
            <a:avLst/>
          </a:prstGeom>
        </p:spPr>
      </p:pic>
      <p:sp>
        <p:nvSpPr>
          <p:cNvPr id="9" name="矩形 8">
            <a:extLst>
              <a:ext uri="{FF2B5EF4-FFF2-40B4-BE49-F238E27FC236}">
                <a16:creationId xmlns="" xmlns:a16="http://schemas.microsoft.com/office/drawing/2014/main" id="{C45A83C2-4C6C-40EF-9115-166580DD2CEC}"/>
              </a:ext>
            </a:extLst>
          </p:cNvPr>
          <p:cNvSpPr/>
          <p:nvPr/>
        </p:nvSpPr>
        <p:spPr>
          <a:xfrm>
            <a:off x="395786" y="2206836"/>
            <a:ext cx="2954656" cy="1930657"/>
          </a:xfrm>
          <a:prstGeom prst="rect">
            <a:avLst/>
          </a:prstGeom>
          <a:noFill/>
        </p:spPr>
        <p:txBody>
          <a:bodyPr wrap="none">
            <a:spAutoFit/>
          </a:bodyPr>
          <a:lstStyle/>
          <a:p>
            <a:pPr algn="ctr">
              <a:lnSpc>
                <a:spcPct val="150000"/>
              </a:lnSpc>
            </a:pPr>
            <a:r>
              <a:rPr lang="zh-CN" altLang="en-US"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本次直播是</a:t>
            </a:r>
            <a:endParaRPr lang="en-US" altLang="zh-CN" sz="32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endParaRPr>
          </a:p>
          <a:p>
            <a:pPr algn="ctr">
              <a:lnSpc>
                <a:spcPct val="150000"/>
              </a:lnSpc>
            </a:pPr>
            <a:r>
              <a:rPr lang="zh-CN" altLang="en-US" sz="5400" b="1" dirty="0">
                <a:gradFill>
                  <a:gsLst>
                    <a:gs pos="0">
                      <a:srgbClr val="639EF4"/>
                    </a:gs>
                    <a:gs pos="100000">
                      <a:srgbClr val="00B050">
                        <a:lumMod val="99000"/>
                      </a:srgbClr>
                    </a:gs>
                  </a:gsLst>
                  <a:lin ang="7200000" scaled="0"/>
                </a:gradFill>
                <a:latin typeface="Microsoft YaHei" panose="020B0503020204020204" pitchFamily="34" charset="-122"/>
                <a:ea typeface="Microsoft YaHei" panose="020B0503020204020204" pitchFamily="34" charset="-122"/>
              </a:rPr>
              <a:t>视频直播</a:t>
            </a:r>
          </a:p>
        </p:txBody>
      </p:sp>
      <p:sp>
        <p:nvSpPr>
          <p:cNvPr id="18" name="Text Box 22"/>
          <p:cNvSpPr txBox="1">
            <a:spLocks noChangeArrowheads="1"/>
          </p:cNvSpPr>
          <p:nvPr/>
        </p:nvSpPr>
        <p:spPr bwMode="auto">
          <a:xfrm>
            <a:off x="908804" y="5163738"/>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zh-CN" altLang="en-US" sz="2400" b="1" dirty="0" smtClean="0">
                <a:solidFill>
                  <a:srgbClr val="000000"/>
                </a:solidFill>
                <a:latin typeface="Times New Roman" panose="02020603050405020304" pitchFamily="18" charset="0"/>
                <a:ea typeface="楷体_GB2312" pitchFamily="49" charset="-122"/>
              </a:rPr>
              <a:t>请登陆雨课堂签到。</a:t>
            </a:r>
            <a:endParaRPr kumimoji="1" lang="en-US" altLang="zh-CN" sz="2400" b="1" dirty="0" smtClean="0">
              <a:solidFill>
                <a:srgbClr val="000000"/>
              </a:solidFill>
              <a:latin typeface="Times New Roman" panose="02020603050405020304" pitchFamily="18" charset="0"/>
              <a:ea typeface="楷体_GB2312" pitchFamily="49" charset="-122"/>
            </a:endParaRPr>
          </a:p>
        </p:txBody>
      </p:sp>
      <p:sp>
        <p:nvSpPr>
          <p:cNvPr id="24" name="Text Box 22"/>
          <p:cNvSpPr txBox="1">
            <a:spLocks noChangeArrowheads="1"/>
          </p:cNvSpPr>
          <p:nvPr/>
        </p:nvSpPr>
        <p:spPr bwMode="auto">
          <a:xfrm>
            <a:off x="908804" y="4147461"/>
            <a:ext cx="1928620" cy="852621"/>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lstStyle/>
          <a:p>
            <a:pPr algn="ctr" eaLnBrk="0" fontAlgn="base" hangingPunct="0">
              <a:lnSpc>
                <a:spcPct val="95000"/>
              </a:lnSpc>
              <a:spcBef>
                <a:spcPct val="0"/>
              </a:spcBef>
              <a:spcAft>
                <a:spcPct val="0"/>
              </a:spcAft>
            </a:pPr>
            <a:r>
              <a:rPr kumimoji="1" lang="en-US" altLang="zh-CN" sz="2400" b="1" dirty="0" smtClean="0">
                <a:solidFill>
                  <a:srgbClr val="000000"/>
                </a:solidFill>
                <a:latin typeface="Times New Roman" panose="02020603050405020304" pitchFamily="18" charset="0"/>
                <a:ea typeface="楷体_GB2312" pitchFamily="49" charset="-122"/>
              </a:rPr>
              <a:t>9:50</a:t>
            </a:r>
            <a:r>
              <a:rPr kumimoji="1" lang="zh-CN" altLang="en-US" sz="2400" b="1" dirty="0">
                <a:solidFill>
                  <a:srgbClr val="000000"/>
                </a:solidFill>
                <a:latin typeface="Times New Roman" panose="02020603050405020304" pitchFamily="18" charset="0"/>
                <a:ea typeface="楷体_GB2312" pitchFamily="49" charset="-122"/>
              </a:rPr>
              <a:t>正式开始上课。</a:t>
            </a:r>
            <a:endParaRPr kumimoji="1" lang="en-US" altLang="zh-CN" sz="2400" b="1" dirty="0" smtClean="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01985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170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155733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792089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p:txBody>
          <a:bodyPr>
            <a:normAutofit/>
          </a:bodyPr>
          <a:lstStyle/>
          <a:p>
            <a:r>
              <a:rPr lang="en-US" altLang="zh-CN" sz="2400" dirty="0"/>
              <a:t>5</a:t>
            </a:r>
            <a:r>
              <a:rPr lang="zh-CN" altLang="en-US" sz="2400" dirty="0"/>
              <a:t>位同学没有按时提交</a:t>
            </a:r>
            <a:r>
              <a:rPr lang="en-US" altLang="zh-CN" sz="2400" dirty="0"/>
              <a:t>,4</a:t>
            </a:r>
            <a:r>
              <a:rPr lang="zh-CN" altLang="en-US" sz="2400" dirty="0"/>
              <a:t>位同学尚未交作业。</a:t>
            </a:r>
          </a:p>
          <a:p>
            <a:pPr lvl="1"/>
            <a:r>
              <a:rPr lang="zh-CN" altLang="en-US" sz="2200" dirty="0"/>
              <a:t>平时作业允许纠错或完善之后，重新提交。</a:t>
            </a:r>
            <a:endParaRPr lang="en-US" altLang="zh-CN" sz="2200" dirty="0"/>
          </a:p>
          <a:p>
            <a:pPr lvl="1"/>
            <a:r>
              <a:rPr lang="zh-CN" altLang="en-US" sz="2200" dirty="0"/>
              <a:t>迟交作业所扣分数无法补回。</a:t>
            </a:r>
          </a:p>
          <a:p>
            <a:r>
              <a:rPr lang="zh-CN" altLang="en-US" sz="2400" dirty="0"/>
              <a:t>没有按照要求清理工程文件。</a:t>
            </a:r>
            <a:endParaRPr lang="en-US" altLang="zh-CN" sz="24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024265651"/>
      </p:ext>
    </p:extLst>
  </p:cSld>
  <p:clrMapOvr>
    <a:masterClrMapping/>
  </p:clrMapOvr>
  <mc:AlternateContent xmlns:mc="http://schemas.openxmlformats.org/markup-compatibility/2006" xmlns:p14="http://schemas.microsoft.com/office/powerpoint/2010/main">
    <mc:Choice Requires="p14">
      <p:transition spd="slow" p14:dur="2000" advTm="30451"/>
    </mc:Choice>
    <mc:Fallback xmlns="">
      <p:transition spd="slow" advTm="30451"/>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a:xfrm>
            <a:off x="461963" y="1457325"/>
            <a:ext cx="8220075" cy="4899023"/>
          </a:xfrm>
        </p:spPr>
        <p:txBody>
          <a:bodyPr>
            <a:normAutofit/>
          </a:bodyPr>
          <a:lstStyle/>
          <a:p>
            <a:pPr>
              <a:lnSpc>
                <a:spcPct val="120000"/>
              </a:lnSpc>
            </a:pPr>
            <a:r>
              <a:rPr lang="zh-CN" altLang="en-US" dirty="0"/>
              <a:t>文档条理清晰</a:t>
            </a:r>
            <a:endParaRPr lang="en-US" altLang="zh-CN" dirty="0"/>
          </a:p>
          <a:p>
            <a:pPr marL="311400" lvl="1" indent="0">
              <a:lnSpc>
                <a:spcPct val="120000"/>
              </a:lnSpc>
              <a:buNone/>
            </a:pPr>
            <a:r>
              <a:rPr lang="en-US" altLang="zh-CN" dirty="0"/>
              <a:t>1.</a:t>
            </a:r>
            <a:r>
              <a:rPr lang="zh-CN" altLang="en-US" dirty="0"/>
              <a:t>问题部分</a:t>
            </a:r>
            <a:endParaRPr lang="en-US" altLang="zh-CN" dirty="0"/>
          </a:p>
          <a:p>
            <a:pPr marL="311400" lvl="1" indent="0">
              <a:lnSpc>
                <a:spcPct val="120000"/>
              </a:lnSpc>
              <a:buNone/>
            </a:pPr>
            <a:r>
              <a:rPr lang="en-US" altLang="zh-CN" dirty="0"/>
              <a:t>2.</a:t>
            </a:r>
            <a:r>
              <a:rPr lang="zh-CN" altLang="en-US" dirty="0"/>
              <a:t>代码部分</a:t>
            </a:r>
            <a:endParaRPr lang="en-US" altLang="zh-CN" dirty="0"/>
          </a:p>
          <a:p>
            <a:pPr marL="311400" lvl="1" indent="0">
              <a:lnSpc>
                <a:spcPct val="120000"/>
              </a:lnSpc>
              <a:buNone/>
            </a:pPr>
            <a:r>
              <a:rPr lang="en-US" altLang="zh-CN" dirty="0"/>
              <a:t>3.</a:t>
            </a:r>
            <a:r>
              <a:rPr lang="zh-CN" altLang="en-US" dirty="0"/>
              <a:t>模型部分</a:t>
            </a:r>
            <a:endParaRPr lang="en-US" altLang="zh-CN" dirty="0"/>
          </a:p>
          <a:p>
            <a:pPr marL="581025" lvl="2" indent="0">
              <a:lnSpc>
                <a:spcPct val="120000"/>
              </a:lnSpc>
              <a:buNone/>
            </a:pPr>
            <a:r>
              <a:rPr lang="en-US" altLang="zh-CN" dirty="0">
                <a:solidFill>
                  <a:schemeClr val="tx1"/>
                </a:solidFill>
              </a:rPr>
              <a:t>3.1 </a:t>
            </a:r>
            <a:r>
              <a:rPr lang="zh-CN" altLang="en-US" dirty="0">
                <a:solidFill>
                  <a:schemeClr val="tx1"/>
                </a:solidFill>
              </a:rPr>
              <a:t>方法一</a:t>
            </a:r>
            <a:endParaRPr lang="en-US" altLang="zh-CN" dirty="0">
              <a:solidFill>
                <a:schemeClr val="tx1"/>
              </a:solidFill>
            </a:endParaRPr>
          </a:p>
          <a:p>
            <a:pPr marL="581025" lvl="2" indent="0">
              <a:lnSpc>
                <a:spcPct val="120000"/>
              </a:lnSpc>
              <a:buNone/>
            </a:pPr>
            <a:r>
              <a:rPr lang="en-US" altLang="zh-CN" dirty="0">
                <a:solidFill>
                  <a:schemeClr val="tx1"/>
                </a:solidFill>
              </a:rPr>
              <a:t>3.2 </a:t>
            </a:r>
            <a:r>
              <a:rPr lang="zh-CN" altLang="en-US" dirty="0">
                <a:solidFill>
                  <a:schemeClr val="tx1"/>
                </a:solidFill>
              </a:rPr>
              <a:t>方法二</a:t>
            </a:r>
            <a:endParaRPr lang="en-US" altLang="zh-CN" dirty="0">
              <a:solidFill>
                <a:schemeClr val="tx1"/>
              </a:solidFill>
            </a:endParaRPr>
          </a:p>
          <a:p>
            <a:pPr marL="581025" lvl="2" indent="0">
              <a:lnSpc>
                <a:spcPct val="120000"/>
              </a:lnSpc>
              <a:buNone/>
            </a:pPr>
            <a:r>
              <a:rPr lang="en-US" altLang="zh-CN" dirty="0">
                <a:solidFill>
                  <a:schemeClr val="tx1"/>
                </a:solidFill>
              </a:rPr>
              <a:t>3.3 </a:t>
            </a:r>
            <a:r>
              <a:rPr lang="zh-CN" altLang="en-US" dirty="0">
                <a:solidFill>
                  <a:schemeClr val="tx1"/>
                </a:solidFill>
              </a:rPr>
              <a:t>优劣对比</a:t>
            </a:r>
            <a:endParaRPr lang="en-US" altLang="zh-CN" dirty="0">
              <a:solidFill>
                <a:schemeClr val="tx1"/>
              </a:solidFill>
            </a:endParaRPr>
          </a:p>
          <a:p>
            <a:pPr marL="311400" lvl="1" indent="0">
              <a:lnSpc>
                <a:spcPct val="120000"/>
              </a:lnSpc>
              <a:buNone/>
            </a:pPr>
            <a:r>
              <a:rPr lang="en-US" altLang="zh-CN" dirty="0"/>
              <a:t>4.</a:t>
            </a:r>
            <a:r>
              <a:rPr lang="zh-CN" altLang="en-US" dirty="0"/>
              <a:t>验证部分</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2695685791"/>
      </p:ext>
    </p:extLst>
  </p:cSld>
  <p:clrMapOvr>
    <a:masterClrMapping/>
  </p:clrMapOvr>
  <mc:AlternateContent xmlns:mc="http://schemas.openxmlformats.org/markup-compatibility/2006" xmlns:p14="http://schemas.microsoft.com/office/powerpoint/2010/main">
    <mc:Choice Requires="p14">
      <p:transition spd="slow" p14:dur="2000" advTm="13114"/>
    </mc:Choice>
    <mc:Fallback xmlns="">
      <p:transition spd="slow" advTm="13114"/>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r>
              <a:rPr lang="zh-CN" altLang="en-US" sz="2400" dirty="0"/>
              <a:t>图表展示流程或结果</a:t>
            </a:r>
            <a:endParaRPr lang="en-US" altLang="zh-CN" sz="24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8" name="图片 7">
            <a:extLst>
              <a:ext uri="{FF2B5EF4-FFF2-40B4-BE49-F238E27FC236}">
                <a16:creationId xmlns="" xmlns:a16="http://schemas.microsoft.com/office/drawing/2014/main" id="{91699E45-3BBD-4614-BA50-C3C4C7B28023}"/>
              </a:ext>
            </a:extLst>
          </p:cNvPr>
          <p:cNvPicPr>
            <a:picLocks noChangeAspect="1"/>
          </p:cNvPicPr>
          <p:nvPr/>
        </p:nvPicPr>
        <p:blipFill>
          <a:blip r:embed="rId3"/>
          <a:stretch>
            <a:fillRect/>
          </a:stretch>
        </p:blipFill>
        <p:spPr>
          <a:xfrm>
            <a:off x="629236" y="2662447"/>
            <a:ext cx="4106492" cy="2488783"/>
          </a:xfrm>
          <a:prstGeom prst="rect">
            <a:avLst/>
          </a:prstGeom>
        </p:spPr>
      </p:pic>
      <p:pic>
        <p:nvPicPr>
          <p:cNvPr id="11" name="图片 10">
            <a:extLst>
              <a:ext uri="{FF2B5EF4-FFF2-40B4-BE49-F238E27FC236}">
                <a16:creationId xmlns="" xmlns:a16="http://schemas.microsoft.com/office/drawing/2014/main" id="{7924A22A-5C30-44F7-A676-EF70558B07B5}"/>
              </a:ext>
            </a:extLst>
          </p:cNvPr>
          <p:cNvPicPr>
            <a:picLocks noChangeAspect="1"/>
          </p:cNvPicPr>
          <p:nvPr/>
        </p:nvPicPr>
        <p:blipFill>
          <a:blip r:embed="rId4"/>
          <a:stretch>
            <a:fillRect/>
          </a:stretch>
        </p:blipFill>
        <p:spPr>
          <a:xfrm>
            <a:off x="5641301" y="1676720"/>
            <a:ext cx="2318125" cy="4558980"/>
          </a:xfrm>
          <a:prstGeom prst="rect">
            <a:avLst/>
          </a:prstGeom>
        </p:spPr>
      </p:pic>
    </p:spTree>
    <p:extLst>
      <p:ext uri="{BB962C8B-B14F-4D97-AF65-F5344CB8AC3E}">
        <p14:creationId xmlns:p14="http://schemas.microsoft.com/office/powerpoint/2010/main" val="2547941364"/>
      </p:ext>
    </p:extLst>
  </p:cSld>
  <p:clrMapOvr>
    <a:masterClrMapping/>
  </p:clrMapOvr>
  <mc:AlternateContent xmlns:mc="http://schemas.openxmlformats.org/markup-compatibility/2006" xmlns:p14="http://schemas.microsoft.com/office/powerpoint/2010/main">
    <mc:Choice Requires="p14">
      <p:transition spd="slow" p14:dur="2000" advTm="11341"/>
    </mc:Choice>
    <mc:Fallback xmlns="">
      <p:transition spd="slow" advTm="11341"/>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亮点</a:t>
            </a:r>
          </a:p>
        </p:txBody>
      </p:sp>
      <p:sp>
        <p:nvSpPr>
          <p:cNvPr id="3" name="内容占位符 2"/>
          <p:cNvSpPr>
            <a:spLocks noGrp="1"/>
          </p:cNvSpPr>
          <p:nvPr>
            <p:ph idx="1"/>
          </p:nvPr>
        </p:nvSpPr>
        <p:spPr/>
        <p:txBody>
          <a:bodyPr>
            <a:normAutofit/>
          </a:bodyPr>
          <a:lstStyle/>
          <a:p>
            <a:r>
              <a:rPr lang="zh-CN" altLang="en-US" sz="2400" dirty="0"/>
              <a:t>自动化测试</a:t>
            </a:r>
            <a:endParaRPr lang="en-US" altLang="zh-CN" sz="2400" dirty="0"/>
          </a:p>
          <a:p>
            <a:pPr lvl="1"/>
            <a:r>
              <a:rPr lang="zh-CN" altLang="en-US" sz="2200" dirty="0"/>
              <a:t>具有测试功能的函数</a:t>
            </a:r>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r>
              <a:rPr lang="zh-CN" altLang="en-US" sz="2200" dirty="0"/>
              <a:t>对拍器</a:t>
            </a:r>
            <a:endParaRPr lang="en-US" altLang="zh-CN" sz="2200" dirty="0"/>
          </a:p>
          <a:p>
            <a:pPr lvl="1"/>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pic>
        <p:nvPicPr>
          <p:cNvPr id="12" name="图片 11">
            <a:extLst>
              <a:ext uri="{FF2B5EF4-FFF2-40B4-BE49-F238E27FC236}">
                <a16:creationId xmlns="" xmlns:a16="http://schemas.microsoft.com/office/drawing/2014/main" id="{7D2FE616-E630-4528-B84E-74617EB5DA69}"/>
              </a:ext>
            </a:extLst>
          </p:cNvPr>
          <p:cNvPicPr>
            <a:picLocks noChangeAspect="1"/>
          </p:cNvPicPr>
          <p:nvPr/>
        </p:nvPicPr>
        <p:blipFill>
          <a:blip r:embed="rId3"/>
          <a:stretch>
            <a:fillRect/>
          </a:stretch>
        </p:blipFill>
        <p:spPr>
          <a:xfrm>
            <a:off x="1132659" y="2333444"/>
            <a:ext cx="6869151" cy="1789486"/>
          </a:xfrm>
          <a:prstGeom prst="rect">
            <a:avLst/>
          </a:prstGeom>
        </p:spPr>
      </p:pic>
      <p:pic>
        <p:nvPicPr>
          <p:cNvPr id="14" name="图片 13">
            <a:extLst>
              <a:ext uri="{FF2B5EF4-FFF2-40B4-BE49-F238E27FC236}">
                <a16:creationId xmlns="" xmlns:a16="http://schemas.microsoft.com/office/drawing/2014/main" id="{6967132B-0E44-411E-B694-F4D1702260EC}"/>
              </a:ext>
            </a:extLst>
          </p:cNvPr>
          <p:cNvPicPr>
            <a:picLocks noChangeAspect="1"/>
          </p:cNvPicPr>
          <p:nvPr/>
        </p:nvPicPr>
        <p:blipFill>
          <a:blip r:embed="rId4"/>
          <a:stretch>
            <a:fillRect/>
          </a:stretch>
        </p:blipFill>
        <p:spPr>
          <a:xfrm>
            <a:off x="2731743" y="4756226"/>
            <a:ext cx="3670982" cy="1546069"/>
          </a:xfrm>
          <a:prstGeom prst="rect">
            <a:avLst/>
          </a:prstGeom>
        </p:spPr>
      </p:pic>
    </p:spTree>
    <p:extLst>
      <p:ext uri="{BB962C8B-B14F-4D97-AF65-F5344CB8AC3E}">
        <p14:creationId xmlns:p14="http://schemas.microsoft.com/office/powerpoint/2010/main" val="1986056839"/>
      </p:ext>
    </p:extLst>
  </p:cSld>
  <p:clrMapOvr>
    <a:masterClrMapping/>
  </p:clrMapOvr>
  <mc:AlternateContent xmlns:mc="http://schemas.openxmlformats.org/markup-compatibility/2006" xmlns:p14="http://schemas.microsoft.com/office/powerpoint/2010/main">
    <mc:Choice Requires="p14">
      <p:transition spd="slow" p14:dur="2000" advTm="14461"/>
    </mc:Choice>
    <mc:Fallback xmlns="">
      <p:transition spd="slow" advTm="14461"/>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优秀作业</a:t>
            </a:r>
          </a:p>
        </p:txBody>
      </p:sp>
      <p:sp>
        <p:nvSpPr>
          <p:cNvPr id="3" name="内容占位符 2"/>
          <p:cNvSpPr>
            <a:spLocks noGrp="1"/>
          </p:cNvSpPr>
          <p:nvPr>
            <p:ph idx="1"/>
          </p:nvPr>
        </p:nvSpPr>
        <p:spPr/>
        <p:txBody>
          <a:bodyPr>
            <a:normAutofit/>
          </a:bodyPr>
          <a:lstStyle/>
          <a:p>
            <a:r>
              <a:rPr lang="zh-CN" altLang="en-US" sz="2400" dirty="0"/>
              <a:t>顾洋丞 </a:t>
            </a:r>
            <a:r>
              <a:rPr lang="en-US" altLang="zh-CN" sz="2400" dirty="0"/>
              <a:t>2019010461</a:t>
            </a:r>
          </a:p>
          <a:p>
            <a:r>
              <a:rPr lang="zh-CN" altLang="en-US" sz="2400" dirty="0"/>
              <a:t>郭镕玮 </a:t>
            </a:r>
            <a:r>
              <a:rPr lang="en-US" altLang="zh-CN" sz="2400" dirty="0"/>
              <a:t>2020013067</a:t>
            </a:r>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3627937351"/>
      </p:ext>
    </p:extLst>
  </p:cSld>
  <p:clrMapOvr>
    <a:masterClrMapping/>
  </p:clrMapOvr>
  <mc:AlternateContent xmlns:mc="http://schemas.openxmlformats.org/markup-compatibility/2006" xmlns:p14="http://schemas.microsoft.com/office/powerpoint/2010/main">
    <mc:Choice Requires="p14">
      <p:transition spd="slow" p14:dur="2000" advTm="12827"/>
    </mc:Choice>
    <mc:Fallback xmlns="">
      <p:transition spd="slow" advTm="12827"/>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2021年3月10日</a:t>
            </a:fld>
            <a:endParaRPr lang="zh-CN" altLang="en-US" dirty="0"/>
          </a:p>
        </p:txBody>
      </p:sp>
      <p:sp>
        <p:nvSpPr>
          <p:cNvPr id="5" name="页脚占位符 4"/>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6" name="灯片编号占位符 5"/>
          <p:cNvSpPr>
            <a:spLocks noGrp="1"/>
          </p:cNvSpPr>
          <p:nvPr>
            <p:ph type="sldNum" sz="quarter" idx="12"/>
          </p:nvPr>
        </p:nvSpPr>
        <p:spPr/>
        <p:txBody>
          <a:bodyPr/>
          <a:lstStyle/>
          <a:p>
            <a:fld id="{AB393D56-620A-4FA6-AFE0-8A286AD08B3F}" type="slidenum">
              <a:rPr lang="zh-CN" altLang="en-US" smtClean="0"/>
              <a:t>105</a:t>
            </a:fld>
            <a:endParaRPr lang="zh-CN" altLang="en-US" dirty="0"/>
          </a:p>
        </p:txBody>
      </p:sp>
      <p:pic>
        <p:nvPicPr>
          <p:cNvPr id="14" name="图片 13">
            <a:extLst>
              <a:ext uri="{FF2B5EF4-FFF2-40B4-BE49-F238E27FC236}">
                <a16:creationId xmlns="" xmlns:a16="http://schemas.microsoft.com/office/drawing/2014/main" id="{ACBAF029-4EE4-46D1-B5DB-0A1B2404EBCD}"/>
              </a:ext>
            </a:extLst>
          </p:cNvPr>
          <p:cNvPicPr>
            <a:picLocks noChangeAspect="1"/>
          </p:cNvPicPr>
          <p:nvPr/>
        </p:nvPicPr>
        <p:blipFill>
          <a:blip r:embed="rId3"/>
          <a:stretch>
            <a:fillRect/>
          </a:stretch>
        </p:blipFill>
        <p:spPr>
          <a:xfrm>
            <a:off x="333696" y="3865708"/>
            <a:ext cx="4024201" cy="736304"/>
          </a:xfrm>
          <a:prstGeom prst="rect">
            <a:avLst/>
          </a:prstGeom>
        </p:spPr>
      </p:pic>
      <p:pic>
        <p:nvPicPr>
          <p:cNvPr id="8" name="图片 7">
            <a:extLst>
              <a:ext uri="{FF2B5EF4-FFF2-40B4-BE49-F238E27FC236}">
                <a16:creationId xmlns="" xmlns:a16="http://schemas.microsoft.com/office/drawing/2014/main" id="{0DEE769B-687E-4178-B3A6-056DA2E300F8}"/>
              </a:ext>
            </a:extLst>
          </p:cNvPr>
          <p:cNvPicPr>
            <a:picLocks noChangeAspect="1"/>
          </p:cNvPicPr>
          <p:nvPr/>
        </p:nvPicPr>
        <p:blipFill>
          <a:blip r:embed="rId4"/>
          <a:stretch>
            <a:fillRect/>
          </a:stretch>
        </p:blipFill>
        <p:spPr>
          <a:xfrm>
            <a:off x="143218" y="502836"/>
            <a:ext cx="4285561" cy="3474383"/>
          </a:xfrm>
          <a:prstGeom prst="rect">
            <a:avLst/>
          </a:prstGeom>
        </p:spPr>
      </p:pic>
      <p:pic>
        <p:nvPicPr>
          <p:cNvPr id="16" name="图片 15">
            <a:extLst>
              <a:ext uri="{FF2B5EF4-FFF2-40B4-BE49-F238E27FC236}">
                <a16:creationId xmlns="" xmlns:a16="http://schemas.microsoft.com/office/drawing/2014/main" id="{25A47E56-B0A5-4350-8200-33543151053D}"/>
              </a:ext>
            </a:extLst>
          </p:cNvPr>
          <p:cNvPicPr>
            <a:picLocks noChangeAspect="1"/>
          </p:cNvPicPr>
          <p:nvPr/>
        </p:nvPicPr>
        <p:blipFill>
          <a:blip r:embed="rId5"/>
          <a:stretch>
            <a:fillRect/>
          </a:stretch>
        </p:blipFill>
        <p:spPr>
          <a:xfrm>
            <a:off x="4533645" y="502836"/>
            <a:ext cx="4467137" cy="1264284"/>
          </a:xfrm>
          <a:prstGeom prst="rect">
            <a:avLst/>
          </a:prstGeom>
        </p:spPr>
      </p:pic>
      <p:pic>
        <p:nvPicPr>
          <p:cNvPr id="18" name="图片 17">
            <a:extLst>
              <a:ext uri="{FF2B5EF4-FFF2-40B4-BE49-F238E27FC236}">
                <a16:creationId xmlns="" xmlns:a16="http://schemas.microsoft.com/office/drawing/2014/main" id="{D5C45C48-4EDD-40B9-A20B-86AB665302F3}"/>
              </a:ext>
            </a:extLst>
          </p:cNvPr>
          <p:cNvPicPr>
            <a:picLocks noChangeAspect="1"/>
          </p:cNvPicPr>
          <p:nvPr/>
        </p:nvPicPr>
        <p:blipFill>
          <a:blip r:embed="rId6"/>
          <a:stretch>
            <a:fillRect/>
          </a:stretch>
        </p:blipFill>
        <p:spPr>
          <a:xfrm>
            <a:off x="4533644" y="1695970"/>
            <a:ext cx="4467137" cy="487757"/>
          </a:xfrm>
          <a:prstGeom prst="rect">
            <a:avLst/>
          </a:prstGeom>
        </p:spPr>
      </p:pic>
      <p:pic>
        <p:nvPicPr>
          <p:cNvPr id="20" name="图片 19">
            <a:extLst>
              <a:ext uri="{FF2B5EF4-FFF2-40B4-BE49-F238E27FC236}">
                <a16:creationId xmlns="" xmlns:a16="http://schemas.microsoft.com/office/drawing/2014/main" id="{9E7B765F-0682-4408-9ED7-9F09551F8C38}"/>
              </a:ext>
            </a:extLst>
          </p:cNvPr>
          <p:cNvPicPr>
            <a:picLocks noChangeAspect="1"/>
          </p:cNvPicPr>
          <p:nvPr/>
        </p:nvPicPr>
        <p:blipFill>
          <a:blip r:embed="rId7"/>
          <a:stretch>
            <a:fillRect/>
          </a:stretch>
        </p:blipFill>
        <p:spPr>
          <a:xfrm>
            <a:off x="4567237" y="2245968"/>
            <a:ext cx="4360864" cy="454889"/>
          </a:xfrm>
          <a:prstGeom prst="rect">
            <a:avLst/>
          </a:prstGeom>
        </p:spPr>
      </p:pic>
      <p:pic>
        <p:nvPicPr>
          <p:cNvPr id="22" name="图片 21">
            <a:extLst>
              <a:ext uri="{FF2B5EF4-FFF2-40B4-BE49-F238E27FC236}">
                <a16:creationId xmlns="" xmlns:a16="http://schemas.microsoft.com/office/drawing/2014/main" id="{115B5162-1C51-4B83-B210-842651B07805}"/>
              </a:ext>
            </a:extLst>
          </p:cNvPr>
          <p:cNvPicPr>
            <a:picLocks noChangeAspect="1"/>
          </p:cNvPicPr>
          <p:nvPr/>
        </p:nvPicPr>
        <p:blipFill>
          <a:blip r:embed="rId8"/>
          <a:stretch>
            <a:fillRect/>
          </a:stretch>
        </p:blipFill>
        <p:spPr>
          <a:xfrm>
            <a:off x="4533644" y="2733459"/>
            <a:ext cx="4556830" cy="490449"/>
          </a:xfrm>
          <a:prstGeom prst="rect">
            <a:avLst/>
          </a:prstGeom>
        </p:spPr>
      </p:pic>
      <p:pic>
        <p:nvPicPr>
          <p:cNvPr id="26" name="图片 25">
            <a:extLst>
              <a:ext uri="{FF2B5EF4-FFF2-40B4-BE49-F238E27FC236}">
                <a16:creationId xmlns="" xmlns:a16="http://schemas.microsoft.com/office/drawing/2014/main" id="{0847DF0D-9435-48BA-A157-7808E5BE174A}"/>
              </a:ext>
            </a:extLst>
          </p:cNvPr>
          <p:cNvPicPr>
            <a:picLocks noChangeAspect="1"/>
          </p:cNvPicPr>
          <p:nvPr/>
        </p:nvPicPr>
        <p:blipFill>
          <a:blip r:embed="rId9"/>
          <a:stretch>
            <a:fillRect/>
          </a:stretch>
        </p:blipFill>
        <p:spPr>
          <a:xfrm>
            <a:off x="4490667" y="5316170"/>
            <a:ext cx="4155385" cy="771393"/>
          </a:xfrm>
          <a:prstGeom prst="rect">
            <a:avLst/>
          </a:prstGeom>
        </p:spPr>
      </p:pic>
      <p:pic>
        <p:nvPicPr>
          <p:cNvPr id="24" name="图片 23">
            <a:extLst>
              <a:ext uri="{FF2B5EF4-FFF2-40B4-BE49-F238E27FC236}">
                <a16:creationId xmlns="" xmlns:a16="http://schemas.microsoft.com/office/drawing/2014/main" id="{7FC34875-09FE-4C31-85C5-3B3D6C987143}"/>
              </a:ext>
            </a:extLst>
          </p:cNvPr>
          <p:cNvPicPr>
            <a:picLocks noChangeAspect="1"/>
          </p:cNvPicPr>
          <p:nvPr/>
        </p:nvPicPr>
        <p:blipFill>
          <a:blip r:embed="rId10"/>
          <a:stretch>
            <a:fillRect/>
          </a:stretch>
        </p:blipFill>
        <p:spPr>
          <a:xfrm>
            <a:off x="4490667" y="3223908"/>
            <a:ext cx="4437433" cy="2184670"/>
          </a:xfrm>
          <a:prstGeom prst="rect">
            <a:avLst/>
          </a:prstGeom>
        </p:spPr>
      </p:pic>
      <p:pic>
        <p:nvPicPr>
          <p:cNvPr id="27" name="图片 26">
            <a:extLst>
              <a:ext uri="{FF2B5EF4-FFF2-40B4-BE49-F238E27FC236}">
                <a16:creationId xmlns="" xmlns:a16="http://schemas.microsoft.com/office/drawing/2014/main" id="{5F2A92A4-7DCD-4DEB-85F3-174DC4AF165F}"/>
              </a:ext>
            </a:extLst>
          </p:cNvPr>
          <p:cNvPicPr>
            <a:picLocks noChangeAspect="1"/>
          </p:cNvPicPr>
          <p:nvPr/>
        </p:nvPicPr>
        <p:blipFill>
          <a:blip r:embed="rId11"/>
          <a:stretch>
            <a:fillRect/>
          </a:stretch>
        </p:blipFill>
        <p:spPr>
          <a:xfrm>
            <a:off x="798808" y="4602012"/>
            <a:ext cx="2993828" cy="1814441"/>
          </a:xfrm>
          <a:prstGeom prst="rect">
            <a:avLst/>
          </a:prstGeom>
        </p:spPr>
      </p:pic>
    </p:spTree>
    <p:extLst>
      <p:ext uri="{BB962C8B-B14F-4D97-AF65-F5344CB8AC3E}">
        <p14:creationId xmlns:p14="http://schemas.microsoft.com/office/powerpoint/2010/main" val="3970490899"/>
      </p:ext>
    </p:extLst>
  </p:cSld>
  <p:clrMapOvr>
    <a:masterClrMapping/>
  </p:clrMapOvr>
  <mc:AlternateContent xmlns:mc="http://schemas.openxmlformats.org/markup-compatibility/2006" xmlns:p14="http://schemas.microsoft.com/office/powerpoint/2010/main">
    <mc:Choice Requires="p14">
      <p:transition spd="slow" p14:dur="2000" advTm="18489"/>
    </mc:Choice>
    <mc:Fallback xmlns="">
      <p:transition spd="slow" advTm="18489"/>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 xmlns:a16="http://schemas.microsoft.com/office/drawing/2014/main" id="{CA5E981F-901C-460A-9FC9-0A44822BDD8A}"/>
              </a:ext>
            </a:extLst>
          </p:cNvPr>
          <p:cNvSpPr>
            <a:spLocks noGrp="1"/>
          </p:cNvSpPr>
          <p:nvPr>
            <p:ph type="dt" sz="half" idx="10"/>
          </p:nvPr>
        </p:nvSpPr>
        <p:spPr/>
        <p:txBody>
          <a:bodyPr/>
          <a:lstStyle/>
          <a:p>
            <a:fld id="{FE5F219A-EC9F-4AD0-8836-930323F9B309}" type="datetime2">
              <a:rPr lang="zh-CN" altLang="en-US" smtClean="0"/>
              <a:t>2021年3月10日</a:t>
            </a:fld>
            <a:endParaRPr lang="zh-CN" altLang="en-US" dirty="0"/>
          </a:p>
        </p:txBody>
      </p:sp>
      <p:sp>
        <p:nvSpPr>
          <p:cNvPr id="5" name="页脚占位符 4">
            <a:extLst>
              <a:ext uri="{FF2B5EF4-FFF2-40B4-BE49-F238E27FC236}">
                <a16:creationId xmlns="" xmlns:a16="http://schemas.microsoft.com/office/drawing/2014/main" id="{448131F6-75A7-4F8E-BBA4-D9669C3B045C}"/>
              </a:ext>
            </a:extLst>
          </p:cNvPr>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6" name="灯片编号占位符 5">
            <a:extLst>
              <a:ext uri="{FF2B5EF4-FFF2-40B4-BE49-F238E27FC236}">
                <a16:creationId xmlns="" xmlns:a16="http://schemas.microsoft.com/office/drawing/2014/main" id="{88A97B85-CE15-44D7-B9F5-36F422B71FCF}"/>
              </a:ext>
            </a:extLst>
          </p:cNvPr>
          <p:cNvSpPr>
            <a:spLocks noGrp="1"/>
          </p:cNvSpPr>
          <p:nvPr>
            <p:ph type="sldNum" sz="quarter" idx="12"/>
          </p:nvPr>
        </p:nvSpPr>
        <p:spPr/>
        <p:txBody>
          <a:bodyPr/>
          <a:lstStyle/>
          <a:p>
            <a:fld id="{AB393D56-620A-4FA6-AFE0-8A286AD08B3F}" type="slidenum">
              <a:rPr lang="zh-CN" altLang="en-US" smtClean="0"/>
              <a:t>106</a:t>
            </a:fld>
            <a:endParaRPr lang="zh-CN" altLang="en-US" dirty="0"/>
          </a:p>
        </p:txBody>
      </p:sp>
      <p:pic>
        <p:nvPicPr>
          <p:cNvPr id="8" name="图片 7">
            <a:extLst>
              <a:ext uri="{FF2B5EF4-FFF2-40B4-BE49-F238E27FC236}">
                <a16:creationId xmlns="" xmlns:a16="http://schemas.microsoft.com/office/drawing/2014/main" id="{6746373C-DA2F-4190-BAD1-96CB0A5306EB}"/>
              </a:ext>
            </a:extLst>
          </p:cNvPr>
          <p:cNvPicPr>
            <a:picLocks noChangeAspect="1"/>
          </p:cNvPicPr>
          <p:nvPr/>
        </p:nvPicPr>
        <p:blipFill>
          <a:blip r:embed="rId3"/>
          <a:stretch>
            <a:fillRect/>
          </a:stretch>
        </p:blipFill>
        <p:spPr>
          <a:xfrm>
            <a:off x="457198" y="665958"/>
            <a:ext cx="4113785" cy="1629222"/>
          </a:xfrm>
          <a:prstGeom prst="rect">
            <a:avLst/>
          </a:prstGeom>
        </p:spPr>
      </p:pic>
      <p:pic>
        <p:nvPicPr>
          <p:cNvPr id="10" name="图片 9">
            <a:extLst>
              <a:ext uri="{FF2B5EF4-FFF2-40B4-BE49-F238E27FC236}">
                <a16:creationId xmlns="" xmlns:a16="http://schemas.microsoft.com/office/drawing/2014/main" id="{A23B1147-79C2-4CC4-BE47-3EC21810DC25}"/>
              </a:ext>
            </a:extLst>
          </p:cNvPr>
          <p:cNvPicPr>
            <a:picLocks noChangeAspect="1"/>
          </p:cNvPicPr>
          <p:nvPr/>
        </p:nvPicPr>
        <p:blipFill>
          <a:blip r:embed="rId4"/>
          <a:stretch>
            <a:fillRect/>
          </a:stretch>
        </p:blipFill>
        <p:spPr>
          <a:xfrm>
            <a:off x="443481" y="2355138"/>
            <a:ext cx="4127502" cy="2096429"/>
          </a:xfrm>
          <a:prstGeom prst="rect">
            <a:avLst/>
          </a:prstGeom>
        </p:spPr>
      </p:pic>
      <p:pic>
        <p:nvPicPr>
          <p:cNvPr id="12" name="图片 11">
            <a:extLst>
              <a:ext uri="{FF2B5EF4-FFF2-40B4-BE49-F238E27FC236}">
                <a16:creationId xmlns="" xmlns:a16="http://schemas.microsoft.com/office/drawing/2014/main" id="{880DDF47-74CF-4B8E-80C2-D95CCC763467}"/>
              </a:ext>
            </a:extLst>
          </p:cNvPr>
          <p:cNvPicPr>
            <a:picLocks noChangeAspect="1"/>
          </p:cNvPicPr>
          <p:nvPr/>
        </p:nvPicPr>
        <p:blipFill>
          <a:blip r:embed="rId5"/>
          <a:stretch>
            <a:fillRect/>
          </a:stretch>
        </p:blipFill>
        <p:spPr>
          <a:xfrm>
            <a:off x="4834671" y="665957"/>
            <a:ext cx="3721836" cy="5043467"/>
          </a:xfrm>
          <a:prstGeom prst="rect">
            <a:avLst/>
          </a:prstGeom>
        </p:spPr>
      </p:pic>
    </p:spTree>
    <p:extLst>
      <p:ext uri="{BB962C8B-B14F-4D97-AF65-F5344CB8AC3E}">
        <p14:creationId xmlns:p14="http://schemas.microsoft.com/office/powerpoint/2010/main" val="1016295289"/>
      </p:ext>
    </p:extLst>
  </p:cSld>
  <p:clrMapOvr>
    <a:masterClrMapping/>
  </p:clrMapOvr>
  <mc:AlternateContent xmlns:mc="http://schemas.openxmlformats.org/markup-compatibility/2006" xmlns:p14="http://schemas.microsoft.com/office/powerpoint/2010/main">
    <mc:Choice Requires="p14">
      <p:transition spd="slow" p14:dur="2000" advTm="13806"/>
    </mc:Choice>
    <mc:Fallback xmlns="">
      <p:transition spd="slow" advTm="13806"/>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a:t>    this world becomes so wonderful.</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lgn="ctr">
              <a:buNone/>
            </a:pPr>
            <a:r>
              <a:rPr lang="en-US" altLang="zh-CN" sz="4400" dirty="0"/>
              <a:t>Have a good day.</a:t>
            </a:r>
          </a:p>
        </p:txBody>
      </p:sp>
      <p:sp>
        <p:nvSpPr>
          <p:cNvPr id="4" name="日期占位符 3"/>
          <p:cNvSpPr>
            <a:spLocks noGrp="1"/>
          </p:cNvSpPr>
          <p:nvPr>
            <p:ph type="dt" sz="half" idx="10"/>
          </p:nvPr>
        </p:nvSpPr>
        <p:spPr/>
        <p:txBody>
          <a:bodyPr/>
          <a:lstStyle/>
          <a:p>
            <a:fld id="{413AF91A-EEB7-44A1-B9B3-CEF7B7AA136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806748233"/>
      </p:ext>
    </p:extLst>
  </p:cSld>
  <p:clrMapOvr>
    <a:masterClrMapping/>
  </p:clrMapOvr>
  <mc:AlternateContent xmlns:mc="http://schemas.openxmlformats.org/markup-compatibility/2006" xmlns:p14="http://schemas.microsoft.com/office/powerpoint/2010/main">
    <mc:Choice Requires="p14">
      <p:transition spd="slow" p14:dur="2000" advTm="6140"/>
    </mc:Choice>
    <mc:Fallback xmlns="">
      <p:transition spd="slow" advTm="6140"/>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ic.58pic.com/58pic/14/80/41/76s58PIC3gD_10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9134475"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95700" y="2032001"/>
            <a:ext cx="2286000"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3098006" y="3935416"/>
            <a:ext cx="2309812" cy="604836"/>
          </a:xfrm>
        </p:spPr>
        <p:txBody>
          <a:bodyPr>
            <a:normAutofit/>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159538EA-725F-4B66-9E84-5F795B215E17}"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108</a:t>
            </a:fld>
            <a:endParaRPr lang="zh-CN" altLang="en-US"/>
          </a:p>
        </p:txBody>
      </p:sp>
      <p:sp>
        <p:nvSpPr>
          <p:cNvPr id="7" name="页脚占位符 6"/>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8036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p:txBody>
          <a:bodyPr>
            <a:normAutofit fontScale="77500" lnSpcReduction="20000"/>
          </a:bodyPr>
          <a:lstStyle/>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清华教授的小课堂</a:t>
            </a:r>
            <a:r>
              <a:rPr lang="en-US" altLang="zh-CN" dirty="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 </a:t>
            </a:r>
          </a:p>
          <a:p>
            <a:pPr marL="514350" indent="-514350">
              <a:lnSpc>
                <a:spcPct val="120000"/>
              </a:lnSpc>
              <a:spcBef>
                <a:spcPts val="600"/>
              </a:spcBef>
              <a:buFont typeface="+mj-lt"/>
              <a:buAutoNum type="arabicPeriod"/>
            </a:pPr>
            <a:r>
              <a:rPr lang="zh-CN" altLang="en-US" dirty="0" smtClean="0"/>
              <a:t>雍</a:t>
            </a:r>
            <a:r>
              <a:rPr lang="zh-CN" altLang="en-US" dirty="0"/>
              <a:t>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a:p>
            <a:pPr marL="514350" indent="-514350">
              <a:lnSpc>
                <a:spcPct val="120000"/>
              </a:lnSpc>
              <a:spcBef>
                <a:spcPts val="600"/>
              </a:spcBef>
              <a:buFont typeface="+mj-lt"/>
              <a:buAutoNum type="arabicPeriod"/>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程序设计教程</a:t>
            </a:r>
            <a:r>
              <a:rPr lang="en-US" altLang="zh-CN" dirty="0"/>
              <a:t>(</a:t>
            </a:r>
            <a:r>
              <a:rPr lang="zh-CN" altLang="en-US" dirty="0"/>
              <a:t>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 </a:t>
            </a:r>
          </a:p>
          <a:p>
            <a:pPr marL="514350" indent="-514350">
              <a:lnSpc>
                <a:spcPct val="120000"/>
              </a:lnSpc>
              <a:spcBef>
                <a:spcPts val="600"/>
              </a:spcBef>
              <a:buFont typeface="+mj-lt"/>
              <a:buAutoNum type="arabicPeriod"/>
            </a:pPr>
            <a:r>
              <a:rPr lang="zh-CN" altLang="en-US" dirty="0"/>
              <a:t>雍俊海</a:t>
            </a:r>
            <a:r>
              <a:rPr lang="en-US" altLang="zh-CN" dirty="0"/>
              <a:t>. Java</a:t>
            </a:r>
            <a:r>
              <a:rPr lang="zh-CN" altLang="en-US" dirty="0"/>
              <a:t>程序设计习题集</a:t>
            </a:r>
            <a:r>
              <a:rPr lang="en-US" altLang="zh-CN" dirty="0"/>
              <a:t>(</a:t>
            </a:r>
            <a:r>
              <a:rPr lang="zh-CN" altLang="en-US" dirty="0"/>
              <a:t>含参考答案</a:t>
            </a:r>
            <a:r>
              <a:rPr lang="en-US" altLang="zh-CN" dirty="0"/>
              <a:t>). </a:t>
            </a:r>
            <a:r>
              <a:rPr lang="zh-CN" altLang="en-US" dirty="0"/>
              <a:t>北京</a:t>
            </a:r>
            <a:r>
              <a:rPr lang="en-US" altLang="zh-CN" dirty="0"/>
              <a:t>: </a:t>
            </a:r>
            <a:r>
              <a:rPr lang="zh-CN" altLang="en-US" dirty="0"/>
              <a:t>清华大学出版社</a:t>
            </a:r>
            <a:r>
              <a:rPr lang="en-US" altLang="zh-CN" dirty="0"/>
              <a:t>, 2006. </a:t>
            </a:r>
          </a:p>
        </p:txBody>
      </p:sp>
      <p:sp>
        <p:nvSpPr>
          <p:cNvPr id="4" name="日期占位符 3"/>
          <p:cNvSpPr>
            <a:spLocks noGrp="1"/>
          </p:cNvSpPr>
          <p:nvPr>
            <p:ph type="dt" sz="half" idx="10"/>
          </p:nvPr>
        </p:nvSpPr>
        <p:spPr/>
        <p:txBody>
          <a:bodyPr/>
          <a:lstStyle/>
          <a:p>
            <a:fld id="{A2B85054-AA4B-4453-8C8D-D93ED602A81C}"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109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6"/>
          <p:cNvSpPr txBox="1">
            <a:spLocks noChangeArrowheads="1"/>
          </p:cNvSpPr>
          <p:nvPr/>
        </p:nvSpPr>
        <p:spPr bwMode="auto">
          <a:xfrm>
            <a:off x="6829425"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71017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继承性的作用与意义</a:t>
            </a:r>
            <a:endParaRPr lang="zh-CN" altLang="en-US" dirty="0"/>
          </a:p>
        </p:txBody>
      </p:sp>
      <p:sp>
        <p:nvSpPr>
          <p:cNvPr id="3" name="内容占位符 2"/>
          <p:cNvSpPr>
            <a:spLocks noGrp="1"/>
          </p:cNvSpPr>
          <p:nvPr>
            <p:ph idx="1"/>
          </p:nvPr>
        </p:nvSpPr>
        <p:spPr/>
        <p:txBody>
          <a:bodyPr/>
          <a:lstStyle/>
          <a:p>
            <a:r>
              <a:rPr lang="zh-CN" altLang="en-US" dirty="0"/>
              <a:t>继承性是减少代码冗余度、实现代码重用的一种重要</a:t>
            </a:r>
            <a:r>
              <a:rPr lang="zh-CN" altLang="en-US" dirty="0" smtClean="0"/>
              <a:t>方式。通过少量</a:t>
            </a:r>
            <a:r>
              <a:rPr lang="zh-CN" altLang="en-US" dirty="0"/>
              <a:t>的修改，满足不断变化的具体应用要求，提高程序设计的灵活性。</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20944521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a:bodyPr>
          <a:lstStyle/>
          <a:p>
            <a:pPr>
              <a:lnSpc>
                <a:spcPct val="120000"/>
              </a:lnSpc>
            </a:pPr>
            <a:r>
              <a:rPr lang="zh-CN" altLang="en-US" dirty="0"/>
              <a:t>雍俊海</a:t>
            </a:r>
            <a:r>
              <a:rPr lang="en-US" altLang="zh-CN" dirty="0"/>
              <a:t>. </a:t>
            </a:r>
            <a:r>
              <a:rPr lang="zh-CN" altLang="en-US" dirty="0"/>
              <a:t>清华教授的小</a:t>
            </a:r>
            <a:r>
              <a:rPr lang="zh-CN" altLang="en-US" dirty="0" smtClean="0"/>
              <a:t>课堂</a:t>
            </a:r>
            <a:r>
              <a:rPr lang="en-US" altLang="zh-CN" dirty="0" smtClean="0"/>
              <a:t>: </a:t>
            </a:r>
            <a:r>
              <a:rPr lang="zh-CN" altLang="en-US" dirty="0"/>
              <a:t>魔方真好玩</a:t>
            </a:r>
            <a:r>
              <a:rPr lang="en-US" altLang="zh-CN" dirty="0"/>
              <a:t>. </a:t>
            </a:r>
            <a:r>
              <a:rPr lang="zh-CN" altLang="en-US" dirty="0"/>
              <a:t>北京</a:t>
            </a:r>
            <a:r>
              <a:rPr lang="en-US" altLang="zh-CN" dirty="0"/>
              <a:t>: </a:t>
            </a:r>
            <a:r>
              <a:rPr lang="zh-CN" altLang="en-US" dirty="0"/>
              <a:t>清华大学出版社</a:t>
            </a:r>
            <a:r>
              <a:rPr lang="en-US" altLang="zh-CN" dirty="0"/>
              <a:t>. </a:t>
            </a:r>
            <a:r>
              <a:rPr lang="en-US" altLang="zh-CN" dirty="0" smtClean="0"/>
              <a:t>2018. </a:t>
            </a:r>
            <a:endParaRPr lang="en-US" altLang="zh-CN" dirty="0"/>
          </a:p>
        </p:txBody>
      </p:sp>
      <p:sp>
        <p:nvSpPr>
          <p:cNvPr id="4" name="日期占位符 3"/>
          <p:cNvSpPr>
            <a:spLocks noGrp="1"/>
          </p:cNvSpPr>
          <p:nvPr>
            <p:ph type="dt" sz="half" idx="10"/>
          </p:nvPr>
        </p:nvSpPr>
        <p:spPr/>
        <p:txBody>
          <a:bodyPr/>
          <a:lstStyle/>
          <a:p>
            <a:fld id="{F0EB6076-CD70-4BBE-AB21-6C97BC70C77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92551"/>
            <a:ext cx="3467520" cy="5040000"/>
          </a:xfrm>
          <a:prstGeom prst="rect">
            <a:avLst/>
          </a:prstGeom>
        </p:spPr>
      </p:pic>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dirty="0" smtClean="0">
                <a:solidFill>
                  <a:srgbClr val="FF0000"/>
                </a:solidFill>
              </a:rPr>
              <a:t>最容易学</a:t>
            </a:r>
            <a:r>
              <a:rPr lang="en-US" altLang="zh-CN" dirty="0">
                <a:solidFill>
                  <a:srgbClr val="0000FF"/>
                </a:solidFill>
              </a:rPr>
              <a:t>: </a:t>
            </a:r>
            <a:r>
              <a:rPr lang="zh-CN" altLang="en-US" dirty="0" smtClean="0">
                <a:solidFill>
                  <a:srgbClr val="0000FF"/>
                </a:solidFill>
              </a:rPr>
              <a:t>讲解细致、图例多</a:t>
            </a:r>
            <a:endParaRPr lang="en-US" altLang="zh-CN" dirty="0" smtClean="0">
              <a:solidFill>
                <a:srgbClr val="FF0000"/>
              </a:solidFill>
            </a:endParaRPr>
          </a:p>
          <a:p>
            <a:pPr lvl="1">
              <a:lnSpc>
                <a:spcPct val="120000"/>
              </a:lnSpc>
            </a:pPr>
            <a:r>
              <a:rPr lang="zh-CN" altLang="en-US" dirty="0" smtClean="0">
                <a:solidFill>
                  <a:srgbClr val="FF0000"/>
                </a:solidFill>
              </a:rPr>
              <a:t>最</a:t>
            </a:r>
            <a:r>
              <a:rPr lang="zh-CN" altLang="en-US" dirty="0">
                <a:solidFill>
                  <a:srgbClr val="FF0000"/>
                </a:solidFill>
              </a:rPr>
              <a:t>精致</a:t>
            </a:r>
            <a:r>
              <a:rPr lang="en-US" altLang="zh-CN" dirty="0">
                <a:solidFill>
                  <a:srgbClr val="0000FF"/>
                </a:solidFill>
              </a:rPr>
              <a:t>: </a:t>
            </a:r>
            <a:r>
              <a:rPr lang="zh-CN" altLang="en-US" dirty="0">
                <a:solidFill>
                  <a:srgbClr val="0000FF"/>
                </a:solidFill>
              </a:rPr>
              <a:t>插画与纸张</a:t>
            </a:r>
          </a:p>
          <a:p>
            <a:pPr lvl="1">
              <a:lnSpc>
                <a:spcPct val="120000"/>
              </a:lnSpc>
            </a:pPr>
            <a:r>
              <a:rPr lang="zh-CN" altLang="en-US" dirty="0">
                <a:solidFill>
                  <a:srgbClr val="FF0000"/>
                </a:solidFill>
              </a:rPr>
              <a:t>最快</a:t>
            </a:r>
            <a:r>
              <a:rPr lang="zh-CN" altLang="en-US" dirty="0">
                <a:solidFill>
                  <a:srgbClr val="0000FF"/>
                </a:solidFill>
              </a:rPr>
              <a:t>的按层复原方法</a:t>
            </a:r>
          </a:p>
          <a:p>
            <a:pPr lvl="1">
              <a:lnSpc>
                <a:spcPct val="120000"/>
              </a:lnSpc>
            </a:pPr>
            <a:r>
              <a:rPr lang="zh-CN" altLang="en-US" dirty="0">
                <a:solidFill>
                  <a:srgbClr val="FF0000"/>
                </a:solidFill>
              </a:rPr>
              <a:t>最有趣</a:t>
            </a:r>
            <a:r>
              <a:rPr lang="en-US" altLang="zh-CN" dirty="0">
                <a:solidFill>
                  <a:srgbClr val="0000FF"/>
                </a:solidFill>
              </a:rPr>
              <a:t>: </a:t>
            </a:r>
            <a:r>
              <a:rPr lang="zh-CN" altLang="en-US" dirty="0">
                <a:solidFill>
                  <a:srgbClr val="0000FF"/>
                </a:solidFill>
              </a:rPr>
              <a:t>西周建国、</a:t>
            </a:r>
            <a:r>
              <a:rPr lang="zh-CN" altLang="en-US" dirty="0" smtClean="0">
                <a:solidFill>
                  <a:srgbClr val="0000FF"/>
                </a:solidFill>
              </a:rPr>
              <a:t>英雄情结</a:t>
            </a:r>
            <a:endParaRPr lang="zh-CN" altLang="en-US" dirty="0">
              <a:solidFill>
                <a:srgbClr val="0000FF"/>
              </a:solidFill>
            </a:endParaRPr>
          </a:p>
          <a:p>
            <a:pPr lvl="1">
              <a:lnSpc>
                <a:spcPct val="120000"/>
              </a:lnSpc>
            </a:pPr>
            <a:r>
              <a:rPr lang="zh-CN" altLang="en-US" dirty="0">
                <a:solidFill>
                  <a:srgbClr val="FF0000"/>
                </a:solidFill>
              </a:rPr>
              <a:t>最全面</a:t>
            </a:r>
            <a:r>
              <a:rPr lang="en-US" altLang="zh-CN" dirty="0">
                <a:solidFill>
                  <a:srgbClr val="0000FF"/>
                </a:solidFill>
              </a:rPr>
              <a:t>: </a:t>
            </a:r>
            <a:r>
              <a:rPr lang="zh-CN" altLang="en-US" dirty="0">
                <a:solidFill>
                  <a:srgbClr val="0000FF"/>
                </a:solidFill>
              </a:rPr>
              <a:t>情况最全、无需组合</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415744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9236" y="1362074"/>
            <a:ext cx="3539326" cy="5040000"/>
          </a:xfrm>
          <a:prstGeom prst="rect">
            <a:avLst/>
          </a:prstGeom>
        </p:spPr>
      </p:pic>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899"/>
            <a:ext cx="3871912" cy="2295525"/>
          </a:xfrm>
        </p:spPr>
        <p:txBody>
          <a:bodyPr>
            <a:normAutofit fontScale="92500"/>
          </a:bodyPr>
          <a:lstStyle/>
          <a:p>
            <a:pPr>
              <a:lnSpc>
                <a:spcPct val="120000"/>
              </a:lnSpc>
            </a:pPr>
            <a:r>
              <a:rPr lang="zh-CN" altLang="en-US" dirty="0"/>
              <a:t>雍俊海</a:t>
            </a:r>
            <a:r>
              <a:rPr lang="en-US" altLang="zh-CN" dirty="0"/>
              <a:t>, </a:t>
            </a:r>
            <a:r>
              <a:rPr lang="zh-CN" altLang="en-US" dirty="0"/>
              <a:t>施侃乐</a:t>
            </a:r>
            <a:r>
              <a:rPr lang="en-US" altLang="zh-CN" dirty="0"/>
              <a:t>, </a:t>
            </a:r>
            <a:r>
              <a:rPr lang="zh-CN" altLang="en-US" dirty="0"/>
              <a:t>张婷婷</a:t>
            </a:r>
            <a:r>
              <a:rPr lang="en-US" altLang="zh-CN" dirty="0"/>
              <a:t>. </a:t>
            </a:r>
            <a:r>
              <a:rPr lang="en-US" altLang="zh-CN" dirty="0" err="1"/>
              <a:t>LogoUp</a:t>
            </a:r>
            <a:r>
              <a:rPr lang="zh-CN" altLang="en-US" dirty="0"/>
              <a:t>程序式</a:t>
            </a:r>
            <a:r>
              <a:rPr lang="en-US" altLang="zh-CN" dirty="0"/>
              <a:t>3D</a:t>
            </a:r>
            <a:r>
              <a:rPr lang="zh-CN" altLang="en-US" dirty="0"/>
              <a:t>创新设计速成指南</a:t>
            </a:r>
            <a:r>
              <a:rPr lang="en-US" altLang="zh-CN" dirty="0"/>
              <a:t>. </a:t>
            </a:r>
            <a:r>
              <a:rPr lang="zh-CN" altLang="en-US" dirty="0"/>
              <a:t>北京</a:t>
            </a:r>
            <a:r>
              <a:rPr lang="en-US" altLang="zh-CN" dirty="0"/>
              <a:t>: </a:t>
            </a:r>
            <a:r>
              <a:rPr lang="zh-CN" altLang="en-US" dirty="0"/>
              <a:t>清华大学出版社</a:t>
            </a:r>
            <a:r>
              <a:rPr lang="en-US" altLang="zh-CN" dirty="0"/>
              <a:t>. 2018.</a:t>
            </a:r>
          </a:p>
        </p:txBody>
      </p:sp>
      <p:sp>
        <p:nvSpPr>
          <p:cNvPr id="4" name="日期占位符 3"/>
          <p:cNvSpPr>
            <a:spLocks noGrp="1"/>
          </p:cNvSpPr>
          <p:nvPr>
            <p:ph type="dt" sz="half" idx="10"/>
          </p:nvPr>
        </p:nvSpPr>
        <p:spPr/>
        <p:txBody>
          <a:bodyPr/>
          <a:lstStyle/>
          <a:p>
            <a:fld id="{F0EB6076-CD70-4BBE-AB21-6C97BC70C77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内容占位符 2"/>
          <p:cNvSpPr txBox="1">
            <a:spLocks/>
          </p:cNvSpPr>
          <p:nvPr/>
        </p:nvSpPr>
        <p:spPr>
          <a:xfrm>
            <a:off x="404814" y="3562350"/>
            <a:ext cx="4447272" cy="219941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pPr>
            <a:r>
              <a:rPr lang="zh-CN" altLang="en-US" sz="2800" dirty="0">
                <a:solidFill>
                  <a:srgbClr val="FF0000"/>
                </a:solidFill>
              </a:rPr>
              <a:t>三位一体</a:t>
            </a:r>
            <a:r>
              <a:rPr lang="en-US" altLang="zh-CN" sz="2800" dirty="0">
                <a:solidFill>
                  <a:srgbClr val="0000FF"/>
                </a:solidFill>
              </a:rPr>
              <a:t>: </a:t>
            </a:r>
            <a:r>
              <a:rPr lang="zh-CN" altLang="en-US" sz="2800" dirty="0">
                <a:solidFill>
                  <a:srgbClr val="0000FF"/>
                </a:solidFill>
              </a:rPr>
              <a:t>培养创新能力、编程能力、三维设计能力。</a:t>
            </a:r>
            <a:endParaRPr lang="en-US" altLang="zh-CN" sz="2800" dirty="0">
              <a:solidFill>
                <a:srgbClr val="FF0000"/>
              </a:solidFill>
            </a:endParaRPr>
          </a:p>
          <a:p>
            <a:pPr lvl="1">
              <a:lnSpc>
                <a:spcPct val="120000"/>
              </a:lnSpc>
            </a:pPr>
            <a:r>
              <a:rPr lang="zh-CN" altLang="en-US" sz="2800" dirty="0">
                <a:solidFill>
                  <a:srgbClr val="FF0000"/>
                </a:solidFill>
              </a:rPr>
              <a:t>三好一体</a:t>
            </a:r>
            <a:r>
              <a:rPr lang="en-US" altLang="zh-CN" sz="2800" dirty="0">
                <a:solidFill>
                  <a:srgbClr val="0000FF"/>
                </a:solidFill>
              </a:rPr>
              <a:t>: </a:t>
            </a:r>
            <a:r>
              <a:rPr lang="zh-CN" altLang="en-US" sz="2800" dirty="0">
                <a:solidFill>
                  <a:srgbClr val="0000FF"/>
                </a:solidFill>
              </a:rPr>
              <a:t>好玩、好用、好看。</a:t>
            </a:r>
            <a:endParaRPr lang="en-US" altLang="zh-CN" sz="2800" dirty="0">
              <a:solidFill>
                <a:srgbClr val="0000FF"/>
              </a:solidFill>
            </a:endParaRPr>
          </a:p>
          <a:p>
            <a:pPr lvl="1">
              <a:lnSpc>
                <a:spcPct val="120000"/>
              </a:lnSpc>
            </a:pPr>
            <a:r>
              <a:rPr lang="zh-CN" altLang="en-US" sz="2800" dirty="0">
                <a:solidFill>
                  <a:srgbClr val="FF0000"/>
                </a:solidFill>
              </a:rPr>
              <a:t>自主产权</a:t>
            </a:r>
            <a:r>
              <a:rPr lang="en-US" altLang="zh-CN" sz="2800" dirty="0">
                <a:solidFill>
                  <a:srgbClr val="0000FF"/>
                </a:solidFill>
              </a:rPr>
              <a:t>: </a:t>
            </a:r>
            <a:r>
              <a:rPr lang="zh-CN" altLang="en-US" sz="2800" dirty="0">
                <a:solidFill>
                  <a:srgbClr val="0000FF"/>
                </a:solidFill>
              </a:rPr>
              <a:t>砥砺前行。</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0379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485900"/>
            <a:ext cx="3871912" cy="1628776"/>
          </a:xfrm>
        </p:spPr>
        <p:txBody>
          <a:bodyPr/>
          <a:lstStyle/>
          <a:p>
            <a:pPr>
              <a:lnSpc>
                <a:spcPct val="120000"/>
              </a:lnSpc>
            </a:pPr>
            <a:r>
              <a:rPr lang="zh-CN" altLang="en-US" dirty="0"/>
              <a:t>雍俊海</a:t>
            </a:r>
            <a:r>
              <a:rPr lang="en-US" altLang="zh-CN" dirty="0"/>
              <a:t>. C</a:t>
            </a:r>
            <a:r>
              <a:rPr lang="zh-CN" altLang="en-US" dirty="0"/>
              <a:t>程序设计</a:t>
            </a:r>
            <a:r>
              <a:rPr lang="en-US" altLang="zh-CN" dirty="0"/>
              <a:t>. </a:t>
            </a:r>
            <a:r>
              <a:rPr lang="zh-CN" altLang="en-US" dirty="0"/>
              <a:t>北京</a:t>
            </a:r>
            <a:r>
              <a:rPr lang="en-US" altLang="zh-CN" dirty="0"/>
              <a:t>: </a:t>
            </a:r>
            <a:r>
              <a:rPr lang="zh-CN" altLang="en-US" dirty="0"/>
              <a:t>清华大学出版社</a:t>
            </a:r>
            <a:r>
              <a:rPr lang="en-US" altLang="zh-CN" dirty="0"/>
              <a:t>. 2017. </a:t>
            </a:r>
          </a:p>
        </p:txBody>
      </p:sp>
      <p:sp>
        <p:nvSpPr>
          <p:cNvPr id="4" name="日期占位符 3"/>
          <p:cNvSpPr>
            <a:spLocks noGrp="1"/>
          </p:cNvSpPr>
          <p:nvPr>
            <p:ph type="dt" sz="half" idx="10"/>
          </p:nvPr>
        </p:nvSpPr>
        <p:spPr/>
        <p:txBody>
          <a:bodyPr/>
          <a:lstStyle/>
          <a:p>
            <a:fld id="{CA348739-4FD0-49C0-A6CE-018ADF614E9C}"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5" y="1682544"/>
            <a:ext cx="3137640" cy="4320000"/>
          </a:xfrm>
          <a:prstGeom prst="rect">
            <a:avLst/>
          </a:prstGeom>
        </p:spPr>
      </p:pic>
      <p:sp>
        <p:nvSpPr>
          <p:cNvPr id="11" name="内容占位符 2"/>
          <p:cNvSpPr txBox="1">
            <a:spLocks/>
          </p:cNvSpPr>
          <p:nvPr/>
        </p:nvSpPr>
        <p:spPr>
          <a:xfrm>
            <a:off x="461964" y="3114675"/>
            <a:ext cx="4447272" cy="25239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l"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l"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l"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l"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FF0000"/>
                </a:solidFill>
              </a:rPr>
              <a:t>最全面</a:t>
            </a:r>
            <a:r>
              <a:rPr lang="zh-CN" altLang="en-US" dirty="0">
                <a:solidFill>
                  <a:srgbClr val="0000FF"/>
                </a:solidFill>
              </a:rPr>
              <a:t>的</a:t>
            </a:r>
            <a:r>
              <a:rPr lang="en-US" altLang="zh-CN" dirty="0">
                <a:solidFill>
                  <a:srgbClr val="0000FF"/>
                </a:solidFill>
              </a:rPr>
              <a:t>C</a:t>
            </a:r>
            <a:r>
              <a:rPr lang="zh-CN" altLang="en-US" dirty="0">
                <a:solidFill>
                  <a:srgbClr val="0000FF"/>
                </a:solidFill>
              </a:rPr>
              <a:t>程序设计教程</a:t>
            </a:r>
            <a:endParaRPr lang="en-US" altLang="zh-CN" dirty="0" smtClean="0">
              <a:solidFill>
                <a:srgbClr val="0000FF"/>
              </a:solidFill>
            </a:endParaRPr>
          </a:p>
          <a:p>
            <a:pPr lvl="1">
              <a:lnSpc>
                <a:spcPct val="120000"/>
              </a:lnSpc>
            </a:pPr>
            <a:r>
              <a:rPr lang="zh-CN" altLang="en-US" dirty="0">
                <a:solidFill>
                  <a:srgbClr val="0000FF"/>
                </a:solidFill>
              </a:rPr>
              <a:t>系统全面</a:t>
            </a:r>
          </a:p>
          <a:p>
            <a:pPr lvl="1">
              <a:lnSpc>
                <a:spcPct val="120000"/>
              </a:lnSpc>
            </a:pPr>
            <a:r>
              <a:rPr lang="zh-CN" altLang="en-US" dirty="0">
                <a:solidFill>
                  <a:srgbClr val="0000FF"/>
                </a:solidFill>
              </a:rPr>
              <a:t>重点突出</a:t>
            </a:r>
          </a:p>
          <a:p>
            <a:pPr lvl="1">
              <a:lnSpc>
                <a:spcPct val="120000"/>
              </a:lnSpc>
            </a:pPr>
            <a:r>
              <a:rPr lang="zh-CN" altLang="en-US" dirty="0">
                <a:solidFill>
                  <a:srgbClr val="0000FF"/>
                </a:solidFill>
              </a:rPr>
              <a:t>编程规范</a:t>
            </a:r>
          </a:p>
          <a:p>
            <a:pPr lvl="1">
              <a:lnSpc>
                <a:spcPct val="120000"/>
              </a:lnSpc>
            </a:pPr>
            <a:r>
              <a:rPr lang="zh-CN" altLang="en-US" dirty="0">
                <a:solidFill>
                  <a:srgbClr val="0000FF"/>
                </a:solidFill>
              </a:rPr>
              <a:t>简洁易懂</a:t>
            </a:r>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2" name="Text Box 6"/>
          <p:cNvSpPr txBox="1">
            <a:spLocks noChangeArrowheads="1"/>
          </p:cNvSpPr>
          <p:nvPr/>
        </p:nvSpPr>
        <p:spPr bwMode="auto">
          <a:xfrm>
            <a:off x="3028950" y="4701898"/>
            <a:ext cx="2043376" cy="1531350"/>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95000"/>
              </a:lnSpc>
            </a:pPr>
            <a:r>
              <a:rPr lang="zh-CN" altLang="en-US" dirty="0"/>
              <a:t>对</a:t>
            </a:r>
            <a:r>
              <a:rPr lang="en-US" altLang="zh-CN" dirty="0"/>
              <a:t>C</a:t>
            </a:r>
            <a:r>
              <a:rPr lang="zh-CN" altLang="en-US" dirty="0"/>
              <a:t>语言系统函数的解释很齐全，比在线帮助还全面。</a:t>
            </a:r>
            <a:endParaRPr lang="en-US" altLang="zh-CN" dirty="0"/>
          </a:p>
        </p:txBody>
      </p:sp>
      <p:sp>
        <p:nvSpPr>
          <p:cNvPr id="13" name="矩形 12"/>
          <p:cNvSpPr/>
          <p:nvPr/>
        </p:nvSpPr>
        <p:spPr>
          <a:xfrm>
            <a:off x="5219700" y="4886596"/>
            <a:ext cx="3813703" cy="830997"/>
          </a:xfrm>
          <a:prstGeom prst="rect">
            <a:avLst/>
          </a:prstGeom>
        </p:spPr>
        <p:txBody>
          <a:bodyPr wrap="square">
            <a:spAutoFit/>
          </a:bodyPr>
          <a:lstStyle/>
          <a:p>
            <a:r>
              <a:rPr lang="zh-CN" altLang="en-US" sz="1200" dirty="0"/>
              <a:t>电子版本</a:t>
            </a:r>
          </a:p>
          <a:p>
            <a:r>
              <a:rPr lang="zh-CN" altLang="en-US" sz="1200" dirty="0"/>
              <a:t>https://lib-tsinghua.wqxuetang.com/book/3187904</a:t>
            </a:r>
          </a:p>
          <a:p>
            <a:r>
              <a:rPr lang="zh-CN" altLang="en-US" sz="1200" dirty="0"/>
              <a:t>校外访问方式请参加数据库说明页http://www.lib.tsinghua.edu.cn/database/wenquan.htm</a:t>
            </a:r>
          </a:p>
        </p:txBody>
      </p:sp>
    </p:spTree>
    <p:extLst>
      <p:ext uri="{BB962C8B-B14F-4D97-AF65-F5344CB8AC3E}">
        <p14:creationId xmlns:p14="http://schemas.microsoft.com/office/powerpoint/2010/main" val="35365044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614489"/>
            <a:ext cx="8220075" cy="928686"/>
          </a:xfrm>
        </p:spPr>
        <p:txBody>
          <a:bodyPr>
            <a:normAutofit fontScale="92500" lnSpcReduction="10000"/>
          </a:bodyPr>
          <a:lstStyle/>
          <a:p>
            <a:pPr>
              <a:lnSpc>
                <a:spcPct val="110000"/>
              </a:lnSpc>
            </a:pPr>
            <a:r>
              <a:rPr lang="zh-CN" altLang="en-US" dirty="0"/>
              <a:t>雍俊海</a:t>
            </a:r>
            <a:r>
              <a:rPr lang="en-US" altLang="zh-CN" dirty="0"/>
              <a:t>. </a:t>
            </a:r>
            <a:r>
              <a:rPr lang="zh-CN" altLang="en-US" dirty="0"/>
              <a:t>计算机动画算法与编程基础</a:t>
            </a:r>
            <a:r>
              <a:rPr lang="en-US" altLang="zh-CN" dirty="0"/>
              <a:t>. </a:t>
            </a:r>
            <a:r>
              <a:rPr lang="zh-CN" altLang="en-US" dirty="0"/>
              <a:t>北京</a:t>
            </a:r>
            <a:r>
              <a:rPr lang="en-US" altLang="zh-CN" dirty="0"/>
              <a:t>: </a:t>
            </a:r>
            <a:r>
              <a:rPr lang="zh-CN" altLang="en-US" dirty="0"/>
              <a:t>清华大学出版社</a:t>
            </a:r>
            <a:r>
              <a:rPr lang="en-US" altLang="zh-CN" dirty="0"/>
              <a:t>. 2008</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2B6079A-957A-4423-8196-9C26428B1705}"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5"/>
          <p:cNvGrpSpPr>
            <a:grpSpLocks/>
          </p:cNvGrpSpPr>
          <p:nvPr/>
        </p:nvGrpSpPr>
        <p:grpSpPr bwMode="auto">
          <a:xfrm>
            <a:off x="1479550" y="2565400"/>
            <a:ext cx="6184900" cy="3633788"/>
            <a:chOff x="793" y="1616"/>
            <a:chExt cx="3896" cy="2289"/>
          </a:xfrm>
        </p:grpSpPr>
        <p:pic>
          <p:nvPicPr>
            <p:cNvPr id="8" name="Picture 6" descr="ca_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 y="1794"/>
              <a:ext cx="1918" cy="1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ca_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616"/>
              <a:ext cx="1628" cy="228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2" name="页脚占位符 11"/>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3" name="矩形 12"/>
          <p:cNvSpPr/>
          <p:nvPr/>
        </p:nvSpPr>
        <p:spPr>
          <a:xfrm>
            <a:off x="4562393" y="4671208"/>
            <a:ext cx="4572000" cy="954107"/>
          </a:xfrm>
          <a:prstGeom prst="rect">
            <a:avLst/>
          </a:prstGeom>
        </p:spPr>
        <p:txBody>
          <a:bodyPr>
            <a:spAutoFit/>
          </a:bodyPr>
          <a:lstStyle/>
          <a:p>
            <a:r>
              <a:rPr lang="zh-CN" altLang="en-US" sz="1400" dirty="0"/>
              <a:t>电子版本</a:t>
            </a:r>
          </a:p>
          <a:p>
            <a:r>
              <a:rPr lang="zh-CN" altLang="en-US" sz="1400" dirty="0"/>
              <a:t>https://lib-tsinghua.wqxuetang.com/book/3379</a:t>
            </a:r>
          </a:p>
          <a:p>
            <a:r>
              <a:rPr lang="zh-CN" altLang="en-US" sz="1400" dirty="0"/>
              <a:t>校外访问方式请参加数据库说明页http://www.lib.tsinghua.edu.cn/database/wenquan.htm</a:t>
            </a:r>
          </a:p>
        </p:txBody>
      </p:sp>
    </p:spTree>
    <p:extLst>
      <p:ext uri="{BB962C8B-B14F-4D97-AF65-F5344CB8AC3E}">
        <p14:creationId xmlns:p14="http://schemas.microsoft.com/office/powerpoint/2010/main" val="38816522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71614"/>
            <a:ext cx="8220075" cy="947736"/>
          </a:xfrm>
        </p:spPr>
        <p:txBody>
          <a:bodyPr/>
          <a:lstStyle/>
          <a:p>
            <a:r>
              <a:rPr lang="zh-CN" altLang="en-US" dirty="0"/>
              <a:t>雍俊海</a:t>
            </a:r>
            <a:r>
              <a:rPr lang="en-US" altLang="zh-CN" dirty="0"/>
              <a:t>. Java</a:t>
            </a:r>
            <a:r>
              <a:rPr lang="zh-CN" altLang="en-US" dirty="0"/>
              <a:t>程序设计</a:t>
            </a:r>
            <a:r>
              <a:rPr lang="en-US" altLang="zh-CN" dirty="0"/>
              <a:t>(</a:t>
            </a:r>
            <a:r>
              <a:rPr lang="zh-CN" altLang="en-US" dirty="0"/>
              <a:t>第</a:t>
            </a:r>
            <a:r>
              <a:rPr lang="en-US" altLang="zh-CN" dirty="0"/>
              <a:t>2</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E09EF8E0-77F5-4EA4-9526-207DC895AA37}"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Picture 5" descr="Java程序设计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63" y="2420938"/>
            <a:ext cx="2732087" cy="3779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88016148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3" y="1462089"/>
            <a:ext cx="8220075" cy="947736"/>
          </a:xfrm>
        </p:spPr>
        <p:txBody>
          <a:bodyPr/>
          <a:lstStyle/>
          <a:p>
            <a:r>
              <a:rPr lang="zh-CN" altLang="en-US" dirty="0"/>
              <a:t>雍俊海</a:t>
            </a:r>
            <a:r>
              <a:rPr lang="en-US" altLang="zh-CN" dirty="0"/>
              <a:t>. Java</a:t>
            </a:r>
            <a:r>
              <a:rPr lang="zh-CN" altLang="en-US" dirty="0"/>
              <a:t>程序设计教程（第</a:t>
            </a:r>
            <a:r>
              <a:rPr lang="en-US" altLang="zh-CN" dirty="0"/>
              <a:t>3</a:t>
            </a:r>
            <a:r>
              <a:rPr lang="zh-CN" altLang="en-US" dirty="0"/>
              <a:t>版）</a:t>
            </a:r>
            <a:r>
              <a:rPr lang="en-US" altLang="zh-CN" dirty="0"/>
              <a:t>. </a:t>
            </a:r>
            <a:r>
              <a:rPr lang="zh-CN" altLang="en-US" dirty="0"/>
              <a:t>北京</a:t>
            </a:r>
            <a:r>
              <a:rPr lang="en-US" altLang="zh-CN" dirty="0"/>
              <a:t>: </a:t>
            </a:r>
            <a:r>
              <a:rPr lang="zh-CN" altLang="en-US" dirty="0"/>
              <a:t>清华大学出版社</a:t>
            </a:r>
            <a:r>
              <a:rPr lang="en-US" altLang="zh-CN" dirty="0"/>
              <a:t>, 2014.</a:t>
            </a:r>
          </a:p>
        </p:txBody>
      </p:sp>
      <p:sp>
        <p:nvSpPr>
          <p:cNvPr id="4" name="日期占位符 3"/>
          <p:cNvSpPr>
            <a:spLocks noGrp="1"/>
          </p:cNvSpPr>
          <p:nvPr>
            <p:ph type="dt" sz="half" idx="10"/>
          </p:nvPr>
        </p:nvSpPr>
        <p:spPr/>
        <p:txBody>
          <a:bodyPr/>
          <a:lstStyle/>
          <a:p>
            <a:fld id="{158F345B-3028-42DA-8509-7EC9B03DDE6A}"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5"/>
          <p:cNvSpPr>
            <a:spLocks noChangeArrowheads="1"/>
          </p:cNvSpPr>
          <p:nvPr/>
        </p:nvSpPr>
        <p:spPr bwMode="auto">
          <a:xfrm>
            <a:off x="768350" y="3321050"/>
            <a:ext cx="4032250" cy="430213"/>
          </a:xfrm>
          <a:prstGeom prst="wedgeRectCallout">
            <a:avLst>
              <a:gd name="adj1" fmla="val 66380"/>
              <a:gd name="adj2" fmla="val 8301"/>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普通高等教育精品教材</a:t>
            </a:r>
          </a:p>
        </p:txBody>
      </p:sp>
      <p:sp>
        <p:nvSpPr>
          <p:cNvPr id="9" name="AutoShape 6"/>
          <p:cNvSpPr>
            <a:spLocks noChangeArrowheads="1"/>
          </p:cNvSpPr>
          <p:nvPr/>
        </p:nvSpPr>
        <p:spPr bwMode="auto">
          <a:xfrm>
            <a:off x="768350" y="4398963"/>
            <a:ext cx="4032250" cy="792162"/>
          </a:xfrm>
          <a:prstGeom prst="wedgeRectCallout">
            <a:avLst>
              <a:gd name="adj1" fmla="val 66931"/>
              <a:gd name="adj2" fmla="val 676"/>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普通高等教育“十二五”国家级规划教材</a:t>
            </a:r>
          </a:p>
        </p:txBody>
      </p:sp>
      <p:sp>
        <p:nvSpPr>
          <p:cNvPr id="10" name="AutoShape 7"/>
          <p:cNvSpPr>
            <a:spLocks noChangeArrowheads="1"/>
          </p:cNvSpPr>
          <p:nvPr/>
        </p:nvSpPr>
        <p:spPr bwMode="auto">
          <a:xfrm>
            <a:off x="768350" y="3859213"/>
            <a:ext cx="4032250" cy="431800"/>
          </a:xfrm>
          <a:prstGeom prst="wedgeRectCallout">
            <a:avLst>
              <a:gd name="adj1" fmla="val 66495"/>
              <a:gd name="adj2" fmla="val 13727"/>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北京高等教育精品教材</a:t>
            </a:r>
          </a:p>
        </p:txBody>
      </p:sp>
      <p:sp>
        <p:nvSpPr>
          <p:cNvPr id="11" name="AutoShape 8"/>
          <p:cNvSpPr>
            <a:spLocks noChangeArrowheads="1"/>
          </p:cNvSpPr>
          <p:nvPr/>
        </p:nvSpPr>
        <p:spPr bwMode="auto">
          <a:xfrm>
            <a:off x="768350" y="2420938"/>
            <a:ext cx="4032250" cy="792162"/>
          </a:xfrm>
          <a:prstGeom prst="wedgeRectCallout">
            <a:avLst>
              <a:gd name="adj1" fmla="val 65708"/>
              <a:gd name="adj2" fmla="val -10120"/>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ea typeface="楷体_GB2312" pitchFamily="49" charset="-122"/>
              </a:rPr>
              <a:t>首届中国大学出版社图书奖一等奖</a:t>
            </a:r>
          </a:p>
        </p:txBody>
      </p:sp>
      <p:sp>
        <p:nvSpPr>
          <p:cNvPr id="12" name="AutoShape 9"/>
          <p:cNvSpPr>
            <a:spLocks noChangeArrowheads="1"/>
          </p:cNvSpPr>
          <p:nvPr/>
        </p:nvSpPr>
        <p:spPr bwMode="auto">
          <a:xfrm>
            <a:off x="768350" y="5300663"/>
            <a:ext cx="4032250" cy="792162"/>
          </a:xfrm>
          <a:prstGeom prst="wedgeRectCallout">
            <a:avLst>
              <a:gd name="adj1" fmla="val 66931"/>
              <a:gd name="adj2" fmla="val 704"/>
            </a:avLst>
          </a:prstGeom>
          <a:solidFill>
            <a:srgbClr val="C0C0C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tIns="36000" rIns="180000" bIns="36000" anchor="ctr" anchorCtr="1"/>
          <a:lstStyle>
            <a:lvl1pPr marL="261938" indent="-261938">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b="1" dirty="0">
                <a:effectLst>
                  <a:outerShdw blurRad="38100" dist="38100" dir="2700000" algn="tl">
                    <a:srgbClr val="FFFFFF"/>
                  </a:outerShdw>
                </a:effectLst>
                <a:latin typeface="Arial" panose="020B0604020202020204" pitchFamily="34" charset="0"/>
              </a:rPr>
              <a:t>普通高等教育“十一五”国家级规划教材</a:t>
            </a:r>
          </a:p>
        </p:txBody>
      </p:sp>
      <p:pic>
        <p:nvPicPr>
          <p:cNvPr id="13" name="Picture 10" descr="Java程序设计教程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325" y="2349500"/>
            <a:ext cx="2767013" cy="37782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6"/>
          <p:cNvSpPr txBox="1">
            <a:spLocks noChangeArrowheads="1"/>
          </p:cNvSpPr>
          <p:nvPr/>
        </p:nvSpPr>
        <p:spPr bwMode="auto">
          <a:xfrm>
            <a:off x="7116762" y="5884862"/>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5" name="页脚占位符 1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840858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雍俊海编写过的部分书</a:t>
            </a:r>
          </a:p>
        </p:txBody>
      </p:sp>
      <p:sp>
        <p:nvSpPr>
          <p:cNvPr id="3" name="内容占位符 2"/>
          <p:cNvSpPr>
            <a:spLocks noGrp="1"/>
          </p:cNvSpPr>
          <p:nvPr>
            <p:ph idx="1"/>
          </p:nvPr>
        </p:nvSpPr>
        <p:spPr>
          <a:xfrm>
            <a:off x="461964" y="1552575"/>
            <a:ext cx="4376736" cy="4803776"/>
          </a:xfrm>
        </p:spPr>
        <p:txBody>
          <a:bodyPr/>
          <a:lstStyle/>
          <a:p>
            <a:pPr>
              <a:lnSpc>
                <a:spcPct val="120000"/>
              </a:lnSpc>
            </a:pPr>
            <a:r>
              <a:rPr lang="zh-CN" altLang="en-US" dirty="0"/>
              <a:t>雍俊海</a:t>
            </a:r>
            <a:r>
              <a:rPr lang="en-US" altLang="zh-CN" dirty="0" smtClean="0"/>
              <a:t>.  《Java</a:t>
            </a:r>
            <a:r>
              <a:rPr lang="zh-CN" altLang="en-US" dirty="0"/>
              <a:t>程序设计习题集（含参考答案）</a:t>
            </a:r>
            <a:r>
              <a:rPr lang="en-US" altLang="zh-CN" dirty="0" smtClean="0"/>
              <a:t>》.</a:t>
            </a:r>
            <a:r>
              <a:rPr lang="zh-CN" altLang="en-US" dirty="0" smtClean="0"/>
              <a:t>清华大学出版社</a:t>
            </a:r>
            <a:r>
              <a:rPr lang="en-US" altLang="zh-CN" dirty="0" smtClean="0"/>
              <a:t>, </a:t>
            </a:r>
            <a:r>
              <a:rPr lang="en-US" altLang="zh-CN" dirty="0"/>
              <a:t>2006.</a:t>
            </a:r>
          </a:p>
        </p:txBody>
      </p:sp>
      <p:sp>
        <p:nvSpPr>
          <p:cNvPr id="4" name="日期占位符 3"/>
          <p:cNvSpPr>
            <a:spLocks noGrp="1"/>
          </p:cNvSpPr>
          <p:nvPr>
            <p:ph type="dt" sz="half" idx="10"/>
          </p:nvPr>
        </p:nvSpPr>
        <p:spPr/>
        <p:txBody>
          <a:bodyPr/>
          <a:lstStyle/>
          <a:p>
            <a:fld id="{E9E4FEE9-B50D-4D69-9CC8-1D757CD22D1B}"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 name="Picture 5" descr="C1_习题集封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828800"/>
            <a:ext cx="3175000" cy="4432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828675" y="5761760"/>
            <a:ext cx="1583407" cy="471488"/>
          </a:xfrm>
          <a:prstGeom prst="rect">
            <a:avLst/>
          </a:prstGeom>
          <a:solidFill>
            <a:srgbClr val="FFFF99"/>
          </a:solidFill>
          <a:ln w="5715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95000"/>
              </a:lnSpc>
            </a:pPr>
            <a:r>
              <a:rPr lang="zh-CN" altLang="en-US" dirty="0" smtClean="0"/>
              <a:t>谢谢推广</a:t>
            </a:r>
            <a:r>
              <a:rPr lang="en-US" altLang="zh-CN" dirty="0" smtClean="0"/>
              <a:t>!</a:t>
            </a:r>
            <a:endParaRPr lang="en-US" altLang="zh-CN" dirty="0"/>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531353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3175"/>
            <a:ext cx="9143999" cy="6854825"/>
          </a:xfrm>
          <a:prstGeom prst="rect">
            <a:avLst/>
          </a:prstGeom>
        </p:spPr>
      </p:pic>
      <p:sp>
        <p:nvSpPr>
          <p:cNvPr id="2" name="标题 1"/>
          <p:cNvSpPr>
            <a:spLocks noGrp="1"/>
          </p:cNvSpPr>
          <p:nvPr>
            <p:ph type="title"/>
          </p:nvPr>
        </p:nvSpPr>
        <p:spPr>
          <a:xfrm>
            <a:off x="4438649" y="4860926"/>
            <a:ext cx="2390775" cy="1325563"/>
          </a:xfrm>
        </p:spPr>
        <p:txBody>
          <a:bodyPr>
            <a:normAutofit/>
          </a:bodyPr>
          <a:lstStyle/>
          <a:p>
            <a:r>
              <a:rPr lang="zh-CN" altLang="en-US" sz="4800" dirty="0" smtClean="0"/>
              <a:t>谢谢</a:t>
            </a:r>
            <a:endParaRPr lang="zh-CN" altLang="en-US" sz="4800" dirty="0"/>
          </a:p>
        </p:txBody>
      </p:sp>
      <p:sp>
        <p:nvSpPr>
          <p:cNvPr id="3" name="内容占位符 2"/>
          <p:cNvSpPr>
            <a:spLocks noGrp="1"/>
          </p:cNvSpPr>
          <p:nvPr>
            <p:ph idx="1"/>
          </p:nvPr>
        </p:nvSpPr>
        <p:spPr>
          <a:xfrm>
            <a:off x="528639" y="1890714"/>
            <a:ext cx="2309812" cy="566736"/>
          </a:xfrm>
        </p:spPr>
        <p:txBody>
          <a:bodyPr/>
          <a:lstStyle/>
          <a:p>
            <a:r>
              <a:rPr lang="zh-CN" altLang="en-US" dirty="0"/>
              <a:t>请多</a:t>
            </a:r>
            <a:r>
              <a:rPr lang="zh-CN" altLang="en-US" dirty="0" smtClean="0"/>
              <a:t>指教。</a:t>
            </a:r>
            <a:endParaRPr lang="zh-CN" altLang="en-US" dirty="0"/>
          </a:p>
        </p:txBody>
      </p:sp>
      <p:sp>
        <p:nvSpPr>
          <p:cNvPr id="4" name="日期占位符 3"/>
          <p:cNvSpPr>
            <a:spLocks noGrp="1"/>
          </p:cNvSpPr>
          <p:nvPr>
            <p:ph type="dt" sz="half" idx="10"/>
          </p:nvPr>
        </p:nvSpPr>
        <p:spPr/>
        <p:txBody>
          <a:bodyPr/>
          <a:lstStyle/>
          <a:p>
            <a:fld id="{0A47B256-D6D7-46C0-9BA7-27262FCA53F0}"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117</a:t>
            </a:fld>
            <a:endParaRPr lang="zh-CN" altLang="en-US"/>
          </a:p>
        </p:txBody>
      </p:sp>
      <p:sp>
        <p:nvSpPr>
          <p:cNvPr id="7" name="内容占位符 2"/>
          <p:cNvSpPr txBox="1">
            <a:spLocks/>
          </p:cNvSpPr>
          <p:nvPr/>
        </p:nvSpPr>
        <p:spPr>
          <a:xfrm>
            <a:off x="904874" y="5529261"/>
            <a:ext cx="2352676" cy="438150"/>
          </a:xfrm>
          <a:prstGeom prst="rect">
            <a:avLst/>
          </a:prstGeom>
        </p:spPr>
        <p:txBody>
          <a:bodyPr vert="horz" lIns="91440" tIns="45720" rIns="91440" bIns="45720" rtlCol="0">
            <a:normAutofit fontScale="70000" lnSpcReduction="20000"/>
          </a:bodyPr>
          <a:lstStyle>
            <a:lvl1pPr marL="0" indent="-360000" algn="l" defTabSz="914400" rtl="0" eaLnBrk="1" latinLnBrk="0" hangingPunct="1">
              <a:lnSpc>
                <a:spcPct val="100000"/>
              </a:lnSpc>
              <a:spcBef>
                <a:spcPts val="300"/>
              </a:spcBef>
              <a:buFont typeface="Arial" panose="020B0604020202020204" pitchFamily="34" charset="0"/>
              <a:buChar char="•"/>
              <a:defRPr sz="3200" b="1" i="0" kern="1200" baseline="0">
                <a:solidFill>
                  <a:srgbClr val="0000FF"/>
                </a:solidFill>
                <a:latin typeface="Times New Roman" panose="02020603050405020304" pitchFamily="18" charset="0"/>
                <a:ea typeface="宋体" panose="02010600030101010101" pitchFamily="2" charset="-122"/>
                <a:cs typeface="+mn-cs"/>
              </a:defRPr>
            </a:lvl1pPr>
            <a:lvl2pPr marL="720000" indent="-360000" algn="l" defTabSz="914400" rtl="0" eaLnBrk="1" latinLnBrk="0" hangingPunct="1">
              <a:lnSpc>
                <a:spcPct val="100000"/>
              </a:lnSpc>
              <a:spcBef>
                <a:spcPts val="300"/>
              </a:spcBef>
              <a:buFont typeface="Wingdings" panose="05000000000000000000" pitchFamily="2" charset="2"/>
              <a:buChar char="Ø"/>
              <a:defRPr sz="2800" b="1" i="0" kern="1200" baseline="0">
                <a:solidFill>
                  <a:schemeClr val="tx1"/>
                </a:solidFill>
                <a:latin typeface="Times New Roman" panose="02020603050405020304" pitchFamily="18" charset="0"/>
                <a:ea typeface="宋体" panose="02010600030101010101" pitchFamily="2" charset="-122"/>
                <a:cs typeface="+mn-cs"/>
              </a:defRPr>
            </a:lvl2pPr>
            <a:lvl3pPr marL="1080000" indent="-3429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64"/>
                </a:solidFill>
                <a:latin typeface="Times New Roman" panose="02020603050405020304" pitchFamily="18" charset="0"/>
                <a:ea typeface="宋体" panose="02010600030101010101" pitchFamily="2" charset="-122"/>
                <a:cs typeface="+mn-cs"/>
              </a:defRPr>
            </a:lvl3pPr>
            <a:lvl4pPr marL="144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960032"/>
                </a:solidFill>
                <a:latin typeface="Times New Roman" panose="02020603050405020304" pitchFamily="18" charset="0"/>
                <a:ea typeface="宋体" panose="02010600030101010101" pitchFamily="2" charset="-122"/>
                <a:cs typeface="+mn-cs"/>
              </a:defRPr>
            </a:lvl4pPr>
            <a:lvl5pPr marL="1800000" indent="-360000" algn="l" defTabSz="914400" rtl="0" eaLnBrk="1" latinLnBrk="0" hangingPunct="1">
              <a:lnSpc>
                <a:spcPct val="100000"/>
              </a:lnSpc>
              <a:spcBef>
                <a:spcPts val="300"/>
              </a:spcBef>
              <a:buFont typeface="Wingdings" panose="05000000000000000000" pitchFamily="2" charset="2"/>
              <a:buChar char=""/>
              <a:defRPr sz="2400" b="1" i="0" kern="1200" baseline="0">
                <a:solidFill>
                  <a:srgbClr val="643200"/>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Font typeface="Arial" panose="020B0604020202020204" pitchFamily="34" charset="0"/>
              <a:buNone/>
            </a:pPr>
            <a:r>
              <a:rPr lang="zh-CN" altLang="en-US" dirty="0" smtClean="0"/>
              <a:t>请帮忙广为宣传</a:t>
            </a:r>
            <a:endParaRPr lang="zh-CN" altLang="en-US" dirty="0"/>
          </a:p>
        </p:txBody>
      </p:sp>
      <p:sp>
        <p:nvSpPr>
          <p:cNvPr id="9" name="页脚占位符 8"/>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1636383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3" name="内容占位符 2"/>
          <p:cNvSpPr>
            <a:spLocks noGrp="1"/>
          </p:cNvSpPr>
          <p:nvPr>
            <p:ph idx="1"/>
          </p:nvPr>
        </p:nvSpPr>
        <p:spPr/>
        <p:txBody>
          <a:bodyPr/>
          <a:lstStyle/>
          <a:p>
            <a:r>
              <a:rPr lang="zh-CN" altLang="en-US" dirty="0"/>
              <a:t>通过继承，可以从已有的类派生出新类，新类在已有类的基础上</a:t>
            </a:r>
            <a:r>
              <a:rPr lang="zh-CN" altLang="en-US" dirty="0">
                <a:solidFill>
                  <a:srgbClr val="FF3300"/>
                </a:solidFill>
              </a:rPr>
              <a:t>新增</a:t>
            </a:r>
            <a:r>
              <a:rPr lang="zh-CN" altLang="en-US" dirty="0"/>
              <a:t>自己的特性</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95535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a:t>
            </a:r>
            <a:r>
              <a:rPr lang="en-US" altLang="zh-CN" dirty="0"/>
              <a:t>C++</a:t>
            </a:r>
            <a:r>
              <a:rPr lang="zh-CN" altLang="en-US" dirty="0"/>
              <a:t>继承性的程序设计基本原则</a:t>
            </a:r>
          </a:p>
        </p:txBody>
      </p:sp>
      <p:sp>
        <p:nvSpPr>
          <p:cNvPr id="3" name="内容占位符 2"/>
          <p:cNvSpPr>
            <a:spLocks noGrp="1"/>
          </p:cNvSpPr>
          <p:nvPr>
            <p:ph idx="1"/>
          </p:nvPr>
        </p:nvSpPr>
        <p:spPr/>
        <p:txBody>
          <a:bodyPr>
            <a:normAutofit/>
          </a:bodyPr>
          <a:lstStyle/>
          <a:p>
            <a:pPr marL="0" indent="0">
              <a:lnSpc>
                <a:spcPct val="150000"/>
              </a:lnSpc>
              <a:buNone/>
            </a:pPr>
            <a:r>
              <a:rPr lang="en-US" altLang="zh-CN" sz="3200" dirty="0">
                <a:solidFill>
                  <a:srgbClr val="0000FF"/>
                </a:solidFill>
              </a:rPr>
              <a:t>(1) </a:t>
            </a:r>
            <a:r>
              <a:rPr lang="zh-CN" altLang="en-US" sz="3200" dirty="0">
                <a:solidFill>
                  <a:srgbClr val="0000FF"/>
                </a:solidFill>
              </a:rPr>
              <a:t>是关系原则</a:t>
            </a:r>
            <a:r>
              <a:rPr lang="en-US" altLang="zh-CN" sz="3200" dirty="0">
                <a:solidFill>
                  <a:srgbClr val="0000FF"/>
                </a:solidFill>
              </a:rPr>
              <a:t>(is-a</a:t>
            </a:r>
            <a:r>
              <a:rPr lang="en-US" altLang="zh-CN" sz="3200" dirty="0" smtClean="0">
                <a:solidFill>
                  <a:srgbClr val="0000FF"/>
                </a:solidFill>
              </a:rPr>
              <a:t>)</a:t>
            </a:r>
          </a:p>
          <a:p>
            <a:pPr lvl="1">
              <a:lnSpc>
                <a:spcPct val="150000"/>
              </a:lnSpc>
            </a:pPr>
            <a:r>
              <a:rPr lang="zh-CN" altLang="en-US" sz="2800" dirty="0" smtClean="0"/>
              <a:t>子</a:t>
            </a:r>
            <a:r>
              <a:rPr lang="zh-CN" altLang="en-US" sz="2800" dirty="0"/>
              <a:t>类的实例对象同时通常也被认为是父类的实例对象。</a:t>
            </a:r>
          </a:p>
          <a:p>
            <a:pPr marL="0" indent="0">
              <a:lnSpc>
                <a:spcPct val="150000"/>
              </a:lnSpc>
              <a:buNone/>
            </a:pPr>
            <a:r>
              <a:rPr lang="en-US" altLang="zh-CN" sz="3200" dirty="0">
                <a:solidFill>
                  <a:srgbClr val="0000FF"/>
                </a:solidFill>
              </a:rPr>
              <a:t>(2) </a:t>
            </a:r>
            <a:r>
              <a:rPr lang="zh-CN" altLang="en-US" sz="3200" dirty="0">
                <a:solidFill>
                  <a:srgbClr val="0000FF"/>
                </a:solidFill>
              </a:rPr>
              <a:t>扩展性</a:t>
            </a:r>
            <a:r>
              <a:rPr lang="zh-CN" altLang="en-US" sz="3200" dirty="0" smtClean="0">
                <a:solidFill>
                  <a:srgbClr val="0000FF"/>
                </a:solidFill>
              </a:rPr>
              <a:t>原则</a:t>
            </a:r>
            <a:endParaRPr lang="en-US" altLang="zh-CN" sz="3200" dirty="0" smtClean="0">
              <a:solidFill>
                <a:srgbClr val="0000FF"/>
              </a:solidFill>
            </a:endParaRPr>
          </a:p>
          <a:p>
            <a:pPr lvl="1">
              <a:lnSpc>
                <a:spcPct val="150000"/>
              </a:lnSpc>
            </a:pPr>
            <a:r>
              <a:rPr lang="zh-CN" altLang="en-US" sz="2800" dirty="0" smtClean="0"/>
              <a:t>子</a:t>
            </a:r>
            <a:r>
              <a:rPr lang="zh-CN" altLang="en-US" sz="2800" dirty="0"/>
              <a:t>类在其父类的基础上新增自己的特性</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6915901" y="5749232"/>
            <a:ext cx="1766137" cy="47853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smtClean="0">
                <a:solidFill>
                  <a:srgbClr val="0000FF"/>
                </a:solidFill>
                <a:latin typeface="新宋体" panose="02010609030101010101" pitchFamily="49" charset="-122"/>
                <a:ea typeface="新宋体" panose="02010609030101010101" pitchFamily="49" charset="-122"/>
              </a:rPr>
              <a:t>编程规范</a:t>
            </a:r>
            <a:endParaRPr lang="en-US" altLang="zh-CN" sz="24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995118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继承性示例</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4"/>
          <p:cNvGrpSpPr>
            <a:grpSpLocks/>
          </p:cNvGrpSpPr>
          <p:nvPr/>
        </p:nvGrpSpPr>
        <p:grpSpPr bwMode="auto">
          <a:xfrm>
            <a:off x="215900" y="1788023"/>
            <a:ext cx="8712200" cy="3111500"/>
            <a:chOff x="114" y="1062"/>
            <a:chExt cx="5488" cy="1960"/>
          </a:xfrm>
        </p:grpSpPr>
        <p:sp>
          <p:nvSpPr>
            <p:cNvPr id="10"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ea typeface="宋体" panose="02010600030101010101" pitchFamily="2" charset="-122"/>
                </a:rPr>
                <a:t>Shape</a:t>
              </a:r>
            </a:p>
          </p:txBody>
        </p:sp>
        <p:sp>
          <p:nvSpPr>
            <p:cNvPr id="11"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ea typeface="宋体" panose="02010600030101010101" pitchFamily="2" charset="-122"/>
                </a:rPr>
                <a:t>Shape2D</a:t>
              </a:r>
            </a:p>
          </p:txBody>
        </p:sp>
        <p:sp>
          <p:nvSpPr>
            <p:cNvPr id="12"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Shape3D</a:t>
              </a:r>
            </a:p>
          </p:txBody>
        </p:sp>
        <p:sp>
          <p:nvSpPr>
            <p:cNvPr id="13"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ea typeface="宋体" panose="02010600030101010101" pitchFamily="2" charset="-122"/>
                </a:rPr>
                <a:t>Circle</a:t>
              </a:r>
            </a:p>
          </p:txBody>
        </p:sp>
        <p:sp>
          <p:nvSpPr>
            <p:cNvPr id="14" name="Line 9"/>
            <p:cNvSpPr>
              <a:spLocks noChangeShapeType="1"/>
            </p:cNvSpPr>
            <p:nvPr/>
          </p:nvSpPr>
          <p:spPr bwMode="auto">
            <a:xfrm>
              <a:off x="2744" y="1435"/>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0"/>
            <p:cNvSpPr>
              <a:spLocks noChangeShapeType="1"/>
            </p:cNvSpPr>
            <p:nvPr/>
          </p:nvSpPr>
          <p:spPr bwMode="auto">
            <a:xfrm>
              <a:off x="1384"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1"/>
            <p:cNvSpPr>
              <a:spLocks noChangeShapeType="1"/>
            </p:cNvSpPr>
            <p:nvPr/>
          </p:nvSpPr>
          <p:spPr bwMode="auto">
            <a:xfrm>
              <a:off x="1384" y="1570"/>
              <a:ext cx="263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2"/>
            <p:cNvSpPr>
              <a:spLocks noChangeShapeType="1"/>
            </p:cNvSpPr>
            <p:nvPr/>
          </p:nvSpPr>
          <p:spPr bwMode="auto">
            <a:xfrm>
              <a:off x="138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3"/>
            <p:cNvSpPr>
              <a:spLocks noChangeShapeType="1"/>
            </p:cNvSpPr>
            <p:nvPr/>
          </p:nvSpPr>
          <p:spPr bwMode="auto">
            <a:xfrm>
              <a:off x="401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4"/>
            <p:cNvSpPr>
              <a:spLocks noChangeShapeType="1"/>
            </p:cNvSpPr>
            <p:nvPr/>
          </p:nvSpPr>
          <p:spPr bwMode="auto">
            <a:xfrm>
              <a:off x="473" y="2386"/>
              <a:ext cx="1927"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ea typeface="宋体" panose="02010600030101010101" pitchFamily="2" charset="-122"/>
                </a:rPr>
                <a:t>Triangle</a:t>
              </a:r>
            </a:p>
          </p:txBody>
        </p:sp>
        <p:sp>
          <p:nvSpPr>
            <p:cNvPr id="21"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ea typeface="宋体" panose="02010600030101010101" pitchFamily="2" charset="-122"/>
                </a:rPr>
                <a:t>Rectangle</a:t>
              </a:r>
            </a:p>
          </p:txBody>
        </p:sp>
        <p:sp>
          <p:nvSpPr>
            <p:cNvPr id="22" name="Line 17"/>
            <p:cNvSpPr>
              <a:spLocks noChangeShapeType="1"/>
            </p:cNvSpPr>
            <p:nvPr/>
          </p:nvSpPr>
          <p:spPr bwMode="auto">
            <a:xfrm>
              <a:off x="477"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18"/>
            <p:cNvSpPr>
              <a:spLocks noChangeShapeType="1"/>
            </p:cNvSpPr>
            <p:nvPr/>
          </p:nvSpPr>
          <p:spPr bwMode="auto">
            <a:xfrm>
              <a:off x="1384" y="238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9"/>
            <p:cNvSpPr>
              <a:spLocks noChangeShapeType="1"/>
            </p:cNvSpPr>
            <p:nvPr/>
          </p:nvSpPr>
          <p:spPr bwMode="auto">
            <a:xfrm>
              <a:off x="2400"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Sphere</a:t>
              </a:r>
            </a:p>
          </p:txBody>
        </p:sp>
        <p:sp>
          <p:nvSpPr>
            <p:cNvPr id="26" name="Line 21"/>
            <p:cNvSpPr>
              <a:spLocks noChangeShapeType="1"/>
            </p:cNvSpPr>
            <p:nvPr/>
          </p:nvSpPr>
          <p:spPr bwMode="auto">
            <a:xfrm>
              <a:off x="4015"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22"/>
            <p:cNvSpPr>
              <a:spLocks noChangeShapeType="1"/>
            </p:cNvSpPr>
            <p:nvPr/>
          </p:nvSpPr>
          <p:spPr bwMode="auto">
            <a:xfrm>
              <a:off x="3268" y="2386"/>
              <a:ext cx="1768"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Cube</a:t>
              </a:r>
            </a:p>
          </p:txBody>
        </p:sp>
        <p:sp>
          <p:nvSpPr>
            <p:cNvPr id="29"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Tetrahedron</a:t>
              </a:r>
            </a:p>
          </p:txBody>
        </p:sp>
        <p:sp>
          <p:nvSpPr>
            <p:cNvPr id="30" name="Line 25"/>
            <p:cNvSpPr>
              <a:spLocks noChangeShapeType="1"/>
            </p:cNvSpPr>
            <p:nvPr/>
          </p:nvSpPr>
          <p:spPr bwMode="auto">
            <a:xfrm>
              <a:off x="3272"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6"/>
            <p:cNvSpPr>
              <a:spLocks noChangeShapeType="1"/>
            </p:cNvSpPr>
            <p:nvPr/>
          </p:nvSpPr>
          <p:spPr bwMode="auto">
            <a:xfrm>
              <a:off x="4015" y="23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7"/>
            <p:cNvSpPr>
              <a:spLocks noChangeShapeType="1"/>
            </p:cNvSpPr>
            <p:nvPr/>
          </p:nvSpPr>
          <p:spPr bwMode="auto">
            <a:xfrm>
              <a:off x="5031"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 name="Group 22"/>
          <p:cNvGrpSpPr>
            <a:grpSpLocks/>
          </p:cNvGrpSpPr>
          <p:nvPr/>
        </p:nvGrpSpPr>
        <p:grpSpPr bwMode="auto">
          <a:xfrm>
            <a:off x="215900" y="5524500"/>
            <a:ext cx="8740775" cy="785813"/>
            <a:chOff x="-2203" y="2904"/>
            <a:chExt cx="5506" cy="495"/>
          </a:xfrm>
        </p:grpSpPr>
        <p:sp>
          <p:nvSpPr>
            <p:cNvPr id="34" name="AutoShape 23"/>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AutoShape 24"/>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6" name="Text Box 25"/>
            <p:cNvSpPr txBox="1">
              <a:spLocks noChangeArrowheads="1"/>
            </p:cNvSpPr>
            <p:nvPr/>
          </p:nvSpPr>
          <p:spPr bwMode="gray">
            <a:xfrm>
              <a:off x="-2119" y="2989"/>
              <a:ext cx="53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利用继承性还可以组织与管理程序代码</a:t>
              </a:r>
            </a:p>
          </p:txBody>
        </p:sp>
      </p:grpSp>
    </p:spTree>
    <p:extLst>
      <p:ext uri="{BB962C8B-B14F-4D97-AF65-F5344CB8AC3E}">
        <p14:creationId xmlns:p14="http://schemas.microsoft.com/office/powerpoint/2010/main" val="4052331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2180"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12281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155392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2312820" y="2341564"/>
            <a:ext cx="6297780" cy="432116"/>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a:t>派生类的定义格式</a:t>
            </a:r>
          </a:p>
        </p:txBody>
      </p:sp>
      <p:sp>
        <p:nvSpPr>
          <p:cNvPr id="3" name="内容占位符 2"/>
          <p:cNvSpPr>
            <a:spLocks noGrp="1"/>
          </p:cNvSpPr>
          <p:nvPr>
            <p:ph idx="1"/>
          </p:nvPr>
        </p:nvSpPr>
        <p:spPr>
          <a:xfrm>
            <a:off x="457198" y="2443916"/>
            <a:ext cx="8220075" cy="3595938"/>
          </a:xfrm>
        </p:spPr>
        <p:txBody>
          <a:bodyPr>
            <a:normAutofit fontScale="85000" lnSpcReduction="20000"/>
          </a:bodyPr>
          <a:lstStyle/>
          <a:p>
            <a:pPr>
              <a:lnSpc>
                <a:spcPct val="90000"/>
              </a:lnSpc>
              <a:buNone/>
            </a:pPr>
            <a:r>
              <a:rPr lang="en-US" altLang="zh-CN" dirty="0">
                <a:solidFill>
                  <a:srgbClr val="0000FF"/>
                </a:solidFill>
              </a:rPr>
              <a:t>class</a:t>
            </a:r>
            <a:r>
              <a:rPr lang="en-US" altLang="zh-CN" dirty="0">
                <a:solidFill>
                  <a:schemeClr val="accent2"/>
                </a:solidFill>
              </a:rPr>
              <a:t> </a:t>
            </a:r>
            <a:r>
              <a:rPr lang="zh-CN" altLang="en-US" i="1" dirty="0"/>
              <a:t>类名称</a:t>
            </a:r>
            <a:r>
              <a:rPr lang="en-US" altLang="zh-CN" dirty="0"/>
              <a:t>: </a:t>
            </a:r>
            <a:r>
              <a:rPr lang="zh-CN" altLang="zh-CN" i="1" dirty="0">
                <a:solidFill>
                  <a:srgbClr val="FF3300"/>
                </a:solidFill>
              </a:rPr>
              <a:t>继承方式 </a:t>
            </a:r>
            <a:r>
              <a:rPr lang="en-US" altLang="zh-CN" dirty="0">
                <a:solidFill>
                  <a:srgbClr val="FF3300"/>
                </a:solidFill>
              </a:rPr>
              <a:t>1</a:t>
            </a:r>
            <a:r>
              <a:rPr lang="zh-CN" altLang="zh-CN" i="1" dirty="0"/>
              <a:t> </a:t>
            </a:r>
            <a:r>
              <a:rPr lang="en-US" altLang="zh-CN" i="1" dirty="0"/>
              <a:t> </a:t>
            </a:r>
            <a:r>
              <a:rPr lang="zh-CN" altLang="zh-CN" i="1" dirty="0"/>
              <a:t>基类名</a:t>
            </a:r>
            <a:r>
              <a:rPr lang="zh-CN" altLang="zh-CN" dirty="0"/>
              <a:t>1</a:t>
            </a:r>
            <a:r>
              <a:rPr lang="zh-CN" altLang="zh-CN" i="1" dirty="0"/>
              <a:t>,</a:t>
            </a:r>
            <a:r>
              <a:rPr lang="en-US" altLang="zh-CN" i="1" dirty="0"/>
              <a:t> </a:t>
            </a:r>
            <a:r>
              <a:rPr lang="zh-CN" altLang="zh-CN" i="1" dirty="0">
                <a:solidFill>
                  <a:srgbClr val="FF3300"/>
                </a:solidFill>
              </a:rPr>
              <a:t>继承方式</a:t>
            </a:r>
            <a:r>
              <a:rPr lang="en-US" altLang="zh-CN" dirty="0">
                <a:solidFill>
                  <a:srgbClr val="FF3300"/>
                </a:solidFill>
              </a:rPr>
              <a:t>2</a:t>
            </a:r>
            <a:r>
              <a:rPr lang="zh-CN" altLang="zh-CN" i="1" dirty="0"/>
              <a:t>  基类名</a:t>
            </a:r>
            <a:r>
              <a:rPr lang="en-US" altLang="zh-CN" dirty="0"/>
              <a:t>2</a:t>
            </a:r>
            <a:r>
              <a:rPr lang="zh-CN" altLang="zh-CN" i="1" dirty="0"/>
              <a:t>, </a:t>
            </a:r>
            <a:r>
              <a:rPr lang="en-US" altLang="zh-CN" i="1" dirty="0"/>
              <a:t>……</a:t>
            </a:r>
          </a:p>
          <a:p>
            <a:pPr>
              <a:lnSpc>
                <a:spcPct val="90000"/>
              </a:lnSpc>
              <a:buNone/>
            </a:pPr>
            <a:r>
              <a:rPr lang="en-US" altLang="zh-CN" dirty="0"/>
              <a:t>{</a:t>
            </a:r>
          </a:p>
          <a:p>
            <a:pPr>
              <a:lnSpc>
                <a:spcPct val="90000"/>
              </a:lnSpc>
              <a:buNone/>
            </a:pPr>
            <a:r>
              <a:rPr lang="en-US" altLang="zh-CN" dirty="0">
                <a:solidFill>
                  <a:srgbClr val="0000FF"/>
                </a:solidFill>
              </a:rPr>
              <a:t>public</a:t>
            </a:r>
            <a:r>
              <a:rPr lang="en-US" altLang="zh-CN" dirty="0"/>
              <a:t>:</a:t>
            </a:r>
          </a:p>
          <a:p>
            <a:pPr>
              <a:lnSpc>
                <a:spcPct val="90000"/>
              </a:lnSpc>
              <a:buNone/>
            </a:pPr>
            <a:r>
              <a:rPr lang="en-US" altLang="zh-CN" i="1" dirty="0"/>
              <a:t>       </a:t>
            </a:r>
            <a:r>
              <a:rPr lang="zh-CN" altLang="en-US" i="1" dirty="0"/>
              <a:t>外部接口成员定义</a:t>
            </a:r>
          </a:p>
          <a:p>
            <a:pPr>
              <a:lnSpc>
                <a:spcPct val="90000"/>
              </a:lnSpc>
              <a:buNone/>
            </a:pPr>
            <a:r>
              <a:rPr lang="en-US" altLang="zh-CN" dirty="0">
                <a:solidFill>
                  <a:srgbClr val="0000FF"/>
                </a:solidFill>
              </a:rPr>
              <a:t>protected</a:t>
            </a:r>
            <a:r>
              <a:rPr lang="en-US" altLang="zh-CN" dirty="0"/>
              <a:t>:</a:t>
            </a:r>
          </a:p>
          <a:p>
            <a:pPr>
              <a:lnSpc>
                <a:spcPct val="90000"/>
              </a:lnSpc>
              <a:buNone/>
            </a:pPr>
            <a:r>
              <a:rPr lang="en-US" altLang="zh-CN" dirty="0"/>
              <a:t>       </a:t>
            </a:r>
            <a:r>
              <a:rPr lang="zh-CN" altLang="en-US" i="1" dirty="0"/>
              <a:t>保护型成员定义</a:t>
            </a:r>
          </a:p>
          <a:p>
            <a:pPr>
              <a:lnSpc>
                <a:spcPct val="90000"/>
              </a:lnSpc>
              <a:buNone/>
            </a:pPr>
            <a:r>
              <a:rPr lang="en-US" altLang="zh-CN" dirty="0">
                <a:solidFill>
                  <a:srgbClr val="0000FF"/>
                </a:solidFill>
              </a:rPr>
              <a:t>private</a:t>
            </a:r>
            <a:r>
              <a:rPr lang="en-US" altLang="zh-CN" dirty="0"/>
              <a:t>:</a:t>
            </a:r>
          </a:p>
          <a:p>
            <a:pPr>
              <a:lnSpc>
                <a:spcPct val="90000"/>
              </a:lnSpc>
              <a:buNone/>
            </a:pPr>
            <a:r>
              <a:rPr lang="en-US" altLang="zh-CN" dirty="0"/>
              <a:t>      </a:t>
            </a:r>
            <a:r>
              <a:rPr lang="zh-CN" altLang="en-US" i="1" dirty="0"/>
              <a:t>私有成员定义</a:t>
            </a:r>
          </a:p>
          <a:p>
            <a:pPr>
              <a:lnSpc>
                <a:spcPct val="90000"/>
              </a:lnSpc>
              <a:buNone/>
            </a:pPr>
            <a:r>
              <a:rPr lang="en-US" altLang="zh-CN"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左大括号 6"/>
          <p:cNvSpPr/>
          <p:nvPr/>
        </p:nvSpPr>
        <p:spPr>
          <a:xfrm rot="5400000">
            <a:off x="5302368" y="-1001544"/>
            <a:ext cx="318685" cy="6297779"/>
          </a:xfrm>
          <a:prstGeom prst="leftBrace">
            <a:avLst>
              <a:gd name="adj1" fmla="val 70102"/>
              <a:gd name="adj2" fmla="val 50000"/>
            </a:avLst>
          </a:prstGeom>
          <a:noFill/>
          <a:ln w="38100" algn="ctr">
            <a:solidFill>
              <a:srgbClr val="FF3300"/>
            </a:solidFill>
            <a:miter lim="800000"/>
            <a:headEnd/>
            <a:tailEnd/>
          </a:ln>
          <a:effectLst/>
        </p:spPr>
        <p:txBody>
          <a:bodyPr lIns="0" tIns="0" rIns="0" bIns="0" anchor="ctr"/>
          <a:lstStyle/>
          <a:p>
            <a:pPr marL="180000">
              <a:spcBef>
                <a:spcPct val="0"/>
              </a:spcBef>
            </a:pPr>
            <a:endParaRPr kumimoji="1" lang="zh-CN" altLang="en-US" sz="2000" b="1">
              <a:solidFill>
                <a:srgbClr val="0000FF"/>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4434698" y="1366891"/>
            <a:ext cx="2054025"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直接父类列表</a:t>
            </a:r>
            <a:endParaRPr lang="en-US" altLang="zh-CN" sz="2000" dirty="0">
              <a:solidFill>
                <a:srgbClr val="0000FF"/>
              </a:solidFill>
              <a:ea typeface="楷体_GB2312" pitchFamily="49" charset="-122"/>
              <a:sym typeface="Wingdings" panose="05000000000000000000" pitchFamily="2" charset="2"/>
            </a:endParaRPr>
          </a:p>
        </p:txBody>
      </p:sp>
      <p:grpSp>
        <p:nvGrpSpPr>
          <p:cNvPr id="20" name="组合 19"/>
          <p:cNvGrpSpPr/>
          <p:nvPr/>
        </p:nvGrpSpPr>
        <p:grpSpPr>
          <a:xfrm>
            <a:off x="3870423" y="2773680"/>
            <a:ext cx="1393624" cy="1012824"/>
            <a:chOff x="3870423" y="2773680"/>
            <a:chExt cx="1393624" cy="1012824"/>
          </a:xfrm>
        </p:grpSpPr>
        <p:cxnSp>
          <p:nvCxnSpPr>
            <p:cNvPr id="11" name="直接箭头连接符 10"/>
            <p:cNvCxnSpPr/>
            <p:nvPr/>
          </p:nvCxnSpPr>
          <p:spPr>
            <a:xfrm>
              <a:off x="4567235" y="2773680"/>
              <a:ext cx="0" cy="442888"/>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9"/>
            <p:cNvSpPr txBox="1">
              <a:spLocks noChangeArrowheads="1"/>
            </p:cNvSpPr>
            <p:nvPr/>
          </p:nvSpPr>
          <p:spPr bwMode="auto">
            <a:xfrm>
              <a:off x="3870423" y="3216568"/>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直接父</a:t>
              </a:r>
              <a:r>
                <a:rPr lang="zh-CN" altLang="en-US" sz="2000" dirty="0" smtClean="0">
                  <a:solidFill>
                    <a:srgbClr val="0000FF"/>
                  </a:solidFill>
                  <a:latin typeface="新宋体" panose="02010609030101010101" pitchFamily="49" charset="-122"/>
                  <a:ea typeface="新宋体" panose="02010609030101010101" pitchFamily="49" charset="-122"/>
                </a:rPr>
                <a:t>类</a:t>
              </a:r>
              <a:endParaRPr lang="en-US" altLang="zh-CN" sz="2000" dirty="0">
                <a:solidFill>
                  <a:srgbClr val="0000FF"/>
                </a:solidFill>
                <a:ea typeface="楷体_GB2312" pitchFamily="49" charset="-122"/>
                <a:sym typeface="Wingdings" panose="05000000000000000000" pitchFamily="2" charset="2"/>
              </a:endParaRPr>
            </a:p>
          </p:txBody>
        </p:sp>
      </p:grpSp>
      <p:grpSp>
        <p:nvGrpSpPr>
          <p:cNvPr id="21" name="组合 20"/>
          <p:cNvGrpSpPr/>
          <p:nvPr/>
        </p:nvGrpSpPr>
        <p:grpSpPr>
          <a:xfrm>
            <a:off x="6588917" y="2773680"/>
            <a:ext cx="1393624" cy="1012824"/>
            <a:chOff x="6588917" y="2753038"/>
            <a:chExt cx="1393624" cy="1012824"/>
          </a:xfrm>
        </p:grpSpPr>
        <p:cxnSp>
          <p:nvCxnSpPr>
            <p:cNvPr id="16" name="直接箭头连接符 15"/>
            <p:cNvCxnSpPr/>
            <p:nvPr/>
          </p:nvCxnSpPr>
          <p:spPr>
            <a:xfrm>
              <a:off x="7285729" y="2753038"/>
              <a:ext cx="0" cy="442888"/>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9"/>
            <p:cNvSpPr txBox="1">
              <a:spLocks noChangeArrowheads="1"/>
            </p:cNvSpPr>
            <p:nvPr/>
          </p:nvSpPr>
          <p:spPr bwMode="auto">
            <a:xfrm>
              <a:off x="6588917" y="3195926"/>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直接父</a:t>
              </a:r>
              <a:r>
                <a:rPr lang="zh-CN" altLang="en-US" sz="2000" dirty="0" smtClean="0">
                  <a:solidFill>
                    <a:srgbClr val="0000FF"/>
                  </a:solidFill>
                  <a:latin typeface="新宋体" panose="02010609030101010101" pitchFamily="49" charset="-122"/>
                  <a:ea typeface="新宋体" panose="02010609030101010101" pitchFamily="49" charset="-122"/>
                </a:rPr>
                <a:t>类</a:t>
              </a:r>
              <a:endParaRPr lang="en-US" altLang="zh-CN" sz="2000" dirty="0">
                <a:solidFill>
                  <a:srgbClr val="0000FF"/>
                </a:solidFill>
                <a:ea typeface="楷体_GB2312" pitchFamily="49" charset="-122"/>
                <a:sym typeface="Wingdings" panose="05000000000000000000" pitchFamily="2" charset="2"/>
              </a:endParaRPr>
            </a:p>
          </p:txBody>
        </p:sp>
      </p:grpSp>
      <p:cxnSp>
        <p:nvCxnSpPr>
          <p:cNvPr id="18" name="直接箭头连接符 17"/>
          <p:cNvCxnSpPr/>
          <p:nvPr/>
        </p:nvCxnSpPr>
        <p:spPr>
          <a:xfrm flipV="1">
            <a:off x="1725512" y="1988003"/>
            <a:ext cx="0" cy="442888"/>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9"/>
          <p:cNvSpPr txBox="1">
            <a:spLocks noChangeArrowheads="1"/>
          </p:cNvSpPr>
          <p:nvPr/>
        </p:nvSpPr>
        <p:spPr bwMode="auto">
          <a:xfrm>
            <a:off x="1028700" y="1430764"/>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直接子类</a:t>
            </a:r>
            <a:endParaRPr lang="en-US" altLang="zh-CN" sz="2000" dirty="0">
              <a:solidFill>
                <a:srgbClr val="0000FF"/>
              </a:solidFill>
              <a:ea typeface="楷体_GB2312" pitchFamily="49" charset="-122"/>
              <a:sym typeface="Wingdings" panose="05000000000000000000" pitchFamily="2" charset="2"/>
            </a:endParaRPr>
          </a:p>
        </p:txBody>
      </p:sp>
      <p:sp>
        <p:nvSpPr>
          <p:cNvPr id="23" name="内容占位符 2"/>
          <p:cNvSpPr txBox="1">
            <a:spLocks/>
          </p:cNvSpPr>
          <p:nvPr/>
        </p:nvSpPr>
        <p:spPr>
          <a:xfrm>
            <a:off x="4256920" y="4103001"/>
            <a:ext cx="4420353" cy="2128055"/>
          </a:xfrm>
          <a:prstGeom prst="rect">
            <a:avLst/>
          </a:prstGeom>
          <a:solidFill>
            <a:srgbClr val="FFFF99"/>
          </a:solidFill>
          <a:ln w="38100">
            <a:solidFill>
              <a:srgbClr val="FF0000"/>
            </a:solidFill>
          </a:ln>
        </p:spPr>
        <p:txBody>
          <a:bodyPr vert="horz" lIns="91440" tIns="45720" rIns="91440" bIns="45720" rtlCol="0">
            <a:normAutofit fontScale="92500" lnSpcReduction="1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在类定义头部的</a:t>
            </a:r>
            <a:r>
              <a:rPr lang="zh-CN" altLang="en-US" dirty="0" smtClean="0">
                <a:solidFill>
                  <a:srgbClr val="960032"/>
                </a:solidFill>
              </a:rPr>
              <a:t>直接父类列表</a:t>
            </a:r>
            <a:r>
              <a:rPr lang="zh-CN" altLang="en-US" dirty="0" smtClean="0"/>
              <a:t>中出现的各个类，称为</a:t>
            </a:r>
            <a:r>
              <a:rPr lang="zh-CN" altLang="en-US" dirty="0" smtClean="0">
                <a:solidFill>
                  <a:srgbClr val="0000FF"/>
                </a:solidFill>
              </a:rPr>
              <a:t>直接父类</a:t>
            </a:r>
            <a:r>
              <a:rPr lang="zh-CN" altLang="en-US" dirty="0" smtClean="0"/>
              <a:t>或者</a:t>
            </a:r>
            <a:r>
              <a:rPr lang="zh-CN" altLang="en-US" dirty="0" smtClean="0">
                <a:solidFill>
                  <a:srgbClr val="0000FF"/>
                </a:solidFill>
              </a:rPr>
              <a:t>直接基类</a:t>
            </a:r>
            <a:r>
              <a:rPr lang="zh-CN" altLang="en-US" dirty="0" smtClean="0"/>
              <a:t>。</a:t>
            </a:r>
          </a:p>
          <a:p>
            <a:r>
              <a:rPr lang="zh-CN" altLang="en-US" dirty="0" smtClean="0"/>
              <a:t>正在定义的这个类称为</a:t>
            </a:r>
            <a:r>
              <a:rPr lang="zh-CN" altLang="en-US" dirty="0" smtClean="0">
                <a:solidFill>
                  <a:srgbClr val="0000FF"/>
                </a:solidFill>
              </a:rPr>
              <a:t>直接子类</a:t>
            </a:r>
            <a:r>
              <a:rPr lang="zh-CN" altLang="en-US" dirty="0" smtClean="0"/>
              <a:t>或</a:t>
            </a:r>
            <a:r>
              <a:rPr lang="zh-CN" altLang="en-US" dirty="0" smtClean="0">
                <a:solidFill>
                  <a:srgbClr val="0000FF"/>
                </a:solidFill>
              </a:rPr>
              <a:t>直接派生类</a:t>
            </a:r>
            <a:r>
              <a:rPr lang="zh-CN" altLang="en-US" dirty="0" smtClean="0"/>
              <a:t>。</a:t>
            </a:r>
            <a:endParaRPr lang="zh-CN" altLang="en-US" dirty="0"/>
          </a:p>
        </p:txBody>
      </p:sp>
    </p:spTree>
    <p:extLst>
      <p:ext uri="{BB962C8B-B14F-4D97-AF65-F5344CB8AC3E}">
        <p14:creationId xmlns:p14="http://schemas.microsoft.com/office/powerpoint/2010/main" val="838416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a:t>
            </a:r>
            <a:r>
              <a:rPr lang="zh-CN" altLang="en-US" dirty="0" smtClean="0"/>
              <a:t>继承与</a:t>
            </a:r>
            <a:r>
              <a:rPr lang="zh-CN" altLang="en-US" dirty="0"/>
              <a:t>多继承</a:t>
            </a:r>
          </a:p>
        </p:txBody>
      </p:sp>
      <p:sp>
        <p:nvSpPr>
          <p:cNvPr id="3" name="内容占位符 2"/>
          <p:cNvSpPr>
            <a:spLocks noGrp="1"/>
          </p:cNvSpPr>
          <p:nvPr>
            <p:ph idx="1"/>
          </p:nvPr>
        </p:nvSpPr>
        <p:spPr/>
        <p:txBody>
          <a:bodyPr/>
          <a:lstStyle/>
          <a:p>
            <a:r>
              <a:rPr lang="zh-CN" altLang="en-US" dirty="0"/>
              <a:t>单</a:t>
            </a:r>
            <a:r>
              <a:rPr lang="zh-CN" altLang="en-US" dirty="0" smtClean="0"/>
              <a:t>继承</a:t>
            </a:r>
            <a:endParaRPr lang="en-US" altLang="zh-CN" dirty="0" smtClean="0"/>
          </a:p>
          <a:p>
            <a:pPr lvl="1"/>
            <a:r>
              <a:rPr lang="zh-CN" altLang="en-US" dirty="0" smtClean="0"/>
              <a:t>一</a:t>
            </a:r>
            <a:r>
              <a:rPr lang="zh-CN" altLang="en-US" dirty="0"/>
              <a:t>个派生类只有一个</a:t>
            </a:r>
            <a:r>
              <a:rPr lang="zh-CN" altLang="en-US" dirty="0" smtClean="0"/>
              <a:t>直接父类，则称为</a:t>
            </a:r>
            <a:r>
              <a:rPr lang="zh-CN" altLang="en-US" dirty="0"/>
              <a:t>单继承</a:t>
            </a:r>
            <a:r>
              <a:rPr lang="zh-CN" altLang="en-US" dirty="0" smtClean="0"/>
              <a:t>。</a:t>
            </a:r>
            <a:endParaRPr lang="zh-CN" altLang="en-US" dirty="0"/>
          </a:p>
          <a:p>
            <a:r>
              <a:rPr lang="zh-CN" altLang="en-US" dirty="0"/>
              <a:t>多</a:t>
            </a:r>
            <a:r>
              <a:rPr lang="zh-CN" altLang="en-US" dirty="0" smtClean="0"/>
              <a:t>继承</a:t>
            </a:r>
            <a:endParaRPr lang="en-US" altLang="zh-CN" dirty="0" smtClean="0"/>
          </a:p>
          <a:p>
            <a:pPr lvl="1"/>
            <a:r>
              <a:rPr lang="zh-CN" altLang="en-US" dirty="0" smtClean="0"/>
              <a:t>一</a:t>
            </a:r>
            <a:r>
              <a:rPr lang="zh-CN" altLang="en-US" dirty="0"/>
              <a:t>个派生类有多个直接父类，则</a:t>
            </a:r>
            <a:r>
              <a:rPr lang="zh-CN" altLang="en-US" dirty="0" smtClean="0"/>
              <a:t>称为</a:t>
            </a:r>
            <a:r>
              <a:rPr lang="zh-CN" altLang="en-US" dirty="0"/>
              <a:t>多</a:t>
            </a:r>
            <a:r>
              <a:rPr lang="zh-CN" altLang="en-US" dirty="0" smtClean="0"/>
              <a:t>继承。</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08778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继承的递推性</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继承是</a:t>
            </a:r>
            <a:r>
              <a:rPr lang="zh-CN" altLang="en-US" dirty="0"/>
              <a:t>可以不断递推</a:t>
            </a:r>
            <a:r>
              <a:rPr lang="zh-CN" altLang="en-US" dirty="0" smtClean="0"/>
              <a:t>的。</a:t>
            </a:r>
            <a:endParaRPr lang="en-US" altLang="zh-CN" dirty="0" smtClean="0"/>
          </a:p>
          <a:p>
            <a:pPr lvl="1"/>
            <a:r>
              <a:rPr lang="zh-CN" altLang="en-US" dirty="0">
                <a:solidFill>
                  <a:srgbClr val="0000FF"/>
                </a:solidFill>
              </a:rPr>
              <a:t>直接继承</a:t>
            </a:r>
            <a:r>
              <a:rPr lang="zh-CN" altLang="en-US" dirty="0"/>
              <a:t>与</a:t>
            </a:r>
            <a:r>
              <a:rPr lang="zh-CN" altLang="en-US" dirty="0">
                <a:solidFill>
                  <a:srgbClr val="0000FF"/>
                </a:solidFill>
              </a:rPr>
              <a:t>间接继承</a:t>
            </a:r>
            <a:r>
              <a:rPr lang="zh-CN" altLang="en-US" dirty="0"/>
              <a:t>都是</a:t>
            </a:r>
            <a:r>
              <a:rPr lang="zh-CN" altLang="en-US" dirty="0" smtClean="0"/>
              <a:t>继承。</a:t>
            </a:r>
            <a:endParaRPr lang="en-US" altLang="zh-CN" dirty="0" smtClean="0"/>
          </a:p>
          <a:p>
            <a:r>
              <a:rPr lang="zh-CN" altLang="en-US" dirty="0"/>
              <a:t>直接</a:t>
            </a:r>
            <a:r>
              <a:rPr lang="zh-CN" altLang="en-US" dirty="0" smtClean="0"/>
              <a:t>继承</a:t>
            </a:r>
            <a:endParaRPr lang="en-US" altLang="zh-CN" dirty="0" smtClean="0"/>
          </a:p>
          <a:p>
            <a:pPr lvl="1"/>
            <a:r>
              <a:rPr lang="zh-CN" altLang="en-US" dirty="0"/>
              <a:t>直接父类或者直接基</a:t>
            </a:r>
            <a:r>
              <a:rPr lang="zh-CN" altLang="en-US" dirty="0" smtClean="0"/>
              <a:t>类</a:t>
            </a:r>
            <a:endParaRPr lang="en-US" altLang="zh-CN" dirty="0" smtClean="0"/>
          </a:p>
          <a:p>
            <a:pPr lvl="1"/>
            <a:r>
              <a:rPr lang="zh-CN" altLang="en-US" dirty="0"/>
              <a:t>直接子类或直接派生类</a:t>
            </a:r>
            <a:endParaRPr lang="en-US" altLang="zh-CN" dirty="0" smtClean="0"/>
          </a:p>
          <a:p>
            <a:r>
              <a:rPr lang="zh-CN" altLang="en-US" dirty="0"/>
              <a:t>间接</a:t>
            </a:r>
            <a:r>
              <a:rPr lang="zh-CN" altLang="en-US" dirty="0" smtClean="0"/>
              <a:t>继承</a:t>
            </a:r>
            <a:endParaRPr lang="en-US" altLang="zh-CN" dirty="0" smtClean="0"/>
          </a:p>
          <a:p>
            <a:pPr lvl="1"/>
            <a:r>
              <a:rPr lang="zh-CN" altLang="en-US" dirty="0"/>
              <a:t>间接</a:t>
            </a:r>
            <a:r>
              <a:rPr lang="zh-CN" altLang="en-US" dirty="0" smtClean="0"/>
              <a:t>父</a:t>
            </a:r>
            <a:r>
              <a:rPr lang="zh-CN" altLang="en-US" dirty="0"/>
              <a:t>类</a:t>
            </a:r>
            <a:r>
              <a:rPr lang="zh-CN" altLang="en-US" dirty="0" smtClean="0"/>
              <a:t>或者</a:t>
            </a:r>
            <a:r>
              <a:rPr lang="zh-CN" altLang="en-US" dirty="0"/>
              <a:t>间接</a:t>
            </a:r>
            <a:r>
              <a:rPr lang="zh-CN" altLang="en-US" dirty="0" smtClean="0"/>
              <a:t>基</a:t>
            </a:r>
            <a:r>
              <a:rPr lang="zh-CN" altLang="en-US" dirty="0"/>
              <a:t>类</a:t>
            </a:r>
          </a:p>
          <a:p>
            <a:pPr lvl="1"/>
            <a:r>
              <a:rPr lang="zh-CN" altLang="en-US" dirty="0"/>
              <a:t>间接</a:t>
            </a:r>
            <a:r>
              <a:rPr lang="zh-CN" altLang="en-US" dirty="0" smtClean="0"/>
              <a:t>子</a:t>
            </a:r>
            <a:r>
              <a:rPr lang="zh-CN" altLang="en-US" dirty="0"/>
              <a:t>类</a:t>
            </a:r>
            <a:r>
              <a:rPr lang="zh-CN" altLang="en-US" dirty="0" smtClean="0"/>
              <a:t>或</a:t>
            </a:r>
            <a:r>
              <a:rPr lang="zh-CN" altLang="en-US" dirty="0"/>
              <a:t>间接</a:t>
            </a:r>
            <a:r>
              <a:rPr lang="zh-CN" altLang="en-US" dirty="0" smtClean="0"/>
              <a:t>派生</a:t>
            </a:r>
            <a:r>
              <a:rPr lang="zh-CN" altLang="en-US" dirty="0"/>
              <a:t>类</a:t>
            </a:r>
            <a:endParaRPr lang="en-US" altLang="zh-CN" dirty="0" smtClean="0"/>
          </a:p>
          <a:p>
            <a:r>
              <a:rPr lang="zh-CN" altLang="en-US" dirty="0"/>
              <a:t>父类</a:t>
            </a:r>
            <a:r>
              <a:rPr lang="zh-CN" altLang="en-US" dirty="0" smtClean="0"/>
              <a:t>或者基类</a:t>
            </a:r>
            <a:r>
              <a:rPr lang="en-US" altLang="zh-CN" dirty="0" smtClean="0"/>
              <a:t>: </a:t>
            </a:r>
            <a:r>
              <a:rPr lang="zh-CN" altLang="en-US" dirty="0" smtClean="0"/>
              <a:t>包括直接与间接</a:t>
            </a:r>
            <a:endParaRPr lang="en-US" altLang="zh-CN" dirty="0" smtClean="0"/>
          </a:p>
          <a:p>
            <a:r>
              <a:rPr lang="zh-CN" altLang="en-US" dirty="0"/>
              <a:t>子类</a:t>
            </a:r>
            <a:r>
              <a:rPr lang="zh-CN" altLang="en-US" dirty="0" smtClean="0"/>
              <a:t>或派生</a:t>
            </a:r>
            <a:r>
              <a:rPr lang="zh-CN" altLang="en-US" dirty="0"/>
              <a:t>类</a:t>
            </a:r>
            <a:r>
              <a:rPr lang="en-US" altLang="zh-CN" dirty="0" smtClean="0"/>
              <a:t>: </a:t>
            </a:r>
            <a:r>
              <a:rPr lang="zh-CN" altLang="en-US" dirty="0"/>
              <a:t>包括直接与间接</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553400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直接父类</a:t>
            </a:r>
            <a:r>
              <a:rPr lang="zh-CN" altLang="en-US" dirty="0" smtClean="0"/>
              <a:t>必须在前面定义完整</a:t>
            </a:r>
            <a:endParaRPr lang="zh-CN" altLang="en-US" dirty="0"/>
          </a:p>
        </p:txBody>
      </p:sp>
      <p:sp>
        <p:nvSpPr>
          <p:cNvPr id="3" name="内容占位符 2"/>
          <p:cNvSpPr>
            <a:spLocks noGrp="1"/>
          </p:cNvSpPr>
          <p:nvPr>
            <p:ph idx="1"/>
          </p:nvPr>
        </p:nvSpPr>
        <p:spPr>
          <a:xfrm>
            <a:off x="461963" y="1457325"/>
            <a:ext cx="8220075" cy="3967163"/>
          </a:xfrm>
        </p:spPr>
        <p:txBody>
          <a:bodyPr/>
          <a:lstStyle/>
          <a:p>
            <a:r>
              <a:rPr lang="zh-CN" altLang="en-US" dirty="0" smtClean="0"/>
              <a:t>在类定义中的</a:t>
            </a:r>
            <a:r>
              <a:rPr lang="zh-CN" altLang="zh-CN" dirty="0"/>
              <a:t>直接父</a:t>
            </a:r>
            <a:r>
              <a:rPr lang="zh-CN" altLang="zh-CN" dirty="0" smtClean="0"/>
              <a:t>类</a:t>
            </a:r>
            <a:r>
              <a:rPr lang="zh-CN" altLang="en-US" dirty="0" smtClean="0"/>
              <a:t>必须是</a:t>
            </a:r>
            <a:r>
              <a:rPr lang="zh-CN" altLang="en-US" dirty="0"/>
              <a:t>之前</a:t>
            </a:r>
            <a:r>
              <a:rPr lang="zh-CN" altLang="en-US"/>
              <a:t>已经定义完整的类</a:t>
            </a:r>
            <a:r>
              <a:rPr lang="zh-CN" altLang="en-US" dirty="0" smtClean="0"/>
              <a:t>。</a:t>
            </a:r>
            <a:endParaRPr lang="en-US" altLang="zh-CN" dirty="0" smtClean="0"/>
          </a:p>
          <a:p>
            <a:pPr lvl="1"/>
            <a:r>
              <a:rPr lang="zh-CN" altLang="en-US" dirty="0" smtClean="0"/>
              <a:t>在类</a:t>
            </a:r>
            <a:r>
              <a:rPr lang="zh-CN" altLang="en-US" dirty="0"/>
              <a:t>定义中的</a:t>
            </a:r>
            <a:r>
              <a:rPr lang="zh-CN" altLang="zh-CN" dirty="0"/>
              <a:t>直接父</a:t>
            </a:r>
            <a:r>
              <a:rPr lang="zh-CN" altLang="zh-CN" dirty="0" smtClean="0"/>
              <a:t>类</a:t>
            </a:r>
            <a:r>
              <a:rPr lang="zh-CN" altLang="en-US" dirty="0" smtClean="0"/>
              <a:t>不能是仅声明而未定义的类。</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19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22"/>
          <p:cNvGrpSpPr>
            <a:grpSpLocks/>
          </p:cNvGrpSpPr>
          <p:nvPr/>
        </p:nvGrpSpPr>
        <p:grpSpPr bwMode="auto">
          <a:xfrm>
            <a:off x="215900" y="5524500"/>
            <a:ext cx="8740775" cy="785813"/>
            <a:chOff x="-2203" y="2904"/>
            <a:chExt cx="5506" cy="495"/>
          </a:xfrm>
        </p:grpSpPr>
        <p:sp>
          <p:nvSpPr>
            <p:cNvPr id="10" name="AutoShape 23"/>
            <p:cNvSpPr>
              <a:spLocks noChangeArrowheads="1"/>
            </p:cNvSpPr>
            <p:nvPr/>
          </p:nvSpPr>
          <p:spPr bwMode="auto">
            <a:xfrm>
              <a:off x="-2203" y="2904"/>
              <a:ext cx="5506" cy="495"/>
            </a:xfrm>
            <a:prstGeom prst="roundRect">
              <a:avLst>
                <a:gd name="adj" fmla="val 16667"/>
              </a:avLst>
            </a:prstGeom>
            <a:solidFill>
              <a:srgbClr val="FFFFFF"/>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AutoShape 24"/>
            <p:cNvSpPr>
              <a:spLocks noChangeArrowheads="1"/>
            </p:cNvSpPr>
            <p:nvPr/>
          </p:nvSpPr>
          <p:spPr bwMode="auto">
            <a:xfrm>
              <a:off x="-2167" y="2923"/>
              <a:ext cx="5435" cy="456"/>
            </a:xfrm>
            <a:prstGeom prst="roundRect">
              <a:avLst>
                <a:gd name="adj" fmla="val 16667"/>
              </a:avLst>
            </a:prstGeom>
            <a:solidFill>
              <a:srgbClr val="3333CC"/>
            </a:solidFill>
            <a:ln>
              <a:noFill/>
            </a:ln>
            <a:effectLst/>
            <a:extLst>
              <a:ext uri="{91240B29-F687-4F45-9708-019B960494DF}">
                <a14:hiddenLine xmlns:a14="http://schemas.microsoft.com/office/drawing/2010/main" w="9525" algn="ctr">
                  <a:solidFill>
                    <a:srgbClr val="33CC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zh-CN" sz="18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Text Box 25"/>
            <p:cNvSpPr txBox="1">
              <a:spLocks noChangeArrowheads="1"/>
            </p:cNvSpPr>
            <p:nvPr/>
          </p:nvSpPr>
          <p:spPr bwMode="gray">
            <a:xfrm>
              <a:off x="-2119" y="2989"/>
              <a:ext cx="53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 rIns="7200" anchor="ct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lvl="0" algn="ctr" eaLnBrk="0" fontAlgn="base" hangingPunct="0">
                <a:spcBef>
                  <a:spcPct val="0"/>
                </a:spcBef>
                <a:spcAft>
                  <a:spcPct val="0"/>
                </a:spcAft>
                <a:buNone/>
                <a:defRPr/>
              </a:pPr>
              <a:r>
                <a:rPr kumimoji="0" lang="zh-CN" altLang="en-US"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结论</a:t>
              </a:r>
              <a:r>
                <a:rPr kumimoji="0" lang="en-US" altLang="zh-CN"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rPr>
                <a:t>: </a:t>
              </a:r>
              <a:r>
                <a:rPr kumimoji="0" lang="zh-CN" altLang="en-US" sz="2800" kern="0" dirty="0" smtClean="0">
                  <a:solidFill>
                    <a:srgbClr val="FFFFFF"/>
                  </a:solidFill>
                  <a:latin typeface="Arial" panose="020B0604020202020204" pitchFamily="34" charset="0"/>
                </a:rPr>
                <a:t>任何</a:t>
              </a:r>
              <a:r>
                <a:rPr kumimoji="0" lang="zh-CN" altLang="en-US" sz="2800" kern="0" dirty="0">
                  <a:solidFill>
                    <a:srgbClr val="FFFFFF"/>
                  </a:solidFill>
                  <a:latin typeface="Arial" panose="020B0604020202020204" pitchFamily="34" charset="0"/>
                </a:rPr>
                <a:t>类都不可能是自己的父类。</a:t>
              </a:r>
              <a:endParaRPr kumimoji="0" lang="zh-CN" altLang="en-US" sz="28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1445012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a:t>
            </a:r>
            <a:r>
              <a:rPr lang="zh-CN" altLang="en-US" dirty="0" smtClean="0"/>
              <a:t>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俊海</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2021年3月10日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68392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215900" y="4622799"/>
            <a:ext cx="5194300" cy="269899"/>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en-US" dirty="0" smtClean="0"/>
              <a:t>继承性代码示例</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4" y="1404006"/>
            <a:ext cx="7350541" cy="4944979"/>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m_identifier</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m_name</a:t>
            </a:r>
            <a:r>
              <a:rPr lang="en-US" altLang="zh-CN" sz="1800" dirty="0">
                <a:solidFill>
                  <a:srgbClr val="000000"/>
                </a:solidFill>
                <a:latin typeface="新宋体" panose="02010609030101010101" pitchFamily="49" charset="-122"/>
                <a:ea typeface="新宋体" panose="02010609030101010101" pitchFamily="49" charset="-122"/>
              </a:rPr>
              <a:t>[20];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CP_Student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m_identifier</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(100){</a:t>
            </a:r>
            <a:r>
              <a:rPr lang="en-US" altLang="zh-CN" sz="1800" dirty="0" err="1">
                <a:solidFill>
                  <a:srgbClr val="000000"/>
                </a:solidFill>
                <a:latin typeface="新宋体" panose="02010609030101010101" pitchFamily="49" charset="-122"/>
                <a:ea typeface="新宋体" panose="02010609030101010101" pitchFamily="49" charset="-122"/>
              </a:rPr>
              <a:t>m_name</a:t>
            </a:r>
            <a:r>
              <a:rPr lang="en-US" altLang="zh-CN" sz="1800" dirty="0">
                <a:solidFill>
                  <a:srgbClr val="000000"/>
                </a:solidFill>
                <a:latin typeface="新宋体" panose="02010609030101010101" pitchFamily="49" charset="-122"/>
                <a:ea typeface="新宋体" panose="02010609030101010101" pitchFamily="49" charset="-122"/>
              </a:rPr>
              <a:t>[0]=</a:t>
            </a:r>
            <a:r>
              <a:rPr lang="en-US" altLang="zh-CN" sz="1800" dirty="0">
                <a:solidFill>
                  <a:srgbClr val="A31515"/>
                </a:solidFill>
                <a:latin typeface="新宋体" panose="02010609030101010101" pitchFamily="49" charset="-122"/>
                <a:ea typeface="新宋体" panose="02010609030101010101" pitchFamily="49" charset="-122"/>
              </a:rPr>
              <a:t>'\0'</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mb_getScore</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m_score</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CP_Student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CP_GraduateStudent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CP_Student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protected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m_advisor</a:t>
            </a:r>
            <a:r>
              <a:rPr lang="en-US" altLang="zh-CN" sz="1800" dirty="0">
                <a:solidFill>
                  <a:srgbClr val="000000"/>
                </a:solidFill>
                <a:latin typeface="新宋体" panose="02010609030101010101" pitchFamily="49" charset="-122"/>
                <a:ea typeface="新宋体" panose="02010609030101010101" pitchFamily="49" charset="-122"/>
              </a:rPr>
              <a:t>[20];</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CP_GraduateStudent</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m_advisor</a:t>
            </a:r>
            <a:r>
              <a:rPr lang="en-US" altLang="zh-CN" sz="1800" dirty="0">
                <a:solidFill>
                  <a:srgbClr val="000000"/>
                </a:solidFill>
                <a:latin typeface="新宋体" panose="02010609030101010101" pitchFamily="49" charset="-122"/>
                <a:ea typeface="新宋体" panose="02010609030101010101" pitchFamily="49" charset="-122"/>
              </a:rPr>
              <a:t>[0] = </a:t>
            </a:r>
            <a:r>
              <a:rPr lang="en-US" altLang="zh-CN" sz="1800" dirty="0">
                <a:solidFill>
                  <a:srgbClr val="A31515"/>
                </a:solidFill>
                <a:latin typeface="新宋体" panose="02010609030101010101" pitchFamily="49" charset="-122"/>
                <a:ea typeface="新宋体" panose="02010609030101010101" pitchFamily="49" charset="-122"/>
              </a:rPr>
              <a:t>'\0'</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latin typeface="新宋体" panose="02010609030101010101" pitchFamily="49" charset="-122"/>
                <a:ea typeface="新宋体" panose="02010609030101010101" pitchFamily="49" charset="-122"/>
              </a:rPr>
              <a:t>CP_GraduateStudent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161550" y="1404006"/>
            <a:ext cx="5846344" cy="1698208"/>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2B91AF"/>
                </a:solidFill>
                <a:latin typeface="新宋体" panose="02010609030101010101" pitchFamily="49" charset="-122"/>
                <a:ea typeface="新宋体" panose="02010609030101010101" pitchFamily="49" charset="-122"/>
              </a:rPr>
              <a:t>CP_GraduateStudent</a:t>
            </a:r>
            <a:r>
              <a:rPr lang="en-US" altLang="zh-CN" sz="1800" dirty="0">
                <a:solidFill>
                  <a:srgbClr val="000000"/>
                </a:solidFill>
                <a:latin typeface="新宋体" panose="02010609030101010101" pitchFamily="49" charset="-122"/>
                <a:ea typeface="新宋体" panose="02010609030101010101" pitchFamily="49" charset="-122"/>
              </a:rPr>
              <a:t> s;</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成绩为</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s.mb_getScore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7507705" y="5540182"/>
            <a:ext cx="1503698" cy="81248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成绩为</a:t>
            </a:r>
            <a:r>
              <a:rPr lang="en-US" altLang="zh-CN" sz="2000" dirty="0">
                <a:solidFill>
                  <a:srgbClr val="0000FF"/>
                </a:solidFill>
                <a:ea typeface="楷体_GB2312" pitchFamily="49" charset="-122"/>
                <a:sym typeface="Wingdings" panose="05000000000000000000" pitchFamily="2" charset="2"/>
              </a:rPr>
              <a:t>100</a:t>
            </a:r>
          </a:p>
        </p:txBody>
      </p:sp>
      <p:sp>
        <p:nvSpPr>
          <p:cNvPr id="3" name="内容占位符 2"/>
          <p:cNvSpPr>
            <a:spLocks noGrp="1"/>
          </p:cNvSpPr>
          <p:nvPr>
            <p:ph idx="1"/>
          </p:nvPr>
        </p:nvSpPr>
        <p:spPr>
          <a:xfrm>
            <a:off x="5484145" y="4162513"/>
            <a:ext cx="3527258" cy="1107319"/>
          </a:xfrm>
          <a:solidFill>
            <a:srgbClr val="FFFF99"/>
          </a:solidFill>
          <a:ln w="38100">
            <a:solidFill>
              <a:srgbClr val="FF3300"/>
            </a:solidFill>
          </a:ln>
        </p:spPr>
        <p:txBody>
          <a:bodyPr>
            <a:normAutofit lnSpcReduction="10000"/>
          </a:bodyPr>
          <a:lstStyle/>
          <a:p>
            <a:pPr marL="0" indent="0" algn="just">
              <a:buNone/>
            </a:pPr>
            <a:r>
              <a:rPr lang="zh-CN" altLang="en-US" sz="1800" dirty="0" smtClean="0"/>
              <a:t>原则</a:t>
            </a:r>
            <a:r>
              <a:rPr lang="en-US" altLang="zh-CN" sz="1800" dirty="0" smtClean="0"/>
              <a:t>:</a:t>
            </a:r>
          </a:p>
          <a:p>
            <a:pPr marL="0" indent="0" algn="just">
              <a:buNone/>
            </a:pPr>
            <a:r>
              <a:rPr lang="en-US" altLang="zh-CN" sz="1800" dirty="0" smtClean="0"/>
              <a:t>(1) </a:t>
            </a:r>
            <a:r>
              <a:rPr lang="zh-CN" altLang="en-US" sz="1800" dirty="0" smtClean="0"/>
              <a:t>研究生是学生</a:t>
            </a:r>
            <a:r>
              <a:rPr lang="en-US" altLang="zh-CN" sz="1800" dirty="0" smtClean="0"/>
              <a:t>, </a:t>
            </a:r>
          </a:p>
          <a:p>
            <a:pPr marL="0" indent="0" algn="just">
              <a:buNone/>
            </a:pPr>
            <a:r>
              <a:rPr lang="en-US" altLang="zh-CN" sz="1800" dirty="0" smtClean="0"/>
              <a:t>(2) </a:t>
            </a:r>
            <a:r>
              <a:rPr lang="zh-CN" altLang="en-US" sz="1800" dirty="0" smtClean="0"/>
              <a:t>研究生类比学生类多了导师。</a:t>
            </a:r>
            <a:endParaRPr lang="zh-CN" altLang="en-US" sz="1800" dirty="0"/>
          </a:p>
        </p:txBody>
      </p:sp>
    </p:spTree>
    <p:extLst>
      <p:ext uri="{BB962C8B-B14F-4D97-AF65-F5344CB8AC3E}">
        <p14:creationId xmlns:p14="http://schemas.microsoft.com/office/powerpoint/2010/main" val="3313997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3202"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2664244"/>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91252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委托构造函数</a:t>
            </a:r>
            <a:endParaRPr lang="zh-CN" altLang="en-US" dirty="0"/>
          </a:p>
        </p:txBody>
      </p:sp>
      <p:sp>
        <p:nvSpPr>
          <p:cNvPr id="3" name="内容占位符 2"/>
          <p:cNvSpPr>
            <a:spLocks noGrp="1"/>
          </p:cNvSpPr>
          <p:nvPr>
            <p:ph idx="1"/>
          </p:nvPr>
        </p:nvSpPr>
        <p:spPr/>
        <p:txBody>
          <a:bodyPr/>
          <a:lstStyle/>
          <a:p>
            <a:pPr>
              <a:lnSpc>
                <a:spcPct val="125000"/>
              </a:lnSpc>
            </a:pPr>
            <a:r>
              <a:rPr lang="zh-CN" altLang="zh-CN" dirty="0"/>
              <a:t>含有委托的构造函数简称为委托构造函数（</a:t>
            </a:r>
            <a:r>
              <a:rPr lang="en-US" altLang="zh-CN" dirty="0"/>
              <a:t>delegating constructor</a:t>
            </a:r>
            <a:r>
              <a:rPr lang="zh-CN" altLang="zh-CN" dirty="0"/>
              <a:t>）</a:t>
            </a:r>
            <a:r>
              <a:rPr lang="zh-CN" altLang="zh-CN" dirty="0" smtClean="0"/>
              <a:t>。</a:t>
            </a:r>
            <a:endParaRPr lang="en-US" altLang="zh-CN" dirty="0" smtClean="0"/>
          </a:p>
          <a:p>
            <a:pPr>
              <a:lnSpc>
                <a:spcPct val="125000"/>
              </a:lnSpc>
            </a:pPr>
            <a:r>
              <a:rPr lang="zh-CN" altLang="en-US"/>
              <a:t>委托</a:t>
            </a:r>
            <a:r>
              <a:rPr lang="zh-CN" altLang="en-US" smtClean="0"/>
              <a:t>实际上是</a:t>
            </a:r>
            <a:r>
              <a:rPr lang="zh-CN" altLang="en-US" dirty="0"/>
              <a:t>当前定义的构造函数调用其他构造函数。</a:t>
            </a:r>
            <a:endParaRPr lang="en-US" altLang="zh-CN" dirty="0" smtClean="0"/>
          </a:p>
          <a:p>
            <a:pPr>
              <a:lnSpc>
                <a:spcPct val="125000"/>
              </a:lnSpc>
            </a:pPr>
            <a:r>
              <a:rPr lang="zh-CN" altLang="zh-CN" dirty="0" smtClean="0"/>
              <a:t>含有</a:t>
            </a:r>
            <a:r>
              <a:rPr lang="zh-CN" altLang="zh-CN" dirty="0"/>
              <a:t>委托的构造函数的定义格式如下</a:t>
            </a:r>
            <a:r>
              <a:rPr lang="en-US" altLang="zh-CN" dirty="0" smtClean="0"/>
              <a:t>:</a:t>
            </a:r>
          </a:p>
          <a:p>
            <a:pPr marL="311400" lvl="1" indent="0">
              <a:lnSpc>
                <a:spcPct val="125000"/>
              </a:lnSpc>
              <a:buNone/>
            </a:pPr>
            <a:r>
              <a:rPr lang="zh-CN" altLang="zh-CN" sz="2400" i="1" dirty="0">
                <a:solidFill>
                  <a:srgbClr val="960032"/>
                </a:solidFill>
              </a:rPr>
              <a:t>构造函数头部的函数声明部分</a:t>
            </a:r>
            <a:r>
              <a:rPr lang="en-US" altLang="zh-CN" sz="2400" dirty="0">
                <a:solidFill>
                  <a:srgbClr val="960032"/>
                </a:solidFill>
              </a:rPr>
              <a:t>:</a:t>
            </a:r>
            <a:r>
              <a:rPr lang="zh-CN" altLang="zh-CN" sz="2400" i="1" dirty="0">
                <a:solidFill>
                  <a:srgbClr val="0000FF"/>
                </a:solidFill>
              </a:rPr>
              <a:t>类名</a:t>
            </a:r>
            <a:r>
              <a:rPr lang="en-US" altLang="zh-CN" sz="2400" i="1" dirty="0">
                <a:solidFill>
                  <a:srgbClr val="0000FF"/>
                </a:solidFill>
              </a:rPr>
              <a:t>1</a:t>
            </a:r>
            <a:r>
              <a:rPr lang="en-US" altLang="zh-CN" sz="2400" dirty="0">
                <a:solidFill>
                  <a:srgbClr val="0000FF"/>
                </a:solidFill>
              </a:rPr>
              <a:t>(</a:t>
            </a:r>
            <a:r>
              <a:rPr lang="zh-CN" altLang="zh-CN" sz="2400" i="1" dirty="0">
                <a:solidFill>
                  <a:srgbClr val="0000FF"/>
                </a:solidFill>
              </a:rPr>
              <a:t>类</a:t>
            </a:r>
            <a:r>
              <a:rPr lang="en-US" altLang="zh-CN" sz="2400" i="1" dirty="0">
                <a:solidFill>
                  <a:srgbClr val="0000FF"/>
                </a:solidFill>
              </a:rPr>
              <a:t>1</a:t>
            </a:r>
            <a:r>
              <a:rPr lang="zh-CN" altLang="zh-CN" sz="2400" i="1" dirty="0">
                <a:solidFill>
                  <a:srgbClr val="0000FF"/>
                </a:solidFill>
              </a:rPr>
              <a:t>构造函数参数列表</a:t>
            </a:r>
            <a:r>
              <a:rPr lang="en-US" altLang="zh-CN" sz="2400" dirty="0">
                <a:solidFill>
                  <a:srgbClr val="0000FF"/>
                </a:solidFill>
              </a:rPr>
              <a:t>), …, </a:t>
            </a:r>
            <a:r>
              <a:rPr lang="zh-CN" altLang="zh-CN" sz="2400" i="1" dirty="0">
                <a:solidFill>
                  <a:srgbClr val="0000FF"/>
                </a:solidFill>
              </a:rPr>
              <a:t>类名</a:t>
            </a:r>
            <a:r>
              <a:rPr lang="en-US" altLang="zh-CN" sz="2400" i="1" dirty="0">
                <a:solidFill>
                  <a:srgbClr val="0000FF"/>
                </a:solidFill>
              </a:rPr>
              <a:t>n</a:t>
            </a:r>
            <a:r>
              <a:rPr lang="en-US" altLang="zh-CN" sz="2400" dirty="0">
                <a:solidFill>
                  <a:srgbClr val="0000FF"/>
                </a:solidFill>
              </a:rPr>
              <a:t>(</a:t>
            </a:r>
            <a:r>
              <a:rPr lang="zh-CN" altLang="zh-CN" sz="2400" i="1" dirty="0">
                <a:solidFill>
                  <a:srgbClr val="0000FF"/>
                </a:solidFill>
              </a:rPr>
              <a:t>类</a:t>
            </a:r>
            <a:r>
              <a:rPr lang="en-US" altLang="zh-CN" sz="2400" i="1" dirty="0">
                <a:solidFill>
                  <a:srgbClr val="0000FF"/>
                </a:solidFill>
              </a:rPr>
              <a:t>n</a:t>
            </a:r>
            <a:r>
              <a:rPr lang="zh-CN" altLang="zh-CN" sz="2400" i="1" dirty="0">
                <a:solidFill>
                  <a:srgbClr val="0000FF"/>
                </a:solidFill>
              </a:rPr>
              <a:t>构造函数参数列表</a:t>
            </a:r>
            <a:r>
              <a:rPr lang="en-US" altLang="zh-CN" sz="2400" dirty="0">
                <a:solidFill>
                  <a:srgbClr val="0000FF"/>
                </a:solidFill>
              </a:rPr>
              <a:t>)</a:t>
            </a:r>
            <a:endParaRPr lang="zh-CN" altLang="zh-CN" sz="2400" dirty="0">
              <a:solidFill>
                <a:srgbClr val="0000FF"/>
              </a:solidFill>
            </a:endParaRPr>
          </a:p>
          <a:p>
            <a:pPr marL="311400" lvl="1" indent="0">
              <a:lnSpc>
                <a:spcPct val="125000"/>
              </a:lnSpc>
              <a:buNone/>
            </a:pPr>
            <a:r>
              <a:rPr lang="zh-CN" altLang="zh-CN" sz="2400" i="1" dirty="0">
                <a:solidFill>
                  <a:srgbClr val="960032"/>
                </a:solidFill>
              </a:rPr>
              <a:t>构造函数的函数体</a:t>
            </a:r>
            <a:endParaRPr lang="zh-CN" altLang="en-US" sz="2400" dirty="0">
              <a:solidFill>
                <a:srgbClr val="960032"/>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445743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委托构造</a:t>
            </a:r>
            <a:r>
              <a:rPr lang="zh-CN" altLang="zh-CN" dirty="0" smtClean="0"/>
              <a:t>函数</a:t>
            </a:r>
            <a:r>
              <a:rPr lang="zh-CN" altLang="en-US" dirty="0" smtClean="0"/>
              <a:t>代码示例（一）</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4" y="2165684"/>
            <a:ext cx="7350541" cy="4183301"/>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CP_A():m_a(10){cout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t>
            </a:r>
            <a:r>
              <a:rPr lang="pt-B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572000" y="1747968"/>
            <a:ext cx="4439403"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b(30);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560302" y="5293895"/>
            <a:ext cx="2451101"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a[30]b[30]</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=30</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=30</a:t>
            </a:r>
          </a:p>
        </p:txBody>
      </p:sp>
      <p:sp>
        <p:nvSpPr>
          <p:cNvPr id="13" name="内容占位符 2"/>
          <p:cNvSpPr>
            <a:spLocks noGrp="1"/>
          </p:cNvSpPr>
          <p:nvPr>
            <p:ph idx="1"/>
          </p:nvPr>
        </p:nvSpPr>
        <p:spPr>
          <a:xfrm>
            <a:off x="461963" y="1457325"/>
            <a:ext cx="3929563" cy="551949"/>
          </a:xfrm>
        </p:spPr>
        <p:txBody>
          <a:bodyPr/>
          <a:lstStyle/>
          <a:p>
            <a:r>
              <a:rPr lang="zh-CN" altLang="zh-CN" dirty="0"/>
              <a:t>委托构造</a:t>
            </a:r>
            <a:r>
              <a:rPr lang="zh-CN" altLang="zh-CN" dirty="0" smtClean="0"/>
              <a:t>函数</a:t>
            </a:r>
            <a:r>
              <a:rPr lang="en-US" altLang="zh-CN" dirty="0" smtClean="0">
                <a:solidFill>
                  <a:srgbClr val="0000FF"/>
                </a:solidFill>
              </a:rPr>
              <a:t>CP_B</a:t>
            </a:r>
            <a:endParaRPr lang="zh-CN" altLang="en-US" dirty="0">
              <a:solidFill>
                <a:srgbClr val="0000FF"/>
              </a:solidFill>
            </a:endParaRPr>
          </a:p>
        </p:txBody>
      </p:sp>
    </p:spTree>
    <p:extLst>
      <p:ext uri="{BB962C8B-B14F-4D97-AF65-F5344CB8AC3E}">
        <p14:creationId xmlns:p14="http://schemas.microsoft.com/office/powerpoint/2010/main" val="1539536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委托构造</a:t>
            </a:r>
            <a:r>
              <a:rPr lang="zh-CN" altLang="zh-CN" dirty="0" smtClean="0"/>
              <a:t>函数</a:t>
            </a:r>
            <a:r>
              <a:rPr lang="zh-CN" altLang="en-US" dirty="0" smtClean="0"/>
              <a:t>代码示例（二）</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4" y="2165684"/>
            <a:ext cx="7350541" cy="4183301"/>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CP_A():m_a(10){cout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t>
            </a:r>
            <a:r>
              <a:rPr lang="pt-B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572000" y="1747968"/>
            <a:ext cx="4439403"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135855" y="4491052"/>
            <a:ext cx="2875548"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a[20]b[20]B(20)</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=20</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=20</a:t>
            </a:r>
          </a:p>
        </p:txBody>
      </p:sp>
      <p:sp>
        <p:nvSpPr>
          <p:cNvPr id="13" name="内容占位符 2"/>
          <p:cNvSpPr>
            <a:spLocks noGrp="1"/>
          </p:cNvSpPr>
          <p:nvPr>
            <p:ph idx="1"/>
          </p:nvPr>
        </p:nvSpPr>
        <p:spPr>
          <a:xfrm>
            <a:off x="461963" y="1457325"/>
            <a:ext cx="3929563" cy="551949"/>
          </a:xfrm>
        </p:spPr>
        <p:txBody>
          <a:bodyPr/>
          <a:lstStyle/>
          <a:p>
            <a:r>
              <a:rPr lang="zh-CN" altLang="zh-CN" dirty="0"/>
              <a:t>委托构造</a:t>
            </a:r>
            <a:r>
              <a:rPr lang="zh-CN" altLang="zh-CN" dirty="0" smtClean="0"/>
              <a:t>函数</a:t>
            </a:r>
            <a:r>
              <a:rPr lang="en-US" altLang="zh-CN" dirty="0" smtClean="0">
                <a:solidFill>
                  <a:srgbClr val="0000FF"/>
                </a:solidFill>
              </a:rPr>
              <a:t>CP_B</a:t>
            </a:r>
            <a:endParaRPr lang="zh-CN" altLang="en-US" dirty="0">
              <a:solidFill>
                <a:srgbClr val="0000FF"/>
              </a:solidFill>
            </a:endParaRPr>
          </a:p>
        </p:txBody>
      </p:sp>
    </p:spTree>
    <p:extLst>
      <p:ext uri="{BB962C8B-B14F-4D97-AF65-F5344CB8AC3E}">
        <p14:creationId xmlns:p14="http://schemas.microsoft.com/office/powerpoint/2010/main" val="3573976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委托</a:t>
            </a:r>
            <a:r>
              <a:rPr lang="zh-CN" altLang="en-US" dirty="0"/>
              <a:t>构造函数</a:t>
            </a:r>
            <a:r>
              <a:rPr lang="en-US" altLang="zh-CN" dirty="0"/>
              <a:t>: </a:t>
            </a:r>
            <a:r>
              <a:rPr lang="zh-CN" altLang="en-US" dirty="0" smtClean="0"/>
              <a:t>在委托与初始化列表中类名与该类的成员变量名不能同时出现。</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4" y="1404006"/>
            <a:ext cx="7807741" cy="4944979"/>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#include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&lt;</a:t>
            </a:r>
            <a:r>
              <a:rPr lang="en-US" altLang="zh-CN" sz="2400" dirty="0" err="1">
                <a:solidFill>
                  <a:srgbClr val="A31515"/>
                </a:solidFill>
                <a:latin typeface="新宋体" panose="02010609030101010101" pitchFamily="49" charset="-122"/>
                <a:ea typeface="新宋体" panose="02010609030101010101" pitchFamily="49" charset="-122"/>
              </a:rPr>
              <a:t>iostream</a:t>
            </a:r>
            <a:r>
              <a:rPr lang="en-US" altLang="zh-CN" sz="2400" dirty="0">
                <a:solidFill>
                  <a:srgbClr val="A31515"/>
                </a:solidFill>
                <a:latin typeface="新宋体" panose="02010609030101010101" pitchFamily="49" charset="-122"/>
                <a:ea typeface="新宋体" panose="02010609030101010101" pitchFamily="49" charset="-122"/>
              </a:rPr>
              <a:t>&gt;</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using</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namespace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std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endParaRPr lang="zh-CN" altLang="en-US"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class</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2B91AF"/>
                </a:solidFill>
                <a:latin typeface="新宋体" panose="02010609030101010101" pitchFamily="49" charset="-122"/>
                <a:ea typeface="新宋体" panose="02010609030101010101" pitchFamily="49" charset="-122"/>
              </a:rPr>
              <a:t>CP_A</a:t>
            </a:r>
            <a:endParaRPr lang="en-US" altLang="zh-CN" sz="2400" dirty="0">
              <a:solidFill>
                <a:srgbClr val="000000"/>
              </a:solidFill>
              <a:latin typeface="新宋体" panose="02010609030101010101" pitchFamily="49" charset="-122"/>
              <a:ea typeface="新宋体" panose="02010609030101010101" pitchFamily="49" charset="-122"/>
            </a:endParaRP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FF"/>
                </a:solidFill>
                <a:latin typeface="新宋体" panose="02010609030101010101" pitchFamily="49" charset="-122"/>
                <a:ea typeface="新宋体" panose="02010609030101010101" pitchFamily="49" charset="-122"/>
              </a:rPr>
              <a:t>public</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char</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m_c</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00FF"/>
                </a:solidFill>
                <a:latin typeface="新宋体" panose="02010609030101010101" pitchFamily="49" charset="-122"/>
                <a:ea typeface="新宋体" panose="02010609030101010101" pitchFamily="49" charset="-122"/>
              </a:rPr>
              <a:t>double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err="1">
                <a:solidFill>
                  <a:srgbClr val="000000"/>
                </a:solidFill>
                <a:latin typeface="新宋体" panose="02010609030101010101" pitchFamily="49" charset="-122"/>
                <a:ea typeface="新宋体" panose="02010609030101010101" pitchFamily="49" charset="-122"/>
              </a:rPr>
              <a:t>m_d</a:t>
            </a:r>
            <a:r>
              <a:rPr lang="en-US"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pt-BR" altLang="zh-CN" sz="2400" dirty="0">
                <a:solidFill>
                  <a:srgbClr val="000000"/>
                </a:solidFill>
                <a:latin typeface="新宋体" panose="02010609030101010101" pitchFamily="49" charset="-122"/>
                <a:ea typeface="新宋体" panose="02010609030101010101" pitchFamily="49" charset="-122"/>
              </a:rPr>
              <a:t>    CP_A():</a:t>
            </a:r>
            <a:r>
              <a:rPr lang="pt-BR" altLang="zh-CN" sz="2400" dirty="0">
                <a:solidFill>
                  <a:srgbClr val="2B91AF"/>
                </a:solidFill>
                <a:latin typeface="新宋体" panose="02010609030101010101" pitchFamily="49" charset="-122"/>
                <a:ea typeface="新宋体" panose="02010609030101010101" pitchFamily="49" charset="-122"/>
              </a:rPr>
              <a:t>CP_A</a:t>
            </a:r>
            <a:r>
              <a:rPr lang="pt-BR" altLang="zh-CN" sz="2400" dirty="0">
                <a:solidFill>
                  <a:srgbClr val="000000"/>
                </a:solidFill>
                <a:latin typeface="新宋体" panose="02010609030101010101" pitchFamily="49" charset="-122"/>
                <a:ea typeface="新宋体" panose="02010609030101010101" pitchFamily="49" charset="-122"/>
              </a:rPr>
              <a:t>(</a:t>
            </a:r>
            <a:r>
              <a:rPr lang="pt-BR" altLang="zh-CN" sz="2400" dirty="0">
                <a:solidFill>
                  <a:srgbClr val="A31515"/>
                </a:solidFill>
                <a:latin typeface="新宋体" panose="02010609030101010101" pitchFamily="49" charset="-122"/>
                <a:ea typeface="新宋体" panose="02010609030101010101" pitchFamily="49" charset="-122"/>
              </a:rPr>
              <a:t>'a'</a:t>
            </a:r>
            <a:r>
              <a:rPr lang="pt-BR" altLang="zh-CN" sz="2400" dirty="0">
                <a:solidFill>
                  <a:srgbClr val="000000"/>
                </a:solidFill>
                <a:latin typeface="新宋体" panose="02010609030101010101" pitchFamily="49" charset="-122"/>
                <a:ea typeface="新宋体" panose="02010609030101010101" pitchFamily="49" charset="-122"/>
              </a:rPr>
              <a:t>),m_d(1.5){cout</a:t>
            </a:r>
            <a:r>
              <a:rPr lang="pt-BR" altLang="zh-CN" sz="2400" dirty="0">
                <a:solidFill>
                  <a:srgbClr val="008080"/>
                </a:solidFill>
                <a:latin typeface="新宋体" panose="02010609030101010101" pitchFamily="49" charset="-122"/>
                <a:ea typeface="新宋体" panose="02010609030101010101" pitchFamily="49" charset="-122"/>
              </a:rPr>
              <a:t>&lt;&lt;</a:t>
            </a:r>
            <a:r>
              <a:rPr lang="pt-BR" altLang="zh-CN" sz="2400" dirty="0">
                <a:solidFill>
                  <a:srgbClr val="A31515"/>
                </a:solidFill>
                <a:latin typeface="新宋体" panose="02010609030101010101" pitchFamily="49" charset="-122"/>
                <a:ea typeface="新宋体" panose="02010609030101010101" pitchFamily="49" charset="-122"/>
              </a:rPr>
              <a:t>"[1]"</a:t>
            </a:r>
            <a:r>
              <a:rPr lang="pt-BR" altLang="zh-CN" sz="2400" dirty="0">
                <a:solidFill>
                  <a:srgbClr val="000000"/>
                </a:solidFill>
                <a:latin typeface="新宋体" panose="02010609030101010101" pitchFamily="49" charset="-122"/>
                <a:ea typeface="新宋体" panose="02010609030101010101" pitchFamily="49" charset="-122"/>
              </a:rPr>
              <a:t>;}</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CP_A(</a:t>
            </a:r>
            <a:r>
              <a:rPr lang="en-US" altLang="zh-CN" sz="2400" dirty="0">
                <a:solidFill>
                  <a:srgbClr val="0000FF"/>
                </a:solidFill>
                <a:latin typeface="新宋体" panose="02010609030101010101" pitchFamily="49" charset="-122"/>
                <a:ea typeface="新宋体" panose="02010609030101010101" pitchFamily="49" charset="-122"/>
              </a:rPr>
              <a:t>char</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808080"/>
                </a:solidFill>
                <a:latin typeface="新宋体" panose="02010609030101010101" pitchFamily="49" charset="-122"/>
                <a:ea typeface="新宋体" panose="02010609030101010101" pitchFamily="49" charset="-122"/>
              </a:rPr>
              <a:t>c</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m_c</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a:solidFill>
                  <a:srgbClr val="808080"/>
                </a:solidFill>
                <a:latin typeface="新宋体" panose="02010609030101010101" pitchFamily="49" charset="-122"/>
                <a:ea typeface="新宋体" panose="02010609030101010101" pitchFamily="49" charset="-122"/>
              </a:rPr>
              <a:t>c</a:t>
            </a:r>
            <a:r>
              <a:rPr lang="en-US" altLang="zh-CN" sz="2400" dirty="0">
                <a:solidFill>
                  <a:srgbClr val="000000"/>
                </a:solidFill>
                <a:latin typeface="新宋体" panose="02010609030101010101" pitchFamily="49" charset="-122"/>
                <a:ea typeface="新宋体" panose="02010609030101010101" pitchFamily="49" charset="-122"/>
              </a:rPr>
              <a:t>){</a:t>
            </a:r>
            <a:r>
              <a:rPr lang="en-US" altLang="zh-CN" sz="2400" dirty="0" err="1">
                <a:solidFill>
                  <a:srgbClr val="000000"/>
                </a:solidFill>
                <a:latin typeface="新宋体" panose="02010609030101010101" pitchFamily="49" charset="-122"/>
                <a:ea typeface="新宋体" panose="02010609030101010101" pitchFamily="49" charset="-122"/>
              </a:rPr>
              <a:t>m_d</a:t>
            </a:r>
            <a:r>
              <a:rPr lang="en-US" altLang="zh-CN" sz="2400" dirty="0">
                <a:solidFill>
                  <a:srgbClr val="000000"/>
                </a:solidFill>
                <a:latin typeface="新宋体" panose="02010609030101010101" pitchFamily="49" charset="-122"/>
                <a:ea typeface="新宋体" panose="02010609030101010101" pitchFamily="49" charset="-122"/>
              </a:rPr>
              <a:t>=2.5;cout </a:t>
            </a:r>
            <a:r>
              <a:rPr lang="en-US" altLang="zh-CN" sz="2400" dirty="0">
                <a:solidFill>
                  <a:srgbClr val="008080"/>
                </a:solidFill>
                <a:latin typeface="新宋体" panose="02010609030101010101" pitchFamily="49" charset="-122"/>
                <a:ea typeface="新宋体" panose="02010609030101010101" pitchFamily="49" charset="-122"/>
              </a:rPr>
              <a:t>&lt;&lt;</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A31515"/>
                </a:solidFill>
                <a:latin typeface="新宋体" panose="02010609030101010101" pitchFamily="49" charset="-122"/>
                <a:ea typeface="新宋体" panose="02010609030101010101" pitchFamily="49" charset="-122"/>
              </a:rPr>
              <a:t>"[2]"</a:t>
            </a:r>
            <a:r>
              <a:rPr lang="en-US" altLang="zh-CN" sz="2400" dirty="0">
                <a:solidFill>
                  <a:srgbClr val="000000"/>
                </a:solidFill>
                <a:latin typeface="新宋体" panose="02010609030101010101" pitchFamily="49" charset="-122"/>
                <a:ea typeface="新宋体" panose="02010609030101010101" pitchFamily="49" charset="-122"/>
              </a:rPr>
              <a:t>; }</a:t>
            </a:r>
          </a:p>
          <a:p>
            <a:pPr marL="0" indent="0">
              <a:lnSpc>
                <a:spcPts val="3400"/>
              </a:lnSpc>
              <a:spcBef>
                <a:spcPts val="0"/>
              </a:spcBef>
              <a:buNone/>
            </a:pP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008000"/>
                </a:solidFill>
                <a:latin typeface="新宋体" panose="02010609030101010101" pitchFamily="49" charset="-122"/>
                <a:ea typeface="新宋体" panose="02010609030101010101" pitchFamily="49" charset="-122"/>
              </a:rPr>
              <a:t>//</a:t>
            </a:r>
            <a:r>
              <a:rPr lang="zh-CN" altLang="en-US" sz="2400" dirty="0">
                <a:solidFill>
                  <a:srgbClr val="008000"/>
                </a:solidFill>
                <a:latin typeface="新宋体" panose="02010609030101010101" pitchFamily="49" charset="-122"/>
                <a:ea typeface="新宋体" panose="02010609030101010101" pitchFamily="49" charset="-122"/>
              </a:rPr>
              <a:t>类</a:t>
            </a:r>
            <a:r>
              <a:rPr lang="en-US" altLang="zh-CN" sz="2400" dirty="0">
                <a:solidFill>
                  <a:srgbClr val="008000"/>
                </a:solidFill>
                <a:latin typeface="新宋体" panose="02010609030101010101" pitchFamily="49" charset="-122"/>
                <a:ea typeface="新宋体" panose="02010609030101010101" pitchFamily="49" charset="-122"/>
              </a:rPr>
              <a:t>CP_A</a:t>
            </a:r>
            <a:r>
              <a:rPr lang="zh-CN" altLang="en-US" sz="2400" dirty="0">
                <a:solidFill>
                  <a:srgbClr val="008000"/>
                </a:solidFill>
                <a:latin typeface="新宋体" panose="02010609030101010101" pitchFamily="49" charset="-122"/>
                <a:ea typeface="新宋体" panose="02010609030101010101" pitchFamily="49" charset="-122"/>
              </a:rPr>
              <a:t>定义结束</a:t>
            </a:r>
            <a:endParaRPr lang="zh-CN" altLang="en-US" sz="2400" dirty="0"/>
          </a:p>
        </p:txBody>
      </p:sp>
      <p:sp>
        <p:nvSpPr>
          <p:cNvPr id="10" name="内容占位符 2"/>
          <p:cNvSpPr txBox="1">
            <a:spLocks/>
          </p:cNvSpPr>
          <p:nvPr/>
        </p:nvSpPr>
        <p:spPr>
          <a:xfrm>
            <a:off x="4126832" y="1404006"/>
            <a:ext cx="4881062" cy="26145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m_c</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m_d</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4126831" y="4018547"/>
            <a:ext cx="4881063" cy="80611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错误</a:t>
            </a:r>
            <a:r>
              <a:rPr lang="en-US" altLang="zh-CN" sz="2000" dirty="0">
                <a:solidFill>
                  <a:srgbClr val="0000FF"/>
                </a:solidFill>
                <a:latin typeface="新宋体" panose="02010609030101010101" pitchFamily="49" charset="-122"/>
                <a:ea typeface="新宋体" panose="02010609030101010101" pitchFamily="49" charset="-122"/>
              </a:rPr>
              <a:t>: </a:t>
            </a:r>
            <a:r>
              <a:rPr lang="zh-CN" altLang="en-US" sz="2000" dirty="0" smtClean="0">
                <a:solidFill>
                  <a:srgbClr val="0000FF"/>
                </a:solidFill>
                <a:latin typeface="新宋体" panose="02010609030101010101" pitchFamily="49" charset="-122"/>
                <a:ea typeface="新宋体" panose="02010609030101010101" pitchFamily="49" charset="-122"/>
              </a:rPr>
              <a:t>类名</a:t>
            </a:r>
            <a:r>
              <a:rPr lang="en-US" altLang="zh-CN" sz="2000" dirty="0" smtClean="0">
                <a:solidFill>
                  <a:srgbClr val="0000FF"/>
                </a:solidFill>
                <a:latin typeface="新宋体" panose="02010609030101010101" pitchFamily="49" charset="-122"/>
                <a:ea typeface="新宋体" panose="02010609030101010101" pitchFamily="49" charset="-122"/>
              </a:rPr>
              <a:t>CP_A</a:t>
            </a:r>
            <a:r>
              <a:rPr lang="zh-CN" altLang="en-US" sz="2000" dirty="0" smtClean="0">
                <a:solidFill>
                  <a:srgbClr val="0000FF"/>
                </a:solidFill>
                <a:latin typeface="新宋体" panose="02010609030101010101" pitchFamily="49" charset="-122"/>
                <a:ea typeface="新宋体" panose="02010609030101010101" pitchFamily="49" charset="-122"/>
              </a:rPr>
              <a:t>与其成员变量名</a:t>
            </a:r>
            <a:r>
              <a:rPr lang="en-US" altLang="zh-CN" sz="2000" dirty="0" err="1" smtClean="0">
                <a:solidFill>
                  <a:srgbClr val="0000FF"/>
                </a:solidFill>
                <a:latin typeface="新宋体" panose="02010609030101010101" pitchFamily="49" charset="-122"/>
                <a:ea typeface="新宋体" panose="02010609030101010101" pitchFamily="49" charset="-122"/>
              </a:rPr>
              <a:t>m_d</a:t>
            </a:r>
            <a:r>
              <a:rPr lang="zh-CN" altLang="en-US" sz="2000" dirty="0" smtClean="0">
                <a:solidFill>
                  <a:srgbClr val="0000FF"/>
                </a:solidFill>
                <a:latin typeface="新宋体" panose="02010609030101010101" pitchFamily="49" charset="-122"/>
                <a:ea typeface="新宋体" panose="02010609030101010101" pitchFamily="49" charset="-122"/>
              </a:rPr>
              <a:t>在委托与初始化列表中同时出现。</a:t>
            </a:r>
            <a:endParaRPr lang="en-US" altLang="zh-CN" sz="2000" dirty="0">
              <a:solidFill>
                <a:srgbClr val="0000FF"/>
              </a:solidFill>
              <a:ea typeface="楷体_GB2312" pitchFamily="49" charset="-122"/>
              <a:sym typeface="Wingdings" panose="05000000000000000000" pitchFamily="2" charset="2"/>
            </a:endParaRPr>
          </a:p>
        </p:txBody>
      </p:sp>
      <p:cxnSp>
        <p:nvCxnSpPr>
          <p:cNvPr id="12" name="直接箭头连接符 11"/>
          <p:cNvCxnSpPr>
            <a:endCxn id="11" idx="1"/>
          </p:cNvCxnSpPr>
          <p:nvPr/>
        </p:nvCxnSpPr>
        <p:spPr>
          <a:xfrm flipV="1">
            <a:off x="2454442" y="4421605"/>
            <a:ext cx="1672389" cy="57150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endCxn id="11" idx="1"/>
          </p:cNvCxnSpPr>
          <p:nvPr/>
        </p:nvCxnSpPr>
        <p:spPr>
          <a:xfrm flipV="1">
            <a:off x="3922295" y="4421605"/>
            <a:ext cx="204536" cy="57150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49056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委托</a:t>
            </a:r>
            <a:r>
              <a:rPr lang="zh-CN" altLang="en-US" dirty="0"/>
              <a:t>构造函数</a:t>
            </a:r>
            <a:r>
              <a:rPr lang="en-US" altLang="zh-CN" dirty="0"/>
              <a:t>: </a:t>
            </a:r>
            <a:r>
              <a:rPr lang="zh-CN" altLang="en-US" dirty="0"/>
              <a:t>应避免</a:t>
            </a:r>
            <a:r>
              <a:rPr lang="zh-CN" altLang="en-US" dirty="0" smtClean="0"/>
              <a:t>出现函数</a:t>
            </a:r>
            <a:r>
              <a:rPr lang="zh-CN" altLang="en-US" dirty="0"/>
              <a:t>递归调用</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4" y="1404006"/>
            <a:ext cx="6664741" cy="4944979"/>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3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3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3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a:t>
            </a:r>
            <a:r>
              <a:rPr lang="en-US" altLang="zh-CN" sz="2000" dirty="0" err="1">
                <a:solidFill>
                  <a:srgbClr val="000000"/>
                </a:solidFill>
                <a:latin typeface="新宋体" panose="02010609030101010101" pitchFamily="49" charset="-122"/>
                <a:ea typeface="新宋体" panose="02010609030101010101" pitchFamily="49" charset="-122"/>
              </a:rPr>
              <a:t>m_c</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m_d</a:t>
            </a:r>
            <a:r>
              <a:rPr lang="en-US" altLang="zh-CN" sz="2000" dirty="0">
                <a:solidFill>
                  <a:srgbClr val="000000"/>
                </a:solidFill>
                <a:latin typeface="新宋体" panose="02010609030101010101" pitchFamily="49" charset="-122"/>
                <a:ea typeface="新宋体" panose="02010609030101010101" pitchFamily="49" charset="-122"/>
              </a:rPr>
              <a:t>(1.5){</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"[1]"</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(2.5){</a:t>
            </a:r>
            <a:r>
              <a:rPr lang="en-US" altLang="zh-CN" sz="2000" dirty="0" err="1">
                <a:solidFill>
                  <a:srgbClr val="000000"/>
                </a:solidFill>
                <a:latin typeface="新宋体" panose="02010609030101010101" pitchFamily="49" charset="-122"/>
                <a:ea typeface="新宋体" panose="02010609030101010101" pitchFamily="49" charset="-122"/>
              </a:rPr>
              <a:t>m_c</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808080"/>
                </a:solidFill>
                <a:latin typeface="新宋体" panose="02010609030101010101" pitchFamily="49" charset="-122"/>
                <a:ea typeface="新宋体" panose="02010609030101010101" pitchFamily="49" charset="-122"/>
              </a:rPr>
              <a:t>c</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"[2]"</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CP_A(</a:t>
            </a:r>
            <a:r>
              <a:rPr lang="en-US" altLang="zh-CN" sz="2000" dirty="0">
                <a:solidFill>
                  <a:srgbClr val="0000FF"/>
                </a:solidFill>
                <a:latin typeface="新宋体" panose="02010609030101010101" pitchFamily="49" charset="-122"/>
                <a:ea typeface="新宋体" panose="02010609030101010101" pitchFamily="49" charset="-122"/>
              </a:rPr>
              <a:t>double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m_d</a:t>
            </a:r>
            <a:r>
              <a:rPr lang="en-US" altLang="zh-CN" sz="2000" dirty="0">
                <a:solidFill>
                  <a:srgbClr val="000000"/>
                </a:solidFill>
                <a:latin typeface="新宋体" panose="02010609030101010101" pitchFamily="49" charset="-122"/>
                <a:ea typeface="新宋体" panose="02010609030101010101" pitchFamily="49" charset="-122"/>
              </a:rPr>
              <a:t>=3.5;cout</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A31515"/>
                </a:solidFill>
                <a:latin typeface="新宋体" panose="02010609030101010101" pitchFamily="49" charset="-122"/>
                <a:ea typeface="新宋体" panose="02010609030101010101" pitchFamily="49" charset="-122"/>
              </a:rPr>
              <a:t>"[3]"</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32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CP_A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4126832" y="1404006"/>
            <a:ext cx="4881062" cy="2614542"/>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 )</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CP_A</a:t>
            </a:r>
            <a:r>
              <a:rPr lang="en-US" altLang="zh-CN" sz="2000" dirty="0">
                <a:solidFill>
                  <a:srgbClr val="000000"/>
                </a:solidFill>
                <a:latin typeface="新宋体" panose="02010609030101010101" pitchFamily="49" charset="-122"/>
                <a:ea typeface="新宋体" panose="02010609030101010101" pitchFamily="49" charset="-122"/>
              </a:rPr>
              <a:t> a(</a:t>
            </a:r>
            <a:r>
              <a:rPr lang="en-US" altLang="zh-CN" sz="2000" dirty="0">
                <a:solidFill>
                  <a:srgbClr val="A31515"/>
                </a:solidFill>
                <a:latin typeface="新宋体" panose="02010609030101010101" pitchFamily="49" charset="-122"/>
                <a:ea typeface="新宋体" panose="02010609030101010101" pitchFamily="49" charset="-122"/>
              </a:rPr>
              <a:t>'X'</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m_c</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err="1">
                <a:solidFill>
                  <a:srgbClr val="A31515"/>
                </a:solidFill>
                <a:latin typeface="新宋体" panose="02010609030101010101" pitchFamily="49" charset="-122"/>
                <a:ea typeface="新宋体" panose="02010609030101010101" pitchFamily="49" charset="-122"/>
              </a:rPr>
              <a:t>m_d</a:t>
            </a:r>
            <a:r>
              <a:rPr lang="en-US" altLang="zh-CN" sz="2000" dirty="0">
                <a:solidFill>
                  <a:srgbClr val="A31515"/>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a.m_d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system(</a:t>
            </a:r>
            <a:r>
              <a:rPr lang="en-US" altLang="zh-CN" sz="2000" dirty="0">
                <a:solidFill>
                  <a:srgbClr val="A31515"/>
                </a:solidFill>
                <a:latin typeface="新宋体" panose="02010609030101010101" pitchFamily="49" charset="-122"/>
                <a:ea typeface="新宋体" panose="02010609030101010101" pitchFamily="49" charset="-122"/>
              </a:rPr>
              <a:t>"pause"</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main</a:t>
            </a:r>
            <a:r>
              <a:rPr lang="zh-CN" altLang="en-US" sz="2000" dirty="0">
                <a:solidFill>
                  <a:srgbClr val="008000"/>
                </a:solidFill>
                <a:latin typeface="新宋体" panose="02010609030101010101" pitchFamily="49" charset="-122"/>
                <a:ea typeface="新宋体" panose="02010609030101010101" pitchFamily="49" charset="-122"/>
              </a:rPr>
              <a:t>函数结束</a:t>
            </a:r>
            <a:endParaRPr lang="zh-CN" altLang="en-US" sz="20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3898233" y="4018548"/>
            <a:ext cx="5109662"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错误</a:t>
            </a:r>
            <a:r>
              <a:rPr lang="en-US" altLang="zh-CN" sz="2000" dirty="0">
                <a:solidFill>
                  <a:srgbClr val="0000FF"/>
                </a:solidFill>
                <a:latin typeface="新宋体" panose="02010609030101010101" pitchFamily="49" charset="-122"/>
                <a:ea typeface="新宋体" panose="02010609030101010101" pitchFamily="49" charset="-122"/>
              </a:rPr>
              <a:t>: </a:t>
            </a:r>
            <a:r>
              <a:rPr lang="zh-CN" altLang="en-US" sz="2000" dirty="0">
                <a:solidFill>
                  <a:srgbClr val="0000FF"/>
                </a:solidFill>
                <a:latin typeface="新宋体" panose="02010609030101010101" pitchFamily="49" charset="-122"/>
                <a:ea typeface="新宋体" panose="02010609030101010101" pitchFamily="49" charset="-122"/>
              </a:rPr>
              <a:t>构造函数直接或间接委托给其本身。</a:t>
            </a:r>
            <a:endParaRPr lang="en-US" altLang="zh-CN" sz="2000" dirty="0">
              <a:solidFill>
                <a:srgbClr val="0000FF"/>
              </a:solidFill>
              <a:ea typeface="楷体_GB2312" pitchFamily="49" charset="-122"/>
              <a:sym typeface="Wingdings" panose="05000000000000000000" pitchFamily="2" charset="2"/>
            </a:endParaRPr>
          </a:p>
        </p:txBody>
      </p:sp>
      <p:cxnSp>
        <p:nvCxnSpPr>
          <p:cNvPr id="12" name="直接箭头连接符 11"/>
          <p:cNvCxnSpPr/>
          <p:nvPr/>
        </p:nvCxnSpPr>
        <p:spPr>
          <a:xfrm flipV="1">
            <a:off x="6051886" y="4588485"/>
            <a:ext cx="0" cy="574927"/>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a:xfrm flipV="1">
            <a:off x="6567363" y="4588485"/>
            <a:ext cx="0" cy="994168"/>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62661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委托</a:t>
            </a:r>
            <a:r>
              <a:rPr lang="zh-CN" altLang="en-US" dirty="0"/>
              <a:t>构造函数</a:t>
            </a:r>
            <a:r>
              <a:rPr lang="en-US" altLang="zh-CN" dirty="0"/>
              <a:t>: </a:t>
            </a:r>
            <a:r>
              <a:rPr lang="zh-CN" altLang="en-US" dirty="0"/>
              <a:t>应避免对父类构造函数</a:t>
            </a:r>
            <a:r>
              <a:rPr lang="zh-CN" altLang="en-US" dirty="0" smtClean="0"/>
              <a:t>的</a:t>
            </a:r>
            <a:r>
              <a:rPr lang="zh-CN" altLang="en-US" dirty="0"/>
              <a:t>不明确</a:t>
            </a:r>
            <a:r>
              <a:rPr lang="zh-CN" altLang="en-US" dirty="0" smtClean="0"/>
              <a:t>调用。</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5" y="1404006"/>
            <a:ext cx="5894722" cy="4944979"/>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it-IT" altLang="zh-CN" sz="2000" dirty="0">
                <a:solidFill>
                  <a:srgbClr val="000000"/>
                </a:solidFill>
                <a:latin typeface="新宋体" panose="02010609030101010101" pitchFamily="49" charset="-122"/>
                <a:ea typeface="新宋体" panose="02010609030101010101" pitchFamily="49" charset="-122"/>
              </a:rPr>
              <a:t>    A() { </a:t>
            </a:r>
            <a:r>
              <a:rPr lang="it-IT" altLang="zh-CN" sz="2000" dirty="0">
                <a:solidFill>
                  <a:srgbClr val="0000FF"/>
                </a:solidFill>
                <a:latin typeface="新宋体" panose="02010609030101010101" pitchFamily="49" charset="-122"/>
                <a:ea typeface="新宋体" panose="02010609030101010101" pitchFamily="49" charset="-122"/>
              </a:rPr>
              <a:t>static</a:t>
            </a:r>
            <a:r>
              <a:rPr lang="it-IT" altLang="zh-CN" sz="2000" dirty="0">
                <a:solidFill>
                  <a:srgbClr val="000000"/>
                </a:solidFill>
                <a:latin typeface="新宋体" panose="02010609030101010101" pitchFamily="49" charset="-122"/>
                <a:ea typeface="新宋体" panose="02010609030101010101" pitchFamily="49" charset="-122"/>
              </a:rPr>
              <a:t> </a:t>
            </a:r>
            <a:r>
              <a:rPr lang="it-IT" altLang="zh-CN" sz="2000" dirty="0">
                <a:solidFill>
                  <a:srgbClr val="0000FF"/>
                </a:solidFill>
                <a:latin typeface="新宋体" panose="02010609030101010101" pitchFamily="49" charset="-122"/>
                <a:ea typeface="新宋体" panose="02010609030101010101" pitchFamily="49" charset="-122"/>
              </a:rPr>
              <a:t>int</a:t>
            </a:r>
            <a:r>
              <a:rPr lang="it-IT" altLang="zh-CN" sz="2000" dirty="0">
                <a:solidFill>
                  <a:srgbClr val="000000"/>
                </a:solidFill>
                <a:latin typeface="新宋体" panose="02010609030101010101" pitchFamily="49" charset="-122"/>
                <a:ea typeface="新宋体" panose="02010609030101010101" pitchFamily="49" charset="-122"/>
              </a:rPr>
              <a:t> i = 10; m_a = i; i++;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 };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 };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D</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D():</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错误</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对“</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的访问不明确</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构造函数</a:t>
            </a:r>
            <a:r>
              <a:rPr lang="en-US" altLang="zh-CN" sz="2000" dirty="0">
                <a:solidFill>
                  <a:srgbClr val="008000"/>
                </a:solidFill>
                <a:latin typeface="新宋体" panose="02010609030101010101" pitchFamily="49" charset="-122"/>
                <a:ea typeface="新宋体" panose="02010609030101010101" pitchFamily="49" charset="-122"/>
              </a:rPr>
              <a:t>D()</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D</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2899611" y="1404006"/>
            <a:ext cx="6108283" cy="1916710"/>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5426241" y="5779049"/>
            <a:ext cx="3581653"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错误</a:t>
            </a:r>
            <a:r>
              <a:rPr lang="en-US" altLang="zh-CN" sz="2000" dirty="0" smtClean="0">
                <a:solidFill>
                  <a:srgbClr val="0000FF"/>
                </a:solidFill>
                <a:latin typeface="新宋体" panose="02010609030101010101" pitchFamily="49" charset="-122"/>
                <a:ea typeface="新宋体" panose="02010609030101010101" pitchFamily="49" charset="-122"/>
              </a:rPr>
              <a:t>:</a:t>
            </a:r>
            <a:r>
              <a:rPr lang="zh-CN" altLang="en-US" sz="2000" dirty="0">
                <a:solidFill>
                  <a:srgbClr val="0000FF"/>
                </a:solidFill>
                <a:latin typeface="新宋体" panose="02010609030101010101" pitchFamily="49" charset="-122"/>
                <a:ea typeface="新宋体" panose="02010609030101010101" pitchFamily="49" charset="-122"/>
              </a:rPr>
              <a:t>对“</a:t>
            </a:r>
            <a:r>
              <a:rPr lang="en-US" altLang="zh-CN" sz="2000" dirty="0">
                <a:solidFill>
                  <a:srgbClr val="0000FF"/>
                </a:solidFill>
                <a:latin typeface="新宋体" panose="02010609030101010101" pitchFamily="49" charset="-122"/>
                <a:ea typeface="新宋体" panose="02010609030101010101" pitchFamily="49" charset="-122"/>
              </a:rPr>
              <a:t>A”</a:t>
            </a:r>
            <a:r>
              <a:rPr lang="zh-CN" altLang="en-US" sz="2000" dirty="0">
                <a:solidFill>
                  <a:srgbClr val="0000FF"/>
                </a:solidFill>
                <a:latin typeface="新宋体" panose="02010609030101010101" pitchFamily="49" charset="-122"/>
                <a:ea typeface="新宋体" panose="02010609030101010101" pitchFamily="49" charset="-122"/>
              </a:rPr>
              <a:t>的访问不明确。</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508311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委托</a:t>
            </a:r>
            <a:r>
              <a:rPr lang="zh-CN" altLang="en-US" dirty="0"/>
              <a:t>构造函数</a:t>
            </a:r>
            <a:r>
              <a:rPr lang="en-US" altLang="zh-CN" dirty="0"/>
              <a:t>: </a:t>
            </a:r>
            <a:r>
              <a:rPr lang="zh-CN" altLang="en-US" dirty="0"/>
              <a:t>应避免对父类构造函数</a:t>
            </a:r>
            <a:r>
              <a:rPr lang="zh-CN" altLang="en-US" dirty="0" smtClean="0"/>
              <a:t>的</a:t>
            </a:r>
            <a:r>
              <a:rPr lang="zh-CN" altLang="en-US" dirty="0"/>
              <a:t>不明确</a:t>
            </a:r>
            <a:r>
              <a:rPr lang="zh-CN" altLang="en-US" dirty="0" smtClean="0"/>
              <a:t>调用</a:t>
            </a:r>
            <a:r>
              <a:rPr lang="en-US" altLang="zh-CN" dirty="0" smtClean="0"/>
              <a:t>(</a:t>
            </a:r>
            <a:r>
              <a:rPr lang="zh-CN" altLang="en-US" dirty="0" smtClean="0"/>
              <a:t>对照代码</a:t>
            </a:r>
            <a:r>
              <a:rPr lang="en-US" altLang="zh-CN" dirty="0" smtClean="0"/>
              <a:t>)</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5" y="1404006"/>
            <a:ext cx="5894722" cy="4944979"/>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iostream</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std</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m_a</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it-IT" altLang="zh-CN" sz="2000" dirty="0">
                <a:solidFill>
                  <a:srgbClr val="000000"/>
                </a:solidFill>
                <a:latin typeface="新宋体" panose="02010609030101010101" pitchFamily="49" charset="-122"/>
                <a:ea typeface="新宋体" panose="02010609030101010101" pitchFamily="49" charset="-122"/>
              </a:rPr>
              <a:t>    A() { </a:t>
            </a:r>
            <a:r>
              <a:rPr lang="it-IT" altLang="zh-CN" sz="2000" dirty="0">
                <a:solidFill>
                  <a:srgbClr val="0000FF"/>
                </a:solidFill>
                <a:latin typeface="新宋体" panose="02010609030101010101" pitchFamily="49" charset="-122"/>
                <a:ea typeface="新宋体" panose="02010609030101010101" pitchFamily="49" charset="-122"/>
              </a:rPr>
              <a:t>static</a:t>
            </a:r>
            <a:r>
              <a:rPr lang="it-IT" altLang="zh-CN" sz="2000" dirty="0">
                <a:solidFill>
                  <a:srgbClr val="000000"/>
                </a:solidFill>
                <a:latin typeface="新宋体" panose="02010609030101010101" pitchFamily="49" charset="-122"/>
                <a:ea typeface="新宋体" panose="02010609030101010101" pitchFamily="49" charset="-122"/>
              </a:rPr>
              <a:t> </a:t>
            </a:r>
            <a:r>
              <a:rPr lang="it-IT" altLang="zh-CN" sz="2000" dirty="0">
                <a:solidFill>
                  <a:srgbClr val="0000FF"/>
                </a:solidFill>
                <a:latin typeface="新宋体" panose="02010609030101010101" pitchFamily="49" charset="-122"/>
                <a:ea typeface="新宋体" panose="02010609030101010101" pitchFamily="49" charset="-122"/>
              </a:rPr>
              <a:t>int</a:t>
            </a:r>
            <a:r>
              <a:rPr lang="it-IT" altLang="zh-CN" sz="2000" dirty="0">
                <a:solidFill>
                  <a:srgbClr val="000000"/>
                </a:solidFill>
                <a:latin typeface="新宋体" panose="02010609030101010101" pitchFamily="49" charset="-122"/>
                <a:ea typeface="新宋体" panose="02010609030101010101" pitchFamily="49" charset="-122"/>
              </a:rPr>
              <a:t> i = 10; m_a = i; i++; }</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 };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B</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A</a:t>
            </a:r>
            <a:r>
              <a:rPr lang="en-US" altLang="zh-CN" sz="2000" dirty="0">
                <a:solidFill>
                  <a:srgbClr val="000000"/>
                </a:solidFill>
                <a:latin typeface="新宋体" panose="02010609030101010101" pitchFamily="49" charset="-122"/>
                <a:ea typeface="新宋体" panose="02010609030101010101" pitchFamily="49" charset="-122"/>
              </a:rPr>
              <a:t> { };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C</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class</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D</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B</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C</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public</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D</a:t>
            </a:r>
            <a:r>
              <a:rPr lang="en-US" altLang="zh-CN" sz="2000" dirty="0" smtClean="0">
                <a:solidFill>
                  <a:srgbClr val="000000"/>
                </a:solidFill>
                <a:latin typeface="新宋体" panose="02010609030101010101" pitchFamily="49" charset="-122"/>
                <a:ea typeface="新宋体" panose="02010609030101010101" pitchFamily="49" charset="-122"/>
              </a:rPr>
              <a:t>()</a:t>
            </a:r>
            <a:r>
              <a:rPr lang="en-US" altLang="zh-CN" sz="2000" dirty="0">
                <a:solidFill>
                  <a:srgbClr val="008000"/>
                </a:solidFill>
                <a:latin typeface="新宋体" panose="02010609030101010101" pitchFamily="49" charset="-122"/>
                <a:ea typeface="新宋体" panose="02010609030101010101" pitchFamily="49" charset="-122"/>
              </a:rPr>
              <a:t>// :A() // </a:t>
            </a:r>
            <a:r>
              <a:rPr lang="zh-CN" altLang="en-US" sz="2000" dirty="0">
                <a:solidFill>
                  <a:srgbClr val="008000"/>
                </a:solidFill>
                <a:latin typeface="新宋体" panose="02010609030101010101" pitchFamily="49" charset="-122"/>
                <a:ea typeface="新宋体" panose="02010609030101010101" pitchFamily="49" charset="-122"/>
              </a:rPr>
              <a:t>错误</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对“</a:t>
            </a:r>
            <a:r>
              <a:rPr lang="en-US" altLang="zh-CN" sz="2000" dirty="0">
                <a:solidFill>
                  <a:srgbClr val="008000"/>
                </a:solidFill>
                <a:latin typeface="新宋体" panose="02010609030101010101" pitchFamily="49" charset="-122"/>
                <a:ea typeface="新宋体" panose="02010609030101010101" pitchFamily="49" charset="-122"/>
              </a:rPr>
              <a:t>A”</a:t>
            </a:r>
            <a:r>
              <a:rPr lang="zh-CN" altLang="en-US" sz="2000" dirty="0">
                <a:solidFill>
                  <a:srgbClr val="008000"/>
                </a:solidFill>
                <a:latin typeface="新宋体" panose="02010609030101010101" pitchFamily="49" charset="-122"/>
                <a:ea typeface="新宋体" panose="02010609030101010101" pitchFamily="49" charset="-122"/>
              </a:rPr>
              <a:t>的访问不明确</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pPr marL="0" indent="0">
              <a:lnSpc>
                <a:spcPts val="2100"/>
              </a:lnSpc>
              <a:spcBef>
                <a:spcPts val="0"/>
              </a:spcBef>
              <a:buNone/>
            </a:pP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构造函数</a:t>
            </a:r>
            <a:r>
              <a:rPr lang="en-US" altLang="zh-CN" sz="2000" dirty="0">
                <a:solidFill>
                  <a:srgbClr val="008000"/>
                </a:solidFill>
                <a:latin typeface="新宋体" panose="02010609030101010101" pitchFamily="49" charset="-122"/>
                <a:ea typeface="新宋体" panose="02010609030101010101" pitchFamily="49" charset="-122"/>
              </a:rPr>
              <a:t>D()</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solidFill>
                <a:srgbClr val="000000"/>
              </a:solidFill>
              <a:latin typeface="新宋体" panose="02010609030101010101" pitchFamily="49" charset="-122"/>
              <a:ea typeface="新宋体" panose="02010609030101010101" pitchFamily="49" charset="-122"/>
            </a:endParaRPr>
          </a:p>
          <a:p>
            <a:pPr marL="0" indent="0">
              <a:lnSpc>
                <a:spcPts val="21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00"/>
                </a:solidFill>
                <a:latin typeface="新宋体" panose="02010609030101010101" pitchFamily="49" charset="-122"/>
                <a:ea typeface="新宋体" panose="02010609030101010101" pitchFamily="49" charset="-122"/>
              </a:rPr>
              <a:t>// </a:t>
            </a:r>
            <a:r>
              <a:rPr lang="zh-CN" altLang="en-US" sz="2000" dirty="0">
                <a:solidFill>
                  <a:srgbClr val="008000"/>
                </a:solidFill>
                <a:latin typeface="新宋体" panose="02010609030101010101" pitchFamily="49" charset="-122"/>
                <a:ea typeface="新宋体" panose="02010609030101010101" pitchFamily="49" charset="-122"/>
              </a:rPr>
              <a:t>类</a:t>
            </a:r>
            <a:r>
              <a:rPr lang="en-US" altLang="zh-CN" sz="2000" dirty="0">
                <a:solidFill>
                  <a:srgbClr val="008000"/>
                </a:solidFill>
                <a:latin typeface="新宋体" panose="02010609030101010101" pitchFamily="49" charset="-122"/>
                <a:ea typeface="新宋体" panose="02010609030101010101" pitchFamily="49" charset="-122"/>
              </a:rPr>
              <a:t>D</a:t>
            </a:r>
            <a:r>
              <a:rPr lang="zh-CN" altLang="en-US" sz="2000" dirty="0">
                <a:solidFill>
                  <a:srgbClr val="008000"/>
                </a:solidFill>
                <a:latin typeface="新宋体" panose="02010609030101010101" pitchFamily="49" charset="-122"/>
                <a:ea typeface="新宋体" panose="02010609030101010101" pitchFamily="49" charset="-122"/>
              </a:rPr>
              <a:t>定义结束</a:t>
            </a:r>
            <a:endParaRPr lang="zh-CN" altLang="en-US" sz="2000" dirty="0"/>
          </a:p>
        </p:txBody>
      </p:sp>
      <p:sp>
        <p:nvSpPr>
          <p:cNvPr id="10" name="内容占位符 2"/>
          <p:cNvSpPr txBox="1">
            <a:spLocks/>
          </p:cNvSpPr>
          <p:nvPr/>
        </p:nvSpPr>
        <p:spPr>
          <a:xfrm>
            <a:off x="2899611" y="1404006"/>
            <a:ext cx="6108283" cy="1916710"/>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6058461" y="5290212"/>
            <a:ext cx="2875548"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d.C::A::m_a=11</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endParaRPr lang="en-US" altLang="zh-CN" sz="2000" dirty="0">
              <a:solidFill>
                <a:srgbClr val="0000FF"/>
              </a:solidFill>
              <a:ea typeface="楷体_GB2312" pitchFamily="49" charset="-122"/>
              <a:sym typeface="Wingdings" panose="05000000000000000000" pitchFamily="2" charset="2"/>
            </a:endParaRPr>
          </a:p>
        </p:txBody>
      </p:sp>
      <p:sp>
        <p:nvSpPr>
          <p:cNvPr id="14" name="Text Box 9"/>
          <p:cNvSpPr txBox="1">
            <a:spLocks noChangeArrowheads="1"/>
          </p:cNvSpPr>
          <p:nvPr/>
        </p:nvSpPr>
        <p:spPr bwMode="auto">
          <a:xfrm>
            <a:off x="2470234" y="4671069"/>
            <a:ext cx="3581653" cy="403439"/>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去掉语法错误部分。</a:t>
            </a:r>
            <a:endParaRPr lang="en-US" altLang="zh-CN" sz="2000" dirty="0">
              <a:solidFill>
                <a:srgbClr val="0000FF"/>
              </a:solidFill>
              <a:ea typeface="楷体_GB2312" pitchFamily="49" charset="-122"/>
              <a:sym typeface="Wingdings" panose="05000000000000000000" pitchFamily="2" charset="2"/>
            </a:endParaRPr>
          </a:p>
        </p:txBody>
      </p:sp>
      <p:cxnSp>
        <p:nvCxnSpPr>
          <p:cNvPr id="15" name="直接箭头连接符 14"/>
          <p:cNvCxnSpPr>
            <a:endCxn id="14" idx="1"/>
          </p:cNvCxnSpPr>
          <p:nvPr/>
        </p:nvCxnSpPr>
        <p:spPr>
          <a:xfrm flipV="1">
            <a:off x="1732547" y="4872789"/>
            <a:ext cx="737687" cy="30079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组合 15"/>
          <p:cNvGrpSpPr/>
          <p:nvPr/>
        </p:nvGrpSpPr>
        <p:grpSpPr>
          <a:xfrm>
            <a:off x="6172200" y="3381998"/>
            <a:ext cx="2841840" cy="1800000"/>
            <a:chOff x="6172200" y="3249646"/>
            <a:chExt cx="2841840" cy="1800000"/>
          </a:xfrm>
        </p:grpSpPr>
        <p:sp>
          <p:nvSpPr>
            <p:cNvPr id="17" name="文本框 4"/>
            <p:cNvSpPr txBox="1"/>
            <p:nvPr/>
          </p:nvSpPr>
          <p:spPr>
            <a:xfrm>
              <a:off x="6172200" y="3249646"/>
              <a:ext cx="2841840" cy="180000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18" name="文本框 4"/>
            <p:cNvSpPr txBox="1"/>
            <p:nvPr/>
          </p:nvSpPr>
          <p:spPr>
            <a:xfrm>
              <a:off x="7597024" y="3354965"/>
              <a:ext cx="1347446" cy="1369149"/>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p:cNvGrpSpPr/>
            <p:nvPr/>
          </p:nvGrpSpPr>
          <p:grpSpPr>
            <a:xfrm>
              <a:off x="6268467" y="3354965"/>
              <a:ext cx="1254872" cy="1369149"/>
              <a:chOff x="5895475" y="3354965"/>
              <a:chExt cx="1254872" cy="1369149"/>
            </a:xfrm>
          </p:grpSpPr>
          <p:sp>
            <p:nvSpPr>
              <p:cNvPr id="24" name="文本框 4"/>
              <p:cNvSpPr txBox="1"/>
              <p:nvPr/>
            </p:nvSpPr>
            <p:spPr>
              <a:xfrm>
                <a:off x="5895475" y="3354965"/>
                <a:ext cx="1254872" cy="1369149"/>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p:cNvGrpSpPr/>
              <p:nvPr/>
            </p:nvGrpSpPr>
            <p:grpSpPr>
              <a:xfrm>
                <a:off x="5985297" y="3421264"/>
                <a:ext cx="1112139" cy="829867"/>
                <a:chOff x="2216405" y="241299"/>
                <a:chExt cx="720725" cy="605425"/>
              </a:xfrm>
            </p:grpSpPr>
            <p:cxnSp>
              <p:nvCxnSpPr>
                <p:cNvPr id="26" name="直接连接符 25"/>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4"/>
                <p:cNvSpPr txBox="1"/>
                <p:nvPr/>
              </p:nvSpPr>
              <p:spPr>
                <a:xfrm>
                  <a:off x="2216405" y="241299"/>
                  <a:ext cx="719999"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20" name="组合 19"/>
            <p:cNvGrpSpPr/>
            <p:nvPr/>
          </p:nvGrpSpPr>
          <p:grpSpPr>
            <a:xfrm>
              <a:off x="7732385" y="3437954"/>
              <a:ext cx="1111159" cy="829497"/>
              <a:chOff x="3031150" y="208665"/>
              <a:chExt cx="720090" cy="605155"/>
            </a:xfrm>
          </p:grpSpPr>
          <p:cxnSp>
            <p:nvCxnSpPr>
              <p:cNvPr id="21" name="直接连接符 20"/>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=11</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spTree>
    <p:extLst>
      <p:ext uri="{BB962C8B-B14F-4D97-AF65-F5344CB8AC3E}">
        <p14:creationId xmlns:p14="http://schemas.microsoft.com/office/powerpoint/2010/main" val="3268871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委托与</a:t>
            </a:r>
            <a:r>
              <a:rPr lang="zh-CN" altLang="zh-CN" dirty="0" smtClean="0"/>
              <a:t>初始化</a:t>
            </a:r>
            <a:r>
              <a:rPr lang="zh-CN" altLang="en-US" dirty="0" smtClean="0"/>
              <a:t>单元</a:t>
            </a:r>
            <a:r>
              <a:rPr lang="zh-CN" altLang="zh-CN" dirty="0" smtClean="0"/>
              <a:t>的</a:t>
            </a:r>
            <a:r>
              <a:rPr lang="zh-CN" altLang="zh-CN" dirty="0"/>
              <a:t>区别</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20000"/>
              </a:lnSpc>
            </a:pPr>
            <a:r>
              <a:rPr lang="zh-CN" altLang="zh-CN" dirty="0"/>
              <a:t>相同点</a:t>
            </a:r>
            <a:r>
              <a:rPr lang="en-US" altLang="zh-CN" dirty="0"/>
              <a:t>: </a:t>
            </a:r>
            <a:endParaRPr lang="en-US" altLang="zh-CN" dirty="0" smtClean="0"/>
          </a:p>
          <a:p>
            <a:pPr lvl="1">
              <a:lnSpc>
                <a:spcPct val="120000"/>
              </a:lnSpc>
            </a:pPr>
            <a:r>
              <a:rPr lang="zh-CN" altLang="zh-CN" dirty="0" smtClean="0"/>
              <a:t>委托</a:t>
            </a:r>
            <a:r>
              <a:rPr lang="zh-CN" altLang="zh-CN" dirty="0"/>
              <a:t>构造函数的</a:t>
            </a:r>
            <a:r>
              <a:rPr lang="zh-CN" altLang="zh-CN" dirty="0" smtClean="0"/>
              <a:t>委托</a:t>
            </a:r>
            <a:r>
              <a:rPr lang="zh-CN" altLang="en-US" dirty="0" smtClean="0"/>
              <a:t>单元</a:t>
            </a:r>
            <a:r>
              <a:rPr lang="zh-CN" altLang="zh-CN" dirty="0" smtClean="0"/>
              <a:t>与</a:t>
            </a:r>
            <a:r>
              <a:rPr lang="zh-CN" altLang="zh-CN" dirty="0"/>
              <a:t>构造函数</a:t>
            </a:r>
            <a:r>
              <a:rPr lang="zh-CN" altLang="zh-CN" dirty="0" smtClean="0"/>
              <a:t>初始化</a:t>
            </a:r>
            <a:r>
              <a:rPr lang="zh-CN" altLang="en-US" dirty="0"/>
              <a:t>单元</a:t>
            </a:r>
            <a:r>
              <a:rPr lang="zh-CN" altLang="zh-CN" dirty="0" smtClean="0"/>
              <a:t>都是</a:t>
            </a:r>
            <a:r>
              <a:rPr lang="zh-CN" altLang="zh-CN" dirty="0"/>
              <a:t>位于构造函数的头部，并且通过冒号引导</a:t>
            </a:r>
            <a:r>
              <a:rPr lang="zh-CN" altLang="zh-CN" dirty="0" smtClean="0"/>
              <a:t>。</a:t>
            </a:r>
            <a:endParaRPr lang="en-US" altLang="zh-CN" dirty="0" smtClean="0"/>
          </a:p>
          <a:p>
            <a:pPr lvl="1">
              <a:lnSpc>
                <a:spcPct val="120000"/>
              </a:lnSpc>
            </a:pPr>
            <a:r>
              <a:rPr lang="zh-CN" altLang="zh-CN" dirty="0" smtClean="0"/>
              <a:t>委托</a:t>
            </a:r>
            <a:r>
              <a:rPr lang="zh-CN" altLang="en-US" dirty="0"/>
              <a:t>单元</a:t>
            </a:r>
            <a:r>
              <a:rPr lang="zh-CN" altLang="zh-CN" dirty="0" smtClean="0"/>
              <a:t>与初始化</a:t>
            </a:r>
            <a:r>
              <a:rPr lang="zh-CN" altLang="en-US" dirty="0"/>
              <a:t>单元</a:t>
            </a:r>
            <a:r>
              <a:rPr lang="zh-CN" altLang="zh-CN" dirty="0" smtClean="0"/>
              <a:t>可以</a:t>
            </a:r>
            <a:r>
              <a:rPr lang="zh-CN" altLang="zh-CN" dirty="0"/>
              <a:t>共存</a:t>
            </a:r>
            <a:r>
              <a:rPr lang="zh-CN" altLang="zh-CN" dirty="0" smtClean="0"/>
              <a:t>。</a:t>
            </a:r>
            <a:endParaRPr lang="en-US" altLang="zh-CN" dirty="0" smtClean="0"/>
          </a:p>
          <a:p>
            <a:pPr lvl="2">
              <a:lnSpc>
                <a:spcPct val="120000"/>
              </a:lnSpc>
            </a:pPr>
            <a:r>
              <a:rPr lang="zh-CN" altLang="zh-CN" dirty="0" smtClean="0"/>
              <a:t>这时</a:t>
            </a:r>
            <a:r>
              <a:rPr lang="zh-CN" altLang="zh-CN" dirty="0"/>
              <a:t>，它们共同组成一个列表</a:t>
            </a:r>
            <a:r>
              <a:rPr lang="zh-CN" altLang="zh-CN" dirty="0" smtClean="0"/>
              <a:t>。</a:t>
            </a:r>
            <a:endParaRPr lang="en-US" altLang="zh-CN" dirty="0" smtClean="0"/>
          </a:p>
          <a:p>
            <a:pPr lvl="2">
              <a:lnSpc>
                <a:spcPct val="120000"/>
              </a:lnSpc>
            </a:pPr>
            <a:r>
              <a:rPr lang="zh-CN" altLang="zh-CN" dirty="0" smtClean="0"/>
              <a:t>相邻的委托</a:t>
            </a:r>
            <a:r>
              <a:rPr lang="zh-CN" altLang="en-US" dirty="0" smtClean="0"/>
              <a:t>或</a:t>
            </a:r>
            <a:r>
              <a:rPr lang="zh-CN" altLang="zh-CN" dirty="0" smtClean="0"/>
              <a:t>初始化单元</a:t>
            </a:r>
            <a:r>
              <a:rPr lang="zh-CN" altLang="zh-CN" dirty="0"/>
              <a:t>之间用逗号分隔</a:t>
            </a:r>
            <a:r>
              <a:rPr lang="zh-CN" altLang="zh-CN" dirty="0" smtClean="0"/>
              <a:t>。</a:t>
            </a:r>
            <a:endParaRPr lang="en-US" altLang="zh-CN" dirty="0" smtClean="0"/>
          </a:p>
          <a:p>
            <a:pPr lvl="2">
              <a:lnSpc>
                <a:spcPct val="120000"/>
              </a:lnSpc>
            </a:pPr>
            <a:r>
              <a:rPr lang="zh-CN" altLang="zh-CN" dirty="0" smtClean="0"/>
              <a:t>委托</a:t>
            </a:r>
            <a:r>
              <a:rPr lang="zh-CN" altLang="zh-CN" dirty="0"/>
              <a:t>与初始化单元的前后顺序可以是任意的。</a:t>
            </a:r>
          </a:p>
          <a:p>
            <a:pPr>
              <a:lnSpc>
                <a:spcPct val="120000"/>
              </a:lnSpc>
            </a:pPr>
            <a:r>
              <a:rPr lang="en-US" altLang="zh-CN" dirty="0"/>
              <a:t> </a:t>
            </a:r>
            <a:r>
              <a:rPr lang="zh-CN" altLang="zh-CN" dirty="0" smtClean="0"/>
              <a:t>不同点</a:t>
            </a:r>
            <a:r>
              <a:rPr lang="en-US" altLang="zh-CN" dirty="0" smtClean="0"/>
              <a:t>: </a:t>
            </a:r>
          </a:p>
          <a:p>
            <a:pPr lvl="1">
              <a:lnSpc>
                <a:spcPct val="120000"/>
              </a:lnSpc>
            </a:pPr>
            <a:r>
              <a:rPr lang="zh-CN" altLang="zh-CN" dirty="0" smtClean="0"/>
              <a:t>从</a:t>
            </a:r>
            <a:r>
              <a:rPr lang="zh-CN" altLang="zh-CN" dirty="0"/>
              <a:t>形式上看，委托是以类名开头，在其后圆括号内的是该类的构造函数的参数列表</a:t>
            </a:r>
            <a:r>
              <a:rPr lang="zh-CN" altLang="zh-CN" dirty="0" smtClean="0"/>
              <a:t>；</a:t>
            </a:r>
            <a:endParaRPr lang="en-US" altLang="zh-CN" dirty="0" smtClean="0"/>
          </a:p>
          <a:p>
            <a:pPr lvl="1">
              <a:lnSpc>
                <a:spcPct val="120000"/>
              </a:lnSpc>
            </a:pPr>
            <a:r>
              <a:rPr lang="zh-CN" altLang="zh-CN" dirty="0" smtClean="0"/>
              <a:t>初始化</a:t>
            </a:r>
            <a:r>
              <a:rPr lang="zh-CN" altLang="zh-CN" dirty="0"/>
              <a:t>单元是以成员变量名开头，在其后圆括号内的是该成员变量的值或该成员变量所对应的构造函数参数列表。</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29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13562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a:t>
            </a:r>
            <a:r>
              <a:rPr lang="en-US" altLang="zh-CN" dirty="0" smtClean="0"/>
              <a:t>zhengcw18@mails.tsinghua.edu.cn</a:t>
            </a:r>
          </a:p>
          <a:p>
            <a:pPr lvl="1"/>
            <a:r>
              <a:rPr lang="zh-CN" altLang="en-US" dirty="0"/>
              <a:t>微信号</a:t>
            </a:r>
            <a:r>
              <a:rPr lang="en-US" altLang="zh-CN" dirty="0" smtClean="0"/>
              <a:t>: </a:t>
            </a:r>
            <a:r>
              <a:rPr lang="zh-CN" altLang="en-US" smtClean="0"/>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95782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委托与</a:t>
            </a:r>
            <a:r>
              <a:rPr lang="zh-CN" altLang="zh-CN" dirty="0" smtClean="0"/>
              <a:t>初始化</a:t>
            </a:r>
            <a:r>
              <a:rPr lang="zh-CN" altLang="en-US" dirty="0" smtClean="0"/>
              <a:t>单元</a:t>
            </a:r>
            <a:r>
              <a:rPr lang="zh-CN" altLang="zh-CN" dirty="0" smtClean="0"/>
              <a:t>的区别</a:t>
            </a:r>
            <a:r>
              <a:rPr lang="zh-CN" altLang="en-US" dirty="0" smtClean="0"/>
              <a:t>代码示例</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4" y="2803358"/>
            <a:ext cx="7350541" cy="2919986"/>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526006" y="1455821"/>
            <a:ext cx="5449552" cy="2947738"/>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ct val="150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cxnSp>
        <p:nvCxnSpPr>
          <p:cNvPr id="11" name="直接箭头连接符 10"/>
          <p:cNvCxnSpPr>
            <a:endCxn id="26" idx="1"/>
          </p:cNvCxnSpPr>
          <p:nvPr/>
        </p:nvCxnSpPr>
        <p:spPr>
          <a:xfrm>
            <a:off x="3343525" y="5304681"/>
            <a:ext cx="3266036" cy="254367"/>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9"/>
          <p:cNvSpPr txBox="1">
            <a:spLocks noChangeArrowheads="1"/>
          </p:cNvSpPr>
          <p:nvPr/>
        </p:nvSpPr>
        <p:spPr bwMode="auto">
          <a:xfrm>
            <a:off x="1967233" y="3406637"/>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委托单元</a:t>
            </a:r>
            <a:endParaRPr lang="en-US" altLang="zh-CN" sz="2000" dirty="0">
              <a:solidFill>
                <a:srgbClr val="0000FF"/>
              </a:solidFill>
              <a:ea typeface="楷体_GB2312" pitchFamily="49" charset="-122"/>
              <a:sym typeface="Wingdings" panose="05000000000000000000" pitchFamily="2" charset="2"/>
            </a:endParaRPr>
          </a:p>
        </p:txBody>
      </p:sp>
      <p:cxnSp>
        <p:nvCxnSpPr>
          <p:cNvPr id="14" name="直接箭头连接符 13"/>
          <p:cNvCxnSpPr>
            <a:endCxn id="12" idx="2"/>
          </p:cNvCxnSpPr>
          <p:nvPr/>
        </p:nvCxnSpPr>
        <p:spPr>
          <a:xfrm flipV="1">
            <a:off x="1967233" y="3976573"/>
            <a:ext cx="696812" cy="610645"/>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9"/>
          <p:cNvSpPr txBox="1">
            <a:spLocks noChangeArrowheads="1"/>
          </p:cNvSpPr>
          <p:nvPr/>
        </p:nvSpPr>
        <p:spPr bwMode="auto">
          <a:xfrm>
            <a:off x="5368590" y="2275369"/>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初始化单元</a:t>
            </a:r>
            <a:endParaRPr lang="en-US" altLang="zh-CN" sz="2000" dirty="0">
              <a:solidFill>
                <a:srgbClr val="0000FF"/>
              </a:solidFill>
              <a:ea typeface="楷体_GB2312" pitchFamily="49" charset="-122"/>
              <a:sym typeface="Wingdings" panose="05000000000000000000" pitchFamily="2" charset="2"/>
            </a:endParaRPr>
          </a:p>
        </p:txBody>
      </p:sp>
      <p:cxnSp>
        <p:nvCxnSpPr>
          <p:cNvPr id="18" name="直接箭头连接符 17"/>
          <p:cNvCxnSpPr>
            <a:endCxn id="17" idx="2"/>
          </p:cNvCxnSpPr>
          <p:nvPr/>
        </p:nvCxnSpPr>
        <p:spPr>
          <a:xfrm flipV="1">
            <a:off x="5209674" y="2845305"/>
            <a:ext cx="855728" cy="385039"/>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9"/>
          <p:cNvSpPr txBox="1">
            <a:spLocks noChangeArrowheads="1"/>
          </p:cNvSpPr>
          <p:nvPr/>
        </p:nvSpPr>
        <p:spPr bwMode="auto">
          <a:xfrm>
            <a:off x="7342556" y="4032279"/>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初始化单元</a:t>
            </a:r>
            <a:endParaRPr lang="en-US" altLang="zh-CN" sz="2000" dirty="0">
              <a:solidFill>
                <a:srgbClr val="0000FF"/>
              </a:solidFill>
              <a:ea typeface="楷体_GB2312" pitchFamily="49" charset="-122"/>
              <a:sym typeface="Wingdings" panose="05000000000000000000" pitchFamily="2" charset="2"/>
            </a:endParaRPr>
          </a:p>
        </p:txBody>
      </p:sp>
      <p:cxnSp>
        <p:nvCxnSpPr>
          <p:cNvPr id="22" name="直接箭头连接符 21"/>
          <p:cNvCxnSpPr>
            <a:endCxn id="21" idx="1"/>
          </p:cNvCxnSpPr>
          <p:nvPr/>
        </p:nvCxnSpPr>
        <p:spPr>
          <a:xfrm>
            <a:off x="5811253" y="3976573"/>
            <a:ext cx="1531303" cy="340674"/>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9"/>
          <p:cNvSpPr txBox="1">
            <a:spLocks noChangeArrowheads="1"/>
          </p:cNvSpPr>
          <p:nvPr/>
        </p:nvSpPr>
        <p:spPr bwMode="auto">
          <a:xfrm>
            <a:off x="6609561" y="5274080"/>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委托单元</a:t>
            </a:r>
            <a:endParaRPr lang="en-US" altLang="zh-CN" sz="2000" dirty="0">
              <a:solidFill>
                <a:srgbClr val="0000FF"/>
              </a:solidFill>
              <a:ea typeface="楷体_GB2312" pitchFamily="49" charset="-122"/>
              <a:sym typeface="Wingdings" panose="05000000000000000000" pitchFamily="2" charset="2"/>
            </a:endParaRPr>
          </a:p>
        </p:txBody>
      </p:sp>
      <p:sp>
        <p:nvSpPr>
          <p:cNvPr id="35" name="Text Box 9"/>
          <p:cNvSpPr txBox="1">
            <a:spLocks noChangeArrowheads="1"/>
          </p:cNvSpPr>
          <p:nvPr/>
        </p:nvSpPr>
        <p:spPr bwMode="auto">
          <a:xfrm>
            <a:off x="3343525" y="5715846"/>
            <a:ext cx="139362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初始化单元</a:t>
            </a:r>
            <a:endParaRPr lang="en-US" altLang="zh-CN" sz="2000" dirty="0">
              <a:solidFill>
                <a:srgbClr val="0000FF"/>
              </a:solidFill>
              <a:ea typeface="楷体_GB2312" pitchFamily="49" charset="-122"/>
              <a:sym typeface="Wingdings" panose="05000000000000000000" pitchFamily="2" charset="2"/>
            </a:endParaRPr>
          </a:p>
        </p:txBody>
      </p:sp>
      <p:cxnSp>
        <p:nvCxnSpPr>
          <p:cNvPr id="36" name="直接箭头连接符 35"/>
          <p:cNvCxnSpPr>
            <a:endCxn id="35" idx="1"/>
          </p:cNvCxnSpPr>
          <p:nvPr/>
        </p:nvCxnSpPr>
        <p:spPr>
          <a:xfrm>
            <a:off x="2502568" y="5274080"/>
            <a:ext cx="840957" cy="726734"/>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726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2533721" y="5844312"/>
            <a:ext cx="856515" cy="269899"/>
          </a:xfrm>
          <a:prstGeom prst="roundRect">
            <a:avLst>
              <a:gd name="adj" fmla="val 16667"/>
            </a:avLst>
          </a:prstGeom>
          <a:solidFill>
            <a:srgbClr val="E0FFE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
        <p:nvSpPr>
          <p:cNvPr id="2" name="标题 1"/>
          <p:cNvSpPr>
            <a:spLocks noGrp="1"/>
          </p:cNvSpPr>
          <p:nvPr>
            <p:ph type="title"/>
          </p:nvPr>
        </p:nvSpPr>
        <p:spPr/>
        <p:txBody>
          <a:bodyPr/>
          <a:lstStyle/>
          <a:p>
            <a:r>
              <a:rPr lang="zh-CN" altLang="zh-CN" dirty="0"/>
              <a:t>委托与初始化</a:t>
            </a:r>
            <a:r>
              <a:rPr lang="zh-CN" altLang="en-US" dirty="0"/>
              <a:t>单元</a:t>
            </a:r>
            <a:r>
              <a:rPr lang="zh-CN" altLang="zh-CN" dirty="0"/>
              <a:t>的</a:t>
            </a:r>
            <a:r>
              <a:rPr lang="zh-CN" altLang="zh-CN" dirty="0" smtClean="0"/>
              <a:t>区别</a:t>
            </a:r>
            <a:endParaRPr lang="zh-CN" altLang="en-US" dirty="0"/>
          </a:p>
        </p:txBody>
      </p:sp>
      <p:sp>
        <p:nvSpPr>
          <p:cNvPr id="3" name="内容占位符 2"/>
          <p:cNvSpPr>
            <a:spLocks noGrp="1"/>
          </p:cNvSpPr>
          <p:nvPr>
            <p:ph idx="1"/>
          </p:nvPr>
        </p:nvSpPr>
        <p:spPr>
          <a:xfrm>
            <a:off x="461963" y="1457325"/>
            <a:ext cx="8220075" cy="1081338"/>
          </a:xfrm>
        </p:spPr>
        <p:txBody>
          <a:bodyPr/>
          <a:lstStyle/>
          <a:p>
            <a:r>
              <a:rPr lang="zh-CN" altLang="en-US" dirty="0"/>
              <a:t>在初始化列表中不允许出现父类的成员</a:t>
            </a:r>
            <a:r>
              <a:rPr lang="zh-CN" altLang="en-US" dirty="0" smtClean="0"/>
              <a:t>变量。</a:t>
            </a:r>
            <a:endParaRPr lang="en-US" altLang="zh-CN" dirty="0" smtClean="0"/>
          </a:p>
          <a:p>
            <a:r>
              <a:rPr lang="zh-CN" altLang="en-US" dirty="0" smtClean="0"/>
              <a:t>委托单元可以是父类的构造函数。</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1385" y="2622882"/>
            <a:ext cx="5906752" cy="374182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CP_A():m_a(10){cout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t>
            </a:r>
            <a:r>
              <a:rPr lang="pt-B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(30){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490535" y="2499900"/>
            <a:ext cx="4439403"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3301448" y="5091551"/>
            <a:ext cx="4194226"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错误</a:t>
            </a:r>
            <a:r>
              <a:rPr lang="en-US" altLang="zh-CN" sz="2000" dirty="0">
                <a:solidFill>
                  <a:srgbClr val="0000FF"/>
                </a:solidFill>
                <a:latin typeface="新宋体" panose="02010609030101010101" pitchFamily="49" charset="-122"/>
                <a:ea typeface="新宋体" panose="02010609030101010101" pitchFamily="49" charset="-122"/>
              </a:rPr>
              <a:t>: </a:t>
            </a:r>
            <a:r>
              <a:rPr lang="zh-CN" altLang="en-US" sz="2000" dirty="0">
                <a:solidFill>
                  <a:srgbClr val="0000FF"/>
                </a:solidFill>
                <a:latin typeface="新宋体" panose="02010609030101010101" pitchFamily="49" charset="-122"/>
                <a:ea typeface="新宋体" panose="02010609030101010101" pitchFamily="49" charset="-122"/>
              </a:rPr>
              <a:t>非法的成员初始化“</a:t>
            </a:r>
            <a:r>
              <a:rPr lang="en-US" altLang="zh-CN" sz="2000" dirty="0" err="1">
                <a:solidFill>
                  <a:srgbClr val="0000FF"/>
                </a:solidFill>
                <a:latin typeface="新宋体" panose="02010609030101010101" pitchFamily="49" charset="-122"/>
                <a:ea typeface="新宋体" panose="02010609030101010101" pitchFamily="49" charset="-122"/>
              </a:rPr>
              <a:t>m_a</a:t>
            </a:r>
            <a:r>
              <a:rPr lang="en-US" altLang="zh-CN" sz="2000" dirty="0">
                <a:solidFill>
                  <a:srgbClr val="0000FF"/>
                </a:solidFill>
                <a:latin typeface="新宋体" panose="02010609030101010101" pitchFamily="49" charset="-122"/>
                <a:ea typeface="新宋体" panose="02010609030101010101" pitchFamily="49" charset="-122"/>
              </a:rPr>
              <a:t>”</a:t>
            </a:r>
            <a:r>
              <a:rPr lang="zh-CN" altLang="en-US" sz="2000" dirty="0">
                <a:solidFill>
                  <a:srgbClr val="0000FF"/>
                </a:solidFill>
                <a:latin typeface="新宋体" panose="02010609030101010101" pitchFamily="49" charset="-122"/>
                <a:ea typeface="新宋体" panose="02010609030101010101" pitchFamily="49" charset="-122"/>
              </a:rPr>
              <a:t>。</a:t>
            </a:r>
            <a:endParaRPr lang="en-US" altLang="zh-CN" sz="2000" dirty="0">
              <a:solidFill>
                <a:srgbClr val="0000FF"/>
              </a:solidFill>
              <a:ea typeface="楷体_GB2312" pitchFamily="49" charset="-122"/>
              <a:sym typeface="Wingdings" panose="05000000000000000000" pitchFamily="2" charset="2"/>
            </a:endParaRPr>
          </a:p>
        </p:txBody>
      </p:sp>
      <p:cxnSp>
        <p:nvCxnSpPr>
          <p:cNvPr id="13" name="直接箭头连接符 12"/>
          <p:cNvCxnSpPr>
            <a:endCxn id="12" idx="1"/>
          </p:cNvCxnSpPr>
          <p:nvPr/>
        </p:nvCxnSpPr>
        <p:spPr>
          <a:xfrm flipV="1">
            <a:off x="2863520" y="5376519"/>
            <a:ext cx="437928" cy="467794"/>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652062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委托与初始化</a:t>
            </a:r>
            <a:r>
              <a:rPr lang="zh-CN" altLang="en-US" dirty="0"/>
              <a:t>单元</a:t>
            </a:r>
            <a:r>
              <a:rPr lang="zh-CN" altLang="zh-CN" dirty="0"/>
              <a:t>的</a:t>
            </a:r>
            <a:r>
              <a:rPr lang="zh-CN" altLang="zh-CN" dirty="0" smtClean="0"/>
              <a:t>区别</a:t>
            </a:r>
            <a:r>
              <a:rPr lang="en-US" altLang="zh-CN" dirty="0" smtClean="0"/>
              <a:t>: </a:t>
            </a:r>
            <a:r>
              <a:rPr lang="zh-CN" altLang="en-US" dirty="0" smtClean="0"/>
              <a:t>对照</a:t>
            </a:r>
            <a:endParaRPr lang="zh-CN" altLang="en-US" dirty="0"/>
          </a:p>
        </p:txBody>
      </p:sp>
      <p:sp>
        <p:nvSpPr>
          <p:cNvPr id="3" name="内容占位符 2"/>
          <p:cNvSpPr>
            <a:spLocks noGrp="1"/>
          </p:cNvSpPr>
          <p:nvPr>
            <p:ph idx="1"/>
          </p:nvPr>
        </p:nvSpPr>
        <p:spPr>
          <a:xfrm>
            <a:off x="461963" y="1457325"/>
            <a:ext cx="8220075" cy="1081338"/>
          </a:xfrm>
        </p:spPr>
        <p:txBody>
          <a:bodyPr/>
          <a:lstStyle/>
          <a:p>
            <a:r>
              <a:rPr lang="zh-CN" altLang="en-US" dirty="0"/>
              <a:t>在初始化列表中不允许出现父类的成员</a:t>
            </a:r>
            <a:r>
              <a:rPr lang="zh-CN" altLang="en-US" dirty="0" smtClean="0"/>
              <a:t>变量。</a:t>
            </a:r>
            <a:endParaRPr lang="en-US" altLang="zh-CN" dirty="0" smtClean="0"/>
          </a:p>
          <a:p>
            <a:r>
              <a:rPr lang="zh-CN" altLang="en-US" dirty="0" smtClean="0"/>
              <a:t>委托单元可以是父类的构造函数。</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1383" y="2622882"/>
            <a:ext cx="5906752" cy="374182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CP_A():m_a(10){cout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t>
            </a:r>
            <a:r>
              <a:rPr lang="pt-B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490528" y="2499900"/>
            <a:ext cx="4439403"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3019932" y="5091551"/>
            <a:ext cx="3128204"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删除初始化</a:t>
            </a:r>
            <a:r>
              <a:rPr lang="zh-CN" altLang="en-US" sz="2000" dirty="0">
                <a:solidFill>
                  <a:srgbClr val="0000FF"/>
                </a:solidFill>
                <a:latin typeface="新宋体" panose="02010609030101010101" pitchFamily="49" charset="-122"/>
                <a:ea typeface="新宋体" panose="02010609030101010101" pitchFamily="49" charset="-122"/>
              </a:rPr>
              <a:t>“</a:t>
            </a:r>
            <a:r>
              <a:rPr lang="en-US" altLang="zh-CN" sz="2000" dirty="0" err="1">
                <a:solidFill>
                  <a:srgbClr val="0000FF"/>
                </a:solidFill>
                <a:latin typeface="新宋体" panose="02010609030101010101" pitchFamily="49" charset="-122"/>
                <a:ea typeface="新宋体" panose="02010609030101010101" pitchFamily="49" charset="-122"/>
              </a:rPr>
              <a:t>m_a</a:t>
            </a:r>
            <a:r>
              <a:rPr lang="en-US" altLang="zh-CN" sz="2000" dirty="0" smtClean="0">
                <a:solidFill>
                  <a:srgbClr val="0000FF"/>
                </a:solidFill>
                <a:latin typeface="新宋体" panose="02010609030101010101" pitchFamily="49" charset="-122"/>
                <a:ea typeface="新宋体" panose="02010609030101010101" pitchFamily="49" charset="-122"/>
              </a:rPr>
              <a:t>”</a:t>
            </a:r>
            <a:r>
              <a:rPr lang="zh-CN" altLang="en-US" sz="2000" dirty="0" smtClean="0">
                <a:solidFill>
                  <a:srgbClr val="0000FF"/>
                </a:solidFill>
                <a:latin typeface="新宋体" panose="02010609030101010101" pitchFamily="49" charset="-122"/>
                <a:ea typeface="新宋体" panose="02010609030101010101" pitchFamily="49" charset="-122"/>
              </a:rPr>
              <a:t>代码。</a:t>
            </a:r>
            <a:endParaRPr lang="en-US" altLang="zh-CN" sz="2000" dirty="0">
              <a:solidFill>
                <a:srgbClr val="0000FF"/>
              </a:solidFill>
              <a:ea typeface="楷体_GB2312" pitchFamily="49" charset="-122"/>
              <a:sym typeface="Wingdings" panose="05000000000000000000" pitchFamily="2" charset="2"/>
            </a:endParaRPr>
          </a:p>
        </p:txBody>
      </p:sp>
      <p:cxnSp>
        <p:nvCxnSpPr>
          <p:cNvPr id="13" name="直接箭头连接符 12"/>
          <p:cNvCxnSpPr>
            <a:endCxn id="12" idx="1"/>
          </p:cNvCxnSpPr>
          <p:nvPr/>
        </p:nvCxnSpPr>
        <p:spPr>
          <a:xfrm flipV="1">
            <a:off x="2430380" y="5376519"/>
            <a:ext cx="589552" cy="470830"/>
          </a:xfrm>
          <a:prstGeom prst="straightConnector1">
            <a:avLst/>
          </a:prstGeom>
          <a:solidFill>
            <a:srgbClr val="FFFF99"/>
          </a:solidFill>
          <a:ln w="5715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9"/>
          <p:cNvSpPr txBox="1">
            <a:spLocks noChangeArrowheads="1"/>
          </p:cNvSpPr>
          <p:nvPr/>
        </p:nvSpPr>
        <p:spPr bwMode="auto">
          <a:xfrm>
            <a:off x="6223075" y="5297578"/>
            <a:ext cx="2706856"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正确，程序</a:t>
            </a:r>
            <a:r>
              <a:rPr lang="zh-CN" altLang="pt-BR" sz="2000" dirty="0" smtClean="0">
                <a:ea typeface="楷体_GB2312" pitchFamily="49" charset="-122"/>
                <a:sym typeface="Wingdings" panose="05000000000000000000" pitchFamily="2" charset="2"/>
              </a:rPr>
              <a:t>结果</a:t>
            </a:r>
            <a:r>
              <a:rPr lang="zh-CN" altLang="pt-BR" sz="2000" dirty="0">
                <a:ea typeface="楷体_GB2312" pitchFamily="49" charset="-122"/>
                <a:sym typeface="Wingdings" panose="05000000000000000000" pitchFamily="2" charset="2"/>
              </a:rPr>
              <a:t>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A(10)B(20)</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=20</a:t>
            </a:r>
          </a:p>
        </p:txBody>
      </p:sp>
    </p:spTree>
    <p:extLst>
      <p:ext uri="{BB962C8B-B14F-4D97-AF65-F5344CB8AC3E}">
        <p14:creationId xmlns:p14="http://schemas.microsoft.com/office/powerpoint/2010/main" val="3605739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a:t>
            </a:r>
            <a:r>
              <a:rPr lang="zh-CN" altLang="zh-CN" dirty="0" smtClean="0"/>
              <a:t>与</a:t>
            </a:r>
            <a:r>
              <a:rPr lang="zh-CN" altLang="en-US" dirty="0" smtClean="0"/>
              <a:t>直接显式调用构造函数</a:t>
            </a:r>
            <a:r>
              <a:rPr lang="zh-CN" altLang="zh-CN" dirty="0" smtClean="0"/>
              <a:t>的</a:t>
            </a:r>
            <a:r>
              <a:rPr lang="zh-CN" altLang="zh-CN" dirty="0"/>
              <a:t>区别</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1383" y="1467854"/>
            <a:ext cx="5906752" cy="4034266"/>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CP_A():m_a(10){cout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t>
            </a:r>
            <a:r>
              <a:rPr lang="pt-B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3189740" y="1467854"/>
            <a:ext cx="4439403" cy="1572997"/>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::CP_B():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(40);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的构造函数定义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6148135" y="1459040"/>
            <a:ext cx="2696200" cy="43598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这不是委托构造函数。</a:t>
            </a:r>
            <a:endParaRPr lang="en-US" altLang="zh-CN" sz="2000" dirty="0">
              <a:solidFill>
                <a:srgbClr val="0000FF"/>
              </a:solidFill>
              <a:ea typeface="楷体_GB2312" pitchFamily="49" charset="-122"/>
              <a:sym typeface="Wingdings" panose="05000000000000000000" pitchFamily="2" charset="2"/>
            </a:endParaRPr>
          </a:p>
        </p:txBody>
      </p:sp>
      <p:cxnSp>
        <p:nvCxnSpPr>
          <p:cNvPr id="14" name="直接箭头连接符 13"/>
          <p:cNvCxnSpPr/>
          <p:nvPr/>
        </p:nvCxnSpPr>
        <p:spPr>
          <a:xfrm flipV="1">
            <a:off x="5654842" y="1671816"/>
            <a:ext cx="493293" cy="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9"/>
          <p:cNvSpPr txBox="1">
            <a:spLocks noChangeArrowheads="1"/>
          </p:cNvSpPr>
          <p:nvPr/>
        </p:nvSpPr>
        <p:spPr bwMode="auto">
          <a:xfrm>
            <a:off x="5467037" y="1989706"/>
            <a:ext cx="3377298" cy="39784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这里创建一个临时实例对象。</a:t>
            </a:r>
            <a:endParaRPr lang="en-US" altLang="zh-CN" sz="2000" dirty="0">
              <a:solidFill>
                <a:srgbClr val="0000FF"/>
              </a:solidFill>
              <a:ea typeface="楷体_GB2312" pitchFamily="49" charset="-122"/>
              <a:sym typeface="Wingdings" panose="05000000000000000000" pitchFamily="2" charset="2"/>
            </a:endParaRPr>
          </a:p>
        </p:txBody>
      </p:sp>
      <p:cxnSp>
        <p:nvCxnSpPr>
          <p:cNvPr id="20" name="直接箭头连接符 19"/>
          <p:cNvCxnSpPr/>
          <p:nvPr/>
        </p:nvCxnSpPr>
        <p:spPr>
          <a:xfrm flipV="1">
            <a:off x="4792133" y="2236350"/>
            <a:ext cx="674904" cy="7318"/>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9"/>
          <p:cNvSpPr txBox="1">
            <a:spLocks noChangeArrowheads="1"/>
          </p:cNvSpPr>
          <p:nvPr/>
        </p:nvSpPr>
        <p:spPr bwMode="auto">
          <a:xfrm>
            <a:off x="7281333" y="2643008"/>
            <a:ext cx="1563002" cy="397843"/>
          </a:xfrm>
          <a:prstGeom prst="rect">
            <a:avLst/>
          </a:prstGeom>
          <a:solidFill>
            <a:srgbClr val="FFFF99"/>
          </a:solidFill>
          <a:ln w="38100" algn="ctr">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它影响不到</a:t>
            </a:r>
            <a:endParaRPr lang="en-US" altLang="zh-CN" sz="2000" dirty="0">
              <a:solidFill>
                <a:srgbClr val="0000FF"/>
              </a:solidFill>
              <a:ea typeface="楷体_GB2312" pitchFamily="49" charset="-122"/>
              <a:sym typeface="Wingdings" panose="05000000000000000000" pitchFamily="2" charset="2"/>
            </a:endParaRPr>
          </a:p>
        </p:txBody>
      </p:sp>
      <p:cxnSp>
        <p:nvCxnSpPr>
          <p:cNvPr id="25" name="直接箭头连接符 24"/>
          <p:cNvCxnSpPr/>
          <p:nvPr/>
        </p:nvCxnSpPr>
        <p:spPr>
          <a:xfrm>
            <a:off x="7496235" y="2387549"/>
            <a:ext cx="3263" cy="255459"/>
          </a:xfrm>
          <a:prstGeom prst="straightConnector1">
            <a:avLst/>
          </a:prstGeom>
          <a:solidFill>
            <a:srgbClr val="FFFF99"/>
          </a:solidFill>
          <a:ln w="38100" algn="ctr">
            <a:solidFill>
              <a:schemeClr val="accent6">
                <a:lumMod val="75000"/>
              </a:schemeClr>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a:xfrm flipH="1" flipV="1">
            <a:off x="8596902" y="3040851"/>
            <a:ext cx="0" cy="466354"/>
          </a:xfrm>
          <a:prstGeom prst="straightConnector1">
            <a:avLst/>
          </a:prstGeom>
          <a:solidFill>
            <a:srgbClr val="FFFF99"/>
          </a:solidFill>
          <a:ln w="38100" algn="ctr">
            <a:solidFill>
              <a:schemeClr val="accent6">
                <a:lumMod val="75000"/>
              </a:schemeClr>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内容占位符 2"/>
          <p:cNvSpPr txBox="1">
            <a:spLocks/>
          </p:cNvSpPr>
          <p:nvPr/>
        </p:nvSpPr>
        <p:spPr>
          <a:xfrm>
            <a:off x="3850106" y="3726639"/>
            <a:ext cx="4994230"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32" name="Text Box 9"/>
          <p:cNvSpPr txBox="1">
            <a:spLocks noChangeArrowheads="1"/>
          </p:cNvSpPr>
          <p:nvPr/>
        </p:nvSpPr>
        <p:spPr bwMode="auto">
          <a:xfrm>
            <a:off x="7077074" y="3507205"/>
            <a:ext cx="1767261" cy="397843"/>
          </a:xfrm>
          <a:prstGeom prst="rect">
            <a:avLst/>
          </a:prstGeom>
          <a:solidFill>
            <a:srgbClr val="FFFF99"/>
          </a:solidFill>
          <a:ln w="38100" algn="ctr">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这里</a:t>
            </a:r>
            <a:r>
              <a:rPr lang="en-US" altLang="zh-CN" sz="2000" dirty="0" err="1" smtClean="0">
                <a:solidFill>
                  <a:srgbClr val="0000FF"/>
                </a:solidFill>
                <a:latin typeface="新宋体" panose="02010609030101010101" pitchFamily="49" charset="-122"/>
                <a:ea typeface="新宋体" panose="02010609030101010101" pitchFamily="49" charset="-122"/>
              </a:rPr>
              <a:t>b.m_a</a:t>
            </a:r>
            <a:r>
              <a:rPr lang="zh-CN" altLang="en-US" sz="2000" dirty="0" smtClean="0">
                <a:solidFill>
                  <a:srgbClr val="0000FF"/>
                </a:solidFill>
                <a:latin typeface="新宋体" panose="02010609030101010101" pitchFamily="49" charset="-122"/>
                <a:ea typeface="新宋体" panose="02010609030101010101" pitchFamily="49" charset="-122"/>
              </a:rPr>
              <a:t>的值</a:t>
            </a:r>
            <a:endParaRPr lang="en-US" altLang="zh-CN" sz="2000" dirty="0">
              <a:solidFill>
                <a:srgbClr val="0000FF"/>
              </a:solidFill>
              <a:ea typeface="楷体_GB2312" pitchFamily="49" charset="-122"/>
              <a:sym typeface="Wingdings" panose="05000000000000000000" pitchFamily="2" charset="2"/>
            </a:endParaRPr>
          </a:p>
        </p:txBody>
      </p:sp>
      <p:cxnSp>
        <p:nvCxnSpPr>
          <p:cNvPr id="33" name="直接箭头连接符 32"/>
          <p:cNvCxnSpPr/>
          <p:nvPr/>
        </p:nvCxnSpPr>
        <p:spPr>
          <a:xfrm flipV="1">
            <a:off x="6890974" y="3905048"/>
            <a:ext cx="186101" cy="594763"/>
          </a:xfrm>
          <a:prstGeom prst="straightConnector1">
            <a:avLst/>
          </a:prstGeom>
          <a:solidFill>
            <a:srgbClr val="FFFF99"/>
          </a:solidFill>
          <a:ln w="38100" algn="ctr">
            <a:solidFill>
              <a:schemeClr val="accent6">
                <a:lumMod val="75000"/>
              </a:schemeClr>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9"/>
          <p:cNvSpPr txBox="1">
            <a:spLocks noChangeArrowheads="1"/>
          </p:cNvSpPr>
          <p:nvPr/>
        </p:nvSpPr>
        <p:spPr bwMode="auto">
          <a:xfrm>
            <a:off x="6058461" y="5198995"/>
            <a:ext cx="2875548"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A(10)a[40]B(20)</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=20</a:t>
            </a:r>
          </a:p>
        </p:txBody>
      </p:sp>
      <p:grpSp>
        <p:nvGrpSpPr>
          <p:cNvPr id="29" name="组合 28"/>
          <p:cNvGrpSpPr/>
          <p:nvPr/>
        </p:nvGrpSpPr>
        <p:grpSpPr>
          <a:xfrm>
            <a:off x="241383" y="5548144"/>
            <a:ext cx="1111159" cy="829497"/>
            <a:chOff x="3031150" y="208665"/>
            <a:chExt cx="720090" cy="605155"/>
          </a:xfrm>
        </p:grpSpPr>
        <p:cxnSp>
          <p:nvCxnSpPr>
            <p:cNvPr id="30" name="直接连接符 29"/>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=40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7" name="组合 6"/>
          <p:cNvGrpSpPr/>
          <p:nvPr/>
        </p:nvGrpSpPr>
        <p:grpSpPr>
          <a:xfrm>
            <a:off x="2562304" y="4888619"/>
            <a:ext cx="1254872" cy="1369149"/>
            <a:chOff x="2562304" y="4888619"/>
            <a:chExt cx="1254872" cy="1369149"/>
          </a:xfrm>
        </p:grpSpPr>
        <p:sp>
          <p:nvSpPr>
            <p:cNvPr id="36"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=20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8" name="直接连接符 37"/>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41" name="直接连接符 40"/>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3064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委托</a:t>
            </a:r>
            <a:r>
              <a:rPr lang="zh-CN" altLang="zh-CN" dirty="0" smtClean="0"/>
              <a:t>与</a:t>
            </a:r>
            <a:r>
              <a:rPr lang="zh-CN" altLang="en-US" dirty="0" smtClean="0"/>
              <a:t>直接显式调用构造函数</a:t>
            </a:r>
            <a:r>
              <a:rPr lang="zh-CN" altLang="zh-CN" dirty="0" smtClean="0"/>
              <a:t>的区别</a:t>
            </a:r>
            <a:r>
              <a:rPr lang="en-US" altLang="zh-CN" dirty="0" smtClean="0"/>
              <a:t>: </a:t>
            </a:r>
            <a:r>
              <a:rPr lang="zh-CN" altLang="en-US" dirty="0" smtClean="0"/>
              <a:t>对照</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1383" y="1467854"/>
            <a:ext cx="5906752" cy="4034266"/>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CP_A():m_a(10){cout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t>
            </a:r>
            <a:r>
              <a:rPr lang="pt-B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en-US" altLang="zh-CN" sz="1800" dirty="0" smtClean="0">
              <a:solidFill>
                <a:srgbClr val="008000"/>
              </a:solidFill>
              <a:latin typeface="新宋体" panose="02010609030101010101" pitchFamily="49" charset="-122"/>
              <a:ea typeface="新宋体" panose="02010609030101010101" pitchFamily="49" charset="-122"/>
            </a:endParaRPr>
          </a:p>
        </p:txBody>
      </p:sp>
      <p:sp>
        <p:nvSpPr>
          <p:cNvPr id="10" name="内容占位符 2"/>
          <p:cNvSpPr txBox="1">
            <a:spLocks/>
          </p:cNvSpPr>
          <p:nvPr/>
        </p:nvSpPr>
        <p:spPr>
          <a:xfrm>
            <a:off x="3189740" y="1467854"/>
            <a:ext cx="4439403" cy="1572997"/>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::CP_B():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smtClean="0">
                <a:solidFill>
                  <a:srgbClr val="000000"/>
                </a:solidFill>
                <a:latin typeface="新宋体" panose="02010609030101010101" pitchFamily="49" charset="-122"/>
                <a:ea typeface="新宋体" panose="02010609030101010101" pitchFamily="49" charset="-122"/>
              </a:rPr>
              <a:t>),CP_A(40)</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endParaRPr lang="en-US"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"B("</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m_b</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0000"/>
                </a:solidFill>
                <a:latin typeface="新宋体" panose="02010609030101010101" pitchFamily="49" charset="-122"/>
                <a:ea typeface="新宋体" panose="02010609030101010101" pitchFamily="49" charset="-122"/>
              </a:rPr>
              <a:t>; </a:t>
            </a:r>
          </a:p>
          <a:p>
            <a:pPr marL="0" indent="0">
              <a:lnSpc>
                <a:spcPts val="24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的构造函数定义</a:t>
            </a:r>
            <a:r>
              <a:rPr lang="zh-CN" altLang="en-US" sz="1800" dirty="0" smtClean="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内容占位符 2"/>
          <p:cNvSpPr txBox="1">
            <a:spLocks/>
          </p:cNvSpPr>
          <p:nvPr/>
        </p:nvSpPr>
        <p:spPr>
          <a:xfrm>
            <a:off x="3850106" y="3726639"/>
            <a:ext cx="4994230"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058461" y="5198995"/>
            <a:ext cx="2875548"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a[40]B(20)</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=40</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=20</a:t>
            </a:r>
          </a:p>
        </p:txBody>
      </p:sp>
      <p:sp>
        <p:nvSpPr>
          <p:cNvPr id="13" name="Text Box 9"/>
          <p:cNvSpPr txBox="1">
            <a:spLocks noChangeArrowheads="1"/>
          </p:cNvSpPr>
          <p:nvPr/>
        </p:nvSpPr>
        <p:spPr bwMode="auto">
          <a:xfrm>
            <a:off x="7391401" y="1459040"/>
            <a:ext cx="1452934" cy="43598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委托构造。</a:t>
            </a:r>
            <a:endParaRPr lang="en-US" altLang="zh-CN" sz="2000" dirty="0">
              <a:solidFill>
                <a:srgbClr val="0000FF"/>
              </a:solidFill>
              <a:ea typeface="楷体_GB2312" pitchFamily="49" charset="-122"/>
              <a:sym typeface="Wingdings" panose="05000000000000000000" pitchFamily="2" charset="2"/>
            </a:endParaRPr>
          </a:p>
        </p:txBody>
      </p:sp>
      <p:cxnSp>
        <p:nvCxnSpPr>
          <p:cNvPr id="14" name="直接箭头连接符 13"/>
          <p:cNvCxnSpPr/>
          <p:nvPr/>
        </p:nvCxnSpPr>
        <p:spPr>
          <a:xfrm flipV="1">
            <a:off x="6890974" y="1671816"/>
            <a:ext cx="493293" cy="0"/>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9"/>
          <p:cNvSpPr txBox="1">
            <a:spLocks noChangeArrowheads="1"/>
          </p:cNvSpPr>
          <p:nvPr/>
        </p:nvSpPr>
        <p:spPr bwMode="auto">
          <a:xfrm>
            <a:off x="7281333" y="2643008"/>
            <a:ext cx="1563002" cy="397843"/>
          </a:xfrm>
          <a:prstGeom prst="rect">
            <a:avLst/>
          </a:prstGeom>
          <a:solidFill>
            <a:srgbClr val="FFFF99"/>
          </a:solidFill>
          <a:ln w="38100" algn="ctr">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它会影响到</a:t>
            </a:r>
            <a:endParaRPr lang="en-US" altLang="zh-CN" sz="2000" dirty="0">
              <a:solidFill>
                <a:srgbClr val="0000FF"/>
              </a:solidFill>
              <a:ea typeface="楷体_GB2312" pitchFamily="49" charset="-122"/>
              <a:sym typeface="Wingdings" panose="05000000000000000000" pitchFamily="2" charset="2"/>
            </a:endParaRPr>
          </a:p>
        </p:txBody>
      </p:sp>
      <p:sp>
        <p:nvSpPr>
          <p:cNvPr id="24" name="Text Box 9"/>
          <p:cNvSpPr txBox="1">
            <a:spLocks noChangeArrowheads="1"/>
          </p:cNvSpPr>
          <p:nvPr/>
        </p:nvSpPr>
        <p:spPr bwMode="auto">
          <a:xfrm>
            <a:off x="7077074" y="3507205"/>
            <a:ext cx="1767261" cy="397843"/>
          </a:xfrm>
          <a:prstGeom prst="rect">
            <a:avLst/>
          </a:prstGeom>
          <a:solidFill>
            <a:srgbClr val="FFFF99"/>
          </a:solidFill>
          <a:ln w="38100" algn="ctr">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这里</a:t>
            </a:r>
            <a:r>
              <a:rPr lang="en-US" altLang="zh-CN" sz="2000" dirty="0" err="1" smtClean="0">
                <a:solidFill>
                  <a:srgbClr val="0000FF"/>
                </a:solidFill>
                <a:latin typeface="新宋体" panose="02010609030101010101" pitchFamily="49" charset="-122"/>
                <a:ea typeface="新宋体" panose="02010609030101010101" pitchFamily="49" charset="-122"/>
              </a:rPr>
              <a:t>b.m_a</a:t>
            </a:r>
            <a:r>
              <a:rPr lang="zh-CN" altLang="en-US" sz="2000" dirty="0" smtClean="0">
                <a:solidFill>
                  <a:srgbClr val="0000FF"/>
                </a:solidFill>
                <a:latin typeface="新宋体" panose="02010609030101010101" pitchFamily="49" charset="-122"/>
                <a:ea typeface="新宋体" panose="02010609030101010101" pitchFamily="49" charset="-122"/>
              </a:rPr>
              <a:t>的值</a:t>
            </a:r>
            <a:endParaRPr lang="en-US" altLang="zh-CN" sz="2000" dirty="0">
              <a:solidFill>
                <a:srgbClr val="0000FF"/>
              </a:solidFill>
              <a:ea typeface="楷体_GB2312" pitchFamily="49" charset="-122"/>
              <a:sym typeface="Wingdings" panose="05000000000000000000" pitchFamily="2" charset="2"/>
            </a:endParaRPr>
          </a:p>
        </p:txBody>
      </p:sp>
      <p:cxnSp>
        <p:nvCxnSpPr>
          <p:cNvPr id="25" name="直接箭头连接符 24"/>
          <p:cNvCxnSpPr/>
          <p:nvPr/>
        </p:nvCxnSpPr>
        <p:spPr>
          <a:xfrm flipH="1">
            <a:off x="7492409" y="1895025"/>
            <a:ext cx="0" cy="747983"/>
          </a:xfrm>
          <a:prstGeom prst="straightConnector1">
            <a:avLst/>
          </a:prstGeom>
          <a:solidFill>
            <a:srgbClr val="FFFF99"/>
          </a:solidFill>
          <a:ln w="38100" algn="ctr">
            <a:solidFill>
              <a:schemeClr val="accent6">
                <a:lumMod val="75000"/>
              </a:schemeClr>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a:xfrm flipH="1" flipV="1">
            <a:off x="8596902" y="3040851"/>
            <a:ext cx="0" cy="466354"/>
          </a:xfrm>
          <a:prstGeom prst="straightConnector1">
            <a:avLst/>
          </a:prstGeom>
          <a:solidFill>
            <a:srgbClr val="FFFF99"/>
          </a:solidFill>
          <a:ln w="38100" algn="ctr">
            <a:solidFill>
              <a:schemeClr val="accent6">
                <a:lumMod val="75000"/>
              </a:schemeClr>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a:xfrm flipV="1">
            <a:off x="6890974" y="3905048"/>
            <a:ext cx="186101" cy="594763"/>
          </a:xfrm>
          <a:prstGeom prst="straightConnector1">
            <a:avLst/>
          </a:prstGeom>
          <a:solidFill>
            <a:srgbClr val="FFFF99"/>
          </a:solidFill>
          <a:ln w="38100" algn="ctr">
            <a:solidFill>
              <a:schemeClr val="accent6">
                <a:lumMod val="75000"/>
              </a:schemeClr>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 name="组合 17"/>
          <p:cNvGrpSpPr/>
          <p:nvPr/>
        </p:nvGrpSpPr>
        <p:grpSpPr>
          <a:xfrm>
            <a:off x="2562304" y="4888619"/>
            <a:ext cx="1254872" cy="1369149"/>
            <a:chOff x="2562304" y="4888619"/>
            <a:chExt cx="1254872" cy="1369149"/>
          </a:xfrm>
        </p:grpSpPr>
        <p:sp>
          <p:nvSpPr>
            <p:cNvPr id="19"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=20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 name="直接连接符 19"/>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smtClean="0">
                  <a:effectLst/>
                  <a:latin typeface="Times New Roman" panose="02020603050405020304" pitchFamily="18" charset="0"/>
                  <a:ea typeface="宋体" panose="02010600030101010101" pitchFamily="2" charset="-122"/>
                  <a:cs typeface="宋体" panose="02010600030101010101" pitchFamily="2" charset="-122"/>
                </a:rPr>
                <a:t>=40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6" name="直接连接符 25"/>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6824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66845"/>
          </a:xfrm>
        </p:spPr>
        <p:txBody>
          <a:bodyPr/>
          <a:lstStyle/>
          <a:p>
            <a:r>
              <a:rPr lang="zh-CN" altLang="en-US" dirty="0"/>
              <a:t>自动</a:t>
            </a:r>
            <a:r>
              <a:rPr lang="en-US" altLang="zh-CN" dirty="0"/>
              <a:t>(</a:t>
            </a:r>
            <a:r>
              <a:rPr lang="zh-CN" altLang="en-US" dirty="0"/>
              <a:t>隐式</a:t>
            </a:r>
            <a:r>
              <a:rPr lang="en-US" altLang="zh-CN" dirty="0"/>
              <a:t>)</a:t>
            </a:r>
            <a:r>
              <a:rPr lang="zh-CN" altLang="en-US" dirty="0" smtClean="0"/>
              <a:t>调用父类构造</a:t>
            </a:r>
            <a:r>
              <a:rPr lang="zh-CN" altLang="en-US" dirty="0"/>
              <a:t>函数</a:t>
            </a:r>
          </a:p>
        </p:txBody>
      </p:sp>
      <p:sp>
        <p:nvSpPr>
          <p:cNvPr id="3" name="内容占位符 2"/>
          <p:cNvSpPr>
            <a:spLocks noGrp="1"/>
          </p:cNvSpPr>
          <p:nvPr>
            <p:ph idx="1"/>
          </p:nvPr>
        </p:nvSpPr>
        <p:spPr>
          <a:xfrm>
            <a:off x="461963" y="951994"/>
            <a:ext cx="8220075" cy="804612"/>
          </a:xfrm>
        </p:spPr>
        <p:txBody>
          <a:bodyPr>
            <a:normAutofit lnSpcReduction="10000"/>
          </a:bodyPr>
          <a:lstStyle/>
          <a:p>
            <a:r>
              <a:rPr lang="zh-CN" altLang="en-US" sz="2400" dirty="0" smtClean="0">
                <a:solidFill>
                  <a:srgbClr val="0000FF"/>
                </a:solidFill>
              </a:rPr>
              <a:t>如果不含委托构造函数，</a:t>
            </a:r>
            <a:r>
              <a:rPr lang="zh-CN" altLang="en-US" sz="2400" dirty="0" smtClean="0"/>
              <a:t>则在调用当前构造函数时</a:t>
            </a:r>
            <a:r>
              <a:rPr lang="zh-CN" altLang="en-US" sz="2400" dirty="0"/>
              <a:t>，先自动</a:t>
            </a:r>
            <a:r>
              <a:rPr lang="en-US" altLang="zh-CN" sz="2400" dirty="0"/>
              <a:t>(</a:t>
            </a:r>
            <a:r>
              <a:rPr lang="zh-CN" altLang="en-US" sz="2400" dirty="0"/>
              <a:t>隐式</a:t>
            </a:r>
            <a:r>
              <a:rPr lang="en-US" altLang="zh-CN" sz="2400" dirty="0"/>
              <a:t>)</a:t>
            </a:r>
            <a:r>
              <a:rPr lang="zh-CN" altLang="en-US" sz="2400" dirty="0" smtClean="0"/>
              <a:t>调用父类</a:t>
            </a:r>
            <a:r>
              <a:rPr lang="zh-CN" altLang="en-US" sz="2400" dirty="0" smtClean="0">
                <a:solidFill>
                  <a:srgbClr val="FF0000"/>
                </a:solidFill>
              </a:rPr>
              <a:t>不含任何参数</a:t>
            </a:r>
            <a:r>
              <a:rPr lang="zh-CN" altLang="en-US" sz="2400" dirty="0" smtClean="0"/>
              <a:t>的</a:t>
            </a:r>
            <a:r>
              <a:rPr lang="zh-CN" altLang="en-US" sz="2400" dirty="0"/>
              <a:t>构造函数。</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35</a:t>
            </a:fld>
            <a:endParaRPr lang="zh-CN" altLang="en-US"/>
          </a:p>
        </p:txBody>
      </p:sp>
      <p:sp>
        <p:nvSpPr>
          <p:cNvPr id="6" name="Line 4"/>
          <p:cNvSpPr>
            <a:spLocks noChangeShapeType="1"/>
          </p:cNvSpPr>
          <p:nvPr/>
        </p:nvSpPr>
        <p:spPr bwMode="auto">
          <a:xfrm flipV="1">
            <a:off x="0" y="82340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157164" y="2165684"/>
            <a:ext cx="7350541" cy="4183301"/>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CP_A():m_a(10){cout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t>
            </a:r>
            <a:r>
              <a:rPr lang="pt-BR"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1" name="内容占位符 2"/>
          <p:cNvSpPr txBox="1">
            <a:spLocks/>
          </p:cNvSpPr>
          <p:nvPr/>
        </p:nvSpPr>
        <p:spPr>
          <a:xfrm>
            <a:off x="4572000" y="1747968"/>
            <a:ext cx="4439403"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b(30);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560302" y="5293895"/>
            <a:ext cx="2451101"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A(10)b[30]</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=10</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=30</a:t>
            </a:r>
          </a:p>
        </p:txBody>
      </p:sp>
    </p:spTree>
    <p:extLst>
      <p:ext uri="{BB962C8B-B14F-4D97-AF65-F5344CB8AC3E}">
        <p14:creationId xmlns:p14="http://schemas.microsoft.com/office/powerpoint/2010/main" val="694883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66845"/>
          </a:xfrm>
        </p:spPr>
        <p:txBody>
          <a:bodyPr/>
          <a:lstStyle/>
          <a:p>
            <a:r>
              <a:rPr lang="zh-CN" altLang="en-US" dirty="0"/>
              <a:t>自动</a:t>
            </a:r>
            <a:r>
              <a:rPr lang="en-US" altLang="zh-CN" dirty="0"/>
              <a:t>(</a:t>
            </a:r>
            <a:r>
              <a:rPr lang="zh-CN" altLang="en-US" dirty="0"/>
              <a:t>隐式</a:t>
            </a:r>
            <a:r>
              <a:rPr lang="en-US" altLang="zh-CN" dirty="0"/>
              <a:t>)</a:t>
            </a:r>
            <a:r>
              <a:rPr lang="zh-CN" altLang="en-US" dirty="0" smtClean="0"/>
              <a:t>调用父类构造</a:t>
            </a:r>
            <a:r>
              <a:rPr lang="zh-CN" altLang="en-US" dirty="0"/>
              <a:t>函数</a:t>
            </a:r>
          </a:p>
        </p:txBody>
      </p:sp>
      <p:sp>
        <p:nvSpPr>
          <p:cNvPr id="3" name="内容占位符 2"/>
          <p:cNvSpPr>
            <a:spLocks noGrp="1"/>
          </p:cNvSpPr>
          <p:nvPr>
            <p:ph idx="1"/>
          </p:nvPr>
        </p:nvSpPr>
        <p:spPr>
          <a:xfrm>
            <a:off x="461963" y="951994"/>
            <a:ext cx="8220075" cy="455701"/>
          </a:xfrm>
        </p:spPr>
        <p:txBody>
          <a:bodyPr>
            <a:normAutofit lnSpcReduction="10000"/>
          </a:bodyPr>
          <a:lstStyle/>
          <a:p>
            <a:r>
              <a:rPr lang="zh-CN" altLang="en-US" sz="2400" dirty="0"/>
              <a:t>下面程序是否正确</a:t>
            </a:r>
            <a:r>
              <a:rPr lang="en-US" altLang="zh-CN" sz="2400" dirty="0"/>
              <a:t>? </a:t>
            </a:r>
            <a:r>
              <a:rPr lang="zh-CN" altLang="en-US" sz="2400" dirty="0"/>
              <a:t>如果有误，原因是什么</a:t>
            </a:r>
            <a:r>
              <a:rPr lang="en-US" altLang="zh-CN" sz="2400" dirty="0"/>
              <a:t>?</a:t>
            </a: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36</a:t>
            </a:fld>
            <a:endParaRPr lang="zh-CN" altLang="en-US"/>
          </a:p>
        </p:txBody>
      </p:sp>
      <p:sp>
        <p:nvSpPr>
          <p:cNvPr id="6" name="Line 4"/>
          <p:cNvSpPr>
            <a:spLocks noChangeShapeType="1"/>
          </p:cNvSpPr>
          <p:nvPr/>
        </p:nvSpPr>
        <p:spPr bwMode="auto">
          <a:xfrm flipV="1">
            <a:off x="0" y="82340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157164" y="2165684"/>
            <a:ext cx="7350541" cy="4183301"/>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pt-BR"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1" name="内容占位符 2"/>
          <p:cNvSpPr txBox="1">
            <a:spLocks/>
          </p:cNvSpPr>
          <p:nvPr/>
        </p:nvSpPr>
        <p:spPr>
          <a:xfrm>
            <a:off x="4572000" y="1747968"/>
            <a:ext cx="4439403"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b(30);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5570622" y="5137485"/>
            <a:ext cx="3440782" cy="121518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错误</a:t>
            </a:r>
            <a:r>
              <a:rPr lang="pt-BR" altLang="zh-CN" sz="2000" dirty="0" smtClean="0">
                <a:ea typeface="楷体_GB2312" pitchFamily="49" charset="-122"/>
                <a:sym typeface="Wingdings" panose="05000000000000000000" pitchFamily="2" charset="2"/>
              </a:rPr>
              <a:t>:</a:t>
            </a:r>
            <a:endParaRPr lang="pt-BR" altLang="zh-CN" sz="2000" dirty="0">
              <a:ea typeface="楷体_GB2312" pitchFamily="49" charset="-122"/>
              <a:sym typeface="Wingdings" panose="05000000000000000000" pitchFamily="2" charset="2"/>
            </a:endParaRPr>
          </a:p>
          <a:p>
            <a:pPr marL="180000">
              <a:spcBef>
                <a:spcPct val="0"/>
              </a:spcBef>
              <a:buNone/>
            </a:pPr>
            <a:r>
              <a:rPr lang="zh-CN" altLang="en-US" sz="2000" dirty="0">
                <a:solidFill>
                  <a:srgbClr val="0000FF"/>
                </a:solidFill>
                <a:ea typeface="楷体_GB2312" pitchFamily="49" charset="-122"/>
                <a:sym typeface="Wingdings" panose="05000000000000000000" pitchFamily="2" charset="2"/>
              </a:rPr>
              <a:t>需要调用“</a:t>
            </a:r>
            <a:r>
              <a:rPr lang="en-US" altLang="zh-CN" sz="2000" dirty="0">
                <a:solidFill>
                  <a:srgbClr val="0000FF"/>
                </a:solidFill>
                <a:ea typeface="楷体_GB2312" pitchFamily="49" charset="-122"/>
                <a:sym typeface="Wingdings" panose="05000000000000000000" pitchFamily="2" charset="2"/>
              </a:rPr>
              <a:t>CP_A”</a:t>
            </a:r>
            <a:r>
              <a:rPr lang="zh-CN" altLang="en-US" sz="2000" dirty="0">
                <a:solidFill>
                  <a:srgbClr val="0000FF"/>
                </a:solidFill>
                <a:ea typeface="楷体_GB2312" pitchFamily="49" charset="-122"/>
                <a:sym typeface="Wingdings" panose="05000000000000000000" pitchFamily="2" charset="2"/>
              </a:rPr>
              <a:t>不含参数的构造函数，但不存在。</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10437319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176"/>
            <a:ext cx="9144000" cy="766845"/>
          </a:xfrm>
        </p:spPr>
        <p:txBody>
          <a:bodyPr/>
          <a:lstStyle/>
          <a:p>
            <a:r>
              <a:rPr lang="zh-CN" altLang="en-US" dirty="0"/>
              <a:t>自动</a:t>
            </a:r>
            <a:r>
              <a:rPr lang="en-US" altLang="zh-CN" dirty="0"/>
              <a:t>(</a:t>
            </a:r>
            <a:r>
              <a:rPr lang="zh-CN" altLang="en-US" dirty="0"/>
              <a:t>隐式</a:t>
            </a:r>
            <a:r>
              <a:rPr lang="en-US" altLang="zh-CN" dirty="0"/>
              <a:t>)</a:t>
            </a:r>
            <a:r>
              <a:rPr lang="zh-CN" altLang="en-US" dirty="0" smtClean="0"/>
              <a:t>调用父类构造</a:t>
            </a:r>
            <a:r>
              <a:rPr lang="zh-CN" altLang="en-US" dirty="0"/>
              <a:t>函数</a:t>
            </a:r>
          </a:p>
        </p:txBody>
      </p:sp>
      <p:sp>
        <p:nvSpPr>
          <p:cNvPr id="3" name="内容占位符 2"/>
          <p:cNvSpPr>
            <a:spLocks noGrp="1"/>
          </p:cNvSpPr>
          <p:nvPr>
            <p:ph idx="1"/>
          </p:nvPr>
        </p:nvSpPr>
        <p:spPr>
          <a:xfrm>
            <a:off x="461963" y="951994"/>
            <a:ext cx="8220075" cy="455701"/>
          </a:xfrm>
        </p:spPr>
        <p:txBody>
          <a:bodyPr>
            <a:normAutofit lnSpcReduction="10000"/>
          </a:bodyPr>
          <a:lstStyle/>
          <a:p>
            <a:r>
              <a:rPr lang="zh-CN" altLang="en-US" sz="2400" dirty="0" smtClean="0"/>
              <a:t>解决方案</a:t>
            </a:r>
            <a:r>
              <a:rPr lang="en-US" altLang="zh-CN" sz="2400" dirty="0" smtClean="0"/>
              <a:t>:</a:t>
            </a:r>
            <a:r>
              <a:rPr lang="zh-CN" altLang="en-US" sz="2400" dirty="0"/>
              <a:t>自动生成隐含的默认构造</a:t>
            </a:r>
            <a:r>
              <a:rPr lang="zh-CN" altLang="en-US" sz="2400" dirty="0" smtClean="0"/>
              <a:t>函数。</a:t>
            </a: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37</a:t>
            </a:fld>
            <a:endParaRPr lang="zh-CN" altLang="en-US"/>
          </a:p>
        </p:txBody>
      </p:sp>
      <p:sp>
        <p:nvSpPr>
          <p:cNvPr id="6" name="Line 4"/>
          <p:cNvSpPr>
            <a:spLocks noChangeShapeType="1"/>
          </p:cNvSpPr>
          <p:nvPr/>
        </p:nvSpPr>
        <p:spPr bwMode="auto">
          <a:xfrm flipV="1">
            <a:off x="0" y="823408"/>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157164" y="2165684"/>
            <a:ext cx="7350541" cy="4183301"/>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pt-BR"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CP_A(</a:t>
            </a:r>
            <a:r>
              <a:rPr lang="en-US" altLang="zh-CN" sz="1800" dirty="0" err="1">
                <a:solidFill>
                  <a:srgbClr val="008000"/>
                </a:solidFill>
                <a:latin typeface="新宋体" panose="02010609030101010101" pitchFamily="49" charset="-122"/>
                <a:ea typeface="新宋体" panose="02010609030101010101" pitchFamily="49" charset="-122"/>
              </a:rPr>
              <a:t>int</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i</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cout</a:t>
            </a:r>
            <a:r>
              <a:rPr lang="en-US" altLang="zh-CN" sz="1800" dirty="0">
                <a:solidFill>
                  <a:srgbClr val="008000"/>
                </a:solidFill>
                <a:latin typeface="新宋体" panose="02010609030101010101" pitchFamily="49" charset="-122"/>
                <a:ea typeface="新宋体" panose="02010609030101010101" pitchFamily="49" charset="-122"/>
              </a:rPr>
              <a:t>&lt;&lt;"a["&lt;&lt;</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&lt;&lt;"]";}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1" name="内容占位符 2"/>
          <p:cNvSpPr txBox="1">
            <a:spLocks/>
          </p:cNvSpPr>
          <p:nvPr/>
        </p:nvSpPr>
        <p:spPr>
          <a:xfrm>
            <a:off x="4572000" y="1747968"/>
            <a:ext cx="4439403" cy="1943924"/>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 )</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b(30);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3" name="Text Box 9"/>
          <p:cNvSpPr txBox="1">
            <a:spLocks noChangeArrowheads="1"/>
          </p:cNvSpPr>
          <p:nvPr/>
        </p:nvSpPr>
        <p:spPr bwMode="auto">
          <a:xfrm>
            <a:off x="5811254" y="5293895"/>
            <a:ext cx="3200150" cy="1058773"/>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en-US" altLang="zh-CN" sz="2000" dirty="0">
                <a:solidFill>
                  <a:srgbClr val="0000FF"/>
                </a:solidFill>
                <a:ea typeface="楷体_GB2312" pitchFamily="49" charset="-122"/>
                <a:sym typeface="Wingdings" panose="05000000000000000000" pitchFamily="2" charset="2"/>
              </a:rPr>
              <a:t>b[30]</a:t>
            </a:r>
            <a:r>
              <a:rPr lang="en-US" altLang="zh-CN" sz="2000" dirty="0" err="1">
                <a:solidFill>
                  <a:srgbClr val="0000FF"/>
                </a:solidFill>
                <a:ea typeface="楷体_GB2312" pitchFamily="49" charset="-122"/>
                <a:sym typeface="Wingdings" panose="05000000000000000000" pitchFamily="2" charset="2"/>
              </a:rPr>
              <a:t>m_a</a:t>
            </a:r>
            <a:r>
              <a:rPr lang="en-US" altLang="zh-CN" sz="2000" dirty="0">
                <a:solidFill>
                  <a:srgbClr val="0000FF"/>
                </a:solidFill>
                <a:ea typeface="楷体_GB2312" pitchFamily="49" charset="-122"/>
                <a:sym typeface="Wingdings" panose="05000000000000000000" pitchFamily="2" charset="2"/>
              </a:rPr>
              <a:t>=-858993460</a:t>
            </a:r>
          </a:p>
          <a:p>
            <a:pPr marL="180000">
              <a:spcBef>
                <a:spcPct val="0"/>
              </a:spcBef>
              <a:buNone/>
            </a:pP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=30</a:t>
            </a:r>
          </a:p>
        </p:txBody>
      </p:sp>
      <p:sp>
        <p:nvSpPr>
          <p:cNvPr id="14" name="Text Box 9"/>
          <p:cNvSpPr txBox="1">
            <a:spLocks noChangeArrowheads="1"/>
          </p:cNvSpPr>
          <p:nvPr/>
        </p:nvSpPr>
        <p:spPr bwMode="auto">
          <a:xfrm>
            <a:off x="3573384" y="4422170"/>
            <a:ext cx="5108653" cy="569936"/>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这不是好的解决方案，</a:t>
            </a:r>
            <a:r>
              <a:rPr lang="en-US" altLang="zh-CN" sz="2000" dirty="0" err="1" smtClean="0">
                <a:solidFill>
                  <a:srgbClr val="0000FF"/>
                </a:solidFill>
                <a:latin typeface="新宋体" panose="02010609030101010101" pitchFamily="49" charset="-122"/>
                <a:ea typeface="新宋体" panose="02010609030101010101" pitchFamily="49" charset="-122"/>
              </a:rPr>
              <a:t>m_a</a:t>
            </a:r>
            <a:r>
              <a:rPr lang="zh-CN" altLang="en-US" sz="2000" dirty="0" smtClean="0">
                <a:solidFill>
                  <a:srgbClr val="0000FF"/>
                </a:solidFill>
                <a:latin typeface="新宋体" panose="02010609030101010101" pitchFamily="49" charset="-122"/>
                <a:ea typeface="新宋体" panose="02010609030101010101" pitchFamily="49" charset="-122"/>
              </a:rPr>
              <a:t>没有初始化。</a:t>
            </a:r>
            <a:endParaRPr lang="en-US" altLang="zh-CN" sz="2000" dirty="0">
              <a:solidFill>
                <a:srgbClr val="0000FF"/>
              </a:solidFill>
              <a:ea typeface="楷体_GB2312" pitchFamily="49" charset="-122"/>
              <a:sym typeface="Wingdings" panose="05000000000000000000" pitchFamily="2" charset="2"/>
            </a:endParaRPr>
          </a:p>
        </p:txBody>
      </p:sp>
      <p:cxnSp>
        <p:nvCxnSpPr>
          <p:cNvPr id="15" name="直接箭头连接符 14"/>
          <p:cNvCxnSpPr/>
          <p:nvPr/>
        </p:nvCxnSpPr>
        <p:spPr>
          <a:xfrm flipH="1" flipV="1">
            <a:off x="8097256" y="4999395"/>
            <a:ext cx="0" cy="722989"/>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8897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不</a:t>
            </a:r>
            <a:r>
              <a:rPr lang="zh-CN" altLang="zh-CN" dirty="0"/>
              <a:t>含委托的构造</a:t>
            </a:r>
            <a:r>
              <a:rPr lang="zh-CN" altLang="zh-CN" dirty="0" smtClean="0"/>
              <a:t>函数</a:t>
            </a:r>
            <a:r>
              <a:rPr lang="zh-CN" altLang="en-US" dirty="0" smtClean="0"/>
              <a:t>的执行顺序</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zh-CN" altLang="en-US" dirty="0"/>
              <a:t>首先调用其父</a:t>
            </a:r>
            <a:r>
              <a:rPr lang="zh-CN" altLang="en-US" dirty="0" smtClean="0"/>
              <a:t>类的</a:t>
            </a:r>
            <a:r>
              <a:rPr lang="zh-CN" altLang="en-US" dirty="0"/>
              <a:t>构造函数，其具体调用顺序是按照父类有向非循环图的深度优先和从左到右的顺序。这里的从左到右指的是在类定义的父类列表中出现的先后顺序</a:t>
            </a:r>
            <a:r>
              <a:rPr lang="zh-CN" altLang="en-US" dirty="0" smtClean="0"/>
              <a:t>。</a:t>
            </a:r>
            <a:endParaRPr lang="en-US" altLang="zh-CN" dirty="0" smtClean="0"/>
          </a:p>
          <a:p>
            <a:pPr marL="514350" indent="-514350">
              <a:buFont typeface="+mj-ea"/>
              <a:buAutoNum type="circleNumDbPlain"/>
            </a:pPr>
            <a:r>
              <a:rPr lang="zh-CN" altLang="en-US" dirty="0"/>
              <a:t>调用各成员对象的构造函数，调用顺序按照它们在类中声明的顺序</a:t>
            </a:r>
            <a:r>
              <a:rPr lang="zh-CN" altLang="en-US" dirty="0" smtClean="0"/>
              <a:t>。</a:t>
            </a:r>
            <a:endParaRPr lang="en-US" altLang="zh-CN" dirty="0" smtClean="0"/>
          </a:p>
          <a:p>
            <a:pPr marL="514350" indent="-514350">
              <a:buFont typeface="+mj-ea"/>
              <a:buAutoNum type="circleNumDbPlain"/>
            </a:pPr>
            <a:r>
              <a:rPr lang="zh-CN" altLang="en-US" dirty="0" smtClean="0"/>
              <a:t>执行当前构造函数的初始化列表及在函数体内的语句。</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2010986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下面程序输出什么</a:t>
            </a:r>
            <a:r>
              <a:rPr lang="en-US" altLang="zh-CN" dirty="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39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5" y="1359566"/>
            <a:ext cx="4552621" cy="4929259"/>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public</a:t>
            </a:r>
            <a:r>
              <a:rPr lang="en-US" altLang="zh-CN" sz="1800" dirty="0" err="1">
                <a:solidFill>
                  <a:srgbClr val="000000"/>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"E"</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public</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m_c</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716761" y="1743034"/>
            <a:ext cx="4325930" cy="4545791"/>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A(): </a:t>
            </a:r>
            <a:r>
              <a:rPr lang="pt-BR" altLang="zh-CN" sz="1800" dirty="0" smtClean="0">
                <a:solidFill>
                  <a:srgbClr val="000000"/>
                </a:solidFill>
                <a:latin typeface="新宋体" panose="02010609030101010101" pitchFamily="49" charset="-122"/>
                <a:ea typeface="新宋体" panose="02010609030101010101" pitchFamily="49" charset="-122"/>
              </a:rPr>
              <a:t>m_a(3)</a:t>
            </a:r>
          </a:p>
          <a:p>
            <a:pPr marL="0" indent="0">
              <a:lnSpc>
                <a:spcPts val="1800"/>
              </a:lnSpc>
              <a:spcBef>
                <a:spcPts val="0"/>
              </a:spcBef>
              <a:buNone/>
            </a:pPr>
            <a:r>
              <a:rPr lang="pt-BR" altLang="zh-CN" sz="1800" dirty="0" smtClean="0">
                <a:solidFill>
                  <a:srgbClr val="000000"/>
                </a:solidFill>
                <a:latin typeface="新宋体" panose="02010609030101010101" pitchFamily="49" charset="-122"/>
                <a:ea typeface="新宋体" panose="02010609030101010101" pitchFamily="49" charset="-122"/>
              </a:rPr>
              <a:t>{cout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m_a</a:t>
            </a:r>
            <a:r>
              <a:rPr lang="pt-BR" altLang="zh-CN" sz="1800" dirty="0" smtClean="0">
                <a:solidFill>
                  <a:srgbClr val="008080"/>
                </a:solidFill>
                <a:latin typeface="新宋体" panose="02010609030101010101" pitchFamily="49" charset="-122"/>
                <a:ea typeface="新宋体" panose="02010609030101010101" pitchFamily="49" charset="-122"/>
              </a:rPr>
              <a:t>&lt;&lt;</a:t>
            </a:r>
            <a:r>
              <a:rPr lang="pt-BR" altLang="zh-CN" sz="1800" dirty="0" smtClean="0">
                <a:solidFill>
                  <a:srgbClr val="A31515"/>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smtClean="0">
                <a:solidFill>
                  <a:srgbClr val="008080"/>
                </a:solidFill>
                <a:latin typeface="新宋体" panose="02010609030101010101" pitchFamily="49" charset="-122"/>
                <a:ea typeface="新宋体" panose="02010609030101010101" pitchFamily="49" charset="-122"/>
              </a:rPr>
              <a:t>     &lt;&lt;</a:t>
            </a:r>
            <a:r>
              <a:rPr lang="pt-BR" altLang="zh-CN" sz="1800" dirty="0">
                <a:solidFill>
                  <a:srgbClr val="000000"/>
                </a:solidFill>
                <a:latin typeface="新宋体" panose="02010609030101010101" pitchFamily="49" charset="-122"/>
                <a:ea typeface="新宋体" panose="02010609030101010101" pitchFamily="49" charset="-122"/>
              </a:rPr>
              <a:t>endl;}</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m_c</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a.m_bc.m_c</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7409488" y="1359566"/>
            <a:ext cx="1633203" cy="294773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C(10)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B(20)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E</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A(3)</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m_a=3</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m_b=20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m_c=10</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871191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小甜点</a:t>
            </a:r>
          </a:p>
        </p:txBody>
      </p:sp>
      <p:sp>
        <p:nvSpPr>
          <p:cNvPr id="3" name="内容占位符 2"/>
          <p:cNvSpPr>
            <a:spLocks noGrp="1"/>
          </p:cNvSpPr>
          <p:nvPr>
            <p:ph idx="1"/>
          </p:nvPr>
        </p:nvSpPr>
        <p:spPr>
          <a:xfrm>
            <a:off x="461963" y="1457325"/>
            <a:ext cx="8220075" cy="619125"/>
          </a:xfrm>
        </p:spPr>
        <p:txBody>
          <a:bodyPr/>
          <a:lstStyle/>
          <a:p>
            <a:r>
              <a:rPr lang="zh-CN" altLang="en-US" dirty="0"/>
              <a:t>什么是对象</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75885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下面程序输出什么</a:t>
            </a:r>
            <a:r>
              <a:rPr lang="en-US" altLang="zh-CN" dirty="0"/>
              <a:t>?</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5" y="1359566"/>
            <a:ext cx="4552621" cy="4929259"/>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public</a:t>
            </a:r>
            <a:r>
              <a:rPr lang="en-US" altLang="zh-CN" sz="1800" dirty="0" err="1">
                <a:solidFill>
                  <a:srgbClr val="000000"/>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"E"</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FF"/>
                </a:solidFill>
                <a:latin typeface="新宋体" panose="02010609030101010101" pitchFamily="49" charset="-122"/>
                <a:ea typeface="新宋体" panose="02010609030101010101" pitchFamily="49" charset="-122"/>
              </a:rPr>
              <a:t>public</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"D"</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=10):</a:t>
            </a:r>
            <a:r>
              <a:rPr lang="en-US" altLang="zh-CN" sz="1800" dirty="0" err="1">
                <a:solidFill>
                  <a:srgbClr val="000000"/>
                </a:solidFill>
                <a:latin typeface="新宋体" panose="02010609030101010101" pitchFamily="49" charset="-122"/>
                <a:ea typeface="新宋体" panose="02010609030101010101" pitchFamily="49" charset="-122"/>
              </a:rPr>
              <a:t>m_c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m_c</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=20):</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716761" y="1743034"/>
            <a:ext cx="4325930" cy="4545791"/>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endParaRPr lang="pt-BR" altLang="zh-CN" sz="1800" dirty="0" smtClean="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pt-BR" altLang="zh-CN" sz="1800" dirty="0" smtClean="0">
              <a:solidFill>
                <a:srgbClr val="A31515"/>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pt-BR"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gn="l">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000000"/>
                </a:solidFill>
                <a:latin typeface="新宋体" panose="02010609030101010101" pitchFamily="49" charset="-122"/>
                <a:ea typeface="新宋体" panose="02010609030101010101" pitchFamily="49" charset="-122"/>
              </a:rPr>
              <a:t>cout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m_c</a:t>
            </a:r>
            <a:r>
              <a:rPr lang="en-US" altLang="zh-CN" sz="1800" dirty="0" smtClean="0">
                <a:solidFill>
                  <a:srgbClr val="A31515"/>
                </a:solidFill>
                <a:latin typeface="新宋体" panose="02010609030101010101" pitchFamily="49" charset="-122"/>
                <a:ea typeface="新宋体" panose="02010609030101010101" pitchFamily="49" charset="-122"/>
              </a:rPr>
              <a:t>="</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err="1" smtClean="0">
                <a:solidFill>
                  <a:srgbClr val="000000"/>
                </a:solidFill>
                <a:latin typeface="新宋体" panose="02010609030101010101" pitchFamily="49" charset="-122"/>
                <a:ea typeface="新宋体" panose="02010609030101010101" pitchFamily="49" charset="-122"/>
              </a:rPr>
              <a:t>a.m_bc.m_c</a:t>
            </a:r>
            <a:r>
              <a:rPr lang="en-US" altLang="zh-CN" sz="1800" dirty="0" smtClean="0">
                <a:solidFill>
                  <a:srgbClr val="008080"/>
                </a:solidFill>
                <a:latin typeface="新宋体" panose="02010609030101010101" pitchFamily="49" charset="-122"/>
                <a:ea typeface="新宋体" panose="02010609030101010101" pitchFamily="49" charset="-122"/>
              </a:rPr>
              <a:t>&lt;&lt;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915150" y="1744581"/>
            <a:ext cx="2127542" cy="294773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C(10)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B(20)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E</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m_a=-858993460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m_b=20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m_c=10</a:t>
            </a:r>
            <a:endParaRPr lang="en-US" altLang="zh-CN" sz="2000" dirty="0">
              <a:solidFill>
                <a:srgbClr val="0000FF"/>
              </a:solidFill>
              <a:ea typeface="楷体_GB2312" pitchFamily="49" charset="-122"/>
              <a:sym typeface="Wingdings" panose="05000000000000000000" pitchFamily="2" charset="2"/>
            </a:endParaRPr>
          </a:p>
        </p:txBody>
      </p:sp>
      <p:sp>
        <p:nvSpPr>
          <p:cNvPr id="12" name="Text Box 8"/>
          <p:cNvSpPr txBox="1">
            <a:spLocks noChangeArrowheads="1"/>
          </p:cNvSpPr>
          <p:nvPr/>
        </p:nvSpPr>
        <p:spPr bwMode="auto">
          <a:xfrm>
            <a:off x="4716760" y="1359566"/>
            <a:ext cx="4325931" cy="360362"/>
          </a:xfrm>
          <a:prstGeom prst="rect">
            <a:avLst/>
          </a:prstGeom>
          <a:noFill/>
          <a:ln w="38100" algn="ctr">
            <a:solidFill>
              <a:srgbClr val="FF3300"/>
            </a:solidFill>
            <a:miter lim="800000"/>
            <a:headEnd/>
            <a:tailEnd/>
          </a:ln>
          <a:effec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smtClean="0">
                <a:ea typeface="楷体_GB2312" pitchFamily="49" charset="-122"/>
                <a:sym typeface="Wingdings" panose="05000000000000000000" pitchFamily="2" charset="2"/>
              </a:rPr>
              <a:t>去除</a:t>
            </a:r>
            <a:r>
              <a:rPr lang="en-US" altLang="zh-CN" sz="2000" dirty="0">
                <a:ea typeface="楷体_GB2312" pitchFamily="49" charset="-122"/>
                <a:sym typeface="Wingdings" panose="05000000000000000000" pitchFamily="2" charset="2"/>
              </a:rPr>
              <a:t>A</a:t>
            </a:r>
            <a:r>
              <a:rPr lang="zh-CN" altLang="en-US" sz="2000" dirty="0" smtClean="0">
                <a:ea typeface="楷体_GB2312" pitchFamily="49" charset="-122"/>
                <a:sym typeface="Wingdings" panose="05000000000000000000" pitchFamily="2" charset="2"/>
              </a:rPr>
              <a:t>构造函数定义</a:t>
            </a:r>
            <a:r>
              <a:rPr lang="zh-CN" altLang="en-US" sz="2000" dirty="0">
                <a:ea typeface="楷体_GB2312" pitchFamily="49" charset="-122"/>
                <a:sym typeface="Wingdings" panose="05000000000000000000" pitchFamily="2" charset="2"/>
              </a:rPr>
              <a:t>。</a:t>
            </a:r>
          </a:p>
        </p:txBody>
      </p:sp>
    </p:spTree>
    <p:extLst>
      <p:ext uri="{BB962C8B-B14F-4D97-AF65-F5344CB8AC3E}">
        <p14:creationId xmlns:p14="http://schemas.microsoft.com/office/powerpoint/2010/main" val="348484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a:xfrm>
            <a:off x="461963" y="1457325"/>
            <a:ext cx="8220075" cy="503822"/>
          </a:xfrm>
        </p:spPr>
        <p:txBody>
          <a:bodyPr>
            <a:normAutofit lnSpcReduction="10000"/>
          </a:bodyPr>
          <a:lstStyle/>
          <a:p>
            <a:r>
              <a:rPr lang="zh-CN" altLang="en-US" dirty="0"/>
              <a:t>在调用时，最后会自动调用其父类的析构函数。</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1961147"/>
            <a:ext cx="3536530" cy="4327678"/>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"~B"</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1" name="内容占位符 2"/>
          <p:cNvSpPr txBox="1">
            <a:spLocks/>
          </p:cNvSpPr>
          <p:nvPr/>
        </p:nvSpPr>
        <p:spPr>
          <a:xfrm>
            <a:off x="3693696" y="1961147"/>
            <a:ext cx="3152272" cy="3007895"/>
          </a:xfrm>
          <a:prstGeom prst="rect">
            <a:avLst/>
          </a:prstGeom>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函数</a:t>
            </a:r>
            <a:r>
              <a:rPr lang="en-US" altLang="zh-CN" sz="1800" dirty="0" err="1">
                <a:solidFill>
                  <a:srgbClr val="008000"/>
                </a:solidFill>
                <a:latin typeface="新宋体" panose="02010609030101010101" pitchFamily="49" charset="-122"/>
                <a:ea typeface="新宋体" panose="02010609030101010101" pitchFamily="49" charset="-122"/>
              </a:rPr>
              <a:t>gb_test</a:t>
            </a:r>
            <a:r>
              <a:rPr lang="zh-CN" altLang="en-US" sz="1800" dirty="0">
                <a:solidFill>
                  <a:srgbClr val="008000"/>
                </a:solidFill>
                <a:latin typeface="新宋体" panose="02010609030101010101" pitchFamily="49" charset="-122"/>
                <a:ea typeface="新宋体" panose="02010609030101010101" pitchFamily="49" charset="-122"/>
              </a:rPr>
              <a:t>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gb_test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6845968" y="4408214"/>
            <a:ext cx="1636295" cy="188061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A</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B</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~B</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~A</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8657642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析构函数的调用次序</a:t>
            </a:r>
          </a:p>
        </p:txBody>
      </p:sp>
      <p:sp>
        <p:nvSpPr>
          <p:cNvPr id="3" name="内容占位符 2"/>
          <p:cNvSpPr>
            <a:spLocks noGrp="1"/>
          </p:cNvSpPr>
          <p:nvPr>
            <p:ph idx="1"/>
          </p:nvPr>
        </p:nvSpPr>
        <p:spPr/>
        <p:txBody>
          <a:bodyPr/>
          <a:lstStyle/>
          <a:p>
            <a:r>
              <a:rPr lang="zh-CN" altLang="en-US" dirty="0"/>
              <a:t>在销毁实例对象时，其父类与成员的析构函数的调用</a:t>
            </a:r>
            <a:r>
              <a:rPr lang="zh-CN" altLang="en-US"/>
              <a:t>次序正好与</a:t>
            </a:r>
            <a:r>
              <a:rPr lang="zh-CN" altLang="en-US" dirty="0"/>
              <a:t>在构造该实例对象时相应构造函数的调用次序相反</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332250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析构函数的调用次序</a:t>
            </a:r>
          </a:p>
        </p:txBody>
      </p:sp>
      <p:sp>
        <p:nvSpPr>
          <p:cNvPr id="3" name="内容占位符 2"/>
          <p:cNvSpPr>
            <a:spLocks noGrp="1"/>
          </p:cNvSpPr>
          <p:nvPr>
            <p:ph idx="1"/>
          </p:nvPr>
        </p:nvSpPr>
        <p:spPr/>
        <p:txBody>
          <a:bodyPr/>
          <a:lstStyle/>
          <a:p>
            <a:r>
              <a:rPr lang="zh-CN" altLang="en-US" dirty="0"/>
              <a:t>通过</a:t>
            </a:r>
            <a:r>
              <a:rPr lang="en-US" altLang="zh-CN" dirty="0">
                <a:solidFill>
                  <a:srgbClr val="0000FF"/>
                </a:solidFill>
              </a:rPr>
              <a:t>new</a:t>
            </a:r>
            <a:r>
              <a:rPr lang="zh-CN" altLang="en-US" smtClean="0"/>
              <a:t>运算符创建的</a:t>
            </a:r>
            <a:r>
              <a:rPr lang="zh-CN" altLang="en-US" dirty="0"/>
              <a:t>实例对象需要通过调用</a:t>
            </a:r>
            <a:r>
              <a:rPr lang="en-US" altLang="zh-CN" dirty="0">
                <a:solidFill>
                  <a:srgbClr val="0000FF"/>
                </a:solidFill>
              </a:rPr>
              <a:t>delete</a:t>
            </a:r>
            <a:r>
              <a:rPr lang="zh-CN" altLang="en-US" dirty="0"/>
              <a:t>运算符从而触发析构函数的调用；对于其他实例对象，则在对象生命期结束时由系统自动调用。</a:t>
            </a:r>
          </a:p>
          <a:p>
            <a:r>
              <a:rPr lang="zh-CN" altLang="en-US" dirty="0"/>
              <a:t>当</a:t>
            </a:r>
            <a:r>
              <a:rPr lang="en-US" altLang="zh-CN" dirty="0">
                <a:solidFill>
                  <a:srgbClr val="0000FF"/>
                </a:solidFill>
              </a:rPr>
              <a:t>delete</a:t>
            </a:r>
            <a:r>
              <a:rPr lang="zh-CN" altLang="en-US" dirty="0"/>
              <a:t>运算符作用在一个值为</a:t>
            </a:r>
            <a:r>
              <a:rPr lang="en-US" altLang="zh-CN" dirty="0">
                <a:solidFill>
                  <a:srgbClr val="0000FF"/>
                </a:solidFill>
              </a:rPr>
              <a:t>NULL</a:t>
            </a:r>
            <a:r>
              <a:rPr lang="zh-CN" altLang="en-US" dirty="0"/>
              <a:t>的指针上时，并不会触发相应析构函数的调用</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2903784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4225"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229730"/>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132354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子类与父类的兼容性</a:t>
            </a:r>
          </a:p>
        </p:txBody>
      </p:sp>
      <p:sp>
        <p:nvSpPr>
          <p:cNvPr id="3" name="内容占位符 2"/>
          <p:cNvSpPr>
            <a:spLocks noGrp="1"/>
          </p:cNvSpPr>
          <p:nvPr>
            <p:ph idx="1"/>
          </p:nvPr>
        </p:nvSpPr>
        <p:spPr/>
        <p:txBody>
          <a:bodyPr/>
          <a:lstStyle/>
          <a:p>
            <a:r>
              <a:rPr lang="zh-CN" altLang="en-US" dirty="0"/>
              <a:t>设继承方式为</a:t>
            </a:r>
            <a:r>
              <a:rPr lang="en-US" altLang="zh-CN" dirty="0" smtClean="0">
                <a:solidFill>
                  <a:srgbClr val="0000FF"/>
                </a:solidFill>
              </a:rPr>
              <a:t>public</a:t>
            </a:r>
          </a:p>
          <a:p>
            <a:pPr marL="784350" lvl="1" indent="-514350">
              <a:buFont typeface="+mj-ea"/>
              <a:buAutoNum type="circleNumDbPlain"/>
            </a:pPr>
            <a:r>
              <a:rPr lang="zh-CN" altLang="en-US" dirty="0" smtClean="0"/>
              <a:t>用子类</a:t>
            </a:r>
            <a:r>
              <a:rPr lang="zh-CN" altLang="en-US" dirty="0"/>
              <a:t>的实例</a:t>
            </a:r>
            <a:r>
              <a:rPr lang="zh-CN" altLang="en-US" dirty="0" smtClean="0"/>
              <a:t>对象给父类</a:t>
            </a:r>
            <a:r>
              <a:rPr lang="zh-CN" altLang="en-US" dirty="0"/>
              <a:t>变量</a:t>
            </a:r>
            <a:r>
              <a:rPr lang="zh-CN" altLang="en-US" dirty="0" smtClean="0"/>
              <a:t>赋值</a:t>
            </a:r>
            <a:endParaRPr lang="en-US" altLang="zh-CN" dirty="0" smtClean="0"/>
          </a:p>
          <a:p>
            <a:pPr marL="784350" lvl="1" indent="-514350">
              <a:buFont typeface="+mj-ea"/>
              <a:buAutoNum type="circleNumDbPlain"/>
            </a:pPr>
            <a:r>
              <a:rPr lang="zh-CN" altLang="en-US" dirty="0" smtClean="0"/>
              <a:t>用子类的实例对象</a:t>
            </a:r>
            <a:r>
              <a:rPr lang="zh-CN" altLang="en-US" dirty="0"/>
              <a:t>来</a:t>
            </a:r>
            <a:r>
              <a:rPr lang="zh-CN" altLang="en-US" dirty="0" smtClean="0"/>
              <a:t>初始化父类</a:t>
            </a:r>
            <a:r>
              <a:rPr lang="zh-CN" altLang="en-US" dirty="0"/>
              <a:t>的</a:t>
            </a:r>
            <a:r>
              <a:rPr lang="zh-CN" altLang="en-US" dirty="0" smtClean="0"/>
              <a:t>引用</a:t>
            </a:r>
            <a:endParaRPr lang="en-US" altLang="zh-CN" dirty="0" smtClean="0"/>
          </a:p>
          <a:p>
            <a:pPr marL="784350" lvl="1" indent="-514350">
              <a:buFont typeface="+mj-ea"/>
              <a:buAutoNum type="circleNumDbPlain"/>
            </a:pPr>
            <a:r>
              <a:rPr lang="zh-CN" altLang="en-US" dirty="0" smtClean="0"/>
              <a:t>把子类实例对象</a:t>
            </a:r>
            <a:r>
              <a:rPr lang="zh-CN" altLang="en-US" dirty="0"/>
              <a:t>的地址赋值</a:t>
            </a:r>
            <a:r>
              <a:rPr lang="zh-CN" altLang="en-US" dirty="0" smtClean="0"/>
              <a:t>给父类</a:t>
            </a:r>
            <a:r>
              <a:rPr lang="zh-CN" altLang="en-US" dirty="0"/>
              <a:t>的</a:t>
            </a:r>
            <a:r>
              <a:rPr lang="zh-CN" altLang="en-US" dirty="0" smtClean="0"/>
              <a:t>指针</a:t>
            </a:r>
            <a:endParaRPr lang="en-US" altLang="zh-CN" dirty="0" smtClean="0"/>
          </a:p>
          <a:p>
            <a:pPr marL="784350" lvl="1" indent="-514350">
              <a:buFont typeface="+mj-ea"/>
              <a:buAutoNum type="circleNumDbPlain"/>
            </a:pPr>
            <a:r>
              <a:rPr lang="zh-CN" altLang="en-US" smtClean="0"/>
              <a:t>把指向子类</a:t>
            </a:r>
            <a:r>
              <a:rPr lang="zh-CN" altLang="en-US" dirty="0"/>
              <a:t>对象的指针赋值给</a:t>
            </a:r>
            <a:r>
              <a:rPr lang="zh-CN" altLang="en-US" dirty="0" smtClean="0"/>
              <a:t>指向父类对象</a:t>
            </a:r>
            <a:r>
              <a:rPr lang="zh-CN" altLang="en-US" dirty="0"/>
              <a:t>的</a:t>
            </a:r>
            <a:r>
              <a:rPr lang="zh-CN" altLang="en-US" dirty="0" smtClean="0"/>
              <a:t>指针</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8679697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允许</a:t>
            </a:r>
            <a:r>
              <a:rPr lang="en-US" altLang="zh-CN" dirty="0" smtClean="0"/>
              <a:t>: </a:t>
            </a:r>
            <a:r>
              <a:rPr lang="zh-CN" altLang="en-US" dirty="0" smtClean="0"/>
              <a:t>父类变量</a:t>
            </a:r>
            <a:r>
              <a:rPr lang="en-US" altLang="zh-CN" dirty="0" smtClean="0"/>
              <a:t>a</a:t>
            </a:r>
            <a:r>
              <a:rPr lang="en-US" altLang="zh-CN" dirty="0"/>
              <a:t>=</a:t>
            </a:r>
            <a:r>
              <a:rPr lang="zh-CN" altLang="en-US" dirty="0"/>
              <a:t>子</a:t>
            </a:r>
            <a:r>
              <a:rPr lang="zh-CN" altLang="en-US" dirty="0" smtClean="0"/>
              <a:t>类</a:t>
            </a:r>
            <a:r>
              <a:rPr lang="zh-CN" altLang="en-US" dirty="0"/>
              <a:t>变量</a:t>
            </a:r>
            <a:r>
              <a:rPr lang="en-US" altLang="zh-CN" dirty="0" smtClean="0"/>
              <a:t>b</a:t>
            </a:r>
            <a:r>
              <a:rPr lang="en-US" altLang="zh-CN" dirty="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1515979"/>
            <a:ext cx="4884066" cy="477284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10):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006517" y="1515978"/>
            <a:ext cx="4704346" cy="3092117"/>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a.m_a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 </a:t>
            </a:r>
            <a:r>
              <a:rPr lang="en-US" altLang="zh-CN" sz="1800" dirty="0">
                <a:solidFill>
                  <a:srgbClr val="008080"/>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a.m_a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5931568" y="5089358"/>
            <a:ext cx="2779295" cy="1266992"/>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a.m_a=0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a.m_a=10</a:t>
            </a:r>
            <a:endParaRPr lang="en-US" altLang="zh-CN" sz="2000" dirty="0">
              <a:solidFill>
                <a:srgbClr val="0000FF"/>
              </a:solidFill>
              <a:ea typeface="楷体_GB2312" pitchFamily="49" charset="-122"/>
              <a:sym typeface="Wingdings" panose="05000000000000000000" pitchFamily="2" charset="2"/>
            </a:endParaRPr>
          </a:p>
        </p:txBody>
      </p:sp>
      <p:grpSp>
        <p:nvGrpSpPr>
          <p:cNvPr id="12" name="组合 11"/>
          <p:cNvGrpSpPr/>
          <p:nvPr/>
        </p:nvGrpSpPr>
        <p:grpSpPr>
          <a:xfrm>
            <a:off x="6320468" y="1120696"/>
            <a:ext cx="1111159" cy="829497"/>
            <a:chOff x="3031150" y="208665"/>
            <a:chExt cx="720090" cy="605155"/>
          </a:xfrm>
        </p:grpSpPr>
        <p:sp>
          <p:nvSpPr>
            <p:cNvPr id="13" name="文本框 4"/>
            <p:cNvSpPr txBox="1"/>
            <p:nvPr/>
          </p:nvSpPr>
          <p:spPr>
            <a:xfrm>
              <a:off x="3031150" y="208665"/>
              <a:ext cx="719455" cy="605155"/>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连接符 13"/>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7635711" y="1105932"/>
            <a:ext cx="1254872" cy="1369149"/>
            <a:chOff x="2562304" y="4888619"/>
            <a:chExt cx="1254872" cy="1369149"/>
          </a:xfrm>
        </p:grpSpPr>
        <p:sp>
          <p:nvSpPr>
            <p:cNvPr id="17"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=10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 name="直接连接符 17"/>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1" name="直接连接符 20"/>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487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不允许</a:t>
            </a:r>
            <a:r>
              <a:rPr lang="en-US" altLang="zh-CN" dirty="0" smtClean="0"/>
              <a:t>:</a:t>
            </a:r>
            <a:r>
              <a:rPr lang="zh-CN" altLang="en-US" dirty="0"/>
              <a:t>子</a:t>
            </a:r>
            <a:r>
              <a:rPr lang="zh-CN" altLang="en-US" dirty="0" smtClean="0"/>
              <a:t>类变量</a:t>
            </a:r>
            <a:r>
              <a:rPr lang="en-US" altLang="zh-CN" dirty="0" smtClean="0"/>
              <a:t>b=</a:t>
            </a:r>
            <a:r>
              <a:rPr lang="zh-CN" altLang="en-US" dirty="0" smtClean="0"/>
              <a:t>父类变量</a:t>
            </a:r>
            <a:r>
              <a:rPr lang="en-US" altLang="zh-CN" dirty="0" smtClean="0"/>
              <a:t>a;</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1515979"/>
            <a:ext cx="4884066" cy="477284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10):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3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006517" y="1515978"/>
            <a:ext cx="4704346" cy="3092117"/>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b.m_a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b = a;</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b.m_a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5342022" y="5089358"/>
            <a:ext cx="3368842" cy="56548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en-US" sz="2000" dirty="0" smtClean="0">
                <a:ea typeface="楷体_GB2312" pitchFamily="49" charset="-122"/>
                <a:sym typeface="Wingdings" panose="05000000000000000000" pitchFamily="2" charset="2"/>
              </a:rPr>
              <a:t>错误</a:t>
            </a:r>
            <a:r>
              <a:rPr lang="pt-BR" altLang="zh-CN" sz="2000" dirty="0" smtClean="0">
                <a:ea typeface="楷体_GB2312" pitchFamily="49" charset="-122"/>
                <a:sym typeface="Wingdings" panose="05000000000000000000" pitchFamily="2" charset="2"/>
              </a:rPr>
              <a:t>: </a:t>
            </a:r>
            <a:r>
              <a:rPr lang="zh-CN" altLang="en-US" sz="2000" dirty="0" smtClean="0">
                <a:solidFill>
                  <a:srgbClr val="0000FF"/>
                </a:solidFill>
                <a:ea typeface="楷体_GB2312" pitchFamily="49" charset="-122"/>
                <a:sym typeface="Wingdings" panose="05000000000000000000" pitchFamily="2" charset="2"/>
              </a:rPr>
              <a:t>没有</a:t>
            </a:r>
            <a:r>
              <a:rPr lang="zh-CN" altLang="en-US" sz="2000" dirty="0">
                <a:solidFill>
                  <a:srgbClr val="0000FF"/>
                </a:solidFill>
                <a:ea typeface="楷体_GB2312" pitchFamily="49" charset="-122"/>
                <a:sym typeface="Wingdings" panose="05000000000000000000" pitchFamily="2" charset="2"/>
              </a:rPr>
              <a:t>可接受的转换</a:t>
            </a:r>
            <a:endParaRPr lang="en-US" altLang="zh-CN" sz="2000" dirty="0">
              <a:solidFill>
                <a:srgbClr val="0000FF"/>
              </a:solidFill>
              <a:ea typeface="楷体_GB2312" pitchFamily="49" charset="-122"/>
              <a:sym typeface="Wingdings" panose="05000000000000000000" pitchFamily="2" charset="2"/>
            </a:endParaRPr>
          </a:p>
        </p:txBody>
      </p:sp>
      <p:sp>
        <p:nvSpPr>
          <p:cNvPr id="12" name="AutoShape 5"/>
          <p:cNvSpPr>
            <a:spLocks noChangeArrowheads="1"/>
          </p:cNvSpPr>
          <p:nvPr/>
        </p:nvSpPr>
        <p:spPr bwMode="auto">
          <a:xfrm>
            <a:off x="4479924" y="2963880"/>
            <a:ext cx="815976" cy="269899"/>
          </a:xfrm>
          <a:prstGeom prst="roundRect">
            <a:avLst>
              <a:gd name="adj" fmla="val 16667"/>
            </a:avLst>
          </a:prstGeom>
          <a:solidFill>
            <a:srgbClr val="E0FFE0">
              <a:alpha val="40000"/>
            </a:srgbClr>
          </a:solidFill>
          <a:ln w="9525">
            <a:solidFill>
              <a:schemeClr val="tx1"/>
            </a:solidFill>
            <a:round/>
            <a:headEnd/>
            <a:tailEnd/>
          </a:ln>
          <a:effectLs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nvGrpSpPr>
          <p:cNvPr id="13" name="组合 12"/>
          <p:cNvGrpSpPr/>
          <p:nvPr/>
        </p:nvGrpSpPr>
        <p:grpSpPr>
          <a:xfrm>
            <a:off x="6320468" y="1120696"/>
            <a:ext cx="1111159" cy="829497"/>
            <a:chOff x="3031150" y="208665"/>
            <a:chExt cx="720090" cy="605155"/>
          </a:xfrm>
        </p:grpSpPr>
        <p:sp>
          <p:nvSpPr>
            <p:cNvPr id="14" name="文本框 4"/>
            <p:cNvSpPr txBox="1"/>
            <p:nvPr/>
          </p:nvSpPr>
          <p:spPr>
            <a:xfrm>
              <a:off x="3031150" y="208665"/>
              <a:ext cx="719455" cy="605155"/>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5" name="直接连接符 14"/>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7635711" y="1105932"/>
            <a:ext cx="1254872" cy="1369149"/>
            <a:chOff x="2562304" y="4888619"/>
            <a:chExt cx="1254872" cy="1369149"/>
          </a:xfrm>
        </p:grpSpPr>
        <p:sp>
          <p:nvSpPr>
            <p:cNvPr id="18"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=10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 name="直接连接符 18"/>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2" name="直接连接符 21"/>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63759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父类</a:t>
            </a:r>
            <a:r>
              <a:rPr lang="en-US" altLang="zh-CN" dirty="0"/>
              <a:t>&amp;a=</a:t>
            </a:r>
            <a:r>
              <a:rPr lang="zh-CN" altLang="en-US" dirty="0"/>
              <a:t>子类</a:t>
            </a:r>
            <a:r>
              <a:rPr lang="en-US" altLang="zh-CN" dirty="0"/>
              <a:t>b;</a:t>
            </a:r>
            <a:endParaRPr lang="zh-CN" altLang="en-US" dirty="0"/>
          </a:p>
        </p:txBody>
      </p:sp>
      <p:sp>
        <p:nvSpPr>
          <p:cNvPr id="3" name="内容占位符 2"/>
          <p:cNvSpPr>
            <a:spLocks noGrp="1"/>
          </p:cNvSpPr>
          <p:nvPr>
            <p:ph idx="1"/>
          </p:nvPr>
        </p:nvSpPr>
        <p:spPr>
          <a:xfrm>
            <a:off x="461963" y="1457325"/>
            <a:ext cx="8220075" cy="588043"/>
          </a:xfrm>
        </p:spPr>
        <p:txBody>
          <a:bodyPr/>
          <a:lstStyle/>
          <a:p>
            <a:r>
              <a:rPr lang="zh-CN" altLang="en-US" dirty="0"/>
              <a:t>用子类的实例对象来初始化父类的</a:t>
            </a:r>
            <a:r>
              <a:rPr lang="zh-CN" altLang="en-US" dirty="0" smtClean="0"/>
              <a:t>引用。</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2045367"/>
            <a:ext cx="4884066" cy="4243457"/>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10):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006517" y="2039420"/>
            <a:ext cx="4704346" cy="256867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&amp;a =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a.m_a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a.m_a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5931568" y="5229888"/>
            <a:ext cx="2779295" cy="112646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a.m_a=10</a:t>
            </a:r>
            <a:endParaRPr lang="en-US" altLang="zh-CN" sz="2000" dirty="0">
              <a:solidFill>
                <a:srgbClr val="0000FF"/>
              </a:solidFill>
              <a:ea typeface="楷体_GB2312" pitchFamily="49" charset="-122"/>
              <a:sym typeface="Wingdings" panose="05000000000000000000" pitchFamily="2" charset="2"/>
            </a:endParaRPr>
          </a:p>
        </p:txBody>
      </p:sp>
      <p:grpSp>
        <p:nvGrpSpPr>
          <p:cNvPr id="16" name="组合 15"/>
          <p:cNvGrpSpPr/>
          <p:nvPr/>
        </p:nvGrpSpPr>
        <p:grpSpPr>
          <a:xfrm>
            <a:off x="7615477" y="1822900"/>
            <a:ext cx="1254872" cy="1369149"/>
            <a:chOff x="2562304" y="4888619"/>
            <a:chExt cx="1254872" cy="1369149"/>
          </a:xfrm>
        </p:grpSpPr>
        <p:sp>
          <p:nvSpPr>
            <p:cNvPr id="17"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=10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8" name="直接连接符 17"/>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1" name="直接连接符 20"/>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7226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父类</a:t>
            </a:r>
            <a:r>
              <a:rPr lang="en-US" altLang="zh-CN" dirty="0"/>
              <a:t>&amp;a=</a:t>
            </a:r>
            <a:r>
              <a:rPr lang="zh-CN" altLang="en-US" dirty="0"/>
              <a:t>子类</a:t>
            </a:r>
            <a:r>
              <a:rPr lang="en-US" altLang="zh-CN" dirty="0"/>
              <a:t>b;</a:t>
            </a:r>
            <a:endParaRPr lang="zh-CN" altLang="en-US" dirty="0"/>
          </a:p>
        </p:txBody>
      </p:sp>
      <p:sp>
        <p:nvSpPr>
          <p:cNvPr id="3" name="内容占位符 2"/>
          <p:cNvSpPr>
            <a:spLocks noGrp="1"/>
          </p:cNvSpPr>
          <p:nvPr>
            <p:ph idx="1"/>
          </p:nvPr>
        </p:nvSpPr>
        <p:spPr>
          <a:xfrm>
            <a:off x="461963" y="1457325"/>
            <a:ext cx="8220075" cy="588043"/>
          </a:xfrm>
        </p:spPr>
        <p:txBody>
          <a:bodyPr/>
          <a:lstStyle/>
          <a:p>
            <a:r>
              <a:rPr lang="zh-CN" altLang="en-US" dirty="0"/>
              <a:t>用子类的实例对象来初始化父类的</a:t>
            </a:r>
            <a:r>
              <a:rPr lang="zh-CN" altLang="en-US" dirty="0" smtClean="0"/>
              <a:t>引用。</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49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2045367"/>
            <a:ext cx="4884066" cy="4243457"/>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10):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4006517" y="2039420"/>
            <a:ext cx="4704346" cy="256867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&amp;a =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a.m_b</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a.m_b</a:t>
            </a:r>
            <a:r>
              <a:rPr lang="en-US" altLang="zh-CN" sz="1800" dirty="0">
                <a:solidFill>
                  <a:srgbClr val="000000"/>
                </a:solidFill>
                <a:latin typeface="新宋体" panose="02010609030101010101" pitchFamily="49" charset="-122"/>
                <a:ea typeface="新宋体" panose="02010609030101010101" pitchFamily="49" charset="-122"/>
              </a:rPr>
              <a:t> &lt;&lt;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5041232" y="5089357"/>
            <a:ext cx="3669632" cy="87830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错误</a:t>
            </a:r>
            <a:r>
              <a:rPr lang="pt-BR" altLang="zh-CN" sz="2000" dirty="0" smtClean="0">
                <a:ea typeface="楷体_GB2312" pitchFamily="49" charset="-122"/>
                <a:sym typeface="Wingdings" panose="05000000000000000000" pitchFamily="2" charset="2"/>
              </a:rPr>
              <a:t>:</a:t>
            </a:r>
          </a:p>
          <a:p>
            <a:pPr marL="180000">
              <a:spcBef>
                <a:spcPct val="0"/>
              </a:spcBef>
              <a:buNone/>
            </a:pPr>
            <a:r>
              <a:rPr lang="pt-BR" altLang="zh-CN" sz="2000" dirty="0" smtClean="0">
                <a:ea typeface="楷体_GB2312" pitchFamily="49" charset="-122"/>
                <a:sym typeface="Wingdings" panose="05000000000000000000" pitchFamily="2" charset="2"/>
              </a:rPr>
              <a:t> </a:t>
            </a:r>
            <a:r>
              <a:rPr lang="en-US" altLang="zh-CN" sz="2000" dirty="0">
                <a:solidFill>
                  <a:srgbClr val="0000FF"/>
                </a:solidFill>
                <a:ea typeface="楷体_GB2312" pitchFamily="49" charset="-122"/>
                <a:sym typeface="Wingdings" panose="05000000000000000000" pitchFamily="2" charset="2"/>
              </a:rPr>
              <a:t>“</a:t>
            </a: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 </a:t>
            </a:r>
            <a:r>
              <a:rPr lang="zh-CN" altLang="en-US" sz="2000" dirty="0">
                <a:solidFill>
                  <a:srgbClr val="0000FF"/>
                </a:solidFill>
                <a:ea typeface="楷体_GB2312" pitchFamily="49" charset="-122"/>
                <a:sym typeface="Wingdings" panose="05000000000000000000" pitchFamily="2" charset="2"/>
              </a:rPr>
              <a:t>不是“</a:t>
            </a:r>
            <a:r>
              <a:rPr lang="en-US" altLang="zh-CN" sz="2000" dirty="0">
                <a:solidFill>
                  <a:srgbClr val="0000FF"/>
                </a:solidFill>
                <a:ea typeface="楷体_GB2312" pitchFamily="49" charset="-122"/>
                <a:sym typeface="Wingdings" panose="05000000000000000000" pitchFamily="2" charset="2"/>
              </a:rPr>
              <a:t>CP_A”</a:t>
            </a:r>
            <a:r>
              <a:rPr lang="zh-CN" altLang="en-US" sz="2000" dirty="0">
                <a:solidFill>
                  <a:srgbClr val="0000FF"/>
                </a:solidFill>
                <a:ea typeface="楷体_GB2312" pitchFamily="49" charset="-122"/>
                <a:sym typeface="Wingdings" panose="05000000000000000000" pitchFamily="2" charset="2"/>
              </a:rPr>
              <a:t>的</a:t>
            </a:r>
            <a:r>
              <a:rPr lang="zh-CN" altLang="en-US" sz="2000" dirty="0" smtClean="0">
                <a:solidFill>
                  <a:srgbClr val="0000FF"/>
                </a:solidFill>
                <a:ea typeface="楷体_GB2312" pitchFamily="49" charset="-122"/>
                <a:sym typeface="Wingdings" panose="05000000000000000000" pitchFamily="2" charset="2"/>
              </a:rPr>
              <a:t>成员。</a:t>
            </a:r>
            <a:endParaRPr lang="en-US" altLang="zh-CN" sz="2000" dirty="0">
              <a:solidFill>
                <a:srgbClr val="0000FF"/>
              </a:solidFill>
              <a:ea typeface="楷体_GB2312" pitchFamily="49" charset="-122"/>
              <a:sym typeface="Wingdings" panose="05000000000000000000" pitchFamily="2" charset="2"/>
            </a:endParaRPr>
          </a:p>
        </p:txBody>
      </p:sp>
      <p:sp>
        <p:nvSpPr>
          <p:cNvPr id="13" name="AutoShape 5"/>
          <p:cNvSpPr>
            <a:spLocks noChangeArrowheads="1"/>
          </p:cNvSpPr>
          <p:nvPr/>
        </p:nvSpPr>
        <p:spPr bwMode="auto">
          <a:xfrm>
            <a:off x="6810374" y="3326932"/>
            <a:ext cx="730251" cy="269899"/>
          </a:xfrm>
          <a:prstGeom prst="roundRect">
            <a:avLst>
              <a:gd name="adj" fmla="val 16667"/>
            </a:avLst>
          </a:prstGeom>
          <a:solidFill>
            <a:srgbClr val="E0FFE0">
              <a:alpha val="40000"/>
            </a:srgbClr>
          </a:solidFill>
          <a:ln w="9525">
            <a:solidFill>
              <a:schemeClr val="tx1"/>
            </a:solidFill>
            <a:round/>
            <a:headEnd/>
            <a:tailEnd/>
          </a:ln>
          <a:effectLs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cxnSp>
        <p:nvCxnSpPr>
          <p:cNvPr id="14" name="直接箭头连接符 13"/>
          <p:cNvCxnSpPr>
            <a:stCxn id="13" idx="2"/>
          </p:cNvCxnSpPr>
          <p:nvPr/>
        </p:nvCxnSpPr>
        <p:spPr>
          <a:xfrm>
            <a:off x="7175500" y="3596831"/>
            <a:ext cx="0" cy="1492526"/>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组合 14"/>
          <p:cNvGrpSpPr/>
          <p:nvPr/>
        </p:nvGrpSpPr>
        <p:grpSpPr>
          <a:xfrm>
            <a:off x="7615477" y="1822900"/>
            <a:ext cx="1254872" cy="1369149"/>
            <a:chOff x="2562304" y="4888619"/>
            <a:chExt cx="1254872" cy="1369149"/>
          </a:xfrm>
        </p:grpSpPr>
        <p:sp>
          <p:nvSpPr>
            <p:cNvPr id="16"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=10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直接连接符 16"/>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连接符 19"/>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282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小甜点</a:t>
            </a:r>
          </a:p>
        </p:txBody>
      </p:sp>
      <p:sp>
        <p:nvSpPr>
          <p:cNvPr id="3" name="内容占位符 2"/>
          <p:cNvSpPr>
            <a:spLocks noGrp="1"/>
          </p:cNvSpPr>
          <p:nvPr>
            <p:ph idx="1"/>
          </p:nvPr>
        </p:nvSpPr>
        <p:spPr>
          <a:xfrm>
            <a:off x="461963" y="1457325"/>
            <a:ext cx="8220075" cy="619125"/>
          </a:xfrm>
        </p:spPr>
        <p:txBody>
          <a:bodyPr/>
          <a:lstStyle/>
          <a:p>
            <a:r>
              <a:rPr lang="zh-CN" altLang="en-US" dirty="0"/>
              <a:t>什么是对象</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5"/>
          <p:cNvSpPr txBox="1">
            <a:spLocks noChangeArrowheads="1"/>
          </p:cNvSpPr>
          <p:nvPr/>
        </p:nvSpPr>
        <p:spPr bwMode="auto">
          <a:xfrm>
            <a:off x="1150938" y="3500438"/>
            <a:ext cx="6840537"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7200" dirty="0">
                <a:solidFill>
                  <a:srgbClr val="A30021"/>
                </a:solidFill>
                <a:ea typeface="华文行楷" panose="02010800040101010101" pitchFamily="2" charset="-122"/>
              </a:rPr>
              <a:t>特指恋爱的对方</a:t>
            </a:r>
          </a:p>
        </p:txBody>
      </p:sp>
      <p:sp>
        <p:nvSpPr>
          <p:cNvPr id="10" name="Text Box 6"/>
          <p:cNvSpPr txBox="1">
            <a:spLocks noChangeArrowheads="1"/>
          </p:cNvSpPr>
          <p:nvPr/>
        </p:nvSpPr>
        <p:spPr bwMode="auto">
          <a:xfrm>
            <a:off x="1692275" y="4797425"/>
            <a:ext cx="68405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5400" dirty="0">
                <a:solidFill>
                  <a:srgbClr val="0000FF"/>
                </a:solidFill>
                <a:ea typeface="华文行楷" panose="02010800040101010101" pitchFamily="2" charset="-122"/>
              </a:rPr>
              <a:t>为什么伊会让人喜欢</a:t>
            </a:r>
          </a:p>
        </p:txBody>
      </p:sp>
    </p:spTree>
    <p:extLst>
      <p:ext uri="{BB962C8B-B14F-4D97-AF65-F5344CB8AC3E}">
        <p14:creationId xmlns:p14="http://schemas.microsoft.com/office/powerpoint/2010/main" val="20128437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父类*</a:t>
            </a:r>
            <a:r>
              <a:rPr lang="en-US" altLang="zh-CN" dirty="0"/>
              <a:t>a=&amp;</a:t>
            </a:r>
            <a:r>
              <a:rPr lang="zh-CN" altLang="en-US" dirty="0"/>
              <a:t>子类</a:t>
            </a:r>
            <a:r>
              <a:rPr lang="en-US" altLang="zh-CN" dirty="0"/>
              <a:t>b;</a:t>
            </a:r>
            <a:endParaRPr lang="zh-CN" altLang="en-US" dirty="0"/>
          </a:p>
        </p:txBody>
      </p:sp>
      <p:sp>
        <p:nvSpPr>
          <p:cNvPr id="3" name="内容占位符 2"/>
          <p:cNvSpPr>
            <a:spLocks noGrp="1"/>
          </p:cNvSpPr>
          <p:nvPr>
            <p:ph idx="1"/>
          </p:nvPr>
        </p:nvSpPr>
        <p:spPr>
          <a:xfrm>
            <a:off x="461963" y="1457325"/>
            <a:ext cx="8220075" cy="563980"/>
          </a:xfrm>
        </p:spPr>
        <p:txBody>
          <a:bodyPr/>
          <a:lstStyle/>
          <a:p>
            <a:r>
              <a:rPr lang="zh-CN" altLang="en-US" dirty="0"/>
              <a:t>把子类实例对象的地址赋值给父类的指针</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2045367"/>
            <a:ext cx="4884066" cy="4243457"/>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10):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910261" y="2039420"/>
            <a:ext cx="5127958" cy="256867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 = &amp;b;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"pa-&gt;</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pa-&gt;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5931568" y="5229888"/>
            <a:ext cx="2779295" cy="1126461"/>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pa-&gt;m_a=10</a:t>
            </a:r>
            <a:endParaRPr lang="en-US" altLang="zh-CN" sz="2000" dirty="0">
              <a:solidFill>
                <a:srgbClr val="0000FF"/>
              </a:solidFill>
              <a:ea typeface="楷体_GB2312" pitchFamily="49" charset="-122"/>
              <a:sym typeface="Wingdings" panose="05000000000000000000" pitchFamily="2" charset="2"/>
            </a:endParaRPr>
          </a:p>
        </p:txBody>
      </p:sp>
      <p:grpSp>
        <p:nvGrpSpPr>
          <p:cNvPr id="12" name="组合 11"/>
          <p:cNvGrpSpPr/>
          <p:nvPr/>
        </p:nvGrpSpPr>
        <p:grpSpPr>
          <a:xfrm>
            <a:off x="7615477" y="1822900"/>
            <a:ext cx="1254872" cy="1369149"/>
            <a:chOff x="2562304" y="4888619"/>
            <a:chExt cx="1254872" cy="1369149"/>
          </a:xfrm>
        </p:grpSpPr>
        <p:sp>
          <p:nvSpPr>
            <p:cNvPr id="13"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=10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连接符 13"/>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7" name="直接连接符 16"/>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65710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父类*</a:t>
            </a:r>
            <a:r>
              <a:rPr lang="en-US" altLang="zh-CN" dirty="0"/>
              <a:t>a=&amp;</a:t>
            </a:r>
            <a:r>
              <a:rPr lang="zh-CN" altLang="en-US" dirty="0"/>
              <a:t>子类</a:t>
            </a:r>
            <a:r>
              <a:rPr lang="en-US" altLang="zh-CN" dirty="0"/>
              <a:t>b;</a:t>
            </a:r>
            <a:endParaRPr lang="zh-CN" altLang="en-US" dirty="0"/>
          </a:p>
        </p:txBody>
      </p:sp>
      <p:sp>
        <p:nvSpPr>
          <p:cNvPr id="3" name="内容占位符 2"/>
          <p:cNvSpPr>
            <a:spLocks noGrp="1"/>
          </p:cNvSpPr>
          <p:nvPr>
            <p:ph idx="1"/>
          </p:nvPr>
        </p:nvSpPr>
        <p:spPr>
          <a:xfrm>
            <a:off x="461963" y="1457325"/>
            <a:ext cx="8220075" cy="563980"/>
          </a:xfrm>
        </p:spPr>
        <p:txBody>
          <a:bodyPr/>
          <a:lstStyle/>
          <a:p>
            <a:r>
              <a:rPr lang="zh-CN" altLang="en-US" dirty="0"/>
              <a:t>把子类实例对象的地址赋值给父类的指针</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157166" y="2045367"/>
            <a:ext cx="4884066" cy="4243457"/>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CP_A(</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 :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10): </a:t>
            </a:r>
            <a:r>
              <a:rPr lang="en-US" altLang="zh-CN" sz="1800" dirty="0" err="1">
                <a:solidFill>
                  <a:srgbClr val="000000"/>
                </a:solidFill>
                <a:latin typeface="新宋体" panose="02010609030101010101" pitchFamily="49" charset="-122"/>
                <a:ea typeface="新宋体" panose="02010609030101010101" pitchFamily="49" charset="-122"/>
              </a:rPr>
              <a:t>m_b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20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910261" y="2039420"/>
            <a:ext cx="5127958" cy="2568675"/>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 *pa = &amp;b;</a:t>
            </a:r>
          </a:p>
          <a:p>
            <a:pPr marL="0" indent="0">
              <a:lnSpc>
                <a:spcPts val="2400"/>
              </a:lnSpc>
              <a:spcBef>
                <a:spcPts val="0"/>
              </a:spcBef>
              <a:buNone/>
            </a:pPr>
            <a:r>
              <a:rPr lang="fr-FR" altLang="zh-CN" sz="1800" dirty="0">
                <a:solidFill>
                  <a:srgbClr val="000000"/>
                </a:solidFill>
                <a:latin typeface="新宋体" panose="02010609030101010101" pitchFamily="49" charset="-122"/>
                <a:ea typeface="新宋体" panose="02010609030101010101" pitchFamily="49" charset="-122"/>
              </a:rPr>
              <a:t>    cout </a:t>
            </a:r>
            <a:r>
              <a:rPr lang="fr-FR" altLang="zh-CN" sz="1800" dirty="0">
                <a:solidFill>
                  <a:srgbClr val="008080"/>
                </a:solidFill>
                <a:latin typeface="新宋体" panose="02010609030101010101" pitchFamily="49" charset="-122"/>
                <a:ea typeface="新宋体" panose="02010609030101010101" pitchFamily="49" charset="-122"/>
              </a:rPr>
              <a:t>&lt;&lt;</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A31515"/>
                </a:solidFill>
                <a:latin typeface="新宋体" panose="02010609030101010101" pitchFamily="49" charset="-122"/>
                <a:ea typeface="新宋体" panose="02010609030101010101" pitchFamily="49" charset="-122"/>
              </a:rPr>
              <a:t>"pa-&gt;m_b="</a:t>
            </a:r>
            <a:r>
              <a:rPr lang="fr-FR" altLang="zh-CN" sz="1800" dirty="0">
                <a:solidFill>
                  <a:srgbClr val="000000"/>
                </a:solidFill>
                <a:latin typeface="新宋体" panose="02010609030101010101" pitchFamily="49" charset="-122"/>
                <a:ea typeface="新宋体" panose="02010609030101010101" pitchFamily="49" charset="-122"/>
              </a:rPr>
              <a:t> &lt;&lt; pa-&gt;m_b &lt;&lt; endl;</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24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2" name="Text Box 9"/>
          <p:cNvSpPr txBox="1">
            <a:spLocks noChangeArrowheads="1"/>
          </p:cNvSpPr>
          <p:nvPr/>
        </p:nvSpPr>
        <p:spPr bwMode="auto">
          <a:xfrm>
            <a:off x="5041232" y="5089357"/>
            <a:ext cx="3669632" cy="878305"/>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smtClean="0">
                <a:ea typeface="楷体_GB2312" pitchFamily="49" charset="-122"/>
                <a:sym typeface="Wingdings" panose="05000000000000000000" pitchFamily="2" charset="2"/>
              </a:rPr>
              <a:t>错误</a:t>
            </a:r>
            <a:r>
              <a:rPr lang="pt-BR" altLang="zh-CN" sz="2000" dirty="0" smtClean="0">
                <a:ea typeface="楷体_GB2312" pitchFamily="49" charset="-122"/>
                <a:sym typeface="Wingdings" panose="05000000000000000000" pitchFamily="2" charset="2"/>
              </a:rPr>
              <a:t>:</a:t>
            </a:r>
          </a:p>
          <a:p>
            <a:pPr marL="180000">
              <a:spcBef>
                <a:spcPct val="0"/>
              </a:spcBef>
              <a:buNone/>
            </a:pPr>
            <a:r>
              <a:rPr lang="pt-BR" altLang="zh-CN" sz="2000" dirty="0" smtClean="0">
                <a:ea typeface="楷体_GB2312" pitchFamily="49" charset="-122"/>
                <a:sym typeface="Wingdings" panose="05000000000000000000" pitchFamily="2" charset="2"/>
              </a:rPr>
              <a:t> </a:t>
            </a:r>
            <a:r>
              <a:rPr lang="en-US" altLang="zh-CN" sz="2000" dirty="0">
                <a:solidFill>
                  <a:srgbClr val="0000FF"/>
                </a:solidFill>
                <a:ea typeface="楷体_GB2312" pitchFamily="49" charset="-122"/>
                <a:sym typeface="Wingdings" panose="05000000000000000000" pitchFamily="2" charset="2"/>
              </a:rPr>
              <a:t>“</a:t>
            </a:r>
            <a:r>
              <a:rPr lang="en-US" altLang="zh-CN" sz="2000" dirty="0" err="1">
                <a:solidFill>
                  <a:srgbClr val="0000FF"/>
                </a:solidFill>
                <a:ea typeface="楷体_GB2312" pitchFamily="49" charset="-122"/>
                <a:sym typeface="Wingdings" panose="05000000000000000000" pitchFamily="2" charset="2"/>
              </a:rPr>
              <a:t>m_b</a:t>
            </a:r>
            <a:r>
              <a:rPr lang="en-US" altLang="zh-CN" sz="2000" dirty="0">
                <a:solidFill>
                  <a:srgbClr val="0000FF"/>
                </a:solidFill>
                <a:ea typeface="楷体_GB2312" pitchFamily="49" charset="-122"/>
                <a:sym typeface="Wingdings" panose="05000000000000000000" pitchFamily="2" charset="2"/>
              </a:rPr>
              <a:t>”: </a:t>
            </a:r>
            <a:r>
              <a:rPr lang="zh-CN" altLang="en-US" sz="2000" dirty="0">
                <a:solidFill>
                  <a:srgbClr val="0000FF"/>
                </a:solidFill>
                <a:ea typeface="楷体_GB2312" pitchFamily="49" charset="-122"/>
                <a:sym typeface="Wingdings" panose="05000000000000000000" pitchFamily="2" charset="2"/>
              </a:rPr>
              <a:t>不是“</a:t>
            </a:r>
            <a:r>
              <a:rPr lang="en-US" altLang="zh-CN" sz="2000" dirty="0">
                <a:solidFill>
                  <a:srgbClr val="0000FF"/>
                </a:solidFill>
                <a:ea typeface="楷体_GB2312" pitchFamily="49" charset="-122"/>
                <a:sym typeface="Wingdings" panose="05000000000000000000" pitchFamily="2" charset="2"/>
              </a:rPr>
              <a:t>CP_A”</a:t>
            </a:r>
            <a:r>
              <a:rPr lang="zh-CN" altLang="en-US" sz="2000" dirty="0">
                <a:solidFill>
                  <a:srgbClr val="0000FF"/>
                </a:solidFill>
                <a:ea typeface="楷体_GB2312" pitchFamily="49" charset="-122"/>
                <a:sym typeface="Wingdings" panose="05000000000000000000" pitchFamily="2" charset="2"/>
              </a:rPr>
              <a:t>的</a:t>
            </a:r>
            <a:r>
              <a:rPr lang="zh-CN" altLang="en-US" sz="2000" dirty="0" smtClean="0">
                <a:solidFill>
                  <a:srgbClr val="0000FF"/>
                </a:solidFill>
                <a:ea typeface="楷体_GB2312" pitchFamily="49" charset="-122"/>
                <a:sym typeface="Wingdings" panose="05000000000000000000" pitchFamily="2" charset="2"/>
              </a:rPr>
              <a:t>成员。</a:t>
            </a:r>
            <a:endParaRPr lang="en-US" altLang="zh-CN" sz="2000" dirty="0">
              <a:solidFill>
                <a:srgbClr val="0000FF"/>
              </a:solidFill>
              <a:ea typeface="楷体_GB2312" pitchFamily="49" charset="-122"/>
              <a:sym typeface="Wingdings" panose="05000000000000000000" pitchFamily="2" charset="2"/>
            </a:endParaRPr>
          </a:p>
        </p:txBody>
      </p:sp>
      <p:cxnSp>
        <p:nvCxnSpPr>
          <p:cNvPr id="13" name="直接箭头连接符 12"/>
          <p:cNvCxnSpPr/>
          <p:nvPr/>
        </p:nvCxnSpPr>
        <p:spPr>
          <a:xfrm>
            <a:off x="7175500" y="3596831"/>
            <a:ext cx="0" cy="1492526"/>
          </a:xfrm>
          <a:prstGeom prst="straightConnector1">
            <a:avLst/>
          </a:prstGeom>
          <a:solidFill>
            <a:srgbClr val="FFFF99"/>
          </a:solidFill>
          <a:ln w="38100" algn="ctr">
            <a:solidFill>
              <a:srgbClr val="FF3300"/>
            </a:solidFill>
            <a:miter lim="800000"/>
            <a:headEnd type="triangle" w="sm"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5"/>
          <p:cNvSpPr>
            <a:spLocks noChangeArrowheads="1"/>
          </p:cNvSpPr>
          <p:nvPr/>
        </p:nvSpPr>
        <p:spPr bwMode="auto">
          <a:xfrm>
            <a:off x="6967854" y="3326932"/>
            <a:ext cx="921386" cy="269899"/>
          </a:xfrm>
          <a:prstGeom prst="roundRect">
            <a:avLst>
              <a:gd name="adj" fmla="val 16667"/>
            </a:avLst>
          </a:prstGeom>
          <a:solidFill>
            <a:srgbClr val="E0FFE0">
              <a:alpha val="40000"/>
            </a:srgbClr>
          </a:solidFill>
          <a:ln w="9525">
            <a:solidFill>
              <a:schemeClr val="tx1"/>
            </a:solidFill>
            <a:round/>
            <a:headEnd/>
            <a:tailEnd/>
          </a:ln>
          <a:effectLst/>
          <a:extLst/>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grpSp>
        <p:nvGrpSpPr>
          <p:cNvPr id="15" name="组合 14"/>
          <p:cNvGrpSpPr/>
          <p:nvPr/>
        </p:nvGrpSpPr>
        <p:grpSpPr>
          <a:xfrm>
            <a:off x="7615477" y="1822900"/>
            <a:ext cx="1254872" cy="1369149"/>
            <a:chOff x="2562304" y="4888619"/>
            <a:chExt cx="1254872" cy="1369149"/>
          </a:xfrm>
        </p:grpSpPr>
        <p:sp>
          <p:nvSpPr>
            <p:cNvPr id="16"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m_b</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=10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直接连接符 16"/>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连接符 19"/>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2371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子类拥有与父类同名</a:t>
            </a:r>
            <a:r>
              <a:rPr lang="zh-CN" altLang="en-US" dirty="0" smtClean="0"/>
              <a:t>的成员</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503945"/>
            <a:ext cx="4884066" cy="4772846"/>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smtClean="0">
                <a:solidFill>
                  <a:srgbClr val="000000"/>
                </a:solidFill>
                <a:latin typeface="新宋体" panose="02010609030101010101" pitchFamily="49" charset="-122"/>
                <a:ea typeface="新宋体" panose="02010609030101010101" pitchFamily="49" charset="-122"/>
              </a:rPr>
              <a:t>    CP_A(</a:t>
            </a: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err="1" smtClean="0">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=0</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CP_B(</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80808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mb_print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22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p>
        </p:txBody>
      </p:sp>
      <p:sp>
        <p:nvSpPr>
          <p:cNvPr id="10" name="内容占位符 2"/>
          <p:cNvSpPr txBox="1">
            <a:spLocks/>
          </p:cNvSpPr>
          <p:nvPr/>
        </p:nvSpPr>
        <p:spPr>
          <a:xfrm>
            <a:off x="3489158" y="1503945"/>
            <a:ext cx="5606722" cy="3777917"/>
          </a:xfrm>
          <a:prstGeom prst="rect">
            <a:avLst/>
          </a:prstGeom>
          <a:solidFill>
            <a:schemeClr val="bg1"/>
          </a:solid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mb_print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m_data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pt-BR" altLang="zh-CN" sz="1800" dirty="0">
                <a:solidFill>
                  <a:srgbClr val="000000"/>
                </a:solidFill>
                <a:latin typeface="新宋体" panose="02010609030101010101" pitchFamily="49" charset="-122"/>
                <a:ea typeface="新宋体" panose="02010609030101010101" pitchFamily="49" charset="-122"/>
              </a:rPr>
              <a:t>    cout</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A31515"/>
                </a:solidFill>
                <a:latin typeface="新宋体" panose="02010609030101010101" pitchFamily="49" charset="-122"/>
                <a:ea typeface="新宋体" panose="02010609030101010101" pitchFamily="49" charset="-122"/>
              </a:rPr>
              <a:t>"CP_A::m_data="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2B91AF"/>
                </a:solidFill>
                <a:latin typeface="新宋体" panose="02010609030101010101" pitchFamily="49" charset="-122"/>
                <a:ea typeface="新宋体" panose="02010609030101010101" pitchFamily="49" charset="-122"/>
              </a:rPr>
              <a:t>CP_A</a:t>
            </a:r>
            <a:r>
              <a:rPr lang="pt-BR" altLang="zh-CN" sz="1800" dirty="0">
                <a:solidFill>
                  <a:srgbClr val="000000"/>
                </a:solidFill>
                <a:latin typeface="新宋体" panose="02010609030101010101" pitchFamily="49" charset="-122"/>
                <a:ea typeface="新宋体" panose="02010609030101010101" pitchFamily="49" charset="-122"/>
              </a:rPr>
              <a:t>::m_data</a:t>
            </a:r>
            <a:r>
              <a:rPr lang="pt-BR" altLang="zh-CN" sz="1800" dirty="0">
                <a:solidFill>
                  <a:srgbClr val="008080"/>
                </a:solidFill>
                <a:latin typeface="新宋体" panose="02010609030101010101" pitchFamily="49" charset="-122"/>
                <a:ea typeface="新宋体" panose="02010609030101010101" pitchFamily="49" charset="-122"/>
              </a:rPr>
              <a:t>&lt;&lt;</a:t>
            </a:r>
            <a:r>
              <a:rPr lang="pt-BR" altLang="zh-CN" sz="1800" dirty="0">
                <a:solidFill>
                  <a:srgbClr val="000000"/>
                </a:solidFill>
                <a:latin typeface="新宋体" panose="02010609030101010101" pitchFamily="49" charset="-122"/>
                <a:ea typeface="新宋体" panose="02010609030101010101" pitchFamily="49" charset="-122"/>
              </a:rPr>
              <a:t>endl;</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CP_B</a:t>
            </a:r>
            <a:r>
              <a:rPr lang="zh-CN" altLang="en-US" sz="1800" dirty="0">
                <a:solidFill>
                  <a:srgbClr val="008000"/>
                </a:solidFill>
                <a:latin typeface="新宋体" panose="02010609030101010101" pitchFamily="49" charset="-122"/>
                <a:ea typeface="新宋体" panose="02010609030101010101" pitchFamily="49" charset="-122"/>
              </a:rPr>
              <a:t>的成员函数</a:t>
            </a:r>
            <a:r>
              <a:rPr lang="en-US" altLang="zh-CN" sz="1800" dirty="0" err="1">
                <a:solidFill>
                  <a:srgbClr val="008000"/>
                </a:solidFill>
                <a:latin typeface="新宋体" panose="02010609030101010101" pitchFamily="49" charset="-122"/>
                <a:ea typeface="新宋体" panose="02010609030101010101" pitchFamily="49" charset="-122"/>
              </a:rPr>
              <a:t>mb_print</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CP_B</a:t>
            </a:r>
            <a:r>
              <a:rPr lang="en-US" altLang="zh-CN" sz="1800" dirty="0">
                <a:solidFill>
                  <a:srgbClr val="000000"/>
                </a:solidFill>
                <a:latin typeface="新宋体" panose="02010609030101010101" pitchFamily="49" charset="-122"/>
                <a:ea typeface="新宋体" panose="02010609030101010101" pitchFamily="49" charset="-122"/>
              </a:rPr>
              <a:t> b;</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b.mb_print</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b.m_data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b.m_data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b.CP_A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m_data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b.</a:t>
            </a:r>
            <a:r>
              <a:rPr lang="en-US" altLang="zh-CN" sz="1800" dirty="0" err="1">
                <a:solidFill>
                  <a:srgbClr val="2B91AF"/>
                </a:solidFill>
                <a:latin typeface="新宋体" panose="02010609030101010101" pitchFamily="49" charset="-122"/>
                <a:ea typeface="新宋体" panose="02010609030101010101" pitchFamily="49" charset="-122"/>
              </a:rPr>
              <a:t>CP_A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m_data</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m_data=10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CP_A::m_data=0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b.m_data=10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b.CP_A::m_data=0</a:t>
            </a:r>
            <a:endParaRPr lang="en-US" altLang="zh-CN" sz="2000" dirty="0">
              <a:solidFill>
                <a:srgbClr val="0000FF"/>
              </a:solidFill>
              <a:ea typeface="楷体_GB2312" pitchFamily="49" charset="-122"/>
              <a:sym typeface="Wingdings" panose="05000000000000000000" pitchFamily="2" charset="2"/>
            </a:endParaRPr>
          </a:p>
        </p:txBody>
      </p:sp>
      <p:sp>
        <p:nvSpPr>
          <p:cNvPr id="12" name="Text Box 9"/>
          <p:cNvSpPr txBox="1">
            <a:spLocks noChangeArrowheads="1"/>
          </p:cNvSpPr>
          <p:nvPr/>
        </p:nvSpPr>
        <p:spPr bwMode="auto">
          <a:xfrm>
            <a:off x="3850106" y="5390151"/>
            <a:ext cx="2442414" cy="886640"/>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2000" dirty="0">
                <a:ea typeface="楷体_GB2312" pitchFamily="49" charset="-122"/>
                <a:sym typeface="Wingdings" panose="05000000000000000000" pitchFamily="2" charset="2"/>
              </a:rPr>
              <a:t>这是允许的，但建议</a:t>
            </a:r>
            <a:r>
              <a:rPr lang="zh-CN" altLang="en-US" sz="2000" dirty="0">
                <a:solidFill>
                  <a:srgbClr val="FF0000"/>
                </a:solidFill>
                <a:ea typeface="楷体_GB2312" pitchFamily="49" charset="-122"/>
                <a:sym typeface="Wingdings" panose="05000000000000000000" pitchFamily="2" charset="2"/>
              </a:rPr>
              <a:t>不要</a:t>
            </a:r>
            <a:r>
              <a:rPr lang="zh-CN" altLang="en-US" sz="2000" dirty="0">
                <a:ea typeface="楷体_GB2312" pitchFamily="49" charset="-122"/>
                <a:sym typeface="Wingdings" panose="05000000000000000000" pitchFamily="2" charset="2"/>
              </a:rPr>
              <a:t>这样设计类。</a:t>
            </a:r>
            <a:endParaRPr lang="en-US" altLang="zh-CN" sz="2000" dirty="0">
              <a:solidFill>
                <a:srgbClr val="0000FF"/>
              </a:solidFill>
              <a:ea typeface="楷体_GB2312" pitchFamily="49" charset="-122"/>
              <a:sym typeface="Wingdings" panose="05000000000000000000" pitchFamily="2" charset="2"/>
            </a:endParaRPr>
          </a:p>
        </p:txBody>
      </p:sp>
      <p:grpSp>
        <p:nvGrpSpPr>
          <p:cNvPr id="13" name="组合 12"/>
          <p:cNvGrpSpPr/>
          <p:nvPr/>
        </p:nvGrpSpPr>
        <p:grpSpPr>
          <a:xfrm>
            <a:off x="7745788" y="779591"/>
            <a:ext cx="1254872" cy="1369149"/>
            <a:chOff x="2562304" y="4888619"/>
            <a:chExt cx="1254872" cy="1369149"/>
          </a:xfrm>
        </p:grpSpPr>
        <p:sp>
          <p:nvSpPr>
            <p:cNvPr id="14" name="文本框 4"/>
            <p:cNvSpPr txBox="1"/>
            <p:nvPr/>
          </p:nvSpPr>
          <p:spPr>
            <a:xfrm>
              <a:off x="2562304" y="4888619"/>
              <a:ext cx="1254872" cy="1369149"/>
            </a:xfrm>
            <a:prstGeom prst="rect">
              <a:avLst/>
            </a:prstGeom>
            <a:solidFill>
              <a:schemeClr val="bg1"/>
            </a:solid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endPar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smtClean="0">
                  <a:effectLst/>
                  <a:latin typeface="Times New Roman" panose="02020603050405020304" pitchFamily="18" charset="0"/>
                  <a:ea typeface="宋体" panose="02010600030101010101" pitchFamily="2" charset="-122"/>
                  <a:cs typeface="Times New Roman" panose="02020603050405020304" pitchFamily="18" charset="0"/>
                </a:rPr>
                <a:t>m_data</a:t>
              </a: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=10</a:t>
              </a:r>
            </a:p>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 name="直接连接符 14"/>
            <p:cNvCxnSpPr/>
            <p:nvPr/>
          </p:nvCxnSpPr>
          <p:spPr>
            <a:xfrm>
              <a:off x="2653245" y="5046601"/>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653245" y="5300006"/>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4"/>
            <p:cNvSpPr txBox="1"/>
            <p:nvPr/>
          </p:nvSpPr>
          <p:spPr>
            <a:xfrm>
              <a:off x="2652126" y="4954919"/>
              <a:ext cx="1111019" cy="672842"/>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m_data</a:t>
              </a:r>
              <a:r>
                <a:rPr lang="en-US" b="1" smtClean="0">
                  <a:effectLst/>
                  <a:latin typeface="Times New Roman" panose="02020603050405020304" pitchFamily="18" charset="0"/>
                  <a:ea typeface="宋体" panose="02010600030101010101" pitchFamily="2" charset="-122"/>
                  <a:cs typeface="宋体" panose="02010600030101010101" pitchFamily="2" charset="-122"/>
                </a:rPr>
                <a:t>=0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smtClean="0">
                  <a:solidFill>
                    <a:srgbClr val="FF0000"/>
                  </a:solidFill>
                  <a:latin typeface="Times New Roman" panose="02020603050405020304" pitchFamily="18" charset="0"/>
                  <a:ea typeface="宋体" panose="02010600030101010101" pitchFamily="2" charset="-122"/>
                  <a:cs typeface="宋体" panose="02010600030101010101" pitchFamily="2" charset="-122"/>
                </a:rPr>
                <a:t>A</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连接符 17"/>
            <p:cNvCxnSpPr/>
            <p:nvPr/>
          </p:nvCxnSpPr>
          <p:spPr>
            <a:xfrm>
              <a:off x="2634230" y="5728393"/>
              <a:ext cx="111102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634651" y="5981798"/>
              <a:ext cx="1110179"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33217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524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3795217"/>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42304700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虚拟继承</a:t>
            </a:r>
          </a:p>
        </p:txBody>
      </p:sp>
      <p:sp>
        <p:nvSpPr>
          <p:cNvPr id="3" name="内容占位符 2"/>
          <p:cNvSpPr>
            <a:spLocks noGrp="1"/>
          </p:cNvSpPr>
          <p:nvPr>
            <p:ph idx="1"/>
          </p:nvPr>
        </p:nvSpPr>
        <p:spPr/>
        <p:txBody>
          <a:bodyPr/>
          <a:lstStyle/>
          <a:p>
            <a:r>
              <a:rPr lang="zh-CN" altLang="en-US" dirty="0"/>
              <a:t>设类</a:t>
            </a:r>
            <a:r>
              <a:rPr lang="en-US" altLang="zh-CN" dirty="0"/>
              <a:t>A</a:t>
            </a:r>
            <a:r>
              <a:rPr lang="zh-CN" altLang="en-US" dirty="0"/>
              <a:t>是类</a:t>
            </a:r>
            <a:r>
              <a:rPr lang="en-US" altLang="zh-CN" dirty="0"/>
              <a:t>B</a:t>
            </a:r>
            <a:r>
              <a:rPr lang="zh-CN" altLang="en-US" dirty="0"/>
              <a:t>的直接父类。如果在类</a:t>
            </a:r>
            <a:r>
              <a:rPr lang="en-US" altLang="zh-CN" dirty="0"/>
              <a:t>B</a:t>
            </a:r>
            <a:r>
              <a:rPr lang="zh-CN" altLang="en-US" dirty="0"/>
              <a:t>的类定义头部的直接父类列表中，类</a:t>
            </a:r>
            <a:r>
              <a:rPr lang="en-US" altLang="zh-CN" dirty="0"/>
              <a:t>A</a:t>
            </a:r>
            <a:r>
              <a:rPr lang="zh-CN" altLang="en-US" dirty="0"/>
              <a:t>拥有</a:t>
            </a:r>
            <a:r>
              <a:rPr lang="en-US" altLang="zh-CN" dirty="0">
                <a:solidFill>
                  <a:srgbClr val="0000FF"/>
                </a:solidFill>
              </a:rPr>
              <a:t>virtual</a:t>
            </a:r>
            <a:r>
              <a:rPr lang="zh-CN" altLang="en-US" dirty="0"/>
              <a:t>属性，则称类</a:t>
            </a:r>
            <a:r>
              <a:rPr lang="en-US" altLang="zh-CN" dirty="0"/>
              <a:t>A</a:t>
            </a:r>
            <a:r>
              <a:rPr lang="zh-CN" altLang="en-US" dirty="0"/>
              <a:t>是类</a:t>
            </a:r>
            <a:r>
              <a:rPr lang="en-US" altLang="zh-CN" dirty="0"/>
              <a:t>B</a:t>
            </a:r>
            <a:r>
              <a:rPr lang="zh-CN" altLang="en-US" dirty="0"/>
              <a:t>的</a:t>
            </a:r>
            <a:r>
              <a:rPr lang="zh-CN" altLang="en-US" dirty="0">
                <a:solidFill>
                  <a:srgbClr val="FF0000"/>
                </a:solidFill>
              </a:rPr>
              <a:t>虚基类</a:t>
            </a:r>
            <a:r>
              <a:rPr lang="zh-CN" altLang="en-US" dirty="0" smtClean="0"/>
              <a:t>；</a:t>
            </a:r>
            <a:endParaRPr lang="en-US" altLang="zh-CN" dirty="0" smtClean="0"/>
          </a:p>
          <a:p>
            <a:r>
              <a:rPr lang="zh-CN" altLang="en-US" dirty="0" smtClean="0"/>
              <a:t>如果</a:t>
            </a:r>
            <a:r>
              <a:rPr lang="zh-CN" altLang="en-US" dirty="0"/>
              <a:t>类</a:t>
            </a:r>
            <a:r>
              <a:rPr lang="en-US" altLang="zh-CN" dirty="0"/>
              <a:t>A</a:t>
            </a:r>
            <a:r>
              <a:rPr lang="zh-CN" altLang="en-US" dirty="0">
                <a:solidFill>
                  <a:srgbClr val="FF0000"/>
                </a:solidFill>
              </a:rPr>
              <a:t>不拥有</a:t>
            </a:r>
            <a:r>
              <a:rPr lang="en-US" altLang="zh-CN" dirty="0">
                <a:solidFill>
                  <a:srgbClr val="0000FF"/>
                </a:solidFill>
              </a:rPr>
              <a:t>virtual</a:t>
            </a:r>
            <a:r>
              <a:rPr lang="zh-CN" altLang="en-US" dirty="0"/>
              <a:t>属性，则称类</a:t>
            </a:r>
            <a:r>
              <a:rPr lang="en-US" altLang="zh-CN" dirty="0"/>
              <a:t>A</a:t>
            </a:r>
            <a:r>
              <a:rPr lang="zh-CN" altLang="en-US" dirty="0">
                <a:solidFill>
                  <a:srgbClr val="FF0000"/>
                </a:solidFill>
              </a:rPr>
              <a:t>不是</a:t>
            </a:r>
            <a:r>
              <a:rPr lang="zh-CN" altLang="en-US" dirty="0"/>
              <a:t>类</a:t>
            </a:r>
            <a:r>
              <a:rPr lang="en-US" altLang="zh-CN" dirty="0"/>
              <a:t>B</a:t>
            </a:r>
            <a:r>
              <a:rPr lang="zh-CN" altLang="en-US" dirty="0"/>
              <a:t>的虚基类</a:t>
            </a:r>
            <a:r>
              <a:rPr lang="zh-CN" altLang="en-US" dirty="0" smtClean="0"/>
              <a:t>。</a:t>
            </a:r>
            <a:endParaRPr lang="en-US" altLang="zh-CN" dirty="0" smtClean="0"/>
          </a:p>
          <a:p>
            <a:r>
              <a:rPr lang="zh-CN" altLang="en-US" dirty="0" smtClean="0"/>
              <a:t>如果</a:t>
            </a:r>
            <a:r>
              <a:rPr lang="zh-CN" altLang="en-US" dirty="0"/>
              <a:t>类</a:t>
            </a:r>
            <a:r>
              <a:rPr lang="en-US" altLang="zh-CN" dirty="0"/>
              <a:t>A</a:t>
            </a:r>
            <a:r>
              <a:rPr lang="zh-CN" altLang="en-US" dirty="0"/>
              <a:t>是类</a:t>
            </a:r>
            <a:r>
              <a:rPr lang="en-US" altLang="zh-CN" dirty="0"/>
              <a:t>B</a:t>
            </a:r>
            <a:r>
              <a:rPr lang="zh-CN" altLang="en-US" smtClean="0"/>
              <a:t>的虚</a:t>
            </a:r>
            <a:r>
              <a:rPr lang="zh-CN" altLang="en-US" dirty="0"/>
              <a:t>基类，则将类</a:t>
            </a:r>
            <a:r>
              <a:rPr lang="en-US" altLang="zh-CN" dirty="0"/>
              <a:t>A</a:t>
            </a:r>
            <a:r>
              <a:rPr lang="zh-CN" altLang="en-US" dirty="0"/>
              <a:t>与类</a:t>
            </a:r>
            <a:r>
              <a:rPr lang="en-US" altLang="zh-CN" dirty="0"/>
              <a:t>B</a:t>
            </a:r>
            <a:r>
              <a:rPr lang="zh-CN" altLang="en-US" dirty="0"/>
              <a:t>之间的继承关系称为</a:t>
            </a:r>
            <a:r>
              <a:rPr lang="zh-CN" altLang="en-US" dirty="0">
                <a:solidFill>
                  <a:srgbClr val="FF0000"/>
                </a:solidFill>
              </a:rPr>
              <a:t>虚拟继承关系</a:t>
            </a:r>
            <a:r>
              <a:rPr lang="zh-CN" altLang="en-US" dirty="0"/>
              <a:t>。</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035751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虚拟继承关系不具有传递性</a:t>
            </a:r>
            <a:endParaRPr lang="zh-CN" altLang="en-US" dirty="0"/>
          </a:p>
        </p:txBody>
      </p:sp>
      <p:sp>
        <p:nvSpPr>
          <p:cNvPr id="3" name="内容占位符 2"/>
          <p:cNvSpPr>
            <a:spLocks noGrp="1"/>
          </p:cNvSpPr>
          <p:nvPr>
            <p:ph idx="1"/>
          </p:nvPr>
        </p:nvSpPr>
        <p:spPr>
          <a:xfrm>
            <a:off x="461963" y="1457325"/>
            <a:ext cx="4110037" cy="2079625"/>
          </a:xfrm>
        </p:spPr>
        <p:txBody>
          <a:bodyPr/>
          <a:lstStyle/>
          <a:p>
            <a:r>
              <a:rPr lang="zh-CN" altLang="en-US" dirty="0"/>
              <a:t>类</a:t>
            </a:r>
            <a:r>
              <a:rPr lang="en-US" altLang="zh-CN" dirty="0"/>
              <a:t>A</a:t>
            </a:r>
            <a:r>
              <a:rPr lang="zh-CN" altLang="en-US" dirty="0"/>
              <a:t>是类</a:t>
            </a:r>
            <a:r>
              <a:rPr lang="en-US" altLang="zh-CN" dirty="0"/>
              <a:t>B</a:t>
            </a:r>
            <a:r>
              <a:rPr lang="zh-CN" altLang="en-US" dirty="0"/>
              <a:t>和类</a:t>
            </a:r>
            <a:r>
              <a:rPr lang="en-US" altLang="zh-CN" dirty="0"/>
              <a:t>C</a:t>
            </a:r>
            <a:r>
              <a:rPr lang="zh-CN" altLang="en-US" dirty="0"/>
              <a:t>的直接父类，类</a:t>
            </a:r>
            <a:r>
              <a:rPr lang="en-US" altLang="zh-CN" dirty="0"/>
              <a:t>A</a:t>
            </a:r>
            <a:r>
              <a:rPr lang="zh-CN" altLang="en-US" dirty="0"/>
              <a:t>是类</a:t>
            </a:r>
            <a:r>
              <a:rPr lang="en-US" altLang="zh-CN" dirty="0"/>
              <a:t>B</a:t>
            </a:r>
            <a:r>
              <a:rPr lang="zh-CN" altLang="en-US" dirty="0"/>
              <a:t>的虚基类，但类</a:t>
            </a:r>
            <a:r>
              <a:rPr lang="en-US" altLang="zh-CN" dirty="0"/>
              <a:t>A</a:t>
            </a:r>
            <a:r>
              <a:rPr lang="zh-CN" altLang="en-US" dirty="0"/>
              <a:t>不是类</a:t>
            </a:r>
            <a:r>
              <a:rPr lang="en-US" altLang="zh-CN" dirty="0"/>
              <a:t>C</a:t>
            </a:r>
            <a:r>
              <a:rPr lang="zh-CN" altLang="en-US" dirty="0"/>
              <a:t>的虚基</a:t>
            </a:r>
            <a:r>
              <a:rPr lang="zh-CN" altLang="en-US" dirty="0" smtClean="0"/>
              <a:t>类。</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文本框 4"/>
          <p:cNvSpPr txBox="1"/>
          <p:nvPr/>
        </p:nvSpPr>
        <p:spPr>
          <a:xfrm>
            <a:off x="711469" y="5773520"/>
            <a:ext cx="3266594" cy="47820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(a) </a:t>
            </a: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的两种不同身份</a:t>
            </a:r>
          </a:p>
        </p:txBody>
      </p:sp>
      <p:sp>
        <p:nvSpPr>
          <p:cNvPr id="10" name="文本框 4"/>
          <p:cNvSpPr txBox="1"/>
          <p:nvPr/>
        </p:nvSpPr>
        <p:spPr>
          <a:xfrm>
            <a:off x="1017808" y="5143856"/>
            <a:ext cx="871297" cy="47820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sz="20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4"/>
          <p:cNvSpPr txBox="1"/>
          <p:nvPr/>
        </p:nvSpPr>
        <p:spPr>
          <a:xfrm>
            <a:off x="2772717" y="5145394"/>
            <a:ext cx="871297" cy="47820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C</a:t>
            </a:r>
            <a:endParaRPr lang="zh-CN" sz="20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4"/>
          <p:cNvSpPr txBox="1"/>
          <p:nvPr/>
        </p:nvSpPr>
        <p:spPr>
          <a:xfrm>
            <a:off x="2772717" y="3793808"/>
            <a:ext cx="871297" cy="47820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20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4"/>
          <p:cNvSpPr txBox="1"/>
          <p:nvPr/>
        </p:nvSpPr>
        <p:spPr>
          <a:xfrm>
            <a:off x="1017808" y="3795346"/>
            <a:ext cx="871297" cy="47820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20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直接连接符 13"/>
          <p:cNvCxnSpPr/>
          <p:nvPr/>
        </p:nvCxnSpPr>
        <p:spPr>
          <a:xfrm>
            <a:off x="1453456" y="4275089"/>
            <a:ext cx="0" cy="868767"/>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08365" y="4273552"/>
            <a:ext cx="0" cy="87030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sp>
        <p:nvSpPr>
          <p:cNvPr id="16" name="文本框 4"/>
          <p:cNvSpPr txBox="1"/>
          <p:nvPr/>
        </p:nvSpPr>
        <p:spPr>
          <a:xfrm>
            <a:off x="1576608" y="4253562"/>
            <a:ext cx="768158" cy="957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2000" b="1">
                <a:effectLst/>
                <a:latin typeface="Times New Roman" panose="02020603050405020304" pitchFamily="18" charset="0"/>
                <a:ea typeface="宋体" panose="02010600030101010101" pitchFamily="2" charset="-122"/>
                <a:cs typeface="Times New Roman" panose="02020603050405020304" pitchFamily="18" charset="0"/>
              </a:rPr>
              <a:t>虚拟</a:t>
            </a:r>
            <a:endParaRPr lang="zh-CN" sz="2000" b="1">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2000" b="1">
                <a:effectLst/>
                <a:latin typeface="Times New Roman" panose="02020603050405020304" pitchFamily="18" charset="0"/>
                <a:ea typeface="宋体" panose="02010600030101010101" pitchFamily="2" charset="-122"/>
                <a:cs typeface="Times New Roman" panose="02020603050405020304" pitchFamily="18" charset="0"/>
              </a:rPr>
              <a:t>继承</a:t>
            </a:r>
            <a:endParaRPr lang="zh-CN" sz="2000" b="1">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7" name="直接连接符 16"/>
          <p:cNvCxnSpPr/>
          <p:nvPr/>
        </p:nvCxnSpPr>
        <p:spPr>
          <a:xfrm>
            <a:off x="4572000" y="1542383"/>
            <a:ext cx="0" cy="4593722"/>
          </a:xfrm>
          <a:prstGeom prst="line">
            <a:avLst/>
          </a:prstGeom>
          <a:ln w="38100">
            <a:solidFill>
              <a:srgbClr val="FF0000"/>
            </a:solidFill>
            <a:headEnd type="none" w="med" len="lg"/>
          </a:ln>
        </p:spPr>
        <p:style>
          <a:lnRef idx="1">
            <a:schemeClr val="accent1"/>
          </a:lnRef>
          <a:fillRef idx="0">
            <a:schemeClr val="accent1"/>
          </a:fillRef>
          <a:effectRef idx="0">
            <a:schemeClr val="accent1"/>
          </a:effectRef>
          <a:fontRef idx="minor">
            <a:schemeClr val="tx1"/>
          </a:fontRef>
        </p:style>
      </p:cxnSp>
      <p:sp>
        <p:nvSpPr>
          <p:cNvPr id="19" name="内容占位符 2"/>
          <p:cNvSpPr txBox="1">
            <a:spLocks/>
          </p:cNvSpPr>
          <p:nvPr/>
        </p:nvSpPr>
        <p:spPr>
          <a:xfrm>
            <a:off x="4744215" y="1433364"/>
            <a:ext cx="4110037" cy="2079625"/>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类</a:t>
            </a:r>
            <a:r>
              <a:rPr lang="en-US" altLang="zh-CN" dirty="0"/>
              <a:t>B</a:t>
            </a:r>
            <a:r>
              <a:rPr lang="zh-CN" altLang="en-US" dirty="0"/>
              <a:t>是</a:t>
            </a:r>
            <a:r>
              <a:rPr lang="zh-CN" altLang="en-US" dirty="0" smtClean="0"/>
              <a:t>类</a:t>
            </a:r>
            <a:r>
              <a:rPr lang="en-US" altLang="zh-CN" dirty="0" smtClean="0"/>
              <a:t>C</a:t>
            </a:r>
            <a:r>
              <a:rPr lang="zh-CN" altLang="en-US" dirty="0" smtClean="0"/>
              <a:t>的</a:t>
            </a:r>
            <a:r>
              <a:rPr lang="zh-CN" altLang="en-US" dirty="0"/>
              <a:t>直接父类，类</a:t>
            </a:r>
            <a:r>
              <a:rPr lang="en-US" altLang="zh-CN" dirty="0"/>
              <a:t>A</a:t>
            </a:r>
            <a:r>
              <a:rPr lang="zh-CN" altLang="en-US" dirty="0"/>
              <a:t>是类</a:t>
            </a:r>
            <a:r>
              <a:rPr lang="en-US" altLang="zh-CN" dirty="0"/>
              <a:t>B</a:t>
            </a:r>
            <a:r>
              <a:rPr lang="zh-CN" altLang="en-US" dirty="0"/>
              <a:t>的直接父类，类</a:t>
            </a:r>
            <a:r>
              <a:rPr lang="en-US" altLang="zh-CN" dirty="0"/>
              <a:t>B</a:t>
            </a:r>
            <a:r>
              <a:rPr lang="zh-CN" altLang="en-US" dirty="0"/>
              <a:t>是</a:t>
            </a:r>
            <a:r>
              <a:rPr lang="zh-CN" altLang="en-US" dirty="0" smtClean="0"/>
              <a:t>类</a:t>
            </a:r>
            <a:r>
              <a:rPr lang="en-US" altLang="zh-CN" dirty="0" smtClean="0"/>
              <a:t>C</a:t>
            </a:r>
            <a:r>
              <a:rPr lang="zh-CN" altLang="en-US" dirty="0" smtClean="0"/>
              <a:t>的</a:t>
            </a:r>
            <a:r>
              <a:rPr lang="zh-CN" altLang="en-US" dirty="0"/>
              <a:t>虚基类，但类</a:t>
            </a:r>
            <a:r>
              <a:rPr lang="en-US" altLang="zh-CN" dirty="0"/>
              <a:t>A</a:t>
            </a:r>
            <a:r>
              <a:rPr lang="zh-CN" altLang="en-US" dirty="0"/>
              <a:t>不是类</a:t>
            </a:r>
            <a:r>
              <a:rPr lang="en-US" altLang="zh-CN" dirty="0"/>
              <a:t>B</a:t>
            </a:r>
            <a:r>
              <a:rPr lang="zh-CN" altLang="en-US" dirty="0"/>
              <a:t>的虚基类。</a:t>
            </a:r>
          </a:p>
        </p:txBody>
      </p:sp>
      <p:sp>
        <p:nvSpPr>
          <p:cNvPr id="20" name="文本框 4"/>
          <p:cNvSpPr txBox="1"/>
          <p:nvPr/>
        </p:nvSpPr>
        <p:spPr>
          <a:xfrm>
            <a:off x="5323262" y="5884343"/>
            <a:ext cx="3126891" cy="36738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indent="266700" algn="ctr">
              <a:spcAft>
                <a:spcPts val="0"/>
              </a:spcAft>
            </a:pP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(b) </a:t>
            </a: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不是类</a:t>
            </a: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的虚基类</a:t>
            </a:r>
          </a:p>
        </p:txBody>
      </p:sp>
      <p:sp>
        <p:nvSpPr>
          <p:cNvPr id="22" name="文本框 4"/>
          <p:cNvSpPr txBox="1"/>
          <p:nvPr/>
        </p:nvSpPr>
        <p:spPr>
          <a:xfrm>
            <a:off x="6557717" y="5446082"/>
            <a:ext cx="668613" cy="367383"/>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dirty="0" smtClean="0">
                <a:effectLst/>
                <a:latin typeface="Times New Roman" panose="02020603050405020304" pitchFamily="18" charset="0"/>
                <a:ea typeface="宋体" panose="02010600030101010101" pitchFamily="2" charset="-122"/>
                <a:cs typeface="宋体" panose="02010600030101010101" pitchFamily="2" charset="-122"/>
              </a:rPr>
              <a:t>C</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3" name="文本框 4"/>
          <p:cNvSpPr txBox="1"/>
          <p:nvPr/>
        </p:nvSpPr>
        <p:spPr>
          <a:xfrm>
            <a:off x="6557717" y="4407723"/>
            <a:ext cx="668613" cy="367383"/>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b="1">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a:effectLst/>
                <a:latin typeface="Times New Roman" panose="02020603050405020304" pitchFamily="18" charset="0"/>
                <a:ea typeface="宋体" panose="02010600030101010101" pitchFamily="2" charset="-122"/>
                <a:cs typeface="宋体" panose="02010600030101010101" pitchFamily="2" charset="-122"/>
              </a:rPr>
              <a:t>B</a:t>
            </a:r>
            <a:endParaRPr lang="zh-CN" sz="2000" b="1">
              <a:effectLst/>
              <a:latin typeface="宋体" panose="02010600030101010101" pitchFamily="2" charset="-122"/>
              <a:ea typeface="宋体" panose="02010600030101010101" pitchFamily="2" charset="-122"/>
              <a:cs typeface="宋体" panose="02010600030101010101" pitchFamily="2" charset="-122"/>
            </a:endParaRPr>
          </a:p>
        </p:txBody>
      </p:sp>
      <p:sp>
        <p:nvSpPr>
          <p:cNvPr id="24" name="文本框 4"/>
          <p:cNvSpPr txBox="1"/>
          <p:nvPr/>
        </p:nvSpPr>
        <p:spPr>
          <a:xfrm>
            <a:off x="6555354" y="3371726"/>
            <a:ext cx="668613" cy="367383"/>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sz="2000" b="1">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a:effectLst/>
                <a:latin typeface="Times New Roman" panose="02020603050405020304" pitchFamily="18" charset="0"/>
                <a:ea typeface="宋体" panose="02010600030101010101" pitchFamily="2" charset="-122"/>
                <a:cs typeface="宋体" panose="02010600030101010101" pitchFamily="2" charset="-122"/>
              </a:rPr>
              <a:t>A</a:t>
            </a:r>
            <a:endParaRPr lang="zh-CN" sz="2000" b="1">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5" name="直接连接符 24"/>
          <p:cNvCxnSpPr/>
          <p:nvPr/>
        </p:nvCxnSpPr>
        <p:spPr>
          <a:xfrm>
            <a:off x="6892023" y="4774561"/>
            <a:ext cx="0" cy="670757"/>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889661" y="3740290"/>
            <a:ext cx="0" cy="667432"/>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sp>
        <p:nvSpPr>
          <p:cNvPr id="27" name="文本框 4"/>
          <p:cNvSpPr txBox="1"/>
          <p:nvPr/>
        </p:nvSpPr>
        <p:spPr>
          <a:xfrm>
            <a:off x="6960976" y="4733362"/>
            <a:ext cx="589467" cy="73594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spcAft>
                <a:spcPts val="0"/>
              </a:spcAft>
            </a:pPr>
            <a:r>
              <a:rPr lang="zh-CN" sz="2000" b="1" dirty="0">
                <a:effectLst/>
                <a:latin typeface="Times New Roman" panose="02020603050405020304" pitchFamily="18" charset="0"/>
                <a:ea typeface="宋体" panose="02010600030101010101" pitchFamily="2" charset="-122"/>
                <a:cs typeface="Times New Roman" panose="02020603050405020304" pitchFamily="18" charset="0"/>
              </a:rPr>
              <a:t>虚拟</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a:p>
            <a:pPr>
              <a:spcAft>
                <a:spcPts val="0"/>
              </a:spcAft>
            </a:pPr>
            <a:r>
              <a:rPr lang="zh-CN" sz="2000" b="1" dirty="0">
                <a:effectLst/>
                <a:latin typeface="Times New Roman" panose="02020603050405020304" pitchFamily="18" charset="0"/>
                <a:ea typeface="宋体" panose="02010600030101010101" pitchFamily="2" charset="-122"/>
                <a:cs typeface="Times New Roman" panose="02020603050405020304" pitchFamily="18" charset="0"/>
              </a:rPr>
              <a:t>继承</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0868257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虚拟继承</a:t>
            </a:r>
          </a:p>
        </p:txBody>
      </p:sp>
      <p:sp>
        <p:nvSpPr>
          <p:cNvPr id="3" name="内容占位符 2"/>
          <p:cNvSpPr>
            <a:spLocks noGrp="1"/>
          </p:cNvSpPr>
          <p:nvPr>
            <p:ph idx="1"/>
          </p:nvPr>
        </p:nvSpPr>
        <p:spPr/>
        <p:txBody>
          <a:bodyPr/>
          <a:lstStyle/>
          <a:p>
            <a:r>
              <a:rPr lang="zh-CN" altLang="en-US" dirty="0"/>
              <a:t>在多重继承中，可以将共同基类</a:t>
            </a:r>
            <a:r>
              <a:rPr lang="en-US" altLang="zh-CN" dirty="0"/>
              <a:t>(</a:t>
            </a:r>
            <a:r>
              <a:rPr lang="zh-CN" altLang="en-US" dirty="0"/>
              <a:t>如果有</a:t>
            </a:r>
            <a:r>
              <a:rPr lang="en-US" altLang="zh-CN" dirty="0"/>
              <a:t>)</a:t>
            </a:r>
            <a:r>
              <a:rPr lang="zh-CN" altLang="en-US" dirty="0"/>
              <a:t>设置为</a:t>
            </a:r>
            <a:r>
              <a:rPr lang="zh-CN" altLang="en-US" dirty="0">
                <a:solidFill>
                  <a:schemeClr val="accent2"/>
                </a:solidFill>
              </a:rPr>
              <a:t>虚基类</a:t>
            </a:r>
            <a:r>
              <a:rPr lang="zh-CN" altLang="en-US" dirty="0"/>
              <a:t>。这样在不同继承路径上的该共同基类就成为同一个基类。</a:t>
            </a:r>
          </a:p>
          <a:p>
            <a:pPr marL="0" indent="0" algn="just">
              <a:buNone/>
            </a:pP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组合 20"/>
          <p:cNvGrpSpPr/>
          <p:nvPr/>
        </p:nvGrpSpPr>
        <p:grpSpPr>
          <a:xfrm>
            <a:off x="3356240" y="3284145"/>
            <a:ext cx="2431521" cy="2160000"/>
            <a:chOff x="6402376" y="1494749"/>
            <a:chExt cx="2431521" cy="2160000"/>
          </a:xfrm>
        </p:grpSpPr>
        <p:grpSp>
          <p:nvGrpSpPr>
            <p:cNvPr id="22" name="组合 21"/>
            <p:cNvGrpSpPr/>
            <p:nvPr/>
          </p:nvGrpSpPr>
          <p:grpSpPr>
            <a:xfrm>
              <a:off x="6534554" y="1494749"/>
              <a:ext cx="1780784" cy="2160000"/>
              <a:chOff x="4119313" y="1701600"/>
              <a:chExt cx="1780784" cy="2160000"/>
            </a:xfrm>
          </p:grpSpPr>
          <p:sp>
            <p:nvSpPr>
              <p:cNvPr id="27"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2" name="直接连接符 31"/>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23"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24" name="Text Box 9"/>
            <p:cNvSpPr txBox="1">
              <a:spLocks noChangeArrowheads="1"/>
            </p:cNvSpPr>
            <p:nvPr/>
          </p:nvSpPr>
          <p:spPr bwMode="auto">
            <a:xfrm>
              <a:off x="6720550" y="1816594"/>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25" name="Text Box 9"/>
            <p:cNvSpPr txBox="1">
              <a:spLocks noChangeArrowheads="1"/>
            </p:cNvSpPr>
            <p:nvPr/>
          </p:nvSpPr>
          <p:spPr bwMode="auto">
            <a:xfrm>
              <a:off x="6402376" y="2945235"/>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26" name="Text Box 9"/>
            <p:cNvSpPr txBox="1">
              <a:spLocks noChangeArrowheads="1"/>
            </p:cNvSpPr>
            <p:nvPr/>
          </p:nvSpPr>
          <p:spPr bwMode="auto">
            <a:xfrm>
              <a:off x="7628281" y="293047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grpSp>
    </p:spTree>
    <p:extLst>
      <p:ext uri="{BB962C8B-B14F-4D97-AF65-F5344CB8AC3E}">
        <p14:creationId xmlns:p14="http://schemas.microsoft.com/office/powerpoint/2010/main" val="30475123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也可以写成</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d.B</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 = 10;</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也可以写成</a:t>
            </a:r>
            <a:r>
              <a:rPr lang="en-US" altLang="zh-CN" sz="1800" dirty="0">
                <a:solidFill>
                  <a:srgbClr val="008000"/>
                </a:solidFill>
                <a:latin typeface="新宋体" panose="02010609030101010101" pitchFamily="49" charset="-122"/>
                <a:ea typeface="新宋体" panose="02010609030101010101" pitchFamily="49" charset="-122"/>
              </a:rPr>
              <a:t>: </a:t>
            </a:r>
            <a:r>
              <a:rPr lang="en-US" altLang="zh-CN" sz="1800" dirty="0" err="1">
                <a:solidFill>
                  <a:srgbClr val="008000"/>
                </a:solidFill>
                <a:latin typeface="新宋体" panose="02010609030101010101" pitchFamily="49" charset="-122"/>
                <a:ea typeface="新宋体" panose="02010609030101010101" pitchFamily="49" charset="-122"/>
              </a:rPr>
              <a:t>d.C</a:t>
            </a:r>
            <a:r>
              <a:rPr lang="en-US" altLang="zh-CN" sz="1800" dirty="0">
                <a:solidFill>
                  <a:srgbClr val="008000"/>
                </a:solidFill>
                <a:latin typeface="新宋体" panose="02010609030101010101" pitchFamily="49" charset="-122"/>
                <a:ea typeface="新宋体" panose="02010609030101010101" pitchFamily="49" charset="-122"/>
              </a:rPr>
              <a:t>::</a:t>
            </a:r>
            <a:r>
              <a:rPr lang="en-US" altLang="zh-CN" sz="1800" dirty="0" err="1">
                <a:solidFill>
                  <a:srgbClr val="008000"/>
                </a:solidFill>
                <a:latin typeface="新宋体" panose="02010609030101010101" pitchFamily="49" charset="-122"/>
                <a:ea typeface="新宋体" panose="02010609030101010101" pitchFamily="49" charset="-122"/>
              </a:rPr>
              <a:t>m_a</a:t>
            </a:r>
            <a:r>
              <a:rPr lang="en-US" altLang="zh-CN" sz="1800" dirty="0">
                <a:solidFill>
                  <a:srgbClr val="008000"/>
                </a:solidFill>
                <a:latin typeface="新宋体" panose="02010609030101010101" pitchFamily="49" charset="-122"/>
                <a:ea typeface="新宋体" panose="02010609030101010101" pitchFamily="49" charset="-122"/>
              </a:rPr>
              <a:t> = 20;</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sp>
        <p:nvSpPr>
          <p:cNvPr id="12" name="文本框 4"/>
          <p:cNvSpPr txBox="1"/>
          <p:nvPr/>
        </p:nvSpPr>
        <p:spPr>
          <a:xfrm>
            <a:off x="2767409" y="1494749"/>
            <a:ext cx="3195877" cy="180000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对象</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4"/>
          <p:cNvSpPr txBox="1"/>
          <p:nvPr/>
        </p:nvSpPr>
        <p:spPr>
          <a:xfrm>
            <a:off x="2830039" y="1600068"/>
            <a:ext cx="1478767" cy="1369149"/>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4"/>
          <p:cNvSpPr txBox="1"/>
          <p:nvPr/>
        </p:nvSpPr>
        <p:spPr>
          <a:xfrm>
            <a:off x="4422758" y="1600068"/>
            <a:ext cx="1478767" cy="1369149"/>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5" name="组合 14"/>
          <p:cNvGrpSpPr/>
          <p:nvPr/>
        </p:nvGrpSpPr>
        <p:grpSpPr>
          <a:xfrm>
            <a:off x="3274539" y="1666367"/>
            <a:ext cx="987295" cy="829867"/>
            <a:chOff x="2216405" y="241299"/>
            <a:chExt cx="720725" cy="605425"/>
          </a:xfrm>
        </p:grpSpPr>
        <p:cxnSp>
          <p:nvCxnSpPr>
            <p:cNvPr id="20" name="直接连接符 19"/>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16" name="组合 15"/>
          <p:cNvGrpSpPr/>
          <p:nvPr/>
        </p:nvGrpSpPr>
        <p:grpSpPr>
          <a:xfrm>
            <a:off x="4825505" y="1683057"/>
            <a:ext cx="986425" cy="829497"/>
            <a:chOff x="3031150" y="208665"/>
            <a:chExt cx="720090" cy="605155"/>
          </a:xfrm>
        </p:grpSpPr>
        <p:cxnSp>
          <p:nvCxnSpPr>
            <p:cNvPr id="17" name="直接连接符 16"/>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3" name="组合 32"/>
          <p:cNvGrpSpPr/>
          <p:nvPr/>
        </p:nvGrpSpPr>
        <p:grpSpPr>
          <a:xfrm>
            <a:off x="7088008" y="1494749"/>
            <a:ext cx="1780784" cy="1800000"/>
            <a:chOff x="4119313" y="1701600"/>
            <a:chExt cx="1780784" cy="2160000"/>
          </a:xfrm>
        </p:grpSpPr>
        <p:sp>
          <p:nvSpPr>
            <p:cNvPr id="23"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8" name="直接连接符 27"/>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0838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2</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7" name="组合 6"/>
          <p:cNvGrpSpPr>
            <a:grpSpLocks/>
          </p:cNvGrpSpPr>
          <p:nvPr/>
        </p:nvGrpSpPr>
        <p:grpSpPr>
          <a:xfrm>
            <a:off x="2454579" y="1422557"/>
            <a:ext cx="3600000" cy="1800000"/>
            <a:chOff x="6304552" y="1701600"/>
            <a:chExt cx="2332990" cy="1313180"/>
          </a:xfrm>
        </p:grpSpPr>
        <p:sp>
          <p:nvSpPr>
            <p:cNvPr id="12"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13"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5" name="组合 14"/>
            <p:cNvGrpSpPr/>
            <p:nvPr/>
          </p:nvGrpSpPr>
          <p:grpSpPr>
            <a:xfrm>
              <a:off x="6674757" y="1826803"/>
              <a:ext cx="720725" cy="605425"/>
              <a:chOff x="2216405" y="241299"/>
              <a:chExt cx="720725" cy="605425"/>
            </a:xfrm>
          </p:grpSpPr>
          <p:cxnSp>
            <p:nvCxnSpPr>
              <p:cNvPr id="20" name="直接连接符 19"/>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sz="1400" b="1"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a:solidFill>
                      <a:srgbClr val="FF0000"/>
                    </a:solidFill>
                    <a:latin typeface="Times New Roman" panose="02020603050405020304" pitchFamily="18" charset="0"/>
                    <a:ea typeface="宋体" panose="02010600030101010101" pitchFamily="2" charset="-122"/>
                    <a:cs typeface="宋体" panose="02010600030101010101" pitchFamily="2" charset="-122"/>
                  </a:rPr>
                  <a:t>A[virtual]</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16" name="组合 15"/>
            <p:cNvGrpSpPr/>
            <p:nvPr/>
          </p:nvGrpSpPr>
          <p:grpSpPr>
            <a:xfrm>
              <a:off x="7806962" y="1838979"/>
              <a:ext cx="720090" cy="605155"/>
              <a:chOff x="3031150" y="208665"/>
              <a:chExt cx="720090" cy="605155"/>
            </a:xfrm>
          </p:grpSpPr>
          <p:cxnSp>
            <p:nvCxnSpPr>
              <p:cNvPr id="17" name="直接连接符 16"/>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33" name="组合 32"/>
          <p:cNvGrpSpPr/>
          <p:nvPr/>
        </p:nvGrpSpPr>
        <p:grpSpPr>
          <a:xfrm>
            <a:off x="7088008" y="1494749"/>
            <a:ext cx="1780784" cy="2160000"/>
            <a:chOff x="4119313" y="1701600"/>
            <a:chExt cx="1780784" cy="2160000"/>
          </a:xfrm>
        </p:grpSpPr>
        <p:sp>
          <p:nvSpPr>
            <p:cNvPr id="23"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8" name="直接连接符 27"/>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32" name="Text Box 9"/>
          <p:cNvSpPr txBox="1">
            <a:spLocks noChangeArrowheads="1"/>
          </p:cNvSpPr>
          <p:nvPr/>
        </p:nvSpPr>
        <p:spPr bwMode="auto">
          <a:xfrm>
            <a:off x="7245007" y="1830358"/>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23185098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3</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59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7" name="组合 6"/>
          <p:cNvGrpSpPr>
            <a:grpSpLocks/>
          </p:cNvGrpSpPr>
          <p:nvPr/>
        </p:nvGrpSpPr>
        <p:grpSpPr>
          <a:xfrm>
            <a:off x="2418481" y="1434589"/>
            <a:ext cx="3600000" cy="1800000"/>
            <a:chOff x="6304552" y="1701600"/>
            <a:chExt cx="2332990" cy="1313180"/>
          </a:xfrm>
        </p:grpSpPr>
        <p:sp>
          <p:nvSpPr>
            <p:cNvPr id="12"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13"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5" name="组合 14"/>
            <p:cNvGrpSpPr/>
            <p:nvPr/>
          </p:nvGrpSpPr>
          <p:grpSpPr>
            <a:xfrm>
              <a:off x="6674757" y="1826803"/>
              <a:ext cx="720725" cy="605425"/>
              <a:chOff x="2216405" y="241299"/>
              <a:chExt cx="720725" cy="605425"/>
            </a:xfrm>
          </p:grpSpPr>
          <p:cxnSp>
            <p:nvCxnSpPr>
              <p:cNvPr id="20" name="直接连接符 19"/>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16" name="组合 15"/>
            <p:cNvGrpSpPr/>
            <p:nvPr/>
          </p:nvGrpSpPr>
          <p:grpSpPr>
            <a:xfrm>
              <a:off x="7806962" y="1838979"/>
              <a:ext cx="720090" cy="605155"/>
              <a:chOff x="3031150" y="208665"/>
              <a:chExt cx="720090" cy="605155"/>
            </a:xfrm>
          </p:grpSpPr>
          <p:cxnSp>
            <p:nvCxnSpPr>
              <p:cNvPr id="17" name="直接连接符 16"/>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a:solidFill>
                      <a:srgbClr val="FF0000"/>
                    </a:solidFill>
                    <a:latin typeface="Times New Roman" panose="02020603050405020304" pitchFamily="18" charset="0"/>
                    <a:cs typeface="Times New Roman" panose="02020603050405020304" pitchFamily="18" charset="0"/>
                  </a:rPr>
                  <a:t> </a:t>
                </a:r>
                <a:r>
                  <a:rPr lang="zh-CN" altLang="en-US" sz="1400" b="1" dirty="0">
                    <a:solidFill>
                      <a:srgbClr val="FF0000"/>
                    </a:solidFill>
                    <a:latin typeface="Times New Roman" panose="02020603050405020304" pitchFamily="18" charset="0"/>
                    <a:cs typeface="Times New Roman" panose="02020603050405020304" pitchFamily="18" charset="0"/>
                  </a:rPr>
                  <a:t>类</a:t>
                </a:r>
                <a:r>
                  <a:rPr lang="en-US" altLang="zh-CN" sz="1400" b="1" dirty="0">
                    <a:solidFill>
                      <a:srgbClr val="FF0000"/>
                    </a:solidFill>
                    <a:latin typeface="Times New Roman" panose="02020603050405020304" pitchFamily="18" charset="0"/>
                    <a:cs typeface="宋体" panose="02010600030101010101" pitchFamily="2" charset="-122"/>
                  </a:rPr>
                  <a:t>A[virtual]</a:t>
                </a:r>
                <a:endParaRPr lang="zh-CN"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33" name="组合 32"/>
          <p:cNvGrpSpPr/>
          <p:nvPr/>
        </p:nvGrpSpPr>
        <p:grpSpPr>
          <a:xfrm>
            <a:off x="6534554" y="1494749"/>
            <a:ext cx="1780784" cy="2160000"/>
            <a:chOff x="4119313" y="1701600"/>
            <a:chExt cx="1780784" cy="2160000"/>
          </a:xfrm>
        </p:grpSpPr>
        <p:sp>
          <p:nvSpPr>
            <p:cNvPr id="23"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8" name="直接连接符 27"/>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32"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4221493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a:xfrm>
            <a:off x="461963" y="1457325"/>
            <a:ext cx="8220075" cy="552450"/>
          </a:xfrm>
        </p:spPr>
        <p:txBody>
          <a:bodyPr/>
          <a:lstStyle/>
          <a:p>
            <a:r>
              <a:rPr lang="zh-CN" altLang="en-US" dirty="0" smtClean="0"/>
              <a:t>伊会</a:t>
            </a:r>
            <a:r>
              <a:rPr lang="zh-CN" altLang="en-US" dirty="0"/>
              <a:t>踩着五色云彩来接我， 我猜到了</a:t>
            </a:r>
            <a:r>
              <a:rPr lang="zh-CN" altLang="en-US" dirty="0" smtClean="0"/>
              <a:t>开头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61963" y="5675315"/>
            <a:ext cx="8220075" cy="552450"/>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00FF"/>
                </a:solidFill>
              </a:rPr>
              <a:t>伊会用车来接我，我不用猜</a:t>
            </a:r>
            <a:r>
              <a:rPr lang="en-US" altLang="zh-CN" dirty="0">
                <a:solidFill>
                  <a:srgbClr val="0000FF"/>
                </a:solidFill>
              </a:rPr>
              <a:t>……</a:t>
            </a:r>
            <a:endParaRPr lang="zh-CN" altLang="en-US" dirty="0">
              <a:solidFill>
                <a:srgbClr val="0000FF"/>
              </a:solidFill>
            </a:endParaRPr>
          </a:p>
        </p:txBody>
      </p:sp>
      <p:pic>
        <p:nvPicPr>
          <p:cNvPr id="10" name="Picture 7" desc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138360"/>
            <a:ext cx="3598863"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00" y="3068635"/>
            <a:ext cx="359886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7636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4</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smtClean="0">
                <a:solidFill>
                  <a:srgbClr val="0000FF"/>
                </a:solidFill>
                <a:latin typeface="新宋体" panose="02010609030101010101" pitchFamily="49" charset="-122"/>
                <a:ea typeface="新宋体" panose="02010609030101010101" pitchFamily="49" charset="-122"/>
              </a:rPr>
              <a:t>virtual 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2000" b="1" dirty="0">
                    <a:latin typeface="Times New Roman" panose="02020603050405020304" pitchFamily="18" charset="0"/>
                    <a:cs typeface="Times New Roman" panose="02020603050405020304" pitchFamily="18" charset="0"/>
                  </a:rPr>
                  <a:t> </a:t>
                </a:r>
                <a:r>
                  <a:rPr lang="zh-CN" altLang="zh-CN" sz="2000" b="1" dirty="0">
                    <a:latin typeface="Times New Roman" panose="02020603050405020304" pitchFamily="18" charset="0"/>
                    <a:cs typeface="Times New Roman" panose="02020603050405020304" pitchFamily="18" charset="0"/>
                  </a:rPr>
                  <a:t>类</a:t>
                </a:r>
                <a:r>
                  <a:rPr lang="en-US" altLang="zh-CN" sz="2000" b="1" dirty="0">
                    <a:latin typeface="Times New Roman" panose="02020603050405020304" pitchFamily="18" charset="0"/>
                    <a:cs typeface="宋体" panose="02010600030101010101" pitchFamily="2" charset="-122"/>
                  </a:rPr>
                  <a:t>A</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6328616" y="2875778"/>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41337102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5</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4" name="组合 33"/>
          <p:cNvGrpSpPr>
            <a:grpSpLocks/>
          </p:cNvGrpSpPr>
          <p:nvPr/>
        </p:nvGrpSpPr>
        <p:grpSpPr>
          <a:xfrm>
            <a:off x="2418481" y="1434589"/>
            <a:ext cx="3600000" cy="1800000"/>
            <a:chOff x="6304552" y="1701600"/>
            <a:chExt cx="2332990" cy="1313180"/>
          </a:xfrm>
        </p:grpSpPr>
        <p:sp>
          <p:nvSpPr>
            <p:cNvPr id="35"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6"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8" name="组合 37"/>
            <p:cNvGrpSpPr/>
            <p:nvPr/>
          </p:nvGrpSpPr>
          <p:grpSpPr>
            <a:xfrm>
              <a:off x="6674757" y="1826803"/>
              <a:ext cx="720725" cy="605425"/>
              <a:chOff x="2216405" y="241299"/>
              <a:chExt cx="720725" cy="605425"/>
            </a:xfrm>
          </p:grpSpPr>
          <p:cxnSp>
            <p:nvCxnSpPr>
              <p:cNvPr id="43" name="直接连接符 42"/>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9" name="组合 38"/>
            <p:cNvGrpSpPr/>
            <p:nvPr/>
          </p:nvGrpSpPr>
          <p:grpSpPr>
            <a:xfrm>
              <a:off x="7806962" y="1838979"/>
              <a:ext cx="720090" cy="605155"/>
              <a:chOff x="3031150" y="208665"/>
              <a:chExt cx="720090" cy="605155"/>
            </a:xfrm>
          </p:grpSpPr>
          <p:cxnSp>
            <p:nvCxnSpPr>
              <p:cNvPr id="40" name="直接连接符 39"/>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Times New Roman" panose="02020603050405020304" pitchFamily="18" charset="0"/>
                    <a:cs typeface="Times New Roman" panose="02020603050405020304" pitchFamily="18" charset="0"/>
                  </a:rPr>
                  <a:t>类</a:t>
                </a:r>
                <a:r>
                  <a:rPr lang="en-US" altLang="zh-CN" sz="2000" b="1" dirty="0" smtClean="0">
                    <a:solidFill>
                      <a:schemeClr val="tx1"/>
                    </a:solidFill>
                    <a:latin typeface="Times New Roman" panose="02020603050405020304" pitchFamily="18" charset="0"/>
                    <a:cs typeface="宋体" panose="02010600030101010101" pitchFamily="2" charset="-122"/>
                  </a:rPr>
                  <a:t>A</a:t>
                </a:r>
                <a:endParaRPr lang="zh-CN" sz="2000" b="1" dirty="0">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6" name="组合 45"/>
          <p:cNvGrpSpPr/>
          <p:nvPr/>
        </p:nvGrpSpPr>
        <p:grpSpPr>
          <a:xfrm>
            <a:off x="6534554" y="1494749"/>
            <a:ext cx="1780784" cy="2160000"/>
            <a:chOff x="4119313" y="1701600"/>
            <a:chExt cx="1780784" cy="2160000"/>
          </a:xfrm>
        </p:grpSpPr>
        <p:sp>
          <p:nvSpPr>
            <p:cNvPr id="47"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2" name="直接连接符 51"/>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6" name="Text Box 9"/>
          <p:cNvSpPr txBox="1">
            <a:spLocks noChangeArrowheads="1"/>
          </p:cNvSpPr>
          <p:nvPr/>
        </p:nvSpPr>
        <p:spPr bwMode="auto">
          <a:xfrm>
            <a:off x="7681640" y="2909057"/>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11415271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6</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d.B::A::m_a=20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720550" y="1822087"/>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grpSp>
        <p:nvGrpSpPr>
          <p:cNvPr id="3" name="组合 2"/>
          <p:cNvGrpSpPr/>
          <p:nvPr/>
        </p:nvGrpSpPr>
        <p:grpSpPr>
          <a:xfrm>
            <a:off x="2472229" y="1422747"/>
            <a:ext cx="3600000" cy="1800000"/>
            <a:chOff x="3224982" y="1593315"/>
            <a:chExt cx="2332990" cy="1313180"/>
          </a:xfrm>
        </p:grpSpPr>
        <p:sp>
          <p:nvSpPr>
            <p:cNvPr id="57" name="文本框 4"/>
            <p:cNvSpPr txBox="1"/>
            <p:nvPr/>
          </p:nvSpPr>
          <p:spPr>
            <a:xfrm>
              <a:off x="3224982" y="1593315"/>
              <a:ext cx="2332990" cy="1313180"/>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D</a:t>
              </a: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58" name="文本框 4"/>
            <p:cNvSpPr txBox="1"/>
            <p:nvPr/>
          </p:nvSpPr>
          <p:spPr>
            <a:xfrm>
              <a:off x="4026987" y="1631415"/>
              <a:ext cx="1079500" cy="998855"/>
            </a:xfrm>
            <a:prstGeom prst="rect">
              <a:avLst/>
            </a:prstGeom>
            <a:noFill/>
            <a:ln w="38100">
              <a:solidFill>
                <a:prstClr val="black"/>
              </a:solidFill>
            </a:ln>
            <a:effectLst/>
          </p:spPr>
          <p:txBody>
            <a:bodyPr rot="0" spcFirstLastPara="0" vert="horz" wrap="square" lIns="0" tIns="0" rIns="0" bIns="0" numCol="1" spcCol="0" rtlCol="0" fromWordArt="0" anchor="t" anchorCtr="0" forceAA="0" compatLnSpc="1">
              <a:prstTxWarp prst="textNoShape">
                <a:avLst/>
              </a:prstTxWarp>
              <a:noAutofit/>
            </a:bodyPr>
            <a:lstStyle/>
            <a:p>
              <a:pPr indent="57150" algn="just">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sz="20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文本框 4"/>
            <p:cNvSpPr txBox="1"/>
            <p:nvPr/>
          </p:nvSpPr>
          <p:spPr>
            <a:xfrm>
              <a:off x="4338137" y="1848585"/>
              <a:ext cx="1079500" cy="9988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C</a:t>
              </a:r>
              <a:endParaRPr lang="zh-CN" sz="20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0" name="直接连接符 59"/>
            <p:cNvCxnSpPr/>
            <p:nvPr/>
          </p:nvCxnSpPr>
          <p:spPr>
            <a:xfrm>
              <a:off x="4361632" y="2124175"/>
              <a:ext cx="719455" cy="0"/>
            </a:xfrm>
            <a:prstGeom prst="line">
              <a:avLst/>
            </a:prstGeom>
            <a:noFill/>
            <a:ln w="38100" cap="flat" cmpd="sng" algn="ctr">
              <a:solidFill>
                <a:sysClr val="windowText" lastClr="000000"/>
              </a:solidFill>
              <a:prstDash val="dash"/>
              <a:miter lim="800000"/>
            </a:ln>
            <a:effectLst/>
          </p:spPr>
        </p:cxnSp>
        <p:cxnSp>
          <p:nvCxnSpPr>
            <p:cNvPr id="61" name="直接连接符 60"/>
            <p:cNvCxnSpPr/>
            <p:nvPr/>
          </p:nvCxnSpPr>
          <p:spPr>
            <a:xfrm>
              <a:off x="4361632" y="2308960"/>
              <a:ext cx="719455" cy="0"/>
            </a:xfrm>
            <a:prstGeom prst="line">
              <a:avLst/>
            </a:prstGeom>
            <a:noFill/>
            <a:ln w="38100" cap="flat" cmpd="sng" algn="ctr">
              <a:solidFill>
                <a:sysClr val="windowText" lastClr="000000"/>
              </a:solidFill>
              <a:prstDash val="dash"/>
              <a:miter lim="800000"/>
            </a:ln>
            <a:effectLst/>
          </p:spPr>
        </p:cxnSp>
        <p:sp>
          <p:nvSpPr>
            <p:cNvPr id="62" name="文本框 4"/>
            <p:cNvSpPr txBox="1"/>
            <p:nvPr/>
          </p:nvSpPr>
          <p:spPr>
            <a:xfrm>
              <a:off x="4360997" y="1908275"/>
              <a:ext cx="719455" cy="6051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lnSpc>
                  <a:spcPts val="2400"/>
                </a:lnSpc>
                <a:spcAft>
                  <a:spcPts val="0"/>
                </a:spcAft>
              </a:pPr>
              <a:r>
                <a:rPr lang="en-US" sz="2000" b="1" dirty="0" err="1">
                  <a:effectLst/>
                  <a:latin typeface="Times New Roman" panose="02020603050405020304" pitchFamily="18" charset="0"/>
                  <a:ea typeface="宋体" panose="02010600030101010101" pitchFamily="2" charset="-122"/>
                  <a:cs typeface="宋体" panose="02010600030101010101" pitchFamily="2" charset="-122"/>
                </a:rPr>
                <a:t>m_a</a:t>
              </a:r>
              <a:r>
                <a:rPr lang="en-US" sz="2000" b="1"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a:p>
              <a:pPr indent="57150" algn="just">
                <a:lnSpc>
                  <a:spcPts val="2400"/>
                </a:lnSpc>
                <a:spcAft>
                  <a:spcPts val="0"/>
                </a:spcAft>
              </a:pPr>
              <a:r>
                <a:rPr lang="zh-CN" sz="1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A[virtual]</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33347965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7</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a:solidFill>
                      <a:srgbClr val="FF0000"/>
                    </a:solidFill>
                    <a:latin typeface="Times New Roman" panose="02020603050405020304" pitchFamily="18" charset="0"/>
                    <a:cs typeface="Times New Roman" panose="02020603050405020304" pitchFamily="18" charset="0"/>
                  </a:rPr>
                  <a:t> </a:t>
                </a:r>
                <a:r>
                  <a:rPr lang="zh-CN" altLang="en-US" sz="1400" b="1" dirty="0">
                    <a:solidFill>
                      <a:srgbClr val="FF0000"/>
                    </a:solidFill>
                    <a:latin typeface="Times New Roman" panose="02020603050405020304" pitchFamily="18" charset="0"/>
                    <a:cs typeface="Times New Roman" panose="02020603050405020304" pitchFamily="18" charset="0"/>
                  </a:rPr>
                  <a:t>类</a:t>
                </a:r>
                <a:r>
                  <a:rPr lang="en-US" altLang="zh-CN" sz="1400" b="1" dirty="0">
                    <a:solidFill>
                      <a:srgbClr val="FF0000"/>
                    </a:solidFill>
                    <a:latin typeface="Times New Roman" panose="02020603050405020304" pitchFamily="18" charset="0"/>
                    <a:cs typeface="宋体" panose="02010600030101010101" pitchFamily="2" charset="-122"/>
                  </a:rPr>
                  <a:t>A[virtual</a:t>
                </a:r>
                <a:r>
                  <a:rPr lang="en-US" altLang="zh-CN" sz="1400" b="1" dirty="0" smtClean="0">
                    <a:solidFill>
                      <a:srgbClr val="FF0000"/>
                    </a:solidFill>
                    <a:latin typeface="Times New Roman" panose="02020603050405020304" pitchFamily="18" charset="0"/>
                    <a:cs typeface="宋体" panose="02010600030101010101" pitchFamily="2" charset="-122"/>
                  </a:rPr>
                  <a:t>]</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zh-CN" altLang="en-US" b="1" dirty="0">
                    <a:solidFill>
                      <a:prstClr val="black"/>
                    </a:solidFill>
                    <a:latin typeface="Times New Roman" panose="02020603050405020304" pitchFamily="18" charset="0"/>
                    <a:cs typeface="Times New Roman" panose="02020603050405020304" pitchFamily="18" charset="0"/>
                  </a:rPr>
                  <a:t>类</a:t>
                </a:r>
                <a:r>
                  <a:rPr lang="en-US" altLang="zh-CN" b="1" dirty="0">
                    <a:solidFill>
                      <a:prstClr val="black"/>
                    </a:solidFill>
                    <a:latin typeface="Times New Roman" panose="02020603050405020304" pitchFamily="18" charset="0"/>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6723236" y="1816594"/>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362742" y="2909057"/>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32053294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8</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smtClean="0">
                    <a:solidFill>
                      <a:srgbClr val="FF0000"/>
                    </a:solidFill>
                    <a:latin typeface="Times New Roman" panose="02020603050405020304" pitchFamily="18" charset="0"/>
                    <a:cs typeface="Times New Roman" panose="02020603050405020304" pitchFamily="18" charset="0"/>
                  </a:rPr>
                  <a:t>类</a:t>
                </a:r>
                <a:r>
                  <a:rPr lang="en-US" altLang="zh-CN" sz="1400" b="1" dirty="0">
                    <a:solidFill>
                      <a:srgbClr val="FF0000"/>
                    </a:solidFill>
                    <a:latin typeface="Times New Roman" panose="02020603050405020304" pitchFamily="18" charset="0"/>
                    <a:cs typeface="宋体" panose="02010600030101010101" pitchFamily="2" charset="-122"/>
                  </a:rPr>
                  <a:t>A[virtual</a:t>
                </a:r>
                <a:r>
                  <a:rPr lang="en-US" altLang="zh-CN" sz="1400" b="1" dirty="0" smtClean="0">
                    <a:solidFill>
                      <a:srgbClr val="FF0000"/>
                    </a:solidFill>
                    <a:latin typeface="Times New Roman" panose="02020603050405020304" pitchFamily="18" charset="0"/>
                    <a:cs typeface="宋体" panose="02010600030101010101" pitchFamily="2" charset="-122"/>
                  </a:rPr>
                  <a:t>]</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zh-CN" altLang="zh-CN" b="1" dirty="0">
                    <a:latin typeface="Times New Roman" panose="02020603050405020304" pitchFamily="18" charset="0"/>
                    <a:cs typeface="Times New Roman" panose="02020603050405020304" pitchFamily="18" charset="0"/>
                  </a:rPr>
                  <a:t>类</a:t>
                </a:r>
                <a:r>
                  <a:rPr lang="en-US" altLang="zh-CN" b="1" dirty="0">
                    <a:latin typeface="Times New Roman" panose="02020603050405020304" pitchFamily="18" charset="0"/>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6720550" y="1816594"/>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7670046" y="2909057"/>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280771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9</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a:solidFill>
                      <a:srgbClr val="FF0000"/>
                    </a:solidFill>
                    <a:latin typeface="Times New Roman" panose="02020603050405020304" pitchFamily="18" charset="0"/>
                    <a:cs typeface="Times New Roman" panose="02020603050405020304" pitchFamily="18" charset="0"/>
                  </a:rPr>
                  <a:t> </a:t>
                </a:r>
                <a:r>
                  <a:rPr lang="zh-CN" altLang="en-US" sz="1400" b="1" dirty="0">
                    <a:solidFill>
                      <a:srgbClr val="FF0000"/>
                    </a:solidFill>
                    <a:latin typeface="Times New Roman" panose="02020603050405020304" pitchFamily="18" charset="0"/>
                    <a:cs typeface="Times New Roman" panose="02020603050405020304" pitchFamily="18" charset="0"/>
                  </a:rPr>
                  <a:t>类</a:t>
                </a:r>
                <a:r>
                  <a:rPr lang="en-US" altLang="zh-CN" sz="1400" b="1" dirty="0">
                    <a:solidFill>
                      <a:srgbClr val="FF0000"/>
                    </a:solidFill>
                    <a:latin typeface="Times New Roman" panose="02020603050405020304" pitchFamily="18" charset="0"/>
                    <a:cs typeface="宋体" panose="02010600030101010101" pitchFamily="2" charset="-122"/>
                  </a:rPr>
                  <a:t>A[virtual]</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325318" y="2876559"/>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22876534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10</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a:solidFill>
                      <a:srgbClr val="FF0000"/>
                    </a:solidFill>
                    <a:latin typeface="Times New Roman" panose="02020603050405020304" pitchFamily="18" charset="0"/>
                    <a:cs typeface="Times New Roman" panose="02020603050405020304" pitchFamily="18" charset="0"/>
                  </a:rPr>
                  <a:t> </a:t>
                </a:r>
                <a:r>
                  <a:rPr lang="zh-CN" altLang="en-US" sz="1400" b="1" dirty="0">
                    <a:solidFill>
                      <a:srgbClr val="FF0000"/>
                    </a:solidFill>
                    <a:latin typeface="Times New Roman" panose="02020603050405020304" pitchFamily="18" charset="0"/>
                    <a:cs typeface="Times New Roman" panose="02020603050405020304" pitchFamily="18" charset="0"/>
                  </a:rPr>
                  <a:t>类</a:t>
                </a:r>
                <a:r>
                  <a:rPr lang="en-US" altLang="zh-CN" sz="1400" b="1" dirty="0">
                    <a:solidFill>
                      <a:srgbClr val="FF0000"/>
                    </a:solidFill>
                    <a:latin typeface="Times New Roman" panose="02020603050405020304" pitchFamily="18" charset="0"/>
                    <a:cs typeface="宋体" panose="02010600030101010101" pitchFamily="2" charset="-122"/>
                  </a:rPr>
                  <a:t>A[virtual]</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7656583" y="2903698"/>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41026220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11</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a:solidFill>
                      <a:srgbClr val="FF000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类</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a:t>
                </a:r>
                <a:endParaRPr lang="zh-CN" b="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6325318" y="2923681"/>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7626189" y="2923681"/>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3262414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12</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d.B::A::m_a=20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741724" y="1831330"/>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7" name="Text Box 9"/>
          <p:cNvSpPr txBox="1">
            <a:spLocks noChangeArrowheads="1"/>
          </p:cNvSpPr>
          <p:nvPr/>
        </p:nvSpPr>
        <p:spPr bwMode="auto">
          <a:xfrm>
            <a:off x="6348685" y="2931283"/>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grpSp>
        <p:nvGrpSpPr>
          <p:cNvPr id="58" name="组合 57"/>
          <p:cNvGrpSpPr/>
          <p:nvPr/>
        </p:nvGrpSpPr>
        <p:grpSpPr>
          <a:xfrm>
            <a:off x="2472229" y="1422747"/>
            <a:ext cx="3600000" cy="1800000"/>
            <a:chOff x="3224982" y="1593315"/>
            <a:chExt cx="2332990" cy="1313180"/>
          </a:xfrm>
        </p:grpSpPr>
        <p:sp>
          <p:nvSpPr>
            <p:cNvPr id="59" name="文本框 4"/>
            <p:cNvSpPr txBox="1"/>
            <p:nvPr/>
          </p:nvSpPr>
          <p:spPr>
            <a:xfrm>
              <a:off x="3224982" y="1593315"/>
              <a:ext cx="2332990" cy="1313180"/>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D</a:t>
              </a: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60" name="文本框 4"/>
            <p:cNvSpPr txBox="1"/>
            <p:nvPr/>
          </p:nvSpPr>
          <p:spPr>
            <a:xfrm>
              <a:off x="4026987" y="1631415"/>
              <a:ext cx="1079500" cy="998855"/>
            </a:xfrm>
            <a:prstGeom prst="rect">
              <a:avLst/>
            </a:prstGeom>
            <a:noFill/>
            <a:ln w="38100">
              <a:solidFill>
                <a:prstClr val="black"/>
              </a:solidFill>
            </a:ln>
            <a:effectLst/>
          </p:spPr>
          <p:txBody>
            <a:bodyPr rot="0" spcFirstLastPara="0" vert="horz" wrap="square" lIns="0" tIns="0" rIns="0" bIns="0" numCol="1" spcCol="0" rtlCol="0" fromWordArt="0" anchor="t" anchorCtr="0" forceAA="0" compatLnSpc="1">
              <a:prstTxWarp prst="textNoShape">
                <a:avLst/>
              </a:prstTxWarp>
              <a:noAutofit/>
            </a:bodyPr>
            <a:lstStyle/>
            <a:p>
              <a:pPr indent="57150" algn="just">
                <a:spcAft>
                  <a:spcPts val="0"/>
                </a:spcAft>
              </a:pPr>
              <a:r>
                <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a:solidFill>
                    <a:srgbClr val="FF0000"/>
                  </a:solidFill>
                  <a:latin typeface="Times New Roman" panose="02020603050405020304" pitchFamily="18" charset="0"/>
                  <a:cs typeface="宋体" panose="02010600030101010101" pitchFamily="2" charset="-122"/>
                </a:rPr>
                <a:t>[virtual]</a:t>
              </a:r>
              <a:endParaRPr 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文本框 4"/>
            <p:cNvSpPr txBox="1"/>
            <p:nvPr/>
          </p:nvSpPr>
          <p:spPr>
            <a:xfrm>
              <a:off x="4338137" y="1848585"/>
              <a:ext cx="1079500" cy="9988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sz="2000"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a:effectLst/>
                  <a:latin typeface="Times New Roman" panose="02020603050405020304" pitchFamily="18" charset="0"/>
                  <a:ea typeface="宋体" panose="02010600030101010101" pitchFamily="2" charset="-122"/>
                  <a:cs typeface="Times New Roman" panose="02020603050405020304" pitchFamily="18" charset="0"/>
                </a:rPr>
                <a:t>C</a:t>
              </a:r>
              <a:endParaRPr lang="zh-CN" sz="2000"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2" name="直接连接符 61"/>
            <p:cNvCxnSpPr/>
            <p:nvPr/>
          </p:nvCxnSpPr>
          <p:spPr>
            <a:xfrm>
              <a:off x="4361632" y="2124175"/>
              <a:ext cx="719455" cy="0"/>
            </a:xfrm>
            <a:prstGeom prst="line">
              <a:avLst/>
            </a:prstGeom>
            <a:noFill/>
            <a:ln w="38100" cap="flat" cmpd="sng" algn="ctr">
              <a:solidFill>
                <a:sysClr val="windowText" lastClr="000000"/>
              </a:solidFill>
              <a:prstDash val="dash"/>
              <a:miter lim="800000"/>
            </a:ln>
            <a:effectLst/>
          </p:spPr>
        </p:cxnSp>
        <p:cxnSp>
          <p:nvCxnSpPr>
            <p:cNvPr id="63" name="直接连接符 62"/>
            <p:cNvCxnSpPr/>
            <p:nvPr/>
          </p:nvCxnSpPr>
          <p:spPr>
            <a:xfrm>
              <a:off x="4361632" y="2308960"/>
              <a:ext cx="719455" cy="0"/>
            </a:xfrm>
            <a:prstGeom prst="line">
              <a:avLst/>
            </a:prstGeom>
            <a:noFill/>
            <a:ln w="38100" cap="flat" cmpd="sng" algn="ctr">
              <a:solidFill>
                <a:sysClr val="windowText" lastClr="000000"/>
              </a:solidFill>
              <a:prstDash val="dash"/>
              <a:miter lim="800000"/>
            </a:ln>
            <a:effectLst/>
          </p:spPr>
        </p:cxnSp>
        <p:sp>
          <p:nvSpPr>
            <p:cNvPr id="64" name="文本框 4"/>
            <p:cNvSpPr txBox="1"/>
            <p:nvPr/>
          </p:nvSpPr>
          <p:spPr>
            <a:xfrm>
              <a:off x="4360997" y="1908275"/>
              <a:ext cx="719455" cy="6051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lnSpc>
                  <a:spcPts val="2400"/>
                </a:lnSpc>
                <a:spcAft>
                  <a:spcPts val="0"/>
                </a:spcAft>
              </a:pPr>
              <a:r>
                <a:rPr lang="en-US" sz="2000" b="1" dirty="0" err="1">
                  <a:effectLst/>
                  <a:latin typeface="Times New Roman" panose="02020603050405020304" pitchFamily="18" charset="0"/>
                  <a:ea typeface="宋体" panose="02010600030101010101" pitchFamily="2" charset="-122"/>
                  <a:cs typeface="宋体" panose="02010600030101010101" pitchFamily="2" charset="-122"/>
                </a:rPr>
                <a:t>m_a</a:t>
              </a:r>
              <a:r>
                <a:rPr lang="en-US" sz="2000" b="1"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a:p>
              <a:pPr indent="57150" algn="just">
                <a:lnSpc>
                  <a:spcPts val="2400"/>
                </a:lnSpc>
                <a:spcAft>
                  <a:spcPts val="0"/>
                </a:spcAft>
              </a:pPr>
              <a:r>
                <a:rPr lang="zh-CN" sz="1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A[virtual]</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117701082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13</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69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48878" y="1420330"/>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a:t>
            </a:r>
            <a:r>
              <a:rPr lang="pt-BR" altLang="zh-CN" sz="2000" dirty="0" smtClean="0">
                <a:solidFill>
                  <a:srgbClr val="0000FF"/>
                </a:solidFill>
                <a:ea typeface="楷体_GB2312" pitchFamily="49" charset="-122"/>
                <a:sym typeface="Wingdings" panose="05000000000000000000" pitchFamily="2" charset="2"/>
              </a:rPr>
              <a:t>m_a=20</a:t>
            </a:r>
            <a:endParaRPr lang="pt-BR" altLang="zh-CN" sz="2000" dirty="0">
              <a:solidFill>
                <a:srgbClr val="0000FF"/>
              </a:solidFill>
              <a:ea typeface="楷体_GB2312" pitchFamily="49" charset="-122"/>
              <a:sym typeface="Wingdings" panose="05000000000000000000" pitchFamily="2" charset="2"/>
            </a:endParaRP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760060" y="1822087"/>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7" name="Text Box 9"/>
          <p:cNvSpPr txBox="1">
            <a:spLocks noChangeArrowheads="1"/>
          </p:cNvSpPr>
          <p:nvPr/>
        </p:nvSpPr>
        <p:spPr bwMode="auto">
          <a:xfrm>
            <a:off x="7566565" y="293047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grpSp>
        <p:nvGrpSpPr>
          <p:cNvPr id="58" name="组合 57"/>
          <p:cNvGrpSpPr/>
          <p:nvPr/>
        </p:nvGrpSpPr>
        <p:grpSpPr>
          <a:xfrm>
            <a:off x="2472229" y="1422747"/>
            <a:ext cx="3600000" cy="1800000"/>
            <a:chOff x="3224982" y="1593315"/>
            <a:chExt cx="2332990" cy="1313180"/>
          </a:xfrm>
        </p:grpSpPr>
        <p:sp>
          <p:nvSpPr>
            <p:cNvPr id="59" name="文本框 4"/>
            <p:cNvSpPr txBox="1"/>
            <p:nvPr/>
          </p:nvSpPr>
          <p:spPr>
            <a:xfrm>
              <a:off x="3224982" y="1593315"/>
              <a:ext cx="2332990" cy="1313180"/>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60" name="文本框 4"/>
            <p:cNvSpPr txBox="1"/>
            <p:nvPr/>
          </p:nvSpPr>
          <p:spPr>
            <a:xfrm>
              <a:off x="4026987" y="1631415"/>
              <a:ext cx="1079500" cy="998855"/>
            </a:xfrm>
            <a:prstGeom prst="rect">
              <a:avLst/>
            </a:prstGeom>
            <a:noFill/>
            <a:ln w="38100">
              <a:solidFill>
                <a:prstClr val="black"/>
              </a:solidFill>
            </a:ln>
            <a:effectLst/>
          </p:spPr>
          <p:txBody>
            <a:bodyPr rot="0" spcFirstLastPara="0" vert="horz" wrap="square" lIns="0" tIns="0" rIns="0" bIns="0" numCol="1" spcCol="0" rtlCol="0" fromWordArt="0" anchor="t" anchorCtr="0" forceAA="0" compatLnSpc="1">
              <a:prstTxWarp prst="textNoShape">
                <a:avLst/>
              </a:prstTxWarp>
              <a:noAutofit/>
            </a:bodyPr>
            <a:lstStyle/>
            <a:p>
              <a:pPr indent="57150" algn="just">
                <a:spcAft>
                  <a:spcPts val="0"/>
                </a:spcAft>
              </a:pPr>
              <a:r>
                <a:rPr lang="zh-CN" sz="2000" b="1" kern="100" dirty="0">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dirty="0">
                  <a:latin typeface="Times New Roman" panose="02020603050405020304" pitchFamily="18" charset="0"/>
                  <a:ea typeface="宋体" panose="02010600030101010101" pitchFamily="2" charset="-122"/>
                  <a:cs typeface="Times New Roman" panose="02020603050405020304" pitchFamily="18" charset="0"/>
                </a:rPr>
                <a:t>B</a:t>
              </a:r>
              <a:endParaRPr 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文本框 4"/>
            <p:cNvSpPr txBox="1"/>
            <p:nvPr/>
          </p:nvSpPr>
          <p:spPr>
            <a:xfrm>
              <a:off x="4338137" y="1848585"/>
              <a:ext cx="1079500" cy="9988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b="1" dirty="0">
                  <a:solidFill>
                    <a:srgbClr val="FF0000"/>
                  </a:solidFill>
                  <a:latin typeface="Times New Roman" panose="02020603050405020304" pitchFamily="18" charset="0"/>
                  <a:cs typeface="宋体" panose="02010600030101010101" pitchFamily="2" charset="-122"/>
                </a:rPr>
                <a:t>[virtual]</a:t>
              </a:r>
              <a:endParaRPr 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2" name="直接连接符 61"/>
            <p:cNvCxnSpPr/>
            <p:nvPr/>
          </p:nvCxnSpPr>
          <p:spPr>
            <a:xfrm>
              <a:off x="4361632" y="2124175"/>
              <a:ext cx="719455" cy="0"/>
            </a:xfrm>
            <a:prstGeom prst="line">
              <a:avLst/>
            </a:prstGeom>
            <a:noFill/>
            <a:ln w="38100" cap="flat" cmpd="sng" algn="ctr">
              <a:solidFill>
                <a:sysClr val="windowText" lastClr="000000"/>
              </a:solidFill>
              <a:prstDash val="dash"/>
              <a:miter lim="800000"/>
            </a:ln>
            <a:effectLst/>
          </p:spPr>
        </p:cxnSp>
        <p:cxnSp>
          <p:nvCxnSpPr>
            <p:cNvPr id="63" name="直接连接符 62"/>
            <p:cNvCxnSpPr/>
            <p:nvPr/>
          </p:nvCxnSpPr>
          <p:spPr>
            <a:xfrm>
              <a:off x="4361632" y="2308960"/>
              <a:ext cx="719455" cy="0"/>
            </a:xfrm>
            <a:prstGeom prst="line">
              <a:avLst/>
            </a:prstGeom>
            <a:noFill/>
            <a:ln w="38100" cap="flat" cmpd="sng" algn="ctr">
              <a:solidFill>
                <a:sysClr val="windowText" lastClr="000000"/>
              </a:solidFill>
              <a:prstDash val="dash"/>
              <a:miter lim="800000"/>
            </a:ln>
            <a:effectLst/>
          </p:spPr>
        </p:cxnSp>
        <p:sp>
          <p:nvSpPr>
            <p:cNvPr id="64" name="文本框 4"/>
            <p:cNvSpPr txBox="1"/>
            <p:nvPr/>
          </p:nvSpPr>
          <p:spPr>
            <a:xfrm>
              <a:off x="4360997" y="1908275"/>
              <a:ext cx="719455" cy="6051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lnSpc>
                  <a:spcPts val="2400"/>
                </a:lnSpc>
                <a:spcAft>
                  <a:spcPts val="0"/>
                </a:spcAft>
              </a:pPr>
              <a:r>
                <a:rPr lang="en-US" sz="2000" b="1" dirty="0" err="1">
                  <a:effectLst/>
                  <a:latin typeface="Times New Roman" panose="02020603050405020304" pitchFamily="18" charset="0"/>
                  <a:ea typeface="宋体" panose="02010600030101010101" pitchFamily="2" charset="-122"/>
                  <a:cs typeface="宋体" panose="02010600030101010101" pitchFamily="2" charset="-122"/>
                </a:rPr>
                <a:t>m_a</a:t>
              </a:r>
              <a:r>
                <a:rPr lang="en-US" sz="2000" b="1"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a:p>
              <a:pPr indent="57150" algn="just">
                <a:lnSpc>
                  <a:spcPts val="2400"/>
                </a:lnSpc>
                <a:spcAft>
                  <a:spcPts val="0"/>
                </a:spcAft>
              </a:pPr>
              <a:r>
                <a:rPr lang="zh-CN" sz="1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A[virtual]</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812950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a:xfrm>
            <a:off x="461963" y="1457325"/>
            <a:ext cx="4319587" cy="514350"/>
          </a:xfrm>
        </p:spPr>
        <p:txBody>
          <a:bodyPr>
            <a:normAutofit lnSpcReduction="10000"/>
          </a:bodyPr>
          <a:lstStyle/>
          <a:p>
            <a:r>
              <a:rPr lang="zh-CN" altLang="zh-CN" dirty="0"/>
              <a:t>可是我却猜不到结尾</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pic>
        <p:nvPicPr>
          <p:cNvPr id="9" name="Picture 7" desc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573463"/>
            <a:ext cx="3598862"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971550" y="2565400"/>
            <a:ext cx="3810000" cy="2735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12" desc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785938"/>
            <a:ext cx="2519362"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txBox="1">
            <a:spLocks/>
          </p:cNvSpPr>
          <p:nvPr/>
        </p:nvSpPr>
        <p:spPr>
          <a:xfrm>
            <a:off x="461963" y="5637213"/>
            <a:ext cx="4319587" cy="514350"/>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smtClean="0">
                <a:solidFill>
                  <a:srgbClr val="0000FF"/>
                </a:solidFill>
              </a:rPr>
              <a:t>其实，</a:t>
            </a:r>
            <a:r>
              <a:rPr lang="zh-CN" altLang="zh-CN" dirty="0" smtClean="0">
                <a:solidFill>
                  <a:srgbClr val="0000FF"/>
                </a:solidFill>
              </a:rPr>
              <a:t>我</a:t>
            </a:r>
            <a:r>
              <a:rPr lang="zh-CN" altLang="en-US" dirty="0">
                <a:solidFill>
                  <a:srgbClr val="0000FF"/>
                </a:solidFill>
              </a:rPr>
              <a:t>还是不用</a:t>
            </a:r>
            <a:r>
              <a:rPr lang="zh-CN" altLang="zh-CN" dirty="0">
                <a:solidFill>
                  <a:srgbClr val="0000FF"/>
                </a:solidFill>
              </a:rPr>
              <a:t>猜</a:t>
            </a:r>
            <a:r>
              <a:rPr lang="en-US" altLang="zh-CN" dirty="0">
                <a:solidFill>
                  <a:srgbClr val="0000FF"/>
                </a:solidFill>
              </a:rPr>
              <a:t>…</a:t>
            </a:r>
          </a:p>
        </p:txBody>
      </p:sp>
    </p:spTree>
    <p:extLst>
      <p:ext uri="{BB962C8B-B14F-4D97-AF65-F5344CB8AC3E}">
        <p14:creationId xmlns:p14="http://schemas.microsoft.com/office/powerpoint/2010/main" val="20994296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14</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b="1" dirty="0" smtClean="0">
                    <a:solidFill>
                      <a:srgbClr val="FF0000"/>
                    </a:solidFill>
                    <a:latin typeface="Times New Roman" panose="02020603050405020304" pitchFamily="18" charset="0"/>
                    <a:cs typeface="Times New Roman" panose="02020603050405020304" pitchFamily="18" charset="0"/>
                  </a:rPr>
                  <a:t>类</a:t>
                </a:r>
                <a:r>
                  <a:rPr lang="en-US" altLang="zh-CN" sz="1400" b="1" dirty="0">
                    <a:solidFill>
                      <a:srgbClr val="FF0000"/>
                    </a:solidFill>
                    <a:latin typeface="Times New Roman" panose="02020603050405020304" pitchFamily="18" charset="0"/>
                    <a:cs typeface="宋体" panose="02010600030101010101" pitchFamily="2" charset="-122"/>
                  </a:rPr>
                  <a:t>A[virtual</a:t>
                </a:r>
                <a:r>
                  <a:rPr lang="en-US" altLang="zh-CN" sz="1400" b="1" dirty="0" smtClean="0">
                    <a:solidFill>
                      <a:srgbClr val="FF0000"/>
                    </a:solidFill>
                    <a:latin typeface="Times New Roman" panose="02020603050405020304" pitchFamily="18" charset="0"/>
                    <a:cs typeface="宋体" panose="02010600030101010101" pitchFamily="2" charset="-122"/>
                  </a:rPr>
                  <a:t>]</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latin typeface="Times New Roman" panose="02020603050405020304" pitchFamily="18" charset="0"/>
                    <a:cs typeface="Times New Roman" panose="02020603050405020304" pitchFamily="18" charset="0"/>
                  </a:rPr>
                  <a:t> </a:t>
                </a:r>
                <a:r>
                  <a:rPr lang="zh-CN" altLang="zh-CN" b="1" dirty="0" smtClean="0">
                    <a:latin typeface="Times New Roman" panose="02020603050405020304" pitchFamily="18" charset="0"/>
                    <a:cs typeface="Times New Roman" panose="02020603050405020304" pitchFamily="18" charset="0"/>
                  </a:rPr>
                  <a:t>类</a:t>
                </a:r>
                <a:r>
                  <a:rPr lang="en-US" altLang="zh-CN" b="1" dirty="0">
                    <a:latin typeface="Times New Roman" panose="02020603050405020304" pitchFamily="18" charset="0"/>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6680350" y="1806295"/>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351399" y="2889229"/>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7" name="Text Box 9"/>
          <p:cNvSpPr txBox="1">
            <a:spLocks noChangeArrowheads="1"/>
          </p:cNvSpPr>
          <p:nvPr/>
        </p:nvSpPr>
        <p:spPr bwMode="auto">
          <a:xfrm>
            <a:off x="7634281" y="2909057"/>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10173547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15</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d.B::A::m_a=10</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32" name="组合 31"/>
          <p:cNvGrpSpPr>
            <a:grpSpLocks/>
          </p:cNvGrpSpPr>
          <p:nvPr/>
        </p:nvGrpSpPr>
        <p:grpSpPr>
          <a:xfrm>
            <a:off x="2418481" y="1434589"/>
            <a:ext cx="3600000" cy="1800000"/>
            <a:chOff x="6304552" y="1701600"/>
            <a:chExt cx="2332990" cy="1313180"/>
          </a:xfrm>
        </p:grpSpPr>
        <p:sp>
          <p:nvSpPr>
            <p:cNvPr id="34" name="文本框 4"/>
            <p:cNvSpPr txBox="1"/>
            <p:nvPr/>
          </p:nvSpPr>
          <p:spPr>
            <a:xfrm>
              <a:off x="6304552" y="1701600"/>
              <a:ext cx="2332990" cy="1313180"/>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35" name="文本框 4"/>
            <p:cNvSpPr txBox="1"/>
            <p:nvPr/>
          </p:nvSpPr>
          <p:spPr>
            <a:xfrm>
              <a:off x="6350272"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4"/>
            <p:cNvSpPr txBox="1"/>
            <p:nvPr/>
          </p:nvSpPr>
          <p:spPr>
            <a:xfrm>
              <a:off x="7512957" y="1778435"/>
              <a:ext cx="1079500" cy="9988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en-US" altLang="zh-CN" b="1" kern="1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p:cNvGrpSpPr/>
            <p:nvPr/>
          </p:nvGrpSpPr>
          <p:grpSpPr>
            <a:xfrm>
              <a:off x="6674757" y="1826803"/>
              <a:ext cx="720725" cy="605425"/>
              <a:chOff x="2216405" y="241299"/>
              <a:chExt cx="720725" cy="605425"/>
            </a:xfrm>
          </p:grpSpPr>
          <p:cxnSp>
            <p:nvCxnSpPr>
              <p:cNvPr id="42" name="直接连接符 41"/>
              <p:cNvCxnSpPr/>
              <p:nvPr/>
            </p:nvCxnSpPr>
            <p:spPr>
              <a:xfrm>
                <a:off x="2217130" y="457410"/>
                <a:ext cx="72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7130" y="64228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文本框 4"/>
              <p:cNvSpPr txBox="1"/>
              <p:nvPr/>
            </p:nvSpPr>
            <p:spPr>
              <a:xfrm>
                <a:off x="2216405" y="241299"/>
                <a:ext cx="720000" cy="60542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=10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b="1"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b="1" dirty="0" smtClean="0">
                    <a:effectLst/>
                    <a:latin typeface="Times New Roman" panose="02020603050405020304" pitchFamily="18" charset="0"/>
                    <a:ea typeface="宋体" panose="02010600030101010101" pitchFamily="2" charset="-122"/>
                    <a:cs typeface="Times New Roman" panose="02020603050405020304" pitchFamily="18" charset="0"/>
                  </a:rPr>
                  <a:t>类</a:t>
                </a:r>
                <a:r>
                  <a:rPr lang="en-US" b="1" dirty="0">
                    <a:effectLst/>
                    <a:latin typeface="Times New Roman" panose="02020603050405020304" pitchFamily="18" charset="0"/>
                    <a:ea typeface="宋体" panose="02010600030101010101" pitchFamily="2" charset="-122"/>
                    <a:cs typeface="宋体" panose="02010600030101010101" pitchFamily="2" charset="-122"/>
                  </a:rPr>
                  <a:t>A</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38" name="组合 37"/>
            <p:cNvGrpSpPr/>
            <p:nvPr/>
          </p:nvGrpSpPr>
          <p:grpSpPr>
            <a:xfrm>
              <a:off x="7806962" y="1838979"/>
              <a:ext cx="720090" cy="605155"/>
              <a:chOff x="3031150" y="208665"/>
              <a:chExt cx="720090" cy="605155"/>
            </a:xfrm>
          </p:grpSpPr>
          <p:cxnSp>
            <p:nvCxnSpPr>
              <p:cNvPr id="39" name="直接连接符 38"/>
              <p:cNvCxnSpPr/>
              <p:nvPr/>
            </p:nvCxnSpPr>
            <p:spPr>
              <a:xfrm>
                <a:off x="3031785" y="425200"/>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785" y="609985"/>
                <a:ext cx="719455"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
              <p:cNvSpPr txBox="1"/>
              <p:nvPr/>
            </p:nvSpPr>
            <p:spPr>
              <a:xfrm>
                <a:off x="3031150" y="208665"/>
                <a:ext cx="719455" cy="605155"/>
              </a:xfrm>
              <a:prstGeom prst="rect">
                <a:avLst/>
              </a:prstGeom>
              <a:noFill/>
              <a:ln w="3810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lnSpc>
                    <a:spcPts val="2300"/>
                  </a:lnSpc>
                  <a:spcAft>
                    <a:spcPts val="0"/>
                  </a:spcAft>
                </a:pPr>
                <a:r>
                  <a:rPr lang="en-US" b="1"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b="1" dirty="0" err="1" smtClean="0">
                    <a:effectLst/>
                    <a:latin typeface="Times New Roman" panose="02020603050405020304" pitchFamily="18" charset="0"/>
                    <a:ea typeface="宋体" panose="02010600030101010101" pitchFamily="2" charset="-122"/>
                    <a:cs typeface="宋体" panose="02010600030101010101" pitchFamily="2" charset="-122"/>
                  </a:rPr>
                  <a:t>m_a</a:t>
                </a:r>
                <a:r>
                  <a:rPr lang="en-US" b="1" dirty="0" smtClean="0">
                    <a:effectLst/>
                    <a:latin typeface="Times New Roman" panose="02020603050405020304" pitchFamily="18" charset="0"/>
                    <a:ea typeface="宋体" panose="02010600030101010101" pitchFamily="2" charset="-122"/>
                    <a:cs typeface="宋体" panose="02010600030101010101" pitchFamily="2" charset="-122"/>
                  </a:rPr>
                  <a:t>=20</a:t>
                </a:r>
                <a:endParaRPr lang="zh-CN" b="1" dirty="0">
                  <a:effectLst/>
                  <a:latin typeface="宋体" panose="02010600030101010101" pitchFamily="2" charset="-122"/>
                  <a:ea typeface="宋体" panose="02010600030101010101" pitchFamily="2" charset="-122"/>
                  <a:cs typeface="宋体" panose="02010600030101010101" pitchFamily="2" charset="-122"/>
                </a:endParaRPr>
              </a:p>
              <a:p>
                <a:pPr algn="just">
                  <a:lnSpc>
                    <a:spcPts val="2300"/>
                  </a:lnSpc>
                  <a:spcAft>
                    <a:spcPts val="0"/>
                  </a:spcAft>
                </a:pPr>
                <a:r>
                  <a:rPr lang="en-US" altLang="zh-CN" sz="1400" b="1" dirty="0">
                    <a:solidFill>
                      <a:srgbClr val="FF0000"/>
                    </a:solidFill>
                    <a:latin typeface="Times New Roman" panose="02020603050405020304" pitchFamily="18" charset="0"/>
                    <a:cs typeface="Times New Roman" panose="02020603050405020304" pitchFamily="18" charset="0"/>
                  </a:rPr>
                  <a:t> </a:t>
                </a:r>
                <a:r>
                  <a:rPr lang="zh-CN" altLang="en-US" sz="1400" b="1" dirty="0">
                    <a:solidFill>
                      <a:srgbClr val="FF0000"/>
                    </a:solidFill>
                    <a:latin typeface="Times New Roman" panose="02020603050405020304" pitchFamily="18" charset="0"/>
                    <a:cs typeface="Times New Roman" panose="02020603050405020304" pitchFamily="18" charset="0"/>
                  </a:rPr>
                  <a:t>类</a:t>
                </a:r>
                <a:r>
                  <a:rPr lang="en-US" altLang="zh-CN" sz="1400" b="1" dirty="0">
                    <a:solidFill>
                      <a:srgbClr val="FF0000"/>
                    </a:solidFill>
                    <a:latin typeface="Times New Roman" panose="02020603050405020304" pitchFamily="18" charset="0"/>
                    <a:cs typeface="宋体" panose="02010600030101010101" pitchFamily="2" charset="-122"/>
                  </a:rPr>
                  <a:t>A[virtual]</a:t>
                </a:r>
                <a:endParaRPr lang="zh-CN" b="1" dirty="0">
                  <a:effectLst/>
                  <a:latin typeface="宋体" panose="02010600030101010101" pitchFamily="2" charset="-122"/>
                  <a:ea typeface="宋体" panose="02010600030101010101" pitchFamily="2" charset="-122"/>
                  <a:cs typeface="宋体" panose="02010600030101010101" pitchFamily="2" charset="-122"/>
                </a:endParaRPr>
              </a:p>
            </p:txBody>
          </p:sp>
        </p:grpSp>
      </p:gr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7619357" y="2894125"/>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7" name="Text Box 9"/>
          <p:cNvSpPr txBox="1">
            <a:spLocks noChangeArrowheads="1"/>
          </p:cNvSpPr>
          <p:nvPr/>
        </p:nvSpPr>
        <p:spPr bwMode="auto">
          <a:xfrm>
            <a:off x="6372775" y="2894125"/>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Tree>
    <p:extLst>
      <p:ext uri="{BB962C8B-B14F-4D97-AF65-F5344CB8AC3E}">
        <p14:creationId xmlns:p14="http://schemas.microsoft.com/office/powerpoint/2010/main" val="23634883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虚拟</a:t>
            </a:r>
            <a:r>
              <a:rPr lang="zh-CN" altLang="zh-CN" dirty="0" smtClean="0"/>
              <a:t>继承</a:t>
            </a:r>
            <a:r>
              <a:rPr lang="zh-CN" altLang="en-US" dirty="0" smtClean="0"/>
              <a:t>对照代码</a:t>
            </a:r>
            <a:r>
              <a:rPr lang="en-US" altLang="zh-CN" dirty="0" smtClean="0"/>
              <a:t>16</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72</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内容占位符 2"/>
          <p:cNvSpPr txBox="1">
            <a:spLocks/>
          </p:cNvSpPr>
          <p:nvPr/>
        </p:nvSpPr>
        <p:spPr>
          <a:xfrm>
            <a:off x="24814" y="1408298"/>
            <a:ext cx="6099260" cy="4948051"/>
          </a:xfrm>
          <a:prstGeom prst="rect">
            <a:avLst/>
          </a:prstGeom>
          <a:noFill/>
          <a:ln w="25400">
            <a:solidFill>
              <a:srgbClr val="FF0000"/>
            </a:solidFill>
          </a:ln>
        </p:spPr>
        <p:txBody>
          <a:bodyPr vert="horz" lIns="91440" tIns="45720" rIns="91440" bIns="45720" rtlCol="0">
            <a:no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iostream</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public</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a:solidFill>
                  <a:srgbClr val="008000"/>
                </a:solidFill>
                <a:latin typeface="新宋体" panose="02010609030101010101" pitchFamily="49" charset="-122"/>
                <a:ea typeface="新宋体" panose="02010609030101010101" pitchFamily="49" charset="-122"/>
              </a:rPr>
              <a:t>A</a:t>
            </a:r>
            <a:r>
              <a:rPr lang="zh-CN" altLang="en-US" sz="1800" dirty="0">
                <a:solidFill>
                  <a:srgbClr val="008000"/>
                </a:solidFill>
                <a:latin typeface="新宋体" panose="02010609030101010101" pitchFamily="49" charset="-122"/>
                <a:ea typeface="新宋体" panose="02010609030101010101" pitchFamily="49" charset="-122"/>
              </a:rPr>
              <a:t>定义结束</a:t>
            </a:r>
            <a:endParaRPr lang="zh-CN" altLang="en-US"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endParaRPr lang="en-US" altLang="zh-CN" sz="1800" dirty="0" smtClean="0">
              <a:solidFill>
                <a:srgbClr val="0000FF"/>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smtClean="0">
                <a:solidFill>
                  <a:srgbClr val="0000FF"/>
                </a:solidFill>
                <a:latin typeface="新宋体" panose="02010609030101010101" pitchFamily="49" charset="-122"/>
                <a:ea typeface="新宋体" panose="02010609030101010101" pitchFamily="49" charset="-122"/>
              </a:rPr>
              <a:t>class</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a:solidFill>
                  <a:srgbClr val="0000FF"/>
                </a:solidFill>
                <a:latin typeface="新宋体" panose="02010609030101010101" pitchFamily="49" charset="-122"/>
                <a:ea typeface="新宋体" panose="02010609030101010101" pitchFamily="49" charset="-122"/>
              </a:rPr>
              <a:t>class</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virtual</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smtClean="0">
                <a:solidFill>
                  <a:srgbClr val="0000FF"/>
                </a:solidFill>
                <a:latin typeface="新宋体" panose="02010609030101010101" pitchFamily="49" charset="-122"/>
                <a:ea typeface="新宋体" panose="02010609030101010101" pitchFamily="49" charset="-122"/>
              </a:rPr>
              <a:t>public</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p>
          <a:p>
            <a:pPr marL="0" indent="0">
              <a:lnSpc>
                <a:spcPts val="1800"/>
              </a:lnSpc>
              <a:spcBef>
                <a:spcPts val="0"/>
              </a:spcBef>
              <a:buNone/>
            </a:pPr>
            <a:r>
              <a:rPr lang="en-US" altLang="zh-CN" sz="1800" dirty="0" err="1" smtClean="0">
                <a:solidFill>
                  <a:srgbClr val="0000FF"/>
                </a:solidFill>
                <a:latin typeface="新宋体" panose="02010609030101010101" pitchFamily="49" charset="-122"/>
                <a:ea typeface="新宋体" panose="02010609030101010101" pitchFamily="49" charset="-122"/>
              </a:rPr>
              <a:t>int</a:t>
            </a:r>
            <a:r>
              <a:rPr lang="en-US" altLang="zh-CN" sz="1800" dirty="0" smtClean="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main()</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10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 20</a:t>
            </a:r>
            <a:r>
              <a:rPr lang="en-US" altLang="zh-CN" sz="1800" dirty="0" smtClean="0">
                <a:solidFill>
                  <a:srgbClr val="000000"/>
                </a:solidFill>
                <a:latin typeface="新宋体" panose="02010609030101010101" pitchFamily="49" charset="-122"/>
                <a:ea typeface="新宋体" panose="02010609030101010101" pitchFamily="49" charset="-122"/>
              </a:rPr>
              <a:t>;</a:t>
            </a:r>
            <a:endParaRPr lang="en-US" altLang="zh-CN" sz="1800" dirty="0">
              <a:solidFill>
                <a:srgbClr val="000000"/>
              </a:solidFill>
              <a:latin typeface="新宋体" panose="02010609030101010101" pitchFamily="49" charset="-122"/>
              <a:ea typeface="新宋体" panose="02010609030101010101" pitchFamily="49" charset="-122"/>
            </a:endParaRP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d.B</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B</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cout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d.C</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err="1">
                <a:solidFill>
                  <a:srgbClr val="A31515"/>
                </a:solidFill>
                <a:latin typeface="新宋体" panose="02010609030101010101" pitchFamily="49" charset="-122"/>
                <a:ea typeface="新宋体" panose="02010609030101010101" pitchFamily="49" charset="-122"/>
              </a:rPr>
              <a:t>m_a</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a:t>
            </a:r>
            <a:r>
              <a:rPr lang="en-US" altLang="zh-CN" sz="1800" dirty="0" err="1">
                <a:solidFill>
                  <a:srgbClr val="2B91AF"/>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m_a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80"/>
                </a:solidFill>
                <a:latin typeface="新宋体" panose="02010609030101010101" pitchFamily="49" charset="-122"/>
                <a:ea typeface="新宋体" panose="02010609030101010101" pitchFamily="49" charset="-122"/>
              </a:rPr>
              <a:t>&lt;&lt;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endl</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system(</a:t>
            </a:r>
            <a:r>
              <a:rPr lang="en-US" altLang="zh-CN" sz="1800" dirty="0">
                <a:solidFill>
                  <a:srgbClr val="A31515"/>
                </a:solidFill>
                <a:latin typeface="新宋体" panose="02010609030101010101" pitchFamily="49" charset="-122"/>
                <a:ea typeface="新宋体" panose="02010609030101010101" pitchFamily="49" charset="-122"/>
              </a:rPr>
              <a:t>"pause"</a:t>
            </a:r>
            <a:r>
              <a:rPr lang="en-US" altLang="zh-CN" sz="1800" dirty="0">
                <a:solidFill>
                  <a:srgbClr val="000000"/>
                </a:solidFill>
                <a:latin typeface="新宋体" panose="02010609030101010101" pitchFamily="49" charset="-122"/>
                <a:ea typeface="新宋体" panose="02010609030101010101" pitchFamily="49" charset="-122"/>
              </a:rPr>
              <a:t>);</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pPr marL="0" indent="0">
              <a:lnSpc>
                <a:spcPts val="1800"/>
              </a:lnSpc>
              <a:spcBef>
                <a:spcPts val="0"/>
              </a:spcBef>
              <a:buNone/>
            </a:pP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8000"/>
                </a:solidFill>
                <a:latin typeface="新宋体" panose="02010609030101010101" pitchFamily="49" charset="-122"/>
                <a:ea typeface="新宋体" panose="02010609030101010101" pitchFamily="49" charset="-122"/>
              </a:rPr>
              <a:t>// main</a:t>
            </a:r>
            <a:r>
              <a:rPr lang="zh-CN" altLang="en-US" sz="1800" dirty="0">
                <a:solidFill>
                  <a:srgbClr val="008000"/>
                </a:solidFill>
                <a:latin typeface="新宋体" panose="02010609030101010101" pitchFamily="49" charset="-122"/>
                <a:ea typeface="新宋体" panose="02010609030101010101" pitchFamily="49" charset="-122"/>
              </a:rPr>
              <a:t>函数结束</a:t>
            </a:r>
            <a:endParaRPr lang="zh-CN" altLang="en-US" sz="1800" dirty="0">
              <a:solidFill>
                <a:srgbClr val="000000"/>
              </a:solidFill>
              <a:latin typeface="新宋体" panose="02010609030101010101" pitchFamily="49" charset="-122"/>
              <a:ea typeface="新宋体" panose="02010609030101010101" pitchFamily="49" charset="-122"/>
            </a:endParaRPr>
          </a:p>
        </p:txBody>
      </p:sp>
      <p:sp>
        <p:nvSpPr>
          <p:cNvPr id="11" name="Text Box 9"/>
          <p:cNvSpPr txBox="1">
            <a:spLocks noChangeArrowheads="1"/>
          </p:cNvSpPr>
          <p:nvPr/>
        </p:nvSpPr>
        <p:spPr bwMode="auto">
          <a:xfrm>
            <a:off x="6304552" y="4684947"/>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a:t>
            </a:r>
            <a:r>
              <a:rPr lang="pt-BR" altLang="zh-CN" sz="2000" dirty="0" smtClean="0">
                <a:solidFill>
                  <a:srgbClr val="0000FF"/>
                </a:solidFill>
                <a:ea typeface="楷体_GB2312" pitchFamily="49" charset="-122"/>
                <a:sym typeface="Wingdings" panose="05000000000000000000" pitchFamily="2" charset="2"/>
              </a:rPr>
              <a:t>m_a=20</a:t>
            </a:r>
            <a:endParaRPr lang="pt-BR" altLang="zh-CN" sz="2000" dirty="0">
              <a:solidFill>
                <a:srgbClr val="0000FF"/>
              </a:solidFill>
              <a:ea typeface="楷体_GB2312" pitchFamily="49" charset="-122"/>
              <a:sym typeface="Wingdings" panose="05000000000000000000" pitchFamily="2" charset="2"/>
            </a:endParaRP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720550" y="1816594"/>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7" name="Text Box 9"/>
          <p:cNvSpPr txBox="1">
            <a:spLocks noChangeArrowheads="1"/>
          </p:cNvSpPr>
          <p:nvPr/>
        </p:nvSpPr>
        <p:spPr bwMode="auto">
          <a:xfrm>
            <a:off x="6402376" y="2945235"/>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8" name="Text Box 9"/>
          <p:cNvSpPr txBox="1">
            <a:spLocks noChangeArrowheads="1"/>
          </p:cNvSpPr>
          <p:nvPr/>
        </p:nvSpPr>
        <p:spPr bwMode="auto">
          <a:xfrm>
            <a:off x="7628281" y="293047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grpSp>
        <p:nvGrpSpPr>
          <p:cNvPr id="59" name="组合 58"/>
          <p:cNvGrpSpPr/>
          <p:nvPr/>
        </p:nvGrpSpPr>
        <p:grpSpPr>
          <a:xfrm>
            <a:off x="2472229" y="1422747"/>
            <a:ext cx="3600000" cy="1800000"/>
            <a:chOff x="3224982" y="1593315"/>
            <a:chExt cx="2332990" cy="1313180"/>
          </a:xfrm>
        </p:grpSpPr>
        <p:sp>
          <p:nvSpPr>
            <p:cNvPr id="60" name="文本框 4"/>
            <p:cNvSpPr txBox="1"/>
            <p:nvPr/>
          </p:nvSpPr>
          <p:spPr>
            <a:xfrm>
              <a:off x="3224982" y="1593315"/>
              <a:ext cx="2332990" cy="1313180"/>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sz="2000" b="1" kern="100" dirty="0">
                  <a:effectLst/>
                  <a:latin typeface="Times New Roman" panose="02020603050405020304" pitchFamily="18" charset="0"/>
                  <a:ea typeface="宋体" panose="02010600030101010101" pitchFamily="2" charset="-122"/>
                  <a:cs typeface="Times New Roman" panose="02020603050405020304" pitchFamily="18" charset="0"/>
                </a:rPr>
                <a:t>D</a:t>
              </a:r>
              <a:r>
                <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rPr>
                <a:t>实例对象</a:t>
              </a:r>
            </a:p>
          </p:txBody>
        </p:sp>
        <p:sp>
          <p:nvSpPr>
            <p:cNvPr id="61" name="文本框 4"/>
            <p:cNvSpPr txBox="1"/>
            <p:nvPr/>
          </p:nvSpPr>
          <p:spPr>
            <a:xfrm>
              <a:off x="4026987" y="1631415"/>
              <a:ext cx="1079500" cy="998855"/>
            </a:xfrm>
            <a:prstGeom prst="rect">
              <a:avLst/>
            </a:prstGeom>
            <a:noFill/>
            <a:ln w="38100">
              <a:solidFill>
                <a:prstClr val="black"/>
              </a:solidFill>
            </a:ln>
            <a:effectLst/>
          </p:spPr>
          <p:txBody>
            <a:bodyPr rot="0" spcFirstLastPara="0" vert="horz" wrap="square" lIns="0" tIns="0" rIns="0" bIns="0" numCol="1" spcCol="0" rtlCol="0" fromWordArt="0" anchor="t" anchorCtr="0" forceAA="0" compatLnSpc="1">
              <a:prstTxWarp prst="textNoShape">
                <a:avLst/>
              </a:prstTxWarp>
              <a:noAutofit/>
            </a:bodyPr>
            <a:lstStyle/>
            <a:p>
              <a:pPr indent="57150" algn="just">
                <a:spcAft>
                  <a:spcPts val="0"/>
                </a:spcAft>
              </a:pPr>
              <a:r>
                <a:rPr 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b="1" dirty="0">
                  <a:solidFill>
                    <a:srgbClr val="FF0000"/>
                  </a:solidFill>
                  <a:latin typeface="Times New Roman" panose="02020603050405020304" pitchFamily="18" charset="0"/>
                  <a:cs typeface="宋体" panose="02010600030101010101" pitchFamily="2" charset="-122"/>
                </a:rPr>
                <a:t>[virtual]</a:t>
              </a:r>
              <a:endParaRPr lang="zh-CN"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文本框 4"/>
            <p:cNvSpPr txBox="1"/>
            <p:nvPr/>
          </p:nvSpPr>
          <p:spPr>
            <a:xfrm>
              <a:off x="4338137" y="1848585"/>
              <a:ext cx="1079500" cy="9988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spcAft>
                  <a:spcPts val="0"/>
                </a:spcAft>
              </a:pPr>
              <a:r>
                <a:rPr 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a:t>
              </a:r>
              <a:r>
                <a:rPr lang="en-US" altLang="zh-CN" b="1" dirty="0">
                  <a:solidFill>
                    <a:srgbClr val="FF0000"/>
                  </a:solidFill>
                  <a:latin typeface="Times New Roman" panose="02020603050405020304" pitchFamily="18" charset="0"/>
                  <a:cs typeface="宋体" panose="02010600030101010101" pitchFamily="2" charset="-122"/>
                </a:rPr>
                <a:t>[virtual]</a:t>
              </a:r>
              <a:endParaRPr 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3" name="直接连接符 62"/>
            <p:cNvCxnSpPr/>
            <p:nvPr/>
          </p:nvCxnSpPr>
          <p:spPr>
            <a:xfrm>
              <a:off x="4361632" y="2124175"/>
              <a:ext cx="719455" cy="0"/>
            </a:xfrm>
            <a:prstGeom prst="line">
              <a:avLst/>
            </a:prstGeom>
            <a:noFill/>
            <a:ln w="38100" cap="flat" cmpd="sng" algn="ctr">
              <a:solidFill>
                <a:sysClr val="windowText" lastClr="000000"/>
              </a:solidFill>
              <a:prstDash val="dash"/>
              <a:miter lim="800000"/>
            </a:ln>
            <a:effectLst/>
          </p:spPr>
        </p:cxnSp>
        <p:cxnSp>
          <p:nvCxnSpPr>
            <p:cNvPr id="64" name="直接连接符 63"/>
            <p:cNvCxnSpPr/>
            <p:nvPr/>
          </p:nvCxnSpPr>
          <p:spPr>
            <a:xfrm>
              <a:off x="4361632" y="2308960"/>
              <a:ext cx="719455" cy="0"/>
            </a:xfrm>
            <a:prstGeom prst="line">
              <a:avLst/>
            </a:prstGeom>
            <a:noFill/>
            <a:ln w="38100" cap="flat" cmpd="sng" algn="ctr">
              <a:solidFill>
                <a:sysClr val="windowText" lastClr="000000"/>
              </a:solidFill>
              <a:prstDash val="dash"/>
              <a:miter lim="800000"/>
            </a:ln>
            <a:effectLst/>
          </p:spPr>
        </p:cxnSp>
        <p:sp>
          <p:nvSpPr>
            <p:cNvPr id="65" name="文本框 4"/>
            <p:cNvSpPr txBox="1"/>
            <p:nvPr/>
          </p:nvSpPr>
          <p:spPr>
            <a:xfrm>
              <a:off x="4360997" y="1908275"/>
              <a:ext cx="719455" cy="605155"/>
            </a:xfrm>
            <a:prstGeom prst="rect">
              <a:avLst/>
            </a:prstGeom>
            <a:noFill/>
            <a:ln w="38100">
              <a:solidFill>
                <a:prstClr val="black"/>
              </a:solidFill>
            </a:ln>
            <a:effectLst/>
          </p:spPr>
          <p:txBody>
            <a:bodyPr rot="0" spcFirstLastPara="0" vert="horz" wrap="square" lIns="0" tIns="0" rIns="0" bIns="0" numCol="1" spcCol="0" rtlCol="0" fromWordArt="0" anchor="b" anchorCtr="0" forceAA="0" compatLnSpc="1">
              <a:prstTxWarp prst="textNoShape">
                <a:avLst/>
              </a:prstTxWarp>
              <a:noAutofit/>
            </a:bodyPr>
            <a:lstStyle/>
            <a:p>
              <a:pPr indent="57150" algn="just">
                <a:lnSpc>
                  <a:spcPts val="2400"/>
                </a:lnSpc>
                <a:spcAft>
                  <a:spcPts val="0"/>
                </a:spcAft>
              </a:pPr>
              <a:r>
                <a:rPr lang="en-US" sz="2000" b="1" dirty="0" err="1">
                  <a:effectLst/>
                  <a:latin typeface="Times New Roman" panose="02020603050405020304" pitchFamily="18" charset="0"/>
                  <a:ea typeface="宋体" panose="02010600030101010101" pitchFamily="2" charset="-122"/>
                  <a:cs typeface="宋体" panose="02010600030101010101" pitchFamily="2" charset="-122"/>
                </a:rPr>
                <a:t>m_a</a:t>
              </a:r>
              <a:r>
                <a:rPr lang="en-US" sz="2000" b="1" dirty="0">
                  <a:effectLst/>
                  <a:latin typeface="Times New Roman" panose="02020603050405020304" pitchFamily="18" charset="0"/>
                  <a:ea typeface="宋体" panose="02010600030101010101" pitchFamily="2" charset="-122"/>
                  <a:cs typeface="宋体" panose="02010600030101010101" pitchFamily="2" charset="-122"/>
                </a:rPr>
                <a:t>=20</a:t>
              </a:r>
              <a:endParaRPr lang="zh-CN" sz="2000" b="1" dirty="0">
                <a:effectLst/>
                <a:latin typeface="宋体" panose="02010600030101010101" pitchFamily="2" charset="-122"/>
                <a:ea typeface="宋体" panose="02010600030101010101" pitchFamily="2" charset="-122"/>
                <a:cs typeface="宋体" panose="02010600030101010101" pitchFamily="2" charset="-122"/>
              </a:endParaRPr>
            </a:p>
            <a:p>
              <a:pPr indent="57150" algn="just">
                <a:lnSpc>
                  <a:spcPts val="2400"/>
                </a:lnSpc>
                <a:spcAft>
                  <a:spcPts val="0"/>
                </a:spcAft>
              </a:pPr>
              <a:r>
                <a:rPr lang="zh-CN" sz="1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类</a:t>
              </a:r>
              <a:r>
                <a:rPr lang="en-US" sz="1400" b="1"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rPr>
                <a:t>A[virtual]</a:t>
              </a:r>
              <a:endParaRPr lang="zh-CN" sz="1400" b="1" dirty="0">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8798257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 </a:t>
            </a:r>
            <a:r>
              <a:rPr lang="zh-CN" altLang="zh-CN" dirty="0" smtClean="0"/>
              <a:t>虚拟继承</a:t>
            </a:r>
            <a:r>
              <a:rPr lang="zh-CN" altLang="en-US" dirty="0" smtClean="0"/>
              <a:t>对照代码</a:t>
            </a:r>
            <a:r>
              <a:rPr lang="en-US" altLang="zh-CN" dirty="0" smtClean="0"/>
              <a:t>1~16</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1" name="Text Box 9"/>
          <p:cNvSpPr txBox="1">
            <a:spLocks noChangeArrowheads="1"/>
          </p:cNvSpPr>
          <p:nvPr/>
        </p:nvSpPr>
        <p:spPr bwMode="auto">
          <a:xfrm>
            <a:off x="5958293" y="4460563"/>
            <a:ext cx="2779295" cy="159184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eaLnBrk="1" hangingPunct="1">
              <a:spcBef>
                <a:spcPct val="0"/>
              </a:spcBef>
              <a:buFontTx/>
              <a:buNone/>
            </a:pPr>
            <a:r>
              <a:rPr lang="zh-CN" altLang="pt-BR" sz="2000" dirty="0">
                <a:ea typeface="楷体_GB2312" pitchFamily="49" charset="-122"/>
                <a:sym typeface="Wingdings" panose="05000000000000000000" pitchFamily="2" charset="2"/>
              </a:rPr>
              <a:t>结果输出</a:t>
            </a:r>
            <a:r>
              <a:rPr lang="pt-BR" altLang="zh-CN" sz="2000" dirty="0">
                <a:ea typeface="楷体_GB2312" pitchFamily="49" charset="-122"/>
                <a:sym typeface="Wingdings" panose="05000000000000000000" pitchFamily="2" charset="2"/>
              </a:rPr>
              <a:t>:</a:t>
            </a: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d.B::A::</a:t>
            </a:r>
            <a:r>
              <a:rPr lang="pt-BR" altLang="zh-CN" sz="2000" dirty="0" smtClean="0">
                <a:solidFill>
                  <a:srgbClr val="0000FF"/>
                </a:solidFill>
                <a:ea typeface="楷体_GB2312" pitchFamily="49" charset="-122"/>
                <a:sym typeface="Wingdings" panose="05000000000000000000" pitchFamily="2" charset="2"/>
              </a:rPr>
              <a:t>m_a=20</a:t>
            </a:r>
            <a:endParaRPr lang="pt-BR" altLang="zh-CN" sz="2000" dirty="0">
              <a:solidFill>
                <a:srgbClr val="0000FF"/>
              </a:solidFill>
              <a:ea typeface="楷体_GB2312" pitchFamily="49" charset="-122"/>
              <a:sym typeface="Wingdings" panose="05000000000000000000" pitchFamily="2" charset="2"/>
            </a:endParaRPr>
          </a:p>
          <a:p>
            <a:pPr marL="180000">
              <a:spcBef>
                <a:spcPct val="0"/>
              </a:spcBef>
              <a:buNone/>
            </a:pPr>
            <a:r>
              <a:rPr lang="pt-BR" altLang="zh-CN" sz="2000" dirty="0">
                <a:solidFill>
                  <a:srgbClr val="0000FF"/>
                </a:solidFill>
                <a:ea typeface="楷体_GB2312" pitchFamily="49" charset="-122"/>
                <a:sym typeface="Wingdings" panose="05000000000000000000" pitchFamily="2" charset="2"/>
              </a:rPr>
              <a:t>d.C::A::m_a=20</a:t>
            </a:r>
            <a:endParaRPr lang="en-US" altLang="zh-CN" sz="2000" dirty="0">
              <a:solidFill>
                <a:srgbClr val="0000FF"/>
              </a:solidFill>
              <a:ea typeface="楷体_GB2312" pitchFamily="49" charset="-122"/>
              <a:sym typeface="Wingdings" panose="05000000000000000000" pitchFamily="2" charset="2"/>
            </a:endParaRPr>
          </a:p>
        </p:txBody>
      </p:sp>
      <p:grpSp>
        <p:nvGrpSpPr>
          <p:cNvPr id="10" name="组合 9"/>
          <p:cNvGrpSpPr/>
          <p:nvPr/>
        </p:nvGrpSpPr>
        <p:grpSpPr>
          <a:xfrm>
            <a:off x="406413" y="1550403"/>
            <a:ext cx="8331175" cy="2160000"/>
            <a:chOff x="502722" y="1550403"/>
            <a:chExt cx="8331175" cy="2160000"/>
          </a:xfrm>
        </p:grpSpPr>
        <p:grpSp>
          <p:nvGrpSpPr>
            <p:cNvPr id="7" name="组合 6"/>
            <p:cNvGrpSpPr/>
            <p:nvPr/>
          </p:nvGrpSpPr>
          <p:grpSpPr>
            <a:xfrm>
              <a:off x="6402376" y="1550403"/>
              <a:ext cx="2431521" cy="2160000"/>
              <a:chOff x="6402376" y="1494749"/>
              <a:chExt cx="2431521" cy="2160000"/>
            </a:xfrm>
          </p:grpSpPr>
          <p:grpSp>
            <p:nvGrpSpPr>
              <p:cNvPr id="45" name="组合 44"/>
              <p:cNvGrpSpPr/>
              <p:nvPr/>
            </p:nvGrpSpPr>
            <p:grpSpPr>
              <a:xfrm>
                <a:off x="6534554" y="1494749"/>
                <a:ext cx="1780784" cy="2160000"/>
                <a:chOff x="4119313" y="1701600"/>
                <a:chExt cx="1780784" cy="2160000"/>
              </a:xfrm>
            </p:grpSpPr>
            <p:sp>
              <p:nvSpPr>
                <p:cNvPr id="4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1" name="直接连接符 5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55" name="Text Box 9"/>
              <p:cNvSpPr txBox="1">
                <a:spLocks noChangeArrowheads="1"/>
              </p:cNvSpPr>
              <p:nvPr/>
            </p:nvSpPr>
            <p:spPr bwMode="auto">
              <a:xfrm>
                <a:off x="7935513" y="181711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6" name="Text Box 9"/>
              <p:cNvSpPr txBox="1">
                <a:spLocks noChangeArrowheads="1"/>
              </p:cNvSpPr>
              <p:nvPr/>
            </p:nvSpPr>
            <p:spPr bwMode="auto">
              <a:xfrm>
                <a:off x="6720550" y="1816594"/>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7" name="Text Box 9"/>
              <p:cNvSpPr txBox="1">
                <a:spLocks noChangeArrowheads="1"/>
              </p:cNvSpPr>
              <p:nvPr/>
            </p:nvSpPr>
            <p:spPr bwMode="auto">
              <a:xfrm>
                <a:off x="6402376" y="2945235"/>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58" name="Text Box 9"/>
              <p:cNvSpPr txBox="1">
                <a:spLocks noChangeArrowheads="1"/>
              </p:cNvSpPr>
              <p:nvPr/>
            </p:nvSpPr>
            <p:spPr bwMode="auto">
              <a:xfrm>
                <a:off x="7628281" y="2930476"/>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grpSp>
        <p:grpSp>
          <p:nvGrpSpPr>
            <p:cNvPr id="44" name="组合 43"/>
            <p:cNvGrpSpPr/>
            <p:nvPr/>
          </p:nvGrpSpPr>
          <p:grpSpPr>
            <a:xfrm>
              <a:off x="502722" y="1550403"/>
              <a:ext cx="1780784" cy="2160000"/>
              <a:chOff x="4119313" y="1701600"/>
              <a:chExt cx="1780784" cy="2160000"/>
            </a:xfrm>
          </p:grpSpPr>
          <p:sp>
            <p:nvSpPr>
              <p:cNvPr id="66"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71" name="直接连接符 70"/>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193269" y="1550403"/>
              <a:ext cx="2299343" cy="2160000"/>
              <a:chOff x="3739192" y="1606057"/>
              <a:chExt cx="2299343" cy="2160000"/>
            </a:xfrm>
          </p:grpSpPr>
          <p:grpSp>
            <p:nvGrpSpPr>
              <p:cNvPr id="79" name="组合 78"/>
              <p:cNvGrpSpPr/>
              <p:nvPr/>
            </p:nvGrpSpPr>
            <p:grpSpPr>
              <a:xfrm>
                <a:off x="3739192" y="1606057"/>
                <a:ext cx="1780784" cy="2160000"/>
                <a:chOff x="4119313" y="1701600"/>
                <a:chExt cx="1780784" cy="2160000"/>
              </a:xfrm>
            </p:grpSpPr>
            <p:sp>
              <p:nvSpPr>
                <p:cNvPr id="80" name="文本框 4"/>
                <p:cNvSpPr txBox="1"/>
                <p:nvPr/>
              </p:nvSpPr>
              <p:spPr>
                <a:xfrm>
                  <a:off x="4714299" y="353676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文本框 4"/>
                <p:cNvSpPr txBox="1"/>
                <p:nvPr/>
              </p:nvSpPr>
              <p:spPr>
                <a:xfrm>
                  <a:off x="4119313" y="261866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 name="文本框 4"/>
                <p:cNvSpPr txBox="1"/>
                <p:nvPr/>
              </p:nvSpPr>
              <p:spPr>
                <a:xfrm>
                  <a:off x="5309286" y="261970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文本框 4"/>
                <p:cNvSpPr txBox="1"/>
                <p:nvPr/>
              </p:nvSpPr>
              <p:spPr>
                <a:xfrm>
                  <a:off x="5309286" y="1701600"/>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文本框 4"/>
                <p:cNvSpPr txBox="1"/>
                <p:nvPr/>
              </p:nvSpPr>
              <p:spPr>
                <a:xfrm>
                  <a:off x="4119313" y="1702644"/>
                  <a:ext cx="590811" cy="324836"/>
                </a:xfrm>
                <a:prstGeom prst="rect">
                  <a:avLst/>
                </a:prstGeom>
                <a:noFill/>
                <a:ln w="38100">
                  <a:solidFill>
                    <a:srgbClr val="000000"/>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类</a:t>
                  </a:r>
                  <a:r>
                    <a:rPr lang="en-US" b="1"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5" name="直接连接符 84"/>
                <p:cNvCxnSpPr/>
                <p:nvPr/>
              </p:nvCxnSpPr>
              <p:spPr>
                <a:xfrm>
                  <a:off x="4414719" y="2944540"/>
                  <a:ext cx="594986" cy="592224"/>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5009705" y="2945585"/>
                  <a:ext cx="594986" cy="591180"/>
                </a:xfrm>
                <a:prstGeom prst="line">
                  <a:avLst/>
                </a:prstGeom>
                <a:ln w="38100">
                  <a:solidFill>
                    <a:srgbClr val="000000"/>
                  </a:solidFill>
                  <a:headEnd type="triangle" w="med" len="lg"/>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414719" y="2028525"/>
                  <a:ext cx="0" cy="590135"/>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5604691" y="2027480"/>
                  <a:ext cx="0" cy="591180"/>
                </a:xfrm>
                <a:prstGeom prst="line">
                  <a:avLst/>
                </a:prstGeom>
                <a:ln w="38100">
                  <a:solidFill>
                    <a:srgbClr val="000000"/>
                  </a:solidFill>
                  <a:headEnd type="triangle" w="sm" len="sm"/>
                </a:ln>
              </p:spPr>
              <p:style>
                <a:lnRef idx="1">
                  <a:schemeClr val="accent1"/>
                </a:lnRef>
                <a:fillRef idx="0">
                  <a:schemeClr val="accent1"/>
                </a:fillRef>
                <a:effectRef idx="0">
                  <a:schemeClr val="accent1"/>
                </a:effectRef>
                <a:fontRef idx="minor">
                  <a:schemeClr val="tx1"/>
                </a:fontRef>
              </p:style>
            </p:cxnSp>
          </p:grpSp>
          <p:sp>
            <p:nvSpPr>
              <p:cNvPr id="89" name="Text Box 9"/>
              <p:cNvSpPr txBox="1">
                <a:spLocks noChangeArrowheads="1"/>
              </p:cNvSpPr>
              <p:nvPr/>
            </p:nvSpPr>
            <p:spPr bwMode="auto">
              <a:xfrm>
                <a:off x="5140151" y="1928424"/>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sp>
            <p:nvSpPr>
              <p:cNvPr id="90" name="Text Box 9"/>
              <p:cNvSpPr txBox="1">
                <a:spLocks noChangeArrowheads="1"/>
              </p:cNvSpPr>
              <p:nvPr/>
            </p:nvSpPr>
            <p:spPr bwMode="auto">
              <a:xfrm>
                <a:off x="3925188" y="1927902"/>
                <a:ext cx="898384" cy="598206"/>
              </a:xfrm>
              <a:prstGeom prst="rect">
                <a:avLst/>
              </a:prstGeom>
              <a:noFill/>
              <a:ln w="38100" algn="ctr">
                <a:noFill/>
                <a:miter lim="800000"/>
                <a:headEnd/>
                <a:tailEnd/>
              </a:ln>
              <a:effectLst/>
              <a:extLst/>
            </p:spPr>
            <p:txBody>
              <a:bodyPr lIns="0" tIns="0" rIns="0" bIns="0"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180000">
                  <a:spcBef>
                    <a:spcPct val="0"/>
                  </a:spcBef>
                  <a:buNone/>
                </a:pPr>
                <a:r>
                  <a:rPr lang="zh-CN" altLang="en-US" sz="1800" dirty="0">
                    <a:ea typeface="楷体_GB2312" pitchFamily="49" charset="-122"/>
                    <a:sym typeface="Wingdings" panose="05000000000000000000" pitchFamily="2" charset="2"/>
                  </a:rPr>
                  <a:t>虚拟</a:t>
                </a:r>
              </a:p>
              <a:p>
                <a:pPr marL="180000">
                  <a:spcBef>
                    <a:spcPct val="0"/>
                  </a:spcBef>
                  <a:buNone/>
                </a:pPr>
                <a:r>
                  <a:rPr lang="zh-CN" altLang="en-US" sz="1800" dirty="0">
                    <a:ea typeface="楷体_GB2312" pitchFamily="49" charset="-122"/>
                    <a:sym typeface="Wingdings" panose="05000000000000000000" pitchFamily="2" charset="2"/>
                  </a:rPr>
                  <a:t>继承</a:t>
                </a:r>
              </a:p>
            </p:txBody>
          </p:sp>
        </p:grpSp>
      </p:grpSp>
      <p:sp>
        <p:nvSpPr>
          <p:cNvPr id="93" name="内容占位符 2"/>
          <p:cNvSpPr>
            <a:spLocks noGrp="1"/>
          </p:cNvSpPr>
          <p:nvPr>
            <p:ph idx="1"/>
          </p:nvPr>
        </p:nvSpPr>
        <p:spPr>
          <a:xfrm>
            <a:off x="406414" y="4386384"/>
            <a:ext cx="4989890" cy="1644088"/>
          </a:xfrm>
        </p:spPr>
        <p:txBody>
          <a:bodyPr>
            <a:normAutofit/>
          </a:bodyPr>
          <a:lstStyle/>
          <a:p>
            <a:r>
              <a:rPr lang="zh-CN" altLang="en-US" sz="2400" dirty="0" smtClean="0"/>
              <a:t>共有</a:t>
            </a:r>
            <a:r>
              <a:rPr lang="en-US" altLang="zh-CN" sz="2400" dirty="0" smtClean="0"/>
              <a:t>4</a:t>
            </a:r>
            <a:r>
              <a:rPr lang="zh-CN" altLang="en-US" sz="2400" dirty="0" smtClean="0"/>
              <a:t>种继承关系，</a:t>
            </a:r>
            <a:r>
              <a:rPr lang="en-US" altLang="zh-CN" sz="2400" dirty="0" smtClean="0"/>
              <a:t>16</a:t>
            </a:r>
            <a:r>
              <a:rPr lang="zh-CN" altLang="en-US" sz="2400" dirty="0" smtClean="0"/>
              <a:t>种情况。</a:t>
            </a:r>
            <a:endParaRPr lang="en-US" altLang="zh-CN" sz="2400" dirty="0" smtClean="0"/>
          </a:p>
          <a:p>
            <a:pPr lvl="1"/>
            <a:r>
              <a:rPr lang="zh-CN" altLang="en-US" sz="2200" dirty="0" smtClean="0"/>
              <a:t>展开所有情况，进行验证。</a:t>
            </a:r>
            <a:endParaRPr lang="zh-CN" altLang="en-US" sz="2200" dirty="0"/>
          </a:p>
        </p:txBody>
      </p:sp>
      <p:sp>
        <p:nvSpPr>
          <p:cNvPr id="94" name="内容占位符 2"/>
          <p:cNvSpPr txBox="1">
            <a:spLocks/>
          </p:cNvSpPr>
          <p:nvPr/>
        </p:nvSpPr>
        <p:spPr>
          <a:xfrm>
            <a:off x="5526006" y="2290213"/>
            <a:ext cx="864573" cy="450805"/>
          </a:xfrm>
          <a:prstGeom prst="rect">
            <a:avLst/>
          </a:prstGeom>
        </p:spPr>
        <p:txBody>
          <a:bodyPr vert="horz" lIns="91440" tIns="45720" rIns="91440" bIns="45720" rtlCol="0">
            <a:normAutofit lnSpcReduction="1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smtClean="0"/>
              <a:t>…</a:t>
            </a:r>
            <a:endParaRPr lang="zh-CN" altLang="en-US" sz="2200" dirty="0"/>
          </a:p>
        </p:txBody>
      </p:sp>
    </p:spTree>
    <p:extLst>
      <p:ext uri="{BB962C8B-B14F-4D97-AF65-F5344CB8AC3E}">
        <p14:creationId xmlns:p14="http://schemas.microsoft.com/office/powerpoint/2010/main" val="8319708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6271"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324609"/>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16402477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继承与组合</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继承和组合是面向对象程序设计的重要手段。</a:t>
            </a:r>
            <a:endParaRPr lang="en-US" altLang="zh-CN" sz="2400" dirty="0" smtClean="0"/>
          </a:p>
          <a:p>
            <a:pPr lvl="1"/>
            <a:r>
              <a:rPr lang="zh-CN" altLang="en-US" sz="2400" dirty="0" smtClean="0">
                <a:solidFill>
                  <a:srgbClr val="0000FF"/>
                </a:solidFill>
              </a:rPr>
              <a:t>目的</a:t>
            </a:r>
            <a:r>
              <a:rPr lang="zh-CN" altLang="en-US" sz="2400" dirty="0" smtClean="0"/>
              <a:t>均为</a:t>
            </a:r>
            <a:r>
              <a:rPr lang="zh-CN" altLang="en-US" sz="2400" dirty="0" smtClean="0">
                <a:solidFill>
                  <a:srgbClr val="FF0000"/>
                </a:solidFill>
              </a:rPr>
              <a:t>代码复用</a:t>
            </a:r>
            <a:r>
              <a:rPr lang="zh-CN" altLang="en-US" sz="2400" dirty="0" smtClean="0"/>
              <a:t>。</a:t>
            </a:r>
            <a:endParaRPr lang="en-US" altLang="zh-CN" sz="2400" dirty="0" smtClean="0"/>
          </a:p>
          <a:p>
            <a:r>
              <a:rPr lang="zh-CN" altLang="en-US" sz="2400" dirty="0" smtClean="0"/>
              <a:t>应用</a:t>
            </a:r>
            <a:r>
              <a:rPr lang="zh-CN" altLang="en-US" sz="2400" dirty="0"/>
              <a:t>继承性的程序设计</a:t>
            </a:r>
            <a:r>
              <a:rPr lang="zh-CN" altLang="en-US" sz="2400" dirty="0" smtClean="0"/>
              <a:t>基本原则</a:t>
            </a:r>
            <a:endParaRPr lang="en-US" altLang="zh-CN" sz="2400" dirty="0" smtClean="0"/>
          </a:p>
          <a:p>
            <a:pPr lvl="1"/>
            <a:r>
              <a:rPr lang="zh-CN" altLang="en-US" sz="2400" dirty="0">
                <a:solidFill>
                  <a:srgbClr val="0000FF"/>
                </a:solidFill>
              </a:rPr>
              <a:t>是关系原则</a:t>
            </a:r>
            <a:r>
              <a:rPr lang="en-US" altLang="zh-CN" sz="2400" dirty="0">
                <a:solidFill>
                  <a:srgbClr val="0000FF"/>
                </a:solidFill>
              </a:rPr>
              <a:t>(is-a): </a:t>
            </a:r>
          </a:p>
          <a:p>
            <a:pPr lvl="2"/>
            <a:r>
              <a:rPr lang="zh-CN" altLang="en-US" sz="2400" dirty="0"/>
              <a:t>子类的实例对象同时通常也被认为是父类的实例对象。</a:t>
            </a:r>
          </a:p>
          <a:p>
            <a:pPr lvl="1"/>
            <a:r>
              <a:rPr lang="zh-CN" altLang="en-US" sz="2400" dirty="0">
                <a:solidFill>
                  <a:srgbClr val="0000FF"/>
                </a:solidFill>
              </a:rPr>
              <a:t>扩展性原则</a:t>
            </a:r>
            <a:r>
              <a:rPr lang="en-US" altLang="zh-CN" sz="2400" dirty="0">
                <a:solidFill>
                  <a:srgbClr val="0000FF"/>
                </a:solidFill>
              </a:rPr>
              <a:t>:</a:t>
            </a:r>
          </a:p>
          <a:p>
            <a:pPr lvl="2"/>
            <a:r>
              <a:rPr lang="zh-CN" altLang="en-US" sz="2400" dirty="0"/>
              <a:t>子类在其父类的基础上新增自己的特性。</a:t>
            </a:r>
          </a:p>
          <a:p>
            <a:r>
              <a:rPr lang="zh-CN" altLang="en-US" sz="2400" dirty="0" smtClean="0"/>
              <a:t>这里的</a:t>
            </a:r>
            <a:r>
              <a:rPr lang="zh-CN" altLang="en-US" sz="2400" dirty="0" smtClean="0">
                <a:solidFill>
                  <a:srgbClr val="0000FF"/>
                </a:solidFill>
              </a:rPr>
              <a:t>组合</a:t>
            </a:r>
            <a:r>
              <a:rPr lang="zh-CN" altLang="en-US" sz="2400" dirty="0" smtClean="0"/>
              <a:t>是指在类定义中增添原有类的成员变量。</a:t>
            </a:r>
            <a:endParaRPr lang="en-US" altLang="zh-CN" sz="2400" dirty="0" smtClean="0"/>
          </a:p>
          <a:p>
            <a:pPr lvl="1"/>
            <a:r>
              <a:rPr lang="zh-CN" altLang="en-US" sz="2400" dirty="0" smtClean="0">
                <a:solidFill>
                  <a:srgbClr val="0000FF"/>
                </a:solidFill>
              </a:rPr>
              <a:t>组成部分原则</a:t>
            </a:r>
            <a:r>
              <a:rPr lang="en-US" altLang="zh-CN" sz="2400" dirty="0" smtClean="0"/>
              <a:t>: </a:t>
            </a:r>
          </a:p>
          <a:p>
            <a:pPr lvl="2"/>
            <a:r>
              <a:rPr lang="zh-CN" altLang="en-US" sz="2100" dirty="0" smtClean="0"/>
              <a:t>成员变量只是组成部分，构</a:t>
            </a:r>
            <a:r>
              <a:rPr lang="zh-CN" altLang="en-US" sz="2100" dirty="0"/>
              <a:t>不成“是</a:t>
            </a:r>
            <a:r>
              <a:rPr lang="zh-CN" altLang="en-US" sz="2100" dirty="0" smtClean="0"/>
              <a:t>关系</a:t>
            </a:r>
            <a:r>
              <a:rPr lang="en-US" altLang="zh-CN" sz="2100" dirty="0"/>
              <a:t>(is-a)</a:t>
            </a:r>
            <a:r>
              <a:rPr lang="zh-CN" altLang="en-US" sz="2100" dirty="0" smtClean="0"/>
              <a:t>”。</a:t>
            </a:r>
            <a:endParaRPr lang="zh-CN" altLang="en-US" sz="2400"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706455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继承性示例</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pSp>
        <p:nvGrpSpPr>
          <p:cNvPr id="9" name="Group 4"/>
          <p:cNvGrpSpPr>
            <a:grpSpLocks/>
          </p:cNvGrpSpPr>
          <p:nvPr/>
        </p:nvGrpSpPr>
        <p:grpSpPr bwMode="auto">
          <a:xfrm>
            <a:off x="215900" y="2197100"/>
            <a:ext cx="8712200" cy="3111500"/>
            <a:chOff x="114" y="1062"/>
            <a:chExt cx="5488" cy="1960"/>
          </a:xfrm>
        </p:grpSpPr>
        <p:sp>
          <p:nvSpPr>
            <p:cNvPr id="10"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ea typeface="宋体" panose="02010600030101010101" pitchFamily="2" charset="-122"/>
                </a:rPr>
                <a:t>Shape</a:t>
              </a:r>
            </a:p>
          </p:txBody>
        </p:sp>
        <p:sp>
          <p:nvSpPr>
            <p:cNvPr id="11"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Shape2D</a:t>
              </a:r>
            </a:p>
          </p:txBody>
        </p:sp>
        <p:sp>
          <p:nvSpPr>
            <p:cNvPr id="12"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Shape3D</a:t>
              </a:r>
            </a:p>
          </p:txBody>
        </p:sp>
        <p:sp>
          <p:nvSpPr>
            <p:cNvPr id="13"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Circle</a:t>
              </a:r>
            </a:p>
          </p:txBody>
        </p:sp>
        <p:sp>
          <p:nvSpPr>
            <p:cNvPr id="14" name="Line 9"/>
            <p:cNvSpPr>
              <a:spLocks noChangeShapeType="1"/>
            </p:cNvSpPr>
            <p:nvPr/>
          </p:nvSpPr>
          <p:spPr bwMode="auto">
            <a:xfrm>
              <a:off x="2744" y="1435"/>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0"/>
            <p:cNvSpPr>
              <a:spLocks noChangeShapeType="1"/>
            </p:cNvSpPr>
            <p:nvPr/>
          </p:nvSpPr>
          <p:spPr bwMode="auto">
            <a:xfrm>
              <a:off x="1384"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1"/>
            <p:cNvSpPr>
              <a:spLocks noChangeShapeType="1"/>
            </p:cNvSpPr>
            <p:nvPr/>
          </p:nvSpPr>
          <p:spPr bwMode="auto">
            <a:xfrm>
              <a:off x="1384" y="1570"/>
              <a:ext cx="263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2"/>
            <p:cNvSpPr>
              <a:spLocks noChangeShapeType="1"/>
            </p:cNvSpPr>
            <p:nvPr/>
          </p:nvSpPr>
          <p:spPr bwMode="auto">
            <a:xfrm>
              <a:off x="138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3"/>
            <p:cNvSpPr>
              <a:spLocks noChangeShapeType="1"/>
            </p:cNvSpPr>
            <p:nvPr/>
          </p:nvSpPr>
          <p:spPr bwMode="auto">
            <a:xfrm>
              <a:off x="401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4"/>
            <p:cNvSpPr>
              <a:spLocks noChangeShapeType="1"/>
            </p:cNvSpPr>
            <p:nvPr/>
          </p:nvSpPr>
          <p:spPr bwMode="auto">
            <a:xfrm>
              <a:off x="473" y="2386"/>
              <a:ext cx="1927"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Triangle</a:t>
              </a:r>
            </a:p>
          </p:txBody>
        </p:sp>
        <p:sp>
          <p:nvSpPr>
            <p:cNvPr id="21"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Rectangle</a:t>
              </a:r>
            </a:p>
          </p:txBody>
        </p:sp>
        <p:sp>
          <p:nvSpPr>
            <p:cNvPr id="22" name="Line 17"/>
            <p:cNvSpPr>
              <a:spLocks noChangeShapeType="1"/>
            </p:cNvSpPr>
            <p:nvPr/>
          </p:nvSpPr>
          <p:spPr bwMode="auto">
            <a:xfrm>
              <a:off x="477"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18"/>
            <p:cNvSpPr>
              <a:spLocks noChangeShapeType="1"/>
            </p:cNvSpPr>
            <p:nvPr/>
          </p:nvSpPr>
          <p:spPr bwMode="auto">
            <a:xfrm>
              <a:off x="1384" y="238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19"/>
            <p:cNvSpPr>
              <a:spLocks noChangeShapeType="1"/>
            </p:cNvSpPr>
            <p:nvPr/>
          </p:nvSpPr>
          <p:spPr bwMode="auto">
            <a:xfrm>
              <a:off x="2400"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Sphere</a:t>
              </a:r>
            </a:p>
          </p:txBody>
        </p:sp>
        <p:sp>
          <p:nvSpPr>
            <p:cNvPr id="26" name="Line 21"/>
            <p:cNvSpPr>
              <a:spLocks noChangeShapeType="1"/>
            </p:cNvSpPr>
            <p:nvPr/>
          </p:nvSpPr>
          <p:spPr bwMode="auto">
            <a:xfrm>
              <a:off x="4015"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22"/>
            <p:cNvSpPr>
              <a:spLocks noChangeShapeType="1"/>
            </p:cNvSpPr>
            <p:nvPr/>
          </p:nvSpPr>
          <p:spPr bwMode="auto">
            <a:xfrm>
              <a:off x="3268" y="2386"/>
              <a:ext cx="1768"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Cube</a:t>
              </a:r>
            </a:p>
          </p:txBody>
        </p:sp>
        <p:sp>
          <p:nvSpPr>
            <p:cNvPr id="29"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ea typeface="宋体" panose="02010600030101010101" pitchFamily="2" charset="-122"/>
                </a:rPr>
                <a:t>Tetrahedron</a:t>
              </a:r>
            </a:p>
          </p:txBody>
        </p:sp>
        <p:sp>
          <p:nvSpPr>
            <p:cNvPr id="30" name="Line 25"/>
            <p:cNvSpPr>
              <a:spLocks noChangeShapeType="1"/>
            </p:cNvSpPr>
            <p:nvPr/>
          </p:nvSpPr>
          <p:spPr bwMode="auto">
            <a:xfrm>
              <a:off x="3272"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6"/>
            <p:cNvSpPr>
              <a:spLocks noChangeShapeType="1"/>
            </p:cNvSpPr>
            <p:nvPr/>
          </p:nvSpPr>
          <p:spPr bwMode="auto">
            <a:xfrm>
              <a:off x="4015" y="23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27"/>
            <p:cNvSpPr>
              <a:spLocks noChangeShapeType="1"/>
            </p:cNvSpPr>
            <p:nvPr/>
          </p:nvSpPr>
          <p:spPr bwMode="auto">
            <a:xfrm>
              <a:off x="5031"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9203902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77</a:t>
            </a:fld>
            <a:endParaRPr lang="zh-CN" altLang="en-US" dirty="0"/>
          </a:p>
        </p:txBody>
      </p:sp>
      <p:sp>
        <p:nvSpPr>
          <p:cNvPr id="8" name="文本框 7"/>
          <p:cNvSpPr txBox="1"/>
          <p:nvPr>
            <p:custDataLst>
              <p:tags r:id="rId2"/>
            </p:custDataLst>
          </p:nvPr>
        </p:nvSpPr>
        <p:spPr>
          <a:xfrm>
            <a:off x="914400" y="635001"/>
            <a:ext cx="7315200" cy="453308"/>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正方形类与矩形类之间是否可以存在继承关系</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组合 25"/>
          <p:cNvGrpSpPr/>
          <p:nvPr/>
        </p:nvGrpSpPr>
        <p:grpSpPr>
          <a:xfrm>
            <a:off x="325438" y="1064910"/>
            <a:ext cx="7115175" cy="1515913"/>
            <a:chOff x="1114425" y="921818"/>
            <a:chExt cx="7115175" cy="2440030"/>
          </a:xfrm>
        </p:grpSpPr>
        <p:sp>
          <p:nvSpPr>
            <p:cNvPr id="9" name="文本框 8"/>
            <p:cNvSpPr txBox="1"/>
            <p:nvPr>
              <p:custDataLst>
                <p:tags r:id="rId10"/>
              </p:custDataLst>
            </p:nvPr>
          </p:nvSpPr>
          <p:spPr>
            <a:xfrm>
              <a:off x="1828800" y="921818"/>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可以将正方形类定义成为矩形类的子类。</a:t>
              </a:r>
            </a:p>
          </p:txBody>
        </p:sp>
        <p:sp>
          <p:nvSpPr>
            <p:cNvPr id="10" name="文本框 9"/>
            <p:cNvSpPr txBox="1"/>
            <p:nvPr>
              <p:custDataLst>
                <p:tags r:id="rId11"/>
              </p:custDataLst>
            </p:nvPr>
          </p:nvSpPr>
          <p:spPr>
            <a:xfrm>
              <a:off x="1828800" y="1585401"/>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可以将矩形类定义成为正方形类的子类。</a:t>
              </a:r>
            </a:p>
          </p:txBody>
        </p:sp>
        <p:sp>
          <p:nvSpPr>
            <p:cNvPr id="11" name="文本框 10"/>
            <p:cNvSpPr txBox="1"/>
            <p:nvPr>
              <p:custDataLst>
                <p:tags r:id="rId12"/>
              </p:custDataLst>
            </p:nvPr>
          </p:nvSpPr>
          <p:spPr>
            <a:xfrm>
              <a:off x="1828800" y="2152161"/>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两者都可以。</a:t>
              </a:r>
            </a:p>
          </p:txBody>
        </p:sp>
        <p:sp>
          <p:nvSpPr>
            <p:cNvPr id="12" name="文本框 11"/>
            <p:cNvSpPr txBox="1"/>
            <p:nvPr>
              <p:custDataLst>
                <p:tags r:id="rId13"/>
              </p:custDataLst>
            </p:nvPr>
          </p:nvSpPr>
          <p:spPr>
            <a:xfrm>
              <a:off x="1828800" y="2718910"/>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两者都不可以。</a:t>
              </a:r>
            </a:p>
          </p:txBody>
        </p:sp>
        <p:sp>
          <p:nvSpPr>
            <p:cNvPr id="13" name="椭圆 12"/>
            <p:cNvSpPr>
              <a:spLocks noChangeAspect="1"/>
            </p:cNvSpPr>
            <p:nvPr>
              <p:custDataLst>
                <p:tags r:id="rId14"/>
              </p:custDataLst>
            </p:nvPr>
          </p:nvSpPr>
          <p:spPr>
            <a:xfrm>
              <a:off x="1114425" y="92181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5"/>
              </p:custDataLst>
            </p:nvPr>
          </p:nvSpPr>
          <p:spPr>
            <a:xfrm>
              <a:off x="1114425" y="158540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16"/>
              </p:custDataLst>
            </p:nvPr>
          </p:nvSpPr>
          <p:spPr>
            <a:xfrm>
              <a:off x="1114425" y="21521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p:cNvSpPr>
              <a:spLocks noChangeAspect="1"/>
            </p:cNvSpPr>
            <p:nvPr>
              <p:custDataLst>
                <p:tags r:id="rId17"/>
              </p:custDataLst>
            </p:nvPr>
          </p:nvSpPr>
          <p:spPr>
            <a:xfrm>
              <a:off x="1114425" y="271891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20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7" name="圆角矩形 1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Rectangle 8"/>
          <p:cNvSpPr>
            <a:spLocks noChangeArrowheads="1"/>
          </p:cNvSpPr>
          <p:nvPr/>
        </p:nvSpPr>
        <p:spPr bwMode="auto">
          <a:xfrm>
            <a:off x="325438" y="3932238"/>
            <a:ext cx="6838950" cy="2305050"/>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CP_Square</a:t>
            </a: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double</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m_sideLength</a:t>
            </a: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CP_Square</a:t>
            </a:r>
            <a:r>
              <a:rPr lang="en-US" altLang="zh-CN" sz="1800" dirty="0">
                <a:solidFill>
                  <a:srgbClr val="000000"/>
                </a:solidFill>
                <a:ea typeface="新宋体" panose="02010609030101010101" pitchFamily="49" charset="-122"/>
              </a:rPr>
              <a:t>( ): </a:t>
            </a:r>
            <a:r>
              <a:rPr lang="en-US" altLang="zh-CN" sz="1800" dirty="0" err="1">
                <a:solidFill>
                  <a:srgbClr val="000000"/>
                </a:solidFill>
                <a:ea typeface="新宋体" panose="02010609030101010101" pitchFamily="49" charset="-122"/>
              </a:rPr>
              <a:t>m_sideLength</a:t>
            </a:r>
            <a:r>
              <a:rPr lang="en-US" altLang="zh-CN" sz="1800" dirty="0">
                <a:solidFill>
                  <a:srgbClr val="000000"/>
                </a:solidFill>
                <a:ea typeface="新宋体" panose="02010609030101010101" pitchFamily="49" charset="-122"/>
              </a:rPr>
              <a:t>(1) { }</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CP_Square</a:t>
            </a:r>
            <a:r>
              <a:rPr lang="en-US" altLang="zh-CN" sz="1800" dirty="0">
                <a:solidFill>
                  <a:srgbClr val="000000"/>
                </a:solidFill>
                <a:ea typeface="新宋体" panose="02010609030101010101" pitchFamily="49" charset="-122"/>
              </a:rPr>
              <a:t>( ) { }</a:t>
            </a:r>
          </a:p>
          <a:p>
            <a:pPr eaLnBrk="1" hangingPunct="1">
              <a:lnSpc>
                <a:spcPct val="80000"/>
              </a:lnSpc>
              <a:spcBef>
                <a:spcPct val="0"/>
              </a:spcBef>
              <a:buFontTx/>
              <a:buNone/>
            </a:pP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double</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mb_getArea</a:t>
            </a:r>
            <a:r>
              <a:rPr lang="en-US" altLang="zh-CN" sz="1800" dirty="0">
                <a:solidFill>
                  <a:srgbClr val="000000"/>
                </a:solidFill>
                <a:ea typeface="新宋体" panose="02010609030101010101" pitchFamily="49" charset="-122"/>
              </a:rPr>
              <a:t>( ) {</a:t>
            </a:r>
            <a:r>
              <a:rPr lang="en-US" altLang="zh-CN" sz="1800" dirty="0">
                <a:solidFill>
                  <a:srgbClr val="0000FF"/>
                </a:solidFill>
                <a:ea typeface="新宋体" panose="02010609030101010101" pitchFamily="49" charset="-122"/>
              </a:rPr>
              <a:t>return</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m_sideLength</a:t>
            </a:r>
            <a:r>
              <a:rPr lang="en-US" altLang="zh-CN" sz="1800" dirty="0">
                <a:solidFill>
                  <a:srgbClr val="000000"/>
                </a:solidFill>
                <a:ea typeface="新宋体" panose="02010609030101010101" pitchFamily="49" charset="-122"/>
              </a:rPr>
              <a:t>*</a:t>
            </a:r>
            <a:r>
              <a:rPr lang="en-US" altLang="zh-CN" sz="1800" dirty="0" err="1">
                <a:solidFill>
                  <a:srgbClr val="000000"/>
                </a:solidFill>
                <a:ea typeface="新宋体" panose="02010609030101010101" pitchFamily="49" charset="-122"/>
              </a:rPr>
              <a:t>m_sideLength</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8000"/>
                </a:solidFill>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ea typeface="新宋体" panose="02010609030101010101" pitchFamily="49" charset="-122"/>
              </a:rPr>
              <a:t>CP_Square</a:t>
            </a:r>
            <a:r>
              <a:rPr lang="zh-CN" altLang="en-US" sz="1800" dirty="0">
                <a:solidFill>
                  <a:srgbClr val="008000"/>
                </a:solidFill>
                <a:latin typeface="新宋体" panose="02010609030101010101" pitchFamily="49" charset="-122"/>
                <a:ea typeface="新宋体" panose="02010609030101010101" pitchFamily="49" charset="-122"/>
              </a:rPr>
              <a:t>定义结束</a:t>
            </a:r>
          </a:p>
        </p:txBody>
      </p:sp>
      <p:sp>
        <p:nvSpPr>
          <p:cNvPr id="25" name="Rectangle 9"/>
          <p:cNvSpPr>
            <a:spLocks noChangeArrowheads="1"/>
          </p:cNvSpPr>
          <p:nvPr/>
        </p:nvSpPr>
        <p:spPr bwMode="auto">
          <a:xfrm>
            <a:off x="3111662" y="1855973"/>
            <a:ext cx="5616575" cy="2303462"/>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CP_Rectangle</a:t>
            </a: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double</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m_length</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m_width</a:t>
            </a: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CP_Rectangle</a:t>
            </a:r>
            <a:r>
              <a:rPr lang="en-US" altLang="zh-CN" sz="1800" dirty="0">
                <a:solidFill>
                  <a:srgbClr val="000000"/>
                </a:solidFill>
                <a:ea typeface="新宋体" panose="02010609030101010101" pitchFamily="49" charset="-122"/>
              </a:rPr>
              <a:t>( ): </a:t>
            </a:r>
            <a:r>
              <a:rPr lang="en-US" altLang="zh-CN" sz="1800" dirty="0" err="1">
                <a:solidFill>
                  <a:srgbClr val="000000"/>
                </a:solidFill>
                <a:ea typeface="新宋体" panose="02010609030101010101" pitchFamily="49" charset="-122"/>
              </a:rPr>
              <a:t>m_length</a:t>
            </a:r>
            <a:r>
              <a:rPr lang="en-US" altLang="zh-CN" sz="1800" dirty="0">
                <a:solidFill>
                  <a:srgbClr val="000000"/>
                </a:solidFill>
                <a:ea typeface="新宋体" panose="02010609030101010101" pitchFamily="49" charset="-122"/>
              </a:rPr>
              <a:t>(2),</a:t>
            </a:r>
            <a:r>
              <a:rPr lang="en-US" altLang="zh-CN" sz="1800" dirty="0" err="1">
                <a:solidFill>
                  <a:srgbClr val="000000"/>
                </a:solidFill>
                <a:ea typeface="新宋体" panose="02010609030101010101" pitchFamily="49" charset="-122"/>
              </a:rPr>
              <a:t>m_width</a:t>
            </a:r>
            <a:r>
              <a:rPr lang="en-US" altLang="zh-CN" sz="1800" dirty="0">
                <a:solidFill>
                  <a:srgbClr val="000000"/>
                </a:solidFill>
                <a:ea typeface="新宋体" panose="02010609030101010101" pitchFamily="49" charset="-122"/>
              </a:rPr>
              <a:t>(1) { }</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CP_Rectangle</a:t>
            </a:r>
            <a:r>
              <a:rPr lang="en-US" altLang="zh-CN" sz="1800" dirty="0">
                <a:solidFill>
                  <a:srgbClr val="000000"/>
                </a:solidFill>
                <a:ea typeface="新宋体" panose="02010609030101010101" pitchFamily="49" charset="-122"/>
              </a:rPr>
              <a:t>( ) { }</a:t>
            </a:r>
          </a:p>
          <a:p>
            <a:pPr eaLnBrk="1" hangingPunct="1">
              <a:lnSpc>
                <a:spcPct val="80000"/>
              </a:lnSpc>
              <a:spcBef>
                <a:spcPct val="0"/>
              </a:spcBef>
              <a:buFontTx/>
              <a:buNone/>
            </a:pP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double</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mb_getArea</a:t>
            </a:r>
            <a:r>
              <a:rPr lang="en-US" altLang="zh-CN" sz="1800" dirty="0">
                <a:solidFill>
                  <a:srgbClr val="000000"/>
                </a:solidFill>
                <a:ea typeface="新宋体" panose="02010609030101010101" pitchFamily="49" charset="-122"/>
              </a:rPr>
              <a:t>( ) {</a:t>
            </a:r>
            <a:r>
              <a:rPr lang="en-US" altLang="zh-CN" sz="1800" dirty="0">
                <a:solidFill>
                  <a:srgbClr val="0000FF"/>
                </a:solidFill>
                <a:ea typeface="新宋体" panose="02010609030101010101" pitchFamily="49" charset="-122"/>
              </a:rPr>
              <a:t>return</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m_length</a:t>
            </a:r>
            <a:r>
              <a:rPr lang="en-US" altLang="zh-CN" sz="1800" dirty="0">
                <a:solidFill>
                  <a:srgbClr val="000000"/>
                </a:solidFill>
                <a:ea typeface="新宋体" panose="02010609030101010101" pitchFamily="49" charset="-122"/>
              </a:rPr>
              <a:t>*</a:t>
            </a:r>
            <a:r>
              <a:rPr lang="en-US" altLang="zh-CN" sz="1800" dirty="0" err="1">
                <a:solidFill>
                  <a:srgbClr val="000000"/>
                </a:solidFill>
                <a:ea typeface="新宋体" panose="02010609030101010101" pitchFamily="49" charset="-122"/>
              </a:rPr>
              <a:t>m_width</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8000"/>
                </a:solidFill>
                <a:ea typeface="新宋体" panose="02010609030101010101" pitchFamily="49" charset="-122"/>
              </a:rPr>
              <a:t>// </a:t>
            </a:r>
            <a:r>
              <a:rPr lang="zh-CN" altLang="en-US" sz="1800" dirty="0">
                <a:solidFill>
                  <a:srgbClr val="008000"/>
                </a:solidFill>
                <a:latin typeface="新宋体" panose="02010609030101010101" pitchFamily="49" charset="-122"/>
                <a:ea typeface="新宋体" panose="02010609030101010101" pitchFamily="49" charset="-122"/>
              </a:rPr>
              <a:t>类</a:t>
            </a:r>
            <a:r>
              <a:rPr lang="en-US" altLang="zh-CN" sz="1800" dirty="0" err="1">
                <a:solidFill>
                  <a:srgbClr val="008000"/>
                </a:solidFill>
                <a:ea typeface="新宋体" panose="02010609030101010101" pitchFamily="49" charset="-122"/>
              </a:rPr>
              <a:t>CP_Rectangle</a:t>
            </a:r>
            <a:r>
              <a:rPr lang="zh-CN" altLang="en-US" sz="1800" dirty="0">
                <a:solidFill>
                  <a:srgbClr val="008000"/>
                </a:solidFill>
                <a:latin typeface="新宋体" panose="02010609030101010101" pitchFamily="49" charset="-122"/>
                <a:ea typeface="新宋体" panose="02010609030101010101" pitchFamily="49" charset="-122"/>
              </a:rPr>
              <a:t>定义结束</a:t>
            </a:r>
          </a:p>
        </p:txBody>
      </p:sp>
      <p:grpSp>
        <p:nvGrpSpPr>
          <p:cNvPr id="22" name="组合 21"/>
          <p:cNvGrpSpPr/>
          <p:nvPr>
            <p:custDataLst>
              <p:tags r:id="rId4"/>
            </p:custDataLst>
          </p:nvPr>
        </p:nvGrpSpPr>
        <p:grpSpPr>
          <a:xfrm>
            <a:off x="0" y="0"/>
            <a:ext cx="9144000" cy="635000"/>
            <a:chOff x="0" y="0"/>
            <a:chExt cx="9144000" cy="635000"/>
          </a:xfrm>
        </p:grpSpPr>
        <p:sp>
          <p:nvSpPr>
            <p:cNvPr id="18" name="TitleBackground"/>
            <p:cNvSpPr/>
            <p:nvPr>
              <p:custDataLst>
                <p:tags r:id="rId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50391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继承性讨论</a:t>
            </a:r>
            <a:r>
              <a:rPr lang="en-US" altLang="zh-CN" dirty="0"/>
              <a:t>: </a:t>
            </a:r>
            <a:r>
              <a:rPr lang="zh-CN" altLang="en-US" dirty="0"/>
              <a:t>正方形类与矩形类</a:t>
            </a:r>
          </a:p>
        </p:txBody>
      </p:sp>
      <p:sp>
        <p:nvSpPr>
          <p:cNvPr id="3" name="内容占位符 2"/>
          <p:cNvSpPr>
            <a:spLocks noGrp="1"/>
          </p:cNvSpPr>
          <p:nvPr>
            <p:ph idx="1"/>
          </p:nvPr>
        </p:nvSpPr>
        <p:spPr>
          <a:xfrm>
            <a:off x="461963" y="1457325"/>
            <a:ext cx="8220075" cy="900864"/>
          </a:xfrm>
        </p:spPr>
        <p:txBody>
          <a:bodyPr/>
          <a:lstStyle/>
          <a:p>
            <a:pPr>
              <a:lnSpc>
                <a:spcPct val="90000"/>
              </a:lnSpc>
            </a:pPr>
            <a:r>
              <a:rPr lang="zh-CN" altLang="en-US" dirty="0"/>
              <a:t>正方形是一种特殊的矩形</a:t>
            </a:r>
          </a:p>
          <a:p>
            <a:pPr lvl="1">
              <a:lnSpc>
                <a:spcPct val="90000"/>
              </a:lnSpc>
            </a:pPr>
            <a:r>
              <a:rPr lang="zh-CN" altLang="en-US" dirty="0"/>
              <a:t>是否可以将正方形类定义成为矩形类的子类</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78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AutoShape 5"/>
          <p:cNvSpPr>
            <a:spLocks/>
          </p:cNvSpPr>
          <p:nvPr/>
        </p:nvSpPr>
        <p:spPr bwMode="auto">
          <a:xfrm>
            <a:off x="2339975" y="2997200"/>
            <a:ext cx="6408738" cy="468313"/>
          </a:xfrm>
          <a:prstGeom prst="borderCallout2">
            <a:avLst>
              <a:gd name="adj1" fmla="val 24407"/>
              <a:gd name="adj2" fmla="val -1190"/>
              <a:gd name="adj3" fmla="val 24407"/>
              <a:gd name="adj4" fmla="val -10505"/>
              <a:gd name="adj5" fmla="val -118981"/>
              <a:gd name="adj6" fmla="val -11569"/>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ea typeface="楷体_GB2312" pitchFamily="49" charset="-122"/>
              </a:rPr>
              <a:t>新类是否在已有类的基础上</a:t>
            </a:r>
            <a:r>
              <a:rPr lang="zh-CN" altLang="en-US" sz="2400">
                <a:solidFill>
                  <a:srgbClr val="FF3300"/>
                </a:solidFill>
                <a:ea typeface="楷体_GB2312" pitchFamily="49" charset="-122"/>
              </a:rPr>
              <a:t>新增</a:t>
            </a:r>
            <a:r>
              <a:rPr lang="zh-CN" altLang="en-US" sz="2400">
                <a:ea typeface="楷体_GB2312" pitchFamily="49" charset="-122"/>
              </a:rPr>
              <a:t>自己的特性</a:t>
            </a:r>
            <a:r>
              <a:rPr lang="en-US" altLang="zh-CN" sz="2400">
                <a:ea typeface="楷体_GB2312" pitchFamily="49" charset="-122"/>
              </a:rPr>
              <a:t>?</a:t>
            </a:r>
          </a:p>
        </p:txBody>
      </p:sp>
      <p:sp>
        <p:nvSpPr>
          <p:cNvPr id="10" name="内容占位符 2"/>
          <p:cNvSpPr txBox="1">
            <a:spLocks/>
          </p:cNvSpPr>
          <p:nvPr/>
        </p:nvSpPr>
        <p:spPr>
          <a:xfrm>
            <a:off x="461963" y="3906838"/>
            <a:ext cx="8220075" cy="900864"/>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a:t>矩形可以比正方形多一个变量</a:t>
            </a:r>
          </a:p>
          <a:p>
            <a:pPr lvl="1">
              <a:lnSpc>
                <a:spcPct val="90000"/>
              </a:lnSpc>
            </a:pPr>
            <a:r>
              <a:rPr lang="zh-CN" altLang="en-US" dirty="0"/>
              <a:t>是否可以将矩形类定义成为正方形类的子类</a:t>
            </a:r>
            <a:r>
              <a:rPr lang="en-US" altLang="zh-CN" dirty="0"/>
              <a:t>?</a:t>
            </a:r>
          </a:p>
        </p:txBody>
      </p:sp>
      <p:sp>
        <p:nvSpPr>
          <p:cNvPr id="11" name="AutoShape 7"/>
          <p:cNvSpPr>
            <a:spLocks/>
          </p:cNvSpPr>
          <p:nvPr/>
        </p:nvSpPr>
        <p:spPr bwMode="auto">
          <a:xfrm>
            <a:off x="2339975" y="5226050"/>
            <a:ext cx="6408738" cy="468313"/>
          </a:xfrm>
          <a:prstGeom prst="borderCallout2">
            <a:avLst>
              <a:gd name="adj1" fmla="val 24407"/>
              <a:gd name="adj2" fmla="val -1190"/>
              <a:gd name="adj3" fmla="val 24407"/>
              <a:gd name="adj4" fmla="val -10106"/>
              <a:gd name="adj5" fmla="val -113898"/>
              <a:gd name="adj6" fmla="val -11120"/>
            </a:avLst>
          </a:prstGeom>
          <a:solidFill>
            <a:srgbClr val="FFFF99"/>
          </a:solidFill>
          <a:ln w="57150" algn="ctr">
            <a:solidFill>
              <a:srgbClr val="FF33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ea typeface="楷体_GB2312" pitchFamily="49" charset="-122"/>
              </a:rPr>
              <a:t>矩形是一种特殊的正方形</a:t>
            </a:r>
            <a:r>
              <a:rPr lang="en-US" altLang="zh-CN" sz="2400">
                <a:ea typeface="楷体_GB2312" pitchFamily="49" charset="-122"/>
              </a:rPr>
              <a:t>?</a:t>
            </a:r>
          </a:p>
        </p:txBody>
      </p:sp>
    </p:spTree>
    <p:extLst>
      <p:ext uri="{BB962C8B-B14F-4D97-AF65-F5344CB8AC3E}">
        <p14:creationId xmlns:p14="http://schemas.microsoft.com/office/powerpoint/2010/main" val="3340594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79</a:t>
            </a:fld>
            <a:endParaRPr lang="zh-CN" altLang="en-US" dirty="0"/>
          </a:p>
        </p:txBody>
      </p:sp>
      <p:sp>
        <p:nvSpPr>
          <p:cNvPr id="8" name="文本框 7"/>
          <p:cNvSpPr txBox="1"/>
          <p:nvPr>
            <p:custDataLst>
              <p:tags r:id="rId2"/>
            </p:custDataLst>
          </p:nvPr>
        </p:nvSpPr>
        <p:spPr>
          <a:xfrm>
            <a:off x="914400" y="635000"/>
            <a:ext cx="7315200" cy="1212849"/>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设计一个头</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(Head)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对象，它具有看、闻、吃、听的功能。</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CP_Head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类如何写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下面代码是否正确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 name="文本框 8"/>
          <p:cNvSpPr txBox="1"/>
          <p:nvPr>
            <p:custDataLst>
              <p:tags r:id="rId3"/>
            </p:custDataLst>
          </p:nvPr>
        </p:nvSpPr>
        <p:spPr>
          <a:xfrm>
            <a:off x="1704975" y="1878805"/>
            <a:ext cx="1038225"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5293895" y="1878805"/>
            <a:ext cx="149191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990600" y="194309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4579520" y="194309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6" name="Group 8"/>
          <p:cNvGrpSpPr>
            <a:grpSpLocks/>
          </p:cNvGrpSpPr>
          <p:nvPr/>
        </p:nvGrpSpPr>
        <p:grpSpPr bwMode="auto">
          <a:xfrm>
            <a:off x="1368425" y="2924175"/>
            <a:ext cx="6407150" cy="2303463"/>
            <a:chOff x="748" y="1797"/>
            <a:chExt cx="4036" cy="1451"/>
          </a:xfrm>
        </p:grpSpPr>
        <p:sp>
          <p:nvSpPr>
            <p:cNvPr id="27" name="Rectangle 5"/>
            <p:cNvSpPr>
              <a:spLocks noChangeArrowheads="1"/>
            </p:cNvSpPr>
            <p:nvPr/>
          </p:nvSpPr>
          <p:spPr bwMode="auto">
            <a:xfrm>
              <a:off x="748" y="1797"/>
              <a:ext cx="1860" cy="1451"/>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CP_Eye</a:t>
              </a: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mb_look</a:t>
              </a:r>
              <a:r>
                <a:rPr lang="en-US" altLang="zh-CN" sz="1800" dirty="0">
                  <a:solidFill>
                    <a:srgbClr val="000000"/>
                  </a:solidFill>
                  <a:ea typeface="新宋体" panose="02010609030101010101" pitchFamily="49" charset="-122"/>
                </a:rPr>
                <a:t>(</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CP_Nose</a:t>
              </a: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mb_smell</a:t>
              </a:r>
              <a:r>
                <a:rPr lang="en-US" altLang="zh-CN" sz="1800" dirty="0">
                  <a:solidFill>
                    <a:srgbClr val="000000"/>
                  </a:solidFill>
                  <a:ea typeface="新宋体" panose="02010609030101010101" pitchFamily="49" charset="-122"/>
                </a:rPr>
                <a:t>(</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p>
          </p:txBody>
        </p:sp>
        <p:sp>
          <p:nvSpPr>
            <p:cNvPr id="28" name="Rectangle 6"/>
            <p:cNvSpPr>
              <a:spLocks noChangeArrowheads="1"/>
            </p:cNvSpPr>
            <p:nvPr/>
          </p:nvSpPr>
          <p:spPr bwMode="auto">
            <a:xfrm>
              <a:off x="2925" y="1797"/>
              <a:ext cx="1859" cy="1451"/>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en-US" altLang="zh-CN" sz="1800">
                  <a:solidFill>
                    <a:srgbClr val="0000FF"/>
                  </a:solidFill>
                  <a:ea typeface="新宋体" panose="02010609030101010101" pitchFamily="49" charset="-122"/>
                </a:rPr>
                <a:t>class</a:t>
              </a:r>
              <a:r>
                <a:rPr lang="en-US" altLang="zh-CN" sz="1800">
                  <a:solidFill>
                    <a:srgbClr val="000000"/>
                  </a:solidFill>
                  <a:ea typeface="新宋体" panose="02010609030101010101" pitchFamily="49" charset="-122"/>
                </a:rPr>
                <a:t> CP_Mouth</a:t>
              </a:r>
            </a:p>
            <a:p>
              <a:pPr eaLnBrk="1" hangingPunct="1">
                <a:lnSpc>
                  <a:spcPct val="80000"/>
                </a:lnSpc>
                <a:spcBef>
                  <a:spcPct val="0"/>
                </a:spcBef>
                <a:buFontTx/>
                <a:buNone/>
              </a:pPr>
              <a:r>
                <a:rPr lang="en-US" altLang="zh-CN" sz="1800">
                  <a:solidFill>
                    <a:srgbClr val="000000"/>
                  </a:solidFill>
                  <a:ea typeface="新宋体" panose="02010609030101010101" pitchFamily="49" charset="-122"/>
                </a:rPr>
                <a:t>{</a:t>
              </a:r>
              <a:endParaRPr lang="en-US" altLang="zh-CN" sz="180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a:solidFill>
                    <a:srgbClr val="0000FF"/>
                  </a:solidFill>
                  <a:ea typeface="新宋体" panose="02010609030101010101" pitchFamily="49" charset="-122"/>
                </a:rPr>
                <a:t>public</a:t>
              </a:r>
              <a:r>
                <a:rPr lang="en-US" altLang="zh-CN" sz="180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a:solidFill>
                    <a:srgbClr val="000000"/>
                  </a:solidFill>
                  <a:ea typeface="新宋体" panose="02010609030101010101" pitchFamily="49" charset="-122"/>
                </a:rPr>
                <a:t>    </a:t>
              </a:r>
              <a:r>
                <a:rPr lang="en-US" altLang="zh-CN" sz="1800">
                  <a:solidFill>
                    <a:srgbClr val="0000FF"/>
                  </a:solidFill>
                  <a:ea typeface="新宋体" panose="02010609030101010101" pitchFamily="49" charset="-122"/>
                </a:rPr>
                <a:t>void</a:t>
              </a:r>
              <a:r>
                <a:rPr lang="en-US" altLang="zh-CN" sz="1800">
                  <a:solidFill>
                    <a:srgbClr val="000000"/>
                  </a:solidFill>
                  <a:ea typeface="新宋体" panose="02010609030101010101" pitchFamily="49" charset="-122"/>
                </a:rPr>
                <a:t> mb_eat(</a:t>
              </a:r>
              <a:r>
                <a:rPr lang="en-US" altLang="zh-CN" sz="1800">
                  <a:solidFill>
                    <a:srgbClr val="0000FF"/>
                  </a:solidFill>
                  <a:ea typeface="新宋体" panose="02010609030101010101" pitchFamily="49" charset="-122"/>
                </a:rPr>
                <a:t>void</a:t>
              </a:r>
              <a:r>
                <a:rPr lang="en-US" altLang="zh-CN" sz="180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a:solidFill>
                    <a:srgbClr val="000000"/>
                  </a:solidFill>
                  <a:ea typeface="新宋体" panose="02010609030101010101" pitchFamily="49" charset="-122"/>
                </a:rPr>
                <a:t>};</a:t>
              </a:r>
              <a:endParaRPr lang="en-US" altLang="zh-CN" sz="180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a:solidFill>
                    <a:srgbClr val="0000FF"/>
                  </a:solidFill>
                  <a:ea typeface="新宋体" panose="02010609030101010101" pitchFamily="49" charset="-122"/>
                </a:rPr>
                <a:t>class</a:t>
              </a:r>
              <a:r>
                <a:rPr lang="en-US" altLang="zh-CN" sz="1800">
                  <a:solidFill>
                    <a:srgbClr val="000000"/>
                  </a:solidFill>
                  <a:ea typeface="新宋体" panose="02010609030101010101" pitchFamily="49" charset="-122"/>
                </a:rPr>
                <a:t> CP_Ear</a:t>
              </a:r>
            </a:p>
            <a:p>
              <a:pPr eaLnBrk="1" hangingPunct="1">
                <a:lnSpc>
                  <a:spcPct val="80000"/>
                </a:lnSpc>
                <a:spcBef>
                  <a:spcPct val="0"/>
                </a:spcBef>
                <a:buFontTx/>
                <a:buNone/>
              </a:pPr>
              <a:r>
                <a:rPr lang="en-US" altLang="zh-CN" sz="1800">
                  <a:solidFill>
                    <a:srgbClr val="000000"/>
                  </a:solidFill>
                  <a:ea typeface="新宋体" panose="02010609030101010101" pitchFamily="49" charset="-122"/>
                </a:rPr>
                <a:t>{</a:t>
              </a:r>
              <a:endParaRPr lang="en-US" altLang="zh-CN" sz="180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a:solidFill>
                    <a:srgbClr val="0000FF"/>
                  </a:solidFill>
                  <a:ea typeface="新宋体" panose="02010609030101010101" pitchFamily="49" charset="-122"/>
                </a:rPr>
                <a:t>public</a:t>
              </a:r>
              <a:r>
                <a:rPr lang="en-US" altLang="zh-CN" sz="180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a:solidFill>
                    <a:srgbClr val="000000"/>
                  </a:solidFill>
                  <a:ea typeface="新宋体" panose="02010609030101010101" pitchFamily="49" charset="-122"/>
                </a:rPr>
                <a:t>    </a:t>
              </a:r>
              <a:r>
                <a:rPr lang="en-US" altLang="zh-CN" sz="1800">
                  <a:solidFill>
                    <a:srgbClr val="0000FF"/>
                  </a:solidFill>
                  <a:ea typeface="新宋体" panose="02010609030101010101" pitchFamily="49" charset="-122"/>
                </a:rPr>
                <a:t>void</a:t>
              </a:r>
              <a:r>
                <a:rPr lang="en-US" altLang="zh-CN" sz="1800">
                  <a:solidFill>
                    <a:srgbClr val="000000"/>
                  </a:solidFill>
                  <a:ea typeface="新宋体" panose="02010609030101010101" pitchFamily="49" charset="-122"/>
                </a:rPr>
                <a:t> mb_listen(</a:t>
              </a:r>
              <a:r>
                <a:rPr lang="en-US" altLang="zh-CN" sz="1800">
                  <a:solidFill>
                    <a:srgbClr val="0000FF"/>
                  </a:solidFill>
                  <a:ea typeface="新宋体" panose="02010609030101010101" pitchFamily="49" charset="-122"/>
                </a:rPr>
                <a:t>void</a:t>
              </a:r>
              <a:r>
                <a:rPr lang="en-US" altLang="zh-CN" sz="180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a:solidFill>
                    <a:srgbClr val="000000"/>
                  </a:solidFill>
                  <a:ea typeface="新宋体" panose="02010609030101010101" pitchFamily="49" charset="-122"/>
                </a:rPr>
                <a:t>};</a:t>
              </a:r>
            </a:p>
          </p:txBody>
        </p:sp>
      </p:grpSp>
      <p:sp>
        <p:nvSpPr>
          <p:cNvPr id="29" name="Rectangle 7"/>
          <p:cNvSpPr>
            <a:spLocks noChangeArrowheads="1"/>
          </p:cNvSpPr>
          <p:nvPr/>
        </p:nvSpPr>
        <p:spPr bwMode="auto">
          <a:xfrm>
            <a:off x="287338" y="5445125"/>
            <a:ext cx="8569325" cy="792163"/>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CP_Head</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CP_Eye</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CP_Nose</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CP_Mouth</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CP_Ear</a:t>
            </a: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p>
        </p:txBody>
      </p:sp>
      <p:grpSp>
        <p:nvGrpSpPr>
          <p:cNvPr id="25" name="组合 24"/>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88950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设计好对象 </a:t>
            </a:r>
            <a:r>
              <a:rPr lang="en-US" altLang="zh-CN" dirty="0" smtClean="0"/>
              <a:t>[</a:t>
            </a:r>
            <a:r>
              <a:rPr lang="zh-CN" altLang="en-US" dirty="0"/>
              <a:t>作者</a:t>
            </a:r>
            <a:r>
              <a:rPr lang="en-US" altLang="zh-CN" dirty="0"/>
              <a:t>: </a:t>
            </a:r>
            <a:r>
              <a:rPr lang="zh-CN" altLang="en-US" dirty="0"/>
              <a:t>雍俊海</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pPr lvl="1">
              <a:lnSpc>
                <a:spcPct val="120000"/>
              </a:lnSpc>
            </a:pPr>
            <a:r>
              <a:rPr lang="zh-CN" altLang="en-US" sz="2800" dirty="0"/>
              <a:t>阳光似乎依旧</a:t>
            </a:r>
          </a:p>
          <a:p>
            <a:pPr lvl="1">
              <a:lnSpc>
                <a:spcPct val="120000"/>
              </a:lnSpc>
              <a:buNone/>
            </a:pPr>
            <a:r>
              <a:rPr lang="zh-CN" altLang="en-US" sz="2800" dirty="0"/>
              <a:t>		  黑夜似乎也依旧</a:t>
            </a:r>
          </a:p>
          <a:p>
            <a:pPr lvl="1">
              <a:lnSpc>
                <a:spcPct val="120000"/>
              </a:lnSpc>
              <a:buNone/>
            </a:pPr>
            <a:r>
              <a:rPr lang="zh-CN" altLang="en-US" sz="2800" dirty="0"/>
              <a:t>			 感觉却不再相同</a:t>
            </a:r>
          </a:p>
          <a:p>
            <a:pPr lvl="1">
              <a:lnSpc>
                <a:spcPct val="120000"/>
              </a:lnSpc>
            </a:pPr>
            <a:r>
              <a:rPr lang="zh-CN" altLang="en-US" sz="2800" dirty="0">
                <a:solidFill>
                  <a:srgbClr val="0000FF"/>
                </a:solidFill>
              </a:rPr>
              <a:t>百</a:t>
            </a:r>
            <a:r>
              <a:rPr lang="zh-CN" altLang="en-US" sz="2800" dirty="0" smtClean="0">
                <a:solidFill>
                  <a:srgbClr val="0000FF"/>
                </a:solidFill>
              </a:rPr>
              <a:t>转千</a:t>
            </a:r>
            <a:r>
              <a:rPr lang="zh-CN" altLang="en-US" sz="2800" dirty="0">
                <a:solidFill>
                  <a:srgbClr val="0000FF"/>
                </a:solidFill>
              </a:rPr>
              <a:t>回</a:t>
            </a:r>
          </a:p>
          <a:p>
            <a:pPr lvl="1">
              <a:lnSpc>
                <a:spcPct val="120000"/>
              </a:lnSpc>
              <a:buNone/>
            </a:pPr>
            <a:r>
              <a:rPr lang="zh-CN" altLang="en-US" sz="2800" dirty="0">
                <a:solidFill>
                  <a:srgbClr val="0000FF"/>
                </a:solidFill>
              </a:rPr>
              <a:t>		  落寂醉梦</a:t>
            </a:r>
          </a:p>
          <a:p>
            <a:pPr lvl="1">
              <a:lnSpc>
                <a:spcPct val="120000"/>
              </a:lnSpc>
              <a:buNone/>
            </a:pPr>
            <a:r>
              <a:rPr lang="zh-CN" altLang="en-US" sz="2800" dirty="0">
                <a:solidFill>
                  <a:srgbClr val="0000FF"/>
                </a:solidFill>
              </a:rPr>
              <a:t>			 </a:t>
            </a:r>
            <a:r>
              <a:rPr lang="zh-CN" altLang="en-US" sz="2800" dirty="0" smtClean="0">
                <a:solidFill>
                  <a:srgbClr val="0000FF"/>
                </a:solidFill>
              </a:rPr>
              <a:t>随</a:t>
            </a:r>
            <a:r>
              <a:rPr lang="zh-CN" altLang="en-US" sz="2800" dirty="0">
                <a:solidFill>
                  <a:srgbClr val="0000FF"/>
                </a:solidFill>
              </a:rPr>
              <a:t>风飘散</a:t>
            </a:r>
          </a:p>
          <a:p>
            <a:pPr lvl="1">
              <a:lnSpc>
                <a:spcPct val="120000"/>
              </a:lnSpc>
            </a:pPr>
            <a:r>
              <a:rPr lang="zh-CN" altLang="en-US" sz="2800" dirty="0" smtClean="0">
                <a:solidFill>
                  <a:srgbClr val="960032"/>
                </a:solidFill>
              </a:rPr>
              <a:t>万千结缘</a:t>
            </a:r>
            <a:endParaRPr lang="zh-CN" altLang="en-US" sz="2800" dirty="0">
              <a:solidFill>
                <a:srgbClr val="960032"/>
              </a:solidFill>
            </a:endParaRPr>
          </a:p>
          <a:p>
            <a:pPr lvl="1">
              <a:lnSpc>
                <a:spcPct val="120000"/>
              </a:lnSpc>
              <a:buNone/>
            </a:pPr>
            <a:r>
              <a:rPr lang="zh-CN" altLang="en-US" sz="2800" dirty="0">
                <a:solidFill>
                  <a:srgbClr val="960032"/>
                </a:solidFill>
              </a:rPr>
              <a:t>		  春花</a:t>
            </a:r>
            <a:r>
              <a:rPr lang="zh-CN" altLang="en-US" sz="2800" dirty="0" smtClean="0">
                <a:solidFill>
                  <a:srgbClr val="960032"/>
                </a:solidFill>
              </a:rPr>
              <a:t>秋月</a:t>
            </a:r>
            <a:endParaRPr lang="zh-CN" altLang="en-US" sz="2800" dirty="0">
              <a:solidFill>
                <a:srgbClr val="960032"/>
              </a:solidFill>
            </a:endParaRPr>
          </a:p>
          <a:p>
            <a:pPr lvl="1">
              <a:lnSpc>
                <a:spcPct val="120000"/>
              </a:lnSpc>
              <a:buNone/>
            </a:pPr>
            <a:r>
              <a:rPr lang="zh-CN" altLang="en-US" sz="2800" dirty="0">
                <a:solidFill>
                  <a:srgbClr val="960032"/>
                </a:solidFill>
              </a:rPr>
              <a:t>			 风雨中</a:t>
            </a:r>
            <a:r>
              <a:rPr lang="en-US" altLang="zh-CN" sz="2800" dirty="0">
                <a:solidFill>
                  <a:srgbClr val="960032"/>
                </a:solidFill>
              </a:rPr>
              <a:t>… </a:t>
            </a:r>
            <a:r>
              <a:rPr lang="en-US" altLang="zh-CN" sz="2800" dirty="0" smtClean="0">
                <a:solidFill>
                  <a:srgbClr val="960032"/>
                </a:solidFill>
              </a:rPr>
              <a:t>…</a:t>
            </a:r>
            <a:endParaRPr lang="zh-CN" altLang="en-US" sz="2800" dirty="0">
              <a:solidFill>
                <a:srgbClr val="960032"/>
              </a:solidFill>
            </a:endParaRP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9" name="Text Box 9"/>
          <p:cNvSpPr txBox="1">
            <a:spLocks noChangeArrowheads="1"/>
          </p:cNvSpPr>
          <p:nvPr/>
        </p:nvSpPr>
        <p:spPr bwMode="auto">
          <a:xfrm>
            <a:off x="5573126" y="5416941"/>
            <a:ext cx="3007895" cy="810824"/>
          </a:xfrm>
          <a:prstGeom prst="rect">
            <a:avLst/>
          </a:prstGeom>
          <a:solidFill>
            <a:srgbClr val="FFFF99"/>
          </a:solidFill>
          <a:ln w="38100"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000" dirty="0">
                <a:solidFill>
                  <a:srgbClr val="0000FF"/>
                </a:solidFill>
                <a:latin typeface="新宋体" panose="02010609030101010101" pitchFamily="49" charset="-122"/>
                <a:ea typeface="新宋体" panose="02010609030101010101" pitchFamily="49" charset="-122"/>
              </a:rPr>
              <a:t>万千人之中结下今世</a:t>
            </a:r>
            <a:r>
              <a:rPr lang="zh-CN" altLang="en-US" sz="2000" dirty="0" smtClean="0">
                <a:solidFill>
                  <a:srgbClr val="0000FF"/>
                </a:solidFill>
                <a:latin typeface="新宋体" panose="02010609030101010101" pitchFamily="49" charset="-122"/>
                <a:ea typeface="新宋体" panose="02010609030101010101" pitchFamily="49" charset="-122"/>
              </a:rPr>
              <a:t>缘</a:t>
            </a:r>
            <a:endParaRPr lang="en-US" altLang="zh-CN" sz="2000" dirty="0" smtClean="0">
              <a:solidFill>
                <a:srgbClr val="0000FF"/>
              </a:solidFill>
              <a:latin typeface="新宋体" panose="02010609030101010101" pitchFamily="49" charset="-122"/>
              <a:ea typeface="新宋体" panose="02010609030101010101" pitchFamily="49" charset="-122"/>
            </a:endParaRPr>
          </a:p>
          <a:p>
            <a:pPr>
              <a:spcBef>
                <a:spcPct val="0"/>
              </a:spcBef>
              <a:buNone/>
            </a:pPr>
            <a:r>
              <a:rPr lang="zh-CN" altLang="en-US" sz="2000" dirty="0" smtClean="0">
                <a:solidFill>
                  <a:srgbClr val="0000FF"/>
                </a:solidFill>
                <a:latin typeface="新宋体" panose="02010609030101010101" pitchFamily="49" charset="-122"/>
                <a:ea typeface="新宋体" panose="02010609030101010101" pitchFamily="49" charset="-122"/>
              </a:rPr>
              <a:t>万千</a:t>
            </a:r>
            <a:r>
              <a:rPr lang="zh-CN" altLang="en-US" sz="2000" dirty="0">
                <a:solidFill>
                  <a:srgbClr val="0000FF"/>
                </a:solidFill>
                <a:latin typeface="新宋体" panose="02010609030101010101" pitchFamily="49" charset="-122"/>
                <a:ea typeface="新宋体" panose="02010609030101010101" pitchFamily="49" charset="-122"/>
              </a:rPr>
              <a:t>年修炼结下今生缘</a:t>
            </a:r>
            <a:endParaRPr lang="en-US" altLang="zh-CN" sz="2000" dirty="0">
              <a:solidFill>
                <a:srgbClr val="0000FF"/>
              </a:solidFill>
              <a:ea typeface="楷体_GB2312" pitchFamily="49" charset="-122"/>
              <a:sym typeface="Wingdings" panose="05000000000000000000" pitchFamily="2" charset="2"/>
            </a:endParaRPr>
          </a:p>
        </p:txBody>
      </p:sp>
    </p:spTree>
    <p:extLst>
      <p:ext uri="{BB962C8B-B14F-4D97-AF65-F5344CB8AC3E}">
        <p14:creationId xmlns:p14="http://schemas.microsoft.com/office/powerpoint/2010/main" val="41797749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80</a:t>
            </a:fld>
            <a:endParaRPr lang="zh-CN" altLang="en-US" dirty="0"/>
          </a:p>
        </p:txBody>
      </p:sp>
      <p:sp>
        <p:nvSpPr>
          <p:cNvPr id="8" name="文本框 7"/>
          <p:cNvSpPr txBox="1"/>
          <p:nvPr>
            <p:custDataLst>
              <p:tags r:id="rId2"/>
            </p:custDataLst>
          </p:nvPr>
        </p:nvSpPr>
        <p:spPr>
          <a:xfrm>
            <a:off x="914400" y="635000"/>
            <a:ext cx="7315200" cy="1212849"/>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设计一个头</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(Head)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对象，它具有看、闻、吃、听的功能。</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CP_Head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类如何写</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下面代码是否正确</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 name="文本框 8"/>
          <p:cNvSpPr txBox="1"/>
          <p:nvPr>
            <p:custDataLst>
              <p:tags r:id="rId3"/>
            </p:custDataLst>
          </p:nvPr>
        </p:nvSpPr>
        <p:spPr>
          <a:xfrm>
            <a:off x="1704975" y="1878805"/>
            <a:ext cx="1038225"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5293895" y="1878805"/>
            <a:ext cx="149191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不正确</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990600" y="1943099"/>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4579520" y="1943099"/>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Rectangle 8"/>
          <p:cNvSpPr>
            <a:spLocks noChangeArrowheads="1"/>
          </p:cNvSpPr>
          <p:nvPr/>
        </p:nvSpPr>
        <p:spPr bwMode="auto">
          <a:xfrm>
            <a:off x="1484313" y="3033214"/>
            <a:ext cx="6175375" cy="3247273"/>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CP_Head</a:t>
            </a:r>
            <a:endParaRPr lang="en-US" altLang="zh-CN" sz="1800" dirty="0">
              <a:solidFill>
                <a:srgbClr val="000000"/>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mb_look</a:t>
            </a:r>
            <a:r>
              <a:rPr lang="en-US" altLang="zh-CN" sz="1800" dirty="0">
                <a:solidFill>
                  <a:srgbClr val="000000"/>
                </a:solidFill>
                <a:ea typeface="新宋体" panose="02010609030101010101" pitchFamily="49" charset="-122"/>
              </a:rPr>
              <a:t>(</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 </a:t>
            </a:r>
            <a:r>
              <a:rPr lang="en-US" altLang="zh-CN" sz="1800" dirty="0" err="1">
                <a:solidFill>
                  <a:srgbClr val="000000"/>
                </a:solidFill>
                <a:ea typeface="新宋体" panose="02010609030101010101" pitchFamily="49" charset="-122"/>
              </a:rPr>
              <a:t>m_eye.mb_look</a:t>
            </a:r>
            <a:r>
              <a:rPr lang="en-US" altLang="zh-CN" sz="1800" dirty="0">
                <a:solidFill>
                  <a:srgbClr val="000000"/>
                </a:solidFill>
                <a:ea typeface="新宋体" panose="02010609030101010101" pitchFamily="49" charset="-122"/>
              </a:rPr>
              <a:t>( ); }</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mb_smell</a:t>
            </a:r>
            <a:r>
              <a:rPr lang="en-US" altLang="zh-CN" sz="1800" dirty="0">
                <a:solidFill>
                  <a:srgbClr val="000000"/>
                </a:solidFill>
                <a:ea typeface="新宋体" panose="02010609030101010101" pitchFamily="49" charset="-122"/>
              </a:rPr>
              <a:t>(</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 </a:t>
            </a:r>
            <a:r>
              <a:rPr lang="en-US" altLang="zh-CN" sz="1800" dirty="0" err="1">
                <a:solidFill>
                  <a:srgbClr val="000000"/>
                </a:solidFill>
                <a:ea typeface="新宋体" panose="02010609030101010101" pitchFamily="49" charset="-122"/>
              </a:rPr>
              <a:t>m_nose.mb_smell</a:t>
            </a:r>
            <a:r>
              <a:rPr lang="en-US" altLang="zh-CN" sz="1800" dirty="0">
                <a:solidFill>
                  <a:srgbClr val="000000"/>
                </a:solidFill>
                <a:ea typeface="新宋体" panose="02010609030101010101" pitchFamily="49" charset="-122"/>
              </a:rPr>
              <a:t>( ); }</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mb_eat</a:t>
            </a:r>
            <a:r>
              <a:rPr lang="en-US" altLang="zh-CN" sz="1800" dirty="0">
                <a:solidFill>
                  <a:srgbClr val="000000"/>
                </a:solidFill>
                <a:ea typeface="新宋体" panose="02010609030101010101" pitchFamily="49" charset="-122"/>
              </a:rPr>
              <a:t>(</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 </a:t>
            </a:r>
            <a:r>
              <a:rPr lang="en-US" altLang="zh-CN" sz="1800" dirty="0" err="1">
                <a:solidFill>
                  <a:srgbClr val="000000"/>
                </a:solidFill>
                <a:ea typeface="新宋体" panose="02010609030101010101" pitchFamily="49" charset="-122"/>
              </a:rPr>
              <a:t>m_mouth.mb_eat</a:t>
            </a:r>
            <a:r>
              <a:rPr lang="en-US" altLang="zh-CN" sz="1800" dirty="0">
                <a:solidFill>
                  <a:srgbClr val="000000"/>
                </a:solidFill>
                <a:ea typeface="新宋体" panose="02010609030101010101" pitchFamily="49" charset="-122"/>
              </a:rPr>
              <a:t>( ); }</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mb_listen</a:t>
            </a:r>
            <a:r>
              <a:rPr lang="en-US" altLang="zh-CN" sz="1800" dirty="0">
                <a:solidFill>
                  <a:srgbClr val="000000"/>
                </a:solidFill>
                <a:ea typeface="新宋体" panose="02010609030101010101" pitchFamily="49" charset="-122"/>
              </a:rPr>
              <a:t>(</a:t>
            </a:r>
            <a:r>
              <a:rPr lang="en-US" altLang="zh-CN" sz="1800" dirty="0">
                <a:solidFill>
                  <a:srgbClr val="0000FF"/>
                </a:solidFill>
                <a:ea typeface="新宋体" panose="02010609030101010101" pitchFamily="49" charset="-122"/>
              </a:rPr>
              <a:t>void</a:t>
            </a:r>
            <a:r>
              <a:rPr lang="en-US" altLang="zh-CN" sz="1800" dirty="0">
                <a:solidFill>
                  <a:srgbClr val="000000"/>
                </a:solidFill>
                <a:ea typeface="新宋体" panose="02010609030101010101" pitchFamily="49" charset="-122"/>
              </a:rPr>
              <a:t>) { </a:t>
            </a:r>
            <a:r>
              <a:rPr lang="en-US" altLang="zh-CN" sz="1800" dirty="0" err="1">
                <a:solidFill>
                  <a:srgbClr val="000000"/>
                </a:solidFill>
                <a:ea typeface="新宋体" panose="02010609030101010101" pitchFamily="49" charset="-122"/>
              </a:rPr>
              <a:t>m_ear.mb_listen</a:t>
            </a:r>
            <a:r>
              <a:rPr lang="en-US" altLang="zh-CN" sz="1800" dirty="0">
                <a:solidFill>
                  <a:srgbClr val="000000"/>
                </a:solidFill>
                <a:ea typeface="新宋体" panose="02010609030101010101" pitchFamily="49" charset="-122"/>
              </a:rPr>
              <a:t>( ); }</a:t>
            </a: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endParaRPr lang="en-US" altLang="zh-CN" sz="1800" dirty="0">
              <a:solidFill>
                <a:srgbClr val="0000FF"/>
              </a:solidFill>
              <a:ea typeface="新宋体" panose="02010609030101010101" pitchFamily="49" charset="-122"/>
            </a:endParaRPr>
          </a:p>
          <a:p>
            <a:pPr eaLnBrk="1" hangingPunct="1">
              <a:lnSpc>
                <a:spcPct val="80000"/>
              </a:lnSpc>
              <a:spcBef>
                <a:spcPct val="0"/>
              </a:spcBef>
              <a:buFontTx/>
              <a:buNone/>
            </a:pPr>
            <a:r>
              <a:rPr lang="en-US" altLang="zh-CN" sz="1800" dirty="0">
                <a:solidFill>
                  <a:srgbClr val="0000FF"/>
                </a:solidFill>
                <a:ea typeface="新宋体" panose="02010609030101010101" pitchFamily="49" charset="-122"/>
              </a:rPr>
              <a:t>private</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CP_Eye</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m_eye</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CP_Nose</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m_nose</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CP_Mouth</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m_mouth</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CP_Ear</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m_ear</a:t>
            </a:r>
            <a:r>
              <a:rPr lang="en-US" altLang="zh-CN" sz="1800" dirty="0">
                <a:solidFill>
                  <a:srgbClr val="000000"/>
                </a:solidFill>
                <a:ea typeface="新宋体" panose="02010609030101010101" pitchFamily="49" charset="-122"/>
              </a:rPr>
              <a:t>;</a:t>
            </a:r>
          </a:p>
          <a:p>
            <a:pPr eaLnBrk="1" hangingPunct="1">
              <a:lnSpc>
                <a:spcPct val="80000"/>
              </a:lnSpc>
              <a:spcBef>
                <a:spcPct val="0"/>
              </a:spcBef>
              <a:buFontTx/>
              <a:buNone/>
            </a:pPr>
            <a:r>
              <a:rPr lang="en-US" altLang="zh-CN" sz="1800" dirty="0">
                <a:solidFill>
                  <a:srgbClr val="000000"/>
                </a:solidFill>
                <a:ea typeface="新宋体" panose="02010609030101010101" pitchFamily="49" charset="-122"/>
              </a:rPr>
              <a:t>};</a:t>
            </a:r>
          </a:p>
        </p:txBody>
      </p:sp>
      <p:grpSp>
        <p:nvGrpSpPr>
          <p:cNvPr id="25" name="组合 24"/>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815369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继承与组合讨论</a:t>
            </a:r>
            <a:r>
              <a:rPr lang="en-US" altLang="zh-CN" dirty="0"/>
              <a:t>: </a:t>
            </a:r>
            <a:r>
              <a:rPr lang="en-US" altLang="zh-CN" dirty="0" err="1"/>
              <a:t>CP_Head</a:t>
            </a:r>
            <a:r>
              <a:rPr lang="zh-CN" altLang="en-US" dirty="0" smtClean="0"/>
              <a:t>类的组成</a:t>
            </a:r>
            <a:endParaRPr lang="zh-CN" altLang="en-US" dirty="0"/>
          </a:p>
        </p:txBody>
      </p:sp>
      <p:sp>
        <p:nvSpPr>
          <p:cNvPr id="3" name="内容占位符 2"/>
          <p:cNvSpPr>
            <a:spLocks noGrp="1"/>
          </p:cNvSpPr>
          <p:nvPr>
            <p:ph idx="1"/>
          </p:nvPr>
        </p:nvSpPr>
        <p:spPr>
          <a:xfrm>
            <a:off x="333250" y="1457324"/>
            <a:ext cx="8477501" cy="1719013"/>
          </a:xfrm>
        </p:spPr>
        <p:txBody>
          <a:bodyPr/>
          <a:lstStyle/>
          <a:p>
            <a:pPr>
              <a:lnSpc>
                <a:spcPct val="90000"/>
              </a:lnSpc>
            </a:pPr>
            <a:r>
              <a:rPr lang="zh-CN" altLang="en-US" dirty="0" smtClean="0">
                <a:solidFill>
                  <a:srgbClr val="FF0000"/>
                </a:solidFill>
              </a:rPr>
              <a:t>继承</a:t>
            </a:r>
            <a:r>
              <a:rPr lang="en-US" altLang="zh-CN" dirty="0" smtClean="0"/>
              <a:t>: </a:t>
            </a:r>
            <a:r>
              <a:rPr lang="zh-CN" altLang="en-US" dirty="0" smtClean="0"/>
              <a:t>语法正确，但语义不正确</a:t>
            </a:r>
            <a:r>
              <a:rPr lang="en-US" altLang="zh-CN" dirty="0" smtClean="0"/>
              <a:t>.</a:t>
            </a:r>
            <a:endParaRPr lang="zh-CN" altLang="en-US" dirty="0"/>
          </a:p>
          <a:p>
            <a:pPr lvl="1">
              <a:lnSpc>
                <a:spcPct val="90000"/>
              </a:lnSpc>
            </a:pPr>
            <a:r>
              <a:rPr lang="zh-CN" altLang="en-US" dirty="0" smtClean="0"/>
              <a:t>头拥有眼睛等</a:t>
            </a:r>
            <a:r>
              <a:rPr lang="zh-CN" altLang="en-US" dirty="0"/>
              <a:t>，但</a:t>
            </a:r>
            <a:r>
              <a:rPr lang="zh-CN" altLang="en-US" dirty="0" smtClean="0"/>
              <a:t>头不是眼睛。</a:t>
            </a:r>
            <a:endParaRPr lang="en-US" altLang="zh-CN" dirty="0" smtClean="0"/>
          </a:p>
          <a:p>
            <a:pPr>
              <a:lnSpc>
                <a:spcPct val="80000"/>
              </a:lnSpc>
              <a:spcBef>
                <a:spcPct val="0"/>
              </a:spcBef>
              <a:buNone/>
            </a:pPr>
            <a:r>
              <a:rPr lang="en-US" altLang="zh-CN" sz="1800" dirty="0">
                <a:solidFill>
                  <a:srgbClr val="0000FF"/>
                </a:solidFill>
                <a:ea typeface="新宋体" panose="02010609030101010101" pitchFamily="49" charset="-122"/>
              </a:rPr>
              <a:t>class</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CP_Head</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CP_Eye</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CP_Nose</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CP_Mouth</a:t>
            </a:r>
            <a:r>
              <a:rPr lang="en-US" altLang="zh-CN" sz="1800" dirty="0">
                <a:solidFill>
                  <a:srgbClr val="000000"/>
                </a:solidFill>
                <a:ea typeface="新宋体" panose="02010609030101010101" pitchFamily="49" charset="-122"/>
              </a:rPr>
              <a:t>, </a:t>
            </a:r>
            <a:r>
              <a:rPr lang="en-US" altLang="zh-CN" sz="1800" dirty="0">
                <a:solidFill>
                  <a:srgbClr val="0000FF"/>
                </a:solidFill>
                <a:ea typeface="新宋体" panose="02010609030101010101" pitchFamily="49" charset="-122"/>
              </a:rPr>
              <a:t>public</a:t>
            </a:r>
            <a:r>
              <a:rPr lang="en-US" altLang="zh-CN" sz="1800" dirty="0">
                <a:solidFill>
                  <a:srgbClr val="000000"/>
                </a:solidFill>
                <a:ea typeface="新宋体" panose="02010609030101010101" pitchFamily="49" charset="-122"/>
              </a:rPr>
              <a:t> </a:t>
            </a:r>
            <a:r>
              <a:rPr lang="en-US" altLang="zh-CN" sz="1800" dirty="0" err="1">
                <a:solidFill>
                  <a:srgbClr val="000000"/>
                </a:solidFill>
                <a:ea typeface="新宋体" panose="02010609030101010101" pitchFamily="49" charset="-122"/>
              </a:rPr>
              <a:t>CP_Ear</a:t>
            </a:r>
            <a:endParaRPr lang="en-US" altLang="zh-CN" sz="1800" dirty="0">
              <a:solidFill>
                <a:srgbClr val="000000"/>
              </a:solidFill>
              <a:ea typeface="新宋体" panose="02010609030101010101" pitchFamily="49" charset="-122"/>
            </a:endParaRPr>
          </a:p>
          <a:p>
            <a:pPr>
              <a:lnSpc>
                <a:spcPct val="80000"/>
              </a:lnSpc>
              <a:spcBef>
                <a:spcPct val="0"/>
              </a:spcBef>
              <a:buNone/>
            </a:pPr>
            <a:r>
              <a:rPr lang="en-US" altLang="zh-CN" sz="1800" dirty="0">
                <a:solidFill>
                  <a:srgbClr val="000000"/>
                </a:solidFill>
                <a:ea typeface="新宋体" panose="02010609030101010101" pitchFamily="49" charset="-122"/>
              </a:rPr>
              <a:t>{</a:t>
            </a:r>
          </a:p>
          <a:p>
            <a:pPr>
              <a:lnSpc>
                <a:spcPct val="80000"/>
              </a:lnSpc>
              <a:spcBef>
                <a:spcPct val="0"/>
              </a:spcBef>
              <a:buNone/>
            </a:pPr>
            <a:r>
              <a:rPr lang="en-US" altLang="zh-CN" sz="1800" dirty="0" smtClean="0">
                <a:solidFill>
                  <a:srgbClr val="000000"/>
                </a:solidFill>
                <a:ea typeface="新宋体" panose="02010609030101010101" pitchFamily="49" charset="-122"/>
              </a:rPr>
              <a:t>};</a:t>
            </a:r>
            <a:endParaRPr lang="en-US" altLang="zh-CN" sz="1800" dirty="0">
              <a:solidFill>
                <a:srgbClr val="000000"/>
              </a:solidFill>
              <a:ea typeface="新宋体" panose="02010609030101010101" pitchFamily="49" charset="-122"/>
            </a:endParaRPr>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内容占位符 2"/>
          <p:cNvSpPr txBox="1">
            <a:spLocks/>
          </p:cNvSpPr>
          <p:nvPr/>
        </p:nvSpPr>
        <p:spPr>
          <a:xfrm>
            <a:off x="333250" y="3031958"/>
            <a:ext cx="8220075" cy="3324392"/>
          </a:xfrm>
          <a:prstGeom prst="rect">
            <a:avLst/>
          </a:prstGeom>
        </p:spPr>
        <p:txBody>
          <a:bodyPr vert="horz" lIns="91440" tIns="45720" rIns="91440" bIns="45720" rtlCol="0">
            <a:normAutofit fontScale="92500" lnSpcReduction="10000"/>
          </a:bodyPr>
          <a:lstStyle>
            <a:lvl1pPr marL="228600" indent="-228600" algn="just" defTabSz="914400" rtl="0" eaLnBrk="1" latinLnBrk="0" hangingPunct="1">
              <a:lnSpc>
                <a:spcPct val="100000"/>
              </a:lnSpc>
              <a:spcBef>
                <a:spcPts val="1000"/>
              </a:spcBef>
              <a:buFont typeface="Wingdings" panose="05000000000000000000" pitchFamily="2" charset="2"/>
              <a:buChar char=""/>
              <a:defRPr lang="zh-CN" altLang="en-US" sz="2800" b="1" i="0" kern="1200" baseline="0">
                <a:solidFill>
                  <a:schemeClr val="tx1"/>
                </a:solidFill>
                <a:latin typeface="Times New Roman" panose="02020603050405020304" pitchFamily="18" charset="0"/>
                <a:ea typeface="宋体" panose="02010600030101010101" pitchFamily="2" charset="-122"/>
                <a:cs typeface="+mj-cs"/>
              </a:defRPr>
            </a:lvl1pPr>
            <a:lvl2pPr marL="540000" indent="-270000" algn="just" defTabSz="914400" rtl="0" eaLnBrk="1" latinLnBrk="0" hangingPunct="1">
              <a:lnSpc>
                <a:spcPct val="100000"/>
              </a:lnSpc>
              <a:spcBef>
                <a:spcPts val="500"/>
              </a:spcBef>
              <a:buFont typeface="Wingdings" panose="05000000000000000000" pitchFamily="2" charset="2"/>
              <a:buChar char=""/>
              <a:defRPr lang="zh-CN" altLang="en-US" sz="2600" b="1" i="0" kern="1200" baseline="0">
                <a:solidFill>
                  <a:schemeClr val="tx1"/>
                </a:solidFill>
                <a:latin typeface="Times New Roman" panose="02020603050405020304" pitchFamily="18" charset="0"/>
                <a:ea typeface="宋体" panose="02010600030101010101" pitchFamily="2" charset="-122"/>
                <a:cs typeface="+mj-cs"/>
              </a:defRPr>
            </a:lvl2pPr>
            <a:lvl3pPr marL="809625" indent="-270000" algn="just" defTabSz="914400" rtl="0" eaLnBrk="1" latinLnBrk="0" hangingPunct="1">
              <a:lnSpc>
                <a:spcPct val="100000"/>
              </a:lnSpc>
              <a:spcBef>
                <a:spcPts val="500"/>
              </a:spcBef>
              <a:buFont typeface="Wingdings" panose="05000000000000000000" pitchFamily="2" charset="2"/>
              <a:buChar char=""/>
              <a:defRPr lang="zh-CN" altLang="en-US" sz="2500" b="1" i="0" kern="1200" baseline="0">
                <a:solidFill>
                  <a:srgbClr val="643264"/>
                </a:solidFill>
                <a:latin typeface="Times New Roman" panose="02020603050405020304" pitchFamily="18" charset="0"/>
                <a:ea typeface="宋体" panose="02010600030101010101" pitchFamily="2" charset="-122"/>
                <a:cs typeface="+mj-cs"/>
              </a:defRPr>
            </a:lvl3pPr>
            <a:lvl4pPr marL="1162050" indent="-352425" algn="just" defTabSz="914400" rtl="0" eaLnBrk="1" latinLnBrk="0" hangingPunct="1">
              <a:lnSpc>
                <a:spcPct val="100000"/>
              </a:lnSpc>
              <a:spcBef>
                <a:spcPts val="500"/>
              </a:spcBef>
              <a:buFont typeface="Wingdings" panose="05000000000000000000" pitchFamily="2" charset="2"/>
              <a:buChar char=""/>
              <a:defRPr lang="zh-CN" altLang="en-US" sz="2400" b="1" i="0" kern="1200" baseline="0">
                <a:solidFill>
                  <a:srgbClr val="960032"/>
                </a:solidFill>
                <a:latin typeface="Times New Roman" panose="02020603050405020304" pitchFamily="18" charset="0"/>
                <a:ea typeface="宋体" panose="02010600030101010101" pitchFamily="2" charset="-122"/>
                <a:cs typeface="+mj-cs"/>
              </a:defRPr>
            </a:lvl4pPr>
            <a:lvl5pPr marL="1438275" indent="-360000" algn="just" defTabSz="914400" rtl="0" eaLnBrk="1" latinLnBrk="0" hangingPunct="1">
              <a:lnSpc>
                <a:spcPct val="100000"/>
              </a:lnSpc>
              <a:spcBef>
                <a:spcPts val="500"/>
              </a:spcBef>
              <a:buFont typeface="Wingdings" panose="05000000000000000000" pitchFamily="2" charset="2"/>
              <a:buChar char=""/>
              <a:defRPr lang="en-US" altLang="en-US" sz="2400" b="1" i="0" kern="1200" baseline="0">
                <a:solidFill>
                  <a:srgbClr val="643200"/>
                </a:solidFill>
                <a:latin typeface="Times New Roman" panose="02020603050405020304" pitchFamily="18" charset="0"/>
                <a:ea typeface="宋体" panose="02010600030101010101" pitchFamily="2" charset="-122"/>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dirty="0" smtClean="0">
                <a:solidFill>
                  <a:srgbClr val="FF0000"/>
                </a:solidFill>
              </a:rPr>
              <a:t>组合</a:t>
            </a:r>
            <a:r>
              <a:rPr lang="en-US" altLang="zh-CN" dirty="0" smtClean="0"/>
              <a:t>: </a:t>
            </a:r>
            <a:r>
              <a:rPr lang="zh-CN" altLang="en-US" dirty="0" smtClean="0"/>
              <a:t>眼睛等是头的重要组成部分。</a:t>
            </a:r>
            <a:endParaRPr lang="zh-CN" altLang="en-US" dirty="0"/>
          </a:p>
          <a:p>
            <a:pPr>
              <a:lnSpc>
                <a:spcPct val="80000"/>
              </a:lnSpc>
              <a:spcBef>
                <a:spcPct val="0"/>
              </a:spcBef>
              <a:buNone/>
            </a:pPr>
            <a:r>
              <a:rPr lang="en-US" altLang="zh-CN" sz="2100" dirty="0">
                <a:solidFill>
                  <a:srgbClr val="0000FF"/>
                </a:solidFill>
                <a:ea typeface="新宋体" panose="02010609030101010101" pitchFamily="49" charset="-122"/>
              </a:rPr>
              <a:t>class</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CP_Head</a:t>
            </a:r>
            <a:endParaRPr lang="en-US" altLang="zh-CN" sz="2100" dirty="0">
              <a:solidFill>
                <a:srgbClr val="000000"/>
              </a:solidFill>
              <a:ea typeface="新宋体" panose="02010609030101010101" pitchFamily="49" charset="-122"/>
            </a:endParaRPr>
          </a:p>
          <a:p>
            <a:pPr>
              <a:lnSpc>
                <a:spcPct val="80000"/>
              </a:lnSpc>
              <a:spcBef>
                <a:spcPct val="0"/>
              </a:spcBef>
              <a:buNone/>
            </a:pPr>
            <a:r>
              <a:rPr lang="en-US" altLang="zh-CN" sz="2100" dirty="0">
                <a:solidFill>
                  <a:srgbClr val="000000"/>
                </a:solidFill>
                <a:ea typeface="新宋体" panose="02010609030101010101" pitchFamily="49" charset="-122"/>
              </a:rPr>
              <a:t>{</a:t>
            </a:r>
            <a:endParaRPr lang="en-US" altLang="zh-CN" sz="2100" dirty="0">
              <a:solidFill>
                <a:srgbClr val="0000FF"/>
              </a:solidFill>
              <a:ea typeface="新宋体" panose="02010609030101010101" pitchFamily="49" charset="-122"/>
            </a:endParaRPr>
          </a:p>
          <a:p>
            <a:pPr>
              <a:lnSpc>
                <a:spcPct val="80000"/>
              </a:lnSpc>
              <a:spcBef>
                <a:spcPct val="0"/>
              </a:spcBef>
              <a:buNone/>
            </a:pPr>
            <a:r>
              <a:rPr lang="en-US" altLang="zh-CN" sz="2100" dirty="0">
                <a:solidFill>
                  <a:srgbClr val="0000FF"/>
                </a:solidFill>
                <a:ea typeface="新宋体" panose="02010609030101010101" pitchFamily="49" charset="-122"/>
              </a:rPr>
              <a:t>public</a:t>
            </a:r>
            <a:r>
              <a:rPr lang="en-US" altLang="zh-CN" sz="2100" dirty="0">
                <a:solidFill>
                  <a:srgbClr val="000000"/>
                </a:solidFill>
                <a:ea typeface="新宋体" panose="02010609030101010101" pitchFamily="49" charset="-122"/>
              </a:rPr>
              <a:t>:</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mb_look</a:t>
            </a:r>
            <a:r>
              <a:rPr lang="en-US" altLang="zh-CN" sz="2100" dirty="0">
                <a:solidFill>
                  <a:srgbClr val="000000"/>
                </a:solidFill>
                <a:ea typeface="新宋体" panose="02010609030101010101" pitchFamily="49" charset="-122"/>
              </a:rPr>
              <a:t>(</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 </a:t>
            </a:r>
            <a:r>
              <a:rPr lang="en-US" altLang="zh-CN" sz="2100" dirty="0" err="1">
                <a:solidFill>
                  <a:srgbClr val="000000"/>
                </a:solidFill>
                <a:ea typeface="新宋体" panose="02010609030101010101" pitchFamily="49" charset="-122"/>
              </a:rPr>
              <a:t>m_eye.mb_look</a:t>
            </a:r>
            <a:r>
              <a:rPr lang="en-US" altLang="zh-CN" sz="2100" dirty="0">
                <a:solidFill>
                  <a:srgbClr val="000000"/>
                </a:solidFill>
                <a:ea typeface="新宋体" panose="02010609030101010101" pitchFamily="49" charset="-122"/>
              </a:rPr>
              <a:t>( ); }</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mb_smell</a:t>
            </a:r>
            <a:r>
              <a:rPr lang="en-US" altLang="zh-CN" sz="2100" dirty="0">
                <a:solidFill>
                  <a:srgbClr val="000000"/>
                </a:solidFill>
                <a:ea typeface="新宋体" panose="02010609030101010101" pitchFamily="49" charset="-122"/>
              </a:rPr>
              <a:t>(</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 </a:t>
            </a:r>
            <a:r>
              <a:rPr lang="en-US" altLang="zh-CN" sz="2100" dirty="0" err="1">
                <a:solidFill>
                  <a:srgbClr val="000000"/>
                </a:solidFill>
                <a:ea typeface="新宋体" panose="02010609030101010101" pitchFamily="49" charset="-122"/>
              </a:rPr>
              <a:t>m_nose.mb_smell</a:t>
            </a:r>
            <a:r>
              <a:rPr lang="en-US" altLang="zh-CN" sz="2100" dirty="0">
                <a:solidFill>
                  <a:srgbClr val="000000"/>
                </a:solidFill>
                <a:ea typeface="新宋体" panose="02010609030101010101" pitchFamily="49" charset="-122"/>
              </a:rPr>
              <a:t>( ); }</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mb_eat</a:t>
            </a:r>
            <a:r>
              <a:rPr lang="en-US" altLang="zh-CN" sz="2100" dirty="0">
                <a:solidFill>
                  <a:srgbClr val="000000"/>
                </a:solidFill>
                <a:ea typeface="新宋体" panose="02010609030101010101" pitchFamily="49" charset="-122"/>
              </a:rPr>
              <a:t>(</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 </a:t>
            </a:r>
            <a:r>
              <a:rPr lang="en-US" altLang="zh-CN" sz="2100" dirty="0" err="1">
                <a:solidFill>
                  <a:srgbClr val="000000"/>
                </a:solidFill>
                <a:ea typeface="新宋体" panose="02010609030101010101" pitchFamily="49" charset="-122"/>
              </a:rPr>
              <a:t>m_mouth.mb_eat</a:t>
            </a:r>
            <a:r>
              <a:rPr lang="en-US" altLang="zh-CN" sz="2100" dirty="0">
                <a:solidFill>
                  <a:srgbClr val="000000"/>
                </a:solidFill>
                <a:ea typeface="新宋体" panose="02010609030101010101" pitchFamily="49" charset="-122"/>
              </a:rPr>
              <a:t>( ); }</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mb_listen</a:t>
            </a:r>
            <a:r>
              <a:rPr lang="en-US" altLang="zh-CN" sz="2100" dirty="0">
                <a:solidFill>
                  <a:srgbClr val="000000"/>
                </a:solidFill>
                <a:ea typeface="新宋体" panose="02010609030101010101" pitchFamily="49" charset="-122"/>
              </a:rPr>
              <a:t>(</a:t>
            </a:r>
            <a:r>
              <a:rPr lang="en-US" altLang="zh-CN" sz="2100" dirty="0">
                <a:solidFill>
                  <a:srgbClr val="0000FF"/>
                </a:solidFill>
                <a:ea typeface="新宋体" panose="02010609030101010101" pitchFamily="49" charset="-122"/>
              </a:rPr>
              <a:t>void</a:t>
            </a:r>
            <a:r>
              <a:rPr lang="en-US" altLang="zh-CN" sz="2100" dirty="0">
                <a:solidFill>
                  <a:srgbClr val="000000"/>
                </a:solidFill>
                <a:ea typeface="新宋体" panose="02010609030101010101" pitchFamily="49" charset="-122"/>
              </a:rPr>
              <a:t>) { </a:t>
            </a:r>
            <a:r>
              <a:rPr lang="en-US" altLang="zh-CN" sz="2100" dirty="0" err="1">
                <a:solidFill>
                  <a:srgbClr val="000000"/>
                </a:solidFill>
                <a:ea typeface="新宋体" panose="02010609030101010101" pitchFamily="49" charset="-122"/>
              </a:rPr>
              <a:t>m_ear.mb_listen</a:t>
            </a:r>
            <a:r>
              <a:rPr lang="en-US" altLang="zh-CN" sz="2100" dirty="0">
                <a:solidFill>
                  <a:srgbClr val="000000"/>
                </a:solidFill>
                <a:ea typeface="新宋体" panose="02010609030101010101" pitchFamily="49" charset="-122"/>
              </a:rPr>
              <a:t>( ); }</a:t>
            </a:r>
            <a:endParaRPr lang="en-US" altLang="zh-CN" sz="2100" dirty="0">
              <a:solidFill>
                <a:srgbClr val="0000FF"/>
              </a:solidFill>
              <a:ea typeface="新宋体" panose="02010609030101010101" pitchFamily="49" charset="-122"/>
            </a:endParaRPr>
          </a:p>
          <a:p>
            <a:pPr>
              <a:lnSpc>
                <a:spcPct val="80000"/>
              </a:lnSpc>
              <a:spcBef>
                <a:spcPct val="0"/>
              </a:spcBef>
              <a:buNone/>
            </a:pPr>
            <a:endParaRPr lang="en-US" altLang="zh-CN" sz="2100" dirty="0">
              <a:solidFill>
                <a:srgbClr val="0000FF"/>
              </a:solidFill>
              <a:ea typeface="新宋体" panose="02010609030101010101" pitchFamily="49" charset="-122"/>
            </a:endParaRPr>
          </a:p>
          <a:p>
            <a:pPr>
              <a:lnSpc>
                <a:spcPct val="80000"/>
              </a:lnSpc>
              <a:spcBef>
                <a:spcPct val="0"/>
              </a:spcBef>
              <a:buNone/>
            </a:pPr>
            <a:r>
              <a:rPr lang="en-US" altLang="zh-CN" sz="2100" dirty="0">
                <a:solidFill>
                  <a:srgbClr val="0000FF"/>
                </a:solidFill>
                <a:ea typeface="新宋体" panose="02010609030101010101" pitchFamily="49" charset="-122"/>
              </a:rPr>
              <a:t>private</a:t>
            </a:r>
            <a:r>
              <a:rPr lang="en-US" altLang="zh-CN" sz="2100" dirty="0">
                <a:solidFill>
                  <a:srgbClr val="000000"/>
                </a:solidFill>
                <a:ea typeface="新宋体" panose="02010609030101010101" pitchFamily="49" charset="-122"/>
              </a:rPr>
              <a:t>:</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CP_Eye</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m_eye</a:t>
            </a:r>
            <a:r>
              <a:rPr lang="en-US" altLang="zh-CN" sz="2100" dirty="0">
                <a:solidFill>
                  <a:srgbClr val="000000"/>
                </a:solidFill>
                <a:ea typeface="新宋体" panose="02010609030101010101" pitchFamily="49" charset="-122"/>
              </a:rPr>
              <a:t>;</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CP_Nose</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m_nose</a:t>
            </a:r>
            <a:r>
              <a:rPr lang="en-US" altLang="zh-CN" sz="2100" dirty="0">
                <a:solidFill>
                  <a:srgbClr val="000000"/>
                </a:solidFill>
                <a:ea typeface="新宋体" panose="02010609030101010101" pitchFamily="49" charset="-122"/>
              </a:rPr>
              <a:t>;</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CP_Mouth</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m_mouth</a:t>
            </a:r>
            <a:r>
              <a:rPr lang="en-US" altLang="zh-CN" sz="2100" dirty="0">
                <a:solidFill>
                  <a:srgbClr val="000000"/>
                </a:solidFill>
                <a:ea typeface="新宋体" panose="02010609030101010101" pitchFamily="49" charset="-122"/>
              </a:rPr>
              <a:t>;</a:t>
            </a:r>
          </a:p>
          <a:p>
            <a:pPr>
              <a:lnSpc>
                <a:spcPct val="80000"/>
              </a:lnSpc>
              <a:spcBef>
                <a:spcPct val="0"/>
              </a:spcBef>
              <a:buNone/>
            </a:pP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CP_Ear</a:t>
            </a:r>
            <a:r>
              <a:rPr lang="en-US" altLang="zh-CN" sz="2100" dirty="0">
                <a:solidFill>
                  <a:srgbClr val="000000"/>
                </a:solidFill>
                <a:ea typeface="新宋体" panose="02010609030101010101" pitchFamily="49" charset="-122"/>
              </a:rPr>
              <a:t> </a:t>
            </a:r>
            <a:r>
              <a:rPr lang="en-US" altLang="zh-CN" sz="2100" dirty="0" err="1">
                <a:solidFill>
                  <a:srgbClr val="000000"/>
                </a:solidFill>
                <a:ea typeface="新宋体" panose="02010609030101010101" pitchFamily="49" charset="-122"/>
              </a:rPr>
              <a:t>m_ear</a:t>
            </a:r>
            <a:r>
              <a:rPr lang="en-US" altLang="zh-CN" sz="2100" dirty="0">
                <a:solidFill>
                  <a:srgbClr val="000000"/>
                </a:solidFill>
                <a:ea typeface="新宋体" panose="02010609030101010101" pitchFamily="49" charset="-122"/>
              </a:rPr>
              <a:t>;</a:t>
            </a:r>
          </a:p>
          <a:p>
            <a:pPr>
              <a:lnSpc>
                <a:spcPct val="80000"/>
              </a:lnSpc>
              <a:spcBef>
                <a:spcPct val="0"/>
              </a:spcBef>
              <a:buNone/>
            </a:pPr>
            <a:r>
              <a:rPr lang="en-US" altLang="zh-CN" sz="2100" dirty="0" smtClean="0">
                <a:solidFill>
                  <a:srgbClr val="000000"/>
                </a:solidFill>
                <a:ea typeface="新宋体" panose="02010609030101010101" pitchFamily="49" charset="-122"/>
              </a:rPr>
              <a:t>};</a:t>
            </a:r>
            <a:endParaRPr lang="en-US" altLang="zh-CN" sz="2100" dirty="0">
              <a:solidFill>
                <a:srgbClr val="000000"/>
              </a:solidFill>
              <a:ea typeface="新宋体" panose="02010609030101010101" pitchFamily="49" charset="-122"/>
            </a:endParaRPr>
          </a:p>
        </p:txBody>
      </p:sp>
    </p:spTree>
    <p:extLst>
      <p:ext uri="{BB962C8B-B14F-4D97-AF65-F5344CB8AC3E}">
        <p14:creationId xmlns:p14="http://schemas.microsoft.com/office/powerpoint/2010/main" val="3042910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E5F219A-EC9F-4AD0-8836-930323F9B309}" type="datetime2">
              <a:rPr lang="zh-CN" altLang="en-US" smtClean="0"/>
              <a:t>2021年3月10日</a:t>
            </a:fld>
            <a:endParaRPr lang="zh-CN" altLang="en-US" dirty="0"/>
          </a:p>
        </p:txBody>
      </p:sp>
      <p:sp>
        <p:nvSpPr>
          <p:cNvPr id="5" name="页脚占位符 4"/>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6" name="灯片编号占位符 5"/>
          <p:cNvSpPr>
            <a:spLocks noGrp="1"/>
          </p:cNvSpPr>
          <p:nvPr>
            <p:ph type="sldNum" sz="quarter" idx="12"/>
          </p:nvPr>
        </p:nvSpPr>
        <p:spPr/>
        <p:txBody>
          <a:bodyPr/>
          <a:lstStyle/>
          <a:p>
            <a:fld id="{AB393D56-620A-4FA6-AFE0-8A286AD08B3F}" type="slidenum">
              <a:rPr lang="zh-CN" altLang="en-US" smtClean="0"/>
              <a:t>82</a:t>
            </a:fld>
            <a:endParaRPr lang="zh-CN" altLang="en-US" dirty="0"/>
          </a:p>
        </p:txBody>
      </p:sp>
      <p:sp>
        <p:nvSpPr>
          <p:cNvPr id="8" name="文本框 7"/>
          <p:cNvSpPr txBox="1"/>
          <p:nvPr>
            <p:custDataLst>
              <p:tags r:id="rId2"/>
            </p:custDataLst>
          </p:nvPr>
        </p:nvSpPr>
        <p:spPr>
          <a:xfrm>
            <a:off x="914400" y="635001"/>
            <a:ext cx="7315200" cy="668040"/>
          </a:xfrm>
          <a:prstGeom prst="rect">
            <a:avLst/>
          </a:prstGeom>
          <a:noFill/>
        </p:spPr>
        <p:txBody>
          <a:bodyPr vert="horz" wrap="square" rtlCol="0" anchor="ctr" anchorCtr="0">
            <a:noAutofit/>
          </a:bodyPr>
          <a:lstStyle/>
          <a:p>
            <a:r>
              <a:rPr lang="zh-CN" altLang="en-US" sz="2400" dirty="0"/>
              <a:t>下面代码片断是否满足继承性应具备的基本原则</a:t>
            </a:r>
            <a:r>
              <a:rPr lang="en-US" altLang="zh-CN" sz="2400" dirty="0"/>
              <a:t>?</a:t>
            </a:r>
          </a:p>
        </p:txBody>
      </p:sp>
      <p:sp>
        <p:nvSpPr>
          <p:cNvPr id="9" name="文本框 8"/>
          <p:cNvSpPr txBox="1"/>
          <p:nvPr>
            <p:custDataLst>
              <p:tags r:id="rId3"/>
            </p:custDataLst>
          </p:nvPr>
        </p:nvSpPr>
        <p:spPr>
          <a:xfrm>
            <a:off x="1897480" y="1203720"/>
            <a:ext cx="1038225"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满足</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4"/>
            </p:custDataLst>
          </p:nvPr>
        </p:nvSpPr>
        <p:spPr>
          <a:xfrm>
            <a:off x="5486400" y="1203720"/>
            <a:ext cx="1491916"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不满足</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5"/>
            </p:custDataLst>
          </p:nvPr>
        </p:nvSpPr>
        <p:spPr>
          <a:xfrm>
            <a:off x="1183105" y="1268014"/>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6"/>
            </p:custDataLst>
          </p:nvPr>
        </p:nvSpPr>
        <p:spPr>
          <a:xfrm>
            <a:off x="4772025" y="126801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2" name="Rectangle 5"/>
          <p:cNvSpPr>
            <a:spLocks noChangeArrowheads="1"/>
          </p:cNvSpPr>
          <p:nvPr/>
        </p:nvSpPr>
        <p:spPr bwMode="auto">
          <a:xfrm>
            <a:off x="1942431" y="1997242"/>
            <a:ext cx="4824413" cy="424815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class</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C_Student</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protected</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3333CC"/>
                </a:solidFill>
                <a:effectLst/>
                <a:uLnTx/>
                <a:uFillTx/>
                <a:latin typeface="Times New Roman" panose="02020603050405020304" pitchFamily="18" charset="0"/>
                <a:ea typeface="宋体" panose="02010600030101010101" pitchFamily="2" charset="-122"/>
              </a:rPr>
              <a:t>int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m_identifier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char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m_name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[20];</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3333CC"/>
                </a:solidFill>
                <a:effectLst/>
                <a:uLnTx/>
                <a:uFillTx/>
                <a:latin typeface="Times New Roman" panose="02020603050405020304" pitchFamily="18" charset="0"/>
                <a:ea typeface="宋体" panose="02010600030101010101" pitchFamily="2" charset="-122"/>
              </a:rPr>
              <a:t>int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public</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C_Student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m_identifier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(0),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(100)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m_name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A30021"/>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3333CC"/>
                </a:solidFill>
                <a:effectLst/>
                <a:uLnTx/>
                <a:uFillTx/>
                <a:latin typeface="Times New Roman" panose="02020603050405020304" pitchFamily="18" charset="0"/>
                <a:ea typeface="宋体" panose="02010600030101010101" pitchFamily="2" charset="-122"/>
              </a:rPr>
              <a:t>int</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mb_getScore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return</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 </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类</a:t>
            </a:r>
            <a:r>
              <a:rPr kumimoji="1" lang="en-US" altLang="zh-CN" sz="1800" b="1" i="0" u="none" strike="noStrike" kern="0" cap="none" spc="0" normalizeH="0" baseline="0" noProof="0" dirty="0" err="1" smtClean="0">
                <a:ln>
                  <a:noFill/>
                </a:ln>
                <a:solidFill>
                  <a:srgbClr val="339933"/>
                </a:solidFill>
                <a:effectLst/>
                <a:uLnTx/>
                <a:uFillTx/>
                <a:latin typeface="Times New Roman" panose="02020603050405020304" pitchFamily="18" charset="0"/>
                <a:ea typeface="宋体" panose="02010600030101010101" pitchFamily="2" charset="-122"/>
              </a:rPr>
              <a:t>C_Student</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定义结束</a:t>
            </a:r>
          </a:p>
          <a:p>
            <a:pPr marL="342900" marR="0" lvl="0" indent="-342900" defTabSz="914400" eaLnBrk="1" fontAlgn="base" latinLnBrk="0" hangingPunct="1">
              <a:lnSpc>
                <a:spcPct val="80000"/>
              </a:lnSpc>
              <a:spcBef>
                <a:spcPct val="0"/>
              </a:spcBef>
              <a:spcAft>
                <a:spcPct val="0"/>
              </a:spcAft>
              <a:buClrTx/>
              <a:buSzTx/>
              <a:buFontTx/>
              <a:buNone/>
              <a:tabLst/>
              <a:defRPr/>
            </a:pP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class</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C_GraduateStudent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public</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C_Student</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protected</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char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m_advisor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[20];</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public</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C_GraduateStudent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m_advisor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A30021"/>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 </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类</a:t>
            </a:r>
            <a:r>
              <a:rPr kumimoji="1" lang="en-US" altLang="zh-CN" sz="1800" b="1" i="0" u="none" strike="noStrike" kern="0" cap="none" spc="0" normalizeH="0" baseline="0" noProof="0" dirty="0" err="1" smtClean="0">
                <a:ln>
                  <a:noFill/>
                </a:ln>
                <a:solidFill>
                  <a:srgbClr val="339933"/>
                </a:solidFill>
                <a:effectLst/>
                <a:uLnTx/>
                <a:uFillTx/>
                <a:latin typeface="Times New Roman" panose="02020603050405020304" pitchFamily="18" charset="0"/>
                <a:ea typeface="宋体" panose="02010600030101010101" pitchFamily="2" charset="-122"/>
              </a:rPr>
              <a:t>C_GraduateStudent</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定义结束</a:t>
            </a:r>
          </a:p>
        </p:txBody>
      </p:sp>
      <p:grpSp>
        <p:nvGrpSpPr>
          <p:cNvPr id="25" name="组合 24"/>
          <p:cNvGrpSpPr/>
          <p:nvPr>
            <p:custDataLst>
              <p:tags r:id="rId8"/>
            </p:custDataLst>
          </p:nvPr>
        </p:nvGrpSpPr>
        <p:grpSpPr>
          <a:xfrm>
            <a:off x="0" y="0"/>
            <a:ext cx="9144000" cy="635000"/>
            <a:chOff x="0" y="0"/>
            <a:chExt cx="9144000" cy="635000"/>
          </a:xfrm>
        </p:grpSpPr>
        <p:sp>
          <p:nvSpPr>
            <p:cNvPr id="18" name="TitleBackground"/>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4"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179763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继承性的经典案例</a:t>
            </a:r>
          </a:p>
        </p:txBody>
      </p:sp>
      <p:sp>
        <p:nvSpPr>
          <p:cNvPr id="3" name="内容占位符 2"/>
          <p:cNvSpPr>
            <a:spLocks noGrp="1"/>
          </p:cNvSpPr>
          <p:nvPr>
            <p:ph idx="1"/>
          </p:nvPr>
        </p:nvSpPr>
        <p:spPr>
          <a:xfrm>
            <a:off x="461963" y="1457325"/>
            <a:ext cx="8220075" cy="539917"/>
          </a:xfrm>
        </p:spPr>
        <p:txBody>
          <a:bodyPr/>
          <a:lstStyle/>
          <a:p>
            <a:r>
              <a:rPr lang="zh-CN" altLang="en-US" dirty="0"/>
              <a:t>下面代码片断是否满足继承性</a:t>
            </a:r>
            <a:r>
              <a:rPr lang="zh-CN" altLang="en-US" dirty="0" smtClean="0"/>
              <a:t>应具备的</a:t>
            </a:r>
            <a:r>
              <a:rPr lang="zh-CN" altLang="en-US" dirty="0"/>
              <a:t>基本原则</a:t>
            </a:r>
            <a:r>
              <a:rPr lang="en-US" altLang="zh-CN" dirty="0" smtClean="0"/>
              <a:t>?</a:t>
            </a:r>
            <a:endParaRPr lang="en-US" altLang="zh-CN"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10" name="Rectangle 5"/>
          <p:cNvSpPr>
            <a:spLocks noChangeArrowheads="1"/>
          </p:cNvSpPr>
          <p:nvPr/>
        </p:nvSpPr>
        <p:spPr bwMode="auto">
          <a:xfrm>
            <a:off x="1942431" y="1997242"/>
            <a:ext cx="4824413" cy="424815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class</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C_Student</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protected</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3333CC"/>
                </a:solidFill>
                <a:effectLst/>
                <a:uLnTx/>
                <a:uFillTx/>
                <a:latin typeface="Times New Roman" panose="02020603050405020304" pitchFamily="18" charset="0"/>
                <a:ea typeface="宋体" panose="02010600030101010101" pitchFamily="2" charset="-122"/>
              </a:rPr>
              <a:t>int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m_identifier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char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m_name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[20];</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3333CC"/>
                </a:solidFill>
                <a:effectLst/>
                <a:uLnTx/>
                <a:uFillTx/>
                <a:latin typeface="Times New Roman" panose="02020603050405020304" pitchFamily="18" charset="0"/>
                <a:ea typeface="宋体" panose="02010600030101010101" pitchFamily="2" charset="-122"/>
              </a:rPr>
              <a:t>int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public</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C_Student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m_identifier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(0),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(100)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m_name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A30021"/>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3333CC"/>
                </a:solidFill>
                <a:effectLst/>
                <a:uLnTx/>
                <a:uFillTx/>
                <a:latin typeface="Times New Roman" panose="02020603050405020304" pitchFamily="18" charset="0"/>
                <a:ea typeface="宋体" panose="02010600030101010101" pitchFamily="2" charset="-122"/>
              </a:rPr>
              <a:t>int</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mb_getScore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return</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m_score</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 </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类</a:t>
            </a:r>
            <a:r>
              <a:rPr kumimoji="1" lang="en-US" altLang="zh-CN" sz="1800" b="1" i="0" u="none" strike="noStrike" kern="0" cap="none" spc="0" normalizeH="0" baseline="0" noProof="0" dirty="0" err="1" smtClean="0">
                <a:ln>
                  <a:noFill/>
                </a:ln>
                <a:solidFill>
                  <a:srgbClr val="339933"/>
                </a:solidFill>
                <a:effectLst/>
                <a:uLnTx/>
                <a:uFillTx/>
                <a:latin typeface="Times New Roman" panose="02020603050405020304" pitchFamily="18" charset="0"/>
                <a:ea typeface="宋体" panose="02010600030101010101" pitchFamily="2" charset="-122"/>
              </a:rPr>
              <a:t>C_Student</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定义结束</a:t>
            </a:r>
          </a:p>
          <a:p>
            <a:pPr marL="342900" marR="0" lvl="0" indent="-342900" defTabSz="914400" eaLnBrk="1" fontAlgn="base" latinLnBrk="0" hangingPunct="1">
              <a:lnSpc>
                <a:spcPct val="80000"/>
              </a:lnSpc>
              <a:spcBef>
                <a:spcPct val="0"/>
              </a:spcBef>
              <a:spcAft>
                <a:spcPct val="0"/>
              </a:spcAft>
              <a:buClrTx/>
              <a:buSzTx/>
              <a:buFontTx/>
              <a:buNone/>
              <a:tabLst/>
              <a:defRPr/>
            </a:pPr>
            <a:endParaRPr kumimoji="1" lang="zh-CN" altLang="en-US"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class</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C_GraduateStudent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public</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C_Student</a:t>
            </a:r>
            <a:endPar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protected</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char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m_advisor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[20];</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3333CC"/>
                </a:solidFill>
                <a:effectLst/>
                <a:uLnTx/>
                <a:uFillTx/>
                <a:latin typeface="Times New Roman" panose="02020603050405020304" pitchFamily="18" charset="0"/>
                <a:ea typeface="宋体" panose="02010600030101010101" pitchFamily="2" charset="-122"/>
              </a:rPr>
              <a:t>public</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C_GraduateStudent</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 {</a:t>
            </a:r>
            <a:r>
              <a:rPr kumimoji="1" lang="en-US" altLang="zh-CN" sz="1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rPr>
              <a:t>m_advisor</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A30021"/>
                </a:solidFill>
                <a:effectLst/>
                <a:uLnTx/>
                <a:uFillTx/>
                <a:latin typeface="Times New Roman" panose="02020603050405020304" pitchFamily="18" charset="0"/>
                <a:ea typeface="宋体" panose="02010600030101010101" pitchFamily="2" charset="-122"/>
              </a:rPr>
              <a:t>'\0'</a:t>
            </a: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p>
          <a:p>
            <a:pPr marL="342900" marR="0" lvl="0" indent="-342900" defTabSz="914400" eaLnBrk="1" fontAlgn="base" latinLnBrk="0" hangingPunct="1">
              <a:lnSpc>
                <a:spcPct val="80000"/>
              </a:lnSpc>
              <a:spcBef>
                <a:spcPct val="0"/>
              </a:spcBef>
              <a:spcAft>
                <a:spcPct val="0"/>
              </a:spcAft>
              <a:buClrTx/>
              <a:buSzTx/>
              <a:buFontTx/>
              <a:buNone/>
              <a:tabLst/>
              <a:defRPr/>
            </a:pPr>
            <a:r>
              <a:rPr kumimoji="1" lang="en-US" altLang="zh-CN" sz="1800" b="1"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 </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类</a:t>
            </a:r>
            <a:r>
              <a:rPr kumimoji="1" lang="en-US" altLang="zh-CN" sz="1800" b="1" i="0" u="none" strike="noStrike" kern="0" cap="none" spc="0" normalizeH="0" baseline="0" noProof="0" dirty="0" err="1" smtClean="0">
                <a:ln>
                  <a:noFill/>
                </a:ln>
                <a:solidFill>
                  <a:srgbClr val="339933"/>
                </a:solidFill>
                <a:effectLst/>
                <a:uLnTx/>
                <a:uFillTx/>
                <a:latin typeface="Times New Roman" panose="02020603050405020304" pitchFamily="18" charset="0"/>
                <a:ea typeface="宋体" panose="02010600030101010101" pitchFamily="2" charset="-122"/>
              </a:rPr>
              <a:t>C_GraduateStudent</a:t>
            </a:r>
            <a:r>
              <a:rPr kumimoji="1" lang="zh-CN" altLang="en-US" sz="1800" b="1" i="0" u="none" strike="noStrike" kern="0" cap="none" spc="0" normalizeH="0" baseline="0" noProof="0" dirty="0" smtClean="0">
                <a:ln>
                  <a:noFill/>
                </a:ln>
                <a:solidFill>
                  <a:srgbClr val="339933"/>
                </a:solidFill>
                <a:effectLst/>
                <a:uLnTx/>
                <a:uFillTx/>
                <a:latin typeface="Times New Roman" panose="02020603050405020304" pitchFamily="18" charset="0"/>
                <a:ea typeface="宋体" panose="02010600030101010101" pitchFamily="2" charset="-122"/>
              </a:rPr>
              <a:t>定义结束</a:t>
            </a:r>
          </a:p>
        </p:txBody>
      </p:sp>
    </p:spTree>
    <p:extLst>
      <p:ext uri="{BB962C8B-B14F-4D97-AF65-F5344CB8AC3E}">
        <p14:creationId xmlns:p14="http://schemas.microsoft.com/office/powerpoint/2010/main" val="289203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7294"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4866031"/>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269618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3.1 </a:t>
            </a:r>
            <a:r>
              <a:rPr lang="zh-CN" altLang="en-US" dirty="0"/>
              <a:t>判断正误。</a:t>
            </a:r>
          </a:p>
          <a:p>
            <a:pPr marL="444500" indent="-444500">
              <a:buNone/>
            </a:pPr>
            <a:r>
              <a:rPr lang="en-US" altLang="zh-CN" dirty="0"/>
              <a:t>(1)	</a:t>
            </a:r>
            <a:r>
              <a:rPr lang="zh-CN" altLang="en-US" dirty="0"/>
              <a:t>通过继承，新类可以在已有类的基础上新增自己的特性。</a:t>
            </a:r>
          </a:p>
          <a:p>
            <a:pPr marL="444500" indent="-444500">
              <a:buNone/>
            </a:pPr>
            <a:r>
              <a:rPr lang="en-US" altLang="zh-CN" dirty="0"/>
              <a:t>(2)	</a:t>
            </a:r>
            <a:r>
              <a:rPr lang="zh-CN" altLang="en-US" dirty="0"/>
              <a:t>被继承的已有类称为基类</a:t>
            </a:r>
            <a:r>
              <a:rPr lang="en-US" altLang="zh-CN" dirty="0"/>
              <a:t>(</a:t>
            </a:r>
            <a:r>
              <a:rPr lang="zh-CN" altLang="en-US" dirty="0"/>
              <a:t>父类</a:t>
            </a:r>
            <a:r>
              <a:rPr lang="en-US" altLang="zh-CN" dirty="0"/>
              <a:t>)</a:t>
            </a:r>
            <a:r>
              <a:rPr lang="zh-CN" altLang="en-US" dirty="0"/>
              <a:t>，派生出的新类称为派生类</a:t>
            </a:r>
            <a:r>
              <a:rPr lang="en-US" altLang="zh-CN" dirty="0"/>
              <a:t>(</a:t>
            </a:r>
            <a:r>
              <a:rPr lang="zh-CN" altLang="en-US" dirty="0"/>
              <a:t>子类</a:t>
            </a:r>
            <a:r>
              <a:rPr lang="en-US" altLang="zh-CN" dirty="0"/>
              <a:t>)</a:t>
            </a:r>
            <a:r>
              <a:rPr lang="zh-CN" altLang="en-US" dirty="0"/>
              <a:t>。</a:t>
            </a:r>
          </a:p>
          <a:p>
            <a:pPr marL="444500" indent="-444500">
              <a:buNone/>
            </a:pPr>
            <a:r>
              <a:rPr lang="en-US" altLang="zh-CN" dirty="0"/>
              <a:t>(3)	</a:t>
            </a:r>
            <a:r>
              <a:rPr lang="zh-CN" altLang="en-US" dirty="0"/>
              <a:t>通过继承性一定可以减少代码冗余度。</a:t>
            </a:r>
          </a:p>
          <a:p>
            <a:pPr marL="444500" indent="-444500">
              <a:buNone/>
            </a:pPr>
            <a:r>
              <a:rPr lang="en-US" altLang="zh-CN" dirty="0"/>
              <a:t>(4)	</a:t>
            </a:r>
            <a:r>
              <a:rPr lang="zh-CN" altLang="en-US" dirty="0"/>
              <a:t>合理使用继承性是实现代码重用的一种重要方式。</a:t>
            </a:r>
          </a:p>
          <a:p>
            <a:pPr marL="444500" indent="-444500">
              <a:buNone/>
            </a:pPr>
            <a:r>
              <a:rPr lang="en-US" altLang="zh-CN" dirty="0"/>
              <a:t>(5)	</a:t>
            </a:r>
            <a:r>
              <a:rPr lang="zh-CN" altLang="en-US" dirty="0"/>
              <a:t>合理利用继承性，通过作少量的修改，可以在一定程度上满足不断变化的具体应用要求，提高程序设计的灵活性。</a:t>
            </a:r>
          </a:p>
          <a:p>
            <a:pPr marL="444500" indent="-444500">
              <a:buNone/>
            </a:pPr>
            <a:r>
              <a:rPr lang="en-US" altLang="zh-CN" dirty="0"/>
              <a:t>(6)	</a:t>
            </a:r>
            <a:r>
              <a:rPr lang="zh-CN" altLang="en-US" dirty="0"/>
              <a:t>可以将子类的实例对象赋值给父类的实例对象。</a:t>
            </a:r>
          </a:p>
          <a:p>
            <a:pPr marL="444500" indent="-444500">
              <a:buNone/>
            </a:pPr>
            <a:r>
              <a:rPr lang="en-US" altLang="zh-CN" dirty="0"/>
              <a:t>(7)	</a:t>
            </a:r>
            <a:r>
              <a:rPr lang="zh-CN" altLang="en-US" dirty="0"/>
              <a:t>可以将子类的实例对象赋值给父类引用变量。</a:t>
            </a:r>
          </a:p>
          <a:p>
            <a:pPr marL="444500" indent="-444500">
              <a:buNone/>
            </a:pPr>
            <a:r>
              <a:rPr lang="en-US" altLang="zh-CN" dirty="0"/>
              <a:t>(8)	</a:t>
            </a:r>
            <a:r>
              <a:rPr lang="zh-CN" altLang="en-US" dirty="0"/>
              <a:t>可以将子类的实例对象的地址赋值给父类指针变量。</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85</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78758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77500" lnSpcReduction="20000"/>
          </a:bodyPr>
          <a:lstStyle/>
          <a:p>
            <a:pPr marL="541338" indent="-541338">
              <a:buNone/>
            </a:pPr>
            <a:r>
              <a:rPr lang="en-US" altLang="zh-CN" dirty="0"/>
              <a:t>(9)	</a:t>
            </a:r>
            <a:r>
              <a:rPr lang="zh-CN" altLang="en-US" dirty="0"/>
              <a:t>可以将子类指针变量的值赋值给父类指针变量。</a:t>
            </a:r>
          </a:p>
          <a:p>
            <a:pPr marL="541338" indent="-541338">
              <a:buNone/>
            </a:pPr>
            <a:r>
              <a:rPr lang="en-US" altLang="zh-CN" dirty="0"/>
              <a:t>(10)	</a:t>
            </a:r>
            <a:r>
              <a:rPr lang="zh-CN" altLang="en-US" dirty="0"/>
              <a:t>可以将父类的实例对象赋值给子类的实例对象。（答案</a:t>
            </a:r>
            <a:r>
              <a:rPr lang="en-US" altLang="zh-CN" dirty="0"/>
              <a:t>: </a:t>
            </a:r>
            <a:r>
              <a:rPr lang="zh-CN" altLang="en-US" dirty="0"/>
              <a:t>不可以。）</a:t>
            </a:r>
          </a:p>
          <a:p>
            <a:pPr marL="541338" indent="-541338">
              <a:buNone/>
            </a:pPr>
            <a:r>
              <a:rPr lang="en-US" altLang="zh-CN" dirty="0"/>
              <a:t>(11)	</a:t>
            </a:r>
            <a:r>
              <a:rPr lang="zh-CN" altLang="en-US" dirty="0"/>
              <a:t>可以将父类的实例对象通过强制类型转换赋值给子类引用变量。（答案</a:t>
            </a:r>
            <a:r>
              <a:rPr lang="en-US" altLang="zh-CN" dirty="0"/>
              <a:t>: </a:t>
            </a:r>
            <a:r>
              <a:rPr lang="zh-CN" altLang="en-US" dirty="0"/>
              <a:t>不可以。）</a:t>
            </a:r>
          </a:p>
          <a:p>
            <a:pPr marL="541338" indent="-541338">
              <a:buNone/>
            </a:pPr>
            <a:r>
              <a:rPr lang="en-US" altLang="zh-CN" dirty="0"/>
              <a:t>(12)	</a:t>
            </a:r>
            <a:r>
              <a:rPr lang="zh-CN" altLang="en-US" dirty="0"/>
              <a:t>可以将父类的实例对象的地址通过强制类型转换赋值给子类指针变量。（答案</a:t>
            </a:r>
            <a:r>
              <a:rPr lang="en-US" altLang="zh-CN" dirty="0"/>
              <a:t>: </a:t>
            </a:r>
            <a:r>
              <a:rPr lang="zh-CN" altLang="en-US" dirty="0"/>
              <a:t>可以。）</a:t>
            </a:r>
          </a:p>
          <a:p>
            <a:pPr marL="541338" indent="-541338">
              <a:buNone/>
            </a:pPr>
            <a:r>
              <a:rPr lang="en-US" altLang="zh-CN" dirty="0"/>
              <a:t>(13)	</a:t>
            </a:r>
            <a:r>
              <a:rPr lang="zh-CN" altLang="en-US" dirty="0"/>
              <a:t>可以将父类指针变量的值赋值给子类指针变量。（答案</a:t>
            </a:r>
            <a:r>
              <a:rPr lang="en-US" altLang="zh-CN" dirty="0"/>
              <a:t>: </a:t>
            </a:r>
            <a:r>
              <a:rPr lang="zh-CN" altLang="en-US" dirty="0"/>
              <a:t>可以。）</a:t>
            </a:r>
          </a:p>
          <a:p>
            <a:pPr marL="541338" indent="-541338">
              <a:buNone/>
            </a:pPr>
            <a:r>
              <a:rPr lang="en-US" altLang="zh-CN" dirty="0"/>
              <a:t>(14)	</a:t>
            </a:r>
            <a:r>
              <a:rPr lang="zh-CN" altLang="en-US" dirty="0"/>
              <a:t>子类可以拥有与父类同名的成员变量。</a:t>
            </a:r>
          </a:p>
          <a:p>
            <a:pPr marL="541338" indent="-541338">
              <a:buNone/>
            </a:pPr>
            <a:r>
              <a:rPr lang="en-US" altLang="zh-CN" dirty="0"/>
              <a:t>(15)	</a:t>
            </a:r>
            <a:r>
              <a:rPr lang="zh-CN" altLang="en-US" dirty="0"/>
              <a:t>如果子类拥有与父类同名的成员变量，那么它们实际上是同一个变量。</a:t>
            </a:r>
          </a:p>
          <a:p>
            <a:pPr marL="541338" indent="-541338">
              <a:buNone/>
            </a:pPr>
            <a:r>
              <a:rPr lang="en-US" altLang="zh-CN" dirty="0"/>
              <a:t>(16)	</a:t>
            </a:r>
            <a:r>
              <a:rPr lang="zh-CN" altLang="en-US" dirty="0"/>
              <a:t>在定义类时，不可以没有直接父类。</a:t>
            </a:r>
          </a:p>
          <a:p>
            <a:pPr marL="541338" indent="-541338">
              <a:buNone/>
            </a:pPr>
            <a:r>
              <a:rPr lang="en-US" altLang="zh-CN" dirty="0"/>
              <a:t>(17)	</a:t>
            </a:r>
            <a:r>
              <a:rPr lang="zh-CN" altLang="en-US" dirty="0"/>
              <a:t>任何类都不可能是自己的父类。</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41148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lnSpcReduction="10000"/>
          </a:bodyPr>
          <a:lstStyle/>
          <a:p>
            <a:pPr marL="541338" indent="-541338">
              <a:buNone/>
            </a:pPr>
            <a:r>
              <a:rPr lang="en-US" altLang="zh-CN" dirty="0"/>
              <a:t>3.2 </a:t>
            </a:r>
            <a:r>
              <a:rPr lang="zh-CN" altLang="en-US" dirty="0"/>
              <a:t>请写出派生类的定义格式。</a:t>
            </a:r>
          </a:p>
          <a:p>
            <a:pPr marL="541338" indent="-541338">
              <a:buNone/>
            </a:pPr>
            <a:r>
              <a:rPr lang="en-US" altLang="zh-CN" dirty="0"/>
              <a:t>3.3 </a:t>
            </a:r>
            <a:r>
              <a:rPr lang="zh-CN" altLang="en-US" dirty="0"/>
              <a:t>简述继承性的作用与意义。</a:t>
            </a:r>
          </a:p>
          <a:p>
            <a:pPr marL="541338" indent="-541338">
              <a:buNone/>
            </a:pPr>
            <a:r>
              <a:rPr lang="en-US" altLang="zh-CN" dirty="0"/>
              <a:t>3.4 </a:t>
            </a:r>
            <a:r>
              <a:rPr lang="zh-CN" altLang="en-US" dirty="0"/>
              <a:t>什么是单继承，什么是多继承</a:t>
            </a:r>
            <a:r>
              <a:rPr lang="en-US" altLang="zh-CN" dirty="0"/>
              <a:t>?</a:t>
            </a:r>
          </a:p>
          <a:p>
            <a:pPr marL="541338" indent="-541338">
              <a:buNone/>
            </a:pPr>
            <a:r>
              <a:rPr lang="en-US" altLang="zh-CN" dirty="0"/>
              <a:t>3.5 </a:t>
            </a:r>
            <a:r>
              <a:rPr lang="zh-CN" altLang="en-US" dirty="0"/>
              <a:t>请简述继承性赋值兼容原则，即有哪些，其含义和功能分别是什么</a:t>
            </a:r>
            <a:r>
              <a:rPr lang="en-US" altLang="zh-CN" dirty="0"/>
              <a:t>?</a:t>
            </a:r>
          </a:p>
          <a:p>
            <a:pPr marL="541338" indent="-541338">
              <a:buNone/>
            </a:pPr>
            <a:r>
              <a:rPr lang="en-US" altLang="zh-CN" dirty="0" smtClean="0"/>
              <a:t>3.6 </a:t>
            </a:r>
            <a:r>
              <a:rPr lang="zh-CN" altLang="en-US" dirty="0"/>
              <a:t>如果子类拥有与父类同名的成员变量，那么在编写代码时如何使用它们</a:t>
            </a:r>
            <a:r>
              <a:rPr lang="en-US" altLang="zh-CN" dirty="0"/>
              <a:t>? </a:t>
            </a:r>
            <a:r>
              <a:rPr lang="zh-CN" altLang="en-US" dirty="0"/>
              <a:t>请给出相应的例程。</a:t>
            </a:r>
          </a:p>
          <a:p>
            <a:pPr marL="541338" indent="-541338">
              <a:buNone/>
            </a:pPr>
            <a:r>
              <a:rPr lang="en-US" altLang="zh-CN" dirty="0"/>
              <a:t>3.7 </a:t>
            </a:r>
            <a:r>
              <a:rPr lang="zh-CN" altLang="en-US" dirty="0"/>
              <a:t>什么是继承的递推性</a:t>
            </a:r>
          </a:p>
          <a:p>
            <a:pPr marL="541338" indent="-541338">
              <a:buNone/>
            </a:pPr>
            <a:r>
              <a:rPr lang="en-US" altLang="zh-CN" dirty="0"/>
              <a:t>3.8 </a:t>
            </a:r>
            <a:r>
              <a:rPr lang="zh-CN" altLang="en-US" dirty="0"/>
              <a:t>请详细说明虚拟继承是否具有递推性。</a:t>
            </a:r>
          </a:p>
          <a:p>
            <a:pPr marL="541338" indent="-541338">
              <a:buNone/>
            </a:pPr>
            <a:r>
              <a:rPr lang="en-US" altLang="zh-CN" dirty="0"/>
              <a:t>3.9 </a:t>
            </a:r>
            <a:r>
              <a:rPr lang="zh-CN" altLang="en-US" dirty="0"/>
              <a:t>请简述虚拟继承的应用场景及其作用。</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87</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129223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normAutofit fontScale="85000" lnSpcReduction="20000"/>
          </a:bodyPr>
          <a:lstStyle/>
          <a:p>
            <a:pPr marL="625475" indent="-625475">
              <a:buNone/>
            </a:pPr>
            <a:r>
              <a:rPr lang="en-US" altLang="zh-CN" dirty="0"/>
              <a:t>3.10 </a:t>
            </a:r>
            <a:r>
              <a:rPr lang="zh-CN" altLang="en-US" dirty="0"/>
              <a:t>请简述应用继承性的程序设计基本原则。</a:t>
            </a:r>
          </a:p>
          <a:p>
            <a:pPr marL="625475" indent="-625475">
              <a:buNone/>
            </a:pPr>
            <a:r>
              <a:rPr lang="en-US" altLang="zh-CN" dirty="0"/>
              <a:t>3.11 </a:t>
            </a:r>
            <a:r>
              <a:rPr lang="zh-CN" altLang="en-US" dirty="0"/>
              <a:t>请综述相对</a:t>
            </a:r>
            <a:r>
              <a:rPr lang="en-US" altLang="zh-CN" dirty="0"/>
              <a:t>C</a:t>
            </a:r>
            <a:r>
              <a:rPr lang="zh-CN" altLang="en-US" dirty="0"/>
              <a:t>语言的结构化程序设计，</a:t>
            </a:r>
            <a:r>
              <a:rPr lang="en-US" altLang="zh-CN" dirty="0"/>
              <a:t>C++</a:t>
            </a:r>
            <a:r>
              <a:rPr lang="zh-CN" altLang="en-US" dirty="0"/>
              <a:t>继承性的优点。</a:t>
            </a:r>
          </a:p>
          <a:p>
            <a:pPr marL="625475" indent="-625475">
              <a:buNone/>
            </a:pPr>
            <a:r>
              <a:rPr lang="en-US" altLang="zh-CN" dirty="0" smtClean="0"/>
              <a:t>3.12 </a:t>
            </a:r>
            <a:r>
              <a:rPr lang="zh-CN" altLang="en-US" dirty="0" smtClean="0"/>
              <a:t>请</a:t>
            </a:r>
            <a:r>
              <a:rPr lang="zh-CN" altLang="en-US" dirty="0"/>
              <a:t>写出代码定义至少</a:t>
            </a:r>
            <a:r>
              <a:rPr lang="en-US" altLang="zh-CN" dirty="0"/>
              <a:t>3</a:t>
            </a:r>
            <a:r>
              <a:rPr lang="zh-CN" altLang="en-US" dirty="0"/>
              <a:t>对有实际含义并且具有继承关系的类，要求它们符合应用继承性的程序设计基本原则，并说明它们在现实世界中的具体含义。</a:t>
            </a:r>
          </a:p>
          <a:p>
            <a:pPr marL="625475" indent="-625475">
              <a:buNone/>
            </a:pPr>
            <a:r>
              <a:rPr lang="en-US" altLang="zh-CN" dirty="0"/>
              <a:t>3.13 </a:t>
            </a:r>
            <a:r>
              <a:rPr lang="zh-CN" altLang="en-US" dirty="0"/>
              <a:t>请说明正方形类与矩形类之间是否可以存在继续关系</a:t>
            </a:r>
            <a:r>
              <a:rPr lang="en-US" altLang="zh-CN" dirty="0"/>
              <a:t>? </a:t>
            </a:r>
            <a:r>
              <a:rPr lang="zh-CN" altLang="en-US" dirty="0"/>
              <a:t>（注</a:t>
            </a:r>
            <a:r>
              <a:rPr lang="en-US" altLang="zh-CN" dirty="0"/>
              <a:t>: </a:t>
            </a:r>
            <a:r>
              <a:rPr lang="zh-CN" altLang="en-US" dirty="0"/>
              <a:t>应给出原因。）</a:t>
            </a:r>
          </a:p>
          <a:p>
            <a:pPr marL="625475" indent="-625475">
              <a:buNone/>
            </a:pPr>
            <a:r>
              <a:rPr lang="en-US" altLang="zh-CN" dirty="0"/>
              <a:t>3.14 </a:t>
            </a:r>
            <a:r>
              <a:rPr lang="zh-CN" altLang="en-US" dirty="0"/>
              <a:t>请简述继承和组合的相同点与不同点，包括它们各自的应用场景。</a:t>
            </a:r>
          </a:p>
          <a:p>
            <a:pPr marL="625475" indent="-625475">
              <a:buNone/>
            </a:pPr>
            <a:r>
              <a:rPr lang="en-US" altLang="zh-CN" dirty="0"/>
              <a:t>3.15 </a:t>
            </a:r>
            <a:r>
              <a:rPr lang="zh-CN" altLang="en-US" dirty="0"/>
              <a:t>调用构造函数的详细工作顺序是什么</a:t>
            </a:r>
            <a:r>
              <a:rPr lang="en-US" altLang="zh-CN" dirty="0"/>
              <a:t>?</a:t>
            </a:r>
          </a:p>
          <a:p>
            <a:pPr marL="625475" indent="-625475">
              <a:buNone/>
            </a:pPr>
            <a:r>
              <a:rPr lang="en-US" altLang="zh-CN" dirty="0"/>
              <a:t>3.16 </a:t>
            </a:r>
            <a:r>
              <a:rPr lang="zh-CN" altLang="en-US" dirty="0"/>
              <a:t>什么是委托构造函数</a:t>
            </a:r>
            <a:r>
              <a:rPr lang="en-US" altLang="zh-CN" dirty="0"/>
              <a:t>? </a:t>
            </a:r>
            <a:r>
              <a:rPr lang="zh-CN" altLang="en-US" dirty="0"/>
              <a:t>委托构造函数有什么用</a:t>
            </a:r>
            <a:r>
              <a:rPr lang="en-US" altLang="zh-CN" dirty="0"/>
              <a:t>?</a:t>
            </a:r>
          </a:p>
          <a:p>
            <a:pPr marL="625475" indent="-625475">
              <a:buNone/>
            </a:pPr>
            <a:r>
              <a:rPr lang="en-US" altLang="zh-CN" dirty="0"/>
              <a:t>3.17 </a:t>
            </a:r>
            <a:r>
              <a:rPr lang="zh-CN" altLang="en-US" dirty="0"/>
              <a:t>请写出委托构造函数的定义格式。</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59993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复习练习题</a:t>
            </a:r>
            <a:r>
              <a:rPr lang="en-US" altLang="zh-CN" dirty="0"/>
              <a:t>(</a:t>
            </a:r>
            <a:r>
              <a:rPr lang="zh-CN" altLang="en-US" dirty="0"/>
              <a:t>不用交</a:t>
            </a:r>
            <a:r>
              <a:rPr lang="en-US" altLang="zh-CN" dirty="0"/>
              <a:t>)</a:t>
            </a:r>
            <a:endParaRPr lang="zh-CN" altLang="en-US" dirty="0"/>
          </a:p>
        </p:txBody>
      </p:sp>
      <p:sp>
        <p:nvSpPr>
          <p:cNvPr id="3" name="内容占位符 2"/>
          <p:cNvSpPr>
            <a:spLocks noGrp="1"/>
          </p:cNvSpPr>
          <p:nvPr>
            <p:ph idx="1"/>
          </p:nvPr>
        </p:nvSpPr>
        <p:spPr/>
        <p:txBody>
          <a:bodyPr/>
          <a:lstStyle/>
          <a:p>
            <a:pPr marL="0" indent="0">
              <a:buNone/>
            </a:pPr>
            <a:r>
              <a:rPr lang="en-US" altLang="zh-CN" dirty="0"/>
              <a:t>3.18 </a:t>
            </a:r>
            <a:r>
              <a:rPr lang="zh-CN" altLang="en-US" dirty="0"/>
              <a:t>在使用委托构造函数，有哪些注意事项</a:t>
            </a:r>
            <a:r>
              <a:rPr lang="en-US" altLang="zh-CN" dirty="0"/>
              <a:t>?</a:t>
            </a:r>
          </a:p>
          <a:p>
            <a:pPr marL="0" indent="0">
              <a:buNone/>
            </a:pPr>
            <a:r>
              <a:rPr lang="en-US" altLang="zh-CN" dirty="0"/>
              <a:t>3.19 </a:t>
            </a:r>
            <a:r>
              <a:rPr lang="zh-CN" altLang="en-US" dirty="0"/>
              <a:t>请阐述委托与初始化单元的区别。</a:t>
            </a:r>
          </a:p>
          <a:p>
            <a:pPr marL="0" indent="0">
              <a:buNone/>
            </a:pPr>
            <a:r>
              <a:rPr lang="en-US" altLang="zh-CN" dirty="0"/>
              <a:t>3.20 </a:t>
            </a:r>
            <a:r>
              <a:rPr lang="zh-CN" altLang="en-US" dirty="0"/>
              <a:t>请阐述委托与直接显式调用构造函数的区别。</a:t>
            </a:r>
          </a:p>
          <a:p>
            <a:pPr marL="0" indent="0">
              <a:buNone/>
            </a:pPr>
            <a:r>
              <a:rPr lang="en-US" altLang="zh-CN" dirty="0"/>
              <a:t>3.21 </a:t>
            </a:r>
            <a:r>
              <a:rPr lang="zh-CN" altLang="en-US" dirty="0"/>
              <a:t>请阐述析构函数的调用次序</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89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726201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第</a:t>
            </a:r>
            <a:r>
              <a:rPr lang="en-US" altLang="zh-CN" dirty="0" smtClean="0"/>
              <a:t>3</a:t>
            </a:r>
            <a:r>
              <a:rPr lang="zh-CN" altLang="en-US" dirty="0"/>
              <a:t>讲   </a:t>
            </a:r>
            <a:r>
              <a:rPr lang="zh-CN" altLang="en-US" dirty="0" smtClean="0"/>
              <a:t>继承性</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smtClean="0">
                <a:ea typeface="隶书" panose="02010509060101010101" pitchFamily="49" charset="-122"/>
              </a:rPr>
              <a:t>雍</a:t>
            </a:r>
            <a:r>
              <a:rPr lang="zh-CN" altLang="en-US" sz="5200" dirty="0">
                <a:ea typeface="隶书" panose="02010509060101010101" pitchFamily="49" charset="-122"/>
              </a:rPr>
              <a:t>俊</a:t>
            </a:r>
            <a:r>
              <a:rPr lang="zh-CN" altLang="en-US" sz="5200" dirty="0" smtClean="0">
                <a:ea typeface="隶书" panose="02010509060101010101" pitchFamily="49" charset="-122"/>
              </a:rPr>
              <a:t>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smtClean="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a:t>
            </a:r>
            <a:r>
              <a:rPr lang="en-US" altLang="zh-CN" dirty="0" smtClean="0"/>
              <a:t>University</a:t>
            </a:r>
            <a:endParaRPr lang="en-US" altLang="zh-CN" dirty="0"/>
          </a:p>
        </p:txBody>
      </p:sp>
      <p:sp>
        <p:nvSpPr>
          <p:cNvPr id="5" name="日期占位符 4"/>
          <p:cNvSpPr>
            <a:spLocks noGrp="1"/>
          </p:cNvSpPr>
          <p:nvPr>
            <p:ph type="dt" sz="half" idx="10"/>
          </p:nvPr>
        </p:nvSpPr>
        <p:spPr/>
        <p:txBody>
          <a:bodyPr/>
          <a:lstStyle/>
          <a:p>
            <a:fld id="{70359388-81BB-4A74-B681-E7E20837CEC4}" type="datetime2">
              <a:rPr lang="zh-CN" altLang="en-US" smtClean="0"/>
              <a:t>2021年3月10日</a:t>
            </a:fld>
            <a:endParaRPr lang="zh-CN" altLang="en-US" dirty="0"/>
          </a:p>
        </p:txBody>
      </p:sp>
      <p:sp>
        <p:nvSpPr>
          <p:cNvPr id="6" name="页脚占位符 5"/>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
        <p:nvSpPr>
          <p:cNvPr id="7" name="灯片编号占位符 6"/>
          <p:cNvSpPr>
            <a:spLocks noGrp="1"/>
          </p:cNvSpPr>
          <p:nvPr>
            <p:ph type="sldNum" sz="quarter" idx="12"/>
          </p:nvPr>
        </p:nvSpPr>
        <p:spPr/>
        <p:txBody>
          <a:bodyPr/>
          <a:lstStyle/>
          <a:p>
            <a:fld id="{AB393D56-620A-4FA6-AFE0-8A286AD08B3F}" type="slidenum">
              <a:rPr lang="zh-CN" altLang="en-US" smtClean="0"/>
              <a:t>9</a:t>
            </a:fld>
            <a:endParaRPr lang="zh-CN" altLang="en-US"/>
          </a:p>
        </p:txBody>
      </p:sp>
    </p:spTree>
    <p:extLst>
      <p:ext uri="{BB962C8B-B14F-4D97-AF65-F5344CB8AC3E}">
        <p14:creationId xmlns:p14="http://schemas.microsoft.com/office/powerpoint/2010/main" val="18349639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idx="1"/>
          </p:nvPr>
        </p:nvSpPr>
        <p:spPr/>
        <p:txBody>
          <a:bodyPr/>
          <a:lstStyle/>
          <a:p>
            <a:pPr marL="806450" indent="-806450">
              <a:buNone/>
            </a:pPr>
            <a:r>
              <a:rPr lang="en-US" altLang="zh-CN" dirty="0"/>
              <a:t>3.22 </a:t>
            </a:r>
            <a:r>
              <a:rPr lang="zh-CN" altLang="en-US" dirty="0"/>
              <a:t>请给出具有实际应用前景的案例，说明继承性的作用与意义。</a:t>
            </a:r>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90</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458543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本章总体纲要</a:t>
            </a:r>
          </a:p>
        </p:txBody>
      </p:sp>
      <p:sp>
        <p:nvSpPr>
          <p:cNvPr id="3" name="内容占位符 2"/>
          <p:cNvSpPr>
            <a:spLocks noGrp="1"/>
          </p:cNvSpPr>
          <p:nvPr>
            <p:ph idx="1"/>
          </p:nvPr>
        </p:nvSpPr>
        <p:spPr>
          <a:xfrm>
            <a:off x="2667000" y="1457325"/>
            <a:ext cx="6015038" cy="4899026"/>
          </a:xfrm>
        </p:spPr>
        <p:txBody>
          <a:bodyPr/>
          <a:lstStyle/>
          <a:p>
            <a:r>
              <a:rPr lang="zh-CN" altLang="en-US" dirty="0" smtClean="0"/>
              <a:t>继承性总体概述</a:t>
            </a:r>
            <a:endParaRPr lang="zh-CN" altLang="en-US" dirty="0"/>
          </a:p>
          <a:p>
            <a:r>
              <a:rPr lang="zh-CN" altLang="en-US" dirty="0" smtClean="0"/>
              <a:t>类继承格式与代码示例</a:t>
            </a:r>
            <a:endParaRPr lang="zh-CN" altLang="en-US" dirty="0"/>
          </a:p>
          <a:p>
            <a:r>
              <a:rPr lang="zh-CN" altLang="en-US" dirty="0" smtClean="0"/>
              <a:t>在类继承下的构造函数与析构函数</a:t>
            </a:r>
            <a:endParaRPr lang="en-US" altLang="zh-CN" dirty="0" smtClean="0"/>
          </a:p>
          <a:p>
            <a:r>
              <a:rPr lang="zh-CN" altLang="en-US" dirty="0" smtClean="0"/>
              <a:t>子</a:t>
            </a:r>
            <a:r>
              <a:rPr lang="zh-CN" altLang="en-US" dirty="0"/>
              <a:t>类与父类的</a:t>
            </a:r>
            <a:r>
              <a:rPr lang="zh-CN" altLang="en-US" dirty="0" smtClean="0"/>
              <a:t>兼容性</a:t>
            </a:r>
            <a:endParaRPr lang="zh-CN" altLang="en-US" dirty="0"/>
          </a:p>
          <a:p>
            <a:r>
              <a:rPr lang="zh-CN" altLang="en-US" dirty="0"/>
              <a:t>虚拟</a:t>
            </a:r>
            <a:r>
              <a:rPr lang="zh-CN" altLang="en-US" dirty="0" smtClean="0"/>
              <a:t>继承</a:t>
            </a:r>
            <a:endParaRPr lang="en-US" altLang="zh-CN" dirty="0" smtClean="0"/>
          </a:p>
          <a:p>
            <a:r>
              <a:rPr lang="zh-CN" altLang="en-US" dirty="0" smtClean="0"/>
              <a:t>继承与组合的区别</a:t>
            </a:r>
            <a:endParaRPr lang="zh-CN" altLang="en-US" dirty="0"/>
          </a:p>
          <a:p>
            <a:r>
              <a:rPr lang="zh-CN" altLang="en-US" dirty="0" smtClean="0"/>
              <a:t>复习</a:t>
            </a:r>
            <a:endParaRPr lang="en-US" altLang="zh-CN" dirty="0" smtClean="0"/>
          </a:p>
          <a:p>
            <a:r>
              <a:rPr lang="zh-CN" altLang="en-US" dirty="0" smtClean="0"/>
              <a:t>作业</a:t>
            </a:r>
            <a:endParaRPr lang="zh-CN" altLang="en-US" dirty="0"/>
          </a:p>
        </p:txBody>
      </p:sp>
      <p:sp>
        <p:nvSpPr>
          <p:cNvPr id="4" name="日期占位符 3"/>
          <p:cNvSpPr>
            <a:spLocks noGrp="1"/>
          </p:cNvSpPr>
          <p:nvPr>
            <p:ph type="dt" sz="half" idx="10"/>
          </p:nvPr>
        </p:nvSpPr>
        <p:spPr/>
        <p:txBody>
          <a:bodyPr/>
          <a:lstStyle/>
          <a:p>
            <a:fld id="{C2B53F0A-F76F-4225-8CCB-2FB6B8E06622}"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91</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graphicFrame>
        <p:nvGraphicFramePr>
          <p:cNvPr id="9" name="Object 5"/>
          <p:cNvGraphicFramePr>
            <a:graphicFrameLocks noChangeAspect="1"/>
          </p:cNvGraphicFramePr>
          <p:nvPr/>
        </p:nvGraphicFramePr>
        <p:xfrm>
          <a:off x="231775" y="3505200"/>
          <a:ext cx="1978025" cy="2719388"/>
        </p:xfrm>
        <a:graphic>
          <a:graphicData uri="http://schemas.openxmlformats.org/presentationml/2006/ole">
            <mc:AlternateContent xmlns:mc="http://schemas.openxmlformats.org/markup-compatibility/2006">
              <mc:Choice xmlns:v="urn:schemas-microsoft-com:vml" Requires="v">
                <p:oleObj spid="_x0000_s8318" name="剪辑" r:id="rId4" imgW="2309813" imgH="3176588" progId="MS_ClipArt_Gallery.2">
                  <p:embed/>
                </p:oleObj>
              </mc:Choice>
              <mc:Fallback>
                <p:oleObj name="剪辑" r:id="rId4" imgW="2309813" imgH="31765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505200"/>
                        <a:ext cx="1978025" cy="271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6"/>
          <p:cNvSpPr>
            <a:spLocks noChangeArrowheads="1"/>
          </p:cNvSpPr>
          <p:nvPr/>
        </p:nvSpPr>
        <p:spPr bwMode="auto">
          <a:xfrm>
            <a:off x="2209800" y="5419488"/>
            <a:ext cx="533400" cy="304800"/>
          </a:xfrm>
          <a:prstGeom prst="rightArrow">
            <a:avLst>
              <a:gd name="adj1" fmla="val 50000"/>
              <a:gd name="adj2" fmla="val 43750"/>
            </a:avLst>
          </a:prstGeom>
          <a:solidFill>
            <a:srgbClr val="00CC99"/>
          </a:solidFill>
          <a:ln w="9525">
            <a:solidFill>
              <a:schemeClr val="tx1"/>
            </a:solidFill>
            <a:miter lim="800000"/>
            <a:headEnd/>
            <a:tailEnd/>
          </a:ln>
        </p:spPr>
        <p:txBody>
          <a:bodyPr wrap="none" anchor="ct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ea typeface="楷体_GB2312" pitchFamily="49" charset="-122"/>
            </a:endParaRPr>
          </a:p>
        </p:txBody>
      </p:sp>
    </p:spTree>
    <p:extLst>
      <p:ext uri="{BB962C8B-B14F-4D97-AF65-F5344CB8AC3E}">
        <p14:creationId xmlns:p14="http://schemas.microsoft.com/office/powerpoint/2010/main" val="3896906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次作业</a:t>
            </a:r>
            <a:r>
              <a:rPr lang="en-US" altLang="zh-CN" dirty="0"/>
              <a:t>(</a:t>
            </a:r>
            <a:r>
              <a:rPr lang="zh-CN" altLang="en-US" dirty="0"/>
              <a:t>采用</a:t>
            </a:r>
            <a:r>
              <a:rPr lang="en-US" altLang="zh-CN" dirty="0"/>
              <a:t>VC </a:t>
            </a:r>
            <a:r>
              <a:rPr lang="en-US" altLang="zh-CN" dirty="0" smtClean="0"/>
              <a:t>2017</a:t>
            </a:r>
            <a:r>
              <a:rPr lang="zh-CN" altLang="en-US" dirty="0" smtClean="0"/>
              <a:t>编写</a:t>
            </a:r>
            <a:r>
              <a:rPr lang="zh-CN" altLang="en-US" dirty="0"/>
              <a:t>程序</a:t>
            </a:r>
            <a:r>
              <a:rPr lang="en-US" altLang="zh-CN" dirty="0"/>
              <a:t>)</a:t>
            </a:r>
            <a:endParaRPr lang="zh-CN" altLang="en-US" dirty="0"/>
          </a:p>
        </p:txBody>
      </p:sp>
      <p:sp>
        <p:nvSpPr>
          <p:cNvPr id="3" name="内容占位符 2"/>
          <p:cNvSpPr>
            <a:spLocks noGrp="1"/>
          </p:cNvSpPr>
          <p:nvPr>
            <p:ph idx="1"/>
          </p:nvPr>
        </p:nvSpPr>
        <p:spPr>
          <a:xfrm>
            <a:off x="216569" y="1064039"/>
            <a:ext cx="8917906" cy="5392737"/>
          </a:xfrm>
        </p:spPr>
        <p:txBody>
          <a:bodyPr>
            <a:noAutofit/>
          </a:bodyPr>
          <a:lstStyle/>
          <a:p>
            <a:pPr>
              <a:lnSpc>
                <a:spcPts val="1600"/>
              </a:lnSpc>
            </a:pPr>
            <a:r>
              <a:rPr lang="zh-CN" altLang="en-US" sz="1600" dirty="0"/>
              <a:t>问题部分</a:t>
            </a:r>
          </a:p>
          <a:p>
            <a:pPr lvl="1">
              <a:lnSpc>
                <a:spcPts val="1600"/>
              </a:lnSpc>
            </a:pPr>
            <a:r>
              <a:rPr lang="zh-CN" altLang="en-US" sz="1600" dirty="0"/>
              <a:t>程序循环接受输入正整数，该正整数表示命令</a:t>
            </a:r>
            <a:r>
              <a:rPr lang="en-US" altLang="zh-CN" sz="1600" dirty="0"/>
              <a:t>:</a:t>
            </a:r>
          </a:p>
          <a:p>
            <a:pPr lvl="1">
              <a:lnSpc>
                <a:spcPts val="1600"/>
              </a:lnSpc>
            </a:pPr>
            <a:r>
              <a:rPr lang="zh-CN" altLang="en-US" sz="1600" dirty="0" smtClean="0"/>
              <a:t>输入</a:t>
            </a:r>
            <a:r>
              <a:rPr lang="en-US" altLang="zh-CN" sz="1600" dirty="0"/>
              <a:t>1</a:t>
            </a:r>
            <a:r>
              <a:rPr lang="zh-CN" altLang="en-US" sz="1600" dirty="0" smtClean="0"/>
              <a:t>，</a:t>
            </a:r>
            <a:r>
              <a:rPr lang="zh-CN" altLang="en-US" sz="1600" dirty="0"/>
              <a:t>则接受输入正三角形的各项参数，并构造相应的正三角形，输出该正三角形</a:t>
            </a:r>
            <a:r>
              <a:rPr lang="zh-CN" altLang="en-US" sz="1600" dirty="0" smtClean="0"/>
              <a:t>的周长</a:t>
            </a:r>
            <a:r>
              <a:rPr lang="zh-CN" altLang="en-US" sz="1600" dirty="0"/>
              <a:t>和面积；</a:t>
            </a:r>
          </a:p>
          <a:p>
            <a:pPr lvl="1">
              <a:lnSpc>
                <a:spcPts val="1600"/>
              </a:lnSpc>
            </a:pPr>
            <a:r>
              <a:rPr lang="zh-CN" altLang="en-US" sz="1600" dirty="0" smtClean="0"/>
              <a:t>输入</a:t>
            </a:r>
            <a:r>
              <a:rPr lang="en-US" altLang="zh-CN" sz="1600" dirty="0" smtClean="0"/>
              <a:t>2</a:t>
            </a:r>
            <a:r>
              <a:rPr lang="zh-CN" altLang="en-US" sz="1600" dirty="0" smtClean="0"/>
              <a:t>，</a:t>
            </a:r>
            <a:r>
              <a:rPr lang="zh-CN" altLang="en-US" sz="1600" dirty="0"/>
              <a:t>则接受输入正方形的各项参数，并构造相应的正方形，输出该正方形的周长和面积；</a:t>
            </a:r>
          </a:p>
          <a:p>
            <a:pPr lvl="1">
              <a:lnSpc>
                <a:spcPts val="1600"/>
              </a:lnSpc>
            </a:pPr>
            <a:r>
              <a:rPr lang="zh-CN" altLang="en-US" sz="1600" dirty="0" smtClean="0"/>
              <a:t>输入</a:t>
            </a:r>
            <a:r>
              <a:rPr lang="en-US" altLang="zh-CN" sz="1600" dirty="0" smtClean="0"/>
              <a:t>3</a:t>
            </a:r>
            <a:r>
              <a:rPr lang="zh-CN" altLang="en-US" sz="1600" dirty="0" smtClean="0"/>
              <a:t>，</a:t>
            </a:r>
            <a:r>
              <a:rPr lang="zh-CN" altLang="en-US" sz="1600" dirty="0"/>
              <a:t>则接受输入正五边形的各项参数，并构造相应的正五边形，输出该正五边形的周长和面积；</a:t>
            </a:r>
          </a:p>
          <a:p>
            <a:pPr lvl="1">
              <a:lnSpc>
                <a:spcPts val="1600"/>
              </a:lnSpc>
            </a:pPr>
            <a:r>
              <a:rPr lang="zh-CN" altLang="en-US" sz="1600" dirty="0" smtClean="0"/>
              <a:t>输入</a:t>
            </a:r>
            <a:r>
              <a:rPr lang="en-US" altLang="zh-CN" sz="1600" dirty="0" smtClean="0"/>
              <a:t>4</a:t>
            </a:r>
            <a:r>
              <a:rPr lang="zh-CN" altLang="en-US" sz="1600" dirty="0" smtClean="0"/>
              <a:t>，</a:t>
            </a:r>
            <a:r>
              <a:rPr lang="zh-CN" altLang="en-US" sz="1600" dirty="0"/>
              <a:t>则接受输入正六边形的各项参数，并构造相应的正六边形，输出该正六边形的周长和面积；</a:t>
            </a:r>
          </a:p>
          <a:p>
            <a:pPr lvl="1">
              <a:lnSpc>
                <a:spcPts val="1600"/>
              </a:lnSpc>
            </a:pPr>
            <a:r>
              <a:rPr lang="zh-CN" altLang="en-US" sz="1600" dirty="0" smtClean="0"/>
              <a:t>输入</a:t>
            </a:r>
            <a:r>
              <a:rPr lang="en-US" altLang="zh-CN" sz="1600" dirty="0" smtClean="0"/>
              <a:t>5</a:t>
            </a:r>
            <a:r>
              <a:rPr lang="zh-CN" altLang="en-US" sz="1600" dirty="0" smtClean="0"/>
              <a:t>，</a:t>
            </a:r>
            <a:r>
              <a:rPr lang="zh-CN" altLang="en-US" sz="1600" dirty="0"/>
              <a:t>则接受输入圆的各项参数，并构造相应的圆，输出该圆的周长和面积；</a:t>
            </a:r>
          </a:p>
          <a:p>
            <a:pPr lvl="1">
              <a:lnSpc>
                <a:spcPts val="1600"/>
              </a:lnSpc>
            </a:pPr>
            <a:r>
              <a:rPr lang="zh-CN" altLang="en-US" sz="1600" dirty="0"/>
              <a:t>输入</a:t>
            </a:r>
            <a:r>
              <a:rPr lang="en-US" altLang="zh-CN" sz="1600" dirty="0"/>
              <a:t>0</a:t>
            </a:r>
            <a:r>
              <a:rPr lang="zh-CN" altLang="en-US" sz="1600" dirty="0"/>
              <a:t>，则输出输入的图形总个数、所有图形的总周长和总面积，并退出程序。</a:t>
            </a:r>
          </a:p>
          <a:p>
            <a:pPr>
              <a:lnSpc>
                <a:spcPts val="1600"/>
              </a:lnSpc>
            </a:pPr>
            <a:r>
              <a:rPr lang="zh-CN" altLang="en-US" sz="1600" dirty="0"/>
              <a:t>代码部分</a:t>
            </a:r>
          </a:p>
          <a:p>
            <a:pPr lvl="1">
              <a:lnSpc>
                <a:spcPts val="1600"/>
              </a:lnSpc>
            </a:pPr>
            <a:r>
              <a:rPr lang="zh-CN" altLang="en-US" sz="1600" dirty="0"/>
              <a:t>采用面向对象的技术实现以上功能，并进行单元测试。</a:t>
            </a:r>
          </a:p>
          <a:p>
            <a:pPr lvl="1">
              <a:lnSpc>
                <a:spcPts val="1600"/>
              </a:lnSpc>
            </a:pPr>
            <a:r>
              <a:rPr lang="zh-CN" altLang="en-US" sz="1600" dirty="0">
                <a:solidFill>
                  <a:schemeClr val="accent6">
                    <a:lumMod val="75000"/>
                  </a:schemeClr>
                </a:solidFill>
              </a:rPr>
              <a:t>提高要求</a:t>
            </a:r>
            <a:r>
              <a:rPr lang="en-US" altLang="zh-CN" sz="1600" dirty="0">
                <a:solidFill>
                  <a:schemeClr val="accent6">
                    <a:lumMod val="75000"/>
                  </a:schemeClr>
                </a:solidFill>
              </a:rPr>
              <a:t>(</a:t>
            </a:r>
            <a:r>
              <a:rPr lang="zh-CN" altLang="en-US" sz="1600" dirty="0">
                <a:solidFill>
                  <a:schemeClr val="accent6">
                    <a:lumMod val="75000"/>
                  </a:schemeClr>
                </a:solidFill>
              </a:rPr>
              <a:t>可以不做</a:t>
            </a:r>
            <a:r>
              <a:rPr lang="en-US" altLang="zh-CN" sz="1600" dirty="0">
                <a:solidFill>
                  <a:schemeClr val="accent6">
                    <a:lumMod val="75000"/>
                  </a:schemeClr>
                </a:solidFill>
              </a:rPr>
              <a:t>): </a:t>
            </a:r>
            <a:r>
              <a:rPr lang="zh-CN" altLang="en-US" sz="1600" dirty="0">
                <a:solidFill>
                  <a:schemeClr val="accent6">
                    <a:lumMod val="75000"/>
                  </a:schemeClr>
                </a:solidFill>
              </a:rPr>
              <a:t>编写程序进行自动单元测试。</a:t>
            </a:r>
          </a:p>
          <a:p>
            <a:pPr lvl="1">
              <a:lnSpc>
                <a:spcPts val="1600"/>
              </a:lnSpc>
            </a:pPr>
            <a:r>
              <a:rPr lang="zh-CN" altLang="en-US" sz="1600" dirty="0">
                <a:solidFill>
                  <a:schemeClr val="accent6">
                    <a:lumMod val="75000"/>
                  </a:schemeClr>
                </a:solidFill>
              </a:rPr>
              <a:t>提高要求</a:t>
            </a:r>
            <a:r>
              <a:rPr lang="en-US" altLang="zh-CN" sz="1600" dirty="0">
                <a:solidFill>
                  <a:schemeClr val="accent6">
                    <a:lumMod val="75000"/>
                  </a:schemeClr>
                </a:solidFill>
              </a:rPr>
              <a:t>(</a:t>
            </a:r>
            <a:r>
              <a:rPr lang="zh-CN" altLang="en-US" sz="1600" dirty="0">
                <a:solidFill>
                  <a:schemeClr val="accent6">
                    <a:lumMod val="75000"/>
                  </a:schemeClr>
                </a:solidFill>
              </a:rPr>
              <a:t>可以不做</a:t>
            </a:r>
            <a:r>
              <a:rPr lang="en-US" altLang="zh-CN" sz="1600" dirty="0">
                <a:solidFill>
                  <a:schemeClr val="accent6">
                    <a:lumMod val="75000"/>
                  </a:schemeClr>
                </a:solidFill>
              </a:rPr>
              <a:t>): </a:t>
            </a:r>
            <a:r>
              <a:rPr lang="zh-CN" altLang="en-US" sz="1600" dirty="0">
                <a:solidFill>
                  <a:schemeClr val="accent6">
                    <a:lumMod val="75000"/>
                  </a:schemeClr>
                </a:solidFill>
              </a:rPr>
              <a:t>采用图形界面编写上面的程序。</a:t>
            </a:r>
          </a:p>
          <a:p>
            <a:pPr>
              <a:lnSpc>
                <a:spcPts val="1600"/>
              </a:lnSpc>
            </a:pPr>
            <a:r>
              <a:rPr lang="zh-CN" altLang="en-US" sz="1600" dirty="0"/>
              <a:t>文档部分</a:t>
            </a:r>
            <a:r>
              <a:rPr lang="en-US" altLang="zh-CN" sz="1600" dirty="0"/>
              <a:t>(</a:t>
            </a:r>
            <a:r>
              <a:rPr lang="zh-CN" altLang="en-US" sz="1600" dirty="0"/>
              <a:t>请同时提交</a:t>
            </a:r>
            <a:r>
              <a:rPr lang="en-US" altLang="zh-CN" sz="1600" dirty="0"/>
              <a:t>word</a:t>
            </a:r>
            <a:r>
              <a:rPr lang="zh-CN" altLang="en-US" sz="1600" dirty="0"/>
              <a:t>和</a:t>
            </a:r>
            <a:r>
              <a:rPr lang="en-US" altLang="zh-CN" sz="1600" dirty="0"/>
              <a:t>pdf</a:t>
            </a:r>
            <a:r>
              <a:rPr lang="zh-CN" altLang="en-US" sz="1600" dirty="0"/>
              <a:t>版本的文件</a:t>
            </a:r>
            <a:r>
              <a:rPr lang="en-US" altLang="zh-CN" sz="1600" dirty="0"/>
              <a:t>)</a:t>
            </a:r>
          </a:p>
          <a:p>
            <a:pPr lvl="1">
              <a:lnSpc>
                <a:spcPts val="1600"/>
              </a:lnSpc>
            </a:pPr>
            <a:r>
              <a:rPr lang="zh-CN" altLang="en-US" sz="1600" dirty="0"/>
              <a:t>模型部分</a:t>
            </a:r>
            <a:r>
              <a:rPr lang="en-US" altLang="zh-CN" sz="1600" dirty="0"/>
              <a:t>: </a:t>
            </a:r>
            <a:r>
              <a:rPr lang="zh-CN" altLang="en-US" sz="1600" dirty="0"/>
              <a:t>给出相关图形的边长与面积计算公式或计算方法。</a:t>
            </a:r>
          </a:p>
          <a:p>
            <a:pPr lvl="1">
              <a:lnSpc>
                <a:spcPts val="1600"/>
              </a:lnSpc>
            </a:pPr>
            <a:r>
              <a:rPr lang="zh-CN" altLang="en-US" sz="1600" dirty="0"/>
              <a:t>验证部分</a:t>
            </a:r>
            <a:r>
              <a:rPr lang="en-US" altLang="zh-CN" sz="1600" dirty="0"/>
              <a:t>: </a:t>
            </a:r>
            <a:r>
              <a:rPr lang="zh-CN" altLang="en-US" sz="1600" dirty="0"/>
              <a:t>说明如何进行单元测试，并给出单元测试报告。</a:t>
            </a:r>
          </a:p>
          <a:p>
            <a:pPr lvl="1">
              <a:lnSpc>
                <a:spcPts val="1600"/>
              </a:lnSpc>
            </a:pPr>
            <a:r>
              <a:rPr lang="zh-CN" altLang="en-US" sz="1600" dirty="0">
                <a:solidFill>
                  <a:schemeClr val="accent6">
                    <a:lumMod val="75000"/>
                  </a:schemeClr>
                </a:solidFill>
              </a:rPr>
              <a:t>提高部分</a:t>
            </a:r>
            <a:r>
              <a:rPr lang="en-US" altLang="zh-CN" sz="1600" dirty="0">
                <a:solidFill>
                  <a:schemeClr val="accent6">
                    <a:lumMod val="75000"/>
                  </a:schemeClr>
                </a:solidFill>
              </a:rPr>
              <a:t>(</a:t>
            </a:r>
            <a:r>
              <a:rPr lang="zh-CN" altLang="en-US" sz="1600" dirty="0">
                <a:solidFill>
                  <a:schemeClr val="accent6">
                    <a:lumMod val="75000"/>
                  </a:schemeClr>
                </a:solidFill>
              </a:rPr>
              <a:t>可以不做</a:t>
            </a:r>
            <a:r>
              <a:rPr lang="en-US" altLang="zh-CN" sz="1600" dirty="0">
                <a:solidFill>
                  <a:schemeClr val="accent6">
                    <a:lumMod val="75000"/>
                  </a:schemeClr>
                </a:solidFill>
              </a:rPr>
              <a:t>): </a:t>
            </a:r>
            <a:r>
              <a:rPr lang="zh-CN" altLang="en-US" sz="1600" dirty="0">
                <a:solidFill>
                  <a:schemeClr val="accent6">
                    <a:lumMod val="75000"/>
                  </a:schemeClr>
                </a:solidFill>
              </a:rPr>
              <a:t>分析如何充分进行单元测试，可以多位同学进行讨论与分析。</a:t>
            </a:r>
          </a:p>
          <a:p>
            <a:pPr lvl="1">
              <a:lnSpc>
                <a:spcPts val="1600"/>
              </a:lnSpc>
            </a:pPr>
            <a:r>
              <a:rPr lang="zh-CN" altLang="en-US" sz="1600" dirty="0">
                <a:solidFill>
                  <a:schemeClr val="accent6">
                    <a:lumMod val="75000"/>
                  </a:schemeClr>
                </a:solidFill>
              </a:rPr>
              <a:t>提高部分</a:t>
            </a:r>
            <a:r>
              <a:rPr lang="en-US" altLang="zh-CN" sz="1600" dirty="0">
                <a:solidFill>
                  <a:schemeClr val="accent6">
                    <a:lumMod val="75000"/>
                  </a:schemeClr>
                </a:solidFill>
              </a:rPr>
              <a:t>(</a:t>
            </a:r>
            <a:r>
              <a:rPr lang="zh-CN" altLang="en-US" sz="1600" dirty="0">
                <a:solidFill>
                  <a:schemeClr val="accent6">
                    <a:lumMod val="75000"/>
                  </a:schemeClr>
                </a:solidFill>
              </a:rPr>
              <a:t>可以不做</a:t>
            </a:r>
            <a:r>
              <a:rPr lang="en-US" altLang="zh-CN" sz="1600" dirty="0">
                <a:solidFill>
                  <a:schemeClr val="accent6">
                    <a:lumMod val="75000"/>
                  </a:schemeClr>
                </a:solidFill>
              </a:rPr>
              <a:t>): </a:t>
            </a:r>
            <a:r>
              <a:rPr lang="zh-CN" altLang="en-US" sz="1600" dirty="0">
                <a:solidFill>
                  <a:schemeClr val="accent6">
                    <a:lumMod val="75000"/>
                  </a:schemeClr>
                </a:solidFill>
              </a:rPr>
              <a:t>分析采用</a:t>
            </a:r>
            <a:r>
              <a:rPr lang="en-US" altLang="zh-CN" sz="1600" dirty="0">
                <a:solidFill>
                  <a:schemeClr val="accent6">
                    <a:lumMod val="75000"/>
                  </a:schemeClr>
                </a:solidFill>
              </a:rPr>
              <a:t>C</a:t>
            </a:r>
            <a:r>
              <a:rPr lang="zh-CN" altLang="en-US" sz="1600" dirty="0">
                <a:solidFill>
                  <a:schemeClr val="accent6">
                    <a:lumMod val="75000"/>
                  </a:schemeClr>
                </a:solidFill>
              </a:rPr>
              <a:t>语言与</a:t>
            </a:r>
            <a:r>
              <a:rPr lang="en-US" altLang="zh-CN" sz="1600" dirty="0">
                <a:solidFill>
                  <a:schemeClr val="accent6">
                    <a:lumMod val="75000"/>
                  </a:schemeClr>
                </a:solidFill>
              </a:rPr>
              <a:t>C++</a:t>
            </a:r>
            <a:r>
              <a:rPr lang="zh-CN" altLang="en-US" sz="1600" dirty="0">
                <a:solidFill>
                  <a:schemeClr val="accent6">
                    <a:lumMod val="75000"/>
                  </a:schemeClr>
                </a:solidFill>
              </a:rPr>
              <a:t>编写上述程序，在程序扩展性方面的区别。</a:t>
            </a:r>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92</a:t>
            </a:fld>
            <a:endParaRPr lang="zh-CN" altLang="en-US"/>
          </a:p>
        </p:txBody>
      </p:sp>
      <p:sp>
        <p:nvSpPr>
          <p:cNvPr id="6" name="Line 4"/>
          <p:cNvSpPr>
            <a:spLocks noChangeShapeType="1"/>
          </p:cNvSpPr>
          <p:nvPr/>
        </p:nvSpPr>
        <p:spPr bwMode="auto">
          <a:xfrm flipV="1">
            <a:off x="0" y="1064040"/>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1055334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作业要求补充</a:t>
            </a:r>
          </a:p>
        </p:txBody>
      </p:sp>
      <p:sp>
        <p:nvSpPr>
          <p:cNvPr id="3" name="内容占位符 2"/>
          <p:cNvSpPr>
            <a:spLocks noGrp="1"/>
          </p:cNvSpPr>
          <p:nvPr>
            <p:ph idx="1"/>
          </p:nvPr>
        </p:nvSpPr>
        <p:spPr/>
        <p:txBody>
          <a:bodyPr>
            <a:normAutofit fontScale="77500" lnSpcReduction="20000"/>
          </a:bodyPr>
          <a:lstStyle/>
          <a:p>
            <a:r>
              <a:rPr lang="zh-CN" altLang="en-US" dirty="0">
                <a:ea typeface="楷体_GB2312" pitchFamily="49" charset="-122"/>
              </a:rPr>
              <a:t>源程序、工程文件和相关文档等请压缩成为一个文件</a:t>
            </a:r>
            <a:r>
              <a:rPr lang="en-US" altLang="zh-CN" dirty="0">
                <a:ea typeface="楷体_GB2312" pitchFamily="49" charset="-122"/>
              </a:rPr>
              <a:t>: </a:t>
            </a:r>
            <a:r>
              <a:rPr lang="zh-CN" altLang="en-US" dirty="0" smtClean="0">
                <a:ea typeface="楷体_GB2312" pitchFamily="49" charset="-122"/>
              </a:rPr>
              <a:t>学号</a:t>
            </a:r>
            <a:r>
              <a:rPr lang="en-US" altLang="zh-CN" dirty="0" smtClean="0">
                <a:ea typeface="楷体_GB2312" pitchFamily="49" charset="-122"/>
              </a:rPr>
              <a:t>_</a:t>
            </a:r>
            <a:r>
              <a:rPr lang="zh-CN" altLang="en-US" i="1" dirty="0" smtClean="0">
                <a:solidFill>
                  <a:srgbClr val="0000FF"/>
                </a:solidFill>
                <a:ea typeface="楷体_GB2312" pitchFamily="49" charset="-122"/>
              </a:rPr>
              <a:t>姓名</a:t>
            </a:r>
            <a:r>
              <a:rPr lang="en-US" altLang="zh-CN" dirty="0">
                <a:ea typeface="楷体_GB2312" pitchFamily="49" charset="-122"/>
              </a:rPr>
              <a:t>.</a:t>
            </a:r>
            <a:r>
              <a:rPr lang="en-US" altLang="zh-CN" dirty="0" err="1">
                <a:ea typeface="楷体_GB2312" pitchFamily="49" charset="-122"/>
              </a:rPr>
              <a:t>rar</a:t>
            </a:r>
            <a:r>
              <a:rPr lang="zh-CN" altLang="en-US" dirty="0">
                <a:ea typeface="楷体_GB2312" pitchFamily="49" charset="-122"/>
              </a:rPr>
              <a:t>或学号</a:t>
            </a:r>
            <a:r>
              <a:rPr lang="en-US" altLang="zh-CN" dirty="0">
                <a:ea typeface="楷体_GB2312" pitchFamily="49" charset="-122"/>
              </a:rPr>
              <a:t>_</a:t>
            </a:r>
            <a:r>
              <a:rPr lang="zh-CN" altLang="en-US" i="1" dirty="0" smtClean="0">
                <a:solidFill>
                  <a:srgbClr val="0000FF"/>
                </a:solidFill>
                <a:ea typeface="楷体_GB2312" pitchFamily="49" charset="-122"/>
              </a:rPr>
              <a:t>姓名</a:t>
            </a:r>
            <a:r>
              <a:rPr lang="en-US" altLang="zh-CN" dirty="0">
                <a:ea typeface="楷体_GB2312" pitchFamily="49" charset="-122"/>
              </a:rPr>
              <a:t>.zip</a:t>
            </a:r>
          </a:p>
          <a:p>
            <a:pPr lvl="1"/>
            <a:r>
              <a:rPr lang="zh-CN" altLang="en-US" dirty="0"/>
              <a:t>在</a:t>
            </a:r>
            <a:r>
              <a:rPr lang="en-US" altLang="zh-CN" dirty="0"/>
              <a:t>VS</a:t>
            </a:r>
            <a:r>
              <a:rPr lang="zh-CN" altLang="en-US" dirty="0"/>
              <a:t>平台上，运行菜单“生成”</a:t>
            </a:r>
            <a:r>
              <a:rPr lang="en-US" altLang="zh-CN" dirty="0">
                <a:sym typeface="Wingdings" panose="05000000000000000000" pitchFamily="2" charset="2"/>
              </a:rPr>
              <a:t></a:t>
            </a:r>
            <a:r>
              <a:rPr lang="zh-CN" altLang="en-US" dirty="0">
                <a:sym typeface="Wingdings" panose="05000000000000000000" pitchFamily="2" charset="2"/>
              </a:rPr>
              <a:t>“清理解决方案”。然后关闭</a:t>
            </a:r>
            <a:r>
              <a:rPr lang="en-US" altLang="zh-CN" dirty="0">
                <a:sym typeface="Wingdings" panose="05000000000000000000" pitchFamily="2" charset="2"/>
              </a:rPr>
              <a:t>VS</a:t>
            </a:r>
            <a:r>
              <a:rPr lang="zh-CN" altLang="en-US" dirty="0">
                <a:sym typeface="Wingdings" panose="05000000000000000000" pitchFamily="2" charset="2"/>
              </a:rPr>
              <a:t>平台。</a:t>
            </a:r>
            <a:endParaRPr lang="en-US" altLang="zh-CN" dirty="0"/>
          </a:p>
          <a:p>
            <a:pPr lvl="1"/>
            <a:r>
              <a:rPr lang="zh-CN" altLang="en-US" dirty="0"/>
              <a:t>下面程序文件请务必删除</a:t>
            </a:r>
          </a:p>
          <a:p>
            <a:pPr lvl="2"/>
            <a:r>
              <a:rPr lang="zh-CN" altLang="en-US" dirty="0"/>
              <a:t>*</a:t>
            </a:r>
            <a:r>
              <a:rPr lang="en-US" altLang="zh-CN" dirty="0"/>
              <a:t>.</a:t>
            </a:r>
            <a:r>
              <a:rPr lang="en-US" altLang="zh-CN" dirty="0" err="1"/>
              <a:t>sdf</a:t>
            </a:r>
            <a:r>
              <a:rPr lang="en-US" altLang="zh-CN" dirty="0"/>
              <a:t>, *.</a:t>
            </a:r>
            <a:r>
              <a:rPr lang="en-US" altLang="zh-CN" dirty="0" err="1"/>
              <a:t>pdb</a:t>
            </a:r>
            <a:r>
              <a:rPr lang="en-US" altLang="zh-CN" dirty="0"/>
              <a:t>, *.</a:t>
            </a:r>
            <a:r>
              <a:rPr lang="en-US" altLang="zh-CN" dirty="0" err="1"/>
              <a:t>pch</a:t>
            </a:r>
            <a:r>
              <a:rPr lang="en-US" altLang="zh-CN" dirty="0"/>
              <a:t>, *.</a:t>
            </a:r>
            <a:r>
              <a:rPr lang="en-US" altLang="zh-CN" dirty="0" err="1"/>
              <a:t>idb</a:t>
            </a:r>
            <a:r>
              <a:rPr lang="en-US" altLang="zh-CN" dirty="0"/>
              <a:t>, *.ilk, *.</a:t>
            </a:r>
            <a:r>
              <a:rPr lang="en-US" altLang="zh-CN" dirty="0" err="1"/>
              <a:t>obj</a:t>
            </a:r>
            <a:r>
              <a:rPr lang="en-US" altLang="zh-CN" dirty="0"/>
              <a:t>, *.</a:t>
            </a:r>
            <a:r>
              <a:rPr lang="en-US" altLang="zh-CN" dirty="0" err="1"/>
              <a:t>tlog</a:t>
            </a:r>
            <a:r>
              <a:rPr lang="en-US" altLang="zh-CN" dirty="0"/>
              <a:t>, *.exe</a:t>
            </a:r>
          </a:p>
          <a:p>
            <a:pPr lvl="2"/>
            <a:r>
              <a:rPr lang="en-US" altLang="zh-CN" dirty="0"/>
              <a:t>Debug/Release</a:t>
            </a:r>
            <a:r>
              <a:rPr lang="zh-CN" altLang="en-US" dirty="0"/>
              <a:t>目录下的所有</a:t>
            </a:r>
            <a:r>
              <a:rPr lang="zh-CN" altLang="en-US" dirty="0" smtClean="0"/>
              <a:t>文件</a:t>
            </a:r>
            <a:endParaRPr lang="en-US" altLang="zh-CN" dirty="0" smtClean="0"/>
          </a:p>
          <a:p>
            <a:pPr lvl="2"/>
            <a:r>
              <a:rPr lang="zh-CN" altLang="en-US" dirty="0"/>
              <a:t>删除目录</a:t>
            </a:r>
            <a:r>
              <a:rPr lang="en-US" altLang="zh-CN" dirty="0"/>
              <a:t>: </a:t>
            </a:r>
            <a:r>
              <a:rPr lang="zh-CN" altLang="en-US" dirty="0"/>
              <a:t>“</a:t>
            </a:r>
            <a:r>
              <a:rPr lang="en-US" altLang="zh-CN" dirty="0"/>
              <a:t>.vs</a:t>
            </a:r>
            <a:r>
              <a:rPr lang="zh-CN" altLang="en-US" dirty="0"/>
              <a:t>”和“</a:t>
            </a:r>
            <a:r>
              <a:rPr lang="en-US" altLang="zh-CN" dirty="0" err="1"/>
              <a:t>ipch</a:t>
            </a:r>
            <a:r>
              <a:rPr lang="zh-CN" altLang="en-US" dirty="0"/>
              <a:t>”。</a:t>
            </a:r>
          </a:p>
          <a:p>
            <a:r>
              <a:rPr lang="zh-CN" altLang="en-US" dirty="0" smtClean="0"/>
              <a:t>交</a:t>
            </a:r>
            <a:r>
              <a:rPr lang="zh-CN" altLang="en-US" dirty="0"/>
              <a:t>作业最后期限</a:t>
            </a:r>
            <a:endParaRPr lang="en-US" altLang="zh-CN" dirty="0"/>
          </a:p>
          <a:p>
            <a:pPr lvl="1"/>
            <a:r>
              <a:rPr lang="en-US" altLang="zh-CN" dirty="0" smtClean="0">
                <a:solidFill>
                  <a:srgbClr val="FF0000"/>
                </a:solidFill>
              </a:rPr>
              <a:t>2021</a:t>
            </a:r>
            <a:r>
              <a:rPr lang="zh-CN" altLang="en-US" dirty="0" smtClean="0">
                <a:solidFill>
                  <a:srgbClr val="FF0000"/>
                </a:solidFill>
              </a:rPr>
              <a:t>年</a:t>
            </a:r>
            <a:r>
              <a:rPr lang="en-US" altLang="zh-CN" dirty="0">
                <a:solidFill>
                  <a:srgbClr val="FF0000"/>
                </a:solidFill>
              </a:rPr>
              <a:t>3</a:t>
            </a:r>
            <a:r>
              <a:rPr lang="zh-CN" altLang="en-US" dirty="0">
                <a:solidFill>
                  <a:srgbClr val="FF0000"/>
                </a:solidFill>
              </a:rPr>
              <a:t>月</a:t>
            </a:r>
            <a:r>
              <a:rPr lang="en-US" altLang="zh-CN" smtClean="0">
                <a:solidFill>
                  <a:srgbClr val="FF0000"/>
                </a:solidFill>
              </a:rPr>
              <a:t>17</a:t>
            </a:r>
            <a:r>
              <a:rPr lang="zh-CN" altLang="en-US" smtClean="0">
                <a:solidFill>
                  <a:srgbClr val="FF0000"/>
                </a:solidFill>
              </a:rPr>
              <a:t>日</a:t>
            </a:r>
            <a:r>
              <a:rPr lang="zh-CN" altLang="en-US" dirty="0">
                <a:solidFill>
                  <a:srgbClr val="FF0000"/>
                </a:solidFill>
              </a:rPr>
              <a:t>星期三</a:t>
            </a:r>
          </a:p>
          <a:p>
            <a:r>
              <a:rPr lang="zh-CN" altLang="en-US" dirty="0"/>
              <a:t>请通过网络学堂</a:t>
            </a:r>
            <a:r>
              <a:rPr lang="en-US" altLang="zh-CN" dirty="0"/>
              <a:t>(http://learn.tsinghua.edu.cn/)</a:t>
            </a:r>
            <a:r>
              <a:rPr lang="zh-CN" altLang="en-US" dirty="0"/>
              <a:t>提交。</a:t>
            </a:r>
            <a:endParaRPr lang="en-US" altLang="zh-CN" dirty="0"/>
          </a:p>
          <a:p>
            <a:r>
              <a:rPr lang="zh-CN" altLang="en-US" dirty="0"/>
              <a:t>提示</a:t>
            </a:r>
            <a:endParaRPr lang="en-US" altLang="zh-CN" dirty="0"/>
          </a:p>
          <a:p>
            <a:pPr lvl="1"/>
            <a:r>
              <a:rPr lang="zh-CN" altLang="en-US" dirty="0"/>
              <a:t>在设计各个图形类时，计算边长的函数名可以采用相同的函数</a:t>
            </a:r>
            <a:r>
              <a:rPr lang="zh-CN" altLang="en-US" dirty="0" smtClean="0"/>
              <a:t>名。</a:t>
            </a:r>
            <a:endParaRPr lang="en-US" altLang="zh-CN" dirty="0" smtClean="0"/>
          </a:p>
          <a:p>
            <a:pPr lvl="1"/>
            <a:r>
              <a:rPr lang="zh-CN" altLang="en-US" dirty="0"/>
              <a:t>在设计各个图形类时，</a:t>
            </a:r>
            <a:r>
              <a:rPr lang="zh-CN" altLang="en-US" dirty="0" smtClean="0"/>
              <a:t>计算面积的</a:t>
            </a:r>
            <a:r>
              <a:rPr lang="zh-CN" altLang="en-US" dirty="0"/>
              <a:t>函数名可以采用相同的函数名</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734686F0-8D17-409B-AB78-7CACE79C15B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93</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378450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a:t>
            </a:r>
            <a:endParaRPr lang="zh-CN" altLang="en-US" dirty="0"/>
          </a:p>
        </p:txBody>
      </p:sp>
      <p:sp>
        <p:nvSpPr>
          <p:cNvPr id="3" name="内容占位符 2"/>
          <p:cNvSpPr>
            <a:spLocks noGrp="1"/>
          </p:cNvSpPr>
          <p:nvPr>
            <p:ph idx="1"/>
          </p:nvPr>
        </p:nvSpPr>
        <p:spPr/>
        <p:txBody>
          <a:bodyPr/>
          <a:lstStyle/>
          <a:p>
            <a:r>
              <a:rPr lang="en-US" altLang="zh-CN" dirty="0"/>
              <a:t>Because of you and me,</a:t>
            </a:r>
          </a:p>
          <a:p>
            <a:pPr marL="0" indent="0">
              <a:buNone/>
            </a:pPr>
            <a:r>
              <a:rPr lang="en-US" altLang="zh-CN" dirty="0" smtClean="0"/>
              <a:t>    this </a:t>
            </a:r>
            <a:r>
              <a:rPr lang="en-US" altLang="zh-CN" dirty="0"/>
              <a:t>world becomes so wonderful.</a:t>
            </a:r>
          </a:p>
          <a:p>
            <a:pPr marL="0" indent="0">
              <a:buNone/>
            </a:pPr>
            <a:endParaRPr lang="en-US" altLang="zh-CN" dirty="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a:p>
          <a:p>
            <a:pPr marL="0" indent="0" algn="ctr">
              <a:buNone/>
            </a:pPr>
            <a:r>
              <a:rPr lang="en-US" altLang="zh-CN" sz="4400" dirty="0"/>
              <a:t>Have a good day</a:t>
            </a:r>
            <a:r>
              <a:rPr lang="en-US" altLang="zh-CN" sz="4400" dirty="0" smtClean="0"/>
              <a:t>.</a:t>
            </a:r>
            <a:endParaRPr lang="en-US" altLang="zh-CN" sz="4400" dirty="0"/>
          </a:p>
        </p:txBody>
      </p:sp>
      <p:sp>
        <p:nvSpPr>
          <p:cNvPr id="4" name="日期占位符 3"/>
          <p:cNvSpPr>
            <a:spLocks noGrp="1"/>
          </p:cNvSpPr>
          <p:nvPr>
            <p:ph type="dt" sz="half" idx="10"/>
          </p:nvPr>
        </p:nvSpPr>
        <p:spPr/>
        <p:txBody>
          <a:bodyPr/>
          <a:lstStyle/>
          <a:p>
            <a:fld id="{413AF91A-EEB7-44A1-B9B3-CEF7B7AA1366}"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94</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smtClean="0"/>
              <a:t>雍俊海</a:t>
            </a:r>
            <a:r>
              <a:rPr lang="en-US" altLang="zh-CN" smtClean="0"/>
              <a:t>: </a:t>
            </a:r>
            <a:r>
              <a:rPr lang="zh-CN" altLang="en-US" smtClean="0"/>
              <a:t>面向对象程序设计基础</a:t>
            </a:r>
            <a:endParaRPr lang="zh-CN" altLang="en-US"/>
          </a:p>
        </p:txBody>
      </p:sp>
    </p:spTree>
    <p:extLst>
      <p:ext uri="{BB962C8B-B14F-4D97-AF65-F5344CB8AC3E}">
        <p14:creationId xmlns:p14="http://schemas.microsoft.com/office/powerpoint/2010/main" val="29642408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面向对象程序设计基础</a:t>
            </a:r>
            <a:r>
              <a:rPr lang="en-US" altLang="zh-CN" dirty="0"/>
              <a:t/>
            </a:r>
            <a:br>
              <a:rPr lang="en-US" altLang="zh-CN" dirty="0"/>
            </a:br>
            <a:r>
              <a:rPr lang="en-US" altLang="zh-CN" sz="3200" dirty="0">
                <a:solidFill>
                  <a:schemeClr val="accent6">
                    <a:lumMod val="75000"/>
                  </a:schemeClr>
                </a:solidFill>
              </a:rPr>
              <a:t>(Fundamentals of Object-Oriented Programming)</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fontScale="85000" lnSpcReduction="20000"/>
          </a:bodyPr>
          <a:lstStyle/>
          <a:p>
            <a:pPr>
              <a:lnSpc>
                <a:spcPct val="120000"/>
              </a:lnSpc>
            </a:pPr>
            <a:r>
              <a:rPr lang="zh-CN" altLang="en-US" sz="5200" dirty="0">
                <a:ea typeface="隶书" panose="02010509060101010101" pitchFamily="49" charset="-122"/>
              </a:rPr>
              <a:t>雍俊海</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a:p>
            <a:pPr>
              <a:lnSpc>
                <a:spcPct val="120000"/>
              </a:lnSpc>
            </a:pPr>
            <a:r>
              <a:rPr lang="en-US" altLang="zh-CN" dirty="0"/>
              <a:t>yongjunhai@tsinghua.org.cn</a:t>
            </a:r>
            <a:endParaRPr lang="zh-CN" altLang="en-US" dirty="0">
              <a:ea typeface="隶书" panose="02010509060101010101" pitchFamily="49" charset="-122"/>
            </a:endParaRPr>
          </a:p>
        </p:txBody>
      </p:sp>
      <p:sp>
        <p:nvSpPr>
          <p:cNvPr id="5" name="日期占位符 4"/>
          <p:cNvSpPr>
            <a:spLocks noGrp="1"/>
          </p:cNvSpPr>
          <p:nvPr>
            <p:ph type="dt" sz="half" idx="10"/>
          </p:nvPr>
        </p:nvSpPr>
        <p:spPr/>
        <p:txBody>
          <a:bodyPr/>
          <a:lstStyle/>
          <a:p>
            <a:fld id="{6B034EC7-A483-44A8-8D9D-E5CF8445A484}" type="datetime2">
              <a:rPr lang="zh-CN" altLang="en-US" smtClean="0"/>
              <a:t>2021年3月10日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7155577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助教</a:t>
            </a:r>
          </a:p>
        </p:txBody>
      </p:sp>
      <p:sp>
        <p:nvSpPr>
          <p:cNvPr id="3" name="内容占位符 2"/>
          <p:cNvSpPr>
            <a:spLocks noGrp="1"/>
          </p:cNvSpPr>
          <p:nvPr>
            <p:ph idx="1"/>
          </p:nvPr>
        </p:nvSpPr>
        <p:spPr/>
        <p:txBody>
          <a:bodyPr/>
          <a:lstStyle/>
          <a:p>
            <a:r>
              <a:rPr lang="zh-CN" altLang="en-US" dirty="0"/>
              <a:t>唐瑞杰</a:t>
            </a:r>
          </a:p>
          <a:p>
            <a:pPr lvl="1"/>
            <a:r>
              <a:rPr lang="en-US" altLang="zh-CN" dirty="0"/>
              <a:t>Tel: 13521813891</a:t>
            </a:r>
          </a:p>
          <a:p>
            <a:pPr lvl="1"/>
            <a:r>
              <a:rPr lang="en-US" altLang="zh-CN" dirty="0"/>
              <a:t>Email: thss15_tangrj@163.com</a:t>
            </a:r>
          </a:p>
          <a:p>
            <a:pPr lvl="1"/>
            <a:r>
              <a:rPr lang="zh-CN" altLang="en-US" dirty="0"/>
              <a:t>微信号</a:t>
            </a:r>
            <a:r>
              <a:rPr lang="en-US" altLang="zh-CN" dirty="0"/>
              <a:t>: trj13619002195</a:t>
            </a:r>
          </a:p>
          <a:p>
            <a:r>
              <a:rPr lang="zh-CN" altLang="en-US" dirty="0"/>
              <a:t>郑成伟</a:t>
            </a:r>
          </a:p>
          <a:p>
            <a:pPr lvl="1"/>
            <a:r>
              <a:rPr lang="en-US" altLang="zh-CN" dirty="0"/>
              <a:t>Tel: 18401653040</a:t>
            </a:r>
          </a:p>
          <a:p>
            <a:pPr lvl="1"/>
            <a:r>
              <a:rPr lang="en-US" altLang="zh-CN" dirty="0"/>
              <a:t>Email: zhengcw18@mails.tsinghua.edu.cn</a:t>
            </a:r>
          </a:p>
          <a:p>
            <a:pPr lvl="1"/>
            <a:r>
              <a:rPr lang="zh-CN" altLang="en-US" dirty="0"/>
              <a:t>微信号</a:t>
            </a:r>
            <a:r>
              <a:rPr lang="en-US" altLang="zh-CN" dirty="0"/>
              <a:t>: </a:t>
            </a:r>
            <a:r>
              <a:rPr lang="zh-CN" altLang="en-US"/>
              <a:t>可以通过手机号加入</a:t>
            </a:r>
            <a:endParaRPr lang="en-US" altLang="zh-CN"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96</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dirty="0"/>
              <a:t>: </a:t>
            </a:r>
            <a:r>
              <a:rPr lang="zh-CN" altLang="en-US"/>
              <a:t>面向对象程序设计基础</a:t>
            </a:r>
          </a:p>
        </p:txBody>
      </p:sp>
    </p:spTree>
    <p:extLst>
      <p:ext uri="{BB962C8B-B14F-4D97-AF65-F5344CB8AC3E}">
        <p14:creationId xmlns:p14="http://schemas.microsoft.com/office/powerpoint/2010/main" val="5602791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第</a:t>
            </a:r>
            <a:r>
              <a:rPr lang="en-US" altLang="zh-CN" dirty="0"/>
              <a:t>1</a:t>
            </a:r>
            <a:r>
              <a:rPr lang="zh-CN" altLang="en-US" dirty="0"/>
              <a:t>次作业讲评</a:t>
            </a:r>
            <a:endParaRPr lang="zh-CN" altLang="en-US" dirty="0">
              <a:solidFill>
                <a:schemeClr val="accent6">
                  <a:lumMod val="75000"/>
                </a:schemeClr>
              </a:solidFill>
            </a:endParaRPr>
          </a:p>
        </p:txBody>
      </p:sp>
      <p:sp>
        <p:nvSpPr>
          <p:cNvPr id="3" name="副标题 2"/>
          <p:cNvSpPr>
            <a:spLocks noGrp="1"/>
          </p:cNvSpPr>
          <p:nvPr>
            <p:ph type="subTitle" idx="1"/>
          </p:nvPr>
        </p:nvSpPr>
        <p:spPr>
          <a:xfrm>
            <a:off x="-1" y="3457576"/>
            <a:ext cx="9134475" cy="2667000"/>
          </a:xfrm>
        </p:spPr>
        <p:txBody>
          <a:bodyPr>
            <a:normAutofit/>
          </a:bodyPr>
          <a:lstStyle/>
          <a:p>
            <a:pPr>
              <a:lnSpc>
                <a:spcPct val="120000"/>
              </a:lnSpc>
            </a:pPr>
            <a:r>
              <a:rPr lang="zh-CN" altLang="en-US" sz="5200" dirty="0">
                <a:ea typeface="隶书" panose="02010509060101010101" pitchFamily="49" charset="-122"/>
              </a:rPr>
              <a:t>雍俊海</a:t>
            </a:r>
            <a:r>
              <a:rPr lang="en-US" altLang="zh-CN" sz="4400" dirty="0">
                <a:ea typeface="隶书" panose="02010509060101010101" pitchFamily="49" charset="-122"/>
              </a:rPr>
              <a:t>(Jun-Hai Yong)</a:t>
            </a:r>
            <a:endParaRPr lang="en-US" altLang="zh-CN" sz="5200" dirty="0">
              <a:ea typeface="隶书" panose="02010509060101010101" pitchFamily="49" charset="-122"/>
            </a:endParaRPr>
          </a:p>
          <a:p>
            <a:pPr>
              <a:lnSpc>
                <a:spcPct val="120000"/>
              </a:lnSpc>
            </a:pPr>
            <a:r>
              <a:rPr lang="zh-CN" altLang="en-US" dirty="0">
                <a:ea typeface="隶书" panose="02010509060101010101" pitchFamily="49" charset="-122"/>
              </a:rPr>
              <a:t>清华大学软件学院</a:t>
            </a:r>
            <a:endParaRPr lang="en-US" altLang="zh-CN" dirty="0">
              <a:ea typeface="隶书" panose="02010509060101010101" pitchFamily="49" charset="-122"/>
            </a:endParaRPr>
          </a:p>
          <a:p>
            <a:pPr>
              <a:lnSpc>
                <a:spcPct val="120000"/>
              </a:lnSpc>
            </a:pPr>
            <a:r>
              <a:rPr lang="en-US" altLang="zh-CN" dirty="0"/>
              <a:t>School of Software, Tsinghua University</a:t>
            </a:r>
          </a:p>
        </p:txBody>
      </p:sp>
      <p:sp>
        <p:nvSpPr>
          <p:cNvPr id="5" name="日期占位符 4"/>
          <p:cNvSpPr>
            <a:spLocks noGrp="1"/>
          </p:cNvSpPr>
          <p:nvPr>
            <p:ph type="dt" sz="half" idx="10"/>
          </p:nvPr>
        </p:nvSpPr>
        <p:spPr/>
        <p:txBody>
          <a:bodyPr/>
          <a:lstStyle/>
          <a:p>
            <a:fld id="{70359388-81BB-4A74-B681-E7E20837CEC4}" type="datetime2">
              <a:rPr lang="zh-CN" altLang="en-US" smtClean="0"/>
              <a:t>2021年3月10日</a:t>
            </a:fld>
            <a:endParaRPr lang="zh-CN" altLang="en-US" dirty="0"/>
          </a:p>
        </p:txBody>
      </p:sp>
      <p:sp>
        <p:nvSpPr>
          <p:cNvPr id="6" name="页脚占位符 5"/>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
        <p:nvSpPr>
          <p:cNvPr id="7" name="灯片编号占位符 6"/>
          <p:cNvSpPr>
            <a:spLocks noGrp="1"/>
          </p:cNvSpPr>
          <p:nvPr>
            <p:ph type="sldNum" sz="quarter" idx="12"/>
          </p:nvPr>
        </p:nvSpPr>
        <p:spPr/>
        <p:txBody>
          <a:bodyPr/>
          <a:lstStyle/>
          <a:p>
            <a:fld id="{AB393D56-620A-4FA6-AFE0-8A286AD08B3F}" type="slidenum">
              <a:rPr lang="zh-CN" altLang="en-US" smtClean="0"/>
              <a:t>97</a:t>
            </a:fld>
            <a:endParaRPr lang="zh-CN" altLang="en-US"/>
          </a:p>
        </p:txBody>
      </p:sp>
    </p:spTree>
    <p:extLst>
      <p:ext uri="{BB962C8B-B14F-4D97-AF65-F5344CB8AC3E}">
        <p14:creationId xmlns:p14="http://schemas.microsoft.com/office/powerpoint/2010/main" val="463071039"/>
      </p:ext>
    </p:extLst>
  </p:cSld>
  <p:clrMapOvr>
    <a:masterClrMapping/>
  </p:clrMapOvr>
  <mc:AlternateContent xmlns:mc="http://schemas.openxmlformats.org/markup-compatibility/2006" xmlns:p14="http://schemas.microsoft.com/office/powerpoint/2010/main">
    <mc:Choice Requires="p14">
      <p:transition spd="slow" p14:dur="2000" advTm="7515"/>
    </mc:Choice>
    <mc:Fallback xmlns="">
      <p:transition spd="slow" advTm="7515"/>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第1次作业</a:t>
            </a:r>
            <a:r>
              <a:rPr lang="en-US" altLang="zh-CN" sz="4400" dirty="0"/>
              <a:t>(</a:t>
            </a:r>
            <a:r>
              <a:rPr lang="zh-CN" altLang="en-US" dirty="0"/>
              <a:t>采用</a:t>
            </a:r>
            <a:r>
              <a:rPr lang="en-US" altLang="zh-CN" dirty="0"/>
              <a:t>VC 2017</a:t>
            </a:r>
            <a:r>
              <a:rPr lang="zh-CN" altLang="en-US" dirty="0"/>
              <a:t>编写程序</a:t>
            </a:r>
            <a:r>
              <a:rPr lang="en-US" altLang="zh-CN" sz="4400"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问题部分</a:t>
            </a:r>
          </a:p>
          <a:p>
            <a:pPr lvl="1"/>
            <a:r>
              <a:rPr lang="zh-CN" altLang="en-US" dirty="0"/>
              <a:t>接受来自控制台窗口输入的一个正整数</a:t>
            </a:r>
            <a:r>
              <a:rPr lang="en-US" altLang="zh-CN" dirty="0"/>
              <a:t>n</a:t>
            </a:r>
            <a:r>
              <a:rPr lang="zh-CN" altLang="en-US" dirty="0"/>
              <a:t>。</a:t>
            </a:r>
          </a:p>
          <a:p>
            <a:pPr lvl="1"/>
            <a:r>
              <a:rPr lang="zh-CN" altLang="en-US" dirty="0"/>
              <a:t>计算并在控制台窗口中输出不超过</a:t>
            </a:r>
            <a:r>
              <a:rPr lang="en-US" altLang="zh-CN" dirty="0"/>
              <a:t>n</a:t>
            </a:r>
            <a:r>
              <a:rPr lang="zh-CN" altLang="en-US" dirty="0"/>
              <a:t>的所有正偶数之和</a:t>
            </a:r>
            <a:r>
              <a:rPr lang="en-US" altLang="zh-CN" dirty="0"/>
              <a:t>(</a:t>
            </a:r>
            <a:r>
              <a:rPr lang="zh-CN" altLang="en-US" dirty="0"/>
              <a:t>至少采用两种求和方法</a:t>
            </a:r>
            <a:r>
              <a:rPr lang="en-US" altLang="zh-CN" dirty="0"/>
              <a:t>)</a:t>
            </a:r>
            <a:r>
              <a:rPr lang="zh-CN" altLang="en-US" dirty="0"/>
              <a:t>。</a:t>
            </a:r>
          </a:p>
          <a:p>
            <a:pPr lvl="1"/>
            <a:r>
              <a:rPr lang="zh-CN" altLang="en-US" dirty="0"/>
              <a:t>实现上面功能的代码要求可复用，即可以加入软件构件库。</a:t>
            </a:r>
          </a:p>
          <a:p>
            <a:r>
              <a:rPr lang="zh-CN" altLang="en-US" dirty="0"/>
              <a:t>代码部分</a:t>
            </a:r>
          </a:p>
          <a:p>
            <a:pPr lvl="1"/>
            <a:r>
              <a:rPr lang="zh-CN" altLang="en-US" dirty="0"/>
              <a:t>采用面向对象的技术实现以上功能，并进行测试。</a:t>
            </a:r>
          </a:p>
          <a:p>
            <a:pPr lvl="1"/>
            <a:r>
              <a:rPr lang="zh-CN" altLang="en-US" dirty="0">
                <a:solidFill>
                  <a:schemeClr val="accent6">
                    <a:lumMod val="75000"/>
                  </a:schemeClr>
                </a:solidFill>
              </a:rPr>
              <a:t>提高要求</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编写程序进行自动验证。</a:t>
            </a:r>
          </a:p>
          <a:p>
            <a:r>
              <a:rPr lang="zh-CN" altLang="en-US" dirty="0">
                <a:solidFill>
                  <a:srgbClr val="FF0000"/>
                </a:solidFill>
              </a:rPr>
              <a:t>文档部分</a:t>
            </a:r>
            <a:r>
              <a:rPr lang="en-US" altLang="zh-CN" dirty="0">
                <a:solidFill>
                  <a:srgbClr val="FF0000"/>
                </a:solidFill>
              </a:rPr>
              <a:t>(</a:t>
            </a:r>
            <a:r>
              <a:rPr lang="zh-CN" altLang="en-US" dirty="0">
                <a:solidFill>
                  <a:srgbClr val="FF0000"/>
                </a:solidFill>
              </a:rPr>
              <a:t>请同时提交</a:t>
            </a:r>
            <a:r>
              <a:rPr lang="en-US" altLang="zh-CN" dirty="0">
                <a:solidFill>
                  <a:srgbClr val="0000FF"/>
                </a:solidFill>
              </a:rPr>
              <a:t>word</a:t>
            </a:r>
            <a:r>
              <a:rPr lang="zh-CN" altLang="en-US" dirty="0">
                <a:solidFill>
                  <a:srgbClr val="FF0000"/>
                </a:solidFill>
              </a:rPr>
              <a:t>和</a:t>
            </a:r>
            <a:r>
              <a:rPr lang="en-US" altLang="zh-CN" dirty="0">
                <a:solidFill>
                  <a:srgbClr val="0000FF"/>
                </a:solidFill>
              </a:rPr>
              <a:t>pdf</a:t>
            </a:r>
            <a:r>
              <a:rPr lang="zh-CN" altLang="en-US" dirty="0">
                <a:solidFill>
                  <a:srgbClr val="FF0000"/>
                </a:solidFill>
              </a:rPr>
              <a:t>版本的文件</a:t>
            </a:r>
            <a:r>
              <a:rPr lang="en-US" altLang="zh-CN" dirty="0">
                <a:solidFill>
                  <a:srgbClr val="FF0000"/>
                </a:solidFill>
              </a:rPr>
              <a:t>)</a:t>
            </a:r>
          </a:p>
          <a:p>
            <a:pPr lvl="1"/>
            <a:r>
              <a:rPr lang="zh-CN" altLang="en-US" dirty="0">
                <a:solidFill>
                  <a:srgbClr val="FF0000"/>
                </a:solidFill>
              </a:rPr>
              <a:t>模型部分</a:t>
            </a:r>
            <a:r>
              <a:rPr lang="en-US" altLang="zh-CN" dirty="0">
                <a:solidFill>
                  <a:srgbClr val="FF0000"/>
                </a:solidFill>
              </a:rPr>
              <a:t>: </a:t>
            </a:r>
            <a:r>
              <a:rPr lang="zh-CN" altLang="en-US" dirty="0">
                <a:solidFill>
                  <a:srgbClr val="FF0000"/>
                </a:solidFill>
              </a:rPr>
              <a:t>给出计算公式或计算方法。</a:t>
            </a:r>
          </a:p>
          <a:p>
            <a:pPr lvl="1"/>
            <a:r>
              <a:rPr lang="zh-CN" altLang="en-US" dirty="0">
                <a:solidFill>
                  <a:srgbClr val="FF0000"/>
                </a:solidFill>
              </a:rPr>
              <a:t>验证部分</a:t>
            </a:r>
            <a:r>
              <a:rPr lang="en-US" altLang="zh-CN" dirty="0">
                <a:solidFill>
                  <a:srgbClr val="FF0000"/>
                </a:solidFill>
              </a:rPr>
              <a:t>: </a:t>
            </a:r>
            <a:r>
              <a:rPr lang="zh-CN" altLang="en-US" dirty="0">
                <a:solidFill>
                  <a:srgbClr val="FF0000"/>
                </a:solidFill>
              </a:rPr>
              <a:t>说明如何验证，并给出验证报告。</a:t>
            </a:r>
          </a:p>
          <a:p>
            <a:pPr lvl="1"/>
            <a:r>
              <a:rPr lang="zh-CN" altLang="en-US" dirty="0">
                <a:solidFill>
                  <a:schemeClr val="accent6">
                    <a:lumMod val="75000"/>
                  </a:schemeClr>
                </a:solidFill>
              </a:rPr>
              <a:t>提高部分</a:t>
            </a:r>
            <a:r>
              <a:rPr lang="en-US" altLang="zh-CN" dirty="0">
                <a:solidFill>
                  <a:schemeClr val="accent6">
                    <a:lumMod val="75000"/>
                  </a:schemeClr>
                </a:solidFill>
              </a:rPr>
              <a:t>(</a:t>
            </a:r>
            <a:r>
              <a:rPr lang="zh-CN" altLang="en-US" dirty="0">
                <a:solidFill>
                  <a:schemeClr val="accent6">
                    <a:lumMod val="75000"/>
                  </a:schemeClr>
                </a:solidFill>
              </a:rPr>
              <a:t>可以不做</a:t>
            </a:r>
            <a:r>
              <a:rPr lang="en-US" altLang="zh-CN" dirty="0">
                <a:solidFill>
                  <a:schemeClr val="accent6">
                    <a:lumMod val="75000"/>
                  </a:schemeClr>
                </a:solidFill>
              </a:rPr>
              <a:t>): </a:t>
            </a:r>
            <a:r>
              <a:rPr lang="zh-CN" altLang="en-US" dirty="0">
                <a:solidFill>
                  <a:schemeClr val="accent6">
                    <a:lumMod val="75000"/>
                  </a:schemeClr>
                </a:solidFill>
              </a:rPr>
              <a:t>比较两种方法优缺点。</a:t>
            </a:r>
          </a:p>
        </p:txBody>
      </p:sp>
      <p:sp>
        <p:nvSpPr>
          <p:cNvPr id="4" name="日期占位符 3"/>
          <p:cNvSpPr>
            <a:spLocks noGrp="1"/>
          </p:cNvSpPr>
          <p:nvPr>
            <p:ph type="dt" sz="half" idx="10"/>
          </p:nvPr>
        </p:nvSpPr>
        <p:spPr/>
        <p:txBody>
          <a:bodyPr/>
          <a:lstStyle/>
          <a:p>
            <a:fld id="{F381214A-8007-4650-8EDC-C23A8A8B800F}"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98</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页脚占位符 7"/>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3043331910"/>
      </p:ext>
    </p:extLst>
  </p:cSld>
  <p:clrMapOvr>
    <a:masterClrMapping/>
  </p:clrMapOvr>
  <mc:AlternateContent xmlns:mc="http://schemas.openxmlformats.org/markup-compatibility/2006" xmlns:p14="http://schemas.microsoft.com/office/powerpoint/2010/main">
    <mc:Choice Requires="p14">
      <p:transition spd="slow" p14:dur="2000" advTm="19491"/>
    </mc:Choice>
    <mc:Fallback xmlns="">
      <p:transition spd="slow" advTm="19491"/>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a:t>
            </a:r>
          </a:p>
        </p:txBody>
      </p:sp>
      <p:sp>
        <p:nvSpPr>
          <p:cNvPr id="3" name="内容占位符 2"/>
          <p:cNvSpPr>
            <a:spLocks noGrp="1"/>
          </p:cNvSpPr>
          <p:nvPr>
            <p:ph idx="1"/>
          </p:nvPr>
        </p:nvSpPr>
        <p:spPr>
          <a:xfrm>
            <a:off x="461963" y="1380205"/>
            <a:ext cx="8220075" cy="5097705"/>
          </a:xfrm>
        </p:spPr>
        <p:txBody>
          <a:bodyPr>
            <a:normAutofit/>
          </a:bodyPr>
          <a:lstStyle/>
          <a:p>
            <a:pPr>
              <a:lnSpc>
                <a:spcPct val="120000"/>
              </a:lnSpc>
            </a:pPr>
            <a:r>
              <a:rPr lang="zh-CN" altLang="en-US" sz="2400" dirty="0"/>
              <a:t>代码部分</a:t>
            </a:r>
            <a:endParaRPr lang="en-US" altLang="zh-CN" sz="2400" dirty="0"/>
          </a:p>
          <a:p>
            <a:pPr lvl="1">
              <a:lnSpc>
                <a:spcPct val="120000"/>
              </a:lnSpc>
            </a:pPr>
            <a:r>
              <a:rPr lang="zh-CN" altLang="en-US" sz="2000" dirty="0"/>
              <a:t>没有采用面向对象的方法进行编程。</a:t>
            </a:r>
            <a:endParaRPr lang="en-US" altLang="zh-CN" sz="2000" dirty="0"/>
          </a:p>
          <a:p>
            <a:pPr lvl="1">
              <a:lnSpc>
                <a:spcPct val="120000"/>
              </a:lnSpc>
            </a:pPr>
            <a:r>
              <a:rPr lang="zh-CN" altLang="en-US" sz="2000" dirty="0"/>
              <a:t>所有代码都写在一个文件中</a:t>
            </a:r>
            <a:endParaRPr lang="en-US" altLang="zh-CN" sz="2000" dirty="0"/>
          </a:p>
          <a:p>
            <a:pPr>
              <a:lnSpc>
                <a:spcPct val="120000"/>
              </a:lnSpc>
            </a:pPr>
            <a:endParaRPr lang="en-US" altLang="zh-CN" sz="2700" dirty="0"/>
          </a:p>
          <a:p>
            <a:pPr>
              <a:lnSpc>
                <a:spcPct val="120000"/>
              </a:lnSpc>
            </a:pPr>
            <a:r>
              <a:rPr lang="zh-CN" altLang="en-US" dirty="0"/>
              <a:t>文档部分</a:t>
            </a:r>
            <a:endParaRPr lang="en-US" altLang="zh-CN" sz="2000" dirty="0"/>
          </a:p>
          <a:p>
            <a:pPr lvl="1">
              <a:lnSpc>
                <a:spcPct val="120000"/>
              </a:lnSpc>
            </a:pPr>
            <a:r>
              <a:rPr lang="zh-CN" altLang="en-US" sz="2000" dirty="0"/>
              <a:t>缺少验证部分。</a:t>
            </a:r>
            <a:endParaRPr lang="en-US" altLang="zh-CN" sz="2000" dirty="0"/>
          </a:p>
          <a:p>
            <a:pPr lvl="1">
              <a:lnSpc>
                <a:spcPct val="120000"/>
              </a:lnSpc>
            </a:pPr>
            <a:r>
              <a:rPr lang="zh-CN" altLang="en-US" sz="2000" dirty="0"/>
              <a:t>验证部分没有给出具体的验证结果。</a:t>
            </a:r>
            <a:endParaRPr lang="en-US" altLang="zh-CN" sz="2000" dirty="0"/>
          </a:p>
          <a:p>
            <a:pPr lvl="1">
              <a:lnSpc>
                <a:spcPct val="120000"/>
              </a:lnSpc>
            </a:pPr>
            <a:r>
              <a:rPr lang="zh-CN" altLang="en-US" sz="2000" dirty="0"/>
              <a:t>等价类划分不够全面。</a:t>
            </a:r>
            <a:endParaRPr lang="en-US" altLang="zh-CN" sz="2000" dirty="0"/>
          </a:p>
          <a:p>
            <a:pPr lvl="1">
              <a:lnSpc>
                <a:spcPct val="120000"/>
              </a:lnSpc>
            </a:pPr>
            <a:r>
              <a:rPr lang="zh-CN" altLang="en-US" sz="2000" dirty="0"/>
              <a:t>缺少文档或版本不全。（应当同时提交</a:t>
            </a:r>
            <a:r>
              <a:rPr lang="en-US" altLang="zh-CN" sz="2000" dirty="0"/>
              <a:t>word</a:t>
            </a:r>
            <a:r>
              <a:rPr lang="zh-CN" altLang="en-US" sz="2000" dirty="0"/>
              <a:t>和</a:t>
            </a:r>
            <a:r>
              <a:rPr lang="en-US" altLang="zh-CN" sz="2000" dirty="0"/>
              <a:t>pdf</a:t>
            </a:r>
            <a:r>
              <a:rPr lang="zh-CN" altLang="en-US" sz="2000" dirty="0"/>
              <a:t>版本的文件）</a:t>
            </a:r>
            <a:endParaRPr lang="en-US" altLang="zh-CN" sz="2000" dirty="0"/>
          </a:p>
        </p:txBody>
      </p:sp>
      <p:sp>
        <p:nvSpPr>
          <p:cNvPr id="4" name="日期占位符 3"/>
          <p:cNvSpPr>
            <a:spLocks noGrp="1"/>
          </p:cNvSpPr>
          <p:nvPr>
            <p:ph type="dt" sz="half" idx="10"/>
          </p:nvPr>
        </p:nvSpPr>
        <p:spPr/>
        <p:txBody>
          <a:bodyPr/>
          <a:lstStyle/>
          <a:p>
            <a:fld id="{18935C1D-3DEC-475C-8129-2CB307D07981}" type="datetime2">
              <a:rPr lang="zh-CN" altLang="en-US" smtClean="0"/>
              <a:t>2021年3月10日</a:t>
            </a:fld>
            <a:endParaRPr lang="zh-CN" altLang="en-US" dirty="0"/>
          </a:p>
        </p:txBody>
      </p:sp>
      <p:sp>
        <p:nvSpPr>
          <p:cNvPr id="5" name="灯片编号占位符 4"/>
          <p:cNvSpPr>
            <a:spLocks noGrp="1"/>
          </p:cNvSpPr>
          <p:nvPr>
            <p:ph type="sldNum" sz="quarter" idx="12"/>
          </p:nvPr>
        </p:nvSpPr>
        <p:spPr/>
        <p:txBody>
          <a:bodyPr/>
          <a:lstStyle/>
          <a:p>
            <a:fld id="{AB393D56-620A-4FA6-AFE0-8A286AD08B3F}" type="slidenum">
              <a:rPr lang="zh-CN" altLang="en-US" smtClean="0"/>
              <a:t>99</a:t>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页脚占位符 9"/>
          <p:cNvSpPr>
            <a:spLocks noGrp="1"/>
          </p:cNvSpPr>
          <p:nvPr>
            <p:ph type="ftr" sz="quarter" idx="11"/>
          </p:nvPr>
        </p:nvSpPr>
        <p:spPr/>
        <p:txBody>
          <a:bodyPr/>
          <a:lstStyle/>
          <a:p>
            <a:r>
              <a:rPr lang="zh-CN" altLang="en-US"/>
              <a:t>雍俊海</a:t>
            </a:r>
            <a:r>
              <a:rPr lang="en-US" altLang="zh-CN"/>
              <a:t>: </a:t>
            </a:r>
            <a:r>
              <a:rPr lang="zh-CN" altLang="en-US"/>
              <a:t>面向对象程序设计基础</a:t>
            </a:r>
          </a:p>
        </p:txBody>
      </p:sp>
    </p:spTree>
    <p:extLst>
      <p:ext uri="{BB962C8B-B14F-4D97-AF65-F5344CB8AC3E}">
        <p14:creationId xmlns:p14="http://schemas.microsoft.com/office/powerpoint/2010/main" val="1501192788"/>
      </p:ext>
    </p:extLst>
  </p:cSld>
  <p:clrMapOvr>
    <a:masterClrMapping/>
  </p:clrMapOvr>
  <mc:AlternateContent xmlns:mc="http://schemas.openxmlformats.org/markup-compatibility/2006" xmlns:p14="http://schemas.microsoft.com/office/powerpoint/2010/main">
    <mc:Choice Requires="p14">
      <p:transition spd="slow" p14:dur="2000" advTm="98695"/>
    </mc:Choice>
    <mc:Fallback xmlns="">
      <p:transition spd="slow" advTm="9869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ANONYMOUSPOLLING" val="False"/>
  <p:tag name="RAINPROBLEMTYPE" val="MultipleChoice"/>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ANONYMOUSPOLLING" val="False"/>
  <p:tag name="RAINPROBLEMTYPE" val="MultipleChoice"/>
  <p:tag name="RAINPROBLEM" val="MultipleChoice"/>
  <p:tag name="PROBLEMSCORE" val="1.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ANONYMOUSPOLLING" val="False"/>
  <p:tag name="RAINPROBLEMTYPE" val="MultipleChoice"/>
  <p:tag name="RAINPROBLEM" val="MultipleChoice"/>
  <p:tag name="PROBLEMSCORE" val="1.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1377</TotalTime>
  <Words>12875</Words>
  <Application>Microsoft Office PowerPoint</Application>
  <PresentationFormat>全屏显示(4:3)</PresentationFormat>
  <Paragraphs>2651</Paragraphs>
  <Slides>117</Slides>
  <Notes>112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117</vt:i4>
      </vt:variant>
    </vt:vector>
  </HeadingPairs>
  <TitlesOfParts>
    <vt:vector size="131" baseType="lpstr">
      <vt:lpstr>Microsoft Yahei</vt:lpstr>
      <vt:lpstr>黑体</vt:lpstr>
      <vt:lpstr>华文行楷</vt:lpstr>
      <vt:lpstr>楷体_GB2312</vt:lpstr>
      <vt:lpstr>隶书</vt:lpstr>
      <vt:lpstr>宋体</vt:lpstr>
      <vt:lpstr>Microsoft YaHei</vt:lpstr>
      <vt:lpstr>新宋体</vt:lpstr>
      <vt:lpstr>Arial</vt:lpstr>
      <vt:lpstr>Calibri</vt:lpstr>
      <vt:lpstr>Times New Roman</vt:lpstr>
      <vt:lpstr>Wingdings</vt:lpstr>
      <vt:lpstr>Office 主题</vt:lpstr>
      <vt:lpstr>剪辑</vt:lpstr>
      <vt:lpstr>本课程采用</vt:lpstr>
      <vt:lpstr>面向对象程序设计基础 (Fundamentals of Object-Oriented Programming)</vt:lpstr>
      <vt:lpstr>助教</vt:lpstr>
      <vt:lpstr>小甜点</vt:lpstr>
      <vt:lpstr>小甜点</vt:lpstr>
      <vt:lpstr>构造函数</vt:lpstr>
      <vt:lpstr>析构函数</vt:lpstr>
      <vt:lpstr>设计好对象 [作者: 雍俊海]</vt:lpstr>
      <vt:lpstr>第3讲   继承性</vt:lpstr>
      <vt:lpstr>本章总体纲要</vt:lpstr>
      <vt:lpstr>继承性的作用与意义</vt:lpstr>
      <vt:lpstr>继承</vt:lpstr>
      <vt:lpstr>应用C++继承性的程序设计基本原则</vt:lpstr>
      <vt:lpstr>继承性示例</vt:lpstr>
      <vt:lpstr>本章总体纲要</vt:lpstr>
      <vt:lpstr>派生类的定义格式</vt:lpstr>
      <vt:lpstr>单继承与多继承</vt:lpstr>
      <vt:lpstr>继承的递推性</vt:lpstr>
      <vt:lpstr>直接父类必须在前面定义完整</vt:lpstr>
      <vt:lpstr>继承性代码示例</vt:lpstr>
      <vt:lpstr>本章总体纲要</vt:lpstr>
      <vt:lpstr>委托构造函数</vt:lpstr>
      <vt:lpstr>委托构造函数代码示例（一）</vt:lpstr>
      <vt:lpstr>委托构造函数代码示例（二）</vt:lpstr>
      <vt:lpstr>委托构造函数: 在委托与初始化列表中类名与该类的成员变量名不能同时出现。</vt:lpstr>
      <vt:lpstr>委托构造函数: 应避免出现函数递归调用</vt:lpstr>
      <vt:lpstr>委托构造函数: 应避免对父类构造函数的不明确调用。</vt:lpstr>
      <vt:lpstr>委托构造函数: 应避免对父类构造函数的不明确调用(对照代码)。</vt:lpstr>
      <vt:lpstr>委托与初始化单元的区别</vt:lpstr>
      <vt:lpstr>委托与初始化单元的区别代码示例</vt:lpstr>
      <vt:lpstr>委托与初始化单元的区别</vt:lpstr>
      <vt:lpstr>委托与初始化单元的区别: 对照</vt:lpstr>
      <vt:lpstr>委托与直接显式调用构造函数的区别</vt:lpstr>
      <vt:lpstr>委托与直接显式调用构造函数的区别: 对照</vt:lpstr>
      <vt:lpstr>自动(隐式)调用父类构造函数</vt:lpstr>
      <vt:lpstr>自动(隐式)调用父类构造函数</vt:lpstr>
      <vt:lpstr>自动(隐式)调用父类构造函数</vt:lpstr>
      <vt:lpstr>不含委托的构造函数的执行顺序</vt:lpstr>
      <vt:lpstr>下面程序输出什么?</vt:lpstr>
      <vt:lpstr>下面程序输出什么?</vt:lpstr>
      <vt:lpstr>析构函数</vt:lpstr>
      <vt:lpstr>析构函数的调用次序</vt:lpstr>
      <vt:lpstr>析构函数的调用次序</vt:lpstr>
      <vt:lpstr>本章总体纲要</vt:lpstr>
      <vt:lpstr>子类与父类的兼容性</vt:lpstr>
      <vt:lpstr>允许: 父类变量a=子类变量b;</vt:lpstr>
      <vt:lpstr>不允许:子类变量b=父类变量a;</vt:lpstr>
      <vt:lpstr>父类&amp;a=子类b;</vt:lpstr>
      <vt:lpstr>父类&amp;a=子类b;</vt:lpstr>
      <vt:lpstr>父类*a=&amp;子类b;</vt:lpstr>
      <vt:lpstr>父类*a=&amp;子类b;</vt:lpstr>
      <vt:lpstr>子类拥有与父类同名的成员</vt:lpstr>
      <vt:lpstr>本章总体纲要</vt:lpstr>
      <vt:lpstr>虚拟继承</vt:lpstr>
      <vt:lpstr>虚拟继承关系不具有传递性</vt:lpstr>
      <vt:lpstr>虚拟继承</vt:lpstr>
      <vt:lpstr>虚拟继承对照代码1</vt:lpstr>
      <vt:lpstr>虚拟继承对照代码2</vt:lpstr>
      <vt:lpstr>虚拟继承对照代码3</vt:lpstr>
      <vt:lpstr>虚拟继承对照代码4</vt:lpstr>
      <vt:lpstr>虚拟继承对照代码5</vt:lpstr>
      <vt:lpstr>虚拟继承对照代码6</vt:lpstr>
      <vt:lpstr>虚拟继承对照代码7</vt:lpstr>
      <vt:lpstr>虚拟继承对照代码8</vt:lpstr>
      <vt:lpstr>虚拟继承对照代码9</vt:lpstr>
      <vt:lpstr>虚拟继承对照代码10</vt:lpstr>
      <vt:lpstr>虚拟继承对照代码11</vt:lpstr>
      <vt:lpstr>虚拟继承对照代码12</vt:lpstr>
      <vt:lpstr>虚拟继承对照代码13</vt:lpstr>
      <vt:lpstr>虚拟继承对照代码14</vt:lpstr>
      <vt:lpstr>虚拟继承对照代码15</vt:lpstr>
      <vt:lpstr>虚拟继承对照代码16</vt:lpstr>
      <vt:lpstr>总结: 虚拟继承对照代码1~16</vt:lpstr>
      <vt:lpstr>本章总体纲要</vt:lpstr>
      <vt:lpstr>继承与组合</vt:lpstr>
      <vt:lpstr>继承性示例</vt:lpstr>
      <vt:lpstr>PowerPoint 演示文稿</vt:lpstr>
      <vt:lpstr>继承性讨论: 正方形类与矩形类</vt:lpstr>
      <vt:lpstr>PowerPoint 演示文稿</vt:lpstr>
      <vt:lpstr>PowerPoint 演示文稿</vt:lpstr>
      <vt:lpstr>继承与组合讨论: CP_Head类的组成</vt:lpstr>
      <vt:lpstr>PowerPoint 演示文稿</vt:lpstr>
      <vt:lpstr>继承性的经典案例</vt:lpstr>
      <vt:lpstr>本章总体纲要</vt:lpstr>
      <vt:lpstr>复习练习题(不用交)</vt:lpstr>
      <vt:lpstr>复习练习题(不用交)</vt:lpstr>
      <vt:lpstr>复习练习题(不用交)</vt:lpstr>
      <vt:lpstr>复习练习题(不用交)</vt:lpstr>
      <vt:lpstr>复习练习题(不用交)</vt:lpstr>
      <vt:lpstr>思考题</vt:lpstr>
      <vt:lpstr>本章总体纲要</vt:lpstr>
      <vt:lpstr>第3次作业(采用VC 2017编写程序)</vt:lpstr>
      <vt:lpstr>作业要求补充</vt:lpstr>
      <vt:lpstr>Thank You</vt:lpstr>
      <vt:lpstr>面向对象程序设计基础 (Fundamentals of Object-Oriented Programming)</vt:lpstr>
      <vt:lpstr>助教</vt:lpstr>
      <vt:lpstr>第1次作业讲评</vt:lpstr>
      <vt:lpstr>第1次作业(采用VC 2017编写程序)</vt:lpstr>
      <vt:lpstr>存在的问题</vt:lpstr>
      <vt:lpstr>存在的问题</vt:lpstr>
      <vt:lpstr>亮点</vt:lpstr>
      <vt:lpstr>亮点</vt:lpstr>
      <vt:lpstr>亮点</vt:lpstr>
      <vt:lpstr>优秀作业</vt:lpstr>
      <vt:lpstr>PowerPoint 演示文稿</vt:lpstr>
      <vt:lpstr>PowerPoint 演示文稿</vt:lpstr>
      <vt:lpstr>Thank You</vt:lpstr>
      <vt:lpstr>谢谢</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雍俊海编写过的部分书</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577</cp:revision>
  <dcterms:created xsi:type="dcterms:W3CDTF">2017-01-12T02:44:27Z</dcterms:created>
  <dcterms:modified xsi:type="dcterms:W3CDTF">2021-03-10T04:19:24Z</dcterms:modified>
</cp:coreProperties>
</file>