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7.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18.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9.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20.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21.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4"/>
  </p:notesMasterIdLst>
  <p:sldIdLst>
    <p:sldId id="417" r:id="rId2"/>
    <p:sldId id="393" r:id="rId3"/>
    <p:sldId id="353" r:id="rId4"/>
    <p:sldId id="256" r:id="rId5"/>
    <p:sldId id="418" r:id="rId6"/>
    <p:sldId id="273" r:id="rId7"/>
    <p:sldId id="275" r:id="rId8"/>
    <p:sldId id="276" r:id="rId9"/>
    <p:sldId id="277" r:id="rId10"/>
    <p:sldId id="274" r:id="rId11"/>
    <p:sldId id="258" r:id="rId12"/>
    <p:sldId id="356" r:id="rId13"/>
    <p:sldId id="354" r:id="rId14"/>
    <p:sldId id="355" r:id="rId15"/>
    <p:sldId id="394" r:id="rId16"/>
    <p:sldId id="357" r:id="rId17"/>
    <p:sldId id="257" r:id="rId18"/>
    <p:sldId id="278" r:id="rId19"/>
    <p:sldId id="279" r:id="rId20"/>
    <p:sldId id="395" r:id="rId21"/>
    <p:sldId id="358" r:id="rId22"/>
    <p:sldId id="396" r:id="rId23"/>
    <p:sldId id="359" r:id="rId24"/>
    <p:sldId id="397" r:id="rId25"/>
    <p:sldId id="360" r:id="rId26"/>
    <p:sldId id="398" r:id="rId27"/>
    <p:sldId id="361" r:id="rId28"/>
    <p:sldId id="399" r:id="rId29"/>
    <p:sldId id="362" r:id="rId30"/>
    <p:sldId id="400" r:id="rId31"/>
    <p:sldId id="363" r:id="rId32"/>
    <p:sldId id="377" r:id="rId33"/>
    <p:sldId id="280" r:id="rId34"/>
    <p:sldId id="405" r:id="rId35"/>
    <p:sldId id="281" r:id="rId36"/>
    <p:sldId id="282" r:id="rId37"/>
    <p:sldId id="343" r:id="rId38"/>
    <p:sldId id="344" r:id="rId39"/>
    <p:sldId id="345" r:id="rId40"/>
    <p:sldId id="346" r:id="rId41"/>
    <p:sldId id="347" r:id="rId42"/>
    <p:sldId id="378" r:id="rId43"/>
    <p:sldId id="348" r:id="rId44"/>
    <p:sldId id="364" r:id="rId45"/>
    <p:sldId id="379" r:id="rId46"/>
    <p:sldId id="349" r:id="rId47"/>
    <p:sldId id="365" r:id="rId48"/>
    <p:sldId id="366" r:id="rId49"/>
    <p:sldId id="367" r:id="rId50"/>
    <p:sldId id="368" r:id="rId51"/>
    <p:sldId id="380" r:id="rId52"/>
    <p:sldId id="351" r:id="rId53"/>
    <p:sldId id="352" r:id="rId54"/>
    <p:sldId id="333" r:id="rId55"/>
    <p:sldId id="369" r:id="rId56"/>
    <p:sldId id="334" r:id="rId57"/>
    <p:sldId id="335" r:id="rId58"/>
    <p:sldId id="336" r:id="rId59"/>
    <p:sldId id="337" r:id="rId60"/>
    <p:sldId id="338" r:id="rId61"/>
    <p:sldId id="339" r:id="rId62"/>
    <p:sldId id="370" r:id="rId63"/>
    <p:sldId id="371" r:id="rId64"/>
    <p:sldId id="372" r:id="rId65"/>
    <p:sldId id="374" r:id="rId66"/>
    <p:sldId id="373" r:id="rId67"/>
    <p:sldId id="421" r:id="rId68"/>
    <p:sldId id="340" r:id="rId69"/>
    <p:sldId id="341" r:id="rId70"/>
    <p:sldId id="323" r:id="rId71"/>
    <p:sldId id="375" r:id="rId72"/>
    <p:sldId id="376" r:id="rId73"/>
    <p:sldId id="381" r:id="rId74"/>
    <p:sldId id="324" r:id="rId75"/>
    <p:sldId id="382" r:id="rId76"/>
    <p:sldId id="325" r:id="rId77"/>
    <p:sldId id="326" r:id="rId78"/>
    <p:sldId id="259" r:id="rId79"/>
    <p:sldId id="419" r:id="rId80"/>
    <p:sldId id="420" r:id="rId81"/>
    <p:sldId id="407" r:id="rId82"/>
    <p:sldId id="422" r:id="rId83"/>
    <p:sldId id="423" r:id="rId84"/>
    <p:sldId id="424" r:id="rId85"/>
    <p:sldId id="425" r:id="rId86"/>
    <p:sldId id="426" r:id="rId87"/>
    <p:sldId id="427" r:id="rId88"/>
    <p:sldId id="428" r:id="rId89"/>
    <p:sldId id="429" r:id="rId90"/>
    <p:sldId id="430" r:id="rId91"/>
    <p:sldId id="431" r:id="rId92"/>
    <p:sldId id="416" r:id="rId93"/>
    <p:sldId id="269" r:id="rId94"/>
    <p:sldId id="383" r:id="rId95"/>
    <p:sldId id="404" r:id="rId96"/>
    <p:sldId id="385" r:id="rId97"/>
    <p:sldId id="386" r:id="rId98"/>
    <p:sldId id="387" r:id="rId99"/>
    <p:sldId id="388" r:id="rId100"/>
    <p:sldId id="389" r:id="rId101"/>
    <p:sldId id="390" r:id="rId102"/>
    <p:sldId id="270" r:id="rId10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60032"/>
    <a:srgbClr val="643200"/>
    <a:srgbClr val="6432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093" autoAdjust="0"/>
  </p:normalViewPr>
  <p:slideViewPr>
    <p:cSldViewPr snapToGrid="0">
      <p:cViewPr varScale="1">
        <p:scale>
          <a:sx n="50" d="100"/>
          <a:sy n="50" d="100"/>
        </p:scale>
        <p:origin x="1692" y="36"/>
      </p:cViewPr>
      <p:guideLst>
        <p:guide orient="horz" pos="2409"/>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E18432-378F-4815-8A90-7A5E59238DC6}" type="datetimeFigureOut">
              <a:rPr lang="zh-CN" altLang="en-US" smtClean="0"/>
              <a:t>2021/3/14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FC1F8-B4A3-48E0-A5DB-A7E570CB2C41}" type="slidenum">
              <a:rPr lang="zh-CN" altLang="en-US" smtClean="0"/>
              <a:t>‹#›</a:t>
            </a:fld>
            <a:endParaRPr lang="zh-CN" altLang="en-US"/>
          </a:p>
        </p:txBody>
      </p:sp>
    </p:spTree>
    <p:extLst>
      <p:ext uri="{BB962C8B-B14F-4D97-AF65-F5344CB8AC3E}">
        <p14:creationId xmlns:p14="http://schemas.microsoft.com/office/powerpoint/2010/main" val="2551728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同上一页。保留，方便讲解。</a:t>
            </a:r>
            <a:endParaRPr lang="zh-CN" altLang="en-US" dirty="0"/>
          </a:p>
        </p:txBody>
      </p:sp>
      <p:sp>
        <p:nvSpPr>
          <p:cNvPr id="4" name="灯片编号占位符 3"/>
          <p:cNvSpPr>
            <a:spLocks noGrp="1"/>
          </p:cNvSpPr>
          <p:nvPr>
            <p:ph type="sldNum" sz="quarter" idx="10"/>
          </p:nvPr>
        </p:nvSpPr>
        <p:spPr/>
        <p:txBody>
          <a:bodyPr/>
          <a:lstStyle/>
          <a:p>
            <a:fld id="{386FC1F8-B4A3-48E0-A5DB-A7E570CB2C41}" type="slidenum">
              <a:rPr lang="zh-CN" altLang="en-US" smtClean="0"/>
              <a:t>3</a:t>
            </a:fld>
            <a:endParaRPr lang="zh-CN" altLang="en-US"/>
          </a:p>
        </p:txBody>
      </p:sp>
    </p:spTree>
    <p:extLst>
      <p:ext uri="{BB962C8B-B14F-4D97-AF65-F5344CB8AC3E}">
        <p14:creationId xmlns:p14="http://schemas.microsoft.com/office/powerpoint/2010/main" val="434948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12</a:t>
            </a:fld>
            <a:endParaRPr lang="zh-CN" altLang="en-US"/>
          </a:p>
        </p:txBody>
      </p:sp>
    </p:spTree>
    <p:extLst>
      <p:ext uri="{BB962C8B-B14F-4D97-AF65-F5344CB8AC3E}">
        <p14:creationId xmlns:p14="http://schemas.microsoft.com/office/powerpoint/2010/main" val="134500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13</a:t>
            </a:fld>
            <a:endParaRPr lang="zh-CN" altLang="en-US"/>
          </a:p>
        </p:txBody>
      </p:sp>
    </p:spTree>
    <p:extLst>
      <p:ext uri="{BB962C8B-B14F-4D97-AF65-F5344CB8AC3E}">
        <p14:creationId xmlns:p14="http://schemas.microsoft.com/office/powerpoint/2010/main" val="618519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14</a:t>
            </a:fld>
            <a:endParaRPr lang="zh-CN" altLang="en-US"/>
          </a:p>
        </p:txBody>
      </p:sp>
    </p:spTree>
    <p:extLst>
      <p:ext uri="{BB962C8B-B14F-4D97-AF65-F5344CB8AC3E}">
        <p14:creationId xmlns:p14="http://schemas.microsoft.com/office/powerpoint/2010/main" val="1328936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16</a:t>
            </a:fld>
            <a:endParaRPr lang="zh-CN" altLang="en-US"/>
          </a:p>
        </p:txBody>
      </p:sp>
    </p:spTree>
    <p:extLst>
      <p:ext uri="{BB962C8B-B14F-4D97-AF65-F5344CB8AC3E}">
        <p14:creationId xmlns:p14="http://schemas.microsoft.com/office/powerpoint/2010/main" val="2536667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17</a:t>
            </a:fld>
            <a:endParaRPr lang="zh-CN" altLang="en-US"/>
          </a:p>
        </p:txBody>
      </p:sp>
    </p:spTree>
    <p:extLst>
      <p:ext uri="{BB962C8B-B14F-4D97-AF65-F5344CB8AC3E}">
        <p14:creationId xmlns:p14="http://schemas.microsoft.com/office/powerpoint/2010/main" val="6275060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18</a:t>
            </a:fld>
            <a:endParaRPr lang="zh-CN" altLang="en-US"/>
          </a:p>
        </p:txBody>
      </p:sp>
    </p:spTree>
    <p:extLst>
      <p:ext uri="{BB962C8B-B14F-4D97-AF65-F5344CB8AC3E}">
        <p14:creationId xmlns:p14="http://schemas.microsoft.com/office/powerpoint/2010/main" val="848671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19</a:t>
            </a:fld>
            <a:endParaRPr lang="zh-CN" altLang="en-US"/>
          </a:p>
        </p:txBody>
      </p:sp>
    </p:spTree>
    <p:extLst>
      <p:ext uri="{BB962C8B-B14F-4D97-AF65-F5344CB8AC3E}">
        <p14:creationId xmlns:p14="http://schemas.microsoft.com/office/powerpoint/2010/main" val="2245835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21</a:t>
            </a:fld>
            <a:endParaRPr lang="zh-CN" altLang="en-US"/>
          </a:p>
        </p:txBody>
      </p:sp>
    </p:spTree>
    <p:extLst>
      <p:ext uri="{BB962C8B-B14F-4D97-AF65-F5344CB8AC3E}">
        <p14:creationId xmlns:p14="http://schemas.microsoft.com/office/powerpoint/2010/main" val="4070383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23</a:t>
            </a:fld>
            <a:endParaRPr lang="zh-CN" altLang="en-US"/>
          </a:p>
        </p:txBody>
      </p:sp>
    </p:spTree>
    <p:extLst>
      <p:ext uri="{BB962C8B-B14F-4D97-AF65-F5344CB8AC3E}">
        <p14:creationId xmlns:p14="http://schemas.microsoft.com/office/powerpoint/2010/main" val="690567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25</a:t>
            </a:fld>
            <a:endParaRPr lang="zh-CN" altLang="en-US"/>
          </a:p>
        </p:txBody>
      </p:sp>
    </p:spTree>
    <p:extLst>
      <p:ext uri="{BB962C8B-B14F-4D97-AF65-F5344CB8AC3E}">
        <p14:creationId xmlns:p14="http://schemas.microsoft.com/office/powerpoint/2010/main" val="3878595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a:t>
            </a:fld>
            <a:endParaRPr lang="zh-CN" altLang="en-US"/>
          </a:p>
        </p:txBody>
      </p:sp>
    </p:spTree>
    <p:extLst>
      <p:ext uri="{BB962C8B-B14F-4D97-AF65-F5344CB8AC3E}">
        <p14:creationId xmlns:p14="http://schemas.microsoft.com/office/powerpoint/2010/main" val="26052478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27</a:t>
            </a:fld>
            <a:endParaRPr lang="zh-CN" altLang="en-US"/>
          </a:p>
        </p:txBody>
      </p:sp>
    </p:spTree>
    <p:extLst>
      <p:ext uri="{BB962C8B-B14F-4D97-AF65-F5344CB8AC3E}">
        <p14:creationId xmlns:p14="http://schemas.microsoft.com/office/powerpoint/2010/main" val="6146675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29</a:t>
            </a:fld>
            <a:endParaRPr lang="zh-CN" altLang="en-US"/>
          </a:p>
        </p:txBody>
      </p:sp>
    </p:spTree>
    <p:extLst>
      <p:ext uri="{BB962C8B-B14F-4D97-AF65-F5344CB8AC3E}">
        <p14:creationId xmlns:p14="http://schemas.microsoft.com/office/powerpoint/2010/main" val="34813607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31</a:t>
            </a:fld>
            <a:endParaRPr lang="zh-CN" altLang="en-US"/>
          </a:p>
        </p:txBody>
      </p:sp>
    </p:spTree>
    <p:extLst>
      <p:ext uri="{BB962C8B-B14F-4D97-AF65-F5344CB8AC3E}">
        <p14:creationId xmlns:p14="http://schemas.microsoft.com/office/powerpoint/2010/main" val="15651590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32</a:t>
            </a:fld>
            <a:endParaRPr lang="zh-CN" altLang="en-US"/>
          </a:p>
        </p:txBody>
      </p:sp>
    </p:spTree>
    <p:extLst>
      <p:ext uri="{BB962C8B-B14F-4D97-AF65-F5344CB8AC3E}">
        <p14:creationId xmlns:p14="http://schemas.microsoft.com/office/powerpoint/2010/main" val="27767680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33</a:t>
            </a:fld>
            <a:endParaRPr lang="zh-CN" altLang="en-US"/>
          </a:p>
        </p:txBody>
      </p:sp>
    </p:spTree>
    <p:extLst>
      <p:ext uri="{BB962C8B-B14F-4D97-AF65-F5344CB8AC3E}">
        <p14:creationId xmlns:p14="http://schemas.microsoft.com/office/powerpoint/2010/main" val="29442639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34</a:t>
            </a:fld>
            <a:endParaRPr lang="zh-CN" altLang="en-US"/>
          </a:p>
        </p:txBody>
      </p:sp>
    </p:spTree>
    <p:extLst>
      <p:ext uri="{BB962C8B-B14F-4D97-AF65-F5344CB8AC3E}">
        <p14:creationId xmlns:p14="http://schemas.microsoft.com/office/powerpoint/2010/main" val="32217751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35</a:t>
            </a:fld>
            <a:endParaRPr lang="zh-CN" altLang="en-US"/>
          </a:p>
        </p:txBody>
      </p:sp>
    </p:spTree>
    <p:extLst>
      <p:ext uri="{BB962C8B-B14F-4D97-AF65-F5344CB8AC3E}">
        <p14:creationId xmlns:p14="http://schemas.microsoft.com/office/powerpoint/2010/main" val="41039981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36</a:t>
            </a:fld>
            <a:endParaRPr lang="zh-CN" altLang="en-US"/>
          </a:p>
        </p:txBody>
      </p:sp>
    </p:spTree>
    <p:extLst>
      <p:ext uri="{BB962C8B-B14F-4D97-AF65-F5344CB8AC3E}">
        <p14:creationId xmlns:p14="http://schemas.microsoft.com/office/powerpoint/2010/main" val="27458797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37</a:t>
            </a:fld>
            <a:endParaRPr lang="zh-CN" altLang="en-US"/>
          </a:p>
        </p:txBody>
      </p:sp>
    </p:spTree>
    <p:extLst>
      <p:ext uri="{BB962C8B-B14F-4D97-AF65-F5344CB8AC3E}">
        <p14:creationId xmlns:p14="http://schemas.microsoft.com/office/powerpoint/2010/main" val="34252896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38</a:t>
            </a:fld>
            <a:endParaRPr lang="zh-CN" altLang="en-US"/>
          </a:p>
        </p:txBody>
      </p:sp>
    </p:spTree>
    <p:extLst>
      <p:ext uri="{BB962C8B-B14F-4D97-AF65-F5344CB8AC3E}">
        <p14:creationId xmlns:p14="http://schemas.microsoft.com/office/powerpoint/2010/main" val="4135347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a:t>
            </a:fld>
            <a:endParaRPr lang="zh-CN" altLang="en-US"/>
          </a:p>
        </p:txBody>
      </p:sp>
    </p:spTree>
    <p:extLst>
      <p:ext uri="{BB962C8B-B14F-4D97-AF65-F5344CB8AC3E}">
        <p14:creationId xmlns:p14="http://schemas.microsoft.com/office/powerpoint/2010/main" val="39254154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39</a:t>
            </a:fld>
            <a:endParaRPr lang="zh-CN" altLang="en-US"/>
          </a:p>
        </p:txBody>
      </p:sp>
    </p:spTree>
    <p:extLst>
      <p:ext uri="{BB962C8B-B14F-4D97-AF65-F5344CB8AC3E}">
        <p14:creationId xmlns:p14="http://schemas.microsoft.com/office/powerpoint/2010/main" val="35177080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40</a:t>
            </a:fld>
            <a:endParaRPr lang="zh-CN" altLang="en-US"/>
          </a:p>
        </p:txBody>
      </p:sp>
    </p:spTree>
    <p:extLst>
      <p:ext uri="{BB962C8B-B14F-4D97-AF65-F5344CB8AC3E}">
        <p14:creationId xmlns:p14="http://schemas.microsoft.com/office/powerpoint/2010/main" val="22120682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41</a:t>
            </a:fld>
            <a:endParaRPr lang="zh-CN" altLang="en-US"/>
          </a:p>
        </p:txBody>
      </p:sp>
    </p:spTree>
    <p:extLst>
      <p:ext uri="{BB962C8B-B14F-4D97-AF65-F5344CB8AC3E}">
        <p14:creationId xmlns:p14="http://schemas.microsoft.com/office/powerpoint/2010/main" val="32512650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42</a:t>
            </a:fld>
            <a:endParaRPr lang="zh-CN" altLang="en-US"/>
          </a:p>
        </p:txBody>
      </p:sp>
    </p:spTree>
    <p:extLst>
      <p:ext uri="{BB962C8B-B14F-4D97-AF65-F5344CB8AC3E}">
        <p14:creationId xmlns:p14="http://schemas.microsoft.com/office/powerpoint/2010/main" val="31960128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43</a:t>
            </a:fld>
            <a:endParaRPr lang="zh-CN" altLang="en-US"/>
          </a:p>
        </p:txBody>
      </p:sp>
    </p:spTree>
    <p:extLst>
      <p:ext uri="{BB962C8B-B14F-4D97-AF65-F5344CB8AC3E}">
        <p14:creationId xmlns:p14="http://schemas.microsoft.com/office/powerpoint/2010/main" val="17303852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44</a:t>
            </a:fld>
            <a:endParaRPr lang="zh-CN" altLang="en-US"/>
          </a:p>
        </p:txBody>
      </p:sp>
    </p:spTree>
    <p:extLst>
      <p:ext uri="{BB962C8B-B14F-4D97-AF65-F5344CB8AC3E}">
        <p14:creationId xmlns:p14="http://schemas.microsoft.com/office/powerpoint/2010/main" val="22284468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45</a:t>
            </a:fld>
            <a:endParaRPr lang="zh-CN" altLang="en-US"/>
          </a:p>
        </p:txBody>
      </p:sp>
    </p:spTree>
    <p:extLst>
      <p:ext uri="{BB962C8B-B14F-4D97-AF65-F5344CB8AC3E}">
        <p14:creationId xmlns:p14="http://schemas.microsoft.com/office/powerpoint/2010/main" val="26195904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46</a:t>
            </a:fld>
            <a:endParaRPr lang="zh-CN" altLang="en-US"/>
          </a:p>
        </p:txBody>
      </p:sp>
    </p:spTree>
    <p:extLst>
      <p:ext uri="{BB962C8B-B14F-4D97-AF65-F5344CB8AC3E}">
        <p14:creationId xmlns:p14="http://schemas.microsoft.com/office/powerpoint/2010/main" val="6162864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47</a:t>
            </a:fld>
            <a:endParaRPr lang="zh-CN" altLang="en-US"/>
          </a:p>
        </p:txBody>
      </p:sp>
    </p:spTree>
    <p:extLst>
      <p:ext uri="{BB962C8B-B14F-4D97-AF65-F5344CB8AC3E}">
        <p14:creationId xmlns:p14="http://schemas.microsoft.com/office/powerpoint/2010/main" val="7255386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48</a:t>
            </a:fld>
            <a:endParaRPr lang="zh-CN" altLang="en-US"/>
          </a:p>
        </p:txBody>
      </p:sp>
    </p:spTree>
    <p:extLst>
      <p:ext uri="{BB962C8B-B14F-4D97-AF65-F5344CB8AC3E}">
        <p14:creationId xmlns:p14="http://schemas.microsoft.com/office/powerpoint/2010/main" val="3559900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a:t>
            </a:fld>
            <a:endParaRPr lang="zh-CN" altLang="en-US"/>
          </a:p>
        </p:txBody>
      </p:sp>
    </p:spTree>
    <p:extLst>
      <p:ext uri="{BB962C8B-B14F-4D97-AF65-F5344CB8AC3E}">
        <p14:creationId xmlns:p14="http://schemas.microsoft.com/office/powerpoint/2010/main" val="26522273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49</a:t>
            </a:fld>
            <a:endParaRPr lang="zh-CN" altLang="en-US"/>
          </a:p>
        </p:txBody>
      </p:sp>
    </p:spTree>
    <p:extLst>
      <p:ext uri="{BB962C8B-B14F-4D97-AF65-F5344CB8AC3E}">
        <p14:creationId xmlns:p14="http://schemas.microsoft.com/office/powerpoint/2010/main" val="6564141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50</a:t>
            </a:fld>
            <a:endParaRPr lang="zh-CN" altLang="en-US"/>
          </a:p>
        </p:txBody>
      </p:sp>
    </p:spTree>
    <p:extLst>
      <p:ext uri="{BB962C8B-B14F-4D97-AF65-F5344CB8AC3E}">
        <p14:creationId xmlns:p14="http://schemas.microsoft.com/office/powerpoint/2010/main" val="26111810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51</a:t>
            </a:fld>
            <a:endParaRPr lang="zh-CN" altLang="en-US"/>
          </a:p>
        </p:txBody>
      </p:sp>
    </p:spTree>
    <p:extLst>
      <p:ext uri="{BB962C8B-B14F-4D97-AF65-F5344CB8AC3E}">
        <p14:creationId xmlns:p14="http://schemas.microsoft.com/office/powerpoint/2010/main" val="5734440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52</a:t>
            </a:fld>
            <a:endParaRPr lang="zh-CN" altLang="en-US"/>
          </a:p>
        </p:txBody>
      </p:sp>
    </p:spTree>
    <p:extLst>
      <p:ext uri="{BB962C8B-B14F-4D97-AF65-F5344CB8AC3E}">
        <p14:creationId xmlns:p14="http://schemas.microsoft.com/office/powerpoint/2010/main" val="34720143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53</a:t>
            </a:fld>
            <a:endParaRPr lang="zh-CN" altLang="en-US"/>
          </a:p>
        </p:txBody>
      </p:sp>
    </p:spTree>
    <p:extLst>
      <p:ext uri="{BB962C8B-B14F-4D97-AF65-F5344CB8AC3E}">
        <p14:creationId xmlns:p14="http://schemas.microsoft.com/office/powerpoint/2010/main" val="10927042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54</a:t>
            </a:fld>
            <a:endParaRPr lang="zh-CN" altLang="en-US"/>
          </a:p>
        </p:txBody>
      </p:sp>
    </p:spTree>
    <p:extLst>
      <p:ext uri="{BB962C8B-B14F-4D97-AF65-F5344CB8AC3E}">
        <p14:creationId xmlns:p14="http://schemas.microsoft.com/office/powerpoint/2010/main" val="29925747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55</a:t>
            </a:fld>
            <a:endParaRPr lang="zh-CN" altLang="en-US"/>
          </a:p>
        </p:txBody>
      </p:sp>
    </p:spTree>
    <p:extLst>
      <p:ext uri="{BB962C8B-B14F-4D97-AF65-F5344CB8AC3E}">
        <p14:creationId xmlns:p14="http://schemas.microsoft.com/office/powerpoint/2010/main" val="13583779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56</a:t>
            </a:fld>
            <a:endParaRPr lang="zh-CN" altLang="en-US"/>
          </a:p>
        </p:txBody>
      </p:sp>
    </p:spTree>
    <p:extLst>
      <p:ext uri="{BB962C8B-B14F-4D97-AF65-F5344CB8AC3E}">
        <p14:creationId xmlns:p14="http://schemas.microsoft.com/office/powerpoint/2010/main" val="36714721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57</a:t>
            </a:fld>
            <a:endParaRPr lang="zh-CN" altLang="en-US"/>
          </a:p>
        </p:txBody>
      </p:sp>
    </p:spTree>
    <p:extLst>
      <p:ext uri="{BB962C8B-B14F-4D97-AF65-F5344CB8AC3E}">
        <p14:creationId xmlns:p14="http://schemas.microsoft.com/office/powerpoint/2010/main" val="9616966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58</a:t>
            </a:fld>
            <a:endParaRPr lang="zh-CN" altLang="en-US"/>
          </a:p>
        </p:txBody>
      </p:sp>
    </p:spTree>
    <p:extLst>
      <p:ext uri="{BB962C8B-B14F-4D97-AF65-F5344CB8AC3E}">
        <p14:creationId xmlns:p14="http://schemas.microsoft.com/office/powerpoint/2010/main" val="1718419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a:t>
            </a:fld>
            <a:endParaRPr lang="zh-CN" altLang="en-US"/>
          </a:p>
        </p:txBody>
      </p:sp>
    </p:spTree>
    <p:extLst>
      <p:ext uri="{BB962C8B-B14F-4D97-AF65-F5344CB8AC3E}">
        <p14:creationId xmlns:p14="http://schemas.microsoft.com/office/powerpoint/2010/main" val="25833612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59</a:t>
            </a:fld>
            <a:endParaRPr lang="zh-CN" altLang="en-US"/>
          </a:p>
        </p:txBody>
      </p:sp>
    </p:spTree>
    <p:extLst>
      <p:ext uri="{BB962C8B-B14F-4D97-AF65-F5344CB8AC3E}">
        <p14:creationId xmlns:p14="http://schemas.microsoft.com/office/powerpoint/2010/main" val="32778583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60</a:t>
            </a:fld>
            <a:endParaRPr lang="zh-CN" altLang="en-US"/>
          </a:p>
        </p:txBody>
      </p:sp>
    </p:spTree>
    <p:extLst>
      <p:ext uri="{BB962C8B-B14F-4D97-AF65-F5344CB8AC3E}">
        <p14:creationId xmlns:p14="http://schemas.microsoft.com/office/powerpoint/2010/main" val="20138812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61</a:t>
            </a:fld>
            <a:endParaRPr lang="zh-CN" altLang="en-US"/>
          </a:p>
        </p:txBody>
      </p:sp>
    </p:spTree>
    <p:extLst>
      <p:ext uri="{BB962C8B-B14F-4D97-AF65-F5344CB8AC3E}">
        <p14:creationId xmlns:p14="http://schemas.microsoft.com/office/powerpoint/2010/main" val="5034684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62</a:t>
            </a:fld>
            <a:endParaRPr lang="zh-CN" altLang="en-US"/>
          </a:p>
        </p:txBody>
      </p:sp>
    </p:spTree>
    <p:extLst>
      <p:ext uri="{BB962C8B-B14F-4D97-AF65-F5344CB8AC3E}">
        <p14:creationId xmlns:p14="http://schemas.microsoft.com/office/powerpoint/2010/main" val="42003101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63</a:t>
            </a:fld>
            <a:endParaRPr lang="zh-CN" altLang="en-US"/>
          </a:p>
        </p:txBody>
      </p:sp>
    </p:spTree>
    <p:extLst>
      <p:ext uri="{BB962C8B-B14F-4D97-AF65-F5344CB8AC3E}">
        <p14:creationId xmlns:p14="http://schemas.microsoft.com/office/powerpoint/2010/main" val="41581453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64</a:t>
            </a:fld>
            <a:endParaRPr lang="zh-CN" altLang="en-US"/>
          </a:p>
        </p:txBody>
      </p:sp>
    </p:spTree>
    <p:extLst>
      <p:ext uri="{BB962C8B-B14F-4D97-AF65-F5344CB8AC3E}">
        <p14:creationId xmlns:p14="http://schemas.microsoft.com/office/powerpoint/2010/main" val="325429635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65</a:t>
            </a:fld>
            <a:endParaRPr lang="zh-CN" altLang="en-US"/>
          </a:p>
        </p:txBody>
      </p:sp>
    </p:spTree>
    <p:extLst>
      <p:ext uri="{BB962C8B-B14F-4D97-AF65-F5344CB8AC3E}">
        <p14:creationId xmlns:p14="http://schemas.microsoft.com/office/powerpoint/2010/main" val="8048926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66</a:t>
            </a:fld>
            <a:endParaRPr lang="zh-CN" altLang="en-US"/>
          </a:p>
        </p:txBody>
      </p:sp>
    </p:spTree>
    <p:extLst>
      <p:ext uri="{BB962C8B-B14F-4D97-AF65-F5344CB8AC3E}">
        <p14:creationId xmlns:p14="http://schemas.microsoft.com/office/powerpoint/2010/main" val="36884077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67</a:t>
            </a:fld>
            <a:endParaRPr lang="zh-CN" altLang="en-US"/>
          </a:p>
        </p:txBody>
      </p:sp>
    </p:spTree>
    <p:extLst>
      <p:ext uri="{BB962C8B-B14F-4D97-AF65-F5344CB8AC3E}">
        <p14:creationId xmlns:p14="http://schemas.microsoft.com/office/powerpoint/2010/main" val="17831720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68</a:t>
            </a:fld>
            <a:endParaRPr lang="zh-CN" altLang="en-US"/>
          </a:p>
        </p:txBody>
      </p:sp>
    </p:spTree>
    <p:extLst>
      <p:ext uri="{BB962C8B-B14F-4D97-AF65-F5344CB8AC3E}">
        <p14:creationId xmlns:p14="http://schemas.microsoft.com/office/powerpoint/2010/main" val="3626325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a:t>
            </a:fld>
            <a:endParaRPr lang="zh-CN" altLang="en-US"/>
          </a:p>
        </p:txBody>
      </p:sp>
    </p:spTree>
    <p:extLst>
      <p:ext uri="{BB962C8B-B14F-4D97-AF65-F5344CB8AC3E}">
        <p14:creationId xmlns:p14="http://schemas.microsoft.com/office/powerpoint/2010/main" val="95201604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69</a:t>
            </a:fld>
            <a:endParaRPr lang="zh-CN" altLang="en-US"/>
          </a:p>
        </p:txBody>
      </p:sp>
    </p:spTree>
    <p:extLst>
      <p:ext uri="{BB962C8B-B14F-4D97-AF65-F5344CB8AC3E}">
        <p14:creationId xmlns:p14="http://schemas.microsoft.com/office/powerpoint/2010/main" val="29181403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70</a:t>
            </a:fld>
            <a:endParaRPr lang="zh-CN" altLang="en-US"/>
          </a:p>
        </p:txBody>
      </p:sp>
    </p:spTree>
    <p:extLst>
      <p:ext uri="{BB962C8B-B14F-4D97-AF65-F5344CB8AC3E}">
        <p14:creationId xmlns:p14="http://schemas.microsoft.com/office/powerpoint/2010/main" val="87156487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71</a:t>
            </a:fld>
            <a:endParaRPr lang="zh-CN" altLang="en-US"/>
          </a:p>
        </p:txBody>
      </p:sp>
    </p:spTree>
    <p:extLst>
      <p:ext uri="{BB962C8B-B14F-4D97-AF65-F5344CB8AC3E}">
        <p14:creationId xmlns:p14="http://schemas.microsoft.com/office/powerpoint/2010/main" val="185118715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72</a:t>
            </a:fld>
            <a:endParaRPr lang="zh-CN" altLang="en-US"/>
          </a:p>
        </p:txBody>
      </p:sp>
    </p:spTree>
    <p:extLst>
      <p:ext uri="{BB962C8B-B14F-4D97-AF65-F5344CB8AC3E}">
        <p14:creationId xmlns:p14="http://schemas.microsoft.com/office/powerpoint/2010/main" val="167563934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73</a:t>
            </a:fld>
            <a:endParaRPr lang="zh-CN" altLang="en-US"/>
          </a:p>
        </p:txBody>
      </p:sp>
    </p:spTree>
    <p:extLst>
      <p:ext uri="{BB962C8B-B14F-4D97-AF65-F5344CB8AC3E}">
        <p14:creationId xmlns:p14="http://schemas.microsoft.com/office/powerpoint/2010/main" val="21866297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74</a:t>
            </a:fld>
            <a:endParaRPr lang="zh-CN" altLang="en-US"/>
          </a:p>
        </p:txBody>
      </p:sp>
    </p:spTree>
    <p:extLst>
      <p:ext uri="{BB962C8B-B14F-4D97-AF65-F5344CB8AC3E}">
        <p14:creationId xmlns:p14="http://schemas.microsoft.com/office/powerpoint/2010/main" val="166792606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75</a:t>
            </a:fld>
            <a:endParaRPr lang="zh-CN" altLang="en-US"/>
          </a:p>
        </p:txBody>
      </p:sp>
    </p:spTree>
    <p:extLst>
      <p:ext uri="{BB962C8B-B14F-4D97-AF65-F5344CB8AC3E}">
        <p14:creationId xmlns:p14="http://schemas.microsoft.com/office/powerpoint/2010/main" val="38261723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76</a:t>
            </a:fld>
            <a:endParaRPr lang="zh-CN" altLang="en-US"/>
          </a:p>
        </p:txBody>
      </p:sp>
    </p:spTree>
    <p:extLst>
      <p:ext uri="{BB962C8B-B14F-4D97-AF65-F5344CB8AC3E}">
        <p14:creationId xmlns:p14="http://schemas.microsoft.com/office/powerpoint/2010/main" val="27981121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77</a:t>
            </a:fld>
            <a:endParaRPr lang="zh-CN" altLang="en-US"/>
          </a:p>
        </p:txBody>
      </p:sp>
    </p:spTree>
    <p:extLst>
      <p:ext uri="{BB962C8B-B14F-4D97-AF65-F5344CB8AC3E}">
        <p14:creationId xmlns:p14="http://schemas.microsoft.com/office/powerpoint/2010/main" val="182394271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78</a:t>
            </a:fld>
            <a:endParaRPr lang="zh-CN" altLang="en-US"/>
          </a:p>
        </p:txBody>
      </p:sp>
    </p:spTree>
    <p:extLst>
      <p:ext uri="{BB962C8B-B14F-4D97-AF65-F5344CB8AC3E}">
        <p14:creationId xmlns:p14="http://schemas.microsoft.com/office/powerpoint/2010/main" val="2628990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a:t>
            </a:fld>
            <a:endParaRPr lang="zh-CN" altLang="en-US"/>
          </a:p>
        </p:txBody>
      </p:sp>
    </p:spTree>
    <p:extLst>
      <p:ext uri="{BB962C8B-B14F-4D97-AF65-F5344CB8AC3E}">
        <p14:creationId xmlns:p14="http://schemas.microsoft.com/office/powerpoint/2010/main" val="387794003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79</a:t>
            </a:fld>
            <a:endParaRPr lang="zh-CN" altLang="en-US"/>
          </a:p>
        </p:txBody>
      </p:sp>
    </p:spTree>
    <p:extLst>
      <p:ext uri="{BB962C8B-B14F-4D97-AF65-F5344CB8AC3E}">
        <p14:creationId xmlns:p14="http://schemas.microsoft.com/office/powerpoint/2010/main" val="16474904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80</a:t>
            </a:fld>
            <a:endParaRPr lang="zh-CN" altLang="en-US"/>
          </a:p>
        </p:txBody>
      </p:sp>
    </p:spTree>
    <p:extLst>
      <p:ext uri="{BB962C8B-B14F-4D97-AF65-F5344CB8AC3E}">
        <p14:creationId xmlns:p14="http://schemas.microsoft.com/office/powerpoint/2010/main" val="98698349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81</a:t>
            </a:fld>
            <a:endParaRPr lang="zh-CN" altLang="en-US"/>
          </a:p>
        </p:txBody>
      </p:sp>
    </p:spTree>
    <p:extLst>
      <p:ext uri="{BB962C8B-B14F-4D97-AF65-F5344CB8AC3E}">
        <p14:creationId xmlns:p14="http://schemas.microsoft.com/office/powerpoint/2010/main" val="280544790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首先还是回顾一下题目，第二次作业要求我们求正整数</a:t>
            </a:r>
            <a:r>
              <a:rPr lang="en-US" altLang="zh-CN" dirty="0"/>
              <a:t>a</a:t>
            </a:r>
            <a:r>
              <a:rPr lang="zh-CN" altLang="en-US" dirty="0"/>
              <a:t>和</a:t>
            </a:r>
            <a:r>
              <a:rPr lang="en-US" altLang="zh-CN" dirty="0"/>
              <a:t>b</a:t>
            </a:r>
            <a:r>
              <a:rPr lang="zh-CN" altLang="en-US" dirty="0"/>
              <a:t>的最大公约数及最小公倍数，同时要求输出算法的时间代价。</a:t>
            </a:r>
          </a:p>
        </p:txBody>
      </p:sp>
      <p:sp>
        <p:nvSpPr>
          <p:cNvPr id="4" name="灯片编号占位符 3"/>
          <p:cNvSpPr>
            <a:spLocks noGrp="1"/>
          </p:cNvSpPr>
          <p:nvPr>
            <p:ph type="sldNum" sz="quarter" idx="10"/>
          </p:nvPr>
        </p:nvSpPr>
        <p:spPr/>
        <p:txBody>
          <a:bodyPr/>
          <a:lstStyle/>
          <a:p>
            <a:fld id="{386FC1F8-B4A3-48E0-A5DB-A7E570CB2C41}" type="slidenum">
              <a:rPr lang="zh-CN" altLang="en-US" smtClean="0"/>
              <a:t>82</a:t>
            </a:fld>
            <a:endParaRPr lang="zh-CN" altLang="en-US"/>
          </a:p>
        </p:txBody>
      </p:sp>
    </p:spTree>
    <p:extLst>
      <p:ext uri="{BB962C8B-B14F-4D97-AF65-F5344CB8AC3E}">
        <p14:creationId xmlns:p14="http://schemas.microsoft.com/office/powerpoint/2010/main" val="159524851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这次作业大家整体做得都很好，所有同学都采用了面向对象的方法完成了作业。下面说一下作业中存在的一些小问题。很多同学在本次作业中都因为程序运行时间过短直接给出了</a:t>
            </a:r>
            <a:r>
              <a:rPr lang="en-US" altLang="zh-CN" dirty="0"/>
              <a:t>0</a:t>
            </a:r>
            <a:r>
              <a:rPr lang="zh-CN" altLang="en-US" dirty="0"/>
              <a:t>的时间代价，这是不符合实际的，</a:t>
            </a:r>
            <a:r>
              <a:rPr lang="zh-CN" altLang="en-US" sz="1800" b="0" i="0" u="none" strike="noStrike" dirty="0">
                <a:effectLst/>
                <a:latin typeface="宋体" panose="02010600030101010101" pitchFamily="2" charset="-122"/>
                <a:ea typeface="宋体" panose="02010600030101010101" pitchFamily="2" charset="-122"/>
              </a:rPr>
              <a:t>程序运行时间再短也不应该是</a:t>
            </a:r>
            <a:r>
              <a:rPr lang="en-US" altLang="zh-CN" sz="1800" b="0" i="0" u="none" strike="noStrike" dirty="0">
                <a:effectLst/>
                <a:latin typeface="Arial" panose="020B0604020202020204" pitchFamily="34" charset="0"/>
              </a:rPr>
              <a:t>0</a:t>
            </a:r>
            <a:r>
              <a:rPr lang="zh-CN" altLang="en-US" sz="1800" b="0" i="0" u="none" strike="noStrike" dirty="0">
                <a:effectLst/>
                <a:latin typeface="宋体" panose="02010600030101010101" pitchFamily="2" charset="-122"/>
                <a:ea typeface="宋体" panose="02010600030101010101" pitchFamily="2" charset="-122"/>
              </a:rPr>
              <a:t>，对于这种情况应该通过重复运行多次（比如上万次）程序最后取平均值的方法来提高时间测量精度。还有一些同学在代码中完成了对时间代价的计算但是没有在文档中展示，文档也是发布程序时相当重要的一部分，好的文档能极大地方便用户对程序的了解和使用。作业中要求完成的功能应该同时在代码和文档中体现，希望同学们之后多多注意。</a:t>
            </a:r>
            <a:endParaRPr lang="zh-CN" altLang="en-US" dirty="0"/>
          </a:p>
        </p:txBody>
      </p:sp>
      <p:sp>
        <p:nvSpPr>
          <p:cNvPr id="4" name="灯片编号占位符 3"/>
          <p:cNvSpPr>
            <a:spLocks noGrp="1"/>
          </p:cNvSpPr>
          <p:nvPr>
            <p:ph type="sldNum" sz="quarter" idx="10"/>
          </p:nvPr>
        </p:nvSpPr>
        <p:spPr/>
        <p:txBody>
          <a:bodyPr/>
          <a:lstStyle/>
          <a:p>
            <a:fld id="{386FC1F8-B4A3-48E0-A5DB-A7E570CB2C41}" type="slidenum">
              <a:rPr lang="zh-CN" altLang="en-US" smtClean="0"/>
              <a:t>83</a:t>
            </a:fld>
            <a:endParaRPr lang="zh-CN" altLang="en-US"/>
          </a:p>
        </p:txBody>
      </p:sp>
    </p:spTree>
    <p:extLst>
      <p:ext uri="{BB962C8B-B14F-4D97-AF65-F5344CB8AC3E}">
        <p14:creationId xmlns:p14="http://schemas.microsoft.com/office/powerpoint/2010/main" val="370561082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这次作业有</a:t>
            </a:r>
            <a:r>
              <a:rPr lang="en-US" altLang="zh-CN" dirty="0"/>
              <a:t>2</a:t>
            </a:r>
            <a:r>
              <a:rPr lang="zh-CN" altLang="en-US" dirty="0"/>
              <a:t>位同学没有按时提交，</a:t>
            </a:r>
            <a:r>
              <a:rPr lang="en-US" altLang="zh-CN" dirty="0"/>
              <a:t>3</a:t>
            </a:r>
            <a:r>
              <a:rPr lang="zh-CN" altLang="en-US" dirty="0"/>
              <a:t>位同学还没有交作业。希望大家多注意截止日期，及时完成并提交作业，</a:t>
            </a:r>
          </a:p>
        </p:txBody>
      </p:sp>
      <p:sp>
        <p:nvSpPr>
          <p:cNvPr id="4" name="灯片编号占位符 3"/>
          <p:cNvSpPr>
            <a:spLocks noGrp="1"/>
          </p:cNvSpPr>
          <p:nvPr>
            <p:ph type="sldNum" sz="quarter" idx="10"/>
          </p:nvPr>
        </p:nvSpPr>
        <p:spPr/>
        <p:txBody>
          <a:bodyPr/>
          <a:lstStyle/>
          <a:p>
            <a:fld id="{386FC1F8-B4A3-48E0-A5DB-A7E570CB2C41}" type="slidenum">
              <a:rPr lang="zh-CN" altLang="en-US" smtClean="0"/>
              <a:t>84</a:t>
            </a:fld>
            <a:endParaRPr lang="zh-CN" altLang="en-US"/>
          </a:p>
        </p:txBody>
      </p:sp>
    </p:spTree>
    <p:extLst>
      <p:ext uri="{BB962C8B-B14F-4D97-AF65-F5344CB8AC3E}">
        <p14:creationId xmlns:p14="http://schemas.microsoft.com/office/powerpoint/2010/main" val="123927998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下面是大家本次作业中的一些亮点，首先是有的同学采用了专业的数学工具来对本次结果的正确性进行了验证，这是非常不错的验证思路。</a:t>
            </a:r>
          </a:p>
        </p:txBody>
      </p:sp>
      <p:sp>
        <p:nvSpPr>
          <p:cNvPr id="4" name="灯片编号占位符 3"/>
          <p:cNvSpPr>
            <a:spLocks noGrp="1"/>
          </p:cNvSpPr>
          <p:nvPr>
            <p:ph type="sldNum" sz="quarter" idx="10"/>
          </p:nvPr>
        </p:nvSpPr>
        <p:spPr/>
        <p:txBody>
          <a:bodyPr/>
          <a:lstStyle/>
          <a:p>
            <a:fld id="{386FC1F8-B4A3-48E0-A5DB-A7E570CB2C41}" type="slidenum">
              <a:rPr lang="zh-CN" altLang="en-US" smtClean="0"/>
              <a:t>85</a:t>
            </a:fld>
            <a:endParaRPr lang="zh-CN" altLang="en-US"/>
          </a:p>
        </p:txBody>
      </p:sp>
    </p:spTree>
    <p:extLst>
      <p:ext uri="{BB962C8B-B14F-4D97-AF65-F5344CB8AC3E}">
        <p14:creationId xmlns:p14="http://schemas.microsoft.com/office/powerpoint/2010/main" val="93910084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另外有一些同学通过图表来验证了本次算法的时间复杂度，这种通过实验来验证理论的想法很值得大家学习。</a:t>
            </a:r>
          </a:p>
        </p:txBody>
      </p:sp>
      <p:sp>
        <p:nvSpPr>
          <p:cNvPr id="4" name="灯片编号占位符 3"/>
          <p:cNvSpPr>
            <a:spLocks noGrp="1"/>
          </p:cNvSpPr>
          <p:nvPr>
            <p:ph type="sldNum" sz="quarter" idx="10"/>
          </p:nvPr>
        </p:nvSpPr>
        <p:spPr/>
        <p:txBody>
          <a:bodyPr/>
          <a:lstStyle/>
          <a:p>
            <a:fld id="{386FC1F8-B4A3-48E0-A5DB-A7E570CB2C41}" type="slidenum">
              <a:rPr lang="zh-CN" altLang="en-US" smtClean="0"/>
              <a:t>86</a:t>
            </a:fld>
            <a:endParaRPr lang="zh-CN" altLang="en-US"/>
          </a:p>
        </p:txBody>
      </p:sp>
    </p:spTree>
    <p:extLst>
      <p:ext uri="{BB962C8B-B14F-4D97-AF65-F5344CB8AC3E}">
        <p14:creationId xmlns:p14="http://schemas.microsoft.com/office/powerpoint/2010/main" val="185590018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也有一些同学实现了自动化测试，比如对拍器或者自动验证函数。</a:t>
            </a:r>
          </a:p>
        </p:txBody>
      </p:sp>
      <p:sp>
        <p:nvSpPr>
          <p:cNvPr id="4" name="灯片编号占位符 3"/>
          <p:cNvSpPr>
            <a:spLocks noGrp="1"/>
          </p:cNvSpPr>
          <p:nvPr>
            <p:ph type="sldNum" sz="quarter" idx="10"/>
          </p:nvPr>
        </p:nvSpPr>
        <p:spPr/>
        <p:txBody>
          <a:bodyPr/>
          <a:lstStyle/>
          <a:p>
            <a:fld id="{386FC1F8-B4A3-48E0-A5DB-A7E570CB2C41}" type="slidenum">
              <a:rPr lang="zh-CN" altLang="en-US" smtClean="0"/>
              <a:t>87</a:t>
            </a:fld>
            <a:endParaRPr lang="zh-CN" altLang="en-US"/>
          </a:p>
        </p:txBody>
      </p:sp>
    </p:spTree>
    <p:extLst>
      <p:ext uri="{BB962C8B-B14F-4D97-AF65-F5344CB8AC3E}">
        <p14:creationId xmlns:p14="http://schemas.microsoft.com/office/powerpoint/2010/main" val="57762326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还有的同学在验证的过程中发现了一些有趣的问题，大家在完成作业的过程中如果发现一些问题可以在课下的时候互相交流探讨，相信能够了解到一些新的知识或者是加深对已有知识的理解。</a:t>
            </a:r>
          </a:p>
        </p:txBody>
      </p:sp>
      <p:sp>
        <p:nvSpPr>
          <p:cNvPr id="4" name="灯片编号占位符 3"/>
          <p:cNvSpPr>
            <a:spLocks noGrp="1"/>
          </p:cNvSpPr>
          <p:nvPr>
            <p:ph type="sldNum" sz="quarter" idx="10"/>
          </p:nvPr>
        </p:nvSpPr>
        <p:spPr/>
        <p:txBody>
          <a:bodyPr/>
          <a:lstStyle/>
          <a:p>
            <a:fld id="{386FC1F8-B4A3-48E0-A5DB-A7E570CB2C41}" type="slidenum">
              <a:rPr lang="zh-CN" altLang="en-US" smtClean="0"/>
              <a:t>88</a:t>
            </a:fld>
            <a:endParaRPr lang="zh-CN" altLang="en-US"/>
          </a:p>
        </p:txBody>
      </p:sp>
    </p:spTree>
    <p:extLst>
      <p:ext uri="{BB962C8B-B14F-4D97-AF65-F5344CB8AC3E}">
        <p14:creationId xmlns:p14="http://schemas.microsoft.com/office/powerpoint/2010/main" val="2945135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a:t>
            </a:fld>
            <a:endParaRPr lang="zh-CN" altLang="en-US"/>
          </a:p>
        </p:txBody>
      </p:sp>
    </p:spTree>
    <p:extLst>
      <p:ext uri="{BB962C8B-B14F-4D97-AF65-F5344CB8AC3E}">
        <p14:creationId xmlns:p14="http://schemas.microsoft.com/office/powerpoint/2010/main" val="232228946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以下同学的作业获得了本次的优秀作业评选，他们是顾洋丞和顾家铭，请大家以两位同学为榜样，多向他们学习。</a:t>
            </a:r>
          </a:p>
        </p:txBody>
      </p:sp>
      <p:sp>
        <p:nvSpPr>
          <p:cNvPr id="4" name="灯片编号占位符 3"/>
          <p:cNvSpPr>
            <a:spLocks noGrp="1"/>
          </p:cNvSpPr>
          <p:nvPr>
            <p:ph type="sldNum" sz="quarter" idx="10"/>
          </p:nvPr>
        </p:nvSpPr>
        <p:spPr/>
        <p:txBody>
          <a:bodyPr/>
          <a:lstStyle/>
          <a:p>
            <a:fld id="{386FC1F8-B4A3-48E0-A5DB-A7E570CB2C41}" type="slidenum">
              <a:rPr lang="zh-CN" altLang="en-US" smtClean="0"/>
              <a:t>89</a:t>
            </a:fld>
            <a:endParaRPr lang="zh-CN" altLang="en-US"/>
          </a:p>
        </p:txBody>
      </p:sp>
    </p:spTree>
    <p:extLst>
      <p:ext uri="{BB962C8B-B14F-4D97-AF65-F5344CB8AC3E}">
        <p14:creationId xmlns:p14="http://schemas.microsoft.com/office/powerpoint/2010/main" val="109312594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首先我们还是来看一下顾洋丞同学的作业，他的作业中采用了科学的验证工具以及通过图表来验证算法的时间复杂度，这都是展示结果时很好的方式，直观而严谨。</a:t>
            </a:r>
          </a:p>
        </p:txBody>
      </p:sp>
      <p:sp>
        <p:nvSpPr>
          <p:cNvPr id="4" name="灯片编号占位符 3"/>
          <p:cNvSpPr>
            <a:spLocks noGrp="1"/>
          </p:cNvSpPr>
          <p:nvPr>
            <p:ph type="sldNum" sz="quarter" idx="5"/>
          </p:nvPr>
        </p:nvSpPr>
        <p:spPr/>
        <p:txBody>
          <a:bodyPr/>
          <a:lstStyle/>
          <a:p>
            <a:fld id="{386FC1F8-B4A3-48E0-A5DB-A7E570CB2C41}" type="slidenum">
              <a:rPr lang="zh-CN" altLang="en-US" smtClean="0"/>
              <a:t>90</a:t>
            </a:fld>
            <a:endParaRPr lang="zh-CN" altLang="en-US"/>
          </a:p>
        </p:txBody>
      </p:sp>
    </p:spTree>
    <p:extLst>
      <p:ext uri="{BB962C8B-B14F-4D97-AF65-F5344CB8AC3E}">
        <p14:creationId xmlns:p14="http://schemas.microsoft.com/office/powerpoint/2010/main" val="201635286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然后让我们来看看顾家铭同学的作业，他在文档中首先对</a:t>
            </a:r>
            <a:r>
              <a:rPr lang="en-US" altLang="zh-CN" dirty="0" err="1"/>
              <a:t>gcd</a:t>
            </a:r>
            <a:r>
              <a:rPr lang="zh-CN" altLang="en-US" dirty="0"/>
              <a:t>算法的时间复杂度进行了理论计算，然后用实验来对理论结果进行了验证，这是科研探究中非常重要的一种方法，大家可以多多体会，向这位同学学习，另外他在作业中也发现了前面提到的那个问题，大家课下也可以思考探讨一下。</a:t>
            </a:r>
          </a:p>
        </p:txBody>
      </p:sp>
      <p:sp>
        <p:nvSpPr>
          <p:cNvPr id="4" name="灯片编号占位符 3"/>
          <p:cNvSpPr>
            <a:spLocks noGrp="1"/>
          </p:cNvSpPr>
          <p:nvPr>
            <p:ph type="sldNum" sz="quarter" idx="5"/>
          </p:nvPr>
        </p:nvSpPr>
        <p:spPr/>
        <p:txBody>
          <a:bodyPr/>
          <a:lstStyle/>
          <a:p>
            <a:fld id="{386FC1F8-B4A3-48E0-A5DB-A7E570CB2C41}" type="slidenum">
              <a:rPr lang="zh-CN" altLang="en-US" smtClean="0"/>
              <a:t>91</a:t>
            </a:fld>
            <a:endParaRPr lang="zh-CN" altLang="en-US"/>
          </a:p>
        </p:txBody>
      </p:sp>
    </p:spTree>
    <p:extLst>
      <p:ext uri="{BB962C8B-B14F-4D97-AF65-F5344CB8AC3E}">
        <p14:creationId xmlns:p14="http://schemas.microsoft.com/office/powerpoint/2010/main" val="140894372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_</a:t>
            </a:r>
            <a:r>
              <a:rPr lang="zh-CN" altLang="en-US" dirty="0" smtClean="0"/>
              <a:t>不计结尾</a:t>
            </a:r>
            <a:r>
              <a:rPr lang="en-US" altLang="zh-CN" smtClean="0"/>
              <a:t>_9</a:t>
            </a:r>
            <a:r>
              <a:rPr lang="zh-CN" altLang="en-US" smtClean="0"/>
              <a:t>分钟</a:t>
            </a:r>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92</a:t>
            </a:fld>
            <a:endParaRPr lang="zh-CN" altLang="en-US"/>
          </a:p>
        </p:txBody>
      </p:sp>
    </p:spTree>
    <p:extLst>
      <p:ext uri="{BB962C8B-B14F-4D97-AF65-F5344CB8AC3E}">
        <p14:creationId xmlns:p14="http://schemas.microsoft.com/office/powerpoint/2010/main" val="376427619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93</a:t>
            </a:fld>
            <a:endParaRPr lang="zh-CN" altLang="en-US"/>
          </a:p>
        </p:txBody>
      </p:sp>
    </p:spTree>
    <p:extLst>
      <p:ext uri="{BB962C8B-B14F-4D97-AF65-F5344CB8AC3E}">
        <p14:creationId xmlns:p14="http://schemas.microsoft.com/office/powerpoint/2010/main" val="287337224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94</a:t>
            </a:fld>
            <a:endParaRPr lang="zh-CN" altLang="en-US"/>
          </a:p>
        </p:txBody>
      </p:sp>
    </p:spTree>
    <p:extLst>
      <p:ext uri="{BB962C8B-B14F-4D97-AF65-F5344CB8AC3E}">
        <p14:creationId xmlns:p14="http://schemas.microsoft.com/office/powerpoint/2010/main" val="208651046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95</a:t>
            </a:fld>
            <a:endParaRPr lang="zh-CN" altLang="en-US"/>
          </a:p>
        </p:txBody>
      </p:sp>
    </p:spTree>
    <p:extLst>
      <p:ext uri="{BB962C8B-B14F-4D97-AF65-F5344CB8AC3E}">
        <p14:creationId xmlns:p14="http://schemas.microsoft.com/office/powerpoint/2010/main" val="163073714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96</a:t>
            </a:fld>
            <a:endParaRPr lang="zh-CN" altLang="en-US"/>
          </a:p>
        </p:txBody>
      </p:sp>
    </p:spTree>
    <p:extLst>
      <p:ext uri="{BB962C8B-B14F-4D97-AF65-F5344CB8AC3E}">
        <p14:creationId xmlns:p14="http://schemas.microsoft.com/office/powerpoint/2010/main" val="266145476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97</a:t>
            </a:fld>
            <a:endParaRPr lang="zh-CN" altLang="en-US"/>
          </a:p>
        </p:txBody>
      </p:sp>
    </p:spTree>
    <p:extLst>
      <p:ext uri="{BB962C8B-B14F-4D97-AF65-F5344CB8AC3E}">
        <p14:creationId xmlns:p14="http://schemas.microsoft.com/office/powerpoint/2010/main" val="262883903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98</a:t>
            </a:fld>
            <a:endParaRPr lang="zh-CN" altLang="en-US"/>
          </a:p>
        </p:txBody>
      </p:sp>
    </p:spTree>
    <p:extLst>
      <p:ext uri="{BB962C8B-B14F-4D97-AF65-F5344CB8AC3E}">
        <p14:creationId xmlns:p14="http://schemas.microsoft.com/office/powerpoint/2010/main" val="4111874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11</a:t>
            </a:fld>
            <a:endParaRPr lang="zh-CN" altLang="en-US"/>
          </a:p>
        </p:txBody>
      </p:sp>
    </p:spTree>
    <p:extLst>
      <p:ext uri="{BB962C8B-B14F-4D97-AF65-F5344CB8AC3E}">
        <p14:creationId xmlns:p14="http://schemas.microsoft.com/office/powerpoint/2010/main" val="6261662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99</a:t>
            </a:fld>
            <a:endParaRPr lang="zh-CN" altLang="en-US"/>
          </a:p>
        </p:txBody>
      </p:sp>
    </p:spTree>
    <p:extLst>
      <p:ext uri="{BB962C8B-B14F-4D97-AF65-F5344CB8AC3E}">
        <p14:creationId xmlns:p14="http://schemas.microsoft.com/office/powerpoint/2010/main" val="246822978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100</a:t>
            </a:fld>
            <a:endParaRPr lang="zh-CN" altLang="en-US"/>
          </a:p>
        </p:txBody>
      </p:sp>
    </p:spTree>
    <p:extLst>
      <p:ext uri="{BB962C8B-B14F-4D97-AF65-F5344CB8AC3E}">
        <p14:creationId xmlns:p14="http://schemas.microsoft.com/office/powerpoint/2010/main" val="60605014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101</a:t>
            </a:fld>
            <a:endParaRPr lang="zh-CN" altLang="en-US"/>
          </a:p>
        </p:txBody>
      </p:sp>
    </p:spTree>
    <p:extLst>
      <p:ext uri="{BB962C8B-B14F-4D97-AF65-F5344CB8AC3E}">
        <p14:creationId xmlns:p14="http://schemas.microsoft.com/office/powerpoint/2010/main" val="384806943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共</a:t>
            </a:r>
            <a:r>
              <a:rPr lang="en-US" altLang="zh-CN" dirty="0" smtClean="0"/>
              <a:t>8</a:t>
            </a:r>
            <a:r>
              <a:rPr lang="zh-CN" altLang="en-US" dirty="0" smtClean="0"/>
              <a:t>道题</a:t>
            </a:r>
            <a:r>
              <a:rPr lang="en-US" altLang="zh-CN" dirty="0" smtClean="0"/>
              <a:t>: </a:t>
            </a:r>
            <a:r>
              <a:rPr lang="zh-CN" altLang="en-US" dirty="0" smtClean="0"/>
              <a:t>语音版本页</a:t>
            </a:r>
            <a:r>
              <a:rPr lang="en-US" altLang="zh-CN" dirty="0" smtClean="0"/>
              <a:t>: 1</a:t>
            </a:r>
            <a:r>
              <a:rPr lang="zh-CN" altLang="en-US" dirty="0" smtClean="0"/>
              <a:t>、</a:t>
            </a:r>
            <a:r>
              <a:rPr lang="en-US" altLang="zh-CN" dirty="0" smtClean="0"/>
              <a:t>14</a:t>
            </a:r>
            <a:r>
              <a:rPr lang="zh-CN" altLang="en-US" dirty="0" smtClean="0"/>
              <a:t>、</a:t>
            </a:r>
            <a:r>
              <a:rPr lang="en-US" altLang="zh-CN" dirty="0" smtClean="0"/>
              <a:t>19</a:t>
            </a:r>
            <a:r>
              <a:rPr lang="zh-CN" altLang="en-US" dirty="0" smtClean="0"/>
              <a:t>、</a:t>
            </a:r>
            <a:r>
              <a:rPr lang="en-US" altLang="zh-CN" dirty="0" smtClean="0"/>
              <a:t>21</a:t>
            </a:r>
            <a:r>
              <a:rPr lang="zh-CN" altLang="en-US" dirty="0" smtClean="0"/>
              <a:t>、</a:t>
            </a:r>
            <a:r>
              <a:rPr lang="en-US" altLang="zh-CN" dirty="0" smtClean="0"/>
              <a:t>23</a:t>
            </a:r>
            <a:r>
              <a:rPr lang="zh-CN" altLang="en-US" dirty="0" smtClean="0"/>
              <a:t>、</a:t>
            </a:r>
            <a:r>
              <a:rPr lang="en-US" altLang="zh-CN" dirty="0" smtClean="0"/>
              <a:t>25</a:t>
            </a:r>
            <a:r>
              <a:rPr lang="zh-CN" altLang="en-US" dirty="0" smtClean="0"/>
              <a:t>、</a:t>
            </a:r>
            <a:r>
              <a:rPr lang="en-US" altLang="zh-CN" dirty="0" smtClean="0"/>
              <a:t>27</a:t>
            </a:r>
            <a:r>
              <a:rPr lang="zh-CN" altLang="en-US" dirty="0" smtClean="0"/>
              <a:t>、</a:t>
            </a:r>
            <a:r>
              <a:rPr lang="en-US" altLang="zh-CN" dirty="0" smtClean="0"/>
              <a:t>29</a:t>
            </a:r>
            <a:r>
              <a:rPr lang="zh-CN" altLang="en-US" smtClean="0"/>
              <a:t>。</a:t>
            </a:r>
            <a:endParaRPr lang="zh-CN" altLang="en-US" dirty="0"/>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102</a:t>
            </a:fld>
            <a:endParaRPr lang="zh-CN" altLang="en-US"/>
          </a:p>
        </p:txBody>
      </p:sp>
    </p:spTree>
    <p:extLst>
      <p:ext uri="{BB962C8B-B14F-4D97-AF65-F5344CB8AC3E}">
        <p14:creationId xmlns:p14="http://schemas.microsoft.com/office/powerpoint/2010/main" val="11453078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Picture 2" descr="礼堂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16400" y="5365750"/>
            <a:ext cx="4927600" cy="14859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二校门"/>
          <p:cNvPicPr>
            <a:picLocks noChangeAspect="1" noChangeArrowheads="1"/>
          </p:cNvPicPr>
          <p:nvPr userDrawn="1"/>
        </p:nvPicPr>
        <p:blipFill>
          <a:blip r:embed="rId3">
            <a:clrChange>
              <a:clrFrom>
                <a:srgbClr val="FFFCF7"/>
              </a:clrFrom>
              <a:clrTo>
                <a:srgbClr val="FFFCF7">
                  <a:alpha val="0"/>
                </a:srgbClr>
              </a:clrTo>
            </a:clrChange>
            <a:extLst>
              <a:ext uri="{28A0092B-C50C-407E-A947-70E740481C1C}">
                <a14:useLocalDpi xmlns:a14="http://schemas.microsoft.com/office/drawing/2010/main" val="0"/>
              </a:ext>
            </a:extLst>
          </a:blip>
          <a:srcRect/>
          <a:stretch>
            <a:fillRect/>
          </a:stretch>
        </p:blipFill>
        <p:spPr bwMode="auto">
          <a:xfrm>
            <a:off x="0" y="4044950"/>
            <a:ext cx="2349500" cy="28130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9" descr="未标题-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12223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0" y="1222375"/>
            <a:ext cx="9144000" cy="1978025"/>
          </a:xfrm>
        </p:spPr>
        <p:txBody>
          <a:bodyPr anchor="ctr" anchorCtr="1">
            <a:normAutofit/>
          </a:bodyPr>
          <a:lstStyle>
            <a:lvl1pPr algn="ctr">
              <a:lnSpc>
                <a:spcPct val="100000"/>
              </a:lnSpc>
              <a:defRPr sz="48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 y="3457576"/>
            <a:ext cx="9134475" cy="2228849"/>
          </a:xfrm>
        </p:spPr>
        <p:txBody>
          <a:bodyPr anchor="ctr" anchorCtr="1">
            <a:normAutofit/>
          </a:bodyPr>
          <a:lstStyle>
            <a:lvl1pPr marL="0" indent="0" algn="ctr">
              <a:lnSpc>
                <a:spcPct val="100000"/>
              </a:lnSpc>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fld id="{C4DEACD8-9172-4BE0-BF69-3AE0805BDBD3}" type="datetime2">
              <a:rPr lang="zh-CN" altLang="en-US" smtClean="0"/>
              <a:t>2021年3月14日</a:t>
            </a:fld>
            <a:endParaRPr lang="zh-CN" altLang="en-US" dirty="0"/>
          </a:p>
        </p:txBody>
      </p:sp>
      <p:sp>
        <p:nvSpPr>
          <p:cNvPr id="5" name="Footer Placeholder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Slide Number Placeholder 5"/>
          <p:cNvSpPr>
            <a:spLocks noGrp="1"/>
          </p:cNvSpPr>
          <p:nvPr>
            <p:ph type="sldNum" sz="quarter" idx="12"/>
          </p:nvPr>
        </p:nvSpPr>
        <p:spPr/>
        <p:txBody>
          <a:bodyPr/>
          <a:lstStyle/>
          <a:p>
            <a:fld id="{AB393D56-620A-4FA6-AFE0-8A286AD08B3F}" type="slidenum">
              <a:rPr lang="zh-CN" altLang="en-US" smtClean="0"/>
              <a:t>‹#›</a:t>
            </a:fld>
            <a:endParaRPr lang="zh-CN" altLang="en-US"/>
          </a:p>
        </p:txBody>
      </p:sp>
      <p:pic>
        <p:nvPicPr>
          <p:cNvPr id="10" name="Picture 7" descr="line6"/>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3200400"/>
            <a:ext cx="9144000" cy="25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6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461963" y="1457325"/>
            <a:ext cx="8220075" cy="4899026"/>
          </a:xfrm>
        </p:spPr>
        <p:txBody>
          <a:bodyPr/>
          <a:lstStyle>
            <a:lvl1pPr algn="just">
              <a:lnSpc>
                <a:spcPct val="100000"/>
              </a:lnSpc>
              <a:defRPr/>
            </a:lvl1pPr>
            <a:lvl2pPr algn="just">
              <a:lnSpc>
                <a:spcPct val="100000"/>
              </a:lnSpc>
              <a:defRPr/>
            </a:lvl2pPr>
            <a:lvl3pPr algn="just">
              <a:lnSpc>
                <a:spcPct val="100000"/>
              </a:lnSpc>
              <a:defRPr/>
            </a:lvl3pPr>
            <a:lvl4pPr algn="just">
              <a:lnSpc>
                <a:spcPct val="100000"/>
              </a:lnSpc>
              <a:defRPr/>
            </a:lvl4pPr>
            <a:lvl5pPr indent="-360000" algn="just">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lvl1pPr>
              <a:defRPr/>
            </a:lvl1pPr>
          </a:lstStyle>
          <a:p>
            <a:fld id="{FE5F219A-EC9F-4AD0-8836-930323F9B309}" type="datetime2">
              <a:rPr lang="zh-CN" altLang="en-US" smtClean="0"/>
              <a:t>2021年3月14日</a:t>
            </a:fld>
            <a:endParaRPr lang="zh-CN" altLang="en-US" dirty="0"/>
          </a:p>
        </p:txBody>
      </p:sp>
      <p:sp>
        <p:nvSpPr>
          <p:cNvPr id="5" name="Footer Placeholder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Slide Number Placeholder 5"/>
          <p:cNvSpPr>
            <a:spLocks noGrp="1"/>
          </p:cNvSpPr>
          <p:nvPr>
            <p:ph type="sldNum" sz="quarter" idx="12"/>
          </p:nvPr>
        </p:nvSpPr>
        <p:spPr/>
        <p:txBody>
          <a:bodyPr/>
          <a:lstStyle/>
          <a:p>
            <a:fld id="{AB393D56-620A-4FA6-AFE0-8A286AD08B3F}" type="slidenum">
              <a:rPr lang="zh-CN" altLang="en-US" smtClean="0"/>
              <a:t>‹#›</a:t>
            </a:fld>
            <a:endParaRPr lang="zh-CN" altLang="en-US" dirty="0"/>
          </a:p>
        </p:txBody>
      </p:sp>
    </p:spTree>
    <p:extLst>
      <p:ext uri="{BB962C8B-B14F-4D97-AF65-F5344CB8AC3E}">
        <p14:creationId xmlns:p14="http://schemas.microsoft.com/office/powerpoint/2010/main" val="21320850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342900" y="1495425"/>
            <a:ext cx="4171950" cy="486092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4629150" y="1495425"/>
            <a:ext cx="4171950" cy="486092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lvl1pPr>
              <a:defRPr/>
            </a:lvl1pPr>
          </a:lstStyle>
          <a:p>
            <a:fld id="{D8447BA2-8023-4328-A0D3-EFC07578AF05}" type="datetime2">
              <a:rPr lang="zh-CN" altLang="en-US" smtClean="0"/>
              <a:t>2021年3月14日</a:t>
            </a:fld>
            <a:endParaRPr lang="zh-CN" altLang="en-US" dirty="0"/>
          </a:p>
        </p:txBody>
      </p:sp>
      <p:sp>
        <p:nvSpPr>
          <p:cNvPr id="6" name="Footer Placeholder 5"/>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7" name="Slide Number Placeholder 6"/>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1403204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 y="0"/>
            <a:ext cx="9134475" cy="1325563"/>
          </a:xfrm>
        </p:spPr>
        <p:txBody>
          <a:bodyPr/>
          <a:lstStyle>
            <a:lvl1pPr>
              <a:lnSpc>
                <a:spcPct val="100000"/>
              </a:lnSpc>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61950" y="1476375"/>
            <a:ext cx="4136232" cy="685800"/>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Content Placeholder 3"/>
          <p:cNvSpPr>
            <a:spLocks noGrp="1"/>
          </p:cNvSpPr>
          <p:nvPr>
            <p:ph sz="half" idx="2"/>
          </p:nvPr>
        </p:nvSpPr>
        <p:spPr>
          <a:xfrm>
            <a:off x="361950" y="2162175"/>
            <a:ext cx="4136232" cy="419417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Text Placeholder 4"/>
          <p:cNvSpPr>
            <a:spLocks noGrp="1"/>
          </p:cNvSpPr>
          <p:nvPr>
            <p:ph type="body" sz="quarter" idx="3"/>
          </p:nvPr>
        </p:nvSpPr>
        <p:spPr>
          <a:xfrm>
            <a:off x="4629150" y="1476375"/>
            <a:ext cx="4210050" cy="685800"/>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Content Placeholder 5"/>
          <p:cNvSpPr>
            <a:spLocks noGrp="1"/>
          </p:cNvSpPr>
          <p:nvPr>
            <p:ph sz="quarter" idx="4"/>
          </p:nvPr>
        </p:nvSpPr>
        <p:spPr>
          <a:xfrm>
            <a:off x="4629150" y="2162175"/>
            <a:ext cx="4210050" cy="419417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7" name="Date Placeholder 6"/>
          <p:cNvSpPr>
            <a:spLocks noGrp="1"/>
          </p:cNvSpPr>
          <p:nvPr>
            <p:ph type="dt" sz="half" idx="10"/>
          </p:nvPr>
        </p:nvSpPr>
        <p:spPr/>
        <p:txBody>
          <a:bodyPr/>
          <a:lstStyle>
            <a:lvl1pPr>
              <a:defRPr/>
            </a:lvl1pPr>
          </a:lstStyle>
          <a:p>
            <a:fld id="{8E97D390-4981-4C1B-8A15-A9E8E3A66C12}" type="datetime2">
              <a:rPr lang="zh-CN" altLang="en-US" smtClean="0"/>
              <a:t>2021年3月14日</a:t>
            </a:fld>
            <a:endParaRPr lang="zh-CN" altLang="en-US" dirty="0"/>
          </a:p>
        </p:txBody>
      </p:sp>
      <p:sp>
        <p:nvSpPr>
          <p:cNvPr id="8" name="Footer Placeholder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Slide Number Placeholder 8"/>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40825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lvl1pPr>
              <a:defRPr/>
            </a:lvl1pPr>
          </a:lstStyle>
          <a:p>
            <a:fld id="{18468E9D-8419-4880-8ABF-88061BF02419}" type="datetime2">
              <a:rPr lang="zh-CN" altLang="en-US" smtClean="0"/>
              <a:t>2021年3月14日</a:t>
            </a:fld>
            <a:endParaRPr lang="zh-CN" altLang="en-US" dirty="0"/>
          </a:p>
        </p:txBody>
      </p:sp>
      <p:sp>
        <p:nvSpPr>
          <p:cNvPr id="4" name="Footer Placeholder 3"/>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5" name="Slide Number Placeholder 4"/>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1465087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C0AD369-3878-466E-B0E4-E63B1EDFA932}" type="datetime2">
              <a:rPr lang="zh-CN" altLang="en-US" smtClean="0"/>
              <a:t>2021年3月14日</a:t>
            </a:fld>
            <a:endParaRPr lang="zh-CN" altLang="en-US" dirty="0"/>
          </a:p>
        </p:txBody>
      </p:sp>
      <p:sp>
        <p:nvSpPr>
          <p:cNvPr id="3" name="Footer Placeholder 2"/>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4" name="Slide Number Placeholder 3"/>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1133645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lvl1pPr>
              <a:defRPr/>
            </a:lvl1pPr>
          </a:lstStyle>
          <a:p>
            <a:fld id="{AF7915FB-6CAD-4951-A6AF-05083E3AC695}" type="datetime2">
              <a:rPr lang="zh-CN" altLang="en-US" smtClean="0"/>
              <a:t>2021年3月14日</a:t>
            </a:fld>
            <a:endParaRPr lang="zh-CN" altLang="en-US" dirty="0"/>
          </a:p>
        </p:txBody>
      </p:sp>
      <p:sp>
        <p:nvSpPr>
          <p:cNvPr id="5" name="Footer Placeholder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Slide Number Placeholder 5"/>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1977984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lvl1pPr>
              <a:lnSpc>
                <a:spcPct val="100000"/>
              </a:lnSpc>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lvl1pPr>
              <a:defRPr/>
            </a:lvl1pPr>
          </a:lstStyle>
          <a:p>
            <a:fld id="{C95D53CB-848F-46E8-8BC9-4FE1CCE42B36}" type="datetime2">
              <a:rPr lang="zh-CN" altLang="en-US" smtClean="0"/>
              <a:t>2021年3月14日</a:t>
            </a:fld>
            <a:endParaRPr lang="zh-CN" altLang="en-US" dirty="0"/>
          </a:p>
        </p:txBody>
      </p:sp>
      <p:sp>
        <p:nvSpPr>
          <p:cNvPr id="5" name="Footer Placeholder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Slide Number Placeholder 5"/>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2399528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3176"/>
            <a:ext cx="91440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61963" y="1328739"/>
            <a:ext cx="8220075" cy="502761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0" y="6356351"/>
            <a:ext cx="2057400" cy="365125"/>
          </a:xfrm>
          <a:prstGeom prst="rect">
            <a:avLst/>
          </a:prstGeom>
        </p:spPr>
        <p:txBody>
          <a:bodyPr vert="horz" lIns="91440" tIns="45720" rIns="91440" bIns="45720" rtlCol="0" anchor="ctr"/>
          <a:lstStyle>
            <a:lvl1pPr algn="ctr" defTabSz="914400" rtl="0" eaLnBrk="1" latinLnBrk="0" hangingPunct="1">
              <a:lnSpc>
                <a:spcPct val="90000"/>
              </a:lnSpc>
              <a:spcBef>
                <a:spcPct val="0"/>
              </a:spcBef>
              <a:buNone/>
              <a:defRPr lang="zh-CN" altLang="en-US" sz="2000" b="1" i="0" kern="1200" baseline="0" smtClean="0">
                <a:solidFill>
                  <a:schemeClr val="tx1"/>
                </a:solidFill>
                <a:latin typeface="Times New Roman" panose="02020603050405020304" pitchFamily="18" charset="0"/>
                <a:ea typeface="宋体" panose="02010600030101010101" pitchFamily="2" charset="-122"/>
                <a:cs typeface="+mj-cs"/>
              </a:defRPr>
            </a:lvl1pPr>
          </a:lstStyle>
          <a:p>
            <a:fld id="{1C282504-39BA-4F69-8195-55F9ED95D3DB}" type="datetime2">
              <a:rPr lang="zh-CN" altLang="en-US" smtClean="0"/>
              <a:t>2021年3月14日</a:t>
            </a:fld>
            <a:endParaRPr lang="zh-CN" altLang="en-US" dirty="0"/>
          </a:p>
        </p:txBody>
      </p:sp>
      <p:sp>
        <p:nvSpPr>
          <p:cNvPr id="5" name="Footer Placeholder 4"/>
          <p:cNvSpPr>
            <a:spLocks noGrp="1"/>
          </p:cNvSpPr>
          <p:nvPr>
            <p:ph type="ftr" sz="quarter" idx="3"/>
          </p:nvPr>
        </p:nvSpPr>
        <p:spPr>
          <a:xfrm>
            <a:off x="2057399" y="6356351"/>
            <a:ext cx="5019675" cy="365125"/>
          </a:xfrm>
          <a:prstGeom prst="rect">
            <a:avLst/>
          </a:prstGeom>
        </p:spPr>
        <p:txBody>
          <a:bodyPr vert="horz" lIns="91440" tIns="45720" rIns="91440" bIns="45720" rtlCol="0" anchor="ctr"/>
          <a:lstStyle>
            <a:lvl1pPr marL="0" algn="ctr" defTabSz="914400" rtl="0" eaLnBrk="1" latinLnBrk="0" hangingPunct="1">
              <a:lnSpc>
                <a:spcPct val="90000"/>
              </a:lnSpc>
              <a:spcBef>
                <a:spcPct val="0"/>
              </a:spcBef>
              <a:buNone/>
              <a:defRPr lang="zh-CN" altLang="en-US" sz="2000" b="1" i="0" kern="1200" baseline="0" dirty="0" smtClean="0">
                <a:solidFill>
                  <a:schemeClr val="tx1"/>
                </a:solidFill>
                <a:latin typeface="Times New Roman" panose="02020603050405020304" pitchFamily="18" charset="0"/>
                <a:ea typeface="宋体" panose="02010600030101010101" pitchFamily="2" charset="-122"/>
                <a:cs typeface="+mj-cs"/>
              </a:defRPr>
            </a:lvl1pPr>
          </a:lstStyle>
          <a:p>
            <a:r>
              <a:rPr lang="zh-CN" altLang="en-US" smtClean="0"/>
              <a:t>雍俊海</a:t>
            </a:r>
            <a:r>
              <a:rPr lang="en-US" altLang="zh-CN" smtClean="0"/>
              <a:t>: </a:t>
            </a:r>
            <a:r>
              <a:rPr lang="zh-CN" altLang="en-US" smtClean="0"/>
              <a:t>面向对象程序设计基础</a:t>
            </a:r>
            <a:endParaRPr lang="zh-CN" altLang="en-US" dirty="0"/>
          </a:p>
        </p:txBody>
      </p:sp>
      <p:sp>
        <p:nvSpPr>
          <p:cNvPr id="6" name="Slide Number Placeholder 5"/>
          <p:cNvSpPr>
            <a:spLocks noGrp="1"/>
          </p:cNvSpPr>
          <p:nvPr>
            <p:ph type="sldNum" sz="quarter" idx="4"/>
          </p:nvPr>
        </p:nvSpPr>
        <p:spPr>
          <a:xfrm>
            <a:off x="7077075" y="6356351"/>
            <a:ext cx="2057400" cy="365125"/>
          </a:xfrm>
          <a:prstGeom prst="rect">
            <a:avLst/>
          </a:prstGeom>
        </p:spPr>
        <p:txBody>
          <a:bodyPr vert="horz" lIns="91440" tIns="45720" rIns="91440" bIns="45720" rtlCol="0" anchor="ctr"/>
          <a:lstStyle>
            <a:lvl1pPr marL="0" algn="ctr" defTabSz="914400" rtl="0" eaLnBrk="1" latinLnBrk="0" hangingPunct="1">
              <a:lnSpc>
                <a:spcPct val="90000"/>
              </a:lnSpc>
              <a:spcBef>
                <a:spcPct val="0"/>
              </a:spcBef>
              <a:buNone/>
              <a:defRPr lang="zh-CN" altLang="en-US" sz="2000" b="1" i="0" kern="1200" baseline="0" smtClean="0">
                <a:solidFill>
                  <a:schemeClr val="tx1"/>
                </a:solidFill>
                <a:latin typeface="Times New Roman" panose="02020603050405020304" pitchFamily="18" charset="0"/>
                <a:ea typeface="宋体" panose="02010600030101010101" pitchFamily="2" charset="-122"/>
                <a:cs typeface="+mj-cs"/>
              </a:defRPr>
            </a:lvl1pPr>
          </a:lstStyle>
          <a:p>
            <a:fld id="{AB393D56-620A-4FA6-AFE0-8A286AD08B3F}" type="slidenum">
              <a:rPr lang="en-US" altLang="zh-CN" smtClean="0"/>
              <a:pPr/>
              <a:t>‹#›</a:t>
            </a:fld>
            <a:endParaRPr lang="en-US" dirty="0"/>
          </a:p>
        </p:txBody>
      </p:sp>
    </p:spTree>
    <p:extLst>
      <p:ext uri="{BB962C8B-B14F-4D97-AF65-F5344CB8AC3E}">
        <p14:creationId xmlns:p14="http://schemas.microsoft.com/office/powerpoint/2010/main" val="39249854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70" r:id="rId7"/>
    <p:sldLayoutId id="2147483671" r:id="rId8"/>
  </p:sldLayoutIdLst>
  <p:hf hdr="0"/>
  <p:txStyles>
    <p:titleStyle>
      <a:lvl1pPr algn="ctr" defTabSz="914400" rtl="0" eaLnBrk="1" latinLnBrk="0" hangingPunct="1">
        <a:lnSpc>
          <a:spcPct val="90000"/>
        </a:lnSpc>
        <a:spcBef>
          <a:spcPct val="0"/>
        </a:spcBef>
        <a:buNone/>
        <a:defRPr sz="3600" b="1" i="0" kern="1200" baseline="0">
          <a:solidFill>
            <a:schemeClr val="tx1"/>
          </a:solidFill>
          <a:latin typeface="Times New Roman" panose="02020603050405020304" pitchFamily="18" charset="0"/>
          <a:ea typeface="黑体" panose="02010609060101010101" pitchFamily="49" charset="-122"/>
          <a:cs typeface="+mj-cs"/>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
        <a:defRPr lang="zh-CN" altLang="en-US" sz="2800" b="1" i="0" kern="1200" baseline="0" dirty="0" smtClean="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90000"/>
        </a:lnSpc>
        <a:spcBef>
          <a:spcPts val="500"/>
        </a:spcBef>
        <a:buFont typeface="Wingdings" panose="05000000000000000000" pitchFamily="2" charset="2"/>
        <a:buChar char=""/>
        <a:defRPr lang="zh-CN" altLang="en-US" sz="2600" b="1" i="0" kern="1200" baseline="0" dirty="0" smtClean="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90000"/>
        </a:lnSpc>
        <a:spcBef>
          <a:spcPts val="500"/>
        </a:spcBef>
        <a:buFont typeface="Wingdings" panose="05000000000000000000" pitchFamily="2" charset="2"/>
        <a:buChar char=""/>
        <a:defRPr lang="zh-CN" altLang="en-US" sz="2500" b="1" i="0" kern="1200" baseline="0" dirty="0" smtClean="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90000"/>
        </a:lnSpc>
        <a:spcBef>
          <a:spcPts val="500"/>
        </a:spcBef>
        <a:buFont typeface="Wingdings" panose="05000000000000000000" pitchFamily="2" charset="2"/>
        <a:buChar char=""/>
        <a:defRPr lang="zh-CN" altLang="en-US" sz="2400" b="1" i="0" kern="1200" baseline="0" dirty="0" smtClean="0">
          <a:solidFill>
            <a:srgbClr val="960032"/>
          </a:solidFill>
          <a:latin typeface="Times New Roman" panose="02020603050405020304" pitchFamily="18" charset="0"/>
          <a:ea typeface="宋体" panose="02010600030101010101" pitchFamily="2" charset="-122"/>
          <a:cs typeface="+mj-cs"/>
        </a:defRPr>
      </a:lvl4pPr>
      <a:lvl5pPr marL="1438275" indent="-361950" algn="just" defTabSz="914400" rtl="0" eaLnBrk="1" latinLnBrk="0" hangingPunct="1">
        <a:lnSpc>
          <a:spcPct val="90000"/>
        </a:lnSpc>
        <a:spcBef>
          <a:spcPts val="500"/>
        </a:spcBef>
        <a:buFont typeface="Wingdings" panose="05000000000000000000" pitchFamily="2" charset="2"/>
        <a:buChar char=""/>
        <a:defRPr lang="en-US" altLang="en-US" sz="2400" b="1" i="0" kern="1200" baseline="0" dirty="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tags" Target="../tags/tag26.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tags" Target="../tags/tag25.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tags" Target="../tags/tag24.xml"/><Relationship Id="rId5" Type="http://schemas.openxmlformats.org/officeDocument/2006/relationships/tags" Target="../tags/tag18.xml"/><Relationship Id="rId15" Type="http://schemas.openxmlformats.org/officeDocument/2006/relationships/image" Target="../media/image6.tmp"/><Relationship Id="rId10" Type="http://schemas.openxmlformats.org/officeDocument/2006/relationships/tags" Target="../tags/tag23.xm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6.tmp"/><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tags" Target="../tags/tag39.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tags" Target="../tags/tag38.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5" Type="http://schemas.openxmlformats.org/officeDocument/2006/relationships/image" Target="../media/image6.tmp"/><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tags" Target="../tags/tag52.xml"/><Relationship Id="rId3" Type="http://schemas.openxmlformats.org/officeDocument/2006/relationships/tags" Target="../tags/tag42.xml"/><Relationship Id="rId7" Type="http://schemas.openxmlformats.org/officeDocument/2006/relationships/tags" Target="../tags/tag46.xml"/><Relationship Id="rId12" Type="http://schemas.openxmlformats.org/officeDocument/2006/relationships/tags" Target="../tags/tag51.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tags" Target="../tags/tag50.xml"/><Relationship Id="rId5" Type="http://schemas.openxmlformats.org/officeDocument/2006/relationships/tags" Target="../tags/tag44.xml"/><Relationship Id="rId15" Type="http://schemas.openxmlformats.org/officeDocument/2006/relationships/image" Target="../media/image6.tmp"/><Relationship Id="rId10" Type="http://schemas.openxmlformats.org/officeDocument/2006/relationships/tags" Target="../tags/tag49.xml"/><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tags" Target="../tags/tag65.xml"/><Relationship Id="rId3" Type="http://schemas.openxmlformats.org/officeDocument/2006/relationships/tags" Target="../tags/tag55.xml"/><Relationship Id="rId7" Type="http://schemas.openxmlformats.org/officeDocument/2006/relationships/tags" Target="../tags/tag59.xml"/><Relationship Id="rId12" Type="http://schemas.openxmlformats.org/officeDocument/2006/relationships/tags" Target="../tags/tag64.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tags" Target="../tags/tag63.xml"/><Relationship Id="rId5" Type="http://schemas.openxmlformats.org/officeDocument/2006/relationships/tags" Target="../tags/tag57.xml"/><Relationship Id="rId15" Type="http://schemas.openxmlformats.org/officeDocument/2006/relationships/image" Target="../media/image6.tmp"/><Relationship Id="rId10" Type="http://schemas.openxmlformats.org/officeDocument/2006/relationships/tags" Target="../tags/tag62.xml"/><Relationship Id="rId4" Type="http://schemas.openxmlformats.org/officeDocument/2006/relationships/tags" Target="../tags/tag56.xml"/><Relationship Id="rId9" Type="http://schemas.openxmlformats.org/officeDocument/2006/relationships/tags" Target="../tags/tag61.xml"/><Relationship Id="rId14"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tags" Target="../tags/tag73.xml"/><Relationship Id="rId13" Type="http://schemas.openxmlformats.org/officeDocument/2006/relationships/tags" Target="../tags/tag78.xml"/><Relationship Id="rId3" Type="http://schemas.openxmlformats.org/officeDocument/2006/relationships/tags" Target="../tags/tag68.xml"/><Relationship Id="rId7" Type="http://schemas.openxmlformats.org/officeDocument/2006/relationships/tags" Target="../tags/tag72.xml"/><Relationship Id="rId12" Type="http://schemas.openxmlformats.org/officeDocument/2006/relationships/tags" Target="../tags/tag77.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tags" Target="../tags/tag76.xml"/><Relationship Id="rId5" Type="http://schemas.openxmlformats.org/officeDocument/2006/relationships/tags" Target="../tags/tag70.xml"/><Relationship Id="rId15" Type="http://schemas.openxmlformats.org/officeDocument/2006/relationships/image" Target="../media/image6.tmp"/><Relationship Id="rId10" Type="http://schemas.openxmlformats.org/officeDocument/2006/relationships/tags" Target="../tags/tag75.xml"/><Relationship Id="rId4" Type="http://schemas.openxmlformats.org/officeDocument/2006/relationships/tags" Target="../tags/tag69.xml"/><Relationship Id="rId9" Type="http://schemas.openxmlformats.org/officeDocument/2006/relationships/tags" Target="../tags/tag74.xml"/><Relationship Id="rId14"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tags" Target="../tags/tag86.xml"/><Relationship Id="rId13" Type="http://schemas.openxmlformats.org/officeDocument/2006/relationships/tags" Target="../tags/tag91.xml"/><Relationship Id="rId3" Type="http://schemas.openxmlformats.org/officeDocument/2006/relationships/tags" Target="../tags/tag81.xml"/><Relationship Id="rId7" Type="http://schemas.openxmlformats.org/officeDocument/2006/relationships/tags" Target="../tags/tag85.xml"/><Relationship Id="rId12" Type="http://schemas.openxmlformats.org/officeDocument/2006/relationships/tags" Target="../tags/tag90.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tags" Target="../tags/tag89.xml"/><Relationship Id="rId5" Type="http://schemas.openxmlformats.org/officeDocument/2006/relationships/tags" Target="../tags/tag83.xml"/><Relationship Id="rId15" Type="http://schemas.openxmlformats.org/officeDocument/2006/relationships/image" Target="../media/image6.tmp"/><Relationship Id="rId10" Type="http://schemas.openxmlformats.org/officeDocument/2006/relationships/tags" Target="../tags/tag88.xml"/><Relationship Id="rId4" Type="http://schemas.openxmlformats.org/officeDocument/2006/relationships/tags" Target="../tags/tag82.xml"/><Relationship Id="rId9" Type="http://schemas.openxmlformats.org/officeDocument/2006/relationships/tags" Target="../tags/tag87.xml"/><Relationship Id="rId14"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tags" Target="../tags/tag99.xml"/><Relationship Id="rId13" Type="http://schemas.openxmlformats.org/officeDocument/2006/relationships/tags" Target="../tags/tag104.xml"/><Relationship Id="rId3" Type="http://schemas.openxmlformats.org/officeDocument/2006/relationships/tags" Target="../tags/tag94.xml"/><Relationship Id="rId7" Type="http://schemas.openxmlformats.org/officeDocument/2006/relationships/tags" Target="../tags/tag98.xml"/><Relationship Id="rId12" Type="http://schemas.openxmlformats.org/officeDocument/2006/relationships/tags" Target="../tags/tag103.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tags" Target="../tags/tag97.xml"/><Relationship Id="rId11" Type="http://schemas.openxmlformats.org/officeDocument/2006/relationships/tags" Target="../tags/tag102.xml"/><Relationship Id="rId5" Type="http://schemas.openxmlformats.org/officeDocument/2006/relationships/tags" Target="../tags/tag96.xml"/><Relationship Id="rId15" Type="http://schemas.openxmlformats.org/officeDocument/2006/relationships/image" Target="../media/image6.tmp"/><Relationship Id="rId10" Type="http://schemas.openxmlformats.org/officeDocument/2006/relationships/tags" Target="../tags/tag101.xml"/><Relationship Id="rId4" Type="http://schemas.openxmlformats.org/officeDocument/2006/relationships/tags" Target="../tags/tag95.xml"/><Relationship Id="rId9" Type="http://schemas.openxmlformats.org/officeDocument/2006/relationships/tags" Target="../tags/tag100.xml"/><Relationship Id="rId14"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7.wmf"/><Relationship Id="rId4" Type="http://schemas.openxmlformats.org/officeDocument/2006/relationships/oleObject" Target="../embeddings/oleObject5.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7.wmf"/><Relationship Id="rId4" Type="http://schemas.openxmlformats.org/officeDocument/2006/relationships/oleObject" Target="../embeddings/oleObject6.bin"/></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7.wmf"/><Relationship Id="rId4" Type="http://schemas.openxmlformats.org/officeDocument/2006/relationships/oleObject" Target="../embeddings/oleObject7.bin"/></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1.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89.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9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本课程采用</a:t>
            </a:r>
            <a:endParaRPr lang="zh-CN" altLang="en-US" dirty="0"/>
          </a:p>
        </p:txBody>
      </p:sp>
      <p:sp>
        <p:nvSpPr>
          <p:cNvPr id="4" name="日期占位符 3"/>
          <p:cNvSpPr>
            <a:spLocks noGrp="1"/>
          </p:cNvSpPr>
          <p:nvPr>
            <p:ph type="dt" sz="half" idx="10"/>
          </p:nvPr>
        </p:nvSpPr>
        <p:spPr/>
        <p:txBody>
          <a:bodyPr/>
          <a:lstStyle/>
          <a:p>
            <a:fld id="{FE5F219A-EC9F-4AD0-8836-930323F9B309}" type="datetime2">
              <a:rPr lang="zh-CN" altLang="en-US" smtClean="0"/>
              <a:t>2021年3月14日</a:t>
            </a:fld>
            <a:endParaRPr lang="zh-CN" altLang="en-US" dirty="0"/>
          </a:p>
        </p:txBody>
      </p:sp>
      <p:sp>
        <p:nvSpPr>
          <p:cNvPr id="5" name="页脚占位符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灯片编号占位符 5"/>
          <p:cNvSpPr>
            <a:spLocks noGrp="1"/>
          </p:cNvSpPr>
          <p:nvPr>
            <p:ph type="sldNum" sz="quarter" idx="12"/>
          </p:nvPr>
        </p:nvSpPr>
        <p:spPr/>
        <p:txBody>
          <a:bodyPr/>
          <a:lstStyle/>
          <a:p>
            <a:fld id="{AB393D56-620A-4FA6-AFE0-8A286AD08B3F}" type="slidenum">
              <a:rPr lang="zh-CN" altLang="en-US" smtClean="0"/>
              <a:t>1</a:t>
            </a:fld>
            <a:endParaRPr lang="zh-CN" altLang="en-US" dirty="0"/>
          </a:p>
        </p:txBody>
      </p:sp>
      <p:sp>
        <p:nvSpPr>
          <p:cNvPr id="7"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8" name="图片 7">
            <a:extLst>
              <a:ext uri="{FF2B5EF4-FFF2-40B4-BE49-F238E27FC236}">
                <a16:creationId xmlns="" xmlns:a16="http://schemas.microsoft.com/office/drawing/2014/main" id="{93CD6244-59FA-48DB-B6C7-5D03B29020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9637" y="459440"/>
            <a:ext cx="1600204" cy="504174"/>
          </a:xfrm>
          <a:prstGeom prst="rect">
            <a:avLst/>
          </a:prstGeom>
        </p:spPr>
      </p:pic>
      <p:sp>
        <p:nvSpPr>
          <p:cNvPr id="9" name="矩形 8">
            <a:extLst>
              <a:ext uri="{FF2B5EF4-FFF2-40B4-BE49-F238E27FC236}">
                <a16:creationId xmlns="" xmlns:a16="http://schemas.microsoft.com/office/drawing/2014/main" id="{C45A83C2-4C6C-40EF-9115-166580DD2CEC}"/>
              </a:ext>
            </a:extLst>
          </p:cNvPr>
          <p:cNvSpPr/>
          <p:nvPr/>
        </p:nvSpPr>
        <p:spPr>
          <a:xfrm>
            <a:off x="395786" y="2206836"/>
            <a:ext cx="2954656" cy="1930657"/>
          </a:xfrm>
          <a:prstGeom prst="rect">
            <a:avLst/>
          </a:prstGeom>
          <a:noFill/>
        </p:spPr>
        <p:txBody>
          <a:bodyPr wrap="none">
            <a:spAutoFit/>
          </a:bodyPr>
          <a:lstStyle/>
          <a:p>
            <a:pPr algn="ctr">
              <a:lnSpc>
                <a:spcPct val="150000"/>
              </a:lnSpc>
            </a:pPr>
            <a:r>
              <a:rPr lang="zh-CN" altLang="en-US" sz="3200" b="1" dirty="0">
                <a:gradFill>
                  <a:gsLst>
                    <a:gs pos="0">
                      <a:srgbClr val="639EF4"/>
                    </a:gs>
                    <a:gs pos="100000">
                      <a:srgbClr val="00B050">
                        <a:lumMod val="99000"/>
                      </a:srgbClr>
                    </a:gs>
                  </a:gsLst>
                  <a:lin ang="7200000" scaled="0"/>
                </a:gradFill>
                <a:latin typeface="Microsoft YaHei" panose="020B0503020204020204" pitchFamily="34" charset="-122"/>
                <a:ea typeface="Microsoft YaHei" panose="020B0503020204020204" pitchFamily="34" charset="-122"/>
              </a:rPr>
              <a:t>本次直播是</a:t>
            </a:r>
            <a:endParaRPr lang="en-US" altLang="zh-CN" sz="3200" b="1" dirty="0">
              <a:gradFill>
                <a:gsLst>
                  <a:gs pos="0">
                    <a:srgbClr val="639EF4"/>
                  </a:gs>
                  <a:gs pos="100000">
                    <a:srgbClr val="00B050">
                      <a:lumMod val="99000"/>
                    </a:srgbClr>
                  </a:gs>
                </a:gsLst>
                <a:lin ang="7200000" scaled="0"/>
              </a:gradFill>
              <a:latin typeface="Microsoft YaHei" panose="020B0503020204020204" pitchFamily="34" charset="-122"/>
              <a:ea typeface="Microsoft YaHei" panose="020B0503020204020204" pitchFamily="34" charset="-122"/>
            </a:endParaRPr>
          </a:p>
          <a:p>
            <a:pPr algn="ctr">
              <a:lnSpc>
                <a:spcPct val="150000"/>
              </a:lnSpc>
            </a:pPr>
            <a:r>
              <a:rPr lang="zh-CN" altLang="en-US" sz="5400" b="1" dirty="0">
                <a:gradFill>
                  <a:gsLst>
                    <a:gs pos="0">
                      <a:srgbClr val="639EF4"/>
                    </a:gs>
                    <a:gs pos="100000">
                      <a:srgbClr val="00B050">
                        <a:lumMod val="99000"/>
                      </a:srgbClr>
                    </a:gs>
                  </a:gsLst>
                  <a:lin ang="7200000" scaled="0"/>
                </a:gradFill>
                <a:latin typeface="Microsoft YaHei" panose="020B0503020204020204" pitchFamily="34" charset="-122"/>
                <a:ea typeface="Microsoft YaHei" panose="020B0503020204020204" pitchFamily="34" charset="-122"/>
              </a:rPr>
              <a:t>视频直播</a:t>
            </a:r>
          </a:p>
        </p:txBody>
      </p:sp>
      <p:sp>
        <p:nvSpPr>
          <p:cNvPr id="18" name="Text Box 22"/>
          <p:cNvSpPr txBox="1">
            <a:spLocks noChangeArrowheads="1"/>
          </p:cNvSpPr>
          <p:nvPr/>
        </p:nvSpPr>
        <p:spPr bwMode="auto">
          <a:xfrm>
            <a:off x="908804" y="5163738"/>
            <a:ext cx="1928620" cy="852621"/>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0" anchor="ctr"/>
          <a:lstStyle/>
          <a:p>
            <a:pPr algn="ctr" eaLnBrk="0" fontAlgn="base" hangingPunct="0">
              <a:lnSpc>
                <a:spcPct val="95000"/>
              </a:lnSpc>
              <a:spcBef>
                <a:spcPct val="0"/>
              </a:spcBef>
              <a:spcAft>
                <a:spcPct val="0"/>
              </a:spcAft>
            </a:pPr>
            <a:r>
              <a:rPr kumimoji="1" lang="zh-CN" altLang="en-US" sz="2400" b="1" dirty="0" smtClean="0">
                <a:solidFill>
                  <a:srgbClr val="000000"/>
                </a:solidFill>
                <a:latin typeface="Times New Roman" panose="02020603050405020304" pitchFamily="18" charset="0"/>
                <a:ea typeface="楷体_GB2312" pitchFamily="49" charset="-122"/>
              </a:rPr>
              <a:t>请登陆雨课堂签到。</a:t>
            </a:r>
            <a:endParaRPr kumimoji="1" lang="en-US" altLang="zh-CN" sz="2400" b="1" dirty="0" smtClean="0">
              <a:solidFill>
                <a:srgbClr val="000000"/>
              </a:solidFill>
              <a:latin typeface="Times New Roman" panose="02020603050405020304" pitchFamily="18" charset="0"/>
              <a:ea typeface="楷体_GB2312" pitchFamily="49" charset="-122"/>
            </a:endParaRPr>
          </a:p>
        </p:txBody>
      </p:sp>
      <p:sp>
        <p:nvSpPr>
          <p:cNvPr id="24" name="Text Box 22"/>
          <p:cNvSpPr txBox="1">
            <a:spLocks noChangeArrowheads="1"/>
          </p:cNvSpPr>
          <p:nvPr/>
        </p:nvSpPr>
        <p:spPr bwMode="auto">
          <a:xfrm>
            <a:off x="908804" y="4147461"/>
            <a:ext cx="1928620" cy="852621"/>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0" anchor="ctr"/>
          <a:lstStyle/>
          <a:p>
            <a:pPr algn="ctr" eaLnBrk="0" fontAlgn="base" hangingPunct="0">
              <a:lnSpc>
                <a:spcPct val="95000"/>
              </a:lnSpc>
              <a:spcBef>
                <a:spcPct val="0"/>
              </a:spcBef>
              <a:spcAft>
                <a:spcPct val="0"/>
              </a:spcAft>
            </a:pPr>
            <a:r>
              <a:rPr kumimoji="1" lang="en-US" altLang="zh-CN" sz="2400" b="1" dirty="0" smtClean="0">
                <a:solidFill>
                  <a:srgbClr val="000000"/>
                </a:solidFill>
                <a:latin typeface="Times New Roman" panose="02020603050405020304" pitchFamily="18" charset="0"/>
                <a:ea typeface="楷体_GB2312" pitchFamily="49" charset="-122"/>
              </a:rPr>
              <a:t>9:50</a:t>
            </a:r>
            <a:r>
              <a:rPr kumimoji="1" lang="zh-CN" altLang="en-US" sz="2400" b="1" dirty="0">
                <a:solidFill>
                  <a:srgbClr val="000000"/>
                </a:solidFill>
                <a:latin typeface="Times New Roman" panose="02020603050405020304" pitchFamily="18" charset="0"/>
                <a:ea typeface="楷体_GB2312" pitchFamily="49" charset="-122"/>
              </a:rPr>
              <a:t>正式开始上课。</a:t>
            </a:r>
            <a:endParaRPr kumimoji="1" lang="en-US" altLang="zh-CN" sz="2400" b="1" dirty="0" smtClean="0">
              <a:solidFill>
                <a:srgbClr val="000000"/>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4251819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结构与类</a:t>
            </a:r>
          </a:p>
        </p:txBody>
      </p:sp>
      <p:sp>
        <p:nvSpPr>
          <p:cNvPr id="3" name="内容占位符 2"/>
          <p:cNvSpPr>
            <a:spLocks noGrp="1"/>
          </p:cNvSpPr>
          <p:nvPr>
            <p:ph idx="1"/>
          </p:nvPr>
        </p:nvSpPr>
        <p:spPr/>
        <p:txBody>
          <a:bodyPr/>
          <a:lstStyle/>
          <a:p>
            <a:pPr>
              <a:lnSpc>
                <a:spcPct val="90000"/>
              </a:lnSpc>
            </a:pPr>
            <a:r>
              <a:rPr lang="zh-CN" altLang="en-US" dirty="0"/>
              <a:t>在</a:t>
            </a:r>
            <a:r>
              <a:rPr lang="en-US" altLang="zh-CN" dirty="0"/>
              <a:t>C</a:t>
            </a:r>
            <a:r>
              <a:rPr lang="zh-CN" altLang="en-US" dirty="0"/>
              <a:t>语言中</a:t>
            </a:r>
          </a:p>
          <a:p>
            <a:pPr lvl="1">
              <a:lnSpc>
                <a:spcPct val="90000"/>
              </a:lnSpc>
            </a:pPr>
            <a:r>
              <a:rPr lang="zh-CN" altLang="en-US" dirty="0"/>
              <a:t>结构</a:t>
            </a:r>
            <a:r>
              <a:rPr lang="en-US" altLang="zh-CN" dirty="0" err="1">
                <a:solidFill>
                  <a:srgbClr val="0000FF"/>
                </a:solidFill>
              </a:rPr>
              <a:t>struct</a:t>
            </a:r>
            <a:r>
              <a:rPr lang="zh-CN" altLang="en-US" dirty="0"/>
              <a:t>只是数据的集合。</a:t>
            </a:r>
          </a:p>
          <a:p>
            <a:pPr>
              <a:lnSpc>
                <a:spcPct val="90000"/>
              </a:lnSpc>
            </a:pPr>
            <a:r>
              <a:rPr lang="zh-CN" altLang="en-US" dirty="0"/>
              <a:t>在</a:t>
            </a:r>
            <a:r>
              <a:rPr lang="en-US" altLang="zh-CN" dirty="0"/>
              <a:t>C++</a:t>
            </a:r>
            <a:r>
              <a:rPr lang="zh-CN" altLang="en-US" dirty="0"/>
              <a:t>语言中</a:t>
            </a:r>
          </a:p>
          <a:p>
            <a:pPr lvl="1">
              <a:lnSpc>
                <a:spcPct val="90000"/>
              </a:lnSpc>
            </a:pPr>
            <a:r>
              <a:rPr lang="zh-CN" altLang="en-US" dirty="0"/>
              <a:t>结构</a:t>
            </a:r>
            <a:r>
              <a:rPr lang="en-US" altLang="zh-CN" dirty="0" err="1">
                <a:solidFill>
                  <a:srgbClr val="0000FF"/>
                </a:solidFill>
              </a:rPr>
              <a:t>struct</a:t>
            </a:r>
            <a:r>
              <a:rPr lang="zh-CN" altLang="en-US" dirty="0"/>
              <a:t>也可以包含数据成员和成员函数</a:t>
            </a:r>
          </a:p>
          <a:p>
            <a:pPr lvl="1">
              <a:lnSpc>
                <a:spcPct val="90000"/>
              </a:lnSpc>
            </a:pPr>
            <a:r>
              <a:rPr lang="zh-CN" altLang="en-US" dirty="0"/>
              <a:t>类与结构的区别在于</a:t>
            </a:r>
          </a:p>
          <a:p>
            <a:pPr lvl="2">
              <a:lnSpc>
                <a:spcPct val="90000"/>
              </a:lnSpc>
            </a:pPr>
            <a:r>
              <a:rPr lang="zh-CN" altLang="en-US" dirty="0"/>
              <a:t>在类</a:t>
            </a:r>
            <a:r>
              <a:rPr lang="en-US" altLang="zh-CN" sz="2600" dirty="0">
                <a:solidFill>
                  <a:srgbClr val="0000FF"/>
                </a:solidFill>
              </a:rPr>
              <a:t>class</a:t>
            </a:r>
            <a:r>
              <a:rPr lang="zh-CN" altLang="en-US" dirty="0"/>
              <a:t>定义中默认继承方式和成员访问方式均为</a:t>
            </a:r>
            <a:r>
              <a:rPr lang="en-US" altLang="zh-CN" sz="2600" dirty="0">
                <a:solidFill>
                  <a:srgbClr val="0000FF"/>
                </a:solidFill>
              </a:rPr>
              <a:t>private</a:t>
            </a:r>
            <a:r>
              <a:rPr lang="zh-CN" altLang="en-US" dirty="0"/>
              <a:t>。</a:t>
            </a:r>
          </a:p>
          <a:p>
            <a:pPr lvl="2">
              <a:lnSpc>
                <a:spcPct val="90000"/>
              </a:lnSpc>
            </a:pPr>
            <a:r>
              <a:rPr lang="zh-CN" altLang="en-US" dirty="0"/>
              <a:t>而</a:t>
            </a:r>
            <a:r>
              <a:rPr lang="en-US" altLang="zh-CN" sz="2600" dirty="0" err="1">
                <a:solidFill>
                  <a:srgbClr val="0000FF"/>
                </a:solidFill>
              </a:rPr>
              <a:t>struct</a:t>
            </a:r>
            <a:r>
              <a:rPr lang="zh-CN" altLang="en-US" dirty="0"/>
              <a:t>定义中默认继承方式和成员访问方式均为</a:t>
            </a:r>
            <a:r>
              <a:rPr lang="en-US" altLang="zh-CN" sz="2600" dirty="0">
                <a:solidFill>
                  <a:srgbClr val="0000FF"/>
                </a:solidFill>
              </a:rPr>
              <a:t>public</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3487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3" y="1462089"/>
            <a:ext cx="8220075" cy="947736"/>
          </a:xfrm>
        </p:spPr>
        <p:txBody>
          <a:bodyPr/>
          <a:lstStyle/>
          <a:p>
            <a:r>
              <a:rPr lang="zh-CN" altLang="en-US" dirty="0"/>
              <a:t>雍俊海</a:t>
            </a:r>
            <a:r>
              <a:rPr lang="en-US" altLang="zh-CN" dirty="0"/>
              <a:t>. Java</a:t>
            </a:r>
            <a:r>
              <a:rPr lang="zh-CN" altLang="en-US" dirty="0"/>
              <a:t>程序设计教程（第</a:t>
            </a:r>
            <a:r>
              <a:rPr lang="en-US" altLang="zh-CN" dirty="0"/>
              <a:t>3</a:t>
            </a:r>
            <a:r>
              <a:rPr lang="zh-CN" altLang="en-US" dirty="0"/>
              <a:t>版）</a:t>
            </a:r>
            <a:r>
              <a:rPr lang="en-US" altLang="zh-CN" dirty="0"/>
              <a:t>. </a:t>
            </a:r>
            <a:r>
              <a:rPr lang="zh-CN" altLang="en-US" dirty="0"/>
              <a:t>北京</a:t>
            </a:r>
            <a:r>
              <a:rPr lang="en-US" altLang="zh-CN" dirty="0"/>
              <a:t>: </a:t>
            </a:r>
            <a:r>
              <a:rPr lang="zh-CN" altLang="en-US" dirty="0"/>
              <a:t>清华大学出版社</a:t>
            </a:r>
            <a:r>
              <a:rPr lang="en-US" altLang="zh-CN" dirty="0"/>
              <a:t>, 2014.</a:t>
            </a:r>
          </a:p>
        </p:txBody>
      </p:sp>
      <p:sp>
        <p:nvSpPr>
          <p:cNvPr id="4" name="日期占位符 3"/>
          <p:cNvSpPr>
            <a:spLocks noGrp="1"/>
          </p:cNvSpPr>
          <p:nvPr>
            <p:ph type="dt" sz="half" idx="10"/>
          </p:nvPr>
        </p:nvSpPr>
        <p:spPr/>
        <p:txBody>
          <a:bodyPr/>
          <a:lstStyle/>
          <a:p>
            <a:fld id="{158F345B-3028-42DA-8509-7EC9B03DDE6A}"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AutoShape 5"/>
          <p:cNvSpPr>
            <a:spLocks noChangeArrowheads="1"/>
          </p:cNvSpPr>
          <p:nvPr/>
        </p:nvSpPr>
        <p:spPr bwMode="auto">
          <a:xfrm>
            <a:off x="768350" y="3321050"/>
            <a:ext cx="4032250" cy="430213"/>
          </a:xfrm>
          <a:prstGeom prst="wedgeRectCallout">
            <a:avLst>
              <a:gd name="adj1" fmla="val 66380"/>
              <a:gd name="adj2" fmla="val 8301"/>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lvl1pPr marL="261938" indent="-2619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effectLst>
                  <a:outerShdw blurRad="38100" dist="38100" dir="2700000" algn="tl">
                    <a:srgbClr val="FFFFFF"/>
                  </a:outerShdw>
                </a:effectLst>
                <a:latin typeface="Arial" panose="020B0604020202020204" pitchFamily="34" charset="0"/>
              </a:rPr>
              <a:t>普通高等教育精品教材</a:t>
            </a:r>
          </a:p>
        </p:txBody>
      </p:sp>
      <p:sp>
        <p:nvSpPr>
          <p:cNvPr id="9" name="AutoShape 6"/>
          <p:cNvSpPr>
            <a:spLocks noChangeArrowheads="1"/>
          </p:cNvSpPr>
          <p:nvPr/>
        </p:nvSpPr>
        <p:spPr bwMode="auto">
          <a:xfrm>
            <a:off x="768350" y="4398963"/>
            <a:ext cx="4032250" cy="792162"/>
          </a:xfrm>
          <a:prstGeom prst="wedgeRectCallout">
            <a:avLst>
              <a:gd name="adj1" fmla="val 66931"/>
              <a:gd name="adj2" fmla="val 676"/>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lvl1pPr marL="261938" indent="-2619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effectLst>
                  <a:outerShdw blurRad="38100" dist="38100" dir="2700000" algn="tl">
                    <a:srgbClr val="FFFFFF"/>
                  </a:outerShdw>
                </a:effectLst>
                <a:latin typeface="Arial" panose="020B0604020202020204" pitchFamily="34" charset="0"/>
              </a:rPr>
              <a:t>普通高等教育“十二五”国家级规划教材</a:t>
            </a:r>
          </a:p>
        </p:txBody>
      </p:sp>
      <p:sp>
        <p:nvSpPr>
          <p:cNvPr id="10" name="AutoShape 7"/>
          <p:cNvSpPr>
            <a:spLocks noChangeArrowheads="1"/>
          </p:cNvSpPr>
          <p:nvPr/>
        </p:nvSpPr>
        <p:spPr bwMode="auto">
          <a:xfrm>
            <a:off x="768350" y="3859213"/>
            <a:ext cx="4032250" cy="431800"/>
          </a:xfrm>
          <a:prstGeom prst="wedgeRectCallout">
            <a:avLst>
              <a:gd name="adj1" fmla="val 66495"/>
              <a:gd name="adj2" fmla="val 13727"/>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lvl1pPr marL="261938" indent="-2619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effectLst>
                  <a:outerShdw blurRad="38100" dist="38100" dir="2700000" algn="tl">
                    <a:srgbClr val="FFFFFF"/>
                  </a:outerShdw>
                </a:effectLst>
                <a:latin typeface="Arial" panose="020B0604020202020204" pitchFamily="34" charset="0"/>
              </a:rPr>
              <a:t>北京高等教育精品教材</a:t>
            </a:r>
          </a:p>
        </p:txBody>
      </p:sp>
      <p:sp>
        <p:nvSpPr>
          <p:cNvPr id="11" name="AutoShape 8"/>
          <p:cNvSpPr>
            <a:spLocks noChangeArrowheads="1"/>
          </p:cNvSpPr>
          <p:nvPr/>
        </p:nvSpPr>
        <p:spPr bwMode="auto">
          <a:xfrm>
            <a:off x="768350" y="2420938"/>
            <a:ext cx="4032250" cy="792162"/>
          </a:xfrm>
          <a:prstGeom prst="wedgeRectCallout">
            <a:avLst>
              <a:gd name="adj1" fmla="val 65708"/>
              <a:gd name="adj2" fmla="val -10120"/>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lvl1pPr marL="261938" indent="-2619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effectLst>
                  <a:outerShdw blurRad="38100" dist="38100" dir="2700000" algn="tl">
                    <a:srgbClr val="FFFFFF"/>
                  </a:outerShdw>
                </a:effectLst>
                <a:ea typeface="楷体_GB2312" pitchFamily="49" charset="-122"/>
              </a:rPr>
              <a:t>首届中国大学出版社图书奖一等奖</a:t>
            </a:r>
          </a:p>
        </p:txBody>
      </p:sp>
      <p:sp>
        <p:nvSpPr>
          <p:cNvPr id="12" name="AutoShape 9"/>
          <p:cNvSpPr>
            <a:spLocks noChangeArrowheads="1"/>
          </p:cNvSpPr>
          <p:nvPr/>
        </p:nvSpPr>
        <p:spPr bwMode="auto">
          <a:xfrm>
            <a:off x="768350" y="5300663"/>
            <a:ext cx="4032250" cy="792162"/>
          </a:xfrm>
          <a:prstGeom prst="wedgeRectCallout">
            <a:avLst>
              <a:gd name="adj1" fmla="val 66931"/>
              <a:gd name="adj2" fmla="val 704"/>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lvl1pPr marL="261938" indent="-2619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effectLst>
                  <a:outerShdw blurRad="38100" dist="38100" dir="2700000" algn="tl">
                    <a:srgbClr val="FFFFFF"/>
                  </a:outerShdw>
                </a:effectLst>
                <a:latin typeface="Arial" panose="020B0604020202020204" pitchFamily="34" charset="0"/>
              </a:rPr>
              <a:t>普通高等教育“十一五”国家级规划教材</a:t>
            </a:r>
          </a:p>
        </p:txBody>
      </p:sp>
      <p:pic>
        <p:nvPicPr>
          <p:cNvPr id="13" name="Picture 10" descr="Java程序设计教程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1325" y="2349500"/>
            <a:ext cx="2767013" cy="3778250"/>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6"/>
          <p:cNvSpPr txBox="1">
            <a:spLocks noChangeArrowheads="1"/>
          </p:cNvSpPr>
          <p:nvPr/>
        </p:nvSpPr>
        <p:spPr bwMode="auto">
          <a:xfrm>
            <a:off x="7116762" y="5884862"/>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15" name="页脚占位符 1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515826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4" y="1552575"/>
            <a:ext cx="4376736" cy="4803776"/>
          </a:xfrm>
        </p:spPr>
        <p:txBody>
          <a:bodyPr/>
          <a:lstStyle/>
          <a:p>
            <a:pPr>
              <a:lnSpc>
                <a:spcPct val="120000"/>
              </a:lnSpc>
            </a:pPr>
            <a:r>
              <a:rPr lang="zh-CN" altLang="en-US" dirty="0"/>
              <a:t>雍俊海</a:t>
            </a:r>
            <a:r>
              <a:rPr lang="en-US" altLang="zh-CN" dirty="0" smtClean="0"/>
              <a:t>.  《Java</a:t>
            </a:r>
            <a:r>
              <a:rPr lang="zh-CN" altLang="en-US" dirty="0"/>
              <a:t>程序设计习题集（含参考答案）</a:t>
            </a:r>
            <a:r>
              <a:rPr lang="en-US" altLang="zh-CN" dirty="0" smtClean="0"/>
              <a:t>》.</a:t>
            </a:r>
            <a:r>
              <a:rPr lang="zh-CN" altLang="en-US" dirty="0" smtClean="0"/>
              <a:t>清华大学出版社</a:t>
            </a:r>
            <a:r>
              <a:rPr lang="en-US" altLang="zh-CN" dirty="0" smtClean="0"/>
              <a:t>, </a:t>
            </a:r>
            <a:r>
              <a:rPr lang="en-US" altLang="zh-CN" dirty="0"/>
              <a:t>2006.</a:t>
            </a:r>
          </a:p>
        </p:txBody>
      </p:sp>
      <p:sp>
        <p:nvSpPr>
          <p:cNvPr id="4" name="日期占位符 3"/>
          <p:cNvSpPr>
            <a:spLocks noGrp="1"/>
          </p:cNvSpPr>
          <p:nvPr>
            <p:ph type="dt" sz="half" idx="10"/>
          </p:nvPr>
        </p:nvSpPr>
        <p:spPr/>
        <p:txBody>
          <a:bodyPr/>
          <a:lstStyle/>
          <a:p>
            <a:fld id="{E9E4FEE9-B50D-4D69-9CC8-1D757CD22D1B}"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8" name="Picture 5" descr="C1_习题集封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828800"/>
            <a:ext cx="3175000" cy="4432300"/>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10" name="页脚占位符 9"/>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11455688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0" y="3175"/>
            <a:ext cx="9143999" cy="6854825"/>
          </a:xfrm>
          <a:prstGeom prst="rect">
            <a:avLst/>
          </a:prstGeom>
        </p:spPr>
      </p:pic>
      <p:sp>
        <p:nvSpPr>
          <p:cNvPr id="2" name="标题 1"/>
          <p:cNvSpPr>
            <a:spLocks noGrp="1"/>
          </p:cNvSpPr>
          <p:nvPr>
            <p:ph type="title"/>
          </p:nvPr>
        </p:nvSpPr>
        <p:spPr>
          <a:xfrm>
            <a:off x="4438649" y="4860926"/>
            <a:ext cx="2390775" cy="1325563"/>
          </a:xfrm>
        </p:spPr>
        <p:txBody>
          <a:bodyPr>
            <a:normAutofit/>
          </a:bodyPr>
          <a:lstStyle/>
          <a:p>
            <a:r>
              <a:rPr lang="zh-CN" altLang="en-US" sz="4800" dirty="0" smtClean="0"/>
              <a:t>谢谢</a:t>
            </a:r>
            <a:endParaRPr lang="zh-CN" altLang="en-US" sz="4800" dirty="0"/>
          </a:p>
        </p:txBody>
      </p:sp>
      <p:sp>
        <p:nvSpPr>
          <p:cNvPr id="3" name="内容占位符 2"/>
          <p:cNvSpPr>
            <a:spLocks noGrp="1"/>
          </p:cNvSpPr>
          <p:nvPr>
            <p:ph idx="1"/>
          </p:nvPr>
        </p:nvSpPr>
        <p:spPr>
          <a:xfrm>
            <a:off x="528639" y="1890714"/>
            <a:ext cx="2309812" cy="566736"/>
          </a:xfrm>
        </p:spPr>
        <p:txBody>
          <a:bodyPr/>
          <a:lstStyle/>
          <a:p>
            <a:r>
              <a:rPr lang="zh-CN" altLang="en-US" dirty="0"/>
              <a:t>请多</a:t>
            </a:r>
            <a:r>
              <a:rPr lang="zh-CN" altLang="en-US" dirty="0" smtClean="0"/>
              <a:t>指教。</a:t>
            </a:r>
            <a:endParaRPr lang="zh-CN" altLang="en-US" dirty="0"/>
          </a:p>
        </p:txBody>
      </p:sp>
      <p:sp>
        <p:nvSpPr>
          <p:cNvPr id="4" name="日期占位符 3"/>
          <p:cNvSpPr>
            <a:spLocks noGrp="1"/>
          </p:cNvSpPr>
          <p:nvPr>
            <p:ph type="dt" sz="half" idx="10"/>
          </p:nvPr>
        </p:nvSpPr>
        <p:spPr/>
        <p:txBody>
          <a:bodyPr/>
          <a:lstStyle/>
          <a:p>
            <a:fld id="{0A47B256-D6D7-46C0-9BA7-27262FCA53F0}"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102</a:t>
            </a:fld>
            <a:endParaRPr lang="zh-CN" altLang="en-US"/>
          </a:p>
        </p:txBody>
      </p:sp>
      <p:sp>
        <p:nvSpPr>
          <p:cNvPr id="7" name="内容占位符 2"/>
          <p:cNvSpPr txBox="1">
            <a:spLocks/>
          </p:cNvSpPr>
          <p:nvPr/>
        </p:nvSpPr>
        <p:spPr>
          <a:xfrm>
            <a:off x="904874" y="5529261"/>
            <a:ext cx="2352676" cy="438150"/>
          </a:xfrm>
          <a:prstGeom prst="rect">
            <a:avLst/>
          </a:prstGeom>
        </p:spPr>
        <p:txBody>
          <a:bodyPr vert="horz" lIns="91440" tIns="45720" rIns="91440" bIns="45720" rtlCol="0">
            <a:normAutofit fontScale="70000" lnSpcReduction="20000"/>
          </a:bodyPr>
          <a:lstStyle>
            <a:lvl1pPr marL="0" indent="-360000" algn="l" defTabSz="914400" rtl="0" eaLnBrk="1" latinLnBrk="0" hangingPunct="1">
              <a:lnSpc>
                <a:spcPct val="100000"/>
              </a:lnSpc>
              <a:spcBef>
                <a:spcPts val="300"/>
              </a:spcBef>
              <a:buFont typeface="Arial" panose="020B0604020202020204" pitchFamily="34" charset="0"/>
              <a:buChar char="•"/>
              <a:defRPr sz="3200" b="1" i="0" kern="1200" baseline="0">
                <a:solidFill>
                  <a:srgbClr val="0000FF"/>
                </a:solidFill>
                <a:latin typeface="Times New Roman" panose="02020603050405020304" pitchFamily="18" charset="0"/>
                <a:ea typeface="宋体" panose="02010600030101010101" pitchFamily="2" charset="-122"/>
                <a:cs typeface="+mn-cs"/>
              </a:defRPr>
            </a:lvl1pPr>
            <a:lvl2pPr marL="720000" indent="-360000" algn="l" defTabSz="914400" rtl="0" eaLnBrk="1" latinLnBrk="0" hangingPunct="1">
              <a:lnSpc>
                <a:spcPct val="100000"/>
              </a:lnSpc>
              <a:spcBef>
                <a:spcPts val="300"/>
              </a:spcBef>
              <a:buFont typeface="Wingdings" panose="05000000000000000000" pitchFamily="2" charset="2"/>
              <a:buChar char="Ø"/>
              <a:defRPr sz="2800" b="1" i="0" kern="1200" baseline="0">
                <a:solidFill>
                  <a:schemeClr val="tx1"/>
                </a:solidFill>
                <a:latin typeface="Times New Roman" panose="02020603050405020304" pitchFamily="18" charset="0"/>
                <a:ea typeface="宋体" panose="02010600030101010101" pitchFamily="2" charset="-122"/>
                <a:cs typeface="+mn-cs"/>
              </a:defRPr>
            </a:lvl2pPr>
            <a:lvl3pPr marL="1080000" indent="-342900" algn="l" defTabSz="914400" rtl="0" eaLnBrk="1" latinLnBrk="0" hangingPunct="1">
              <a:lnSpc>
                <a:spcPct val="100000"/>
              </a:lnSpc>
              <a:spcBef>
                <a:spcPts val="300"/>
              </a:spcBef>
              <a:buFont typeface="Wingdings" panose="05000000000000000000" pitchFamily="2" charset="2"/>
              <a:buChar char=""/>
              <a:defRPr sz="2400" b="1" i="0" kern="1200" baseline="0">
                <a:solidFill>
                  <a:srgbClr val="643264"/>
                </a:solidFill>
                <a:latin typeface="Times New Roman" panose="02020603050405020304" pitchFamily="18" charset="0"/>
                <a:ea typeface="宋体" panose="02010600030101010101" pitchFamily="2" charset="-122"/>
                <a:cs typeface="+mn-cs"/>
              </a:defRPr>
            </a:lvl3pPr>
            <a:lvl4pPr marL="1440000" indent="-360000" algn="l" defTabSz="914400" rtl="0" eaLnBrk="1" latinLnBrk="0" hangingPunct="1">
              <a:lnSpc>
                <a:spcPct val="100000"/>
              </a:lnSpc>
              <a:spcBef>
                <a:spcPts val="300"/>
              </a:spcBef>
              <a:buFont typeface="Wingdings" panose="05000000000000000000" pitchFamily="2" charset="2"/>
              <a:buChar char=""/>
              <a:defRPr sz="2400" b="1" i="0" kern="1200" baseline="0">
                <a:solidFill>
                  <a:srgbClr val="960032"/>
                </a:solidFill>
                <a:latin typeface="Times New Roman" panose="02020603050405020304" pitchFamily="18" charset="0"/>
                <a:ea typeface="宋体" panose="02010600030101010101" pitchFamily="2" charset="-122"/>
                <a:cs typeface="+mn-cs"/>
              </a:defRPr>
            </a:lvl4pPr>
            <a:lvl5pPr marL="1800000" indent="-360000" algn="l" defTabSz="914400" rtl="0" eaLnBrk="1" latinLnBrk="0" hangingPunct="1">
              <a:lnSpc>
                <a:spcPct val="100000"/>
              </a:lnSpc>
              <a:spcBef>
                <a:spcPts val="300"/>
              </a:spcBef>
              <a:buFont typeface="Wingdings" panose="05000000000000000000" pitchFamily="2" charset="2"/>
              <a:buChar char=""/>
              <a:defRPr sz="2400" b="1" i="0" kern="1200" baseline="0">
                <a:solidFill>
                  <a:srgbClr val="643200"/>
                </a:solidFill>
                <a:latin typeface="Times New Roman" panose="02020603050405020304" pitchFamily="18"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buFont typeface="Arial" panose="020B0604020202020204" pitchFamily="34" charset="0"/>
              <a:buNone/>
            </a:pPr>
            <a:r>
              <a:rPr lang="zh-CN" altLang="en-US" dirty="0" smtClean="0"/>
              <a:t>请帮忙广为宣传</a:t>
            </a:r>
            <a:endParaRPr lang="zh-CN" altLang="en-US" dirty="0"/>
          </a:p>
        </p:txBody>
      </p:sp>
      <p:sp>
        <p:nvSpPr>
          <p:cNvPr id="9" name="页脚占位符 8"/>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206386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访问</a:t>
            </a:r>
            <a:r>
              <a:rPr lang="zh-CN" altLang="zh-CN" dirty="0" smtClean="0"/>
              <a:t>方式</a:t>
            </a:r>
            <a:endParaRPr lang="zh-CN" altLang="en-US" dirty="0"/>
          </a:p>
        </p:txBody>
      </p:sp>
      <p:sp>
        <p:nvSpPr>
          <p:cNvPr id="3" name="内容占位符 2"/>
          <p:cNvSpPr>
            <a:spLocks noGrp="1"/>
          </p:cNvSpPr>
          <p:nvPr>
            <p:ph idx="1"/>
          </p:nvPr>
        </p:nvSpPr>
        <p:spPr/>
        <p:txBody>
          <a:bodyPr/>
          <a:lstStyle/>
          <a:p>
            <a:r>
              <a:rPr lang="zh-CN" altLang="zh-CN" dirty="0" smtClean="0">
                <a:solidFill>
                  <a:srgbClr val="FF0000"/>
                </a:solidFill>
              </a:rPr>
              <a:t>私有</a:t>
            </a:r>
            <a:r>
              <a:rPr lang="zh-CN" altLang="zh-CN" dirty="0">
                <a:solidFill>
                  <a:srgbClr val="FF0000"/>
                </a:solidFill>
              </a:rPr>
              <a:t>方式</a:t>
            </a:r>
            <a:r>
              <a:rPr lang="zh-CN" altLang="zh-CN" dirty="0"/>
              <a:t>（</a:t>
            </a:r>
            <a:r>
              <a:rPr lang="en-US" altLang="zh-CN" dirty="0">
                <a:solidFill>
                  <a:srgbClr val="0000FF"/>
                </a:solidFill>
              </a:rPr>
              <a:t>private</a:t>
            </a:r>
            <a:r>
              <a:rPr lang="zh-CN" altLang="zh-CN" dirty="0" smtClean="0"/>
              <a:t>）</a:t>
            </a:r>
            <a:endParaRPr lang="en-US" altLang="zh-CN" dirty="0" smtClean="0"/>
          </a:p>
          <a:p>
            <a:pPr lvl="1"/>
            <a:r>
              <a:rPr lang="zh-CN" altLang="zh-CN" dirty="0" smtClean="0"/>
              <a:t>只有</a:t>
            </a:r>
            <a:r>
              <a:rPr lang="zh-CN" altLang="zh-CN" dirty="0"/>
              <a:t>这个类自身的成员或者这个类的友元才能访问。</a:t>
            </a:r>
          </a:p>
          <a:p>
            <a:r>
              <a:rPr lang="zh-CN" altLang="zh-CN" dirty="0" smtClean="0">
                <a:solidFill>
                  <a:srgbClr val="7030A0"/>
                </a:solidFill>
              </a:rPr>
              <a:t>保护</a:t>
            </a:r>
            <a:r>
              <a:rPr lang="zh-CN" altLang="zh-CN" dirty="0">
                <a:solidFill>
                  <a:srgbClr val="7030A0"/>
                </a:solidFill>
              </a:rPr>
              <a:t>方式</a:t>
            </a:r>
            <a:r>
              <a:rPr lang="zh-CN" altLang="zh-CN" dirty="0"/>
              <a:t>（</a:t>
            </a:r>
            <a:r>
              <a:rPr lang="en-US" altLang="zh-CN" dirty="0">
                <a:solidFill>
                  <a:srgbClr val="0000FF"/>
                </a:solidFill>
              </a:rPr>
              <a:t>protected</a:t>
            </a:r>
            <a:r>
              <a:rPr lang="zh-CN" altLang="zh-CN" dirty="0" smtClean="0"/>
              <a:t>）</a:t>
            </a:r>
            <a:endParaRPr lang="en-US" altLang="zh-CN" dirty="0" smtClean="0"/>
          </a:p>
          <a:p>
            <a:pPr lvl="1"/>
            <a:r>
              <a:rPr lang="zh-CN" altLang="zh-CN" dirty="0" smtClean="0"/>
              <a:t>只有</a:t>
            </a:r>
            <a:r>
              <a:rPr lang="zh-CN" altLang="zh-CN" dirty="0"/>
              <a:t>这个类自身的成员或者这个类的子类的成员或者这个类的友元才能访问。</a:t>
            </a:r>
          </a:p>
          <a:p>
            <a:r>
              <a:rPr lang="zh-CN" altLang="zh-CN" dirty="0" smtClean="0">
                <a:solidFill>
                  <a:schemeClr val="accent6">
                    <a:lumMod val="50000"/>
                  </a:schemeClr>
                </a:solidFill>
              </a:rPr>
              <a:t>公有</a:t>
            </a:r>
            <a:r>
              <a:rPr lang="zh-CN" altLang="zh-CN" dirty="0">
                <a:solidFill>
                  <a:schemeClr val="accent6">
                    <a:lumMod val="50000"/>
                  </a:schemeClr>
                </a:solidFill>
              </a:rPr>
              <a:t>方式</a:t>
            </a:r>
            <a:r>
              <a:rPr lang="zh-CN" altLang="zh-CN" dirty="0"/>
              <a:t>（</a:t>
            </a:r>
            <a:r>
              <a:rPr lang="en-US" altLang="zh-CN" dirty="0">
                <a:solidFill>
                  <a:srgbClr val="0000FF"/>
                </a:solidFill>
              </a:rPr>
              <a:t>public</a:t>
            </a:r>
            <a:r>
              <a:rPr lang="zh-CN" altLang="zh-CN" dirty="0" smtClean="0"/>
              <a:t>）</a:t>
            </a:r>
            <a:endParaRPr lang="en-US" altLang="zh-CN" dirty="0" smtClean="0"/>
          </a:p>
          <a:p>
            <a:pPr lvl="1"/>
            <a:r>
              <a:rPr lang="zh-CN" altLang="zh-CN" dirty="0" smtClean="0"/>
              <a:t>不</a:t>
            </a:r>
            <a:r>
              <a:rPr lang="zh-CN" altLang="zh-CN" dirty="0"/>
              <a:t>受限制的访问方式。</a:t>
            </a:r>
          </a:p>
          <a:p>
            <a:pPr algn="just"/>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895535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访问方式</a:t>
            </a:r>
            <a:endParaRPr lang="zh-CN" altLang="en-US" dirty="0"/>
          </a:p>
        </p:txBody>
      </p:sp>
      <p:sp>
        <p:nvSpPr>
          <p:cNvPr id="3" name="内容占位符 2"/>
          <p:cNvSpPr>
            <a:spLocks noGrp="1"/>
          </p:cNvSpPr>
          <p:nvPr>
            <p:ph idx="1"/>
          </p:nvPr>
        </p:nvSpPr>
        <p:spPr>
          <a:xfrm>
            <a:off x="461963" y="1457325"/>
            <a:ext cx="8220075" cy="525854"/>
          </a:xfrm>
        </p:spPr>
        <p:txBody>
          <a:bodyPr/>
          <a:lstStyle/>
          <a:p>
            <a:r>
              <a:rPr lang="zh-CN" altLang="en-US" dirty="0"/>
              <a:t>类</a:t>
            </a:r>
            <a:r>
              <a:rPr lang="zh-CN" altLang="en-US" dirty="0" smtClean="0"/>
              <a:t>成员的访问方式</a:t>
            </a:r>
            <a:r>
              <a:rPr lang="en-US" altLang="zh-CN" dirty="0" smtClean="0"/>
              <a:t>[</a:t>
            </a:r>
            <a:r>
              <a:rPr lang="zh-CN" altLang="en-US" dirty="0" smtClean="0"/>
              <a:t>在不考虑友元的前提条件下</a:t>
            </a:r>
            <a:r>
              <a:rPr lang="en-US" altLang="zh-CN" dirty="0" smtClean="0"/>
              <a:t>]</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Group 98"/>
          <p:cNvGraphicFramePr>
            <a:graphicFrameLocks/>
          </p:cNvGraphicFramePr>
          <p:nvPr>
            <p:extLst>
              <p:ext uri="{D42A27DB-BD31-4B8C-83A1-F6EECF244321}">
                <p14:modId xmlns:p14="http://schemas.microsoft.com/office/powerpoint/2010/main" val="298900912"/>
              </p:ext>
            </p:extLst>
          </p:nvPr>
        </p:nvGraphicFramePr>
        <p:xfrm>
          <a:off x="734890" y="2264972"/>
          <a:ext cx="7772400" cy="3436939"/>
        </p:xfrm>
        <a:graphic>
          <a:graphicData uri="http://schemas.openxmlformats.org/drawingml/2006/table">
            <a:tbl>
              <a:tblPr/>
              <a:tblGrid>
                <a:gridCol w="1943100"/>
                <a:gridCol w="1943100"/>
                <a:gridCol w="1943100"/>
                <a:gridCol w="1943100"/>
              </a:tblGrid>
              <a:tr h="719138">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smtClean="0">
                          <a:ln>
                            <a:noFill/>
                          </a:ln>
                          <a:solidFill>
                            <a:srgbClr val="960032"/>
                          </a:solidFill>
                          <a:effectLst/>
                          <a:latin typeface="Times New Roman" panose="02020603050405020304" pitchFamily="18" charset="0"/>
                          <a:ea typeface="宋体" panose="02010600030101010101" pitchFamily="2" charset="-122"/>
                        </a:rPr>
                        <a:t>修饰词</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960032"/>
                          </a:solidFill>
                          <a:effectLst/>
                          <a:latin typeface="Times New Roman" panose="02020603050405020304" pitchFamily="18" charset="0"/>
                          <a:ea typeface="宋体" panose="02010600030101010101" pitchFamily="2" charset="-122"/>
                        </a:rPr>
                        <a:t>同一个类</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960032"/>
                          </a:solidFill>
                          <a:effectLst/>
                          <a:latin typeface="Times New Roman" panose="02020603050405020304" pitchFamily="18" charset="0"/>
                          <a:ea typeface="宋体" panose="02010600030101010101" pitchFamily="2" charset="-122"/>
                        </a:rPr>
                        <a:t>子类</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smtClean="0">
                          <a:ln>
                            <a:noFill/>
                          </a:ln>
                          <a:solidFill>
                            <a:srgbClr val="960032"/>
                          </a:solidFill>
                          <a:effectLst/>
                          <a:latin typeface="Times New Roman" panose="02020603050405020304" pitchFamily="18" charset="0"/>
                          <a:ea typeface="宋体" panose="02010600030101010101" pitchFamily="2" charset="-122"/>
                        </a:rPr>
                        <a:t>所有类</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57263">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rPr>
                        <a:t>public</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accent2"/>
                          </a:solidFill>
                          <a:effectLst/>
                          <a:latin typeface="Times New Roman" panose="02020603050405020304" pitchFamily="18" charset="0"/>
                          <a:ea typeface="宋体" panose="02010600030101010101" pitchFamily="2" charset="-122"/>
                        </a:rPr>
                        <a:t>允许访问</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accent2"/>
                          </a:solidFill>
                          <a:effectLst/>
                          <a:latin typeface="Times New Roman" panose="02020603050405020304" pitchFamily="18" charset="0"/>
                          <a:ea typeface="宋体" panose="02010600030101010101" pitchFamily="2" charset="-122"/>
                        </a:rPr>
                        <a:t>允许访问</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accent2"/>
                          </a:solidFill>
                          <a:effectLst/>
                          <a:latin typeface="Times New Roman" panose="02020603050405020304" pitchFamily="18" charset="0"/>
                          <a:ea typeface="宋体" panose="02010600030101010101" pitchFamily="2" charset="-122"/>
                        </a:rPr>
                        <a:t>允许访问</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57263">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rPr>
                        <a:t>protected</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accent2"/>
                          </a:solidFill>
                          <a:effectLst/>
                          <a:latin typeface="Times New Roman" panose="02020603050405020304" pitchFamily="18" charset="0"/>
                          <a:ea typeface="宋体" panose="02010600030101010101" pitchFamily="2" charset="-122"/>
                        </a:rPr>
                        <a:t>允许访问</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accent2"/>
                          </a:solidFill>
                          <a:effectLst/>
                          <a:latin typeface="Times New Roman" panose="02020603050405020304" pitchFamily="18" charset="0"/>
                          <a:ea typeface="宋体" panose="02010600030101010101" pitchFamily="2" charset="-122"/>
                        </a:rPr>
                        <a:t>允许访问</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chemeClr val="accent2"/>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3275">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rPr>
                        <a:t>private</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accent2"/>
                          </a:solidFill>
                          <a:effectLst/>
                          <a:latin typeface="Times New Roman" panose="02020603050405020304" pitchFamily="18" charset="0"/>
                          <a:ea typeface="宋体" panose="02010600030101010101" pitchFamily="2" charset="-122"/>
                        </a:rPr>
                        <a:t>允许访问</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chemeClr val="accent2"/>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dirty="0" smtClean="0">
                        <a:ln>
                          <a:noFill/>
                        </a:ln>
                        <a:solidFill>
                          <a:schemeClr val="accent2"/>
                        </a:solidFill>
                        <a:effectLst/>
                        <a:latin typeface="Times New Roman" panose="0202060305040502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2584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访问</a:t>
            </a:r>
            <a:r>
              <a:rPr lang="zh-CN" altLang="zh-CN" dirty="0" smtClean="0"/>
              <a:t>方式</a:t>
            </a:r>
            <a:r>
              <a:rPr lang="en-US" altLang="zh-CN" dirty="0" smtClean="0"/>
              <a:t>: </a:t>
            </a:r>
            <a:r>
              <a:rPr lang="zh-CN" altLang="zh-CN" dirty="0" smtClean="0"/>
              <a:t>代码</a:t>
            </a:r>
            <a:r>
              <a:rPr lang="zh-CN" altLang="zh-CN" dirty="0"/>
              <a:t>示例</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1324100" y="1425039"/>
            <a:ext cx="6495801" cy="4863786"/>
          </a:xfrm>
          <a:prstGeom prst="rect">
            <a:avLst/>
          </a:prstGeom>
          <a:no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3400"/>
              </a:lnSpc>
              <a:spcBef>
                <a:spcPts val="0"/>
              </a:spcBef>
              <a:buNone/>
            </a:pPr>
            <a:r>
              <a:rPr lang="en-US" altLang="zh-CN" sz="2400" dirty="0">
                <a:solidFill>
                  <a:srgbClr val="0000FF"/>
                </a:solidFill>
                <a:latin typeface="新宋体" panose="02010609030101010101" pitchFamily="49" charset="-122"/>
                <a:ea typeface="新宋体" panose="02010609030101010101" pitchFamily="49" charset="-122"/>
              </a:rPr>
              <a:t>class</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2B91AF"/>
                </a:solidFill>
                <a:latin typeface="新宋体" panose="02010609030101010101" pitchFamily="49" charset="-122"/>
                <a:ea typeface="新宋体" panose="02010609030101010101" pitchFamily="49" charset="-122"/>
              </a:rPr>
              <a:t>A</a:t>
            </a:r>
            <a:endParaRPr lang="en-US" altLang="zh-CN" sz="2400" dirty="0">
              <a:solidFill>
                <a:srgbClr val="000000"/>
              </a:solidFill>
              <a:latin typeface="新宋体" panose="02010609030101010101" pitchFamily="49" charset="-122"/>
              <a:ea typeface="新宋体" panose="02010609030101010101" pitchFamily="49" charset="-122"/>
            </a:endParaRPr>
          </a:p>
          <a:p>
            <a:pPr marL="0" indent="0">
              <a:lnSpc>
                <a:spcPts val="3400"/>
              </a:lnSpc>
              <a:spcBef>
                <a:spcPts val="0"/>
              </a:spcBef>
              <a:buNone/>
            </a:pPr>
            <a:r>
              <a:rPr lang="en-US" altLang="zh-CN" sz="2400" dirty="0">
                <a:solidFill>
                  <a:srgbClr val="000000"/>
                </a:solidFill>
                <a:latin typeface="新宋体" panose="02010609030101010101" pitchFamily="49" charset="-122"/>
                <a:ea typeface="新宋体" panose="02010609030101010101" pitchFamily="49" charset="-122"/>
              </a:rPr>
              <a:t>{</a:t>
            </a:r>
          </a:p>
          <a:p>
            <a:pPr marL="0" indent="0">
              <a:lnSpc>
                <a:spcPts val="3400"/>
              </a:lnSpc>
              <a:spcBef>
                <a:spcPts val="0"/>
              </a:spcBef>
              <a:buNone/>
            </a:pP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FF"/>
                </a:solidFill>
                <a:latin typeface="新宋体" panose="02010609030101010101" pitchFamily="49" charset="-122"/>
                <a:ea typeface="新宋体" panose="02010609030101010101" pitchFamily="49" charset="-122"/>
              </a:rPr>
              <a:t>int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00"/>
                </a:solidFill>
                <a:latin typeface="新宋体" panose="02010609030101010101" pitchFamily="49" charset="-122"/>
                <a:ea typeface="新宋体" panose="02010609030101010101" pitchFamily="49" charset="-122"/>
              </a:rPr>
              <a:t>m_a</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8000"/>
                </a:solidFill>
                <a:latin typeface="新宋体" panose="02010609030101010101" pitchFamily="49" charset="-122"/>
                <a:ea typeface="新宋体" panose="02010609030101010101" pitchFamily="49" charset="-122"/>
              </a:rPr>
              <a:t>// A::m_a</a:t>
            </a:r>
            <a:r>
              <a:rPr lang="zh-CN" altLang="en-US" sz="2400" dirty="0">
                <a:solidFill>
                  <a:srgbClr val="008000"/>
                </a:solidFill>
                <a:latin typeface="新宋体" panose="02010609030101010101" pitchFamily="49" charset="-122"/>
                <a:ea typeface="新宋体" panose="02010609030101010101" pitchFamily="49" charset="-122"/>
              </a:rPr>
              <a:t>是私有的。</a:t>
            </a:r>
            <a:endParaRPr lang="zh-CN" altLang="en-US" sz="2400" dirty="0">
              <a:solidFill>
                <a:srgbClr val="000000"/>
              </a:solidFill>
              <a:latin typeface="新宋体" panose="02010609030101010101" pitchFamily="49" charset="-122"/>
              <a:ea typeface="新宋体" panose="02010609030101010101" pitchFamily="49" charset="-122"/>
            </a:endParaRPr>
          </a:p>
          <a:p>
            <a:pPr marL="0" indent="0">
              <a:lnSpc>
                <a:spcPts val="3400"/>
              </a:lnSpc>
              <a:spcBef>
                <a:spcPts val="0"/>
              </a:spcBef>
              <a:buNone/>
            </a:pPr>
            <a:r>
              <a:rPr lang="en-US" altLang="zh-CN" sz="2400" dirty="0">
                <a:solidFill>
                  <a:srgbClr val="0000FF"/>
                </a:solidFill>
                <a:latin typeface="新宋体" panose="02010609030101010101" pitchFamily="49" charset="-122"/>
                <a:ea typeface="新宋体" panose="02010609030101010101" pitchFamily="49" charset="-122"/>
              </a:rPr>
              <a:t>public</a:t>
            </a:r>
            <a:r>
              <a:rPr lang="en-US" altLang="zh-CN" sz="2400" dirty="0">
                <a:solidFill>
                  <a:srgbClr val="000000"/>
                </a:solidFill>
                <a:latin typeface="新宋体" panose="02010609030101010101" pitchFamily="49" charset="-122"/>
                <a:ea typeface="新宋体" panose="02010609030101010101" pitchFamily="49" charset="-122"/>
              </a:rPr>
              <a:t>:</a:t>
            </a:r>
          </a:p>
          <a:p>
            <a:pPr marL="0" indent="0">
              <a:lnSpc>
                <a:spcPts val="3400"/>
              </a:lnSpc>
              <a:spcBef>
                <a:spcPts val="0"/>
              </a:spcBef>
              <a:buNone/>
            </a:pP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FF"/>
                </a:solidFill>
                <a:latin typeface="新宋体" panose="02010609030101010101" pitchFamily="49" charset="-122"/>
                <a:ea typeface="新宋体" panose="02010609030101010101" pitchFamily="49" charset="-122"/>
              </a:rPr>
              <a:t>int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00"/>
                </a:solidFill>
                <a:latin typeface="新宋体" panose="02010609030101010101" pitchFamily="49" charset="-122"/>
                <a:ea typeface="新宋体" panose="02010609030101010101" pitchFamily="49" charset="-122"/>
              </a:rPr>
              <a:t>m_b</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8000"/>
                </a:solidFill>
                <a:latin typeface="新宋体" panose="02010609030101010101" pitchFamily="49" charset="-122"/>
                <a:ea typeface="新宋体" panose="02010609030101010101" pitchFamily="49" charset="-122"/>
              </a:rPr>
              <a:t>// A::m_b</a:t>
            </a:r>
            <a:r>
              <a:rPr lang="zh-CN" altLang="en-US" sz="2400" dirty="0">
                <a:solidFill>
                  <a:srgbClr val="008000"/>
                </a:solidFill>
                <a:latin typeface="新宋体" panose="02010609030101010101" pitchFamily="49" charset="-122"/>
                <a:ea typeface="新宋体" panose="02010609030101010101" pitchFamily="49" charset="-122"/>
              </a:rPr>
              <a:t>是公有的。</a:t>
            </a:r>
            <a:endParaRPr lang="en-US" altLang="zh-CN" sz="2400" dirty="0">
              <a:solidFill>
                <a:srgbClr val="000000"/>
              </a:solidFill>
              <a:latin typeface="新宋体" panose="02010609030101010101" pitchFamily="49" charset="-122"/>
              <a:ea typeface="新宋体" panose="02010609030101010101" pitchFamily="49" charset="-122"/>
            </a:endParaRPr>
          </a:p>
          <a:p>
            <a:pPr marL="0" indent="0">
              <a:lnSpc>
                <a:spcPts val="3400"/>
              </a:lnSpc>
              <a:spcBef>
                <a:spcPts val="0"/>
              </a:spcBef>
              <a:buNone/>
            </a:pPr>
            <a:r>
              <a:rPr lang="en-US" altLang="zh-CN" sz="2400" dirty="0">
                <a:solidFill>
                  <a:srgbClr val="0000FF"/>
                </a:solidFill>
                <a:latin typeface="新宋体" panose="02010609030101010101" pitchFamily="49" charset="-122"/>
                <a:ea typeface="新宋体" panose="02010609030101010101" pitchFamily="49" charset="-122"/>
              </a:rPr>
              <a:t>protected</a:t>
            </a:r>
            <a:r>
              <a:rPr lang="en-US" altLang="zh-CN" sz="2400" dirty="0">
                <a:solidFill>
                  <a:srgbClr val="000000"/>
                </a:solidFill>
                <a:latin typeface="新宋体" panose="02010609030101010101" pitchFamily="49" charset="-122"/>
                <a:ea typeface="新宋体" panose="02010609030101010101" pitchFamily="49" charset="-122"/>
              </a:rPr>
              <a:t>:</a:t>
            </a:r>
          </a:p>
          <a:p>
            <a:pPr marL="0" indent="0">
              <a:lnSpc>
                <a:spcPts val="3400"/>
              </a:lnSpc>
              <a:spcBef>
                <a:spcPts val="0"/>
              </a:spcBef>
              <a:buNone/>
            </a:pP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FF"/>
                </a:solidFill>
                <a:latin typeface="新宋体" panose="02010609030101010101" pitchFamily="49" charset="-122"/>
                <a:ea typeface="新宋体" panose="02010609030101010101" pitchFamily="49" charset="-122"/>
              </a:rPr>
              <a:t>int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00"/>
                </a:solidFill>
                <a:latin typeface="新宋体" panose="02010609030101010101" pitchFamily="49" charset="-122"/>
                <a:ea typeface="新宋体" panose="02010609030101010101" pitchFamily="49" charset="-122"/>
              </a:rPr>
              <a:t>m_c</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8000"/>
                </a:solidFill>
                <a:latin typeface="新宋体" panose="02010609030101010101" pitchFamily="49" charset="-122"/>
                <a:ea typeface="新宋体" panose="02010609030101010101" pitchFamily="49" charset="-122"/>
              </a:rPr>
              <a:t>// A::m_c</a:t>
            </a:r>
            <a:r>
              <a:rPr lang="zh-CN" altLang="en-US" sz="2400" dirty="0">
                <a:solidFill>
                  <a:srgbClr val="008000"/>
                </a:solidFill>
                <a:latin typeface="新宋体" panose="02010609030101010101" pitchFamily="49" charset="-122"/>
                <a:ea typeface="新宋体" panose="02010609030101010101" pitchFamily="49" charset="-122"/>
              </a:rPr>
              <a:t>是受保护的。</a:t>
            </a:r>
            <a:endParaRPr lang="zh-CN" altLang="en-US" sz="2400" dirty="0">
              <a:solidFill>
                <a:srgbClr val="000000"/>
              </a:solidFill>
              <a:latin typeface="新宋体" panose="02010609030101010101" pitchFamily="49" charset="-122"/>
              <a:ea typeface="新宋体" panose="02010609030101010101" pitchFamily="49" charset="-122"/>
            </a:endParaRPr>
          </a:p>
          <a:p>
            <a:pPr marL="0" indent="0">
              <a:lnSpc>
                <a:spcPts val="3400"/>
              </a:lnSpc>
              <a:spcBef>
                <a:spcPts val="0"/>
              </a:spcBef>
              <a:buNone/>
            </a:pPr>
            <a:r>
              <a:rPr lang="en-US" altLang="zh-CN" sz="2400" dirty="0">
                <a:solidFill>
                  <a:srgbClr val="0000FF"/>
                </a:solidFill>
                <a:latin typeface="新宋体" panose="02010609030101010101" pitchFamily="49" charset="-122"/>
                <a:ea typeface="新宋体" panose="02010609030101010101" pitchFamily="49" charset="-122"/>
              </a:rPr>
              <a:t>private</a:t>
            </a:r>
            <a:r>
              <a:rPr lang="en-US" altLang="zh-CN" sz="2400" dirty="0">
                <a:solidFill>
                  <a:srgbClr val="000000"/>
                </a:solidFill>
                <a:latin typeface="新宋体" panose="02010609030101010101" pitchFamily="49" charset="-122"/>
                <a:ea typeface="新宋体" panose="02010609030101010101" pitchFamily="49" charset="-122"/>
              </a:rPr>
              <a:t>:</a:t>
            </a:r>
          </a:p>
          <a:p>
            <a:pPr marL="0" indent="0">
              <a:lnSpc>
                <a:spcPts val="3400"/>
              </a:lnSpc>
              <a:spcBef>
                <a:spcPts val="0"/>
              </a:spcBef>
              <a:buNone/>
            </a:pP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FF"/>
                </a:solidFill>
                <a:latin typeface="新宋体" panose="02010609030101010101" pitchFamily="49" charset="-122"/>
                <a:ea typeface="新宋体" panose="02010609030101010101" pitchFamily="49" charset="-122"/>
              </a:rPr>
              <a:t>int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00"/>
                </a:solidFill>
                <a:latin typeface="新宋体" panose="02010609030101010101" pitchFamily="49" charset="-122"/>
                <a:ea typeface="新宋体" panose="02010609030101010101" pitchFamily="49" charset="-122"/>
              </a:rPr>
              <a:t>m_d</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8000"/>
                </a:solidFill>
                <a:latin typeface="新宋体" panose="02010609030101010101" pitchFamily="49" charset="-122"/>
                <a:ea typeface="新宋体" panose="02010609030101010101" pitchFamily="49" charset="-122"/>
              </a:rPr>
              <a:t>// A::m_d</a:t>
            </a:r>
            <a:r>
              <a:rPr lang="zh-CN" altLang="en-US" sz="2400" dirty="0">
                <a:solidFill>
                  <a:srgbClr val="008000"/>
                </a:solidFill>
                <a:latin typeface="新宋体" panose="02010609030101010101" pitchFamily="49" charset="-122"/>
                <a:ea typeface="新宋体" panose="02010609030101010101" pitchFamily="49" charset="-122"/>
              </a:rPr>
              <a:t>是私有的。</a:t>
            </a:r>
            <a:endParaRPr lang="zh-CN" altLang="en-US" sz="2400" dirty="0">
              <a:solidFill>
                <a:srgbClr val="000000"/>
              </a:solidFill>
              <a:latin typeface="新宋体" panose="02010609030101010101" pitchFamily="49" charset="-122"/>
              <a:ea typeface="新宋体" panose="02010609030101010101" pitchFamily="49" charset="-122"/>
            </a:endParaRPr>
          </a:p>
          <a:p>
            <a:pPr marL="0" indent="0">
              <a:lnSpc>
                <a:spcPts val="3400"/>
              </a:lnSpc>
              <a:spcBef>
                <a:spcPts val="0"/>
              </a:spcBef>
              <a:buNone/>
            </a:pP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FF"/>
                </a:solidFill>
                <a:latin typeface="新宋体" panose="02010609030101010101" pitchFamily="49" charset="-122"/>
                <a:ea typeface="新宋体" panose="02010609030101010101" pitchFamily="49" charset="-122"/>
              </a:rPr>
              <a:t>int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00"/>
                </a:solidFill>
                <a:latin typeface="新宋体" panose="02010609030101010101" pitchFamily="49" charset="-122"/>
                <a:ea typeface="新宋体" panose="02010609030101010101" pitchFamily="49" charset="-122"/>
              </a:rPr>
              <a:t>m_e</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8000"/>
                </a:solidFill>
                <a:latin typeface="新宋体" panose="02010609030101010101" pitchFamily="49" charset="-122"/>
                <a:ea typeface="新宋体" panose="02010609030101010101" pitchFamily="49" charset="-122"/>
              </a:rPr>
              <a:t>// A::m_e</a:t>
            </a:r>
            <a:r>
              <a:rPr lang="zh-CN" altLang="en-US" sz="2400" dirty="0">
                <a:solidFill>
                  <a:srgbClr val="008000"/>
                </a:solidFill>
                <a:latin typeface="新宋体" panose="02010609030101010101" pitchFamily="49" charset="-122"/>
                <a:ea typeface="新宋体" panose="02010609030101010101" pitchFamily="49" charset="-122"/>
              </a:rPr>
              <a:t>是私有的。</a:t>
            </a:r>
            <a:endParaRPr lang="zh-CN" altLang="en-US" sz="2400" dirty="0">
              <a:solidFill>
                <a:srgbClr val="000000"/>
              </a:solidFill>
              <a:latin typeface="新宋体" panose="02010609030101010101" pitchFamily="49" charset="-122"/>
              <a:ea typeface="新宋体" panose="02010609030101010101" pitchFamily="49" charset="-122"/>
            </a:endParaRPr>
          </a:p>
          <a:p>
            <a:pPr marL="0" indent="0">
              <a:lnSpc>
                <a:spcPts val="3400"/>
              </a:lnSpc>
              <a:spcBef>
                <a:spcPts val="0"/>
              </a:spcBef>
              <a:buNone/>
            </a:pP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8000"/>
                </a:solidFill>
                <a:latin typeface="新宋体" panose="02010609030101010101" pitchFamily="49" charset="-122"/>
                <a:ea typeface="新宋体" panose="02010609030101010101" pitchFamily="49" charset="-122"/>
              </a:rPr>
              <a:t>// </a:t>
            </a:r>
            <a:r>
              <a:rPr lang="zh-CN" altLang="en-US" sz="2400" dirty="0">
                <a:solidFill>
                  <a:srgbClr val="008000"/>
                </a:solidFill>
                <a:latin typeface="新宋体" panose="02010609030101010101" pitchFamily="49" charset="-122"/>
                <a:ea typeface="新宋体" panose="02010609030101010101" pitchFamily="49" charset="-122"/>
              </a:rPr>
              <a:t>类</a:t>
            </a:r>
            <a:r>
              <a:rPr lang="en-US" altLang="zh-CN" sz="2400" dirty="0">
                <a:solidFill>
                  <a:srgbClr val="008000"/>
                </a:solidFill>
                <a:latin typeface="新宋体" panose="02010609030101010101" pitchFamily="49" charset="-122"/>
                <a:ea typeface="新宋体" panose="02010609030101010101" pitchFamily="49" charset="-122"/>
              </a:rPr>
              <a:t>A</a:t>
            </a:r>
            <a:r>
              <a:rPr lang="zh-CN" altLang="en-US" sz="2400" dirty="0">
                <a:solidFill>
                  <a:srgbClr val="008000"/>
                </a:solidFill>
                <a:latin typeface="新宋体" panose="02010609030101010101" pitchFamily="49" charset="-122"/>
                <a:ea typeface="新宋体" panose="02010609030101010101" pitchFamily="49" charset="-122"/>
              </a:rPr>
              <a:t>定义结束</a:t>
            </a:r>
            <a:endParaRPr lang="zh-CN" altLang="en-US" sz="2400" dirty="0"/>
          </a:p>
        </p:txBody>
      </p:sp>
    </p:spTree>
    <p:extLst>
      <p:ext uri="{BB962C8B-B14F-4D97-AF65-F5344CB8AC3E}">
        <p14:creationId xmlns:p14="http://schemas.microsoft.com/office/powerpoint/2010/main" val="3877931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访问方式</a:t>
            </a:r>
            <a:r>
              <a:rPr lang="en-US" altLang="zh-CN" dirty="0" smtClean="0"/>
              <a:t>: </a:t>
            </a:r>
            <a:r>
              <a:rPr lang="zh-CN" altLang="zh-CN" dirty="0" smtClean="0"/>
              <a:t>代码</a:t>
            </a:r>
            <a:r>
              <a:rPr lang="zh-CN" altLang="zh-CN" dirty="0"/>
              <a:t>示例</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1324100" y="1425039"/>
            <a:ext cx="6495801" cy="4863786"/>
          </a:xfrm>
          <a:prstGeom prst="rect">
            <a:avLst/>
          </a:prstGeom>
          <a:no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3400"/>
              </a:lnSpc>
              <a:spcBef>
                <a:spcPts val="0"/>
              </a:spcBef>
              <a:buNone/>
            </a:pPr>
            <a:r>
              <a:rPr lang="en-US" altLang="zh-CN" sz="2400" dirty="0" err="1">
                <a:solidFill>
                  <a:srgbClr val="0000FF"/>
                </a:solidFill>
                <a:latin typeface="新宋体" panose="02010609030101010101" pitchFamily="49" charset="-122"/>
                <a:ea typeface="新宋体" panose="02010609030101010101" pitchFamily="49" charset="-122"/>
              </a:rPr>
              <a:t>struct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2B91AF"/>
                </a:solidFill>
                <a:latin typeface="新宋体" panose="02010609030101010101" pitchFamily="49" charset="-122"/>
                <a:ea typeface="新宋体" panose="02010609030101010101" pitchFamily="49" charset="-122"/>
              </a:rPr>
              <a:t>B</a:t>
            </a:r>
            <a:endParaRPr lang="en-US" altLang="zh-CN" sz="2400" dirty="0">
              <a:solidFill>
                <a:srgbClr val="000000"/>
              </a:solidFill>
              <a:latin typeface="新宋体" panose="02010609030101010101" pitchFamily="49" charset="-122"/>
              <a:ea typeface="新宋体" panose="02010609030101010101" pitchFamily="49" charset="-122"/>
            </a:endParaRPr>
          </a:p>
          <a:p>
            <a:pPr marL="0" indent="0">
              <a:lnSpc>
                <a:spcPts val="3400"/>
              </a:lnSpc>
              <a:spcBef>
                <a:spcPts val="0"/>
              </a:spcBef>
              <a:buNone/>
            </a:pPr>
            <a:r>
              <a:rPr lang="en-US" altLang="zh-CN" sz="2400" dirty="0">
                <a:solidFill>
                  <a:srgbClr val="000000"/>
                </a:solidFill>
                <a:latin typeface="新宋体" panose="02010609030101010101" pitchFamily="49" charset="-122"/>
                <a:ea typeface="新宋体" panose="02010609030101010101" pitchFamily="49" charset="-122"/>
              </a:rPr>
              <a:t>{</a:t>
            </a:r>
          </a:p>
          <a:p>
            <a:pPr marL="0" indent="0">
              <a:lnSpc>
                <a:spcPts val="3400"/>
              </a:lnSpc>
              <a:spcBef>
                <a:spcPts val="0"/>
              </a:spcBef>
              <a:buNone/>
            </a:pP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FF"/>
                </a:solidFill>
                <a:latin typeface="新宋体" panose="02010609030101010101" pitchFamily="49" charset="-122"/>
                <a:ea typeface="新宋体" panose="02010609030101010101" pitchFamily="49" charset="-122"/>
              </a:rPr>
              <a:t>int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00"/>
                </a:solidFill>
                <a:latin typeface="新宋体" panose="02010609030101010101" pitchFamily="49" charset="-122"/>
                <a:ea typeface="新宋体" panose="02010609030101010101" pitchFamily="49" charset="-122"/>
              </a:rPr>
              <a:t>m_a</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8000"/>
                </a:solidFill>
                <a:latin typeface="新宋体" panose="02010609030101010101" pitchFamily="49" charset="-122"/>
                <a:ea typeface="新宋体" panose="02010609030101010101" pitchFamily="49" charset="-122"/>
              </a:rPr>
              <a:t>// B::m_a</a:t>
            </a:r>
            <a:r>
              <a:rPr lang="zh-CN" altLang="en-US" sz="2400" dirty="0">
                <a:solidFill>
                  <a:srgbClr val="008000"/>
                </a:solidFill>
                <a:latin typeface="新宋体" panose="02010609030101010101" pitchFamily="49" charset="-122"/>
                <a:ea typeface="新宋体" panose="02010609030101010101" pitchFamily="49" charset="-122"/>
              </a:rPr>
              <a:t>是公有的。</a:t>
            </a:r>
            <a:endParaRPr lang="en-US" altLang="zh-CN" sz="2400" dirty="0">
              <a:solidFill>
                <a:srgbClr val="000000"/>
              </a:solidFill>
              <a:latin typeface="新宋体" panose="02010609030101010101" pitchFamily="49" charset="-122"/>
              <a:ea typeface="新宋体" panose="02010609030101010101" pitchFamily="49" charset="-122"/>
            </a:endParaRPr>
          </a:p>
          <a:p>
            <a:pPr marL="0" indent="0">
              <a:lnSpc>
                <a:spcPts val="3400"/>
              </a:lnSpc>
              <a:spcBef>
                <a:spcPts val="0"/>
              </a:spcBef>
              <a:buNone/>
            </a:pPr>
            <a:r>
              <a:rPr lang="en-US" altLang="zh-CN" sz="2400" dirty="0">
                <a:solidFill>
                  <a:srgbClr val="0000FF"/>
                </a:solidFill>
                <a:latin typeface="新宋体" panose="02010609030101010101" pitchFamily="49" charset="-122"/>
                <a:ea typeface="新宋体" panose="02010609030101010101" pitchFamily="49" charset="-122"/>
              </a:rPr>
              <a:t>public</a:t>
            </a:r>
            <a:r>
              <a:rPr lang="en-US" altLang="zh-CN" sz="2400" dirty="0">
                <a:solidFill>
                  <a:srgbClr val="000000"/>
                </a:solidFill>
                <a:latin typeface="新宋体" panose="02010609030101010101" pitchFamily="49" charset="-122"/>
                <a:ea typeface="新宋体" panose="02010609030101010101" pitchFamily="49" charset="-122"/>
              </a:rPr>
              <a:t>:</a:t>
            </a:r>
          </a:p>
          <a:p>
            <a:pPr marL="0" indent="0">
              <a:lnSpc>
                <a:spcPts val="3400"/>
              </a:lnSpc>
              <a:spcBef>
                <a:spcPts val="0"/>
              </a:spcBef>
              <a:buNone/>
            </a:pP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FF"/>
                </a:solidFill>
                <a:latin typeface="新宋体" panose="02010609030101010101" pitchFamily="49" charset="-122"/>
                <a:ea typeface="新宋体" panose="02010609030101010101" pitchFamily="49" charset="-122"/>
              </a:rPr>
              <a:t>int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00"/>
                </a:solidFill>
                <a:latin typeface="新宋体" panose="02010609030101010101" pitchFamily="49" charset="-122"/>
                <a:ea typeface="新宋体" panose="02010609030101010101" pitchFamily="49" charset="-122"/>
              </a:rPr>
              <a:t>m_b</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8000"/>
                </a:solidFill>
                <a:latin typeface="新宋体" panose="02010609030101010101" pitchFamily="49" charset="-122"/>
                <a:ea typeface="新宋体" panose="02010609030101010101" pitchFamily="49" charset="-122"/>
              </a:rPr>
              <a:t>// B::m_b</a:t>
            </a:r>
            <a:r>
              <a:rPr lang="zh-CN" altLang="en-US" sz="2400" dirty="0">
                <a:solidFill>
                  <a:srgbClr val="008000"/>
                </a:solidFill>
                <a:latin typeface="新宋体" panose="02010609030101010101" pitchFamily="49" charset="-122"/>
                <a:ea typeface="新宋体" panose="02010609030101010101" pitchFamily="49" charset="-122"/>
              </a:rPr>
              <a:t>是公有的。</a:t>
            </a:r>
            <a:endParaRPr lang="zh-CN" altLang="en-US" sz="2400" dirty="0">
              <a:solidFill>
                <a:srgbClr val="000000"/>
              </a:solidFill>
              <a:latin typeface="新宋体" panose="02010609030101010101" pitchFamily="49" charset="-122"/>
              <a:ea typeface="新宋体" panose="02010609030101010101" pitchFamily="49" charset="-122"/>
            </a:endParaRPr>
          </a:p>
          <a:p>
            <a:pPr marL="0" indent="0">
              <a:lnSpc>
                <a:spcPts val="3400"/>
              </a:lnSpc>
              <a:spcBef>
                <a:spcPts val="0"/>
              </a:spcBef>
              <a:buNone/>
            </a:pPr>
            <a:r>
              <a:rPr lang="en-US" altLang="zh-CN" sz="2400" dirty="0">
                <a:solidFill>
                  <a:srgbClr val="0000FF"/>
                </a:solidFill>
                <a:latin typeface="新宋体" panose="02010609030101010101" pitchFamily="49" charset="-122"/>
                <a:ea typeface="新宋体" panose="02010609030101010101" pitchFamily="49" charset="-122"/>
              </a:rPr>
              <a:t>protected</a:t>
            </a:r>
            <a:r>
              <a:rPr lang="en-US" altLang="zh-CN" sz="2400" dirty="0">
                <a:solidFill>
                  <a:srgbClr val="000000"/>
                </a:solidFill>
                <a:latin typeface="新宋体" panose="02010609030101010101" pitchFamily="49" charset="-122"/>
                <a:ea typeface="新宋体" panose="02010609030101010101" pitchFamily="49" charset="-122"/>
              </a:rPr>
              <a:t>:</a:t>
            </a:r>
          </a:p>
          <a:p>
            <a:pPr marL="0" indent="0">
              <a:lnSpc>
                <a:spcPts val="3400"/>
              </a:lnSpc>
              <a:spcBef>
                <a:spcPts val="0"/>
              </a:spcBef>
              <a:buNone/>
            </a:pP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FF"/>
                </a:solidFill>
                <a:latin typeface="新宋体" panose="02010609030101010101" pitchFamily="49" charset="-122"/>
                <a:ea typeface="新宋体" panose="02010609030101010101" pitchFamily="49" charset="-122"/>
              </a:rPr>
              <a:t>int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00"/>
                </a:solidFill>
                <a:latin typeface="新宋体" panose="02010609030101010101" pitchFamily="49" charset="-122"/>
                <a:ea typeface="新宋体" panose="02010609030101010101" pitchFamily="49" charset="-122"/>
              </a:rPr>
              <a:t>m_c</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8000"/>
                </a:solidFill>
                <a:latin typeface="新宋体" panose="02010609030101010101" pitchFamily="49" charset="-122"/>
                <a:ea typeface="新宋体" panose="02010609030101010101" pitchFamily="49" charset="-122"/>
              </a:rPr>
              <a:t>// B::m_c</a:t>
            </a:r>
            <a:r>
              <a:rPr lang="zh-CN" altLang="en-US" sz="2400" dirty="0">
                <a:solidFill>
                  <a:srgbClr val="008000"/>
                </a:solidFill>
                <a:latin typeface="新宋体" panose="02010609030101010101" pitchFamily="49" charset="-122"/>
                <a:ea typeface="新宋体" panose="02010609030101010101" pitchFamily="49" charset="-122"/>
              </a:rPr>
              <a:t>是受保护的。</a:t>
            </a:r>
            <a:endParaRPr lang="zh-CN" altLang="en-US" sz="2400" dirty="0">
              <a:solidFill>
                <a:srgbClr val="000000"/>
              </a:solidFill>
              <a:latin typeface="新宋体" panose="02010609030101010101" pitchFamily="49" charset="-122"/>
              <a:ea typeface="新宋体" panose="02010609030101010101" pitchFamily="49" charset="-122"/>
            </a:endParaRPr>
          </a:p>
          <a:p>
            <a:pPr marL="0" indent="0">
              <a:lnSpc>
                <a:spcPts val="3400"/>
              </a:lnSpc>
              <a:spcBef>
                <a:spcPts val="0"/>
              </a:spcBef>
              <a:buNone/>
            </a:pPr>
            <a:r>
              <a:rPr lang="en-US" altLang="zh-CN" sz="2400" dirty="0">
                <a:solidFill>
                  <a:srgbClr val="0000FF"/>
                </a:solidFill>
                <a:latin typeface="新宋体" panose="02010609030101010101" pitchFamily="49" charset="-122"/>
                <a:ea typeface="新宋体" panose="02010609030101010101" pitchFamily="49" charset="-122"/>
              </a:rPr>
              <a:t>private</a:t>
            </a:r>
            <a:r>
              <a:rPr lang="en-US" altLang="zh-CN" sz="2400" dirty="0">
                <a:solidFill>
                  <a:srgbClr val="000000"/>
                </a:solidFill>
                <a:latin typeface="新宋体" panose="02010609030101010101" pitchFamily="49" charset="-122"/>
                <a:ea typeface="新宋体" panose="02010609030101010101" pitchFamily="49" charset="-122"/>
              </a:rPr>
              <a:t>:</a:t>
            </a:r>
          </a:p>
          <a:p>
            <a:pPr marL="0" indent="0">
              <a:lnSpc>
                <a:spcPts val="3400"/>
              </a:lnSpc>
              <a:spcBef>
                <a:spcPts val="0"/>
              </a:spcBef>
              <a:buNone/>
            </a:pP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FF"/>
                </a:solidFill>
                <a:latin typeface="新宋体" panose="02010609030101010101" pitchFamily="49" charset="-122"/>
                <a:ea typeface="新宋体" panose="02010609030101010101" pitchFamily="49" charset="-122"/>
              </a:rPr>
              <a:t>int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00"/>
                </a:solidFill>
                <a:latin typeface="新宋体" panose="02010609030101010101" pitchFamily="49" charset="-122"/>
                <a:ea typeface="新宋体" panose="02010609030101010101" pitchFamily="49" charset="-122"/>
              </a:rPr>
              <a:t>m_d</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8000"/>
                </a:solidFill>
                <a:latin typeface="新宋体" panose="02010609030101010101" pitchFamily="49" charset="-122"/>
                <a:ea typeface="新宋体" panose="02010609030101010101" pitchFamily="49" charset="-122"/>
              </a:rPr>
              <a:t>// B::m_d</a:t>
            </a:r>
            <a:r>
              <a:rPr lang="zh-CN" altLang="en-US" sz="2400" dirty="0">
                <a:solidFill>
                  <a:srgbClr val="008000"/>
                </a:solidFill>
                <a:latin typeface="新宋体" panose="02010609030101010101" pitchFamily="49" charset="-122"/>
                <a:ea typeface="新宋体" panose="02010609030101010101" pitchFamily="49" charset="-122"/>
              </a:rPr>
              <a:t>是私有的。</a:t>
            </a:r>
            <a:endParaRPr lang="zh-CN" altLang="en-US" sz="2400" dirty="0">
              <a:solidFill>
                <a:srgbClr val="000000"/>
              </a:solidFill>
              <a:latin typeface="新宋体" panose="02010609030101010101" pitchFamily="49" charset="-122"/>
              <a:ea typeface="新宋体" panose="02010609030101010101" pitchFamily="49" charset="-122"/>
            </a:endParaRPr>
          </a:p>
          <a:p>
            <a:pPr marL="0" indent="0">
              <a:lnSpc>
                <a:spcPts val="3400"/>
              </a:lnSpc>
              <a:spcBef>
                <a:spcPts val="0"/>
              </a:spcBef>
              <a:buNone/>
            </a:pP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FF"/>
                </a:solidFill>
                <a:latin typeface="新宋体" panose="02010609030101010101" pitchFamily="49" charset="-122"/>
                <a:ea typeface="新宋体" panose="02010609030101010101" pitchFamily="49" charset="-122"/>
              </a:rPr>
              <a:t>int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00"/>
                </a:solidFill>
                <a:latin typeface="新宋体" panose="02010609030101010101" pitchFamily="49" charset="-122"/>
                <a:ea typeface="新宋体" panose="02010609030101010101" pitchFamily="49" charset="-122"/>
              </a:rPr>
              <a:t>m_e</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8000"/>
                </a:solidFill>
                <a:latin typeface="新宋体" panose="02010609030101010101" pitchFamily="49" charset="-122"/>
                <a:ea typeface="新宋体" panose="02010609030101010101" pitchFamily="49" charset="-122"/>
              </a:rPr>
              <a:t>// B::m_e</a:t>
            </a:r>
            <a:r>
              <a:rPr lang="zh-CN" altLang="en-US" sz="2400" dirty="0">
                <a:solidFill>
                  <a:srgbClr val="008000"/>
                </a:solidFill>
                <a:latin typeface="新宋体" panose="02010609030101010101" pitchFamily="49" charset="-122"/>
                <a:ea typeface="新宋体" panose="02010609030101010101" pitchFamily="49" charset="-122"/>
              </a:rPr>
              <a:t>是私有的。</a:t>
            </a:r>
            <a:endParaRPr lang="zh-CN" altLang="en-US" sz="2400" dirty="0">
              <a:solidFill>
                <a:srgbClr val="000000"/>
              </a:solidFill>
              <a:latin typeface="新宋体" panose="02010609030101010101" pitchFamily="49" charset="-122"/>
              <a:ea typeface="新宋体" panose="02010609030101010101" pitchFamily="49" charset="-122"/>
            </a:endParaRPr>
          </a:p>
          <a:p>
            <a:pPr marL="0" indent="0">
              <a:lnSpc>
                <a:spcPts val="3400"/>
              </a:lnSpc>
              <a:spcBef>
                <a:spcPts val="0"/>
              </a:spcBef>
              <a:buNone/>
            </a:pP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8000"/>
                </a:solidFill>
                <a:latin typeface="新宋体" panose="02010609030101010101" pitchFamily="49" charset="-122"/>
                <a:ea typeface="新宋体" panose="02010609030101010101" pitchFamily="49" charset="-122"/>
              </a:rPr>
              <a:t>// B</a:t>
            </a:r>
            <a:r>
              <a:rPr lang="zh-CN" altLang="en-US" sz="2400" dirty="0">
                <a:solidFill>
                  <a:srgbClr val="008000"/>
                </a:solidFill>
                <a:latin typeface="新宋体" panose="02010609030101010101" pitchFamily="49" charset="-122"/>
                <a:ea typeface="新宋体" panose="02010609030101010101" pitchFamily="49" charset="-122"/>
              </a:rPr>
              <a:t>定义结束</a:t>
            </a:r>
            <a:endParaRPr lang="zh-CN" altLang="en-US" sz="2400" dirty="0"/>
          </a:p>
        </p:txBody>
      </p:sp>
    </p:spTree>
    <p:extLst>
      <p:ext uri="{BB962C8B-B14F-4D97-AF65-F5344CB8AC3E}">
        <p14:creationId xmlns:p14="http://schemas.microsoft.com/office/powerpoint/2010/main" val="1330455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E5F219A-EC9F-4AD0-8836-930323F9B309}" type="datetime2">
              <a:rPr lang="zh-CN" altLang="en-US" smtClean="0"/>
              <a:t>2021年3月14日</a:t>
            </a:fld>
            <a:endParaRPr lang="zh-CN" altLang="en-US" dirty="0"/>
          </a:p>
        </p:txBody>
      </p:sp>
      <p:sp>
        <p:nvSpPr>
          <p:cNvPr id="5" name="页脚占位符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灯片编号占位符 5"/>
          <p:cNvSpPr>
            <a:spLocks noGrp="1"/>
          </p:cNvSpPr>
          <p:nvPr>
            <p:ph type="sldNum" sz="quarter" idx="12"/>
          </p:nvPr>
        </p:nvSpPr>
        <p:spPr/>
        <p:txBody>
          <a:bodyPr/>
          <a:lstStyle/>
          <a:p>
            <a:fld id="{AB393D56-620A-4FA6-AFE0-8A286AD08B3F}" type="slidenum">
              <a:rPr lang="zh-CN" altLang="en-US" smtClean="0"/>
              <a:t>15</a:t>
            </a:fld>
            <a:endParaRPr lang="zh-CN" altLang="en-US" dirty="0"/>
          </a:p>
        </p:txBody>
      </p:sp>
      <p:sp>
        <p:nvSpPr>
          <p:cNvPr id="8" name="文本框 7"/>
          <p:cNvSpPr txBox="1"/>
          <p:nvPr>
            <p:custDataLst>
              <p:tags r:id="rId2"/>
            </p:custDataLst>
          </p:nvPr>
        </p:nvSpPr>
        <p:spPr>
          <a:xfrm>
            <a:off x="419100" y="635001"/>
            <a:ext cx="8470900" cy="571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访问方式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下面程序是否正确</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如果正确，则输出什么</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3"/>
            </p:custDataLst>
          </p:nvPr>
        </p:nvSpPr>
        <p:spPr>
          <a:xfrm>
            <a:off x="1358899" y="1210468"/>
            <a:ext cx="1983105"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错误。</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p:cNvSpPr txBox="1"/>
          <p:nvPr>
            <p:custDataLst>
              <p:tags r:id="rId4"/>
            </p:custDataLst>
          </p:nvPr>
        </p:nvSpPr>
        <p:spPr>
          <a:xfrm>
            <a:off x="3580447" y="1225787"/>
            <a:ext cx="1983105" cy="642938"/>
          </a:xfrm>
          <a:prstGeom prst="rect">
            <a:avLst/>
          </a:prstGeom>
          <a:noFill/>
        </p:spPr>
        <p:txBody>
          <a:bodyPr vert="horz" rtlCol="0" anchor="ctr" anchorCtr="0">
            <a:noAutofit/>
          </a:bodyPr>
          <a:lstStyle/>
          <a:p>
            <a:r>
              <a:rPr lang="en-US" altLang="zh-CN" sz="2600" dirty="0" err="1"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a.m_a</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5"/>
            </p:custDataLst>
          </p:nvPr>
        </p:nvSpPr>
        <p:spPr>
          <a:xfrm>
            <a:off x="644525" y="1274761"/>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6"/>
            </p:custDataLst>
          </p:nvPr>
        </p:nvSpPr>
        <p:spPr>
          <a:xfrm>
            <a:off x="2866072" y="12900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圆角矩形 16"/>
          <p:cNvSpPr/>
          <p:nvPr>
            <p:custDataLst>
              <p:tags r:id="rId7"/>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5" name="内容占位符 2"/>
          <p:cNvSpPr txBox="1">
            <a:spLocks/>
          </p:cNvSpPr>
          <p:nvPr/>
        </p:nvSpPr>
        <p:spPr>
          <a:xfrm>
            <a:off x="1324100" y="1959429"/>
            <a:ext cx="6495801" cy="4329396"/>
          </a:xfrm>
          <a:prstGeom prst="rect">
            <a:avLst/>
          </a:prstGeom>
          <a:no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iostream</a:t>
            </a:r>
            <a:r>
              <a:rPr lang="en-US" altLang="zh-CN" sz="2000" dirty="0">
                <a:solidFill>
                  <a:srgbClr val="A31515"/>
                </a:solidFill>
                <a:latin typeface="新宋体" panose="02010609030101010101" pitchFamily="49" charset="-122"/>
                <a:ea typeface="新宋体" panose="02010609030101010101" pitchFamily="49" charset="-122"/>
              </a:rPr>
              <a:t>&gt;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using</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namespace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std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smtClean="0">
                <a:solidFill>
                  <a:srgbClr val="0000FF"/>
                </a:solidFill>
                <a:latin typeface="新宋体" panose="02010609030101010101" pitchFamily="49" charset="-122"/>
                <a:ea typeface="新宋体" panose="02010609030101010101" pitchFamily="49" charset="-122"/>
              </a:rPr>
              <a:t>class</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protected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CP_A() :</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(10) { }</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CP_A</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err="1" smtClean="0">
                <a:solidFill>
                  <a:srgbClr val="0000FF"/>
                </a:solidFill>
                <a:latin typeface="新宋体" panose="02010609030101010101" pitchFamily="49" charset="-122"/>
                <a:ea typeface="新宋体" panose="02010609030101010101" pitchFamily="49" charset="-122"/>
              </a:rPr>
              <a:t>int</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a:solidFill>
                  <a:srgbClr val="000000"/>
                </a:solidFill>
                <a:latin typeface="新宋体" panose="02010609030101010101" pitchFamily="49" charset="-122"/>
                <a:ea typeface="新宋体" panose="02010609030101010101" pitchFamily="49" charset="-122"/>
              </a:rPr>
              <a:t>main()</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r>
              <a:rPr lang="en-US" altLang="zh-CN" sz="2000" dirty="0">
                <a:solidFill>
                  <a:srgbClr val="000000"/>
                </a:solidFill>
                <a:latin typeface="新宋体" panose="02010609030101010101" pitchFamily="49" charset="-122"/>
                <a:ea typeface="新宋体" panose="02010609030101010101" pitchFamily="49" charset="-122"/>
              </a:rPr>
              <a:t> a;</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err="1">
                <a:solidFill>
                  <a:srgbClr val="A31515"/>
                </a:solidFill>
                <a:latin typeface="新宋体" panose="02010609030101010101" pitchFamily="49" charset="-122"/>
                <a:ea typeface="新宋体" panose="02010609030101010101" pitchFamily="49" charset="-122"/>
              </a:rPr>
              <a:t>a.m_a</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a.m_a</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system(</a:t>
            </a:r>
            <a:r>
              <a:rPr lang="en-US" altLang="zh-CN" sz="2000" dirty="0">
                <a:solidFill>
                  <a:srgbClr val="A31515"/>
                </a:solidFill>
                <a:latin typeface="新宋体" panose="02010609030101010101" pitchFamily="49" charset="-122"/>
                <a:ea typeface="新宋体" panose="02010609030101010101" pitchFamily="49" charset="-122"/>
              </a:rPr>
              <a:t>"pause"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main</a:t>
            </a:r>
            <a:r>
              <a:rPr lang="zh-CN" altLang="en-US" sz="2000" dirty="0">
                <a:solidFill>
                  <a:srgbClr val="008000"/>
                </a:solidFill>
                <a:latin typeface="新宋体" panose="02010609030101010101" pitchFamily="49" charset="-122"/>
                <a:ea typeface="新宋体" panose="02010609030101010101" pitchFamily="49" charset="-122"/>
              </a:rPr>
              <a:t>函数结束</a:t>
            </a:r>
            <a:endParaRPr lang="zh-CN" altLang="en-US" sz="2000" dirty="0"/>
          </a:p>
        </p:txBody>
      </p:sp>
      <p:grpSp>
        <p:nvGrpSpPr>
          <p:cNvPr id="22" name="组合 21"/>
          <p:cNvGrpSpPr/>
          <p:nvPr>
            <p:custDataLst>
              <p:tags r:id="rId8"/>
            </p:custDataLst>
          </p:nvPr>
        </p:nvGrpSpPr>
        <p:grpSpPr>
          <a:xfrm>
            <a:off x="0" y="0"/>
            <a:ext cx="9144000" cy="635000"/>
            <a:chOff x="0" y="0"/>
            <a:chExt cx="9144000" cy="635000"/>
          </a:xfrm>
        </p:grpSpPr>
        <p:sp>
          <p:nvSpPr>
            <p:cNvPr id="18" name="TitleBackground"/>
            <p:cNvSpPr/>
            <p:nvPr>
              <p:custDataLst>
                <p:tags r:id="rId10"/>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ColorBlock"/>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1"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7" name="图片 6"/>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231684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访问方式</a:t>
            </a:r>
            <a:r>
              <a:rPr lang="en-US" altLang="zh-CN" dirty="0" smtClean="0"/>
              <a:t>: </a:t>
            </a:r>
            <a:r>
              <a:rPr lang="zh-CN" altLang="en-US" dirty="0" smtClean="0"/>
              <a:t>下面</a:t>
            </a:r>
            <a:r>
              <a:rPr lang="zh-CN" altLang="en-US" dirty="0"/>
              <a:t>程序是否正确</a:t>
            </a:r>
            <a:r>
              <a:rPr lang="en-US" altLang="zh-CN" dirty="0" smtClean="0"/>
              <a:t>?</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1324100" y="1959429"/>
            <a:ext cx="6495801" cy="4329396"/>
          </a:xfrm>
          <a:prstGeom prst="rect">
            <a:avLst/>
          </a:prstGeom>
          <a:no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iostream</a:t>
            </a:r>
            <a:r>
              <a:rPr lang="en-US" altLang="zh-CN" sz="2000" dirty="0">
                <a:solidFill>
                  <a:srgbClr val="A31515"/>
                </a:solidFill>
                <a:latin typeface="新宋体" panose="02010609030101010101" pitchFamily="49" charset="-122"/>
                <a:ea typeface="新宋体" panose="02010609030101010101" pitchFamily="49" charset="-122"/>
              </a:rPr>
              <a:t>&gt;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using</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namespace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std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smtClean="0">
                <a:solidFill>
                  <a:srgbClr val="0000FF"/>
                </a:solidFill>
                <a:latin typeface="新宋体" panose="02010609030101010101" pitchFamily="49" charset="-122"/>
                <a:ea typeface="新宋体" panose="02010609030101010101" pitchFamily="49" charset="-122"/>
              </a:rPr>
              <a:t>class</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protected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CP_A() :</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(10) { }</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CP_A</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err="1" smtClean="0">
                <a:solidFill>
                  <a:srgbClr val="0000FF"/>
                </a:solidFill>
                <a:latin typeface="新宋体" panose="02010609030101010101" pitchFamily="49" charset="-122"/>
                <a:ea typeface="新宋体" panose="02010609030101010101" pitchFamily="49" charset="-122"/>
              </a:rPr>
              <a:t>int</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a:solidFill>
                  <a:srgbClr val="000000"/>
                </a:solidFill>
                <a:latin typeface="新宋体" panose="02010609030101010101" pitchFamily="49" charset="-122"/>
                <a:ea typeface="新宋体" panose="02010609030101010101" pitchFamily="49" charset="-122"/>
              </a:rPr>
              <a:t>main()</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r>
              <a:rPr lang="en-US" altLang="zh-CN" sz="2000" dirty="0">
                <a:solidFill>
                  <a:srgbClr val="000000"/>
                </a:solidFill>
                <a:latin typeface="新宋体" panose="02010609030101010101" pitchFamily="49" charset="-122"/>
                <a:ea typeface="新宋体" panose="02010609030101010101" pitchFamily="49" charset="-122"/>
              </a:rPr>
              <a:t> a;</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err="1">
                <a:solidFill>
                  <a:srgbClr val="A31515"/>
                </a:solidFill>
                <a:latin typeface="新宋体" panose="02010609030101010101" pitchFamily="49" charset="-122"/>
                <a:ea typeface="新宋体" panose="02010609030101010101" pitchFamily="49" charset="-122"/>
              </a:rPr>
              <a:t>a.m_a</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a.m_a</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system(</a:t>
            </a:r>
            <a:r>
              <a:rPr lang="en-US" altLang="zh-CN" sz="2000" dirty="0">
                <a:solidFill>
                  <a:srgbClr val="A31515"/>
                </a:solidFill>
                <a:latin typeface="新宋体" panose="02010609030101010101" pitchFamily="49" charset="-122"/>
                <a:ea typeface="新宋体" panose="02010609030101010101" pitchFamily="49" charset="-122"/>
              </a:rPr>
              <a:t>"pause"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main</a:t>
            </a:r>
            <a:r>
              <a:rPr lang="zh-CN" altLang="en-US" sz="2000" dirty="0">
                <a:solidFill>
                  <a:srgbClr val="008000"/>
                </a:solidFill>
                <a:latin typeface="新宋体" panose="02010609030101010101" pitchFamily="49" charset="-122"/>
                <a:ea typeface="新宋体" panose="02010609030101010101" pitchFamily="49" charset="-122"/>
              </a:rPr>
              <a:t>函数结束</a:t>
            </a:r>
            <a:endParaRPr lang="zh-CN" altLang="en-US" sz="2000" dirty="0"/>
          </a:p>
        </p:txBody>
      </p:sp>
      <p:sp>
        <p:nvSpPr>
          <p:cNvPr id="10" name="AutoShape 6"/>
          <p:cNvSpPr>
            <a:spLocks/>
          </p:cNvSpPr>
          <p:nvPr/>
        </p:nvSpPr>
        <p:spPr bwMode="auto">
          <a:xfrm>
            <a:off x="6097217" y="3318639"/>
            <a:ext cx="2808287" cy="1611312"/>
          </a:xfrm>
          <a:prstGeom prst="borderCallout2">
            <a:avLst>
              <a:gd name="adj1" fmla="val 49839"/>
              <a:gd name="adj2" fmla="val 380"/>
              <a:gd name="adj3" fmla="val 49839"/>
              <a:gd name="adj4" fmla="val -23907"/>
              <a:gd name="adj5" fmla="val 121308"/>
              <a:gd name="adj6" fmla="val -45325"/>
            </a:avLst>
          </a:prstGeom>
          <a:solidFill>
            <a:srgbClr val="FFFF99"/>
          </a:solidFill>
          <a:ln w="5715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ea typeface="楷体_GB2312" pitchFamily="49" charset="-122"/>
              </a:rPr>
              <a:t>编译错误</a:t>
            </a:r>
            <a:r>
              <a:rPr lang="en-US" altLang="zh-CN" sz="2400">
                <a:ea typeface="楷体_GB2312" pitchFamily="49" charset="-122"/>
              </a:rPr>
              <a:t>: “C_A::m_a”: </a:t>
            </a:r>
            <a:r>
              <a:rPr lang="zh-CN" altLang="en-US" sz="2400">
                <a:ea typeface="楷体_GB2312" pitchFamily="49" charset="-122"/>
              </a:rPr>
              <a:t>无法访问 </a:t>
            </a:r>
            <a:r>
              <a:rPr lang="en-US" altLang="zh-CN" sz="2400">
                <a:ea typeface="楷体_GB2312" pitchFamily="49" charset="-122"/>
              </a:rPr>
              <a:t>protected </a:t>
            </a:r>
            <a:r>
              <a:rPr lang="zh-CN" altLang="en-US" sz="2400">
                <a:ea typeface="楷体_GB2312" pitchFamily="49" charset="-122"/>
              </a:rPr>
              <a:t>成员</a:t>
            </a:r>
          </a:p>
        </p:txBody>
      </p:sp>
      <p:sp>
        <p:nvSpPr>
          <p:cNvPr id="11" name="内容占位符 2"/>
          <p:cNvSpPr>
            <a:spLocks noGrp="1"/>
          </p:cNvSpPr>
          <p:nvPr>
            <p:ph idx="1"/>
          </p:nvPr>
        </p:nvSpPr>
        <p:spPr>
          <a:xfrm>
            <a:off x="461963" y="1457325"/>
            <a:ext cx="8220075" cy="502104"/>
          </a:xfrm>
        </p:spPr>
        <p:txBody>
          <a:bodyPr>
            <a:normAutofit lnSpcReduction="10000"/>
          </a:bodyPr>
          <a:lstStyle/>
          <a:p>
            <a:pPr algn="just"/>
            <a:r>
              <a:rPr lang="zh-CN" altLang="en-US" dirty="0" smtClean="0"/>
              <a:t>如果正确，则输出什么</a:t>
            </a:r>
            <a:r>
              <a:rPr lang="en-US" altLang="zh-CN" dirty="0" smtClean="0"/>
              <a:t>?</a:t>
            </a:r>
            <a:endParaRPr lang="zh-CN" altLang="en-US" dirty="0"/>
          </a:p>
        </p:txBody>
      </p:sp>
      <p:sp>
        <p:nvSpPr>
          <p:cNvPr id="12" name="Text Box 9"/>
          <p:cNvSpPr txBox="1">
            <a:spLocks noChangeArrowheads="1"/>
          </p:cNvSpPr>
          <p:nvPr/>
        </p:nvSpPr>
        <p:spPr bwMode="auto">
          <a:xfrm>
            <a:off x="6426200" y="973138"/>
            <a:ext cx="2355849" cy="346076"/>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en-US" sz="2000" dirty="0" smtClean="0">
                <a:ea typeface="楷体_GB2312" pitchFamily="49" charset="-122"/>
                <a:sym typeface="Wingdings" panose="05000000000000000000" pitchFamily="2" charset="2"/>
              </a:rPr>
              <a:t>同上</a:t>
            </a:r>
            <a:r>
              <a:rPr lang="en-US" altLang="zh-CN" sz="2000" dirty="0" smtClean="0">
                <a:ea typeface="楷体_GB2312" pitchFamily="49" charset="-122"/>
                <a:sym typeface="Wingdings" panose="05000000000000000000" pitchFamily="2" charset="2"/>
              </a:rPr>
              <a:t>1</a:t>
            </a:r>
            <a:r>
              <a:rPr lang="zh-CN" altLang="en-US" sz="2000" dirty="0" smtClean="0">
                <a:ea typeface="楷体_GB2312" pitchFamily="49" charset="-122"/>
                <a:sym typeface="Wingdings" panose="05000000000000000000" pitchFamily="2" charset="2"/>
              </a:rPr>
              <a:t>页</a:t>
            </a:r>
            <a:r>
              <a:rPr lang="en-US" altLang="zh-CN" sz="2000" dirty="0" smtClean="0">
                <a:ea typeface="楷体_GB2312" pitchFamily="49" charset="-122"/>
                <a:sym typeface="Wingdings" panose="05000000000000000000" pitchFamily="2" charset="2"/>
              </a:rPr>
              <a:t>PPT</a:t>
            </a:r>
            <a:endParaRPr lang="en-US" altLang="zh-CN" sz="20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1140893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继承方式</a:t>
            </a:r>
          </a:p>
        </p:txBody>
      </p:sp>
      <p:sp>
        <p:nvSpPr>
          <p:cNvPr id="3" name="内容占位符 2"/>
          <p:cNvSpPr>
            <a:spLocks noGrp="1"/>
          </p:cNvSpPr>
          <p:nvPr>
            <p:ph idx="1"/>
          </p:nvPr>
        </p:nvSpPr>
        <p:spPr/>
        <p:txBody>
          <a:bodyPr/>
          <a:lstStyle/>
          <a:p>
            <a:r>
              <a:rPr lang="zh-CN" altLang="en-US" dirty="0">
                <a:solidFill>
                  <a:srgbClr val="FF3300"/>
                </a:solidFill>
              </a:rPr>
              <a:t>继承方式</a:t>
            </a:r>
            <a:r>
              <a:rPr lang="zh-CN" altLang="en-US" dirty="0"/>
              <a:t>指定</a:t>
            </a:r>
            <a:r>
              <a:rPr lang="zh-CN" altLang="en-US" dirty="0" smtClean="0"/>
              <a:t>了子类</a:t>
            </a:r>
            <a:r>
              <a:rPr lang="zh-CN" altLang="en-US" dirty="0"/>
              <a:t>成员以及类外对象对继承来的成员的访问权限。</a:t>
            </a:r>
          </a:p>
          <a:p>
            <a:r>
              <a:rPr lang="zh-CN" altLang="en-US" dirty="0"/>
              <a:t>三种继承方式：</a:t>
            </a:r>
          </a:p>
          <a:p>
            <a:pPr lvl="1"/>
            <a:r>
              <a:rPr lang="zh-CN" altLang="en-US" dirty="0">
                <a:solidFill>
                  <a:srgbClr val="FF3300"/>
                </a:solidFill>
              </a:rPr>
              <a:t>公有继承</a:t>
            </a:r>
            <a:r>
              <a:rPr lang="en-US" altLang="zh-CN" dirty="0"/>
              <a:t>(</a:t>
            </a:r>
            <a:r>
              <a:rPr lang="en-US" altLang="zh-CN" dirty="0">
                <a:solidFill>
                  <a:srgbClr val="0000FF"/>
                </a:solidFill>
              </a:rPr>
              <a:t>public</a:t>
            </a:r>
            <a:r>
              <a:rPr lang="en-US" altLang="zh-CN" dirty="0"/>
              <a:t>)</a:t>
            </a:r>
          </a:p>
          <a:p>
            <a:pPr lvl="1"/>
            <a:r>
              <a:rPr lang="zh-CN" altLang="en-US" dirty="0">
                <a:solidFill>
                  <a:srgbClr val="FF3300"/>
                </a:solidFill>
              </a:rPr>
              <a:t>保护继承</a:t>
            </a:r>
            <a:r>
              <a:rPr lang="en-US" altLang="zh-CN" dirty="0"/>
              <a:t>(</a:t>
            </a:r>
            <a:r>
              <a:rPr lang="en-US" altLang="zh-CN" dirty="0">
                <a:solidFill>
                  <a:srgbClr val="0000FF"/>
                </a:solidFill>
              </a:rPr>
              <a:t>protected</a:t>
            </a:r>
            <a:r>
              <a:rPr lang="en-US" altLang="zh-CN" dirty="0"/>
              <a:t>)</a:t>
            </a:r>
          </a:p>
          <a:p>
            <a:pPr lvl="1"/>
            <a:r>
              <a:rPr lang="zh-CN" altLang="en-US" dirty="0">
                <a:solidFill>
                  <a:srgbClr val="FF3300"/>
                </a:solidFill>
              </a:rPr>
              <a:t>私有继承</a:t>
            </a:r>
            <a:r>
              <a:rPr lang="en-US" altLang="zh-CN" dirty="0"/>
              <a:t>(</a:t>
            </a:r>
            <a:r>
              <a:rPr lang="en-US" altLang="zh-CN" dirty="0">
                <a:solidFill>
                  <a:srgbClr val="0000FF"/>
                </a:solidFill>
              </a:rPr>
              <a:t>private</a:t>
            </a:r>
            <a:r>
              <a:rPr lang="en-US" altLang="zh-CN" dirty="0" smtClean="0"/>
              <a:t>)</a:t>
            </a:r>
            <a:endParaRPr lang="en-US" altLang="zh-CN"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4209445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继承方式</a:t>
            </a:r>
          </a:p>
        </p:txBody>
      </p:sp>
      <p:sp>
        <p:nvSpPr>
          <p:cNvPr id="3" name="内容占位符 2"/>
          <p:cNvSpPr>
            <a:spLocks noGrp="1"/>
          </p:cNvSpPr>
          <p:nvPr>
            <p:ph idx="1"/>
          </p:nvPr>
        </p:nvSpPr>
        <p:spPr/>
        <p:txBody>
          <a:bodyPr>
            <a:normAutofit lnSpcReduction="10000"/>
          </a:bodyPr>
          <a:lstStyle/>
          <a:p>
            <a:r>
              <a:rPr lang="zh-CN" altLang="zh-CN" dirty="0" smtClean="0">
                <a:solidFill>
                  <a:srgbClr val="FF0000"/>
                </a:solidFill>
              </a:rPr>
              <a:t>公有继承</a:t>
            </a:r>
            <a:endParaRPr lang="en-US" altLang="zh-CN" dirty="0" smtClean="0">
              <a:solidFill>
                <a:srgbClr val="FF0000"/>
              </a:solidFill>
            </a:endParaRPr>
          </a:p>
          <a:p>
            <a:pPr lvl="1"/>
            <a:r>
              <a:rPr lang="zh-CN" altLang="zh-CN" dirty="0" smtClean="0"/>
              <a:t>父</a:t>
            </a:r>
            <a:r>
              <a:rPr lang="zh-CN" altLang="zh-CN" dirty="0"/>
              <a:t>类的公有成员被继承为子类的公有成员，父类的受保护成员被继承为子类的受保护成员。父类的</a:t>
            </a:r>
            <a:r>
              <a:rPr lang="zh-CN" altLang="zh-CN" dirty="0">
                <a:solidFill>
                  <a:srgbClr val="0000FF"/>
                </a:solidFill>
              </a:rPr>
              <a:t>私有成员</a:t>
            </a:r>
            <a:r>
              <a:rPr lang="zh-CN" altLang="zh-CN" dirty="0"/>
              <a:t>被继承为子类的</a:t>
            </a:r>
            <a:r>
              <a:rPr lang="zh-CN" altLang="zh-CN" dirty="0">
                <a:solidFill>
                  <a:srgbClr val="0000FF"/>
                </a:solidFill>
              </a:rPr>
              <a:t>不可直接访问成员</a:t>
            </a:r>
            <a:r>
              <a:rPr lang="zh-CN" altLang="zh-CN" dirty="0"/>
              <a:t>。</a:t>
            </a:r>
          </a:p>
          <a:p>
            <a:r>
              <a:rPr lang="zh-CN" altLang="zh-CN" dirty="0" smtClean="0">
                <a:solidFill>
                  <a:srgbClr val="FF0000"/>
                </a:solidFill>
              </a:rPr>
              <a:t>保护继承</a:t>
            </a:r>
            <a:endParaRPr lang="en-US" altLang="zh-CN" dirty="0" smtClean="0">
              <a:solidFill>
                <a:srgbClr val="FF0000"/>
              </a:solidFill>
            </a:endParaRPr>
          </a:p>
          <a:p>
            <a:pPr lvl="1"/>
            <a:r>
              <a:rPr lang="zh-CN" altLang="zh-CN" dirty="0" smtClean="0"/>
              <a:t>父</a:t>
            </a:r>
            <a:r>
              <a:rPr lang="zh-CN" altLang="zh-CN" dirty="0"/>
              <a:t>类的公有成员和受保护成员都被继承为子类的受保护成员。父类的</a:t>
            </a:r>
            <a:r>
              <a:rPr lang="zh-CN" altLang="zh-CN" dirty="0">
                <a:solidFill>
                  <a:srgbClr val="0000FF"/>
                </a:solidFill>
              </a:rPr>
              <a:t>私有成员</a:t>
            </a:r>
            <a:r>
              <a:rPr lang="zh-CN" altLang="zh-CN" dirty="0"/>
              <a:t>被继承为子类的</a:t>
            </a:r>
            <a:r>
              <a:rPr lang="zh-CN" altLang="zh-CN" dirty="0">
                <a:solidFill>
                  <a:srgbClr val="0000FF"/>
                </a:solidFill>
              </a:rPr>
              <a:t>不可直接访问成员</a:t>
            </a:r>
            <a:r>
              <a:rPr lang="zh-CN" altLang="zh-CN" dirty="0"/>
              <a:t>。</a:t>
            </a:r>
          </a:p>
          <a:p>
            <a:r>
              <a:rPr lang="zh-CN" altLang="zh-CN" dirty="0" smtClean="0">
                <a:solidFill>
                  <a:srgbClr val="FF0000"/>
                </a:solidFill>
              </a:rPr>
              <a:t>私有继承</a:t>
            </a:r>
            <a:endParaRPr lang="en-US" altLang="zh-CN" dirty="0" smtClean="0">
              <a:solidFill>
                <a:srgbClr val="FF0000"/>
              </a:solidFill>
            </a:endParaRPr>
          </a:p>
          <a:p>
            <a:pPr lvl="1"/>
            <a:r>
              <a:rPr lang="zh-CN" altLang="zh-CN" dirty="0" smtClean="0"/>
              <a:t>父</a:t>
            </a:r>
            <a:r>
              <a:rPr lang="zh-CN" altLang="zh-CN" dirty="0"/>
              <a:t>类的公有成员和受保护成员都被继承为子类的私有成员。父类的</a:t>
            </a:r>
            <a:r>
              <a:rPr lang="zh-CN" altLang="zh-CN" dirty="0">
                <a:solidFill>
                  <a:srgbClr val="0000FF"/>
                </a:solidFill>
              </a:rPr>
              <a:t>私有成员</a:t>
            </a:r>
            <a:r>
              <a:rPr lang="zh-CN" altLang="zh-CN" dirty="0"/>
              <a:t>被继承为子类的</a:t>
            </a:r>
            <a:r>
              <a:rPr lang="zh-CN" altLang="zh-CN" dirty="0">
                <a:solidFill>
                  <a:srgbClr val="0000FF"/>
                </a:solidFill>
              </a:rPr>
              <a:t>不可直接访问成员</a:t>
            </a:r>
            <a:r>
              <a:rPr lang="zh-CN" altLang="zh-CN" dirty="0"/>
              <a:t>。</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811065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总结继承之后的封装性</a:t>
            </a:r>
          </a:p>
        </p:txBody>
      </p:sp>
      <p:sp>
        <p:nvSpPr>
          <p:cNvPr id="4" name="日期占位符 3"/>
          <p:cNvSpPr>
            <a:spLocks noGrp="1"/>
          </p:cNvSpPr>
          <p:nvPr>
            <p:ph type="dt" sz="half" idx="10"/>
          </p:nvPr>
        </p:nvSpPr>
        <p:spPr/>
        <p:txBody>
          <a:bodyPr/>
          <a:lstStyle/>
          <a:p>
            <a:fld id="{F381214A-8007-4650-8EDC-C23A8A8B800F}"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29" name="Group 6"/>
          <p:cNvGraphicFramePr>
            <a:graphicFrameLocks noGrp="1"/>
          </p:cNvGraphicFramePr>
          <p:nvPr>
            <p:extLst>
              <p:ext uri="{D42A27DB-BD31-4B8C-83A1-F6EECF244321}">
                <p14:modId xmlns:p14="http://schemas.microsoft.com/office/powerpoint/2010/main" val="1498574962"/>
              </p:ext>
            </p:extLst>
          </p:nvPr>
        </p:nvGraphicFramePr>
        <p:xfrm>
          <a:off x="655638" y="2492375"/>
          <a:ext cx="7804150" cy="2592388"/>
        </p:xfrm>
        <a:graphic>
          <a:graphicData uri="http://schemas.openxmlformats.org/drawingml/2006/table">
            <a:tbl>
              <a:tblPr/>
              <a:tblGrid>
                <a:gridCol w="1951037"/>
                <a:gridCol w="1951038"/>
                <a:gridCol w="1951037"/>
                <a:gridCol w="1951038"/>
              </a:tblGrid>
              <a:tr h="647700">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dirty="0" smtClean="0">
                        <a:ln>
                          <a:noFill/>
                        </a:ln>
                        <a:solidFill>
                          <a:schemeClr val="accent2"/>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rPr>
                        <a:t>public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rPr>
                        <a:t>protected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rPr>
                        <a:t>private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9288">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rPr>
                        <a:t>public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rPr>
                        <a:t>public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rPr>
                        <a:t>protected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rPr>
                        <a:t>protected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rPr>
                        <a:t>protected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rPr>
                        <a:t>protected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rPr>
                        <a:t>private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rPr>
                        <a:t>private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rPr>
                        <a:t>private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 name="Line 34"/>
          <p:cNvSpPr>
            <a:spLocks noChangeShapeType="1"/>
          </p:cNvSpPr>
          <p:nvPr/>
        </p:nvSpPr>
        <p:spPr bwMode="auto">
          <a:xfrm>
            <a:off x="684213" y="2492375"/>
            <a:ext cx="1944687" cy="64770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Text Box 35"/>
          <p:cNvSpPr txBox="1">
            <a:spLocks noChangeArrowheads="1"/>
          </p:cNvSpPr>
          <p:nvPr/>
        </p:nvSpPr>
        <p:spPr bwMode="auto">
          <a:xfrm>
            <a:off x="1317625" y="2476500"/>
            <a:ext cx="1366838" cy="304800"/>
          </a:xfrm>
          <a:prstGeom prst="rect">
            <a:avLst/>
          </a:prstGeom>
          <a:noFill/>
          <a:ln>
            <a:noFill/>
          </a:ln>
          <a:effectLst/>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000">
                <a:solidFill>
                  <a:srgbClr val="A30021"/>
                </a:solidFill>
                <a:ea typeface="黑体" panose="02010609060101010101" pitchFamily="49" charset="-122"/>
              </a:rPr>
              <a:t>访问方式</a:t>
            </a:r>
          </a:p>
        </p:txBody>
      </p:sp>
      <p:sp>
        <p:nvSpPr>
          <p:cNvPr id="32" name="Text Box 36"/>
          <p:cNvSpPr txBox="1">
            <a:spLocks noChangeArrowheads="1"/>
          </p:cNvSpPr>
          <p:nvPr/>
        </p:nvSpPr>
        <p:spPr bwMode="auto">
          <a:xfrm>
            <a:off x="700088" y="2801938"/>
            <a:ext cx="1079500" cy="304800"/>
          </a:xfrm>
          <a:prstGeom prst="rect">
            <a:avLst/>
          </a:prstGeom>
          <a:noFill/>
          <a:ln>
            <a:noFill/>
          </a:ln>
          <a:effectLst/>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000">
                <a:solidFill>
                  <a:srgbClr val="A30021"/>
                </a:solidFill>
                <a:ea typeface="黑体" panose="02010609060101010101" pitchFamily="49" charset="-122"/>
              </a:rPr>
              <a:t>继承方式</a:t>
            </a:r>
          </a:p>
        </p:txBody>
      </p:sp>
      <p:sp>
        <p:nvSpPr>
          <p:cNvPr id="33" name="AutoShape 40"/>
          <p:cNvSpPr>
            <a:spLocks/>
          </p:cNvSpPr>
          <p:nvPr/>
        </p:nvSpPr>
        <p:spPr bwMode="auto">
          <a:xfrm>
            <a:off x="2411413" y="1881188"/>
            <a:ext cx="2232025" cy="468312"/>
          </a:xfrm>
          <a:prstGeom prst="borderCallout2">
            <a:avLst>
              <a:gd name="adj1" fmla="val 24407"/>
              <a:gd name="adj2" fmla="val -3412"/>
              <a:gd name="adj3" fmla="val 24407"/>
              <a:gd name="adj4" fmla="val -27954"/>
              <a:gd name="adj5" fmla="val 140338"/>
              <a:gd name="adj6" fmla="val -30727"/>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ea typeface="楷体_GB2312" pitchFamily="49" charset="-122"/>
              </a:rPr>
              <a:t>基类成员的</a:t>
            </a:r>
          </a:p>
        </p:txBody>
      </p:sp>
    </p:spTree>
    <p:extLst>
      <p:ext uri="{BB962C8B-B14F-4D97-AF65-F5344CB8AC3E}">
        <p14:creationId xmlns:p14="http://schemas.microsoft.com/office/powerpoint/2010/main" val="2624704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E5F219A-EC9F-4AD0-8836-930323F9B309}" type="datetime2">
              <a:rPr lang="zh-CN" altLang="en-US" smtClean="0"/>
              <a:t>2021年3月14日</a:t>
            </a:fld>
            <a:endParaRPr lang="zh-CN" altLang="en-US" dirty="0"/>
          </a:p>
        </p:txBody>
      </p:sp>
      <p:sp>
        <p:nvSpPr>
          <p:cNvPr id="5" name="页脚占位符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灯片编号占位符 5"/>
          <p:cNvSpPr>
            <a:spLocks noGrp="1"/>
          </p:cNvSpPr>
          <p:nvPr>
            <p:ph type="sldNum" sz="quarter" idx="12"/>
          </p:nvPr>
        </p:nvSpPr>
        <p:spPr/>
        <p:txBody>
          <a:bodyPr/>
          <a:lstStyle/>
          <a:p>
            <a:fld id="{AB393D56-620A-4FA6-AFE0-8A286AD08B3F}" type="slidenum">
              <a:rPr lang="zh-CN" altLang="en-US" smtClean="0"/>
              <a:t>2</a:t>
            </a:fld>
            <a:endParaRPr lang="zh-CN" altLang="en-US" dirty="0"/>
          </a:p>
        </p:txBody>
      </p:sp>
      <p:sp>
        <p:nvSpPr>
          <p:cNvPr id="8" name="文本框 7"/>
          <p:cNvSpPr txBox="1"/>
          <p:nvPr>
            <p:custDataLst>
              <p:tags r:id="rId2"/>
            </p:custDataLst>
          </p:nvPr>
        </p:nvSpPr>
        <p:spPr>
          <a:xfrm>
            <a:off x="914400" y="635000"/>
            <a:ext cx="7315200" cy="452091"/>
          </a:xfrm>
          <a:prstGeom prst="rect">
            <a:avLst/>
          </a:prstGeom>
          <a:noFill/>
        </p:spPr>
        <p:txBody>
          <a:bodyPr vert="horz" wrap="square" rtlCol="0" anchor="ctr" anchorCtr="0">
            <a:noAutofit/>
          </a:bodyPr>
          <a:lstStyle/>
          <a:p>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下面程序是否有误</a:t>
            </a:r>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如果没有，输出什么</a:t>
            </a:r>
            <a:r>
              <a:rPr lang="en-US" altLang="zh-CN" sz="2000" b="1"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3"/>
            </p:custDataLst>
          </p:nvPr>
        </p:nvSpPr>
        <p:spPr>
          <a:xfrm>
            <a:off x="1839595" y="1072939"/>
            <a:ext cx="11938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错误</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p:cNvSpPr txBox="1"/>
          <p:nvPr>
            <p:custDataLst>
              <p:tags r:id="rId4"/>
            </p:custDataLst>
          </p:nvPr>
        </p:nvSpPr>
        <p:spPr>
          <a:xfrm>
            <a:off x="5198109" y="1101535"/>
            <a:ext cx="1714500" cy="642938"/>
          </a:xfrm>
          <a:prstGeom prst="rect">
            <a:avLst/>
          </a:prstGeom>
          <a:noFill/>
        </p:spPr>
        <p:txBody>
          <a:bodyPr vert="horz" rtlCol="0" anchor="ctr" anchorCtr="0">
            <a:noAutofit/>
          </a:bodyPr>
          <a:lstStyle/>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m_a</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5"/>
            </p:custDataLst>
          </p:nvPr>
        </p:nvSpPr>
        <p:spPr>
          <a:xfrm>
            <a:off x="1125220" y="1137232"/>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dirty="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6"/>
            </p:custDataLst>
          </p:nvPr>
        </p:nvSpPr>
        <p:spPr>
          <a:xfrm>
            <a:off x="4483734" y="1165828"/>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圆角矩形 16"/>
          <p:cNvSpPr/>
          <p:nvPr>
            <p:custDataLst>
              <p:tags r:id="rId7"/>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4" name="内容占位符 2"/>
          <p:cNvSpPr txBox="1">
            <a:spLocks/>
          </p:cNvSpPr>
          <p:nvPr/>
        </p:nvSpPr>
        <p:spPr>
          <a:xfrm>
            <a:off x="157166" y="1961147"/>
            <a:ext cx="5291134" cy="4327678"/>
          </a:xfrm>
          <a:prstGeom prst="rect">
            <a:avLst/>
          </a:prstGeom>
          <a:no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(10) {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CP_B</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m_a</a:t>
            </a:r>
            <a:r>
              <a:rPr lang="en-US" altLang="zh-CN" sz="1800" dirty="0" smtClean="0">
                <a:solidFill>
                  <a:srgbClr val="000000"/>
                </a:solidFill>
                <a:latin typeface="新宋体" panose="02010609030101010101" pitchFamily="49" charset="-122"/>
                <a:ea typeface="新宋体" panose="02010609030101010101" pitchFamily="49" charset="-122"/>
              </a:rPr>
              <a:t>(5</a:t>
            </a:r>
            <a:r>
              <a:rPr lang="en-US" altLang="zh-CN" sz="1800" dirty="0">
                <a:solidFill>
                  <a:srgbClr val="000000"/>
                </a:solidFill>
                <a:latin typeface="新宋体" panose="02010609030101010101" pitchFamily="49" charset="-122"/>
                <a:ea typeface="新宋体" panose="02010609030101010101" pitchFamily="49" charset="-122"/>
              </a:rPr>
              <a:t>) {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mb_show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CP_B</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p>
        </p:txBody>
      </p:sp>
      <p:sp>
        <p:nvSpPr>
          <p:cNvPr id="25" name="内容占位符 2"/>
          <p:cNvSpPr txBox="1">
            <a:spLocks/>
          </p:cNvSpPr>
          <p:nvPr/>
        </p:nvSpPr>
        <p:spPr>
          <a:xfrm>
            <a:off x="4261419" y="3493028"/>
            <a:ext cx="3152272" cy="1898333"/>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4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b;</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b.mb_show</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return</a:t>
            </a:r>
            <a:r>
              <a:rPr lang="en-US" altLang="zh-CN" sz="1800" dirty="0" smtClean="0">
                <a:solidFill>
                  <a:srgbClr val="000000"/>
                </a:solidFill>
                <a:latin typeface="新宋体" panose="02010609030101010101" pitchFamily="49" charset="-122"/>
                <a:ea typeface="新宋体" panose="02010609030101010101" pitchFamily="49" charset="-122"/>
              </a:rPr>
              <a:t> 0;</a:t>
            </a:r>
          </a:p>
          <a:p>
            <a:pPr marL="0" indent="0">
              <a:lnSpc>
                <a:spcPts val="24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grpSp>
        <p:nvGrpSpPr>
          <p:cNvPr id="22" name="组合 21"/>
          <p:cNvGrpSpPr/>
          <p:nvPr>
            <p:custDataLst>
              <p:tags r:id="rId8"/>
            </p:custDataLst>
          </p:nvPr>
        </p:nvGrpSpPr>
        <p:grpSpPr>
          <a:xfrm>
            <a:off x="0" y="0"/>
            <a:ext cx="9144000" cy="635000"/>
            <a:chOff x="0" y="0"/>
            <a:chExt cx="9144000" cy="635000"/>
          </a:xfrm>
        </p:grpSpPr>
        <p:sp>
          <p:nvSpPr>
            <p:cNvPr id="18" name="TitleBackground"/>
            <p:cNvSpPr/>
            <p:nvPr>
              <p:custDataLst>
                <p:tags r:id="rId10"/>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ColorBlock"/>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1"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7" name="图片 6"/>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04807121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E5F219A-EC9F-4AD0-8836-930323F9B309}" type="datetime2">
              <a:rPr lang="zh-CN" altLang="en-US" smtClean="0"/>
              <a:t>2021年3月14日</a:t>
            </a:fld>
            <a:endParaRPr lang="zh-CN" altLang="en-US" dirty="0"/>
          </a:p>
        </p:txBody>
      </p:sp>
      <p:sp>
        <p:nvSpPr>
          <p:cNvPr id="5" name="页脚占位符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灯片编号占位符 5"/>
          <p:cNvSpPr>
            <a:spLocks noGrp="1"/>
          </p:cNvSpPr>
          <p:nvPr>
            <p:ph type="sldNum" sz="quarter" idx="12"/>
          </p:nvPr>
        </p:nvSpPr>
        <p:spPr/>
        <p:txBody>
          <a:bodyPr/>
          <a:lstStyle/>
          <a:p>
            <a:fld id="{AB393D56-620A-4FA6-AFE0-8A286AD08B3F}" type="slidenum">
              <a:rPr lang="zh-CN" altLang="en-US" smtClean="0"/>
              <a:t>20</a:t>
            </a:fld>
            <a:endParaRPr lang="zh-CN" altLang="en-US" dirty="0"/>
          </a:p>
        </p:txBody>
      </p:sp>
      <p:sp>
        <p:nvSpPr>
          <p:cNvPr id="8" name="文本框 7"/>
          <p:cNvSpPr txBox="1"/>
          <p:nvPr>
            <p:custDataLst>
              <p:tags r:id="rId2"/>
            </p:custDataLst>
          </p:nvPr>
        </p:nvSpPr>
        <p:spPr>
          <a:xfrm>
            <a:off x="914400" y="635001"/>
            <a:ext cx="7315200" cy="72136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封装性</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下面程序是否正确</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3"/>
            </p:custDataLst>
          </p:nvPr>
        </p:nvSpPr>
        <p:spPr>
          <a:xfrm>
            <a:off x="1422400" y="1211975"/>
            <a:ext cx="14732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正确</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p:cNvSpPr txBox="1"/>
          <p:nvPr>
            <p:custDataLst>
              <p:tags r:id="rId4"/>
            </p:custDataLst>
          </p:nvPr>
        </p:nvSpPr>
        <p:spPr>
          <a:xfrm>
            <a:off x="3302000" y="1212255"/>
            <a:ext cx="14732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不正确</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5"/>
            </p:custDataLst>
          </p:nvPr>
        </p:nvSpPr>
        <p:spPr>
          <a:xfrm>
            <a:off x="708025" y="1276268"/>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6"/>
            </p:custDataLst>
          </p:nvPr>
        </p:nvSpPr>
        <p:spPr>
          <a:xfrm>
            <a:off x="2587625" y="1276548"/>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dirty="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圆角矩形 16"/>
          <p:cNvSpPr/>
          <p:nvPr>
            <p:custDataLst>
              <p:tags r:id="rId7"/>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4" name="内容占位符 2"/>
          <p:cNvSpPr txBox="1">
            <a:spLocks/>
          </p:cNvSpPr>
          <p:nvPr/>
        </p:nvSpPr>
        <p:spPr>
          <a:xfrm>
            <a:off x="581273" y="1959429"/>
            <a:ext cx="5855153" cy="4329396"/>
          </a:xfrm>
          <a:prstGeom prst="rect">
            <a:avLst/>
          </a:prstGeom>
          <a:no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iostream</a:t>
            </a:r>
            <a:r>
              <a:rPr lang="en-US" altLang="zh-CN" sz="2000" dirty="0">
                <a:solidFill>
                  <a:srgbClr val="A31515"/>
                </a:solidFill>
                <a:latin typeface="新宋体" panose="02010609030101010101" pitchFamily="49" charset="-122"/>
                <a:ea typeface="新宋体" panose="02010609030101010101" pitchFamily="49" charset="-122"/>
              </a:rPr>
              <a:t>&gt;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using</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namespace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std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smtClean="0">
                <a:solidFill>
                  <a:srgbClr val="0000FF"/>
                </a:solidFill>
                <a:latin typeface="新宋体" panose="02010609030101010101" pitchFamily="49" charset="-122"/>
                <a:ea typeface="新宋体" panose="02010609030101010101" pitchFamily="49" charset="-122"/>
              </a:rPr>
              <a:t>class</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protected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CP_A() :</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(10) { }</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CP_A</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smtClean="0">
                <a:solidFill>
                  <a:srgbClr val="0000FF"/>
                </a:solidFill>
                <a:latin typeface="新宋体" panose="02010609030101010101" pitchFamily="49" charset="-122"/>
                <a:ea typeface="新宋体" panose="02010609030101010101" pitchFamily="49" charset="-122"/>
              </a:rPr>
              <a:t>class</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CP_B</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CP_B(){ }</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mb_setA</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80808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80808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mb_show</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err="1">
                <a:solidFill>
                  <a:srgbClr val="A31515"/>
                </a:solidFill>
                <a:latin typeface="新宋体" panose="02010609030101010101" pitchFamily="49" charset="-122"/>
                <a:ea typeface="新宋体" panose="02010609030101010101" pitchFamily="49" charset="-122"/>
              </a:rPr>
              <a:t>m_a</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smtClean="0">
                <a:solidFill>
                  <a:srgbClr val="000000"/>
                </a:solidFill>
                <a:latin typeface="新宋体" panose="02010609030101010101" pitchFamily="49" charset="-122"/>
                <a:ea typeface="新宋体" panose="02010609030101010101" pitchFamily="49" charset="-122"/>
              </a:rPr>
              <a: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CP_B</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p>
        </p:txBody>
      </p:sp>
      <p:sp>
        <p:nvSpPr>
          <p:cNvPr id="25" name="内容占位符 2"/>
          <p:cNvSpPr txBox="1">
            <a:spLocks/>
          </p:cNvSpPr>
          <p:nvPr/>
        </p:nvSpPr>
        <p:spPr>
          <a:xfrm>
            <a:off x="5374563" y="814608"/>
            <a:ext cx="2931237" cy="2289642"/>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100"/>
              </a:lnSpc>
              <a:spcBef>
                <a:spcPts val="0"/>
              </a:spcBef>
              <a:buNone/>
            </a:pP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main()</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CP_B</a:t>
            </a:r>
            <a:r>
              <a:rPr lang="en-US" altLang="zh-CN" sz="2000" dirty="0">
                <a:solidFill>
                  <a:srgbClr val="000000"/>
                </a:solidFill>
                <a:latin typeface="新宋体" panose="02010609030101010101" pitchFamily="49" charset="-122"/>
                <a:ea typeface="新宋体" panose="02010609030101010101" pitchFamily="49" charset="-122"/>
              </a:rPr>
              <a:t> b;</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b.mb_setA</a:t>
            </a:r>
            <a:r>
              <a:rPr lang="en-US" altLang="zh-CN" sz="2000" dirty="0">
                <a:solidFill>
                  <a:srgbClr val="000000"/>
                </a:solidFill>
                <a:latin typeface="新宋体" panose="02010609030101010101" pitchFamily="49" charset="-122"/>
                <a:ea typeface="新宋体" panose="02010609030101010101" pitchFamily="49" charset="-122"/>
              </a:rPr>
              <a:t>(5);</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b.mb_show</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system(</a:t>
            </a:r>
            <a:r>
              <a:rPr lang="en-US" altLang="zh-CN" sz="2000" dirty="0">
                <a:solidFill>
                  <a:srgbClr val="A31515"/>
                </a:solidFill>
                <a:latin typeface="新宋体" panose="02010609030101010101" pitchFamily="49" charset="-122"/>
                <a:ea typeface="新宋体" panose="02010609030101010101" pitchFamily="49" charset="-122"/>
              </a:rPr>
              <a:t>"pause"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main</a:t>
            </a:r>
            <a:r>
              <a:rPr lang="zh-CN" altLang="en-US" sz="2000" dirty="0">
                <a:solidFill>
                  <a:srgbClr val="008000"/>
                </a:solidFill>
                <a:latin typeface="新宋体" panose="02010609030101010101" pitchFamily="49" charset="-122"/>
                <a:ea typeface="新宋体" panose="02010609030101010101" pitchFamily="49" charset="-122"/>
              </a:rPr>
              <a:t>函数结束</a:t>
            </a:r>
            <a:endParaRPr lang="zh-CN" altLang="en-US" sz="2000" dirty="0">
              <a:solidFill>
                <a:srgbClr val="000000"/>
              </a:solidFill>
              <a:latin typeface="新宋体" panose="02010609030101010101" pitchFamily="49" charset="-122"/>
              <a:ea typeface="新宋体" panose="02010609030101010101" pitchFamily="49" charset="-122"/>
            </a:endParaRPr>
          </a:p>
        </p:txBody>
      </p:sp>
      <p:grpSp>
        <p:nvGrpSpPr>
          <p:cNvPr id="22" name="组合 21"/>
          <p:cNvGrpSpPr/>
          <p:nvPr>
            <p:custDataLst>
              <p:tags r:id="rId8"/>
            </p:custDataLst>
          </p:nvPr>
        </p:nvGrpSpPr>
        <p:grpSpPr>
          <a:xfrm>
            <a:off x="0" y="0"/>
            <a:ext cx="9144000" cy="635000"/>
            <a:chOff x="0" y="0"/>
            <a:chExt cx="9144000" cy="635000"/>
          </a:xfrm>
        </p:grpSpPr>
        <p:sp>
          <p:nvSpPr>
            <p:cNvPr id="18" name="TitleBackground"/>
            <p:cNvSpPr/>
            <p:nvPr>
              <p:custDataLst>
                <p:tags r:id="rId10"/>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ColorBlock"/>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1"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7" name="图片 6"/>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606519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封装性</a:t>
            </a:r>
            <a:r>
              <a:rPr lang="en-US" altLang="zh-CN" dirty="0" smtClean="0"/>
              <a:t>: </a:t>
            </a:r>
            <a:r>
              <a:rPr lang="zh-CN" altLang="en-US" dirty="0"/>
              <a:t>下面程序是否正确</a:t>
            </a:r>
            <a:r>
              <a:rPr lang="en-US" altLang="zh-CN" dirty="0"/>
              <a:t>?</a:t>
            </a:r>
            <a:endParaRPr lang="zh-CN" altLang="en-US" dirty="0"/>
          </a:p>
        </p:txBody>
      </p:sp>
      <p:sp>
        <p:nvSpPr>
          <p:cNvPr id="3" name="内容占位符 2"/>
          <p:cNvSpPr>
            <a:spLocks noGrp="1"/>
          </p:cNvSpPr>
          <p:nvPr>
            <p:ph idx="1"/>
          </p:nvPr>
        </p:nvSpPr>
        <p:spPr>
          <a:xfrm>
            <a:off x="461963" y="1457325"/>
            <a:ext cx="8220075" cy="502104"/>
          </a:xfrm>
        </p:spPr>
        <p:txBody>
          <a:bodyPr>
            <a:normAutofit lnSpcReduction="10000"/>
          </a:bodyPr>
          <a:lstStyle/>
          <a:p>
            <a:pPr algn="just"/>
            <a:r>
              <a:rPr lang="zh-CN" altLang="en-US" dirty="0" smtClean="0"/>
              <a:t>如果正确，则输出什么</a:t>
            </a:r>
            <a:r>
              <a:rPr lang="en-US" altLang="zh-CN" dirty="0" smtClean="0"/>
              <a:t>?</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581273" y="1959429"/>
            <a:ext cx="5855153" cy="4329396"/>
          </a:xfrm>
          <a:prstGeom prst="rect">
            <a:avLst/>
          </a:prstGeom>
          <a:no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iostream</a:t>
            </a:r>
            <a:r>
              <a:rPr lang="en-US" altLang="zh-CN" sz="2000" dirty="0">
                <a:solidFill>
                  <a:srgbClr val="A31515"/>
                </a:solidFill>
                <a:latin typeface="新宋体" panose="02010609030101010101" pitchFamily="49" charset="-122"/>
                <a:ea typeface="新宋体" panose="02010609030101010101" pitchFamily="49" charset="-122"/>
              </a:rPr>
              <a:t>&gt;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using</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namespace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std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smtClean="0">
                <a:solidFill>
                  <a:srgbClr val="0000FF"/>
                </a:solidFill>
                <a:latin typeface="新宋体" panose="02010609030101010101" pitchFamily="49" charset="-122"/>
                <a:ea typeface="新宋体" panose="02010609030101010101" pitchFamily="49" charset="-122"/>
              </a:rPr>
              <a:t>class</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protected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CP_A() :</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(10) { }</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CP_A</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smtClean="0">
                <a:solidFill>
                  <a:srgbClr val="0000FF"/>
                </a:solidFill>
                <a:latin typeface="新宋体" panose="02010609030101010101" pitchFamily="49" charset="-122"/>
                <a:ea typeface="新宋体" panose="02010609030101010101" pitchFamily="49" charset="-122"/>
              </a:rPr>
              <a:t>class</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CP_B</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CP_B(){ }</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mb_setA</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80808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80808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mb_show</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err="1">
                <a:solidFill>
                  <a:srgbClr val="A31515"/>
                </a:solidFill>
                <a:latin typeface="新宋体" panose="02010609030101010101" pitchFamily="49" charset="-122"/>
                <a:ea typeface="新宋体" panose="02010609030101010101" pitchFamily="49" charset="-122"/>
              </a:rPr>
              <a:t>m_a</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smtClean="0">
                <a:solidFill>
                  <a:srgbClr val="000000"/>
                </a:solidFill>
                <a:latin typeface="新宋体" panose="02010609030101010101" pitchFamily="49" charset="-122"/>
                <a:ea typeface="新宋体" panose="02010609030101010101" pitchFamily="49" charset="-122"/>
              </a:rPr>
              <a: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CP_B</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p>
        </p:txBody>
      </p:sp>
      <p:sp>
        <p:nvSpPr>
          <p:cNvPr id="10" name="内容占位符 2"/>
          <p:cNvSpPr txBox="1">
            <a:spLocks/>
          </p:cNvSpPr>
          <p:nvPr/>
        </p:nvSpPr>
        <p:spPr>
          <a:xfrm>
            <a:off x="6080166" y="1457325"/>
            <a:ext cx="2931237" cy="2289642"/>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100"/>
              </a:lnSpc>
              <a:spcBef>
                <a:spcPts val="0"/>
              </a:spcBef>
              <a:buNone/>
            </a:pP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main()</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CP_B</a:t>
            </a:r>
            <a:r>
              <a:rPr lang="en-US" altLang="zh-CN" sz="2000" dirty="0">
                <a:solidFill>
                  <a:srgbClr val="000000"/>
                </a:solidFill>
                <a:latin typeface="新宋体" panose="02010609030101010101" pitchFamily="49" charset="-122"/>
                <a:ea typeface="新宋体" panose="02010609030101010101" pitchFamily="49" charset="-122"/>
              </a:rPr>
              <a:t> b;</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b.mb_setA</a:t>
            </a:r>
            <a:r>
              <a:rPr lang="en-US" altLang="zh-CN" sz="2000" dirty="0">
                <a:solidFill>
                  <a:srgbClr val="000000"/>
                </a:solidFill>
                <a:latin typeface="新宋体" panose="02010609030101010101" pitchFamily="49" charset="-122"/>
                <a:ea typeface="新宋体" panose="02010609030101010101" pitchFamily="49" charset="-122"/>
              </a:rPr>
              <a:t>(5);</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b.mb_show</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system(</a:t>
            </a:r>
            <a:r>
              <a:rPr lang="en-US" altLang="zh-CN" sz="2000" dirty="0">
                <a:solidFill>
                  <a:srgbClr val="A31515"/>
                </a:solidFill>
                <a:latin typeface="新宋体" panose="02010609030101010101" pitchFamily="49" charset="-122"/>
                <a:ea typeface="新宋体" panose="02010609030101010101" pitchFamily="49" charset="-122"/>
              </a:rPr>
              <a:t>"pause"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main</a:t>
            </a:r>
            <a:r>
              <a:rPr lang="zh-CN" altLang="en-US" sz="2000" dirty="0">
                <a:solidFill>
                  <a:srgbClr val="008000"/>
                </a:solidFill>
                <a:latin typeface="新宋体" panose="02010609030101010101" pitchFamily="49" charset="-122"/>
                <a:ea typeface="新宋体" panose="02010609030101010101" pitchFamily="49" charset="-122"/>
              </a:rPr>
              <a:t>函数结束</a:t>
            </a:r>
            <a:endParaRPr lang="zh-CN" altLang="en-US" sz="2000" dirty="0">
              <a:solidFill>
                <a:srgbClr val="000000"/>
              </a:solidFill>
              <a:latin typeface="新宋体" panose="02010609030101010101" pitchFamily="49" charset="-122"/>
              <a:ea typeface="新宋体" panose="02010609030101010101" pitchFamily="49" charset="-122"/>
            </a:endParaRPr>
          </a:p>
        </p:txBody>
      </p:sp>
      <p:sp>
        <p:nvSpPr>
          <p:cNvPr id="11" name="Text Box 9"/>
          <p:cNvSpPr txBox="1">
            <a:spLocks noChangeArrowheads="1"/>
          </p:cNvSpPr>
          <p:nvPr/>
        </p:nvSpPr>
        <p:spPr bwMode="auto">
          <a:xfrm>
            <a:off x="6560302" y="5293895"/>
            <a:ext cx="2451101" cy="105877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=5</a:t>
            </a:r>
          </a:p>
        </p:txBody>
      </p:sp>
      <p:sp>
        <p:nvSpPr>
          <p:cNvPr id="12" name="Text Box 9"/>
          <p:cNvSpPr txBox="1">
            <a:spLocks noChangeArrowheads="1"/>
          </p:cNvSpPr>
          <p:nvPr/>
        </p:nvSpPr>
        <p:spPr bwMode="auto">
          <a:xfrm>
            <a:off x="6887480" y="973138"/>
            <a:ext cx="1894569" cy="346076"/>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en-US" sz="2000" dirty="0" smtClean="0">
                <a:ea typeface="楷体_GB2312" pitchFamily="49" charset="-122"/>
                <a:sym typeface="Wingdings" panose="05000000000000000000" pitchFamily="2" charset="2"/>
              </a:rPr>
              <a:t>同上</a:t>
            </a:r>
            <a:r>
              <a:rPr lang="en-US" altLang="zh-CN" sz="2000" dirty="0" smtClean="0">
                <a:ea typeface="楷体_GB2312" pitchFamily="49" charset="-122"/>
                <a:sym typeface="Wingdings" panose="05000000000000000000" pitchFamily="2" charset="2"/>
              </a:rPr>
              <a:t>1</a:t>
            </a:r>
            <a:r>
              <a:rPr lang="zh-CN" altLang="en-US" sz="2000" dirty="0" smtClean="0">
                <a:ea typeface="楷体_GB2312" pitchFamily="49" charset="-122"/>
                <a:sym typeface="Wingdings" panose="05000000000000000000" pitchFamily="2" charset="2"/>
              </a:rPr>
              <a:t>页</a:t>
            </a:r>
            <a:r>
              <a:rPr lang="en-US" altLang="zh-CN" sz="2000" dirty="0" smtClean="0">
                <a:ea typeface="楷体_GB2312" pitchFamily="49" charset="-122"/>
                <a:sym typeface="Wingdings" panose="05000000000000000000" pitchFamily="2" charset="2"/>
              </a:rPr>
              <a:t>PPT</a:t>
            </a:r>
            <a:endParaRPr lang="en-US" altLang="zh-CN" sz="20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2782526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E5F219A-EC9F-4AD0-8836-930323F9B309}" type="datetime2">
              <a:rPr lang="zh-CN" altLang="en-US" smtClean="0"/>
              <a:t>2021年3月14日</a:t>
            </a:fld>
            <a:endParaRPr lang="zh-CN" altLang="en-US" dirty="0"/>
          </a:p>
        </p:txBody>
      </p:sp>
      <p:sp>
        <p:nvSpPr>
          <p:cNvPr id="5" name="页脚占位符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灯片编号占位符 5"/>
          <p:cNvSpPr>
            <a:spLocks noGrp="1"/>
          </p:cNvSpPr>
          <p:nvPr>
            <p:ph type="sldNum" sz="quarter" idx="12"/>
          </p:nvPr>
        </p:nvSpPr>
        <p:spPr/>
        <p:txBody>
          <a:bodyPr/>
          <a:lstStyle/>
          <a:p>
            <a:fld id="{AB393D56-620A-4FA6-AFE0-8A286AD08B3F}" type="slidenum">
              <a:rPr lang="zh-CN" altLang="en-US" smtClean="0"/>
              <a:t>22</a:t>
            </a:fld>
            <a:endParaRPr lang="zh-CN" altLang="en-US" dirty="0"/>
          </a:p>
        </p:txBody>
      </p:sp>
      <p:sp>
        <p:nvSpPr>
          <p:cNvPr id="8" name="文本框 7"/>
          <p:cNvSpPr txBox="1"/>
          <p:nvPr>
            <p:custDataLst>
              <p:tags r:id="rId2"/>
            </p:custDataLst>
          </p:nvPr>
        </p:nvSpPr>
        <p:spPr>
          <a:xfrm>
            <a:off x="914400" y="635001"/>
            <a:ext cx="7315200" cy="72136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封装性</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下面程序是否正确</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3"/>
            </p:custDataLst>
          </p:nvPr>
        </p:nvSpPr>
        <p:spPr>
          <a:xfrm>
            <a:off x="1422400" y="1211975"/>
            <a:ext cx="14732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正确</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p:cNvSpPr txBox="1"/>
          <p:nvPr>
            <p:custDataLst>
              <p:tags r:id="rId4"/>
            </p:custDataLst>
          </p:nvPr>
        </p:nvSpPr>
        <p:spPr>
          <a:xfrm>
            <a:off x="3302000" y="1212255"/>
            <a:ext cx="14732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不正确</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5"/>
            </p:custDataLst>
          </p:nvPr>
        </p:nvSpPr>
        <p:spPr>
          <a:xfrm>
            <a:off x="708025" y="127626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6"/>
            </p:custDataLst>
          </p:nvPr>
        </p:nvSpPr>
        <p:spPr>
          <a:xfrm>
            <a:off x="2587625" y="1276548"/>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dirty="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圆角矩形 16"/>
          <p:cNvSpPr/>
          <p:nvPr>
            <p:custDataLst>
              <p:tags r:id="rId7"/>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3" name="内容占位符 2"/>
          <p:cNvSpPr txBox="1">
            <a:spLocks/>
          </p:cNvSpPr>
          <p:nvPr/>
        </p:nvSpPr>
        <p:spPr>
          <a:xfrm>
            <a:off x="200273" y="1959429"/>
            <a:ext cx="5855153" cy="4329396"/>
          </a:xfrm>
          <a:prstGeom prst="rect">
            <a:avLst/>
          </a:prstGeom>
          <a:no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iostream</a:t>
            </a:r>
            <a:r>
              <a:rPr lang="en-US" altLang="zh-CN" sz="2000" dirty="0">
                <a:solidFill>
                  <a:srgbClr val="A31515"/>
                </a:solidFill>
                <a:latin typeface="新宋体" panose="02010609030101010101" pitchFamily="49" charset="-122"/>
                <a:ea typeface="新宋体" panose="02010609030101010101" pitchFamily="49" charset="-122"/>
              </a:rPr>
              <a:t>&gt;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using</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namespace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std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smtClean="0">
                <a:solidFill>
                  <a:srgbClr val="0000FF"/>
                </a:solidFill>
                <a:latin typeface="新宋体" panose="02010609030101010101" pitchFamily="49" charset="-122"/>
                <a:ea typeface="新宋体" panose="02010609030101010101" pitchFamily="49" charset="-122"/>
              </a:rPr>
              <a:t>class</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protected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CP_A() :</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(10) { }</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CP_A</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smtClean="0">
                <a:solidFill>
                  <a:srgbClr val="0000FF"/>
                </a:solidFill>
                <a:latin typeface="新宋体" panose="02010609030101010101" pitchFamily="49" charset="-122"/>
                <a:ea typeface="新宋体" panose="02010609030101010101" pitchFamily="49" charset="-122"/>
              </a:rPr>
              <a:t>class</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CP_B</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CP_B(){ }</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mb_setA</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80808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80808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mb_show</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err="1">
                <a:solidFill>
                  <a:srgbClr val="A31515"/>
                </a:solidFill>
                <a:latin typeface="新宋体" panose="02010609030101010101" pitchFamily="49" charset="-122"/>
                <a:ea typeface="新宋体" panose="02010609030101010101" pitchFamily="49" charset="-122"/>
              </a:rPr>
              <a:t>m_a</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smtClean="0">
                <a:solidFill>
                  <a:srgbClr val="000000"/>
                </a:solidFill>
                <a:latin typeface="新宋体" panose="02010609030101010101" pitchFamily="49" charset="-122"/>
                <a:ea typeface="新宋体" panose="02010609030101010101" pitchFamily="49" charset="-122"/>
              </a:rPr>
              <a: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CP_B</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p>
        </p:txBody>
      </p:sp>
      <p:sp>
        <p:nvSpPr>
          <p:cNvPr id="26" name="内容占位符 2"/>
          <p:cNvSpPr txBox="1">
            <a:spLocks/>
          </p:cNvSpPr>
          <p:nvPr/>
        </p:nvSpPr>
        <p:spPr>
          <a:xfrm>
            <a:off x="4487884" y="1457325"/>
            <a:ext cx="4142520" cy="2289642"/>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100"/>
              </a:lnSpc>
              <a:spcBef>
                <a:spcPts val="0"/>
              </a:spcBef>
              <a:buNone/>
            </a:pP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main()</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CP_B</a:t>
            </a:r>
            <a:r>
              <a:rPr lang="en-US" altLang="zh-CN" sz="2000" dirty="0">
                <a:solidFill>
                  <a:srgbClr val="000000"/>
                </a:solidFill>
                <a:latin typeface="新宋体" panose="02010609030101010101" pitchFamily="49" charset="-122"/>
                <a:ea typeface="新宋体" panose="02010609030101010101" pitchFamily="49" charset="-122"/>
              </a:rPr>
              <a:t> b;</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b.mb_setA</a:t>
            </a:r>
            <a:r>
              <a:rPr lang="en-US" altLang="zh-CN" sz="2000" dirty="0">
                <a:solidFill>
                  <a:srgbClr val="000000"/>
                </a:solidFill>
                <a:latin typeface="新宋体" panose="02010609030101010101" pitchFamily="49" charset="-122"/>
                <a:ea typeface="新宋体" panose="02010609030101010101" pitchFamily="49" charset="-122"/>
              </a:rPr>
              <a:t>(5);</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err="1">
                <a:solidFill>
                  <a:srgbClr val="A31515"/>
                </a:solidFill>
                <a:latin typeface="新宋体" panose="02010609030101010101" pitchFamily="49" charset="-122"/>
                <a:ea typeface="新宋体" panose="02010609030101010101" pitchFamily="49" charset="-122"/>
              </a:rPr>
              <a:t>m_a</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err="1">
                <a:solidFill>
                  <a:srgbClr val="000000"/>
                </a:solidFill>
                <a:latin typeface="新宋体" panose="02010609030101010101" pitchFamily="49" charset="-122"/>
                <a:ea typeface="新宋体" panose="02010609030101010101" pitchFamily="49" charset="-122"/>
              </a:rPr>
              <a:t>b.m_a</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system(</a:t>
            </a:r>
            <a:r>
              <a:rPr lang="en-US" altLang="zh-CN" sz="2000" dirty="0">
                <a:solidFill>
                  <a:srgbClr val="A31515"/>
                </a:solidFill>
                <a:latin typeface="新宋体" panose="02010609030101010101" pitchFamily="49" charset="-122"/>
                <a:ea typeface="新宋体" panose="02010609030101010101" pitchFamily="49" charset="-122"/>
              </a:rPr>
              <a:t>"pause"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main</a:t>
            </a:r>
            <a:r>
              <a:rPr lang="zh-CN" altLang="en-US" sz="2000" dirty="0">
                <a:solidFill>
                  <a:srgbClr val="008000"/>
                </a:solidFill>
                <a:latin typeface="新宋体" panose="02010609030101010101" pitchFamily="49" charset="-122"/>
                <a:ea typeface="新宋体" panose="02010609030101010101" pitchFamily="49" charset="-122"/>
              </a:rPr>
              <a:t>函数结束</a:t>
            </a:r>
            <a:endParaRPr lang="zh-CN" altLang="en-US" sz="2000" dirty="0">
              <a:solidFill>
                <a:srgbClr val="000000"/>
              </a:solidFill>
              <a:latin typeface="新宋体" panose="02010609030101010101" pitchFamily="49" charset="-122"/>
              <a:ea typeface="新宋体" panose="02010609030101010101" pitchFamily="49" charset="-122"/>
            </a:endParaRPr>
          </a:p>
        </p:txBody>
      </p:sp>
      <p:grpSp>
        <p:nvGrpSpPr>
          <p:cNvPr id="22" name="组合 21"/>
          <p:cNvGrpSpPr/>
          <p:nvPr>
            <p:custDataLst>
              <p:tags r:id="rId8"/>
            </p:custDataLst>
          </p:nvPr>
        </p:nvGrpSpPr>
        <p:grpSpPr>
          <a:xfrm>
            <a:off x="0" y="0"/>
            <a:ext cx="9144000" cy="635000"/>
            <a:chOff x="0" y="0"/>
            <a:chExt cx="9144000" cy="635000"/>
          </a:xfrm>
        </p:grpSpPr>
        <p:sp>
          <p:nvSpPr>
            <p:cNvPr id="18" name="TitleBackground"/>
            <p:cNvSpPr/>
            <p:nvPr>
              <p:custDataLst>
                <p:tags r:id="rId10"/>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ColorBlock"/>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1"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7" name="图片 6"/>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61640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封装性</a:t>
            </a:r>
            <a:r>
              <a:rPr lang="en-US" altLang="zh-CN" dirty="0" smtClean="0"/>
              <a:t>: </a:t>
            </a:r>
            <a:r>
              <a:rPr lang="zh-CN" altLang="en-US" dirty="0"/>
              <a:t>下面程序是否正确</a:t>
            </a:r>
            <a:r>
              <a:rPr lang="en-US" altLang="zh-CN" dirty="0"/>
              <a:t>?</a:t>
            </a:r>
            <a:endParaRPr lang="zh-CN" altLang="en-US" dirty="0"/>
          </a:p>
        </p:txBody>
      </p:sp>
      <p:sp>
        <p:nvSpPr>
          <p:cNvPr id="3" name="内容占位符 2"/>
          <p:cNvSpPr>
            <a:spLocks noGrp="1"/>
          </p:cNvSpPr>
          <p:nvPr>
            <p:ph idx="1"/>
          </p:nvPr>
        </p:nvSpPr>
        <p:spPr>
          <a:xfrm>
            <a:off x="461963" y="1457325"/>
            <a:ext cx="8220075" cy="502104"/>
          </a:xfrm>
        </p:spPr>
        <p:txBody>
          <a:bodyPr>
            <a:normAutofit lnSpcReduction="10000"/>
          </a:bodyPr>
          <a:lstStyle/>
          <a:p>
            <a:pPr algn="just"/>
            <a:r>
              <a:rPr lang="zh-CN" altLang="en-US" dirty="0" smtClean="0"/>
              <a:t>如果正确，则输出什么</a:t>
            </a:r>
            <a:r>
              <a:rPr lang="en-US" altLang="zh-CN" dirty="0" smtClean="0"/>
              <a:t>?</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581273" y="1959429"/>
            <a:ext cx="5855153" cy="4329396"/>
          </a:xfrm>
          <a:prstGeom prst="rect">
            <a:avLst/>
          </a:prstGeom>
          <a:no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iostream</a:t>
            </a:r>
            <a:r>
              <a:rPr lang="en-US" altLang="zh-CN" sz="2000" dirty="0">
                <a:solidFill>
                  <a:srgbClr val="A31515"/>
                </a:solidFill>
                <a:latin typeface="新宋体" panose="02010609030101010101" pitchFamily="49" charset="-122"/>
                <a:ea typeface="新宋体" panose="02010609030101010101" pitchFamily="49" charset="-122"/>
              </a:rPr>
              <a:t>&gt;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using</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namespace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std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smtClean="0">
                <a:solidFill>
                  <a:srgbClr val="0000FF"/>
                </a:solidFill>
                <a:latin typeface="新宋体" panose="02010609030101010101" pitchFamily="49" charset="-122"/>
                <a:ea typeface="新宋体" panose="02010609030101010101" pitchFamily="49" charset="-122"/>
              </a:rPr>
              <a:t>class</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protected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CP_A() :</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(10) { }</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CP_A</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smtClean="0">
                <a:solidFill>
                  <a:srgbClr val="0000FF"/>
                </a:solidFill>
                <a:latin typeface="新宋体" panose="02010609030101010101" pitchFamily="49" charset="-122"/>
                <a:ea typeface="新宋体" panose="02010609030101010101" pitchFamily="49" charset="-122"/>
              </a:rPr>
              <a:t>class</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CP_B</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CP_B(){ }</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mb_setA</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80808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80808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mb_show</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err="1">
                <a:solidFill>
                  <a:srgbClr val="A31515"/>
                </a:solidFill>
                <a:latin typeface="新宋体" panose="02010609030101010101" pitchFamily="49" charset="-122"/>
                <a:ea typeface="新宋体" panose="02010609030101010101" pitchFamily="49" charset="-122"/>
              </a:rPr>
              <a:t>m_a</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smtClean="0">
                <a:solidFill>
                  <a:srgbClr val="000000"/>
                </a:solidFill>
                <a:latin typeface="新宋体" panose="02010609030101010101" pitchFamily="49" charset="-122"/>
                <a:ea typeface="新宋体" panose="02010609030101010101" pitchFamily="49" charset="-122"/>
              </a:rPr>
              <a: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CP_B</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p>
        </p:txBody>
      </p:sp>
      <p:sp>
        <p:nvSpPr>
          <p:cNvPr id="10" name="内容占位符 2"/>
          <p:cNvSpPr txBox="1">
            <a:spLocks/>
          </p:cNvSpPr>
          <p:nvPr/>
        </p:nvSpPr>
        <p:spPr>
          <a:xfrm>
            <a:off x="4868884" y="1457325"/>
            <a:ext cx="4142520" cy="2289642"/>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100"/>
              </a:lnSpc>
              <a:spcBef>
                <a:spcPts val="0"/>
              </a:spcBef>
              <a:buNone/>
            </a:pP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main()</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CP_B</a:t>
            </a:r>
            <a:r>
              <a:rPr lang="en-US" altLang="zh-CN" sz="2000" dirty="0">
                <a:solidFill>
                  <a:srgbClr val="000000"/>
                </a:solidFill>
                <a:latin typeface="新宋体" panose="02010609030101010101" pitchFamily="49" charset="-122"/>
                <a:ea typeface="新宋体" panose="02010609030101010101" pitchFamily="49" charset="-122"/>
              </a:rPr>
              <a:t> b;</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b.mb_setA</a:t>
            </a:r>
            <a:r>
              <a:rPr lang="en-US" altLang="zh-CN" sz="2000" dirty="0">
                <a:solidFill>
                  <a:srgbClr val="000000"/>
                </a:solidFill>
                <a:latin typeface="新宋体" panose="02010609030101010101" pitchFamily="49" charset="-122"/>
                <a:ea typeface="新宋体" panose="02010609030101010101" pitchFamily="49" charset="-122"/>
              </a:rPr>
              <a:t>(5);</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err="1">
                <a:solidFill>
                  <a:srgbClr val="A31515"/>
                </a:solidFill>
                <a:latin typeface="新宋体" panose="02010609030101010101" pitchFamily="49" charset="-122"/>
                <a:ea typeface="新宋体" panose="02010609030101010101" pitchFamily="49" charset="-122"/>
              </a:rPr>
              <a:t>m_a</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err="1">
                <a:solidFill>
                  <a:srgbClr val="000000"/>
                </a:solidFill>
                <a:latin typeface="新宋体" panose="02010609030101010101" pitchFamily="49" charset="-122"/>
                <a:ea typeface="新宋体" panose="02010609030101010101" pitchFamily="49" charset="-122"/>
              </a:rPr>
              <a:t>b.m_a</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system(</a:t>
            </a:r>
            <a:r>
              <a:rPr lang="en-US" altLang="zh-CN" sz="2000" dirty="0">
                <a:solidFill>
                  <a:srgbClr val="A31515"/>
                </a:solidFill>
                <a:latin typeface="新宋体" panose="02010609030101010101" pitchFamily="49" charset="-122"/>
                <a:ea typeface="新宋体" panose="02010609030101010101" pitchFamily="49" charset="-122"/>
              </a:rPr>
              <a:t>"pause"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main</a:t>
            </a:r>
            <a:r>
              <a:rPr lang="zh-CN" altLang="en-US" sz="2000" dirty="0">
                <a:solidFill>
                  <a:srgbClr val="008000"/>
                </a:solidFill>
                <a:latin typeface="新宋体" panose="02010609030101010101" pitchFamily="49" charset="-122"/>
                <a:ea typeface="新宋体" panose="02010609030101010101" pitchFamily="49" charset="-122"/>
              </a:rPr>
              <a:t>函数结束</a:t>
            </a:r>
            <a:endParaRPr lang="zh-CN" altLang="en-US" sz="2000" dirty="0">
              <a:solidFill>
                <a:srgbClr val="000000"/>
              </a:solidFill>
              <a:latin typeface="新宋体" panose="02010609030101010101" pitchFamily="49" charset="-122"/>
              <a:ea typeface="新宋体" panose="02010609030101010101" pitchFamily="49" charset="-122"/>
            </a:endParaRPr>
          </a:p>
        </p:txBody>
      </p:sp>
      <p:sp>
        <p:nvSpPr>
          <p:cNvPr id="12" name="AutoShape 6"/>
          <p:cNvSpPr>
            <a:spLocks/>
          </p:cNvSpPr>
          <p:nvPr/>
        </p:nvSpPr>
        <p:spPr bwMode="auto">
          <a:xfrm>
            <a:off x="6155089" y="4246003"/>
            <a:ext cx="2808287" cy="1611312"/>
          </a:xfrm>
          <a:prstGeom prst="borderCallout2">
            <a:avLst>
              <a:gd name="adj1" fmla="val -1014"/>
              <a:gd name="adj2" fmla="val 46895"/>
              <a:gd name="adj3" fmla="val -42286"/>
              <a:gd name="adj4" fmla="val 53055"/>
              <a:gd name="adj5" fmla="val -80629"/>
              <a:gd name="adj6" fmla="val 58700"/>
            </a:avLst>
          </a:prstGeom>
          <a:solidFill>
            <a:srgbClr val="FFFF99"/>
          </a:solidFill>
          <a:ln w="5715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400" dirty="0">
                <a:ea typeface="楷体_GB2312" pitchFamily="49" charset="-122"/>
              </a:rPr>
              <a:t>编译错误</a:t>
            </a:r>
            <a:r>
              <a:rPr lang="en-US" altLang="zh-CN" sz="2400" dirty="0">
                <a:ea typeface="楷体_GB2312" pitchFamily="49" charset="-122"/>
              </a:rPr>
              <a:t>: </a:t>
            </a:r>
            <a:r>
              <a:rPr lang="zh-CN" altLang="en-US" sz="2400" dirty="0" smtClean="0">
                <a:ea typeface="楷体_GB2312" pitchFamily="49" charset="-122"/>
              </a:rPr>
              <a:t>无法</a:t>
            </a:r>
            <a:r>
              <a:rPr lang="zh-CN" altLang="en-US" sz="2400" dirty="0">
                <a:ea typeface="楷体_GB2312" pitchFamily="49" charset="-122"/>
              </a:rPr>
              <a:t>访问 </a:t>
            </a:r>
            <a:r>
              <a:rPr lang="en-US" altLang="zh-CN" sz="2400" dirty="0">
                <a:ea typeface="楷体_GB2312" pitchFamily="49" charset="-122"/>
              </a:rPr>
              <a:t>protected </a:t>
            </a:r>
            <a:r>
              <a:rPr lang="zh-CN" altLang="en-US" sz="2400" dirty="0" smtClean="0">
                <a:ea typeface="楷体_GB2312" pitchFamily="49" charset="-122"/>
              </a:rPr>
              <a:t>成员</a:t>
            </a:r>
            <a:r>
              <a:rPr lang="en-US" altLang="zh-CN" sz="2400" dirty="0">
                <a:ea typeface="楷体_GB2312" pitchFamily="49" charset="-122"/>
              </a:rPr>
              <a:t>“C_A::</a:t>
            </a:r>
            <a:r>
              <a:rPr lang="en-US" altLang="zh-CN" sz="2400" dirty="0" err="1">
                <a:ea typeface="楷体_GB2312" pitchFamily="49" charset="-122"/>
              </a:rPr>
              <a:t>m_a</a:t>
            </a:r>
            <a:r>
              <a:rPr lang="en-US" altLang="zh-CN" sz="2400" dirty="0" smtClean="0">
                <a:ea typeface="楷体_GB2312" pitchFamily="49" charset="-122"/>
              </a:rPr>
              <a:t>”</a:t>
            </a:r>
            <a:r>
              <a:rPr lang="zh-CN" altLang="en-US" sz="2400" dirty="0" smtClean="0">
                <a:ea typeface="楷体_GB2312" pitchFamily="49" charset="-122"/>
              </a:rPr>
              <a:t>。</a:t>
            </a:r>
            <a:endParaRPr lang="zh-CN" altLang="en-US" sz="2400" dirty="0">
              <a:ea typeface="楷体_GB2312" pitchFamily="49" charset="-122"/>
            </a:endParaRPr>
          </a:p>
        </p:txBody>
      </p:sp>
      <p:sp>
        <p:nvSpPr>
          <p:cNvPr id="11" name="Text Box 9"/>
          <p:cNvSpPr txBox="1">
            <a:spLocks noChangeArrowheads="1"/>
          </p:cNvSpPr>
          <p:nvPr/>
        </p:nvSpPr>
        <p:spPr bwMode="auto">
          <a:xfrm>
            <a:off x="6887480" y="973138"/>
            <a:ext cx="1894569" cy="346076"/>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en-US" sz="2000" dirty="0" smtClean="0">
                <a:ea typeface="楷体_GB2312" pitchFamily="49" charset="-122"/>
                <a:sym typeface="Wingdings" panose="05000000000000000000" pitchFamily="2" charset="2"/>
              </a:rPr>
              <a:t>同上</a:t>
            </a:r>
            <a:r>
              <a:rPr lang="en-US" altLang="zh-CN" sz="2000" dirty="0">
                <a:ea typeface="楷体_GB2312" pitchFamily="49" charset="-122"/>
                <a:sym typeface="Wingdings" panose="05000000000000000000" pitchFamily="2" charset="2"/>
              </a:rPr>
              <a:t>1</a:t>
            </a:r>
            <a:r>
              <a:rPr lang="zh-CN" altLang="en-US" sz="2000" dirty="0" smtClean="0">
                <a:ea typeface="楷体_GB2312" pitchFamily="49" charset="-122"/>
                <a:sym typeface="Wingdings" panose="05000000000000000000" pitchFamily="2" charset="2"/>
              </a:rPr>
              <a:t>页</a:t>
            </a:r>
            <a:r>
              <a:rPr lang="en-US" altLang="zh-CN" sz="2000" dirty="0" smtClean="0">
                <a:ea typeface="楷体_GB2312" pitchFamily="49" charset="-122"/>
                <a:sym typeface="Wingdings" panose="05000000000000000000" pitchFamily="2" charset="2"/>
              </a:rPr>
              <a:t>PPT</a:t>
            </a:r>
            <a:endParaRPr lang="en-US" altLang="zh-CN" sz="20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509225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E5F219A-EC9F-4AD0-8836-930323F9B309}" type="datetime2">
              <a:rPr lang="zh-CN" altLang="en-US" smtClean="0"/>
              <a:t>2021年3月14日</a:t>
            </a:fld>
            <a:endParaRPr lang="zh-CN" altLang="en-US" dirty="0"/>
          </a:p>
        </p:txBody>
      </p:sp>
      <p:sp>
        <p:nvSpPr>
          <p:cNvPr id="5" name="页脚占位符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灯片编号占位符 5"/>
          <p:cNvSpPr>
            <a:spLocks noGrp="1"/>
          </p:cNvSpPr>
          <p:nvPr>
            <p:ph type="sldNum" sz="quarter" idx="12"/>
          </p:nvPr>
        </p:nvSpPr>
        <p:spPr/>
        <p:txBody>
          <a:bodyPr/>
          <a:lstStyle/>
          <a:p>
            <a:fld id="{AB393D56-620A-4FA6-AFE0-8A286AD08B3F}" type="slidenum">
              <a:rPr lang="zh-CN" altLang="en-US" smtClean="0"/>
              <a:t>24</a:t>
            </a:fld>
            <a:endParaRPr lang="zh-CN" altLang="en-US" dirty="0"/>
          </a:p>
        </p:txBody>
      </p:sp>
      <p:sp>
        <p:nvSpPr>
          <p:cNvPr id="8" name="文本框 7"/>
          <p:cNvSpPr txBox="1"/>
          <p:nvPr>
            <p:custDataLst>
              <p:tags r:id="rId2"/>
            </p:custDataLst>
          </p:nvPr>
        </p:nvSpPr>
        <p:spPr>
          <a:xfrm>
            <a:off x="914400" y="635001"/>
            <a:ext cx="7315200" cy="72136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封装性</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下面程序是否正确</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3"/>
            </p:custDataLst>
          </p:nvPr>
        </p:nvSpPr>
        <p:spPr>
          <a:xfrm>
            <a:off x="1422400" y="1211975"/>
            <a:ext cx="14732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正确</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p:cNvSpPr txBox="1"/>
          <p:nvPr>
            <p:custDataLst>
              <p:tags r:id="rId4"/>
            </p:custDataLst>
          </p:nvPr>
        </p:nvSpPr>
        <p:spPr>
          <a:xfrm>
            <a:off x="3302000" y="1212255"/>
            <a:ext cx="14732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不正确</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5"/>
            </p:custDataLst>
          </p:nvPr>
        </p:nvSpPr>
        <p:spPr>
          <a:xfrm>
            <a:off x="708025" y="127626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6"/>
            </p:custDataLst>
          </p:nvPr>
        </p:nvSpPr>
        <p:spPr>
          <a:xfrm>
            <a:off x="2587625" y="1276548"/>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dirty="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圆角矩形 16"/>
          <p:cNvSpPr/>
          <p:nvPr>
            <p:custDataLst>
              <p:tags r:id="rId7"/>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3" name="内容占位符 2"/>
          <p:cNvSpPr txBox="1">
            <a:spLocks/>
          </p:cNvSpPr>
          <p:nvPr/>
        </p:nvSpPr>
        <p:spPr>
          <a:xfrm>
            <a:off x="263773" y="1959429"/>
            <a:ext cx="5855153" cy="4329396"/>
          </a:xfrm>
          <a:prstGeom prst="rect">
            <a:avLst/>
          </a:prstGeom>
          <a:no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protected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(10) {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CP_B(){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mb_setA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mb_show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CP_B</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CP_C</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protected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a:t>
            </a:r>
            <a:endParaRPr lang="zh-CN" altLang="en-US" sz="1800" dirty="0"/>
          </a:p>
        </p:txBody>
      </p:sp>
      <p:sp>
        <p:nvSpPr>
          <p:cNvPr id="24" name="内容占位符 2"/>
          <p:cNvSpPr txBox="1">
            <a:spLocks/>
          </p:cNvSpPr>
          <p:nvPr/>
        </p:nvSpPr>
        <p:spPr>
          <a:xfrm>
            <a:off x="4551384" y="1457324"/>
            <a:ext cx="4142520" cy="3506561"/>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main()</a:t>
            </a:r>
          </a:p>
          <a:p>
            <a:pPr marL="0" indent="0">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CP_C</a:t>
            </a:r>
            <a:r>
              <a:rPr lang="en-US" altLang="zh-CN" sz="2000" dirty="0">
                <a:solidFill>
                  <a:srgbClr val="000000"/>
                </a:solidFill>
                <a:latin typeface="新宋体" panose="02010609030101010101" pitchFamily="49" charset="-122"/>
                <a:ea typeface="新宋体" panose="02010609030101010101" pitchFamily="49" charset="-122"/>
              </a:rPr>
              <a:t> c;</a:t>
            </a:r>
          </a:p>
          <a:p>
            <a:pPr marL="0" indent="0">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c.mb_setA</a:t>
            </a:r>
            <a:r>
              <a:rPr lang="en-US" altLang="zh-CN" sz="2000" dirty="0">
                <a:solidFill>
                  <a:srgbClr val="000000"/>
                </a:solidFill>
                <a:latin typeface="新宋体" panose="02010609030101010101" pitchFamily="49" charset="-122"/>
                <a:ea typeface="新宋体" panose="02010609030101010101" pitchFamily="49" charset="-122"/>
              </a:rPr>
              <a:t>(5);</a:t>
            </a:r>
          </a:p>
          <a:p>
            <a:pPr marL="0" indent="0">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c.mb_show</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2000" dirty="0">
                <a:solidFill>
                  <a:srgbClr val="000000"/>
                </a:solidFill>
                <a:latin typeface="新宋体" panose="02010609030101010101" pitchFamily="49" charset="-122"/>
                <a:ea typeface="新宋体" panose="02010609030101010101" pitchFamily="49" charset="-122"/>
              </a:rPr>
              <a:t>    system(</a:t>
            </a:r>
            <a:r>
              <a:rPr lang="en-US" altLang="zh-CN" sz="2000" dirty="0">
                <a:solidFill>
                  <a:srgbClr val="A31515"/>
                </a:solidFill>
                <a:latin typeface="新宋体" panose="02010609030101010101" pitchFamily="49" charset="-122"/>
                <a:ea typeface="新宋体" panose="02010609030101010101" pitchFamily="49" charset="-122"/>
              </a:rPr>
              <a:t>"pause"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a:t>
            </a:r>
          </a:p>
          <a:p>
            <a:pPr marL="0" indent="0">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main</a:t>
            </a:r>
            <a:r>
              <a:rPr lang="zh-CN" altLang="en-US" sz="2000" dirty="0">
                <a:solidFill>
                  <a:srgbClr val="008000"/>
                </a:solidFill>
                <a:latin typeface="新宋体" panose="02010609030101010101" pitchFamily="49" charset="-122"/>
                <a:ea typeface="新宋体" panose="02010609030101010101" pitchFamily="49" charset="-122"/>
              </a:rPr>
              <a:t>函数结束</a:t>
            </a:r>
            <a:endParaRPr lang="zh-CN" altLang="en-US" sz="2000" dirty="0">
              <a:solidFill>
                <a:srgbClr val="000000"/>
              </a:solidFill>
              <a:latin typeface="新宋体" panose="02010609030101010101" pitchFamily="49" charset="-122"/>
              <a:ea typeface="新宋体" panose="02010609030101010101" pitchFamily="49" charset="-122"/>
            </a:endParaRPr>
          </a:p>
        </p:txBody>
      </p:sp>
      <p:grpSp>
        <p:nvGrpSpPr>
          <p:cNvPr id="22" name="组合 21"/>
          <p:cNvGrpSpPr/>
          <p:nvPr>
            <p:custDataLst>
              <p:tags r:id="rId8"/>
            </p:custDataLst>
          </p:nvPr>
        </p:nvGrpSpPr>
        <p:grpSpPr>
          <a:xfrm>
            <a:off x="0" y="0"/>
            <a:ext cx="9144000" cy="635000"/>
            <a:chOff x="0" y="0"/>
            <a:chExt cx="9144000" cy="635000"/>
          </a:xfrm>
        </p:grpSpPr>
        <p:sp>
          <p:nvSpPr>
            <p:cNvPr id="18" name="TitleBackground"/>
            <p:cNvSpPr/>
            <p:nvPr>
              <p:custDataLst>
                <p:tags r:id="rId10"/>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ColorBlock"/>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1"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7" name="图片 6"/>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15418149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封装性</a:t>
            </a:r>
            <a:r>
              <a:rPr lang="en-US" altLang="zh-CN" dirty="0" smtClean="0"/>
              <a:t>: </a:t>
            </a:r>
            <a:r>
              <a:rPr lang="zh-CN" altLang="en-US" dirty="0"/>
              <a:t>下面程序是否正确</a:t>
            </a:r>
            <a:r>
              <a:rPr lang="en-US" altLang="zh-CN" dirty="0"/>
              <a:t>?</a:t>
            </a:r>
            <a:endParaRPr lang="zh-CN" altLang="en-US" dirty="0"/>
          </a:p>
        </p:txBody>
      </p:sp>
      <p:sp>
        <p:nvSpPr>
          <p:cNvPr id="3" name="内容占位符 2"/>
          <p:cNvSpPr>
            <a:spLocks noGrp="1"/>
          </p:cNvSpPr>
          <p:nvPr>
            <p:ph idx="1"/>
          </p:nvPr>
        </p:nvSpPr>
        <p:spPr>
          <a:xfrm>
            <a:off x="461963" y="1457325"/>
            <a:ext cx="8220075" cy="502104"/>
          </a:xfrm>
        </p:spPr>
        <p:txBody>
          <a:bodyPr>
            <a:normAutofit lnSpcReduction="10000"/>
          </a:bodyPr>
          <a:lstStyle/>
          <a:p>
            <a:pPr algn="just"/>
            <a:r>
              <a:rPr lang="zh-CN" altLang="en-US" dirty="0" smtClean="0"/>
              <a:t>如果正确，则输出什么</a:t>
            </a:r>
            <a:r>
              <a:rPr lang="en-US" altLang="zh-CN" dirty="0" smtClean="0"/>
              <a:t>?</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581273" y="1959429"/>
            <a:ext cx="5855153" cy="4329396"/>
          </a:xfrm>
          <a:prstGeom prst="rect">
            <a:avLst/>
          </a:prstGeom>
          <a:no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protected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(10) {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CP_B(){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mb_setA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mb_show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CP_B</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CP_C</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protected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a:t>
            </a:r>
            <a:endParaRPr lang="zh-CN" altLang="en-US" sz="1800" dirty="0"/>
          </a:p>
        </p:txBody>
      </p:sp>
      <p:sp>
        <p:nvSpPr>
          <p:cNvPr id="10" name="内容占位符 2"/>
          <p:cNvSpPr txBox="1">
            <a:spLocks/>
          </p:cNvSpPr>
          <p:nvPr/>
        </p:nvSpPr>
        <p:spPr>
          <a:xfrm>
            <a:off x="4868884" y="1457324"/>
            <a:ext cx="4142520" cy="3506561"/>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main()</a:t>
            </a:r>
          </a:p>
          <a:p>
            <a:pPr marL="0" indent="0">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CP_C</a:t>
            </a:r>
            <a:r>
              <a:rPr lang="en-US" altLang="zh-CN" sz="2000" dirty="0">
                <a:solidFill>
                  <a:srgbClr val="000000"/>
                </a:solidFill>
                <a:latin typeface="新宋体" panose="02010609030101010101" pitchFamily="49" charset="-122"/>
                <a:ea typeface="新宋体" panose="02010609030101010101" pitchFamily="49" charset="-122"/>
              </a:rPr>
              <a:t> c;</a:t>
            </a:r>
          </a:p>
          <a:p>
            <a:pPr marL="0" indent="0">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c.mb_setA</a:t>
            </a:r>
            <a:r>
              <a:rPr lang="en-US" altLang="zh-CN" sz="2000" dirty="0">
                <a:solidFill>
                  <a:srgbClr val="000000"/>
                </a:solidFill>
                <a:latin typeface="新宋体" panose="02010609030101010101" pitchFamily="49" charset="-122"/>
                <a:ea typeface="新宋体" panose="02010609030101010101" pitchFamily="49" charset="-122"/>
              </a:rPr>
              <a:t>(5);</a:t>
            </a:r>
          </a:p>
          <a:p>
            <a:pPr marL="0" indent="0">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c.mb_show</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2000" dirty="0">
                <a:solidFill>
                  <a:srgbClr val="000000"/>
                </a:solidFill>
                <a:latin typeface="新宋体" panose="02010609030101010101" pitchFamily="49" charset="-122"/>
                <a:ea typeface="新宋体" panose="02010609030101010101" pitchFamily="49" charset="-122"/>
              </a:rPr>
              <a:t>    system(</a:t>
            </a:r>
            <a:r>
              <a:rPr lang="en-US" altLang="zh-CN" sz="2000" dirty="0">
                <a:solidFill>
                  <a:srgbClr val="A31515"/>
                </a:solidFill>
                <a:latin typeface="新宋体" panose="02010609030101010101" pitchFamily="49" charset="-122"/>
                <a:ea typeface="新宋体" panose="02010609030101010101" pitchFamily="49" charset="-122"/>
              </a:rPr>
              <a:t>"pause"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a:t>
            </a:r>
          </a:p>
          <a:p>
            <a:pPr marL="0" indent="0">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main</a:t>
            </a:r>
            <a:r>
              <a:rPr lang="zh-CN" altLang="en-US" sz="2000" dirty="0">
                <a:solidFill>
                  <a:srgbClr val="008000"/>
                </a:solidFill>
                <a:latin typeface="新宋体" panose="02010609030101010101" pitchFamily="49" charset="-122"/>
                <a:ea typeface="新宋体" panose="02010609030101010101" pitchFamily="49" charset="-122"/>
              </a:rPr>
              <a:t>函数结束</a:t>
            </a:r>
            <a:endParaRPr lang="zh-CN" altLang="en-US" sz="2000" dirty="0">
              <a:solidFill>
                <a:srgbClr val="000000"/>
              </a:solidFill>
              <a:latin typeface="新宋体" panose="02010609030101010101" pitchFamily="49" charset="-122"/>
              <a:ea typeface="新宋体" panose="02010609030101010101" pitchFamily="49" charset="-122"/>
            </a:endParaRPr>
          </a:p>
        </p:txBody>
      </p:sp>
      <p:sp>
        <p:nvSpPr>
          <p:cNvPr id="12" name="AutoShape 6"/>
          <p:cNvSpPr>
            <a:spLocks/>
          </p:cNvSpPr>
          <p:nvPr/>
        </p:nvSpPr>
        <p:spPr bwMode="auto">
          <a:xfrm>
            <a:off x="2103010" y="2526176"/>
            <a:ext cx="2811678" cy="1001024"/>
          </a:xfrm>
          <a:prstGeom prst="borderCallout2">
            <a:avLst>
              <a:gd name="adj1" fmla="val 46439"/>
              <a:gd name="adj2" fmla="val 99267"/>
              <a:gd name="adj3" fmla="val 46688"/>
              <a:gd name="adj4" fmla="val 110073"/>
              <a:gd name="adj5" fmla="val 47493"/>
              <a:gd name="adj6" fmla="val 120364"/>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just">
              <a:lnSpc>
                <a:spcPts val="1800"/>
              </a:lnSpc>
              <a:spcBef>
                <a:spcPct val="0"/>
              </a:spcBef>
              <a:buNone/>
            </a:pPr>
            <a:r>
              <a:rPr lang="zh-CN" altLang="en-US" sz="1800" dirty="0">
                <a:ea typeface="楷体_GB2312" pitchFamily="49" charset="-122"/>
              </a:rPr>
              <a:t>编译错误</a:t>
            </a:r>
            <a:r>
              <a:rPr lang="en-US" altLang="zh-CN" sz="1800" dirty="0">
                <a:ea typeface="楷体_GB2312" pitchFamily="49" charset="-122"/>
              </a:rPr>
              <a:t>: </a:t>
            </a:r>
            <a:r>
              <a:rPr lang="zh-CN" altLang="en-US" sz="1800" dirty="0">
                <a:ea typeface="楷体_GB2312" pitchFamily="49" charset="-122"/>
              </a:rPr>
              <a:t>无法访问“</a:t>
            </a:r>
            <a:r>
              <a:rPr lang="en-US" altLang="zh-CN" sz="1800" dirty="0">
                <a:ea typeface="楷体_GB2312" pitchFamily="49" charset="-122"/>
              </a:rPr>
              <a:t>CP_B::</a:t>
            </a:r>
            <a:r>
              <a:rPr lang="en-US" altLang="zh-CN" sz="1800" dirty="0" err="1">
                <a:ea typeface="楷体_GB2312" pitchFamily="49" charset="-122"/>
              </a:rPr>
              <a:t>mb_setA</a:t>
            </a:r>
            <a:r>
              <a:rPr lang="en-US" altLang="zh-CN" sz="1800" dirty="0">
                <a:ea typeface="楷体_GB2312" pitchFamily="49" charset="-122"/>
              </a:rPr>
              <a:t>”</a:t>
            </a:r>
            <a:r>
              <a:rPr lang="zh-CN" altLang="en-US" sz="1800" dirty="0">
                <a:ea typeface="楷体_GB2312" pitchFamily="49" charset="-122"/>
              </a:rPr>
              <a:t>，因为“</a:t>
            </a:r>
            <a:r>
              <a:rPr lang="en-US" altLang="zh-CN" sz="1800" dirty="0">
                <a:ea typeface="楷体_GB2312" pitchFamily="49" charset="-122"/>
              </a:rPr>
              <a:t>CP_C”</a:t>
            </a:r>
            <a:r>
              <a:rPr lang="zh-CN" altLang="en-US" sz="1800" dirty="0">
                <a:ea typeface="楷体_GB2312" pitchFamily="49" charset="-122"/>
              </a:rPr>
              <a:t>以“</a:t>
            </a:r>
            <a:r>
              <a:rPr lang="en-US" altLang="zh-CN" sz="1800" dirty="0">
                <a:ea typeface="楷体_GB2312" pitchFamily="49" charset="-122"/>
              </a:rPr>
              <a:t>protected”</a:t>
            </a:r>
            <a:r>
              <a:rPr lang="zh-CN" altLang="en-US" sz="1800" dirty="0">
                <a:ea typeface="楷体_GB2312" pitchFamily="49" charset="-122"/>
              </a:rPr>
              <a:t>的方式从“</a:t>
            </a:r>
            <a:r>
              <a:rPr lang="en-US" altLang="zh-CN" sz="1800" dirty="0">
                <a:ea typeface="楷体_GB2312" pitchFamily="49" charset="-122"/>
              </a:rPr>
              <a:t>CP_B”</a:t>
            </a:r>
            <a:r>
              <a:rPr lang="zh-CN" altLang="en-US" sz="1800" dirty="0">
                <a:ea typeface="楷体_GB2312" pitchFamily="49" charset="-122"/>
              </a:rPr>
              <a:t>继承。</a:t>
            </a:r>
          </a:p>
        </p:txBody>
      </p:sp>
      <p:sp>
        <p:nvSpPr>
          <p:cNvPr id="11" name="AutoShape 6"/>
          <p:cNvSpPr>
            <a:spLocks/>
          </p:cNvSpPr>
          <p:nvPr/>
        </p:nvSpPr>
        <p:spPr bwMode="auto">
          <a:xfrm>
            <a:off x="6019888" y="5159606"/>
            <a:ext cx="2811678" cy="1001024"/>
          </a:xfrm>
          <a:prstGeom prst="borderCallout2">
            <a:avLst>
              <a:gd name="adj1" fmla="val -1014"/>
              <a:gd name="adj2" fmla="val 100534"/>
              <a:gd name="adj3" fmla="val -166850"/>
              <a:gd name="adj4" fmla="val 101204"/>
              <a:gd name="adj5" fmla="val -168417"/>
              <a:gd name="adj6" fmla="val 36737"/>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just">
              <a:lnSpc>
                <a:spcPts val="1800"/>
              </a:lnSpc>
              <a:spcBef>
                <a:spcPct val="0"/>
              </a:spcBef>
              <a:buNone/>
            </a:pPr>
            <a:r>
              <a:rPr lang="zh-CN" altLang="en-US" sz="1800" dirty="0">
                <a:ea typeface="楷体_GB2312" pitchFamily="49" charset="-122"/>
              </a:rPr>
              <a:t>编译错误</a:t>
            </a:r>
            <a:r>
              <a:rPr lang="en-US" altLang="zh-CN" sz="1800" dirty="0">
                <a:ea typeface="楷体_GB2312" pitchFamily="49" charset="-122"/>
              </a:rPr>
              <a:t>: </a:t>
            </a:r>
            <a:r>
              <a:rPr lang="zh-CN" altLang="en-US" sz="1800" dirty="0">
                <a:ea typeface="楷体_GB2312" pitchFamily="49" charset="-122"/>
              </a:rPr>
              <a:t>无法访问</a:t>
            </a:r>
            <a:r>
              <a:rPr lang="zh-CN" altLang="en-US" sz="1800" dirty="0" smtClean="0">
                <a:ea typeface="楷体_GB2312" pitchFamily="49" charset="-122"/>
              </a:rPr>
              <a:t>“</a:t>
            </a:r>
            <a:r>
              <a:rPr lang="en-US" altLang="zh-CN" sz="1800" dirty="0">
                <a:ea typeface="楷体_GB2312" pitchFamily="49" charset="-122"/>
              </a:rPr>
              <a:t>CP_B::</a:t>
            </a:r>
            <a:r>
              <a:rPr lang="en-US" altLang="zh-CN" sz="1800" dirty="0" err="1">
                <a:ea typeface="楷体_GB2312" pitchFamily="49" charset="-122"/>
              </a:rPr>
              <a:t>mb_show</a:t>
            </a:r>
            <a:r>
              <a:rPr lang="en-US" altLang="zh-CN" sz="1800" dirty="0">
                <a:ea typeface="楷体_GB2312" pitchFamily="49" charset="-122"/>
              </a:rPr>
              <a:t>”</a:t>
            </a:r>
            <a:r>
              <a:rPr lang="zh-CN" altLang="en-US" sz="1800" dirty="0">
                <a:ea typeface="楷体_GB2312" pitchFamily="49" charset="-122"/>
              </a:rPr>
              <a:t>，因为“</a:t>
            </a:r>
            <a:r>
              <a:rPr lang="en-US" altLang="zh-CN" sz="1800" dirty="0">
                <a:ea typeface="楷体_GB2312" pitchFamily="49" charset="-122"/>
              </a:rPr>
              <a:t>CP_C”</a:t>
            </a:r>
            <a:r>
              <a:rPr lang="zh-CN" altLang="en-US" sz="1800" dirty="0">
                <a:ea typeface="楷体_GB2312" pitchFamily="49" charset="-122"/>
              </a:rPr>
              <a:t>以“</a:t>
            </a:r>
            <a:r>
              <a:rPr lang="en-US" altLang="zh-CN" sz="1800" dirty="0">
                <a:ea typeface="楷体_GB2312" pitchFamily="49" charset="-122"/>
              </a:rPr>
              <a:t>protected”</a:t>
            </a:r>
            <a:r>
              <a:rPr lang="zh-CN" altLang="en-US" sz="1800" dirty="0">
                <a:ea typeface="楷体_GB2312" pitchFamily="49" charset="-122"/>
              </a:rPr>
              <a:t>的方式从“</a:t>
            </a:r>
            <a:r>
              <a:rPr lang="en-US" altLang="zh-CN" sz="1800" dirty="0">
                <a:ea typeface="楷体_GB2312" pitchFamily="49" charset="-122"/>
              </a:rPr>
              <a:t>CP_B”</a:t>
            </a:r>
            <a:r>
              <a:rPr lang="zh-CN" altLang="en-US" sz="1800" dirty="0">
                <a:ea typeface="楷体_GB2312" pitchFamily="49" charset="-122"/>
              </a:rPr>
              <a:t>继承。</a:t>
            </a:r>
          </a:p>
        </p:txBody>
      </p:sp>
      <p:sp>
        <p:nvSpPr>
          <p:cNvPr id="13" name="Text Box 9"/>
          <p:cNvSpPr txBox="1">
            <a:spLocks noChangeArrowheads="1"/>
          </p:cNvSpPr>
          <p:nvPr/>
        </p:nvSpPr>
        <p:spPr bwMode="auto">
          <a:xfrm>
            <a:off x="6887480" y="973138"/>
            <a:ext cx="1894569" cy="346076"/>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en-US" sz="2000" dirty="0" smtClean="0">
                <a:ea typeface="楷体_GB2312" pitchFamily="49" charset="-122"/>
                <a:sym typeface="Wingdings" panose="05000000000000000000" pitchFamily="2" charset="2"/>
              </a:rPr>
              <a:t>同上</a:t>
            </a:r>
            <a:r>
              <a:rPr lang="en-US" altLang="zh-CN" sz="2000" dirty="0" smtClean="0">
                <a:ea typeface="楷体_GB2312" pitchFamily="49" charset="-122"/>
                <a:sym typeface="Wingdings" panose="05000000000000000000" pitchFamily="2" charset="2"/>
              </a:rPr>
              <a:t>1</a:t>
            </a:r>
            <a:r>
              <a:rPr lang="zh-CN" altLang="en-US" sz="2000" dirty="0" smtClean="0">
                <a:ea typeface="楷体_GB2312" pitchFamily="49" charset="-122"/>
                <a:sym typeface="Wingdings" panose="05000000000000000000" pitchFamily="2" charset="2"/>
              </a:rPr>
              <a:t>页</a:t>
            </a:r>
            <a:r>
              <a:rPr lang="en-US" altLang="zh-CN" sz="2000" dirty="0" smtClean="0">
                <a:ea typeface="楷体_GB2312" pitchFamily="49" charset="-122"/>
                <a:sym typeface="Wingdings" panose="05000000000000000000" pitchFamily="2" charset="2"/>
              </a:rPr>
              <a:t>PPT</a:t>
            </a:r>
            <a:endParaRPr lang="en-US" altLang="zh-CN" sz="20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3567190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E5F219A-EC9F-4AD0-8836-930323F9B309}" type="datetime2">
              <a:rPr lang="zh-CN" altLang="en-US" smtClean="0"/>
              <a:t>2021年3月14日</a:t>
            </a:fld>
            <a:endParaRPr lang="zh-CN" altLang="en-US" dirty="0"/>
          </a:p>
        </p:txBody>
      </p:sp>
      <p:sp>
        <p:nvSpPr>
          <p:cNvPr id="5" name="页脚占位符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灯片编号占位符 5"/>
          <p:cNvSpPr>
            <a:spLocks noGrp="1"/>
          </p:cNvSpPr>
          <p:nvPr>
            <p:ph type="sldNum" sz="quarter" idx="12"/>
          </p:nvPr>
        </p:nvSpPr>
        <p:spPr/>
        <p:txBody>
          <a:bodyPr/>
          <a:lstStyle/>
          <a:p>
            <a:fld id="{AB393D56-620A-4FA6-AFE0-8A286AD08B3F}" type="slidenum">
              <a:rPr lang="zh-CN" altLang="en-US" smtClean="0"/>
              <a:t>26</a:t>
            </a:fld>
            <a:endParaRPr lang="zh-CN" altLang="en-US" dirty="0"/>
          </a:p>
        </p:txBody>
      </p:sp>
      <p:sp>
        <p:nvSpPr>
          <p:cNvPr id="8" name="文本框 7"/>
          <p:cNvSpPr txBox="1"/>
          <p:nvPr>
            <p:custDataLst>
              <p:tags r:id="rId2"/>
            </p:custDataLst>
          </p:nvPr>
        </p:nvSpPr>
        <p:spPr>
          <a:xfrm>
            <a:off x="914400" y="635001"/>
            <a:ext cx="7315200" cy="72136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封装性</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下面程序是否正确</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3"/>
            </p:custDataLst>
          </p:nvPr>
        </p:nvSpPr>
        <p:spPr>
          <a:xfrm>
            <a:off x="1422400" y="1211975"/>
            <a:ext cx="14732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正确</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p:cNvSpPr txBox="1"/>
          <p:nvPr>
            <p:custDataLst>
              <p:tags r:id="rId4"/>
            </p:custDataLst>
          </p:nvPr>
        </p:nvSpPr>
        <p:spPr>
          <a:xfrm>
            <a:off x="3302000" y="1212255"/>
            <a:ext cx="14732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不正确</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5"/>
            </p:custDataLst>
          </p:nvPr>
        </p:nvSpPr>
        <p:spPr>
          <a:xfrm>
            <a:off x="708025" y="1276268"/>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6"/>
            </p:custDataLst>
          </p:nvPr>
        </p:nvSpPr>
        <p:spPr>
          <a:xfrm>
            <a:off x="2587625" y="1276548"/>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dirty="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圆角矩形 16"/>
          <p:cNvSpPr/>
          <p:nvPr>
            <p:custDataLst>
              <p:tags r:id="rId7"/>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3" name="内容占位符 2"/>
          <p:cNvSpPr txBox="1">
            <a:spLocks/>
          </p:cNvSpPr>
          <p:nvPr/>
        </p:nvSpPr>
        <p:spPr>
          <a:xfrm>
            <a:off x="390773" y="1959429"/>
            <a:ext cx="5855153" cy="4329396"/>
          </a:xfrm>
          <a:prstGeom prst="rect">
            <a:avLst/>
          </a:prstGeom>
          <a:no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iostream</a:t>
            </a:r>
            <a:r>
              <a:rPr lang="en-US" altLang="zh-CN" sz="2000" dirty="0">
                <a:solidFill>
                  <a:srgbClr val="A31515"/>
                </a:solidFill>
                <a:latin typeface="新宋体" panose="02010609030101010101" pitchFamily="49" charset="-122"/>
                <a:ea typeface="新宋体" panose="02010609030101010101" pitchFamily="49" charset="-122"/>
              </a:rPr>
              <a:t>&gt;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using</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namespace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std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buNone/>
            </a:pPr>
            <a:r>
              <a:rPr lang="en-US" altLang="zh-CN" sz="2000" dirty="0" smtClean="0">
                <a:solidFill>
                  <a:srgbClr val="0000FF"/>
                </a:solidFill>
                <a:latin typeface="新宋体" panose="02010609030101010101" pitchFamily="49" charset="-122"/>
                <a:ea typeface="新宋体" panose="02010609030101010101" pitchFamily="49" charset="-122"/>
              </a:rPr>
              <a:t>class</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CP_A() :</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(10) { }</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CP_A</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100"/>
              </a:lnSpc>
              <a:buNone/>
            </a:pPr>
            <a:r>
              <a:rPr lang="en-US" altLang="zh-CN" sz="2000" dirty="0" smtClean="0">
                <a:solidFill>
                  <a:srgbClr val="0000FF"/>
                </a:solidFill>
                <a:latin typeface="新宋体" panose="02010609030101010101" pitchFamily="49" charset="-122"/>
                <a:ea typeface="新宋体" panose="02010609030101010101" pitchFamily="49" charset="-122"/>
              </a:rPr>
              <a:t>class</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CP_B</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private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CP_B(){ }</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mb_setA</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80808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80808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mb_show</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err="1">
                <a:solidFill>
                  <a:srgbClr val="A31515"/>
                </a:solidFill>
                <a:latin typeface="新宋体" panose="02010609030101010101" pitchFamily="49" charset="-122"/>
                <a:ea typeface="新宋体" panose="02010609030101010101" pitchFamily="49" charset="-122"/>
              </a:rPr>
              <a:t>m_a</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 }</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CP_B</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p>
        </p:txBody>
      </p:sp>
      <p:sp>
        <p:nvSpPr>
          <p:cNvPr id="24" name="内容占位符 2"/>
          <p:cNvSpPr txBox="1">
            <a:spLocks/>
          </p:cNvSpPr>
          <p:nvPr/>
        </p:nvSpPr>
        <p:spPr>
          <a:xfrm>
            <a:off x="4706581" y="1421449"/>
            <a:ext cx="2931237" cy="2289642"/>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100"/>
              </a:lnSpc>
              <a:spcBef>
                <a:spcPts val="0"/>
              </a:spcBef>
              <a:buNone/>
            </a:pP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main()</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CP_B</a:t>
            </a:r>
            <a:r>
              <a:rPr lang="en-US" altLang="zh-CN" sz="2000" dirty="0">
                <a:solidFill>
                  <a:srgbClr val="000000"/>
                </a:solidFill>
                <a:latin typeface="新宋体" panose="02010609030101010101" pitchFamily="49" charset="-122"/>
                <a:ea typeface="新宋体" panose="02010609030101010101" pitchFamily="49" charset="-122"/>
              </a:rPr>
              <a:t> b;</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b.mb_setA</a:t>
            </a:r>
            <a:r>
              <a:rPr lang="en-US" altLang="zh-CN" sz="2000" dirty="0">
                <a:solidFill>
                  <a:srgbClr val="000000"/>
                </a:solidFill>
                <a:latin typeface="新宋体" panose="02010609030101010101" pitchFamily="49" charset="-122"/>
                <a:ea typeface="新宋体" panose="02010609030101010101" pitchFamily="49" charset="-122"/>
              </a:rPr>
              <a:t>(5);</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b.mb_show</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system(</a:t>
            </a:r>
            <a:r>
              <a:rPr lang="en-US" altLang="zh-CN" sz="2000" dirty="0">
                <a:solidFill>
                  <a:srgbClr val="A31515"/>
                </a:solidFill>
                <a:latin typeface="新宋体" panose="02010609030101010101" pitchFamily="49" charset="-122"/>
                <a:ea typeface="新宋体" panose="02010609030101010101" pitchFamily="49" charset="-122"/>
              </a:rPr>
              <a:t>"pause"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main</a:t>
            </a:r>
            <a:r>
              <a:rPr lang="zh-CN" altLang="en-US" sz="2000" dirty="0">
                <a:solidFill>
                  <a:srgbClr val="008000"/>
                </a:solidFill>
                <a:latin typeface="新宋体" panose="02010609030101010101" pitchFamily="49" charset="-122"/>
                <a:ea typeface="新宋体" panose="02010609030101010101" pitchFamily="49" charset="-122"/>
              </a:rPr>
              <a:t>函数结束</a:t>
            </a:r>
            <a:endParaRPr lang="zh-CN" altLang="en-US" sz="2000" dirty="0">
              <a:solidFill>
                <a:srgbClr val="000000"/>
              </a:solidFill>
              <a:latin typeface="新宋体" panose="02010609030101010101" pitchFamily="49" charset="-122"/>
              <a:ea typeface="新宋体" panose="02010609030101010101" pitchFamily="49" charset="-122"/>
            </a:endParaRPr>
          </a:p>
        </p:txBody>
      </p:sp>
      <p:grpSp>
        <p:nvGrpSpPr>
          <p:cNvPr id="22" name="组合 21"/>
          <p:cNvGrpSpPr/>
          <p:nvPr>
            <p:custDataLst>
              <p:tags r:id="rId8"/>
            </p:custDataLst>
          </p:nvPr>
        </p:nvGrpSpPr>
        <p:grpSpPr>
          <a:xfrm>
            <a:off x="0" y="0"/>
            <a:ext cx="9144000" cy="635000"/>
            <a:chOff x="0" y="0"/>
            <a:chExt cx="9144000" cy="635000"/>
          </a:xfrm>
        </p:grpSpPr>
        <p:sp>
          <p:nvSpPr>
            <p:cNvPr id="18" name="TitleBackground"/>
            <p:cNvSpPr/>
            <p:nvPr>
              <p:custDataLst>
                <p:tags r:id="rId10"/>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ColorBlock"/>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1"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7" name="图片 6"/>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06047108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2163454" y="4413543"/>
            <a:ext cx="1016626" cy="269899"/>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p:txBody>
          <a:bodyPr/>
          <a:lstStyle/>
          <a:p>
            <a:r>
              <a:rPr lang="zh-CN" altLang="en-US" dirty="0" smtClean="0"/>
              <a:t>封装性</a:t>
            </a:r>
            <a:r>
              <a:rPr lang="en-US" altLang="zh-CN" dirty="0" smtClean="0"/>
              <a:t>: </a:t>
            </a:r>
            <a:r>
              <a:rPr lang="zh-CN" altLang="en-US" dirty="0"/>
              <a:t>下面程序是否正确</a:t>
            </a:r>
            <a:r>
              <a:rPr lang="en-US" altLang="zh-CN" dirty="0"/>
              <a:t>?</a:t>
            </a:r>
            <a:endParaRPr lang="zh-CN" altLang="en-US" dirty="0"/>
          </a:p>
        </p:txBody>
      </p:sp>
      <p:sp>
        <p:nvSpPr>
          <p:cNvPr id="3" name="内容占位符 2"/>
          <p:cNvSpPr>
            <a:spLocks noGrp="1"/>
          </p:cNvSpPr>
          <p:nvPr>
            <p:ph idx="1"/>
          </p:nvPr>
        </p:nvSpPr>
        <p:spPr>
          <a:xfrm>
            <a:off x="461963" y="1457325"/>
            <a:ext cx="8220075" cy="502104"/>
          </a:xfrm>
        </p:spPr>
        <p:txBody>
          <a:bodyPr>
            <a:normAutofit lnSpcReduction="10000"/>
          </a:bodyPr>
          <a:lstStyle/>
          <a:p>
            <a:pPr algn="just"/>
            <a:r>
              <a:rPr lang="zh-CN" altLang="en-US" dirty="0" smtClean="0"/>
              <a:t>如果正确，则输出什么</a:t>
            </a:r>
            <a:r>
              <a:rPr lang="en-US" altLang="zh-CN" dirty="0" smtClean="0"/>
              <a:t>?</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581273" y="1959429"/>
            <a:ext cx="5855153" cy="4329396"/>
          </a:xfrm>
          <a:prstGeom prst="rect">
            <a:avLst/>
          </a:prstGeom>
          <a:no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iostream</a:t>
            </a:r>
            <a:r>
              <a:rPr lang="en-US" altLang="zh-CN" sz="2000" dirty="0">
                <a:solidFill>
                  <a:srgbClr val="A31515"/>
                </a:solidFill>
                <a:latin typeface="新宋体" panose="02010609030101010101" pitchFamily="49" charset="-122"/>
                <a:ea typeface="新宋体" panose="02010609030101010101" pitchFamily="49" charset="-122"/>
              </a:rPr>
              <a:t>&gt;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using</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namespace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std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buNone/>
            </a:pPr>
            <a:r>
              <a:rPr lang="en-US" altLang="zh-CN" sz="2000" dirty="0" smtClean="0">
                <a:solidFill>
                  <a:srgbClr val="0000FF"/>
                </a:solidFill>
                <a:latin typeface="新宋体" panose="02010609030101010101" pitchFamily="49" charset="-122"/>
                <a:ea typeface="新宋体" panose="02010609030101010101" pitchFamily="49" charset="-122"/>
              </a:rPr>
              <a:t>class</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CP_A() :</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(10) { }</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CP_A</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100"/>
              </a:lnSpc>
              <a:buNone/>
            </a:pPr>
            <a:r>
              <a:rPr lang="en-US" altLang="zh-CN" sz="2000" dirty="0" smtClean="0">
                <a:solidFill>
                  <a:srgbClr val="0000FF"/>
                </a:solidFill>
                <a:latin typeface="新宋体" panose="02010609030101010101" pitchFamily="49" charset="-122"/>
                <a:ea typeface="新宋体" panose="02010609030101010101" pitchFamily="49" charset="-122"/>
              </a:rPr>
              <a:t>class</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CP_B</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private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CP_B(){ }</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mb_setA</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80808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80808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mb_show</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err="1">
                <a:solidFill>
                  <a:srgbClr val="A31515"/>
                </a:solidFill>
                <a:latin typeface="新宋体" panose="02010609030101010101" pitchFamily="49" charset="-122"/>
                <a:ea typeface="新宋体" panose="02010609030101010101" pitchFamily="49" charset="-122"/>
              </a:rPr>
              <a:t>m_a</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 }</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CP_B</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p>
        </p:txBody>
      </p:sp>
      <p:sp>
        <p:nvSpPr>
          <p:cNvPr id="10" name="内容占位符 2"/>
          <p:cNvSpPr txBox="1">
            <a:spLocks/>
          </p:cNvSpPr>
          <p:nvPr/>
        </p:nvSpPr>
        <p:spPr>
          <a:xfrm>
            <a:off x="6080166" y="1457325"/>
            <a:ext cx="2931237" cy="2289642"/>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100"/>
              </a:lnSpc>
              <a:spcBef>
                <a:spcPts val="0"/>
              </a:spcBef>
              <a:buNone/>
            </a:pP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main()</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CP_B</a:t>
            </a:r>
            <a:r>
              <a:rPr lang="en-US" altLang="zh-CN" sz="2000" dirty="0">
                <a:solidFill>
                  <a:srgbClr val="000000"/>
                </a:solidFill>
                <a:latin typeface="新宋体" panose="02010609030101010101" pitchFamily="49" charset="-122"/>
                <a:ea typeface="新宋体" panose="02010609030101010101" pitchFamily="49" charset="-122"/>
              </a:rPr>
              <a:t> b;</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b.mb_setA</a:t>
            </a:r>
            <a:r>
              <a:rPr lang="en-US" altLang="zh-CN" sz="2000" dirty="0">
                <a:solidFill>
                  <a:srgbClr val="000000"/>
                </a:solidFill>
                <a:latin typeface="新宋体" panose="02010609030101010101" pitchFamily="49" charset="-122"/>
                <a:ea typeface="新宋体" panose="02010609030101010101" pitchFamily="49" charset="-122"/>
              </a:rPr>
              <a:t>(5);</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b.mb_show</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system(</a:t>
            </a:r>
            <a:r>
              <a:rPr lang="en-US" altLang="zh-CN" sz="2000" dirty="0">
                <a:solidFill>
                  <a:srgbClr val="A31515"/>
                </a:solidFill>
                <a:latin typeface="新宋体" panose="02010609030101010101" pitchFamily="49" charset="-122"/>
                <a:ea typeface="新宋体" panose="02010609030101010101" pitchFamily="49" charset="-122"/>
              </a:rPr>
              <a:t>"pause"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main</a:t>
            </a:r>
            <a:r>
              <a:rPr lang="zh-CN" altLang="en-US" sz="2000" dirty="0">
                <a:solidFill>
                  <a:srgbClr val="008000"/>
                </a:solidFill>
                <a:latin typeface="新宋体" panose="02010609030101010101" pitchFamily="49" charset="-122"/>
                <a:ea typeface="新宋体" panose="02010609030101010101" pitchFamily="49" charset="-122"/>
              </a:rPr>
              <a:t>函数结束</a:t>
            </a:r>
            <a:endParaRPr lang="zh-CN" altLang="en-US" sz="2000" dirty="0">
              <a:solidFill>
                <a:srgbClr val="000000"/>
              </a:solidFill>
              <a:latin typeface="新宋体" panose="02010609030101010101" pitchFamily="49" charset="-122"/>
              <a:ea typeface="新宋体" panose="02010609030101010101" pitchFamily="49" charset="-122"/>
            </a:endParaRPr>
          </a:p>
        </p:txBody>
      </p:sp>
      <p:sp>
        <p:nvSpPr>
          <p:cNvPr id="11" name="Text Box 9"/>
          <p:cNvSpPr txBox="1">
            <a:spLocks noChangeArrowheads="1"/>
          </p:cNvSpPr>
          <p:nvPr/>
        </p:nvSpPr>
        <p:spPr bwMode="auto">
          <a:xfrm>
            <a:off x="6560302" y="5293895"/>
            <a:ext cx="2451101" cy="105877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=5</a:t>
            </a:r>
          </a:p>
        </p:txBody>
      </p:sp>
      <p:sp>
        <p:nvSpPr>
          <p:cNvPr id="13" name="Text Box 9"/>
          <p:cNvSpPr txBox="1">
            <a:spLocks noChangeArrowheads="1"/>
          </p:cNvSpPr>
          <p:nvPr/>
        </p:nvSpPr>
        <p:spPr bwMode="auto">
          <a:xfrm>
            <a:off x="6887480" y="973138"/>
            <a:ext cx="1894569" cy="346076"/>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en-US" sz="2000" dirty="0" smtClean="0">
                <a:ea typeface="楷体_GB2312" pitchFamily="49" charset="-122"/>
                <a:sym typeface="Wingdings" panose="05000000000000000000" pitchFamily="2" charset="2"/>
              </a:rPr>
              <a:t>同上</a:t>
            </a:r>
            <a:r>
              <a:rPr lang="en-US" altLang="zh-CN" sz="2000" dirty="0" smtClean="0">
                <a:ea typeface="楷体_GB2312" pitchFamily="49" charset="-122"/>
                <a:sym typeface="Wingdings" panose="05000000000000000000" pitchFamily="2" charset="2"/>
              </a:rPr>
              <a:t>1</a:t>
            </a:r>
            <a:r>
              <a:rPr lang="zh-CN" altLang="en-US" sz="2000" dirty="0" smtClean="0">
                <a:ea typeface="楷体_GB2312" pitchFamily="49" charset="-122"/>
                <a:sym typeface="Wingdings" panose="05000000000000000000" pitchFamily="2" charset="2"/>
              </a:rPr>
              <a:t>页</a:t>
            </a:r>
            <a:r>
              <a:rPr lang="en-US" altLang="zh-CN" sz="2000" dirty="0" smtClean="0">
                <a:ea typeface="楷体_GB2312" pitchFamily="49" charset="-122"/>
                <a:sym typeface="Wingdings" panose="05000000000000000000" pitchFamily="2" charset="2"/>
              </a:rPr>
              <a:t>PPT</a:t>
            </a:r>
            <a:endParaRPr lang="en-US" altLang="zh-CN" sz="20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345137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E5F219A-EC9F-4AD0-8836-930323F9B309}" type="datetime2">
              <a:rPr lang="zh-CN" altLang="en-US" smtClean="0"/>
              <a:t>2021年3月14日</a:t>
            </a:fld>
            <a:endParaRPr lang="zh-CN" altLang="en-US" dirty="0"/>
          </a:p>
        </p:txBody>
      </p:sp>
      <p:sp>
        <p:nvSpPr>
          <p:cNvPr id="5" name="页脚占位符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灯片编号占位符 5"/>
          <p:cNvSpPr>
            <a:spLocks noGrp="1"/>
          </p:cNvSpPr>
          <p:nvPr>
            <p:ph type="sldNum" sz="quarter" idx="12"/>
          </p:nvPr>
        </p:nvSpPr>
        <p:spPr/>
        <p:txBody>
          <a:bodyPr/>
          <a:lstStyle/>
          <a:p>
            <a:fld id="{AB393D56-620A-4FA6-AFE0-8A286AD08B3F}" type="slidenum">
              <a:rPr lang="zh-CN" altLang="en-US" smtClean="0"/>
              <a:t>28</a:t>
            </a:fld>
            <a:endParaRPr lang="zh-CN" altLang="en-US" dirty="0"/>
          </a:p>
        </p:txBody>
      </p:sp>
      <p:sp>
        <p:nvSpPr>
          <p:cNvPr id="8" name="文本框 7"/>
          <p:cNvSpPr txBox="1"/>
          <p:nvPr>
            <p:custDataLst>
              <p:tags r:id="rId2"/>
            </p:custDataLst>
          </p:nvPr>
        </p:nvSpPr>
        <p:spPr>
          <a:xfrm>
            <a:off x="914400" y="635001"/>
            <a:ext cx="7315200" cy="72136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封装性</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下面程序是否正确</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3"/>
            </p:custDataLst>
          </p:nvPr>
        </p:nvSpPr>
        <p:spPr>
          <a:xfrm>
            <a:off x="1422400" y="1211975"/>
            <a:ext cx="14732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正确</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p:cNvSpPr txBox="1"/>
          <p:nvPr>
            <p:custDataLst>
              <p:tags r:id="rId4"/>
            </p:custDataLst>
          </p:nvPr>
        </p:nvSpPr>
        <p:spPr>
          <a:xfrm>
            <a:off x="3302000" y="1212255"/>
            <a:ext cx="14732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不正确</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5"/>
            </p:custDataLst>
          </p:nvPr>
        </p:nvSpPr>
        <p:spPr>
          <a:xfrm>
            <a:off x="708025" y="127626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6"/>
            </p:custDataLst>
          </p:nvPr>
        </p:nvSpPr>
        <p:spPr>
          <a:xfrm>
            <a:off x="2587625" y="1276548"/>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dirty="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圆角矩形 16"/>
          <p:cNvSpPr/>
          <p:nvPr>
            <p:custDataLst>
              <p:tags r:id="rId7"/>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3" name="内容占位符 2"/>
          <p:cNvSpPr txBox="1">
            <a:spLocks/>
          </p:cNvSpPr>
          <p:nvPr/>
        </p:nvSpPr>
        <p:spPr>
          <a:xfrm>
            <a:off x="162173" y="1911927"/>
            <a:ext cx="5855153" cy="4429496"/>
          </a:xfrm>
          <a:prstGeom prst="rect">
            <a:avLst/>
          </a:prstGeom>
          <a:no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iostream</a:t>
            </a:r>
            <a:r>
              <a:rPr lang="en-US" altLang="zh-CN" sz="2000" dirty="0">
                <a:solidFill>
                  <a:srgbClr val="A31515"/>
                </a:solidFill>
                <a:latin typeface="新宋体" panose="02010609030101010101" pitchFamily="49" charset="-122"/>
                <a:ea typeface="新宋体" panose="02010609030101010101" pitchFamily="49" charset="-122"/>
              </a:rPr>
              <a:t>&gt;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using</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namespace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std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CP_A() :</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(10) { }</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CP_A</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CP_B</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0000FF"/>
                </a:solidFill>
                <a:latin typeface="新宋体" panose="02010609030101010101" pitchFamily="49" charset="-122"/>
                <a:ea typeface="新宋体" panose="02010609030101010101" pitchFamily="49" charset="-122"/>
              </a:rPr>
              <a:t>private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r>
              <a:rPr lang="en-US" altLang="zh-CN" sz="20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CP_C</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CP_B</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CP_C(){ }</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mb_setA</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80808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80808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mb_show</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err="1">
                <a:solidFill>
                  <a:srgbClr val="A31515"/>
                </a:solidFill>
                <a:latin typeface="新宋体" panose="02010609030101010101" pitchFamily="49" charset="-122"/>
                <a:ea typeface="新宋体" panose="02010609030101010101" pitchFamily="49" charset="-122"/>
              </a:rPr>
              <a:t>m_a</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CP_C</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p>
        </p:txBody>
      </p:sp>
      <p:sp>
        <p:nvSpPr>
          <p:cNvPr id="24" name="内容占位符 2"/>
          <p:cNvSpPr txBox="1">
            <a:spLocks/>
          </p:cNvSpPr>
          <p:nvPr/>
        </p:nvSpPr>
        <p:spPr>
          <a:xfrm>
            <a:off x="4663363" y="1371289"/>
            <a:ext cx="2931237" cy="2289642"/>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100"/>
              </a:lnSpc>
              <a:spcBef>
                <a:spcPts val="0"/>
              </a:spcBef>
              <a:buNone/>
            </a:pP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main()</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CP_C</a:t>
            </a:r>
            <a:r>
              <a:rPr lang="en-US" altLang="zh-CN" sz="2000" dirty="0">
                <a:solidFill>
                  <a:srgbClr val="000000"/>
                </a:solidFill>
                <a:latin typeface="新宋体" panose="02010609030101010101" pitchFamily="49" charset="-122"/>
                <a:ea typeface="新宋体" panose="02010609030101010101" pitchFamily="49" charset="-122"/>
              </a:rPr>
              <a:t> c;</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c.mb_setA</a:t>
            </a:r>
            <a:r>
              <a:rPr lang="en-US" altLang="zh-CN" sz="2000" dirty="0">
                <a:solidFill>
                  <a:srgbClr val="000000"/>
                </a:solidFill>
                <a:latin typeface="新宋体" panose="02010609030101010101" pitchFamily="49" charset="-122"/>
                <a:ea typeface="新宋体" panose="02010609030101010101" pitchFamily="49" charset="-122"/>
              </a:rPr>
              <a:t>(5);</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c.mb_show</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system(</a:t>
            </a:r>
            <a:r>
              <a:rPr lang="en-US" altLang="zh-CN" sz="2000" dirty="0">
                <a:solidFill>
                  <a:srgbClr val="A31515"/>
                </a:solidFill>
                <a:latin typeface="新宋体" panose="02010609030101010101" pitchFamily="49" charset="-122"/>
                <a:ea typeface="新宋体" panose="02010609030101010101" pitchFamily="49" charset="-122"/>
              </a:rPr>
              <a:t>"pause"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main</a:t>
            </a:r>
            <a:r>
              <a:rPr lang="zh-CN" altLang="en-US" sz="2000" dirty="0">
                <a:solidFill>
                  <a:srgbClr val="008000"/>
                </a:solidFill>
                <a:latin typeface="新宋体" panose="02010609030101010101" pitchFamily="49" charset="-122"/>
                <a:ea typeface="新宋体" panose="02010609030101010101" pitchFamily="49" charset="-122"/>
              </a:rPr>
              <a:t>函数结束</a:t>
            </a:r>
            <a:endParaRPr lang="zh-CN" altLang="en-US" sz="2000" dirty="0">
              <a:solidFill>
                <a:srgbClr val="000000"/>
              </a:solidFill>
              <a:latin typeface="新宋体" panose="02010609030101010101" pitchFamily="49" charset="-122"/>
              <a:ea typeface="新宋体" panose="02010609030101010101" pitchFamily="49" charset="-122"/>
            </a:endParaRPr>
          </a:p>
        </p:txBody>
      </p:sp>
      <p:grpSp>
        <p:nvGrpSpPr>
          <p:cNvPr id="22" name="组合 21"/>
          <p:cNvGrpSpPr/>
          <p:nvPr>
            <p:custDataLst>
              <p:tags r:id="rId8"/>
            </p:custDataLst>
          </p:nvPr>
        </p:nvGrpSpPr>
        <p:grpSpPr>
          <a:xfrm>
            <a:off x="0" y="0"/>
            <a:ext cx="9144000" cy="635000"/>
            <a:chOff x="0" y="0"/>
            <a:chExt cx="9144000" cy="635000"/>
          </a:xfrm>
        </p:grpSpPr>
        <p:sp>
          <p:nvSpPr>
            <p:cNvPr id="18" name="TitleBackground"/>
            <p:cNvSpPr/>
            <p:nvPr>
              <p:custDataLst>
                <p:tags r:id="rId10"/>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ColorBlock"/>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1"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7" name="图片 6"/>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60990778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2282204" y="4223541"/>
            <a:ext cx="1016626" cy="269899"/>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p:txBody>
          <a:bodyPr/>
          <a:lstStyle/>
          <a:p>
            <a:r>
              <a:rPr lang="zh-CN" altLang="en-US" dirty="0" smtClean="0"/>
              <a:t>封装性</a:t>
            </a:r>
            <a:r>
              <a:rPr lang="en-US" altLang="zh-CN" dirty="0" smtClean="0"/>
              <a:t>: </a:t>
            </a:r>
            <a:r>
              <a:rPr lang="zh-CN" altLang="en-US" dirty="0"/>
              <a:t>下面程序是否正确</a:t>
            </a:r>
            <a:r>
              <a:rPr lang="en-US" altLang="zh-CN" dirty="0"/>
              <a:t>?</a:t>
            </a:r>
            <a:endParaRPr lang="zh-CN" altLang="en-US" dirty="0"/>
          </a:p>
        </p:txBody>
      </p:sp>
      <p:sp>
        <p:nvSpPr>
          <p:cNvPr id="3" name="内容占位符 2"/>
          <p:cNvSpPr>
            <a:spLocks noGrp="1"/>
          </p:cNvSpPr>
          <p:nvPr>
            <p:ph idx="1"/>
          </p:nvPr>
        </p:nvSpPr>
        <p:spPr>
          <a:xfrm>
            <a:off x="461963" y="1457325"/>
            <a:ext cx="8220075" cy="502104"/>
          </a:xfrm>
        </p:spPr>
        <p:txBody>
          <a:bodyPr>
            <a:normAutofit lnSpcReduction="10000"/>
          </a:bodyPr>
          <a:lstStyle/>
          <a:p>
            <a:pPr algn="just"/>
            <a:r>
              <a:rPr lang="zh-CN" altLang="en-US" dirty="0" smtClean="0"/>
              <a:t>如果正确，则输出什么</a:t>
            </a:r>
            <a:r>
              <a:rPr lang="en-US" altLang="zh-CN" dirty="0" smtClean="0"/>
              <a:t>?</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581273" y="1911927"/>
            <a:ext cx="5855153" cy="4429496"/>
          </a:xfrm>
          <a:prstGeom prst="rect">
            <a:avLst/>
          </a:prstGeom>
          <a:no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iostream</a:t>
            </a:r>
            <a:r>
              <a:rPr lang="en-US" altLang="zh-CN" sz="2000" dirty="0">
                <a:solidFill>
                  <a:srgbClr val="A31515"/>
                </a:solidFill>
                <a:latin typeface="新宋体" panose="02010609030101010101" pitchFamily="49" charset="-122"/>
                <a:ea typeface="新宋体" panose="02010609030101010101" pitchFamily="49" charset="-122"/>
              </a:rPr>
              <a:t>&gt;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using</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namespace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std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CP_A() :</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(10) { }</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CP_A</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CP_B</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0000FF"/>
                </a:solidFill>
                <a:latin typeface="新宋体" panose="02010609030101010101" pitchFamily="49" charset="-122"/>
                <a:ea typeface="新宋体" panose="02010609030101010101" pitchFamily="49" charset="-122"/>
              </a:rPr>
              <a:t>private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r>
              <a:rPr lang="en-US" altLang="zh-CN" sz="20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CP_C</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CP_B</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CP_C(){ }</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mb_setA</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80808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80808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mb_show</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err="1">
                <a:solidFill>
                  <a:srgbClr val="A31515"/>
                </a:solidFill>
                <a:latin typeface="新宋体" panose="02010609030101010101" pitchFamily="49" charset="-122"/>
                <a:ea typeface="新宋体" panose="02010609030101010101" pitchFamily="49" charset="-122"/>
              </a:rPr>
              <a:t>m_a</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CP_C</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p>
        </p:txBody>
      </p:sp>
      <p:sp>
        <p:nvSpPr>
          <p:cNvPr id="10" name="内容占位符 2"/>
          <p:cNvSpPr txBox="1">
            <a:spLocks/>
          </p:cNvSpPr>
          <p:nvPr/>
        </p:nvSpPr>
        <p:spPr>
          <a:xfrm>
            <a:off x="6080166" y="1457325"/>
            <a:ext cx="2931237" cy="2289642"/>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100"/>
              </a:lnSpc>
              <a:spcBef>
                <a:spcPts val="0"/>
              </a:spcBef>
              <a:buNone/>
            </a:pP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main()</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CP_C</a:t>
            </a:r>
            <a:r>
              <a:rPr lang="en-US" altLang="zh-CN" sz="2000" dirty="0">
                <a:solidFill>
                  <a:srgbClr val="000000"/>
                </a:solidFill>
                <a:latin typeface="新宋体" panose="02010609030101010101" pitchFamily="49" charset="-122"/>
                <a:ea typeface="新宋体" panose="02010609030101010101" pitchFamily="49" charset="-122"/>
              </a:rPr>
              <a:t> c;</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c.mb_setA</a:t>
            </a:r>
            <a:r>
              <a:rPr lang="en-US" altLang="zh-CN" sz="2000" dirty="0">
                <a:solidFill>
                  <a:srgbClr val="000000"/>
                </a:solidFill>
                <a:latin typeface="新宋体" panose="02010609030101010101" pitchFamily="49" charset="-122"/>
                <a:ea typeface="新宋体" panose="02010609030101010101" pitchFamily="49" charset="-122"/>
              </a:rPr>
              <a:t>(5);</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c.mb_show</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system(</a:t>
            </a:r>
            <a:r>
              <a:rPr lang="en-US" altLang="zh-CN" sz="2000" dirty="0">
                <a:solidFill>
                  <a:srgbClr val="A31515"/>
                </a:solidFill>
                <a:latin typeface="新宋体" panose="02010609030101010101" pitchFamily="49" charset="-122"/>
                <a:ea typeface="新宋体" panose="02010609030101010101" pitchFamily="49" charset="-122"/>
              </a:rPr>
              <a:t>"pause"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main</a:t>
            </a:r>
            <a:r>
              <a:rPr lang="zh-CN" altLang="en-US" sz="2000" dirty="0">
                <a:solidFill>
                  <a:srgbClr val="008000"/>
                </a:solidFill>
                <a:latin typeface="新宋体" panose="02010609030101010101" pitchFamily="49" charset="-122"/>
                <a:ea typeface="新宋体" panose="02010609030101010101" pitchFamily="49" charset="-122"/>
              </a:rPr>
              <a:t>函数结束</a:t>
            </a:r>
            <a:endParaRPr lang="zh-CN" altLang="en-US" sz="2000" dirty="0">
              <a:solidFill>
                <a:srgbClr val="000000"/>
              </a:solidFill>
              <a:latin typeface="新宋体" panose="02010609030101010101" pitchFamily="49" charset="-122"/>
              <a:ea typeface="新宋体" panose="02010609030101010101" pitchFamily="49" charset="-122"/>
            </a:endParaRPr>
          </a:p>
        </p:txBody>
      </p:sp>
      <p:sp>
        <p:nvSpPr>
          <p:cNvPr id="13" name="AutoShape 6"/>
          <p:cNvSpPr>
            <a:spLocks/>
          </p:cNvSpPr>
          <p:nvPr/>
        </p:nvSpPr>
        <p:spPr bwMode="auto">
          <a:xfrm>
            <a:off x="5149897" y="4223541"/>
            <a:ext cx="2811678" cy="1001024"/>
          </a:xfrm>
          <a:prstGeom prst="borderCallout2">
            <a:avLst>
              <a:gd name="adj1" fmla="val 49998"/>
              <a:gd name="adj2" fmla="val 1280"/>
              <a:gd name="adj3" fmla="val 89395"/>
              <a:gd name="adj4" fmla="val -17057"/>
              <a:gd name="adj5" fmla="val 141212"/>
              <a:gd name="adj6" fmla="val -40554"/>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just">
              <a:lnSpc>
                <a:spcPts val="1800"/>
              </a:lnSpc>
              <a:spcBef>
                <a:spcPct val="0"/>
              </a:spcBef>
              <a:buNone/>
            </a:pPr>
            <a:r>
              <a:rPr lang="zh-CN" altLang="en-US" sz="1800" dirty="0">
                <a:ea typeface="楷体_GB2312" pitchFamily="49" charset="-122"/>
              </a:rPr>
              <a:t>编译错误</a:t>
            </a:r>
            <a:r>
              <a:rPr lang="en-US" altLang="zh-CN" sz="1800" dirty="0">
                <a:ea typeface="楷体_GB2312" pitchFamily="49" charset="-122"/>
              </a:rPr>
              <a:t>: </a:t>
            </a:r>
            <a:r>
              <a:rPr lang="zh-CN" altLang="en-US" sz="1800" dirty="0">
                <a:ea typeface="楷体_GB2312" pitchFamily="49" charset="-122"/>
              </a:rPr>
              <a:t>无法访问</a:t>
            </a:r>
            <a:r>
              <a:rPr lang="zh-CN" altLang="en-US" sz="1800" dirty="0" smtClean="0">
                <a:ea typeface="楷体_GB2312" pitchFamily="49" charset="-122"/>
              </a:rPr>
              <a:t>“</a:t>
            </a:r>
            <a:r>
              <a:rPr lang="en-US" altLang="zh-CN" sz="1800" dirty="0">
                <a:ea typeface="楷体_GB2312" pitchFamily="49" charset="-122"/>
              </a:rPr>
              <a:t>CP_A::</a:t>
            </a:r>
            <a:r>
              <a:rPr lang="en-US" altLang="zh-CN" sz="1800" dirty="0" err="1">
                <a:ea typeface="楷体_GB2312" pitchFamily="49" charset="-122"/>
              </a:rPr>
              <a:t>m_a</a:t>
            </a:r>
            <a:r>
              <a:rPr lang="en-US" altLang="zh-CN" sz="1800" dirty="0">
                <a:ea typeface="楷体_GB2312" pitchFamily="49" charset="-122"/>
              </a:rPr>
              <a:t>”</a:t>
            </a:r>
            <a:r>
              <a:rPr lang="zh-CN" altLang="en-US" sz="1800" dirty="0">
                <a:ea typeface="楷体_GB2312" pitchFamily="49" charset="-122"/>
              </a:rPr>
              <a:t>，因为</a:t>
            </a:r>
            <a:r>
              <a:rPr lang="zh-CN" altLang="en-US" sz="1800" dirty="0" smtClean="0">
                <a:ea typeface="楷体_GB2312" pitchFamily="49" charset="-122"/>
              </a:rPr>
              <a:t>“</a:t>
            </a:r>
            <a:r>
              <a:rPr lang="en-US" altLang="zh-CN" sz="1800" dirty="0">
                <a:ea typeface="楷体_GB2312" pitchFamily="49" charset="-122"/>
              </a:rPr>
              <a:t>CP_B”</a:t>
            </a:r>
            <a:r>
              <a:rPr lang="zh-CN" altLang="en-US" sz="1800" dirty="0">
                <a:ea typeface="楷体_GB2312" pitchFamily="49" charset="-122"/>
              </a:rPr>
              <a:t>以</a:t>
            </a:r>
            <a:r>
              <a:rPr lang="zh-CN" altLang="en-US" sz="1800" dirty="0" smtClean="0">
                <a:ea typeface="楷体_GB2312" pitchFamily="49" charset="-122"/>
              </a:rPr>
              <a:t>“</a:t>
            </a:r>
            <a:r>
              <a:rPr lang="en-US" altLang="zh-CN" sz="1800" dirty="0">
                <a:ea typeface="楷体_GB2312" pitchFamily="49" charset="-122"/>
              </a:rPr>
              <a:t>private”</a:t>
            </a:r>
            <a:r>
              <a:rPr lang="zh-CN" altLang="en-US" sz="1800" dirty="0">
                <a:ea typeface="楷体_GB2312" pitchFamily="49" charset="-122"/>
              </a:rPr>
              <a:t>的方式从“</a:t>
            </a:r>
            <a:r>
              <a:rPr lang="en-US" altLang="zh-CN" sz="1800" dirty="0" smtClean="0">
                <a:ea typeface="楷体_GB2312" pitchFamily="49" charset="-122"/>
              </a:rPr>
              <a:t>CP_A”</a:t>
            </a:r>
            <a:r>
              <a:rPr lang="zh-CN" altLang="en-US" sz="1800" dirty="0">
                <a:ea typeface="楷体_GB2312" pitchFamily="49" charset="-122"/>
              </a:rPr>
              <a:t>继承。</a:t>
            </a:r>
          </a:p>
        </p:txBody>
      </p:sp>
      <p:sp>
        <p:nvSpPr>
          <p:cNvPr id="15" name="Line 10"/>
          <p:cNvSpPr>
            <a:spLocks noChangeShapeType="1"/>
          </p:cNvSpPr>
          <p:nvPr/>
        </p:nvSpPr>
        <p:spPr bwMode="auto">
          <a:xfrm flipV="1">
            <a:off x="4999511" y="4762005"/>
            <a:ext cx="150385" cy="1104405"/>
          </a:xfrm>
          <a:prstGeom prst="line">
            <a:avLst/>
          </a:prstGeom>
          <a:noFill/>
          <a:ln w="381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zh-CN" altLang="en-US" sz="2400" b="1" smtClean="0">
              <a:solidFill>
                <a:srgbClr val="000000"/>
              </a:solidFill>
              <a:latin typeface="Times New Roman" panose="02020603050405020304" pitchFamily="18" charset="0"/>
              <a:ea typeface="楷体_GB2312" pitchFamily="49" charset="-122"/>
            </a:endParaRPr>
          </a:p>
        </p:txBody>
      </p:sp>
      <p:sp>
        <p:nvSpPr>
          <p:cNvPr id="14" name="Text Box 9"/>
          <p:cNvSpPr txBox="1">
            <a:spLocks noChangeArrowheads="1"/>
          </p:cNvSpPr>
          <p:nvPr/>
        </p:nvSpPr>
        <p:spPr bwMode="auto">
          <a:xfrm>
            <a:off x="6887480" y="973138"/>
            <a:ext cx="1894569" cy="346076"/>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2000" dirty="0">
                <a:ea typeface="楷体_GB2312" pitchFamily="49" charset="-122"/>
                <a:sym typeface="Wingdings" panose="05000000000000000000" pitchFamily="2" charset="2"/>
              </a:rPr>
              <a:t>同上</a:t>
            </a:r>
            <a:r>
              <a:rPr lang="en-US" altLang="zh-CN" sz="2000" dirty="0">
                <a:ea typeface="楷体_GB2312" pitchFamily="49" charset="-122"/>
                <a:sym typeface="Wingdings" panose="05000000000000000000" pitchFamily="2" charset="2"/>
              </a:rPr>
              <a:t>1</a:t>
            </a:r>
            <a:r>
              <a:rPr lang="zh-CN" altLang="en-US" sz="2000" dirty="0" smtClean="0">
                <a:ea typeface="楷体_GB2312" pitchFamily="49" charset="-122"/>
                <a:sym typeface="Wingdings" panose="05000000000000000000" pitchFamily="2" charset="2"/>
              </a:rPr>
              <a:t>页</a:t>
            </a:r>
            <a:r>
              <a:rPr lang="en-US" altLang="zh-CN" sz="2000" dirty="0" smtClean="0">
                <a:ea typeface="楷体_GB2312" pitchFamily="49" charset="-122"/>
                <a:sym typeface="Wingdings" panose="05000000000000000000" pitchFamily="2" charset="2"/>
              </a:rPr>
              <a:t>PPT</a:t>
            </a:r>
            <a:endParaRPr lang="en-US" altLang="zh-CN" sz="20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2078106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小甜点</a:t>
            </a:r>
          </a:p>
        </p:txBody>
      </p:sp>
      <p:sp>
        <p:nvSpPr>
          <p:cNvPr id="3" name="内容占位符 2"/>
          <p:cNvSpPr>
            <a:spLocks noGrp="1"/>
          </p:cNvSpPr>
          <p:nvPr>
            <p:ph idx="1"/>
          </p:nvPr>
        </p:nvSpPr>
        <p:spPr>
          <a:xfrm>
            <a:off x="461963" y="1457325"/>
            <a:ext cx="8220075" cy="476250"/>
          </a:xfrm>
        </p:spPr>
        <p:txBody>
          <a:bodyPr>
            <a:normAutofit lnSpcReduction="10000"/>
          </a:bodyPr>
          <a:lstStyle/>
          <a:p>
            <a:r>
              <a:rPr lang="zh-CN" altLang="en-US" dirty="0" smtClean="0"/>
              <a:t>写出</a:t>
            </a:r>
            <a:r>
              <a:rPr lang="zh-CN" altLang="en-US" dirty="0"/>
              <a:t>下面程序输出的</a:t>
            </a:r>
            <a:r>
              <a:rPr lang="zh-CN" altLang="en-US" dirty="0" smtClean="0"/>
              <a:t>结果。</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157166" y="1961147"/>
            <a:ext cx="5291134" cy="4327678"/>
          </a:xfrm>
          <a:prstGeom prst="rect">
            <a:avLst/>
          </a:prstGeom>
          <a:no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(10) {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CP_B() {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5;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mb_show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CP_B</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p>
        </p:txBody>
      </p:sp>
      <p:sp>
        <p:nvSpPr>
          <p:cNvPr id="10" name="内容占位符 2"/>
          <p:cNvSpPr txBox="1">
            <a:spLocks/>
          </p:cNvSpPr>
          <p:nvPr/>
        </p:nvSpPr>
        <p:spPr>
          <a:xfrm>
            <a:off x="3693696" y="1961148"/>
            <a:ext cx="3152272" cy="1898333"/>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4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b;</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b.mb_show</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return</a:t>
            </a:r>
            <a:r>
              <a:rPr lang="en-US" altLang="zh-CN" sz="1800" dirty="0" smtClean="0">
                <a:solidFill>
                  <a:srgbClr val="000000"/>
                </a:solidFill>
                <a:latin typeface="新宋体" panose="02010609030101010101" pitchFamily="49" charset="-122"/>
                <a:ea typeface="新宋体" panose="02010609030101010101" pitchFamily="49" charset="-122"/>
              </a:rPr>
              <a:t> 0;</a:t>
            </a:r>
          </a:p>
          <a:p>
            <a:pPr marL="0" indent="0">
              <a:lnSpc>
                <a:spcPts val="24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1" name="Text Box 9"/>
          <p:cNvSpPr txBox="1">
            <a:spLocks noChangeArrowheads="1"/>
          </p:cNvSpPr>
          <p:nvPr/>
        </p:nvSpPr>
        <p:spPr bwMode="auto">
          <a:xfrm>
            <a:off x="7007893" y="1961147"/>
            <a:ext cx="1764632" cy="754336"/>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m_a=5</a:t>
            </a:r>
            <a:endParaRPr lang="en-US" altLang="zh-CN" sz="2000" dirty="0">
              <a:solidFill>
                <a:srgbClr val="0000FF"/>
              </a:solidFill>
              <a:ea typeface="楷体_GB2312" pitchFamily="49" charset="-122"/>
              <a:sym typeface="Wingdings" panose="05000000000000000000" pitchFamily="2" charset="2"/>
            </a:endParaRPr>
          </a:p>
        </p:txBody>
      </p:sp>
      <p:sp>
        <p:nvSpPr>
          <p:cNvPr id="12" name="Text Box 9"/>
          <p:cNvSpPr txBox="1">
            <a:spLocks noChangeArrowheads="1"/>
          </p:cNvSpPr>
          <p:nvPr/>
        </p:nvSpPr>
        <p:spPr bwMode="auto">
          <a:xfrm>
            <a:off x="3693696" y="3927007"/>
            <a:ext cx="4783806" cy="878305"/>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2000" dirty="0" smtClean="0">
                <a:ea typeface="楷体_GB2312" pitchFamily="49" charset="-122"/>
                <a:sym typeface="Wingdings" panose="05000000000000000000" pitchFamily="2" charset="2"/>
              </a:rPr>
              <a:t>如果把这行改为如下一行，结果又如何</a:t>
            </a:r>
            <a:r>
              <a:rPr lang="en-US" altLang="zh-CN" sz="2000" dirty="0" smtClean="0">
                <a:ea typeface="楷体_GB2312" pitchFamily="49" charset="-122"/>
                <a:sym typeface="Wingdings" panose="05000000000000000000" pitchFamily="2" charset="2"/>
              </a:rPr>
              <a:t>?</a:t>
            </a:r>
            <a:endParaRPr lang="pt-BR" altLang="zh-CN" sz="2000" dirty="0" smtClean="0">
              <a:ea typeface="楷体_GB2312" pitchFamily="49" charset="-122"/>
              <a:sym typeface="Wingdings" panose="05000000000000000000" pitchFamily="2" charset="2"/>
            </a:endParaRPr>
          </a:p>
          <a:p>
            <a:pPr marL="180000">
              <a:spcBef>
                <a:spcPct val="0"/>
              </a:spcBef>
              <a:buNone/>
            </a:pPr>
            <a:r>
              <a:rPr lang="pt-BR" altLang="zh-CN" sz="2000" dirty="0" smtClean="0">
                <a:ea typeface="楷体_GB2312" pitchFamily="49" charset="-122"/>
                <a:sym typeface="Wingdings" panose="05000000000000000000" pitchFamily="2" charset="2"/>
              </a:rPr>
              <a:t> </a:t>
            </a:r>
            <a:r>
              <a:rPr lang="en-US" altLang="zh-CN" sz="2000" dirty="0">
                <a:solidFill>
                  <a:srgbClr val="0000FF"/>
                </a:solidFill>
                <a:ea typeface="楷体_GB2312" pitchFamily="49" charset="-122"/>
                <a:sym typeface="Wingdings" panose="05000000000000000000" pitchFamily="2" charset="2"/>
              </a:rPr>
              <a:t>CP_B():</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(5) { }</a:t>
            </a:r>
          </a:p>
        </p:txBody>
      </p:sp>
      <p:cxnSp>
        <p:nvCxnSpPr>
          <p:cNvPr id="13" name="直接箭头连接符 12"/>
          <p:cNvCxnSpPr>
            <a:stCxn id="14" idx="0"/>
          </p:cNvCxnSpPr>
          <p:nvPr/>
        </p:nvCxnSpPr>
        <p:spPr>
          <a:xfrm flipV="1">
            <a:off x="1791652" y="4805312"/>
            <a:ext cx="1902044" cy="498375"/>
          </a:xfrm>
          <a:prstGeom prst="straightConnector1">
            <a:avLst/>
          </a:prstGeom>
          <a:solidFill>
            <a:srgbClr val="FFFF99"/>
          </a:solidFill>
          <a:ln w="38100" algn="ctr">
            <a:solidFill>
              <a:srgbClr val="FF3300"/>
            </a:solidFill>
            <a:miter lim="800000"/>
            <a:headEnd type="triangle" w="sm"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AutoShape 5"/>
          <p:cNvSpPr>
            <a:spLocks noChangeArrowheads="1"/>
          </p:cNvSpPr>
          <p:nvPr/>
        </p:nvSpPr>
        <p:spPr bwMode="auto">
          <a:xfrm>
            <a:off x="708024" y="5303687"/>
            <a:ext cx="2167255" cy="269899"/>
          </a:xfrm>
          <a:prstGeom prst="roundRect">
            <a:avLst>
              <a:gd name="adj" fmla="val 16667"/>
            </a:avLst>
          </a:prstGeom>
          <a:solidFill>
            <a:srgbClr val="E0FFE0">
              <a:alpha val="40000"/>
            </a:srgbClr>
          </a:solidFill>
          <a:ln w="9525">
            <a:solidFill>
              <a:schemeClr val="tx1"/>
            </a:solidFill>
            <a:round/>
            <a:headEnd/>
            <a:tailEnd/>
          </a:ln>
          <a:effectLs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16" name="Text Box 9"/>
          <p:cNvSpPr txBox="1">
            <a:spLocks noChangeArrowheads="1"/>
          </p:cNvSpPr>
          <p:nvPr/>
        </p:nvSpPr>
        <p:spPr bwMode="auto">
          <a:xfrm>
            <a:off x="5394703" y="4872838"/>
            <a:ext cx="3686176" cy="1241845"/>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en-US" sz="2000" dirty="0" smtClean="0">
                <a:ea typeface="楷体_GB2312" pitchFamily="49" charset="-122"/>
                <a:sym typeface="Wingdings" panose="05000000000000000000" pitchFamily="2" charset="2"/>
              </a:rPr>
              <a:t>在改代码之后，出现编译错误</a:t>
            </a:r>
            <a:r>
              <a:rPr lang="pt-BR" altLang="zh-CN" sz="2000" dirty="0" smtClean="0">
                <a:ea typeface="楷体_GB2312" pitchFamily="49" charset="-122"/>
                <a:sym typeface="Wingdings" panose="05000000000000000000" pitchFamily="2" charset="2"/>
              </a:rPr>
              <a:t>:</a:t>
            </a:r>
            <a:endParaRPr lang="pt-BR" altLang="zh-CN" sz="2000" dirty="0">
              <a:ea typeface="楷体_GB2312" pitchFamily="49" charset="-122"/>
              <a:sym typeface="Wingdings" panose="05000000000000000000" pitchFamily="2" charset="2"/>
            </a:endParaRP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“CP_B</a:t>
            </a:r>
            <a:r>
              <a:rPr lang="pt-BR" altLang="zh-CN" sz="2000" dirty="0" smtClean="0">
                <a:solidFill>
                  <a:srgbClr val="0000FF"/>
                </a:solidFill>
                <a:ea typeface="楷体_GB2312" pitchFamily="49" charset="-122"/>
                <a:sym typeface="Wingdings" panose="05000000000000000000" pitchFamily="2" charset="2"/>
              </a:rPr>
              <a:t>”</a:t>
            </a:r>
            <a:r>
              <a:rPr lang="zh-CN" altLang="en-US" sz="2000" dirty="0" smtClean="0">
                <a:solidFill>
                  <a:srgbClr val="0000FF"/>
                </a:solidFill>
                <a:ea typeface="楷体_GB2312" pitchFamily="49" charset="-122"/>
                <a:sym typeface="Wingdings" panose="05000000000000000000" pitchFamily="2" charset="2"/>
              </a:rPr>
              <a:t>非法</a:t>
            </a:r>
            <a:r>
              <a:rPr lang="zh-CN" altLang="en-US" sz="2000" dirty="0">
                <a:solidFill>
                  <a:srgbClr val="0000FF"/>
                </a:solidFill>
                <a:ea typeface="楷体_GB2312" pitchFamily="49" charset="-122"/>
                <a:sym typeface="Wingdings" panose="05000000000000000000" pitchFamily="2" charset="2"/>
              </a:rPr>
              <a:t>的成员初始化</a:t>
            </a:r>
            <a:r>
              <a:rPr lang="en-US" altLang="zh-CN" sz="2000" dirty="0" smtClean="0">
                <a:solidFill>
                  <a:srgbClr val="0000FF"/>
                </a:solidFill>
                <a:ea typeface="楷体_GB2312" pitchFamily="49" charset="-122"/>
                <a:sym typeface="Wingdings" panose="05000000000000000000" pitchFamily="2" charset="2"/>
              </a:rPr>
              <a:t>:“</a:t>
            </a:r>
            <a:r>
              <a:rPr lang="pt-BR" altLang="zh-CN" sz="2000" dirty="0">
                <a:solidFill>
                  <a:srgbClr val="0000FF"/>
                </a:solidFill>
                <a:ea typeface="楷体_GB2312" pitchFamily="49" charset="-122"/>
                <a:sym typeface="Wingdings" panose="05000000000000000000" pitchFamily="2" charset="2"/>
              </a:rPr>
              <a:t>m_a”</a:t>
            </a:r>
            <a:endParaRPr lang="en-US" altLang="zh-CN" sz="2000" dirty="0">
              <a:solidFill>
                <a:srgbClr val="0000FF"/>
              </a:solidFill>
              <a:ea typeface="楷体_GB2312" pitchFamily="49" charset="-122"/>
              <a:sym typeface="Wingdings" panose="05000000000000000000" pitchFamily="2" charset="2"/>
            </a:endParaRPr>
          </a:p>
        </p:txBody>
      </p:sp>
      <p:sp>
        <p:nvSpPr>
          <p:cNvPr id="17" name="Text Box 9"/>
          <p:cNvSpPr txBox="1">
            <a:spLocks noChangeArrowheads="1"/>
          </p:cNvSpPr>
          <p:nvPr/>
        </p:nvSpPr>
        <p:spPr bwMode="auto">
          <a:xfrm>
            <a:off x="6718300" y="973138"/>
            <a:ext cx="2063749" cy="346076"/>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en-US" sz="2000" dirty="0" smtClean="0">
                <a:ea typeface="楷体_GB2312" pitchFamily="49" charset="-122"/>
                <a:sym typeface="Wingdings" panose="05000000000000000000" pitchFamily="2" charset="2"/>
              </a:rPr>
              <a:t>同上</a:t>
            </a:r>
            <a:r>
              <a:rPr lang="en-US" altLang="zh-CN" sz="2000" dirty="0" smtClean="0">
                <a:ea typeface="楷体_GB2312" pitchFamily="49" charset="-122"/>
                <a:sym typeface="Wingdings" panose="05000000000000000000" pitchFamily="2" charset="2"/>
              </a:rPr>
              <a:t>1</a:t>
            </a:r>
            <a:r>
              <a:rPr lang="zh-CN" altLang="en-US" sz="2000" dirty="0" smtClean="0">
                <a:ea typeface="楷体_GB2312" pitchFamily="49" charset="-122"/>
                <a:sym typeface="Wingdings" panose="05000000000000000000" pitchFamily="2" charset="2"/>
              </a:rPr>
              <a:t>页</a:t>
            </a:r>
            <a:r>
              <a:rPr lang="en-US" altLang="zh-CN" sz="2000" dirty="0" smtClean="0">
                <a:ea typeface="楷体_GB2312" pitchFamily="49" charset="-122"/>
                <a:sym typeface="Wingdings" panose="05000000000000000000" pitchFamily="2" charset="2"/>
              </a:rPr>
              <a:t>PPT</a:t>
            </a:r>
            <a:endParaRPr lang="en-US" altLang="zh-CN" sz="20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1258507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E5F219A-EC9F-4AD0-8836-930323F9B309}" type="datetime2">
              <a:rPr lang="zh-CN" altLang="en-US" smtClean="0"/>
              <a:t>2021年3月14日</a:t>
            </a:fld>
            <a:endParaRPr lang="zh-CN" altLang="en-US" dirty="0"/>
          </a:p>
        </p:txBody>
      </p:sp>
      <p:sp>
        <p:nvSpPr>
          <p:cNvPr id="5" name="页脚占位符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灯片编号占位符 5"/>
          <p:cNvSpPr>
            <a:spLocks noGrp="1"/>
          </p:cNvSpPr>
          <p:nvPr>
            <p:ph type="sldNum" sz="quarter" idx="12"/>
          </p:nvPr>
        </p:nvSpPr>
        <p:spPr/>
        <p:txBody>
          <a:bodyPr/>
          <a:lstStyle/>
          <a:p>
            <a:fld id="{AB393D56-620A-4FA6-AFE0-8A286AD08B3F}" type="slidenum">
              <a:rPr lang="zh-CN" altLang="en-US" smtClean="0"/>
              <a:t>30</a:t>
            </a:fld>
            <a:endParaRPr lang="zh-CN" altLang="en-US" dirty="0"/>
          </a:p>
        </p:txBody>
      </p:sp>
      <p:sp>
        <p:nvSpPr>
          <p:cNvPr id="8" name="文本框 7"/>
          <p:cNvSpPr txBox="1"/>
          <p:nvPr>
            <p:custDataLst>
              <p:tags r:id="rId2"/>
            </p:custDataLst>
          </p:nvPr>
        </p:nvSpPr>
        <p:spPr>
          <a:xfrm>
            <a:off x="914400" y="635001"/>
            <a:ext cx="7315200" cy="72136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封装性</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下面程序是否正确</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3"/>
            </p:custDataLst>
          </p:nvPr>
        </p:nvSpPr>
        <p:spPr>
          <a:xfrm>
            <a:off x="1422400" y="1211975"/>
            <a:ext cx="14732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正确</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p:cNvSpPr txBox="1"/>
          <p:nvPr>
            <p:custDataLst>
              <p:tags r:id="rId4"/>
            </p:custDataLst>
          </p:nvPr>
        </p:nvSpPr>
        <p:spPr>
          <a:xfrm>
            <a:off x="3302000" y="1212255"/>
            <a:ext cx="14732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不正确</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5"/>
            </p:custDataLst>
          </p:nvPr>
        </p:nvSpPr>
        <p:spPr>
          <a:xfrm>
            <a:off x="708025" y="1276268"/>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6"/>
            </p:custDataLst>
          </p:nvPr>
        </p:nvSpPr>
        <p:spPr>
          <a:xfrm>
            <a:off x="2587625" y="1276548"/>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dirty="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圆角矩形 16"/>
          <p:cNvSpPr/>
          <p:nvPr>
            <p:custDataLst>
              <p:tags r:id="rId7"/>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3" name="AutoShape 5"/>
          <p:cNvSpPr>
            <a:spLocks noChangeArrowheads="1"/>
          </p:cNvSpPr>
          <p:nvPr/>
        </p:nvSpPr>
        <p:spPr bwMode="auto">
          <a:xfrm>
            <a:off x="1911434" y="4211666"/>
            <a:ext cx="1016626" cy="269899"/>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4" name="内容占位符 2"/>
          <p:cNvSpPr txBox="1">
            <a:spLocks/>
          </p:cNvSpPr>
          <p:nvPr/>
        </p:nvSpPr>
        <p:spPr>
          <a:xfrm>
            <a:off x="174873" y="1900052"/>
            <a:ext cx="5855153" cy="4453247"/>
          </a:xfrm>
          <a:prstGeom prst="rect">
            <a:avLst/>
          </a:prstGeom>
          <a:no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iostream</a:t>
            </a:r>
            <a:r>
              <a:rPr lang="en-US" altLang="zh-CN" sz="2000" dirty="0">
                <a:solidFill>
                  <a:srgbClr val="A31515"/>
                </a:solidFill>
                <a:latin typeface="新宋体" panose="02010609030101010101" pitchFamily="49" charset="-122"/>
                <a:ea typeface="新宋体" panose="02010609030101010101" pitchFamily="49" charset="-122"/>
              </a:rPr>
              <a:t>&gt;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using</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namespace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std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CP_A() :</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(10) { }</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CP_A</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CP_B</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0000FF"/>
                </a:solidFill>
                <a:latin typeface="新宋体" panose="02010609030101010101" pitchFamily="49" charset="-122"/>
                <a:ea typeface="新宋体" panose="02010609030101010101" pitchFamily="49" charset="-122"/>
              </a:rPr>
              <a:t>private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CP_B() { }</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mb_setA</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80808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80808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mb_show</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err="1">
                <a:solidFill>
                  <a:srgbClr val="A31515"/>
                </a:solidFill>
                <a:latin typeface="新宋体" panose="02010609030101010101" pitchFamily="49" charset="-122"/>
                <a:ea typeface="新宋体" panose="02010609030101010101" pitchFamily="49" charset="-122"/>
              </a:rPr>
              <a:t>m_a</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CP_B</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CP_C</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CP_B</a:t>
            </a:r>
            <a:r>
              <a:rPr lang="en-US" altLang="zh-CN" sz="2000" dirty="0">
                <a:solidFill>
                  <a:srgbClr val="000000"/>
                </a:solidFill>
                <a:latin typeface="新宋体" panose="02010609030101010101" pitchFamily="49" charset="-122"/>
                <a:ea typeface="新宋体" panose="02010609030101010101" pitchFamily="49" charset="-122"/>
              </a:rPr>
              <a:t> {};</a:t>
            </a:r>
            <a:endParaRPr lang="zh-CN" altLang="en-US" sz="2000" dirty="0"/>
          </a:p>
        </p:txBody>
      </p:sp>
      <p:sp>
        <p:nvSpPr>
          <p:cNvPr id="25" name="内容占位符 2"/>
          <p:cNvSpPr txBox="1">
            <a:spLocks/>
          </p:cNvSpPr>
          <p:nvPr/>
        </p:nvSpPr>
        <p:spPr>
          <a:xfrm>
            <a:off x="4784013" y="1401220"/>
            <a:ext cx="2931237" cy="2289642"/>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100"/>
              </a:lnSpc>
              <a:spcBef>
                <a:spcPts val="0"/>
              </a:spcBef>
              <a:buNone/>
            </a:pP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main()</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CP_C</a:t>
            </a:r>
            <a:r>
              <a:rPr lang="en-US" altLang="zh-CN" sz="2000" dirty="0">
                <a:solidFill>
                  <a:srgbClr val="000000"/>
                </a:solidFill>
                <a:latin typeface="新宋体" panose="02010609030101010101" pitchFamily="49" charset="-122"/>
                <a:ea typeface="新宋体" panose="02010609030101010101" pitchFamily="49" charset="-122"/>
              </a:rPr>
              <a:t> c;</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c.mb_setA</a:t>
            </a:r>
            <a:r>
              <a:rPr lang="en-US" altLang="zh-CN" sz="2000" dirty="0">
                <a:solidFill>
                  <a:srgbClr val="000000"/>
                </a:solidFill>
                <a:latin typeface="新宋体" panose="02010609030101010101" pitchFamily="49" charset="-122"/>
                <a:ea typeface="新宋体" panose="02010609030101010101" pitchFamily="49" charset="-122"/>
              </a:rPr>
              <a:t>(5);</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c.mb_show</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system(</a:t>
            </a:r>
            <a:r>
              <a:rPr lang="en-US" altLang="zh-CN" sz="2000" dirty="0">
                <a:solidFill>
                  <a:srgbClr val="A31515"/>
                </a:solidFill>
                <a:latin typeface="新宋体" panose="02010609030101010101" pitchFamily="49" charset="-122"/>
                <a:ea typeface="新宋体" panose="02010609030101010101" pitchFamily="49" charset="-122"/>
              </a:rPr>
              <a:t>"pause"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main</a:t>
            </a:r>
            <a:r>
              <a:rPr lang="zh-CN" altLang="en-US" sz="2000" dirty="0">
                <a:solidFill>
                  <a:srgbClr val="008000"/>
                </a:solidFill>
                <a:latin typeface="新宋体" panose="02010609030101010101" pitchFamily="49" charset="-122"/>
                <a:ea typeface="新宋体" panose="02010609030101010101" pitchFamily="49" charset="-122"/>
              </a:rPr>
              <a:t>函数结束</a:t>
            </a:r>
            <a:endParaRPr lang="zh-CN" altLang="en-US" sz="2000" dirty="0">
              <a:solidFill>
                <a:srgbClr val="000000"/>
              </a:solidFill>
              <a:latin typeface="新宋体" panose="02010609030101010101" pitchFamily="49" charset="-122"/>
              <a:ea typeface="新宋体" panose="02010609030101010101" pitchFamily="49" charset="-122"/>
            </a:endParaRPr>
          </a:p>
        </p:txBody>
      </p:sp>
      <p:grpSp>
        <p:nvGrpSpPr>
          <p:cNvPr id="22" name="组合 21"/>
          <p:cNvGrpSpPr/>
          <p:nvPr>
            <p:custDataLst>
              <p:tags r:id="rId8"/>
            </p:custDataLst>
          </p:nvPr>
        </p:nvGrpSpPr>
        <p:grpSpPr>
          <a:xfrm>
            <a:off x="0" y="0"/>
            <a:ext cx="9144000" cy="635000"/>
            <a:chOff x="0" y="0"/>
            <a:chExt cx="9144000" cy="635000"/>
          </a:xfrm>
        </p:grpSpPr>
        <p:sp>
          <p:nvSpPr>
            <p:cNvPr id="18" name="TitleBackground"/>
            <p:cNvSpPr/>
            <p:nvPr>
              <p:custDataLst>
                <p:tags r:id="rId10"/>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ColorBlock"/>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1"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7" name="图片 6"/>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10070209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2317834" y="4211666"/>
            <a:ext cx="1016626" cy="269899"/>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p:txBody>
          <a:bodyPr/>
          <a:lstStyle/>
          <a:p>
            <a:r>
              <a:rPr lang="zh-CN" altLang="en-US" dirty="0" smtClean="0"/>
              <a:t>封装性</a:t>
            </a:r>
            <a:r>
              <a:rPr lang="en-US" altLang="zh-CN" dirty="0" smtClean="0"/>
              <a:t>: </a:t>
            </a:r>
            <a:r>
              <a:rPr lang="zh-CN" altLang="en-US" dirty="0"/>
              <a:t>下面程序是否正确</a:t>
            </a:r>
            <a:r>
              <a:rPr lang="en-US" altLang="zh-CN" dirty="0"/>
              <a:t>?</a:t>
            </a:r>
            <a:endParaRPr lang="zh-CN" altLang="en-US" dirty="0"/>
          </a:p>
        </p:txBody>
      </p:sp>
      <p:sp>
        <p:nvSpPr>
          <p:cNvPr id="3" name="内容占位符 2"/>
          <p:cNvSpPr>
            <a:spLocks noGrp="1"/>
          </p:cNvSpPr>
          <p:nvPr>
            <p:ph idx="1"/>
          </p:nvPr>
        </p:nvSpPr>
        <p:spPr>
          <a:xfrm>
            <a:off x="461963" y="1457325"/>
            <a:ext cx="8220075" cy="502104"/>
          </a:xfrm>
        </p:spPr>
        <p:txBody>
          <a:bodyPr>
            <a:normAutofit lnSpcReduction="10000"/>
          </a:bodyPr>
          <a:lstStyle/>
          <a:p>
            <a:pPr algn="just"/>
            <a:r>
              <a:rPr lang="zh-CN" altLang="en-US" dirty="0" smtClean="0"/>
              <a:t>如果正确，则输出什么</a:t>
            </a:r>
            <a:r>
              <a:rPr lang="en-US" altLang="zh-CN" dirty="0" smtClean="0"/>
              <a:t>?</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581273" y="1900052"/>
            <a:ext cx="5855153" cy="4453247"/>
          </a:xfrm>
          <a:prstGeom prst="rect">
            <a:avLst/>
          </a:prstGeom>
          <a:no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iostream</a:t>
            </a:r>
            <a:r>
              <a:rPr lang="en-US" altLang="zh-CN" sz="2000" dirty="0">
                <a:solidFill>
                  <a:srgbClr val="A31515"/>
                </a:solidFill>
                <a:latin typeface="新宋体" panose="02010609030101010101" pitchFamily="49" charset="-122"/>
                <a:ea typeface="新宋体" panose="02010609030101010101" pitchFamily="49" charset="-122"/>
              </a:rPr>
              <a:t>&gt;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using</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namespace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std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CP_A() :</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(10) { }</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CP_A</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CP_B</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0000FF"/>
                </a:solidFill>
                <a:latin typeface="新宋体" panose="02010609030101010101" pitchFamily="49" charset="-122"/>
                <a:ea typeface="新宋体" panose="02010609030101010101" pitchFamily="49" charset="-122"/>
              </a:rPr>
              <a:t>private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CP_B() { }</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mb_setA</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80808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80808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mb_show</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err="1">
                <a:solidFill>
                  <a:srgbClr val="A31515"/>
                </a:solidFill>
                <a:latin typeface="新宋体" panose="02010609030101010101" pitchFamily="49" charset="-122"/>
                <a:ea typeface="新宋体" panose="02010609030101010101" pitchFamily="49" charset="-122"/>
              </a:rPr>
              <a:t>m_a</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CP_B</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CP_C</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CP_B</a:t>
            </a:r>
            <a:r>
              <a:rPr lang="en-US" altLang="zh-CN" sz="2000" dirty="0">
                <a:solidFill>
                  <a:srgbClr val="000000"/>
                </a:solidFill>
                <a:latin typeface="新宋体" panose="02010609030101010101" pitchFamily="49" charset="-122"/>
                <a:ea typeface="新宋体" panose="02010609030101010101" pitchFamily="49" charset="-122"/>
              </a:rPr>
              <a:t> {};</a:t>
            </a:r>
            <a:endParaRPr lang="zh-CN" altLang="en-US" sz="2000" dirty="0"/>
          </a:p>
        </p:txBody>
      </p:sp>
      <p:sp>
        <p:nvSpPr>
          <p:cNvPr id="10" name="内容占位符 2"/>
          <p:cNvSpPr txBox="1">
            <a:spLocks/>
          </p:cNvSpPr>
          <p:nvPr/>
        </p:nvSpPr>
        <p:spPr>
          <a:xfrm>
            <a:off x="6080166" y="1457325"/>
            <a:ext cx="2931237" cy="2289642"/>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100"/>
              </a:lnSpc>
              <a:spcBef>
                <a:spcPts val="0"/>
              </a:spcBef>
              <a:buNone/>
            </a:pP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main()</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CP_C</a:t>
            </a:r>
            <a:r>
              <a:rPr lang="en-US" altLang="zh-CN" sz="2000" dirty="0">
                <a:solidFill>
                  <a:srgbClr val="000000"/>
                </a:solidFill>
                <a:latin typeface="新宋体" panose="02010609030101010101" pitchFamily="49" charset="-122"/>
                <a:ea typeface="新宋体" panose="02010609030101010101" pitchFamily="49" charset="-122"/>
              </a:rPr>
              <a:t> c;</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c.mb_setA</a:t>
            </a:r>
            <a:r>
              <a:rPr lang="en-US" altLang="zh-CN" sz="2000" dirty="0">
                <a:solidFill>
                  <a:srgbClr val="000000"/>
                </a:solidFill>
                <a:latin typeface="新宋体" panose="02010609030101010101" pitchFamily="49" charset="-122"/>
                <a:ea typeface="新宋体" panose="02010609030101010101" pitchFamily="49" charset="-122"/>
              </a:rPr>
              <a:t>(5);</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c.mb_show</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system(</a:t>
            </a:r>
            <a:r>
              <a:rPr lang="en-US" altLang="zh-CN" sz="2000" dirty="0">
                <a:solidFill>
                  <a:srgbClr val="A31515"/>
                </a:solidFill>
                <a:latin typeface="新宋体" panose="02010609030101010101" pitchFamily="49" charset="-122"/>
                <a:ea typeface="新宋体" panose="02010609030101010101" pitchFamily="49" charset="-122"/>
              </a:rPr>
              <a:t>"pause"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main</a:t>
            </a:r>
            <a:r>
              <a:rPr lang="zh-CN" altLang="en-US" sz="2000" dirty="0">
                <a:solidFill>
                  <a:srgbClr val="008000"/>
                </a:solidFill>
                <a:latin typeface="新宋体" panose="02010609030101010101" pitchFamily="49" charset="-122"/>
                <a:ea typeface="新宋体" panose="02010609030101010101" pitchFamily="49" charset="-122"/>
              </a:rPr>
              <a:t>函数结束</a:t>
            </a:r>
            <a:endParaRPr lang="zh-CN" altLang="en-US" sz="2000" dirty="0">
              <a:solidFill>
                <a:srgbClr val="000000"/>
              </a:solidFill>
              <a:latin typeface="新宋体" panose="02010609030101010101" pitchFamily="49" charset="-122"/>
              <a:ea typeface="新宋体" panose="02010609030101010101" pitchFamily="49" charset="-122"/>
            </a:endParaRPr>
          </a:p>
        </p:txBody>
      </p:sp>
      <p:sp>
        <p:nvSpPr>
          <p:cNvPr id="11" name="Text Box 9"/>
          <p:cNvSpPr txBox="1">
            <a:spLocks noChangeArrowheads="1"/>
          </p:cNvSpPr>
          <p:nvPr/>
        </p:nvSpPr>
        <p:spPr bwMode="auto">
          <a:xfrm>
            <a:off x="6560302" y="5293895"/>
            <a:ext cx="2451101" cy="105877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=5</a:t>
            </a:r>
          </a:p>
        </p:txBody>
      </p:sp>
      <p:sp>
        <p:nvSpPr>
          <p:cNvPr id="13" name="Text Box 9"/>
          <p:cNvSpPr txBox="1">
            <a:spLocks noChangeArrowheads="1"/>
          </p:cNvSpPr>
          <p:nvPr/>
        </p:nvSpPr>
        <p:spPr bwMode="auto">
          <a:xfrm>
            <a:off x="6887480" y="973138"/>
            <a:ext cx="1894569" cy="346076"/>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2000" dirty="0">
                <a:ea typeface="楷体_GB2312" pitchFamily="49" charset="-122"/>
                <a:sym typeface="Wingdings" panose="05000000000000000000" pitchFamily="2" charset="2"/>
              </a:rPr>
              <a:t>同上</a:t>
            </a:r>
            <a:r>
              <a:rPr lang="en-US" altLang="zh-CN" sz="2000" dirty="0">
                <a:ea typeface="楷体_GB2312" pitchFamily="49" charset="-122"/>
                <a:sym typeface="Wingdings" panose="05000000000000000000" pitchFamily="2" charset="2"/>
              </a:rPr>
              <a:t>1</a:t>
            </a:r>
            <a:r>
              <a:rPr lang="zh-CN" altLang="en-US" sz="2000" dirty="0" smtClean="0">
                <a:ea typeface="楷体_GB2312" pitchFamily="49" charset="-122"/>
                <a:sym typeface="Wingdings" panose="05000000000000000000" pitchFamily="2" charset="2"/>
              </a:rPr>
              <a:t>页</a:t>
            </a:r>
            <a:r>
              <a:rPr lang="en-US" altLang="zh-CN" sz="2000" dirty="0" smtClean="0">
                <a:ea typeface="楷体_GB2312" pitchFamily="49" charset="-122"/>
                <a:sym typeface="Wingdings" panose="05000000000000000000" pitchFamily="2" charset="2"/>
              </a:rPr>
              <a:t>PPT</a:t>
            </a:r>
            <a:endParaRPr lang="en-US" altLang="zh-CN" sz="20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3011902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a:t>继承方式与访问方式</a:t>
            </a:r>
          </a:p>
          <a:p>
            <a:r>
              <a:rPr lang="zh-CN" altLang="en-US" dirty="0"/>
              <a:t>封装性例程</a:t>
            </a:r>
          </a:p>
          <a:p>
            <a:r>
              <a:rPr lang="zh-CN" altLang="en-US" dirty="0"/>
              <a:t>封装性</a:t>
            </a:r>
            <a:r>
              <a:rPr lang="zh-CN" altLang="en-US" dirty="0" smtClean="0"/>
              <a:t>的注意事项</a:t>
            </a:r>
            <a:endParaRPr lang="zh-CN" altLang="en-US" dirty="0"/>
          </a:p>
          <a:p>
            <a:r>
              <a:rPr lang="zh-CN" altLang="en-US" dirty="0"/>
              <a:t>在继承性中的全局类</a:t>
            </a:r>
          </a:p>
          <a:p>
            <a:r>
              <a:rPr lang="zh-CN" altLang="en-US" dirty="0"/>
              <a:t>友</a:t>
            </a:r>
            <a:r>
              <a:rPr lang="zh-CN" altLang="en-US" dirty="0" smtClean="0"/>
              <a:t>元</a:t>
            </a:r>
            <a:endParaRPr lang="en-US" altLang="zh-CN" dirty="0" smtClean="0"/>
          </a:p>
          <a:p>
            <a:r>
              <a:rPr lang="zh-CN" altLang="en-US" dirty="0"/>
              <a:t>复习</a:t>
            </a:r>
            <a:endParaRPr lang="en-US" altLang="zh-CN" dirty="0"/>
          </a:p>
          <a:p>
            <a:r>
              <a:rPr lang="zh-CN" altLang="en-US" dirty="0"/>
              <a:t>作业</a:t>
            </a:r>
          </a:p>
        </p:txBody>
      </p:sp>
      <p:sp>
        <p:nvSpPr>
          <p:cNvPr id="4" name="日期占位符 3"/>
          <p:cNvSpPr>
            <a:spLocks noGrp="1"/>
          </p:cNvSpPr>
          <p:nvPr>
            <p:ph type="dt" sz="half" idx="10"/>
          </p:nvPr>
        </p:nvSpPr>
        <p:spPr/>
        <p:txBody>
          <a:bodyPr/>
          <a:lstStyle/>
          <a:p>
            <a:fld id="{C2B53F0A-F76F-4225-8CCB-2FB6B8E06622}"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2184"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2103438"/>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1989922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封装性示例</a:t>
            </a:r>
            <a:r>
              <a:rPr lang="en-US" altLang="zh-CN" dirty="0"/>
              <a:t>: </a:t>
            </a:r>
            <a:r>
              <a:rPr lang="zh-CN" altLang="en-US" dirty="0"/>
              <a:t>小时例程</a:t>
            </a:r>
          </a:p>
        </p:txBody>
      </p:sp>
      <p:sp>
        <p:nvSpPr>
          <p:cNvPr id="3" name="内容占位符 2"/>
          <p:cNvSpPr>
            <a:spLocks noGrp="1"/>
          </p:cNvSpPr>
          <p:nvPr>
            <p:ph idx="1"/>
          </p:nvPr>
        </p:nvSpPr>
        <p:spPr>
          <a:xfrm>
            <a:off x="461963" y="1457325"/>
            <a:ext cx="8220075" cy="1915267"/>
          </a:xfrm>
        </p:spPr>
        <p:txBody>
          <a:bodyPr>
            <a:normAutofit lnSpcReduction="10000"/>
          </a:bodyPr>
          <a:lstStyle/>
          <a:p>
            <a:pPr algn="just"/>
            <a:r>
              <a:rPr lang="zh-CN" altLang="en-US" sz="2400" dirty="0" smtClean="0"/>
              <a:t>问题部分</a:t>
            </a:r>
            <a:endParaRPr lang="en-US" altLang="zh-CN" sz="2400" dirty="0" smtClean="0"/>
          </a:p>
          <a:p>
            <a:pPr lvl="1"/>
            <a:r>
              <a:rPr lang="zh-CN" altLang="en-US" sz="2400" dirty="0"/>
              <a:t>请编写程序，可以接受正整数</a:t>
            </a:r>
            <a:r>
              <a:rPr lang="en-US" altLang="zh-CN" sz="2400" dirty="0"/>
              <a:t>n</a:t>
            </a:r>
            <a:r>
              <a:rPr lang="zh-CN" altLang="en-US" sz="2400" dirty="0"/>
              <a:t>，设当前时间为</a:t>
            </a:r>
            <a:r>
              <a:rPr lang="en-US" altLang="zh-CN" sz="2400" dirty="0"/>
              <a:t>16</a:t>
            </a:r>
            <a:r>
              <a:rPr lang="zh-CN" altLang="en-US" sz="2400" dirty="0"/>
              <a:t>时</a:t>
            </a:r>
            <a:r>
              <a:rPr lang="en-US" altLang="zh-CN" sz="2400" dirty="0"/>
              <a:t>(</a:t>
            </a:r>
            <a:r>
              <a:rPr lang="zh-CN" altLang="en-US" sz="2400" dirty="0"/>
              <a:t>或称</a:t>
            </a:r>
            <a:r>
              <a:rPr lang="en-US" altLang="zh-CN" sz="2400" dirty="0"/>
              <a:t>16</a:t>
            </a:r>
            <a:r>
              <a:rPr lang="zh-CN" altLang="en-US" sz="2400" dirty="0"/>
              <a:t>点</a:t>
            </a:r>
            <a:r>
              <a:rPr lang="en-US" altLang="zh-CN" sz="2400" dirty="0"/>
              <a:t>)</a:t>
            </a:r>
            <a:r>
              <a:rPr lang="zh-CN" altLang="en-US" sz="2400" dirty="0"/>
              <a:t>，计算</a:t>
            </a:r>
            <a:r>
              <a:rPr lang="en-US" altLang="zh-CN" sz="2400" dirty="0"/>
              <a:t>n</a:t>
            </a:r>
            <a:r>
              <a:rPr lang="zh-CN" altLang="en-US" sz="2400" dirty="0"/>
              <a:t>小时之后是几时</a:t>
            </a:r>
            <a:r>
              <a:rPr lang="en-US" altLang="zh-CN" sz="2400" dirty="0"/>
              <a:t>(</a:t>
            </a:r>
            <a:r>
              <a:rPr lang="zh-CN" altLang="en-US" sz="2400" dirty="0"/>
              <a:t>或称几点</a:t>
            </a:r>
            <a:r>
              <a:rPr lang="en-US" altLang="zh-CN" sz="2400" dirty="0"/>
              <a:t>) </a:t>
            </a:r>
            <a:r>
              <a:rPr lang="zh-CN" altLang="en-US" sz="2400" dirty="0"/>
              <a:t>和并输出结果</a:t>
            </a:r>
            <a:r>
              <a:rPr lang="zh-CN" altLang="en-US" sz="2400" dirty="0" smtClean="0"/>
              <a:t>。</a:t>
            </a:r>
            <a:endParaRPr lang="en-US" altLang="zh-CN" sz="2400" dirty="0" smtClean="0"/>
          </a:p>
          <a:p>
            <a:pPr lvl="1"/>
            <a:r>
              <a:rPr lang="zh-CN" altLang="en-US" sz="2400" dirty="0" smtClean="0"/>
              <a:t>设</a:t>
            </a:r>
            <a:r>
              <a:rPr lang="zh-CN" altLang="en-US" sz="2400" dirty="0"/>
              <a:t>采用</a:t>
            </a:r>
            <a:r>
              <a:rPr lang="en-US" altLang="zh-CN" sz="2400" dirty="0"/>
              <a:t>24</a:t>
            </a:r>
            <a:r>
              <a:rPr lang="zh-CN" altLang="en-US" sz="2400" dirty="0"/>
              <a:t>小时计时法。</a:t>
            </a:r>
          </a:p>
        </p:txBody>
      </p:sp>
      <p:sp>
        <p:nvSpPr>
          <p:cNvPr id="4" name="日期占位符 3"/>
          <p:cNvSpPr>
            <a:spLocks noGrp="1"/>
          </p:cNvSpPr>
          <p:nvPr>
            <p:ph type="dt" sz="half" idx="10"/>
          </p:nvPr>
        </p:nvSpPr>
        <p:spPr/>
        <p:txBody>
          <a:bodyPr/>
          <a:lstStyle/>
          <a:p>
            <a:fld id="{C2B53F0A-F76F-4225-8CCB-2FB6B8E06622}"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5"/>
          <p:cNvSpPr txBox="1">
            <a:spLocks noChangeArrowheads="1"/>
          </p:cNvSpPr>
          <p:nvPr/>
        </p:nvSpPr>
        <p:spPr bwMode="auto">
          <a:xfrm>
            <a:off x="647700" y="3526971"/>
            <a:ext cx="7848600" cy="1303935"/>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har char="•"/>
              <a:tabLst>
                <a:tab pos="271463" algn="l"/>
              </a:tabLst>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har char="–"/>
              <a:tabLst>
                <a:tab pos="271463" algn="l"/>
              </a:tabLst>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tabLst>
                <a:tab pos="271463" algn="l"/>
              </a:tabLst>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tabLst>
                <a:tab pos="271463" algn="l"/>
              </a:tabLst>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tabLst>
                <a:tab pos="271463" algn="l"/>
              </a:tabLst>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tabLst>
                <a:tab pos="271463" algn="l"/>
              </a:tabLs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tabLst>
                <a:tab pos="271463" algn="l"/>
              </a:tabLs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tabLst>
                <a:tab pos="271463" algn="l"/>
              </a:tabLs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tabLst>
                <a:tab pos="271463" algn="l"/>
              </a:tabLst>
              <a:defRPr kumimoji="1" sz="2000" b="1">
                <a:solidFill>
                  <a:schemeClr val="tx1"/>
                </a:solidFill>
                <a:latin typeface="Times New Roman" panose="02020603050405020304" pitchFamily="18" charset="0"/>
                <a:ea typeface="宋体" panose="02010600030101010101" pitchFamily="2" charset="-122"/>
              </a:defRPr>
            </a:lvl9pPr>
          </a:lstStyle>
          <a:p>
            <a:pPr algn="just" eaLnBrk="1" hangingPunct="1">
              <a:buFont typeface="Wingdings" panose="05000000000000000000" pitchFamily="2" charset="2"/>
              <a:buChar char="l"/>
            </a:pPr>
            <a:r>
              <a:rPr lang="en-US" altLang="zh-CN" sz="2400" dirty="0">
                <a:ea typeface="楷体_GB2312" pitchFamily="49" charset="-122"/>
                <a:sym typeface="Wingdings" panose="05000000000000000000" pitchFamily="2" charset="2"/>
              </a:rPr>
              <a:t>  </a:t>
            </a:r>
            <a:r>
              <a:rPr lang="zh-CN" altLang="en-US" sz="2400" dirty="0">
                <a:ea typeface="楷体_GB2312" pitchFamily="49" charset="-122"/>
                <a:sym typeface="Wingdings" panose="05000000000000000000" pitchFamily="2" charset="2"/>
              </a:rPr>
              <a:t>如何采用面向对象程序设计。</a:t>
            </a:r>
          </a:p>
          <a:p>
            <a:pPr lvl="1" algn="just" eaLnBrk="1" hangingPunct="1">
              <a:buFont typeface="Times New Roman" panose="02020603050405020304" pitchFamily="18" charset="0"/>
              <a:buChar char="–"/>
            </a:pPr>
            <a:r>
              <a:rPr lang="zh-CN" altLang="en-US" sz="2400" dirty="0">
                <a:ea typeface="楷体_GB2312" pitchFamily="49" charset="-122"/>
                <a:sym typeface="Wingdings" panose="05000000000000000000" pitchFamily="2" charset="2"/>
              </a:rPr>
              <a:t> 需要设计哪些类</a:t>
            </a:r>
            <a:r>
              <a:rPr lang="en-US" altLang="zh-CN" sz="2400" dirty="0">
                <a:ea typeface="楷体_GB2312" pitchFamily="49" charset="-122"/>
                <a:sym typeface="Wingdings" panose="05000000000000000000" pitchFamily="2" charset="2"/>
              </a:rPr>
              <a:t>?</a:t>
            </a:r>
          </a:p>
          <a:p>
            <a:pPr algn="just" eaLnBrk="1" hangingPunct="1">
              <a:buFont typeface="Wingdings" panose="05000000000000000000" pitchFamily="2" charset="2"/>
              <a:buChar char="l"/>
            </a:pPr>
            <a:r>
              <a:rPr lang="en-US" altLang="zh-CN" sz="2400" dirty="0">
                <a:ea typeface="楷体_GB2312" pitchFamily="49" charset="-122"/>
                <a:sym typeface="Wingdings" panose="05000000000000000000" pitchFamily="2" charset="2"/>
              </a:rPr>
              <a:t>  </a:t>
            </a:r>
            <a:r>
              <a:rPr lang="zh-CN" altLang="en-US" sz="2400" dirty="0">
                <a:ea typeface="楷体_GB2312" pitchFamily="49" charset="-122"/>
                <a:sym typeface="Wingdings" panose="05000000000000000000" pitchFamily="2" charset="2"/>
              </a:rPr>
              <a:t>如何保证数据一定</a:t>
            </a:r>
            <a:r>
              <a:rPr lang="zh-CN" altLang="zh-CN" sz="2400" dirty="0">
                <a:ea typeface="楷体_GB2312" pitchFamily="49" charset="-122"/>
                <a:sym typeface="Wingdings" panose="05000000000000000000" pitchFamily="2" charset="2"/>
              </a:rPr>
              <a:t>介于0和23之间</a:t>
            </a:r>
            <a:r>
              <a:rPr lang="en-US" altLang="zh-CN" sz="2400" dirty="0">
                <a:ea typeface="楷体_GB2312" pitchFamily="49" charset="-122"/>
                <a:sym typeface="Wingdings" panose="05000000000000000000" pitchFamily="2" charset="2"/>
              </a:rPr>
              <a:t>?</a:t>
            </a:r>
          </a:p>
        </p:txBody>
      </p:sp>
    </p:spTree>
    <p:extLst>
      <p:ext uri="{BB962C8B-B14F-4D97-AF65-F5344CB8AC3E}">
        <p14:creationId xmlns:p14="http://schemas.microsoft.com/office/powerpoint/2010/main" val="1368265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封装性示例</a:t>
            </a:r>
            <a:r>
              <a:rPr lang="en-US" altLang="zh-CN" dirty="0"/>
              <a:t>: </a:t>
            </a:r>
            <a:r>
              <a:rPr lang="zh-CN" altLang="en-US" dirty="0"/>
              <a:t>小时例程</a:t>
            </a:r>
          </a:p>
        </p:txBody>
      </p:sp>
      <p:sp>
        <p:nvSpPr>
          <p:cNvPr id="3" name="内容占位符 2"/>
          <p:cNvSpPr>
            <a:spLocks noGrp="1"/>
          </p:cNvSpPr>
          <p:nvPr>
            <p:ph idx="1"/>
          </p:nvPr>
        </p:nvSpPr>
        <p:spPr>
          <a:xfrm>
            <a:off x="461963" y="1457325"/>
            <a:ext cx="8220075" cy="1915267"/>
          </a:xfrm>
        </p:spPr>
        <p:txBody>
          <a:bodyPr>
            <a:normAutofit lnSpcReduction="10000"/>
          </a:bodyPr>
          <a:lstStyle/>
          <a:p>
            <a:pPr algn="just"/>
            <a:r>
              <a:rPr lang="zh-CN" altLang="en-US" sz="2400" dirty="0" smtClean="0"/>
              <a:t>问题部分</a:t>
            </a:r>
            <a:endParaRPr lang="en-US" altLang="zh-CN" sz="2400" dirty="0" smtClean="0"/>
          </a:p>
          <a:p>
            <a:pPr lvl="1"/>
            <a:r>
              <a:rPr lang="zh-CN" altLang="en-US" sz="2400" dirty="0"/>
              <a:t>请编写程序，可以接受正整数</a:t>
            </a:r>
            <a:r>
              <a:rPr lang="en-US" altLang="zh-CN" sz="2400" dirty="0"/>
              <a:t>n</a:t>
            </a:r>
            <a:r>
              <a:rPr lang="zh-CN" altLang="en-US" sz="2400" dirty="0"/>
              <a:t>，设当前时间为</a:t>
            </a:r>
            <a:r>
              <a:rPr lang="en-US" altLang="zh-CN" sz="2400" dirty="0"/>
              <a:t>16</a:t>
            </a:r>
            <a:r>
              <a:rPr lang="zh-CN" altLang="en-US" sz="2400" dirty="0"/>
              <a:t>时</a:t>
            </a:r>
            <a:r>
              <a:rPr lang="en-US" altLang="zh-CN" sz="2400" dirty="0"/>
              <a:t>(</a:t>
            </a:r>
            <a:r>
              <a:rPr lang="zh-CN" altLang="en-US" sz="2400" dirty="0"/>
              <a:t>或称</a:t>
            </a:r>
            <a:r>
              <a:rPr lang="en-US" altLang="zh-CN" sz="2400" dirty="0"/>
              <a:t>16</a:t>
            </a:r>
            <a:r>
              <a:rPr lang="zh-CN" altLang="en-US" sz="2400" dirty="0"/>
              <a:t>点</a:t>
            </a:r>
            <a:r>
              <a:rPr lang="en-US" altLang="zh-CN" sz="2400" dirty="0"/>
              <a:t>)</a:t>
            </a:r>
            <a:r>
              <a:rPr lang="zh-CN" altLang="en-US" sz="2400" dirty="0"/>
              <a:t>，计算</a:t>
            </a:r>
            <a:r>
              <a:rPr lang="en-US" altLang="zh-CN" sz="2400" dirty="0"/>
              <a:t>n</a:t>
            </a:r>
            <a:r>
              <a:rPr lang="zh-CN" altLang="en-US" sz="2400" dirty="0"/>
              <a:t>小时之后是几时</a:t>
            </a:r>
            <a:r>
              <a:rPr lang="en-US" altLang="zh-CN" sz="2400" dirty="0"/>
              <a:t>(</a:t>
            </a:r>
            <a:r>
              <a:rPr lang="zh-CN" altLang="en-US" sz="2400" dirty="0"/>
              <a:t>或称几点</a:t>
            </a:r>
            <a:r>
              <a:rPr lang="en-US" altLang="zh-CN" sz="2400" dirty="0"/>
              <a:t>) </a:t>
            </a:r>
            <a:r>
              <a:rPr lang="zh-CN" altLang="en-US" sz="2400" dirty="0"/>
              <a:t>和并输出结果</a:t>
            </a:r>
            <a:r>
              <a:rPr lang="zh-CN" altLang="en-US" sz="2400" dirty="0" smtClean="0"/>
              <a:t>。</a:t>
            </a:r>
            <a:endParaRPr lang="en-US" altLang="zh-CN" sz="2400" dirty="0" smtClean="0"/>
          </a:p>
          <a:p>
            <a:pPr lvl="1"/>
            <a:r>
              <a:rPr lang="zh-CN" altLang="en-US" sz="2400" dirty="0" smtClean="0"/>
              <a:t>设</a:t>
            </a:r>
            <a:r>
              <a:rPr lang="zh-CN" altLang="en-US" sz="2400" dirty="0"/>
              <a:t>采用</a:t>
            </a:r>
            <a:r>
              <a:rPr lang="en-US" altLang="zh-CN" sz="2400" dirty="0"/>
              <a:t>24</a:t>
            </a:r>
            <a:r>
              <a:rPr lang="zh-CN" altLang="en-US" sz="2400" dirty="0"/>
              <a:t>小时计时法。</a:t>
            </a:r>
          </a:p>
        </p:txBody>
      </p:sp>
      <p:sp>
        <p:nvSpPr>
          <p:cNvPr id="4" name="日期占位符 3"/>
          <p:cNvSpPr>
            <a:spLocks noGrp="1"/>
          </p:cNvSpPr>
          <p:nvPr>
            <p:ph type="dt" sz="half" idx="10"/>
          </p:nvPr>
        </p:nvSpPr>
        <p:spPr/>
        <p:txBody>
          <a:bodyPr/>
          <a:lstStyle/>
          <a:p>
            <a:fld id="{C2B53F0A-F76F-4225-8CCB-2FB6B8E06622}"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5"/>
          <p:cNvSpPr txBox="1">
            <a:spLocks noChangeArrowheads="1"/>
          </p:cNvSpPr>
          <p:nvPr/>
        </p:nvSpPr>
        <p:spPr bwMode="auto">
          <a:xfrm>
            <a:off x="647700" y="3526971"/>
            <a:ext cx="7848600" cy="1303935"/>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har char="•"/>
              <a:tabLst>
                <a:tab pos="271463" algn="l"/>
              </a:tabLst>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har char="–"/>
              <a:tabLst>
                <a:tab pos="271463" algn="l"/>
              </a:tabLst>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tabLst>
                <a:tab pos="271463" algn="l"/>
              </a:tabLst>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tabLst>
                <a:tab pos="271463" algn="l"/>
              </a:tabLst>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tabLst>
                <a:tab pos="271463" algn="l"/>
              </a:tabLst>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tabLst>
                <a:tab pos="271463" algn="l"/>
              </a:tabLs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tabLst>
                <a:tab pos="271463" algn="l"/>
              </a:tabLs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tabLst>
                <a:tab pos="271463" algn="l"/>
              </a:tabLs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tabLst>
                <a:tab pos="271463" algn="l"/>
              </a:tabLst>
              <a:defRPr kumimoji="1" sz="2000" b="1">
                <a:solidFill>
                  <a:schemeClr val="tx1"/>
                </a:solidFill>
                <a:latin typeface="Times New Roman" panose="02020603050405020304" pitchFamily="18" charset="0"/>
                <a:ea typeface="宋体" panose="02010600030101010101" pitchFamily="2" charset="-122"/>
              </a:defRPr>
            </a:lvl9pPr>
          </a:lstStyle>
          <a:p>
            <a:pPr algn="just" eaLnBrk="1" hangingPunct="1">
              <a:buFont typeface="Wingdings" panose="05000000000000000000" pitchFamily="2" charset="2"/>
              <a:buChar char="l"/>
            </a:pPr>
            <a:r>
              <a:rPr lang="en-US" altLang="zh-CN" sz="2400" dirty="0">
                <a:ea typeface="楷体_GB2312" pitchFamily="49" charset="-122"/>
                <a:sym typeface="Wingdings" panose="05000000000000000000" pitchFamily="2" charset="2"/>
              </a:rPr>
              <a:t>  </a:t>
            </a:r>
            <a:r>
              <a:rPr lang="zh-CN" altLang="en-US" sz="2400" dirty="0">
                <a:ea typeface="楷体_GB2312" pitchFamily="49" charset="-122"/>
                <a:sym typeface="Wingdings" panose="05000000000000000000" pitchFamily="2" charset="2"/>
              </a:rPr>
              <a:t>如何采用面向对象程序设计。</a:t>
            </a:r>
          </a:p>
          <a:p>
            <a:pPr lvl="1" algn="just" eaLnBrk="1" hangingPunct="1">
              <a:buFont typeface="Times New Roman" panose="02020603050405020304" pitchFamily="18" charset="0"/>
              <a:buChar char="–"/>
            </a:pPr>
            <a:r>
              <a:rPr lang="zh-CN" altLang="en-US" sz="2400" dirty="0">
                <a:ea typeface="楷体_GB2312" pitchFamily="49" charset="-122"/>
                <a:sym typeface="Wingdings" panose="05000000000000000000" pitchFamily="2" charset="2"/>
              </a:rPr>
              <a:t> 需要设计哪些类</a:t>
            </a:r>
            <a:r>
              <a:rPr lang="en-US" altLang="zh-CN" sz="2400" dirty="0">
                <a:ea typeface="楷体_GB2312" pitchFamily="49" charset="-122"/>
                <a:sym typeface="Wingdings" panose="05000000000000000000" pitchFamily="2" charset="2"/>
              </a:rPr>
              <a:t>?</a:t>
            </a:r>
          </a:p>
          <a:p>
            <a:pPr algn="just" eaLnBrk="1" hangingPunct="1">
              <a:buFont typeface="Wingdings" panose="05000000000000000000" pitchFamily="2" charset="2"/>
              <a:buChar char="l"/>
            </a:pPr>
            <a:r>
              <a:rPr lang="en-US" altLang="zh-CN" sz="2400" dirty="0">
                <a:ea typeface="楷体_GB2312" pitchFamily="49" charset="-122"/>
                <a:sym typeface="Wingdings" panose="05000000000000000000" pitchFamily="2" charset="2"/>
              </a:rPr>
              <a:t>  </a:t>
            </a:r>
            <a:r>
              <a:rPr lang="zh-CN" altLang="en-US" sz="2400" dirty="0">
                <a:ea typeface="楷体_GB2312" pitchFamily="49" charset="-122"/>
                <a:sym typeface="Wingdings" panose="05000000000000000000" pitchFamily="2" charset="2"/>
              </a:rPr>
              <a:t>如何保证数据一定</a:t>
            </a:r>
            <a:r>
              <a:rPr lang="zh-CN" altLang="zh-CN" sz="2400" dirty="0">
                <a:ea typeface="楷体_GB2312" pitchFamily="49" charset="-122"/>
                <a:sym typeface="Wingdings" panose="05000000000000000000" pitchFamily="2" charset="2"/>
              </a:rPr>
              <a:t>介于0和23之间</a:t>
            </a:r>
            <a:r>
              <a:rPr lang="en-US" altLang="zh-CN" sz="2400" dirty="0">
                <a:ea typeface="楷体_GB2312" pitchFamily="49" charset="-122"/>
                <a:sym typeface="Wingdings" panose="05000000000000000000" pitchFamily="2" charset="2"/>
              </a:rPr>
              <a:t>?</a:t>
            </a:r>
          </a:p>
        </p:txBody>
      </p:sp>
      <p:sp>
        <p:nvSpPr>
          <p:cNvPr id="10" name="Text Box 6"/>
          <p:cNvSpPr txBox="1">
            <a:spLocks noChangeArrowheads="1"/>
          </p:cNvSpPr>
          <p:nvPr/>
        </p:nvSpPr>
        <p:spPr bwMode="auto">
          <a:xfrm>
            <a:off x="647700" y="4902345"/>
            <a:ext cx="7848600" cy="1344076"/>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har char="•"/>
              <a:tabLst>
                <a:tab pos="271463" algn="l"/>
              </a:tabLst>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har char="–"/>
              <a:tabLst>
                <a:tab pos="271463" algn="l"/>
              </a:tabLst>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tabLst>
                <a:tab pos="271463" algn="l"/>
              </a:tabLst>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tabLst>
                <a:tab pos="271463" algn="l"/>
              </a:tabLst>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tabLst>
                <a:tab pos="271463" algn="l"/>
              </a:tabLst>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tabLst>
                <a:tab pos="271463" algn="l"/>
              </a:tabLs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tabLst>
                <a:tab pos="271463" algn="l"/>
              </a:tabLs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tabLst>
                <a:tab pos="271463" algn="l"/>
              </a:tabLs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tabLst>
                <a:tab pos="271463" algn="l"/>
              </a:tabLst>
              <a:defRPr kumimoji="1" sz="2000" b="1">
                <a:solidFill>
                  <a:schemeClr val="tx1"/>
                </a:solidFill>
                <a:latin typeface="Times New Roman" panose="02020603050405020304" pitchFamily="18" charset="0"/>
                <a:ea typeface="宋体" panose="02010600030101010101" pitchFamily="2" charset="-122"/>
              </a:defRPr>
            </a:lvl9pPr>
          </a:lstStyle>
          <a:p>
            <a:pPr algn="just" eaLnBrk="1" hangingPunct="1">
              <a:buFont typeface="Wingdings" panose="05000000000000000000" pitchFamily="2" charset="2"/>
              <a:buChar char="l"/>
            </a:pPr>
            <a:r>
              <a:rPr lang="en-US" altLang="zh-CN" sz="2400" dirty="0">
                <a:ea typeface="楷体_GB2312" pitchFamily="49" charset="-122"/>
                <a:sym typeface="Wingdings" panose="05000000000000000000" pitchFamily="2" charset="2"/>
              </a:rPr>
              <a:t>  </a:t>
            </a:r>
            <a:r>
              <a:rPr lang="zh-CN" altLang="en-US" sz="2400" dirty="0">
                <a:ea typeface="楷体_GB2312" pitchFamily="49" charset="-122"/>
                <a:sym typeface="Wingdings" panose="05000000000000000000" pitchFamily="2" charset="2"/>
              </a:rPr>
              <a:t>需要设计哪些类</a:t>
            </a:r>
            <a:r>
              <a:rPr lang="en-US" altLang="zh-CN" sz="2400" dirty="0">
                <a:ea typeface="楷体_GB2312" pitchFamily="49" charset="-122"/>
                <a:sym typeface="Wingdings" panose="05000000000000000000" pitchFamily="2" charset="2"/>
              </a:rPr>
              <a:t>?</a:t>
            </a:r>
          </a:p>
          <a:p>
            <a:pPr lvl="1" algn="just" eaLnBrk="1" hangingPunct="1">
              <a:buFont typeface="Times New Roman" panose="02020603050405020304" pitchFamily="18" charset="0"/>
              <a:buChar char="–"/>
            </a:pPr>
            <a:r>
              <a:rPr lang="en-US" altLang="zh-CN" sz="2400" dirty="0">
                <a:ea typeface="楷体_GB2312" pitchFamily="49" charset="-122"/>
                <a:sym typeface="Wingdings" panose="05000000000000000000" pitchFamily="2" charset="2"/>
              </a:rPr>
              <a:t>  </a:t>
            </a:r>
            <a:r>
              <a:rPr lang="zh-CN" altLang="zh-CN" sz="2400" dirty="0">
                <a:ea typeface="楷体_GB2312" pitchFamily="49" charset="-122"/>
                <a:sym typeface="Wingdings" panose="05000000000000000000" pitchFamily="2" charset="2"/>
              </a:rPr>
              <a:t>CP_Hour</a:t>
            </a:r>
            <a:endParaRPr lang="en-US" altLang="zh-CN" sz="2400" dirty="0">
              <a:ea typeface="楷体_GB2312" pitchFamily="49" charset="-122"/>
              <a:sym typeface="Wingdings" panose="05000000000000000000" pitchFamily="2" charset="2"/>
            </a:endParaRPr>
          </a:p>
          <a:p>
            <a:pPr lvl="1" algn="just" eaLnBrk="1" hangingPunct="1">
              <a:buFont typeface="Times New Roman" panose="02020603050405020304" pitchFamily="18" charset="0"/>
              <a:buChar char="–"/>
            </a:pPr>
            <a:r>
              <a:rPr lang="en-US" altLang="zh-CN" sz="2400" dirty="0">
                <a:ea typeface="楷体_GB2312" pitchFamily="49" charset="-122"/>
                <a:sym typeface="Wingdings" panose="05000000000000000000" pitchFamily="2" charset="2"/>
              </a:rPr>
              <a:t>  </a:t>
            </a:r>
            <a:r>
              <a:rPr lang="en-US" altLang="zh-CN" sz="2400" dirty="0" err="1">
                <a:ea typeface="楷体_GB2312" pitchFamily="49" charset="-122"/>
                <a:sym typeface="Wingdings" panose="05000000000000000000" pitchFamily="2" charset="2"/>
              </a:rPr>
              <a:t>CP_HourApplication</a:t>
            </a:r>
            <a:endParaRPr lang="en-US" altLang="zh-CN" sz="2400" dirty="0">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338114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封装性示例</a:t>
            </a:r>
            <a:r>
              <a:rPr lang="en-US" altLang="zh-CN" dirty="0"/>
              <a:t>: </a:t>
            </a:r>
            <a:r>
              <a:rPr lang="zh-CN" altLang="en-US" dirty="0"/>
              <a:t>小时例程</a:t>
            </a:r>
          </a:p>
        </p:txBody>
      </p:sp>
      <p:sp>
        <p:nvSpPr>
          <p:cNvPr id="3" name="内容占位符 2"/>
          <p:cNvSpPr>
            <a:spLocks noGrp="1"/>
          </p:cNvSpPr>
          <p:nvPr>
            <p:ph idx="1"/>
          </p:nvPr>
        </p:nvSpPr>
        <p:spPr/>
        <p:txBody>
          <a:bodyPr>
            <a:normAutofit lnSpcReduction="10000"/>
          </a:bodyPr>
          <a:lstStyle/>
          <a:p>
            <a:pPr algn="just"/>
            <a:r>
              <a:rPr lang="zh-CN" altLang="en-US" dirty="0" smtClean="0"/>
              <a:t>至少需要哪些代码文件</a:t>
            </a:r>
            <a:r>
              <a:rPr lang="en-US" altLang="zh-CN" dirty="0" smtClean="0"/>
              <a:t>?</a:t>
            </a:r>
          </a:p>
          <a:p>
            <a:pPr lvl="1"/>
            <a:r>
              <a:rPr lang="zh-CN" altLang="en-US" dirty="0" smtClean="0"/>
              <a:t>主体程序</a:t>
            </a:r>
            <a:endParaRPr lang="en-US" altLang="zh-CN" dirty="0" smtClean="0"/>
          </a:p>
          <a:p>
            <a:pPr lvl="2"/>
            <a:r>
              <a:rPr lang="zh-CN" altLang="en-US" dirty="0" smtClean="0"/>
              <a:t>类</a:t>
            </a:r>
            <a:r>
              <a:rPr lang="en-US" altLang="zh-CN" dirty="0" err="1" smtClean="0"/>
              <a:t>CP_Hour</a:t>
            </a:r>
            <a:endParaRPr lang="en-US" altLang="zh-CN" dirty="0" smtClean="0"/>
          </a:p>
          <a:p>
            <a:pPr lvl="3"/>
            <a:r>
              <a:rPr lang="en-US" altLang="zh-CN" dirty="0" err="1" smtClean="0"/>
              <a:t>CP_Hour.h</a:t>
            </a:r>
            <a:endParaRPr lang="en-US" altLang="zh-CN" dirty="0" smtClean="0"/>
          </a:p>
          <a:p>
            <a:pPr lvl="3"/>
            <a:r>
              <a:rPr lang="en-US" altLang="zh-CN" dirty="0" smtClean="0"/>
              <a:t>CP_Hour.cpp</a:t>
            </a:r>
            <a:endParaRPr lang="en-US" altLang="zh-CN" dirty="0"/>
          </a:p>
          <a:p>
            <a:pPr lvl="2"/>
            <a:r>
              <a:rPr lang="zh-CN" altLang="en-US" dirty="0"/>
              <a:t>类</a:t>
            </a:r>
            <a:r>
              <a:rPr lang="en-US" altLang="zh-CN" dirty="0" err="1" smtClean="0"/>
              <a:t>CP_HourApplication</a:t>
            </a:r>
            <a:endParaRPr lang="en-US" altLang="zh-CN" dirty="0" smtClean="0"/>
          </a:p>
          <a:p>
            <a:pPr lvl="3"/>
            <a:r>
              <a:rPr lang="en-US" altLang="zh-CN" dirty="0" err="1" smtClean="0"/>
              <a:t>CP_HourApplication.h</a:t>
            </a:r>
            <a:endParaRPr lang="en-US" altLang="zh-CN" dirty="0" smtClean="0"/>
          </a:p>
          <a:p>
            <a:pPr lvl="3"/>
            <a:r>
              <a:rPr lang="en-US" altLang="zh-CN" dirty="0" smtClean="0"/>
              <a:t>CP_HourApplication.cpp</a:t>
            </a:r>
          </a:p>
          <a:p>
            <a:pPr lvl="2"/>
            <a:r>
              <a:rPr lang="zh-CN" altLang="en-US" dirty="0" smtClean="0"/>
              <a:t>主函数实现文件</a:t>
            </a:r>
            <a:endParaRPr lang="en-US" altLang="zh-CN" dirty="0" smtClean="0"/>
          </a:p>
          <a:p>
            <a:pPr lvl="3"/>
            <a:r>
              <a:rPr lang="en-US" altLang="zh-CN" dirty="0"/>
              <a:t>CP_HourMain.cpp</a:t>
            </a:r>
            <a:endParaRPr lang="en-US" altLang="zh-CN" dirty="0" smtClean="0"/>
          </a:p>
          <a:p>
            <a:pPr lvl="1"/>
            <a:r>
              <a:rPr lang="zh-CN" altLang="en-US" dirty="0" smtClean="0"/>
              <a:t>测试程序</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988070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文件名</a:t>
            </a:r>
            <a:r>
              <a:rPr lang="en-US" altLang="zh-CN" dirty="0"/>
              <a:t>: </a:t>
            </a:r>
            <a:r>
              <a:rPr lang="en-US" altLang="en-US" dirty="0" err="1"/>
              <a:t>CP_Hour.h</a:t>
            </a:r>
            <a:r>
              <a:rPr lang="zh-CN" altLang="en-US" dirty="0"/>
              <a:t>；开发者</a:t>
            </a:r>
            <a:r>
              <a:rPr lang="en-US" altLang="zh-CN" dirty="0"/>
              <a:t>: </a:t>
            </a:r>
            <a:r>
              <a:rPr lang="zh-CN" altLang="en-US" dirty="0"/>
              <a:t>雍俊海</a:t>
            </a:r>
          </a:p>
        </p:txBody>
      </p:sp>
      <p:sp>
        <p:nvSpPr>
          <p:cNvPr id="3" name="内容占位符 2"/>
          <p:cNvSpPr>
            <a:spLocks noGrp="1"/>
          </p:cNvSpPr>
          <p:nvPr>
            <p:ph idx="1"/>
          </p:nvPr>
        </p:nvSpPr>
        <p:spPr>
          <a:xfrm>
            <a:off x="2979529" y="1457325"/>
            <a:ext cx="5618203" cy="4899026"/>
          </a:xfrm>
          <a:ln w="38100">
            <a:solidFill>
              <a:srgbClr val="FF3300"/>
            </a:solidFill>
          </a:ln>
        </p:spPr>
        <p:txBody>
          <a:bodyPr>
            <a:normAutofit/>
          </a:bodyPr>
          <a:lstStyle/>
          <a:p>
            <a:pPr marL="0" indent="0">
              <a:lnSpc>
                <a:spcPts val="22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ifndef</a:t>
            </a:r>
            <a:r>
              <a:rPr lang="en-US" altLang="zh-CN" sz="2000" dirty="0">
                <a:solidFill>
                  <a:srgbClr val="000000"/>
                </a:solidFill>
                <a:latin typeface="新宋体" panose="02010609030101010101" pitchFamily="49" charset="-122"/>
                <a:ea typeface="新宋体" panose="02010609030101010101" pitchFamily="49" charset="-122"/>
              </a:rPr>
              <a:t> CP_HOUR_H</a:t>
            </a:r>
          </a:p>
          <a:p>
            <a:pPr marL="0" indent="0">
              <a:lnSpc>
                <a:spcPts val="22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#define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6F008A"/>
                </a:solidFill>
                <a:latin typeface="新宋体" panose="02010609030101010101" pitchFamily="49" charset="-122"/>
                <a:ea typeface="新宋体" panose="02010609030101010101" pitchFamily="49" charset="-122"/>
              </a:rPr>
              <a:t>CP_HOUR_H</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CP_Hour</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private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m_hour</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CP_Hour</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hour = 0);</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CP_Hour</a:t>
            </a:r>
            <a:r>
              <a:rPr lang="en-US" altLang="zh-CN" sz="2000" dirty="0">
                <a:solidFill>
                  <a:srgbClr val="000000"/>
                </a:solidFill>
                <a:latin typeface="新宋体" panose="02010609030101010101" pitchFamily="49" charset="-122"/>
                <a:ea typeface="新宋体" panose="02010609030101010101" pitchFamily="49" charset="-122"/>
              </a:rPr>
              <a:t>() { }</a:t>
            </a:r>
          </a:p>
          <a:p>
            <a:pPr marL="0" indent="0">
              <a:lnSpc>
                <a:spcPts val="22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mb_addHour</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n);</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mb_getHour</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m_hour</a:t>
            </a:r>
            <a:r>
              <a:rPr lang="en-US" altLang="zh-CN" sz="2000" dirty="0">
                <a:solidFill>
                  <a:srgbClr val="000000"/>
                </a:solidFill>
                <a:latin typeface="新宋体" panose="02010609030101010101" pitchFamily="49" charset="-122"/>
                <a:ea typeface="新宋体" panose="02010609030101010101" pitchFamily="49" charset="-122"/>
              </a:rPr>
              <a:t>; }</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mb_setHour</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hour = 0);</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mb_showTime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err="1">
                <a:solidFill>
                  <a:srgbClr val="008000"/>
                </a:solidFill>
                <a:latin typeface="新宋体" panose="02010609030101010101" pitchFamily="49" charset="-122"/>
                <a:ea typeface="新宋体" panose="02010609030101010101" pitchFamily="49" charset="-122"/>
              </a:rPr>
              <a:t>CP_Hour</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a:t>
            </a:r>
            <a:r>
              <a:rPr lang="en-US" altLang="zh-CN" sz="2000" dirty="0" err="1" smtClean="0">
                <a:solidFill>
                  <a:srgbClr val="0000FF"/>
                </a:solidFill>
                <a:latin typeface="新宋体" panose="02010609030101010101" pitchFamily="49" charset="-122"/>
                <a:ea typeface="新宋体" panose="02010609030101010101" pitchFamily="49" charset="-122"/>
              </a:rPr>
              <a:t>endif</a:t>
            </a:r>
            <a:endParaRPr lang="en-US" altLang="zh-CN" sz="20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7" name="线形标注 1 6"/>
          <p:cNvSpPr/>
          <p:nvPr/>
        </p:nvSpPr>
        <p:spPr>
          <a:xfrm>
            <a:off x="249946" y="1561035"/>
            <a:ext cx="2125683" cy="2001561"/>
          </a:xfrm>
          <a:prstGeom prst="borderCallout1">
            <a:avLst>
              <a:gd name="adj1" fmla="val 76566"/>
              <a:gd name="adj2" fmla="val 99566"/>
              <a:gd name="adj3" fmla="val 75937"/>
              <a:gd name="adj4" fmla="val 130793"/>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kumimoji="1" lang="zh-CN" altLang="en-US" sz="2400" b="1" dirty="0">
                <a:latin typeface="Times New Roman" panose="02020603050405020304" pitchFamily="18" charset="0"/>
                <a:ea typeface="楷体_GB2312" pitchFamily="49" charset="-122"/>
              </a:rPr>
              <a:t>受限</a:t>
            </a:r>
            <a:r>
              <a:rPr kumimoji="1" lang="zh-CN" altLang="en-US" sz="2400" b="1" dirty="0" smtClean="0">
                <a:latin typeface="Times New Roman" panose="02020603050405020304" pitchFamily="18" charset="0"/>
                <a:ea typeface="楷体_GB2312" pitchFamily="49" charset="-122"/>
              </a:rPr>
              <a:t>数据采用私有方式</a:t>
            </a:r>
            <a:r>
              <a:rPr kumimoji="1" lang="en-US" altLang="zh-CN" sz="2400" b="1" dirty="0" smtClean="0">
                <a:latin typeface="Times New Roman" panose="02020603050405020304" pitchFamily="18" charset="0"/>
                <a:ea typeface="楷体_GB2312" pitchFamily="49" charset="-122"/>
              </a:rPr>
              <a:t>:</a:t>
            </a:r>
            <a:endParaRPr kumimoji="1" lang="en-US" altLang="zh-CN" sz="2400" b="1" dirty="0">
              <a:latin typeface="Times New Roman" panose="02020603050405020304" pitchFamily="18" charset="0"/>
              <a:ea typeface="楷体_GB2312" pitchFamily="49" charset="-122"/>
            </a:endParaRPr>
          </a:p>
          <a:p>
            <a:pPr>
              <a:spcBef>
                <a:spcPct val="0"/>
              </a:spcBef>
            </a:pPr>
            <a:r>
              <a:rPr kumimoji="1" lang="zh-CN" altLang="en-US" sz="2400" b="1" dirty="0" smtClean="0">
                <a:latin typeface="Times New Roman" panose="02020603050405020304" pitchFamily="18" charset="0"/>
                <a:ea typeface="楷体_GB2312" pitchFamily="49" charset="-122"/>
              </a:rPr>
              <a:t>要求</a:t>
            </a:r>
            <a:r>
              <a:rPr kumimoji="1" lang="zh-CN" altLang="zh-CN" sz="2400" b="1" dirty="0">
                <a:latin typeface="Times New Roman" panose="02020603050405020304" pitchFamily="18" charset="0"/>
                <a:ea typeface="楷体_GB2312" pitchFamily="49" charset="-122"/>
              </a:rPr>
              <a:t>m_hour</a:t>
            </a:r>
            <a:r>
              <a:rPr kumimoji="1" lang="zh-CN" altLang="en-US" sz="2400" b="1" dirty="0">
                <a:latin typeface="Times New Roman" panose="02020603050405020304" pitchFamily="18" charset="0"/>
                <a:ea typeface="楷体_GB2312" pitchFamily="49" charset="-122"/>
              </a:rPr>
              <a:t>的值介于</a:t>
            </a:r>
            <a:r>
              <a:rPr kumimoji="1" lang="en-US" altLang="zh-CN" sz="2400" b="1" dirty="0">
                <a:latin typeface="Times New Roman" panose="02020603050405020304" pitchFamily="18" charset="0"/>
                <a:ea typeface="楷体_GB2312" pitchFamily="49" charset="-122"/>
              </a:rPr>
              <a:t>0</a:t>
            </a:r>
            <a:r>
              <a:rPr kumimoji="1" lang="zh-CN" altLang="en-US" sz="2400" b="1" dirty="0">
                <a:latin typeface="Times New Roman" panose="02020603050405020304" pitchFamily="18" charset="0"/>
                <a:ea typeface="楷体_GB2312" pitchFamily="49" charset="-122"/>
              </a:rPr>
              <a:t>和</a:t>
            </a:r>
            <a:r>
              <a:rPr kumimoji="1" lang="en-US" altLang="zh-CN" sz="2400" b="1" dirty="0">
                <a:latin typeface="Times New Roman" panose="02020603050405020304" pitchFamily="18" charset="0"/>
                <a:ea typeface="楷体_GB2312" pitchFamily="49" charset="-122"/>
              </a:rPr>
              <a:t>23</a:t>
            </a:r>
            <a:r>
              <a:rPr kumimoji="1" lang="zh-CN" altLang="en-US" sz="2400" b="1" dirty="0">
                <a:latin typeface="Times New Roman" panose="02020603050405020304" pitchFamily="18" charset="0"/>
                <a:ea typeface="楷体_GB2312" pitchFamily="49" charset="-122"/>
              </a:rPr>
              <a:t>之间</a:t>
            </a:r>
            <a:r>
              <a:rPr kumimoji="1" lang="en-US" altLang="zh-CN" sz="2400" b="1" dirty="0">
                <a:latin typeface="Times New Roman" panose="02020603050405020304" pitchFamily="18" charset="0"/>
                <a:ea typeface="楷体_GB2312" pitchFamily="49" charset="-122"/>
              </a:rPr>
              <a:t>?</a:t>
            </a:r>
          </a:p>
        </p:txBody>
      </p:sp>
      <p:sp>
        <p:nvSpPr>
          <p:cNvPr id="12" name="Text Box 9"/>
          <p:cNvSpPr txBox="1">
            <a:spLocks noChangeArrowheads="1"/>
          </p:cNvSpPr>
          <p:nvPr/>
        </p:nvSpPr>
        <p:spPr bwMode="auto">
          <a:xfrm>
            <a:off x="249946" y="4282895"/>
            <a:ext cx="2451101" cy="1353157"/>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9000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400" dirty="0">
                <a:ea typeface="楷体_GB2312" pitchFamily="49" charset="-122"/>
              </a:rPr>
              <a:t>受限数据访问</a:t>
            </a:r>
            <a:r>
              <a:rPr lang="en-US" altLang="zh-CN" sz="2400" dirty="0">
                <a:ea typeface="楷体_GB2312" pitchFamily="49" charset="-122"/>
              </a:rPr>
              <a:t>:</a:t>
            </a:r>
          </a:p>
          <a:p>
            <a:pPr>
              <a:spcBef>
                <a:spcPct val="0"/>
              </a:spcBef>
              <a:buNone/>
            </a:pPr>
            <a:r>
              <a:rPr lang="en-US" altLang="zh-CN" sz="2400" dirty="0">
                <a:ea typeface="楷体_GB2312" pitchFamily="49" charset="-122"/>
              </a:rPr>
              <a:t>Get</a:t>
            </a:r>
            <a:r>
              <a:rPr lang="zh-CN" altLang="en-US" sz="2400" dirty="0">
                <a:ea typeface="楷体_GB2312" pitchFamily="49" charset="-122"/>
              </a:rPr>
              <a:t>函数、</a:t>
            </a:r>
            <a:endParaRPr lang="en-US" altLang="zh-CN" sz="2400" dirty="0">
              <a:ea typeface="楷体_GB2312" pitchFamily="49" charset="-122"/>
            </a:endParaRPr>
          </a:p>
          <a:p>
            <a:pPr>
              <a:spcBef>
                <a:spcPct val="0"/>
              </a:spcBef>
              <a:buNone/>
            </a:pPr>
            <a:r>
              <a:rPr lang="en-US" altLang="zh-CN" sz="2400" dirty="0">
                <a:ea typeface="楷体_GB2312" pitchFamily="49" charset="-122"/>
              </a:rPr>
              <a:t>Set</a:t>
            </a:r>
            <a:r>
              <a:rPr lang="zh-CN" altLang="en-US" sz="2400" dirty="0">
                <a:ea typeface="楷体_GB2312" pitchFamily="49" charset="-122"/>
              </a:rPr>
              <a:t>函数。</a:t>
            </a:r>
            <a:endParaRPr lang="en-US" altLang="zh-CN" sz="2400" dirty="0">
              <a:ea typeface="楷体_GB2312" pitchFamily="49" charset="-122"/>
            </a:endParaRPr>
          </a:p>
        </p:txBody>
      </p:sp>
      <p:cxnSp>
        <p:nvCxnSpPr>
          <p:cNvPr id="14" name="直接箭头连接符 13"/>
          <p:cNvCxnSpPr/>
          <p:nvPr/>
        </p:nvCxnSpPr>
        <p:spPr>
          <a:xfrm flipV="1">
            <a:off x="1591796" y="5006973"/>
            <a:ext cx="1980000" cy="1"/>
          </a:xfrm>
          <a:prstGeom prst="straightConnector1">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p:cNvCxnSpPr/>
          <p:nvPr/>
        </p:nvCxnSpPr>
        <p:spPr>
          <a:xfrm flipV="1">
            <a:off x="1591796" y="5303334"/>
            <a:ext cx="1980000" cy="1"/>
          </a:xfrm>
          <a:prstGeom prst="straightConnector1">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774808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文件名</a:t>
            </a:r>
            <a:r>
              <a:rPr lang="en-US" altLang="zh-CN" dirty="0"/>
              <a:t>: </a:t>
            </a:r>
            <a:r>
              <a:rPr lang="en-US" altLang="en-US" dirty="0"/>
              <a:t>CP_Hour.cpp</a:t>
            </a:r>
            <a:r>
              <a:rPr lang="zh-CN" altLang="en-US" dirty="0"/>
              <a:t>；开发者</a:t>
            </a:r>
            <a:r>
              <a:rPr lang="en-US" altLang="zh-CN" dirty="0"/>
              <a:t>: </a:t>
            </a:r>
            <a:r>
              <a:rPr lang="zh-CN" altLang="en-US" dirty="0"/>
              <a:t>雍俊海</a:t>
            </a:r>
          </a:p>
        </p:txBody>
      </p:sp>
      <p:sp>
        <p:nvSpPr>
          <p:cNvPr id="3" name="内容占位符 2"/>
          <p:cNvSpPr>
            <a:spLocks noGrp="1"/>
          </p:cNvSpPr>
          <p:nvPr>
            <p:ph idx="1"/>
          </p:nvPr>
        </p:nvSpPr>
        <p:spPr>
          <a:xfrm>
            <a:off x="165086" y="1457325"/>
            <a:ext cx="4858182" cy="4899026"/>
          </a:xfrm>
          <a:ln w="38100">
            <a:solidFill>
              <a:srgbClr val="FF3300"/>
            </a:solidFill>
          </a:ln>
        </p:spPr>
        <p:txBody>
          <a:bodyPr>
            <a:normAutofit fontScale="70000" lnSpcReduction="20000"/>
          </a:bodyPr>
          <a:lstStyle/>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&lt;</a:t>
            </a:r>
            <a:r>
              <a:rPr lang="en-US" altLang="zh-CN" dirty="0" err="1">
                <a:solidFill>
                  <a:srgbClr val="A31515"/>
                </a:solidFill>
                <a:latin typeface="新宋体" panose="02010609030101010101" pitchFamily="49" charset="-122"/>
                <a:ea typeface="新宋体" panose="02010609030101010101" pitchFamily="49" charset="-122"/>
              </a:rPr>
              <a:t>iostream</a:t>
            </a:r>
            <a:r>
              <a:rPr lang="en-US" altLang="zh-CN" dirty="0">
                <a:solidFill>
                  <a:srgbClr val="A31515"/>
                </a:solidFill>
                <a:latin typeface="新宋体" panose="02010609030101010101" pitchFamily="49" charset="-122"/>
                <a:ea typeface="新宋体" panose="02010609030101010101" pitchFamily="49" charset="-122"/>
              </a:rPr>
              <a:t>&gt;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using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namespace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std</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err="1">
                <a:solidFill>
                  <a:srgbClr val="A31515"/>
                </a:solidFill>
                <a:latin typeface="新宋体" panose="02010609030101010101" pitchFamily="49" charset="-122"/>
                <a:ea typeface="新宋体" panose="02010609030101010101" pitchFamily="49" charset="-122"/>
              </a:rPr>
              <a:t>CP_Hour.h</a:t>
            </a:r>
            <a:r>
              <a:rPr lang="en-US" altLang="zh-CN" dirty="0">
                <a:solidFill>
                  <a:srgbClr val="A31515"/>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err="1">
                <a:solidFill>
                  <a:srgbClr val="2B91AF"/>
                </a:solidFill>
                <a:latin typeface="新宋体" panose="02010609030101010101" pitchFamily="49" charset="-122"/>
                <a:ea typeface="新宋体" panose="02010609030101010101" pitchFamily="49" charset="-122"/>
              </a:rPr>
              <a:t>CP_Hour</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CP_Hour</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808080"/>
                </a:solidFill>
                <a:latin typeface="新宋体" panose="02010609030101010101" pitchFamily="49" charset="-122"/>
                <a:ea typeface="新宋体" panose="02010609030101010101" pitchFamily="49" charset="-122"/>
              </a:rPr>
              <a:t>hour</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mb_setHour</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808080"/>
                </a:solidFill>
                <a:latin typeface="新宋体" panose="02010609030101010101" pitchFamily="49" charset="-122"/>
                <a:ea typeface="新宋体" panose="02010609030101010101" pitchFamily="49" charset="-122"/>
              </a:rPr>
              <a:t>hour</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en-US" altLang="zh-CN" dirty="0" err="1">
                <a:solidFill>
                  <a:srgbClr val="008000"/>
                </a:solidFill>
                <a:latin typeface="新宋体" panose="02010609030101010101" pitchFamily="49" charset="-122"/>
                <a:ea typeface="新宋体" panose="02010609030101010101" pitchFamily="49" charset="-122"/>
              </a:rPr>
              <a:t>CP_Hour</a:t>
            </a:r>
            <a:r>
              <a:rPr lang="zh-CN" altLang="en-US" dirty="0">
                <a:solidFill>
                  <a:srgbClr val="008000"/>
                </a:solidFill>
                <a:latin typeface="新宋体" panose="02010609030101010101" pitchFamily="49" charset="-122"/>
                <a:ea typeface="新宋体" panose="02010609030101010101" pitchFamily="49" charset="-122"/>
              </a:rPr>
              <a:t>构造函数定义结束</a:t>
            </a: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CP_Hour</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mb_addHour</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808080"/>
                </a:solidFill>
                <a:latin typeface="新宋体" panose="02010609030101010101" pitchFamily="49" charset="-122"/>
                <a:ea typeface="新宋体" panose="02010609030101010101" pitchFamily="49" charset="-122"/>
              </a:rPr>
              <a:t>n</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mb_setHour</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m_hour</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808080"/>
                </a:solidFill>
                <a:latin typeface="新宋体" panose="02010609030101010101" pitchFamily="49" charset="-122"/>
                <a:ea typeface="新宋体" panose="02010609030101010101" pitchFamily="49" charset="-122"/>
              </a:rPr>
              <a:t>n</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en-US" altLang="zh-CN" dirty="0" err="1">
                <a:solidFill>
                  <a:srgbClr val="008000"/>
                </a:solidFill>
                <a:latin typeface="新宋体" panose="02010609030101010101" pitchFamily="49" charset="-122"/>
                <a:ea typeface="新宋体" panose="02010609030101010101" pitchFamily="49" charset="-122"/>
              </a:rPr>
              <a:t>CP_Hour</a:t>
            </a:r>
            <a:r>
              <a:rPr lang="en-US" altLang="zh-CN" dirty="0">
                <a:solidFill>
                  <a:srgbClr val="008000"/>
                </a:solidFill>
                <a:latin typeface="新宋体" panose="02010609030101010101" pitchFamily="49" charset="-122"/>
                <a:ea typeface="新宋体" panose="02010609030101010101" pitchFamily="49" charset="-122"/>
              </a:rPr>
              <a:t>::</a:t>
            </a:r>
            <a:r>
              <a:rPr lang="en-US" altLang="zh-CN" dirty="0" err="1">
                <a:solidFill>
                  <a:srgbClr val="008000"/>
                </a:solidFill>
                <a:latin typeface="新宋体" panose="02010609030101010101" pitchFamily="49" charset="-122"/>
                <a:ea typeface="新宋体" panose="02010609030101010101" pitchFamily="49" charset="-122"/>
              </a:rPr>
              <a:t>mb_addHour</a:t>
            </a:r>
            <a:r>
              <a:rPr lang="zh-CN" altLang="en-US" dirty="0">
                <a:solidFill>
                  <a:srgbClr val="008000"/>
                </a:solidFill>
                <a:latin typeface="新宋体" panose="02010609030101010101" pitchFamily="49" charset="-122"/>
                <a:ea typeface="新宋体" panose="02010609030101010101" pitchFamily="49" charset="-122"/>
              </a:rPr>
              <a:t>函数定义结束</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3890349" y="1362325"/>
            <a:ext cx="5063653" cy="3423432"/>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3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CP_Hour</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mb_setHour</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808080"/>
                </a:solidFill>
                <a:latin typeface="新宋体" panose="02010609030101010101" pitchFamily="49" charset="-122"/>
                <a:ea typeface="新宋体" panose="02010609030101010101" pitchFamily="49" charset="-122"/>
              </a:rPr>
              <a:t>hour</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3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3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m_hour</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808080"/>
                </a:solidFill>
                <a:latin typeface="新宋体" panose="02010609030101010101" pitchFamily="49" charset="-122"/>
                <a:ea typeface="新宋体" panose="02010609030101010101" pitchFamily="49" charset="-122"/>
              </a:rPr>
              <a:t>hour</a:t>
            </a:r>
            <a:r>
              <a:rPr lang="en-US" altLang="zh-CN" sz="2000" dirty="0">
                <a:solidFill>
                  <a:srgbClr val="000000"/>
                </a:solidFill>
                <a:latin typeface="新宋体" panose="02010609030101010101" pitchFamily="49" charset="-122"/>
                <a:ea typeface="新宋体" panose="02010609030101010101" pitchFamily="49" charset="-122"/>
              </a:rPr>
              <a:t> % 24;</a:t>
            </a:r>
          </a:p>
          <a:p>
            <a:pPr marL="0" indent="0">
              <a:lnSpc>
                <a:spcPts val="23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if</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m_hour</a:t>
            </a:r>
            <a:r>
              <a:rPr lang="en-US" altLang="zh-CN" sz="2000" dirty="0">
                <a:solidFill>
                  <a:srgbClr val="000000"/>
                </a:solidFill>
                <a:latin typeface="新宋体" panose="02010609030101010101" pitchFamily="49" charset="-122"/>
                <a:ea typeface="新宋体" panose="02010609030101010101" pitchFamily="49" charset="-122"/>
              </a:rPr>
              <a:t>&lt;0)</a:t>
            </a:r>
          </a:p>
          <a:p>
            <a:pPr marL="0" indent="0">
              <a:lnSpc>
                <a:spcPts val="23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m_hour</a:t>
            </a:r>
            <a:r>
              <a:rPr lang="en-US" altLang="zh-CN" sz="2000" dirty="0">
                <a:solidFill>
                  <a:srgbClr val="000000"/>
                </a:solidFill>
                <a:latin typeface="新宋体" panose="02010609030101010101" pitchFamily="49" charset="-122"/>
                <a:ea typeface="新宋体" panose="02010609030101010101" pitchFamily="49" charset="-122"/>
              </a:rPr>
              <a:t> += 24;</a:t>
            </a:r>
          </a:p>
          <a:p>
            <a:pPr marL="0" indent="0">
              <a:lnSpc>
                <a:spcPts val="23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en-US" altLang="zh-CN" sz="2000" dirty="0" err="1">
                <a:solidFill>
                  <a:srgbClr val="008000"/>
                </a:solidFill>
                <a:latin typeface="新宋体" panose="02010609030101010101" pitchFamily="49" charset="-122"/>
                <a:ea typeface="新宋体" panose="02010609030101010101" pitchFamily="49" charset="-122"/>
              </a:rPr>
              <a:t>CP_Hour</a:t>
            </a:r>
            <a:r>
              <a:rPr lang="en-US" altLang="zh-CN" sz="2000" dirty="0">
                <a:solidFill>
                  <a:srgbClr val="008000"/>
                </a:solidFill>
                <a:latin typeface="新宋体" panose="02010609030101010101" pitchFamily="49" charset="-122"/>
                <a:ea typeface="新宋体" panose="02010609030101010101" pitchFamily="49" charset="-122"/>
              </a:rPr>
              <a:t>::</a:t>
            </a:r>
            <a:r>
              <a:rPr lang="en-US" altLang="zh-CN" sz="2000" dirty="0" err="1">
                <a:solidFill>
                  <a:srgbClr val="008000"/>
                </a:solidFill>
                <a:latin typeface="新宋体" panose="02010609030101010101" pitchFamily="49" charset="-122"/>
                <a:ea typeface="新宋体" panose="02010609030101010101" pitchFamily="49" charset="-122"/>
              </a:rPr>
              <a:t>mb_setHour</a:t>
            </a:r>
            <a:r>
              <a:rPr lang="zh-CN" altLang="en-US" sz="2000" dirty="0">
                <a:solidFill>
                  <a:srgbClr val="008000"/>
                </a:solidFill>
                <a:latin typeface="新宋体" panose="02010609030101010101" pitchFamily="49" charset="-122"/>
                <a:ea typeface="新宋体" panose="02010609030101010101" pitchFamily="49" charset="-122"/>
              </a:rPr>
              <a:t>函数定义结束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3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3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CP_Hour</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mb_showTime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3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3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m_hour</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zh-CN" altLang="en-US" sz="2000" dirty="0">
                <a:solidFill>
                  <a:srgbClr val="A31515"/>
                </a:solidFill>
                <a:latin typeface="新宋体" panose="02010609030101010101" pitchFamily="49" charset="-122"/>
                <a:ea typeface="新宋体" panose="02010609030101010101" pitchFamily="49" charset="-122"/>
              </a:rPr>
              <a:t>点</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3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en-US" altLang="zh-CN" sz="2000" dirty="0" err="1">
                <a:solidFill>
                  <a:srgbClr val="008000"/>
                </a:solidFill>
                <a:latin typeface="新宋体" panose="02010609030101010101" pitchFamily="49" charset="-122"/>
                <a:ea typeface="新宋体" panose="02010609030101010101" pitchFamily="49" charset="-122"/>
              </a:rPr>
              <a:t>CP_Hour</a:t>
            </a:r>
            <a:r>
              <a:rPr lang="en-US" altLang="zh-CN" sz="2000" dirty="0">
                <a:solidFill>
                  <a:srgbClr val="008000"/>
                </a:solidFill>
                <a:latin typeface="新宋体" panose="02010609030101010101" pitchFamily="49" charset="-122"/>
                <a:ea typeface="新宋体" panose="02010609030101010101" pitchFamily="49" charset="-122"/>
              </a:rPr>
              <a:t>::</a:t>
            </a:r>
            <a:r>
              <a:rPr lang="en-US" altLang="zh-CN" sz="2000" dirty="0" err="1">
                <a:solidFill>
                  <a:srgbClr val="008000"/>
                </a:solidFill>
                <a:latin typeface="新宋体" panose="02010609030101010101" pitchFamily="49" charset="-122"/>
                <a:ea typeface="新宋体" panose="02010609030101010101" pitchFamily="49" charset="-122"/>
              </a:rPr>
              <a:t>mb_showTime</a:t>
            </a:r>
            <a:r>
              <a:rPr lang="zh-CN" altLang="en-US" sz="2000" dirty="0">
                <a:solidFill>
                  <a:srgbClr val="008000"/>
                </a:solidFill>
                <a:latin typeface="新宋体" panose="02010609030101010101" pitchFamily="49" charset="-122"/>
                <a:ea typeface="新宋体" panose="02010609030101010101" pitchFamily="49" charset="-122"/>
              </a:rPr>
              <a:t>函数定义结束</a:t>
            </a:r>
            <a:endParaRPr lang="zh-CN" altLang="en-US" sz="2000" dirty="0">
              <a:solidFill>
                <a:srgbClr val="000000"/>
              </a:solidFill>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2583752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文件名</a:t>
            </a:r>
            <a:r>
              <a:rPr lang="en-US" altLang="zh-CN" sz="3200" dirty="0"/>
              <a:t>: </a:t>
            </a:r>
            <a:r>
              <a:rPr lang="en-US" altLang="en-US" sz="3200" dirty="0" err="1"/>
              <a:t>CP_HourApplication.h</a:t>
            </a:r>
            <a:r>
              <a:rPr lang="zh-CN" altLang="en-US" sz="3200" dirty="0"/>
              <a:t>；开发者</a:t>
            </a:r>
            <a:r>
              <a:rPr lang="en-US" altLang="zh-CN" sz="3200" dirty="0"/>
              <a:t>: </a:t>
            </a:r>
            <a:r>
              <a:rPr lang="zh-CN" altLang="en-US" sz="3200" dirty="0"/>
              <a:t>雍俊海</a:t>
            </a:r>
          </a:p>
        </p:txBody>
      </p:sp>
      <p:sp>
        <p:nvSpPr>
          <p:cNvPr id="3" name="内容占位符 2"/>
          <p:cNvSpPr>
            <a:spLocks noGrp="1"/>
          </p:cNvSpPr>
          <p:nvPr>
            <p:ph idx="1"/>
          </p:nvPr>
        </p:nvSpPr>
        <p:spPr>
          <a:xfrm>
            <a:off x="461964" y="1457325"/>
            <a:ext cx="5202566" cy="4899026"/>
          </a:xfrm>
          <a:ln w="38100">
            <a:solidFill>
              <a:srgbClr val="FF3300"/>
            </a:solidFill>
          </a:ln>
        </p:spPr>
        <p:txBody>
          <a:bodyPr>
            <a:normAutofit fontScale="70000" lnSpcReduction="20000"/>
          </a:bodyPr>
          <a:lstStyle/>
          <a:p>
            <a:pPr marL="0" indent="0">
              <a:buNone/>
            </a:pPr>
            <a:r>
              <a:rPr lang="en-US" altLang="zh-CN" dirty="0">
                <a:solidFill>
                  <a:srgbClr val="0000FF"/>
                </a:solidFill>
                <a:latin typeface="新宋体" panose="02010609030101010101" pitchFamily="49" charset="-122"/>
                <a:ea typeface="新宋体" panose="02010609030101010101" pitchFamily="49" charset="-122"/>
              </a:rPr>
              <a:t>#</a:t>
            </a:r>
            <a:r>
              <a:rPr lang="en-US" altLang="zh-CN" dirty="0" err="1">
                <a:solidFill>
                  <a:srgbClr val="0000FF"/>
                </a:solidFill>
                <a:latin typeface="新宋体" panose="02010609030101010101" pitchFamily="49" charset="-122"/>
                <a:ea typeface="新宋体" panose="02010609030101010101" pitchFamily="49" charset="-122"/>
              </a:rPr>
              <a:t>ifndef</a:t>
            </a:r>
            <a:r>
              <a:rPr lang="en-US" altLang="zh-CN" dirty="0">
                <a:solidFill>
                  <a:srgbClr val="000000"/>
                </a:solidFill>
                <a:latin typeface="新宋体" panose="02010609030101010101" pitchFamily="49" charset="-122"/>
                <a:ea typeface="新宋体" panose="02010609030101010101" pitchFamily="49" charset="-122"/>
              </a:rPr>
              <a:t> CP_HOURAPPLICATION_H</a:t>
            </a:r>
          </a:p>
          <a:p>
            <a:pPr marL="0" indent="0">
              <a:buNone/>
            </a:pPr>
            <a:r>
              <a:rPr lang="en-US" altLang="zh-CN" dirty="0">
                <a:solidFill>
                  <a:srgbClr val="0000FF"/>
                </a:solidFill>
                <a:latin typeface="新宋体" panose="02010609030101010101" pitchFamily="49" charset="-122"/>
                <a:ea typeface="新宋体" panose="02010609030101010101" pitchFamily="49" charset="-122"/>
              </a:rPr>
              <a:t>#define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6F008A"/>
                </a:solidFill>
                <a:latin typeface="新宋体" panose="02010609030101010101" pitchFamily="49" charset="-122"/>
                <a:ea typeface="新宋体" panose="02010609030101010101" pitchFamily="49" charset="-122"/>
              </a:rPr>
              <a:t>CP_HOURAPPLICATION_H</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class</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CP_HourApplication</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FF"/>
                </a:solidFill>
                <a:latin typeface="新宋体" panose="02010609030101010101" pitchFamily="49" charset="-122"/>
                <a:ea typeface="新宋体" panose="02010609030101010101" pitchFamily="49" charset="-122"/>
              </a:rPr>
              <a:t>public</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CP_HourApplication</a:t>
            </a:r>
            <a:r>
              <a:rPr lang="en-US" altLang="zh-CN" dirty="0">
                <a:solidFill>
                  <a:srgbClr val="000000"/>
                </a:solidFill>
                <a:latin typeface="新宋体" panose="02010609030101010101" pitchFamily="49" charset="-122"/>
                <a:ea typeface="新宋体" panose="02010609030101010101" pitchFamily="49" charset="-122"/>
              </a:rPr>
              <a:t>() { }</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CP_HourApplication</a:t>
            </a:r>
            <a:r>
              <a:rPr lang="en-US" altLang="zh-CN" dirty="0">
                <a:solidFill>
                  <a:srgbClr val="000000"/>
                </a:solidFill>
                <a:latin typeface="新宋体" panose="02010609030101010101" pitchFamily="49" charset="-122"/>
                <a:ea typeface="新宋体" panose="02010609030101010101" pitchFamily="49" charset="-122"/>
              </a:rPr>
              <a:t>() { }</a:t>
            </a:r>
          </a:p>
          <a:p>
            <a:pPr marL="0" indent="0">
              <a:buNone/>
            </a:pPr>
            <a:r>
              <a:rPr lang="en-US" altLang="zh-CN" dirty="0">
                <a:solidFill>
                  <a:srgbClr val="0000FF"/>
                </a:solidFill>
                <a:latin typeface="新宋体" panose="02010609030101010101" pitchFamily="49" charset="-122"/>
                <a:ea typeface="新宋体" panose="02010609030101010101" pitchFamily="49" charset="-122"/>
              </a:rPr>
              <a:t>public</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mb_run</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类</a:t>
            </a:r>
            <a:r>
              <a:rPr lang="en-US" altLang="zh-CN" dirty="0" err="1">
                <a:solidFill>
                  <a:srgbClr val="008000"/>
                </a:solidFill>
                <a:latin typeface="新宋体" panose="02010609030101010101" pitchFamily="49" charset="-122"/>
                <a:ea typeface="新宋体" panose="02010609030101010101" pitchFamily="49" charset="-122"/>
              </a:rPr>
              <a:t>CP_HourApplication</a:t>
            </a:r>
            <a:r>
              <a:rPr lang="zh-CN" altLang="en-US" dirty="0">
                <a:solidFill>
                  <a:srgbClr val="008000"/>
                </a:solidFill>
                <a:latin typeface="新宋体" panose="02010609030101010101" pitchFamily="49" charset="-122"/>
                <a:ea typeface="新宋体" panose="02010609030101010101" pitchFamily="49" charset="-122"/>
              </a:rPr>
              <a:t>定义结束</a:t>
            </a: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a:t>
            </a:r>
            <a:r>
              <a:rPr lang="en-US" altLang="zh-CN" dirty="0" err="1">
                <a:solidFill>
                  <a:srgbClr val="0000FF"/>
                </a:solidFill>
                <a:latin typeface="新宋体" panose="02010609030101010101" pitchFamily="49" charset="-122"/>
                <a:ea typeface="新宋体" panose="02010609030101010101" pitchFamily="49" charset="-122"/>
              </a:rPr>
              <a:t>endif</a:t>
            </a:r>
            <a:endParaRPr lang="en-US" altLang="zh-CN"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5927805" y="2869731"/>
            <a:ext cx="2451101" cy="2165407"/>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9000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400" dirty="0" smtClean="0">
                <a:ea typeface="楷体_GB2312" pitchFamily="49" charset="-122"/>
              </a:rPr>
              <a:t>如果没有成员变量并且只有一个成员函数，则可以用全局函数替换这个类。</a:t>
            </a:r>
            <a:endParaRPr lang="en-US" altLang="zh-CN" sz="2400" dirty="0">
              <a:ea typeface="楷体_GB2312" pitchFamily="49" charset="-122"/>
            </a:endParaRPr>
          </a:p>
        </p:txBody>
      </p:sp>
    </p:spTree>
    <p:extLst>
      <p:ext uri="{BB962C8B-B14F-4D97-AF65-F5344CB8AC3E}">
        <p14:creationId xmlns:p14="http://schemas.microsoft.com/office/powerpoint/2010/main" val="3732804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文件名</a:t>
            </a:r>
            <a:r>
              <a:rPr lang="en-US" altLang="zh-CN" sz="2800" dirty="0"/>
              <a:t>: </a:t>
            </a:r>
            <a:r>
              <a:rPr lang="en-US" altLang="en-US" sz="2800" dirty="0"/>
              <a:t>CP_HourApplication.cpp</a:t>
            </a:r>
            <a:r>
              <a:rPr lang="zh-CN" altLang="en-US" sz="2800" dirty="0"/>
              <a:t>；开发者</a:t>
            </a:r>
            <a:r>
              <a:rPr lang="en-US" altLang="zh-CN" sz="2800" dirty="0"/>
              <a:t>: </a:t>
            </a:r>
            <a:r>
              <a:rPr lang="zh-CN" altLang="en-US" sz="2800" dirty="0"/>
              <a:t>雍俊海</a:t>
            </a:r>
          </a:p>
        </p:txBody>
      </p:sp>
      <p:sp>
        <p:nvSpPr>
          <p:cNvPr id="3" name="内容占位符 2"/>
          <p:cNvSpPr>
            <a:spLocks noGrp="1"/>
          </p:cNvSpPr>
          <p:nvPr>
            <p:ph idx="1"/>
          </p:nvPr>
        </p:nvSpPr>
        <p:spPr/>
        <p:txBody>
          <a:bodyPr>
            <a:normAutofit/>
          </a:bodyPr>
          <a:lstStyle/>
          <a:p>
            <a:pPr marL="0" indent="0">
              <a:lnSpc>
                <a:spcPts val="23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iostream</a:t>
            </a:r>
            <a:r>
              <a:rPr lang="en-US" altLang="zh-CN" sz="2000" dirty="0">
                <a:solidFill>
                  <a:srgbClr val="A31515"/>
                </a:solidFill>
                <a:latin typeface="新宋体" panose="02010609030101010101" pitchFamily="49" charset="-122"/>
                <a:ea typeface="新宋体" panose="02010609030101010101" pitchFamily="49" charset="-122"/>
              </a:rPr>
              <a:t>&gt;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3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using</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namespace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std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3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err="1">
                <a:solidFill>
                  <a:srgbClr val="A31515"/>
                </a:solidFill>
                <a:latin typeface="新宋体" panose="02010609030101010101" pitchFamily="49" charset="-122"/>
                <a:ea typeface="新宋体" panose="02010609030101010101" pitchFamily="49" charset="-122"/>
              </a:rPr>
              <a:t>CP_Hour.h</a:t>
            </a:r>
            <a:r>
              <a:rPr lang="en-US" altLang="zh-CN" sz="2000" dirty="0">
                <a:solidFill>
                  <a:srgbClr val="A31515"/>
                </a:solidFill>
                <a:latin typeface="新宋体" panose="02010609030101010101" pitchFamily="49" charset="-122"/>
                <a:ea typeface="新宋体" panose="02010609030101010101" pitchFamily="49" charset="-122"/>
              </a:rPr>
              <a: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3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err="1">
                <a:solidFill>
                  <a:srgbClr val="A31515"/>
                </a:solidFill>
                <a:latin typeface="新宋体" panose="02010609030101010101" pitchFamily="49" charset="-122"/>
                <a:ea typeface="新宋体" panose="02010609030101010101" pitchFamily="49" charset="-122"/>
              </a:rPr>
              <a:t>CP_HourApplication.h</a:t>
            </a:r>
            <a:r>
              <a:rPr lang="en-US" altLang="zh-CN" sz="2000" dirty="0">
                <a:solidFill>
                  <a:srgbClr val="A31515"/>
                </a:solidFill>
                <a:latin typeface="新宋体" panose="02010609030101010101" pitchFamily="49" charset="-122"/>
                <a:ea typeface="新宋体" panose="02010609030101010101" pitchFamily="49" charset="-122"/>
              </a:rPr>
              <a: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3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3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CP_HourApplication</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mb_run</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3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3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n = 0;</a:t>
            </a:r>
          </a:p>
          <a:p>
            <a:pPr marL="0" indent="0">
              <a:lnSpc>
                <a:spcPts val="23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CP_Hour</a:t>
            </a:r>
            <a:r>
              <a:rPr lang="en-US" altLang="zh-CN" sz="2000" dirty="0">
                <a:solidFill>
                  <a:srgbClr val="000000"/>
                </a:solidFill>
                <a:latin typeface="新宋体" panose="02010609030101010101" pitchFamily="49" charset="-122"/>
                <a:ea typeface="新宋体" panose="02010609030101010101" pitchFamily="49" charset="-122"/>
              </a:rPr>
              <a:t> hour(16);</a:t>
            </a:r>
          </a:p>
          <a:p>
            <a:pPr marL="0" indent="0">
              <a:lnSpc>
                <a:spcPts val="2300"/>
              </a:lnSpc>
              <a:spcBef>
                <a:spcPts val="0"/>
              </a:spcBef>
              <a:buNone/>
            </a:pPr>
            <a:r>
              <a:rPr lang="zh-CN" altLang="en-US"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zh-CN" altLang="en-US"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zh-CN" altLang="en-US" sz="2000" dirty="0">
                <a:solidFill>
                  <a:srgbClr val="A31515"/>
                </a:solidFill>
                <a:latin typeface="新宋体" panose="02010609030101010101" pitchFamily="49" charset="-122"/>
                <a:ea typeface="新宋体" panose="02010609030101010101" pitchFamily="49" charset="-122"/>
              </a:rPr>
              <a:t>请输入一个整数</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3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cin</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&gt;&gt;</a:t>
            </a:r>
            <a:r>
              <a:rPr lang="en-US" altLang="zh-CN" sz="2000" dirty="0">
                <a:solidFill>
                  <a:srgbClr val="000000"/>
                </a:solidFill>
                <a:latin typeface="新宋体" panose="02010609030101010101" pitchFamily="49" charset="-122"/>
                <a:ea typeface="新宋体" panose="02010609030101010101" pitchFamily="49" charset="-122"/>
              </a:rPr>
              <a:t> n;</a:t>
            </a:r>
          </a:p>
          <a:p>
            <a:pPr marL="0" indent="0">
              <a:lnSpc>
                <a:spcPts val="23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hour.mb_addHour</a:t>
            </a:r>
            <a:r>
              <a:rPr lang="en-US" altLang="zh-CN" sz="2000" dirty="0">
                <a:solidFill>
                  <a:srgbClr val="000000"/>
                </a:solidFill>
                <a:latin typeface="新宋体" panose="02010609030101010101" pitchFamily="49" charset="-122"/>
                <a:ea typeface="新宋体" panose="02010609030101010101" pitchFamily="49" charset="-122"/>
              </a:rPr>
              <a:t>(n);</a:t>
            </a:r>
          </a:p>
          <a:p>
            <a:pPr marL="0" indent="0">
              <a:lnSpc>
                <a:spcPts val="23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n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zh-CN" altLang="en-US" sz="2000" dirty="0">
                <a:solidFill>
                  <a:srgbClr val="A31515"/>
                </a:solidFill>
                <a:latin typeface="新宋体" panose="02010609030101010101" pitchFamily="49" charset="-122"/>
                <a:ea typeface="新宋体" panose="02010609030101010101" pitchFamily="49" charset="-122"/>
              </a:rPr>
              <a:t>小时之后是</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3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hour.mb_showTime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3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3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en-US" altLang="zh-CN" sz="2000" dirty="0" err="1">
                <a:solidFill>
                  <a:srgbClr val="008000"/>
                </a:solidFill>
                <a:latin typeface="新宋体" panose="02010609030101010101" pitchFamily="49" charset="-122"/>
                <a:ea typeface="新宋体" panose="02010609030101010101" pitchFamily="49" charset="-122"/>
              </a:rPr>
              <a:t>CP_HourApplication</a:t>
            </a:r>
            <a:r>
              <a:rPr lang="en-US" altLang="zh-CN" sz="2000" dirty="0">
                <a:solidFill>
                  <a:srgbClr val="008000"/>
                </a:solidFill>
                <a:latin typeface="新宋体" panose="02010609030101010101" pitchFamily="49" charset="-122"/>
                <a:ea typeface="新宋体" panose="02010609030101010101" pitchFamily="49" charset="-122"/>
              </a:rPr>
              <a:t>::</a:t>
            </a:r>
            <a:r>
              <a:rPr lang="en-US" altLang="zh-CN" sz="2000" dirty="0" err="1">
                <a:solidFill>
                  <a:srgbClr val="008000"/>
                </a:solidFill>
                <a:latin typeface="新宋体" panose="02010609030101010101" pitchFamily="49" charset="-122"/>
                <a:ea typeface="新宋体" panose="02010609030101010101" pitchFamily="49" charset="-122"/>
              </a:rPr>
              <a:t>mb_run</a:t>
            </a:r>
            <a:r>
              <a:rPr lang="zh-CN" altLang="en-US" sz="2000" dirty="0">
                <a:solidFill>
                  <a:srgbClr val="008000"/>
                </a:solidFill>
                <a:latin typeface="新宋体" panose="02010609030101010101" pitchFamily="49" charset="-122"/>
                <a:ea typeface="新宋体" panose="02010609030101010101" pitchFamily="49" charset="-122"/>
              </a:rPr>
              <a:t>函数定义</a:t>
            </a:r>
            <a:r>
              <a:rPr lang="zh-CN" altLang="en-US" sz="2000" dirty="0" smtClean="0">
                <a:solidFill>
                  <a:srgbClr val="008000"/>
                </a:solidFill>
                <a:latin typeface="新宋体" panose="02010609030101010101" pitchFamily="49" charset="-122"/>
                <a:ea typeface="新宋体" panose="02010609030101010101" pitchFamily="49" charset="-122"/>
              </a:rPr>
              <a:t>结束</a:t>
            </a:r>
            <a:endParaRPr lang="zh-CN" altLang="en-US" sz="20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C2B53F0A-F76F-4225-8CCB-2FB6B8E06622}"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755112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面向对象程序设计</a:t>
            </a:r>
            <a:r>
              <a:rPr lang="zh-CN" altLang="en-US" dirty="0" smtClean="0"/>
              <a:t>基础</a:t>
            </a:r>
            <a:r>
              <a:rPr lang="en-US" altLang="zh-CN" dirty="0"/>
              <a:t/>
            </a:r>
            <a:br>
              <a:rPr lang="en-US" altLang="zh-CN" dirty="0"/>
            </a:br>
            <a:r>
              <a:rPr lang="en-US" altLang="zh-CN" sz="3200" dirty="0">
                <a:solidFill>
                  <a:schemeClr val="accent6">
                    <a:lumMod val="75000"/>
                  </a:schemeClr>
                </a:solidFill>
              </a:rPr>
              <a:t>(Fundamentals of Object-Oriented Programming)</a:t>
            </a:r>
            <a:endParaRPr lang="zh-CN" altLang="en-US" dirty="0">
              <a:solidFill>
                <a:schemeClr val="accent6">
                  <a:lumMod val="75000"/>
                </a:schemeClr>
              </a:solidFill>
            </a:endParaRPr>
          </a:p>
        </p:txBody>
      </p:sp>
      <p:sp>
        <p:nvSpPr>
          <p:cNvPr id="3" name="副标题 2"/>
          <p:cNvSpPr>
            <a:spLocks noGrp="1"/>
          </p:cNvSpPr>
          <p:nvPr>
            <p:ph type="subTitle" idx="1"/>
          </p:nvPr>
        </p:nvSpPr>
        <p:spPr>
          <a:xfrm>
            <a:off x="-1" y="3457576"/>
            <a:ext cx="9134475" cy="2667000"/>
          </a:xfrm>
        </p:spPr>
        <p:txBody>
          <a:bodyPr>
            <a:normAutofit fontScale="85000" lnSpcReduction="20000"/>
          </a:bodyPr>
          <a:lstStyle/>
          <a:p>
            <a:pPr>
              <a:lnSpc>
                <a:spcPct val="120000"/>
              </a:lnSpc>
            </a:pPr>
            <a:r>
              <a:rPr lang="zh-CN" altLang="en-US" sz="5200" dirty="0" smtClean="0">
                <a:ea typeface="隶书" panose="02010509060101010101" pitchFamily="49" charset="-122"/>
              </a:rPr>
              <a:t>雍</a:t>
            </a:r>
            <a:r>
              <a:rPr lang="zh-CN" altLang="en-US" sz="5200" dirty="0">
                <a:ea typeface="隶书" panose="02010509060101010101" pitchFamily="49" charset="-122"/>
              </a:rPr>
              <a:t>俊海</a:t>
            </a:r>
            <a:endParaRPr lang="en-US" altLang="zh-CN" sz="5200" dirty="0">
              <a:ea typeface="隶书" panose="02010509060101010101" pitchFamily="49" charset="-122"/>
            </a:endParaRPr>
          </a:p>
          <a:p>
            <a:pPr>
              <a:lnSpc>
                <a:spcPct val="120000"/>
              </a:lnSpc>
            </a:pPr>
            <a:r>
              <a:rPr lang="zh-CN" altLang="en-US" dirty="0" smtClean="0">
                <a:ea typeface="隶书" panose="02010509060101010101" pitchFamily="49" charset="-122"/>
              </a:rPr>
              <a:t>清华大学软件学院</a:t>
            </a:r>
            <a:endParaRPr lang="en-US" altLang="zh-CN" dirty="0">
              <a:ea typeface="隶书" panose="02010509060101010101" pitchFamily="49" charset="-122"/>
            </a:endParaRPr>
          </a:p>
          <a:p>
            <a:pPr>
              <a:lnSpc>
                <a:spcPct val="120000"/>
              </a:lnSpc>
            </a:pPr>
            <a:r>
              <a:rPr lang="en-US" altLang="zh-CN" dirty="0"/>
              <a:t>School of Software, Tsinghua University</a:t>
            </a:r>
          </a:p>
          <a:p>
            <a:pPr>
              <a:lnSpc>
                <a:spcPct val="120000"/>
              </a:lnSpc>
            </a:pPr>
            <a:r>
              <a:rPr lang="en-US" altLang="zh-CN" dirty="0"/>
              <a:t>yongjunhai@tsinghua.org.cn</a:t>
            </a:r>
            <a:endParaRPr lang="zh-CN" altLang="en-US" dirty="0">
              <a:ea typeface="隶书" panose="02010509060101010101" pitchFamily="49" charset="-122"/>
            </a:endParaRPr>
          </a:p>
        </p:txBody>
      </p:sp>
      <p:sp>
        <p:nvSpPr>
          <p:cNvPr id="5" name="日期占位符 4"/>
          <p:cNvSpPr>
            <a:spLocks noGrp="1"/>
          </p:cNvSpPr>
          <p:nvPr>
            <p:ph type="dt" sz="half" idx="10"/>
          </p:nvPr>
        </p:nvSpPr>
        <p:spPr/>
        <p:txBody>
          <a:bodyPr/>
          <a:lstStyle/>
          <a:p>
            <a:fld id="{6B034EC7-A483-44A8-8D9D-E5CF8445A484}" type="datetime2">
              <a:rPr lang="zh-CN" altLang="en-US" smtClean="0"/>
              <a:t>2021年3月14日</a:t>
            </a:fld>
            <a:endParaRPr lang="zh-CN" altLang="en-US" dirty="0"/>
          </a:p>
        </p:txBody>
      </p:sp>
      <p:sp>
        <p:nvSpPr>
          <p:cNvPr id="6" name="页脚占位符 5"/>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263549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文件名</a:t>
            </a:r>
            <a:r>
              <a:rPr lang="en-US" altLang="zh-CN" dirty="0"/>
              <a:t>: </a:t>
            </a:r>
            <a:r>
              <a:rPr lang="en-US" altLang="en-US" dirty="0"/>
              <a:t>CP_HourMain.cpp</a:t>
            </a:r>
            <a:r>
              <a:rPr lang="zh-CN" altLang="en-US" dirty="0"/>
              <a:t>；开发者</a:t>
            </a:r>
            <a:r>
              <a:rPr lang="en-US" altLang="zh-CN" dirty="0"/>
              <a:t>: </a:t>
            </a:r>
            <a:r>
              <a:rPr lang="zh-CN" altLang="en-US" dirty="0"/>
              <a:t>雍俊海</a:t>
            </a:r>
          </a:p>
        </p:txBody>
      </p:sp>
      <p:sp>
        <p:nvSpPr>
          <p:cNvPr id="3" name="内容占位符 2"/>
          <p:cNvSpPr>
            <a:spLocks noGrp="1"/>
          </p:cNvSpPr>
          <p:nvPr>
            <p:ph idx="1"/>
          </p:nvPr>
        </p:nvSpPr>
        <p:spPr/>
        <p:txBody>
          <a:bodyPr>
            <a:normAutofit fontScale="92500" lnSpcReduction="20000"/>
          </a:bodyPr>
          <a:lstStyle/>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&lt;</a:t>
            </a:r>
            <a:r>
              <a:rPr lang="en-US" altLang="zh-CN" dirty="0" err="1">
                <a:solidFill>
                  <a:srgbClr val="A31515"/>
                </a:solidFill>
                <a:latin typeface="新宋体" panose="02010609030101010101" pitchFamily="49" charset="-122"/>
                <a:ea typeface="新宋体" panose="02010609030101010101" pitchFamily="49" charset="-122"/>
              </a:rPr>
              <a:t>iostream</a:t>
            </a:r>
            <a:r>
              <a:rPr lang="en-US" altLang="zh-CN" dirty="0">
                <a:solidFill>
                  <a:srgbClr val="A31515"/>
                </a:solidFill>
                <a:latin typeface="新宋体" panose="02010609030101010101" pitchFamily="49" charset="-122"/>
                <a:ea typeface="新宋体" panose="02010609030101010101" pitchFamily="49" charset="-122"/>
              </a:rPr>
              <a:t>&gt;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using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namespace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std</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err="1">
                <a:solidFill>
                  <a:srgbClr val="A31515"/>
                </a:solidFill>
                <a:latin typeface="新宋体" panose="02010609030101010101" pitchFamily="49" charset="-122"/>
                <a:ea typeface="新宋体" panose="02010609030101010101" pitchFamily="49" charset="-122"/>
              </a:rPr>
              <a:t>CP_HourApplication.h</a:t>
            </a:r>
            <a:r>
              <a:rPr lang="en-US" altLang="zh-CN" dirty="0">
                <a:solidFill>
                  <a:srgbClr val="A31515"/>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main(</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argc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args</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CP_HourApplication</a:t>
            </a:r>
            <a:r>
              <a:rPr lang="en-US" altLang="zh-CN" dirty="0">
                <a:solidFill>
                  <a:srgbClr val="000000"/>
                </a:solidFill>
                <a:latin typeface="新宋体" panose="02010609030101010101" pitchFamily="49" charset="-122"/>
                <a:ea typeface="新宋体" panose="02010609030101010101" pitchFamily="49" charset="-122"/>
              </a:rPr>
              <a:t> application;</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application.mb_run</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system(</a:t>
            </a:r>
            <a:r>
              <a:rPr lang="en-US" altLang="zh-CN" dirty="0">
                <a:solidFill>
                  <a:srgbClr val="A31515"/>
                </a:solidFill>
                <a:latin typeface="新宋体" panose="02010609030101010101" pitchFamily="49" charset="-122"/>
                <a:ea typeface="新宋体" panose="02010609030101010101" pitchFamily="49" charset="-122"/>
              </a:rPr>
              <a:t>"pause"</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0;</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main</a:t>
            </a:r>
            <a:r>
              <a:rPr lang="zh-CN" altLang="en-US" dirty="0">
                <a:solidFill>
                  <a:srgbClr val="008000"/>
                </a:solidFill>
                <a:latin typeface="新宋体" panose="02010609030101010101" pitchFamily="49" charset="-122"/>
                <a:ea typeface="新宋体" panose="02010609030101010101" pitchFamily="49" charset="-122"/>
              </a:rPr>
              <a:t>函数结束</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603508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程序运行结果示例</a:t>
            </a:r>
          </a:p>
        </p:txBody>
      </p:sp>
      <p:sp>
        <p:nvSpPr>
          <p:cNvPr id="3" name="内容占位符 2"/>
          <p:cNvSpPr>
            <a:spLocks noGrp="1"/>
          </p:cNvSpPr>
          <p:nvPr>
            <p:ph idx="1"/>
          </p:nvPr>
        </p:nvSpPr>
        <p:spPr/>
        <p:txBody>
          <a:bodyPr/>
          <a:lstStyle/>
          <a:p>
            <a:pPr>
              <a:buNone/>
            </a:pPr>
            <a:r>
              <a:rPr lang="zh-CN" altLang="zh-CN" dirty="0"/>
              <a:t>请输入一个整数</a:t>
            </a:r>
            <a:r>
              <a:rPr lang="zh-CN" altLang="zh-CN" dirty="0" smtClean="0"/>
              <a:t>:</a:t>
            </a:r>
            <a:r>
              <a:rPr lang="en-US" altLang="zh-CN" i="1" u="sng" dirty="0" smtClean="0"/>
              <a:t>1</a:t>
            </a:r>
            <a:r>
              <a:rPr lang="zh-CN" altLang="zh-CN" i="1" u="sng" dirty="0"/>
              <a:t>23↙</a:t>
            </a:r>
          </a:p>
          <a:p>
            <a:pPr>
              <a:buNone/>
            </a:pPr>
            <a:r>
              <a:rPr lang="en-US" altLang="zh-CN" dirty="0"/>
              <a:t>1</a:t>
            </a:r>
            <a:r>
              <a:rPr lang="zh-CN" altLang="zh-CN" dirty="0"/>
              <a:t>23小时之后是1</a:t>
            </a:r>
            <a:r>
              <a:rPr lang="en-US" altLang="zh-CN" dirty="0"/>
              <a:t>9</a:t>
            </a:r>
            <a:r>
              <a:rPr lang="zh-CN" altLang="zh-CN" dirty="0"/>
              <a:t>点</a:t>
            </a:r>
            <a:r>
              <a:rPr lang="zh-CN" altLang="zh-CN" dirty="0" smtClean="0"/>
              <a:t>。</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030339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a:t>继承方式与访问方式</a:t>
            </a:r>
          </a:p>
          <a:p>
            <a:r>
              <a:rPr lang="zh-CN" altLang="en-US" dirty="0"/>
              <a:t>封装性例程</a:t>
            </a:r>
          </a:p>
          <a:p>
            <a:r>
              <a:rPr lang="zh-CN" altLang="en-US" dirty="0"/>
              <a:t>封装性</a:t>
            </a:r>
            <a:r>
              <a:rPr lang="zh-CN" altLang="en-US" dirty="0" smtClean="0"/>
              <a:t>的注意事项</a:t>
            </a:r>
            <a:endParaRPr lang="zh-CN" altLang="en-US" dirty="0"/>
          </a:p>
          <a:p>
            <a:r>
              <a:rPr lang="zh-CN" altLang="en-US" dirty="0"/>
              <a:t>在继承性中的全局类</a:t>
            </a:r>
          </a:p>
          <a:p>
            <a:r>
              <a:rPr lang="zh-CN" altLang="en-US" dirty="0"/>
              <a:t>友</a:t>
            </a:r>
            <a:r>
              <a:rPr lang="zh-CN" altLang="en-US" dirty="0" smtClean="0"/>
              <a:t>元</a:t>
            </a:r>
            <a:endParaRPr lang="en-US" altLang="zh-CN" dirty="0" smtClean="0"/>
          </a:p>
          <a:p>
            <a:r>
              <a:rPr lang="zh-CN" altLang="en-US" dirty="0"/>
              <a:t>复习</a:t>
            </a:r>
            <a:endParaRPr lang="en-US" altLang="zh-CN" dirty="0"/>
          </a:p>
          <a:p>
            <a:r>
              <a:rPr lang="zh-CN" altLang="en-US" dirty="0"/>
              <a:t>作业</a:t>
            </a:r>
          </a:p>
        </p:txBody>
      </p:sp>
      <p:sp>
        <p:nvSpPr>
          <p:cNvPr id="4" name="日期占位符 3"/>
          <p:cNvSpPr>
            <a:spLocks noGrp="1"/>
          </p:cNvSpPr>
          <p:nvPr>
            <p:ph type="dt" sz="half" idx="10"/>
          </p:nvPr>
        </p:nvSpPr>
        <p:spPr/>
        <p:txBody>
          <a:bodyPr/>
          <a:lstStyle/>
          <a:p>
            <a:fld id="{C2B53F0A-F76F-4225-8CCB-2FB6B8E06622}"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3207"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2662238"/>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1048166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461963" y="1639915"/>
            <a:ext cx="4110037" cy="531785"/>
          </a:xfrm>
          <a:prstGeom prst="roundRect">
            <a:avLst>
              <a:gd name="adj" fmla="val 16667"/>
            </a:avLst>
          </a:prstGeom>
          <a:solidFill>
            <a:srgbClr val="E0FFE0"/>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9" name="AutoShape 5"/>
          <p:cNvSpPr>
            <a:spLocks noChangeArrowheads="1"/>
          </p:cNvSpPr>
          <p:nvPr/>
        </p:nvSpPr>
        <p:spPr bwMode="auto">
          <a:xfrm>
            <a:off x="461963" y="3678266"/>
            <a:ext cx="4110037" cy="779434"/>
          </a:xfrm>
          <a:prstGeom prst="roundRect">
            <a:avLst>
              <a:gd name="adj" fmla="val 16667"/>
            </a:avLst>
          </a:prstGeom>
          <a:solidFill>
            <a:srgbClr val="E0FFE0"/>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a:xfrm>
            <a:off x="0" y="3176"/>
            <a:ext cx="9144000" cy="709343"/>
          </a:xfrm>
        </p:spPr>
        <p:txBody>
          <a:bodyPr/>
          <a:lstStyle/>
          <a:p>
            <a:r>
              <a:rPr lang="zh-CN" altLang="en-US" dirty="0" smtClean="0"/>
              <a:t>封装性的注意事项</a:t>
            </a:r>
            <a:r>
              <a:rPr lang="en-US" altLang="zh-CN" dirty="0" smtClean="0"/>
              <a:t>: </a:t>
            </a:r>
            <a:r>
              <a:rPr lang="zh-CN" altLang="en-US" dirty="0"/>
              <a:t>对照（实例对象）</a:t>
            </a:r>
          </a:p>
        </p:txBody>
      </p:sp>
      <p:sp>
        <p:nvSpPr>
          <p:cNvPr id="3" name="内容占位符 2"/>
          <p:cNvSpPr>
            <a:spLocks noGrp="1"/>
          </p:cNvSpPr>
          <p:nvPr>
            <p:ph idx="1"/>
          </p:nvPr>
        </p:nvSpPr>
        <p:spPr>
          <a:xfrm>
            <a:off x="461963" y="712519"/>
            <a:ext cx="4110037" cy="5643832"/>
          </a:xfrm>
          <a:ln w="38100">
            <a:solidFill>
              <a:srgbClr val="FF0000"/>
            </a:solidFill>
          </a:ln>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protected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CP_A()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(10) {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mb_test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CP_B</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mb_test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a.m_a</a:t>
            </a:r>
            <a:r>
              <a:rPr lang="en-US" altLang="zh-CN" sz="1800" dirty="0">
                <a:solidFill>
                  <a:srgbClr val="000000"/>
                </a:solidFill>
                <a:latin typeface="新宋体" panose="02010609030101010101" pitchFamily="49" charset="-122"/>
                <a:ea typeface="新宋体" panose="02010609030101010101" pitchFamily="49" charset="-122"/>
              </a:rPr>
              <a:t> = 100;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a.m_a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a.m_a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CP_B</a:t>
            </a:r>
            <a:r>
              <a:rPr lang="zh-CN" altLang="en-US" sz="1800" dirty="0">
                <a:solidFill>
                  <a:srgbClr val="008000"/>
                </a:solidFill>
                <a:latin typeface="新宋体" panose="02010609030101010101" pitchFamily="49" charset="-122"/>
                <a:ea typeface="新宋体" panose="02010609030101010101" pitchFamily="49" charset="-122"/>
              </a:rPr>
              <a:t>成员函数</a:t>
            </a:r>
            <a:r>
              <a:rPr lang="en-US" altLang="zh-CN" sz="1800" dirty="0" err="1">
                <a:solidFill>
                  <a:srgbClr val="008000"/>
                </a:solidFill>
                <a:latin typeface="新宋体" panose="02010609030101010101" pitchFamily="49" charset="-122"/>
                <a:ea typeface="新宋体" panose="02010609030101010101" pitchFamily="49" charset="-122"/>
              </a:rPr>
              <a:t>mb_test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b;</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b.mb_test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43</a:t>
            </a:fld>
            <a:endParaRPr lang="zh-CN" altLang="en-US"/>
          </a:p>
        </p:txBody>
      </p:sp>
      <p:sp>
        <p:nvSpPr>
          <p:cNvPr id="6" name="Line 4"/>
          <p:cNvSpPr>
            <a:spLocks noChangeShapeType="1"/>
          </p:cNvSpPr>
          <p:nvPr/>
        </p:nvSpPr>
        <p:spPr bwMode="auto">
          <a:xfrm flipV="1">
            <a:off x="0" y="687477"/>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4" name="Text Box 9"/>
          <p:cNvSpPr txBox="1">
            <a:spLocks noChangeArrowheads="1"/>
          </p:cNvSpPr>
          <p:nvPr/>
        </p:nvSpPr>
        <p:spPr bwMode="auto">
          <a:xfrm>
            <a:off x="2986882" y="5173726"/>
            <a:ext cx="1585118" cy="115758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9000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1800" dirty="0" smtClean="0">
                <a:ea typeface="楷体_GB2312" pitchFamily="49" charset="-122"/>
              </a:rPr>
              <a:t>无法用父类的实例对象访问其 </a:t>
            </a:r>
            <a:r>
              <a:rPr lang="en-US" altLang="zh-CN" sz="1800" dirty="0">
                <a:ea typeface="楷体_GB2312" pitchFamily="49" charset="-122"/>
              </a:rPr>
              <a:t>protected </a:t>
            </a:r>
            <a:r>
              <a:rPr lang="zh-CN" altLang="en-US" sz="1800" dirty="0">
                <a:ea typeface="楷体_GB2312" pitchFamily="49" charset="-122"/>
              </a:rPr>
              <a:t>成员</a:t>
            </a:r>
          </a:p>
        </p:txBody>
      </p:sp>
      <p:sp>
        <p:nvSpPr>
          <p:cNvPr id="15" name="AutoShape 40"/>
          <p:cNvSpPr>
            <a:spLocks/>
          </p:cNvSpPr>
          <p:nvPr/>
        </p:nvSpPr>
        <p:spPr bwMode="auto">
          <a:xfrm>
            <a:off x="1923803" y="1274789"/>
            <a:ext cx="2648197" cy="649013"/>
          </a:xfrm>
          <a:prstGeom prst="borderCallout2">
            <a:avLst>
              <a:gd name="adj1" fmla="val 103340"/>
              <a:gd name="adj2" fmla="val 77944"/>
              <a:gd name="adj3" fmla="val 335874"/>
              <a:gd name="adj4" fmla="val 79552"/>
              <a:gd name="adj5" fmla="val 449639"/>
              <a:gd name="adj6" fmla="val 47652"/>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1800" dirty="0">
                <a:ea typeface="楷体_GB2312" pitchFamily="49" charset="-122"/>
              </a:rPr>
              <a:t>编译错误</a:t>
            </a:r>
            <a:r>
              <a:rPr lang="en-US" altLang="zh-CN" sz="1800" dirty="0">
                <a:ea typeface="楷体_GB2312" pitchFamily="49" charset="-122"/>
              </a:rPr>
              <a:t>: </a:t>
            </a:r>
            <a:r>
              <a:rPr lang="zh-CN" altLang="en-US" sz="1800" dirty="0">
                <a:ea typeface="楷体_GB2312" pitchFamily="49" charset="-122"/>
              </a:rPr>
              <a:t>无法访问 </a:t>
            </a:r>
            <a:r>
              <a:rPr lang="en-US" altLang="zh-CN" sz="1800" dirty="0">
                <a:ea typeface="楷体_GB2312" pitchFamily="49" charset="-122"/>
              </a:rPr>
              <a:t>protected </a:t>
            </a:r>
            <a:r>
              <a:rPr lang="zh-CN" altLang="en-US" sz="1800" dirty="0">
                <a:ea typeface="楷体_GB2312" pitchFamily="49" charset="-122"/>
              </a:rPr>
              <a:t>成员</a:t>
            </a:r>
            <a:r>
              <a:rPr lang="en-US" altLang="zh-CN" sz="1800" dirty="0">
                <a:ea typeface="楷体_GB2312" pitchFamily="49" charset="-122"/>
              </a:rPr>
              <a:t>C_A::</a:t>
            </a:r>
            <a:r>
              <a:rPr lang="en-US" altLang="zh-CN" sz="1800" dirty="0" err="1">
                <a:ea typeface="楷体_GB2312" pitchFamily="49" charset="-122"/>
              </a:rPr>
              <a:t>m_a</a:t>
            </a:r>
            <a:endParaRPr lang="zh-CN" altLang="en-US" sz="1800" dirty="0">
              <a:ea typeface="楷体_GB2312" pitchFamily="49" charset="-122"/>
            </a:endParaRPr>
          </a:p>
        </p:txBody>
      </p:sp>
      <p:sp>
        <p:nvSpPr>
          <p:cNvPr id="16" name="AutoShape 5"/>
          <p:cNvSpPr>
            <a:spLocks noChangeArrowheads="1"/>
          </p:cNvSpPr>
          <p:nvPr/>
        </p:nvSpPr>
        <p:spPr bwMode="auto">
          <a:xfrm>
            <a:off x="4595019" y="1639915"/>
            <a:ext cx="4110037" cy="531785"/>
          </a:xfrm>
          <a:prstGeom prst="roundRect">
            <a:avLst>
              <a:gd name="adj" fmla="val 16667"/>
            </a:avLst>
          </a:prstGeom>
          <a:solidFill>
            <a:srgbClr val="E0FFE0"/>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17" name="AutoShape 5"/>
          <p:cNvSpPr>
            <a:spLocks noChangeArrowheads="1"/>
          </p:cNvSpPr>
          <p:nvPr/>
        </p:nvSpPr>
        <p:spPr bwMode="auto">
          <a:xfrm>
            <a:off x="4595019" y="3678266"/>
            <a:ext cx="4110037" cy="779434"/>
          </a:xfrm>
          <a:prstGeom prst="roundRect">
            <a:avLst>
              <a:gd name="adj" fmla="val 16667"/>
            </a:avLst>
          </a:prstGeom>
          <a:solidFill>
            <a:srgbClr val="E0FFE0"/>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18" name="内容占位符 2"/>
          <p:cNvSpPr txBox="1">
            <a:spLocks/>
          </p:cNvSpPr>
          <p:nvPr/>
        </p:nvSpPr>
        <p:spPr>
          <a:xfrm>
            <a:off x="4595019" y="712519"/>
            <a:ext cx="4110037" cy="5643832"/>
          </a:xfrm>
          <a:prstGeom prst="rect">
            <a:avLst/>
          </a:prstGeom>
          <a:ln w="381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protected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CP_A()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(10) {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mb_test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CP_B</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mb_test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b;</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b.m_a</a:t>
            </a:r>
            <a:r>
              <a:rPr lang="en-US" altLang="zh-CN" sz="1800" dirty="0">
                <a:solidFill>
                  <a:srgbClr val="000000"/>
                </a:solidFill>
                <a:latin typeface="新宋体" panose="02010609030101010101" pitchFamily="49" charset="-122"/>
                <a:ea typeface="新宋体" panose="02010609030101010101" pitchFamily="49" charset="-122"/>
              </a:rPr>
              <a:t> = 100;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b.m_a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b.m_a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CP_B</a:t>
            </a:r>
            <a:r>
              <a:rPr lang="zh-CN" altLang="en-US" sz="1800" dirty="0">
                <a:solidFill>
                  <a:srgbClr val="008000"/>
                </a:solidFill>
                <a:latin typeface="新宋体" panose="02010609030101010101" pitchFamily="49" charset="-122"/>
                <a:ea typeface="新宋体" panose="02010609030101010101" pitchFamily="49" charset="-122"/>
              </a:rPr>
              <a:t>成员函数</a:t>
            </a:r>
            <a:r>
              <a:rPr lang="en-US" altLang="zh-CN" sz="1800" dirty="0" err="1">
                <a:solidFill>
                  <a:srgbClr val="008000"/>
                </a:solidFill>
                <a:latin typeface="新宋体" panose="02010609030101010101" pitchFamily="49" charset="-122"/>
                <a:ea typeface="新宋体" panose="02010609030101010101" pitchFamily="49" charset="-122"/>
              </a:rPr>
              <a:t>mb_test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b;</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b.mb_test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9" name="Text Box 9"/>
          <p:cNvSpPr txBox="1">
            <a:spLocks noChangeArrowheads="1"/>
          </p:cNvSpPr>
          <p:nvPr/>
        </p:nvSpPr>
        <p:spPr bwMode="auto">
          <a:xfrm>
            <a:off x="7119938" y="5173726"/>
            <a:ext cx="1585118" cy="115758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9000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smtClean="0">
                <a:ea typeface="楷体_GB2312" pitchFamily="49" charset="-122"/>
                <a:sym typeface="Wingdings" panose="05000000000000000000" pitchFamily="2" charset="2"/>
              </a:rPr>
              <a:t>正确。</a:t>
            </a:r>
            <a:endParaRPr lang="en-US" altLang="zh-CN" sz="1800" dirty="0" smtClean="0">
              <a:ea typeface="楷体_GB2312" pitchFamily="49" charset="-122"/>
              <a:sym typeface="Wingdings" panose="05000000000000000000" pitchFamily="2" charset="2"/>
            </a:endParaRPr>
          </a:p>
          <a:p>
            <a:pPr marL="180000">
              <a:spcBef>
                <a:spcPct val="0"/>
              </a:spcBef>
              <a:buNone/>
            </a:pPr>
            <a:r>
              <a:rPr lang="zh-CN" altLang="pt-BR" sz="1800" dirty="0" smtClean="0">
                <a:ea typeface="楷体_GB2312" pitchFamily="49" charset="-122"/>
                <a:sym typeface="Wingdings" panose="05000000000000000000" pitchFamily="2" charset="2"/>
              </a:rPr>
              <a:t>结果</a:t>
            </a:r>
            <a:r>
              <a:rPr lang="zh-CN" altLang="pt-BR" sz="1800" dirty="0">
                <a:ea typeface="楷体_GB2312" pitchFamily="49" charset="-122"/>
                <a:sym typeface="Wingdings" panose="05000000000000000000" pitchFamily="2" charset="2"/>
              </a:rPr>
              <a:t>输出</a:t>
            </a:r>
            <a:r>
              <a:rPr lang="pt-BR" altLang="zh-CN" sz="1800" dirty="0">
                <a:ea typeface="楷体_GB2312" pitchFamily="49" charset="-122"/>
                <a:sym typeface="Wingdings" panose="05000000000000000000" pitchFamily="2" charset="2"/>
              </a:rPr>
              <a:t>:</a:t>
            </a:r>
          </a:p>
          <a:p>
            <a:pPr marL="180000">
              <a:spcBef>
                <a:spcPct val="0"/>
              </a:spcBef>
              <a:buNone/>
            </a:pPr>
            <a:r>
              <a:rPr lang="en-US" altLang="zh-CN" sz="1800" dirty="0" err="1">
                <a:solidFill>
                  <a:srgbClr val="0000FF"/>
                </a:solidFill>
                <a:ea typeface="楷体_GB2312" pitchFamily="49" charset="-122"/>
                <a:sym typeface="Wingdings" panose="05000000000000000000" pitchFamily="2" charset="2"/>
              </a:rPr>
              <a:t>b.m_a</a:t>
            </a:r>
            <a:r>
              <a:rPr lang="en-US" altLang="zh-CN" sz="1800" dirty="0">
                <a:solidFill>
                  <a:srgbClr val="0000FF"/>
                </a:solidFill>
                <a:ea typeface="楷体_GB2312" pitchFamily="49" charset="-122"/>
                <a:sym typeface="Wingdings" panose="05000000000000000000" pitchFamily="2" charset="2"/>
              </a:rPr>
              <a:t>=100</a:t>
            </a:r>
          </a:p>
        </p:txBody>
      </p:sp>
    </p:spTree>
    <p:extLst>
      <p:ext uri="{BB962C8B-B14F-4D97-AF65-F5344CB8AC3E}">
        <p14:creationId xmlns:p14="http://schemas.microsoft.com/office/powerpoint/2010/main" val="64951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228601" y="1462115"/>
            <a:ext cx="4343400" cy="461688"/>
          </a:xfrm>
          <a:prstGeom prst="roundRect">
            <a:avLst>
              <a:gd name="adj" fmla="val 16667"/>
            </a:avLst>
          </a:prstGeom>
          <a:solidFill>
            <a:srgbClr val="E0FFE0"/>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9" name="AutoShape 5"/>
          <p:cNvSpPr>
            <a:spLocks noChangeArrowheads="1"/>
          </p:cNvSpPr>
          <p:nvPr/>
        </p:nvSpPr>
        <p:spPr bwMode="auto">
          <a:xfrm>
            <a:off x="203201" y="3751496"/>
            <a:ext cx="4368800" cy="474634"/>
          </a:xfrm>
          <a:prstGeom prst="roundRect">
            <a:avLst>
              <a:gd name="adj" fmla="val 16667"/>
            </a:avLst>
          </a:prstGeom>
          <a:solidFill>
            <a:srgbClr val="E0FFE0"/>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a:xfrm>
            <a:off x="0" y="3176"/>
            <a:ext cx="9144000" cy="709343"/>
          </a:xfrm>
        </p:spPr>
        <p:txBody>
          <a:bodyPr/>
          <a:lstStyle/>
          <a:p>
            <a:r>
              <a:rPr lang="zh-CN" altLang="en-US" dirty="0" smtClean="0"/>
              <a:t>封装性的注意事项</a:t>
            </a:r>
            <a:r>
              <a:rPr lang="en-US" altLang="zh-CN" dirty="0" smtClean="0"/>
              <a:t>: </a:t>
            </a:r>
            <a:r>
              <a:rPr lang="zh-CN" altLang="en-US" dirty="0" smtClean="0"/>
              <a:t>对照（指针）</a:t>
            </a:r>
            <a:endParaRPr lang="zh-CN" altLang="en-US" dirty="0"/>
          </a:p>
        </p:txBody>
      </p:sp>
      <p:sp>
        <p:nvSpPr>
          <p:cNvPr id="3" name="内容占位符 2"/>
          <p:cNvSpPr>
            <a:spLocks noGrp="1"/>
          </p:cNvSpPr>
          <p:nvPr>
            <p:ph idx="1"/>
          </p:nvPr>
        </p:nvSpPr>
        <p:spPr>
          <a:xfrm>
            <a:off x="215899" y="712519"/>
            <a:ext cx="4356101" cy="5643832"/>
          </a:xfrm>
          <a:ln w="38100">
            <a:solidFill>
              <a:srgbClr val="FF0000"/>
            </a:solidFill>
          </a:ln>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smtClean="0">
                <a:solidFill>
                  <a:srgbClr val="0000FF"/>
                </a:solidFill>
                <a:latin typeface="新宋体" panose="02010609030101010101" pitchFamily="49" charset="-122"/>
                <a:ea typeface="新宋体" panose="02010609030101010101" pitchFamily="49" charset="-122"/>
              </a:rPr>
              <a:t>protected</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 public</a:t>
            </a:r>
            <a:r>
              <a:rPr lang="en-US" altLang="zh-CN" sz="1800" dirty="0">
                <a:solidFill>
                  <a:srgbClr val="000000"/>
                </a:solidFill>
                <a:latin typeface="新宋体" panose="02010609030101010101" pitchFamily="49" charset="-122"/>
                <a:ea typeface="新宋体" panose="02010609030101010101" pitchFamily="49" charset="-122"/>
              </a:rPr>
              <a:t>: CP_A()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(10) {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mb_test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CP_B</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mb_test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*pa=</a:t>
            </a:r>
            <a:r>
              <a:rPr lang="en-US" altLang="zh-CN" sz="1800" dirty="0">
                <a:solidFill>
                  <a:srgbClr val="008080"/>
                </a:solidFill>
                <a:latin typeface="新宋体" panose="02010609030101010101" pitchFamily="49" charset="-122"/>
                <a:ea typeface="新宋体" panose="02010609030101010101" pitchFamily="49" charset="-122"/>
              </a:rPr>
              <a:t>new</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pa-&gt;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100;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"pa-&gt;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pa-&gt;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delete</a:t>
            </a:r>
            <a:r>
              <a:rPr lang="en-US" altLang="zh-CN" sz="1800" dirty="0">
                <a:solidFill>
                  <a:srgbClr val="000000"/>
                </a:solidFill>
                <a:latin typeface="新宋体" panose="02010609030101010101" pitchFamily="49" charset="-122"/>
                <a:ea typeface="新宋体" panose="02010609030101010101" pitchFamily="49" charset="-122"/>
              </a:rPr>
              <a:t> pa;</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CP_B</a:t>
            </a:r>
            <a:r>
              <a:rPr lang="zh-CN" altLang="en-US" sz="1800" dirty="0">
                <a:solidFill>
                  <a:srgbClr val="008000"/>
                </a:solidFill>
                <a:latin typeface="新宋体" panose="02010609030101010101" pitchFamily="49" charset="-122"/>
                <a:ea typeface="新宋体" panose="02010609030101010101" pitchFamily="49" charset="-122"/>
              </a:rPr>
              <a:t>成员函数</a:t>
            </a:r>
            <a:r>
              <a:rPr lang="en-US" altLang="zh-CN" sz="1800" dirty="0" err="1">
                <a:solidFill>
                  <a:srgbClr val="008000"/>
                </a:solidFill>
                <a:latin typeface="新宋体" panose="02010609030101010101" pitchFamily="49" charset="-122"/>
                <a:ea typeface="新宋体" panose="02010609030101010101" pitchFamily="49" charset="-122"/>
              </a:rPr>
              <a:t>mb_test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b;</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b.mb_test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44</a:t>
            </a:fld>
            <a:endParaRPr lang="zh-CN" altLang="en-US"/>
          </a:p>
        </p:txBody>
      </p:sp>
      <p:sp>
        <p:nvSpPr>
          <p:cNvPr id="6" name="Line 4"/>
          <p:cNvSpPr>
            <a:spLocks noChangeShapeType="1"/>
          </p:cNvSpPr>
          <p:nvPr/>
        </p:nvSpPr>
        <p:spPr bwMode="auto">
          <a:xfrm flipV="1">
            <a:off x="0" y="687477"/>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4" name="Text Box 9"/>
          <p:cNvSpPr txBox="1">
            <a:spLocks noChangeArrowheads="1"/>
          </p:cNvSpPr>
          <p:nvPr/>
        </p:nvSpPr>
        <p:spPr bwMode="auto">
          <a:xfrm>
            <a:off x="2838203" y="5367647"/>
            <a:ext cx="1733797" cy="963662"/>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9000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1800" dirty="0" smtClean="0">
                <a:ea typeface="楷体_GB2312" pitchFamily="49" charset="-122"/>
              </a:rPr>
              <a:t>无法用父类的指针访问其 </a:t>
            </a:r>
            <a:r>
              <a:rPr lang="en-US" altLang="zh-CN" sz="1800" dirty="0">
                <a:ea typeface="楷体_GB2312" pitchFamily="49" charset="-122"/>
              </a:rPr>
              <a:t>protected </a:t>
            </a:r>
            <a:r>
              <a:rPr lang="zh-CN" altLang="en-US" sz="1800" dirty="0">
                <a:ea typeface="楷体_GB2312" pitchFamily="49" charset="-122"/>
              </a:rPr>
              <a:t>成员</a:t>
            </a:r>
          </a:p>
        </p:txBody>
      </p:sp>
      <p:sp>
        <p:nvSpPr>
          <p:cNvPr id="15" name="AutoShape 40"/>
          <p:cNvSpPr>
            <a:spLocks/>
          </p:cNvSpPr>
          <p:nvPr/>
        </p:nvSpPr>
        <p:spPr bwMode="auto">
          <a:xfrm>
            <a:off x="3236118" y="2234652"/>
            <a:ext cx="1358900" cy="1473112"/>
          </a:xfrm>
          <a:prstGeom prst="borderCallout2">
            <a:avLst>
              <a:gd name="adj1" fmla="val 99640"/>
              <a:gd name="adj2" fmla="val 49907"/>
              <a:gd name="adj3" fmla="val 112325"/>
              <a:gd name="adj4" fmla="val 49524"/>
              <a:gd name="adj5" fmla="val 121729"/>
              <a:gd name="adj6" fmla="val 17190"/>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1800" dirty="0">
                <a:ea typeface="楷体_GB2312" pitchFamily="49" charset="-122"/>
              </a:rPr>
              <a:t>编译错误</a:t>
            </a:r>
            <a:r>
              <a:rPr lang="en-US" altLang="zh-CN" sz="1800" dirty="0" smtClean="0">
                <a:ea typeface="楷体_GB2312" pitchFamily="49" charset="-122"/>
              </a:rPr>
              <a:t>: </a:t>
            </a:r>
            <a:r>
              <a:rPr lang="zh-CN" altLang="en-US" sz="1800" dirty="0">
                <a:ea typeface="楷体_GB2312" pitchFamily="49" charset="-122"/>
              </a:rPr>
              <a:t>无法访问 </a:t>
            </a:r>
            <a:r>
              <a:rPr lang="en-US" altLang="zh-CN" sz="1800" dirty="0">
                <a:ea typeface="楷体_GB2312" pitchFamily="49" charset="-122"/>
              </a:rPr>
              <a:t>protected </a:t>
            </a:r>
            <a:r>
              <a:rPr lang="zh-CN" altLang="en-US" sz="1800" dirty="0" smtClean="0">
                <a:ea typeface="楷体_GB2312" pitchFamily="49" charset="-122"/>
              </a:rPr>
              <a:t>成员</a:t>
            </a:r>
            <a:r>
              <a:rPr lang="en-US" altLang="zh-CN" sz="1800" dirty="0">
                <a:ea typeface="楷体_GB2312" pitchFamily="49" charset="-122"/>
              </a:rPr>
              <a:t>C_A::</a:t>
            </a:r>
            <a:r>
              <a:rPr lang="en-US" altLang="zh-CN" sz="1800" dirty="0" err="1">
                <a:ea typeface="楷体_GB2312" pitchFamily="49" charset="-122"/>
              </a:rPr>
              <a:t>m_a</a:t>
            </a:r>
            <a:endParaRPr lang="zh-CN" altLang="en-US" sz="1800" dirty="0">
              <a:ea typeface="楷体_GB2312" pitchFamily="49" charset="-122"/>
            </a:endParaRPr>
          </a:p>
        </p:txBody>
      </p:sp>
      <p:sp>
        <p:nvSpPr>
          <p:cNvPr id="16" name="AutoShape 5"/>
          <p:cNvSpPr>
            <a:spLocks noChangeArrowheads="1"/>
          </p:cNvSpPr>
          <p:nvPr/>
        </p:nvSpPr>
        <p:spPr bwMode="auto">
          <a:xfrm>
            <a:off x="4595019" y="1472341"/>
            <a:ext cx="4307681" cy="451462"/>
          </a:xfrm>
          <a:prstGeom prst="roundRect">
            <a:avLst>
              <a:gd name="adj" fmla="val 16667"/>
            </a:avLst>
          </a:prstGeom>
          <a:solidFill>
            <a:srgbClr val="E0FFE0"/>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17" name="AutoShape 5"/>
          <p:cNvSpPr>
            <a:spLocks noChangeArrowheads="1"/>
          </p:cNvSpPr>
          <p:nvPr/>
        </p:nvSpPr>
        <p:spPr bwMode="auto">
          <a:xfrm>
            <a:off x="4595019" y="3738796"/>
            <a:ext cx="4294981" cy="487334"/>
          </a:xfrm>
          <a:prstGeom prst="roundRect">
            <a:avLst>
              <a:gd name="adj" fmla="val 16667"/>
            </a:avLst>
          </a:prstGeom>
          <a:solidFill>
            <a:srgbClr val="E0FFE0"/>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18" name="内容占位符 2"/>
          <p:cNvSpPr txBox="1">
            <a:spLocks/>
          </p:cNvSpPr>
          <p:nvPr/>
        </p:nvSpPr>
        <p:spPr>
          <a:xfrm>
            <a:off x="4595019" y="712519"/>
            <a:ext cx="4294981" cy="5643832"/>
          </a:xfrm>
          <a:prstGeom prst="rect">
            <a:avLst/>
          </a:prstGeom>
          <a:ln w="381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smtClean="0">
                <a:solidFill>
                  <a:srgbClr val="0000FF"/>
                </a:solidFill>
                <a:latin typeface="新宋体" panose="02010609030101010101" pitchFamily="49" charset="-122"/>
                <a:ea typeface="新宋体" panose="02010609030101010101" pitchFamily="49" charset="-122"/>
              </a:rPr>
              <a:t>protected</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 public</a:t>
            </a:r>
            <a:r>
              <a:rPr lang="en-US" altLang="zh-CN" sz="1800" dirty="0">
                <a:solidFill>
                  <a:srgbClr val="000000"/>
                </a:solidFill>
                <a:latin typeface="新宋体" panose="02010609030101010101" pitchFamily="49" charset="-122"/>
                <a:ea typeface="新宋体" panose="02010609030101010101" pitchFamily="49" charset="-122"/>
              </a:rPr>
              <a:t>: CP_A()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(10) {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mb_test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CP_B</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mb_test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pb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new</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pb</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100;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pb</a:t>
            </a:r>
            <a:r>
              <a:rPr lang="en-US" altLang="zh-CN" sz="1800" dirty="0">
                <a:solidFill>
                  <a:srgbClr val="A31515"/>
                </a:solidFill>
                <a:latin typeface="新宋体" panose="02010609030101010101" pitchFamily="49" charset="-122"/>
                <a:ea typeface="新宋体" panose="02010609030101010101" pitchFamily="49" charset="-122"/>
              </a:rPr>
              <a:t>-&gt;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pb</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delete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pb</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CP_B</a:t>
            </a:r>
            <a:r>
              <a:rPr lang="zh-CN" altLang="en-US" sz="1800" dirty="0">
                <a:solidFill>
                  <a:srgbClr val="008000"/>
                </a:solidFill>
                <a:latin typeface="新宋体" panose="02010609030101010101" pitchFamily="49" charset="-122"/>
                <a:ea typeface="新宋体" panose="02010609030101010101" pitchFamily="49" charset="-122"/>
              </a:rPr>
              <a:t>成员函数</a:t>
            </a:r>
            <a:r>
              <a:rPr lang="en-US" altLang="zh-CN" sz="1800" dirty="0" err="1">
                <a:solidFill>
                  <a:srgbClr val="008000"/>
                </a:solidFill>
                <a:latin typeface="新宋体" panose="02010609030101010101" pitchFamily="49" charset="-122"/>
                <a:ea typeface="新宋体" panose="02010609030101010101" pitchFamily="49" charset="-122"/>
              </a:rPr>
              <a:t>mb_test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b;</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b.mb_test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9" name="Text Box 9"/>
          <p:cNvSpPr txBox="1">
            <a:spLocks noChangeArrowheads="1"/>
          </p:cNvSpPr>
          <p:nvPr/>
        </p:nvSpPr>
        <p:spPr bwMode="auto">
          <a:xfrm>
            <a:off x="7077074" y="5173726"/>
            <a:ext cx="1825626" cy="115758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9000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smtClean="0">
                <a:ea typeface="楷体_GB2312" pitchFamily="49" charset="-122"/>
                <a:sym typeface="Wingdings" panose="05000000000000000000" pitchFamily="2" charset="2"/>
              </a:rPr>
              <a:t>正确。</a:t>
            </a:r>
            <a:endParaRPr lang="en-US" altLang="zh-CN" sz="1800" dirty="0" smtClean="0">
              <a:ea typeface="楷体_GB2312" pitchFamily="49" charset="-122"/>
              <a:sym typeface="Wingdings" panose="05000000000000000000" pitchFamily="2" charset="2"/>
            </a:endParaRPr>
          </a:p>
          <a:p>
            <a:pPr marL="180000">
              <a:spcBef>
                <a:spcPct val="0"/>
              </a:spcBef>
              <a:buNone/>
            </a:pPr>
            <a:r>
              <a:rPr lang="zh-CN" altLang="pt-BR" sz="1800" dirty="0" smtClean="0">
                <a:ea typeface="楷体_GB2312" pitchFamily="49" charset="-122"/>
                <a:sym typeface="Wingdings" panose="05000000000000000000" pitchFamily="2" charset="2"/>
              </a:rPr>
              <a:t>结果</a:t>
            </a:r>
            <a:r>
              <a:rPr lang="zh-CN" altLang="pt-BR" sz="1800" dirty="0">
                <a:ea typeface="楷体_GB2312" pitchFamily="49" charset="-122"/>
                <a:sym typeface="Wingdings" panose="05000000000000000000" pitchFamily="2" charset="2"/>
              </a:rPr>
              <a:t>输出</a:t>
            </a:r>
            <a:r>
              <a:rPr lang="pt-BR" altLang="zh-CN" sz="1800" dirty="0">
                <a:ea typeface="楷体_GB2312" pitchFamily="49" charset="-122"/>
                <a:sym typeface="Wingdings" panose="05000000000000000000" pitchFamily="2" charset="2"/>
              </a:rPr>
              <a:t>:</a:t>
            </a:r>
          </a:p>
          <a:p>
            <a:pPr marL="180000">
              <a:spcBef>
                <a:spcPct val="0"/>
              </a:spcBef>
              <a:buNone/>
            </a:pPr>
            <a:r>
              <a:rPr lang="en-US" altLang="zh-CN" sz="1800" dirty="0" err="1">
                <a:solidFill>
                  <a:srgbClr val="0000FF"/>
                </a:solidFill>
                <a:ea typeface="楷体_GB2312" pitchFamily="49" charset="-122"/>
                <a:sym typeface="Wingdings" panose="05000000000000000000" pitchFamily="2" charset="2"/>
              </a:rPr>
              <a:t>pb</a:t>
            </a:r>
            <a:r>
              <a:rPr lang="en-US" altLang="zh-CN" sz="1800" dirty="0">
                <a:solidFill>
                  <a:srgbClr val="0000FF"/>
                </a:solidFill>
                <a:ea typeface="楷体_GB2312" pitchFamily="49" charset="-122"/>
                <a:sym typeface="Wingdings" panose="05000000000000000000" pitchFamily="2" charset="2"/>
              </a:rPr>
              <a:t>-&gt;</a:t>
            </a:r>
            <a:r>
              <a:rPr lang="en-US" altLang="zh-CN" sz="1800" dirty="0" err="1">
                <a:solidFill>
                  <a:srgbClr val="0000FF"/>
                </a:solidFill>
                <a:ea typeface="楷体_GB2312" pitchFamily="49" charset="-122"/>
                <a:sym typeface="Wingdings" panose="05000000000000000000" pitchFamily="2" charset="2"/>
              </a:rPr>
              <a:t>m_a</a:t>
            </a:r>
            <a:r>
              <a:rPr lang="en-US" altLang="zh-CN" sz="1800" dirty="0">
                <a:solidFill>
                  <a:srgbClr val="0000FF"/>
                </a:solidFill>
                <a:ea typeface="楷体_GB2312" pitchFamily="49" charset="-122"/>
                <a:sym typeface="Wingdings" panose="05000000000000000000" pitchFamily="2" charset="2"/>
              </a:rPr>
              <a:t>=100</a:t>
            </a:r>
          </a:p>
        </p:txBody>
      </p:sp>
    </p:spTree>
    <p:extLst>
      <p:ext uri="{BB962C8B-B14F-4D97-AF65-F5344CB8AC3E}">
        <p14:creationId xmlns:p14="http://schemas.microsoft.com/office/powerpoint/2010/main" val="1660658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a:t>继承方式与访问方式</a:t>
            </a:r>
          </a:p>
          <a:p>
            <a:r>
              <a:rPr lang="zh-CN" altLang="en-US" dirty="0"/>
              <a:t>封装性例程</a:t>
            </a:r>
          </a:p>
          <a:p>
            <a:r>
              <a:rPr lang="zh-CN" altLang="en-US" dirty="0"/>
              <a:t>封装性</a:t>
            </a:r>
            <a:r>
              <a:rPr lang="zh-CN" altLang="en-US" dirty="0" smtClean="0"/>
              <a:t>的注意事项</a:t>
            </a:r>
            <a:endParaRPr lang="zh-CN" altLang="en-US" dirty="0"/>
          </a:p>
          <a:p>
            <a:r>
              <a:rPr lang="zh-CN" altLang="en-US" dirty="0"/>
              <a:t>在继承性中的全局类</a:t>
            </a:r>
          </a:p>
          <a:p>
            <a:r>
              <a:rPr lang="zh-CN" altLang="en-US" dirty="0"/>
              <a:t>友</a:t>
            </a:r>
            <a:r>
              <a:rPr lang="zh-CN" altLang="en-US" dirty="0" smtClean="0"/>
              <a:t>元</a:t>
            </a:r>
            <a:endParaRPr lang="en-US" altLang="zh-CN" dirty="0" smtClean="0"/>
          </a:p>
          <a:p>
            <a:r>
              <a:rPr lang="zh-CN" altLang="en-US" dirty="0"/>
              <a:t>复习</a:t>
            </a:r>
            <a:endParaRPr lang="en-US" altLang="zh-CN" dirty="0"/>
          </a:p>
          <a:p>
            <a:r>
              <a:rPr lang="zh-CN" altLang="en-US" dirty="0"/>
              <a:t>作业</a:t>
            </a:r>
          </a:p>
        </p:txBody>
      </p:sp>
      <p:sp>
        <p:nvSpPr>
          <p:cNvPr id="4" name="日期占位符 3"/>
          <p:cNvSpPr>
            <a:spLocks noGrp="1"/>
          </p:cNvSpPr>
          <p:nvPr>
            <p:ph type="dt" sz="half" idx="10"/>
          </p:nvPr>
        </p:nvSpPr>
        <p:spPr/>
        <p:txBody>
          <a:bodyPr/>
          <a:lstStyle/>
          <a:p>
            <a:fld id="{C2B53F0A-F76F-4225-8CCB-2FB6B8E06622}"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4231"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3208338"/>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219157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在继承性中的全局类</a:t>
            </a:r>
            <a:endParaRPr lang="zh-CN" altLang="en-US" dirty="0"/>
          </a:p>
        </p:txBody>
      </p:sp>
      <p:sp>
        <p:nvSpPr>
          <p:cNvPr id="3" name="内容占位符 2"/>
          <p:cNvSpPr>
            <a:spLocks noGrp="1"/>
          </p:cNvSpPr>
          <p:nvPr>
            <p:ph idx="1"/>
          </p:nvPr>
        </p:nvSpPr>
        <p:spPr/>
        <p:txBody>
          <a:bodyPr/>
          <a:lstStyle/>
          <a:p>
            <a:pPr algn="just"/>
            <a:r>
              <a:rPr lang="zh-CN" altLang="en-US" dirty="0" smtClean="0"/>
              <a:t>设类</a:t>
            </a:r>
            <a:r>
              <a:rPr lang="en-US" altLang="zh-CN" dirty="0" smtClean="0"/>
              <a:t>A</a:t>
            </a:r>
            <a:r>
              <a:rPr lang="zh-CN" altLang="en-US" dirty="0" smtClean="0"/>
              <a:t>是类</a:t>
            </a:r>
            <a:r>
              <a:rPr lang="en-US" altLang="zh-CN" dirty="0" smtClean="0"/>
              <a:t>B</a:t>
            </a:r>
            <a:r>
              <a:rPr lang="zh-CN" altLang="en-US" dirty="0" smtClean="0"/>
              <a:t>的父类，则在类</a:t>
            </a:r>
            <a:r>
              <a:rPr lang="en-US" altLang="zh-CN" dirty="0" smtClean="0"/>
              <a:t>B</a:t>
            </a:r>
            <a:r>
              <a:rPr lang="zh-CN" altLang="en-US" dirty="0" smtClean="0"/>
              <a:t>的定义代码和成员函数的实现代码中，称类</a:t>
            </a:r>
            <a:r>
              <a:rPr lang="en-US" altLang="zh-CN" dirty="0" smtClean="0">
                <a:solidFill>
                  <a:srgbClr val="0000FF"/>
                </a:solidFill>
              </a:rPr>
              <a:t>::A</a:t>
            </a:r>
            <a:r>
              <a:rPr lang="zh-CN" altLang="en-US" dirty="0" smtClean="0"/>
              <a:t>对于类</a:t>
            </a:r>
            <a:r>
              <a:rPr lang="en-US" altLang="zh-CN" dirty="0" smtClean="0"/>
              <a:t>B</a:t>
            </a:r>
            <a:r>
              <a:rPr lang="zh-CN" altLang="en-US" dirty="0" smtClean="0"/>
              <a:t>而言是一个</a:t>
            </a:r>
            <a:r>
              <a:rPr lang="zh-CN" altLang="en-US" dirty="0" smtClean="0">
                <a:solidFill>
                  <a:srgbClr val="0000FF"/>
                </a:solidFill>
              </a:rPr>
              <a:t>全局类</a:t>
            </a:r>
            <a:r>
              <a:rPr lang="zh-CN" altLang="en-US" dirty="0" smtClean="0"/>
              <a:t>。</a:t>
            </a:r>
            <a:endParaRPr lang="en-US" altLang="zh-CN" dirty="0" smtClean="0"/>
          </a:p>
          <a:p>
            <a:pPr lvl="1"/>
            <a:r>
              <a:rPr lang="zh-CN" altLang="en-US" dirty="0"/>
              <a:t>在类</a:t>
            </a:r>
            <a:r>
              <a:rPr lang="en-US" altLang="zh-CN" dirty="0"/>
              <a:t>B</a:t>
            </a:r>
            <a:r>
              <a:rPr lang="zh-CN" altLang="en-US" dirty="0"/>
              <a:t>的定义和成员函数实现代码</a:t>
            </a:r>
            <a:r>
              <a:rPr lang="zh-CN" altLang="en-US" dirty="0" smtClean="0"/>
              <a:t>中，全局类</a:t>
            </a:r>
            <a:r>
              <a:rPr lang="en-US" altLang="zh-CN" dirty="0">
                <a:solidFill>
                  <a:srgbClr val="0000FF"/>
                </a:solidFill>
              </a:rPr>
              <a:t>::</a:t>
            </a:r>
            <a:r>
              <a:rPr lang="en-US" altLang="zh-CN" dirty="0" smtClean="0">
                <a:solidFill>
                  <a:srgbClr val="0000FF"/>
                </a:solidFill>
              </a:rPr>
              <a:t>A</a:t>
            </a:r>
            <a:r>
              <a:rPr lang="zh-CN" altLang="en-US" dirty="0"/>
              <a:t>的封装性不受类</a:t>
            </a:r>
            <a:r>
              <a:rPr lang="en-US" altLang="zh-CN" dirty="0" smtClean="0"/>
              <a:t>B</a:t>
            </a:r>
            <a:r>
              <a:rPr lang="zh-CN" altLang="en-US" dirty="0" smtClean="0"/>
              <a:t>继承类</a:t>
            </a:r>
            <a:r>
              <a:rPr lang="en-US" altLang="zh-CN" dirty="0" smtClean="0"/>
              <a:t>A</a:t>
            </a:r>
            <a:r>
              <a:rPr lang="zh-CN" altLang="en-US" dirty="0" smtClean="0"/>
              <a:t>的继承方式的影响。</a:t>
            </a:r>
            <a:endParaRPr lang="en-US" altLang="zh-CN" dirty="0" smtClean="0"/>
          </a:p>
          <a:p>
            <a:pPr lvl="1"/>
            <a:r>
              <a:rPr lang="zh-CN" altLang="en-US" dirty="0"/>
              <a:t>在类</a:t>
            </a:r>
            <a:r>
              <a:rPr lang="en-US" altLang="zh-CN" dirty="0"/>
              <a:t>B</a:t>
            </a:r>
            <a:r>
              <a:rPr lang="zh-CN" altLang="en-US" dirty="0"/>
              <a:t>的定义和成员函数实现代码中</a:t>
            </a:r>
            <a:r>
              <a:rPr lang="zh-CN" altLang="en-US" dirty="0" smtClean="0"/>
              <a:t>，可以将</a:t>
            </a:r>
            <a:r>
              <a:rPr lang="zh-CN" altLang="en-US" dirty="0"/>
              <a:t>类</a:t>
            </a:r>
            <a:r>
              <a:rPr lang="en-US" altLang="zh-CN" dirty="0" smtClean="0"/>
              <a:t>A</a:t>
            </a:r>
            <a:r>
              <a:rPr lang="zh-CN" altLang="en-US" dirty="0" smtClean="0"/>
              <a:t>的指针显式转换为</a:t>
            </a:r>
            <a:r>
              <a:rPr lang="zh-CN" altLang="en-US" dirty="0"/>
              <a:t>全局类</a:t>
            </a:r>
            <a:r>
              <a:rPr lang="en-US" altLang="zh-CN" dirty="0">
                <a:solidFill>
                  <a:srgbClr val="0000FF"/>
                </a:solidFill>
              </a:rPr>
              <a:t>::A</a:t>
            </a:r>
            <a:r>
              <a:rPr lang="zh-CN" altLang="en-US" dirty="0" smtClean="0"/>
              <a:t>的指针。</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597670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6"/>
            <a:ext cx="9144000" cy="709343"/>
          </a:xfrm>
        </p:spPr>
        <p:txBody>
          <a:bodyPr/>
          <a:lstStyle/>
          <a:p>
            <a:r>
              <a:rPr lang="zh-CN" altLang="en-US" dirty="0"/>
              <a:t>在继承性中的全局类</a:t>
            </a:r>
            <a:r>
              <a:rPr lang="en-US" altLang="zh-CN" dirty="0"/>
              <a:t>: </a:t>
            </a:r>
            <a:r>
              <a:rPr lang="zh-CN" altLang="en-US" dirty="0"/>
              <a:t>代码对照</a:t>
            </a:r>
            <a:r>
              <a:rPr lang="en-US" altLang="zh-CN" dirty="0"/>
              <a:t>(</a:t>
            </a:r>
            <a:r>
              <a:rPr lang="zh-CN" altLang="en-US" dirty="0"/>
              <a:t>类类型</a:t>
            </a:r>
            <a:r>
              <a:rPr lang="en-US" altLang="zh-CN" dirty="0"/>
              <a:t>)</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47</a:t>
            </a:fld>
            <a:endParaRPr lang="zh-CN" altLang="en-US"/>
          </a:p>
        </p:txBody>
      </p:sp>
      <p:sp>
        <p:nvSpPr>
          <p:cNvPr id="6" name="Line 4"/>
          <p:cNvSpPr>
            <a:spLocks noChangeShapeType="1"/>
          </p:cNvSpPr>
          <p:nvPr/>
        </p:nvSpPr>
        <p:spPr bwMode="auto">
          <a:xfrm flipV="1">
            <a:off x="0" y="687477"/>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21" name="AutoShape 5"/>
          <p:cNvSpPr>
            <a:spLocks noChangeArrowheads="1"/>
          </p:cNvSpPr>
          <p:nvPr/>
        </p:nvSpPr>
        <p:spPr bwMode="auto">
          <a:xfrm>
            <a:off x="4582319" y="2815166"/>
            <a:ext cx="4307681" cy="245533"/>
          </a:xfrm>
          <a:prstGeom prst="roundRect">
            <a:avLst>
              <a:gd name="adj" fmla="val 16667"/>
            </a:avLst>
          </a:prstGeom>
          <a:solidFill>
            <a:srgbClr val="E0FFE0"/>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16" name="AutoShape 5"/>
          <p:cNvSpPr>
            <a:spLocks noChangeArrowheads="1"/>
          </p:cNvSpPr>
          <p:nvPr/>
        </p:nvSpPr>
        <p:spPr bwMode="auto">
          <a:xfrm>
            <a:off x="4595019" y="1752600"/>
            <a:ext cx="4307681" cy="526803"/>
          </a:xfrm>
          <a:prstGeom prst="roundRect">
            <a:avLst>
              <a:gd name="adj" fmla="val 16667"/>
            </a:avLst>
          </a:prstGeom>
          <a:solidFill>
            <a:srgbClr val="E0FFE0"/>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17" name="AutoShape 5"/>
          <p:cNvSpPr>
            <a:spLocks noChangeArrowheads="1"/>
          </p:cNvSpPr>
          <p:nvPr/>
        </p:nvSpPr>
        <p:spPr bwMode="auto">
          <a:xfrm>
            <a:off x="4595019" y="3835400"/>
            <a:ext cx="4294981" cy="254000"/>
          </a:xfrm>
          <a:prstGeom prst="roundRect">
            <a:avLst>
              <a:gd name="adj" fmla="val 16667"/>
            </a:avLst>
          </a:prstGeom>
          <a:solidFill>
            <a:srgbClr val="E0FFE0"/>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18" name="内容占位符 2"/>
          <p:cNvSpPr txBox="1">
            <a:spLocks/>
          </p:cNvSpPr>
          <p:nvPr/>
        </p:nvSpPr>
        <p:spPr>
          <a:xfrm>
            <a:off x="4584701" y="712519"/>
            <a:ext cx="4305300" cy="5643832"/>
          </a:xfrm>
          <a:prstGeom prst="rect">
            <a:avLst/>
          </a:prstGeom>
          <a:ln w="381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(10) {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private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CP_C</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m_ca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CP_C</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CP_C</a:t>
            </a:r>
            <a:r>
              <a:rPr lang="en-US" altLang="zh-CN" sz="1800" dirty="0">
                <a:solidFill>
                  <a:srgbClr val="000000"/>
                </a:solidFill>
                <a:latin typeface="新宋体" panose="02010609030101010101" pitchFamily="49" charset="-122"/>
                <a:ea typeface="新宋体" panose="02010609030101010101" pitchFamily="49" charset="-122"/>
              </a:rPr>
              <a:t> c;</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c.m_ca.m_a</a:t>
            </a:r>
            <a:r>
              <a:rPr lang="en-US" altLang="zh-CN" sz="1800" dirty="0">
                <a:solidFill>
                  <a:srgbClr val="000000"/>
                </a:solidFill>
                <a:latin typeface="新宋体" panose="02010609030101010101" pitchFamily="49" charset="-122"/>
                <a:ea typeface="新宋体" panose="02010609030101010101" pitchFamily="49" charset="-122"/>
              </a:rPr>
              <a:t> = 20;</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c.m_ca.m_a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9" name="Text Box 9"/>
          <p:cNvSpPr txBox="1">
            <a:spLocks noChangeArrowheads="1"/>
          </p:cNvSpPr>
          <p:nvPr/>
        </p:nvSpPr>
        <p:spPr bwMode="auto">
          <a:xfrm>
            <a:off x="7064374" y="4356237"/>
            <a:ext cx="1825626" cy="93500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9000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smtClean="0">
                <a:ea typeface="楷体_GB2312" pitchFamily="49" charset="-122"/>
                <a:sym typeface="Wingdings" panose="05000000000000000000" pitchFamily="2" charset="2"/>
              </a:rPr>
              <a:t>正确。</a:t>
            </a:r>
            <a:endParaRPr lang="en-US" altLang="zh-CN" sz="1800" dirty="0" smtClean="0">
              <a:ea typeface="楷体_GB2312" pitchFamily="49" charset="-122"/>
              <a:sym typeface="Wingdings" panose="05000000000000000000" pitchFamily="2" charset="2"/>
            </a:endParaRPr>
          </a:p>
          <a:p>
            <a:pPr marL="180000">
              <a:spcBef>
                <a:spcPct val="0"/>
              </a:spcBef>
              <a:buNone/>
            </a:pPr>
            <a:r>
              <a:rPr lang="zh-CN" altLang="pt-BR" sz="1800" dirty="0" smtClean="0">
                <a:ea typeface="楷体_GB2312" pitchFamily="49" charset="-122"/>
                <a:sym typeface="Wingdings" panose="05000000000000000000" pitchFamily="2" charset="2"/>
              </a:rPr>
              <a:t>结果</a:t>
            </a:r>
            <a:r>
              <a:rPr lang="zh-CN" altLang="pt-BR" sz="1800" dirty="0">
                <a:ea typeface="楷体_GB2312" pitchFamily="49" charset="-122"/>
                <a:sym typeface="Wingdings" panose="05000000000000000000" pitchFamily="2" charset="2"/>
              </a:rPr>
              <a:t>输出</a:t>
            </a:r>
            <a:r>
              <a:rPr lang="pt-BR" altLang="zh-CN" sz="1800" dirty="0">
                <a:ea typeface="楷体_GB2312" pitchFamily="49" charset="-122"/>
                <a:sym typeface="Wingdings" panose="05000000000000000000" pitchFamily="2" charset="2"/>
              </a:rPr>
              <a:t>:</a:t>
            </a:r>
          </a:p>
          <a:p>
            <a:pPr marL="180000">
              <a:spcBef>
                <a:spcPct val="0"/>
              </a:spcBef>
              <a:buNone/>
            </a:pPr>
            <a:r>
              <a:rPr lang="en-US" altLang="zh-CN" sz="1800" dirty="0" err="1">
                <a:solidFill>
                  <a:srgbClr val="0000FF"/>
                </a:solidFill>
                <a:ea typeface="楷体_GB2312" pitchFamily="49" charset="-122"/>
                <a:sym typeface="Wingdings" panose="05000000000000000000" pitchFamily="2" charset="2"/>
              </a:rPr>
              <a:t>m_a</a:t>
            </a:r>
            <a:r>
              <a:rPr lang="en-US" altLang="zh-CN" sz="1800" dirty="0">
                <a:solidFill>
                  <a:srgbClr val="0000FF"/>
                </a:solidFill>
                <a:ea typeface="楷体_GB2312" pitchFamily="49" charset="-122"/>
                <a:sym typeface="Wingdings" panose="05000000000000000000" pitchFamily="2" charset="2"/>
              </a:rPr>
              <a:t>=20</a:t>
            </a:r>
          </a:p>
        </p:txBody>
      </p:sp>
      <p:sp>
        <p:nvSpPr>
          <p:cNvPr id="23" name="AutoShape 5"/>
          <p:cNvSpPr>
            <a:spLocks noChangeArrowheads="1"/>
          </p:cNvSpPr>
          <p:nvPr/>
        </p:nvSpPr>
        <p:spPr bwMode="auto">
          <a:xfrm>
            <a:off x="215899" y="2815166"/>
            <a:ext cx="4307681" cy="245533"/>
          </a:xfrm>
          <a:prstGeom prst="roundRect">
            <a:avLst>
              <a:gd name="adj" fmla="val 16667"/>
            </a:avLst>
          </a:prstGeom>
          <a:solidFill>
            <a:srgbClr val="E0FFE0"/>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4" name="AutoShape 5"/>
          <p:cNvSpPr>
            <a:spLocks noChangeArrowheads="1"/>
          </p:cNvSpPr>
          <p:nvPr/>
        </p:nvSpPr>
        <p:spPr bwMode="auto">
          <a:xfrm>
            <a:off x="228599" y="1752600"/>
            <a:ext cx="4307681" cy="526803"/>
          </a:xfrm>
          <a:prstGeom prst="roundRect">
            <a:avLst>
              <a:gd name="adj" fmla="val 16667"/>
            </a:avLst>
          </a:prstGeom>
          <a:solidFill>
            <a:srgbClr val="E0FFE0"/>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5" name="AutoShape 5"/>
          <p:cNvSpPr>
            <a:spLocks noChangeArrowheads="1"/>
          </p:cNvSpPr>
          <p:nvPr/>
        </p:nvSpPr>
        <p:spPr bwMode="auto">
          <a:xfrm>
            <a:off x="228599" y="3835400"/>
            <a:ext cx="4294981" cy="254000"/>
          </a:xfrm>
          <a:prstGeom prst="roundRect">
            <a:avLst>
              <a:gd name="adj" fmla="val 16667"/>
            </a:avLst>
          </a:prstGeom>
          <a:solidFill>
            <a:srgbClr val="E0FFE0"/>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6" name="内容占位符 2"/>
          <p:cNvSpPr txBox="1">
            <a:spLocks/>
          </p:cNvSpPr>
          <p:nvPr/>
        </p:nvSpPr>
        <p:spPr>
          <a:xfrm>
            <a:off x="228599" y="712519"/>
            <a:ext cx="4343401" cy="5643832"/>
          </a:xfrm>
          <a:prstGeom prst="rect">
            <a:avLst/>
          </a:prstGeom>
          <a:ln w="381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(10) {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private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CP_C</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m_ca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CP_C</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CP_C</a:t>
            </a:r>
            <a:r>
              <a:rPr lang="en-US" altLang="zh-CN" sz="1800" dirty="0">
                <a:solidFill>
                  <a:srgbClr val="000000"/>
                </a:solidFill>
                <a:latin typeface="新宋体" panose="02010609030101010101" pitchFamily="49" charset="-122"/>
                <a:ea typeface="新宋体" panose="02010609030101010101" pitchFamily="49" charset="-122"/>
              </a:rPr>
              <a:t> c;</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c.m_ca.m_a</a:t>
            </a:r>
            <a:r>
              <a:rPr lang="en-US" altLang="zh-CN" sz="1800" dirty="0">
                <a:solidFill>
                  <a:srgbClr val="000000"/>
                </a:solidFill>
                <a:latin typeface="新宋体" panose="02010609030101010101" pitchFamily="49" charset="-122"/>
                <a:ea typeface="新宋体" panose="02010609030101010101" pitchFamily="49" charset="-122"/>
              </a:rPr>
              <a:t> = 20;</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c.m_ca.m_a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5" name="AutoShape 40"/>
          <p:cNvSpPr>
            <a:spLocks/>
          </p:cNvSpPr>
          <p:nvPr/>
        </p:nvSpPr>
        <p:spPr bwMode="auto">
          <a:xfrm>
            <a:off x="1412231" y="3319484"/>
            <a:ext cx="3105944" cy="416929"/>
          </a:xfrm>
          <a:prstGeom prst="borderCallout2">
            <a:avLst>
              <a:gd name="adj1" fmla="val 48981"/>
              <a:gd name="adj2" fmla="val -445"/>
              <a:gd name="adj3" fmla="val 47179"/>
              <a:gd name="adj4" fmla="val -5032"/>
              <a:gd name="adj5" fmla="val 128887"/>
              <a:gd name="adj6" fmla="val -8915"/>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1800" dirty="0">
                <a:ea typeface="楷体_GB2312" pitchFamily="49" charset="-122"/>
              </a:rPr>
              <a:t>编译错误</a:t>
            </a:r>
            <a:r>
              <a:rPr lang="en-US" altLang="zh-CN" sz="1800" dirty="0" smtClean="0">
                <a:ea typeface="楷体_GB2312" pitchFamily="49" charset="-122"/>
              </a:rPr>
              <a:t>: </a:t>
            </a:r>
            <a:r>
              <a:rPr lang="zh-CN" altLang="en-US" sz="1800" dirty="0" smtClean="0">
                <a:ea typeface="楷体_GB2312" pitchFamily="49" charset="-122"/>
              </a:rPr>
              <a:t>不可访问</a:t>
            </a:r>
            <a:r>
              <a:rPr lang="en-US" altLang="zh-CN" sz="1800" dirty="0">
                <a:ea typeface="楷体_GB2312" pitchFamily="49" charset="-122"/>
              </a:rPr>
              <a:t>CP_A</a:t>
            </a:r>
            <a:endParaRPr lang="zh-CN" altLang="en-US" sz="1800" dirty="0">
              <a:ea typeface="楷体_GB2312" pitchFamily="49" charset="-122"/>
            </a:endParaRPr>
          </a:p>
        </p:txBody>
      </p:sp>
      <p:sp>
        <p:nvSpPr>
          <p:cNvPr id="14" name="Text Box 9"/>
          <p:cNvSpPr txBox="1">
            <a:spLocks noChangeArrowheads="1"/>
          </p:cNvSpPr>
          <p:nvPr/>
        </p:nvSpPr>
        <p:spPr bwMode="auto">
          <a:xfrm>
            <a:off x="2784378" y="4130878"/>
            <a:ext cx="1733797" cy="650672"/>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9000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1800" dirty="0">
                <a:ea typeface="楷体_GB2312" pitchFamily="49" charset="-122"/>
              </a:rPr>
              <a:t>原因</a:t>
            </a:r>
            <a:r>
              <a:rPr lang="en-US" altLang="zh-CN" sz="1800" dirty="0">
                <a:ea typeface="楷体_GB2312" pitchFamily="49" charset="-122"/>
              </a:rPr>
              <a:t>: CP_B</a:t>
            </a:r>
            <a:r>
              <a:rPr lang="zh-CN" altLang="en-US" sz="1800" dirty="0">
                <a:ea typeface="楷体_GB2312" pitchFamily="49" charset="-122"/>
              </a:rPr>
              <a:t>私有继承</a:t>
            </a:r>
            <a:r>
              <a:rPr lang="en-US" altLang="zh-CN" sz="1800" dirty="0">
                <a:ea typeface="楷体_GB2312" pitchFamily="49" charset="-122"/>
              </a:rPr>
              <a:t>CP_A</a:t>
            </a:r>
            <a:endParaRPr lang="zh-CN" altLang="en-US" sz="1800" dirty="0">
              <a:ea typeface="楷体_GB2312" pitchFamily="49" charset="-122"/>
            </a:endParaRPr>
          </a:p>
        </p:txBody>
      </p:sp>
    </p:spTree>
    <p:extLst>
      <p:ext uri="{BB962C8B-B14F-4D97-AF65-F5344CB8AC3E}">
        <p14:creationId xmlns:p14="http://schemas.microsoft.com/office/powerpoint/2010/main" val="1799350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6"/>
            <a:ext cx="9144000" cy="709343"/>
          </a:xfrm>
        </p:spPr>
        <p:txBody>
          <a:bodyPr/>
          <a:lstStyle/>
          <a:p>
            <a:r>
              <a:rPr lang="zh-CN" altLang="en-US" dirty="0"/>
              <a:t>在继承性中的全局类</a:t>
            </a:r>
            <a:r>
              <a:rPr lang="en-US" altLang="zh-CN" dirty="0"/>
              <a:t>: </a:t>
            </a:r>
            <a:r>
              <a:rPr lang="zh-CN" altLang="en-US" dirty="0"/>
              <a:t>代码对照</a:t>
            </a:r>
            <a:r>
              <a:rPr lang="en-US" altLang="zh-CN" dirty="0" smtClean="0"/>
              <a:t>(</a:t>
            </a:r>
            <a:r>
              <a:rPr lang="zh-CN" altLang="en-US" dirty="0" smtClean="0"/>
              <a:t>成员变量</a:t>
            </a:r>
            <a:r>
              <a:rPr lang="en-US" altLang="zh-CN" dirty="0" smtClean="0"/>
              <a:t>)</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48</a:t>
            </a:fld>
            <a:endParaRPr lang="zh-CN" altLang="en-US"/>
          </a:p>
        </p:txBody>
      </p:sp>
      <p:sp>
        <p:nvSpPr>
          <p:cNvPr id="6" name="Line 4"/>
          <p:cNvSpPr>
            <a:spLocks noChangeShapeType="1"/>
          </p:cNvSpPr>
          <p:nvPr/>
        </p:nvSpPr>
        <p:spPr bwMode="auto">
          <a:xfrm flipV="1">
            <a:off x="0" y="687477"/>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21" name="AutoShape 5"/>
          <p:cNvSpPr>
            <a:spLocks noChangeArrowheads="1"/>
          </p:cNvSpPr>
          <p:nvPr/>
        </p:nvSpPr>
        <p:spPr bwMode="auto">
          <a:xfrm>
            <a:off x="4582319" y="2345266"/>
            <a:ext cx="4307681" cy="245533"/>
          </a:xfrm>
          <a:prstGeom prst="roundRect">
            <a:avLst>
              <a:gd name="adj" fmla="val 16667"/>
            </a:avLst>
          </a:prstGeom>
          <a:solidFill>
            <a:srgbClr val="E0FFE0"/>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16" name="AutoShape 5"/>
          <p:cNvSpPr>
            <a:spLocks noChangeArrowheads="1"/>
          </p:cNvSpPr>
          <p:nvPr/>
        </p:nvSpPr>
        <p:spPr bwMode="auto">
          <a:xfrm>
            <a:off x="4595019" y="1460501"/>
            <a:ext cx="4307681" cy="431800"/>
          </a:xfrm>
          <a:prstGeom prst="roundRect">
            <a:avLst>
              <a:gd name="adj" fmla="val 16667"/>
            </a:avLst>
          </a:prstGeom>
          <a:solidFill>
            <a:srgbClr val="E0FFE0"/>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17" name="AutoShape 5"/>
          <p:cNvSpPr>
            <a:spLocks noChangeArrowheads="1"/>
          </p:cNvSpPr>
          <p:nvPr/>
        </p:nvSpPr>
        <p:spPr bwMode="auto">
          <a:xfrm>
            <a:off x="4595019" y="3683000"/>
            <a:ext cx="4294981" cy="520700"/>
          </a:xfrm>
          <a:prstGeom prst="roundRect">
            <a:avLst>
              <a:gd name="adj" fmla="val 16667"/>
            </a:avLst>
          </a:prstGeom>
          <a:solidFill>
            <a:srgbClr val="E0FFE0"/>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18" name="内容占位符 2"/>
          <p:cNvSpPr txBox="1">
            <a:spLocks/>
          </p:cNvSpPr>
          <p:nvPr/>
        </p:nvSpPr>
        <p:spPr>
          <a:xfrm>
            <a:off x="4584701" y="712519"/>
            <a:ext cx="4305300" cy="5643832"/>
          </a:xfrm>
          <a:prstGeom prst="rect">
            <a:avLst/>
          </a:prstGeom>
          <a:ln w="381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smtClean="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(10) {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private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CP_C</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mb_show</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*pa =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0000FF"/>
                </a:solidFill>
                <a:latin typeface="新宋体" panose="02010609030101010101" pitchFamily="49" charset="-122"/>
                <a:ea typeface="新宋体" panose="02010609030101010101" pitchFamily="49" charset="-122"/>
              </a:rPr>
              <a:t>this</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pa-&gt;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8000"/>
                </a:solidFill>
                <a:latin typeface="新宋体" panose="02010609030101010101" pitchFamily="49" charset="-122"/>
                <a:ea typeface="新宋体" panose="02010609030101010101" pitchFamily="49" charset="-122"/>
              </a:rPr>
              <a:t>//</a:t>
            </a:r>
            <a:r>
              <a:rPr lang="zh-CN" altLang="en-US" sz="1800" dirty="0" smtClean="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CP_C</a:t>
            </a:r>
            <a:r>
              <a:rPr lang="zh-CN" altLang="en-US" sz="1800" dirty="0">
                <a:solidFill>
                  <a:srgbClr val="008000"/>
                </a:solidFill>
                <a:latin typeface="新宋体" panose="02010609030101010101" pitchFamily="49" charset="-122"/>
                <a:ea typeface="新宋体" panose="02010609030101010101" pitchFamily="49" charset="-122"/>
              </a:rPr>
              <a:t>的</a:t>
            </a:r>
            <a:r>
              <a:rPr lang="zh-CN" altLang="en-US" sz="1800" dirty="0" smtClean="0">
                <a:solidFill>
                  <a:srgbClr val="008000"/>
                </a:solidFill>
                <a:latin typeface="新宋体" panose="02010609030101010101" pitchFamily="49" charset="-122"/>
                <a:ea typeface="新宋体" panose="02010609030101010101" pitchFamily="49" charset="-122"/>
              </a:rPr>
              <a:t>成员</a:t>
            </a:r>
            <a:r>
              <a:rPr lang="en-US" altLang="zh-CN" sz="1800" dirty="0" err="1" smtClean="0">
                <a:solidFill>
                  <a:srgbClr val="008000"/>
                </a:solidFill>
                <a:latin typeface="新宋体" panose="02010609030101010101" pitchFamily="49" charset="-122"/>
                <a:ea typeface="新宋体" panose="02010609030101010101" pitchFamily="49" charset="-122"/>
              </a:rPr>
              <a:t>mb_setA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CP_C</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CP_C</a:t>
            </a:r>
            <a:r>
              <a:rPr lang="en-US" altLang="zh-CN" sz="1800" dirty="0">
                <a:solidFill>
                  <a:srgbClr val="000000"/>
                </a:solidFill>
                <a:latin typeface="新宋体" panose="02010609030101010101" pitchFamily="49" charset="-122"/>
                <a:ea typeface="新宋体" panose="02010609030101010101" pitchFamily="49" charset="-122"/>
              </a:rPr>
              <a:t> c;</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c.mb_show</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9" name="Text Box 9"/>
          <p:cNvSpPr txBox="1">
            <a:spLocks noChangeArrowheads="1"/>
          </p:cNvSpPr>
          <p:nvPr/>
        </p:nvSpPr>
        <p:spPr bwMode="auto">
          <a:xfrm>
            <a:off x="7077074" y="5408827"/>
            <a:ext cx="1825626" cy="93500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9000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smtClean="0">
                <a:ea typeface="楷体_GB2312" pitchFamily="49" charset="-122"/>
                <a:sym typeface="Wingdings" panose="05000000000000000000" pitchFamily="2" charset="2"/>
              </a:rPr>
              <a:t>正确。</a:t>
            </a:r>
            <a:endParaRPr lang="en-US" altLang="zh-CN" sz="1800" dirty="0" smtClean="0">
              <a:ea typeface="楷体_GB2312" pitchFamily="49" charset="-122"/>
              <a:sym typeface="Wingdings" panose="05000000000000000000" pitchFamily="2" charset="2"/>
            </a:endParaRPr>
          </a:p>
          <a:p>
            <a:pPr marL="180000">
              <a:spcBef>
                <a:spcPct val="0"/>
              </a:spcBef>
              <a:buNone/>
            </a:pPr>
            <a:r>
              <a:rPr lang="zh-CN" altLang="pt-BR" sz="1800" dirty="0" smtClean="0">
                <a:ea typeface="楷体_GB2312" pitchFamily="49" charset="-122"/>
                <a:sym typeface="Wingdings" panose="05000000000000000000" pitchFamily="2" charset="2"/>
              </a:rPr>
              <a:t>结果</a:t>
            </a:r>
            <a:r>
              <a:rPr lang="zh-CN" altLang="pt-BR" sz="1800" dirty="0">
                <a:ea typeface="楷体_GB2312" pitchFamily="49" charset="-122"/>
                <a:sym typeface="Wingdings" panose="05000000000000000000" pitchFamily="2" charset="2"/>
              </a:rPr>
              <a:t>输出</a:t>
            </a:r>
            <a:r>
              <a:rPr lang="pt-BR" altLang="zh-CN" sz="1800" dirty="0">
                <a:ea typeface="楷体_GB2312" pitchFamily="49" charset="-122"/>
                <a:sym typeface="Wingdings" panose="05000000000000000000" pitchFamily="2" charset="2"/>
              </a:rPr>
              <a:t>:</a:t>
            </a:r>
          </a:p>
          <a:p>
            <a:pPr marL="180000">
              <a:spcBef>
                <a:spcPct val="0"/>
              </a:spcBef>
              <a:buNone/>
            </a:pPr>
            <a:r>
              <a:rPr lang="en-US" altLang="zh-CN" sz="1800" dirty="0" err="1">
                <a:solidFill>
                  <a:srgbClr val="0000FF"/>
                </a:solidFill>
                <a:ea typeface="楷体_GB2312" pitchFamily="49" charset="-122"/>
                <a:sym typeface="Wingdings" panose="05000000000000000000" pitchFamily="2" charset="2"/>
              </a:rPr>
              <a:t>m_a</a:t>
            </a:r>
            <a:r>
              <a:rPr lang="en-US" altLang="zh-CN" sz="1800" dirty="0">
                <a:solidFill>
                  <a:srgbClr val="0000FF"/>
                </a:solidFill>
                <a:ea typeface="楷体_GB2312" pitchFamily="49" charset="-122"/>
                <a:sym typeface="Wingdings" panose="05000000000000000000" pitchFamily="2" charset="2"/>
              </a:rPr>
              <a:t>=10</a:t>
            </a:r>
          </a:p>
        </p:txBody>
      </p:sp>
      <p:sp>
        <p:nvSpPr>
          <p:cNvPr id="23" name="AutoShape 5"/>
          <p:cNvSpPr>
            <a:spLocks noChangeArrowheads="1"/>
          </p:cNvSpPr>
          <p:nvPr/>
        </p:nvSpPr>
        <p:spPr bwMode="auto">
          <a:xfrm>
            <a:off x="215899" y="2578098"/>
            <a:ext cx="4307681" cy="245533"/>
          </a:xfrm>
          <a:prstGeom prst="roundRect">
            <a:avLst>
              <a:gd name="adj" fmla="val 16667"/>
            </a:avLst>
          </a:prstGeom>
          <a:solidFill>
            <a:srgbClr val="E0FFE0"/>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4" name="AutoShape 5"/>
          <p:cNvSpPr>
            <a:spLocks noChangeArrowheads="1"/>
          </p:cNvSpPr>
          <p:nvPr/>
        </p:nvSpPr>
        <p:spPr bwMode="auto">
          <a:xfrm>
            <a:off x="228599" y="1628731"/>
            <a:ext cx="4307681" cy="515202"/>
          </a:xfrm>
          <a:prstGeom prst="roundRect">
            <a:avLst>
              <a:gd name="adj" fmla="val 16667"/>
            </a:avLst>
          </a:prstGeom>
          <a:solidFill>
            <a:srgbClr val="E0FFE0"/>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5" name="AutoShape 5"/>
          <p:cNvSpPr>
            <a:spLocks noChangeArrowheads="1"/>
          </p:cNvSpPr>
          <p:nvPr/>
        </p:nvSpPr>
        <p:spPr bwMode="auto">
          <a:xfrm>
            <a:off x="228599" y="3937004"/>
            <a:ext cx="4294981" cy="254000"/>
          </a:xfrm>
          <a:prstGeom prst="roundRect">
            <a:avLst>
              <a:gd name="adj" fmla="val 16667"/>
            </a:avLst>
          </a:prstGeom>
          <a:solidFill>
            <a:srgbClr val="E0FFE0"/>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6" name="内容占位符 2"/>
          <p:cNvSpPr txBox="1">
            <a:spLocks/>
          </p:cNvSpPr>
          <p:nvPr/>
        </p:nvSpPr>
        <p:spPr>
          <a:xfrm>
            <a:off x="237065" y="712519"/>
            <a:ext cx="4343401" cy="5643832"/>
          </a:xfrm>
          <a:prstGeom prst="rect">
            <a:avLst/>
          </a:prstGeom>
          <a:ln w="381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(10) {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private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CP_C</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mb_show</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smtClean="0">
                <a:solidFill>
                  <a:srgbClr val="008000"/>
                </a:solidFill>
                <a:latin typeface="新宋体" panose="02010609030101010101" pitchFamily="49" charset="-122"/>
                <a:ea typeface="新宋体" panose="02010609030101010101" pitchFamily="49" charset="-122"/>
              </a:rPr>
              <a:t>//</a:t>
            </a:r>
            <a:r>
              <a:rPr lang="zh-CN" altLang="en-US" sz="1800" dirty="0" smtClean="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CP_C</a:t>
            </a:r>
            <a:r>
              <a:rPr lang="zh-CN" altLang="en-US" sz="1800" dirty="0">
                <a:solidFill>
                  <a:srgbClr val="008000"/>
                </a:solidFill>
                <a:latin typeface="新宋体" panose="02010609030101010101" pitchFamily="49" charset="-122"/>
                <a:ea typeface="新宋体" panose="02010609030101010101" pitchFamily="49" charset="-122"/>
              </a:rPr>
              <a:t>的</a:t>
            </a:r>
            <a:r>
              <a:rPr lang="zh-CN" altLang="en-US" sz="1800" dirty="0" smtClean="0">
                <a:solidFill>
                  <a:srgbClr val="008000"/>
                </a:solidFill>
                <a:latin typeface="新宋体" panose="02010609030101010101" pitchFamily="49" charset="-122"/>
                <a:ea typeface="新宋体" panose="02010609030101010101" pitchFamily="49" charset="-122"/>
              </a:rPr>
              <a:t>成员</a:t>
            </a:r>
            <a:r>
              <a:rPr lang="en-US" altLang="zh-CN" sz="1800" dirty="0" err="1" smtClean="0">
                <a:solidFill>
                  <a:srgbClr val="008000"/>
                </a:solidFill>
                <a:latin typeface="新宋体" panose="02010609030101010101" pitchFamily="49" charset="-122"/>
                <a:ea typeface="新宋体" panose="02010609030101010101" pitchFamily="49" charset="-122"/>
              </a:rPr>
              <a:t>mb_setA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CP_C</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CP_C</a:t>
            </a:r>
            <a:r>
              <a:rPr lang="en-US" altLang="zh-CN" sz="1800" dirty="0">
                <a:solidFill>
                  <a:srgbClr val="000000"/>
                </a:solidFill>
                <a:latin typeface="新宋体" panose="02010609030101010101" pitchFamily="49" charset="-122"/>
                <a:ea typeface="新宋体" panose="02010609030101010101" pitchFamily="49" charset="-122"/>
              </a:rPr>
              <a:t> c;</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c.mb_show</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5" name="AutoShape 40"/>
          <p:cNvSpPr>
            <a:spLocks/>
          </p:cNvSpPr>
          <p:nvPr/>
        </p:nvSpPr>
        <p:spPr bwMode="auto">
          <a:xfrm>
            <a:off x="2745193" y="3073220"/>
            <a:ext cx="1835273" cy="666623"/>
          </a:xfrm>
          <a:prstGeom prst="borderCallout2">
            <a:avLst>
              <a:gd name="adj1" fmla="val 98514"/>
              <a:gd name="adj2" fmla="val 51455"/>
              <a:gd name="adj3" fmla="val 119573"/>
              <a:gd name="adj4" fmla="val 35796"/>
              <a:gd name="adj5" fmla="val 138412"/>
              <a:gd name="adj6" fmla="val 23609"/>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1800" dirty="0">
                <a:ea typeface="楷体_GB2312" pitchFamily="49" charset="-122"/>
              </a:rPr>
              <a:t>编译错误</a:t>
            </a:r>
            <a:r>
              <a:rPr lang="en-US" altLang="zh-CN" sz="1800" dirty="0" smtClean="0">
                <a:ea typeface="楷体_GB2312" pitchFamily="49" charset="-122"/>
              </a:rPr>
              <a:t>: </a:t>
            </a:r>
            <a:r>
              <a:rPr lang="zh-CN" altLang="en-US" sz="1800" dirty="0" smtClean="0">
                <a:ea typeface="楷体_GB2312" pitchFamily="49" charset="-122"/>
              </a:rPr>
              <a:t>不可访问</a:t>
            </a:r>
            <a:r>
              <a:rPr lang="en-US" altLang="zh-CN" sz="1800" dirty="0">
                <a:ea typeface="楷体_GB2312" pitchFamily="49" charset="-122"/>
              </a:rPr>
              <a:t>CP_A::</a:t>
            </a:r>
            <a:r>
              <a:rPr lang="en-US" altLang="zh-CN" sz="1800" dirty="0" err="1">
                <a:ea typeface="楷体_GB2312" pitchFamily="49" charset="-122"/>
              </a:rPr>
              <a:t>m_a</a:t>
            </a:r>
            <a:endParaRPr lang="zh-CN" altLang="en-US" sz="1800" dirty="0">
              <a:ea typeface="楷体_GB2312" pitchFamily="49" charset="-122"/>
            </a:endParaRPr>
          </a:p>
        </p:txBody>
      </p:sp>
      <p:sp>
        <p:nvSpPr>
          <p:cNvPr id="14" name="Text Box 9"/>
          <p:cNvSpPr txBox="1">
            <a:spLocks noChangeArrowheads="1"/>
          </p:cNvSpPr>
          <p:nvPr/>
        </p:nvSpPr>
        <p:spPr bwMode="auto">
          <a:xfrm>
            <a:off x="2745193" y="4789467"/>
            <a:ext cx="1835273" cy="650672"/>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9000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1800" dirty="0">
                <a:ea typeface="楷体_GB2312" pitchFamily="49" charset="-122"/>
              </a:rPr>
              <a:t>原因</a:t>
            </a:r>
            <a:r>
              <a:rPr lang="en-US" altLang="zh-CN" sz="1800" dirty="0">
                <a:ea typeface="楷体_GB2312" pitchFamily="49" charset="-122"/>
              </a:rPr>
              <a:t>: CP_B</a:t>
            </a:r>
            <a:r>
              <a:rPr lang="zh-CN" altLang="en-US" sz="1800" dirty="0">
                <a:ea typeface="楷体_GB2312" pitchFamily="49" charset="-122"/>
              </a:rPr>
              <a:t>私有继承</a:t>
            </a:r>
            <a:r>
              <a:rPr lang="en-US" altLang="zh-CN" sz="1800" dirty="0">
                <a:ea typeface="楷体_GB2312" pitchFamily="49" charset="-122"/>
              </a:rPr>
              <a:t>CP_A</a:t>
            </a:r>
            <a:endParaRPr lang="zh-CN" altLang="en-US" sz="1800" dirty="0">
              <a:ea typeface="楷体_GB2312" pitchFamily="49" charset="-122"/>
            </a:endParaRPr>
          </a:p>
        </p:txBody>
      </p:sp>
    </p:spTree>
    <p:extLst>
      <p:ext uri="{BB962C8B-B14F-4D97-AF65-F5344CB8AC3E}">
        <p14:creationId xmlns:p14="http://schemas.microsoft.com/office/powerpoint/2010/main" val="3143036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6"/>
            <a:ext cx="9144000" cy="709343"/>
          </a:xfrm>
        </p:spPr>
        <p:txBody>
          <a:bodyPr/>
          <a:lstStyle/>
          <a:p>
            <a:r>
              <a:rPr lang="zh-CN" altLang="en-US" dirty="0"/>
              <a:t>在继承性中的全局类</a:t>
            </a:r>
            <a:r>
              <a:rPr lang="en-US" altLang="zh-CN" dirty="0"/>
              <a:t>: </a:t>
            </a:r>
            <a:r>
              <a:rPr lang="zh-CN" altLang="en-US" dirty="0"/>
              <a:t>代码对照</a:t>
            </a:r>
            <a:r>
              <a:rPr lang="en-US" altLang="zh-CN" dirty="0" smtClean="0"/>
              <a:t>(</a:t>
            </a:r>
            <a:r>
              <a:rPr lang="zh-CN" altLang="en-US" dirty="0" smtClean="0"/>
              <a:t>成员变量</a:t>
            </a:r>
            <a:r>
              <a:rPr lang="en-US" altLang="zh-CN" dirty="0" smtClean="0"/>
              <a:t>)</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49</a:t>
            </a:fld>
            <a:endParaRPr lang="zh-CN" altLang="en-US"/>
          </a:p>
        </p:txBody>
      </p:sp>
      <p:sp>
        <p:nvSpPr>
          <p:cNvPr id="6" name="Line 4"/>
          <p:cNvSpPr>
            <a:spLocks noChangeShapeType="1"/>
          </p:cNvSpPr>
          <p:nvPr/>
        </p:nvSpPr>
        <p:spPr bwMode="auto">
          <a:xfrm flipV="1">
            <a:off x="0" y="687477"/>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21" name="AutoShape 5"/>
          <p:cNvSpPr>
            <a:spLocks noChangeArrowheads="1"/>
          </p:cNvSpPr>
          <p:nvPr/>
        </p:nvSpPr>
        <p:spPr bwMode="auto">
          <a:xfrm>
            <a:off x="4582319" y="3272366"/>
            <a:ext cx="4307681" cy="245533"/>
          </a:xfrm>
          <a:prstGeom prst="roundRect">
            <a:avLst>
              <a:gd name="adj" fmla="val 16667"/>
            </a:avLst>
          </a:prstGeom>
          <a:solidFill>
            <a:srgbClr val="E0FFE0"/>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16" name="AutoShape 5"/>
          <p:cNvSpPr>
            <a:spLocks noChangeArrowheads="1"/>
          </p:cNvSpPr>
          <p:nvPr/>
        </p:nvSpPr>
        <p:spPr bwMode="auto">
          <a:xfrm>
            <a:off x="4595019" y="2019301"/>
            <a:ext cx="4307681" cy="584146"/>
          </a:xfrm>
          <a:prstGeom prst="roundRect">
            <a:avLst>
              <a:gd name="adj" fmla="val 16667"/>
            </a:avLst>
          </a:prstGeom>
          <a:solidFill>
            <a:srgbClr val="E0FFE0"/>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17" name="AutoShape 5"/>
          <p:cNvSpPr>
            <a:spLocks noChangeArrowheads="1"/>
          </p:cNvSpPr>
          <p:nvPr/>
        </p:nvSpPr>
        <p:spPr bwMode="auto">
          <a:xfrm>
            <a:off x="4595019" y="4483100"/>
            <a:ext cx="4294981" cy="913206"/>
          </a:xfrm>
          <a:prstGeom prst="roundRect">
            <a:avLst>
              <a:gd name="adj" fmla="val 16667"/>
            </a:avLst>
          </a:prstGeom>
          <a:solidFill>
            <a:srgbClr val="E0FFE0"/>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18" name="内容占位符 2"/>
          <p:cNvSpPr txBox="1">
            <a:spLocks/>
          </p:cNvSpPr>
          <p:nvPr/>
        </p:nvSpPr>
        <p:spPr>
          <a:xfrm>
            <a:off x="4584701" y="712519"/>
            <a:ext cx="4305300" cy="5643832"/>
          </a:xfrm>
          <a:prstGeom prst="rect">
            <a:avLst/>
          </a:prstGeom>
          <a:ln w="381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4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iostream</a:t>
            </a:r>
            <a:r>
              <a:rPr lang="en-US" altLang="zh-CN" sz="2000" dirty="0">
                <a:solidFill>
                  <a:srgbClr val="A31515"/>
                </a:solidFill>
                <a:latin typeface="新宋体" panose="02010609030101010101" pitchFamily="49" charset="-122"/>
                <a:ea typeface="新宋体" panose="02010609030101010101" pitchFamily="49" charset="-122"/>
              </a:rPr>
              <a:t>&gt;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using</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namespace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std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CP_A() :</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(10) { }</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CP_A</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CP_B</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0000FF"/>
                </a:solidFill>
                <a:latin typeface="新宋体" panose="02010609030101010101" pitchFamily="49" charset="-122"/>
                <a:ea typeface="新宋体" panose="02010609030101010101" pitchFamily="49" charset="-122"/>
              </a:rPr>
              <a:t>private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r>
              <a:rPr lang="en-US" altLang="zh-CN" sz="2000" dirty="0">
                <a:solidFill>
                  <a:srgbClr val="000000"/>
                </a:solidFill>
                <a:latin typeface="新宋体" panose="02010609030101010101" pitchFamily="49" charset="-122"/>
                <a:ea typeface="新宋体" panose="02010609030101010101" pitchFamily="49" charset="-122"/>
              </a:rPr>
              <a:t> {};</a:t>
            </a:r>
          </a:p>
          <a:p>
            <a:pPr marL="0" indent="0">
              <a:lnSpc>
                <a:spcPts val="2400"/>
              </a:lnSpc>
              <a:spcBef>
                <a:spcPts val="0"/>
              </a:spcBef>
              <a:buNone/>
            </a:pP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main()</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CP_B</a:t>
            </a:r>
            <a:r>
              <a:rPr lang="en-US" altLang="zh-CN" sz="2000" dirty="0">
                <a:solidFill>
                  <a:srgbClr val="000000"/>
                </a:solidFill>
                <a:latin typeface="新宋体" panose="02010609030101010101" pitchFamily="49" charset="-122"/>
                <a:ea typeface="新宋体" panose="02010609030101010101" pitchFamily="49" charset="-122"/>
              </a:rPr>
              <a:t> b;</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r>
              <a:rPr lang="en-US" altLang="zh-CN" sz="2000" dirty="0">
                <a:solidFill>
                  <a:srgbClr val="000000"/>
                </a:solidFill>
                <a:latin typeface="新宋体" panose="02010609030101010101" pitchFamily="49" charset="-122"/>
                <a:ea typeface="新宋体" panose="02010609030101010101" pitchFamily="49" charset="-122"/>
              </a:rPr>
              <a:t> *pa = (::</a:t>
            </a:r>
            <a:r>
              <a:rPr lang="en-US" altLang="zh-CN" sz="2000" dirty="0">
                <a:solidFill>
                  <a:srgbClr val="2B91AF"/>
                </a:solidFill>
                <a:latin typeface="新宋体" panose="02010609030101010101" pitchFamily="49" charset="-122"/>
                <a:ea typeface="新宋体" panose="02010609030101010101" pitchFamily="49" charset="-122"/>
              </a:rPr>
              <a:t>CP_A</a:t>
            </a:r>
            <a:r>
              <a:rPr lang="en-US" altLang="zh-CN" sz="2000" dirty="0">
                <a:solidFill>
                  <a:srgbClr val="000000"/>
                </a:solidFill>
                <a:latin typeface="新宋体" panose="02010609030101010101" pitchFamily="49" charset="-122"/>
                <a:ea typeface="新宋体" panose="02010609030101010101" pitchFamily="49" charset="-122"/>
              </a:rPr>
              <a:t> *)&amp;</a:t>
            </a:r>
            <a:r>
              <a:rPr lang="en-US" altLang="zh-CN" sz="2000" dirty="0" smtClean="0">
                <a:solidFill>
                  <a:srgbClr val="000000"/>
                </a:solidFill>
                <a:latin typeface="新宋体" panose="02010609030101010101" pitchFamily="49" charset="-122"/>
                <a:ea typeface="新宋体" panose="02010609030101010101" pitchFamily="49" charset="-122"/>
              </a:rPr>
              <a:t>b;</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pa-&gt;</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 = 20;</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err="1">
                <a:solidFill>
                  <a:srgbClr val="A31515"/>
                </a:solidFill>
                <a:latin typeface="新宋体" panose="02010609030101010101" pitchFamily="49" charset="-122"/>
                <a:ea typeface="新宋体" panose="02010609030101010101" pitchFamily="49" charset="-122"/>
              </a:rPr>
              <a:t>m_a</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pa-&gt;</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system(</a:t>
            </a:r>
            <a:r>
              <a:rPr lang="en-US" altLang="zh-CN" sz="2000" dirty="0">
                <a:solidFill>
                  <a:srgbClr val="A31515"/>
                </a:solidFill>
                <a:latin typeface="新宋体" panose="02010609030101010101" pitchFamily="49" charset="-122"/>
                <a:ea typeface="新宋体" panose="02010609030101010101" pitchFamily="49" charset="-122"/>
              </a:rPr>
              <a:t>"pause"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main</a:t>
            </a:r>
            <a:r>
              <a:rPr lang="zh-CN" altLang="en-US" sz="2000" dirty="0">
                <a:solidFill>
                  <a:srgbClr val="008000"/>
                </a:solidFill>
                <a:latin typeface="新宋体" panose="02010609030101010101" pitchFamily="49" charset="-122"/>
                <a:ea typeface="新宋体" panose="02010609030101010101" pitchFamily="49" charset="-122"/>
              </a:rPr>
              <a:t>函数结束</a:t>
            </a:r>
            <a:endParaRPr lang="zh-CN" altLang="en-US" sz="2000" dirty="0">
              <a:solidFill>
                <a:srgbClr val="000000"/>
              </a:solidFill>
              <a:latin typeface="新宋体" panose="02010609030101010101" pitchFamily="49" charset="-122"/>
              <a:ea typeface="新宋体" panose="02010609030101010101" pitchFamily="49" charset="-122"/>
            </a:endParaRPr>
          </a:p>
        </p:txBody>
      </p:sp>
      <p:sp>
        <p:nvSpPr>
          <p:cNvPr id="19" name="Text Box 9"/>
          <p:cNvSpPr txBox="1">
            <a:spLocks noChangeArrowheads="1"/>
          </p:cNvSpPr>
          <p:nvPr/>
        </p:nvSpPr>
        <p:spPr bwMode="auto">
          <a:xfrm>
            <a:off x="7308849" y="697439"/>
            <a:ext cx="1581151" cy="93500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9000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smtClean="0">
                <a:ea typeface="楷体_GB2312" pitchFamily="49" charset="-122"/>
                <a:sym typeface="Wingdings" panose="05000000000000000000" pitchFamily="2" charset="2"/>
              </a:rPr>
              <a:t>正确。</a:t>
            </a:r>
            <a:endParaRPr lang="en-US" altLang="zh-CN" sz="1800" dirty="0" smtClean="0">
              <a:ea typeface="楷体_GB2312" pitchFamily="49" charset="-122"/>
              <a:sym typeface="Wingdings" panose="05000000000000000000" pitchFamily="2" charset="2"/>
            </a:endParaRPr>
          </a:p>
          <a:p>
            <a:pPr marL="180000">
              <a:spcBef>
                <a:spcPct val="0"/>
              </a:spcBef>
              <a:buNone/>
            </a:pPr>
            <a:r>
              <a:rPr lang="zh-CN" altLang="pt-BR" sz="1800" dirty="0" smtClean="0">
                <a:ea typeface="楷体_GB2312" pitchFamily="49" charset="-122"/>
                <a:sym typeface="Wingdings" panose="05000000000000000000" pitchFamily="2" charset="2"/>
              </a:rPr>
              <a:t>结果</a:t>
            </a:r>
            <a:r>
              <a:rPr lang="zh-CN" altLang="pt-BR" sz="1800" dirty="0">
                <a:ea typeface="楷体_GB2312" pitchFamily="49" charset="-122"/>
                <a:sym typeface="Wingdings" panose="05000000000000000000" pitchFamily="2" charset="2"/>
              </a:rPr>
              <a:t>输出</a:t>
            </a:r>
            <a:r>
              <a:rPr lang="pt-BR" altLang="zh-CN" sz="1800" dirty="0">
                <a:ea typeface="楷体_GB2312" pitchFamily="49" charset="-122"/>
                <a:sym typeface="Wingdings" panose="05000000000000000000" pitchFamily="2" charset="2"/>
              </a:rPr>
              <a:t>:</a:t>
            </a:r>
          </a:p>
          <a:p>
            <a:pPr marL="180000">
              <a:spcBef>
                <a:spcPct val="0"/>
              </a:spcBef>
              <a:buNone/>
            </a:pPr>
            <a:r>
              <a:rPr lang="en-US" altLang="zh-CN" sz="1800" dirty="0" err="1">
                <a:solidFill>
                  <a:srgbClr val="0000FF"/>
                </a:solidFill>
                <a:ea typeface="楷体_GB2312" pitchFamily="49" charset="-122"/>
                <a:sym typeface="Wingdings" panose="05000000000000000000" pitchFamily="2" charset="2"/>
              </a:rPr>
              <a:t>m_a</a:t>
            </a:r>
            <a:r>
              <a:rPr lang="en-US" altLang="zh-CN" sz="1800" dirty="0">
                <a:solidFill>
                  <a:srgbClr val="0000FF"/>
                </a:solidFill>
                <a:ea typeface="楷体_GB2312" pitchFamily="49" charset="-122"/>
                <a:sym typeface="Wingdings" panose="05000000000000000000" pitchFamily="2" charset="2"/>
              </a:rPr>
              <a:t>=20</a:t>
            </a:r>
          </a:p>
        </p:txBody>
      </p:sp>
      <p:sp>
        <p:nvSpPr>
          <p:cNvPr id="23" name="AutoShape 5"/>
          <p:cNvSpPr>
            <a:spLocks noChangeArrowheads="1"/>
          </p:cNvSpPr>
          <p:nvPr/>
        </p:nvSpPr>
        <p:spPr bwMode="auto">
          <a:xfrm>
            <a:off x="215899" y="3467098"/>
            <a:ext cx="4307681" cy="245533"/>
          </a:xfrm>
          <a:prstGeom prst="roundRect">
            <a:avLst>
              <a:gd name="adj" fmla="val 16667"/>
            </a:avLst>
          </a:prstGeom>
          <a:solidFill>
            <a:srgbClr val="E0FFE0"/>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4" name="AutoShape 5"/>
          <p:cNvSpPr>
            <a:spLocks noChangeArrowheads="1"/>
          </p:cNvSpPr>
          <p:nvPr/>
        </p:nvSpPr>
        <p:spPr bwMode="auto">
          <a:xfrm>
            <a:off x="228599" y="2098631"/>
            <a:ext cx="4307681" cy="741498"/>
          </a:xfrm>
          <a:prstGeom prst="roundRect">
            <a:avLst>
              <a:gd name="adj" fmla="val 16667"/>
            </a:avLst>
          </a:prstGeom>
          <a:solidFill>
            <a:srgbClr val="E0FFE0"/>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5" name="AutoShape 5"/>
          <p:cNvSpPr>
            <a:spLocks noChangeArrowheads="1"/>
          </p:cNvSpPr>
          <p:nvPr/>
        </p:nvSpPr>
        <p:spPr bwMode="auto">
          <a:xfrm>
            <a:off x="228599" y="4711703"/>
            <a:ext cx="4294981" cy="697123"/>
          </a:xfrm>
          <a:prstGeom prst="roundRect">
            <a:avLst>
              <a:gd name="adj" fmla="val 16667"/>
            </a:avLst>
          </a:prstGeom>
          <a:solidFill>
            <a:srgbClr val="E0FFE0"/>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6" name="内容占位符 2"/>
          <p:cNvSpPr txBox="1">
            <a:spLocks/>
          </p:cNvSpPr>
          <p:nvPr/>
        </p:nvSpPr>
        <p:spPr>
          <a:xfrm>
            <a:off x="237065" y="712519"/>
            <a:ext cx="4343401" cy="5643832"/>
          </a:xfrm>
          <a:prstGeom prst="rect">
            <a:avLst/>
          </a:prstGeom>
          <a:ln w="381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6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iostream</a:t>
            </a:r>
            <a:r>
              <a:rPr lang="en-US" altLang="zh-CN" sz="2000" dirty="0">
                <a:solidFill>
                  <a:srgbClr val="A31515"/>
                </a:solidFill>
                <a:latin typeface="新宋体" panose="02010609030101010101" pitchFamily="49" charset="-122"/>
                <a:ea typeface="新宋体" panose="02010609030101010101" pitchFamily="49" charset="-122"/>
              </a:rPr>
              <a:t>&gt;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6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using</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namespace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std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6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6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6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6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6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CP_A() :</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(10) { }</a:t>
            </a:r>
          </a:p>
          <a:p>
            <a:pPr marL="0" indent="0">
              <a:lnSpc>
                <a:spcPts val="26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CP_A</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6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CP_B</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0000FF"/>
                </a:solidFill>
                <a:latin typeface="新宋体" panose="02010609030101010101" pitchFamily="49" charset="-122"/>
                <a:ea typeface="新宋体" panose="02010609030101010101" pitchFamily="49" charset="-122"/>
              </a:rPr>
              <a:t>private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r>
              <a:rPr lang="en-US" altLang="zh-CN" sz="2000" dirty="0">
                <a:solidFill>
                  <a:srgbClr val="000000"/>
                </a:solidFill>
                <a:latin typeface="新宋体" panose="02010609030101010101" pitchFamily="49" charset="-122"/>
                <a:ea typeface="新宋体" panose="02010609030101010101" pitchFamily="49" charset="-122"/>
              </a:rPr>
              <a:t> {};</a:t>
            </a:r>
          </a:p>
          <a:p>
            <a:pPr marL="0" indent="0">
              <a:lnSpc>
                <a:spcPts val="2600"/>
              </a:lnSpc>
              <a:spcBef>
                <a:spcPts val="0"/>
              </a:spcBef>
              <a:buNone/>
            </a:pP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main()</a:t>
            </a:r>
          </a:p>
          <a:p>
            <a:pPr marL="0" indent="0">
              <a:lnSpc>
                <a:spcPts val="26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6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CP_B</a:t>
            </a:r>
            <a:r>
              <a:rPr lang="en-US" altLang="zh-CN" sz="2000" dirty="0">
                <a:solidFill>
                  <a:srgbClr val="000000"/>
                </a:solidFill>
                <a:latin typeface="新宋体" panose="02010609030101010101" pitchFamily="49" charset="-122"/>
                <a:ea typeface="新宋体" panose="02010609030101010101" pitchFamily="49" charset="-122"/>
              </a:rPr>
              <a:t> b;</a:t>
            </a:r>
          </a:p>
          <a:p>
            <a:pPr marL="0" indent="0">
              <a:lnSpc>
                <a:spcPts val="26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b.m_a</a:t>
            </a:r>
            <a:r>
              <a:rPr lang="en-US" altLang="zh-CN" sz="2000" dirty="0">
                <a:solidFill>
                  <a:srgbClr val="000000"/>
                </a:solidFill>
                <a:latin typeface="新宋体" panose="02010609030101010101" pitchFamily="49" charset="-122"/>
                <a:ea typeface="新宋体" panose="02010609030101010101" pitchFamily="49" charset="-122"/>
              </a:rPr>
              <a:t> = 20;</a:t>
            </a:r>
          </a:p>
          <a:p>
            <a:pPr marL="0" indent="0">
              <a:lnSpc>
                <a:spcPts val="26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err="1">
                <a:solidFill>
                  <a:srgbClr val="A31515"/>
                </a:solidFill>
                <a:latin typeface="新宋体" panose="02010609030101010101" pitchFamily="49" charset="-122"/>
                <a:ea typeface="新宋体" panose="02010609030101010101" pitchFamily="49" charset="-122"/>
              </a:rPr>
              <a:t>m_a</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err="1">
                <a:solidFill>
                  <a:srgbClr val="000000"/>
                </a:solidFill>
                <a:latin typeface="新宋体" panose="02010609030101010101" pitchFamily="49" charset="-122"/>
                <a:ea typeface="新宋体" panose="02010609030101010101" pitchFamily="49" charset="-122"/>
              </a:rPr>
              <a:t>b.m_a</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6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system(</a:t>
            </a:r>
            <a:r>
              <a:rPr lang="en-US" altLang="zh-CN" sz="2000" dirty="0">
                <a:solidFill>
                  <a:srgbClr val="A31515"/>
                </a:solidFill>
                <a:latin typeface="新宋体" panose="02010609030101010101" pitchFamily="49" charset="-122"/>
                <a:ea typeface="新宋体" panose="02010609030101010101" pitchFamily="49" charset="-122"/>
              </a:rPr>
              <a:t>"pause"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6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a:t>
            </a:r>
          </a:p>
          <a:p>
            <a:pPr marL="0" indent="0">
              <a:lnSpc>
                <a:spcPts val="26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main</a:t>
            </a:r>
            <a:r>
              <a:rPr lang="zh-CN" altLang="en-US" sz="2000" dirty="0">
                <a:solidFill>
                  <a:srgbClr val="008000"/>
                </a:solidFill>
                <a:latin typeface="新宋体" panose="02010609030101010101" pitchFamily="49" charset="-122"/>
                <a:ea typeface="新宋体" panose="02010609030101010101" pitchFamily="49" charset="-122"/>
              </a:rPr>
              <a:t>函数结束</a:t>
            </a:r>
            <a:endParaRPr lang="zh-CN" altLang="en-US" sz="2000" dirty="0">
              <a:solidFill>
                <a:srgbClr val="000000"/>
              </a:solidFill>
              <a:latin typeface="新宋体" panose="02010609030101010101" pitchFamily="49" charset="-122"/>
              <a:ea typeface="新宋体" panose="02010609030101010101" pitchFamily="49" charset="-122"/>
            </a:endParaRPr>
          </a:p>
        </p:txBody>
      </p:sp>
      <p:sp>
        <p:nvSpPr>
          <p:cNvPr id="15" name="AutoShape 40"/>
          <p:cNvSpPr>
            <a:spLocks/>
          </p:cNvSpPr>
          <p:nvPr/>
        </p:nvSpPr>
        <p:spPr bwMode="auto">
          <a:xfrm>
            <a:off x="2745193" y="3822520"/>
            <a:ext cx="1835273" cy="666623"/>
          </a:xfrm>
          <a:prstGeom prst="borderCallout2">
            <a:avLst>
              <a:gd name="adj1" fmla="val 98514"/>
              <a:gd name="adj2" fmla="val 51455"/>
              <a:gd name="adj3" fmla="val 127193"/>
              <a:gd name="adj4" fmla="val 43408"/>
              <a:gd name="adj5" fmla="val 201281"/>
              <a:gd name="adj6" fmla="val 24993"/>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1800" dirty="0">
                <a:ea typeface="楷体_GB2312" pitchFamily="49" charset="-122"/>
              </a:rPr>
              <a:t>编译错误</a:t>
            </a:r>
            <a:r>
              <a:rPr lang="en-US" altLang="zh-CN" sz="1800" dirty="0" smtClean="0">
                <a:ea typeface="楷体_GB2312" pitchFamily="49" charset="-122"/>
              </a:rPr>
              <a:t>: </a:t>
            </a:r>
            <a:r>
              <a:rPr lang="zh-CN" altLang="en-US" sz="1800" dirty="0" smtClean="0">
                <a:ea typeface="楷体_GB2312" pitchFamily="49" charset="-122"/>
              </a:rPr>
              <a:t>不可访问</a:t>
            </a:r>
            <a:r>
              <a:rPr lang="en-US" altLang="zh-CN" sz="1800" dirty="0">
                <a:ea typeface="楷体_GB2312" pitchFamily="49" charset="-122"/>
              </a:rPr>
              <a:t>CP_A::</a:t>
            </a:r>
            <a:r>
              <a:rPr lang="en-US" altLang="zh-CN" sz="1800" dirty="0" err="1">
                <a:ea typeface="楷体_GB2312" pitchFamily="49" charset="-122"/>
              </a:rPr>
              <a:t>m_a</a:t>
            </a:r>
            <a:endParaRPr lang="zh-CN" altLang="en-US" sz="1800" dirty="0">
              <a:ea typeface="楷体_GB2312" pitchFamily="49" charset="-122"/>
            </a:endParaRPr>
          </a:p>
        </p:txBody>
      </p:sp>
      <p:sp>
        <p:nvSpPr>
          <p:cNvPr id="14" name="Text Box 9"/>
          <p:cNvSpPr txBox="1">
            <a:spLocks noChangeArrowheads="1"/>
          </p:cNvSpPr>
          <p:nvPr/>
        </p:nvSpPr>
        <p:spPr bwMode="auto">
          <a:xfrm>
            <a:off x="2731963" y="5718200"/>
            <a:ext cx="1835273" cy="650672"/>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9000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1800" dirty="0">
                <a:ea typeface="楷体_GB2312" pitchFamily="49" charset="-122"/>
              </a:rPr>
              <a:t>原因</a:t>
            </a:r>
            <a:r>
              <a:rPr lang="en-US" altLang="zh-CN" sz="1800" dirty="0">
                <a:ea typeface="楷体_GB2312" pitchFamily="49" charset="-122"/>
              </a:rPr>
              <a:t>: CP_B</a:t>
            </a:r>
            <a:r>
              <a:rPr lang="zh-CN" altLang="en-US" sz="1800" dirty="0">
                <a:ea typeface="楷体_GB2312" pitchFamily="49" charset="-122"/>
              </a:rPr>
              <a:t>私有继承</a:t>
            </a:r>
            <a:r>
              <a:rPr lang="en-US" altLang="zh-CN" sz="1800" dirty="0">
                <a:ea typeface="楷体_GB2312" pitchFamily="49" charset="-122"/>
              </a:rPr>
              <a:t>CP_A</a:t>
            </a:r>
            <a:endParaRPr lang="zh-CN" altLang="en-US" sz="1800" dirty="0">
              <a:ea typeface="楷体_GB2312" pitchFamily="49" charset="-122"/>
            </a:endParaRPr>
          </a:p>
        </p:txBody>
      </p:sp>
      <p:cxnSp>
        <p:nvCxnSpPr>
          <p:cNvPr id="20" name="直接箭头连接符 19"/>
          <p:cNvCxnSpPr/>
          <p:nvPr/>
        </p:nvCxnSpPr>
        <p:spPr>
          <a:xfrm flipH="1">
            <a:off x="1295400" y="4489143"/>
            <a:ext cx="2349500" cy="349557"/>
          </a:xfrm>
          <a:prstGeom prst="straightConnector1">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AutoShape 40"/>
          <p:cNvSpPr>
            <a:spLocks/>
          </p:cNvSpPr>
          <p:nvPr/>
        </p:nvSpPr>
        <p:spPr bwMode="auto">
          <a:xfrm>
            <a:off x="6808790" y="3568055"/>
            <a:ext cx="2095499" cy="666623"/>
          </a:xfrm>
          <a:prstGeom prst="borderCallout2">
            <a:avLst>
              <a:gd name="adj1" fmla="val 98514"/>
              <a:gd name="adj2" fmla="val 51455"/>
              <a:gd name="adj3" fmla="val 115762"/>
              <a:gd name="adj4" fmla="val 37347"/>
              <a:gd name="adj5" fmla="val 136506"/>
              <a:gd name="adj6" fmla="val 20751"/>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1800" dirty="0">
                <a:ea typeface="楷体_GB2312" pitchFamily="49" charset="-122"/>
              </a:rPr>
              <a:t>这里“</a:t>
            </a:r>
            <a:r>
              <a:rPr lang="en-US" altLang="zh-CN" sz="1800" dirty="0">
                <a:ea typeface="楷体_GB2312" pitchFamily="49" charset="-122"/>
              </a:rPr>
              <a:t>::CP_A”</a:t>
            </a:r>
            <a:r>
              <a:rPr lang="zh-CN" altLang="en-US" sz="1800" dirty="0">
                <a:ea typeface="楷体_GB2312" pitchFamily="49" charset="-122"/>
              </a:rPr>
              <a:t>也可以写成“</a:t>
            </a:r>
            <a:r>
              <a:rPr lang="en-US" altLang="zh-CN" sz="1800" dirty="0">
                <a:ea typeface="楷体_GB2312" pitchFamily="49" charset="-122"/>
              </a:rPr>
              <a:t>CP_A”</a:t>
            </a:r>
            <a:r>
              <a:rPr lang="zh-CN" altLang="en-US" sz="1800" dirty="0">
                <a:ea typeface="楷体_GB2312" pitchFamily="49" charset="-122"/>
              </a:rPr>
              <a:t>。</a:t>
            </a:r>
          </a:p>
        </p:txBody>
      </p:sp>
      <p:cxnSp>
        <p:nvCxnSpPr>
          <p:cNvPr id="27" name="直接箭头连接符 26"/>
          <p:cNvCxnSpPr>
            <a:stCxn id="22" idx="1"/>
          </p:cNvCxnSpPr>
          <p:nvPr/>
        </p:nvCxnSpPr>
        <p:spPr>
          <a:xfrm flipH="1">
            <a:off x="5880100" y="4234678"/>
            <a:ext cx="1976440" cy="265612"/>
          </a:xfrm>
          <a:prstGeom prst="straightConnector1">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66519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助教</a:t>
            </a:r>
          </a:p>
        </p:txBody>
      </p:sp>
      <p:sp>
        <p:nvSpPr>
          <p:cNvPr id="3" name="内容占位符 2"/>
          <p:cNvSpPr>
            <a:spLocks noGrp="1"/>
          </p:cNvSpPr>
          <p:nvPr>
            <p:ph idx="1"/>
          </p:nvPr>
        </p:nvSpPr>
        <p:spPr/>
        <p:txBody>
          <a:bodyPr/>
          <a:lstStyle/>
          <a:p>
            <a:r>
              <a:rPr lang="zh-CN" altLang="en-US" dirty="0"/>
              <a:t>唐瑞杰</a:t>
            </a:r>
          </a:p>
          <a:p>
            <a:pPr lvl="1"/>
            <a:r>
              <a:rPr lang="en-US" altLang="zh-CN" dirty="0"/>
              <a:t>Tel: 13521813891</a:t>
            </a:r>
          </a:p>
          <a:p>
            <a:pPr lvl="1"/>
            <a:r>
              <a:rPr lang="en-US" altLang="zh-CN" dirty="0"/>
              <a:t>Email: thss15_tangrj@163.com</a:t>
            </a:r>
          </a:p>
          <a:p>
            <a:pPr lvl="1"/>
            <a:r>
              <a:rPr lang="zh-CN" altLang="en-US" dirty="0"/>
              <a:t>微信号</a:t>
            </a:r>
            <a:r>
              <a:rPr lang="en-US" altLang="zh-CN" dirty="0"/>
              <a:t>: trj13619002195</a:t>
            </a:r>
          </a:p>
          <a:p>
            <a:r>
              <a:rPr lang="zh-CN" altLang="en-US" dirty="0"/>
              <a:t>郑成伟</a:t>
            </a:r>
          </a:p>
          <a:p>
            <a:pPr lvl="1"/>
            <a:r>
              <a:rPr lang="en-US" altLang="zh-CN" dirty="0"/>
              <a:t>Tel: 18401653040</a:t>
            </a:r>
          </a:p>
          <a:p>
            <a:pPr lvl="1"/>
            <a:r>
              <a:rPr lang="en-US" altLang="zh-CN" dirty="0"/>
              <a:t>Email: </a:t>
            </a:r>
            <a:r>
              <a:rPr lang="en-US" altLang="zh-CN" dirty="0" smtClean="0"/>
              <a:t>zhengcw18@mails.tsinghua.edu.cn</a:t>
            </a:r>
          </a:p>
          <a:p>
            <a:pPr lvl="1"/>
            <a:r>
              <a:rPr lang="zh-CN" altLang="en-US" dirty="0"/>
              <a:t>微信号</a:t>
            </a:r>
            <a:r>
              <a:rPr lang="en-US" altLang="zh-CN" dirty="0" smtClean="0"/>
              <a:t>: </a:t>
            </a:r>
            <a:r>
              <a:rPr lang="zh-CN" altLang="en-US" smtClean="0"/>
              <a:t>可以通过手机号加入</a:t>
            </a:r>
            <a:endParaRPr lang="en-US" altLang="zh-CN" dirty="0"/>
          </a:p>
        </p:txBody>
      </p:sp>
      <p:sp>
        <p:nvSpPr>
          <p:cNvPr id="4" name="日期占位符 3"/>
          <p:cNvSpPr>
            <a:spLocks noGrp="1"/>
          </p:cNvSpPr>
          <p:nvPr>
            <p:ph type="dt" sz="half" idx="10"/>
          </p:nvPr>
        </p:nvSpPr>
        <p:spPr/>
        <p:txBody>
          <a:bodyPr/>
          <a:lstStyle/>
          <a:p>
            <a:fld id="{18935C1D-3DEC-475C-8129-2CB307D07981}"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页脚占位符 9"/>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306199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6"/>
            <a:ext cx="9144000" cy="709343"/>
          </a:xfrm>
        </p:spPr>
        <p:txBody>
          <a:bodyPr/>
          <a:lstStyle/>
          <a:p>
            <a:r>
              <a:rPr lang="zh-CN" altLang="en-US" dirty="0"/>
              <a:t>在继承性中的全局类</a:t>
            </a:r>
            <a:r>
              <a:rPr lang="en-US" altLang="zh-CN" dirty="0"/>
              <a:t>: </a:t>
            </a:r>
            <a:r>
              <a:rPr lang="zh-CN" altLang="en-US" dirty="0"/>
              <a:t>代码对照</a:t>
            </a:r>
            <a:r>
              <a:rPr lang="en-US" altLang="zh-CN" dirty="0" smtClean="0"/>
              <a:t>(</a:t>
            </a:r>
            <a:r>
              <a:rPr lang="zh-CN" altLang="en-US" dirty="0" smtClean="0"/>
              <a:t>成员变量</a:t>
            </a:r>
            <a:r>
              <a:rPr lang="en-US" altLang="zh-CN" dirty="0" smtClean="0"/>
              <a:t>)</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50</a:t>
            </a:fld>
            <a:endParaRPr lang="zh-CN" altLang="en-US"/>
          </a:p>
        </p:txBody>
      </p:sp>
      <p:sp>
        <p:nvSpPr>
          <p:cNvPr id="6" name="Line 4"/>
          <p:cNvSpPr>
            <a:spLocks noChangeShapeType="1"/>
          </p:cNvSpPr>
          <p:nvPr/>
        </p:nvSpPr>
        <p:spPr bwMode="auto">
          <a:xfrm flipV="1">
            <a:off x="0" y="687477"/>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pSp>
        <p:nvGrpSpPr>
          <p:cNvPr id="3" name="组合 2"/>
          <p:cNvGrpSpPr/>
          <p:nvPr/>
        </p:nvGrpSpPr>
        <p:grpSpPr>
          <a:xfrm>
            <a:off x="4582319" y="712519"/>
            <a:ext cx="4320381" cy="5643832"/>
            <a:chOff x="4582319" y="712519"/>
            <a:chExt cx="4320381" cy="5643832"/>
          </a:xfrm>
        </p:grpSpPr>
        <p:sp>
          <p:nvSpPr>
            <p:cNvPr id="21" name="AutoShape 5"/>
            <p:cNvSpPr>
              <a:spLocks noChangeArrowheads="1"/>
            </p:cNvSpPr>
            <p:nvPr/>
          </p:nvSpPr>
          <p:spPr bwMode="auto">
            <a:xfrm>
              <a:off x="4582319" y="3272366"/>
              <a:ext cx="4307681" cy="245533"/>
            </a:xfrm>
            <a:prstGeom prst="roundRect">
              <a:avLst>
                <a:gd name="adj" fmla="val 16667"/>
              </a:avLst>
            </a:prstGeom>
            <a:solidFill>
              <a:srgbClr val="E0FFE0"/>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16" name="AutoShape 5"/>
            <p:cNvSpPr>
              <a:spLocks noChangeArrowheads="1"/>
            </p:cNvSpPr>
            <p:nvPr/>
          </p:nvSpPr>
          <p:spPr bwMode="auto">
            <a:xfrm>
              <a:off x="4595019" y="2019301"/>
              <a:ext cx="4307681" cy="584146"/>
            </a:xfrm>
            <a:prstGeom prst="roundRect">
              <a:avLst>
                <a:gd name="adj" fmla="val 16667"/>
              </a:avLst>
            </a:prstGeom>
            <a:solidFill>
              <a:srgbClr val="E0FFE0"/>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17" name="AutoShape 5"/>
            <p:cNvSpPr>
              <a:spLocks noChangeArrowheads="1"/>
            </p:cNvSpPr>
            <p:nvPr/>
          </p:nvSpPr>
          <p:spPr bwMode="auto">
            <a:xfrm>
              <a:off x="4595019" y="4483100"/>
              <a:ext cx="4294981" cy="913206"/>
            </a:xfrm>
            <a:prstGeom prst="roundRect">
              <a:avLst>
                <a:gd name="adj" fmla="val 16667"/>
              </a:avLst>
            </a:prstGeom>
            <a:solidFill>
              <a:srgbClr val="E0FFE0"/>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18" name="内容占位符 2"/>
            <p:cNvSpPr txBox="1">
              <a:spLocks/>
            </p:cNvSpPr>
            <p:nvPr/>
          </p:nvSpPr>
          <p:spPr>
            <a:xfrm>
              <a:off x="4584701" y="712519"/>
              <a:ext cx="4305300" cy="5643832"/>
            </a:xfrm>
            <a:prstGeom prst="rect">
              <a:avLst/>
            </a:prstGeom>
            <a:ln w="381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4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iostream</a:t>
              </a:r>
              <a:r>
                <a:rPr lang="en-US" altLang="zh-CN" sz="2000" dirty="0">
                  <a:solidFill>
                    <a:srgbClr val="A31515"/>
                  </a:solidFill>
                  <a:latin typeface="新宋体" panose="02010609030101010101" pitchFamily="49" charset="-122"/>
                  <a:ea typeface="新宋体" panose="02010609030101010101" pitchFamily="49" charset="-122"/>
                </a:rPr>
                <a:t>&gt;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using</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namespace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std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CP_A() :</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(10) { }</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CP_A</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CP_B</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0000FF"/>
                  </a:solidFill>
                  <a:latin typeface="新宋体" panose="02010609030101010101" pitchFamily="49" charset="-122"/>
                  <a:ea typeface="新宋体" panose="02010609030101010101" pitchFamily="49" charset="-122"/>
                </a:rPr>
                <a:t>private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r>
                <a:rPr lang="en-US" altLang="zh-CN" sz="2000" dirty="0">
                  <a:solidFill>
                    <a:srgbClr val="000000"/>
                  </a:solidFill>
                  <a:latin typeface="新宋体" panose="02010609030101010101" pitchFamily="49" charset="-122"/>
                  <a:ea typeface="新宋体" panose="02010609030101010101" pitchFamily="49" charset="-122"/>
                </a:rPr>
                <a:t> {};</a:t>
              </a:r>
            </a:p>
            <a:p>
              <a:pPr marL="0" indent="0">
                <a:lnSpc>
                  <a:spcPts val="2400"/>
                </a:lnSpc>
                <a:spcBef>
                  <a:spcPts val="0"/>
                </a:spcBef>
                <a:buNone/>
              </a:pP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main()</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CP_B</a:t>
              </a:r>
              <a:r>
                <a:rPr lang="en-US" altLang="zh-CN" sz="2000" dirty="0">
                  <a:solidFill>
                    <a:srgbClr val="000000"/>
                  </a:solidFill>
                  <a:latin typeface="新宋体" panose="02010609030101010101" pitchFamily="49" charset="-122"/>
                  <a:ea typeface="新宋体" panose="02010609030101010101" pitchFamily="49" charset="-122"/>
                </a:rPr>
                <a:t> b;</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r>
                <a:rPr lang="en-US" altLang="zh-CN" sz="2000" dirty="0">
                  <a:solidFill>
                    <a:srgbClr val="000000"/>
                  </a:solidFill>
                  <a:latin typeface="新宋体" panose="02010609030101010101" pitchFamily="49" charset="-122"/>
                  <a:ea typeface="新宋体" panose="02010609030101010101" pitchFamily="49" charset="-122"/>
                </a:rPr>
                <a:t> *pa = (</a:t>
              </a:r>
              <a:r>
                <a:rPr lang="en-US" altLang="zh-CN" sz="2000" dirty="0">
                  <a:solidFill>
                    <a:srgbClr val="2B91AF"/>
                  </a:solidFill>
                  <a:latin typeface="新宋体" panose="02010609030101010101" pitchFamily="49" charset="-122"/>
                  <a:ea typeface="新宋体" panose="02010609030101010101" pitchFamily="49" charset="-122"/>
                </a:rPr>
                <a:t>CP_A</a:t>
              </a:r>
              <a:r>
                <a:rPr lang="en-US" altLang="zh-CN" sz="2000" dirty="0">
                  <a:solidFill>
                    <a:srgbClr val="000000"/>
                  </a:solidFill>
                  <a:latin typeface="新宋体" panose="02010609030101010101" pitchFamily="49" charset="-122"/>
                  <a:ea typeface="新宋体" panose="02010609030101010101" pitchFamily="49" charset="-122"/>
                </a:rPr>
                <a:t> *)&amp;b;</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pa-&gt;</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 = 20;</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err="1">
                  <a:solidFill>
                    <a:srgbClr val="A31515"/>
                  </a:solidFill>
                  <a:latin typeface="新宋体" panose="02010609030101010101" pitchFamily="49" charset="-122"/>
                  <a:ea typeface="新宋体" panose="02010609030101010101" pitchFamily="49" charset="-122"/>
                </a:rPr>
                <a:t>m_a</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pa-&gt;</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system(</a:t>
              </a:r>
              <a:r>
                <a:rPr lang="en-US" altLang="zh-CN" sz="2000" dirty="0">
                  <a:solidFill>
                    <a:srgbClr val="A31515"/>
                  </a:solidFill>
                  <a:latin typeface="新宋体" panose="02010609030101010101" pitchFamily="49" charset="-122"/>
                  <a:ea typeface="新宋体" panose="02010609030101010101" pitchFamily="49" charset="-122"/>
                </a:rPr>
                <a:t>"pause"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main</a:t>
              </a:r>
              <a:r>
                <a:rPr lang="zh-CN" altLang="en-US" sz="2000" dirty="0">
                  <a:solidFill>
                    <a:srgbClr val="008000"/>
                  </a:solidFill>
                  <a:latin typeface="新宋体" panose="02010609030101010101" pitchFamily="49" charset="-122"/>
                  <a:ea typeface="新宋体" panose="02010609030101010101" pitchFamily="49" charset="-122"/>
                </a:rPr>
                <a:t>函数结束</a:t>
              </a:r>
              <a:endParaRPr lang="zh-CN" altLang="en-US" sz="2000" dirty="0">
                <a:solidFill>
                  <a:srgbClr val="000000"/>
                </a:solidFill>
                <a:latin typeface="新宋体" panose="02010609030101010101" pitchFamily="49" charset="-122"/>
                <a:ea typeface="新宋体" panose="02010609030101010101" pitchFamily="49" charset="-122"/>
              </a:endParaRPr>
            </a:p>
          </p:txBody>
        </p:sp>
      </p:grpSp>
      <p:sp>
        <p:nvSpPr>
          <p:cNvPr id="19" name="Text Box 9"/>
          <p:cNvSpPr txBox="1">
            <a:spLocks noChangeArrowheads="1"/>
          </p:cNvSpPr>
          <p:nvPr/>
        </p:nvSpPr>
        <p:spPr bwMode="auto">
          <a:xfrm>
            <a:off x="7308849" y="697439"/>
            <a:ext cx="1581151" cy="93500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9000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smtClean="0">
                <a:ea typeface="楷体_GB2312" pitchFamily="49" charset="-122"/>
                <a:sym typeface="Wingdings" panose="05000000000000000000" pitchFamily="2" charset="2"/>
              </a:rPr>
              <a:t>正确。</a:t>
            </a:r>
            <a:endParaRPr lang="en-US" altLang="zh-CN" sz="1800" dirty="0" smtClean="0">
              <a:ea typeface="楷体_GB2312" pitchFamily="49" charset="-122"/>
              <a:sym typeface="Wingdings" panose="05000000000000000000" pitchFamily="2" charset="2"/>
            </a:endParaRPr>
          </a:p>
          <a:p>
            <a:pPr marL="180000">
              <a:spcBef>
                <a:spcPct val="0"/>
              </a:spcBef>
              <a:buNone/>
            </a:pPr>
            <a:r>
              <a:rPr lang="zh-CN" altLang="pt-BR" sz="1800" dirty="0" smtClean="0">
                <a:ea typeface="楷体_GB2312" pitchFamily="49" charset="-122"/>
                <a:sym typeface="Wingdings" panose="05000000000000000000" pitchFamily="2" charset="2"/>
              </a:rPr>
              <a:t>结果</a:t>
            </a:r>
            <a:r>
              <a:rPr lang="zh-CN" altLang="pt-BR" sz="1800" dirty="0">
                <a:ea typeface="楷体_GB2312" pitchFamily="49" charset="-122"/>
                <a:sym typeface="Wingdings" panose="05000000000000000000" pitchFamily="2" charset="2"/>
              </a:rPr>
              <a:t>输出</a:t>
            </a:r>
            <a:r>
              <a:rPr lang="pt-BR" altLang="zh-CN" sz="1800" dirty="0">
                <a:ea typeface="楷体_GB2312" pitchFamily="49" charset="-122"/>
                <a:sym typeface="Wingdings" panose="05000000000000000000" pitchFamily="2" charset="2"/>
              </a:rPr>
              <a:t>:</a:t>
            </a:r>
          </a:p>
          <a:p>
            <a:pPr marL="180000">
              <a:spcBef>
                <a:spcPct val="0"/>
              </a:spcBef>
              <a:buNone/>
            </a:pPr>
            <a:r>
              <a:rPr lang="en-US" altLang="zh-CN" sz="1800" dirty="0" err="1">
                <a:solidFill>
                  <a:srgbClr val="0000FF"/>
                </a:solidFill>
                <a:ea typeface="楷体_GB2312" pitchFamily="49" charset="-122"/>
                <a:sym typeface="Wingdings" panose="05000000000000000000" pitchFamily="2" charset="2"/>
              </a:rPr>
              <a:t>m_a</a:t>
            </a:r>
            <a:r>
              <a:rPr lang="en-US" altLang="zh-CN" sz="1800" dirty="0">
                <a:solidFill>
                  <a:srgbClr val="0000FF"/>
                </a:solidFill>
                <a:ea typeface="楷体_GB2312" pitchFamily="49" charset="-122"/>
                <a:sym typeface="Wingdings" panose="05000000000000000000" pitchFamily="2" charset="2"/>
              </a:rPr>
              <a:t>=20</a:t>
            </a:r>
          </a:p>
        </p:txBody>
      </p:sp>
      <p:grpSp>
        <p:nvGrpSpPr>
          <p:cNvPr id="33" name="组合 32"/>
          <p:cNvGrpSpPr/>
          <p:nvPr/>
        </p:nvGrpSpPr>
        <p:grpSpPr>
          <a:xfrm>
            <a:off x="237065" y="712519"/>
            <a:ext cx="4320381" cy="5643832"/>
            <a:chOff x="4582319" y="712519"/>
            <a:chExt cx="4320381" cy="5643832"/>
          </a:xfrm>
        </p:grpSpPr>
        <p:sp>
          <p:nvSpPr>
            <p:cNvPr id="34" name="AutoShape 5"/>
            <p:cNvSpPr>
              <a:spLocks noChangeArrowheads="1"/>
            </p:cNvSpPr>
            <p:nvPr/>
          </p:nvSpPr>
          <p:spPr bwMode="auto">
            <a:xfrm>
              <a:off x="4582319" y="3272366"/>
              <a:ext cx="4307681" cy="245533"/>
            </a:xfrm>
            <a:prstGeom prst="roundRect">
              <a:avLst>
                <a:gd name="adj" fmla="val 16667"/>
              </a:avLst>
            </a:prstGeom>
            <a:solidFill>
              <a:srgbClr val="E0FFE0"/>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35" name="AutoShape 5"/>
            <p:cNvSpPr>
              <a:spLocks noChangeArrowheads="1"/>
            </p:cNvSpPr>
            <p:nvPr/>
          </p:nvSpPr>
          <p:spPr bwMode="auto">
            <a:xfrm>
              <a:off x="4595019" y="2019301"/>
              <a:ext cx="4307681" cy="584146"/>
            </a:xfrm>
            <a:prstGeom prst="roundRect">
              <a:avLst>
                <a:gd name="adj" fmla="val 16667"/>
              </a:avLst>
            </a:prstGeom>
            <a:solidFill>
              <a:srgbClr val="E0FFE0"/>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36" name="AutoShape 5"/>
            <p:cNvSpPr>
              <a:spLocks noChangeArrowheads="1"/>
            </p:cNvSpPr>
            <p:nvPr/>
          </p:nvSpPr>
          <p:spPr bwMode="auto">
            <a:xfrm>
              <a:off x="4595019" y="4483100"/>
              <a:ext cx="4294981" cy="913206"/>
            </a:xfrm>
            <a:prstGeom prst="roundRect">
              <a:avLst>
                <a:gd name="adj" fmla="val 16667"/>
              </a:avLst>
            </a:prstGeom>
            <a:solidFill>
              <a:srgbClr val="E0FFE0"/>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37" name="内容占位符 2"/>
            <p:cNvSpPr txBox="1">
              <a:spLocks/>
            </p:cNvSpPr>
            <p:nvPr/>
          </p:nvSpPr>
          <p:spPr>
            <a:xfrm>
              <a:off x="4584701" y="712519"/>
              <a:ext cx="4305300" cy="5643832"/>
            </a:xfrm>
            <a:prstGeom prst="rect">
              <a:avLst/>
            </a:prstGeom>
            <a:ln w="381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4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iostream</a:t>
              </a:r>
              <a:r>
                <a:rPr lang="en-US" altLang="zh-CN" sz="2000" dirty="0">
                  <a:solidFill>
                    <a:srgbClr val="A31515"/>
                  </a:solidFill>
                  <a:latin typeface="新宋体" panose="02010609030101010101" pitchFamily="49" charset="-122"/>
                  <a:ea typeface="新宋体" panose="02010609030101010101" pitchFamily="49" charset="-122"/>
                </a:rPr>
                <a:t>&gt;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using</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namespace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std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CP_A() :</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(10) { }</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CP_A</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CP_B</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0000FF"/>
                  </a:solidFill>
                  <a:latin typeface="新宋体" panose="02010609030101010101" pitchFamily="49" charset="-122"/>
                  <a:ea typeface="新宋体" panose="02010609030101010101" pitchFamily="49" charset="-122"/>
                </a:rPr>
                <a:t>private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r>
                <a:rPr lang="en-US" altLang="zh-CN" sz="2000" dirty="0">
                  <a:solidFill>
                    <a:srgbClr val="000000"/>
                  </a:solidFill>
                  <a:latin typeface="新宋体" panose="02010609030101010101" pitchFamily="49" charset="-122"/>
                  <a:ea typeface="新宋体" panose="02010609030101010101" pitchFamily="49" charset="-122"/>
                </a:rPr>
                <a:t> {};</a:t>
              </a:r>
            </a:p>
            <a:p>
              <a:pPr marL="0" indent="0">
                <a:lnSpc>
                  <a:spcPts val="2400"/>
                </a:lnSpc>
                <a:spcBef>
                  <a:spcPts val="0"/>
                </a:spcBef>
                <a:buNone/>
              </a:pP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main()</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CP_B</a:t>
              </a:r>
              <a:r>
                <a:rPr lang="en-US" altLang="zh-CN" sz="2000" dirty="0">
                  <a:solidFill>
                    <a:srgbClr val="000000"/>
                  </a:solidFill>
                  <a:latin typeface="新宋体" panose="02010609030101010101" pitchFamily="49" charset="-122"/>
                  <a:ea typeface="新宋体" panose="02010609030101010101" pitchFamily="49" charset="-122"/>
                </a:rPr>
                <a:t> b;</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r>
                <a:rPr lang="en-US" altLang="zh-CN" sz="2000" dirty="0">
                  <a:solidFill>
                    <a:srgbClr val="000000"/>
                  </a:solidFill>
                  <a:latin typeface="新宋体" panose="02010609030101010101" pitchFamily="49" charset="-122"/>
                  <a:ea typeface="新宋体" panose="02010609030101010101" pitchFamily="49" charset="-122"/>
                </a:rPr>
                <a:t> *pa = &amp;b;</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pa-&gt;</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 = 20;</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err="1">
                  <a:solidFill>
                    <a:srgbClr val="A31515"/>
                  </a:solidFill>
                  <a:latin typeface="新宋体" panose="02010609030101010101" pitchFamily="49" charset="-122"/>
                  <a:ea typeface="新宋体" panose="02010609030101010101" pitchFamily="49" charset="-122"/>
                </a:rPr>
                <a:t>m_a</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pa-&gt;</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system(</a:t>
              </a:r>
              <a:r>
                <a:rPr lang="en-US" altLang="zh-CN" sz="2000" dirty="0">
                  <a:solidFill>
                    <a:srgbClr val="A31515"/>
                  </a:solidFill>
                  <a:latin typeface="新宋体" panose="02010609030101010101" pitchFamily="49" charset="-122"/>
                  <a:ea typeface="新宋体" panose="02010609030101010101" pitchFamily="49" charset="-122"/>
                </a:rPr>
                <a:t>"pause"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main</a:t>
              </a:r>
              <a:r>
                <a:rPr lang="zh-CN" altLang="en-US" sz="2000" dirty="0">
                  <a:solidFill>
                    <a:srgbClr val="008000"/>
                  </a:solidFill>
                  <a:latin typeface="新宋体" panose="02010609030101010101" pitchFamily="49" charset="-122"/>
                  <a:ea typeface="新宋体" panose="02010609030101010101" pitchFamily="49" charset="-122"/>
                </a:rPr>
                <a:t>函数结束</a:t>
              </a:r>
              <a:endParaRPr lang="zh-CN" altLang="en-US" sz="2000" dirty="0">
                <a:solidFill>
                  <a:srgbClr val="000000"/>
                </a:solidFill>
                <a:latin typeface="新宋体" panose="02010609030101010101" pitchFamily="49" charset="-122"/>
                <a:ea typeface="新宋体" panose="02010609030101010101" pitchFamily="49" charset="-122"/>
              </a:endParaRPr>
            </a:p>
          </p:txBody>
        </p:sp>
      </p:grpSp>
      <p:sp>
        <p:nvSpPr>
          <p:cNvPr id="15" name="AutoShape 40"/>
          <p:cNvSpPr>
            <a:spLocks/>
          </p:cNvSpPr>
          <p:nvPr/>
        </p:nvSpPr>
        <p:spPr bwMode="auto">
          <a:xfrm>
            <a:off x="2390905" y="3618115"/>
            <a:ext cx="2095499" cy="666623"/>
          </a:xfrm>
          <a:prstGeom prst="borderCallout2">
            <a:avLst>
              <a:gd name="adj1" fmla="val 98514"/>
              <a:gd name="adj2" fmla="val 51455"/>
              <a:gd name="adj3" fmla="val 110047"/>
              <a:gd name="adj4" fmla="val 34317"/>
              <a:gd name="adj5" fmla="val 130791"/>
              <a:gd name="adj6" fmla="val 4993"/>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1800" dirty="0">
                <a:ea typeface="楷体_GB2312" pitchFamily="49" charset="-122"/>
              </a:rPr>
              <a:t>编译错误</a:t>
            </a:r>
            <a:r>
              <a:rPr lang="en-US" altLang="zh-CN" sz="1800" dirty="0" smtClean="0">
                <a:ea typeface="楷体_GB2312" pitchFamily="49" charset="-122"/>
              </a:rPr>
              <a:t>: </a:t>
            </a:r>
            <a:r>
              <a:rPr lang="zh-CN" altLang="en-US" sz="1800" dirty="0" smtClean="0">
                <a:ea typeface="楷体_GB2312" pitchFamily="49" charset="-122"/>
              </a:rPr>
              <a:t>无法</a:t>
            </a:r>
            <a:r>
              <a:rPr lang="zh-CN" altLang="en-US" sz="1800" dirty="0">
                <a:ea typeface="楷体_GB2312" pitchFamily="49" charset="-122"/>
              </a:rPr>
              <a:t>从</a:t>
            </a:r>
            <a:r>
              <a:rPr lang="en-US" altLang="zh-CN" sz="1800" dirty="0">
                <a:ea typeface="楷体_GB2312" pitchFamily="49" charset="-122"/>
              </a:rPr>
              <a:t>CP_B*</a:t>
            </a:r>
            <a:r>
              <a:rPr lang="zh-CN" altLang="en-US" sz="1800" dirty="0">
                <a:ea typeface="楷体_GB2312" pitchFamily="49" charset="-122"/>
              </a:rPr>
              <a:t>访问</a:t>
            </a:r>
            <a:r>
              <a:rPr lang="en-US" altLang="zh-CN" sz="1800" dirty="0">
                <a:ea typeface="楷体_GB2312" pitchFamily="49" charset="-122"/>
              </a:rPr>
              <a:t>CP_A*</a:t>
            </a:r>
            <a:endParaRPr lang="zh-CN" altLang="en-US" sz="1800" dirty="0">
              <a:ea typeface="楷体_GB2312" pitchFamily="49" charset="-122"/>
            </a:endParaRPr>
          </a:p>
        </p:txBody>
      </p:sp>
      <p:sp>
        <p:nvSpPr>
          <p:cNvPr id="14" name="Text Box 9"/>
          <p:cNvSpPr txBox="1">
            <a:spLocks noChangeArrowheads="1"/>
          </p:cNvSpPr>
          <p:nvPr/>
        </p:nvSpPr>
        <p:spPr bwMode="auto">
          <a:xfrm>
            <a:off x="2731963" y="5718200"/>
            <a:ext cx="1835273" cy="650672"/>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9000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1800" dirty="0">
                <a:ea typeface="楷体_GB2312" pitchFamily="49" charset="-122"/>
              </a:rPr>
              <a:t>原因</a:t>
            </a:r>
            <a:r>
              <a:rPr lang="en-US" altLang="zh-CN" sz="1800" dirty="0">
                <a:ea typeface="楷体_GB2312" pitchFamily="49" charset="-122"/>
              </a:rPr>
              <a:t>: CP_B</a:t>
            </a:r>
            <a:r>
              <a:rPr lang="zh-CN" altLang="en-US" sz="1800" dirty="0">
                <a:ea typeface="楷体_GB2312" pitchFamily="49" charset="-122"/>
              </a:rPr>
              <a:t>私有继承</a:t>
            </a:r>
            <a:r>
              <a:rPr lang="en-US" altLang="zh-CN" sz="1800" dirty="0">
                <a:ea typeface="楷体_GB2312" pitchFamily="49" charset="-122"/>
              </a:rPr>
              <a:t>CP_A</a:t>
            </a:r>
            <a:endParaRPr lang="zh-CN" altLang="en-US" sz="1800" dirty="0">
              <a:ea typeface="楷体_GB2312" pitchFamily="49" charset="-122"/>
            </a:endParaRPr>
          </a:p>
        </p:txBody>
      </p:sp>
      <p:sp>
        <p:nvSpPr>
          <p:cNvPr id="38" name="AutoShape 40"/>
          <p:cNvSpPr>
            <a:spLocks/>
          </p:cNvSpPr>
          <p:nvPr/>
        </p:nvSpPr>
        <p:spPr bwMode="auto">
          <a:xfrm>
            <a:off x="6808790" y="3568055"/>
            <a:ext cx="2095499" cy="666623"/>
          </a:xfrm>
          <a:prstGeom prst="borderCallout2">
            <a:avLst>
              <a:gd name="adj1" fmla="val 98514"/>
              <a:gd name="adj2" fmla="val 51455"/>
              <a:gd name="adj3" fmla="val 115762"/>
              <a:gd name="adj4" fmla="val 37347"/>
              <a:gd name="adj5" fmla="val 136506"/>
              <a:gd name="adj6" fmla="val 20751"/>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1800" dirty="0">
                <a:ea typeface="楷体_GB2312" pitchFamily="49" charset="-122"/>
              </a:rPr>
              <a:t>强制类型转换忽略类间继承方式。</a:t>
            </a:r>
          </a:p>
        </p:txBody>
      </p:sp>
    </p:spTree>
    <p:extLst>
      <p:ext uri="{BB962C8B-B14F-4D97-AF65-F5344CB8AC3E}">
        <p14:creationId xmlns:p14="http://schemas.microsoft.com/office/powerpoint/2010/main" val="2930434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a:t>继承方式与访问方式</a:t>
            </a:r>
          </a:p>
          <a:p>
            <a:r>
              <a:rPr lang="zh-CN" altLang="en-US" dirty="0"/>
              <a:t>封装性例程</a:t>
            </a:r>
          </a:p>
          <a:p>
            <a:r>
              <a:rPr lang="zh-CN" altLang="en-US" dirty="0"/>
              <a:t>封装性</a:t>
            </a:r>
            <a:r>
              <a:rPr lang="zh-CN" altLang="en-US" dirty="0" smtClean="0"/>
              <a:t>的注意事项</a:t>
            </a:r>
            <a:endParaRPr lang="zh-CN" altLang="en-US" dirty="0"/>
          </a:p>
          <a:p>
            <a:r>
              <a:rPr lang="zh-CN" altLang="en-US" dirty="0"/>
              <a:t>在继承性中的全局类</a:t>
            </a:r>
          </a:p>
          <a:p>
            <a:r>
              <a:rPr lang="zh-CN" altLang="en-US" dirty="0"/>
              <a:t>友</a:t>
            </a:r>
            <a:r>
              <a:rPr lang="zh-CN" altLang="en-US" dirty="0" smtClean="0"/>
              <a:t>元</a:t>
            </a:r>
            <a:endParaRPr lang="en-US" altLang="zh-CN" dirty="0" smtClean="0"/>
          </a:p>
          <a:p>
            <a:r>
              <a:rPr lang="zh-CN" altLang="en-US" dirty="0" smtClean="0"/>
              <a:t>复习</a:t>
            </a:r>
            <a:endParaRPr lang="en-US" altLang="zh-CN" dirty="0" smtClean="0"/>
          </a:p>
          <a:p>
            <a:r>
              <a:rPr lang="zh-CN" altLang="en-US" dirty="0" smtClean="0"/>
              <a:t>作业</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5255"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3754438"/>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3342490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a:t>
            </a:r>
          </a:p>
        </p:txBody>
      </p:sp>
      <p:sp>
        <p:nvSpPr>
          <p:cNvPr id="3" name="内容占位符 2"/>
          <p:cNvSpPr>
            <a:spLocks noGrp="1"/>
          </p:cNvSpPr>
          <p:nvPr>
            <p:ph idx="1"/>
          </p:nvPr>
        </p:nvSpPr>
        <p:spPr/>
        <p:txBody>
          <a:bodyPr/>
          <a:lstStyle/>
          <a:p>
            <a:r>
              <a:rPr lang="zh-CN" altLang="en-US" dirty="0"/>
              <a:t>类的友元可以直接访问类非公有成员</a:t>
            </a:r>
            <a:r>
              <a:rPr lang="zh-CN" altLang="en-US" dirty="0" smtClean="0"/>
              <a:t>。</a:t>
            </a:r>
            <a:endParaRPr lang="en-US" altLang="zh-CN" dirty="0" smtClean="0"/>
          </a:p>
          <a:p>
            <a:r>
              <a:rPr lang="zh-CN" altLang="en-US" dirty="0" smtClean="0"/>
              <a:t>它</a:t>
            </a:r>
            <a:r>
              <a:rPr lang="zh-CN" altLang="en-US" dirty="0"/>
              <a:t>在被访问类中以关键字</a:t>
            </a:r>
            <a:r>
              <a:rPr lang="en-US" altLang="zh-CN" dirty="0">
                <a:solidFill>
                  <a:srgbClr val="0000FF"/>
                </a:solidFill>
              </a:rPr>
              <a:t>friend</a:t>
            </a:r>
            <a:r>
              <a:rPr lang="zh-CN" altLang="en-US" dirty="0"/>
              <a:t>声明。</a:t>
            </a:r>
          </a:p>
          <a:p>
            <a:r>
              <a:rPr lang="zh-CN" altLang="en-US" dirty="0"/>
              <a:t>友元声明无论位于类的哪个区（</a:t>
            </a:r>
            <a:r>
              <a:rPr lang="en-US" altLang="zh-CN" dirty="0">
                <a:solidFill>
                  <a:srgbClr val="0000FF"/>
                </a:solidFill>
              </a:rPr>
              <a:t>public</a:t>
            </a:r>
            <a:r>
              <a:rPr lang="zh-CN" altLang="en-US" dirty="0"/>
              <a:t>区或</a:t>
            </a:r>
            <a:r>
              <a:rPr lang="en-US" altLang="zh-CN" dirty="0">
                <a:solidFill>
                  <a:srgbClr val="0000FF"/>
                </a:solidFill>
              </a:rPr>
              <a:t>protected</a:t>
            </a:r>
            <a:r>
              <a:rPr lang="zh-CN" altLang="en-US" dirty="0"/>
              <a:t>区或</a:t>
            </a:r>
            <a:r>
              <a:rPr lang="en-US" altLang="zh-CN" dirty="0">
                <a:solidFill>
                  <a:srgbClr val="0000FF"/>
                </a:solidFill>
              </a:rPr>
              <a:t>private</a:t>
            </a:r>
            <a:r>
              <a:rPr lang="zh-CN" altLang="en-US" dirty="0"/>
              <a:t>区），意义完全相同</a:t>
            </a:r>
            <a:r>
              <a:rPr lang="zh-CN" altLang="en-US" dirty="0" smtClean="0"/>
              <a:t>。</a:t>
            </a:r>
            <a:endParaRPr lang="en-US" altLang="zh-CN" dirty="0" smtClean="0"/>
          </a:p>
          <a:p>
            <a:r>
              <a:rPr lang="zh-CN" altLang="en-US" dirty="0" smtClean="0"/>
              <a:t>友元类型</a:t>
            </a:r>
            <a:endParaRPr lang="en-US" altLang="zh-CN" dirty="0" smtClean="0"/>
          </a:p>
          <a:p>
            <a:pPr lvl="1"/>
            <a:r>
              <a:rPr lang="zh-CN" altLang="en-US" dirty="0" smtClean="0"/>
              <a:t>友</a:t>
            </a:r>
            <a:r>
              <a:rPr lang="zh-CN" altLang="en-US" dirty="0"/>
              <a:t>元函数</a:t>
            </a:r>
          </a:p>
          <a:p>
            <a:pPr lvl="1"/>
            <a:r>
              <a:rPr lang="zh-CN" altLang="en-US" dirty="0"/>
              <a:t>友元成员</a:t>
            </a:r>
            <a:r>
              <a:rPr lang="zh-CN" altLang="en-US" dirty="0" smtClean="0"/>
              <a:t>函数</a:t>
            </a:r>
            <a:endParaRPr lang="zh-CN" altLang="en-US" dirty="0"/>
          </a:p>
          <a:p>
            <a:pPr lvl="1"/>
            <a:r>
              <a:rPr lang="zh-CN" altLang="en-US" dirty="0"/>
              <a:t>友元类</a:t>
            </a:r>
          </a:p>
          <a:p>
            <a:pPr algn="just"/>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373642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友元函数</a:t>
            </a:r>
          </a:p>
        </p:txBody>
      </p:sp>
      <p:sp>
        <p:nvSpPr>
          <p:cNvPr id="3" name="内容占位符 2"/>
          <p:cNvSpPr>
            <a:spLocks noGrp="1"/>
          </p:cNvSpPr>
          <p:nvPr>
            <p:ph idx="1"/>
          </p:nvPr>
        </p:nvSpPr>
        <p:spPr/>
        <p:txBody>
          <a:bodyPr/>
          <a:lstStyle/>
          <a:p>
            <a:r>
              <a:rPr lang="zh-CN" altLang="en-US" dirty="0"/>
              <a:t>在类体中声明的友元函数</a:t>
            </a:r>
            <a:r>
              <a:rPr lang="zh-CN" altLang="en-US" dirty="0">
                <a:solidFill>
                  <a:srgbClr val="FF0000"/>
                </a:solidFill>
              </a:rPr>
              <a:t>不是</a:t>
            </a:r>
            <a:r>
              <a:rPr lang="zh-CN" altLang="en-US" dirty="0"/>
              <a:t>该类的成员函数</a:t>
            </a:r>
            <a:r>
              <a:rPr lang="zh-CN" altLang="en-US" dirty="0" smtClean="0"/>
              <a:t>。</a:t>
            </a:r>
            <a:endParaRPr lang="en-US" altLang="zh-CN" dirty="0" smtClean="0"/>
          </a:p>
          <a:p>
            <a:r>
              <a:rPr lang="zh-CN" altLang="en-US" dirty="0"/>
              <a:t>声明友元函数的示意性格式如下</a:t>
            </a:r>
            <a:r>
              <a:rPr lang="en-US" altLang="zh-CN" dirty="0" smtClean="0"/>
              <a:t>:</a:t>
            </a:r>
          </a:p>
          <a:p>
            <a:pPr marL="0" indent="0">
              <a:buNone/>
            </a:pPr>
            <a:r>
              <a:rPr lang="en-US" altLang="zh-CN" dirty="0">
                <a:solidFill>
                  <a:srgbClr val="0000FF"/>
                </a:solidFill>
                <a:latin typeface="新宋体" panose="02010609030101010101" pitchFamily="49" charset="-122"/>
                <a:ea typeface="新宋体" panose="02010609030101010101" pitchFamily="49" charset="-122"/>
              </a:rPr>
              <a:t>class</a:t>
            </a:r>
            <a:r>
              <a:rPr lang="en-US" altLang="zh-CN" dirty="0">
                <a:solidFill>
                  <a:srgbClr val="000000"/>
                </a:solidFill>
                <a:latin typeface="新宋体" panose="02010609030101010101" pitchFamily="49" charset="-122"/>
                <a:ea typeface="新宋体" panose="02010609030101010101" pitchFamily="49" charset="-122"/>
              </a:rPr>
              <a:t> </a:t>
            </a:r>
            <a:r>
              <a:rPr lang="zh-CN" altLang="en-US" i="1" dirty="0" smtClean="0">
                <a:solidFill>
                  <a:srgbClr val="2B91AF"/>
                </a:solidFill>
                <a:latin typeface="新宋体" panose="02010609030101010101" pitchFamily="49" charset="-122"/>
                <a:ea typeface="新宋体" panose="02010609030101010101" pitchFamily="49" charset="-122"/>
              </a:rPr>
              <a:t>类名</a:t>
            </a:r>
            <a:endParaRPr lang="en-US" altLang="zh-CN" i="1"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i="1" dirty="0" smtClean="0">
                <a:solidFill>
                  <a:srgbClr val="008000"/>
                </a:solidFill>
                <a:latin typeface="新宋体" panose="02010609030101010101" pitchFamily="49" charset="-122"/>
                <a:ea typeface="新宋体" panose="02010609030101010101" pitchFamily="49" charset="-122"/>
              </a:rPr>
              <a:t>略去类体其他</a:t>
            </a:r>
            <a:r>
              <a:rPr lang="zh-CN" altLang="en-US" i="1" dirty="0">
                <a:solidFill>
                  <a:srgbClr val="008000"/>
                </a:solidFill>
                <a:latin typeface="新宋体" panose="02010609030101010101" pitchFamily="49" charset="-122"/>
                <a:ea typeface="新宋体" panose="02010609030101010101" pitchFamily="49" charset="-122"/>
              </a:rPr>
              <a:t>代码</a:t>
            </a:r>
            <a:endParaRPr lang="zh-CN" altLang="en-US" i="1"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friend</a:t>
            </a:r>
            <a:r>
              <a:rPr lang="en-US" altLang="zh-CN" dirty="0">
                <a:solidFill>
                  <a:srgbClr val="000000"/>
                </a:solidFill>
                <a:latin typeface="新宋体" panose="02010609030101010101" pitchFamily="49" charset="-122"/>
                <a:ea typeface="新宋体" panose="02010609030101010101" pitchFamily="49" charset="-122"/>
              </a:rPr>
              <a:t> </a:t>
            </a:r>
            <a:r>
              <a:rPr lang="zh-CN" altLang="en-US" i="1" dirty="0">
                <a:solidFill>
                  <a:srgbClr val="000000"/>
                </a:solidFill>
                <a:latin typeface="新宋体" panose="02010609030101010101" pitchFamily="49" charset="-122"/>
                <a:ea typeface="新宋体" panose="02010609030101010101" pitchFamily="49" charset="-122"/>
              </a:rPr>
              <a:t>函数声明</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smtClean="0">
                <a:solidFill>
                  <a:srgbClr val="008000"/>
                </a:solidFill>
                <a:latin typeface="新宋体" panose="02010609030101010101" pitchFamily="49" charset="-122"/>
                <a:ea typeface="新宋体" panose="02010609030101010101" pitchFamily="49" charset="-122"/>
              </a:rPr>
              <a:t>类定义</a:t>
            </a:r>
            <a:r>
              <a:rPr lang="zh-CN" altLang="en-US" dirty="0">
                <a:solidFill>
                  <a:srgbClr val="008000"/>
                </a:solidFill>
                <a:latin typeface="新宋体" panose="02010609030101010101" pitchFamily="49" charset="-122"/>
                <a:ea typeface="新宋体" panose="02010609030101010101" pitchFamily="49" charset="-122"/>
              </a:rPr>
              <a:t>结束</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772048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5"/>
          <p:cNvSpPr>
            <a:spLocks noChangeArrowheads="1"/>
          </p:cNvSpPr>
          <p:nvPr/>
        </p:nvSpPr>
        <p:spPr bwMode="auto">
          <a:xfrm>
            <a:off x="563033" y="2235200"/>
            <a:ext cx="8012007" cy="228599"/>
          </a:xfrm>
          <a:prstGeom prst="roundRect">
            <a:avLst>
              <a:gd name="adj" fmla="val 16667"/>
            </a:avLst>
          </a:prstGeom>
          <a:solidFill>
            <a:srgbClr val="E0FFE0"/>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a:xfrm>
            <a:off x="0" y="3176"/>
            <a:ext cx="9144000" cy="398463"/>
          </a:xfrm>
        </p:spPr>
        <p:txBody>
          <a:bodyPr>
            <a:normAutofit fontScale="90000"/>
          </a:bodyPr>
          <a:lstStyle/>
          <a:p>
            <a:r>
              <a:rPr lang="zh-CN" altLang="en-US" dirty="0"/>
              <a:t>友元</a:t>
            </a:r>
            <a:r>
              <a:rPr lang="zh-CN" altLang="en-US" dirty="0" smtClean="0"/>
              <a:t>函数代码示例</a:t>
            </a:r>
            <a:endParaRPr lang="zh-CN" altLang="en-US" dirty="0"/>
          </a:p>
        </p:txBody>
      </p:sp>
      <p:sp>
        <p:nvSpPr>
          <p:cNvPr id="3" name="内容占位符 2"/>
          <p:cNvSpPr>
            <a:spLocks noGrp="1"/>
          </p:cNvSpPr>
          <p:nvPr>
            <p:ph idx="1"/>
          </p:nvPr>
        </p:nvSpPr>
        <p:spPr>
          <a:xfrm>
            <a:off x="461963" y="355600"/>
            <a:ext cx="8220075" cy="6000751"/>
          </a:xfrm>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CP_Point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private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m_x</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m_y</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fr-FR" altLang="zh-CN" sz="1800" dirty="0">
                <a:solidFill>
                  <a:srgbClr val="000000"/>
                </a:solidFill>
                <a:latin typeface="新宋体" panose="02010609030101010101" pitchFamily="49" charset="-122"/>
                <a:ea typeface="新宋体" panose="02010609030101010101" pitchFamily="49" charset="-122"/>
              </a:rPr>
              <a:t>    CP_Point(</a:t>
            </a:r>
            <a:r>
              <a:rPr lang="fr-FR" altLang="zh-CN" sz="1800" dirty="0">
                <a:solidFill>
                  <a:srgbClr val="0000FF"/>
                </a:solidFill>
                <a:latin typeface="新宋体" panose="02010609030101010101" pitchFamily="49" charset="-122"/>
                <a:ea typeface="新宋体" panose="02010609030101010101" pitchFamily="49" charset="-122"/>
              </a:rPr>
              <a:t>int</a:t>
            </a:r>
            <a:r>
              <a:rPr lang="fr-FR" altLang="zh-CN" sz="1800" dirty="0">
                <a:solidFill>
                  <a:srgbClr val="000000"/>
                </a:solidFill>
                <a:latin typeface="新宋体" panose="02010609030101010101" pitchFamily="49" charset="-122"/>
                <a:ea typeface="新宋体" panose="02010609030101010101" pitchFamily="49" charset="-122"/>
              </a:rPr>
              <a:t> </a:t>
            </a:r>
            <a:r>
              <a:rPr lang="fr-FR" altLang="zh-CN" sz="1800" dirty="0">
                <a:solidFill>
                  <a:srgbClr val="808080"/>
                </a:solidFill>
                <a:latin typeface="新宋体" panose="02010609030101010101" pitchFamily="49" charset="-122"/>
                <a:ea typeface="新宋体" panose="02010609030101010101" pitchFamily="49" charset="-122"/>
              </a:rPr>
              <a:t>x</a:t>
            </a:r>
            <a:r>
              <a:rPr lang="fr-FR" altLang="zh-CN" sz="1800" dirty="0">
                <a:solidFill>
                  <a:srgbClr val="000000"/>
                </a:solidFill>
                <a:latin typeface="新宋体" panose="02010609030101010101" pitchFamily="49" charset="-122"/>
                <a:ea typeface="新宋体" panose="02010609030101010101" pitchFamily="49" charset="-122"/>
              </a:rPr>
              <a:t> = 0, </a:t>
            </a:r>
            <a:r>
              <a:rPr lang="fr-FR" altLang="zh-CN" sz="1800" dirty="0">
                <a:solidFill>
                  <a:srgbClr val="0000FF"/>
                </a:solidFill>
                <a:latin typeface="新宋体" panose="02010609030101010101" pitchFamily="49" charset="-122"/>
                <a:ea typeface="新宋体" panose="02010609030101010101" pitchFamily="49" charset="-122"/>
              </a:rPr>
              <a:t>int</a:t>
            </a:r>
            <a:r>
              <a:rPr lang="fr-FR" altLang="zh-CN" sz="1800" dirty="0">
                <a:solidFill>
                  <a:srgbClr val="000000"/>
                </a:solidFill>
                <a:latin typeface="新宋体" panose="02010609030101010101" pitchFamily="49" charset="-122"/>
                <a:ea typeface="新宋体" panose="02010609030101010101" pitchFamily="49" charset="-122"/>
              </a:rPr>
              <a:t> </a:t>
            </a:r>
            <a:r>
              <a:rPr lang="fr-FR" altLang="zh-CN" sz="1800" dirty="0">
                <a:solidFill>
                  <a:srgbClr val="808080"/>
                </a:solidFill>
                <a:latin typeface="新宋体" panose="02010609030101010101" pitchFamily="49" charset="-122"/>
                <a:ea typeface="新宋体" panose="02010609030101010101" pitchFamily="49" charset="-122"/>
              </a:rPr>
              <a:t>y</a:t>
            </a:r>
            <a:r>
              <a:rPr lang="fr-FR" altLang="zh-CN" sz="1800" dirty="0">
                <a:solidFill>
                  <a:srgbClr val="000000"/>
                </a:solidFill>
                <a:latin typeface="新宋体" panose="02010609030101010101" pitchFamily="49" charset="-122"/>
                <a:ea typeface="新宋体" panose="02010609030101010101" pitchFamily="49" charset="-122"/>
              </a:rPr>
              <a:t> = 0) :m_x(</a:t>
            </a:r>
            <a:r>
              <a:rPr lang="fr-FR" altLang="zh-CN" sz="1800" dirty="0">
                <a:solidFill>
                  <a:srgbClr val="808080"/>
                </a:solidFill>
                <a:latin typeface="新宋体" panose="02010609030101010101" pitchFamily="49" charset="-122"/>
                <a:ea typeface="新宋体" panose="02010609030101010101" pitchFamily="49" charset="-122"/>
              </a:rPr>
              <a:t>x</a:t>
            </a:r>
            <a:r>
              <a:rPr lang="fr-FR" altLang="zh-CN" sz="1800" dirty="0">
                <a:solidFill>
                  <a:srgbClr val="000000"/>
                </a:solidFill>
                <a:latin typeface="新宋体" panose="02010609030101010101" pitchFamily="49" charset="-122"/>
                <a:ea typeface="新宋体" panose="02010609030101010101" pitchFamily="49" charset="-122"/>
              </a:rPr>
              <a:t>), m_y(</a:t>
            </a:r>
            <a:r>
              <a:rPr lang="fr-FR" altLang="zh-CN" sz="1800" dirty="0">
                <a:solidFill>
                  <a:srgbClr val="808080"/>
                </a:solidFill>
                <a:latin typeface="新宋体" panose="02010609030101010101" pitchFamily="49" charset="-122"/>
                <a:ea typeface="新宋体" panose="02010609030101010101" pitchFamily="49" charset="-122"/>
              </a:rPr>
              <a:t>y</a:t>
            </a:r>
            <a:r>
              <a:rPr lang="fr-FR" altLang="zh-CN" sz="1800" dirty="0">
                <a:solidFill>
                  <a:srgbClr val="000000"/>
                </a:solidFill>
                <a:latin typeface="新宋体" panose="02010609030101010101" pitchFamily="49" charset="-122"/>
                <a:ea typeface="新宋体" panose="02010609030101010101" pitchFamily="49" charset="-122"/>
              </a:rPr>
              <a:t>) {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friend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bool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gb_isPointSame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CP_Point</a:t>
            </a:r>
            <a:r>
              <a:rPr lang="en-US" altLang="zh-CN" sz="1800" dirty="0">
                <a:solidFill>
                  <a:srgbClr val="000000"/>
                </a:solidFill>
                <a:latin typeface="新宋体" panose="02010609030101010101" pitchFamily="49" charset="-122"/>
                <a:ea typeface="新宋体" panose="02010609030101010101" pitchFamily="49" charset="-122"/>
              </a:rPr>
              <a:t>&amp; a, </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CP_Point</a:t>
            </a:r>
            <a:r>
              <a:rPr lang="en-US" altLang="zh-CN" sz="1800" dirty="0">
                <a:solidFill>
                  <a:srgbClr val="000000"/>
                </a:solidFill>
                <a:latin typeface="新宋体" panose="02010609030101010101" pitchFamily="49" charset="-122"/>
                <a:ea typeface="新宋体" panose="02010609030101010101" pitchFamily="49" charset="-122"/>
              </a:rPr>
              <a:t>&amp; b);</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CP_Point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bool</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gb_isPointSame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CP_Point</a:t>
            </a:r>
            <a:r>
              <a:rPr lang="en-US" altLang="zh-CN" sz="1800" dirty="0">
                <a:solidFill>
                  <a:srgbClr val="000000"/>
                </a:solidFill>
                <a:latin typeface="新宋体" panose="02010609030101010101" pitchFamily="49" charset="-122"/>
                <a:ea typeface="新宋体" panose="02010609030101010101" pitchFamily="49" charset="-122"/>
              </a:rPr>
              <a:t>&amp; </a:t>
            </a:r>
            <a:r>
              <a:rPr lang="en-US" altLang="zh-CN" sz="1800" dirty="0">
                <a:solidFill>
                  <a:srgbClr val="80808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CP_Point</a:t>
            </a:r>
            <a:r>
              <a:rPr lang="en-US" altLang="zh-CN" sz="1800" dirty="0">
                <a:solidFill>
                  <a:srgbClr val="000000"/>
                </a:solidFill>
                <a:latin typeface="新宋体" panose="02010609030101010101" pitchFamily="49" charset="-122"/>
                <a:ea typeface="新宋体" panose="02010609030101010101" pitchFamily="49" charset="-122"/>
              </a:rPr>
              <a:t>&amp; </a:t>
            </a:r>
            <a:r>
              <a:rPr lang="en-US" altLang="zh-CN" sz="1800" dirty="0">
                <a:solidFill>
                  <a:srgbClr val="808080"/>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.m_x</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err="1">
                <a:solidFill>
                  <a:srgbClr val="808080"/>
                </a:solidFill>
                <a:latin typeface="新宋体" panose="02010609030101010101" pitchFamily="49" charset="-122"/>
                <a:ea typeface="新宋体" panose="02010609030101010101" pitchFamily="49" charset="-122"/>
              </a:rPr>
              <a:t>b</a:t>
            </a:r>
            <a:r>
              <a:rPr lang="en-US" altLang="zh-CN" sz="1800" dirty="0" err="1">
                <a:solidFill>
                  <a:srgbClr val="000000"/>
                </a:solidFill>
                <a:latin typeface="新宋体" panose="02010609030101010101" pitchFamily="49" charset="-122"/>
                <a:ea typeface="新宋体" panose="02010609030101010101" pitchFamily="49" charset="-122"/>
              </a:rPr>
              <a:t>.m_x</a:t>
            </a:r>
            <a:r>
              <a:rPr lang="en-US" altLang="zh-CN" sz="1800" dirty="0">
                <a:solidFill>
                  <a:srgbClr val="000000"/>
                </a:solidFill>
                <a:latin typeface="新宋体" panose="02010609030101010101" pitchFamily="49" charset="-122"/>
                <a:ea typeface="新宋体" panose="02010609030101010101" pitchFamily="49" charset="-122"/>
              </a:rPr>
              <a:t>) &amp;&amp; (</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.m_y</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err="1">
                <a:solidFill>
                  <a:srgbClr val="808080"/>
                </a:solidFill>
                <a:latin typeface="新宋体" panose="02010609030101010101" pitchFamily="49" charset="-122"/>
                <a:ea typeface="新宋体" panose="02010609030101010101" pitchFamily="49" charset="-122"/>
              </a:rPr>
              <a:t>b</a:t>
            </a:r>
            <a:r>
              <a:rPr lang="en-US" altLang="zh-CN" sz="1800" dirty="0" err="1">
                <a:solidFill>
                  <a:srgbClr val="000000"/>
                </a:solidFill>
                <a:latin typeface="新宋体" panose="02010609030101010101" pitchFamily="49" charset="-122"/>
                <a:ea typeface="新宋体" panose="02010609030101010101" pitchFamily="49" charset="-122"/>
              </a:rPr>
              <a:t>.m_y</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true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else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false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gb_isPointSame</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CP_Point</a:t>
            </a:r>
            <a:r>
              <a:rPr lang="en-US" altLang="zh-CN" sz="1800" dirty="0">
                <a:solidFill>
                  <a:srgbClr val="000000"/>
                </a:solidFill>
                <a:latin typeface="新宋体" panose="02010609030101010101" pitchFamily="49" charset="-122"/>
                <a:ea typeface="新宋体" panose="02010609030101010101" pitchFamily="49" charset="-122"/>
              </a:rPr>
              <a:t> a(0,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CP_Point</a:t>
            </a:r>
            <a:r>
              <a:rPr lang="en-US" altLang="zh-CN" sz="1800" dirty="0">
                <a:solidFill>
                  <a:srgbClr val="000000"/>
                </a:solidFill>
                <a:latin typeface="新宋体" panose="02010609030101010101" pitchFamily="49" charset="-122"/>
                <a:ea typeface="新宋体" panose="02010609030101010101" pitchFamily="49" charset="-122"/>
              </a:rPr>
              <a:t> b(10,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gb_isPointSame</a:t>
            </a:r>
            <a:r>
              <a:rPr lang="en-US" altLang="zh-CN" sz="1800" dirty="0">
                <a:solidFill>
                  <a:srgbClr val="000000"/>
                </a:solidFill>
                <a:latin typeface="新宋体" panose="02010609030101010101" pitchFamily="49" charset="-122"/>
                <a:ea typeface="新宋体" panose="02010609030101010101" pitchFamily="49" charset="-122"/>
              </a:rPr>
              <a:t>(a, b))</a:t>
            </a: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这是两个位置重合的点。</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else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这是两个位置不重合的点</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gn="just">
              <a:lnSpc>
                <a:spcPts val="1800"/>
              </a:lnSpc>
              <a:spcBef>
                <a:spcPts val="0"/>
              </a:spcBef>
              <a:buNone/>
            </a:pPr>
            <a:endParaRPr lang="zh-CN" altLang="en-US" sz="1800"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54</a:t>
            </a:fld>
            <a:endParaRPr lang="zh-CN" altLang="en-US"/>
          </a:p>
        </p:txBody>
      </p:sp>
      <p:sp>
        <p:nvSpPr>
          <p:cNvPr id="6" name="Line 4"/>
          <p:cNvSpPr>
            <a:spLocks noChangeShapeType="1"/>
          </p:cNvSpPr>
          <p:nvPr/>
        </p:nvSpPr>
        <p:spPr bwMode="auto">
          <a:xfrm flipV="1">
            <a:off x="0" y="4016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AutoShape 40"/>
          <p:cNvSpPr>
            <a:spLocks/>
          </p:cNvSpPr>
          <p:nvPr/>
        </p:nvSpPr>
        <p:spPr bwMode="auto">
          <a:xfrm>
            <a:off x="6696205" y="1446415"/>
            <a:ext cx="1609595" cy="395085"/>
          </a:xfrm>
          <a:prstGeom prst="borderCallout2">
            <a:avLst>
              <a:gd name="adj1" fmla="val 98514"/>
              <a:gd name="adj2" fmla="val 51455"/>
              <a:gd name="adj3" fmla="val 138977"/>
              <a:gd name="adj4" fmla="val 51675"/>
              <a:gd name="adj5" fmla="val 204725"/>
              <a:gd name="adj6" fmla="val 51545"/>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1800" dirty="0" smtClean="0">
                <a:ea typeface="楷体_GB2312" pitchFamily="49" charset="-122"/>
              </a:rPr>
              <a:t>声明友元函数</a:t>
            </a:r>
            <a:endParaRPr lang="zh-CN" altLang="en-US" sz="1800" dirty="0">
              <a:ea typeface="楷体_GB2312" pitchFamily="49" charset="-122"/>
            </a:endParaRPr>
          </a:p>
        </p:txBody>
      </p:sp>
    </p:spTree>
    <p:extLst>
      <p:ext uri="{BB962C8B-B14F-4D97-AF65-F5344CB8AC3E}">
        <p14:creationId xmlns:p14="http://schemas.microsoft.com/office/powerpoint/2010/main" val="4004176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a:t>
            </a:r>
            <a:r>
              <a:rPr lang="zh-CN" altLang="en-US" dirty="0" smtClean="0"/>
              <a:t>元成员函数</a:t>
            </a:r>
            <a:endParaRPr lang="zh-CN" altLang="en-US" dirty="0"/>
          </a:p>
        </p:txBody>
      </p:sp>
      <p:sp>
        <p:nvSpPr>
          <p:cNvPr id="3" name="内容占位符 2"/>
          <p:cNvSpPr>
            <a:spLocks noGrp="1"/>
          </p:cNvSpPr>
          <p:nvPr>
            <p:ph idx="1"/>
          </p:nvPr>
        </p:nvSpPr>
        <p:spPr/>
        <p:txBody>
          <a:bodyPr>
            <a:normAutofit fontScale="92500"/>
          </a:bodyPr>
          <a:lstStyle/>
          <a:p>
            <a:r>
              <a:rPr lang="zh-CN" altLang="en-US" dirty="0"/>
              <a:t>在类体中声明的友</a:t>
            </a:r>
            <a:r>
              <a:rPr lang="zh-CN" altLang="en-US" dirty="0" smtClean="0"/>
              <a:t>元</a:t>
            </a:r>
            <a:r>
              <a:rPr lang="zh-CN" altLang="en-US" dirty="0"/>
              <a:t>成员</a:t>
            </a:r>
            <a:r>
              <a:rPr lang="zh-CN" altLang="en-US" dirty="0" smtClean="0"/>
              <a:t>函数</a:t>
            </a:r>
            <a:r>
              <a:rPr lang="zh-CN" altLang="en-US" dirty="0">
                <a:solidFill>
                  <a:srgbClr val="FF0000"/>
                </a:solidFill>
              </a:rPr>
              <a:t>不是</a:t>
            </a:r>
            <a:r>
              <a:rPr lang="zh-CN" altLang="en-US" dirty="0"/>
              <a:t>该类的成员函数</a:t>
            </a:r>
            <a:r>
              <a:rPr lang="zh-CN" altLang="en-US" dirty="0" smtClean="0"/>
              <a:t>。</a:t>
            </a:r>
            <a:endParaRPr lang="en-US" altLang="zh-CN" dirty="0" smtClean="0"/>
          </a:p>
          <a:p>
            <a:r>
              <a:rPr lang="zh-CN" altLang="en-US" dirty="0"/>
              <a:t>当一个类的某个</a:t>
            </a:r>
            <a:r>
              <a:rPr lang="zh-CN" altLang="en-US" dirty="0">
                <a:solidFill>
                  <a:srgbClr val="0000FF"/>
                </a:solidFill>
              </a:rPr>
              <a:t>成员函数</a:t>
            </a:r>
            <a:r>
              <a:rPr lang="zh-CN" altLang="en-US" dirty="0"/>
              <a:t>被宣布为另一个类的友元时，在这个成员函数内就可以访问另一个类的非公有数据。</a:t>
            </a:r>
            <a:endParaRPr lang="en-US" altLang="zh-CN" dirty="0" smtClean="0"/>
          </a:p>
          <a:p>
            <a:r>
              <a:rPr lang="zh-CN" altLang="en-US" dirty="0"/>
              <a:t>声明友</a:t>
            </a:r>
            <a:r>
              <a:rPr lang="zh-CN" altLang="en-US" dirty="0" smtClean="0"/>
              <a:t>元成员函数</a:t>
            </a:r>
            <a:r>
              <a:rPr lang="zh-CN" altLang="en-US" dirty="0"/>
              <a:t>的示意性格式如下</a:t>
            </a:r>
            <a:r>
              <a:rPr lang="en-US" altLang="zh-CN" dirty="0" smtClean="0"/>
              <a:t>:</a:t>
            </a:r>
          </a:p>
          <a:p>
            <a:pPr marL="0" indent="0">
              <a:buNone/>
            </a:pPr>
            <a:r>
              <a:rPr lang="en-US" altLang="zh-CN" dirty="0">
                <a:solidFill>
                  <a:srgbClr val="0000FF"/>
                </a:solidFill>
                <a:latin typeface="新宋体" panose="02010609030101010101" pitchFamily="49" charset="-122"/>
                <a:ea typeface="新宋体" panose="02010609030101010101" pitchFamily="49" charset="-122"/>
              </a:rPr>
              <a:t>class</a:t>
            </a:r>
            <a:r>
              <a:rPr lang="en-US" altLang="zh-CN" dirty="0">
                <a:solidFill>
                  <a:srgbClr val="000000"/>
                </a:solidFill>
                <a:latin typeface="新宋体" panose="02010609030101010101" pitchFamily="49" charset="-122"/>
                <a:ea typeface="新宋体" panose="02010609030101010101" pitchFamily="49" charset="-122"/>
              </a:rPr>
              <a:t> </a:t>
            </a:r>
            <a:r>
              <a:rPr lang="zh-CN" altLang="en-US" i="1" dirty="0" smtClean="0">
                <a:solidFill>
                  <a:srgbClr val="2B91AF"/>
                </a:solidFill>
                <a:latin typeface="新宋体" panose="02010609030101010101" pitchFamily="49" charset="-122"/>
                <a:ea typeface="新宋体" panose="02010609030101010101" pitchFamily="49" charset="-122"/>
              </a:rPr>
              <a:t>类名</a:t>
            </a:r>
            <a:r>
              <a:rPr lang="en-US" altLang="zh-CN" i="1" dirty="0" smtClean="0">
                <a:solidFill>
                  <a:srgbClr val="2B91AF"/>
                </a:solidFill>
                <a:latin typeface="新宋体" panose="02010609030101010101" pitchFamily="49" charset="-122"/>
                <a:ea typeface="新宋体" panose="02010609030101010101" pitchFamily="49" charset="-122"/>
              </a:rPr>
              <a:t>1</a:t>
            </a:r>
            <a:endParaRPr lang="en-US" altLang="zh-CN" i="1"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i="1" dirty="0" smtClean="0">
                <a:solidFill>
                  <a:srgbClr val="008000"/>
                </a:solidFill>
                <a:latin typeface="新宋体" panose="02010609030101010101" pitchFamily="49" charset="-122"/>
                <a:ea typeface="新宋体" panose="02010609030101010101" pitchFamily="49" charset="-122"/>
              </a:rPr>
              <a:t>略去类体其他</a:t>
            </a:r>
            <a:r>
              <a:rPr lang="zh-CN" altLang="en-US" i="1" dirty="0">
                <a:solidFill>
                  <a:srgbClr val="008000"/>
                </a:solidFill>
                <a:latin typeface="新宋体" panose="02010609030101010101" pitchFamily="49" charset="-122"/>
                <a:ea typeface="新宋体" panose="02010609030101010101" pitchFamily="49" charset="-122"/>
              </a:rPr>
              <a:t>代码</a:t>
            </a:r>
            <a:endParaRPr lang="zh-CN" altLang="en-US" i="1"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smtClean="0">
                <a:solidFill>
                  <a:srgbClr val="0000FF"/>
                </a:solidFill>
                <a:latin typeface="新宋体" panose="02010609030101010101" pitchFamily="49" charset="-122"/>
                <a:ea typeface="新宋体" panose="02010609030101010101" pitchFamily="49" charset="-122"/>
              </a:rPr>
              <a:t>friend </a:t>
            </a:r>
            <a:r>
              <a:rPr lang="zh-CN" altLang="en-US" i="1" dirty="0" smtClean="0">
                <a:solidFill>
                  <a:srgbClr val="000000"/>
                </a:solidFill>
                <a:latin typeface="新宋体" panose="02010609030101010101" pitchFamily="49" charset="-122"/>
                <a:ea typeface="新宋体" panose="02010609030101010101" pitchFamily="49" charset="-122"/>
              </a:rPr>
              <a:t>函数</a:t>
            </a:r>
            <a:r>
              <a:rPr lang="zh-CN" altLang="en-US" i="1" dirty="0">
                <a:solidFill>
                  <a:srgbClr val="000000"/>
                </a:solidFill>
                <a:latin typeface="新宋体" panose="02010609030101010101" pitchFamily="49" charset="-122"/>
                <a:ea typeface="新宋体" panose="02010609030101010101" pitchFamily="49" charset="-122"/>
              </a:rPr>
              <a:t>返回类型 </a:t>
            </a:r>
            <a:r>
              <a:rPr lang="zh-CN" altLang="en-US" i="1" dirty="0">
                <a:solidFill>
                  <a:srgbClr val="2B91AF"/>
                </a:solidFill>
                <a:latin typeface="新宋体" panose="02010609030101010101" pitchFamily="49" charset="-122"/>
                <a:ea typeface="新宋体" panose="02010609030101010101" pitchFamily="49" charset="-122"/>
              </a:rPr>
              <a:t>类名</a:t>
            </a:r>
            <a:r>
              <a:rPr lang="en-US" altLang="zh-CN" i="1" dirty="0">
                <a:solidFill>
                  <a:srgbClr val="2B91AF"/>
                </a:solidFill>
                <a:latin typeface="新宋体" panose="02010609030101010101" pitchFamily="49" charset="-122"/>
                <a:ea typeface="新宋体" panose="02010609030101010101" pitchFamily="49" charset="-122"/>
              </a:rPr>
              <a:t>2</a:t>
            </a:r>
            <a:r>
              <a:rPr lang="en-US" altLang="zh-CN" dirty="0" smtClean="0">
                <a:solidFill>
                  <a:srgbClr val="000000"/>
                </a:solidFill>
                <a:latin typeface="新宋体" panose="02010609030101010101" pitchFamily="49" charset="-122"/>
                <a:ea typeface="新宋体" panose="02010609030101010101" pitchFamily="49" charset="-122"/>
              </a:rPr>
              <a:t>::</a:t>
            </a:r>
            <a:r>
              <a:rPr lang="zh-CN" altLang="en-US" i="1" dirty="0">
                <a:solidFill>
                  <a:srgbClr val="000000"/>
                </a:solidFill>
                <a:latin typeface="新宋体" panose="02010609030101010101" pitchFamily="49" charset="-122"/>
                <a:ea typeface="新宋体" panose="02010609030101010101" pitchFamily="49" charset="-122"/>
              </a:rPr>
              <a:t>成员函数</a:t>
            </a:r>
            <a:r>
              <a:rPr lang="zh-CN" altLang="en-US" i="1" dirty="0" smtClean="0">
                <a:solidFill>
                  <a:srgbClr val="000000"/>
                </a:solidFill>
                <a:latin typeface="新宋体" panose="02010609030101010101" pitchFamily="49" charset="-122"/>
                <a:ea typeface="新宋体" panose="02010609030101010101" pitchFamily="49" charset="-122"/>
              </a:rPr>
              <a:t>名</a:t>
            </a:r>
            <a:r>
              <a:rPr lang="en-US" altLang="zh-CN" dirty="0" smtClean="0">
                <a:solidFill>
                  <a:srgbClr val="000000"/>
                </a:solidFill>
                <a:latin typeface="新宋体" panose="02010609030101010101" pitchFamily="49" charset="-122"/>
                <a:ea typeface="新宋体" panose="02010609030101010101" pitchFamily="49" charset="-122"/>
              </a:rPr>
              <a:t>(</a:t>
            </a:r>
            <a:r>
              <a:rPr lang="zh-CN" altLang="en-US" i="1" dirty="0">
                <a:solidFill>
                  <a:srgbClr val="000000"/>
                </a:solidFill>
                <a:latin typeface="新宋体" panose="02010609030101010101" pitchFamily="49" charset="-122"/>
                <a:ea typeface="新宋体" panose="02010609030101010101" pitchFamily="49" charset="-122"/>
              </a:rPr>
              <a:t>成员函数参数类型列表</a:t>
            </a:r>
            <a:r>
              <a:rPr lang="en-US" altLang="zh-CN" dirty="0" smtClean="0">
                <a:solidFill>
                  <a:srgbClr val="000000"/>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smtClean="0">
                <a:solidFill>
                  <a:srgbClr val="008000"/>
                </a:solidFill>
                <a:latin typeface="新宋体" panose="02010609030101010101" pitchFamily="49" charset="-122"/>
                <a:ea typeface="新宋体" panose="02010609030101010101" pitchFamily="49" charset="-122"/>
              </a:rPr>
              <a:t>类</a:t>
            </a:r>
            <a:r>
              <a:rPr lang="en-US" altLang="zh-CN" dirty="0" smtClean="0">
                <a:solidFill>
                  <a:srgbClr val="008000"/>
                </a:solidFill>
                <a:latin typeface="新宋体" panose="02010609030101010101" pitchFamily="49" charset="-122"/>
                <a:ea typeface="新宋体" panose="02010609030101010101" pitchFamily="49" charset="-122"/>
              </a:rPr>
              <a:t>1</a:t>
            </a:r>
            <a:r>
              <a:rPr lang="zh-CN" altLang="en-US" dirty="0" smtClean="0">
                <a:solidFill>
                  <a:srgbClr val="008000"/>
                </a:solidFill>
                <a:latin typeface="新宋体" panose="02010609030101010101" pitchFamily="49" charset="-122"/>
                <a:ea typeface="新宋体" panose="02010609030101010101" pitchFamily="49" charset="-122"/>
              </a:rPr>
              <a:t>定义</a:t>
            </a:r>
            <a:r>
              <a:rPr lang="zh-CN" altLang="en-US" dirty="0">
                <a:solidFill>
                  <a:srgbClr val="008000"/>
                </a:solidFill>
                <a:latin typeface="新宋体" panose="02010609030101010101" pitchFamily="49" charset="-122"/>
                <a:ea typeface="新宋体" panose="02010609030101010101" pitchFamily="49" charset="-122"/>
              </a:rPr>
              <a:t>结束</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AutoShape 40"/>
          <p:cNvSpPr>
            <a:spLocks/>
          </p:cNvSpPr>
          <p:nvPr/>
        </p:nvSpPr>
        <p:spPr bwMode="auto">
          <a:xfrm>
            <a:off x="5653493" y="3394842"/>
            <a:ext cx="1788707" cy="538037"/>
          </a:xfrm>
          <a:prstGeom prst="borderCallout2">
            <a:avLst>
              <a:gd name="adj1" fmla="val 98514"/>
              <a:gd name="adj2" fmla="val 51455"/>
              <a:gd name="adj3" fmla="val 134274"/>
              <a:gd name="adj4" fmla="val 32048"/>
              <a:gd name="adj5" fmla="val 222525"/>
              <a:gd name="adj6" fmla="val -11217"/>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None/>
            </a:pPr>
            <a:r>
              <a:rPr lang="zh-CN" altLang="en-US" sz="2400" dirty="0" smtClean="0">
                <a:ea typeface="楷体_GB2312" pitchFamily="49" charset="-122"/>
              </a:rPr>
              <a:t>类名不同</a:t>
            </a:r>
            <a:endParaRPr lang="zh-CN" altLang="en-US" sz="2400" dirty="0">
              <a:ea typeface="楷体_GB2312" pitchFamily="49" charset="-122"/>
            </a:endParaRPr>
          </a:p>
        </p:txBody>
      </p:sp>
      <p:cxnSp>
        <p:nvCxnSpPr>
          <p:cNvPr id="10" name="直接箭头连接符 9"/>
          <p:cNvCxnSpPr>
            <a:stCxn id="9" idx="2"/>
          </p:cNvCxnSpPr>
          <p:nvPr/>
        </p:nvCxnSpPr>
        <p:spPr>
          <a:xfrm flipH="1">
            <a:off x="2438401" y="3663861"/>
            <a:ext cx="3215092" cy="0"/>
          </a:xfrm>
          <a:prstGeom prst="straightConnector1">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29786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友元成员</a:t>
            </a:r>
            <a:r>
              <a:rPr lang="zh-CN" altLang="en-US" dirty="0" smtClean="0"/>
              <a:t>函数示例性代码片断</a:t>
            </a:r>
            <a:endParaRPr lang="zh-CN" altLang="en-US" dirty="0"/>
          </a:p>
        </p:txBody>
      </p:sp>
      <p:sp>
        <p:nvSpPr>
          <p:cNvPr id="3" name="内容占位符 2"/>
          <p:cNvSpPr>
            <a:spLocks noGrp="1"/>
          </p:cNvSpPr>
          <p:nvPr>
            <p:ph idx="1"/>
          </p:nvPr>
        </p:nvSpPr>
        <p:spPr>
          <a:xfrm>
            <a:off x="203201" y="1457325"/>
            <a:ext cx="8788400" cy="4899026"/>
          </a:xfrm>
        </p:spPr>
        <p:txBody>
          <a:bodyPr>
            <a:noAutofit/>
          </a:bodyPr>
          <a:lstStyle/>
          <a:p>
            <a:pPr marL="0" indent="0">
              <a:lnSpc>
                <a:spcPts val="26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6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6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6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mb_fa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s</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"A::mb_fa"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6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 {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6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 {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6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600"/>
              </a:lnSpc>
              <a:spcBef>
                <a:spcPts val="0"/>
              </a:spcBef>
              <a:buNone/>
            </a:pPr>
            <a:endParaRPr lang="en-US" altLang="zh-CN" sz="1800" dirty="0" smtClean="0">
              <a:solidFill>
                <a:srgbClr val="0000FF"/>
              </a:solidFill>
              <a:latin typeface="新宋体" panose="02010609030101010101" pitchFamily="49" charset="-122"/>
              <a:ea typeface="新宋体" panose="02010609030101010101" pitchFamily="49" charset="-122"/>
            </a:endParaRPr>
          </a:p>
          <a:p>
            <a:pPr marL="0" indent="0">
              <a:lnSpc>
                <a:spcPts val="26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6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略去其他代码</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6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friend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::mb_fa(</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*s);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友</a:t>
            </a:r>
            <a:r>
              <a:rPr lang="zh-CN" altLang="en-US" sz="1800" dirty="0" smtClean="0">
                <a:solidFill>
                  <a:srgbClr val="008000"/>
                </a:solidFill>
                <a:latin typeface="新宋体" panose="02010609030101010101" pitchFamily="49" charset="-122"/>
                <a:ea typeface="新宋体" panose="02010609030101010101" pitchFamily="49" charset="-122"/>
              </a:rPr>
              <a:t>元成员函数</a:t>
            </a:r>
            <a:r>
              <a:rPr lang="zh-CN" altLang="en-US" sz="1800" dirty="0">
                <a:solidFill>
                  <a:srgbClr val="008000"/>
                </a:solidFill>
                <a:latin typeface="新宋体" panose="02010609030101010101" pitchFamily="49" charset="-122"/>
                <a:ea typeface="新宋体" panose="02010609030101010101" pitchFamily="49" charset="-122"/>
              </a:rPr>
              <a:t>可以是类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的普通成员函数</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6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friend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                 </a:t>
            </a:r>
            <a:r>
              <a:rPr lang="en-US" altLang="zh-CN" sz="1800" dirty="0" smtClean="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友</a:t>
            </a:r>
            <a:r>
              <a:rPr lang="zh-CN" altLang="en-US" sz="1800" dirty="0" smtClean="0">
                <a:solidFill>
                  <a:srgbClr val="008000"/>
                </a:solidFill>
                <a:latin typeface="新宋体" panose="02010609030101010101" pitchFamily="49" charset="-122"/>
                <a:ea typeface="新宋体" panose="02010609030101010101" pitchFamily="49" charset="-122"/>
              </a:rPr>
              <a:t>元</a:t>
            </a:r>
            <a:r>
              <a:rPr lang="zh-CN" altLang="en-US" sz="1800" dirty="0">
                <a:solidFill>
                  <a:srgbClr val="008000"/>
                </a:solidFill>
                <a:latin typeface="新宋体" panose="02010609030101010101" pitchFamily="49" charset="-122"/>
                <a:ea typeface="新宋体" panose="02010609030101010101" pitchFamily="49" charset="-122"/>
              </a:rPr>
              <a:t>成员</a:t>
            </a:r>
            <a:r>
              <a:rPr lang="zh-CN" altLang="en-US" sz="1800" dirty="0" smtClean="0">
                <a:solidFill>
                  <a:srgbClr val="008000"/>
                </a:solidFill>
                <a:latin typeface="新宋体" panose="02010609030101010101" pitchFamily="49" charset="-122"/>
                <a:ea typeface="新宋体" panose="02010609030101010101" pitchFamily="49" charset="-122"/>
              </a:rPr>
              <a:t>函数</a:t>
            </a:r>
            <a:r>
              <a:rPr lang="zh-CN" altLang="en-US" sz="1800" dirty="0">
                <a:solidFill>
                  <a:srgbClr val="008000"/>
                </a:solidFill>
                <a:latin typeface="新宋体" panose="02010609030101010101" pitchFamily="49" charset="-122"/>
                <a:ea typeface="新宋体" panose="02010609030101010101" pitchFamily="49" charset="-122"/>
              </a:rPr>
              <a:t>可以是构造函数</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6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friend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                </a:t>
            </a:r>
            <a:r>
              <a:rPr lang="en-US" altLang="zh-CN" sz="1800" dirty="0" smtClean="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友</a:t>
            </a:r>
            <a:r>
              <a:rPr lang="zh-CN" altLang="en-US" sz="1800" dirty="0" smtClean="0">
                <a:solidFill>
                  <a:srgbClr val="008000"/>
                </a:solidFill>
                <a:latin typeface="新宋体" panose="02010609030101010101" pitchFamily="49" charset="-122"/>
                <a:ea typeface="新宋体" panose="02010609030101010101" pitchFamily="49" charset="-122"/>
              </a:rPr>
              <a:t>元</a:t>
            </a:r>
            <a:r>
              <a:rPr lang="zh-CN" altLang="en-US" sz="1800" dirty="0">
                <a:solidFill>
                  <a:srgbClr val="008000"/>
                </a:solidFill>
                <a:latin typeface="新宋体" panose="02010609030101010101" pitchFamily="49" charset="-122"/>
                <a:ea typeface="新宋体" panose="02010609030101010101" pitchFamily="49" charset="-122"/>
              </a:rPr>
              <a:t>成员</a:t>
            </a:r>
            <a:r>
              <a:rPr lang="zh-CN" altLang="en-US" sz="1800" dirty="0" smtClean="0">
                <a:solidFill>
                  <a:srgbClr val="008000"/>
                </a:solidFill>
                <a:latin typeface="新宋体" panose="02010609030101010101" pitchFamily="49" charset="-122"/>
                <a:ea typeface="新宋体" panose="02010609030101010101" pitchFamily="49" charset="-122"/>
              </a:rPr>
              <a:t>函数</a:t>
            </a:r>
            <a:r>
              <a:rPr lang="zh-CN" altLang="en-US" sz="1800" dirty="0">
                <a:solidFill>
                  <a:srgbClr val="008000"/>
                </a:solidFill>
                <a:latin typeface="新宋体" panose="02010609030101010101" pitchFamily="49" charset="-122"/>
                <a:ea typeface="新宋体" panose="02010609030101010101" pitchFamily="49" charset="-122"/>
              </a:rPr>
              <a:t>可以是析构函数</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6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B</a:t>
            </a:r>
            <a:r>
              <a:rPr lang="zh-CN" altLang="en-US" sz="1800" dirty="0">
                <a:solidFill>
                  <a:srgbClr val="008000"/>
                </a:solidFill>
                <a:latin typeface="新宋体" panose="02010609030101010101" pitchFamily="49" charset="-122"/>
                <a:ea typeface="新宋体" panose="02010609030101010101" pitchFamily="49" charset="-122"/>
              </a:rPr>
              <a:t>定义</a:t>
            </a:r>
            <a:r>
              <a:rPr lang="zh-CN" altLang="en-US" sz="1800" dirty="0" smtClean="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875614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友元成员函数应用示例</a:t>
            </a:r>
            <a:r>
              <a:rPr lang="en-US" altLang="zh-CN" dirty="0"/>
              <a:t>: </a:t>
            </a:r>
            <a:r>
              <a:rPr lang="zh-CN" altLang="en-US" dirty="0"/>
              <a:t>为学生打分</a:t>
            </a:r>
          </a:p>
        </p:txBody>
      </p:sp>
      <p:sp>
        <p:nvSpPr>
          <p:cNvPr id="3" name="内容占位符 2"/>
          <p:cNvSpPr>
            <a:spLocks noGrp="1"/>
          </p:cNvSpPr>
          <p:nvPr>
            <p:ph idx="1"/>
          </p:nvPr>
        </p:nvSpPr>
        <p:spPr/>
        <p:txBody>
          <a:bodyPr/>
          <a:lstStyle/>
          <a:p>
            <a:r>
              <a:rPr lang="zh-CN" altLang="en-US" dirty="0"/>
              <a:t>请设计</a:t>
            </a:r>
          </a:p>
          <a:p>
            <a:pPr lvl="1"/>
            <a:r>
              <a:rPr lang="zh-CN" altLang="en-US" dirty="0">
                <a:solidFill>
                  <a:srgbClr val="0000FF"/>
                </a:solidFill>
              </a:rPr>
              <a:t>学生类</a:t>
            </a:r>
            <a:r>
              <a:rPr lang="zh-CN" altLang="en-US" dirty="0"/>
              <a:t>，含有分数数据，学生可以查看自己的分数；</a:t>
            </a:r>
          </a:p>
          <a:p>
            <a:pPr lvl="1"/>
            <a:r>
              <a:rPr lang="zh-CN" altLang="en-US" dirty="0">
                <a:solidFill>
                  <a:srgbClr val="0000FF"/>
                </a:solidFill>
              </a:rPr>
              <a:t>教师类</a:t>
            </a:r>
            <a:r>
              <a:rPr lang="zh-CN" altLang="en-US" dirty="0"/>
              <a:t>，只有教师才能给学生打分</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423247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2"/>
          <p:cNvSpPr>
            <a:spLocks noChangeArrowheads="1"/>
          </p:cNvSpPr>
          <p:nvPr/>
        </p:nvSpPr>
        <p:spPr bwMode="auto">
          <a:xfrm>
            <a:off x="1000919" y="5202329"/>
            <a:ext cx="6796881" cy="347572"/>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a:xfrm>
            <a:off x="0" y="3176"/>
            <a:ext cx="9144000" cy="893763"/>
          </a:xfrm>
        </p:spPr>
        <p:txBody>
          <a:bodyPr>
            <a:normAutofit fontScale="90000"/>
          </a:bodyPr>
          <a:lstStyle/>
          <a:p>
            <a:r>
              <a:rPr lang="zh-CN" altLang="en-US" dirty="0"/>
              <a:t>友元成员函数应用示例</a:t>
            </a:r>
            <a:r>
              <a:rPr lang="en-US" altLang="zh-CN" dirty="0"/>
              <a:t>: </a:t>
            </a:r>
            <a:r>
              <a:rPr lang="en-US" altLang="zh-CN" dirty="0" err="1">
                <a:solidFill>
                  <a:srgbClr val="0000FF"/>
                </a:solidFill>
              </a:rPr>
              <a:t>CP_StudentTeacher.h</a:t>
            </a:r>
            <a:endParaRPr lang="zh-CN" altLang="en-US" dirty="0">
              <a:solidFill>
                <a:srgbClr val="0000FF"/>
              </a:solidFill>
            </a:endParaRPr>
          </a:p>
        </p:txBody>
      </p:sp>
      <p:sp>
        <p:nvSpPr>
          <p:cNvPr id="3" name="内容占位符 2"/>
          <p:cNvSpPr>
            <a:spLocks noGrp="1"/>
          </p:cNvSpPr>
          <p:nvPr>
            <p:ph idx="1"/>
          </p:nvPr>
        </p:nvSpPr>
        <p:spPr>
          <a:xfrm>
            <a:off x="461963" y="939800"/>
            <a:ext cx="8220075" cy="5416551"/>
          </a:xfrm>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ifndef</a:t>
            </a:r>
            <a:r>
              <a:rPr lang="en-US" altLang="zh-CN" sz="1800" dirty="0">
                <a:solidFill>
                  <a:srgbClr val="000000"/>
                </a:solidFill>
                <a:latin typeface="新宋体" panose="02010609030101010101" pitchFamily="49" charset="-122"/>
                <a:ea typeface="新宋体" panose="02010609030101010101" pitchFamily="49" charset="-122"/>
              </a:rPr>
              <a:t> CP_STUDENTTEACHER_H</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#define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6F008A"/>
                </a:solidFill>
                <a:latin typeface="新宋体" panose="02010609030101010101" pitchFamily="49" charset="-122"/>
                <a:ea typeface="新宋体" panose="02010609030101010101" pitchFamily="49" charset="-122"/>
              </a:rPr>
              <a:t>CP_STUDENTTEACHER_H</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8000"/>
                </a:solidFill>
                <a:latin typeface="新宋体" panose="02010609030101010101" pitchFamily="49" charset="-122"/>
                <a:ea typeface="新宋体" panose="02010609030101010101" pitchFamily="49" charset="-122"/>
              </a:rPr>
              <a:t>// #include "</a:t>
            </a:r>
            <a:r>
              <a:rPr lang="en-US" altLang="zh-CN" sz="1800" dirty="0" err="1">
                <a:solidFill>
                  <a:srgbClr val="008000"/>
                </a:solidFill>
                <a:latin typeface="新宋体" panose="02010609030101010101" pitchFamily="49" charset="-122"/>
                <a:ea typeface="新宋体" panose="02010609030101010101" pitchFamily="49" charset="-122"/>
              </a:rPr>
              <a:t>CP_StudentTeacher.h</a:t>
            </a:r>
            <a:r>
              <a:rPr lang="en-US" altLang="zh-CN" sz="1800" dirty="0">
                <a:solidFill>
                  <a:srgbClr val="008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CP_Student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CP_Teacher</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mb_setScore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2B91AF"/>
                </a:solidFill>
                <a:latin typeface="新宋体" panose="02010609030101010101" pitchFamily="49" charset="-122"/>
                <a:ea typeface="新宋体" panose="02010609030101010101" pitchFamily="49" charset="-122"/>
              </a:rPr>
              <a:t>CP_Student</a:t>
            </a:r>
            <a:r>
              <a:rPr lang="en-US" altLang="zh-CN" sz="1800" dirty="0">
                <a:solidFill>
                  <a:srgbClr val="000000"/>
                </a:solidFill>
                <a:latin typeface="新宋体" panose="02010609030101010101" pitchFamily="49" charset="-122"/>
                <a:ea typeface="新宋体" panose="02010609030101010101" pitchFamily="49" charset="-122"/>
              </a:rPr>
              <a:t> &amp;s,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CP_Teacher</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CP_Student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private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m_score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mb_getScore</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m_score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1200"/>
              </a:spcBef>
              <a:spcAft>
                <a:spcPts val="1200"/>
              </a:spcAft>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friend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CP_Teacher</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mb_setScore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2B91AF"/>
                </a:solidFill>
                <a:latin typeface="新宋体" panose="02010609030101010101" pitchFamily="49" charset="-122"/>
                <a:ea typeface="新宋体" panose="02010609030101010101" pitchFamily="49" charset="-122"/>
              </a:rPr>
              <a:t>CP_Student</a:t>
            </a:r>
            <a:r>
              <a:rPr lang="en-US" altLang="zh-CN" sz="1800" dirty="0">
                <a:solidFill>
                  <a:srgbClr val="000000"/>
                </a:solidFill>
                <a:latin typeface="新宋体" panose="02010609030101010101" pitchFamily="49" charset="-122"/>
                <a:ea typeface="新宋体" panose="02010609030101010101" pitchFamily="49" charset="-122"/>
              </a:rPr>
              <a:t> &amp;s,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CP_Student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a:t>
            </a:r>
            <a:r>
              <a:rPr lang="en-US" altLang="zh-CN" sz="1800" dirty="0" err="1" smtClean="0">
                <a:solidFill>
                  <a:srgbClr val="0000FF"/>
                </a:solidFill>
                <a:latin typeface="新宋体" panose="02010609030101010101" pitchFamily="49" charset="-122"/>
                <a:ea typeface="新宋体" panose="02010609030101010101" pitchFamily="49" charset="-122"/>
              </a:rPr>
              <a:t>endif</a:t>
            </a:r>
            <a:endParaRPr lang="en-US" altLang="zh-CN"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58</a:t>
            </a:fld>
            <a:endParaRPr lang="zh-CN" altLang="en-US"/>
          </a:p>
        </p:txBody>
      </p:sp>
      <p:sp>
        <p:nvSpPr>
          <p:cNvPr id="6" name="Line 4"/>
          <p:cNvSpPr>
            <a:spLocks noChangeShapeType="1"/>
          </p:cNvSpPr>
          <p:nvPr/>
        </p:nvSpPr>
        <p:spPr bwMode="auto">
          <a:xfrm flipV="1">
            <a:off x="0" y="8969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AutoShape 40"/>
          <p:cNvSpPr>
            <a:spLocks/>
          </p:cNvSpPr>
          <p:nvPr/>
        </p:nvSpPr>
        <p:spPr bwMode="auto">
          <a:xfrm>
            <a:off x="3314701" y="1781942"/>
            <a:ext cx="4216400" cy="538037"/>
          </a:xfrm>
          <a:prstGeom prst="borderCallout2">
            <a:avLst>
              <a:gd name="adj1" fmla="val 98514"/>
              <a:gd name="adj2" fmla="val 51455"/>
              <a:gd name="adj3" fmla="val 157878"/>
              <a:gd name="adj4" fmla="val 33253"/>
              <a:gd name="adj5" fmla="val 236688"/>
              <a:gd name="adj6" fmla="val 11976"/>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None/>
            </a:pPr>
            <a:r>
              <a:rPr lang="zh-CN" altLang="en-US" sz="2400" dirty="0">
                <a:ea typeface="楷体_GB2312" pitchFamily="49" charset="-122"/>
              </a:rPr>
              <a:t>先声明</a:t>
            </a:r>
            <a:r>
              <a:rPr lang="en-US" altLang="zh-CN" sz="2400" dirty="0" err="1">
                <a:ea typeface="楷体_GB2312" pitchFamily="49" charset="-122"/>
              </a:rPr>
              <a:t>CP_Student</a:t>
            </a:r>
            <a:r>
              <a:rPr lang="zh-CN" altLang="en-US" sz="2400" dirty="0">
                <a:ea typeface="楷体_GB2312" pitchFamily="49" charset="-122"/>
              </a:rPr>
              <a:t>，后使用。</a:t>
            </a:r>
          </a:p>
        </p:txBody>
      </p:sp>
      <p:cxnSp>
        <p:nvCxnSpPr>
          <p:cNvPr id="10" name="直接箭头连接符 9"/>
          <p:cNvCxnSpPr>
            <a:stCxn id="9" idx="2"/>
          </p:cNvCxnSpPr>
          <p:nvPr/>
        </p:nvCxnSpPr>
        <p:spPr>
          <a:xfrm flipH="1">
            <a:off x="2527301" y="2050961"/>
            <a:ext cx="787400" cy="0"/>
          </a:xfrm>
          <a:prstGeom prst="straightConnector1">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AutoShape 40"/>
          <p:cNvSpPr>
            <a:spLocks/>
          </p:cNvSpPr>
          <p:nvPr/>
        </p:nvSpPr>
        <p:spPr bwMode="auto">
          <a:xfrm>
            <a:off x="5210175" y="5594440"/>
            <a:ext cx="2895600" cy="538037"/>
          </a:xfrm>
          <a:prstGeom prst="borderCallout2">
            <a:avLst>
              <a:gd name="adj1" fmla="val 51305"/>
              <a:gd name="adj2" fmla="val 139"/>
              <a:gd name="adj3" fmla="val 50773"/>
              <a:gd name="adj4" fmla="val -20420"/>
              <a:gd name="adj5" fmla="val -6436"/>
              <a:gd name="adj6" fmla="val -20480"/>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None/>
            </a:pPr>
            <a:r>
              <a:rPr lang="zh-CN" altLang="en-US" sz="2400" dirty="0" smtClean="0">
                <a:ea typeface="楷体_GB2312" pitchFamily="49" charset="-122"/>
              </a:rPr>
              <a:t>声明</a:t>
            </a:r>
            <a:r>
              <a:rPr lang="zh-CN" altLang="zh-CN" sz="2400" dirty="0">
                <a:solidFill>
                  <a:srgbClr val="000000"/>
                </a:solidFill>
                <a:ea typeface="黑体" panose="02010609060101010101" pitchFamily="49" charset="-122"/>
                <a:cs typeface="+mj-cs"/>
              </a:rPr>
              <a:t>友元成员函数</a:t>
            </a:r>
            <a:r>
              <a:rPr lang="zh-CN" altLang="en-US" sz="2400" dirty="0" smtClean="0">
                <a:ea typeface="楷体_GB2312" pitchFamily="49" charset="-122"/>
              </a:rPr>
              <a:t>。</a:t>
            </a:r>
            <a:endParaRPr lang="zh-CN" altLang="en-US" sz="2400" dirty="0">
              <a:ea typeface="楷体_GB2312" pitchFamily="49" charset="-122"/>
            </a:endParaRPr>
          </a:p>
        </p:txBody>
      </p:sp>
      <p:sp>
        <p:nvSpPr>
          <p:cNvPr id="15" name="AutoShape 40"/>
          <p:cNvSpPr>
            <a:spLocks/>
          </p:cNvSpPr>
          <p:nvPr/>
        </p:nvSpPr>
        <p:spPr bwMode="auto">
          <a:xfrm>
            <a:off x="2593977" y="3976355"/>
            <a:ext cx="6088061" cy="538037"/>
          </a:xfrm>
          <a:prstGeom prst="borderCallout2">
            <a:avLst>
              <a:gd name="adj1" fmla="val 98514"/>
              <a:gd name="adj2" fmla="val 50605"/>
              <a:gd name="adj3" fmla="val 169681"/>
              <a:gd name="adj4" fmla="val 50634"/>
              <a:gd name="adj5" fmla="val 227246"/>
              <a:gd name="adj6" fmla="val 50647"/>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None/>
            </a:pPr>
            <a:r>
              <a:rPr lang="en-US" altLang="zh-CN" sz="2400" dirty="0" err="1">
                <a:ea typeface="楷体_GB2312" pitchFamily="49" charset="-122"/>
              </a:rPr>
              <a:t>mb_setScore</a:t>
            </a:r>
            <a:r>
              <a:rPr lang="zh-CN" altLang="en-US" sz="2400" dirty="0">
                <a:ea typeface="楷体_GB2312" pitchFamily="49" charset="-122"/>
              </a:rPr>
              <a:t>不是</a:t>
            </a:r>
            <a:r>
              <a:rPr lang="zh-CN" altLang="en-US" sz="2400" dirty="0" smtClean="0">
                <a:ea typeface="楷体_GB2312" pitchFamily="49" charset="-122"/>
              </a:rPr>
              <a:t>类</a:t>
            </a:r>
            <a:r>
              <a:rPr lang="en-US" altLang="zh-CN" sz="2400" dirty="0" err="1">
                <a:ea typeface="楷体_GB2312" pitchFamily="49" charset="-122"/>
              </a:rPr>
              <a:t>CP_Student</a:t>
            </a:r>
            <a:r>
              <a:rPr lang="zh-CN" altLang="en-US" sz="2400" dirty="0" smtClean="0">
                <a:ea typeface="楷体_GB2312" pitchFamily="49" charset="-122"/>
              </a:rPr>
              <a:t>的</a:t>
            </a:r>
            <a:r>
              <a:rPr lang="zh-CN" altLang="en-US" sz="2400" dirty="0">
                <a:ea typeface="楷体_GB2312" pitchFamily="49" charset="-122"/>
              </a:rPr>
              <a:t>成员函数。</a:t>
            </a:r>
          </a:p>
        </p:txBody>
      </p:sp>
    </p:spTree>
    <p:extLst>
      <p:ext uri="{BB962C8B-B14F-4D97-AF65-F5344CB8AC3E}">
        <p14:creationId xmlns:p14="http://schemas.microsoft.com/office/powerpoint/2010/main" val="4239495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p:cNvSpPr>
            <a:spLocks noChangeArrowheads="1"/>
          </p:cNvSpPr>
          <p:nvPr/>
        </p:nvSpPr>
        <p:spPr bwMode="auto">
          <a:xfrm>
            <a:off x="1028701" y="4470399"/>
            <a:ext cx="2400300" cy="495301"/>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p:txBody>
          <a:bodyPr>
            <a:normAutofit/>
          </a:bodyPr>
          <a:lstStyle/>
          <a:p>
            <a:r>
              <a:rPr lang="zh-CN" altLang="en-US" sz="3200" dirty="0"/>
              <a:t>友元成员函数应用示例</a:t>
            </a:r>
            <a:r>
              <a:rPr lang="en-US" altLang="zh-CN" sz="3200" dirty="0"/>
              <a:t>: </a:t>
            </a:r>
            <a:r>
              <a:rPr lang="en-US" altLang="zh-CN" sz="3200" dirty="0">
                <a:solidFill>
                  <a:srgbClr val="0000FF"/>
                </a:solidFill>
              </a:rPr>
              <a:t>CP_StudentTeacher.cpp</a:t>
            </a:r>
            <a:endParaRPr lang="zh-CN" altLang="en-US" sz="3200" dirty="0"/>
          </a:p>
        </p:txBody>
      </p:sp>
      <p:sp>
        <p:nvSpPr>
          <p:cNvPr id="3" name="内容占位符 2"/>
          <p:cNvSpPr>
            <a:spLocks noGrp="1"/>
          </p:cNvSpPr>
          <p:nvPr>
            <p:ph idx="1"/>
          </p:nvPr>
        </p:nvSpPr>
        <p:spPr/>
        <p:txBody>
          <a:bodyPr>
            <a:normAutofit/>
          </a:bodyPr>
          <a:lstStyle/>
          <a:p>
            <a:pPr marL="0" indent="0">
              <a:buNone/>
            </a:pPr>
            <a:r>
              <a:rPr lang="en-US" altLang="zh-CN" sz="2400" dirty="0">
                <a:solidFill>
                  <a:srgbClr val="0000FF"/>
                </a:solidFill>
                <a:latin typeface="新宋体" panose="02010609030101010101" pitchFamily="49" charset="-122"/>
                <a:ea typeface="新宋体" panose="02010609030101010101" pitchFamily="49" charset="-122"/>
              </a:rPr>
              <a:t>#include</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A31515"/>
                </a:solidFill>
                <a:latin typeface="新宋体" panose="02010609030101010101" pitchFamily="49" charset="-122"/>
                <a:ea typeface="新宋体" panose="02010609030101010101" pitchFamily="49" charset="-122"/>
              </a:rPr>
              <a:t>&lt;</a:t>
            </a:r>
            <a:r>
              <a:rPr lang="en-US" altLang="zh-CN" sz="2400" dirty="0" err="1">
                <a:solidFill>
                  <a:srgbClr val="A31515"/>
                </a:solidFill>
                <a:latin typeface="新宋体" panose="02010609030101010101" pitchFamily="49" charset="-122"/>
                <a:ea typeface="新宋体" panose="02010609030101010101" pitchFamily="49" charset="-122"/>
              </a:rPr>
              <a:t>iostream</a:t>
            </a:r>
            <a:r>
              <a:rPr lang="en-US" altLang="zh-CN" sz="2400" dirty="0">
                <a:solidFill>
                  <a:srgbClr val="A31515"/>
                </a:solidFill>
                <a:latin typeface="新宋体" panose="02010609030101010101" pitchFamily="49" charset="-122"/>
                <a:ea typeface="新宋体" panose="02010609030101010101" pitchFamily="49" charset="-122"/>
              </a:rPr>
              <a:t>&gt;</a:t>
            </a:r>
            <a:endParaRPr lang="en-US" altLang="zh-CN" sz="2400" dirty="0">
              <a:solidFill>
                <a:srgbClr val="000000"/>
              </a:solidFill>
              <a:latin typeface="新宋体" panose="02010609030101010101" pitchFamily="49" charset="-122"/>
              <a:ea typeface="新宋体" panose="02010609030101010101" pitchFamily="49" charset="-122"/>
            </a:endParaRPr>
          </a:p>
          <a:p>
            <a:pPr marL="0" indent="0">
              <a:buNone/>
            </a:pPr>
            <a:r>
              <a:rPr lang="en-US" altLang="zh-CN" sz="2400" dirty="0">
                <a:solidFill>
                  <a:srgbClr val="0000FF"/>
                </a:solidFill>
                <a:latin typeface="新宋体" panose="02010609030101010101" pitchFamily="49" charset="-122"/>
                <a:ea typeface="新宋体" panose="02010609030101010101" pitchFamily="49" charset="-122"/>
              </a:rPr>
              <a:t>using</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00FF"/>
                </a:solidFill>
                <a:latin typeface="新宋体" panose="02010609030101010101" pitchFamily="49" charset="-122"/>
                <a:ea typeface="新宋体" panose="02010609030101010101" pitchFamily="49" charset="-122"/>
              </a:rPr>
              <a:t>namespace</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00"/>
                </a:solidFill>
                <a:latin typeface="新宋体" panose="02010609030101010101" pitchFamily="49" charset="-122"/>
                <a:ea typeface="新宋体" panose="02010609030101010101" pitchFamily="49" charset="-122"/>
              </a:rPr>
              <a:t>std</a:t>
            </a:r>
            <a:r>
              <a:rPr lang="en-US" altLang="zh-CN" sz="24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2400" dirty="0">
                <a:solidFill>
                  <a:srgbClr val="0000FF"/>
                </a:solidFill>
                <a:latin typeface="新宋体" panose="02010609030101010101" pitchFamily="49" charset="-122"/>
                <a:ea typeface="新宋体" panose="02010609030101010101" pitchFamily="49" charset="-122"/>
              </a:rPr>
              <a:t>#include</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A31515"/>
                </a:solidFill>
                <a:latin typeface="新宋体" panose="02010609030101010101" pitchFamily="49" charset="-122"/>
                <a:ea typeface="新宋体" panose="02010609030101010101" pitchFamily="49" charset="-122"/>
              </a:rPr>
              <a:t>"</a:t>
            </a:r>
            <a:r>
              <a:rPr lang="en-US" altLang="zh-CN" sz="2400" dirty="0" err="1">
                <a:solidFill>
                  <a:srgbClr val="A31515"/>
                </a:solidFill>
                <a:latin typeface="新宋体" panose="02010609030101010101" pitchFamily="49" charset="-122"/>
                <a:ea typeface="新宋体" panose="02010609030101010101" pitchFamily="49" charset="-122"/>
              </a:rPr>
              <a:t>CP_StudentTeacher.h</a:t>
            </a:r>
            <a:r>
              <a:rPr lang="en-US" altLang="zh-CN" sz="2400" dirty="0">
                <a:solidFill>
                  <a:srgbClr val="A31515"/>
                </a:solidFill>
                <a:latin typeface="新宋体" panose="02010609030101010101" pitchFamily="49" charset="-122"/>
                <a:ea typeface="新宋体" panose="02010609030101010101" pitchFamily="49" charset="-122"/>
              </a:rPr>
              <a:t>"</a:t>
            </a:r>
            <a:endParaRPr lang="en-US" altLang="zh-CN" sz="2400" dirty="0">
              <a:solidFill>
                <a:srgbClr val="000000"/>
              </a:solidFill>
              <a:latin typeface="新宋体" panose="02010609030101010101" pitchFamily="49" charset="-122"/>
              <a:ea typeface="新宋体" panose="02010609030101010101" pitchFamily="49" charset="-122"/>
            </a:endParaRPr>
          </a:p>
          <a:p>
            <a:pPr marL="0" indent="0">
              <a:buNone/>
            </a:pPr>
            <a:endParaRPr lang="zh-CN" altLang="en-US" sz="2400" dirty="0">
              <a:solidFill>
                <a:srgbClr val="000000"/>
              </a:solidFill>
              <a:latin typeface="新宋体" panose="02010609030101010101" pitchFamily="49" charset="-122"/>
              <a:ea typeface="新宋体" panose="02010609030101010101" pitchFamily="49" charset="-122"/>
            </a:endParaRPr>
          </a:p>
          <a:p>
            <a:pPr marL="0" indent="0">
              <a:buNone/>
            </a:pPr>
            <a:r>
              <a:rPr lang="en-US" altLang="zh-CN" sz="2400" dirty="0">
                <a:solidFill>
                  <a:srgbClr val="0000FF"/>
                </a:solidFill>
                <a:latin typeface="新宋体" panose="02010609030101010101" pitchFamily="49" charset="-122"/>
                <a:ea typeface="新宋体" panose="02010609030101010101" pitchFamily="49" charset="-122"/>
              </a:rPr>
              <a:t>void</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2B91AF"/>
                </a:solidFill>
                <a:latin typeface="新宋体" panose="02010609030101010101" pitchFamily="49" charset="-122"/>
                <a:ea typeface="新宋体" panose="02010609030101010101" pitchFamily="49" charset="-122"/>
              </a:rPr>
              <a:t>CP_Teacher</a:t>
            </a:r>
            <a:r>
              <a:rPr lang="en-US" altLang="zh-CN" sz="2400" dirty="0">
                <a:solidFill>
                  <a:srgbClr val="000000"/>
                </a:solidFill>
                <a:latin typeface="新宋体" panose="02010609030101010101" pitchFamily="49" charset="-122"/>
                <a:ea typeface="新宋体" panose="02010609030101010101" pitchFamily="49" charset="-122"/>
              </a:rPr>
              <a:t>::</a:t>
            </a:r>
            <a:r>
              <a:rPr lang="en-US" altLang="zh-CN" sz="2400" dirty="0" err="1">
                <a:solidFill>
                  <a:srgbClr val="000000"/>
                </a:solidFill>
                <a:latin typeface="新宋体" panose="02010609030101010101" pitchFamily="49" charset="-122"/>
                <a:ea typeface="新宋体" panose="02010609030101010101" pitchFamily="49" charset="-122"/>
              </a:rPr>
              <a:t>mb_setScore</a:t>
            </a:r>
            <a:r>
              <a:rPr lang="en-US" altLang="zh-CN" sz="2400" dirty="0">
                <a:solidFill>
                  <a:srgbClr val="000000"/>
                </a:solidFill>
                <a:latin typeface="新宋体" panose="02010609030101010101" pitchFamily="49" charset="-122"/>
                <a:ea typeface="新宋体" panose="02010609030101010101" pitchFamily="49" charset="-122"/>
              </a:rPr>
              <a:t>(</a:t>
            </a:r>
            <a:r>
              <a:rPr lang="en-US" altLang="zh-CN" sz="2400" dirty="0" err="1">
                <a:solidFill>
                  <a:srgbClr val="2B91AF"/>
                </a:solidFill>
                <a:latin typeface="新宋体" panose="02010609030101010101" pitchFamily="49" charset="-122"/>
                <a:ea typeface="新宋体" panose="02010609030101010101" pitchFamily="49" charset="-122"/>
              </a:rPr>
              <a:t>CP_Student</a:t>
            </a:r>
            <a:r>
              <a:rPr lang="en-US" altLang="zh-CN" sz="2400" dirty="0">
                <a:solidFill>
                  <a:srgbClr val="000000"/>
                </a:solidFill>
                <a:latin typeface="新宋体" panose="02010609030101010101" pitchFamily="49" charset="-122"/>
                <a:ea typeface="新宋体" panose="02010609030101010101" pitchFamily="49" charset="-122"/>
              </a:rPr>
              <a:t> &amp;</a:t>
            </a:r>
            <a:r>
              <a:rPr lang="en-US" altLang="zh-CN" sz="2400" dirty="0">
                <a:solidFill>
                  <a:srgbClr val="808080"/>
                </a:solidFill>
                <a:latin typeface="新宋体" panose="02010609030101010101" pitchFamily="49" charset="-122"/>
                <a:ea typeface="新宋体" panose="02010609030101010101" pitchFamily="49" charset="-122"/>
              </a:rPr>
              <a:t>s</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FF"/>
                </a:solidFill>
                <a:latin typeface="新宋体" panose="02010609030101010101" pitchFamily="49" charset="-122"/>
                <a:ea typeface="新宋体" panose="02010609030101010101" pitchFamily="49" charset="-122"/>
              </a:rPr>
              <a:t>int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808080"/>
                </a:solidFill>
                <a:latin typeface="新宋体" panose="02010609030101010101" pitchFamily="49" charset="-122"/>
                <a:ea typeface="新宋体" panose="02010609030101010101" pitchFamily="49" charset="-122"/>
              </a:rPr>
              <a:t>i</a:t>
            </a:r>
            <a:r>
              <a:rPr lang="en-US" altLang="zh-CN" sz="24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24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808080"/>
                </a:solidFill>
                <a:latin typeface="新宋体" panose="02010609030101010101" pitchFamily="49" charset="-122"/>
                <a:ea typeface="新宋体" panose="02010609030101010101" pitchFamily="49" charset="-122"/>
              </a:rPr>
              <a:t>s</a:t>
            </a:r>
            <a:r>
              <a:rPr lang="en-US" altLang="zh-CN" sz="2400" dirty="0" err="1">
                <a:solidFill>
                  <a:srgbClr val="000000"/>
                </a:solidFill>
                <a:latin typeface="新宋体" panose="02010609030101010101" pitchFamily="49" charset="-122"/>
                <a:ea typeface="新宋体" panose="02010609030101010101" pitchFamily="49" charset="-122"/>
              </a:rPr>
              <a:t>.m_score</a:t>
            </a:r>
            <a:r>
              <a:rPr lang="en-US" altLang="zh-CN" sz="2400" dirty="0">
                <a:solidFill>
                  <a:srgbClr val="000000"/>
                </a:solidFill>
                <a:latin typeface="新宋体" panose="02010609030101010101" pitchFamily="49" charset="-122"/>
                <a:ea typeface="新宋体" panose="02010609030101010101" pitchFamily="49" charset="-122"/>
              </a:rPr>
              <a:t> = </a:t>
            </a:r>
            <a:r>
              <a:rPr lang="en-US" altLang="zh-CN" sz="2400" dirty="0" err="1">
                <a:solidFill>
                  <a:srgbClr val="808080"/>
                </a:solidFill>
                <a:latin typeface="新宋体" panose="02010609030101010101" pitchFamily="49" charset="-122"/>
                <a:ea typeface="新宋体" panose="02010609030101010101" pitchFamily="49" charset="-122"/>
              </a:rPr>
              <a:t>i</a:t>
            </a:r>
            <a:r>
              <a:rPr lang="en-US" altLang="zh-CN" sz="24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8000"/>
                </a:solidFill>
                <a:latin typeface="新宋体" panose="02010609030101010101" pitchFamily="49" charset="-122"/>
                <a:ea typeface="新宋体" panose="02010609030101010101" pitchFamily="49" charset="-122"/>
              </a:rPr>
              <a:t>// </a:t>
            </a:r>
            <a:r>
              <a:rPr lang="zh-CN" altLang="en-US" sz="2400" dirty="0">
                <a:solidFill>
                  <a:srgbClr val="008000"/>
                </a:solidFill>
                <a:latin typeface="新宋体" panose="02010609030101010101" pitchFamily="49" charset="-122"/>
                <a:ea typeface="新宋体" panose="02010609030101010101" pitchFamily="49" charset="-122"/>
              </a:rPr>
              <a:t>类</a:t>
            </a:r>
            <a:r>
              <a:rPr lang="en-US" altLang="zh-CN" sz="2400" dirty="0" err="1">
                <a:solidFill>
                  <a:srgbClr val="008000"/>
                </a:solidFill>
                <a:latin typeface="新宋体" panose="02010609030101010101" pitchFamily="49" charset="-122"/>
                <a:ea typeface="新宋体" panose="02010609030101010101" pitchFamily="49" charset="-122"/>
              </a:rPr>
              <a:t>CP_Teacher</a:t>
            </a:r>
            <a:r>
              <a:rPr lang="zh-CN" altLang="en-US" sz="2400" dirty="0">
                <a:solidFill>
                  <a:srgbClr val="008000"/>
                </a:solidFill>
                <a:latin typeface="新宋体" panose="02010609030101010101" pitchFamily="49" charset="-122"/>
                <a:ea typeface="新宋体" panose="02010609030101010101" pitchFamily="49" charset="-122"/>
              </a:rPr>
              <a:t>的成员函数</a:t>
            </a:r>
            <a:r>
              <a:rPr lang="en-US" altLang="zh-CN" sz="2400" dirty="0" err="1">
                <a:solidFill>
                  <a:srgbClr val="008000"/>
                </a:solidFill>
                <a:latin typeface="新宋体" panose="02010609030101010101" pitchFamily="49" charset="-122"/>
                <a:ea typeface="新宋体" panose="02010609030101010101" pitchFamily="49" charset="-122"/>
              </a:rPr>
              <a:t>mb_setScore</a:t>
            </a:r>
            <a:r>
              <a:rPr lang="zh-CN" altLang="en-US" sz="2400" dirty="0">
                <a:solidFill>
                  <a:srgbClr val="008000"/>
                </a:solidFill>
                <a:latin typeface="新宋体" panose="02010609030101010101" pitchFamily="49" charset="-122"/>
                <a:ea typeface="新宋体" panose="02010609030101010101" pitchFamily="49" charset="-122"/>
              </a:rPr>
              <a:t>定义</a:t>
            </a:r>
            <a:r>
              <a:rPr lang="zh-CN" altLang="en-US" sz="2400" dirty="0" smtClean="0">
                <a:solidFill>
                  <a:srgbClr val="008000"/>
                </a:solidFill>
                <a:latin typeface="新宋体" panose="02010609030101010101" pitchFamily="49" charset="-122"/>
                <a:ea typeface="新宋体" panose="02010609030101010101" pitchFamily="49" charset="-122"/>
              </a:rPr>
              <a:t>结束</a:t>
            </a:r>
            <a:endParaRPr lang="zh-CN" altLang="en-US" sz="24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0" name="Text Box 9"/>
          <p:cNvSpPr txBox="1">
            <a:spLocks noChangeArrowheads="1"/>
          </p:cNvSpPr>
          <p:nvPr/>
        </p:nvSpPr>
        <p:spPr bwMode="auto">
          <a:xfrm>
            <a:off x="3995739" y="3978147"/>
            <a:ext cx="4242328" cy="984504"/>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2000" dirty="0" smtClean="0">
                <a:ea typeface="楷体_GB2312" pitchFamily="49" charset="-122"/>
                <a:sym typeface="Wingdings" panose="05000000000000000000" pitchFamily="2" charset="2"/>
              </a:rPr>
              <a:t>如果不声明为友元，则出现</a:t>
            </a:r>
            <a:endParaRPr lang="en-US" altLang="zh-CN" sz="2000" dirty="0">
              <a:ea typeface="楷体_GB2312" pitchFamily="49" charset="-122"/>
              <a:sym typeface="Wingdings" panose="05000000000000000000" pitchFamily="2" charset="2"/>
            </a:endParaRPr>
          </a:p>
          <a:p>
            <a:pPr marL="180000">
              <a:spcBef>
                <a:spcPct val="0"/>
              </a:spcBef>
              <a:buNone/>
            </a:pPr>
            <a:r>
              <a:rPr lang="zh-CN" altLang="en-US" sz="2000" dirty="0" smtClean="0">
                <a:ea typeface="楷体_GB2312" pitchFamily="49" charset="-122"/>
                <a:sym typeface="Wingdings" panose="05000000000000000000" pitchFamily="2" charset="2"/>
              </a:rPr>
              <a:t>编译错误</a:t>
            </a:r>
            <a:r>
              <a:rPr lang="en-US" altLang="zh-CN" sz="2000" dirty="0">
                <a:ea typeface="楷体_GB2312" pitchFamily="49" charset="-122"/>
                <a:sym typeface="Wingdings" panose="05000000000000000000" pitchFamily="2" charset="2"/>
              </a:rPr>
              <a:t>: </a:t>
            </a:r>
            <a:r>
              <a:rPr lang="zh-CN" altLang="en-US" sz="2000" dirty="0">
                <a:ea typeface="楷体_GB2312" pitchFamily="49" charset="-122"/>
                <a:sym typeface="Wingdings" panose="05000000000000000000" pitchFamily="2" charset="2"/>
              </a:rPr>
              <a:t>成员</a:t>
            </a:r>
            <a:r>
              <a:rPr lang="en-US" altLang="zh-CN" sz="2000" dirty="0">
                <a:ea typeface="楷体_GB2312" pitchFamily="49" charset="-122"/>
                <a:sym typeface="Wingdings" panose="05000000000000000000" pitchFamily="2" charset="2"/>
              </a:rPr>
              <a:t>"</a:t>
            </a:r>
            <a:r>
              <a:rPr lang="en-US" altLang="zh-CN" sz="2000" dirty="0" err="1">
                <a:ea typeface="楷体_GB2312" pitchFamily="49" charset="-122"/>
                <a:sym typeface="Wingdings" panose="05000000000000000000" pitchFamily="2" charset="2"/>
              </a:rPr>
              <a:t>CP_Student</a:t>
            </a:r>
            <a:r>
              <a:rPr lang="en-US" altLang="zh-CN" sz="2000" dirty="0">
                <a:ea typeface="楷体_GB2312" pitchFamily="49" charset="-122"/>
                <a:sym typeface="Wingdings" panose="05000000000000000000" pitchFamily="2" charset="2"/>
              </a:rPr>
              <a:t>::</a:t>
            </a:r>
            <a:r>
              <a:rPr lang="en-US" altLang="zh-CN" sz="2000" dirty="0" err="1">
                <a:ea typeface="楷体_GB2312" pitchFamily="49" charset="-122"/>
                <a:sym typeface="Wingdings" panose="05000000000000000000" pitchFamily="2" charset="2"/>
              </a:rPr>
              <a:t>m_score</a:t>
            </a:r>
            <a:r>
              <a:rPr lang="en-US" altLang="zh-CN" sz="2000" dirty="0">
                <a:ea typeface="楷体_GB2312" pitchFamily="49" charset="-122"/>
                <a:sym typeface="Wingdings" panose="05000000000000000000" pitchFamily="2" charset="2"/>
              </a:rPr>
              <a:t>"</a:t>
            </a:r>
            <a:r>
              <a:rPr lang="zh-CN" altLang="en-US" sz="2000" dirty="0">
                <a:ea typeface="楷体_GB2312" pitchFamily="49" charset="-122"/>
                <a:sym typeface="Wingdings" panose="05000000000000000000" pitchFamily="2" charset="2"/>
              </a:rPr>
              <a:t>不可访问。</a:t>
            </a:r>
          </a:p>
        </p:txBody>
      </p:sp>
      <p:cxnSp>
        <p:nvCxnSpPr>
          <p:cNvPr id="11" name="直接箭头连接符 10"/>
          <p:cNvCxnSpPr/>
          <p:nvPr/>
        </p:nvCxnSpPr>
        <p:spPr>
          <a:xfrm flipH="1">
            <a:off x="3429001" y="4696460"/>
            <a:ext cx="566738" cy="2540"/>
          </a:xfrm>
          <a:prstGeom prst="straightConnector1">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258689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smtClean="0"/>
              <a:t>第</a:t>
            </a:r>
            <a:r>
              <a:rPr lang="en-US" altLang="zh-CN" dirty="0" smtClean="0"/>
              <a:t>4</a:t>
            </a:r>
            <a:r>
              <a:rPr lang="zh-CN" altLang="en-US" dirty="0"/>
              <a:t>讲   </a:t>
            </a:r>
            <a:r>
              <a:rPr lang="zh-CN" altLang="en-US" dirty="0" smtClean="0"/>
              <a:t>封装</a:t>
            </a:r>
            <a:r>
              <a:rPr lang="zh-CN" altLang="en-US" dirty="0"/>
              <a:t>性</a:t>
            </a:r>
            <a:endParaRPr lang="zh-CN" altLang="en-US" dirty="0">
              <a:solidFill>
                <a:schemeClr val="accent6">
                  <a:lumMod val="75000"/>
                </a:schemeClr>
              </a:solidFill>
            </a:endParaRPr>
          </a:p>
        </p:txBody>
      </p:sp>
      <p:sp>
        <p:nvSpPr>
          <p:cNvPr id="3" name="副标题 2"/>
          <p:cNvSpPr>
            <a:spLocks noGrp="1"/>
          </p:cNvSpPr>
          <p:nvPr>
            <p:ph type="subTitle" idx="1"/>
          </p:nvPr>
        </p:nvSpPr>
        <p:spPr>
          <a:xfrm>
            <a:off x="-1" y="3457576"/>
            <a:ext cx="9134475" cy="2667000"/>
          </a:xfrm>
        </p:spPr>
        <p:txBody>
          <a:bodyPr>
            <a:normAutofit/>
          </a:bodyPr>
          <a:lstStyle/>
          <a:p>
            <a:pPr>
              <a:lnSpc>
                <a:spcPct val="120000"/>
              </a:lnSpc>
            </a:pPr>
            <a:r>
              <a:rPr lang="zh-CN" altLang="en-US" sz="5200" dirty="0" smtClean="0">
                <a:ea typeface="隶书" panose="02010509060101010101" pitchFamily="49" charset="-122"/>
              </a:rPr>
              <a:t>雍</a:t>
            </a:r>
            <a:r>
              <a:rPr lang="zh-CN" altLang="en-US" sz="5200" dirty="0">
                <a:ea typeface="隶书" panose="02010509060101010101" pitchFamily="49" charset="-122"/>
              </a:rPr>
              <a:t>俊</a:t>
            </a:r>
            <a:r>
              <a:rPr lang="zh-CN" altLang="en-US" sz="5200" dirty="0" smtClean="0">
                <a:ea typeface="隶书" panose="02010509060101010101" pitchFamily="49" charset="-122"/>
              </a:rPr>
              <a:t>海</a:t>
            </a:r>
            <a:r>
              <a:rPr lang="en-US" altLang="zh-CN" sz="4400" dirty="0">
                <a:ea typeface="隶书" panose="02010509060101010101" pitchFamily="49" charset="-122"/>
              </a:rPr>
              <a:t>(Jun-Hai Yong)</a:t>
            </a:r>
            <a:endParaRPr lang="en-US" altLang="zh-CN" sz="5200" dirty="0">
              <a:ea typeface="隶书" panose="02010509060101010101" pitchFamily="49" charset="-122"/>
            </a:endParaRPr>
          </a:p>
          <a:p>
            <a:pPr>
              <a:lnSpc>
                <a:spcPct val="120000"/>
              </a:lnSpc>
            </a:pPr>
            <a:r>
              <a:rPr lang="zh-CN" altLang="en-US" dirty="0" smtClean="0">
                <a:ea typeface="隶书" panose="02010509060101010101" pitchFamily="49" charset="-122"/>
              </a:rPr>
              <a:t>清华大学软件学院</a:t>
            </a:r>
            <a:endParaRPr lang="en-US" altLang="zh-CN" dirty="0">
              <a:ea typeface="隶书" panose="02010509060101010101" pitchFamily="49" charset="-122"/>
            </a:endParaRPr>
          </a:p>
          <a:p>
            <a:pPr>
              <a:lnSpc>
                <a:spcPct val="120000"/>
              </a:lnSpc>
            </a:pPr>
            <a:r>
              <a:rPr lang="en-US" altLang="zh-CN" dirty="0"/>
              <a:t>School of Software, Tsinghua </a:t>
            </a:r>
            <a:r>
              <a:rPr lang="en-US" altLang="zh-CN" dirty="0" smtClean="0"/>
              <a:t>University</a:t>
            </a:r>
            <a:endParaRPr lang="en-US" altLang="zh-CN" dirty="0"/>
          </a:p>
        </p:txBody>
      </p:sp>
      <p:sp>
        <p:nvSpPr>
          <p:cNvPr id="5" name="日期占位符 4"/>
          <p:cNvSpPr>
            <a:spLocks noGrp="1"/>
          </p:cNvSpPr>
          <p:nvPr>
            <p:ph type="dt" sz="half" idx="10"/>
          </p:nvPr>
        </p:nvSpPr>
        <p:spPr/>
        <p:txBody>
          <a:bodyPr/>
          <a:lstStyle/>
          <a:p>
            <a:fld id="{70359388-81BB-4A74-B681-E7E20837CEC4}" type="datetime2">
              <a:rPr lang="zh-CN" altLang="en-US" smtClean="0"/>
              <a:t>2021年3月14日</a:t>
            </a:fld>
            <a:endParaRPr lang="zh-CN" altLang="en-US" dirty="0"/>
          </a:p>
        </p:txBody>
      </p:sp>
      <p:sp>
        <p:nvSpPr>
          <p:cNvPr id="6" name="页脚占位符 5"/>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7" name="灯片编号占位符 6"/>
          <p:cNvSpPr>
            <a:spLocks noGrp="1"/>
          </p:cNvSpPr>
          <p:nvPr>
            <p:ph type="sldNum" sz="quarter" idx="12"/>
          </p:nvPr>
        </p:nvSpPr>
        <p:spPr/>
        <p:txBody>
          <a:bodyPr/>
          <a:lstStyle/>
          <a:p>
            <a:fld id="{AB393D56-620A-4FA6-AFE0-8A286AD08B3F}" type="slidenum">
              <a:rPr lang="zh-CN" altLang="en-US" smtClean="0"/>
              <a:t>6</a:t>
            </a:fld>
            <a:endParaRPr lang="zh-CN" altLang="en-US"/>
          </a:p>
        </p:txBody>
      </p:sp>
    </p:spTree>
    <p:extLst>
      <p:ext uri="{BB962C8B-B14F-4D97-AF65-F5344CB8AC3E}">
        <p14:creationId xmlns:p14="http://schemas.microsoft.com/office/powerpoint/2010/main" val="1834963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友元成员函数应用示例</a:t>
            </a:r>
            <a:r>
              <a:rPr lang="en-US" altLang="zh-CN" sz="2800" dirty="0"/>
              <a:t>: </a:t>
            </a:r>
            <a:r>
              <a:rPr lang="en-US" altLang="zh-CN" sz="2800" dirty="0">
                <a:solidFill>
                  <a:srgbClr val="0000FF"/>
                </a:solidFill>
              </a:rPr>
              <a:t>CP_StudentTeacherMain.cpp</a:t>
            </a:r>
            <a:endParaRPr lang="zh-CN" altLang="en-US" sz="2800" dirty="0"/>
          </a:p>
        </p:txBody>
      </p:sp>
      <p:sp>
        <p:nvSpPr>
          <p:cNvPr id="3" name="内容占位符 2"/>
          <p:cNvSpPr>
            <a:spLocks noGrp="1"/>
          </p:cNvSpPr>
          <p:nvPr>
            <p:ph idx="1"/>
          </p:nvPr>
        </p:nvSpPr>
        <p:spPr/>
        <p:txBody>
          <a:bodyPr>
            <a:normAutofit fontScale="70000" lnSpcReduction="20000"/>
          </a:bodyPr>
          <a:lstStyle/>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&lt;</a:t>
            </a:r>
            <a:r>
              <a:rPr lang="en-US" altLang="zh-CN" dirty="0" err="1">
                <a:solidFill>
                  <a:srgbClr val="A31515"/>
                </a:solidFill>
                <a:latin typeface="新宋体" panose="02010609030101010101" pitchFamily="49" charset="-122"/>
                <a:ea typeface="新宋体" panose="02010609030101010101" pitchFamily="49" charset="-122"/>
              </a:rPr>
              <a:t>iostream</a:t>
            </a:r>
            <a:r>
              <a:rPr lang="en-US" altLang="zh-CN" dirty="0">
                <a:solidFill>
                  <a:srgbClr val="A31515"/>
                </a:solidFill>
                <a:latin typeface="新宋体" panose="02010609030101010101" pitchFamily="49" charset="-122"/>
                <a:ea typeface="新宋体" panose="02010609030101010101" pitchFamily="49" charset="-122"/>
              </a:rPr>
              <a:t>&gt;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using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namespace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std</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err="1">
                <a:solidFill>
                  <a:srgbClr val="A31515"/>
                </a:solidFill>
                <a:latin typeface="新宋体" panose="02010609030101010101" pitchFamily="49" charset="-122"/>
                <a:ea typeface="新宋体" panose="02010609030101010101" pitchFamily="49" charset="-122"/>
              </a:rPr>
              <a:t>CP_StudentTeacher.h</a:t>
            </a:r>
            <a:r>
              <a:rPr lang="en-US" altLang="zh-CN" dirty="0">
                <a:solidFill>
                  <a:srgbClr val="A31515"/>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main(</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argc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args</a:t>
            </a:r>
            <a:r>
              <a:rPr lang="en-US" altLang="zh-CN" dirty="0">
                <a:solidFill>
                  <a:srgbClr val="000000"/>
                </a:solidFill>
                <a:latin typeface="新宋体" panose="02010609030101010101" pitchFamily="49" charset="-122"/>
                <a:ea typeface="新宋体" panose="02010609030101010101" pitchFamily="49" charset="-122"/>
              </a:rPr>
              <a:t>[ ])</a:t>
            </a:r>
          </a:p>
          <a:p>
            <a:pPr marL="0" indent="0">
              <a:buNone/>
            </a:pP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CP_Student</a:t>
            </a:r>
            <a:r>
              <a:rPr lang="en-US" altLang="zh-CN" dirty="0">
                <a:solidFill>
                  <a:srgbClr val="000000"/>
                </a:solidFill>
                <a:latin typeface="新宋体" panose="02010609030101010101" pitchFamily="49" charset="-122"/>
                <a:ea typeface="新宋体" panose="02010609030101010101" pitchFamily="49" charset="-122"/>
              </a:rPr>
              <a:t> s;</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CP_Teacher</a:t>
            </a:r>
            <a:r>
              <a:rPr lang="en-US" altLang="zh-CN" dirty="0">
                <a:solidFill>
                  <a:srgbClr val="000000"/>
                </a:solidFill>
                <a:latin typeface="新宋体" panose="02010609030101010101" pitchFamily="49" charset="-122"/>
                <a:ea typeface="新宋体" panose="02010609030101010101" pitchFamily="49" charset="-122"/>
              </a:rPr>
              <a:t> 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t.mb_setScore</a:t>
            </a:r>
            <a:r>
              <a:rPr lang="en-US" altLang="zh-CN" dirty="0">
                <a:solidFill>
                  <a:srgbClr val="000000"/>
                </a:solidFill>
                <a:latin typeface="新宋体" panose="02010609030101010101" pitchFamily="49" charset="-122"/>
                <a:ea typeface="新宋体" panose="02010609030101010101" pitchFamily="49" charset="-122"/>
              </a:rPr>
              <a:t>(s, 90);</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成绩为</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zh-CN" altLang="en-US"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s.mb_getScore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endl</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system(</a:t>
            </a:r>
            <a:r>
              <a:rPr lang="en-US" altLang="zh-CN" dirty="0">
                <a:solidFill>
                  <a:srgbClr val="A31515"/>
                </a:solidFill>
                <a:latin typeface="新宋体" panose="02010609030101010101" pitchFamily="49" charset="-122"/>
                <a:ea typeface="新宋体" panose="02010609030101010101" pitchFamily="49" charset="-122"/>
              </a:rPr>
              <a:t>"pause"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暂停住控制台窗口</a:t>
            </a: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0;</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main</a:t>
            </a:r>
            <a:r>
              <a:rPr lang="zh-CN" altLang="en-US" dirty="0">
                <a:solidFill>
                  <a:srgbClr val="008000"/>
                </a:solidFill>
                <a:latin typeface="新宋体" panose="02010609030101010101" pitchFamily="49" charset="-122"/>
                <a:ea typeface="新宋体" panose="02010609030101010101" pitchFamily="49" charset="-122"/>
              </a:rPr>
              <a:t>函数</a:t>
            </a:r>
            <a:r>
              <a:rPr lang="zh-CN" altLang="en-US" dirty="0" smtClean="0">
                <a:solidFill>
                  <a:srgbClr val="008000"/>
                </a:solidFill>
                <a:latin typeface="新宋体" panose="02010609030101010101" pitchFamily="49" charset="-122"/>
                <a:ea typeface="新宋体" panose="02010609030101010101" pitchFamily="49" charset="-122"/>
              </a:rPr>
              <a:t>结束</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6560302" y="5293895"/>
            <a:ext cx="2451101" cy="105877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成绩为</a:t>
            </a:r>
            <a:r>
              <a:rPr lang="en-US" altLang="zh-CN" sz="2000" dirty="0">
                <a:solidFill>
                  <a:srgbClr val="0000FF"/>
                </a:solidFill>
                <a:ea typeface="楷体_GB2312" pitchFamily="49" charset="-122"/>
                <a:sym typeface="Wingdings" panose="05000000000000000000" pitchFamily="2" charset="2"/>
              </a:rPr>
              <a:t>90</a:t>
            </a:r>
          </a:p>
        </p:txBody>
      </p:sp>
    </p:spTree>
    <p:extLst>
      <p:ext uri="{BB962C8B-B14F-4D97-AF65-F5344CB8AC3E}">
        <p14:creationId xmlns:p14="http://schemas.microsoft.com/office/powerpoint/2010/main" val="989176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友元类</a:t>
            </a:r>
            <a:endParaRPr lang="zh-CN" altLang="en-US" dirty="0"/>
          </a:p>
        </p:txBody>
      </p:sp>
      <p:sp>
        <p:nvSpPr>
          <p:cNvPr id="3" name="内容占位符 2"/>
          <p:cNvSpPr>
            <a:spLocks noGrp="1"/>
          </p:cNvSpPr>
          <p:nvPr>
            <p:ph idx="1"/>
          </p:nvPr>
        </p:nvSpPr>
        <p:spPr/>
        <p:txBody>
          <a:bodyPr/>
          <a:lstStyle/>
          <a:p>
            <a:r>
              <a:rPr lang="zh-CN" altLang="zh-CN" dirty="0"/>
              <a:t>当声明类</a:t>
            </a:r>
            <a:r>
              <a:rPr lang="en-US" altLang="zh-CN" dirty="0"/>
              <a:t>A</a:t>
            </a:r>
            <a:r>
              <a:rPr lang="zh-CN" altLang="zh-CN" dirty="0"/>
              <a:t>为类</a:t>
            </a:r>
            <a:r>
              <a:rPr lang="en-US" altLang="zh-CN" dirty="0"/>
              <a:t>B</a:t>
            </a:r>
            <a:r>
              <a:rPr lang="zh-CN" altLang="zh-CN" dirty="0"/>
              <a:t>的友元类时，类</a:t>
            </a:r>
            <a:r>
              <a:rPr lang="en-US" altLang="zh-CN" dirty="0"/>
              <a:t>A</a:t>
            </a:r>
            <a:r>
              <a:rPr lang="zh-CN" altLang="zh-CN" dirty="0"/>
              <a:t>的所有成员函数都可以访问类</a:t>
            </a:r>
            <a:r>
              <a:rPr lang="en-US" altLang="zh-CN" dirty="0"/>
              <a:t>B</a:t>
            </a:r>
            <a:r>
              <a:rPr lang="zh-CN" altLang="zh-CN" dirty="0"/>
              <a:t>的非公有成员</a:t>
            </a:r>
            <a:r>
              <a:rPr lang="zh-CN" altLang="zh-CN" dirty="0" smtClean="0"/>
              <a:t>。</a:t>
            </a:r>
            <a:endParaRPr lang="en-US" altLang="zh-CN" dirty="0" smtClean="0"/>
          </a:p>
          <a:p>
            <a:r>
              <a:rPr lang="zh-CN" altLang="zh-CN" dirty="0"/>
              <a:t>声明类</a:t>
            </a:r>
            <a:r>
              <a:rPr lang="en-US" altLang="zh-CN" dirty="0"/>
              <a:t>A</a:t>
            </a:r>
            <a:r>
              <a:rPr lang="zh-CN" altLang="zh-CN" dirty="0"/>
              <a:t>为类</a:t>
            </a:r>
            <a:r>
              <a:rPr lang="en-US" altLang="zh-CN" dirty="0"/>
              <a:t>B</a:t>
            </a:r>
            <a:r>
              <a:rPr lang="zh-CN" altLang="zh-CN" dirty="0"/>
              <a:t>的友元类的示意性格式如下</a:t>
            </a:r>
            <a:r>
              <a:rPr lang="en-US" altLang="zh-CN" dirty="0" smtClean="0"/>
              <a:t>:</a:t>
            </a:r>
          </a:p>
          <a:p>
            <a:pPr marL="0" indent="0">
              <a:buNone/>
            </a:pPr>
            <a:r>
              <a:rPr lang="en-US" altLang="zh-CN" dirty="0">
                <a:solidFill>
                  <a:srgbClr val="0000FF"/>
                </a:solidFill>
                <a:latin typeface="新宋体" panose="02010609030101010101" pitchFamily="49" charset="-122"/>
                <a:ea typeface="新宋体" panose="02010609030101010101" pitchFamily="49" charset="-122"/>
              </a:rPr>
              <a:t>class</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B</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略去其他代码</a:t>
            </a: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friend</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class</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A</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类</a:t>
            </a:r>
            <a:r>
              <a:rPr lang="en-US" altLang="zh-CN" dirty="0">
                <a:solidFill>
                  <a:srgbClr val="008000"/>
                </a:solidFill>
                <a:latin typeface="新宋体" panose="02010609030101010101" pitchFamily="49" charset="-122"/>
                <a:ea typeface="新宋体" panose="02010609030101010101" pitchFamily="49" charset="-122"/>
              </a:rPr>
              <a:t>B</a:t>
            </a:r>
            <a:r>
              <a:rPr lang="zh-CN" altLang="en-US" dirty="0">
                <a:solidFill>
                  <a:srgbClr val="008000"/>
                </a:solidFill>
                <a:latin typeface="新宋体" panose="02010609030101010101" pitchFamily="49" charset="-122"/>
                <a:ea typeface="新宋体" panose="02010609030101010101" pitchFamily="49" charset="-122"/>
              </a:rPr>
              <a:t>定义</a:t>
            </a:r>
            <a:r>
              <a:rPr lang="zh-CN" altLang="en-US" dirty="0" smtClean="0">
                <a:solidFill>
                  <a:srgbClr val="008000"/>
                </a:solidFill>
                <a:latin typeface="新宋体" panose="02010609030101010101" pitchFamily="49" charset="-122"/>
                <a:ea typeface="新宋体" panose="02010609030101010101" pitchFamily="49" charset="-122"/>
              </a:rPr>
              <a:t>结束</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506939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2"/>
          <p:cNvSpPr>
            <a:spLocks noChangeArrowheads="1"/>
          </p:cNvSpPr>
          <p:nvPr/>
        </p:nvSpPr>
        <p:spPr bwMode="auto">
          <a:xfrm>
            <a:off x="1000919" y="3678329"/>
            <a:ext cx="3205321" cy="258671"/>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a:xfrm>
            <a:off x="0" y="3176"/>
            <a:ext cx="9144000" cy="893763"/>
          </a:xfrm>
        </p:spPr>
        <p:txBody>
          <a:bodyPr>
            <a:normAutofit/>
          </a:bodyPr>
          <a:lstStyle/>
          <a:p>
            <a:r>
              <a:rPr lang="zh-CN" altLang="en-US" dirty="0"/>
              <a:t>友</a:t>
            </a:r>
            <a:r>
              <a:rPr lang="zh-CN" altLang="en-US" dirty="0" smtClean="0"/>
              <a:t>元类应用</a:t>
            </a:r>
            <a:r>
              <a:rPr lang="zh-CN" altLang="en-US" dirty="0"/>
              <a:t>示例</a:t>
            </a:r>
            <a:r>
              <a:rPr lang="en-US" altLang="zh-CN" dirty="0"/>
              <a:t>: </a:t>
            </a:r>
            <a:r>
              <a:rPr lang="en-US" altLang="zh-CN" dirty="0" err="1">
                <a:solidFill>
                  <a:srgbClr val="0000FF"/>
                </a:solidFill>
              </a:rPr>
              <a:t>CP_StudentTeacher.h</a:t>
            </a:r>
            <a:endParaRPr lang="zh-CN" altLang="en-US" dirty="0">
              <a:solidFill>
                <a:srgbClr val="0000FF"/>
              </a:solidFill>
            </a:endParaRPr>
          </a:p>
        </p:txBody>
      </p:sp>
      <p:sp>
        <p:nvSpPr>
          <p:cNvPr id="3" name="内容占位符 2"/>
          <p:cNvSpPr>
            <a:spLocks noGrp="1"/>
          </p:cNvSpPr>
          <p:nvPr>
            <p:ph idx="1"/>
          </p:nvPr>
        </p:nvSpPr>
        <p:spPr>
          <a:xfrm>
            <a:off x="461963" y="939800"/>
            <a:ext cx="8220075" cy="5416551"/>
          </a:xfrm>
        </p:spPr>
        <p:txBody>
          <a:bodyPr>
            <a:noAutofit/>
          </a:bodyPr>
          <a:lstStyle/>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ifndef</a:t>
            </a:r>
            <a:r>
              <a:rPr lang="en-US" altLang="zh-CN" sz="2000" dirty="0">
                <a:solidFill>
                  <a:srgbClr val="000000"/>
                </a:solidFill>
                <a:latin typeface="新宋体" panose="02010609030101010101" pitchFamily="49" charset="-122"/>
                <a:ea typeface="新宋体" panose="02010609030101010101" pitchFamily="49" charset="-122"/>
              </a:rPr>
              <a:t> CP_STUDENTTEACHER_H</a:t>
            </a: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#define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6F008A"/>
                </a:solidFill>
                <a:latin typeface="新宋体" panose="02010609030101010101" pitchFamily="49" charset="-122"/>
                <a:ea typeface="新宋体" panose="02010609030101010101" pitchFamily="49" charset="-122"/>
              </a:rPr>
              <a:t>CP_STUDENTTEACHER_H</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8000"/>
                </a:solidFill>
                <a:latin typeface="新宋体" panose="02010609030101010101" pitchFamily="49" charset="-122"/>
                <a:ea typeface="新宋体" panose="02010609030101010101" pitchFamily="49" charset="-122"/>
              </a:rPr>
              <a:t>// #include "</a:t>
            </a:r>
            <a:r>
              <a:rPr lang="en-US" altLang="zh-CN" sz="2000" dirty="0" err="1">
                <a:solidFill>
                  <a:srgbClr val="008000"/>
                </a:solidFill>
                <a:latin typeface="新宋体" panose="02010609030101010101" pitchFamily="49" charset="-122"/>
                <a:ea typeface="新宋体" panose="02010609030101010101" pitchFamily="49" charset="-122"/>
              </a:rPr>
              <a:t>CP_StudentTeacher.h</a:t>
            </a:r>
            <a:r>
              <a:rPr lang="en-US" altLang="zh-CN" sz="2000" dirty="0">
                <a:solidFill>
                  <a:srgbClr val="008000"/>
                </a:solidFill>
                <a:latin typeface="新宋体" panose="02010609030101010101" pitchFamily="49" charset="-122"/>
                <a:ea typeface="新宋体" panose="02010609030101010101" pitchFamily="49" charset="-122"/>
              </a:rPr>
              <a: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CP_Student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smtClean="0">
                <a:solidFill>
                  <a:srgbClr val="0000FF"/>
                </a:solidFill>
                <a:latin typeface="新宋体" panose="02010609030101010101" pitchFamily="49" charset="-122"/>
                <a:ea typeface="新宋体" panose="02010609030101010101" pitchFamily="49" charset="-122"/>
              </a:rPr>
              <a:t>private</a:t>
            </a:r>
            <a:r>
              <a:rPr lang="en-US" altLang="zh-CN" sz="2000" dirty="0" smtClean="0">
                <a:solidFill>
                  <a:srgbClr val="000000"/>
                </a:solidFill>
                <a:latin typeface="新宋体" panose="02010609030101010101" pitchFamily="49" charset="-122"/>
                <a:ea typeface="新宋体" panose="02010609030101010101" pitchFamily="49" charset="-122"/>
              </a:rPr>
              <a: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m_score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mb_getScore</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m_score</a:t>
            </a:r>
            <a:r>
              <a:rPr lang="en-US" altLang="zh-CN" sz="2000" dirty="0">
                <a:solidFill>
                  <a:srgbClr val="000000"/>
                </a:solidFill>
                <a:latin typeface="新宋体" panose="02010609030101010101" pitchFamily="49" charset="-122"/>
                <a:ea typeface="新宋体" panose="02010609030101010101" pitchFamily="49" charset="-122"/>
              </a:rPr>
              <a:t>; };</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friend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CP_Teacher</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err="1">
                <a:solidFill>
                  <a:srgbClr val="008000"/>
                </a:solidFill>
                <a:latin typeface="新宋体" panose="02010609030101010101" pitchFamily="49" charset="-122"/>
                <a:ea typeface="新宋体" panose="02010609030101010101" pitchFamily="49" charset="-122"/>
              </a:rPr>
              <a:t>CP_Student</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CP_Teacher</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mb_setScore</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2B91AF"/>
                </a:solidFill>
                <a:latin typeface="新宋体" panose="02010609030101010101" pitchFamily="49" charset="-122"/>
                <a:ea typeface="新宋体" panose="02010609030101010101" pitchFamily="49" charset="-122"/>
              </a:rPr>
              <a:t>CP_Student</a:t>
            </a:r>
            <a:r>
              <a:rPr lang="en-US" altLang="zh-CN" sz="2000" dirty="0">
                <a:solidFill>
                  <a:srgbClr val="000000"/>
                </a:solidFill>
                <a:latin typeface="新宋体" panose="02010609030101010101" pitchFamily="49" charset="-122"/>
                <a:ea typeface="新宋体" panose="02010609030101010101" pitchFamily="49" charset="-122"/>
              </a:rPr>
              <a:t> &amp;s,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err="1">
                <a:solidFill>
                  <a:srgbClr val="008000"/>
                </a:solidFill>
                <a:latin typeface="新宋体" panose="02010609030101010101" pitchFamily="49" charset="-122"/>
                <a:ea typeface="新宋体" panose="02010609030101010101" pitchFamily="49" charset="-122"/>
              </a:rPr>
              <a:t>CP_Teacher</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endif</a:t>
            </a:r>
            <a:endParaRPr lang="en-US" altLang="zh-CN" sz="20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62</a:t>
            </a:fld>
            <a:endParaRPr lang="zh-CN" altLang="en-US"/>
          </a:p>
        </p:txBody>
      </p:sp>
      <p:sp>
        <p:nvSpPr>
          <p:cNvPr id="6" name="Line 4"/>
          <p:cNvSpPr>
            <a:spLocks noChangeShapeType="1"/>
          </p:cNvSpPr>
          <p:nvPr/>
        </p:nvSpPr>
        <p:spPr bwMode="auto">
          <a:xfrm flipV="1">
            <a:off x="0" y="8969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AutoShape 40"/>
          <p:cNvSpPr>
            <a:spLocks/>
          </p:cNvSpPr>
          <p:nvPr/>
        </p:nvSpPr>
        <p:spPr bwMode="auto">
          <a:xfrm>
            <a:off x="3314700" y="1781942"/>
            <a:ext cx="5367337" cy="538037"/>
          </a:xfrm>
          <a:prstGeom prst="borderCallout2">
            <a:avLst>
              <a:gd name="adj1" fmla="val 41864"/>
              <a:gd name="adj2" fmla="val -955"/>
              <a:gd name="adj3" fmla="val 42216"/>
              <a:gd name="adj4" fmla="val -9089"/>
              <a:gd name="adj5" fmla="val 43132"/>
              <a:gd name="adj6" fmla="val -16814"/>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None/>
            </a:pPr>
            <a:r>
              <a:rPr lang="zh-CN" altLang="en-US" sz="2400" dirty="0" smtClean="0">
                <a:ea typeface="楷体_GB2312" pitchFamily="49" charset="-122"/>
              </a:rPr>
              <a:t>在这之前并没有声明类</a:t>
            </a:r>
            <a:r>
              <a:rPr lang="en-US" altLang="zh-CN" sz="2400" dirty="0" err="1" smtClean="0">
                <a:ea typeface="楷体_GB2312" pitchFamily="49" charset="-122"/>
              </a:rPr>
              <a:t>CP_Teacher</a:t>
            </a:r>
            <a:r>
              <a:rPr lang="zh-CN" altLang="en-US" sz="2400" dirty="0" smtClean="0">
                <a:ea typeface="楷体_GB2312" pitchFamily="49" charset="-122"/>
              </a:rPr>
              <a:t>。</a:t>
            </a:r>
            <a:endParaRPr lang="zh-CN" altLang="en-US" sz="2400" dirty="0">
              <a:ea typeface="楷体_GB2312" pitchFamily="49" charset="-122"/>
            </a:endParaRPr>
          </a:p>
        </p:txBody>
      </p:sp>
      <p:sp>
        <p:nvSpPr>
          <p:cNvPr id="14" name="AutoShape 40"/>
          <p:cNvSpPr>
            <a:spLocks/>
          </p:cNvSpPr>
          <p:nvPr/>
        </p:nvSpPr>
        <p:spPr bwMode="auto">
          <a:xfrm>
            <a:off x="5210175" y="3800127"/>
            <a:ext cx="2320926" cy="538037"/>
          </a:xfrm>
          <a:prstGeom prst="borderCallout2">
            <a:avLst>
              <a:gd name="adj1" fmla="val 51305"/>
              <a:gd name="adj2" fmla="val 139"/>
              <a:gd name="adj3" fmla="val 50773"/>
              <a:gd name="adj4" fmla="val -20420"/>
              <a:gd name="adj5" fmla="val 3006"/>
              <a:gd name="adj6" fmla="val -42915"/>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None/>
            </a:pPr>
            <a:r>
              <a:rPr lang="zh-CN" altLang="en-US" sz="2400" dirty="0" smtClean="0">
                <a:ea typeface="楷体_GB2312" pitchFamily="49" charset="-122"/>
              </a:rPr>
              <a:t>声明</a:t>
            </a:r>
            <a:r>
              <a:rPr lang="zh-CN" altLang="zh-CN" sz="2400" dirty="0">
                <a:solidFill>
                  <a:srgbClr val="000000"/>
                </a:solidFill>
                <a:ea typeface="黑体" panose="02010609060101010101" pitchFamily="49" charset="-122"/>
                <a:cs typeface="+mj-cs"/>
              </a:rPr>
              <a:t>友</a:t>
            </a:r>
            <a:r>
              <a:rPr lang="zh-CN" altLang="zh-CN" sz="2400" dirty="0" smtClean="0">
                <a:solidFill>
                  <a:srgbClr val="000000"/>
                </a:solidFill>
                <a:ea typeface="黑体" panose="02010609060101010101" pitchFamily="49" charset="-122"/>
                <a:cs typeface="+mj-cs"/>
              </a:rPr>
              <a:t>元</a:t>
            </a:r>
            <a:r>
              <a:rPr lang="zh-CN" altLang="en-US" sz="2400" dirty="0" smtClean="0">
                <a:solidFill>
                  <a:srgbClr val="000000"/>
                </a:solidFill>
                <a:ea typeface="黑体" panose="02010609060101010101" pitchFamily="49" charset="-122"/>
                <a:cs typeface="+mj-cs"/>
              </a:rPr>
              <a:t>类</a:t>
            </a:r>
            <a:r>
              <a:rPr lang="zh-CN" altLang="en-US" sz="2400" dirty="0" smtClean="0">
                <a:ea typeface="楷体_GB2312" pitchFamily="49" charset="-122"/>
              </a:rPr>
              <a:t>。</a:t>
            </a:r>
            <a:endParaRPr lang="zh-CN" altLang="en-US" sz="2400" dirty="0">
              <a:ea typeface="楷体_GB2312" pitchFamily="49" charset="-122"/>
            </a:endParaRPr>
          </a:p>
        </p:txBody>
      </p:sp>
    </p:spTree>
    <p:extLst>
      <p:ext uri="{BB962C8B-B14F-4D97-AF65-F5344CB8AC3E}">
        <p14:creationId xmlns:p14="http://schemas.microsoft.com/office/powerpoint/2010/main" val="2373185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友</a:t>
            </a:r>
            <a:r>
              <a:rPr lang="zh-CN" altLang="en-US" sz="3200" dirty="0" smtClean="0"/>
              <a:t>元类应用</a:t>
            </a:r>
            <a:r>
              <a:rPr lang="zh-CN" altLang="en-US" sz="3200" dirty="0"/>
              <a:t>示例</a:t>
            </a:r>
            <a:r>
              <a:rPr lang="en-US" altLang="zh-CN" sz="3200" dirty="0"/>
              <a:t>: </a:t>
            </a:r>
            <a:r>
              <a:rPr lang="en-US" altLang="zh-CN" sz="3200" dirty="0">
                <a:solidFill>
                  <a:srgbClr val="0000FF"/>
                </a:solidFill>
              </a:rPr>
              <a:t>CP_StudentTeacher.cpp</a:t>
            </a:r>
            <a:endParaRPr lang="zh-CN" altLang="en-US" sz="3200" dirty="0"/>
          </a:p>
        </p:txBody>
      </p:sp>
      <p:sp>
        <p:nvSpPr>
          <p:cNvPr id="3" name="内容占位符 2"/>
          <p:cNvSpPr>
            <a:spLocks noGrp="1"/>
          </p:cNvSpPr>
          <p:nvPr>
            <p:ph idx="1"/>
          </p:nvPr>
        </p:nvSpPr>
        <p:spPr/>
        <p:txBody>
          <a:bodyPr>
            <a:normAutofit/>
          </a:bodyPr>
          <a:lstStyle/>
          <a:p>
            <a:pPr marL="0" indent="0">
              <a:buNone/>
            </a:pPr>
            <a:r>
              <a:rPr lang="en-US" altLang="zh-CN" sz="2400" dirty="0">
                <a:solidFill>
                  <a:srgbClr val="0000FF"/>
                </a:solidFill>
                <a:latin typeface="新宋体" panose="02010609030101010101" pitchFamily="49" charset="-122"/>
                <a:ea typeface="新宋体" panose="02010609030101010101" pitchFamily="49" charset="-122"/>
              </a:rPr>
              <a:t>#include</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A31515"/>
                </a:solidFill>
                <a:latin typeface="新宋体" panose="02010609030101010101" pitchFamily="49" charset="-122"/>
                <a:ea typeface="新宋体" panose="02010609030101010101" pitchFamily="49" charset="-122"/>
              </a:rPr>
              <a:t>&lt;</a:t>
            </a:r>
            <a:r>
              <a:rPr lang="en-US" altLang="zh-CN" sz="2400" dirty="0" err="1">
                <a:solidFill>
                  <a:srgbClr val="A31515"/>
                </a:solidFill>
                <a:latin typeface="新宋体" panose="02010609030101010101" pitchFamily="49" charset="-122"/>
                <a:ea typeface="新宋体" panose="02010609030101010101" pitchFamily="49" charset="-122"/>
              </a:rPr>
              <a:t>iostream</a:t>
            </a:r>
            <a:r>
              <a:rPr lang="en-US" altLang="zh-CN" sz="2400" dirty="0">
                <a:solidFill>
                  <a:srgbClr val="A31515"/>
                </a:solidFill>
                <a:latin typeface="新宋体" panose="02010609030101010101" pitchFamily="49" charset="-122"/>
                <a:ea typeface="新宋体" panose="02010609030101010101" pitchFamily="49" charset="-122"/>
              </a:rPr>
              <a:t>&gt;</a:t>
            </a:r>
            <a:endParaRPr lang="en-US" altLang="zh-CN" sz="2400" dirty="0">
              <a:solidFill>
                <a:srgbClr val="000000"/>
              </a:solidFill>
              <a:latin typeface="新宋体" panose="02010609030101010101" pitchFamily="49" charset="-122"/>
              <a:ea typeface="新宋体" panose="02010609030101010101" pitchFamily="49" charset="-122"/>
            </a:endParaRPr>
          </a:p>
          <a:p>
            <a:pPr marL="0" indent="0">
              <a:buNone/>
            </a:pPr>
            <a:r>
              <a:rPr lang="en-US" altLang="zh-CN" sz="2400" dirty="0">
                <a:solidFill>
                  <a:srgbClr val="0000FF"/>
                </a:solidFill>
                <a:latin typeface="新宋体" panose="02010609030101010101" pitchFamily="49" charset="-122"/>
                <a:ea typeface="新宋体" panose="02010609030101010101" pitchFamily="49" charset="-122"/>
              </a:rPr>
              <a:t>using</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00FF"/>
                </a:solidFill>
                <a:latin typeface="新宋体" panose="02010609030101010101" pitchFamily="49" charset="-122"/>
                <a:ea typeface="新宋体" panose="02010609030101010101" pitchFamily="49" charset="-122"/>
              </a:rPr>
              <a:t>namespace</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00"/>
                </a:solidFill>
                <a:latin typeface="新宋体" panose="02010609030101010101" pitchFamily="49" charset="-122"/>
                <a:ea typeface="新宋体" panose="02010609030101010101" pitchFamily="49" charset="-122"/>
              </a:rPr>
              <a:t>std</a:t>
            </a:r>
            <a:r>
              <a:rPr lang="en-US" altLang="zh-CN" sz="24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2400" dirty="0">
                <a:solidFill>
                  <a:srgbClr val="0000FF"/>
                </a:solidFill>
                <a:latin typeface="新宋体" panose="02010609030101010101" pitchFamily="49" charset="-122"/>
                <a:ea typeface="新宋体" panose="02010609030101010101" pitchFamily="49" charset="-122"/>
              </a:rPr>
              <a:t>#include</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A31515"/>
                </a:solidFill>
                <a:latin typeface="新宋体" panose="02010609030101010101" pitchFamily="49" charset="-122"/>
                <a:ea typeface="新宋体" panose="02010609030101010101" pitchFamily="49" charset="-122"/>
              </a:rPr>
              <a:t>"</a:t>
            </a:r>
            <a:r>
              <a:rPr lang="en-US" altLang="zh-CN" sz="2400" dirty="0" err="1">
                <a:solidFill>
                  <a:srgbClr val="A31515"/>
                </a:solidFill>
                <a:latin typeface="新宋体" panose="02010609030101010101" pitchFamily="49" charset="-122"/>
                <a:ea typeface="新宋体" panose="02010609030101010101" pitchFamily="49" charset="-122"/>
              </a:rPr>
              <a:t>CP_StudentTeacher.h</a:t>
            </a:r>
            <a:r>
              <a:rPr lang="en-US" altLang="zh-CN" sz="2400" dirty="0">
                <a:solidFill>
                  <a:srgbClr val="A31515"/>
                </a:solidFill>
                <a:latin typeface="新宋体" panose="02010609030101010101" pitchFamily="49" charset="-122"/>
                <a:ea typeface="新宋体" panose="02010609030101010101" pitchFamily="49" charset="-122"/>
              </a:rPr>
              <a:t>"</a:t>
            </a:r>
            <a:endParaRPr lang="en-US" altLang="zh-CN" sz="2400" dirty="0">
              <a:solidFill>
                <a:srgbClr val="000000"/>
              </a:solidFill>
              <a:latin typeface="新宋体" panose="02010609030101010101" pitchFamily="49" charset="-122"/>
              <a:ea typeface="新宋体" panose="02010609030101010101" pitchFamily="49" charset="-122"/>
            </a:endParaRPr>
          </a:p>
          <a:p>
            <a:pPr marL="0" indent="0">
              <a:buNone/>
            </a:pPr>
            <a:endParaRPr lang="zh-CN" altLang="en-US" sz="2400" dirty="0">
              <a:solidFill>
                <a:srgbClr val="000000"/>
              </a:solidFill>
              <a:latin typeface="新宋体" panose="02010609030101010101" pitchFamily="49" charset="-122"/>
              <a:ea typeface="新宋体" panose="02010609030101010101" pitchFamily="49" charset="-122"/>
            </a:endParaRPr>
          </a:p>
          <a:p>
            <a:pPr marL="0" indent="0">
              <a:buNone/>
            </a:pPr>
            <a:r>
              <a:rPr lang="en-US" altLang="zh-CN" sz="2400" dirty="0">
                <a:solidFill>
                  <a:srgbClr val="0000FF"/>
                </a:solidFill>
                <a:latin typeface="新宋体" panose="02010609030101010101" pitchFamily="49" charset="-122"/>
                <a:ea typeface="新宋体" panose="02010609030101010101" pitchFamily="49" charset="-122"/>
              </a:rPr>
              <a:t>void</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2B91AF"/>
                </a:solidFill>
                <a:latin typeface="新宋体" panose="02010609030101010101" pitchFamily="49" charset="-122"/>
                <a:ea typeface="新宋体" panose="02010609030101010101" pitchFamily="49" charset="-122"/>
              </a:rPr>
              <a:t>CP_Teacher</a:t>
            </a:r>
            <a:r>
              <a:rPr lang="en-US" altLang="zh-CN" sz="2400" dirty="0">
                <a:solidFill>
                  <a:srgbClr val="000000"/>
                </a:solidFill>
                <a:latin typeface="新宋体" panose="02010609030101010101" pitchFamily="49" charset="-122"/>
                <a:ea typeface="新宋体" panose="02010609030101010101" pitchFamily="49" charset="-122"/>
              </a:rPr>
              <a:t>::</a:t>
            </a:r>
            <a:r>
              <a:rPr lang="en-US" altLang="zh-CN" sz="2400" dirty="0" err="1">
                <a:solidFill>
                  <a:srgbClr val="000000"/>
                </a:solidFill>
                <a:latin typeface="新宋体" panose="02010609030101010101" pitchFamily="49" charset="-122"/>
                <a:ea typeface="新宋体" panose="02010609030101010101" pitchFamily="49" charset="-122"/>
              </a:rPr>
              <a:t>mb_setScore</a:t>
            </a:r>
            <a:r>
              <a:rPr lang="en-US" altLang="zh-CN" sz="2400" dirty="0">
                <a:solidFill>
                  <a:srgbClr val="000000"/>
                </a:solidFill>
                <a:latin typeface="新宋体" panose="02010609030101010101" pitchFamily="49" charset="-122"/>
                <a:ea typeface="新宋体" panose="02010609030101010101" pitchFamily="49" charset="-122"/>
              </a:rPr>
              <a:t>(</a:t>
            </a:r>
            <a:r>
              <a:rPr lang="en-US" altLang="zh-CN" sz="2400" dirty="0" err="1">
                <a:solidFill>
                  <a:srgbClr val="2B91AF"/>
                </a:solidFill>
                <a:latin typeface="新宋体" panose="02010609030101010101" pitchFamily="49" charset="-122"/>
                <a:ea typeface="新宋体" panose="02010609030101010101" pitchFamily="49" charset="-122"/>
              </a:rPr>
              <a:t>CP_Student</a:t>
            </a:r>
            <a:r>
              <a:rPr lang="en-US" altLang="zh-CN" sz="2400" dirty="0">
                <a:solidFill>
                  <a:srgbClr val="000000"/>
                </a:solidFill>
                <a:latin typeface="新宋体" panose="02010609030101010101" pitchFamily="49" charset="-122"/>
                <a:ea typeface="新宋体" panose="02010609030101010101" pitchFamily="49" charset="-122"/>
              </a:rPr>
              <a:t> &amp;</a:t>
            </a:r>
            <a:r>
              <a:rPr lang="en-US" altLang="zh-CN" sz="2400" dirty="0">
                <a:solidFill>
                  <a:srgbClr val="808080"/>
                </a:solidFill>
                <a:latin typeface="新宋体" panose="02010609030101010101" pitchFamily="49" charset="-122"/>
                <a:ea typeface="新宋体" panose="02010609030101010101" pitchFamily="49" charset="-122"/>
              </a:rPr>
              <a:t>s</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FF"/>
                </a:solidFill>
                <a:latin typeface="新宋体" panose="02010609030101010101" pitchFamily="49" charset="-122"/>
                <a:ea typeface="新宋体" panose="02010609030101010101" pitchFamily="49" charset="-122"/>
              </a:rPr>
              <a:t>int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808080"/>
                </a:solidFill>
                <a:latin typeface="新宋体" panose="02010609030101010101" pitchFamily="49" charset="-122"/>
                <a:ea typeface="新宋体" panose="02010609030101010101" pitchFamily="49" charset="-122"/>
              </a:rPr>
              <a:t>i</a:t>
            </a:r>
            <a:r>
              <a:rPr lang="en-US" altLang="zh-CN" sz="24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24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808080"/>
                </a:solidFill>
                <a:latin typeface="新宋体" panose="02010609030101010101" pitchFamily="49" charset="-122"/>
                <a:ea typeface="新宋体" panose="02010609030101010101" pitchFamily="49" charset="-122"/>
              </a:rPr>
              <a:t>s</a:t>
            </a:r>
            <a:r>
              <a:rPr lang="en-US" altLang="zh-CN" sz="2400" dirty="0" err="1">
                <a:solidFill>
                  <a:srgbClr val="000000"/>
                </a:solidFill>
                <a:latin typeface="新宋体" panose="02010609030101010101" pitchFamily="49" charset="-122"/>
                <a:ea typeface="新宋体" panose="02010609030101010101" pitchFamily="49" charset="-122"/>
              </a:rPr>
              <a:t>.m_score</a:t>
            </a:r>
            <a:r>
              <a:rPr lang="en-US" altLang="zh-CN" sz="2400" dirty="0">
                <a:solidFill>
                  <a:srgbClr val="000000"/>
                </a:solidFill>
                <a:latin typeface="新宋体" panose="02010609030101010101" pitchFamily="49" charset="-122"/>
                <a:ea typeface="新宋体" panose="02010609030101010101" pitchFamily="49" charset="-122"/>
              </a:rPr>
              <a:t> = </a:t>
            </a:r>
            <a:r>
              <a:rPr lang="en-US" altLang="zh-CN" sz="2400" dirty="0" err="1">
                <a:solidFill>
                  <a:srgbClr val="808080"/>
                </a:solidFill>
                <a:latin typeface="新宋体" panose="02010609030101010101" pitchFamily="49" charset="-122"/>
                <a:ea typeface="新宋体" panose="02010609030101010101" pitchFamily="49" charset="-122"/>
              </a:rPr>
              <a:t>i</a:t>
            </a:r>
            <a:r>
              <a:rPr lang="en-US" altLang="zh-CN" sz="24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8000"/>
                </a:solidFill>
                <a:latin typeface="新宋体" panose="02010609030101010101" pitchFamily="49" charset="-122"/>
                <a:ea typeface="新宋体" panose="02010609030101010101" pitchFamily="49" charset="-122"/>
              </a:rPr>
              <a:t>// </a:t>
            </a:r>
            <a:r>
              <a:rPr lang="zh-CN" altLang="en-US" sz="2400" dirty="0">
                <a:solidFill>
                  <a:srgbClr val="008000"/>
                </a:solidFill>
                <a:latin typeface="新宋体" panose="02010609030101010101" pitchFamily="49" charset="-122"/>
                <a:ea typeface="新宋体" panose="02010609030101010101" pitchFamily="49" charset="-122"/>
              </a:rPr>
              <a:t>类</a:t>
            </a:r>
            <a:r>
              <a:rPr lang="en-US" altLang="zh-CN" sz="2400" dirty="0" err="1">
                <a:solidFill>
                  <a:srgbClr val="008000"/>
                </a:solidFill>
                <a:latin typeface="新宋体" panose="02010609030101010101" pitchFamily="49" charset="-122"/>
                <a:ea typeface="新宋体" panose="02010609030101010101" pitchFamily="49" charset="-122"/>
              </a:rPr>
              <a:t>CP_Teacher</a:t>
            </a:r>
            <a:r>
              <a:rPr lang="zh-CN" altLang="en-US" sz="2400" dirty="0">
                <a:solidFill>
                  <a:srgbClr val="008000"/>
                </a:solidFill>
                <a:latin typeface="新宋体" panose="02010609030101010101" pitchFamily="49" charset="-122"/>
                <a:ea typeface="新宋体" panose="02010609030101010101" pitchFamily="49" charset="-122"/>
              </a:rPr>
              <a:t>的成员函数</a:t>
            </a:r>
            <a:r>
              <a:rPr lang="en-US" altLang="zh-CN" sz="2400" dirty="0" err="1">
                <a:solidFill>
                  <a:srgbClr val="008000"/>
                </a:solidFill>
                <a:latin typeface="新宋体" panose="02010609030101010101" pitchFamily="49" charset="-122"/>
                <a:ea typeface="新宋体" panose="02010609030101010101" pitchFamily="49" charset="-122"/>
              </a:rPr>
              <a:t>mb_setScore</a:t>
            </a:r>
            <a:r>
              <a:rPr lang="zh-CN" altLang="en-US" sz="2400" dirty="0">
                <a:solidFill>
                  <a:srgbClr val="008000"/>
                </a:solidFill>
                <a:latin typeface="新宋体" panose="02010609030101010101" pitchFamily="49" charset="-122"/>
                <a:ea typeface="新宋体" panose="02010609030101010101" pitchFamily="49" charset="-122"/>
              </a:rPr>
              <a:t>定义</a:t>
            </a:r>
            <a:r>
              <a:rPr lang="zh-CN" altLang="en-US" sz="2400" dirty="0" smtClean="0">
                <a:solidFill>
                  <a:srgbClr val="008000"/>
                </a:solidFill>
                <a:latin typeface="新宋体" panose="02010609030101010101" pitchFamily="49" charset="-122"/>
                <a:ea typeface="新宋体" panose="02010609030101010101" pitchFamily="49" charset="-122"/>
              </a:rPr>
              <a:t>结束</a:t>
            </a:r>
            <a:endParaRPr lang="zh-CN" altLang="en-US" sz="24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6751219" y="1457324"/>
            <a:ext cx="1681581" cy="511176"/>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lgn="ctr" eaLnBrk="1" hangingPunct="1">
              <a:spcBef>
                <a:spcPct val="0"/>
              </a:spcBef>
              <a:buFontTx/>
              <a:buNone/>
            </a:pPr>
            <a:r>
              <a:rPr lang="zh-CN" altLang="en-US" sz="2000" dirty="0" smtClean="0">
                <a:ea typeface="楷体_GB2312" pitchFamily="49" charset="-122"/>
                <a:sym typeface="Wingdings" panose="05000000000000000000" pitchFamily="2" charset="2"/>
              </a:rPr>
              <a:t>代码同前。</a:t>
            </a:r>
            <a:endParaRPr lang="en-US" altLang="zh-CN" sz="20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3242066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友</a:t>
            </a:r>
            <a:r>
              <a:rPr lang="zh-CN" altLang="en-US" sz="2800" dirty="0" smtClean="0"/>
              <a:t>元类应用</a:t>
            </a:r>
            <a:r>
              <a:rPr lang="zh-CN" altLang="en-US" sz="2800" dirty="0"/>
              <a:t>示例</a:t>
            </a:r>
            <a:r>
              <a:rPr lang="en-US" altLang="zh-CN" sz="2800" dirty="0"/>
              <a:t>: </a:t>
            </a:r>
            <a:r>
              <a:rPr lang="en-US" altLang="zh-CN" sz="2800" dirty="0">
                <a:solidFill>
                  <a:srgbClr val="0000FF"/>
                </a:solidFill>
              </a:rPr>
              <a:t>CP_StudentTeacherMain.cpp</a:t>
            </a:r>
            <a:endParaRPr lang="zh-CN" altLang="en-US" sz="2800" dirty="0"/>
          </a:p>
        </p:txBody>
      </p:sp>
      <p:sp>
        <p:nvSpPr>
          <p:cNvPr id="3" name="内容占位符 2"/>
          <p:cNvSpPr>
            <a:spLocks noGrp="1"/>
          </p:cNvSpPr>
          <p:nvPr>
            <p:ph idx="1"/>
          </p:nvPr>
        </p:nvSpPr>
        <p:spPr/>
        <p:txBody>
          <a:bodyPr>
            <a:normAutofit fontScale="70000" lnSpcReduction="20000"/>
          </a:bodyPr>
          <a:lstStyle/>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&lt;</a:t>
            </a:r>
            <a:r>
              <a:rPr lang="en-US" altLang="zh-CN" dirty="0" err="1">
                <a:solidFill>
                  <a:srgbClr val="A31515"/>
                </a:solidFill>
                <a:latin typeface="新宋体" panose="02010609030101010101" pitchFamily="49" charset="-122"/>
                <a:ea typeface="新宋体" panose="02010609030101010101" pitchFamily="49" charset="-122"/>
              </a:rPr>
              <a:t>iostream</a:t>
            </a:r>
            <a:r>
              <a:rPr lang="en-US" altLang="zh-CN" dirty="0">
                <a:solidFill>
                  <a:srgbClr val="A31515"/>
                </a:solidFill>
                <a:latin typeface="新宋体" panose="02010609030101010101" pitchFamily="49" charset="-122"/>
                <a:ea typeface="新宋体" panose="02010609030101010101" pitchFamily="49" charset="-122"/>
              </a:rPr>
              <a:t>&gt;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using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namespace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std</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err="1">
                <a:solidFill>
                  <a:srgbClr val="A31515"/>
                </a:solidFill>
                <a:latin typeface="新宋体" panose="02010609030101010101" pitchFamily="49" charset="-122"/>
                <a:ea typeface="新宋体" panose="02010609030101010101" pitchFamily="49" charset="-122"/>
              </a:rPr>
              <a:t>CP_StudentTeacher.h</a:t>
            </a:r>
            <a:r>
              <a:rPr lang="en-US" altLang="zh-CN" dirty="0">
                <a:solidFill>
                  <a:srgbClr val="A31515"/>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main(</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argc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args</a:t>
            </a:r>
            <a:r>
              <a:rPr lang="en-US" altLang="zh-CN" dirty="0">
                <a:solidFill>
                  <a:srgbClr val="000000"/>
                </a:solidFill>
                <a:latin typeface="新宋体" panose="02010609030101010101" pitchFamily="49" charset="-122"/>
                <a:ea typeface="新宋体" panose="02010609030101010101" pitchFamily="49" charset="-122"/>
              </a:rPr>
              <a:t>[ ])</a:t>
            </a:r>
          </a:p>
          <a:p>
            <a:pPr marL="0" indent="0">
              <a:buNone/>
            </a:pP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CP_Student</a:t>
            </a:r>
            <a:r>
              <a:rPr lang="en-US" altLang="zh-CN" dirty="0">
                <a:solidFill>
                  <a:srgbClr val="000000"/>
                </a:solidFill>
                <a:latin typeface="新宋体" panose="02010609030101010101" pitchFamily="49" charset="-122"/>
                <a:ea typeface="新宋体" panose="02010609030101010101" pitchFamily="49" charset="-122"/>
              </a:rPr>
              <a:t> s;</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CP_Teacher</a:t>
            </a:r>
            <a:r>
              <a:rPr lang="en-US" altLang="zh-CN" dirty="0">
                <a:solidFill>
                  <a:srgbClr val="000000"/>
                </a:solidFill>
                <a:latin typeface="新宋体" panose="02010609030101010101" pitchFamily="49" charset="-122"/>
                <a:ea typeface="新宋体" panose="02010609030101010101" pitchFamily="49" charset="-122"/>
              </a:rPr>
              <a:t> 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t.mb_setScore</a:t>
            </a:r>
            <a:r>
              <a:rPr lang="en-US" altLang="zh-CN" dirty="0">
                <a:solidFill>
                  <a:srgbClr val="000000"/>
                </a:solidFill>
                <a:latin typeface="新宋体" panose="02010609030101010101" pitchFamily="49" charset="-122"/>
                <a:ea typeface="新宋体" panose="02010609030101010101" pitchFamily="49" charset="-122"/>
              </a:rPr>
              <a:t>(s, 90);</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成绩为</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zh-CN" altLang="en-US"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s.mb_getScore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endl</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system(</a:t>
            </a:r>
            <a:r>
              <a:rPr lang="en-US" altLang="zh-CN" dirty="0">
                <a:solidFill>
                  <a:srgbClr val="A31515"/>
                </a:solidFill>
                <a:latin typeface="新宋体" panose="02010609030101010101" pitchFamily="49" charset="-122"/>
                <a:ea typeface="新宋体" panose="02010609030101010101" pitchFamily="49" charset="-122"/>
              </a:rPr>
              <a:t>"pause"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暂停住控制台窗口</a:t>
            </a: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0;</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main</a:t>
            </a:r>
            <a:r>
              <a:rPr lang="zh-CN" altLang="en-US" dirty="0">
                <a:solidFill>
                  <a:srgbClr val="008000"/>
                </a:solidFill>
                <a:latin typeface="新宋体" panose="02010609030101010101" pitchFamily="49" charset="-122"/>
                <a:ea typeface="新宋体" panose="02010609030101010101" pitchFamily="49" charset="-122"/>
              </a:rPr>
              <a:t>函数</a:t>
            </a:r>
            <a:r>
              <a:rPr lang="zh-CN" altLang="en-US" dirty="0" smtClean="0">
                <a:solidFill>
                  <a:srgbClr val="008000"/>
                </a:solidFill>
                <a:latin typeface="新宋体" panose="02010609030101010101" pitchFamily="49" charset="-122"/>
                <a:ea typeface="新宋体" panose="02010609030101010101" pitchFamily="49" charset="-122"/>
              </a:rPr>
              <a:t>结束</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6560302" y="5293895"/>
            <a:ext cx="2451101" cy="105877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成绩为</a:t>
            </a:r>
            <a:r>
              <a:rPr lang="en-US" altLang="zh-CN" sz="2000" dirty="0">
                <a:solidFill>
                  <a:srgbClr val="0000FF"/>
                </a:solidFill>
                <a:ea typeface="楷体_GB2312" pitchFamily="49" charset="-122"/>
                <a:sym typeface="Wingdings" panose="05000000000000000000" pitchFamily="2" charset="2"/>
              </a:rPr>
              <a:t>90</a:t>
            </a:r>
          </a:p>
        </p:txBody>
      </p:sp>
      <p:sp>
        <p:nvSpPr>
          <p:cNvPr id="10" name="Text Box 9"/>
          <p:cNvSpPr txBox="1">
            <a:spLocks noChangeArrowheads="1"/>
          </p:cNvSpPr>
          <p:nvPr/>
        </p:nvSpPr>
        <p:spPr bwMode="auto">
          <a:xfrm>
            <a:off x="6751219" y="1457324"/>
            <a:ext cx="1681581" cy="511176"/>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lgn="ctr" eaLnBrk="1" hangingPunct="1">
              <a:spcBef>
                <a:spcPct val="0"/>
              </a:spcBef>
              <a:buFontTx/>
              <a:buNone/>
            </a:pPr>
            <a:r>
              <a:rPr lang="zh-CN" altLang="en-US" sz="2000" dirty="0" smtClean="0">
                <a:ea typeface="楷体_GB2312" pitchFamily="49" charset="-122"/>
                <a:sym typeface="Wingdings" panose="05000000000000000000" pitchFamily="2" charset="2"/>
              </a:rPr>
              <a:t>代码同前。</a:t>
            </a:r>
            <a:endParaRPr lang="en-US" altLang="zh-CN" sz="20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3723863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2"/>
          <p:cNvSpPr>
            <a:spLocks noChangeArrowheads="1"/>
          </p:cNvSpPr>
          <p:nvPr/>
        </p:nvSpPr>
        <p:spPr bwMode="auto">
          <a:xfrm>
            <a:off x="217063" y="3601720"/>
            <a:ext cx="1027537" cy="219170"/>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p:txBody>
          <a:bodyPr/>
          <a:lstStyle/>
          <a:p>
            <a:r>
              <a:rPr lang="zh-CN" altLang="en-US" dirty="0" smtClean="0"/>
              <a:t>类</a:t>
            </a:r>
            <a:r>
              <a:rPr lang="en-US" altLang="zh-CN" dirty="0" smtClean="0"/>
              <a:t>B</a:t>
            </a:r>
            <a:r>
              <a:rPr lang="zh-CN" altLang="en-US" dirty="0" smtClean="0"/>
              <a:t>的友元类和类</a:t>
            </a:r>
            <a:r>
              <a:rPr lang="en-US" altLang="zh-CN" dirty="0" smtClean="0"/>
              <a:t>B</a:t>
            </a:r>
            <a:r>
              <a:rPr lang="zh-CN" altLang="en-US" dirty="0" smtClean="0"/>
              <a:t>的父类</a:t>
            </a:r>
            <a:endParaRPr lang="zh-CN" altLang="en-US" dirty="0"/>
          </a:p>
        </p:txBody>
      </p:sp>
      <p:sp>
        <p:nvSpPr>
          <p:cNvPr id="3" name="内容占位符 2"/>
          <p:cNvSpPr>
            <a:spLocks noGrp="1"/>
          </p:cNvSpPr>
          <p:nvPr>
            <p:ph idx="1"/>
          </p:nvPr>
        </p:nvSpPr>
        <p:spPr>
          <a:xfrm>
            <a:off x="461963" y="1457325"/>
            <a:ext cx="8220075" cy="815975"/>
          </a:xfrm>
        </p:spPr>
        <p:txBody>
          <a:bodyPr>
            <a:normAutofit fontScale="92500" lnSpcReduction="10000"/>
          </a:bodyPr>
          <a:lstStyle/>
          <a:p>
            <a:r>
              <a:rPr lang="zh-CN" altLang="en-US" dirty="0" smtClean="0"/>
              <a:t>设类</a:t>
            </a:r>
            <a:r>
              <a:rPr lang="en-US" altLang="zh-CN" dirty="0" smtClean="0"/>
              <a:t>C</a:t>
            </a:r>
            <a:r>
              <a:rPr lang="zh-CN" altLang="en-US" dirty="0"/>
              <a:t>是类</a:t>
            </a:r>
            <a:r>
              <a:rPr lang="en-US" altLang="zh-CN" dirty="0"/>
              <a:t>B</a:t>
            </a:r>
            <a:r>
              <a:rPr lang="zh-CN" altLang="en-US" dirty="0"/>
              <a:t>的友元</a:t>
            </a:r>
            <a:r>
              <a:rPr lang="zh-CN" altLang="en-US" dirty="0" smtClean="0"/>
              <a:t>类，类</a:t>
            </a:r>
            <a:r>
              <a:rPr lang="en-US" altLang="zh-CN" dirty="0" smtClean="0"/>
              <a:t>A</a:t>
            </a:r>
            <a:r>
              <a:rPr lang="zh-CN" altLang="en-US" dirty="0" smtClean="0"/>
              <a:t>是类</a:t>
            </a:r>
            <a:r>
              <a:rPr lang="en-US" altLang="zh-CN" dirty="0" smtClean="0"/>
              <a:t>B</a:t>
            </a:r>
            <a:r>
              <a:rPr lang="zh-CN" altLang="en-US" dirty="0" smtClean="0"/>
              <a:t>的父类，则类</a:t>
            </a:r>
            <a:r>
              <a:rPr lang="en-US" altLang="zh-CN" dirty="0" smtClean="0"/>
              <a:t>C</a:t>
            </a:r>
            <a:r>
              <a:rPr lang="zh-CN" altLang="en-US" dirty="0" smtClean="0"/>
              <a:t>不能通过类</a:t>
            </a:r>
            <a:r>
              <a:rPr lang="en-US" altLang="zh-CN" dirty="0" smtClean="0"/>
              <a:t>A</a:t>
            </a:r>
            <a:r>
              <a:rPr lang="zh-CN" altLang="en-US" dirty="0" smtClean="0"/>
              <a:t>的实例对象访问到类</a:t>
            </a:r>
            <a:r>
              <a:rPr lang="en-US" altLang="zh-CN" dirty="0" smtClean="0"/>
              <a:t>A</a:t>
            </a:r>
            <a:r>
              <a:rPr lang="zh-CN" altLang="en-US" dirty="0" smtClean="0"/>
              <a:t>的非公有成员。</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165086" y="2401885"/>
            <a:ext cx="3225814" cy="3954466"/>
          </a:xfrm>
          <a:prstGeom prst="rect">
            <a:avLst/>
          </a:prstGeom>
          <a:ln w="38100">
            <a:solidFill>
              <a:srgbClr val="FF33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private</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=0):</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B(</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0):</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friend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B</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p>
        </p:txBody>
      </p:sp>
      <p:sp>
        <p:nvSpPr>
          <p:cNvPr id="10" name="内容占位符 2"/>
          <p:cNvSpPr txBox="1">
            <a:spLocks/>
          </p:cNvSpPr>
          <p:nvPr/>
        </p:nvSpPr>
        <p:spPr>
          <a:xfrm>
            <a:off x="3390900" y="2401884"/>
            <a:ext cx="5588015" cy="3960815"/>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mb_show</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000" dirty="0" smtClean="0">
                <a:solidFill>
                  <a:srgbClr val="0000FF"/>
                </a:solidFill>
                <a:latin typeface="新宋体" panose="02010609030101010101" pitchFamily="49" charset="-122"/>
                <a:ea typeface="新宋体" panose="02010609030101010101" pitchFamily="49" charset="-122"/>
              </a:rPr>
              <a:t>void</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a:t>
            </a:r>
            <a:r>
              <a:rPr lang="en-US" altLang="zh-CN" sz="2000" dirty="0">
                <a:solidFill>
                  <a:srgbClr val="000000"/>
                </a:solidFill>
                <a:latin typeface="新宋体" panose="02010609030101010101" pitchFamily="49" charset="-122"/>
                <a:ea typeface="新宋体" panose="02010609030101010101" pitchFamily="49" charset="-122"/>
              </a:rPr>
              <a:t>::mb_show()</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A</a:t>
            </a:r>
            <a:r>
              <a:rPr lang="en-US" altLang="zh-CN" sz="2000" dirty="0">
                <a:solidFill>
                  <a:srgbClr val="000000"/>
                </a:solidFill>
                <a:latin typeface="新宋体" panose="02010609030101010101" pitchFamily="49" charset="-122"/>
                <a:ea typeface="新宋体" panose="02010609030101010101" pitchFamily="49" charset="-122"/>
              </a:rPr>
              <a:t> a(10);</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err="1">
                <a:solidFill>
                  <a:srgbClr val="A31515"/>
                </a:solidFill>
                <a:latin typeface="新宋体" panose="02010609030101010101" pitchFamily="49" charset="-122"/>
                <a:ea typeface="新宋体" panose="02010609030101010101" pitchFamily="49" charset="-122"/>
              </a:rPr>
              <a:t>a.m_a</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a.m_a</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a:t>
            </a:r>
            <a:r>
              <a:rPr lang="zh-CN" altLang="en-US" sz="2000" dirty="0">
                <a:solidFill>
                  <a:srgbClr val="008000"/>
                </a:solidFill>
                <a:latin typeface="新宋体" panose="02010609030101010101" pitchFamily="49" charset="-122"/>
                <a:ea typeface="新宋体" panose="02010609030101010101" pitchFamily="49" charset="-122"/>
              </a:rPr>
              <a:t>的成员函数</a:t>
            </a:r>
            <a:r>
              <a:rPr lang="en-US" altLang="zh-CN" sz="2000" dirty="0" err="1">
                <a:solidFill>
                  <a:srgbClr val="008000"/>
                </a:solidFill>
                <a:latin typeface="新宋体" panose="02010609030101010101" pitchFamily="49" charset="-122"/>
                <a:ea typeface="新宋体" panose="02010609030101010101" pitchFamily="49" charset="-122"/>
              </a:rPr>
              <a:t>mb_show</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000" dirty="0" err="1" smtClean="0">
                <a:solidFill>
                  <a:srgbClr val="0000FF"/>
                </a:solidFill>
                <a:latin typeface="新宋体" panose="02010609030101010101" pitchFamily="49" charset="-122"/>
                <a:ea typeface="新宋体" panose="02010609030101010101" pitchFamily="49" charset="-122"/>
              </a:rPr>
              <a:t>int</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a:solidFill>
                  <a:srgbClr val="000000"/>
                </a:solidFill>
                <a:latin typeface="新宋体" panose="02010609030101010101" pitchFamily="49" charset="-122"/>
                <a:ea typeface="新宋体" panose="02010609030101010101" pitchFamily="49" charset="-122"/>
              </a:rPr>
              <a:t>main()</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c.mb_show</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system(</a:t>
            </a:r>
            <a:r>
              <a:rPr lang="en-US" altLang="zh-CN" sz="2000" dirty="0">
                <a:solidFill>
                  <a:srgbClr val="A31515"/>
                </a:solidFill>
                <a:latin typeface="新宋体" panose="02010609030101010101" pitchFamily="49" charset="-122"/>
                <a:ea typeface="新宋体" panose="02010609030101010101" pitchFamily="49" charset="-122"/>
              </a:rPr>
              <a:t>"pause"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main</a:t>
            </a:r>
            <a:r>
              <a:rPr lang="zh-CN" altLang="en-US" sz="2000" dirty="0">
                <a:solidFill>
                  <a:srgbClr val="008000"/>
                </a:solidFill>
                <a:latin typeface="新宋体" panose="02010609030101010101" pitchFamily="49" charset="-122"/>
                <a:ea typeface="新宋体" panose="02010609030101010101" pitchFamily="49" charset="-122"/>
              </a:rPr>
              <a:t>函数结束</a:t>
            </a:r>
            <a:endParaRPr lang="zh-CN" altLang="en-US" sz="2000" dirty="0">
              <a:solidFill>
                <a:srgbClr val="000000"/>
              </a:solidFill>
              <a:latin typeface="新宋体" panose="02010609030101010101" pitchFamily="49" charset="-122"/>
              <a:ea typeface="新宋体" panose="02010609030101010101" pitchFamily="49" charset="-122"/>
            </a:endParaRPr>
          </a:p>
        </p:txBody>
      </p:sp>
      <p:sp>
        <p:nvSpPr>
          <p:cNvPr id="11" name="Text Box 9"/>
          <p:cNvSpPr txBox="1">
            <a:spLocks noChangeArrowheads="1"/>
          </p:cNvSpPr>
          <p:nvPr/>
        </p:nvSpPr>
        <p:spPr bwMode="auto">
          <a:xfrm>
            <a:off x="6032500" y="5626100"/>
            <a:ext cx="2978903" cy="726568"/>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2000" dirty="0" smtClean="0">
                <a:ea typeface="楷体_GB2312" pitchFamily="49" charset="-122"/>
                <a:sym typeface="Wingdings" panose="05000000000000000000" pitchFamily="2" charset="2"/>
              </a:rPr>
              <a:t>类</a:t>
            </a:r>
            <a:r>
              <a:rPr lang="en-US" altLang="zh-CN" sz="2000" dirty="0" smtClean="0">
                <a:ea typeface="楷体_GB2312" pitchFamily="49" charset="-122"/>
                <a:sym typeface="Wingdings" panose="05000000000000000000" pitchFamily="2" charset="2"/>
              </a:rPr>
              <a:t>C</a:t>
            </a:r>
            <a:r>
              <a:rPr lang="zh-CN" altLang="en-US" sz="2000" dirty="0" smtClean="0">
                <a:ea typeface="楷体_GB2312" pitchFamily="49" charset="-122"/>
                <a:sym typeface="Wingdings" panose="05000000000000000000" pitchFamily="2" charset="2"/>
              </a:rPr>
              <a:t>是类</a:t>
            </a:r>
            <a:r>
              <a:rPr lang="en-US" altLang="zh-CN" sz="2000" dirty="0" smtClean="0">
                <a:ea typeface="楷体_GB2312" pitchFamily="49" charset="-122"/>
                <a:sym typeface="Wingdings" panose="05000000000000000000" pitchFamily="2" charset="2"/>
              </a:rPr>
              <a:t>B</a:t>
            </a:r>
            <a:r>
              <a:rPr lang="zh-CN" altLang="en-US" sz="2000" dirty="0" smtClean="0">
                <a:ea typeface="楷体_GB2312" pitchFamily="49" charset="-122"/>
                <a:sym typeface="Wingdings" panose="05000000000000000000" pitchFamily="2" charset="2"/>
              </a:rPr>
              <a:t>的友元类</a:t>
            </a:r>
            <a:r>
              <a:rPr lang="zh-CN" altLang="en-US" sz="2000" dirty="0">
                <a:ea typeface="楷体_GB2312" pitchFamily="49" charset="-122"/>
                <a:sym typeface="Wingdings" panose="05000000000000000000" pitchFamily="2" charset="2"/>
              </a:rPr>
              <a:t>，但类</a:t>
            </a:r>
            <a:r>
              <a:rPr lang="en-US" altLang="zh-CN" sz="2000" dirty="0" smtClean="0">
                <a:ea typeface="楷体_GB2312" pitchFamily="49" charset="-122"/>
                <a:sym typeface="Wingdings" panose="05000000000000000000" pitchFamily="2" charset="2"/>
              </a:rPr>
              <a:t>C</a:t>
            </a:r>
            <a:r>
              <a:rPr lang="zh-CN" altLang="en-US" sz="2000" dirty="0" smtClean="0">
                <a:ea typeface="楷体_GB2312" pitchFamily="49" charset="-122"/>
                <a:sym typeface="Wingdings" panose="05000000000000000000" pitchFamily="2" charset="2"/>
              </a:rPr>
              <a:t>不是类</a:t>
            </a:r>
            <a:r>
              <a:rPr lang="en-US" altLang="zh-CN" sz="2000" dirty="0" smtClean="0">
                <a:ea typeface="楷体_GB2312" pitchFamily="49" charset="-122"/>
                <a:sym typeface="Wingdings" panose="05000000000000000000" pitchFamily="2" charset="2"/>
              </a:rPr>
              <a:t>A</a:t>
            </a:r>
            <a:r>
              <a:rPr lang="zh-CN" altLang="en-US" sz="2000" dirty="0" smtClean="0">
                <a:ea typeface="楷体_GB2312" pitchFamily="49" charset="-122"/>
                <a:sym typeface="Wingdings" panose="05000000000000000000" pitchFamily="2" charset="2"/>
              </a:rPr>
              <a:t>的</a:t>
            </a:r>
            <a:r>
              <a:rPr lang="zh-CN" altLang="en-US" sz="2000" dirty="0">
                <a:ea typeface="楷体_GB2312" pitchFamily="49" charset="-122"/>
                <a:sym typeface="Wingdings" panose="05000000000000000000" pitchFamily="2" charset="2"/>
              </a:rPr>
              <a:t>友元</a:t>
            </a:r>
            <a:r>
              <a:rPr lang="zh-CN" altLang="en-US" sz="2000" dirty="0" smtClean="0">
                <a:ea typeface="楷体_GB2312" pitchFamily="49" charset="-122"/>
                <a:sym typeface="Wingdings" panose="05000000000000000000" pitchFamily="2" charset="2"/>
              </a:rPr>
              <a:t>类。</a:t>
            </a:r>
            <a:endParaRPr lang="en-US" altLang="zh-CN" sz="2000" dirty="0">
              <a:solidFill>
                <a:srgbClr val="0000FF"/>
              </a:solidFill>
              <a:ea typeface="楷体_GB2312" pitchFamily="49" charset="-122"/>
              <a:sym typeface="Wingdings" panose="05000000000000000000" pitchFamily="2" charset="2"/>
            </a:endParaRPr>
          </a:p>
        </p:txBody>
      </p:sp>
      <p:sp>
        <p:nvSpPr>
          <p:cNvPr id="12" name="AutoShape 40"/>
          <p:cNvSpPr>
            <a:spLocks/>
          </p:cNvSpPr>
          <p:nvPr/>
        </p:nvSpPr>
        <p:spPr bwMode="auto">
          <a:xfrm>
            <a:off x="6334124" y="3144107"/>
            <a:ext cx="2095499" cy="666623"/>
          </a:xfrm>
          <a:prstGeom prst="borderCallout2">
            <a:avLst>
              <a:gd name="adj1" fmla="val 98514"/>
              <a:gd name="adj2" fmla="val 51455"/>
              <a:gd name="adj3" fmla="val 127193"/>
              <a:gd name="adj4" fmla="val 40984"/>
              <a:gd name="adj5" fmla="val 172704"/>
              <a:gd name="adj6" fmla="val 26811"/>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1800" dirty="0">
                <a:ea typeface="楷体_GB2312" pitchFamily="49" charset="-122"/>
              </a:rPr>
              <a:t>编译错误</a:t>
            </a:r>
            <a:r>
              <a:rPr lang="en-US" altLang="zh-CN" sz="1800" dirty="0" smtClean="0">
                <a:ea typeface="楷体_GB2312" pitchFamily="49" charset="-122"/>
              </a:rPr>
              <a:t>: </a:t>
            </a:r>
            <a:r>
              <a:rPr lang="zh-CN" altLang="en-US" sz="1800" dirty="0" smtClean="0">
                <a:ea typeface="楷体_GB2312" pitchFamily="49" charset="-122"/>
              </a:rPr>
              <a:t>无法访问</a:t>
            </a:r>
            <a:r>
              <a:rPr lang="en-US" altLang="zh-CN" sz="1800" dirty="0" err="1" smtClean="0">
                <a:ea typeface="楷体_GB2312" pitchFamily="49" charset="-122"/>
              </a:rPr>
              <a:t>a.m_a</a:t>
            </a:r>
            <a:endParaRPr lang="zh-CN" altLang="en-US" sz="1800" dirty="0">
              <a:ea typeface="楷体_GB2312" pitchFamily="49" charset="-122"/>
            </a:endParaRPr>
          </a:p>
        </p:txBody>
      </p:sp>
      <p:sp>
        <p:nvSpPr>
          <p:cNvPr id="14" name="Text Box 9"/>
          <p:cNvSpPr txBox="1">
            <a:spLocks noChangeArrowheads="1"/>
          </p:cNvSpPr>
          <p:nvPr/>
        </p:nvSpPr>
        <p:spPr bwMode="auto">
          <a:xfrm>
            <a:off x="6032500" y="5156199"/>
            <a:ext cx="2978903" cy="490289"/>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lgn="ctr">
              <a:spcBef>
                <a:spcPct val="0"/>
              </a:spcBef>
              <a:buNone/>
            </a:pPr>
            <a:r>
              <a:rPr lang="zh-CN" altLang="en-US" sz="2000" dirty="0" smtClean="0">
                <a:solidFill>
                  <a:srgbClr val="0000FF"/>
                </a:solidFill>
                <a:ea typeface="楷体_GB2312" pitchFamily="49" charset="-122"/>
                <a:sym typeface="Wingdings" panose="05000000000000000000" pitchFamily="2" charset="2"/>
              </a:rPr>
              <a:t>友元不具有传递性。</a:t>
            </a:r>
            <a:endParaRPr lang="en-US" altLang="zh-CN" sz="20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2396782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2"/>
          <p:cNvSpPr>
            <a:spLocks noChangeArrowheads="1"/>
          </p:cNvSpPr>
          <p:nvPr/>
        </p:nvSpPr>
        <p:spPr bwMode="auto">
          <a:xfrm>
            <a:off x="217063" y="3601720"/>
            <a:ext cx="1027537" cy="219170"/>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p:txBody>
          <a:bodyPr/>
          <a:lstStyle/>
          <a:p>
            <a:r>
              <a:rPr lang="zh-CN" altLang="en-US" dirty="0" smtClean="0"/>
              <a:t>类</a:t>
            </a:r>
            <a:r>
              <a:rPr lang="en-US" altLang="zh-CN" dirty="0" smtClean="0"/>
              <a:t>B</a:t>
            </a:r>
            <a:r>
              <a:rPr lang="zh-CN" altLang="en-US" dirty="0" smtClean="0"/>
              <a:t>的友元类和类</a:t>
            </a:r>
            <a:r>
              <a:rPr lang="en-US" altLang="zh-CN" dirty="0" smtClean="0"/>
              <a:t>B</a:t>
            </a:r>
            <a:r>
              <a:rPr lang="zh-CN" altLang="en-US" dirty="0" smtClean="0"/>
              <a:t>的父类</a:t>
            </a:r>
            <a:endParaRPr lang="zh-CN" altLang="en-US" dirty="0"/>
          </a:p>
        </p:txBody>
      </p:sp>
      <p:sp>
        <p:nvSpPr>
          <p:cNvPr id="3" name="内容占位符 2"/>
          <p:cNvSpPr>
            <a:spLocks noGrp="1"/>
          </p:cNvSpPr>
          <p:nvPr>
            <p:ph idx="1"/>
          </p:nvPr>
        </p:nvSpPr>
        <p:spPr>
          <a:xfrm>
            <a:off x="461963" y="1457325"/>
            <a:ext cx="8220075" cy="815975"/>
          </a:xfrm>
        </p:spPr>
        <p:txBody>
          <a:bodyPr>
            <a:normAutofit fontScale="92500" lnSpcReduction="10000"/>
          </a:bodyPr>
          <a:lstStyle/>
          <a:p>
            <a:r>
              <a:rPr lang="zh-CN" altLang="en-US" dirty="0" smtClean="0"/>
              <a:t>设类</a:t>
            </a:r>
            <a:r>
              <a:rPr lang="en-US" altLang="zh-CN" dirty="0" smtClean="0"/>
              <a:t>C</a:t>
            </a:r>
            <a:r>
              <a:rPr lang="zh-CN" altLang="en-US" dirty="0"/>
              <a:t>是类</a:t>
            </a:r>
            <a:r>
              <a:rPr lang="en-US" altLang="zh-CN" dirty="0"/>
              <a:t>B</a:t>
            </a:r>
            <a:r>
              <a:rPr lang="zh-CN" altLang="en-US" dirty="0"/>
              <a:t>的友元</a:t>
            </a:r>
            <a:r>
              <a:rPr lang="zh-CN" altLang="en-US" dirty="0" smtClean="0"/>
              <a:t>类，则在类</a:t>
            </a:r>
            <a:r>
              <a:rPr lang="en-US" altLang="zh-CN" dirty="0" smtClean="0"/>
              <a:t>B</a:t>
            </a:r>
            <a:r>
              <a:rPr lang="zh-CN" altLang="en-US" dirty="0" smtClean="0"/>
              <a:t>的所有父类成员中，类</a:t>
            </a:r>
            <a:r>
              <a:rPr lang="en-US" altLang="zh-CN" dirty="0" smtClean="0"/>
              <a:t>C</a:t>
            </a:r>
            <a:r>
              <a:rPr lang="zh-CN" altLang="en-US" dirty="0" smtClean="0"/>
              <a:t>通过类</a:t>
            </a:r>
            <a:r>
              <a:rPr lang="en-US" altLang="zh-CN" dirty="0" smtClean="0"/>
              <a:t>B</a:t>
            </a:r>
            <a:r>
              <a:rPr lang="zh-CN" altLang="en-US" dirty="0" smtClean="0"/>
              <a:t>只能访问到其中类</a:t>
            </a:r>
            <a:r>
              <a:rPr lang="en-US" altLang="zh-CN" dirty="0"/>
              <a:t>B</a:t>
            </a:r>
            <a:r>
              <a:rPr lang="zh-CN" altLang="en-US" dirty="0" smtClean="0"/>
              <a:t>能访问到的成员。</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165086" y="2401885"/>
            <a:ext cx="3225814" cy="3954466"/>
          </a:xfrm>
          <a:prstGeom prst="rect">
            <a:avLst/>
          </a:prstGeom>
          <a:ln w="38100">
            <a:solidFill>
              <a:srgbClr val="FF33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private</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=0):</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B(</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0):</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friend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B</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p>
        </p:txBody>
      </p:sp>
      <p:sp>
        <p:nvSpPr>
          <p:cNvPr id="10" name="内容占位符 2"/>
          <p:cNvSpPr txBox="1">
            <a:spLocks/>
          </p:cNvSpPr>
          <p:nvPr/>
        </p:nvSpPr>
        <p:spPr>
          <a:xfrm>
            <a:off x="3390900" y="2401884"/>
            <a:ext cx="5588015" cy="3960815"/>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mb_show</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000" dirty="0" smtClean="0">
                <a:solidFill>
                  <a:srgbClr val="0000FF"/>
                </a:solidFill>
                <a:latin typeface="新宋体" panose="02010609030101010101" pitchFamily="49" charset="-122"/>
                <a:ea typeface="新宋体" panose="02010609030101010101" pitchFamily="49" charset="-122"/>
              </a:rPr>
              <a:t>void</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a:t>
            </a:r>
            <a:r>
              <a:rPr lang="en-US" altLang="zh-CN" sz="2000" dirty="0">
                <a:solidFill>
                  <a:srgbClr val="000000"/>
                </a:solidFill>
                <a:latin typeface="新宋体" panose="02010609030101010101" pitchFamily="49" charset="-122"/>
                <a:ea typeface="新宋体" panose="02010609030101010101" pitchFamily="49" charset="-122"/>
              </a:rPr>
              <a:t>::mb_show()</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B</a:t>
            </a:r>
            <a:r>
              <a:rPr lang="en-US" altLang="zh-CN" sz="2000" dirty="0">
                <a:solidFill>
                  <a:srgbClr val="000000"/>
                </a:solidFill>
                <a:latin typeface="新宋体" panose="02010609030101010101" pitchFamily="49" charset="-122"/>
                <a:ea typeface="新宋体" panose="02010609030101010101" pitchFamily="49" charset="-122"/>
              </a:rPr>
              <a:t> b(10);</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err="1">
                <a:solidFill>
                  <a:srgbClr val="A31515"/>
                </a:solidFill>
                <a:latin typeface="新宋体" panose="02010609030101010101" pitchFamily="49" charset="-122"/>
                <a:ea typeface="新宋体" panose="02010609030101010101" pitchFamily="49" charset="-122"/>
              </a:rPr>
              <a:t>b.m_a</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b.m_a</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a:t>
            </a:r>
            <a:r>
              <a:rPr lang="zh-CN" altLang="en-US" sz="2000" dirty="0">
                <a:solidFill>
                  <a:srgbClr val="008000"/>
                </a:solidFill>
                <a:latin typeface="新宋体" panose="02010609030101010101" pitchFamily="49" charset="-122"/>
                <a:ea typeface="新宋体" panose="02010609030101010101" pitchFamily="49" charset="-122"/>
              </a:rPr>
              <a:t>的成员函数</a:t>
            </a:r>
            <a:r>
              <a:rPr lang="en-US" altLang="zh-CN" sz="2000" dirty="0" err="1">
                <a:solidFill>
                  <a:srgbClr val="008000"/>
                </a:solidFill>
                <a:latin typeface="新宋体" panose="02010609030101010101" pitchFamily="49" charset="-122"/>
                <a:ea typeface="新宋体" panose="02010609030101010101" pitchFamily="49" charset="-122"/>
              </a:rPr>
              <a:t>mb_show</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000" dirty="0" err="1" smtClean="0">
                <a:solidFill>
                  <a:srgbClr val="0000FF"/>
                </a:solidFill>
                <a:latin typeface="新宋体" panose="02010609030101010101" pitchFamily="49" charset="-122"/>
                <a:ea typeface="新宋体" panose="02010609030101010101" pitchFamily="49" charset="-122"/>
              </a:rPr>
              <a:t>int</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a:solidFill>
                  <a:srgbClr val="000000"/>
                </a:solidFill>
                <a:latin typeface="新宋体" panose="02010609030101010101" pitchFamily="49" charset="-122"/>
                <a:ea typeface="新宋体" panose="02010609030101010101" pitchFamily="49" charset="-122"/>
              </a:rPr>
              <a:t>main()</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c.mb_show</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system(</a:t>
            </a:r>
            <a:r>
              <a:rPr lang="en-US" altLang="zh-CN" sz="2000" dirty="0">
                <a:solidFill>
                  <a:srgbClr val="A31515"/>
                </a:solidFill>
                <a:latin typeface="新宋体" panose="02010609030101010101" pitchFamily="49" charset="-122"/>
                <a:ea typeface="新宋体" panose="02010609030101010101" pitchFamily="49" charset="-122"/>
              </a:rPr>
              <a:t>"pause"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main</a:t>
            </a:r>
            <a:r>
              <a:rPr lang="zh-CN" altLang="en-US" sz="2000" dirty="0">
                <a:solidFill>
                  <a:srgbClr val="008000"/>
                </a:solidFill>
                <a:latin typeface="新宋体" panose="02010609030101010101" pitchFamily="49" charset="-122"/>
                <a:ea typeface="新宋体" panose="02010609030101010101" pitchFamily="49" charset="-122"/>
              </a:rPr>
              <a:t>函数结束</a:t>
            </a:r>
            <a:endParaRPr lang="zh-CN" altLang="en-US" sz="2000" dirty="0">
              <a:solidFill>
                <a:srgbClr val="000000"/>
              </a:solidFill>
              <a:latin typeface="新宋体" panose="02010609030101010101" pitchFamily="49" charset="-122"/>
              <a:ea typeface="新宋体" panose="02010609030101010101" pitchFamily="49" charset="-122"/>
            </a:endParaRPr>
          </a:p>
        </p:txBody>
      </p:sp>
      <p:sp>
        <p:nvSpPr>
          <p:cNvPr id="11" name="Text Box 9"/>
          <p:cNvSpPr txBox="1">
            <a:spLocks noChangeArrowheads="1"/>
          </p:cNvSpPr>
          <p:nvPr/>
        </p:nvSpPr>
        <p:spPr bwMode="auto">
          <a:xfrm>
            <a:off x="6032500" y="5626100"/>
            <a:ext cx="2978903" cy="726568"/>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2000" dirty="0" smtClean="0">
                <a:ea typeface="楷体_GB2312" pitchFamily="49" charset="-122"/>
                <a:sym typeface="Wingdings" panose="05000000000000000000" pitchFamily="2" charset="2"/>
              </a:rPr>
              <a:t>类</a:t>
            </a:r>
            <a:r>
              <a:rPr lang="en-US" altLang="zh-CN" sz="2000" dirty="0" smtClean="0">
                <a:ea typeface="楷体_GB2312" pitchFamily="49" charset="-122"/>
                <a:sym typeface="Wingdings" panose="05000000000000000000" pitchFamily="2" charset="2"/>
              </a:rPr>
              <a:t>C</a:t>
            </a:r>
            <a:r>
              <a:rPr lang="zh-CN" altLang="en-US" sz="2000" dirty="0" smtClean="0">
                <a:ea typeface="楷体_GB2312" pitchFamily="49" charset="-122"/>
                <a:sym typeface="Wingdings" panose="05000000000000000000" pitchFamily="2" charset="2"/>
              </a:rPr>
              <a:t>是类</a:t>
            </a:r>
            <a:r>
              <a:rPr lang="en-US" altLang="zh-CN" sz="2000" dirty="0" smtClean="0">
                <a:ea typeface="楷体_GB2312" pitchFamily="49" charset="-122"/>
                <a:sym typeface="Wingdings" panose="05000000000000000000" pitchFamily="2" charset="2"/>
              </a:rPr>
              <a:t>B</a:t>
            </a:r>
            <a:r>
              <a:rPr lang="zh-CN" altLang="en-US" sz="2000" dirty="0" smtClean="0">
                <a:ea typeface="楷体_GB2312" pitchFamily="49" charset="-122"/>
                <a:sym typeface="Wingdings" panose="05000000000000000000" pitchFamily="2" charset="2"/>
              </a:rPr>
              <a:t>的友元类</a:t>
            </a:r>
            <a:r>
              <a:rPr lang="zh-CN" altLang="en-US" sz="2000" dirty="0">
                <a:ea typeface="楷体_GB2312" pitchFamily="49" charset="-122"/>
                <a:sym typeface="Wingdings" panose="05000000000000000000" pitchFamily="2" charset="2"/>
              </a:rPr>
              <a:t>，但类</a:t>
            </a:r>
            <a:r>
              <a:rPr lang="en-US" altLang="zh-CN" sz="2000" dirty="0" smtClean="0">
                <a:ea typeface="楷体_GB2312" pitchFamily="49" charset="-122"/>
                <a:sym typeface="Wingdings" panose="05000000000000000000" pitchFamily="2" charset="2"/>
              </a:rPr>
              <a:t>C</a:t>
            </a:r>
            <a:r>
              <a:rPr lang="zh-CN" altLang="en-US" sz="2000" dirty="0" smtClean="0">
                <a:ea typeface="楷体_GB2312" pitchFamily="49" charset="-122"/>
                <a:sym typeface="Wingdings" panose="05000000000000000000" pitchFamily="2" charset="2"/>
              </a:rPr>
              <a:t>不是类</a:t>
            </a:r>
            <a:r>
              <a:rPr lang="en-US" altLang="zh-CN" sz="2000" dirty="0" smtClean="0">
                <a:ea typeface="楷体_GB2312" pitchFamily="49" charset="-122"/>
                <a:sym typeface="Wingdings" panose="05000000000000000000" pitchFamily="2" charset="2"/>
              </a:rPr>
              <a:t>A</a:t>
            </a:r>
            <a:r>
              <a:rPr lang="zh-CN" altLang="en-US" sz="2000" dirty="0" smtClean="0">
                <a:ea typeface="楷体_GB2312" pitchFamily="49" charset="-122"/>
                <a:sym typeface="Wingdings" panose="05000000000000000000" pitchFamily="2" charset="2"/>
              </a:rPr>
              <a:t>的</a:t>
            </a:r>
            <a:r>
              <a:rPr lang="zh-CN" altLang="en-US" sz="2000" dirty="0">
                <a:ea typeface="楷体_GB2312" pitchFamily="49" charset="-122"/>
                <a:sym typeface="Wingdings" panose="05000000000000000000" pitchFamily="2" charset="2"/>
              </a:rPr>
              <a:t>友元</a:t>
            </a:r>
            <a:r>
              <a:rPr lang="zh-CN" altLang="en-US" sz="2000" dirty="0" smtClean="0">
                <a:ea typeface="楷体_GB2312" pitchFamily="49" charset="-122"/>
                <a:sym typeface="Wingdings" panose="05000000000000000000" pitchFamily="2" charset="2"/>
              </a:rPr>
              <a:t>类。</a:t>
            </a:r>
            <a:endParaRPr lang="en-US" altLang="zh-CN" sz="2000" dirty="0">
              <a:solidFill>
                <a:srgbClr val="0000FF"/>
              </a:solidFill>
              <a:ea typeface="楷体_GB2312" pitchFamily="49" charset="-122"/>
              <a:sym typeface="Wingdings" panose="05000000000000000000" pitchFamily="2" charset="2"/>
            </a:endParaRPr>
          </a:p>
        </p:txBody>
      </p:sp>
      <p:sp>
        <p:nvSpPr>
          <p:cNvPr id="12" name="AutoShape 40"/>
          <p:cNvSpPr>
            <a:spLocks/>
          </p:cNvSpPr>
          <p:nvPr/>
        </p:nvSpPr>
        <p:spPr bwMode="auto">
          <a:xfrm>
            <a:off x="6334124" y="3144107"/>
            <a:ext cx="2095499" cy="666623"/>
          </a:xfrm>
          <a:prstGeom prst="borderCallout2">
            <a:avLst>
              <a:gd name="adj1" fmla="val 98514"/>
              <a:gd name="adj2" fmla="val 51455"/>
              <a:gd name="adj3" fmla="val 127193"/>
              <a:gd name="adj4" fmla="val 40984"/>
              <a:gd name="adj5" fmla="val 172704"/>
              <a:gd name="adj6" fmla="val 26811"/>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1800" dirty="0">
                <a:ea typeface="楷体_GB2312" pitchFamily="49" charset="-122"/>
              </a:rPr>
              <a:t>编译错误</a:t>
            </a:r>
            <a:r>
              <a:rPr lang="en-US" altLang="zh-CN" sz="1800" dirty="0" smtClean="0">
                <a:ea typeface="楷体_GB2312" pitchFamily="49" charset="-122"/>
              </a:rPr>
              <a:t>: </a:t>
            </a:r>
            <a:r>
              <a:rPr lang="zh-CN" altLang="en-US" sz="1800" dirty="0" smtClean="0">
                <a:ea typeface="楷体_GB2312" pitchFamily="49" charset="-122"/>
              </a:rPr>
              <a:t>无法访问</a:t>
            </a:r>
            <a:r>
              <a:rPr lang="en-US" altLang="zh-CN" sz="1800" dirty="0" err="1" smtClean="0">
                <a:ea typeface="楷体_GB2312" pitchFamily="49" charset="-122"/>
              </a:rPr>
              <a:t>b.m_a</a:t>
            </a:r>
            <a:endParaRPr lang="zh-CN" altLang="en-US" sz="1800" dirty="0">
              <a:ea typeface="楷体_GB2312" pitchFamily="49" charset="-122"/>
            </a:endParaRPr>
          </a:p>
        </p:txBody>
      </p:sp>
      <p:sp>
        <p:nvSpPr>
          <p:cNvPr id="14" name="Text Box 9"/>
          <p:cNvSpPr txBox="1">
            <a:spLocks noChangeArrowheads="1"/>
          </p:cNvSpPr>
          <p:nvPr/>
        </p:nvSpPr>
        <p:spPr bwMode="auto">
          <a:xfrm>
            <a:off x="6032500" y="5156199"/>
            <a:ext cx="2978903" cy="490289"/>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lgn="ctr">
              <a:spcBef>
                <a:spcPct val="0"/>
              </a:spcBef>
              <a:buNone/>
            </a:pPr>
            <a:r>
              <a:rPr lang="zh-CN" altLang="en-US" sz="2000" dirty="0" smtClean="0">
                <a:solidFill>
                  <a:srgbClr val="0000FF"/>
                </a:solidFill>
                <a:ea typeface="楷体_GB2312" pitchFamily="49" charset="-122"/>
                <a:sym typeface="Wingdings" panose="05000000000000000000" pitchFamily="2" charset="2"/>
              </a:rPr>
              <a:t>友元不具有传递性。</a:t>
            </a:r>
            <a:endParaRPr lang="en-US" altLang="zh-CN" sz="20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2850915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a:t>
            </a:r>
            <a:r>
              <a:rPr lang="en-US" altLang="zh-CN" dirty="0" smtClean="0"/>
              <a:t>B</a:t>
            </a:r>
            <a:r>
              <a:rPr lang="zh-CN" altLang="en-US" dirty="0" smtClean="0"/>
              <a:t>的友元类和类</a:t>
            </a:r>
            <a:r>
              <a:rPr lang="en-US" altLang="zh-CN" dirty="0" smtClean="0"/>
              <a:t>B</a:t>
            </a:r>
            <a:r>
              <a:rPr lang="zh-CN" altLang="en-US" dirty="0" smtClean="0"/>
              <a:t>的父类</a:t>
            </a:r>
            <a:endParaRPr lang="zh-CN" altLang="en-US" dirty="0"/>
          </a:p>
        </p:txBody>
      </p:sp>
      <p:sp>
        <p:nvSpPr>
          <p:cNvPr id="3" name="内容占位符 2"/>
          <p:cNvSpPr>
            <a:spLocks noGrp="1"/>
          </p:cNvSpPr>
          <p:nvPr>
            <p:ph idx="1"/>
          </p:nvPr>
        </p:nvSpPr>
        <p:spPr>
          <a:xfrm>
            <a:off x="461963" y="1457325"/>
            <a:ext cx="8220075" cy="815975"/>
          </a:xfrm>
        </p:spPr>
        <p:txBody>
          <a:bodyPr>
            <a:normAutofit fontScale="92500" lnSpcReduction="10000"/>
          </a:bodyPr>
          <a:lstStyle/>
          <a:p>
            <a:r>
              <a:rPr lang="zh-CN" altLang="en-US" dirty="0" smtClean="0"/>
              <a:t>设类</a:t>
            </a:r>
            <a:r>
              <a:rPr lang="en-US" altLang="zh-CN" dirty="0" smtClean="0"/>
              <a:t>C</a:t>
            </a:r>
            <a:r>
              <a:rPr lang="zh-CN" altLang="en-US" dirty="0"/>
              <a:t>是类</a:t>
            </a:r>
            <a:r>
              <a:rPr lang="en-US" altLang="zh-CN" dirty="0"/>
              <a:t>B</a:t>
            </a:r>
            <a:r>
              <a:rPr lang="zh-CN" altLang="en-US" dirty="0"/>
              <a:t>的友元</a:t>
            </a:r>
            <a:r>
              <a:rPr lang="zh-CN" altLang="en-US" dirty="0" smtClean="0"/>
              <a:t>类，类</a:t>
            </a:r>
            <a:r>
              <a:rPr lang="en-US" altLang="zh-CN" dirty="0" smtClean="0"/>
              <a:t>A</a:t>
            </a:r>
            <a:r>
              <a:rPr lang="zh-CN" altLang="en-US" dirty="0" smtClean="0"/>
              <a:t>是类</a:t>
            </a:r>
            <a:r>
              <a:rPr lang="en-US" altLang="zh-CN" dirty="0" smtClean="0"/>
              <a:t>B</a:t>
            </a:r>
            <a:r>
              <a:rPr lang="zh-CN" altLang="en-US" dirty="0" smtClean="0"/>
              <a:t>的父类，则类</a:t>
            </a:r>
            <a:r>
              <a:rPr lang="en-US" altLang="zh-CN" dirty="0" smtClean="0"/>
              <a:t>C</a:t>
            </a:r>
            <a:r>
              <a:rPr lang="zh-CN" altLang="en-US" dirty="0" smtClean="0"/>
              <a:t>不能通过类</a:t>
            </a:r>
            <a:r>
              <a:rPr lang="en-US" altLang="zh-CN" dirty="0" smtClean="0"/>
              <a:t>A</a:t>
            </a:r>
            <a:r>
              <a:rPr lang="zh-CN" altLang="en-US" dirty="0" smtClean="0"/>
              <a:t>的实例对象访问到类</a:t>
            </a:r>
            <a:r>
              <a:rPr lang="en-US" altLang="zh-CN" dirty="0" smtClean="0"/>
              <a:t>A</a:t>
            </a:r>
            <a:r>
              <a:rPr lang="zh-CN" altLang="en-US" dirty="0" smtClean="0"/>
              <a:t>的非公有成员。</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5" name="AutoShape 2"/>
          <p:cNvSpPr>
            <a:spLocks noChangeArrowheads="1"/>
          </p:cNvSpPr>
          <p:nvPr/>
        </p:nvSpPr>
        <p:spPr bwMode="auto">
          <a:xfrm>
            <a:off x="217063" y="3601720"/>
            <a:ext cx="1200257" cy="219170"/>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9" name="内容占位符 2"/>
          <p:cNvSpPr txBox="1">
            <a:spLocks/>
          </p:cNvSpPr>
          <p:nvPr/>
        </p:nvSpPr>
        <p:spPr>
          <a:xfrm>
            <a:off x="165086" y="2401885"/>
            <a:ext cx="3225814" cy="3954466"/>
          </a:xfrm>
          <a:prstGeom prst="rect">
            <a:avLst/>
          </a:prstGeom>
          <a:ln w="38100">
            <a:solidFill>
              <a:srgbClr val="FF33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protected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=0):</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B(</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0):</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friend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B</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p>
        </p:txBody>
      </p:sp>
      <p:sp>
        <p:nvSpPr>
          <p:cNvPr id="10" name="内容占位符 2"/>
          <p:cNvSpPr txBox="1">
            <a:spLocks/>
          </p:cNvSpPr>
          <p:nvPr/>
        </p:nvSpPr>
        <p:spPr>
          <a:xfrm>
            <a:off x="3390900" y="2401884"/>
            <a:ext cx="5588015" cy="3960815"/>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mb_show</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000" dirty="0" smtClean="0">
                <a:solidFill>
                  <a:srgbClr val="0000FF"/>
                </a:solidFill>
                <a:latin typeface="新宋体" panose="02010609030101010101" pitchFamily="49" charset="-122"/>
                <a:ea typeface="新宋体" panose="02010609030101010101" pitchFamily="49" charset="-122"/>
              </a:rPr>
              <a:t>void</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a:t>
            </a:r>
            <a:r>
              <a:rPr lang="en-US" altLang="zh-CN" sz="2000" dirty="0">
                <a:solidFill>
                  <a:srgbClr val="000000"/>
                </a:solidFill>
                <a:latin typeface="新宋体" panose="02010609030101010101" pitchFamily="49" charset="-122"/>
                <a:ea typeface="新宋体" panose="02010609030101010101" pitchFamily="49" charset="-122"/>
              </a:rPr>
              <a:t>::mb_show()</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A</a:t>
            </a:r>
            <a:r>
              <a:rPr lang="en-US" altLang="zh-CN" sz="2000" dirty="0">
                <a:solidFill>
                  <a:srgbClr val="000000"/>
                </a:solidFill>
                <a:latin typeface="新宋体" panose="02010609030101010101" pitchFamily="49" charset="-122"/>
                <a:ea typeface="新宋体" panose="02010609030101010101" pitchFamily="49" charset="-122"/>
              </a:rPr>
              <a:t> a(10);</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err="1">
                <a:solidFill>
                  <a:srgbClr val="A31515"/>
                </a:solidFill>
                <a:latin typeface="新宋体" panose="02010609030101010101" pitchFamily="49" charset="-122"/>
                <a:ea typeface="新宋体" panose="02010609030101010101" pitchFamily="49" charset="-122"/>
              </a:rPr>
              <a:t>a.m_a</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a.m_a</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a:t>
            </a:r>
            <a:r>
              <a:rPr lang="zh-CN" altLang="en-US" sz="2000" dirty="0">
                <a:solidFill>
                  <a:srgbClr val="008000"/>
                </a:solidFill>
                <a:latin typeface="新宋体" panose="02010609030101010101" pitchFamily="49" charset="-122"/>
                <a:ea typeface="新宋体" panose="02010609030101010101" pitchFamily="49" charset="-122"/>
              </a:rPr>
              <a:t>的成员函数</a:t>
            </a:r>
            <a:r>
              <a:rPr lang="en-US" altLang="zh-CN" sz="2000" dirty="0" err="1">
                <a:solidFill>
                  <a:srgbClr val="008000"/>
                </a:solidFill>
                <a:latin typeface="新宋体" panose="02010609030101010101" pitchFamily="49" charset="-122"/>
                <a:ea typeface="新宋体" panose="02010609030101010101" pitchFamily="49" charset="-122"/>
              </a:rPr>
              <a:t>mb_show</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000" dirty="0" err="1" smtClean="0">
                <a:solidFill>
                  <a:srgbClr val="0000FF"/>
                </a:solidFill>
                <a:latin typeface="新宋体" panose="02010609030101010101" pitchFamily="49" charset="-122"/>
                <a:ea typeface="新宋体" panose="02010609030101010101" pitchFamily="49" charset="-122"/>
              </a:rPr>
              <a:t>int</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a:solidFill>
                  <a:srgbClr val="000000"/>
                </a:solidFill>
                <a:latin typeface="新宋体" panose="02010609030101010101" pitchFamily="49" charset="-122"/>
                <a:ea typeface="新宋体" panose="02010609030101010101" pitchFamily="49" charset="-122"/>
              </a:rPr>
              <a:t>main()</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c.mb_show</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system(</a:t>
            </a:r>
            <a:r>
              <a:rPr lang="en-US" altLang="zh-CN" sz="2000" dirty="0">
                <a:solidFill>
                  <a:srgbClr val="A31515"/>
                </a:solidFill>
                <a:latin typeface="新宋体" panose="02010609030101010101" pitchFamily="49" charset="-122"/>
                <a:ea typeface="新宋体" panose="02010609030101010101" pitchFamily="49" charset="-122"/>
              </a:rPr>
              <a:t>"pause"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main</a:t>
            </a:r>
            <a:r>
              <a:rPr lang="zh-CN" altLang="en-US" sz="2000" dirty="0">
                <a:solidFill>
                  <a:srgbClr val="008000"/>
                </a:solidFill>
                <a:latin typeface="新宋体" panose="02010609030101010101" pitchFamily="49" charset="-122"/>
                <a:ea typeface="新宋体" panose="02010609030101010101" pitchFamily="49" charset="-122"/>
              </a:rPr>
              <a:t>函数结束</a:t>
            </a:r>
            <a:endParaRPr lang="zh-CN" altLang="en-US" sz="2000" dirty="0">
              <a:solidFill>
                <a:srgbClr val="000000"/>
              </a:solidFill>
              <a:latin typeface="新宋体" panose="02010609030101010101" pitchFamily="49" charset="-122"/>
              <a:ea typeface="新宋体" panose="02010609030101010101" pitchFamily="49" charset="-122"/>
            </a:endParaRPr>
          </a:p>
        </p:txBody>
      </p:sp>
      <p:sp>
        <p:nvSpPr>
          <p:cNvPr id="11" name="Text Box 9"/>
          <p:cNvSpPr txBox="1">
            <a:spLocks noChangeArrowheads="1"/>
          </p:cNvSpPr>
          <p:nvPr/>
        </p:nvSpPr>
        <p:spPr bwMode="auto">
          <a:xfrm>
            <a:off x="6032500" y="5626100"/>
            <a:ext cx="2978903" cy="726568"/>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2000" dirty="0" smtClean="0">
                <a:ea typeface="楷体_GB2312" pitchFamily="49" charset="-122"/>
                <a:sym typeface="Wingdings" panose="05000000000000000000" pitchFamily="2" charset="2"/>
              </a:rPr>
              <a:t>类</a:t>
            </a:r>
            <a:r>
              <a:rPr lang="en-US" altLang="zh-CN" sz="2000" dirty="0" smtClean="0">
                <a:ea typeface="楷体_GB2312" pitchFamily="49" charset="-122"/>
                <a:sym typeface="Wingdings" panose="05000000000000000000" pitchFamily="2" charset="2"/>
              </a:rPr>
              <a:t>C</a:t>
            </a:r>
            <a:r>
              <a:rPr lang="zh-CN" altLang="en-US" sz="2000" dirty="0" smtClean="0">
                <a:ea typeface="楷体_GB2312" pitchFamily="49" charset="-122"/>
                <a:sym typeface="Wingdings" panose="05000000000000000000" pitchFamily="2" charset="2"/>
              </a:rPr>
              <a:t>是类</a:t>
            </a:r>
            <a:r>
              <a:rPr lang="en-US" altLang="zh-CN" sz="2000" dirty="0" smtClean="0">
                <a:ea typeface="楷体_GB2312" pitchFamily="49" charset="-122"/>
                <a:sym typeface="Wingdings" panose="05000000000000000000" pitchFamily="2" charset="2"/>
              </a:rPr>
              <a:t>B</a:t>
            </a:r>
            <a:r>
              <a:rPr lang="zh-CN" altLang="en-US" sz="2000" dirty="0" smtClean="0">
                <a:ea typeface="楷体_GB2312" pitchFamily="49" charset="-122"/>
                <a:sym typeface="Wingdings" panose="05000000000000000000" pitchFamily="2" charset="2"/>
              </a:rPr>
              <a:t>的友元类</a:t>
            </a:r>
            <a:r>
              <a:rPr lang="zh-CN" altLang="en-US" sz="2000" dirty="0">
                <a:ea typeface="楷体_GB2312" pitchFamily="49" charset="-122"/>
                <a:sym typeface="Wingdings" panose="05000000000000000000" pitchFamily="2" charset="2"/>
              </a:rPr>
              <a:t>，但类</a:t>
            </a:r>
            <a:r>
              <a:rPr lang="en-US" altLang="zh-CN" sz="2000" dirty="0" smtClean="0">
                <a:ea typeface="楷体_GB2312" pitchFamily="49" charset="-122"/>
                <a:sym typeface="Wingdings" panose="05000000000000000000" pitchFamily="2" charset="2"/>
              </a:rPr>
              <a:t>C</a:t>
            </a:r>
            <a:r>
              <a:rPr lang="zh-CN" altLang="en-US" sz="2000" dirty="0" smtClean="0">
                <a:ea typeface="楷体_GB2312" pitchFamily="49" charset="-122"/>
                <a:sym typeface="Wingdings" panose="05000000000000000000" pitchFamily="2" charset="2"/>
              </a:rPr>
              <a:t>不是类</a:t>
            </a:r>
            <a:r>
              <a:rPr lang="en-US" altLang="zh-CN" sz="2000" dirty="0" smtClean="0">
                <a:ea typeface="楷体_GB2312" pitchFamily="49" charset="-122"/>
                <a:sym typeface="Wingdings" panose="05000000000000000000" pitchFamily="2" charset="2"/>
              </a:rPr>
              <a:t>A</a:t>
            </a:r>
            <a:r>
              <a:rPr lang="zh-CN" altLang="en-US" sz="2000" dirty="0" smtClean="0">
                <a:ea typeface="楷体_GB2312" pitchFamily="49" charset="-122"/>
                <a:sym typeface="Wingdings" panose="05000000000000000000" pitchFamily="2" charset="2"/>
              </a:rPr>
              <a:t>的</a:t>
            </a:r>
            <a:r>
              <a:rPr lang="zh-CN" altLang="en-US" sz="2000" dirty="0">
                <a:ea typeface="楷体_GB2312" pitchFamily="49" charset="-122"/>
                <a:sym typeface="Wingdings" panose="05000000000000000000" pitchFamily="2" charset="2"/>
              </a:rPr>
              <a:t>友元</a:t>
            </a:r>
            <a:r>
              <a:rPr lang="zh-CN" altLang="en-US" sz="2000" dirty="0" smtClean="0">
                <a:ea typeface="楷体_GB2312" pitchFamily="49" charset="-122"/>
                <a:sym typeface="Wingdings" panose="05000000000000000000" pitchFamily="2" charset="2"/>
              </a:rPr>
              <a:t>类。</a:t>
            </a:r>
            <a:endParaRPr lang="en-US" altLang="zh-CN" sz="2000" dirty="0">
              <a:solidFill>
                <a:srgbClr val="0000FF"/>
              </a:solidFill>
              <a:ea typeface="楷体_GB2312" pitchFamily="49" charset="-122"/>
              <a:sym typeface="Wingdings" panose="05000000000000000000" pitchFamily="2" charset="2"/>
            </a:endParaRPr>
          </a:p>
        </p:txBody>
      </p:sp>
      <p:sp>
        <p:nvSpPr>
          <p:cNvPr id="12" name="AutoShape 40"/>
          <p:cNvSpPr>
            <a:spLocks/>
          </p:cNvSpPr>
          <p:nvPr/>
        </p:nvSpPr>
        <p:spPr bwMode="auto">
          <a:xfrm>
            <a:off x="6334124" y="3144107"/>
            <a:ext cx="2095499" cy="666623"/>
          </a:xfrm>
          <a:prstGeom prst="borderCallout2">
            <a:avLst>
              <a:gd name="adj1" fmla="val 98514"/>
              <a:gd name="adj2" fmla="val 51455"/>
              <a:gd name="adj3" fmla="val 127193"/>
              <a:gd name="adj4" fmla="val 40984"/>
              <a:gd name="adj5" fmla="val 172704"/>
              <a:gd name="adj6" fmla="val 26811"/>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1800" dirty="0">
                <a:ea typeface="楷体_GB2312" pitchFamily="49" charset="-122"/>
              </a:rPr>
              <a:t>编译错误</a:t>
            </a:r>
            <a:r>
              <a:rPr lang="en-US" altLang="zh-CN" sz="1800" dirty="0" smtClean="0">
                <a:ea typeface="楷体_GB2312" pitchFamily="49" charset="-122"/>
              </a:rPr>
              <a:t>: </a:t>
            </a:r>
            <a:r>
              <a:rPr lang="zh-CN" altLang="en-US" sz="1800" dirty="0" smtClean="0">
                <a:ea typeface="楷体_GB2312" pitchFamily="49" charset="-122"/>
              </a:rPr>
              <a:t>无法访问</a:t>
            </a:r>
            <a:r>
              <a:rPr lang="en-US" altLang="zh-CN" sz="1800" dirty="0" err="1" smtClean="0">
                <a:ea typeface="楷体_GB2312" pitchFamily="49" charset="-122"/>
              </a:rPr>
              <a:t>a.m_a</a:t>
            </a:r>
            <a:endParaRPr lang="zh-CN" altLang="en-US" sz="1800" dirty="0">
              <a:ea typeface="楷体_GB2312" pitchFamily="49" charset="-122"/>
            </a:endParaRPr>
          </a:p>
        </p:txBody>
      </p:sp>
      <p:sp>
        <p:nvSpPr>
          <p:cNvPr id="14" name="Text Box 9"/>
          <p:cNvSpPr txBox="1">
            <a:spLocks noChangeArrowheads="1"/>
          </p:cNvSpPr>
          <p:nvPr/>
        </p:nvSpPr>
        <p:spPr bwMode="auto">
          <a:xfrm>
            <a:off x="6032500" y="5156199"/>
            <a:ext cx="2978903" cy="490289"/>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lgn="ctr">
              <a:spcBef>
                <a:spcPct val="0"/>
              </a:spcBef>
              <a:buNone/>
            </a:pPr>
            <a:r>
              <a:rPr lang="zh-CN" altLang="en-US" sz="2000" dirty="0" smtClean="0">
                <a:solidFill>
                  <a:srgbClr val="0000FF"/>
                </a:solidFill>
                <a:ea typeface="楷体_GB2312" pitchFamily="49" charset="-122"/>
                <a:sym typeface="Wingdings" panose="05000000000000000000" pitchFamily="2" charset="2"/>
              </a:rPr>
              <a:t>友元不具有传递性。</a:t>
            </a:r>
            <a:endParaRPr lang="en-US" altLang="zh-CN" sz="20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2192993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2"/>
          <p:cNvSpPr>
            <a:spLocks noChangeArrowheads="1"/>
          </p:cNvSpPr>
          <p:nvPr/>
        </p:nvSpPr>
        <p:spPr bwMode="auto">
          <a:xfrm>
            <a:off x="217063" y="3601720"/>
            <a:ext cx="1200257" cy="219170"/>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p:txBody>
          <a:bodyPr/>
          <a:lstStyle/>
          <a:p>
            <a:r>
              <a:rPr lang="zh-CN" altLang="en-US" dirty="0" smtClean="0"/>
              <a:t>类</a:t>
            </a:r>
            <a:r>
              <a:rPr lang="en-US" altLang="zh-CN" dirty="0" smtClean="0"/>
              <a:t>B</a:t>
            </a:r>
            <a:r>
              <a:rPr lang="zh-CN" altLang="en-US" dirty="0" smtClean="0"/>
              <a:t>的友元类和类</a:t>
            </a:r>
            <a:r>
              <a:rPr lang="en-US" altLang="zh-CN" dirty="0" smtClean="0"/>
              <a:t>B</a:t>
            </a:r>
            <a:r>
              <a:rPr lang="zh-CN" altLang="en-US" dirty="0" smtClean="0"/>
              <a:t>的父类</a:t>
            </a:r>
            <a:endParaRPr lang="zh-CN" altLang="en-US" dirty="0"/>
          </a:p>
        </p:txBody>
      </p:sp>
      <p:sp>
        <p:nvSpPr>
          <p:cNvPr id="3" name="内容占位符 2"/>
          <p:cNvSpPr>
            <a:spLocks noGrp="1"/>
          </p:cNvSpPr>
          <p:nvPr>
            <p:ph idx="1"/>
          </p:nvPr>
        </p:nvSpPr>
        <p:spPr>
          <a:xfrm>
            <a:off x="461963" y="1457325"/>
            <a:ext cx="8220075" cy="815975"/>
          </a:xfrm>
        </p:spPr>
        <p:txBody>
          <a:bodyPr>
            <a:normAutofit fontScale="92500" lnSpcReduction="10000"/>
          </a:bodyPr>
          <a:lstStyle/>
          <a:p>
            <a:r>
              <a:rPr lang="zh-CN" altLang="en-US" dirty="0" smtClean="0"/>
              <a:t>设类</a:t>
            </a:r>
            <a:r>
              <a:rPr lang="en-US" altLang="zh-CN" dirty="0" smtClean="0"/>
              <a:t>C</a:t>
            </a:r>
            <a:r>
              <a:rPr lang="zh-CN" altLang="en-US" dirty="0"/>
              <a:t>是类</a:t>
            </a:r>
            <a:r>
              <a:rPr lang="en-US" altLang="zh-CN" dirty="0"/>
              <a:t>B</a:t>
            </a:r>
            <a:r>
              <a:rPr lang="zh-CN" altLang="en-US" dirty="0"/>
              <a:t>的友元</a:t>
            </a:r>
            <a:r>
              <a:rPr lang="zh-CN" altLang="en-US" dirty="0" smtClean="0"/>
              <a:t>类，则在类</a:t>
            </a:r>
            <a:r>
              <a:rPr lang="en-US" altLang="zh-CN" dirty="0" smtClean="0"/>
              <a:t>B</a:t>
            </a:r>
            <a:r>
              <a:rPr lang="zh-CN" altLang="en-US" dirty="0" smtClean="0"/>
              <a:t>的所有父类成员中，类</a:t>
            </a:r>
            <a:r>
              <a:rPr lang="en-US" altLang="zh-CN" dirty="0" smtClean="0"/>
              <a:t>C</a:t>
            </a:r>
            <a:r>
              <a:rPr lang="zh-CN" altLang="en-US" dirty="0" smtClean="0"/>
              <a:t>只能访问到其中类</a:t>
            </a:r>
            <a:r>
              <a:rPr lang="en-US" altLang="zh-CN" dirty="0"/>
              <a:t>B</a:t>
            </a:r>
            <a:r>
              <a:rPr lang="zh-CN" altLang="en-US" dirty="0" smtClean="0"/>
              <a:t>能访问到的成员。</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165086" y="2401885"/>
            <a:ext cx="3225814" cy="3954466"/>
          </a:xfrm>
          <a:prstGeom prst="rect">
            <a:avLst/>
          </a:prstGeom>
          <a:ln w="38100">
            <a:solidFill>
              <a:srgbClr val="FF33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protected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=0):</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B(</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0):</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friend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B</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p>
        </p:txBody>
      </p:sp>
      <p:sp>
        <p:nvSpPr>
          <p:cNvPr id="10" name="内容占位符 2"/>
          <p:cNvSpPr txBox="1">
            <a:spLocks/>
          </p:cNvSpPr>
          <p:nvPr/>
        </p:nvSpPr>
        <p:spPr>
          <a:xfrm>
            <a:off x="3390900" y="2401884"/>
            <a:ext cx="5588015" cy="3960815"/>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mb_show</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000" dirty="0" smtClean="0">
                <a:solidFill>
                  <a:srgbClr val="0000FF"/>
                </a:solidFill>
                <a:latin typeface="新宋体" panose="02010609030101010101" pitchFamily="49" charset="-122"/>
                <a:ea typeface="新宋体" panose="02010609030101010101" pitchFamily="49" charset="-122"/>
              </a:rPr>
              <a:t>void</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a:t>
            </a:r>
            <a:r>
              <a:rPr lang="en-US" altLang="zh-CN" sz="2000" dirty="0">
                <a:solidFill>
                  <a:srgbClr val="000000"/>
                </a:solidFill>
                <a:latin typeface="新宋体" panose="02010609030101010101" pitchFamily="49" charset="-122"/>
                <a:ea typeface="新宋体" panose="02010609030101010101" pitchFamily="49" charset="-122"/>
              </a:rPr>
              <a:t>::mb_show()</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B</a:t>
            </a:r>
            <a:r>
              <a:rPr lang="en-US" altLang="zh-CN" sz="2000" dirty="0">
                <a:solidFill>
                  <a:srgbClr val="000000"/>
                </a:solidFill>
                <a:latin typeface="新宋体" panose="02010609030101010101" pitchFamily="49" charset="-122"/>
                <a:ea typeface="新宋体" panose="02010609030101010101" pitchFamily="49" charset="-122"/>
              </a:rPr>
              <a:t> b(10);</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err="1">
                <a:solidFill>
                  <a:srgbClr val="A31515"/>
                </a:solidFill>
                <a:latin typeface="新宋体" panose="02010609030101010101" pitchFamily="49" charset="-122"/>
                <a:ea typeface="新宋体" panose="02010609030101010101" pitchFamily="49" charset="-122"/>
              </a:rPr>
              <a:t>b.m_a</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b.m_a</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a:t>
            </a:r>
            <a:r>
              <a:rPr lang="zh-CN" altLang="en-US" sz="2000" dirty="0">
                <a:solidFill>
                  <a:srgbClr val="008000"/>
                </a:solidFill>
                <a:latin typeface="新宋体" panose="02010609030101010101" pitchFamily="49" charset="-122"/>
                <a:ea typeface="新宋体" panose="02010609030101010101" pitchFamily="49" charset="-122"/>
              </a:rPr>
              <a:t>的成员函数</a:t>
            </a:r>
            <a:r>
              <a:rPr lang="en-US" altLang="zh-CN" sz="2000" dirty="0" err="1">
                <a:solidFill>
                  <a:srgbClr val="008000"/>
                </a:solidFill>
                <a:latin typeface="新宋体" panose="02010609030101010101" pitchFamily="49" charset="-122"/>
                <a:ea typeface="新宋体" panose="02010609030101010101" pitchFamily="49" charset="-122"/>
              </a:rPr>
              <a:t>mb_show</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000" dirty="0" err="1" smtClean="0">
                <a:solidFill>
                  <a:srgbClr val="0000FF"/>
                </a:solidFill>
                <a:latin typeface="新宋体" panose="02010609030101010101" pitchFamily="49" charset="-122"/>
                <a:ea typeface="新宋体" panose="02010609030101010101" pitchFamily="49" charset="-122"/>
              </a:rPr>
              <a:t>int</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a:solidFill>
                  <a:srgbClr val="000000"/>
                </a:solidFill>
                <a:latin typeface="新宋体" panose="02010609030101010101" pitchFamily="49" charset="-122"/>
                <a:ea typeface="新宋体" panose="02010609030101010101" pitchFamily="49" charset="-122"/>
              </a:rPr>
              <a:t>main()</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c.mb_show</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system(</a:t>
            </a:r>
            <a:r>
              <a:rPr lang="en-US" altLang="zh-CN" sz="2000" dirty="0">
                <a:solidFill>
                  <a:srgbClr val="A31515"/>
                </a:solidFill>
                <a:latin typeface="新宋体" panose="02010609030101010101" pitchFamily="49" charset="-122"/>
                <a:ea typeface="新宋体" panose="02010609030101010101" pitchFamily="49" charset="-122"/>
              </a:rPr>
              <a:t>"pause"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main</a:t>
            </a:r>
            <a:r>
              <a:rPr lang="zh-CN" altLang="en-US" sz="2000" dirty="0">
                <a:solidFill>
                  <a:srgbClr val="008000"/>
                </a:solidFill>
                <a:latin typeface="新宋体" panose="02010609030101010101" pitchFamily="49" charset="-122"/>
                <a:ea typeface="新宋体" panose="02010609030101010101" pitchFamily="49" charset="-122"/>
              </a:rPr>
              <a:t>函数结束</a:t>
            </a:r>
            <a:endParaRPr lang="zh-CN" altLang="en-US" sz="2000" dirty="0">
              <a:solidFill>
                <a:srgbClr val="000000"/>
              </a:solidFill>
              <a:latin typeface="新宋体" panose="02010609030101010101" pitchFamily="49" charset="-122"/>
              <a:ea typeface="新宋体" panose="02010609030101010101" pitchFamily="49" charset="-122"/>
            </a:endParaRPr>
          </a:p>
        </p:txBody>
      </p:sp>
      <p:sp>
        <p:nvSpPr>
          <p:cNvPr id="11" name="Text Box 9"/>
          <p:cNvSpPr txBox="1">
            <a:spLocks noChangeArrowheads="1"/>
          </p:cNvSpPr>
          <p:nvPr/>
        </p:nvSpPr>
        <p:spPr bwMode="auto">
          <a:xfrm>
            <a:off x="7340600" y="5626100"/>
            <a:ext cx="1632703" cy="726568"/>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err="1">
                <a:solidFill>
                  <a:srgbClr val="0000FF"/>
                </a:solidFill>
                <a:ea typeface="楷体_GB2312" pitchFamily="49" charset="-122"/>
                <a:sym typeface="Wingdings" panose="05000000000000000000" pitchFamily="2" charset="2"/>
              </a:rPr>
              <a:t>b.m_a</a:t>
            </a:r>
            <a:r>
              <a:rPr lang="en-US" altLang="zh-CN" sz="2000" dirty="0">
                <a:solidFill>
                  <a:srgbClr val="0000FF"/>
                </a:solidFill>
                <a:ea typeface="楷体_GB2312" pitchFamily="49" charset="-122"/>
                <a:sym typeface="Wingdings" panose="05000000000000000000" pitchFamily="2" charset="2"/>
              </a:rPr>
              <a:t>=10</a:t>
            </a:r>
          </a:p>
        </p:txBody>
      </p:sp>
    </p:spTree>
    <p:extLst>
      <p:ext uri="{BB962C8B-B14F-4D97-AF65-F5344CB8AC3E}">
        <p14:creationId xmlns:p14="http://schemas.microsoft.com/office/powerpoint/2010/main" val="2080493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友元不具有继承性</a:t>
            </a:r>
            <a:endParaRPr lang="zh-CN" altLang="en-US" dirty="0"/>
          </a:p>
        </p:txBody>
      </p:sp>
      <p:sp>
        <p:nvSpPr>
          <p:cNvPr id="3" name="内容占位符 2"/>
          <p:cNvSpPr>
            <a:spLocks noGrp="1"/>
          </p:cNvSpPr>
          <p:nvPr>
            <p:ph idx="1"/>
          </p:nvPr>
        </p:nvSpPr>
        <p:spPr>
          <a:xfrm>
            <a:off x="461963" y="1457325"/>
            <a:ext cx="8220075" cy="447675"/>
          </a:xfrm>
        </p:spPr>
        <p:txBody>
          <a:bodyPr>
            <a:normAutofit lnSpcReduction="10000"/>
          </a:bodyPr>
          <a:lstStyle/>
          <a:p>
            <a:r>
              <a:rPr lang="zh-CN" altLang="zh-CN" sz="2400" dirty="0"/>
              <a:t>类</a:t>
            </a:r>
            <a:r>
              <a:rPr lang="en-US" altLang="zh-CN" sz="2400" dirty="0"/>
              <a:t>B</a:t>
            </a:r>
            <a:r>
              <a:rPr lang="zh-CN" altLang="zh-CN" sz="2400" dirty="0"/>
              <a:t>是类</a:t>
            </a:r>
            <a:r>
              <a:rPr lang="en-US" altLang="zh-CN" sz="2400" dirty="0"/>
              <a:t>A</a:t>
            </a:r>
            <a:r>
              <a:rPr lang="zh-CN" altLang="zh-CN" sz="2400" dirty="0"/>
              <a:t>的友元类，但类</a:t>
            </a:r>
            <a:r>
              <a:rPr lang="en-US" altLang="zh-CN" sz="2400" dirty="0"/>
              <a:t>B</a:t>
            </a:r>
            <a:r>
              <a:rPr lang="zh-CN" altLang="zh-CN" sz="2400" dirty="0"/>
              <a:t>的子类</a:t>
            </a:r>
            <a:r>
              <a:rPr lang="en-US" altLang="zh-CN" sz="2400" dirty="0"/>
              <a:t>C</a:t>
            </a:r>
            <a:r>
              <a:rPr lang="zh-CN" altLang="zh-CN" sz="2400" dirty="0"/>
              <a:t>不是类</a:t>
            </a:r>
            <a:r>
              <a:rPr lang="en-US" altLang="zh-CN" sz="2400" dirty="0"/>
              <a:t>A</a:t>
            </a:r>
            <a:r>
              <a:rPr lang="zh-CN" altLang="zh-CN" sz="2400" dirty="0"/>
              <a:t>的友元类。</a:t>
            </a:r>
            <a:endParaRPr lang="zh-CN" altLang="en-US" sz="2400"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165086" y="1905000"/>
            <a:ext cx="3225814" cy="4451351"/>
          </a:xfrm>
          <a:prstGeom prst="rect">
            <a:avLst/>
          </a:prstGeom>
          <a:ln w="38100">
            <a:solidFill>
              <a:srgbClr val="FF33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private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=0):</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friend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 };</a:t>
            </a: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mb_show</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p>
        </p:txBody>
      </p:sp>
      <p:sp>
        <p:nvSpPr>
          <p:cNvPr id="10" name="内容占位符 2"/>
          <p:cNvSpPr txBox="1">
            <a:spLocks/>
          </p:cNvSpPr>
          <p:nvPr/>
        </p:nvSpPr>
        <p:spPr>
          <a:xfrm>
            <a:off x="3390900" y="1905000"/>
            <a:ext cx="5588015" cy="4457699"/>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6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a:t>
            </a:r>
            <a:r>
              <a:rPr lang="en-US" altLang="zh-CN" sz="2000" dirty="0">
                <a:solidFill>
                  <a:srgbClr val="000000"/>
                </a:solidFill>
                <a:latin typeface="新宋体" panose="02010609030101010101" pitchFamily="49" charset="-122"/>
                <a:ea typeface="新宋体" panose="02010609030101010101" pitchFamily="49" charset="-122"/>
              </a:rPr>
              <a:t>::mb_show()</a:t>
            </a:r>
          </a:p>
          <a:p>
            <a:pPr marL="0" indent="0">
              <a:lnSpc>
                <a:spcPts val="26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6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A</a:t>
            </a:r>
            <a:r>
              <a:rPr lang="en-US" altLang="zh-CN" sz="2000" dirty="0">
                <a:solidFill>
                  <a:srgbClr val="000000"/>
                </a:solidFill>
                <a:latin typeface="新宋体" panose="02010609030101010101" pitchFamily="49" charset="-122"/>
                <a:ea typeface="新宋体" panose="02010609030101010101" pitchFamily="49" charset="-122"/>
              </a:rPr>
              <a:t> a(10);</a:t>
            </a:r>
          </a:p>
          <a:p>
            <a:pPr marL="0" indent="0">
              <a:lnSpc>
                <a:spcPts val="26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err="1">
                <a:solidFill>
                  <a:srgbClr val="A31515"/>
                </a:solidFill>
                <a:latin typeface="新宋体" panose="02010609030101010101" pitchFamily="49" charset="-122"/>
                <a:ea typeface="新宋体" panose="02010609030101010101" pitchFamily="49" charset="-122"/>
              </a:rPr>
              <a:t>a.m_a</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a.m_a</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6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a:t>
            </a:r>
            <a:r>
              <a:rPr lang="zh-CN" altLang="en-US" sz="2000" dirty="0">
                <a:solidFill>
                  <a:srgbClr val="008000"/>
                </a:solidFill>
                <a:latin typeface="新宋体" panose="02010609030101010101" pitchFamily="49" charset="-122"/>
                <a:ea typeface="新宋体" panose="02010609030101010101" pitchFamily="49" charset="-122"/>
              </a:rPr>
              <a:t>的成员函数</a:t>
            </a:r>
            <a:r>
              <a:rPr lang="en-US" altLang="zh-CN" sz="2000" dirty="0" err="1">
                <a:solidFill>
                  <a:srgbClr val="008000"/>
                </a:solidFill>
                <a:latin typeface="新宋体" panose="02010609030101010101" pitchFamily="49" charset="-122"/>
                <a:ea typeface="新宋体" panose="02010609030101010101" pitchFamily="49" charset="-122"/>
              </a:rPr>
              <a:t>mb_show</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6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600"/>
              </a:lnSpc>
              <a:spcBef>
                <a:spcPts val="0"/>
              </a:spcBef>
              <a:buNone/>
            </a:pP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main()</a:t>
            </a:r>
          </a:p>
          <a:p>
            <a:pPr marL="0" indent="0">
              <a:lnSpc>
                <a:spcPts val="26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6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6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c.mb_show</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6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system(</a:t>
            </a:r>
            <a:r>
              <a:rPr lang="en-US" altLang="zh-CN" sz="2000" dirty="0">
                <a:solidFill>
                  <a:srgbClr val="A31515"/>
                </a:solidFill>
                <a:latin typeface="新宋体" panose="02010609030101010101" pitchFamily="49" charset="-122"/>
                <a:ea typeface="新宋体" panose="02010609030101010101" pitchFamily="49" charset="-122"/>
              </a:rPr>
              <a:t>"pause"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6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a:t>
            </a:r>
          </a:p>
          <a:p>
            <a:pPr marL="0" indent="0">
              <a:lnSpc>
                <a:spcPts val="26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main</a:t>
            </a:r>
            <a:r>
              <a:rPr lang="zh-CN" altLang="en-US" sz="2000" dirty="0">
                <a:solidFill>
                  <a:srgbClr val="008000"/>
                </a:solidFill>
                <a:latin typeface="新宋体" panose="02010609030101010101" pitchFamily="49" charset="-122"/>
                <a:ea typeface="新宋体" panose="02010609030101010101" pitchFamily="49" charset="-122"/>
              </a:rPr>
              <a:t>函数结束</a:t>
            </a:r>
            <a:endParaRPr lang="zh-CN" altLang="en-US" sz="2000" dirty="0">
              <a:solidFill>
                <a:srgbClr val="000000"/>
              </a:solidFill>
              <a:latin typeface="新宋体" panose="02010609030101010101" pitchFamily="49" charset="-122"/>
              <a:ea typeface="新宋体" panose="02010609030101010101" pitchFamily="49" charset="-122"/>
            </a:endParaRPr>
          </a:p>
        </p:txBody>
      </p:sp>
      <p:sp>
        <p:nvSpPr>
          <p:cNvPr id="12" name="AutoShape 40"/>
          <p:cNvSpPr>
            <a:spLocks/>
          </p:cNvSpPr>
          <p:nvPr/>
        </p:nvSpPr>
        <p:spPr bwMode="auto">
          <a:xfrm>
            <a:off x="6319837" y="1906585"/>
            <a:ext cx="2095499" cy="666623"/>
          </a:xfrm>
          <a:prstGeom prst="borderCallout2">
            <a:avLst>
              <a:gd name="adj1" fmla="val 98514"/>
              <a:gd name="adj2" fmla="val 51455"/>
              <a:gd name="adj3" fmla="val 127193"/>
              <a:gd name="adj4" fmla="val 40984"/>
              <a:gd name="adj5" fmla="val 172704"/>
              <a:gd name="adj6" fmla="val 26811"/>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1800" dirty="0">
                <a:ea typeface="楷体_GB2312" pitchFamily="49" charset="-122"/>
              </a:rPr>
              <a:t>编译错误</a:t>
            </a:r>
            <a:r>
              <a:rPr lang="en-US" altLang="zh-CN" sz="1800" dirty="0" smtClean="0">
                <a:ea typeface="楷体_GB2312" pitchFamily="49" charset="-122"/>
              </a:rPr>
              <a:t>: </a:t>
            </a:r>
            <a:r>
              <a:rPr lang="zh-CN" altLang="en-US" sz="1800" dirty="0" smtClean="0">
                <a:ea typeface="楷体_GB2312" pitchFamily="49" charset="-122"/>
              </a:rPr>
              <a:t>无法访问</a:t>
            </a:r>
            <a:r>
              <a:rPr lang="en-US" altLang="zh-CN" sz="1800" dirty="0" err="1" smtClean="0">
                <a:ea typeface="楷体_GB2312" pitchFamily="49" charset="-122"/>
              </a:rPr>
              <a:t>a.m_a</a:t>
            </a:r>
            <a:endParaRPr lang="zh-CN" altLang="en-US" sz="1800" dirty="0">
              <a:ea typeface="楷体_GB2312" pitchFamily="49" charset="-122"/>
            </a:endParaRPr>
          </a:p>
        </p:txBody>
      </p:sp>
    </p:spTree>
    <p:extLst>
      <p:ext uri="{BB962C8B-B14F-4D97-AF65-F5344CB8AC3E}">
        <p14:creationId xmlns:p14="http://schemas.microsoft.com/office/powerpoint/2010/main" val="605023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a:t>继承方式与访问方式</a:t>
            </a:r>
          </a:p>
          <a:p>
            <a:r>
              <a:rPr lang="zh-CN" altLang="en-US" dirty="0"/>
              <a:t>封装性例程</a:t>
            </a:r>
          </a:p>
          <a:p>
            <a:r>
              <a:rPr lang="zh-CN" altLang="en-US" dirty="0"/>
              <a:t>封装性</a:t>
            </a:r>
            <a:r>
              <a:rPr lang="zh-CN" altLang="en-US" dirty="0" smtClean="0"/>
              <a:t>的注意事项</a:t>
            </a:r>
            <a:endParaRPr lang="zh-CN" altLang="en-US" dirty="0"/>
          </a:p>
          <a:p>
            <a:r>
              <a:rPr lang="zh-CN" altLang="en-US" dirty="0"/>
              <a:t>在继承性中的全局类</a:t>
            </a:r>
          </a:p>
          <a:p>
            <a:r>
              <a:rPr lang="zh-CN" altLang="en-US" dirty="0"/>
              <a:t>友</a:t>
            </a:r>
            <a:r>
              <a:rPr lang="zh-CN" altLang="en-US" dirty="0" smtClean="0"/>
              <a:t>元</a:t>
            </a:r>
            <a:endParaRPr lang="en-US" altLang="zh-CN" dirty="0" smtClean="0"/>
          </a:p>
          <a:p>
            <a:r>
              <a:rPr lang="zh-CN" altLang="en-US" dirty="0"/>
              <a:t>复习</a:t>
            </a:r>
            <a:endParaRPr lang="en-US" altLang="zh-CN" dirty="0"/>
          </a:p>
          <a:p>
            <a:r>
              <a:rPr lang="zh-CN" altLang="en-US" dirty="0" smtClean="0"/>
              <a:t>作业</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1658"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1557338"/>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79208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2"/>
          <p:cNvSpPr>
            <a:spLocks noChangeArrowheads="1"/>
          </p:cNvSpPr>
          <p:nvPr/>
        </p:nvSpPr>
        <p:spPr bwMode="auto">
          <a:xfrm>
            <a:off x="3721100" y="2255520"/>
            <a:ext cx="5257815" cy="1008380"/>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p:txBody>
          <a:bodyPr/>
          <a:lstStyle/>
          <a:p>
            <a:r>
              <a:rPr lang="en-US" altLang="zh-CN" dirty="0"/>
              <a:t>C++</a:t>
            </a:r>
            <a:r>
              <a:rPr lang="zh-CN" altLang="en-US" dirty="0"/>
              <a:t>标准允许在父类的友</a:t>
            </a:r>
            <a:r>
              <a:rPr lang="zh-CN" altLang="en-US" dirty="0" smtClean="0"/>
              <a:t>元函数中</a:t>
            </a:r>
            <a:r>
              <a:rPr lang="zh-CN" altLang="en-US" dirty="0"/>
              <a:t>通过子类调用父类的私有成员。</a:t>
            </a:r>
          </a:p>
        </p:txBody>
      </p:sp>
      <p:sp>
        <p:nvSpPr>
          <p:cNvPr id="4" name="日期占位符 3"/>
          <p:cNvSpPr>
            <a:spLocks noGrp="1"/>
          </p:cNvSpPr>
          <p:nvPr>
            <p:ph type="dt" sz="half" idx="10"/>
          </p:nvPr>
        </p:nvSpPr>
        <p:spPr/>
        <p:txBody>
          <a:bodyPr/>
          <a:lstStyle/>
          <a:p>
            <a:fld id="{734686F0-8D17-409B-AB78-7CACE79C15B6}"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165086" y="1435100"/>
            <a:ext cx="3556014" cy="4921251"/>
          </a:xfrm>
          <a:prstGeom prst="rect">
            <a:avLst/>
          </a:prstGeom>
          <a:ln w="38100">
            <a:solidFill>
              <a:srgbClr val="FF33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6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iostream</a:t>
            </a:r>
            <a:r>
              <a:rPr lang="en-US" altLang="zh-CN" sz="2000" dirty="0">
                <a:solidFill>
                  <a:srgbClr val="A31515"/>
                </a:solidFill>
                <a:latin typeface="新宋体" panose="02010609030101010101" pitchFamily="49" charset="-122"/>
                <a:ea typeface="新宋体" panose="02010609030101010101" pitchFamily="49" charset="-122"/>
              </a:rPr>
              <a:t>&gt;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6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using</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namespace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std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6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6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A</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6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6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private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6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6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6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80808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=0):</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80808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 {}</a:t>
            </a:r>
          </a:p>
          <a:p>
            <a:pPr marL="0" indent="0">
              <a:lnSpc>
                <a:spcPts val="26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friend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gb_test</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6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A</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6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6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B</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A</a:t>
            </a:r>
            <a:r>
              <a:rPr lang="en-US" altLang="zh-CN" sz="2000" dirty="0">
                <a:solidFill>
                  <a:srgbClr val="000000"/>
                </a:solidFill>
                <a:latin typeface="新宋体" panose="02010609030101010101" pitchFamily="49" charset="-122"/>
                <a:ea typeface="新宋体" panose="02010609030101010101" pitchFamily="49" charset="-122"/>
              </a:rPr>
              <a:t> { };</a:t>
            </a:r>
            <a:endParaRPr lang="zh-CN" altLang="en-US" sz="2000" dirty="0"/>
          </a:p>
        </p:txBody>
      </p:sp>
      <p:sp>
        <p:nvSpPr>
          <p:cNvPr id="10" name="内容占位符 2"/>
          <p:cNvSpPr txBox="1">
            <a:spLocks/>
          </p:cNvSpPr>
          <p:nvPr/>
        </p:nvSpPr>
        <p:spPr>
          <a:xfrm>
            <a:off x="3721100" y="1435100"/>
            <a:ext cx="5257815" cy="4927600"/>
          </a:xfrm>
          <a:prstGeom prst="rect">
            <a:avLst/>
          </a:prstGeom>
          <a:no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8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gb_test</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B</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b</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b.m_a</a:t>
            </a:r>
            <a:r>
              <a:rPr lang="en-US" altLang="zh-CN" sz="2000" dirty="0">
                <a:solidFill>
                  <a:srgbClr val="000000"/>
                </a:solidFill>
                <a:latin typeface="新宋体" panose="02010609030101010101" pitchFamily="49" charset="-122"/>
                <a:ea typeface="新宋体" panose="02010609030101010101" pitchFamily="49" charset="-122"/>
              </a:rPr>
              <a:t> = 20;</a:t>
            </a:r>
          </a:p>
          <a:p>
            <a:pPr marL="0" indent="0">
              <a:lnSpc>
                <a:spcPts val="2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err="1">
                <a:solidFill>
                  <a:srgbClr val="A31515"/>
                </a:solidFill>
                <a:latin typeface="新宋体" panose="02010609030101010101" pitchFamily="49" charset="-122"/>
                <a:ea typeface="新宋体" panose="02010609030101010101" pitchFamily="49" charset="-122"/>
              </a:rPr>
              <a:t>b.m_a</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b.m_a</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函数</a:t>
            </a:r>
            <a:r>
              <a:rPr lang="en-US" altLang="zh-CN" sz="2000" dirty="0" err="1">
                <a:solidFill>
                  <a:srgbClr val="008000"/>
                </a:solidFill>
                <a:latin typeface="新宋体" panose="02010609030101010101" pitchFamily="49" charset="-122"/>
                <a:ea typeface="新宋体" panose="02010609030101010101" pitchFamily="49" charset="-122"/>
              </a:rPr>
              <a:t>gb_test</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8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800"/>
              </a:lnSpc>
              <a:spcBef>
                <a:spcPts val="0"/>
              </a:spcBef>
              <a:buNone/>
            </a:pP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main()</a:t>
            </a:r>
          </a:p>
          <a:p>
            <a:pPr marL="0" indent="0">
              <a:lnSpc>
                <a:spcPts val="2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gb_test</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system(</a:t>
            </a:r>
            <a:r>
              <a:rPr lang="en-US" altLang="zh-CN" sz="2000" dirty="0">
                <a:solidFill>
                  <a:srgbClr val="A31515"/>
                </a:solidFill>
                <a:latin typeface="新宋体" panose="02010609030101010101" pitchFamily="49" charset="-122"/>
                <a:ea typeface="新宋体" panose="02010609030101010101" pitchFamily="49" charset="-122"/>
              </a:rPr>
              <a:t>"pause"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a:t>
            </a:r>
          </a:p>
          <a:p>
            <a:pPr marL="0" indent="0">
              <a:lnSpc>
                <a:spcPts val="2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main</a:t>
            </a:r>
            <a:r>
              <a:rPr lang="zh-CN" altLang="en-US" sz="2000" dirty="0">
                <a:solidFill>
                  <a:srgbClr val="008000"/>
                </a:solidFill>
                <a:latin typeface="新宋体" panose="02010609030101010101" pitchFamily="49" charset="-122"/>
                <a:ea typeface="新宋体" panose="02010609030101010101" pitchFamily="49" charset="-122"/>
              </a:rPr>
              <a:t>函数结束</a:t>
            </a:r>
            <a:endParaRPr lang="zh-CN" altLang="en-US" sz="2000" dirty="0">
              <a:solidFill>
                <a:srgbClr val="000000"/>
              </a:solidFill>
              <a:latin typeface="新宋体" panose="02010609030101010101" pitchFamily="49" charset="-122"/>
              <a:ea typeface="新宋体" panose="02010609030101010101" pitchFamily="49" charset="-122"/>
            </a:endParaRPr>
          </a:p>
        </p:txBody>
      </p:sp>
      <p:sp>
        <p:nvSpPr>
          <p:cNvPr id="12" name="Text Box 9"/>
          <p:cNvSpPr txBox="1">
            <a:spLocks noChangeArrowheads="1"/>
          </p:cNvSpPr>
          <p:nvPr/>
        </p:nvSpPr>
        <p:spPr bwMode="auto">
          <a:xfrm>
            <a:off x="7340600" y="5626100"/>
            <a:ext cx="1632703" cy="726568"/>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err="1">
                <a:solidFill>
                  <a:srgbClr val="0000FF"/>
                </a:solidFill>
                <a:ea typeface="楷体_GB2312" pitchFamily="49" charset="-122"/>
                <a:sym typeface="Wingdings" panose="05000000000000000000" pitchFamily="2" charset="2"/>
              </a:rPr>
              <a:t>b.m_a</a:t>
            </a:r>
            <a:r>
              <a:rPr lang="en-US" altLang="zh-CN" sz="2000" dirty="0">
                <a:solidFill>
                  <a:srgbClr val="0000FF"/>
                </a:solidFill>
                <a:ea typeface="楷体_GB2312" pitchFamily="49" charset="-122"/>
                <a:sym typeface="Wingdings" panose="05000000000000000000" pitchFamily="2" charset="2"/>
              </a:rPr>
              <a:t>=20</a:t>
            </a:r>
          </a:p>
        </p:txBody>
      </p:sp>
      <p:sp>
        <p:nvSpPr>
          <p:cNvPr id="13" name="Text Box 9"/>
          <p:cNvSpPr txBox="1">
            <a:spLocks noChangeArrowheads="1"/>
          </p:cNvSpPr>
          <p:nvPr/>
        </p:nvSpPr>
        <p:spPr bwMode="auto">
          <a:xfrm>
            <a:off x="7340600" y="1428845"/>
            <a:ext cx="1632703" cy="467899"/>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lgn="ctr" eaLnBrk="1" hangingPunct="1">
              <a:spcBef>
                <a:spcPct val="0"/>
              </a:spcBef>
              <a:buFontTx/>
              <a:buNone/>
            </a:pPr>
            <a:r>
              <a:rPr lang="zh-CN" altLang="en-US" sz="2000" dirty="0" smtClean="0">
                <a:ea typeface="楷体_GB2312" pitchFamily="49" charset="-122"/>
                <a:sym typeface="Wingdings" panose="05000000000000000000" pitchFamily="2" charset="2"/>
              </a:rPr>
              <a:t>友元函数</a:t>
            </a:r>
            <a:endParaRPr lang="en-US" altLang="zh-CN" sz="20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3933878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2"/>
          <p:cNvSpPr>
            <a:spLocks noChangeArrowheads="1"/>
          </p:cNvSpPr>
          <p:nvPr/>
        </p:nvSpPr>
        <p:spPr bwMode="auto">
          <a:xfrm>
            <a:off x="3721100" y="2141220"/>
            <a:ext cx="5257815" cy="894080"/>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p:txBody>
          <a:bodyPr/>
          <a:lstStyle/>
          <a:p>
            <a:r>
              <a:rPr lang="zh-CN" altLang="en-US" dirty="0" smtClean="0"/>
              <a:t>在</a:t>
            </a:r>
            <a:r>
              <a:rPr lang="zh-CN" altLang="en-US" dirty="0"/>
              <a:t>父类的友</a:t>
            </a:r>
            <a:r>
              <a:rPr lang="zh-CN" altLang="en-US" dirty="0" smtClean="0"/>
              <a:t>元类中</a:t>
            </a:r>
            <a:r>
              <a:rPr lang="zh-CN" altLang="en-US" dirty="0"/>
              <a:t>通过子类调用父类的私有成员。</a:t>
            </a:r>
          </a:p>
        </p:txBody>
      </p:sp>
      <p:sp>
        <p:nvSpPr>
          <p:cNvPr id="4" name="日期占位符 3"/>
          <p:cNvSpPr>
            <a:spLocks noGrp="1"/>
          </p:cNvSpPr>
          <p:nvPr>
            <p:ph type="dt" sz="half" idx="10"/>
          </p:nvPr>
        </p:nvSpPr>
        <p:spPr/>
        <p:txBody>
          <a:bodyPr/>
          <a:lstStyle/>
          <a:p>
            <a:fld id="{734686F0-8D17-409B-AB78-7CACE79C15B6}"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165086" y="1435100"/>
            <a:ext cx="3556014" cy="4921251"/>
          </a:xfrm>
          <a:prstGeom prst="rect">
            <a:avLst/>
          </a:prstGeom>
          <a:ln w="38100">
            <a:solidFill>
              <a:srgbClr val="FF33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iostream</a:t>
            </a:r>
            <a:r>
              <a:rPr lang="en-US" altLang="zh-CN" sz="2000" dirty="0">
                <a:solidFill>
                  <a:srgbClr val="A31515"/>
                </a:solidFill>
                <a:latin typeface="新宋体" panose="02010609030101010101" pitchFamily="49" charset="-122"/>
                <a:ea typeface="新宋体" panose="02010609030101010101" pitchFamily="49" charset="-122"/>
              </a:rPr>
              <a:t>&gt;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using</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namespace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std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A</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private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80808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=0):</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80808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 {}</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friend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A</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B</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A</a:t>
            </a:r>
            <a:r>
              <a:rPr lang="en-US" altLang="zh-CN" sz="2000" dirty="0">
                <a:solidFill>
                  <a:srgbClr val="000000"/>
                </a:solidFill>
                <a:latin typeface="新宋体" panose="02010609030101010101" pitchFamily="49" charset="-122"/>
                <a:ea typeface="新宋体" panose="02010609030101010101" pitchFamily="49" charset="-122"/>
              </a:rPr>
              <a:t> { };</a:t>
            </a:r>
          </a:p>
          <a:p>
            <a:pPr marL="0" indent="0">
              <a:lnSpc>
                <a:spcPts val="20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smtClean="0">
                <a:solidFill>
                  <a:srgbClr val="2B91AF"/>
                </a:solidFill>
                <a:latin typeface="新宋体" panose="02010609030101010101" pitchFamily="49" charset="-122"/>
                <a:ea typeface="新宋体" panose="02010609030101010101" pitchFamily="49" charset="-122"/>
              </a:rPr>
              <a:t>C</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mb_show</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p>
        </p:txBody>
      </p:sp>
      <p:sp>
        <p:nvSpPr>
          <p:cNvPr id="10" name="内容占位符 2"/>
          <p:cNvSpPr txBox="1">
            <a:spLocks/>
          </p:cNvSpPr>
          <p:nvPr/>
        </p:nvSpPr>
        <p:spPr>
          <a:xfrm>
            <a:off x="3721100" y="1435100"/>
            <a:ext cx="5257815" cy="4927600"/>
          </a:xfrm>
          <a:prstGeom prst="rect">
            <a:avLst/>
          </a:prstGeom>
          <a:no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4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a:t>
            </a:r>
            <a:r>
              <a:rPr lang="en-US" altLang="zh-CN" sz="2000" dirty="0">
                <a:solidFill>
                  <a:srgbClr val="000000"/>
                </a:solidFill>
                <a:latin typeface="新宋体" panose="02010609030101010101" pitchFamily="49" charset="-122"/>
                <a:ea typeface="新宋体" panose="02010609030101010101" pitchFamily="49" charset="-122"/>
              </a:rPr>
              <a:t>::mb_show()</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B</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b</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b.m_a</a:t>
            </a:r>
            <a:r>
              <a:rPr lang="en-US" altLang="zh-CN" sz="2000" dirty="0">
                <a:solidFill>
                  <a:srgbClr val="000000"/>
                </a:solidFill>
                <a:latin typeface="新宋体" panose="02010609030101010101" pitchFamily="49" charset="-122"/>
                <a:ea typeface="新宋体" panose="02010609030101010101" pitchFamily="49" charset="-122"/>
              </a:rPr>
              <a:t> = 30;</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err="1">
                <a:solidFill>
                  <a:srgbClr val="A31515"/>
                </a:solidFill>
                <a:latin typeface="新宋体" panose="02010609030101010101" pitchFamily="49" charset="-122"/>
                <a:ea typeface="新宋体" panose="02010609030101010101" pitchFamily="49" charset="-122"/>
              </a:rPr>
              <a:t>b.m_a</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b.m_a</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a:t>
            </a:r>
            <a:r>
              <a:rPr lang="zh-CN" altLang="en-US" sz="2000" dirty="0">
                <a:solidFill>
                  <a:srgbClr val="008000"/>
                </a:solidFill>
                <a:latin typeface="新宋体" panose="02010609030101010101" pitchFamily="49" charset="-122"/>
                <a:ea typeface="新宋体" panose="02010609030101010101" pitchFamily="49" charset="-122"/>
              </a:rPr>
              <a:t>的成员函数</a:t>
            </a:r>
            <a:r>
              <a:rPr lang="en-US" altLang="zh-CN" sz="2000" dirty="0" err="1">
                <a:solidFill>
                  <a:srgbClr val="008000"/>
                </a:solidFill>
                <a:latin typeface="新宋体" panose="02010609030101010101" pitchFamily="49" charset="-122"/>
                <a:ea typeface="新宋体" panose="02010609030101010101" pitchFamily="49" charset="-122"/>
              </a:rPr>
              <a:t>mb_show</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None/>
            </a:pP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main()</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c.mb_show</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system(</a:t>
            </a:r>
            <a:r>
              <a:rPr lang="en-US" altLang="zh-CN" sz="2000" dirty="0">
                <a:solidFill>
                  <a:srgbClr val="A31515"/>
                </a:solidFill>
                <a:latin typeface="新宋体" panose="02010609030101010101" pitchFamily="49" charset="-122"/>
                <a:ea typeface="新宋体" panose="02010609030101010101" pitchFamily="49" charset="-122"/>
              </a:rPr>
              <a:t>"pause"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main</a:t>
            </a:r>
            <a:r>
              <a:rPr lang="zh-CN" altLang="en-US" sz="2000" dirty="0">
                <a:solidFill>
                  <a:srgbClr val="008000"/>
                </a:solidFill>
                <a:latin typeface="新宋体" panose="02010609030101010101" pitchFamily="49" charset="-122"/>
                <a:ea typeface="新宋体" panose="02010609030101010101" pitchFamily="49" charset="-122"/>
              </a:rPr>
              <a:t>函数结束</a:t>
            </a:r>
            <a:endParaRPr lang="zh-CN" altLang="en-US" sz="2000" dirty="0">
              <a:solidFill>
                <a:srgbClr val="000000"/>
              </a:solidFill>
              <a:latin typeface="新宋体" panose="02010609030101010101" pitchFamily="49" charset="-122"/>
              <a:ea typeface="新宋体" panose="02010609030101010101" pitchFamily="49" charset="-122"/>
            </a:endParaRPr>
          </a:p>
        </p:txBody>
      </p:sp>
      <p:sp>
        <p:nvSpPr>
          <p:cNvPr id="12" name="Text Box 9"/>
          <p:cNvSpPr txBox="1">
            <a:spLocks noChangeArrowheads="1"/>
          </p:cNvSpPr>
          <p:nvPr/>
        </p:nvSpPr>
        <p:spPr bwMode="auto">
          <a:xfrm>
            <a:off x="7340600" y="5626100"/>
            <a:ext cx="1632703" cy="726568"/>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err="1">
                <a:solidFill>
                  <a:srgbClr val="0000FF"/>
                </a:solidFill>
                <a:ea typeface="楷体_GB2312" pitchFamily="49" charset="-122"/>
                <a:sym typeface="Wingdings" panose="05000000000000000000" pitchFamily="2" charset="2"/>
              </a:rPr>
              <a:t>b.m_a</a:t>
            </a:r>
            <a:r>
              <a:rPr lang="en-US" altLang="zh-CN" sz="2000" dirty="0">
                <a:solidFill>
                  <a:srgbClr val="0000FF"/>
                </a:solidFill>
                <a:ea typeface="楷体_GB2312" pitchFamily="49" charset="-122"/>
                <a:sym typeface="Wingdings" panose="05000000000000000000" pitchFamily="2" charset="2"/>
              </a:rPr>
              <a:t>=30</a:t>
            </a:r>
          </a:p>
        </p:txBody>
      </p:sp>
      <p:sp>
        <p:nvSpPr>
          <p:cNvPr id="13" name="Text Box 9"/>
          <p:cNvSpPr txBox="1">
            <a:spLocks noChangeArrowheads="1"/>
          </p:cNvSpPr>
          <p:nvPr/>
        </p:nvSpPr>
        <p:spPr bwMode="auto">
          <a:xfrm>
            <a:off x="7340600" y="1428845"/>
            <a:ext cx="1632703" cy="467899"/>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lgn="ctr" eaLnBrk="1" hangingPunct="1">
              <a:spcBef>
                <a:spcPct val="0"/>
              </a:spcBef>
              <a:buFontTx/>
              <a:buNone/>
            </a:pPr>
            <a:r>
              <a:rPr lang="zh-CN" altLang="en-US" sz="2000" dirty="0" smtClean="0">
                <a:ea typeface="楷体_GB2312" pitchFamily="49" charset="-122"/>
                <a:sym typeface="Wingdings" panose="05000000000000000000" pitchFamily="2" charset="2"/>
              </a:rPr>
              <a:t>友元类</a:t>
            </a:r>
            <a:endParaRPr lang="en-US" altLang="zh-CN" sz="20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1462845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2"/>
          <p:cNvSpPr>
            <a:spLocks noChangeArrowheads="1"/>
          </p:cNvSpPr>
          <p:nvPr/>
        </p:nvSpPr>
        <p:spPr bwMode="auto">
          <a:xfrm>
            <a:off x="4114800" y="2141220"/>
            <a:ext cx="4864115" cy="894080"/>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p:txBody>
          <a:bodyPr/>
          <a:lstStyle/>
          <a:p>
            <a:r>
              <a:rPr lang="zh-CN" altLang="en-US" dirty="0" smtClean="0"/>
              <a:t>在</a:t>
            </a:r>
            <a:r>
              <a:rPr lang="zh-CN" altLang="en-US" dirty="0"/>
              <a:t>父类的友</a:t>
            </a:r>
            <a:r>
              <a:rPr lang="zh-CN" altLang="en-US" dirty="0" smtClean="0"/>
              <a:t>元成员函数中</a:t>
            </a:r>
            <a:r>
              <a:rPr lang="zh-CN" altLang="en-US" dirty="0"/>
              <a:t>通过子类调用父类的私有成员。</a:t>
            </a:r>
          </a:p>
        </p:txBody>
      </p:sp>
      <p:sp>
        <p:nvSpPr>
          <p:cNvPr id="4" name="日期占位符 3"/>
          <p:cNvSpPr>
            <a:spLocks noGrp="1"/>
          </p:cNvSpPr>
          <p:nvPr>
            <p:ph type="dt" sz="half" idx="10"/>
          </p:nvPr>
        </p:nvSpPr>
        <p:spPr/>
        <p:txBody>
          <a:bodyPr/>
          <a:lstStyle/>
          <a:p>
            <a:fld id="{734686F0-8D17-409B-AB78-7CACE79C15B6}"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165086" y="1435100"/>
            <a:ext cx="3949714" cy="4921251"/>
          </a:xfrm>
          <a:prstGeom prst="rect">
            <a:avLst/>
          </a:prstGeom>
          <a:ln w="38100">
            <a:solidFill>
              <a:srgbClr val="FF33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iostream</a:t>
            </a:r>
            <a:r>
              <a:rPr lang="en-US" altLang="zh-CN" sz="2000" dirty="0">
                <a:solidFill>
                  <a:srgbClr val="A31515"/>
                </a:solidFill>
                <a:latin typeface="新宋体" panose="02010609030101010101" pitchFamily="49" charset="-122"/>
                <a:ea typeface="新宋体" panose="02010609030101010101" pitchFamily="49" charset="-122"/>
              </a:rPr>
              <a:t>&gt;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using</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namespace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std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mb_show</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A</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private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80808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=0):</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80808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 {}</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friend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a:t>
            </a:r>
            <a:r>
              <a:rPr lang="en-US" altLang="zh-CN" sz="2000" dirty="0">
                <a:solidFill>
                  <a:srgbClr val="000000"/>
                </a:solidFill>
                <a:latin typeface="新宋体" panose="02010609030101010101" pitchFamily="49" charset="-122"/>
                <a:ea typeface="新宋体" panose="02010609030101010101" pitchFamily="49" charset="-122"/>
              </a:rPr>
              <a:t>::mb_show();</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A</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B</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A</a:t>
            </a:r>
            <a:r>
              <a:rPr lang="en-US" altLang="zh-CN" sz="2000" dirty="0">
                <a:solidFill>
                  <a:srgbClr val="000000"/>
                </a:solidFill>
                <a:latin typeface="新宋体" panose="02010609030101010101" pitchFamily="49" charset="-122"/>
                <a:ea typeface="新宋体" panose="02010609030101010101" pitchFamily="49" charset="-122"/>
              </a:rPr>
              <a:t> { };</a:t>
            </a:r>
            <a:endParaRPr lang="zh-CN" altLang="en-US" sz="2000" dirty="0"/>
          </a:p>
        </p:txBody>
      </p:sp>
      <p:sp>
        <p:nvSpPr>
          <p:cNvPr id="10" name="内容占位符 2"/>
          <p:cNvSpPr txBox="1">
            <a:spLocks/>
          </p:cNvSpPr>
          <p:nvPr/>
        </p:nvSpPr>
        <p:spPr>
          <a:xfrm>
            <a:off x="4114800" y="1435100"/>
            <a:ext cx="4864115" cy="4927600"/>
          </a:xfrm>
          <a:prstGeom prst="rect">
            <a:avLst/>
          </a:prstGeom>
          <a:no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4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a:t>
            </a:r>
            <a:r>
              <a:rPr lang="en-US" altLang="zh-CN" sz="2000" dirty="0">
                <a:solidFill>
                  <a:srgbClr val="000000"/>
                </a:solidFill>
                <a:latin typeface="新宋体" panose="02010609030101010101" pitchFamily="49" charset="-122"/>
                <a:ea typeface="新宋体" panose="02010609030101010101" pitchFamily="49" charset="-122"/>
              </a:rPr>
              <a:t>::mb_show()</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B</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b</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b.m_a</a:t>
            </a:r>
            <a:r>
              <a:rPr lang="en-US" altLang="zh-CN" sz="2000" dirty="0">
                <a:solidFill>
                  <a:srgbClr val="000000"/>
                </a:solidFill>
                <a:latin typeface="新宋体" panose="02010609030101010101" pitchFamily="49" charset="-122"/>
                <a:ea typeface="新宋体" panose="02010609030101010101" pitchFamily="49" charset="-122"/>
              </a:rPr>
              <a:t> = 30;</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smtClean="0">
                <a:solidFill>
                  <a:srgbClr val="000000"/>
                </a:solidFill>
                <a:latin typeface="新宋体" panose="02010609030101010101" pitchFamily="49" charset="-122"/>
                <a:ea typeface="新宋体" panose="02010609030101010101" pitchFamily="49" charset="-122"/>
              </a:rPr>
              <a:t>cout</a:t>
            </a:r>
            <a:r>
              <a:rPr lang="en-US" altLang="zh-CN" sz="2000" dirty="0" smtClean="0">
                <a:solidFill>
                  <a:srgbClr val="008080"/>
                </a:solidFill>
                <a:latin typeface="新宋体" panose="02010609030101010101" pitchFamily="49" charset="-122"/>
                <a:ea typeface="新宋体" panose="02010609030101010101" pitchFamily="49" charset="-122"/>
              </a:rPr>
              <a:t>&lt;&lt;</a:t>
            </a:r>
            <a:r>
              <a:rPr lang="en-US" altLang="zh-CN" sz="2000" dirty="0" smtClean="0">
                <a:solidFill>
                  <a:srgbClr val="A31515"/>
                </a:solidFill>
                <a:latin typeface="新宋体" panose="02010609030101010101" pitchFamily="49" charset="-122"/>
                <a:ea typeface="新宋体" panose="02010609030101010101" pitchFamily="49" charset="-122"/>
              </a:rPr>
              <a:t>"</a:t>
            </a:r>
            <a:r>
              <a:rPr lang="en-US" altLang="zh-CN" sz="2000" dirty="0" err="1">
                <a:solidFill>
                  <a:srgbClr val="A31515"/>
                </a:solidFill>
                <a:latin typeface="新宋体" panose="02010609030101010101" pitchFamily="49" charset="-122"/>
                <a:ea typeface="新宋体" panose="02010609030101010101" pitchFamily="49" charset="-122"/>
              </a:rPr>
              <a:t>b.m_a</a:t>
            </a:r>
            <a:r>
              <a:rPr lang="en-US" altLang="zh-CN" sz="2000" dirty="0" smtClean="0">
                <a:solidFill>
                  <a:srgbClr val="A31515"/>
                </a:solidFill>
                <a:latin typeface="新宋体" panose="02010609030101010101" pitchFamily="49" charset="-122"/>
                <a:ea typeface="新宋体" panose="02010609030101010101" pitchFamily="49" charset="-122"/>
              </a:rPr>
              <a:t>="</a:t>
            </a:r>
            <a:r>
              <a:rPr lang="en-US" altLang="zh-CN" sz="2000" dirty="0" smtClean="0">
                <a:solidFill>
                  <a:srgbClr val="008080"/>
                </a:solidFill>
                <a:latin typeface="新宋体" panose="02010609030101010101" pitchFamily="49" charset="-122"/>
                <a:ea typeface="新宋体" panose="02010609030101010101" pitchFamily="49" charset="-122"/>
              </a:rPr>
              <a:t>&lt;&lt;</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b.m_a</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a:t>
            </a:r>
            <a:r>
              <a:rPr lang="zh-CN" altLang="en-US" sz="2000" dirty="0">
                <a:solidFill>
                  <a:srgbClr val="008000"/>
                </a:solidFill>
                <a:latin typeface="新宋体" panose="02010609030101010101" pitchFamily="49" charset="-122"/>
                <a:ea typeface="新宋体" panose="02010609030101010101" pitchFamily="49" charset="-122"/>
              </a:rPr>
              <a:t>的成员函数</a:t>
            </a:r>
            <a:r>
              <a:rPr lang="en-US" altLang="zh-CN" sz="2000" dirty="0" err="1">
                <a:solidFill>
                  <a:srgbClr val="008000"/>
                </a:solidFill>
                <a:latin typeface="新宋体" panose="02010609030101010101" pitchFamily="49" charset="-122"/>
                <a:ea typeface="新宋体" panose="02010609030101010101" pitchFamily="49" charset="-122"/>
              </a:rPr>
              <a:t>mb_show</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None/>
            </a:pP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main()</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c.mb_show</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system(</a:t>
            </a:r>
            <a:r>
              <a:rPr lang="en-US" altLang="zh-CN" sz="2000" dirty="0">
                <a:solidFill>
                  <a:srgbClr val="A31515"/>
                </a:solidFill>
                <a:latin typeface="新宋体" panose="02010609030101010101" pitchFamily="49" charset="-122"/>
                <a:ea typeface="新宋体" panose="02010609030101010101" pitchFamily="49" charset="-122"/>
              </a:rPr>
              <a:t>"pause"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main</a:t>
            </a:r>
            <a:r>
              <a:rPr lang="zh-CN" altLang="en-US" sz="2000" dirty="0">
                <a:solidFill>
                  <a:srgbClr val="008000"/>
                </a:solidFill>
                <a:latin typeface="新宋体" panose="02010609030101010101" pitchFamily="49" charset="-122"/>
                <a:ea typeface="新宋体" panose="02010609030101010101" pitchFamily="49" charset="-122"/>
              </a:rPr>
              <a:t>函数结束</a:t>
            </a:r>
            <a:endParaRPr lang="zh-CN" altLang="en-US" sz="2000" dirty="0">
              <a:solidFill>
                <a:srgbClr val="000000"/>
              </a:solidFill>
              <a:latin typeface="新宋体" panose="02010609030101010101" pitchFamily="49" charset="-122"/>
              <a:ea typeface="新宋体" panose="02010609030101010101" pitchFamily="49" charset="-122"/>
            </a:endParaRPr>
          </a:p>
        </p:txBody>
      </p:sp>
      <p:sp>
        <p:nvSpPr>
          <p:cNvPr id="12" name="Text Box 9"/>
          <p:cNvSpPr txBox="1">
            <a:spLocks noChangeArrowheads="1"/>
          </p:cNvSpPr>
          <p:nvPr/>
        </p:nvSpPr>
        <p:spPr bwMode="auto">
          <a:xfrm>
            <a:off x="6388100" y="5753100"/>
            <a:ext cx="2699503" cy="599568"/>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smtClean="0">
                <a:ea typeface="楷体_GB2312" pitchFamily="49" charset="-122"/>
                <a:sym typeface="Wingdings" panose="05000000000000000000" pitchFamily="2" charset="2"/>
              </a:rPr>
              <a:t>结果</a:t>
            </a:r>
            <a:r>
              <a:rPr lang="zh-CN" altLang="pt-BR" sz="2000" dirty="0">
                <a:ea typeface="楷体_GB2312" pitchFamily="49" charset="-122"/>
                <a:sym typeface="Wingdings" panose="05000000000000000000" pitchFamily="2" charset="2"/>
              </a:rPr>
              <a:t>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err="1">
                <a:solidFill>
                  <a:srgbClr val="0000FF"/>
                </a:solidFill>
                <a:ea typeface="楷体_GB2312" pitchFamily="49" charset="-122"/>
                <a:sym typeface="Wingdings" panose="05000000000000000000" pitchFamily="2" charset="2"/>
              </a:rPr>
              <a:t>b.m_a</a:t>
            </a:r>
            <a:r>
              <a:rPr lang="en-US" altLang="zh-CN" sz="2000" dirty="0">
                <a:solidFill>
                  <a:srgbClr val="0000FF"/>
                </a:solidFill>
                <a:ea typeface="楷体_GB2312" pitchFamily="49" charset="-122"/>
                <a:sym typeface="Wingdings" panose="05000000000000000000" pitchFamily="2" charset="2"/>
              </a:rPr>
              <a:t>=30</a:t>
            </a:r>
          </a:p>
        </p:txBody>
      </p:sp>
      <p:sp>
        <p:nvSpPr>
          <p:cNvPr id="13" name="Text Box 9"/>
          <p:cNvSpPr txBox="1">
            <a:spLocks noChangeArrowheads="1"/>
          </p:cNvSpPr>
          <p:nvPr/>
        </p:nvSpPr>
        <p:spPr bwMode="auto">
          <a:xfrm>
            <a:off x="6946900" y="1428845"/>
            <a:ext cx="2026403" cy="353599"/>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lgn="ctr">
              <a:spcBef>
                <a:spcPct val="0"/>
              </a:spcBef>
              <a:buNone/>
            </a:pPr>
            <a:r>
              <a:rPr lang="zh-CN" altLang="en-US" sz="2000" dirty="0">
                <a:ea typeface="楷体_GB2312" pitchFamily="49" charset="-122"/>
                <a:sym typeface="Wingdings" panose="05000000000000000000" pitchFamily="2" charset="2"/>
              </a:rPr>
              <a:t>友元成员函数</a:t>
            </a:r>
            <a:endParaRPr lang="en-US" altLang="zh-CN" sz="20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4135802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a:t>继承方式与访问方式</a:t>
            </a:r>
          </a:p>
          <a:p>
            <a:r>
              <a:rPr lang="zh-CN" altLang="en-US" dirty="0"/>
              <a:t>封装性例程</a:t>
            </a:r>
          </a:p>
          <a:p>
            <a:r>
              <a:rPr lang="zh-CN" altLang="en-US" dirty="0"/>
              <a:t>封装性</a:t>
            </a:r>
            <a:r>
              <a:rPr lang="zh-CN" altLang="en-US" dirty="0" smtClean="0"/>
              <a:t>的注意事项</a:t>
            </a:r>
            <a:endParaRPr lang="zh-CN" altLang="en-US" dirty="0"/>
          </a:p>
          <a:p>
            <a:r>
              <a:rPr lang="zh-CN" altLang="en-US" dirty="0"/>
              <a:t>在继承性中的全局类</a:t>
            </a:r>
          </a:p>
          <a:p>
            <a:r>
              <a:rPr lang="zh-CN" altLang="en-US" dirty="0"/>
              <a:t>友</a:t>
            </a:r>
            <a:r>
              <a:rPr lang="zh-CN" altLang="en-US" dirty="0" smtClean="0"/>
              <a:t>元</a:t>
            </a:r>
            <a:endParaRPr lang="en-US" altLang="zh-CN" dirty="0" smtClean="0"/>
          </a:p>
          <a:p>
            <a:r>
              <a:rPr lang="zh-CN" altLang="en-US" dirty="0" smtClean="0"/>
              <a:t>复习</a:t>
            </a:r>
            <a:endParaRPr lang="en-US" altLang="zh-CN" dirty="0" smtClean="0"/>
          </a:p>
          <a:p>
            <a:r>
              <a:rPr lang="zh-CN" altLang="en-US" dirty="0" smtClean="0"/>
              <a:t>作业</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6277"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4313238"/>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3772684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复习练习题</a:t>
            </a:r>
            <a:r>
              <a:rPr lang="en-US" altLang="zh-CN" dirty="0"/>
              <a:t>(</a:t>
            </a:r>
            <a:r>
              <a:rPr lang="zh-CN" altLang="en-US" dirty="0"/>
              <a:t>不用交</a:t>
            </a:r>
            <a:r>
              <a:rPr lang="en-US" altLang="zh-CN" dirty="0"/>
              <a:t>)</a:t>
            </a:r>
            <a:endParaRPr lang="zh-CN" altLang="en-US" dirty="0"/>
          </a:p>
        </p:txBody>
      </p:sp>
      <p:sp>
        <p:nvSpPr>
          <p:cNvPr id="3" name="内容占位符 2"/>
          <p:cNvSpPr>
            <a:spLocks noGrp="1"/>
          </p:cNvSpPr>
          <p:nvPr>
            <p:ph idx="1"/>
          </p:nvPr>
        </p:nvSpPr>
        <p:spPr/>
        <p:txBody>
          <a:bodyPr>
            <a:noAutofit/>
          </a:bodyPr>
          <a:lstStyle/>
          <a:p>
            <a:pPr marL="444500" indent="-444500">
              <a:lnSpc>
                <a:spcPts val="2300"/>
              </a:lnSpc>
              <a:spcBef>
                <a:spcPts val="600"/>
              </a:spcBef>
              <a:buNone/>
            </a:pPr>
            <a:r>
              <a:rPr lang="en-US" altLang="zh-CN" sz="2000" dirty="0"/>
              <a:t>5.1 </a:t>
            </a:r>
            <a:r>
              <a:rPr lang="zh-CN" altLang="en-US" sz="2000" dirty="0"/>
              <a:t>判断正误：友元声明无论位于类的哪个区</a:t>
            </a:r>
            <a:r>
              <a:rPr lang="en-US" altLang="zh-CN" sz="2000" dirty="0"/>
              <a:t>(public</a:t>
            </a:r>
            <a:r>
              <a:rPr lang="zh-CN" altLang="en-US" sz="2000" dirty="0"/>
              <a:t>区</a:t>
            </a:r>
            <a:r>
              <a:rPr lang="en-US" altLang="zh-CN" sz="2000" dirty="0"/>
              <a:t>/ protected</a:t>
            </a:r>
            <a:r>
              <a:rPr lang="zh-CN" altLang="en-US" sz="2000" dirty="0"/>
              <a:t>区</a:t>
            </a:r>
            <a:r>
              <a:rPr lang="en-US" altLang="zh-CN" sz="2000" dirty="0"/>
              <a:t>/private</a:t>
            </a:r>
            <a:r>
              <a:rPr lang="zh-CN" altLang="en-US" sz="2000" dirty="0"/>
              <a:t>区</a:t>
            </a:r>
            <a:r>
              <a:rPr lang="en-US" altLang="zh-CN" sz="2000" dirty="0"/>
              <a:t>)</a:t>
            </a:r>
            <a:r>
              <a:rPr lang="zh-CN" altLang="en-US" sz="2000" dirty="0"/>
              <a:t>，意义完全相同。</a:t>
            </a:r>
          </a:p>
          <a:p>
            <a:pPr marL="444500" indent="-444500">
              <a:lnSpc>
                <a:spcPts val="2300"/>
              </a:lnSpc>
              <a:spcBef>
                <a:spcPts val="600"/>
              </a:spcBef>
              <a:buNone/>
            </a:pPr>
            <a:r>
              <a:rPr lang="en-US" altLang="zh-CN" sz="2000" dirty="0"/>
              <a:t>5.2 </a:t>
            </a:r>
            <a:r>
              <a:rPr lang="zh-CN" altLang="en-US" sz="2000" dirty="0"/>
              <a:t>请简述封装性的作用。</a:t>
            </a:r>
          </a:p>
          <a:p>
            <a:pPr marL="444500" indent="-444500">
              <a:lnSpc>
                <a:spcPts val="2300"/>
              </a:lnSpc>
              <a:spcBef>
                <a:spcPts val="600"/>
              </a:spcBef>
              <a:buNone/>
            </a:pPr>
            <a:r>
              <a:rPr lang="en-US" altLang="zh-CN" sz="2000" dirty="0"/>
              <a:t>5.3 </a:t>
            </a:r>
            <a:r>
              <a:rPr lang="zh-CN" altLang="en-US" sz="2000" dirty="0"/>
              <a:t>什么是继承方式。总共有哪些继承方式</a:t>
            </a:r>
            <a:r>
              <a:rPr lang="en-US" altLang="zh-CN" sz="2000" dirty="0"/>
              <a:t>? </a:t>
            </a:r>
            <a:r>
              <a:rPr lang="zh-CN" altLang="en-US" sz="2000" dirty="0"/>
              <a:t>它们的含义和作用分别是什么</a:t>
            </a:r>
            <a:r>
              <a:rPr lang="en-US" altLang="zh-CN" sz="2000" dirty="0"/>
              <a:t>?</a:t>
            </a:r>
          </a:p>
          <a:p>
            <a:pPr marL="444500" indent="-444500">
              <a:lnSpc>
                <a:spcPts val="2300"/>
              </a:lnSpc>
              <a:spcBef>
                <a:spcPts val="600"/>
              </a:spcBef>
              <a:buNone/>
            </a:pPr>
            <a:r>
              <a:rPr lang="en-US" altLang="zh-CN" sz="2000" dirty="0"/>
              <a:t>5.4 </a:t>
            </a:r>
            <a:r>
              <a:rPr lang="zh-CN" altLang="en-US" sz="2000" dirty="0"/>
              <a:t>默认的继承方式是什么</a:t>
            </a:r>
            <a:r>
              <a:rPr lang="en-US" altLang="zh-CN" sz="2000" dirty="0"/>
              <a:t>?</a:t>
            </a:r>
          </a:p>
          <a:p>
            <a:pPr marL="444500" indent="-444500">
              <a:lnSpc>
                <a:spcPts val="2300"/>
              </a:lnSpc>
              <a:spcBef>
                <a:spcPts val="600"/>
              </a:spcBef>
              <a:buNone/>
            </a:pPr>
            <a:r>
              <a:rPr lang="en-US" altLang="zh-CN" sz="2000" dirty="0"/>
              <a:t>5.5 </a:t>
            </a:r>
            <a:r>
              <a:rPr lang="zh-CN" altLang="en-US" sz="2000" dirty="0"/>
              <a:t>什么是访问方式。总共有哪些访问方式</a:t>
            </a:r>
            <a:r>
              <a:rPr lang="en-US" altLang="zh-CN" sz="2000" dirty="0"/>
              <a:t>? </a:t>
            </a:r>
            <a:r>
              <a:rPr lang="zh-CN" altLang="en-US" sz="2000" dirty="0"/>
              <a:t>它们的含义和作用分别是什么</a:t>
            </a:r>
            <a:r>
              <a:rPr lang="en-US" altLang="zh-CN" sz="2000" dirty="0"/>
              <a:t>?</a:t>
            </a:r>
          </a:p>
          <a:p>
            <a:pPr marL="444500" indent="-444500">
              <a:lnSpc>
                <a:spcPts val="2300"/>
              </a:lnSpc>
              <a:spcBef>
                <a:spcPts val="600"/>
              </a:spcBef>
              <a:buNone/>
            </a:pPr>
            <a:r>
              <a:rPr lang="en-US" altLang="zh-CN" sz="2000" dirty="0"/>
              <a:t>5.6 </a:t>
            </a:r>
            <a:r>
              <a:rPr lang="zh-CN" altLang="en-US" sz="2000" dirty="0"/>
              <a:t>在本讲中</a:t>
            </a:r>
            <a:r>
              <a:rPr lang="zh-CN" altLang="en-US" sz="2000" dirty="0" smtClean="0"/>
              <a:t>，在使用封装性时有哪些注意事项</a:t>
            </a:r>
            <a:r>
              <a:rPr lang="en-US" altLang="zh-CN" sz="2000" dirty="0" smtClean="0"/>
              <a:t>?</a:t>
            </a:r>
            <a:endParaRPr lang="en-US" altLang="zh-CN" sz="2000" dirty="0"/>
          </a:p>
          <a:p>
            <a:pPr marL="444500" indent="-444500">
              <a:lnSpc>
                <a:spcPts val="2300"/>
              </a:lnSpc>
              <a:spcBef>
                <a:spcPts val="600"/>
              </a:spcBef>
              <a:buNone/>
            </a:pPr>
            <a:r>
              <a:rPr lang="en-US" altLang="zh-CN" sz="2000" dirty="0"/>
              <a:t>5.7 </a:t>
            </a:r>
            <a:r>
              <a:rPr lang="zh-CN" altLang="en-US" sz="2000" dirty="0"/>
              <a:t>在继承性中的全局类指的是什么，它对封装性有什么作用或影响</a:t>
            </a:r>
            <a:r>
              <a:rPr lang="en-US" altLang="zh-CN" sz="2000" dirty="0"/>
              <a:t>?</a:t>
            </a:r>
          </a:p>
          <a:p>
            <a:pPr marL="444500" indent="-444500">
              <a:lnSpc>
                <a:spcPts val="2300"/>
              </a:lnSpc>
              <a:spcBef>
                <a:spcPts val="600"/>
              </a:spcBef>
              <a:buNone/>
            </a:pPr>
            <a:r>
              <a:rPr lang="en-US" altLang="zh-CN" sz="2000" dirty="0"/>
              <a:t>5.8 </a:t>
            </a:r>
            <a:r>
              <a:rPr lang="zh-CN" altLang="en-US" sz="2000" dirty="0"/>
              <a:t>什么是友元</a:t>
            </a:r>
            <a:r>
              <a:rPr lang="en-US" altLang="zh-CN" sz="2000" dirty="0"/>
              <a:t>? </a:t>
            </a:r>
            <a:r>
              <a:rPr lang="zh-CN" altLang="en-US" sz="2000" dirty="0"/>
              <a:t>有哪些类型的友元</a:t>
            </a:r>
            <a:r>
              <a:rPr lang="en-US" altLang="zh-CN" sz="2000" dirty="0"/>
              <a:t>? </a:t>
            </a:r>
            <a:r>
              <a:rPr lang="zh-CN" altLang="en-US" sz="2000" dirty="0"/>
              <a:t>请同时说明它们的定义格式和作用，并给出代码示例。</a:t>
            </a:r>
          </a:p>
          <a:p>
            <a:pPr marL="444500" indent="-444500">
              <a:lnSpc>
                <a:spcPts val="2300"/>
              </a:lnSpc>
              <a:spcBef>
                <a:spcPts val="600"/>
              </a:spcBef>
              <a:buNone/>
            </a:pPr>
            <a:r>
              <a:rPr lang="en-US" altLang="zh-CN" sz="2000" dirty="0"/>
              <a:t>5.9 </a:t>
            </a:r>
            <a:r>
              <a:rPr lang="zh-CN" altLang="en-US" sz="2000" dirty="0"/>
              <a:t>简述友元不具有传递性。</a:t>
            </a:r>
          </a:p>
          <a:p>
            <a:pPr marL="444500" indent="-444500">
              <a:lnSpc>
                <a:spcPts val="2300"/>
              </a:lnSpc>
              <a:spcBef>
                <a:spcPts val="600"/>
              </a:spcBef>
              <a:buNone/>
            </a:pPr>
            <a:r>
              <a:rPr lang="en-US" altLang="zh-CN" sz="2000" dirty="0"/>
              <a:t>5.10 </a:t>
            </a:r>
            <a:r>
              <a:rPr lang="zh-CN" altLang="en-US" sz="2000" dirty="0"/>
              <a:t>简述友元不具有继承性</a:t>
            </a:r>
            <a:r>
              <a:rPr lang="zh-CN" altLang="en-US" sz="2000" dirty="0" smtClean="0"/>
              <a:t>。</a:t>
            </a:r>
            <a:endParaRPr lang="zh-CN" altLang="en-US" sz="2000"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942939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a:t>继承方式与访问方式</a:t>
            </a:r>
          </a:p>
          <a:p>
            <a:r>
              <a:rPr lang="zh-CN" altLang="en-US" dirty="0"/>
              <a:t>封装性例程</a:t>
            </a:r>
          </a:p>
          <a:p>
            <a:r>
              <a:rPr lang="zh-CN" altLang="en-US" dirty="0"/>
              <a:t>封装性</a:t>
            </a:r>
            <a:r>
              <a:rPr lang="zh-CN" altLang="en-US" dirty="0" smtClean="0"/>
              <a:t>的注意事项</a:t>
            </a:r>
            <a:endParaRPr lang="zh-CN" altLang="en-US" dirty="0"/>
          </a:p>
          <a:p>
            <a:r>
              <a:rPr lang="zh-CN" altLang="en-US" dirty="0"/>
              <a:t>在继承性中的全局类</a:t>
            </a:r>
          </a:p>
          <a:p>
            <a:r>
              <a:rPr lang="zh-CN" altLang="en-US" dirty="0"/>
              <a:t>友</a:t>
            </a:r>
            <a:r>
              <a:rPr lang="zh-CN" altLang="en-US" dirty="0" smtClean="0"/>
              <a:t>元</a:t>
            </a:r>
            <a:endParaRPr lang="en-US" altLang="zh-CN" dirty="0" smtClean="0"/>
          </a:p>
          <a:p>
            <a:r>
              <a:rPr lang="zh-CN" altLang="en-US" dirty="0" smtClean="0"/>
              <a:t>复习</a:t>
            </a:r>
            <a:endParaRPr lang="en-US" altLang="zh-CN" dirty="0" smtClean="0"/>
          </a:p>
          <a:p>
            <a:r>
              <a:rPr lang="zh-CN" altLang="en-US" dirty="0" smtClean="0"/>
              <a:t>作业</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7301"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4859338"/>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1957520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4</a:t>
            </a:r>
            <a:r>
              <a:rPr lang="zh-CN" altLang="en-US" dirty="0" smtClean="0"/>
              <a:t>次</a:t>
            </a:r>
            <a:r>
              <a:rPr lang="zh-CN" altLang="en-US" dirty="0"/>
              <a:t>作业</a:t>
            </a:r>
            <a:r>
              <a:rPr lang="en-US" altLang="zh-CN" dirty="0"/>
              <a:t>(</a:t>
            </a:r>
            <a:r>
              <a:rPr lang="zh-CN" altLang="en-US" dirty="0"/>
              <a:t>采用</a:t>
            </a:r>
            <a:r>
              <a:rPr lang="en-US" altLang="zh-CN" dirty="0"/>
              <a:t>VC </a:t>
            </a:r>
            <a:r>
              <a:rPr lang="en-US" altLang="zh-CN" dirty="0" smtClean="0"/>
              <a:t>2017</a:t>
            </a:r>
            <a:r>
              <a:rPr lang="zh-CN" altLang="en-US" dirty="0" smtClean="0"/>
              <a:t>编写</a:t>
            </a:r>
            <a:r>
              <a:rPr lang="zh-CN" altLang="en-US" dirty="0"/>
              <a:t>程序</a:t>
            </a:r>
            <a:r>
              <a:rPr lang="en-US" altLang="zh-CN" dirty="0"/>
              <a:t>)</a:t>
            </a:r>
            <a:endParaRPr lang="zh-CN" altLang="en-US" dirty="0"/>
          </a:p>
        </p:txBody>
      </p:sp>
      <p:sp>
        <p:nvSpPr>
          <p:cNvPr id="3" name="内容占位符 2"/>
          <p:cNvSpPr>
            <a:spLocks noGrp="1"/>
          </p:cNvSpPr>
          <p:nvPr>
            <p:ph idx="1"/>
          </p:nvPr>
        </p:nvSpPr>
        <p:spPr/>
        <p:txBody>
          <a:bodyPr>
            <a:noAutofit/>
          </a:bodyPr>
          <a:lstStyle/>
          <a:p>
            <a:pPr>
              <a:lnSpc>
                <a:spcPts val="1700"/>
              </a:lnSpc>
            </a:pPr>
            <a:r>
              <a:rPr lang="zh-CN" altLang="en-US" sz="2000" dirty="0"/>
              <a:t>问题部分</a:t>
            </a:r>
          </a:p>
          <a:p>
            <a:pPr lvl="1">
              <a:lnSpc>
                <a:spcPts val="1700"/>
              </a:lnSpc>
            </a:pPr>
            <a:r>
              <a:rPr lang="zh-CN" altLang="en-US" sz="2000" dirty="0"/>
              <a:t>要求设计日历类，它的数据包括年、月、日。要求通过面向对象技术保证年可以是任意的整数，月只能介于</a:t>
            </a:r>
            <a:r>
              <a:rPr lang="en-US" altLang="zh-CN" sz="2000" dirty="0"/>
              <a:t>1</a:t>
            </a:r>
            <a:r>
              <a:rPr lang="zh-CN" altLang="en-US" sz="2000" dirty="0"/>
              <a:t>和</a:t>
            </a:r>
            <a:r>
              <a:rPr lang="en-US" altLang="zh-CN" sz="2000" dirty="0"/>
              <a:t>12</a:t>
            </a:r>
            <a:r>
              <a:rPr lang="zh-CN" altLang="en-US" sz="2000" dirty="0"/>
              <a:t>之间，日只能</a:t>
            </a:r>
            <a:r>
              <a:rPr lang="en-US" altLang="zh-CN" sz="2000" dirty="0"/>
              <a:t>1</a:t>
            </a:r>
            <a:r>
              <a:rPr lang="zh-CN" altLang="en-US" sz="2000" dirty="0"/>
              <a:t>和</a:t>
            </a:r>
            <a:r>
              <a:rPr lang="en-US" altLang="zh-CN" sz="2000" dirty="0"/>
              <a:t>31</a:t>
            </a:r>
            <a:r>
              <a:rPr lang="zh-CN" altLang="en-US" sz="2000" dirty="0"/>
              <a:t>之间且应当符合公元历法（也称为公历或阳历）。要求通过日历类的实例对象可以设置</a:t>
            </a:r>
            <a:r>
              <a:rPr lang="en-US" altLang="zh-CN" sz="2000" dirty="0"/>
              <a:t>/</a:t>
            </a:r>
            <a:r>
              <a:rPr lang="zh-CN" altLang="en-US" sz="2000" dirty="0"/>
              <a:t>获取</a:t>
            </a:r>
            <a:r>
              <a:rPr lang="en-US" altLang="zh-CN" sz="2000" dirty="0"/>
              <a:t>/</a:t>
            </a:r>
            <a:r>
              <a:rPr lang="zh-CN" altLang="en-US" sz="2000" dirty="0"/>
              <a:t>输出其所记录的年月日，并且可以计算给定</a:t>
            </a:r>
            <a:r>
              <a:rPr lang="en-US" altLang="zh-CN" sz="2000" dirty="0"/>
              <a:t>n</a:t>
            </a:r>
            <a:r>
              <a:rPr lang="zh-CN" altLang="en-US" sz="2000" dirty="0"/>
              <a:t>天之后的年月日。这里</a:t>
            </a:r>
            <a:r>
              <a:rPr lang="en-US" altLang="zh-CN" sz="2000" dirty="0"/>
              <a:t>n</a:t>
            </a:r>
            <a:r>
              <a:rPr lang="zh-CN" altLang="en-US" sz="2000" dirty="0"/>
              <a:t>是整数，即可能是正整数，也可能是负整数，甚至是</a:t>
            </a:r>
            <a:r>
              <a:rPr lang="en-US" altLang="zh-CN" sz="2000" dirty="0"/>
              <a:t>0</a:t>
            </a:r>
            <a:r>
              <a:rPr lang="zh-CN" altLang="en-US" sz="2000" dirty="0"/>
              <a:t>。</a:t>
            </a:r>
          </a:p>
          <a:p>
            <a:pPr lvl="1">
              <a:lnSpc>
                <a:spcPts val="1700"/>
              </a:lnSpc>
            </a:pPr>
            <a:r>
              <a:rPr lang="zh-CN" altLang="en-US" sz="2000" dirty="0" smtClean="0"/>
              <a:t>要求</a:t>
            </a:r>
            <a:r>
              <a:rPr lang="zh-CN" altLang="en-US" sz="2000" dirty="0"/>
              <a:t>利用前面设计的日历类，构造它的实例对象，该将实例对象的年月日设置为今天的日期，然后接受用户输入一个整数</a:t>
            </a:r>
            <a:r>
              <a:rPr lang="en-US" altLang="zh-CN" sz="2000" dirty="0"/>
              <a:t>n</a:t>
            </a:r>
            <a:r>
              <a:rPr lang="zh-CN" altLang="en-US" sz="2000" dirty="0"/>
              <a:t>，计算并输出</a:t>
            </a:r>
            <a:r>
              <a:rPr lang="en-US" altLang="zh-CN" sz="2000" dirty="0"/>
              <a:t>n</a:t>
            </a:r>
            <a:r>
              <a:rPr lang="zh-CN" altLang="en-US" sz="2000" dirty="0"/>
              <a:t>天之后的年月日。</a:t>
            </a:r>
          </a:p>
          <a:p>
            <a:pPr>
              <a:lnSpc>
                <a:spcPts val="1700"/>
              </a:lnSpc>
            </a:pPr>
            <a:r>
              <a:rPr lang="zh-CN" altLang="en-US" sz="2000" dirty="0" smtClean="0"/>
              <a:t>代码</a:t>
            </a:r>
            <a:r>
              <a:rPr lang="zh-CN" altLang="en-US" sz="2000" dirty="0"/>
              <a:t>部分</a:t>
            </a:r>
          </a:p>
          <a:p>
            <a:pPr lvl="1">
              <a:lnSpc>
                <a:spcPts val="1700"/>
              </a:lnSpc>
            </a:pPr>
            <a:r>
              <a:rPr lang="zh-CN" altLang="en-US" sz="2000" dirty="0"/>
              <a:t>采用面向对象的技术实现以上功能，并进行单元测试。</a:t>
            </a:r>
          </a:p>
          <a:p>
            <a:pPr lvl="1">
              <a:lnSpc>
                <a:spcPts val="1700"/>
              </a:lnSpc>
            </a:pPr>
            <a:r>
              <a:rPr lang="zh-CN" altLang="en-US" sz="2000" dirty="0">
                <a:solidFill>
                  <a:schemeClr val="accent6">
                    <a:lumMod val="75000"/>
                  </a:schemeClr>
                </a:solidFill>
              </a:rPr>
              <a:t>提高要求</a:t>
            </a:r>
            <a:r>
              <a:rPr lang="en-US" altLang="zh-CN" sz="2000" dirty="0">
                <a:solidFill>
                  <a:schemeClr val="accent6">
                    <a:lumMod val="75000"/>
                  </a:schemeClr>
                </a:solidFill>
              </a:rPr>
              <a:t>(</a:t>
            </a:r>
            <a:r>
              <a:rPr lang="zh-CN" altLang="en-US" sz="2000" dirty="0">
                <a:solidFill>
                  <a:schemeClr val="accent6">
                    <a:lumMod val="75000"/>
                  </a:schemeClr>
                </a:solidFill>
              </a:rPr>
              <a:t>可以不做</a:t>
            </a:r>
            <a:r>
              <a:rPr lang="en-US" altLang="zh-CN" sz="2000" dirty="0" smtClean="0">
                <a:solidFill>
                  <a:schemeClr val="accent6">
                    <a:lumMod val="75000"/>
                  </a:schemeClr>
                </a:solidFill>
              </a:rPr>
              <a:t>):</a:t>
            </a:r>
            <a:r>
              <a:rPr lang="zh-CN" altLang="en-US" sz="2000" dirty="0">
                <a:solidFill>
                  <a:schemeClr val="accent6">
                    <a:lumMod val="75000"/>
                  </a:schemeClr>
                </a:solidFill>
              </a:rPr>
              <a:t>如果正整数年份表示公元后的年份，负整数的绝对值表示公元前多少年，那么</a:t>
            </a:r>
            <a:r>
              <a:rPr lang="en-US" altLang="zh-CN" sz="2000" dirty="0">
                <a:solidFill>
                  <a:schemeClr val="accent6">
                    <a:lumMod val="75000"/>
                  </a:schemeClr>
                </a:solidFill>
              </a:rPr>
              <a:t>n</a:t>
            </a:r>
            <a:r>
              <a:rPr lang="zh-CN" altLang="en-US" sz="2000" dirty="0">
                <a:solidFill>
                  <a:schemeClr val="accent6">
                    <a:lumMod val="75000"/>
                  </a:schemeClr>
                </a:solidFill>
              </a:rPr>
              <a:t>天之后的年月日又应当如何计算。。</a:t>
            </a:r>
          </a:p>
          <a:p>
            <a:pPr lvl="1">
              <a:lnSpc>
                <a:spcPts val="1700"/>
              </a:lnSpc>
            </a:pPr>
            <a:r>
              <a:rPr lang="zh-CN" altLang="en-US" sz="2000" dirty="0">
                <a:solidFill>
                  <a:schemeClr val="accent6">
                    <a:lumMod val="75000"/>
                  </a:schemeClr>
                </a:solidFill>
              </a:rPr>
              <a:t>提高要求</a:t>
            </a:r>
            <a:r>
              <a:rPr lang="en-US" altLang="zh-CN" sz="2000" dirty="0">
                <a:solidFill>
                  <a:schemeClr val="accent6">
                    <a:lumMod val="75000"/>
                  </a:schemeClr>
                </a:solidFill>
              </a:rPr>
              <a:t>(</a:t>
            </a:r>
            <a:r>
              <a:rPr lang="zh-CN" altLang="en-US" sz="2000" dirty="0">
                <a:solidFill>
                  <a:schemeClr val="accent6">
                    <a:lumMod val="75000"/>
                  </a:schemeClr>
                </a:solidFill>
              </a:rPr>
              <a:t>可以不做</a:t>
            </a:r>
            <a:r>
              <a:rPr lang="en-US" altLang="zh-CN" sz="2000" dirty="0">
                <a:solidFill>
                  <a:schemeClr val="accent6">
                    <a:lumMod val="75000"/>
                  </a:schemeClr>
                </a:solidFill>
              </a:rPr>
              <a:t>): </a:t>
            </a:r>
            <a:r>
              <a:rPr lang="zh-CN" altLang="en-US" sz="2000" dirty="0">
                <a:solidFill>
                  <a:schemeClr val="accent6">
                    <a:lumMod val="75000"/>
                  </a:schemeClr>
                </a:solidFill>
              </a:rPr>
              <a:t>采用图形界面编写上面的程序。</a:t>
            </a:r>
          </a:p>
          <a:p>
            <a:pPr>
              <a:lnSpc>
                <a:spcPts val="1700"/>
              </a:lnSpc>
            </a:pPr>
            <a:r>
              <a:rPr lang="zh-CN" altLang="en-US" sz="2000" dirty="0"/>
              <a:t>文档部分</a:t>
            </a:r>
            <a:r>
              <a:rPr lang="en-US" altLang="zh-CN" sz="2000" dirty="0"/>
              <a:t>(</a:t>
            </a:r>
            <a:r>
              <a:rPr lang="zh-CN" altLang="en-US" sz="2000" dirty="0"/>
              <a:t>请同时提交</a:t>
            </a:r>
            <a:r>
              <a:rPr lang="en-US" altLang="zh-CN" sz="2000" dirty="0"/>
              <a:t>word</a:t>
            </a:r>
            <a:r>
              <a:rPr lang="zh-CN" altLang="en-US" sz="2000" dirty="0"/>
              <a:t>和</a:t>
            </a:r>
            <a:r>
              <a:rPr lang="en-US" altLang="zh-CN" sz="2000" dirty="0"/>
              <a:t>pdf</a:t>
            </a:r>
            <a:r>
              <a:rPr lang="zh-CN" altLang="en-US" sz="2000" dirty="0"/>
              <a:t>版本的文件</a:t>
            </a:r>
            <a:r>
              <a:rPr lang="en-US" altLang="zh-CN" sz="2000" dirty="0"/>
              <a:t>)</a:t>
            </a:r>
          </a:p>
          <a:p>
            <a:pPr lvl="1">
              <a:lnSpc>
                <a:spcPts val="1700"/>
              </a:lnSpc>
            </a:pPr>
            <a:r>
              <a:rPr lang="zh-CN" altLang="en-US" sz="2000" dirty="0"/>
              <a:t>模型部分</a:t>
            </a:r>
            <a:r>
              <a:rPr lang="en-US" altLang="zh-CN" sz="2000" dirty="0"/>
              <a:t>: </a:t>
            </a:r>
            <a:r>
              <a:rPr lang="zh-CN" altLang="en-US" sz="2000" dirty="0"/>
              <a:t>给出公元</a:t>
            </a:r>
            <a:r>
              <a:rPr lang="zh-CN" altLang="en-US" sz="2000" dirty="0" smtClean="0"/>
              <a:t>历法计算说明</a:t>
            </a:r>
            <a:r>
              <a:rPr lang="zh-CN" altLang="en-US" sz="2000" dirty="0"/>
              <a:t>及其文献出处。</a:t>
            </a:r>
          </a:p>
          <a:p>
            <a:pPr lvl="1">
              <a:lnSpc>
                <a:spcPts val="1700"/>
              </a:lnSpc>
            </a:pPr>
            <a:r>
              <a:rPr lang="zh-CN" altLang="en-US" sz="2000" dirty="0"/>
              <a:t>验证部分</a:t>
            </a:r>
            <a:r>
              <a:rPr lang="en-US" altLang="zh-CN" sz="2000" dirty="0"/>
              <a:t>: </a:t>
            </a:r>
            <a:r>
              <a:rPr lang="zh-CN" altLang="en-US" sz="2000" dirty="0"/>
              <a:t>说明如何进行单元测试，并给出单元测试报告</a:t>
            </a:r>
            <a:r>
              <a:rPr lang="zh-CN" altLang="en-US" sz="2000" dirty="0" smtClean="0"/>
              <a:t>。</a:t>
            </a:r>
            <a:endParaRPr lang="zh-CN" altLang="en-US" sz="2000"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84498418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作业要求补充</a:t>
            </a:r>
          </a:p>
        </p:txBody>
      </p:sp>
      <p:sp>
        <p:nvSpPr>
          <p:cNvPr id="3" name="内容占位符 2"/>
          <p:cNvSpPr>
            <a:spLocks noGrp="1"/>
          </p:cNvSpPr>
          <p:nvPr>
            <p:ph idx="1"/>
          </p:nvPr>
        </p:nvSpPr>
        <p:spPr/>
        <p:txBody>
          <a:bodyPr>
            <a:normAutofit fontScale="85000" lnSpcReduction="20000"/>
          </a:bodyPr>
          <a:lstStyle/>
          <a:p>
            <a:r>
              <a:rPr lang="zh-CN" altLang="en-US" dirty="0">
                <a:ea typeface="楷体_GB2312" pitchFamily="49" charset="-122"/>
              </a:rPr>
              <a:t>源程序、工程文件和相关文档等请压缩成为一个文件</a:t>
            </a:r>
            <a:r>
              <a:rPr lang="en-US" altLang="zh-CN" dirty="0" smtClean="0">
                <a:ea typeface="楷体_GB2312" pitchFamily="49" charset="-122"/>
              </a:rPr>
              <a:t>: </a:t>
            </a:r>
            <a:r>
              <a:rPr lang="zh-CN" altLang="en-US" dirty="0" smtClean="0">
                <a:ea typeface="楷体_GB2312" pitchFamily="49" charset="-122"/>
              </a:rPr>
              <a:t>学</a:t>
            </a:r>
            <a:r>
              <a:rPr lang="zh-CN" altLang="en-US" dirty="0">
                <a:ea typeface="楷体_GB2312" pitchFamily="49" charset="-122"/>
              </a:rPr>
              <a:t>号</a:t>
            </a:r>
            <a:r>
              <a:rPr lang="en-US" altLang="zh-CN" dirty="0">
                <a:ea typeface="楷体_GB2312" pitchFamily="49" charset="-122"/>
              </a:rPr>
              <a:t>_</a:t>
            </a:r>
            <a:r>
              <a:rPr lang="zh-CN" altLang="en-US" i="1" dirty="0">
                <a:solidFill>
                  <a:srgbClr val="0000FF"/>
                </a:solidFill>
                <a:ea typeface="楷体_GB2312" pitchFamily="49" charset="-122"/>
              </a:rPr>
              <a:t>姓名</a:t>
            </a:r>
            <a:r>
              <a:rPr lang="en-US" altLang="zh-CN" dirty="0">
                <a:ea typeface="楷体_GB2312" pitchFamily="49" charset="-122"/>
              </a:rPr>
              <a:t>.</a:t>
            </a:r>
            <a:r>
              <a:rPr lang="en-US" altLang="zh-CN" dirty="0" err="1">
                <a:ea typeface="楷体_GB2312" pitchFamily="49" charset="-122"/>
              </a:rPr>
              <a:t>rar</a:t>
            </a:r>
            <a:r>
              <a:rPr lang="zh-CN" altLang="en-US" dirty="0">
                <a:ea typeface="楷体_GB2312" pitchFamily="49" charset="-122"/>
              </a:rPr>
              <a:t>或学号</a:t>
            </a:r>
            <a:r>
              <a:rPr lang="en-US" altLang="zh-CN" dirty="0">
                <a:ea typeface="楷体_GB2312" pitchFamily="49" charset="-122"/>
              </a:rPr>
              <a:t>_</a:t>
            </a:r>
            <a:r>
              <a:rPr lang="zh-CN" altLang="en-US" i="1" dirty="0">
                <a:solidFill>
                  <a:srgbClr val="0000FF"/>
                </a:solidFill>
                <a:ea typeface="楷体_GB2312" pitchFamily="49" charset="-122"/>
              </a:rPr>
              <a:t>姓名</a:t>
            </a:r>
            <a:r>
              <a:rPr lang="en-US" altLang="zh-CN" dirty="0">
                <a:ea typeface="楷体_GB2312" pitchFamily="49" charset="-122"/>
              </a:rPr>
              <a:t>.zip</a:t>
            </a:r>
          </a:p>
          <a:p>
            <a:pPr lvl="1"/>
            <a:r>
              <a:rPr lang="zh-CN" altLang="en-US" dirty="0"/>
              <a:t>在</a:t>
            </a:r>
            <a:r>
              <a:rPr lang="en-US" altLang="zh-CN" dirty="0"/>
              <a:t>VS</a:t>
            </a:r>
            <a:r>
              <a:rPr lang="zh-CN" altLang="en-US" dirty="0"/>
              <a:t>平台上，运行菜单“生成”</a:t>
            </a:r>
            <a:r>
              <a:rPr lang="en-US" altLang="zh-CN" dirty="0">
                <a:sym typeface="Wingdings" panose="05000000000000000000" pitchFamily="2" charset="2"/>
              </a:rPr>
              <a:t></a:t>
            </a:r>
            <a:r>
              <a:rPr lang="zh-CN" altLang="en-US" dirty="0">
                <a:sym typeface="Wingdings" panose="05000000000000000000" pitchFamily="2" charset="2"/>
              </a:rPr>
              <a:t>“清理解决方案”。然后关闭</a:t>
            </a:r>
            <a:r>
              <a:rPr lang="en-US" altLang="zh-CN" dirty="0">
                <a:sym typeface="Wingdings" panose="05000000000000000000" pitchFamily="2" charset="2"/>
              </a:rPr>
              <a:t>VS</a:t>
            </a:r>
            <a:r>
              <a:rPr lang="zh-CN" altLang="en-US" dirty="0">
                <a:sym typeface="Wingdings" panose="05000000000000000000" pitchFamily="2" charset="2"/>
              </a:rPr>
              <a:t>平台。</a:t>
            </a:r>
            <a:endParaRPr lang="en-US" altLang="zh-CN" dirty="0"/>
          </a:p>
          <a:p>
            <a:pPr lvl="1"/>
            <a:r>
              <a:rPr lang="zh-CN" altLang="en-US" dirty="0"/>
              <a:t>下面程序文件请务必删除</a:t>
            </a:r>
          </a:p>
          <a:p>
            <a:pPr lvl="2"/>
            <a:r>
              <a:rPr lang="zh-CN" altLang="en-US" dirty="0"/>
              <a:t>*</a:t>
            </a:r>
            <a:r>
              <a:rPr lang="en-US" altLang="zh-CN" dirty="0"/>
              <a:t>.</a:t>
            </a:r>
            <a:r>
              <a:rPr lang="en-US" altLang="zh-CN" dirty="0" err="1"/>
              <a:t>sdf</a:t>
            </a:r>
            <a:r>
              <a:rPr lang="en-US" altLang="zh-CN" dirty="0"/>
              <a:t>, *.</a:t>
            </a:r>
            <a:r>
              <a:rPr lang="en-US" altLang="zh-CN" dirty="0" err="1"/>
              <a:t>pdb</a:t>
            </a:r>
            <a:r>
              <a:rPr lang="en-US" altLang="zh-CN" dirty="0"/>
              <a:t>, *.</a:t>
            </a:r>
            <a:r>
              <a:rPr lang="en-US" altLang="zh-CN" dirty="0" err="1"/>
              <a:t>pch</a:t>
            </a:r>
            <a:r>
              <a:rPr lang="en-US" altLang="zh-CN" dirty="0"/>
              <a:t>, *.</a:t>
            </a:r>
            <a:r>
              <a:rPr lang="en-US" altLang="zh-CN" dirty="0" err="1"/>
              <a:t>idb</a:t>
            </a:r>
            <a:r>
              <a:rPr lang="en-US" altLang="zh-CN" dirty="0"/>
              <a:t>, *.ilk, *.</a:t>
            </a:r>
            <a:r>
              <a:rPr lang="en-US" altLang="zh-CN" dirty="0" err="1"/>
              <a:t>obj</a:t>
            </a:r>
            <a:r>
              <a:rPr lang="en-US" altLang="zh-CN" dirty="0"/>
              <a:t>, *.</a:t>
            </a:r>
            <a:r>
              <a:rPr lang="en-US" altLang="zh-CN" dirty="0" err="1"/>
              <a:t>tlog</a:t>
            </a:r>
            <a:r>
              <a:rPr lang="en-US" altLang="zh-CN" dirty="0"/>
              <a:t>, *.exe</a:t>
            </a:r>
          </a:p>
          <a:p>
            <a:pPr lvl="2"/>
            <a:r>
              <a:rPr lang="en-US" altLang="zh-CN" dirty="0"/>
              <a:t>Debug/Release</a:t>
            </a:r>
            <a:r>
              <a:rPr lang="zh-CN" altLang="en-US" dirty="0"/>
              <a:t>目录下的所有</a:t>
            </a:r>
            <a:r>
              <a:rPr lang="zh-CN" altLang="en-US" dirty="0" smtClean="0"/>
              <a:t>文件</a:t>
            </a:r>
            <a:endParaRPr lang="en-US" altLang="zh-CN" dirty="0" smtClean="0"/>
          </a:p>
          <a:p>
            <a:pPr lvl="2"/>
            <a:r>
              <a:rPr lang="zh-CN" altLang="en-US" dirty="0"/>
              <a:t>删除目录</a:t>
            </a:r>
            <a:r>
              <a:rPr lang="en-US" altLang="zh-CN" dirty="0"/>
              <a:t>: </a:t>
            </a:r>
            <a:r>
              <a:rPr lang="zh-CN" altLang="en-US" dirty="0"/>
              <a:t>“</a:t>
            </a:r>
            <a:r>
              <a:rPr lang="en-US" altLang="zh-CN" dirty="0"/>
              <a:t>.vs</a:t>
            </a:r>
            <a:r>
              <a:rPr lang="zh-CN" altLang="en-US" dirty="0"/>
              <a:t>”和“</a:t>
            </a:r>
            <a:r>
              <a:rPr lang="en-US" altLang="zh-CN" dirty="0" err="1"/>
              <a:t>ipch</a:t>
            </a:r>
            <a:r>
              <a:rPr lang="zh-CN" altLang="en-US" dirty="0"/>
              <a:t>”。</a:t>
            </a:r>
          </a:p>
          <a:p>
            <a:r>
              <a:rPr lang="zh-CN" altLang="en-US" dirty="0" smtClean="0"/>
              <a:t>交</a:t>
            </a:r>
            <a:r>
              <a:rPr lang="zh-CN" altLang="en-US" dirty="0"/>
              <a:t>作业最后期限</a:t>
            </a:r>
            <a:endParaRPr lang="en-US" altLang="zh-CN" dirty="0"/>
          </a:p>
          <a:p>
            <a:pPr lvl="1"/>
            <a:r>
              <a:rPr lang="en-US" altLang="zh-CN" dirty="0">
                <a:solidFill>
                  <a:srgbClr val="FF0000"/>
                </a:solidFill>
              </a:rPr>
              <a:t>2021</a:t>
            </a:r>
            <a:r>
              <a:rPr lang="zh-CN" altLang="en-US" dirty="0">
                <a:solidFill>
                  <a:srgbClr val="FF0000"/>
                </a:solidFill>
              </a:rPr>
              <a:t>年</a:t>
            </a:r>
            <a:r>
              <a:rPr lang="en-US" altLang="zh-CN" dirty="0">
                <a:solidFill>
                  <a:srgbClr val="FF0000"/>
                </a:solidFill>
              </a:rPr>
              <a:t>3</a:t>
            </a:r>
            <a:r>
              <a:rPr lang="zh-CN" altLang="en-US" dirty="0">
                <a:solidFill>
                  <a:srgbClr val="FF0000"/>
                </a:solidFill>
              </a:rPr>
              <a:t>月</a:t>
            </a:r>
            <a:r>
              <a:rPr lang="en-US" altLang="zh-CN" dirty="0">
                <a:solidFill>
                  <a:srgbClr val="FF0000"/>
                </a:solidFill>
              </a:rPr>
              <a:t>24</a:t>
            </a:r>
            <a:r>
              <a:rPr lang="zh-CN" altLang="en-US" dirty="0">
                <a:solidFill>
                  <a:srgbClr val="FF0000"/>
                </a:solidFill>
              </a:rPr>
              <a:t>日星期三</a:t>
            </a:r>
          </a:p>
          <a:p>
            <a:r>
              <a:rPr lang="zh-CN" altLang="en-US" dirty="0"/>
              <a:t>请通过网络学堂</a:t>
            </a:r>
            <a:r>
              <a:rPr lang="en-US" altLang="zh-CN" dirty="0"/>
              <a:t>(http://learn.tsinghua.edu.cn/)</a:t>
            </a:r>
            <a:r>
              <a:rPr lang="zh-CN" altLang="en-US" dirty="0"/>
              <a:t>提交。</a:t>
            </a:r>
            <a:endParaRPr lang="en-US" altLang="zh-CN" dirty="0"/>
          </a:p>
          <a:p>
            <a:r>
              <a:rPr lang="zh-CN" altLang="en-US" dirty="0"/>
              <a:t>提示</a:t>
            </a:r>
            <a:endParaRPr lang="en-US" altLang="zh-CN" dirty="0"/>
          </a:p>
          <a:p>
            <a:pPr lvl="1"/>
            <a:r>
              <a:rPr lang="zh-CN" altLang="en-US" dirty="0"/>
              <a:t>在设计日历类类时，应当设计好年、月、</a:t>
            </a:r>
            <a:r>
              <a:rPr lang="zh-CN" altLang="en-US" dirty="0" smtClean="0"/>
              <a:t>日的访问方式。</a:t>
            </a:r>
            <a:endParaRPr lang="en-US" altLang="zh-CN"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747645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Thank You</a:t>
            </a:r>
            <a:endParaRPr lang="zh-CN" altLang="en-US" dirty="0"/>
          </a:p>
        </p:txBody>
      </p:sp>
      <p:sp>
        <p:nvSpPr>
          <p:cNvPr id="3" name="内容占位符 2"/>
          <p:cNvSpPr>
            <a:spLocks noGrp="1"/>
          </p:cNvSpPr>
          <p:nvPr>
            <p:ph idx="1"/>
          </p:nvPr>
        </p:nvSpPr>
        <p:spPr/>
        <p:txBody>
          <a:bodyPr/>
          <a:lstStyle/>
          <a:p>
            <a:r>
              <a:rPr lang="en-US" altLang="zh-CN" dirty="0"/>
              <a:t>Because of you and me,</a:t>
            </a:r>
          </a:p>
          <a:p>
            <a:pPr marL="0" indent="0">
              <a:buNone/>
            </a:pPr>
            <a:r>
              <a:rPr lang="en-US" altLang="zh-CN" dirty="0" smtClean="0"/>
              <a:t>    this </a:t>
            </a:r>
            <a:r>
              <a:rPr lang="en-US" altLang="zh-CN" dirty="0"/>
              <a:t>world becomes so wonderful.</a:t>
            </a:r>
          </a:p>
          <a:p>
            <a:pPr marL="0" indent="0">
              <a:buNone/>
            </a:pPr>
            <a:endParaRPr lang="en-US" altLang="zh-CN" dirty="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a:p>
          <a:p>
            <a:pPr marL="0" indent="0" algn="ctr">
              <a:buNone/>
            </a:pPr>
            <a:r>
              <a:rPr lang="en-US" altLang="zh-CN" sz="4400" dirty="0"/>
              <a:t>Have a good day</a:t>
            </a:r>
            <a:r>
              <a:rPr lang="en-US" altLang="zh-CN" sz="4400" dirty="0" smtClean="0"/>
              <a:t>.</a:t>
            </a:r>
            <a:endParaRPr lang="en-US" altLang="zh-CN" sz="4400" dirty="0"/>
          </a:p>
        </p:txBody>
      </p:sp>
      <p:sp>
        <p:nvSpPr>
          <p:cNvPr id="4" name="日期占位符 3"/>
          <p:cNvSpPr>
            <a:spLocks noGrp="1"/>
          </p:cNvSpPr>
          <p:nvPr>
            <p:ph type="dt" sz="half" idx="10"/>
          </p:nvPr>
        </p:nvSpPr>
        <p:spPr/>
        <p:txBody>
          <a:bodyPr/>
          <a:lstStyle/>
          <a:p>
            <a:fld id="{413AF91A-EEB7-44A1-B9B3-CEF7B7AA1366}"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96424087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面向对象程序设计基础</a:t>
            </a:r>
            <a:r>
              <a:rPr lang="en-US" altLang="zh-CN" dirty="0"/>
              <a:t/>
            </a:r>
            <a:br>
              <a:rPr lang="en-US" altLang="zh-CN" dirty="0"/>
            </a:br>
            <a:r>
              <a:rPr lang="en-US" altLang="zh-CN" sz="3200" dirty="0">
                <a:solidFill>
                  <a:schemeClr val="accent6">
                    <a:lumMod val="75000"/>
                  </a:schemeClr>
                </a:solidFill>
              </a:rPr>
              <a:t>(Fundamentals of Object-Oriented Programming)</a:t>
            </a:r>
            <a:endParaRPr lang="zh-CN" altLang="en-US" dirty="0">
              <a:solidFill>
                <a:schemeClr val="accent6">
                  <a:lumMod val="75000"/>
                </a:schemeClr>
              </a:solidFill>
            </a:endParaRPr>
          </a:p>
        </p:txBody>
      </p:sp>
      <p:sp>
        <p:nvSpPr>
          <p:cNvPr id="3" name="副标题 2"/>
          <p:cNvSpPr>
            <a:spLocks noGrp="1"/>
          </p:cNvSpPr>
          <p:nvPr>
            <p:ph type="subTitle" idx="1"/>
          </p:nvPr>
        </p:nvSpPr>
        <p:spPr>
          <a:xfrm>
            <a:off x="-1" y="3457576"/>
            <a:ext cx="9134475" cy="2667000"/>
          </a:xfrm>
        </p:spPr>
        <p:txBody>
          <a:bodyPr>
            <a:normAutofit fontScale="85000" lnSpcReduction="20000"/>
          </a:bodyPr>
          <a:lstStyle/>
          <a:p>
            <a:pPr>
              <a:lnSpc>
                <a:spcPct val="120000"/>
              </a:lnSpc>
            </a:pPr>
            <a:r>
              <a:rPr lang="zh-CN" altLang="en-US" sz="5200" dirty="0">
                <a:ea typeface="隶书" panose="02010509060101010101" pitchFamily="49" charset="-122"/>
              </a:rPr>
              <a:t>雍俊海</a:t>
            </a:r>
            <a:endParaRPr lang="en-US" altLang="zh-CN" sz="5200" dirty="0">
              <a:ea typeface="隶书" panose="02010509060101010101" pitchFamily="49" charset="-122"/>
            </a:endParaRPr>
          </a:p>
          <a:p>
            <a:pPr>
              <a:lnSpc>
                <a:spcPct val="120000"/>
              </a:lnSpc>
            </a:pPr>
            <a:r>
              <a:rPr lang="zh-CN" altLang="en-US" dirty="0">
                <a:ea typeface="隶书" panose="02010509060101010101" pitchFamily="49" charset="-122"/>
              </a:rPr>
              <a:t>清华大学软件学院</a:t>
            </a:r>
            <a:endParaRPr lang="en-US" altLang="zh-CN" dirty="0">
              <a:ea typeface="隶书" panose="02010509060101010101" pitchFamily="49" charset="-122"/>
            </a:endParaRPr>
          </a:p>
          <a:p>
            <a:pPr>
              <a:lnSpc>
                <a:spcPct val="120000"/>
              </a:lnSpc>
            </a:pPr>
            <a:r>
              <a:rPr lang="en-US" altLang="zh-CN" dirty="0"/>
              <a:t>School of Software, Tsinghua University</a:t>
            </a:r>
          </a:p>
          <a:p>
            <a:pPr>
              <a:lnSpc>
                <a:spcPct val="120000"/>
              </a:lnSpc>
            </a:pPr>
            <a:r>
              <a:rPr lang="en-US" altLang="zh-CN" dirty="0"/>
              <a:t>yongjunhai@tsinghua.org.cn</a:t>
            </a:r>
            <a:endParaRPr lang="zh-CN" altLang="en-US" dirty="0">
              <a:ea typeface="隶书" panose="02010509060101010101" pitchFamily="49" charset="-122"/>
            </a:endParaRPr>
          </a:p>
        </p:txBody>
      </p:sp>
      <p:sp>
        <p:nvSpPr>
          <p:cNvPr id="5" name="日期占位符 4"/>
          <p:cNvSpPr>
            <a:spLocks noGrp="1"/>
          </p:cNvSpPr>
          <p:nvPr>
            <p:ph type="dt" sz="half" idx="10"/>
          </p:nvPr>
        </p:nvSpPr>
        <p:spPr/>
        <p:txBody>
          <a:bodyPr/>
          <a:lstStyle/>
          <a:p>
            <a:fld id="{6B034EC7-A483-44A8-8D9D-E5CF8445A484}" type="datetime2">
              <a:rPr lang="zh-CN" altLang="en-US" smtClean="0"/>
              <a:t>2021年3月14日</a:t>
            </a:fld>
            <a:endParaRPr lang="zh-CN" altLang="en-US" dirty="0"/>
          </a:p>
        </p:txBody>
      </p:sp>
      <p:sp>
        <p:nvSpPr>
          <p:cNvPr id="6" name="页脚占位符 5"/>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spTree>
    <p:extLst>
      <p:ext uri="{BB962C8B-B14F-4D97-AF65-F5344CB8AC3E}">
        <p14:creationId xmlns:p14="http://schemas.microsoft.com/office/powerpoint/2010/main" val="191902393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封装性的作用</a:t>
            </a:r>
          </a:p>
        </p:txBody>
      </p:sp>
      <p:sp>
        <p:nvSpPr>
          <p:cNvPr id="3" name="内容占位符 2"/>
          <p:cNvSpPr>
            <a:spLocks noGrp="1"/>
          </p:cNvSpPr>
          <p:nvPr>
            <p:ph idx="1"/>
          </p:nvPr>
        </p:nvSpPr>
        <p:spPr/>
        <p:txBody>
          <a:bodyPr/>
          <a:lstStyle/>
          <a:p>
            <a:r>
              <a:rPr lang="zh-CN" altLang="en-US" dirty="0"/>
              <a:t>保护类的内部数据不被肆意侵犯。</a:t>
            </a:r>
          </a:p>
          <a:p>
            <a:pPr lvl="1"/>
            <a:r>
              <a:rPr lang="zh-CN" altLang="en-US" dirty="0"/>
              <a:t>可以在一定程度上保护数据的一致性。</a:t>
            </a:r>
          </a:p>
          <a:p>
            <a:pPr lvl="1"/>
            <a:r>
              <a:rPr lang="zh-CN" altLang="en-US" dirty="0"/>
              <a:t>良好的设计可以使得类具有一定的自维护性。</a:t>
            </a:r>
          </a:p>
          <a:p>
            <a:r>
              <a:rPr lang="zh-CN" altLang="en-US" dirty="0"/>
              <a:t>明确与外部的接口。</a:t>
            </a:r>
          </a:p>
          <a:p>
            <a:pPr lvl="1"/>
            <a:r>
              <a:rPr lang="zh-CN" altLang="en-US" dirty="0"/>
              <a:t>要使用类，只需了解该类的公有成员。</a:t>
            </a:r>
          </a:p>
          <a:p>
            <a:pPr lvl="1"/>
            <a:r>
              <a:rPr lang="zh-CN" altLang="en-US" dirty="0"/>
              <a:t>对于非公有成员，则不希望外部调用。</a:t>
            </a:r>
            <a:endParaRPr lang="en-US" altLang="zh-CN" dirty="0"/>
          </a:p>
          <a:p>
            <a:pPr lvl="1"/>
            <a:r>
              <a:rPr lang="zh-CN" altLang="en-US"/>
              <a:t>为降低程序模块之间的耦合提供了机制。</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397816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助教</a:t>
            </a:r>
          </a:p>
        </p:txBody>
      </p:sp>
      <p:sp>
        <p:nvSpPr>
          <p:cNvPr id="3" name="内容占位符 2"/>
          <p:cNvSpPr>
            <a:spLocks noGrp="1"/>
          </p:cNvSpPr>
          <p:nvPr>
            <p:ph idx="1"/>
          </p:nvPr>
        </p:nvSpPr>
        <p:spPr/>
        <p:txBody>
          <a:bodyPr/>
          <a:lstStyle/>
          <a:p>
            <a:r>
              <a:rPr lang="zh-CN" altLang="en-US" dirty="0"/>
              <a:t>唐瑞杰</a:t>
            </a:r>
          </a:p>
          <a:p>
            <a:pPr lvl="1"/>
            <a:r>
              <a:rPr lang="en-US" altLang="zh-CN" dirty="0"/>
              <a:t>Tel: 13521813891</a:t>
            </a:r>
          </a:p>
          <a:p>
            <a:pPr lvl="1"/>
            <a:r>
              <a:rPr lang="en-US" altLang="zh-CN" dirty="0"/>
              <a:t>Email: thss15_tangrj@163.com</a:t>
            </a:r>
          </a:p>
          <a:p>
            <a:pPr lvl="1"/>
            <a:r>
              <a:rPr lang="zh-CN" altLang="en-US" dirty="0"/>
              <a:t>微信号</a:t>
            </a:r>
            <a:r>
              <a:rPr lang="en-US" altLang="zh-CN" dirty="0"/>
              <a:t>: trj13619002195</a:t>
            </a:r>
          </a:p>
          <a:p>
            <a:r>
              <a:rPr lang="zh-CN" altLang="en-US" dirty="0"/>
              <a:t>郑成伟</a:t>
            </a:r>
          </a:p>
          <a:p>
            <a:pPr lvl="1"/>
            <a:r>
              <a:rPr lang="en-US" altLang="zh-CN" dirty="0"/>
              <a:t>Tel: 18401653040</a:t>
            </a:r>
          </a:p>
          <a:p>
            <a:pPr lvl="1"/>
            <a:r>
              <a:rPr lang="en-US" altLang="zh-CN" dirty="0"/>
              <a:t>Email: zhengcw18@mails.tsinghua.edu.cn</a:t>
            </a:r>
          </a:p>
          <a:p>
            <a:pPr lvl="1"/>
            <a:r>
              <a:rPr lang="zh-CN" altLang="en-US" dirty="0"/>
              <a:t>微信号</a:t>
            </a:r>
            <a:r>
              <a:rPr lang="en-US" altLang="zh-CN" dirty="0"/>
              <a:t>: </a:t>
            </a:r>
            <a:r>
              <a:rPr lang="zh-CN" altLang="en-US"/>
              <a:t>可以通过手机号加入</a:t>
            </a:r>
            <a:endParaRPr lang="en-US" altLang="zh-CN" dirty="0"/>
          </a:p>
        </p:txBody>
      </p:sp>
      <p:sp>
        <p:nvSpPr>
          <p:cNvPr id="4" name="日期占位符 3"/>
          <p:cNvSpPr>
            <a:spLocks noGrp="1"/>
          </p:cNvSpPr>
          <p:nvPr>
            <p:ph type="dt" sz="half" idx="10"/>
          </p:nvPr>
        </p:nvSpPr>
        <p:spPr/>
        <p:txBody>
          <a:bodyPr/>
          <a:lstStyle/>
          <a:p>
            <a:fld id="{18935C1D-3DEC-475C-8129-2CB307D07981}"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页脚占位符 9"/>
          <p:cNvSpPr>
            <a:spLocks noGrp="1"/>
          </p:cNvSpPr>
          <p:nvPr>
            <p:ph type="ftr" sz="quarter" idx="11"/>
          </p:nvPr>
        </p:nvSpPr>
        <p:spPr/>
        <p:txBody>
          <a:bodyPr/>
          <a:lstStyle/>
          <a:p>
            <a:r>
              <a:rPr lang="zh-CN" altLang="en-US"/>
              <a:t>雍俊海</a:t>
            </a:r>
            <a:r>
              <a:rPr lang="en-US" altLang="zh-CN" dirty="0"/>
              <a:t>: </a:t>
            </a:r>
            <a:r>
              <a:rPr lang="zh-CN" altLang="en-US"/>
              <a:t>面向对象程序设计基础</a:t>
            </a:r>
          </a:p>
        </p:txBody>
      </p:sp>
    </p:spTree>
    <p:extLst>
      <p:ext uri="{BB962C8B-B14F-4D97-AF65-F5344CB8AC3E}">
        <p14:creationId xmlns:p14="http://schemas.microsoft.com/office/powerpoint/2010/main" val="104866781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smtClean="0"/>
              <a:t>第</a:t>
            </a:r>
            <a:r>
              <a:rPr lang="en-US" altLang="zh-CN" dirty="0" smtClean="0"/>
              <a:t>2</a:t>
            </a:r>
            <a:r>
              <a:rPr lang="zh-CN" altLang="en-US" dirty="0" smtClean="0"/>
              <a:t>次</a:t>
            </a:r>
            <a:r>
              <a:rPr lang="zh-CN" altLang="en-US" dirty="0"/>
              <a:t>作业讲评</a:t>
            </a:r>
            <a:endParaRPr lang="zh-CN" altLang="en-US" dirty="0">
              <a:solidFill>
                <a:schemeClr val="accent6">
                  <a:lumMod val="75000"/>
                </a:schemeClr>
              </a:solidFill>
            </a:endParaRPr>
          </a:p>
        </p:txBody>
      </p:sp>
      <p:sp>
        <p:nvSpPr>
          <p:cNvPr id="3" name="副标题 2"/>
          <p:cNvSpPr>
            <a:spLocks noGrp="1"/>
          </p:cNvSpPr>
          <p:nvPr>
            <p:ph type="subTitle" idx="1"/>
          </p:nvPr>
        </p:nvSpPr>
        <p:spPr>
          <a:xfrm>
            <a:off x="-1" y="3457576"/>
            <a:ext cx="9134475" cy="2667000"/>
          </a:xfrm>
        </p:spPr>
        <p:txBody>
          <a:bodyPr>
            <a:normAutofit/>
          </a:bodyPr>
          <a:lstStyle/>
          <a:p>
            <a:pPr>
              <a:lnSpc>
                <a:spcPct val="120000"/>
              </a:lnSpc>
            </a:pPr>
            <a:r>
              <a:rPr lang="zh-CN" altLang="en-US" sz="5200" dirty="0">
                <a:ea typeface="隶书" panose="02010509060101010101" pitchFamily="49" charset="-122"/>
              </a:rPr>
              <a:t>雍俊海</a:t>
            </a:r>
            <a:r>
              <a:rPr lang="en-US" altLang="zh-CN" sz="4400" dirty="0">
                <a:ea typeface="隶书" panose="02010509060101010101" pitchFamily="49" charset="-122"/>
              </a:rPr>
              <a:t>(Jun-Hai Yong)</a:t>
            </a:r>
            <a:endParaRPr lang="en-US" altLang="zh-CN" sz="5200" dirty="0">
              <a:ea typeface="隶书" panose="02010509060101010101" pitchFamily="49" charset="-122"/>
            </a:endParaRPr>
          </a:p>
          <a:p>
            <a:pPr>
              <a:lnSpc>
                <a:spcPct val="120000"/>
              </a:lnSpc>
            </a:pPr>
            <a:r>
              <a:rPr lang="zh-CN" altLang="en-US" dirty="0">
                <a:ea typeface="隶书" panose="02010509060101010101" pitchFamily="49" charset="-122"/>
              </a:rPr>
              <a:t>清华大学软件学院</a:t>
            </a:r>
            <a:endParaRPr lang="en-US" altLang="zh-CN" dirty="0">
              <a:ea typeface="隶书" panose="02010509060101010101" pitchFamily="49" charset="-122"/>
            </a:endParaRPr>
          </a:p>
          <a:p>
            <a:pPr>
              <a:lnSpc>
                <a:spcPct val="120000"/>
              </a:lnSpc>
            </a:pPr>
            <a:r>
              <a:rPr lang="en-US" altLang="zh-CN" dirty="0"/>
              <a:t>School of Software, Tsinghua University</a:t>
            </a:r>
          </a:p>
        </p:txBody>
      </p:sp>
      <p:sp>
        <p:nvSpPr>
          <p:cNvPr id="5" name="日期占位符 4"/>
          <p:cNvSpPr>
            <a:spLocks noGrp="1"/>
          </p:cNvSpPr>
          <p:nvPr>
            <p:ph type="dt" sz="half" idx="10"/>
          </p:nvPr>
        </p:nvSpPr>
        <p:spPr/>
        <p:txBody>
          <a:bodyPr/>
          <a:lstStyle/>
          <a:p>
            <a:fld id="{70359388-81BB-4A74-B681-E7E20837CEC4}" type="datetime2">
              <a:rPr lang="zh-CN" altLang="en-US" smtClean="0"/>
              <a:t>2021年3月14日</a:t>
            </a:fld>
            <a:endParaRPr lang="zh-CN" altLang="en-US" dirty="0"/>
          </a:p>
        </p:txBody>
      </p:sp>
      <p:sp>
        <p:nvSpPr>
          <p:cNvPr id="6" name="页脚占位符 5"/>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sp>
        <p:nvSpPr>
          <p:cNvPr id="7" name="灯片编号占位符 6"/>
          <p:cNvSpPr>
            <a:spLocks noGrp="1"/>
          </p:cNvSpPr>
          <p:nvPr>
            <p:ph type="sldNum" sz="quarter" idx="12"/>
          </p:nvPr>
        </p:nvSpPr>
        <p:spPr/>
        <p:txBody>
          <a:bodyPr/>
          <a:lstStyle/>
          <a:p>
            <a:fld id="{AB393D56-620A-4FA6-AFE0-8A286AD08B3F}" type="slidenum">
              <a:rPr lang="zh-CN" altLang="en-US" smtClean="0"/>
              <a:t>81</a:t>
            </a:fld>
            <a:endParaRPr lang="zh-CN" altLang="en-US"/>
          </a:p>
        </p:txBody>
      </p:sp>
    </p:spTree>
    <p:extLst>
      <p:ext uri="{BB962C8B-B14F-4D97-AF65-F5344CB8AC3E}">
        <p14:creationId xmlns:p14="http://schemas.microsoft.com/office/powerpoint/2010/main" val="1160738249"/>
      </p:ext>
    </p:extLst>
  </p:cSld>
  <p:clrMapOvr>
    <a:masterClrMapping/>
  </p:clrMapOvr>
  <mc:AlternateContent xmlns:mc="http://schemas.openxmlformats.org/markup-compatibility/2006" xmlns:p14="http://schemas.microsoft.com/office/powerpoint/2010/main">
    <mc:Choice Requires="p14">
      <p:transition spd="slow" p14:dur="2000" advTm="6662"/>
    </mc:Choice>
    <mc:Fallback xmlns="">
      <p:transition spd="slow" advTm="6662"/>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第</a:t>
            </a:r>
            <a:r>
              <a:rPr lang="en-US" altLang="zh-CN" dirty="0"/>
              <a:t>2</a:t>
            </a:r>
            <a:r>
              <a:rPr lang="zh-CN" altLang="zh-CN" dirty="0"/>
              <a:t>次作业</a:t>
            </a:r>
            <a:r>
              <a:rPr lang="en-US" altLang="zh-CN" dirty="0"/>
              <a:t>(</a:t>
            </a:r>
            <a:r>
              <a:rPr lang="zh-CN" altLang="en-US" dirty="0"/>
              <a:t>采用</a:t>
            </a:r>
            <a:r>
              <a:rPr lang="en-US" altLang="zh-CN" dirty="0"/>
              <a:t>VC 2017</a:t>
            </a:r>
            <a:r>
              <a:rPr lang="zh-CN" altLang="en-US" dirty="0"/>
              <a:t>编写程序</a:t>
            </a:r>
            <a:r>
              <a:rPr lang="en-US" altLang="zh-CN" dirty="0"/>
              <a:t>)</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问题部分</a:t>
            </a:r>
          </a:p>
          <a:p>
            <a:pPr lvl="1"/>
            <a:r>
              <a:rPr lang="zh-CN" altLang="en-US" dirty="0"/>
              <a:t>程序接受输入正整数</a:t>
            </a:r>
            <a:r>
              <a:rPr lang="en-US" altLang="zh-CN" dirty="0"/>
              <a:t>a</a:t>
            </a:r>
            <a:r>
              <a:rPr lang="zh-CN" altLang="en-US" dirty="0"/>
              <a:t>和</a:t>
            </a:r>
            <a:r>
              <a:rPr lang="en-US" altLang="zh-CN" dirty="0"/>
              <a:t>b</a:t>
            </a:r>
            <a:r>
              <a:rPr lang="zh-CN" altLang="en-US" dirty="0"/>
              <a:t>。</a:t>
            </a:r>
          </a:p>
          <a:p>
            <a:pPr lvl="1"/>
            <a:r>
              <a:rPr lang="zh-CN" altLang="en-US" dirty="0"/>
              <a:t>计算并输出</a:t>
            </a:r>
            <a:r>
              <a:rPr lang="en-US" altLang="zh-CN" dirty="0"/>
              <a:t>a</a:t>
            </a:r>
            <a:r>
              <a:rPr lang="zh-CN" altLang="en-US" dirty="0"/>
              <a:t>和</a:t>
            </a:r>
            <a:r>
              <a:rPr lang="en-US" altLang="zh-CN" dirty="0"/>
              <a:t>b</a:t>
            </a:r>
            <a:r>
              <a:rPr lang="zh-CN" altLang="en-US" dirty="0"/>
              <a:t>最大公约数及其时间代价。</a:t>
            </a:r>
          </a:p>
          <a:p>
            <a:pPr lvl="1"/>
            <a:r>
              <a:rPr lang="zh-CN" altLang="en-US" dirty="0"/>
              <a:t>计算并输出</a:t>
            </a:r>
            <a:r>
              <a:rPr lang="en-US" altLang="zh-CN" dirty="0"/>
              <a:t>a</a:t>
            </a:r>
            <a:r>
              <a:rPr lang="zh-CN" altLang="en-US" dirty="0"/>
              <a:t>和</a:t>
            </a:r>
            <a:r>
              <a:rPr lang="en-US" altLang="zh-CN" dirty="0"/>
              <a:t>b</a:t>
            </a:r>
            <a:r>
              <a:rPr lang="zh-CN" altLang="en-US" dirty="0"/>
              <a:t>最小公倍数及其时间代价。</a:t>
            </a:r>
          </a:p>
          <a:p>
            <a:r>
              <a:rPr lang="zh-CN" altLang="en-US" dirty="0"/>
              <a:t>代码部分</a:t>
            </a:r>
          </a:p>
          <a:p>
            <a:pPr lvl="1"/>
            <a:r>
              <a:rPr lang="zh-CN" altLang="en-US" dirty="0"/>
              <a:t>采用面向对象的技术实现以上功能，并进行测试。</a:t>
            </a:r>
          </a:p>
          <a:p>
            <a:pPr lvl="1"/>
            <a:r>
              <a:rPr lang="zh-CN" altLang="en-US" dirty="0">
                <a:solidFill>
                  <a:schemeClr val="accent6">
                    <a:lumMod val="75000"/>
                  </a:schemeClr>
                </a:solidFill>
              </a:rPr>
              <a:t>提高要求</a:t>
            </a:r>
            <a:r>
              <a:rPr lang="en-US" altLang="zh-CN" dirty="0">
                <a:solidFill>
                  <a:schemeClr val="accent6">
                    <a:lumMod val="75000"/>
                  </a:schemeClr>
                </a:solidFill>
              </a:rPr>
              <a:t>(</a:t>
            </a:r>
            <a:r>
              <a:rPr lang="zh-CN" altLang="en-US" dirty="0">
                <a:solidFill>
                  <a:schemeClr val="accent6">
                    <a:lumMod val="75000"/>
                  </a:schemeClr>
                </a:solidFill>
              </a:rPr>
              <a:t>可以不做</a:t>
            </a:r>
            <a:r>
              <a:rPr lang="en-US" altLang="zh-CN" dirty="0">
                <a:solidFill>
                  <a:schemeClr val="accent6">
                    <a:lumMod val="75000"/>
                  </a:schemeClr>
                </a:solidFill>
              </a:rPr>
              <a:t>): </a:t>
            </a:r>
            <a:r>
              <a:rPr lang="zh-CN" altLang="en-US" dirty="0">
                <a:solidFill>
                  <a:schemeClr val="accent6">
                    <a:lumMod val="75000"/>
                  </a:schemeClr>
                </a:solidFill>
              </a:rPr>
              <a:t>编写程序进行自动验证。</a:t>
            </a:r>
          </a:p>
          <a:p>
            <a:r>
              <a:rPr lang="zh-CN" altLang="en-US" dirty="0"/>
              <a:t>文档部分</a:t>
            </a:r>
            <a:r>
              <a:rPr lang="en-US" altLang="zh-CN" dirty="0"/>
              <a:t>(</a:t>
            </a:r>
            <a:r>
              <a:rPr lang="zh-CN" altLang="en-US" dirty="0"/>
              <a:t>请同时提交</a:t>
            </a:r>
            <a:r>
              <a:rPr lang="en-US" altLang="zh-CN" dirty="0"/>
              <a:t>word</a:t>
            </a:r>
            <a:r>
              <a:rPr lang="zh-CN" altLang="en-US" dirty="0"/>
              <a:t>和</a:t>
            </a:r>
            <a:r>
              <a:rPr lang="en-US" altLang="zh-CN" dirty="0"/>
              <a:t>pdf</a:t>
            </a:r>
            <a:r>
              <a:rPr lang="zh-CN" altLang="en-US" dirty="0"/>
              <a:t>版本的文件</a:t>
            </a:r>
            <a:r>
              <a:rPr lang="en-US" altLang="zh-CN" dirty="0"/>
              <a:t>)</a:t>
            </a:r>
          </a:p>
          <a:p>
            <a:pPr lvl="1"/>
            <a:r>
              <a:rPr lang="zh-CN" altLang="en-US" dirty="0"/>
              <a:t>模型部分</a:t>
            </a:r>
            <a:r>
              <a:rPr lang="en-US" altLang="zh-CN" dirty="0"/>
              <a:t>: </a:t>
            </a:r>
            <a:r>
              <a:rPr lang="zh-CN" altLang="en-US" dirty="0"/>
              <a:t>给出最大公约数和最小公倍数的计算公式或计算方法。</a:t>
            </a:r>
          </a:p>
          <a:p>
            <a:pPr lvl="1"/>
            <a:r>
              <a:rPr lang="zh-CN" altLang="en-US" dirty="0"/>
              <a:t>验证部分</a:t>
            </a:r>
            <a:r>
              <a:rPr lang="en-US" altLang="zh-CN" dirty="0"/>
              <a:t>: </a:t>
            </a:r>
            <a:r>
              <a:rPr lang="zh-CN" altLang="en-US" dirty="0"/>
              <a:t>说明如何验证，并给出验证报告。</a:t>
            </a:r>
          </a:p>
          <a:p>
            <a:pPr lvl="1"/>
            <a:r>
              <a:rPr lang="zh-CN" altLang="en-US" dirty="0">
                <a:solidFill>
                  <a:schemeClr val="accent6">
                    <a:lumMod val="75000"/>
                  </a:schemeClr>
                </a:solidFill>
              </a:rPr>
              <a:t>提高部分</a:t>
            </a:r>
            <a:r>
              <a:rPr lang="en-US" altLang="zh-CN" dirty="0">
                <a:solidFill>
                  <a:schemeClr val="accent6">
                    <a:lumMod val="75000"/>
                  </a:schemeClr>
                </a:solidFill>
              </a:rPr>
              <a:t>(</a:t>
            </a:r>
            <a:r>
              <a:rPr lang="zh-CN" altLang="en-US" dirty="0">
                <a:solidFill>
                  <a:schemeClr val="accent6">
                    <a:lumMod val="75000"/>
                  </a:schemeClr>
                </a:solidFill>
              </a:rPr>
              <a:t>可以不做</a:t>
            </a:r>
            <a:r>
              <a:rPr lang="en-US" altLang="zh-CN" dirty="0">
                <a:solidFill>
                  <a:schemeClr val="accent6">
                    <a:lumMod val="75000"/>
                  </a:schemeClr>
                </a:solidFill>
              </a:rPr>
              <a:t>): </a:t>
            </a:r>
            <a:r>
              <a:rPr lang="zh-CN" altLang="en-US" dirty="0">
                <a:solidFill>
                  <a:schemeClr val="accent6">
                    <a:lumMod val="75000"/>
                  </a:schemeClr>
                </a:solidFill>
              </a:rPr>
              <a:t>分析验证的有效性或充分性。</a:t>
            </a:r>
            <a:endParaRPr lang="en-US" altLang="zh-CN" dirty="0">
              <a:solidFill>
                <a:schemeClr val="accent6">
                  <a:lumMod val="75000"/>
                </a:schemeClr>
              </a:solidFill>
            </a:endParaRPr>
          </a:p>
          <a:p>
            <a:pPr lvl="1"/>
            <a:r>
              <a:rPr lang="zh-CN" altLang="en-US" dirty="0">
                <a:solidFill>
                  <a:schemeClr val="accent6">
                    <a:lumMod val="75000"/>
                  </a:schemeClr>
                </a:solidFill>
              </a:rPr>
              <a:t>提高部分</a:t>
            </a:r>
            <a:r>
              <a:rPr lang="en-US" altLang="zh-CN" dirty="0">
                <a:solidFill>
                  <a:schemeClr val="accent6">
                    <a:lumMod val="75000"/>
                  </a:schemeClr>
                </a:solidFill>
              </a:rPr>
              <a:t>(</a:t>
            </a:r>
            <a:r>
              <a:rPr lang="zh-CN" altLang="en-US" dirty="0">
                <a:solidFill>
                  <a:schemeClr val="accent6">
                    <a:lumMod val="75000"/>
                  </a:schemeClr>
                </a:solidFill>
              </a:rPr>
              <a:t>可以不做</a:t>
            </a:r>
            <a:r>
              <a:rPr lang="en-US" altLang="zh-CN" dirty="0">
                <a:solidFill>
                  <a:schemeClr val="accent6">
                    <a:lumMod val="75000"/>
                  </a:schemeClr>
                </a:solidFill>
              </a:rPr>
              <a:t>): </a:t>
            </a:r>
            <a:r>
              <a:rPr lang="zh-CN" altLang="en-US" dirty="0">
                <a:solidFill>
                  <a:schemeClr val="accent6">
                    <a:lumMod val="75000"/>
                  </a:schemeClr>
                </a:solidFill>
              </a:rPr>
              <a:t>分析如何提高本作业的代码质量。</a:t>
            </a:r>
          </a:p>
        </p:txBody>
      </p:sp>
      <p:sp>
        <p:nvSpPr>
          <p:cNvPr id="4" name="日期占位符 3"/>
          <p:cNvSpPr>
            <a:spLocks noGrp="1"/>
          </p:cNvSpPr>
          <p:nvPr>
            <p:ph type="dt" sz="half" idx="10"/>
          </p:nvPr>
        </p:nvSpPr>
        <p:spPr/>
        <p:txBody>
          <a:bodyPr/>
          <a:lstStyle/>
          <a:p>
            <a:fld id="{F381214A-8007-4650-8EDC-C23A8A8B800F}"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spTree>
    <p:extLst>
      <p:ext uri="{BB962C8B-B14F-4D97-AF65-F5344CB8AC3E}">
        <p14:creationId xmlns:p14="http://schemas.microsoft.com/office/powerpoint/2010/main" val="2493975063"/>
      </p:ext>
    </p:extLst>
  </p:cSld>
  <p:clrMapOvr>
    <a:masterClrMapping/>
  </p:clrMapOvr>
  <mc:AlternateContent xmlns:mc="http://schemas.openxmlformats.org/markup-compatibility/2006" xmlns:p14="http://schemas.microsoft.com/office/powerpoint/2010/main">
    <mc:Choice Requires="p14">
      <p:transition spd="slow" p14:dur="2000" advTm="13860"/>
    </mc:Choice>
    <mc:Fallback xmlns="">
      <p:transition spd="slow" advTm="13860"/>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存在的问题</a:t>
            </a:r>
          </a:p>
        </p:txBody>
      </p:sp>
      <p:sp>
        <p:nvSpPr>
          <p:cNvPr id="3" name="内容占位符 2"/>
          <p:cNvSpPr>
            <a:spLocks noGrp="1"/>
          </p:cNvSpPr>
          <p:nvPr>
            <p:ph idx="1"/>
          </p:nvPr>
        </p:nvSpPr>
        <p:spPr>
          <a:xfrm>
            <a:off x="461963" y="1380205"/>
            <a:ext cx="8220075" cy="5097705"/>
          </a:xfrm>
        </p:spPr>
        <p:txBody>
          <a:bodyPr>
            <a:normAutofit/>
          </a:bodyPr>
          <a:lstStyle/>
          <a:p>
            <a:pPr>
              <a:lnSpc>
                <a:spcPct val="120000"/>
              </a:lnSpc>
            </a:pPr>
            <a:r>
              <a:rPr lang="zh-CN" altLang="en-US" sz="2400" dirty="0"/>
              <a:t>代码部分</a:t>
            </a:r>
            <a:endParaRPr lang="en-US" altLang="zh-CN" sz="2400" dirty="0"/>
          </a:p>
          <a:p>
            <a:pPr lvl="1">
              <a:lnSpc>
                <a:spcPct val="120000"/>
              </a:lnSpc>
            </a:pPr>
            <a:r>
              <a:rPr lang="zh-CN" altLang="en-US" sz="2000" dirty="0"/>
              <a:t>当程序运行时间过短时直接输出</a:t>
            </a:r>
            <a:r>
              <a:rPr lang="en-US" altLang="zh-CN" sz="2000" dirty="0"/>
              <a:t>0ms</a:t>
            </a:r>
            <a:r>
              <a:rPr lang="zh-CN" altLang="en-US" sz="2000" dirty="0"/>
              <a:t>的运行时间。</a:t>
            </a:r>
            <a:endParaRPr lang="en-US" altLang="zh-CN" sz="2000" dirty="0"/>
          </a:p>
          <a:p>
            <a:pPr lvl="1">
              <a:lnSpc>
                <a:spcPct val="120000"/>
              </a:lnSpc>
            </a:pPr>
            <a:endParaRPr lang="en-US" altLang="zh-CN" sz="2700" dirty="0"/>
          </a:p>
          <a:p>
            <a:pPr>
              <a:lnSpc>
                <a:spcPct val="120000"/>
              </a:lnSpc>
            </a:pPr>
            <a:r>
              <a:rPr lang="zh-CN" altLang="en-US" dirty="0"/>
              <a:t>文档部分</a:t>
            </a:r>
            <a:endParaRPr lang="en-US" altLang="zh-CN" dirty="0"/>
          </a:p>
          <a:p>
            <a:pPr lvl="1">
              <a:lnSpc>
                <a:spcPct val="120000"/>
              </a:lnSpc>
            </a:pPr>
            <a:r>
              <a:rPr lang="zh-CN" altLang="en-US" sz="1800" dirty="0"/>
              <a:t>文档中缺少对时间代价的描述。</a:t>
            </a:r>
            <a:endParaRPr lang="en-US" altLang="zh-CN" sz="1800" dirty="0"/>
          </a:p>
        </p:txBody>
      </p:sp>
      <p:sp>
        <p:nvSpPr>
          <p:cNvPr id="4" name="日期占位符 3"/>
          <p:cNvSpPr>
            <a:spLocks noGrp="1"/>
          </p:cNvSpPr>
          <p:nvPr>
            <p:ph type="dt" sz="half" idx="10"/>
          </p:nvPr>
        </p:nvSpPr>
        <p:spPr/>
        <p:txBody>
          <a:bodyPr/>
          <a:lstStyle/>
          <a:p>
            <a:fld id="{18935C1D-3DEC-475C-8129-2CB307D07981}"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页脚占位符 9"/>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spTree>
    <p:extLst>
      <p:ext uri="{BB962C8B-B14F-4D97-AF65-F5344CB8AC3E}">
        <p14:creationId xmlns:p14="http://schemas.microsoft.com/office/powerpoint/2010/main" val="2759015798"/>
      </p:ext>
    </p:extLst>
  </p:cSld>
  <p:clrMapOvr>
    <a:masterClrMapping/>
  </p:clrMapOvr>
  <mc:AlternateContent xmlns:mc="http://schemas.openxmlformats.org/markup-compatibility/2006" xmlns:p14="http://schemas.microsoft.com/office/powerpoint/2010/main">
    <mc:Choice Requires="p14">
      <p:transition spd="slow" p14:dur="2000" advTm="52649"/>
    </mc:Choice>
    <mc:Fallback xmlns="">
      <p:transition spd="slow" advTm="52649"/>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存在的问题</a:t>
            </a:r>
          </a:p>
        </p:txBody>
      </p:sp>
      <p:sp>
        <p:nvSpPr>
          <p:cNvPr id="3" name="内容占位符 2"/>
          <p:cNvSpPr>
            <a:spLocks noGrp="1"/>
          </p:cNvSpPr>
          <p:nvPr>
            <p:ph idx="1"/>
          </p:nvPr>
        </p:nvSpPr>
        <p:spPr/>
        <p:txBody>
          <a:bodyPr>
            <a:normAutofit/>
          </a:bodyPr>
          <a:lstStyle/>
          <a:p>
            <a:r>
              <a:rPr lang="en-US" altLang="zh-CN" sz="2400" dirty="0"/>
              <a:t>2</a:t>
            </a:r>
            <a:r>
              <a:rPr lang="zh-CN" altLang="en-US" sz="2400" dirty="0"/>
              <a:t>位同学没有按时提交</a:t>
            </a:r>
            <a:r>
              <a:rPr lang="en-US" altLang="zh-CN" sz="2400" dirty="0"/>
              <a:t>,3</a:t>
            </a:r>
            <a:r>
              <a:rPr lang="zh-CN" altLang="en-US" sz="2400" dirty="0"/>
              <a:t>位同学尚未交作业。</a:t>
            </a:r>
          </a:p>
          <a:p>
            <a:pPr lvl="1"/>
            <a:r>
              <a:rPr lang="zh-CN" altLang="en-US" sz="2200" dirty="0"/>
              <a:t>平时作业允许纠错或完善之后，重新提交。</a:t>
            </a:r>
            <a:endParaRPr lang="en-US" altLang="zh-CN" sz="2200" dirty="0"/>
          </a:p>
          <a:p>
            <a:pPr lvl="1"/>
            <a:r>
              <a:rPr lang="zh-CN" altLang="en-US" sz="2200" dirty="0"/>
              <a:t>迟交作业所扣分数无法补回。</a:t>
            </a:r>
            <a:endParaRPr lang="en-US" altLang="zh-CN" sz="2400" dirty="0"/>
          </a:p>
        </p:txBody>
      </p:sp>
      <p:sp>
        <p:nvSpPr>
          <p:cNvPr id="4" name="日期占位符 3"/>
          <p:cNvSpPr>
            <a:spLocks noGrp="1"/>
          </p:cNvSpPr>
          <p:nvPr>
            <p:ph type="dt" sz="half" idx="10"/>
          </p:nvPr>
        </p:nvSpPr>
        <p:spPr/>
        <p:txBody>
          <a:bodyPr/>
          <a:lstStyle/>
          <a:p>
            <a:fld id="{18935C1D-3DEC-475C-8129-2CB307D07981}"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页脚占位符 9"/>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spTree>
    <p:extLst>
      <p:ext uri="{BB962C8B-B14F-4D97-AF65-F5344CB8AC3E}">
        <p14:creationId xmlns:p14="http://schemas.microsoft.com/office/powerpoint/2010/main" val="347789046"/>
      </p:ext>
    </p:extLst>
  </p:cSld>
  <p:clrMapOvr>
    <a:masterClrMapping/>
  </p:clrMapOvr>
  <mc:AlternateContent xmlns:mc="http://schemas.openxmlformats.org/markup-compatibility/2006" xmlns:p14="http://schemas.microsoft.com/office/powerpoint/2010/main">
    <mc:Choice Requires="p14">
      <p:transition spd="slow" p14:dur="2000" advTm="11085"/>
    </mc:Choice>
    <mc:Fallback xmlns="">
      <p:transition spd="slow" advTm="11085"/>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亮点</a:t>
            </a:r>
          </a:p>
        </p:txBody>
      </p:sp>
      <p:sp>
        <p:nvSpPr>
          <p:cNvPr id="3" name="内容占位符 2"/>
          <p:cNvSpPr>
            <a:spLocks noGrp="1"/>
          </p:cNvSpPr>
          <p:nvPr>
            <p:ph idx="1"/>
          </p:nvPr>
        </p:nvSpPr>
        <p:spPr>
          <a:xfrm>
            <a:off x="461963" y="1457325"/>
            <a:ext cx="8220075" cy="4899023"/>
          </a:xfrm>
        </p:spPr>
        <p:txBody>
          <a:bodyPr>
            <a:normAutofit/>
          </a:bodyPr>
          <a:lstStyle/>
          <a:p>
            <a:pPr>
              <a:lnSpc>
                <a:spcPct val="120000"/>
              </a:lnSpc>
            </a:pPr>
            <a:r>
              <a:rPr lang="zh-CN" altLang="en-US" dirty="0"/>
              <a:t>借助数学工具进行验证</a:t>
            </a:r>
            <a:endParaRPr lang="en-US" altLang="zh-CN" dirty="0"/>
          </a:p>
          <a:p>
            <a:pPr marL="311400" lvl="1" indent="0">
              <a:lnSpc>
                <a:spcPct val="120000"/>
              </a:lnSpc>
              <a:buNone/>
            </a:pPr>
            <a:endParaRPr lang="en-US" altLang="zh-CN" dirty="0"/>
          </a:p>
        </p:txBody>
      </p:sp>
      <p:sp>
        <p:nvSpPr>
          <p:cNvPr id="4" name="日期占位符 3"/>
          <p:cNvSpPr>
            <a:spLocks noGrp="1"/>
          </p:cNvSpPr>
          <p:nvPr>
            <p:ph type="dt" sz="half" idx="10"/>
          </p:nvPr>
        </p:nvSpPr>
        <p:spPr/>
        <p:txBody>
          <a:bodyPr/>
          <a:lstStyle/>
          <a:p>
            <a:fld id="{18935C1D-3DEC-475C-8129-2CB307D07981}"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页脚占位符 9"/>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pic>
        <p:nvPicPr>
          <p:cNvPr id="8" name="图片 7">
            <a:extLst>
              <a:ext uri="{FF2B5EF4-FFF2-40B4-BE49-F238E27FC236}">
                <a16:creationId xmlns:a16="http://schemas.microsoft.com/office/drawing/2014/main" xmlns="" id="{D591BE01-969B-421C-84C0-30B37F8C7414}"/>
              </a:ext>
            </a:extLst>
          </p:cNvPr>
          <p:cNvPicPr>
            <a:picLocks noChangeAspect="1"/>
          </p:cNvPicPr>
          <p:nvPr/>
        </p:nvPicPr>
        <p:blipFill>
          <a:blip r:embed="rId3"/>
          <a:stretch>
            <a:fillRect/>
          </a:stretch>
        </p:blipFill>
        <p:spPr>
          <a:xfrm>
            <a:off x="352655" y="1964632"/>
            <a:ext cx="8329382" cy="1379340"/>
          </a:xfrm>
          <a:prstGeom prst="rect">
            <a:avLst/>
          </a:prstGeom>
        </p:spPr>
      </p:pic>
      <p:pic>
        <p:nvPicPr>
          <p:cNvPr id="11" name="图片 10">
            <a:extLst>
              <a:ext uri="{FF2B5EF4-FFF2-40B4-BE49-F238E27FC236}">
                <a16:creationId xmlns:a16="http://schemas.microsoft.com/office/drawing/2014/main" xmlns="" id="{7887A26D-43FB-41D7-8882-2D02B851ECEA}"/>
              </a:ext>
            </a:extLst>
          </p:cNvPr>
          <p:cNvPicPr>
            <a:picLocks noChangeAspect="1"/>
          </p:cNvPicPr>
          <p:nvPr/>
        </p:nvPicPr>
        <p:blipFill>
          <a:blip r:embed="rId4"/>
          <a:stretch>
            <a:fillRect/>
          </a:stretch>
        </p:blipFill>
        <p:spPr>
          <a:xfrm>
            <a:off x="2776420" y="3352896"/>
            <a:ext cx="3581631" cy="3003454"/>
          </a:xfrm>
          <a:prstGeom prst="rect">
            <a:avLst/>
          </a:prstGeom>
        </p:spPr>
      </p:pic>
    </p:spTree>
    <p:extLst>
      <p:ext uri="{BB962C8B-B14F-4D97-AF65-F5344CB8AC3E}">
        <p14:creationId xmlns:p14="http://schemas.microsoft.com/office/powerpoint/2010/main" val="1644938205"/>
      </p:ext>
    </p:extLst>
  </p:cSld>
  <p:clrMapOvr>
    <a:masterClrMapping/>
  </p:clrMapOvr>
  <mc:AlternateContent xmlns:mc="http://schemas.openxmlformats.org/markup-compatibility/2006" xmlns:p14="http://schemas.microsoft.com/office/powerpoint/2010/main">
    <mc:Choice Requires="p14">
      <p:transition spd="slow" p14:dur="2000" advTm="14113"/>
    </mc:Choice>
    <mc:Fallback xmlns="">
      <p:transition spd="slow" advTm="14113"/>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亮点</a:t>
            </a:r>
          </a:p>
        </p:txBody>
      </p:sp>
      <p:sp>
        <p:nvSpPr>
          <p:cNvPr id="3" name="内容占位符 2"/>
          <p:cNvSpPr>
            <a:spLocks noGrp="1"/>
          </p:cNvSpPr>
          <p:nvPr>
            <p:ph idx="1"/>
          </p:nvPr>
        </p:nvSpPr>
        <p:spPr/>
        <p:txBody>
          <a:bodyPr>
            <a:normAutofit/>
          </a:bodyPr>
          <a:lstStyle/>
          <a:p>
            <a:r>
              <a:rPr lang="zh-CN" altLang="en-US" sz="2400" dirty="0"/>
              <a:t>通过图表验证算法的时间复杂度</a:t>
            </a:r>
            <a:endParaRPr lang="en-US" altLang="zh-CN" sz="2400" dirty="0"/>
          </a:p>
        </p:txBody>
      </p:sp>
      <p:sp>
        <p:nvSpPr>
          <p:cNvPr id="4" name="日期占位符 3"/>
          <p:cNvSpPr>
            <a:spLocks noGrp="1"/>
          </p:cNvSpPr>
          <p:nvPr>
            <p:ph type="dt" sz="half" idx="10"/>
          </p:nvPr>
        </p:nvSpPr>
        <p:spPr/>
        <p:txBody>
          <a:bodyPr/>
          <a:lstStyle/>
          <a:p>
            <a:fld id="{18935C1D-3DEC-475C-8129-2CB307D07981}"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页脚占位符 9"/>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pic>
        <p:nvPicPr>
          <p:cNvPr id="13" name="图片 12">
            <a:extLst>
              <a:ext uri="{FF2B5EF4-FFF2-40B4-BE49-F238E27FC236}">
                <a16:creationId xmlns:a16="http://schemas.microsoft.com/office/drawing/2014/main" xmlns="" id="{EB6CD6C5-D639-412F-BB66-9344A0BE2DEF}"/>
              </a:ext>
            </a:extLst>
          </p:cNvPr>
          <p:cNvPicPr>
            <a:picLocks noChangeAspect="1"/>
          </p:cNvPicPr>
          <p:nvPr/>
        </p:nvPicPr>
        <p:blipFill>
          <a:blip r:embed="rId3"/>
          <a:stretch>
            <a:fillRect/>
          </a:stretch>
        </p:blipFill>
        <p:spPr>
          <a:xfrm>
            <a:off x="318855" y="2338150"/>
            <a:ext cx="4139446" cy="3413433"/>
          </a:xfrm>
          <a:prstGeom prst="rect">
            <a:avLst/>
          </a:prstGeom>
        </p:spPr>
      </p:pic>
      <p:pic>
        <p:nvPicPr>
          <p:cNvPr id="14" name="图片 13">
            <a:extLst>
              <a:ext uri="{FF2B5EF4-FFF2-40B4-BE49-F238E27FC236}">
                <a16:creationId xmlns:a16="http://schemas.microsoft.com/office/drawing/2014/main" xmlns="" id="{940D7EE7-D57B-4610-B91D-8A8F1496312F}"/>
              </a:ext>
            </a:extLst>
          </p:cNvPr>
          <p:cNvPicPr>
            <a:picLocks noChangeAspect="1"/>
          </p:cNvPicPr>
          <p:nvPr/>
        </p:nvPicPr>
        <p:blipFill>
          <a:blip r:embed="rId4"/>
          <a:stretch>
            <a:fillRect/>
          </a:stretch>
        </p:blipFill>
        <p:spPr>
          <a:xfrm>
            <a:off x="4567236" y="2338150"/>
            <a:ext cx="4223737" cy="3137376"/>
          </a:xfrm>
          <a:prstGeom prst="rect">
            <a:avLst/>
          </a:prstGeom>
        </p:spPr>
      </p:pic>
    </p:spTree>
    <p:extLst>
      <p:ext uri="{BB962C8B-B14F-4D97-AF65-F5344CB8AC3E}">
        <p14:creationId xmlns:p14="http://schemas.microsoft.com/office/powerpoint/2010/main" val="1639598713"/>
      </p:ext>
    </p:extLst>
  </p:cSld>
  <p:clrMapOvr>
    <a:masterClrMapping/>
  </p:clrMapOvr>
  <mc:AlternateContent xmlns:mc="http://schemas.openxmlformats.org/markup-compatibility/2006" xmlns:p14="http://schemas.microsoft.com/office/powerpoint/2010/main">
    <mc:Choice Requires="p14">
      <p:transition spd="slow" p14:dur="2000" advTm="11062"/>
    </mc:Choice>
    <mc:Fallback xmlns="">
      <p:transition spd="slow" advTm="11062"/>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亮点</a:t>
            </a:r>
          </a:p>
        </p:txBody>
      </p:sp>
      <p:sp>
        <p:nvSpPr>
          <p:cNvPr id="3" name="内容占位符 2"/>
          <p:cNvSpPr>
            <a:spLocks noGrp="1"/>
          </p:cNvSpPr>
          <p:nvPr>
            <p:ph idx="1"/>
          </p:nvPr>
        </p:nvSpPr>
        <p:spPr/>
        <p:txBody>
          <a:bodyPr>
            <a:normAutofit/>
          </a:bodyPr>
          <a:lstStyle/>
          <a:p>
            <a:r>
              <a:rPr lang="zh-CN" altLang="en-US" sz="2400" dirty="0"/>
              <a:t>自动化测试</a:t>
            </a:r>
            <a:endParaRPr lang="en-US" altLang="zh-CN" sz="2200" dirty="0"/>
          </a:p>
          <a:p>
            <a:pPr lvl="1"/>
            <a:r>
              <a:rPr lang="zh-CN" altLang="en-US" sz="2200" dirty="0"/>
              <a:t>对拍器</a:t>
            </a:r>
            <a:endParaRPr lang="en-US" altLang="zh-CN" sz="2200" dirty="0"/>
          </a:p>
          <a:p>
            <a:pPr lvl="1"/>
            <a:endParaRPr lang="en-US" altLang="zh-CN" sz="2200" dirty="0"/>
          </a:p>
          <a:p>
            <a:pPr lvl="1"/>
            <a:endParaRPr lang="en-US" altLang="zh-CN" sz="2200" dirty="0"/>
          </a:p>
          <a:p>
            <a:pPr lvl="1"/>
            <a:endParaRPr lang="en-US" altLang="zh-CN" sz="2200" dirty="0"/>
          </a:p>
          <a:p>
            <a:pPr lvl="1"/>
            <a:endParaRPr lang="en-US" altLang="zh-CN" sz="2200" dirty="0"/>
          </a:p>
          <a:p>
            <a:pPr lvl="1"/>
            <a:endParaRPr lang="en-US" altLang="zh-CN" sz="2200" dirty="0"/>
          </a:p>
          <a:p>
            <a:pPr lvl="1"/>
            <a:r>
              <a:rPr lang="zh-CN" altLang="en-US" sz="2200" dirty="0"/>
              <a:t>自动验证函数</a:t>
            </a:r>
            <a:endParaRPr lang="en-US" altLang="zh-CN" sz="2200" dirty="0"/>
          </a:p>
          <a:p>
            <a:pPr lvl="1"/>
            <a:endParaRPr lang="en-US" altLang="zh-CN" dirty="0"/>
          </a:p>
        </p:txBody>
      </p:sp>
      <p:sp>
        <p:nvSpPr>
          <p:cNvPr id="4" name="日期占位符 3"/>
          <p:cNvSpPr>
            <a:spLocks noGrp="1"/>
          </p:cNvSpPr>
          <p:nvPr>
            <p:ph type="dt" sz="half" idx="10"/>
          </p:nvPr>
        </p:nvSpPr>
        <p:spPr/>
        <p:txBody>
          <a:bodyPr/>
          <a:lstStyle/>
          <a:p>
            <a:fld id="{18935C1D-3DEC-475C-8129-2CB307D07981}"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页脚占位符 9"/>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pic>
        <p:nvPicPr>
          <p:cNvPr id="8" name="图片 7">
            <a:extLst>
              <a:ext uri="{FF2B5EF4-FFF2-40B4-BE49-F238E27FC236}">
                <a16:creationId xmlns:a16="http://schemas.microsoft.com/office/drawing/2014/main" xmlns="" id="{B83035EF-EDBF-485A-8E71-B2963B98AF5B}"/>
              </a:ext>
            </a:extLst>
          </p:cNvPr>
          <p:cNvPicPr>
            <a:picLocks noChangeAspect="1"/>
          </p:cNvPicPr>
          <p:nvPr/>
        </p:nvPicPr>
        <p:blipFill>
          <a:blip r:embed="rId3"/>
          <a:stretch>
            <a:fillRect/>
          </a:stretch>
        </p:blipFill>
        <p:spPr>
          <a:xfrm>
            <a:off x="2912689" y="2003557"/>
            <a:ext cx="3309093" cy="2165416"/>
          </a:xfrm>
          <a:prstGeom prst="rect">
            <a:avLst/>
          </a:prstGeom>
        </p:spPr>
      </p:pic>
      <p:pic>
        <p:nvPicPr>
          <p:cNvPr id="11" name="图片 10">
            <a:extLst>
              <a:ext uri="{FF2B5EF4-FFF2-40B4-BE49-F238E27FC236}">
                <a16:creationId xmlns:a16="http://schemas.microsoft.com/office/drawing/2014/main" xmlns="" id="{B9C29D6B-988B-48B5-A68E-5D023BC58D8C}"/>
              </a:ext>
            </a:extLst>
          </p:cNvPr>
          <p:cNvPicPr>
            <a:picLocks noChangeAspect="1"/>
          </p:cNvPicPr>
          <p:nvPr/>
        </p:nvPicPr>
        <p:blipFill>
          <a:blip r:embed="rId4"/>
          <a:stretch>
            <a:fillRect/>
          </a:stretch>
        </p:blipFill>
        <p:spPr>
          <a:xfrm>
            <a:off x="2926988" y="4443139"/>
            <a:ext cx="4045210" cy="1913212"/>
          </a:xfrm>
          <a:prstGeom prst="rect">
            <a:avLst/>
          </a:prstGeom>
        </p:spPr>
      </p:pic>
    </p:spTree>
    <p:extLst>
      <p:ext uri="{BB962C8B-B14F-4D97-AF65-F5344CB8AC3E}">
        <p14:creationId xmlns:p14="http://schemas.microsoft.com/office/powerpoint/2010/main" val="3560369467"/>
      </p:ext>
    </p:extLst>
  </p:cSld>
  <p:clrMapOvr>
    <a:masterClrMapping/>
  </p:clrMapOvr>
  <mc:AlternateContent xmlns:mc="http://schemas.openxmlformats.org/markup-compatibility/2006" xmlns:p14="http://schemas.microsoft.com/office/powerpoint/2010/main">
    <mc:Choice Requires="p14">
      <p:transition spd="slow" p14:dur="2000" advTm="7347"/>
    </mc:Choice>
    <mc:Fallback xmlns="">
      <p:transition spd="slow" advTm="7347"/>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亮点</a:t>
            </a:r>
          </a:p>
        </p:txBody>
      </p:sp>
      <p:sp>
        <p:nvSpPr>
          <p:cNvPr id="3" name="内容占位符 2"/>
          <p:cNvSpPr>
            <a:spLocks noGrp="1"/>
          </p:cNvSpPr>
          <p:nvPr>
            <p:ph idx="1"/>
          </p:nvPr>
        </p:nvSpPr>
        <p:spPr>
          <a:xfrm>
            <a:off x="461963" y="1457325"/>
            <a:ext cx="8220075" cy="4899023"/>
          </a:xfrm>
        </p:spPr>
        <p:txBody>
          <a:bodyPr>
            <a:normAutofit/>
          </a:bodyPr>
          <a:lstStyle/>
          <a:p>
            <a:pPr>
              <a:lnSpc>
                <a:spcPct val="120000"/>
              </a:lnSpc>
            </a:pPr>
            <a:r>
              <a:rPr lang="zh-CN" altLang="en-US" dirty="0"/>
              <a:t>在验证中发现问题</a:t>
            </a:r>
            <a:endParaRPr lang="en-US" altLang="zh-CN" dirty="0"/>
          </a:p>
          <a:p>
            <a:pPr marL="311400" lvl="1" indent="0">
              <a:lnSpc>
                <a:spcPct val="120000"/>
              </a:lnSpc>
              <a:buNone/>
            </a:pPr>
            <a:endParaRPr lang="en-US" altLang="zh-CN" dirty="0"/>
          </a:p>
        </p:txBody>
      </p:sp>
      <p:sp>
        <p:nvSpPr>
          <p:cNvPr id="4" name="日期占位符 3"/>
          <p:cNvSpPr>
            <a:spLocks noGrp="1"/>
          </p:cNvSpPr>
          <p:nvPr>
            <p:ph type="dt" sz="half" idx="10"/>
          </p:nvPr>
        </p:nvSpPr>
        <p:spPr/>
        <p:txBody>
          <a:bodyPr/>
          <a:lstStyle/>
          <a:p>
            <a:fld id="{18935C1D-3DEC-475C-8129-2CB307D07981}"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页脚占位符 9"/>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pic>
        <p:nvPicPr>
          <p:cNvPr id="9" name="图片 8">
            <a:extLst>
              <a:ext uri="{FF2B5EF4-FFF2-40B4-BE49-F238E27FC236}">
                <a16:creationId xmlns:a16="http://schemas.microsoft.com/office/drawing/2014/main" xmlns="" id="{B2090538-A4D7-4000-AAEA-7693724FCD63}"/>
              </a:ext>
            </a:extLst>
          </p:cNvPr>
          <p:cNvPicPr>
            <a:picLocks noChangeAspect="1"/>
          </p:cNvPicPr>
          <p:nvPr/>
        </p:nvPicPr>
        <p:blipFill>
          <a:blip r:embed="rId3"/>
          <a:stretch>
            <a:fillRect/>
          </a:stretch>
        </p:blipFill>
        <p:spPr>
          <a:xfrm>
            <a:off x="1449718" y="2165687"/>
            <a:ext cx="6244563" cy="4039340"/>
          </a:xfrm>
          <a:prstGeom prst="rect">
            <a:avLst/>
          </a:prstGeom>
        </p:spPr>
      </p:pic>
    </p:spTree>
    <p:extLst>
      <p:ext uri="{BB962C8B-B14F-4D97-AF65-F5344CB8AC3E}">
        <p14:creationId xmlns:p14="http://schemas.microsoft.com/office/powerpoint/2010/main" val="1021465670"/>
      </p:ext>
    </p:extLst>
  </p:cSld>
  <p:clrMapOvr>
    <a:masterClrMapping/>
  </p:clrMapOvr>
  <mc:AlternateContent xmlns:mc="http://schemas.openxmlformats.org/markup-compatibility/2006" xmlns:p14="http://schemas.microsoft.com/office/powerpoint/2010/main">
    <mc:Choice Requires="p14">
      <p:transition spd="slow" p14:dur="2000" advTm="18005"/>
    </mc:Choice>
    <mc:Fallback xmlns="">
      <p:transition spd="slow" advTm="18005"/>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优秀作业</a:t>
            </a:r>
          </a:p>
        </p:txBody>
      </p:sp>
      <p:sp>
        <p:nvSpPr>
          <p:cNvPr id="3" name="内容占位符 2"/>
          <p:cNvSpPr>
            <a:spLocks noGrp="1"/>
          </p:cNvSpPr>
          <p:nvPr>
            <p:ph idx="1"/>
          </p:nvPr>
        </p:nvSpPr>
        <p:spPr/>
        <p:txBody>
          <a:bodyPr>
            <a:normAutofit/>
          </a:bodyPr>
          <a:lstStyle/>
          <a:p>
            <a:r>
              <a:rPr lang="zh-CN" altLang="en-US" sz="2400" dirty="0"/>
              <a:t>顾洋丞 </a:t>
            </a:r>
            <a:r>
              <a:rPr lang="en-US" altLang="zh-CN" sz="2400" dirty="0"/>
              <a:t>2019010461</a:t>
            </a:r>
          </a:p>
          <a:p>
            <a:r>
              <a:rPr lang="zh-CN" altLang="en-US" sz="2400" dirty="0"/>
              <a:t>顾家铭</a:t>
            </a:r>
            <a:r>
              <a:rPr lang="en-US" altLang="zh-CN" sz="2400" dirty="0"/>
              <a:t> 2020013059</a:t>
            </a:r>
          </a:p>
        </p:txBody>
      </p:sp>
      <p:sp>
        <p:nvSpPr>
          <p:cNvPr id="4" name="日期占位符 3"/>
          <p:cNvSpPr>
            <a:spLocks noGrp="1"/>
          </p:cNvSpPr>
          <p:nvPr>
            <p:ph type="dt" sz="half" idx="10"/>
          </p:nvPr>
        </p:nvSpPr>
        <p:spPr/>
        <p:txBody>
          <a:bodyPr/>
          <a:lstStyle/>
          <a:p>
            <a:fld id="{18935C1D-3DEC-475C-8129-2CB307D07981}"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页脚占位符 9"/>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spTree>
    <p:extLst>
      <p:ext uri="{BB962C8B-B14F-4D97-AF65-F5344CB8AC3E}">
        <p14:creationId xmlns:p14="http://schemas.microsoft.com/office/powerpoint/2010/main" val="1697616712"/>
      </p:ext>
    </p:extLst>
  </p:cSld>
  <p:clrMapOvr>
    <a:masterClrMapping/>
  </p:clrMapOvr>
  <mc:AlternateContent xmlns:mc="http://schemas.openxmlformats.org/markup-compatibility/2006" xmlns:p14="http://schemas.microsoft.com/office/powerpoint/2010/main">
    <mc:Choice Requires="p14">
      <p:transition spd="slow" p14:dur="2000" advTm="11384"/>
    </mc:Choice>
    <mc:Fallback xmlns="">
      <p:transition spd="slow" advTm="11384"/>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封装</a:t>
            </a:r>
            <a:r>
              <a:rPr lang="zh-CN" altLang="en-US" dirty="0" smtClean="0"/>
              <a:t>性</a:t>
            </a:r>
            <a:r>
              <a:rPr lang="en-US" altLang="zh-CN" dirty="0" smtClean="0"/>
              <a:t>: </a:t>
            </a:r>
            <a:r>
              <a:rPr lang="zh-CN" altLang="en-US" dirty="0" smtClean="0"/>
              <a:t>继承</a:t>
            </a:r>
            <a:r>
              <a:rPr lang="zh-CN" altLang="en-US" dirty="0"/>
              <a:t>方式与访问方式</a:t>
            </a:r>
          </a:p>
        </p:txBody>
      </p:sp>
      <p:sp>
        <p:nvSpPr>
          <p:cNvPr id="3" name="内容占位符 2"/>
          <p:cNvSpPr>
            <a:spLocks noGrp="1"/>
          </p:cNvSpPr>
          <p:nvPr>
            <p:ph idx="1"/>
          </p:nvPr>
        </p:nvSpPr>
        <p:spPr>
          <a:xfrm>
            <a:off x="865726" y="2706125"/>
            <a:ext cx="8220075" cy="3650225"/>
          </a:xfrm>
        </p:spPr>
        <p:txBody>
          <a:bodyPr/>
          <a:lstStyle/>
          <a:p>
            <a:pPr marL="0" lvl="0" indent="0" algn="l" fontAlgn="base">
              <a:lnSpc>
                <a:spcPct val="80000"/>
              </a:lnSpc>
              <a:spcBef>
                <a:spcPct val="20000"/>
              </a:spcBef>
              <a:spcAft>
                <a:spcPct val="0"/>
              </a:spcAft>
              <a:buNone/>
            </a:pPr>
            <a:r>
              <a:rPr kumimoji="1" lang="en-US" altLang="zh-CN" sz="2400" dirty="0">
                <a:solidFill>
                  <a:srgbClr val="3333CC"/>
                </a:solidFill>
                <a:latin typeface="Times New Roman"/>
                <a:ea typeface="宋体"/>
                <a:cs typeface="+mn-cs"/>
              </a:rPr>
              <a:t>class </a:t>
            </a:r>
            <a:r>
              <a:rPr kumimoji="1" lang="zh-CN" altLang="en-US" sz="2400" i="1" dirty="0">
                <a:solidFill>
                  <a:srgbClr val="000000"/>
                </a:solidFill>
                <a:latin typeface="Times New Roman"/>
                <a:ea typeface="宋体"/>
                <a:cs typeface="+mn-cs"/>
              </a:rPr>
              <a:t>类名称</a:t>
            </a:r>
            <a:r>
              <a:rPr kumimoji="1" lang="en-US" altLang="zh-CN" sz="2400" dirty="0">
                <a:solidFill>
                  <a:srgbClr val="000000"/>
                </a:solidFill>
                <a:latin typeface="Times New Roman"/>
                <a:ea typeface="宋体"/>
                <a:cs typeface="+mn-cs"/>
              </a:rPr>
              <a:t>: </a:t>
            </a:r>
            <a:r>
              <a:rPr kumimoji="1" lang="zh-CN" altLang="zh-CN" sz="2400" i="1" dirty="0">
                <a:solidFill>
                  <a:srgbClr val="FF3300"/>
                </a:solidFill>
                <a:latin typeface="Times New Roman"/>
                <a:ea typeface="宋体"/>
                <a:cs typeface="+mn-cs"/>
              </a:rPr>
              <a:t>继承方式 </a:t>
            </a:r>
            <a:r>
              <a:rPr kumimoji="1" lang="en-US" altLang="zh-CN" sz="2400" dirty="0">
                <a:solidFill>
                  <a:srgbClr val="FF3300"/>
                </a:solidFill>
                <a:latin typeface="Times New Roman"/>
                <a:ea typeface="宋体"/>
                <a:cs typeface="+mn-cs"/>
              </a:rPr>
              <a:t>1</a:t>
            </a:r>
            <a:r>
              <a:rPr kumimoji="1" lang="zh-CN" altLang="zh-CN" sz="2400" i="1" dirty="0">
                <a:solidFill>
                  <a:srgbClr val="000000"/>
                </a:solidFill>
                <a:latin typeface="Times New Roman"/>
                <a:ea typeface="宋体"/>
                <a:cs typeface="+mn-cs"/>
              </a:rPr>
              <a:t> </a:t>
            </a:r>
            <a:r>
              <a:rPr kumimoji="1" lang="en-US" altLang="zh-CN" sz="2400" i="1" dirty="0">
                <a:solidFill>
                  <a:srgbClr val="000000"/>
                </a:solidFill>
                <a:latin typeface="Times New Roman"/>
                <a:ea typeface="宋体"/>
                <a:cs typeface="+mn-cs"/>
              </a:rPr>
              <a:t> </a:t>
            </a:r>
            <a:r>
              <a:rPr kumimoji="1" lang="zh-CN" altLang="zh-CN" sz="2400" i="1" dirty="0">
                <a:solidFill>
                  <a:srgbClr val="000000"/>
                </a:solidFill>
                <a:latin typeface="Times New Roman"/>
                <a:ea typeface="宋体"/>
                <a:cs typeface="+mn-cs"/>
              </a:rPr>
              <a:t>基类名</a:t>
            </a:r>
            <a:r>
              <a:rPr kumimoji="1" lang="zh-CN" altLang="zh-CN" sz="2400" dirty="0">
                <a:solidFill>
                  <a:srgbClr val="000000"/>
                </a:solidFill>
                <a:latin typeface="Times New Roman"/>
                <a:ea typeface="宋体"/>
                <a:cs typeface="+mn-cs"/>
              </a:rPr>
              <a:t>1</a:t>
            </a:r>
            <a:r>
              <a:rPr kumimoji="1" lang="zh-CN" altLang="zh-CN" sz="2400" i="1" dirty="0">
                <a:solidFill>
                  <a:srgbClr val="000000"/>
                </a:solidFill>
                <a:latin typeface="Times New Roman"/>
                <a:ea typeface="宋体"/>
                <a:cs typeface="+mn-cs"/>
              </a:rPr>
              <a:t>,</a:t>
            </a:r>
            <a:r>
              <a:rPr kumimoji="1" lang="en-US" altLang="zh-CN" sz="2400" i="1" dirty="0">
                <a:solidFill>
                  <a:srgbClr val="000000"/>
                </a:solidFill>
                <a:latin typeface="Times New Roman"/>
                <a:ea typeface="宋体"/>
                <a:cs typeface="+mn-cs"/>
              </a:rPr>
              <a:t> </a:t>
            </a:r>
            <a:r>
              <a:rPr kumimoji="1" lang="zh-CN" altLang="zh-CN" sz="2400" i="1" dirty="0">
                <a:solidFill>
                  <a:srgbClr val="FF3300"/>
                </a:solidFill>
                <a:latin typeface="Times New Roman"/>
                <a:ea typeface="宋体"/>
                <a:cs typeface="+mn-cs"/>
              </a:rPr>
              <a:t>继承方式</a:t>
            </a:r>
            <a:r>
              <a:rPr kumimoji="1" lang="en-US" altLang="zh-CN" sz="2400" dirty="0">
                <a:solidFill>
                  <a:srgbClr val="FF3300"/>
                </a:solidFill>
                <a:latin typeface="Times New Roman"/>
                <a:ea typeface="宋体"/>
                <a:cs typeface="+mn-cs"/>
              </a:rPr>
              <a:t>2</a:t>
            </a:r>
            <a:r>
              <a:rPr kumimoji="1" lang="zh-CN" altLang="zh-CN" sz="2400" i="1" dirty="0">
                <a:solidFill>
                  <a:srgbClr val="000000"/>
                </a:solidFill>
                <a:latin typeface="Times New Roman"/>
                <a:ea typeface="宋体"/>
                <a:cs typeface="+mn-cs"/>
              </a:rPr>
              <a:t>  基类名</a:t>
            </a:r>
            <a:r>
              <a:rPr kumimoji="1" lang="en-US" altLang="zh-CN" sz="2400" dirty="0">
                <a:solidFill>
                  <a:srgbClr val="000000"/>
                </a:solidFill>
                <a:latin typeface="Times New Roman"/>
                <a:ea typeface="宋体"/>
                <a:cs typeface="+mn-cs"/>
              </a:rPr>
              <a:t>2</a:t>
            </a:r>
            <a:r>
              <a:rPr kumimoji="1" lang="zh-CN" altLang="zh-CN" sz="2400" i="1" dirty="0">
                <a:solidFill>
                  <a:srgbClr val="000000"/>
                </a:solidFill>
                <a:latin typeface="Times New Roman"/>
                <a:ea typeface="宋体"/>
                <a:cs typeface="+mn-cs"/>
              </a:rPr>
              <a:t>, </a:t>
            </a:r>
            <a:r>
              <a:rPr kumimoji="1" lang="en-US" altLang="zh-CN" sz="2400" i="1" dirty="0">
                <a:solidFill>
                  <a:srgbClr val="000000"/>
                </a:solidFill>
                <a:latin typeface="Times New Roman"/>
                <a:ea typeface="宋体"/>
                <a:cs typeface="+mn-cs"/>
              </a:rPr>
              <a:t>……</a:t>
            </a:r>
          </a:p>
          <a:p>
            <a:pPr marL="0" lvl="0" indent="0" algn="l" fontAlgn="base">
              <a:lnSpc>
                <a:spcPct val="80000"/>
              </a:lnSpc>
              <a:spcBef>
                <a:spcPct val="20000"/>
              </a:spcBef>
              <a:spcAft>
                <a:spcPct val="0"/>
              </a:spcAft>
              <a:buNone/>
            </a:pPr>
            <a:r>
              <a:rPr kumimoji="1" lang="en-US" altLang="zh-CN" sz="2400" dirty="0">
                <a:solidFill>
                  <a:srgbClr val="000000"/>
                </a:solidFill>
                <a:latin typeface="Times New Roman"/>
                <a:ea typeface="宋体"/>
                <a:cs typeface="+mn-cs"/>
              </a:rPr>
              <a:t>{</a:t>
            </a:r>
          </a:p>
          <a:p>
            <a:pPr marL="0" lvl="0" indent="0" algn="l" fontAlgn="base">
              <a:lnSpc>
                <a:spcPct val="80000"/>
              </a:lnSpc>
              <a:spcBef>
                <a:spcPct val="20000"/>
              </a:spcBef>
              <a:spcAft>
                <a:spcPct val="0"/>
              </a:spcAft>
              <a:buNone/>
            </a:pPr>
            <a:r>
              <a:rPr kumimoji="1" lang="en-US" altLang="zh-CN" sz="2400" dirty="0">
                <a:solidFill>
                  <a:srgbClr val="3333CC"/>
                </a:solidFill>
                <a:latin typeface="Times New Roman"/>
                <a:ea typeface="宋体"/>
                <a:cs typeface="+mn-cs"/>
              </a:rPr>
              <a:t>public</a:t>
            </a:r>
            <a:r>
              <a:rPr kumimoji="1" lang="en-US" altLang="zh-CN" sz="2400" dirty="0">
                <a:solidFill>
                  <a:srgbClr val="000000"/>
                </a:solidFill>
                <a:latin typeface="Times New Roman"/>
                <a:ea typeface="宋体"/>
                <a:cs typeface="+mn-cs"/>
              </a:rPr>
              <a:t>:</a:t>
            </a:r>
          </a:p>
          <a:p>
            <a:pPr marL="0" lvl="0" indent="0" algn="l" fontAlgn="base">
              <a:lnSpc>
                <a:spcPct val="80000"/>
              </a:lnSpc>
              <a:spcBef>
                <a:spcPct val="20000"/>
              </a:spcBef>
              <a:spcAft>
                <a:spcPct val="0"/>
              </a:spcAft>
              <a:buNone/>
            </a:pPr>
            <a:r>
              <a:rPr kumimoji="1" lang="en-US" altLang="zh-CN" sz="2400" i="1" dirty="0">
                <a:solidFill>
                  <a:srgbClr val="000000"/>
                </a:solidFill>
                <a:latin typeface="Times New Roman"/>
                <a:ea typeface="宋体"/>
                <a:cs typeface="+mn-cs"/>
              </a:rPr>
              <a:t>       </a:t>
            </a:r>
            <a:r>
              <a:rPr kumimoji="1" lang="zh-CN" altLang="en-US" sz="2400" i="1" dirty="0">
                <a:solidFill>
                  <a:srgbClr val="000000"/>
                </a:solidFill>
                <a:latin typeface="Times New Roman"/>
                <a:ea typeface="宋体"/>
                <a:cs typeface="+mn-cs"/>
              </a:rPr>
              <a:t>外部接口</a:t>
            </a:r>
            <a:r>
              <a:rPr kumimoji="1" lang="zh-CN" altLang="en-US" sz="2400" i="1" dirty="0" smtClean="0">
                <a:solidFill>
                  <a:srgbClr val="000000"/>
                </a:solidFill>
                <a:latin typeface="Times New Roman"/>
                <a:ea typeface="宋体"/>
                <a:cs typeface="+mn-cs"/>
              </a:rPr>
              <a:t>成员声明或定义</a:t>
            </a:r>
            <a:endParaRPr kumimoji="1" lang="zh-CN" altLang="en-US" sz="2400" i="1" dirty="0">
              <a:solidFill>
                <a:srgbClr val="000000"/>
              </a:solidFill>
              <a:latin typeface="Times New Roman"/>
              <a:ea typeface="宋体"/>
              <a:cs typeface="+mn-cs"/>
            </a:endParaRPr>
          </a:p>
          <a:p>
            <a:pPr marL="0" lvl="0" indent="0" algn="l" fontAlgn="base">
              <a:lnSpc>
                <a:spcPct val="80000"/>
              </a:lnSpc>
              <a:spcBef>
                <a:spcPct val="20000"/>
              </a:spcBef>
              <a:spcAft>
                <a:spcPct val="0"/>
              </a:spcAft>
              <a:buNone/>
            </a:pPr>
            <a:r>
              <a:rPr kumimoji="1" lang="en-US" altLang="zh-CN" sz="2400" dirty="0">
                <a:solidFill>
                  <a:srgbClr val="3333CC"/>
                </a:solidFill>
                <a:latin typeface="Times New Roman"/>
                <a:ea typeface="宋体"/>
                <a:cs typeface="+mn-cs"/>
              </a:rPr>
              <a:t>protected</a:t>
            </a:r>
            <a:r>
              <a:rPr kumimoji="1" lang="en-US" altLang="zh-CN" sz="2400" dirty="0">
                <a:solidFill>
                  <a:srgbClr val="000000"/>
                </a:solidFill>
                <a:latin typeface="Times New Roman"/>
                <a:ea typeface="宋体"/>
                <a:cs typeface="+mn-cs"/>
              </a:rPr>
              <a:t>:</a:t>
            </a:r>
          </a:p>
          <a:p>
            <a:pPr marL="0" lvl="0" indent="0" algn="l" fontAlgn="base">
              <a:lnSpc>
                <a:spcPct val="80000"/>
              </a:lnSpc>
              <a:spcBef>
                <a:spcPct val="20000"/>
              </a:spcBef>
              <a:spcAft>
                <a:spcPct val="0"/>
              </a:spcAft>
              <a:buNone/>
            </a:pPr>
            <a:r>
              <a:rPr kumimoji="1" lang="zh-CN" altLang="en-US" sz="2400" dirty="0" smtClean="0">
                <a:solidFill>
                  <a:srgbClr val="000000"/>
                </a:solidFill>
                <a:latin typeface="Times New Roman"/>
                <a:ea typeface="宋体"/>
                <a:cs typeface="+mn-cs"/>
              </a:rPr>
              <a:t>       </a:t>
            </a:r>
            <a:r>
              <a:rPr kumimoji="1" lang="zh-CN" altLang="en-US" sz="2400" i="1" dirty="0" smtClean="0">
                <a:solidFill>
                  <a:srgbClr val="000000"/>
                </a:solidFill>
                <a:latin typeface="Times New Roman"/>
                <a:ea typeface="宋体"/>
                <a:cs typeface="+mn-cs"/>
              </a:rPr>
              <a:t>受</a:t>
            </a:r>
            <a:r>
              <a:rPr kumimoji="1" lang="zh-CN" altLang="en-US" sz="2400" i="1" dirty="0">
                <a:solidFill>
                  <a:srgbClr val="000000"/>
                </a:solidFill>
                <a:latin typeface="Times New Roman"/>
                <a:ea typeface="宋体"/>
                <a:cs typeface="+mn-cs"/>
              </a:rPr>
              <a:t>保护成员</a:t>
            </a:r>
            <a:r>
              <a:rPr kumimoji="1" lang="zh-CN" altLang="en-US" sz="2400" i="1" dirty="0" smtClean="0">
                <a:solidFill>
                  <a:srgbClr val="000000"/>
                </a:solidFill>
                <a:latin typeface="Times New Roman"/>
                <a:ea typeface="宋体"/>
              </a:rPr>
              <a:t>声明</a:t>
            </a:r>
            <a:r>
              <a:rPr kumimoji="1" lang="zh-CN" altLang="en-US" sz="2400" i="1" dirty="0">
                <a:solidFill>
                  <a:srgbClr val="000000"/>
                </a:solidFill>
                <a:latin typeface="Times New Roman"/>
                <a:ea typeface="宋体"/>
              </a:rPr>
              <a:t>或</a:t>
            </a:r>
            <a:r>
              <a:rPr kumimoji="1" lang="zh-CN" altLang="en-US" sz="2400" i="1" dirty="0" smtClean="0">
                <a:solidFill>
                  <a:srgbClr val="000000"/>
                </a:solidFill>
                <a:latin typeface="Times New Roman"/>
                <a:ea typeface="宋体"/>
                <a:cs typeface="+mn-cs"/>
              </a:rPr>
              <a:t>定义</a:t>
            </a:r>
            <a:endParaRPr kumimoji="1" lang="zh-CN" altLang="en-US" sz="2400" i="1" dirty="0">
              <a:solidFill>
                <a:srgbClr val="000000"/>
              </a:solidFill>
              <a:latin typeface="Times New Roman"/>
              <a:ea typeface="宋体"/>
              <a:cs typeface="+mn-cs"/>
            </a:endParaRPr>
          </a:p>
          <a:p>
            <a:pPr marL="0" lvl="0" indent="0" algn="l" fontAlgn="base">
              <a:lnSpc>
                <a:spcPct val="80000"/>
              </a:lnSpc>
              <a:spcBef>
                <a:spcPct val="20000"/>
              </a:spcBef>
              <a:spcAft>
                <a:spcPct val="0"/>
              </a:spcAft>
              <a:buNone/>
            </a:pPr>
            <a:r>
              <a:rPr kumimoji="1" lang="en-US" altLang="zh-CN" sz="2400" dirty="0">
                <a:solidFill>
                  <a:srgbClr val="3333CC"/>
                </a:solidFill>
                <a:latin typeface="Times New Roman"/>
                <a:ea typeface="宋体"/>
                <a:cs typeface="+mn-cs"/>
              </a:rPr>
              <a:t>private</a:t>
            </a:r>
            <a:r>
              <a:rPr kumimoji="1" lang="en-US" altLang="zh-CN" sz="2400" dirty="0">
                <a:solidFill>
                  <a:srgbClr val="000000"/>
                </a:solidFill>
                <a:latin typeface="Times New Roman"/>
                <a:ea typeface="宋体"/>
                <a:cs typeface="+mn-cs"/>
              </a:rPr>
              <a:t>:</a:t>
            </a:r>
          </a:p>
          <a:p>
            <a:pPr marL="0" lvl="0" indent="0" algn="l" fontAlgn="base">
              <a:lnSpc>
                <a:spcPct val="80000"/>
              </a:lnSpc>
              <a:spcBef>
                <a:spcPct val="20000"/>
              </a:spcBef>
              <a:spcAft>
                <a:spcPct val="0"/>
              </a:spcAft>
              <a:buNone/>
            </a:pPr>
            <a:r>
              <a:rPr kumimoji="1" lang="en-US" altLang="zh-CN" sz="2400" dirty="0">
                <a:solidFill>
                  <a:srgbClr val="000000"/>
                </a:solidFill>
                <a:latin typeface="Times New Roman"/>
                <a:ea typeface="宋体"/>
                <a:cs typeface="+mn-cs"/>
              </a:rPr>
              <a:t>      </a:t>
            </a:r>
            <a:r>
              <a:rPr kumimoji="1" lang="zh-CN" altLang="en-US" sz="2400" i="1" dirty="0">
                <a:solidFill>
                  <a:srgbClr val="000000"/>
                </a:solidFill>
                <a:latin typeface="Times New Roman"/>
                <a:ea typeface="宋体"/>
                <a:cs typeface="+mn-cs"/>
              </a:rPr>
              <a:t>私有</a:t>
            </a:r>
            <a:r>
              <a:rPr kumimoji="1" lang="zh-CN" altLang="en-US" sz="2400" i="1" dirty="0" smtClean="0">
                <a:solidFill>
                  <a:srgbClr val="000000"/>
                </a:solidFill>
                <a:latin typeface="Times New Roman"/>
                <a:ea typeface="宋体"/>
                <a:cs typeface="+mn-cs"/>
              </a:rPr>
              <a:t>成员</a:t>
            </a:r>
            <a:r>
              <a:rPr kumimoji="1" lang="zh-CN" altLang="en-US" sz="2400" i="1" dirty="0">
                <a:solidFill>
                  <a:srgbClr val="000000"/>
                </a:solidFill>
                <a:latin typeface="Times New Roman"/>
                <a:ea typeface="宋体"/>
              </a:rPr>
              <a:t>声明或</a:t>
            </a:r>
            <a:r>
              <a:rPr kumimoji="1" lang="zh-CN" altLang="en-US" sz="2400" i="1" dirty="0" smtClean="0">
                <a:solidFill>
                  <a:srgbClr val="000000"/>
                </a:solidFill>
                <a:latin typeface="Times New Roman"/>
                <a:ea typeface="宋体"/>
                <a:cs typeface="+mn-cs"/>
              </a:rPr>
              <a:t>定义</a:t>
            </a:r>
            <a:endParaRPr kumimoji="1" lang="zh-CN" altLang="en-US" sz="2400" i="1" dirty="0">
              <a:solidFill>
                <a:srgbClr val="000000"/>
              </a:solidFill>
              <a:latin typeface="Times New Roman"/>
              <a:ea typeface="宋体"/>
              <a:cs typeface="+mn-cs"/>
            </a:endParaRPr>
          </a:p>
          <a:p>
            <a:pPr marL="0" lvl="0" indent="0" algn="l" fontAlgn="base">
              <a:lnSpc>
                <a:spcPct val="80000"/>
              </a:lnSpc>
              <a:spcBef>
                <a:spcPct val="20000"/>
              </a:spcBef>
              <a:spcAft>
                <a:spcPct val="0"/>
              </a:spcAft>
              <a:buNone/>
            </a:pPr>
            <a:r>
              <a:rPr kumimoji="1" lang="en-US" altLang="zh-CN" sz="2400" dirty="0">
                <a:solidFill>
                  <a:srgbClr val="000000"/>
                </a:solidFill>
                <a:latin typeface="Times New Roman"/>
                <a:ea typeface="宋体"/>
                <a:cs typeface="+mn-cs"/>
              </a:rPr>
              <a:t>};</a:t>
            </a:r>
          </a:p>
          <a:p>
            <a:pPr marL="0" indent="0" algn="just">
              <a:buNone/>
            </a:pP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2" name="Text Box 9"/>
          <p:cNvSpPr txBox="1">
            <a:spLocks noChangeArrowheads="1"/>
          </p:cNvSpPr>
          <p:nvPr/>
        </p:nvSpPr>
        <p:spPr bwMode="auto">
          <a:xfrm>
            <a:off x="2584988" y="1410725"/>
            <a:ext cx="5559425" cy="79216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zh-CN" sz="2400" i="1" dirty="0" smtClean="0">
                <a:solidFill>
                  <a:srgbClr val="FF3300"/>
                </a:solidFill>
                <a:ea typeface="楷体_GB2312" pitchFamily="49" charset="-122"/>
              </a:rPr>
              <a:t>继承方式</a:t>
            </a:r>
            <a:r>
              <a:rPr lang="en-US" altLang="zh-CN" sz="2400" dirty="0" smtClean="0">
                <a:solidFill>
                  <a:srgbClr val="000000"/>
                </a:solidFill>
                <a:ea typeface="楷体_GB2312" pitchFamily="49" charset="-122"/>
                <a:sym typeface="Wingdings" panose="05000000000000000000" pitchFamily="2" charset="2"/>
              </a:rPr>
              <a:t>:</a:t>
            </a:r>
            <a:r>
              <a:rPr lang="zh-CN" altLang="zh-CN" sz="2400" dirty="0" smtClean="0">
                <a:solidFill>
                  <a:srgbClr val="000000"/>
                </a:solidFill>
                <a:ea typeface="楷体_GB2312" pitchFamily="49" charset="-122"/>
              </a:rPr>
              <a:t> </a:t>
            </a:r>
            <a:r>
              <a:rPr lang="en-US" altLang="zh-CN" sz="2400" dirty="0" smtClean="0">
                <a:solidFill>
                  <a:srgbClr val="3333CC"/>
                </a:solidFill>
                <a:ea typeface="楷体_GB2312" pitchFamily="49" charset="-122"/>
              </a:rPr>
              <a:t>public</a:t>
            </a:r>
            <a:r>
              <a:rPr lang="zh-CN" altLang="zh-CN" sz="2400" dirty="0" smtClean="0">
                <a:solidFill>
                  <a:srgbClr val="000000"/>
                </a:solidFill>
                <a:ea typeface="楷体_GB2312" pitchFamily="49" charset="-122"/>
                <a:sym typeface="Wingdings" panose="05000000000000000000" pitchFamily="2" charset="2"/>
              </a:rPr>
              <a:t> </a:t>
            </a:r>
            <a:r>
              <a:rPr lang="zh-CN" altLang="en-US" sz="2400" dirty="0" smtClean="0">
                <a:solidFill>
                  <a:srgbClr val="000000"/>
                </a:solidFill>
                <a:ea typeface="楷体_GB2312" pitchFamily="49" charset="-122"/>
                <a:sym typeface="Wingdings" panose="05000000000000000000" pitchFamily="2" charset="2"/>
              </a:rPr>
              <a:t>、 </a:t>
            </a:r>
            <a:r>
              <a:rPr lang="en-US" altLang="zh-CN" sz="2400" dirty="0" smtClean="0">
                <a:solidFill>
                  <a:srgbClr val="3333CC"/>
                </a:solidFill>
                <a:ea typeface="楷体_GB2312" pitchFamily="49" charset="-122"/>
              </a:rPr>
              <a:t>protected</a:t>
            </a:r>
            <a:r>
              <a:rPr lang="zh-CN" altLang="en-US" sz="2400" dirty="0" smtClean="0">
                <a:solidFill>
                  <a:srgbClr val="000000"/>
                </a:solidFill>
                <a:ea typeface="楷体_GB2312" pitchFamily="49" charset="-122"/>
                <a:sym typeface="Wingdings" panose="05000000000000000000" pitchFamily="2" charset="2"/>
              </a:rPr>
              <a:t>或</a:t>
            </a:r>
            <a:r>
              <a:rPr lang="en-US" altLang="zh-CN" sz="2400" dirty="0" smtClean="0">
                <a:solidFill>
                  <a:srgbClr val="3333CC"/>
                </a:solidFill>
                <a:ea typeface="楷体_GB2312" pitchFamily="49" charset="-122"/>
              </a:rPr>
              <a:t>private</a:t>
            </a:r>
          </a:p>
        </p:txBody>
      </p:sp>
      <p:sp>
        <p:nvSpPr>
          <p:cNvPr id="13" name="Line 10"/>
          <p:cNvSpPr>
            <a:spLocks noChangeShapeType="1"/>
          </p:cNvSpPr>
          <p:nvPr/>
        </p:nvSpPr>
        <p:spPr bwMode="auto">
          <a:xfrm flipH="1">
            <a:off x="3535901" y="2202888"/>
            <a:ext cx="0" cy="503237"/>
          </a:xfrm>
          <a:prstGeom prst="line">
            <a:avLst/>
          </a:prstGeom>
          <a:noFill/>
          <a:ln w="381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zh-CN" altLang="en-US" sz="2400" b="1" smtClean="0">
              <a:solidFill>
                <a:srgbClr val="000000"/>
              </a:solidFill>
              <a:latin typeface="Times New Roman" panose="02020603050405020304" pitchFamily="18" charset="0"/>
              <a:ea typeface="楷体_GB2312" pitchFamily="49" charset="-122"/>
            </a:endParaRPr>
          </a:p>
        </p:txBody>
      </p:sp>
      <p:sp>
        <p:nvSpPr>
          <p:cNvPr id="14" name="Line 11"/>
          <p:cNvSpPr>
            <a:spLocks noChangeShapeType="1"/>
          </p:cNvSpPr>
          <p:nvPr/>
        </p:nvSpPr>
        <p:spPr bwMode="auto">
          <a:xfrm flipH="1">
            <a:off x="6199726" y="2202888"/>
            <a:ext cx="0" cy="503237"/>
          </a:xfrm>
          <a:prstGeom prst="line">
            <a:avLst/>
          </a:prstGeom>
          <a:noFill/>
          <a:ln w="381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zh-CN" altLang="en-US" sz="2400" b="1" smtClean="0">
              <a:solidFill>
                <a:srgbClr val="000000"/>
              </a:solidFill>
              <a:latin typeface="Times New Roman" panose="02020603050405020304" pitchFamily="18" charset="0"/>
              <a:ea typeface="楷体_GB2312" pitchFamily="49" charset="-122"/>
            </a:endParaRPr>
          </a:p>
        </p:txBody>
      </p:sp>
      <p:sp>
        <p:nvSpPr>
          <p:cNvPr id="15" name="Text Box 5"/>
          <p:cNvSpPr txBox="1">
            <a:spLocks noChangeArrowheads="1"/>
          </p:cNvSpPr>
          <p:nvPr/>
        </p:nvSpPr>
        <p:spPr bwMode="auto">
          <a:xfrm>
            <a:off x="95621" y="3313217"/>
            <a:ext cx="486270" cy="1995052"/>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2400" dirty="0">
                <a:ea typeface="楷体_GB2312" pitchFamily="49" charset="-122"/>
                <a:sym typeface="Wingdings" panose="05000000000000000000" pitchFamily="2" charset="2"/>
              </a:rPr>
              <a:t>访问方式</a:t>
            </a:r>
            <a:endParaRPr lang="zh-CN" altLang="en-US" sz="2400" dirty="0">
              <a:ea typeface="楷体_GB2312" pitchFamily="49" charset="-122"/>
              <a:sym typeface="Wingdings" panose="05000000000000000000" pitchFamily="2" charset="2"/>
            </a:endParaRPr>
          </a:p>
        </p:txBody>
      </p:sp>
      <p:sp>
        <p:nvSpPr>
          <p:cNvPr id="16" name="Line 10"/>
          <p:cNvSpPr>
            <a:spLocks noChangeShapeType="1"/>
          </p:cNvSpPr>
          <p:nvPr/>
        </p:nvSpPr>
        <p:spPr bwMode="auto">
          <a:xfrm flipH="1" flipV="1">
            <a:off x="581891" y="3639648"/>
            <a:ext cx="380010" cy="0"/>
          </a:xfrm>
          <a:prstGeom prst="line">
            <a:avLst/>
          </a:prstGeom>
          <a:noFill/>
          <a:ln w="381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zh-CN" altLang="en-US" sz="2400" b="1" smtClean="0">
              <a:solidFill>
                <a:srgbClr val="000000"/>
              </a:solidFill>
              <a:latin typeface="Times New Roman" panose="02020603050405020304" pitchFamily="18" charset="0"/>
              <a:ea typeface="楷体_GB2312" pitchFamily="49" charset="-122"/>
            </a:endParaRPr>
          </a:p>
        </p:txBody>
      </p:sp>
      <p:sp>
        <p:nvSpPr>
          <p:cNvPr id="17" name="Line 10"/>
          <p:cNvSpPr>
            <a:spLocks noChangeShapeType="1"/>
          </p:cNvSpPr>
          <p:nvPr/>
        </p:nvSpPr>
        <p:spPr bwMode="auto">
          <a:xfrm flipH="1" flipV="1">
            <a:off x="581891" y="4375918"/>
            <a:ext cx="380010" cy="0"/>
          </a:xfrm>
          <a:prstGeom prst="line">
            <a:avLst/>
          </a:prstGeom>
          <a:noFill/>
          <a:ln w="381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zh-CN" altLang="en-US" sz="2400" b="1" smtClean="0">
              <a:solidFill>
                <a:srgbClr val="000000"/>
              </a:solidFill>
              <a:latin typeface="Times New Roman" panose="02020603050405020304" pitchFamily="18" charset="0"/>
              <a:ea typeface="楷体_GB2312" pitchFamily="49" charset="-122"/>
            </a:endParaRPr>
          </a:p>
        </p:txBody>
      </p:sp>
      <p:sp>
        <p:nvSpPr>
          <p:cNvPr id="18" name="Line 10"/>
          <p:cNvSpPr>
            <a:spLocks noChangeShapeType="1"/>
          </p:cNvSpPr>
          <p:nvPr/>
        </p:nvSpPr>
        <p:spPr bwMode="auto">
          <a:xfrm flipH="1" flipV="1">
            <a:off x="581891" y="5088437"/>
            <a:ext cx="380010" cy="0"/>
          </a:xfrm>
          <a:prstGeom prst="line">
            <a:avLst/>
          </a:prstGeom>
          <a:noFill/>
          <a:ln w="381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zh-CN" altLang="en-US" sz="2400" b="1" smtClean="0">
              <a:solidFill>
                <a:srgbClr val="000000"/>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1796804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E5F219A-EC9F-4AD0-8836-930323F9B309}" type="datetime2">
              <a:rPr lang="zh-CN" altLang="en-US" smtClean="0"/>
              <a:t>2021年3月14日</a:t>
            </a:fld>
            <a:endParaRPr lang="zh-CN" altLang="en-US" dirty="0"/>
          </a:p>
        </p:txBody>
      </p:sp>
      <p:sp>
        <p:nvSpPr>
          <p:cNvPr id="5" name="页脚占位符 4"/>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sp>
        <p:nvSpPr>
          <p:cNvPr id="6" name="灯片编号占位符 5"/>
          <p:cNvSpPr>
            <a:spLocks noGrp="1"/>
          </p:cNvSpPr>
          <p:nvPr>
            <p:ph type="sldNum" sz="quarter" idx="12"/>
          </p:nvPr>
        </p:nvSpPr>
        <p:spPr/>
        <p:txBody>
          <a:bodyPr/>
          <a:lstStyle/>
          <a:p>
            <a:fld id="{AB393D56-620A-4FA6-AFE0-8A286AD08B3F}" type="slidenum">
              <a:rPr lang="zh-CN" altLang="en-US" smtClean="0"/>
              <a:t>90</a:t>
            </a:fld>
            <a:endParaRPr lang="zh-CN" altLang="en-US" dirty="0"/>
          </a:p>
        </p:txBody>
      </p:sp>
      <p:pic>
        <p:nvPicPr>
          <p:cNvPr id="3" name="图片 2">
            <a:extLst>
              <a:ext uri="{FF2B5EF4-FFF2-40B4-BE49-F238E27FC236}">
                <a16:creationId xmlns:a16="http://schemas.microsoft.com/office/drawing/2014/main" xmlns="" id="{DFD9FD29-4710-4B86-98A5-E4DCD9D767FA}"/>
              </a:ext>
            </a:extLst>
          </p:cNvPr>
          <p:cNvPicPr>
            <a:picLocks noChangeAspect="1"/>
          </p:cNvPicPr>
          <p:nvPr/>
        </p:nvPicPr>
        <p:blipFill>
          <a:blip r:embed="rId3"/>
          <a:stretch>
            <a:fillRect/>
          </a:stretch>
        </p:blipFill>
        <p:spPr>
          <a:xfrm>
            <a:off x="368252" y="933233"/>
            <a:ext cx="4198984" cy="4991533"/>
          </a:xfrm>
          <a:prstGeom prst="rect">
            <a:avLst/>
          </a:prstGeom>
        </p:spPr>
      </p:pic>
      <p:pic>
        <p:nvPicPr>
          <p:cNvPr id="13" name="图片 12">
            <a:extLst>
              <a:ext uri="{FF2B5EF4-FFF2-40B4-BE49-F238E27FC236}">
                <a16:creationId xmlns:a16="http://schemas.microsoft.com/office/drawing/2014/main" xmlns="" id="{EF7C6959-8A3F-4FF1-81E4-0BAAA9A1E793}"/>
              </a:ext>
            </a:extLst>
          </p:cNvPr>
          <p:cNvPicPr>
            <a:picLocks noChangeAspect="1"/>
          </p:cNvPicPr>
          <p:nvPr/>
        </p:nvPicPr>
        <p:blipFill>
          <a:blip r:embed="rId4"/>
          <a:stretch>
            <a:fillRect/>
          </a:stretch>
        </p:blipFill>
        <p:spPr>
          <a:xfrm>
            <a:off x="5050077" y="3636632"/>
            <a:ext cx="3454707" cy="2474317"/>
          </a:xfrm>
          <a:prstGeom prst="rect">
            <a:avLst/>
          </a:prstGeom>
        </p:spPr>
      </p:pic>
      <p:pic>
        <p:nvPicPr>
          <p:cNvPr id="17" name="图片 16">
            <a:extLst>
              <a:ext uri="{FF2B5EF4-FFF2-40B4-BE49-F238E27FC236}">
                <a16:creationId xmlns:a16="http://schemas.microsoft.com/office/drawing/2014/main" xmlns="" id="{E46C1A21-F530-4238-9C0E-EF20CC95EEB9}"/>
              </a:ext>
            </a:extLst>
          </p:cNvPr>
          <p:cNvPicPr>
            <a:picLocks noChangeAspect="1"/>
          </p:cNvPicPr>
          <p:nvPr/>
        </p:nvPicPr>
        <p:blipFill>
          <a:blip r:embed="rId5"/>
          <a:stretch>
            <a:fillRect/>
          </a:stretch>
        </p:blipFill>
        <p:spPr>
          <a:xfrm>
            <a:off x="4770256" y="933233"/>
            <a:ext cx="3909399" cy="2659610"/>
          </a:xfrm>
          <a:prstGeom prst="rect">
            <a:avLst/>
          </a:prstGeom>
        </p:spPr>
      </p:pic>
    </p:spTree>
    <p:extLst>
      <p:ext uri="{BB962C8B-B14F-4D97-AF65-F5344CB8AC3E}">
        <p14:creationId xmlns:p14="http://schemas.microsoft.com/office/powerpoint/2010/main" val="384457612"/>
      </p:ext>
    </p:extLst>
  </p:cSld>
  <p:clrMapOvr>
    <a:masterClrMapping/>
  </p:clrMapOvr>
  <mc:AlternateContent xmlns:mc="http://schemas.openxmlformats.org/markup-compatibility/2006" xmlns:p14="http://schemas.microsoft.com/office/powerpoint/2010/main">
    <mc:Choice Requires="p14">
      <p:transition spd="slow" p14:dur="2000" advTm="16217"/>
    </mc:Choice>
    <mc:Fallback xmlns="">
      <p:transition spd="slow" advTm="16217"/>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xmlns="" id="{CA5E981F-901C-460A-9FC9-0A44822BDD8A}"/>
              </a:ext>
            </a:extLst>
          </p:cNvPr>
          <p:cNvSpPr>
            <a:spLocks noGrp="1"/>
          </p:cNvSpPr>
          <p:nvPr>
            <p:ph type="dt" sz="half" idx="10"/>
          </p:nvPr>
        </p:nvSpPr>
        <p:spPr/>
        <p:txBody>
          <a:bodyPr/>
          <a:lstStyle/>
          <a:p>
            <a:fld id="{FE5F219A-EC9F-4AD0-8836-930323F9B309}" type="datetime2">
              <a:rPr lang="zh-CN" altLang="en-US" smtClean="0"/>
              <a:t>2021年3月14日</a:t>
            </a:fld>
            <a:endParaRPr lang="zh-CN" altLang="en-US" dirty="0"/>
          </a:p>
        </p:txBody>
      </p:sp>
      <p:sp>
        <p:nvSpPr>
          <p:cNvPr id="5" name="页脚占位符 4">
            <a:extLst>
              <a:ext uri="{FF2B5EF4-FFF2-40B4-BE49-F238E27FC236}">
                <a16:creationId xmlns:a16="http://schemas.microsoft.com/office/drawing/2014/main" xmlns="" id="{448131F6-75A7-4F8E-BBA4-D9669C3B045C}"/>
              </a:ext>
            </a:extLst>
          </p:cNvPr>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sp>
        <p:nvSpPr>
          <p:cNvPr id="6" name="灯片编号占位符 5">
            <a:extLst>
              <a:ext uri="{FF2B5EF4-FFF2-40B4-BE49-F238E27FC236}">
                <a16:creationId xmlns:a16="http://schemas.microsoft.com/office/drawing/2014/main" xmlns="" id="{88A97B85-CE15-44D7-B9F5-36F422B71FCF}"/>
              </a:ext>
            </a:extLst>
          </p:cNvPr>
          <p:cNvSpPr>
            <a:spLocks noGrp="1"/>
          </p:cNvSpPr>
          <p:nvPr>
            <p:ph type="sldNum" sz="quarter" idx="12"/>
          </p:nvPr>
        </p:nvSpPr>
        <p:spPr/>
        <p:txBody>
          <a:bodyPr/>
          <a:lstStyle/>
          <a:p>
            <a:fld id="{AB393D56-620A-4FA6-AFE0-8A286AD08B3F}" type="slidenum">
              <a:rPr lang="zh-CN" altLang="en-US" smtClean="0"/>
              <a:t>91</a:t>
            </a:fld>
            <a:endParaRPr lang="zh-CN" altLang="en-US" dirty="0"/>
          </a:p>
        </p:txBody>
      </p:sp>
      <p:pic>
        <p:nvPicPr>
          <p:cNvPr id="9" name="图片 8">
            <a:extLst>
              <a:ext uri="{FF2B5EF4-FFF2-40B4-BE49-F238E27FC236}">
                <a16:creationId xmlns:a16="http://schemas.microsoft.com/office/drawing/2014/main" xmlns="" id="{0F6F0FF0-185D-4DE4-91A4-E70973C04824}"/>
              </a:ext>
            </a:extLst>
          </p:cNvPr>
          <p:cNvPicPr>
            <a:picLocks noChangeAspect="1"/>
          </p:cNvPicPr>
          <p:nvPr/>
        </p:nvPicPr>
        <p:blipFill>
          <a:blip r:embed="rId3"/>
          <a:stretch>
            <a:fillRect/>
          </a:stretch>
        </p:blipFill>
        <p:spPr>
          <a:xfrm>
            <a:off x="516472" y="316051"/>
            <a:ext cx="4223737" cy="2748460"/>
          </a:xfrm>
          <a:prstGeom prst="rect">
            <a:avLst/>
          </a:prstGeom>
        </p:spPr>
      </p:pic>
      <p:pic>
        <p:nvPicPr>
          <p:cNvPr id="13" name="图片 12">
            <a:extLst>
              <a:ext uri="{FF2B5EF4-FFF2-40B4-BE49-F238E27FC236}">
                <a16:creationId xmlns:a16="http://schemas.microsoft.com/office/drawing/2014/main" xmlns="" id="{8EB9D817-D219-43EF-8ACC-F0DF7D764DB5}"/>
              </a:ext>
            </a:extLst>
          </p:cNvPr>
          <p:cNvPicPr>
            <a:picLocks noChangeAspect="1"/>
          </p:cNvPicPr>
          <p:nvPr/>
        </p:nvPicPr>
        <p:blipFill>
          <a:blip r:embed="rId4"/>
          <a:stretch>
            <a:fillRect/>
          </a:stretch>
        </p:blipFill>
        <p:spPr>
          <a:xfrm>
            <a:off x="516471" y="3141743"/>
            <a:ext cx="4223737" cy="3137376"/>
          </a:xfrm>
          <a:prstGeom prst="rect">
            <a:avLst/>
          </a:prstGeom>
        </p:spPr>
      </p:pic>
      <p:pic>
        <p:nvPicPr>
          <p:cNvPr id="15" name="图片 14">
            <a:extLst>
              <a:ext uri="{FF2B5EF4-FFF2-40B4-BE49-F238E27FC236}">
                <a16:creationId xmlns:a16="http://schemas.microsoft.com/office/drawing/2014/main" xmlns="" id="{612D3BC2-E6AA-4D54-907C-99DD1BE534FA}"/>
              </a:ext>
            </a:extLst>
          </p:cNvPr>
          <p:cNvPicPr>
            <a:picLocks noChangeAspect="1"/>
          </p:cNvPicPr>
          <p:nvPr/>
        </p:nvPicPr>
        <p:blipFill>
          <a:blip r:embed="rId5"/>
          <a:stretch>
            <a:fillRect/>
          </a:stretch>
        </p:blipFill>
        <p:spPr>
          <a:xfrm>
            <a:off x="4853758" y="1870998"/>
            <a:ext cx="3932261" cy="2541490"/>
          </a:xfrm>
          <a:prstGeom prst="rect">
            <a:avLst/>
          </a:prstGeom>
        </p:spPr>
      </p:pic>
    </p:spTree>
    <p:extLst>
      <p:ext uri="{BB962C8B-B14F-4D97-AF65-F5344CB8AC3E}">
        <p14:creationId xmlns:p14="http://schemas.microsoft.com/office/powerpoint/2010/main" val="2872259542"/>
      </p:ext>
    </p:extLst>
  </p:cSld>
  <p:clrMapOvr>
    <a:masterClrMapping/>
  </p:clrMapOvr>
  <mc:AlternateContent xmlns:mc="http://schemas.openxmlformats.org/markup-compatibility/2006" xmlns:p14="http://schemas.microsoft.com/office/powerpoint/2010/main">
    <mc:Choice Requires="p14">
      <p:transition spd="slow" p14:dur="2000" advTm="25464"/>
    </mc:Choice>
    <mc:Fallback xmlns="">
      <p:transition spd="slow" advTm="25464"/>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Thank You</a:t>
            </a:r>
            <a:endParaRPr lang="zh-CN" altLang="en-US" dirty="0"/>
          </a:p>
        </p:txBody>
      </p:sp>
      <p:sp>
        <p:nvSpPr>
          <p:cNvPr id="3" name="内容占位符 2"/>
          <p:cNvSpPr>
            <a:spLocks noGrp="1"/>
          </p:cNvSpPr>
          <p:nvPr>
            <p:ph idx="1"/>
          </p:nvPr>
        </p:nvSpPr>
        <p:spPr/>
        <p:txBody>
          <a:bodyPr/>
          <a:lstStyle/>
          <a:p>
            <a:r>
              <a:rPr lang="en-US" altLang="zh-CN" dirty="0"/>
              <a:t>Because of you and me,</a:t>
            </a:r>
          </a:p>
          <a:p>
            <a:pPr marL="0" indent="0">
              <a:buNone/>
            </a:pPr>
            <a:r>
              <a:rPr lang="en-US" altLang="zh-CN" dirty="0"/>
              <a:t>    this world becomes so wonderful.</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lgn="ctr">
              <a:buNone/>
            </a:pPr>
            <a:r>
              <a:rPr lang="en-US" altLang="zh-CN" sz="4400" dirty="0"/>
              <a:t>Have a good day.</a:t>
            </a:r>
          </a:p>
        </p:txBody>
      </p:sp>
      <p:sp>
        <p:nvSpPr>
          <p:cNvPr id="4" name="日期占位符 3"/>
          <p:cNvSpPr>
            <a:spLocks noGrp="1"/>
          </p:cNvSpPr>
          <p:nvPr>
            <p:ph type="dt" sz="half" idx="10"/>
          </p:nvPr>
        </p:nvSpPr>
        <p:spPr/>
        <p:txBody>
          <a:bodyPr/>
          <a:lstStyle/>
          <a:p>
            <a:fld id="{413AF91A-EEB7-44A1-B9B3-CEF7B7AA1366}"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spTree>
    <p:extLst>
      <p:ext uri="{BB962C8B-B14F-4D97-AF65-F5344CB8AC3E}">
        <p14:creationId xmlns:p14="http://schemas.microsoft.com/office/powerpoint/2010/main" val="1953570481"/>
      </p:ext>
    </p:extLst>
  </p:cSld>
  <p:clrMapOvr>
    <a:masterClrMapping/>
  </p:clrMapOvr>
  <mc:AlternateContent xmlns:mc="http://schemas.openxmlformats.org/markup-compatibility/2006" xmlns:p14="http://schemas.microsoft.com/office/powerpoint/2010/main">
    <mc:Choice Requires="p14">
      <p:transition spd="slow" p14:dur="2000" advTm="6611"/>
    </mc:Choice>
    <mc:Fallback xmlns="">
      <p:transition spd="slow" advTm="6611"/>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pic.58pic.com/58pic/14/80/41/76s58PIC3gD_102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34475" cy="685482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3695700" y="2032001"/>
            <a:ext cx="2286000" cy="1325563"/>
          </a:xfrm>
        </p:spPr>
        <p:txBody>
          <a:bodyPr>
            <a:normAutofit/>
          </a:bodyPr>
          <a:lstStyle/>
          <a:p>
            <a:r>
              <a:rPr lang="zh-CN" altLang="en-US" sz="4800" dirty="0" smtClean="0"/>
              <a:t>谢谢</a:t>
            </a:r>
            <a:endParaRPr lang="zh-CN" altLang="en-US" sz="4800" dirty="0"/>
          </a:p>
        </p:txBody>
      </p:sp>
      <p:sp>
        <p:nvSpPr>
          <p:cNvPr id="3" name="内容占位符 2"/>
          <p:cNvSpPr>
            <a:spLocks noGrp="1"/>
          </p:cNvSpPr>
          <p:nvPr>
            <p:ph idx="1"/>
          </p:nvPr>
        </p:nvSpPr>
        <p:spPr>
          <a:xfrm>
            <a:off x="3098006" y="3935416"/>
            <a:ext cx="2309812" cy="604836"/>
          </a:xfrm>
        </p:spPr>
        <p:txBody>
          <a:bodyPr>
            <a:normAutofit/>
          </a:bodyPr>
          <a:lstStyle/>
          <a:p>
            <a:r>
              <a:rPr lang="zh-CN" altLang="en-US" dirty="0"/>
              <a:t>请多</a:t>
            </a:r>
            <a:r>
              <a:rPr lang="zh-CN" altLang="en-US" dirty="0" smtClean="0"/>
              <a:t>指教。</a:t>
            </a:r>
            <a:endParaRPr lang="zh-CN" altLang="en-US" dirty="0"/>
          </a:p>
        </p:txBody>
      </p:sp>
      <p:sp>
        <p:nvSpPr>
          <p:cNvPr id="4" name="日期占位符 3"/>
          <p:cNvSpPr>
            <a:spLocks noGrp="1"/>
          </p:cNvSpPr>
          <p:nvPr>
            <p:ph type="dt" sz="half" idx="10"/>
          </p:nvPr>
        </p:nvSpPr>
        <p:spPr/>
        <p:txBody>
          <a:bodyPr/>
          <a:lstStyle/>
          <a:p>
            <a:fld id="{159538EA-725F-4B66-9E84-5F795B215E17}"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93</a:t>
            </a:fld>
            <a:endParaRPr lang="zh-CN" altLang="en-US"/>
          </a:p>
        </p:txBody>
      </p:sp>
      <p:sp>
        <p:nvSpPr>
          <p:cNvPr id="7" name="页脚占位符 6"/>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88036861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p:txBody>
          <a:bodyPr>
            <a:normAutofit fontScale="77500" lnSpcReduction="20000"/>
          </a:bodyPr>
          <a:lstStyle/>
          <a:p>
            <a:pPr marL="514350" indent="-514350">
              <a:lnSpc>
                <a:spcPct val="120000"/>
              </a:lnSpc>
              <a:spcBef>
                <a:spcPts val="600"/>
              </a:spcBef>
              <a:buFont typeface="+mj-lt"/>
              <a:buAutoNum type="arabicPeriod"/>
            </a:pPr>
            <a:r>
              <a:rPr lang="zh-CN" altLang="en-US" dirty="0"/>
              <a:t>雍俊海</a:t>
            </a:r>
            <a:r>
              <a:rPr lang="en-US" altLang="zh-CN" dirty="0"/>
              <a:t>. </a:t>
            </a:r>
            <a:r>
              <a:rPr lang="zh-CN" altLang="en-US" dirty="0"/>
              <a:t>清华教授的小课堂</a:t>
            </a:r>
            <a:r>
              <a:rPr lang="en-US" altLang="zh-CN" dirty="0"/>
              <a:t>: </a:t>
            </a:r>
            <a:r>
              <a:rPr lang="zh-CN" altLang="en-US" dirty="0"/>
              <a:t>魔方真好玩</a:t>
            </a:r>
            <a:r>
              <a:rPr lang="en-US" altLang="zh-CN" dirty="0"/>
              <a:t>. </a:t>
            </a:r>
            <a:r>
              <a:rPr lang="zh-CN" altLang="en-US" dirty="0"/>
              <a:t>北京</a:t>
            </a:r>
            <a:r>
              <a:rPr lang="en-US" altLang="zh-CN" dirty="0"/>
              <a:t>: </a:t>
            </a:r>
            <a:r>
              <a:rPr lang="zh-CN" altLang="en-US" dirty="0"/>
              <a:t>清华大学出版社</a:t>
            </a:r>
            <a:r>
              <a:rPr lang="en-US" altLang="zh-CN" dirty="0"/>
              <a:t>. 2018. </a:t>
            </a:r>
          </a:p>
          <a:p>
            <a:pPr marL="514350" indent="-514350">
              <a:lnSpc>
                <a:spcPct val="120000"/>
              </a:lnSpc>
              <a:spcBef>
                <a:spcPts val="600"/>
              </a:spcBef>
              <a:buFont typeface="+mj-lt"/>
              <a:buAutoNum type="arabicPeriod"/>
            </a:pPr>
            <a:r>
              <a:rPr lang="zh-CN" altLang="en-US" dirty="0" smtClean="0"/>
              <a:t>雍</a:t>
            </a:r>
            <a:r>
              <a:rPr lang="zh-CN" altLang="en-US" dirty="0"/>
              <a:t>俊海</a:t>
            </a:r>
            <a:r>
              <a:rPr lang="en-US" altLang="zh-CN" dirty="0"/>
              <a:t>, </a:t>
            </a:r>
            <a:r>
              <a:rPr lang="zh-CN" altLang="en-US" dirty="0"/>
              <a:t>施侃乐</a:t>
            </a:r>
            <a:r>
              <a:rPr lang="en-US" altLang="zh-CN" dirty="0"/>
              <a:t>, </a:t>
            </a:r>
            <a:r>
              <a:rPr lang="zh-CN" altLang="en-US" dirty="0"/>
              <a:t>张婷婷</a:t>
            </a:r>
            <a:r>
              <a:rPr lang="en-US" altLang="zh-CN" dirty="0"/>
              <a:t>. </a:t>
            </a:r>
            <a:r>
              <a:rPr lang="en-US" altLang="zh-CN" dirty="0" err="1"/>
              <a:t>LogoUp</a:t>
            </a:r>
            <a:r>
              <a:rPr lang="zh-CN" altLang="en-US" dirty="0"/>
              <a:t>程序式</a:t>
            </a:r>
            <a:r>
              <a:rPr lang="en-US" altLang="zh-CN" dirty="0"/>
              <a:t>3D</a:t>
            </a:r>
            <a:r>
              <a:rPr lang="zh-CN" altLang="en-US" dirty="0"/>
              <a:t>创新设计速成指南</a:t>
            </a:r>
            <a:r>
              <a:rPr lang="en-US" altLang="zh-CN" dirty="0"/>
              <a:t>. </a:t>
            </a:r>
            <a:r>
              <a:rPr lang="zh-CN" altLang="en-US" dirty="0"/>
              <a:t>北京</a:t>
            </a:r>
            <a:r>
              <a:rPr lang="en-US" altLang="zh-CN" dirty="0"/>
              <a:t>: </a:t>
            </a:r>
            <a:r>
              <a:rPr lang="zh-CN" altLang="en-US" dirty="0"/>
              <a:t>清华大学出版社</a:t>
            </a:r>
            <a:r>
              <a:rPr lang="en-US" altLang="zh-CN" dirty="0"/>
              <a:t>. 2018. </a:t>
            </a:r>
          </a:p>
          <a:p>
            <a:pPr marL="514350" indent="-514350">
              <a:lnSpc>
                <a:spcPct val="120000"/>
              </a:lnSpc>
              <a:spcBef>
                <a:spcPts val="600"/>
              </a:spcBef>
              <a:buFont typeface="+mj-lt"/>
              <a:buAutoNum type="arabicPeriod"/>
            </a:pPr>
            <a:r>
              <a:rPr lang="zh-CN" altLang="en-US" dirty="0" smtClean="0"/>
              <a:t>雍</a:t>
            </a:r>
            <a:r>
              <a:rPr lang="zh-CN" altLang="en-US" dirty="0"/>
              <a:t>俊海</a:t>
            </a:r>
            <a:r>
              <a:rPr lang="en-US" altLang="zh-CN" dirty="0"/>
              <a:t>. C</a:t>
            </a:r>
            <a:r>
              <a:rPr lang="zh-CN" altLang="en-US" dirty="0"/>
              <a:t>程序设计</a:t>
            </a:r>
            <a:r>
              <a:rPr lang="en-US" altLang="zh-CN" dirty="0"/>
              <a:t>. </a:t>
            </a:r>
            <a:r>
              <a:rPr lang="zh-CN" altLang="en-US" dirty="0"/>
              <a:t>北京</a:t>
            </a:r>
            <a:r>
              <a:rPr lang="en-US" altLang="zh-CN" dirty="0"/>
              <a:t>: </a:t>
            </a:r>
            <a:r>
              <a:rPr lang="zh-CN" altLang="en-US" dirty="0"/>
              <a:t>清华大学出版社</a:t>
            </a:r>
            <a:r>
              <a:rPr lang="en-US" altLang="zh-CN" dirty="0"/>
              <a:t>. 2017. </a:t>
            </a:r>
          </a:p>
          <a:p>
            <a:pPr marL="514350" indent="-514350">
              <a:lnSpc>
                <a:spcPct val="120000"/>
              </a:lnSpc>
              <a:spcBef>
                <a:spcPts val="600"/>
              </a:spcBef>
              <a:buFont typeface="+mj-lt"/>
              <a:buAutoNum type="arabicPeriod"/>
            </a:pPr>
            <a:r>
              <a:rPr lang="zh-CN" altLang="en-US" dirty="0"/>
              <a:t>雍俊海</a:t>
            </a:r>
            <a:r>
              <a:rPr lang="en-US" altLang="zh-CN" dirty="0"/>
              <a:t>. </a:t>
            </a:r>
            <a:r>
              <a:rPr lang="zh-CN" altLang="en-US" dirty="0"/>
              <a:t>计算机动画算法与编程基础</a:t>
            </a:r>
            <a:r>
              <a:rPr lang="en-US" altLang="zh-CN" dirty="0"/>
              <a:t>. </a:t>
            </a:r>
            <a:r>
              <a:rPr lang="zh-CN" altLang="en-US" dirty="0"/>
              <a:t>北京</a:t>
            </a:r>
            <a:r>
              <a:rPr lang="en-US" altLang="zh-CN" dirty="0"/>
              <a:t>: </a:t>
            </a:r>
            <a:r>
              <a:rPr lang="zh-CN" altLang="en-US" dirty="0"/>
              <a:t>清华大学出版社</a:t>
            </a:r>
            <a:r>
              <a:rPr lang="en-US" altLang="zh-CN" dirty="0"/>
              <a:t>. 2008. </a:t>
            </a:r>
          </a:p>
          <a:p>
            <a:pPr marL="514350" indent="-514350">
              <a:lnSpc>
                <a:spcPct val="120000"/>
              </a:lnSpc>
              <a:spcBef>
                <a:spcPts val="600"/>
              </a:spcBef>
              <a:buFont typeface="+mj-lt"/>
              <a:buAutoNum type="arabicPeriod"/>
            </a:pPr>
            <a:r>
              <a:rPr lang="zh-CN" altLang="en-US" dirty="0"/>
              <a:t>雍俊海</a:t>
            </a:r>
            <a:r>
              <a:rPr lang="en-US" altLang="zh-CN" dirty="0"/>
              <a:t>. Java</a:t>
            </a:r>
            <a:r>
              <a:rPr lang="zh-CN" altLang="en-US" dirty="0"/>
              <a:t>程序设计</a:t>
            </a:r>
            <a:r>
              <a:rPr lang="en-US" altLang="zh-CN" dirty="0"/>
              <a:t>(</a:t>
            </a:r>
            <a:r>
              <a:rPr lang="zh-CN" altLang="en-US" dirty="0"/>
              <a:t>第</a:t>
            </a:r>
            <a:r>
              <a:rPr lang="en-US" altLang="zh-CN" dirty="0"/>
              <a:t>2</a:t>
            </a:r>
            <a:r>
              <a:rPr lang="zh-CN" altLang="en-US" dirty="0"/>
              <a:t>版</a:t>
            </a:r>
            <a:r>
              <a:rPr lang="en-US" altLang="zh-CN" dirty="0"/>
              <a:t>). </a:t>
            </a:r>
            <a:r>
              <a:rPr lang="zh-CN" altLang="en-US" dirty="0"/>
              <a:t>北京</a:t>
            </a:r>
            <a:r>
              <a:rPr lang="en-US" altLang="zh-CN" dirty="0"/>
              <a:t>: </a:t>
            </a:r>
            <a:r>
              <a:rPr lang="zh-CN" altLang="en-US" dirty="0"/>
              <a:t>清华大学出版社</a:t>
            </a:r>
            <a:r>
              <a:rPr lang="en-US" altLang="zh-CN" dirty="0"/>
              <a:t>. 2014. </a:t>
            </a:r>
          </a:p>
          <a:p>
            <a:pPr marL="514350" indent="-514350">
              <a:lnSpc>
                <a:spcPct val="120000"/>
              </a:lnSpc>
              <a:spcBef>
                <a:spcPts val="600"/>
              </a:spcBef>
              <a:buFont typeface="+mj-lt"/>
              <a:buAutoNum type="arabicPeriod"/>
            </a:pPr>
            <a:r>
              <a:rPr lang="zh-CN" altLang="en-US" dirty="0"/>
              <a:t>雍俊海</a:t>
            </a:r>
            <a:r>
              <a:rPr lang="en-US" altLang="zh-CN" dirty="0"/>
              <a:t>. Java</a:t>
            </a:r>
            <a:r>
              <a:rPr lang="zh-CN" altLang="en-US" dirty="0"/>
              <a:t>程序设计教程</a:t>
            </a:r>
            <a:r>
              <a:rPr lang="en-US" altLang="zh-CN" dirty="0"/>
              <a:t>(</a:t>
            </a:r>
            <a:r>
              <a:rPr lang="zh-CN" altLang="en-US" dirty="0"/>
              <a:t>第</a:t>
            </a:r>
            <a:r>
              <a:rPr lang="en-US" altLang="zh-CN" dirty="0"/>
              <a:t>3</a:t>
            </a:r>
            <a:r>
              <a:rPr lang="zh-CN" altLang="en-US" dirty="0"/>
              <a:t>版</a:t>
            </a:r>
            <a:r>
              <a:rPr lang="en-US" altLang="zh-CN" dirty="0"/>
              <a:t>). </a:t>
            </a:r>
            <a:r>
              <a:rPr lang="zh-CN" altLang="en-US" dirty="0"/>
              <a:t>北京</a:t>
            </a:r>
            <a:r>
              <a:rPr lang="en-US" altLang="zh-CN" dirty="0"/>
              <a:t>: </a:t>
            </a:r>
            <a:r>
              <a:rPr lang="zh-CN" altLang="en-US" dirty="0"/>
              <a:t>清华大学出版社</a:t>
            </a:r>
            <a:r>
              <a:rPr lang="en-US" altLang="zh-CN" dirty="0"/>
              <a:t>. 2014. </a:t>
            </a:r>
          </a:p>
          <a:p>
            <a:pPr marL="514350" indent="-514350">
              <a:lnSpc>
                <a:spcPct val="120000"/>
              </a:lnSpc>
              <a:spcBef>
                <a:spcPts val="600"/>
              </a:spcBef>
              <a:buFont typeface="+mj-lt"/>
              <a:buAutoNum type="arabicPeriod"/>
            </a:pPr>
            <a:r>
              <a:rPr lang="zh-CN" altLang="en-US" dirty="0"/>
              <a:t>雍俊海</a:t>
            </a:r>
            <a:r>
              <a:rPr lang="en-US" altLang="zh-CN" dirty="0"/>
              <a:t>. Java</a:t>
            </a:r>
            <a:r>
              <a:rPr lang="zh-CN" altLang="en-US" dirty="0"/>
              <a:t>程序设计习题集</a:t>
            </a:r>
            <a:r>
              <a:rPr lang="en-US" altLang="zh-CN" dirty="0"/>
              <a:t>(</a:t>
            </a:r>
            <a:r>
              <a:rPr lang="zh-CN" altLang="en-US" dirty="0"/>
              <a:t>含参考答案</a:t>
            </a:r>
            <a:r>
              <a:rPr lang="en-US" altLang="zh-CN" dirty="0"/>
              <a:t>). </a:t>
            </a:r>
            <a:r>
              <a:rPr lang="zh-CN" altLang="en-US" dirty="0"/>
              <a:t>北京</a:t>
            </a:r>
            <a:r>
              <a:rPr lang="en-US" altLang="zh-CN" dirty="0"/>
              <a:t>: </a:t>
            </a:r>
            <a:r>
              <a:rPr lang="zh-CN" altLang="en-US" dirty="0"/>
              <a:t>清华大学出版社</a:t>
            </a:r>
            <a:r>
              <a:rPr lang="en-US" altLang="zh-CN" dirty="0"/>
              <a:t>, 2006. </a:t>
            </a:r>
          </a:p>
        </p:txBody>
      </p:sp>
      <p:sp>
        <p:nvSpPr>
          <p:cNvPr id="4" name="日期占位符 3"/>
          <p:cNvSpPr>
            <a:spLocks noGrp="1"/>
          </p:cNvSpPr>
          <p:nvPr>
            <p:ph type="dt" sz="half" idx="10"/>
          </p:nvPr>
        </p:nvSpPr>
        <p:spPr/>
        <p:txBody>
          <a:bodyPr/>
          <a:lstStyle/>
          <a:p>
            <a:fld id="{A2B85054-AA4B-4453-8C8D-D93ED602A81C}"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Text Box 6"/>
          <p:cNvSpPr txBox="1">
            <a:spLocks noChangeArrowheads="1"/>
          </p:cNvSpPr>
          <p:nvPr/>
        </p:nvSpPr>
        <p:spPr bwMode="auto">
          <a:xfrm>
            <a:off x="6829425" y="5884862"/>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9" name="页脚占位符 8"/>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4106826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4" y="1485899"/>
            <a:ext cx="3871912" cy="2295525"/>
          </a:xfrm>
        </p:spPr>
        <p:txBody>
          <a:bodyPr>
            <a:normAutofit/>
          </a:bodyPr>
          <a:lstStyle/>
          <a:p>
            <a:pPr>
              <a:lnSpc>
                <a:spcPct val="120000"/>
              </a:lnSpc>
            </a:pPr>
            <a:r>
              <a:rPr lang="zh-CN" altLang="en-US" dirty="0"/>
              <a:t>雍俊海</a:t>
            </a:r>
            <a:r>
              <a:rPr lang="en-US" altLang="zh-CN" dirty="0"/>
              <a:t>. </a:t>
            </a:r>
            <a:r>
              <a:rPr lang="zh-CN" altLang="en-US" dirty="0"/>
              <a:t>清华教授的小</a:t>
            </a:r>
            <a:r>
              <a:rPr lang="zh-CN" altLang="en-US" dirty="0" smtClean="0"/>
              <a:t>课堂</a:t>
            </a:r>
            <a:r>
              <a:rPr lang="en-US" altLang="zh-CN" dirty="0" smtClean="0"/>
              <a:t>: </a:t>
            </a:r>
            <a:r>
              <a:rPr lang="zh-CN" altLang="en-US" dirty="0"/>
              <a:t>魔方真好玩</a:t>
            </a:r>
            <a:r>
              <a:rPr lang="en-US" altLang="zh-CN" dirty="0"/>
              <a:t>. </a:t>
            </a:r>
            <a:r>
              <a:rPr lang="zh-CN" altLang="en-US" dirty="0"/>
              <a:t>北京</a:t>
            </a:r>
            <a:r>
              <a:rPr lang="en-US" altLang="zh-CN" dirty="0"/>
              <a:t>: </a:t>
            </a:r>
            <a:r>
              <a:rPr lang="zh-CN" altLang="en-US" dirty="0"/>
              <a:t>清华大学出版社</a:t>
            </a:r>
            <a:r>
              <a:rPr lang="en-US" altLang="zh-CN" dirty="0"/>
              <a:t>. </a:t>
            </a:r>
            <a:r>
              <a:rPr lang="en-US" altLang="zh-CN" dirty="0" smtClean="0"/>
              <a:t>2018. </a:t>
            </a:r>
            <a:endParaRPr lang="en-US" altLang="zh-CN" dirty="0"/>
          </a:p>
        </p:txBody>
      </p:sp>
      <p:sp>
        <p:nvSpPr>
          <p:cNvPr id="4" name="日期占位符 3"/>
          <p:cNvSpPr>
            <a:spLocks noGrp="1"/>
          </p:cNvSpPr>
          <p:nvPr>
            <p:ph type="dt" sz="half" idx="10"/>
          </p:nvPr>
        </p:nvSpPr>
        <p:spPr/>
        <p:txBody>
          <a:bodyPr/>
          <a:lstStyle/>
          <a:p>
            <a:fld id="{F0EB6076-CD70-4BBE-AB21-6C97BC70C776}"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内容占位符 2"/>
          <p:cNvSpPr txBox="1">
            <a:spLocks/>
          </p:cNvSpPr>
          <p:nvPr/>
        </p:nvSpPr>
        <p:spPr>
          <a:xfrm>
            <a:off x="404814" y="3562350"/>
            <a:ext cx="4447272" cy="219941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l"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l"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l"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l"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20000"/>
              </a:lnSpc>
            </a:pPr>
            <a:r>
              <a:rPr lang="zh-CN" altLang="en-US" dirty="0" smtClean="0">
                <a:solidFill>
                  <a:srgbClr val="FF0000"/>
                </a:solidFill>
              </a:rPr>
              <a:t>最容易学</a:t>
            </a:r>
            <a:r>
              <a:rPr lang="en-US" altLang="zh-CN" dirty="0">
                <a:solidFill>
                  <a:srgbClr val="0000FF"/>
                </a:solidFill>
              </a:rPr>
              <a:t>: </a:t>
            </a:r>
            <a:r>
              <a:rPr lang="zh-CN" altLang="en-US" dirty="0" smtClean="0">
                <a:solidFill>
                  <a:srgbClr val="0000FF"/>
                </a:solidFill>
              </a:rPr>
              <a:t>讲解细致、图例多</a:t>
            </a:r>
            <a:endParaRPr lang="en-US" altLang="zh-CN" dirty="0" smtClean="0">
              <a:solidFill>
                <a:srgbClr val="FF0000"/>
              </a:solidFill>
            </a:endParaRPr>
          </a:p>
          <a:p>
            <a:pPr lvl="1">
              <a:lnSpc>
                <a:spcPct val="120000"/>
              </a:lnSpc>
            </a:pPr>
            <a:r>
              <a:rPr lang="zh-CN" altLang="en-US" dirty="0" smtClean="0">
                <a:solidFill>
                  <a:srgbClr val="FF0000"/>
                </a:solidFill>
              </a:rPr>
              <a:t>最</a:t>
            </a:r>
            <a:r>
              <a:rPr lang="zh-CN" altLang="en-US" dirty="0">
                <a:solidFill>
                  <a:srgbClr val="FF0000"/>
                </a:solidFill>
              </a:rPr>
              <a:t>精致</a:t>
            </a:r>
            <a:r>
              <a:rPr lang="en-US" altLang="zh-CN" dirty="0">
                <a:solidFill>
                  <a:srgbClr val="0000FF"/>
                </a:solidFill>
              </a:rPr>
              <a:t>: </a:t>
            </a:r>
            <a:r>
              <a:rPr lang="zh-CN" altLang="en-US" dirty="0">
                <a:solidFill>
                  <a:srgbClr val="0000FF"/>
                </a:solidFill>
              </a:rPr>
              <a:t>插画与纸张</a:t>
            </a:r>
          </a:p>
          <a:p>
            <a:pPr lvl="1">
              <a:lnSpc>
                <a:spcPct val="120000"/>
              </a:lnSpc>
            </a:pPr>
            <a:r>
              <a:rPr lang="zh-CN" altLang="en-US" dirty="0">
                <a:solidFill>
                  <a:srgbClr val="FF0000"/>
                </a:solidFill>
              </a:rPr>
              <a:t>最快</a:t>
            </a:r>
            <a:r>
              <a:rPr lang="zh-CN" altLang="en-US" dirty="0">
                <a:solidFill>
                  <a:srgbClr val="0000FF"/>
                </a:solidFill>
              </a:rPr>
              <a:t>的按层复原方法</a:t>
            </a:r>
          </a:p>
          <a:p>
            <a:pPr lvl="1">
              <a:lnSpc>
                <a:spcPct val="120000"/>
              </a:lnSpc>
            </a:pPr>
            <a:r>
              <a:rPr lang="zh-CN" altLang="en-US" dirty="0">
                <a:solidFill>
                  <a:srgbClr val="FF0000"/>
                </a:solidFill>
              </a:rPr>
              <a:t>最有趣</a:t>
            </a:r>
            <a:r>
              <a:rPr lang="en-US" altLang="zh-CN" dirty="0">
                <a:solidFill>
                  <a:srgbClr val="0000FF"/>
                </a:solidFill>
              </a:rPr>
              <a:t>: </a:t>
            </a:r>
            <a:r>
              <a:rPr lang="zh-CN" altLang="en-US" dirty="0">
                <a:solidFill>
                  <a:srgbClr val="0000FF"/>
                </a:solidFill>
              </a:rPr>
              <a:t>西周建国、</a:t>
            </a:r>
            <a:r>
              <a:rPr lang="zh-CN" altLang="en-US" dirty="0" smtClean="0">
                <a:solidFill>
                  <a:srgbClr val="0000FF"/>
                </a:solidFill>
              </a:rPr>
              <a:t>英雄情结</a:t>
            </a:r>
            <a:endParaRPr lang="zh-CN" altLang="en-US" dirty="0">
              <a:solidFill>
                <a:srgbClr val="0000FF"/>
              </a:solidFill>
            </a:endParaRPr>
          </a:p>
          <a:p>
            <a:pPr lvl="1">
              <a:lnSpc>
                <a:spcPct val="120000"/>
              </a:lnSpc>
            </a:pPr>
            <a:r>
              <a:rPr lang="zh-CN" altLang="en-US" dirty="0">
                <a:solidFill>
                  <a:srgbClr val="FF0000"/>
                </a:solidFill>
              </a:rPr>
              <a:t>最全面</a:t>
            </a:r>
            <a:r>
              <a:rPr lang="en-US" altLang="zh-CN" dirty="0">
                <a:solidFill>
                  <a:srgbClr val="0000FF"/>
                </a:solidFill>
              </a:rPr>
              <a:t>: </a:t>
            </a:r>
            <a:r>
              <a:rPr lang="zh-CN" altLang="en-US" dirty="0">
                <a:solidFill>
                  <a:srgbClr val="0000FF"/>
                </a:solidFill>
              </a:rPr>
              <a:t>情况最全、无需组合</a:t>
            </a:r>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pic>
        <p:nvPicPr>
          <p:cNvPr id="12" name="图片 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95547" y="1452565"/>
            <a:ext cx="2723410" cy="39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6"/>
          <p:cNvSpPr txBox="1">
            <a:spLocks noChangeArrowheads="1"/>
          </p:cNvSpPr>
          <p:nvPr/>
        </p:nvSpPr>
        <p:spPr bwMode="auto">
          <a:xfrm>
            <a:off x="685800" y="5761038"/>
            <a:ext cx="7772400" cy="471487"/>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lnSpc>
                <a:spcPct val="95000"/>
              </a:lnSpc>
            </a:pPr>
            <a:r>
              <a:rPr lang="zh-CN" altLang="en-US" dirty="0" smtClean="0"/>
              <a:t>入选</a:t>
            </a:r>
            <a:r>
              <a:rPr lang="en-US" altLang="zh-CN" dirty="0"/>
              <a:t>2019</a:t>
            </a:r>
            <a:r>
              <a:rPr lang="zh-CN" altLang="en-US" dirty="0"/>
              <a:t>年</a:t>
            </a:r>
            <a:r>
              <a:rPr lang="zh-CN" altLang="en-US" dirty="0" smtClean="0"/>
              <a:t>全国中小学图书馆（室）推荐书目</a:t>
            </a:r>
            <a:endParaRPr lang="en-US" altLang="zh-CN" dirty="0"/>
          </a:p>
        </p:txBody>
      </p:sp>
      <p:sp>
        <p:nvSpPr>
          <p:cNvPr id="14" name="Text Box 6"/>
          <p:cNvSpPr txBox="1">
            <a:spLocks noChangeArrowheads="1"/>
          </p:cNvSpPr>
          <p:nvPr/>
        </p:nvSpPr>
        <p:spPr bwMode="auto">
          <a:xfrm>
            <a:off x="6875462" y="5288617"/>
            <a:ext cx="1582738" cy="471487"/>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a:t>谢谢推广</a:t>
            </a:r>
            <a:r>
              <a:rPr lang="en-US" altLang="zh-CN" dirty="0"/>
              <a:t>!</a:t>
            </a:r>
          </a:p>
        </p:txBody>
      </p:sp>
    </p:spTree>
    <p:extLst>
      <p:ext uri="{BB962C8B-B14F-4D97-AF65-F5344CB8AC3E}">
        <p14:creationId xmlns:p14="http://schemas.microsoft.com/office/powerpoint/2010/main" val="330726285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9236" y="1362074"/>
            <a:ext cx="3539326" cy="5040000"/>
          </a:xfrm>
          <a:prstGeom prst="rect">
            <a:avLst/>
          </a:prstGeom>
        </p:spPr>
      </p:pic>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4" y="1485899"/>
            <a:ext cx="3871912" cy="2295525"/>
          </a:xfrm>
        </p:spPr>
        <p:txBody>
          <a:bodyPr>
            <a:normAutofit fontScale="92500"/>
          </a:bodyPr>
          <a:lstStyle/>
          <a:p>
            <a:pPr>
              <a:lnSpc>
                <a:spcPct val="120000"/>
              </a:lnSpc>
            </a:pPr>
            <a:r>
              <a:rPr lang="zh-CN" altLang="en-US" dirty="0"/>
              <a:t>雍俊海</a:t>
            </a:r>
            <a:r>
              <a:rPr lang="en-US" altLang="zh-CN" dirty="0"/>
              <a:t>, </a:t>
            </a:r>
            <a:r>
              <a:rPr lang="zh-CN" altLang="en-US" dirty="0"/>
              <a:t>施侃乐</a:t>
            </a:r>
            <a:r>
              <a:rPr lang="en-US" altLang="zh-CN" dirty="0"/>
              <a:t>, </a:t>
            </a:r>
            <a:r>
              <a:rPr lang="zh-CN" altLang="en-US" dirty="0"/>
              <a:t>张婷婷</a:t>
            </a:r>
            <a:r>
              <a:rPr lang="en-US" altLang="zh-CN" dirty="0"/>
              <a:t>. </a:t>
            </a:r>
            <a:r>
              <a:rPr lang="en-US" altLang="zh-CN" dirty="0" err="1"/>
              <a:t>LogoUp</a:t>
            </a:r>
            <a:r>
              <a:rPr lang="zh-CN" altLang="en-US" dirty="0"/>
              <a:t>程序式</a:t>
            </a:r>
            <a:r>
              <a:rPr lang="en-US" altLang="zh-CN" dirty="0"/>
              <a:t>3D</a:t>
            </a:r>
            <a:r>
              <a:rPr lang="zh-CN" altLang="en-US" dirty="0"/>
              <a:t>创新设计速成指南</a:t>
            </a:r>
            <a:r>
              <a:rPr lang="en-US" altLang="zh-CN" dirty="0"/>
              <a:t>. </a:t>
            </a:r>
            <a:r>
              <a:rPr lang="zh-CN" altLang="en-US" dirty="0"/>
              <a:t>北京</a:t>
            </a:r>
            <a:r>
              <a:rPr lang="en-US" altLang="zh-CN" dirty="0"/>
              <a:t>: </a:t>
            </a:r>
            <a:r>
              <a:rPr lang="zh-CN" altLang="en-US" dirty="0"/>
              <a:t>清华大学出版社</a:t>
            </a:r>
            <a:r>
              <a:rPr lang="en-US" altLang="zh-CN" dirty="0"/>
              <a:t>. 2018.</a:t>
            </a:r>
          </a:p>
        </p:txBody>
      </p:sp>
      <p:sp>
        <p:nvSpPr>
          <p:cNvPr id="4" name="日期占位符 3"/>
          <p:cNvSpPr>
            <a:spLocks noGrp="1"/>
          </p:cNvSpPr>
          <p:nvPr>
            <p:ph type="dt" sz="half" idx="10"/>
          </p:nvPr>
        </p:nvSpPr>
        <p:spPr/>
        <p:txBody>
          <a:bodyPr/>
          <a:lstStyle/>
          <a:p>
            <a:fld id="{F0EB6076-CD70-4BBE-AB21-6C97BC70C776}"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10" name="内容占位符 2"/>
          <p:cNvSpPr txBox="1">
            <a:spLocks/>
          </p:cNvSpPr>
          <p:nvPr/>
        </p:nvSpPr>
        <p:spPr>
          <a:xfrm>
            <a:off x="404814" y="3562350"/>
            <a:ext cx="4447272" cy="219941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l"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l"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l"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l"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20000"/>
              </a:lnSpc>
            </a:pPr>
            <a:r>
              <a:rPr lang="zh-CN" altLang="en-US" sz="2800" dirty="0">
                <a:solidFill>
                  <a:srgbClr val="FF0000"/>
                </a:solidFill>
              </a:rPr>
              <a:t>三位一体</a:t>
            </a:r>
            <a:r>
              <a:rPr lang="en-US" altLang="zh-CN" sz="2800" dirty="0">
                <a:solidFill>
                  <a:srgbClr val="0000FF"/>
                </a:solidFill>
              </a:rPr>
              <a:t>: </a:t>
            </a:r>
            <a:r>
              <a:rPr lang="zh-CN" altLang="en-US" sz="2800" dirty="0">
                <a:solidFill>
                  <a:srgbClr val="0000FF"/>
                </a:solidFill>
              </a:rPr>
              <a:t>培养创新能力、编程能力、三维设计能力。</a:t>
            </a:r>
            <a:endParaRPr lang="en-US" altLang="zh-CN" sz="2800" dirty="0">
              <a:solidFill>
                <a:srgbClr val="FF0000"/>
              </a:solidFill>
            </a:endParaRPr>
          </a:p>
          <a:p>
            <a:pPr lvl="1">
              <a:lnSpc>
                <a:spcPct val="120000"/>
              </a:lnSpc>
            </a:pPr>
            <a:r>
              <a:rPr lang="zh-CN" altLang="en-US" sz="2800" dirty="0">
                <a:solidFill>
                  <a:srgbClr val="FF0000"/>
                </a:solidFill>
              </a:rPr>
              <a:t>三好一体</a:t>
            </a:r>
            <a:r>
              <a:rPr lang="en-US" altLang="zh-CN" sz="2800" dirty="0">
                <a:solidFill>
                  <a:srgbClr val="0000FF"/>
                </a:solidFill>
              </a:rPr>
              <a:t>: </a:t>
            </a:r>
            <a:r>
              <a:rPr lang="zh-CN" altLang="en-US" sz="2800" dirty="0">
                <a:solidFill>
                  <a:srgbClr val="0000FF"/>
                </a:solidFill>
              </a:rPr>
              <a:t>好玩、好用、好看。</a:t>
            </a:r>
            <a:endParaRPr lang="en-US" altLang="zh-CN" sz="2800" dirty="0">
              <a:solidFill>
                <a:srgbClr val="0000FF"/>
              </a:solidFill>
            </a:endParaRPr>
          </a:p>
          <a:p>
            <a:pPr lvl="1">
              <a:lnSpc>
                <a:spcPct val="120000"/>
              </a:lnSpc>
            </a:pPr>
            <a:r>
              <a:rPr lang="zh-CN" altLang="en-US" sz="2800" dirty="0">
                <a:solidFill>
                  <a:srgbClr val="FF0000"/>
                </a:solidFill>
              </a:rPr>
              <a:t>自主产权</a:t>
            </a:r>
            <a:r>
              <a:rPr lang="en-US" altLang="zh-CN" sz="2800" dirty="0">
                <a:solidFill>
                  <a:srgbClr val="0000FF"/>
                </a:solidFill>
              </a:rPr>
              <a:t>: </a:t>
            </a:r>
            <a:r>
              <a:rPr lang="zh-CN" altLang="en-US" sz="2800" dirty="0">
                <a:solidFill>
                  <a:srgbClr val="0000FF"/>
                </a:solidFill>
              </a:rPr>
              <a:t>砥砺前行。</a:t>
            </a:r>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401288102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4" y="1485900"/>
            <a:ext cx="3871912" cy="1628776"/>
          </a:xfrm>
        </p:spPr>
        <p:txBody>
          <a:bodyPr/>
          <a:lstStyle/>
          <a:p>
            <a:pPr>
              <a:lnSpc>
                <a:spcPct val="120000"/>
              </a:lnSpc>
            </a:pPr>
            <a:r>
              <a:rPr lang="zh-CN" altLang="en-US" dirty="0"/>
              <a:t>雍俊海</a:t>
            </a:r>
            <a:r>
              <a:rPr lang="en-US" altLang="zh-CN" dirty="0"/>
              <a:t>. C</a:t>
            </a:r>
            <a:r>
              <a:rPr lang="zh-CN" altLang="en-US" dirty="0"/>
              <a:t>程序设计</a:t>
            </a:r>
            <a:r>
              <a:rPr lang="en-US" altLang="zh-CN" dirty="0"/>
              <a:t>. </a:t>
            </a:r>
            <a:r>
              <a:rPr lang="zh-CN" altLang="en-US" dirty="0"/>
              <a:t>北京</a:t>
            </a:r>
            <a:r>
              <a:rPr lang="en-US" altLang="zh-CN" dirty="0"/>
              <a:t>: </a:t>
            </a:r>
            <a:r>
              <a:rPr lang="zh-CN" altLang="en-US" dirty="0"/>
              <a:t>清华大学出版社</a:t>
            </a:r>
            <a:r>
              <a:rPr lang="en-US" altLang="zh-CN" dirty="0"/>
              <a:t>. 2017. </a:t>
            </a:r>
          </a:p>
        </p:txBody>
      </p:sp>
      <p:sp>
        <p:nvSpPr>
          <p:cNvPr id="4" name="日期占位符 3"/>
          <p:cNvSpPr>
            <a:spLocks noGrp="1"/>
          </p:cNvSpPr>
          <p:nvPr>
            <p:ph type="dt" sz="half" idx="10"/>
          </p:nvPr>
        </p:nvSpPr>
        <p:spPr/>
        <p:txBody>
          <a:bodyPr/>
          <a:lstStyle/>
          <a:p>
            <a:fld id="{CA348739-4FD0-49C0-A6CE-018ADF614E9C}"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025" y="1682544"/>
            <a:ext cx="3137640" cy="4320000"/>
          </a:xfrm>
          <a:prstGeom prst="rect">
            <a:avLst/>
          </a:prstGeom>
        </p:spPr>
      </p:pic>
      <p:sp>
        <p:nvSpPr>
          <p:cNvPr id="11" name="内容占位符 2"/>
          <p:cNvSpPr txBox="1">
            <a:spLocks/>
          </p:cNvSpPr>
          <p:nvPr/>
        </p:nvSpPr>
        <p:spPr>
          <a:xfrm>
            <a:off x="461964" y="3114675"/>
            <a:ext cx="4447272" cy="252398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l"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l"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l"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l"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dirty="0">
                <a:solidFill>
                  <a:srgbClr val="FF0000"/>
                </a:solidFill>
              </a:rPr>
              <a:t>最全面</a:t>
            </a:r>
            <a:r>
              <a:rPr lang="zh-CN" altLang="en-US" dirty="0">
                <a:solidFill>
                  <a:srgbClr val="0000FF"/>
                </a:solidFill>
              </a:rPr>
              <a:t>的</a:t>
            </a:r>
            <a:r>
              <a:rPr lang="en-US" altLang="zh-CN" dirty="0">
                <a:solidFill>
                  <a:srgbClr val="0000FF"/>
                </a:solidFill>
              </a:rPr>
              <a:t>C</a:t>
            </a:r>
            <a:r>
              <a:rPr lang="zh-CN" altLang="en-US" dirty="0">
                <a:solidFill>
                  <a:srgbClr val="0000FF"/>
                </a:solidFill>
              </a:rPr>
              <a:t>程序设计教程</a:t>
            </a:r>
            <a:endParaRPr lang="en-US" altLang="zh-CN" dirty="0" smtClean="0">
              <a:solidFill>
                <a:srgbClr val="0000FF"/>
              </a:solidFill>
            </a:endParaRPr>
          </a:p>
          <a:p>
            <a:pPr lvl="1">
              <a:lnSpc>
                <a:spcPct val="120000"/>
              </a:lnSpc>
            </a:pPr>
            <a:r>
              <a:rPr lang="zh-CN" altLang="en-US" dirty="0">
                <a:solidFill>
                  <a:srgbClr val="0000FF"/>
                </a:solidFill>
              </a:rPr>
              <a:t>系统全面</a:t>
            </a:r>
          </a:p>
          <a:p>
            <a:pPr lvl="1">
              <a:lnSpc>
                <a:spcPct val="120000"/>
              </a:lnSpc>
            </a:pPr>
            <a:r>
              <a:rPr lang="zh-CN" altLang="en-US" dirty="0">
                <a:solidFill>
                  <a:srgbClr val="0000FF"/>
                </a:solidFill>
              </a:rPr>
              <a:t>重点突出</a:t>
            </a:r>
          </a:p>
          <a:p>
            <a:pPr lvl="1">
              <a:lnSpc>
                <a:spcPct val="120000"/>
              </a:lnSpc>
            </a:pPr>
            <a:r>
              <a:rPr lang="zh-CN" altLang="en-US" dirty="0">
                <a:solidFill>
                  <a:srgbClr val="0000FF"/>
                </a:solidFill>
              </a:rPr>
              <a:t>编程规范</a:t>
            </a:r>
          </a:p>
          <a:p>
            <a:pPr lvl="1">
              <a:lnSpc>
                <a:spcPct val="120000"/>
              </a:lnSpc>
            </a:pPr>
            <a:r>
              <a:rPr lang="zh-CN" altLang="en-US" dirty="0">
                <a:solidFill>
                  <a:srgbClr val="0000FF"/>
                </a:solidFill>
              </a:rPr>
              <a:t>简洁易懂</a:t>
            </a:r>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2" name="Text Box 6"/>
          <p:cNvSpPr txBox="1">
            <a:spLocks noChangeArrowheads="1"/>
          </p:cNvSpPr>
          <p:nvPr/>
        </p:nvSpPr>
        <p:spPr bwMode="auto">
          <a:xfrm>
            <a:off x="3028950" y="4701898"/>
            <a:ext cx="2043376" cy="1531350"/>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lnSpc>
                <a:spcPct val="95000"/>
              </a:lnSpc>
            </a:pPr>
            <a:r>
              <a:rPr lang="zh-CN" altLang="en-US" dirty="0"/>
              <a:t>对</a:t>
            </a:r>
            <a:r>
              <a:rPr lang="en-US" altLang="zh-CN" dirty="0"/>
              <a:t>C</a:t>
            </a:r>
            <a:r>
              <a:rPr lang="zh-CN" altLang="en-US" dirty="0"/>
              <a:t>语言系统函数的解释很齐全，比在线帮助还全面。</a:t>
            </a:r>
            <a:endParaRPr lang="en-US" altLang="zh-CN" dirty="0"/>
          </a:p>
        </p:txBody>
      </p:sp>
      <p:sp>
        <p:nvSpPr>
          <p:cNvPr id="13" name="矩形 12"/>
          <p:cNvSpPr/>
          <p:nvPr/>
        </p:nvSpPr>
        <p:spPr>
          <a:xfrm>
            <a:off x="5219700" y="4886596"/>
            <a:ext cx="3813703" cy="830997"/>
          </a:xfrm>
          <a:prstGeom prst="rect">
            <a:avLst/>
          </a:prstGeom>
        </p:spPr>
        <p:txBody>
          <a:bodyPr wrap="square">
            <a:spAutoFit/>
          </a:bodyPr>
          <a:lstStyle/>
          <a:p>
            <a:r>
              <a:rPr lang="zh-CN" altLang="en-US" sz="1200" dirty="0"/>
              <a:t>电子版本</a:t>
            </a:r>
          </a:p>
          <a:p>
            <a:r>
              <a:rPr lang="zh-CN" altLang="en-US" sz="1200" dirty="0"/>
              <a:t>https://lib-tsinghua.wqxuetang.com/book/3187904</a:t>
            </a:r>
          </a:p>
          <a:p>
            <a:r>
              <a:rPr lang="zh-CN" altLang="en-US" sz="1200" dirty="0"/>
              <a:t>校外访问方式请参加数据库说明页http://www.lib.tsinghua.edu.cn/database/wenquan.htm</a:t>
            </a:r>
          </a:p>
        </p:txBody>
      </p:sp>
    </p:spTree>
    <p:extLst>
      <p:ext uri="{BB962C8B-B14F-4D97-AF65-F5344CB8AC3E}">
        <p14:creationId xmlns:p14="http://schemas.microsoft.com/office/powerpoint/2010/main" val="46785603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3" y="1614489"/>
            <a:ext cx="8220075" cy="928686"/>
          </a:xfrm>
        </p:spPr>
        <p:txBody>
          <a:bodyPr>
            <a:normAutofit fontScale="92500" lnSpcReduction="10000"/>
          </a:bodyPr>
          <a:lstStyle/>
          <a:p>
            <a:pPr>
              <a:lnSpc>
                <a:spcPct val="110000"/>
              </a:lnSpc>
            </a:pPr>
            <a:r>
              <a:rPr lang="zh-CN" altLang="en-US" dirty="0"/>
              <a:t>雍俊海</a:t>
            </a:r>
            <a:r>
              <a:rPr lang="en-US" altLang="zh-CN" dirty="0"/>
              <a:t>. </a:t>
            </a:r>
            <a:r>
              <a:rPr lang="zh-CN" altLang="en-US" dirty="0"/>
              <a:t>计算机动画算法与编程基础</a:t>
            </a:r>
            <a:r>
              <a:rPr lang="en-US" altLang="zh-CN" dirty="0"/>
              <a:t>. </a:t>
            </a:r>
            <a:r>
              <a:rPr lang="zh-CN" altLang="en-US" dirty="0"/>
              <a:t>北京</a:t>
            </a:r>
            <a:r>
              <a:rPr lang="en-US" altLang="zh-CN" dirty="0"/>
              <a:t>: </a:t>
            </a:r>
            <a:r>
              <a:rPr lang="zh-CN" altLang="en-US" dirty="0"/>
              <a:t>清华大学出版社</a:t>
            </a:r>
            <a:r>
              <a:rPr lang="en-US" altLang="zh-CN" dirty="0"/>
              <a:t>. 2008</a:t>
            </a:r>
            <a:r>
              <a:rPr lang="en-US" altLang="zh-CN" dirty="0" smtClean="0"/>
              <a:t>.</a:t>
            </a:r>
            <a:endParaRPr lang="en-US" altLang="zh-CN" dirty="0"/>
          </a:p>
        </p:txBody>
      </p:sp>
      <p:sp>
        <p:nvSpPr>
          <p:cNvPr id="4" name="日期占位符 3"/>
          <p:cNvSpPr>
            <a:spLocks noGrp="1"/>
          </p:cNvSpPr>
          <p:nvPr>
            <p:ph type="dt" sz="half" idx="10"/>
          </p:nvPr>
        </p:nvSpPr>
        <p:spPr/>
        <p:txBody>
          <a:bodyPr/>
          <a:lstStyle/>
          <a:p>
            <a:fld id="{E2B6079A-957A-4423-8196-9C26428B1705}"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 name="Group 5"/>
          <p:cNvGrpSpPr>
            <a:grpSpLocks/>
          </p:cNvGrpSpPr>
          <p:nvPr/>
        </p:nvGrpSpPr>
        <p:grpSpPr bwMode="auto">
          <a:xfrm>
            <a:off x="1479550" y="2565400"/>
            <a:ext cx="6184900" cy="3633788"/>
            <a:chOff x="793" y="1616"/>
            <a:chExt cx="3896" cy="2289"/>
          </a:xfrm>
        </p:grpSpPr>
        <p:pic>
          <p:nvPicPr>
            <p:cNvPr id="8" name="Picture 6" descr="ca_d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 y="1794"/>
              <a:ext cx="1918" cy="19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descr="ca_co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1" y="1616"/>
              <a:ext cx="1628" cy="2289"/>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12" name="页脚占位符 11"/>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3" name="矩形 12"/>
          <p:cNvSpPr/>
          <p:nvPr/>
        </p:nvSpPr>
        <p:spPr>
          <a:xfrm>
            <a:off x="4562393" y="4671208"/>
            <a:ext cx="4572000" cy="954107"/>
          </a:xfrm>
          <a:prstGeom prst="rect">
            <a:avLst/>
          </a:prstGeom>
        </p:spPr>
        <p:txBody>
          <a:bodyPr>
            <a:spAutoFit/>
          </a:bodyPr>
          <a:lstStyle/>
          <a:p>
            <a:r>
              <a:rPr lang="zh-CN" altLang="en-US" sz="1400" dirty="0"/>
              <a:t>电子版本</a:t>
            </a:r>
          </a:p>
          <a:p>
            <a:r>
              <a:rPr lang="zh-CN" altLang="en-US" sz="1400" dirty="0"/>
              <a:t>https://lib-tsinghua.wqxuetang.com/book/3379</a:t>
            </a:r>
          </a:p>
          <a:p>
            <a:r>
              <a:rPr lang="zh-CN" altLang="en-US" sz="1400" dirty="0"/>
              <a:t>校外访问方式请参加数据库说明页http://www.lib.tsinghua.edu.cn/database/wenquan.htm</a:t>
            </a:r>
          </a:p>
        </p:txBody>
      </p:sp>
    </p:spTree>
    <p:extLst>
      <p:ext uri="{BB962C8B-B14F-4D97-AF65-F5344CB8AC3E}">
        <p14:creationId xmlns:p14="http://schemas.microsoft.com/office/powerpoint/2010/main" val="4082482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3" y="1471614"/>
            <a:ext cx="8220075" cy="947736"/>
          </a:xfrm>
        </p:spPr>
        <p:txBody>
          <a:bodyPr/>
          <a:lstStyle/>
          <a:p>
            <a:r>
              <a:rPr lang="zh-CN" altLang="en-US" dirty="0"/>
              <a:t>雍俊海</a:t>
            </a:r>
            <a:r>
              <a:rPr lang="en-US" altLang="zh-CN" dirty="0"/>
              <a:t>. Java</a:t>
            </a:r>
            <a:r>
              <a:rPr lang="zh-CN" altLang="en-US" dirty="0"/>
              <a:t>程序设计</a:t>
            </a:r>
            <a:r>
              <a:rPr lang="en-US" altLang="zh-CN" dirty="0"/>
              <a:t>(</a:t>
            </a:r>
            <a:r>
              <a:rPr lang="zh-CN" altLang="en-US" dirty="0"/>
              <a:t>第</a:t>
            </a:r>
            <a:r>
              <a:rPr lang="en-US" altLang="zh-CN" dirty="0"/>
              <a:t>2</a:t>
            </a:r>
            <a:r>
              <a:rPr lang="zh-CN" altLang="en-US" dirty="0"/>
              <a:t>版</a:t>
            </a:r>
            <a:r>
              <a:rPr lang="en-US" altLang="zh-CN" dirty="0"/>
              <a:t>). </a:t>
            </a:r>
            <a:r>
              <a:rPr lang="zh-CN" altLang="en-US" dirty="0"/>
              <a:t>北京</a:t>
            </a:r>
            <a:r>
              <a:rPr lang="en-US" altLang="zh-CN" dirty="0"/>
              <a:t>: </a:t>
            </a:r>
            <a:r>
              <a:rPr lang="zh-CN" altLang="en-US" dirty="0"/>
              <a:t>清华大学出版社</a:t>
            </a:r>
            <a:r>
              <a:rPr lang="en-US" altLang="zh-CN" dirty="0"/>
              <a:t>, 2014</a:t>
            </a:r>
            <a:r>
              <a:rPr lang="en-US" altLang="zh-CN" dirty="0" smtClean="0"/>
              <a:t>.</a:t>
            </a:r>
            <a:endParaRPr lang="en-US" altLang="zh-CN" dirty="0"/>
          </a:p>
        </p:txBody>
      </p:sp>
      <p:sp>
        <p:nvSpPr>
          <p:cNvPr id="4" name="日期占位符 3"/>
          <p:cNvSpPr>
            <a:spLocks noGrp="1"/>
          </p:cNvSpPr>
          <p:nvPr>
            <p:ph type="dt" sz="half" idx="10"/>
          </p:nvPr>
        </p:nvSpPr>
        <p:spPr/>
        <p:txBody>
          <a:bodyPr/>
          <a:lstStyle/>
          <a:p>
            <a:fld id="{E09EF8E0-77F5-4EA4-9526-207DC895AA37}" type="datetime2">
              <a:rPr lang="zh-CN" altLang="en-US" smtClean="0"/>
              <a:t>2021年3月14日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7" name="Picture 5" descr="Java程序设计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5163" y="2420938"/>
            <a:ext cx="2732087" cy="3779837"/>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10" name="页脚占位符 9"/>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646609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5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5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6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7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1309</TotalTime>
  <Words>10563</Words>
  <Application>Microsoft Office PowerPoint</Application>
  <PresentationFormat>全屏显示(4:3)</PresentationFormat>
  <Paragraphs>2150</Paragraphs>
  <Slides>102</Slides>
  <Notes>93</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102</vt:i4>
      </vt:variant>
    </vt:vector>
  </HeadingPairs>
  <TitlesOfParts>
    <vt:vector size="115" baseType="lpstr">
      <vt:lpstr>Microsoft Yahei</vt:lpstr>
      <vt:lpstr>黑体</vt:lpstr>
      <vt:lpstr>楷体_GB2312</vt:lpstr>
      <vt:lpstr>隶书</vt:lpstr>
      <vt:lpstr>宋体</vt:lpstr>
      <vt:lpstr>Microsoft YaHei</vt:lpstr>
      <vt:lpstr>新宋体</vt:lpstr>
      <vt:lpstr>Arial</vt:lpstr>
      <vt:lpstr>Calibri</vt:lpstr>
      <vt:lpstr>Times New Roman</vt:lpstr>
      <vt:lpstr>Wingdings</vt:lpstr>
      <vt:lpstr>Office 主题</vt:lpstr>
      <vt:lpstr>剪辑</vt:lpstr>
      <vt:lpstr>本课程采用</vt:lpstr>
      <vt:lpstr>PowerPoint 演示文稿</vt:lpstr>
      <vt:lpstr>小甜点</vt:lpstr>
      <vt:lpstr>面向对象程序设计基础 (Fundamentals of Object-Oriented Programming)</vt:lpstr>
      <vt:lpstr>助教</vt:lpstr>
      <vt:lpstr>第4讲   封装性</vt:lpstr>
      <vt:lpstr>本章总体纲要</vt:lpstr>
      <vt:lpstr>封装性的作用</vt:lpstr>
      <vt:lpstr>封装性: 继承方式与访问方式</vt:lpstr>
      <vt:lpstr>结构与类</vt:lpstr>
      <vt:lpstr>访问方式</vt:lpstr>
      <vt:lpstr>访问方式</vt:lpstr>
      <vt:lpstr>访问方式: 代码示例</vt:lpstr>
      <vt:lpstr>访问方式: 代码示例</vt:lpstr>
      <vt:lpstr>PowerPoint 演示文稿</vt:lpstr>
      <vt:lpstr>访问方式: 下面程序是否正确?</vt:lpstr>
      <vt:lpstr>继承方式</vt:lpstr>
      <vt:lpstr>继承方式</vt:lpstr>
      <vt:lpstr>总结继承之后的封装性</vt:lpstr>
      <vt:lpstr>PowerPoint 演示文稿</vt:lpstr>
      <vt:lpstr>封装性: 下面程序是否正确?</vt:lpstr>
      <vt:lpstr>PowerPoint 演示文稿</vt:lpstr>
      <vt:lpstr>封装性: 下面程序是否正确?</vt:lpstr>
      <vt:lpstr>PowerPoint 演示文稿</vt:lpstr>
      <vt:lpstr>封装性: 下面程序是否正确?</vt:lpstr>
      <vt:lpstr>PowerPoint 演示文稿</vt:lpstr>
      <vt:lpstr>封装性: 下面程序是否正确?</vt:lpstr>
      <vt:lpstr>PowerPoint 演示文稿</vt:lpstr>
      <vt:lpstr>封装性: 下面程序是否正确?</vt:lpstr>
      <vt:lpstr>PowerPoint 演示文稿</vt:lpstr>
      <vt:lpstr>封装性: 下面程序是否正确?</vt:lpstr>
      <vt:lpstr>本章总体纲要</vt:lpstr>
      <vt:lpstr>封装性示例: 小时例程</vt:lpstr>
      <vt:lpstr>封装性示例: 小时例程</vt:lpstr>
      <vt:lpstr>封装性示例: 小时例程</vt:lpstr>
      <vt:lpstr>文件名: CP_Hour.h；开发者: 雍俊海</vt:lpstr>
      <vt:lpstr>文件名: CP_Hour.cpp；开发者: 雍俊海</vt:lpstr>
      <vt:lpstr>文件名: CP_HourApplication.h；开发者: 雍俊海</vt:lpstr>
      <vt:lpstr>文件名: CP_HourApplication.cpp；开发者: 雍俊海</vt:lpstr>
      <vt:lpstr>文件名: CP_HourMain.cpp；开发者: 雍俊海</vt:lpstr>
      <vt:lpstr>程序运行结果示例</vt:lpstr>
      <vt:lpstr>本章总体纲要</vt:lpstr>
      <vt:lpstr>封装性的注意事项: 对照（实例对象）</vt:lpstr>
      <vt:lpstr>封装性的注意事项: 对照（指针）</vt:lpstr>
      <vt:lpstr>本章总体纲要</vt:lpstr>
      <vt:lpstr>在继承性中的全局类</vt:lpstr>
      <vt:lpstr>在继承性中的全局类: 代码对照(类类型)</vt:lpstr>
      <vt:lpstr>在继承性中的全局类: 代码对照(成员变量)</vt:lpstr>
      <vt:lpstr>在继承性中的全局类: 代码对照(成员变量)</vt:lpstr>
      <vt:lpstr>在继承性中的全局类: 代码对照(成员变量)</vt:lpstr>
      <vt:lpstr>本章总体纲要</vt:lpstr>
      <vt:lpstr>友元</vt:lpstr>
      <vt:lpstr>友元函数</vt:lpstr>
      <vt:lpstr>友元函数代码示例</vt:lpstr>
      <vt:lpstr>友元成员函数</vt:lpstr>
      <vt:lpstr>友元成员函数示例性代码片断</vt:lpstr>
      <vt:lpstr>友元成员函数应用示例: 为学生打分</vt:lpstr>
      <vt:lpstr>友元成员函数应用示例: CP_StudentTeacher.h</vt:lpstr>
      <vt:lpstr>友元成员函数应用示例: CP_StudentTeacher.cpp</vt:lpstr>
      <vt:lpstr>友元成员函数应用示例: CP_StudentTeacherMain.cpp</vt:lpstr>
      <vt:lpstr>友元类</vt:lpstr>
      <vt:lpstr>友元类应用示例: CP_StudentTeacher.h</vt:lpstr>
      <vt:lpstr>友元类应用示例: CP_StudentTeacher.cpp</vt:lpstr>
      <vt:lpstr>友元类应用示例: CP_StudentTeacherMain.cpp</vt:lpstr>
      <vt:lpstr>类B的友元类和类B的父类</vt:lpstr>
      <vt:lpstr>类B的友元类和类B的父类</vt:lpstr>
      <vt:lpstr>类B的友元类和类B的父类</vt:lpstr>
      <vt:lpstr>类B的友元类和类B的父类</vt:lpstr>
      <vt:lpstr>友元不具有继承性</vt:lpstr>
      <vt:lpstr>C++标准允许在父类的友元函数中通过子类调用父类的私有成员。</vt:lpstr>
      <vt:lpstr>在父类的友元类中通过子类调用父类的私有成员。</vt:lpstr>
      <vt:lpstr>在父类的友元成员函数中通过子类调用父类的私有成员。</vt:lpstr>
      <vt:lpstr>本章总体纲要</vt:lpstr>
      <vt:lpstr>复习练习题(不用交)</vt:lpstr>
      <vt:lpstr>本章总体纲要</vt:lpstr>
      <vt:lpstr>第4次作业(采用VC 2017编写程序)</vt:lpstr>
      <vt:lpstr>作业要求补充</vt:lpstr>
      <vt:lpstr>Thank You</vt:lpstr>
      <vt:lpstr>面向对象程序设计基础 (Fundamentals of Object-Oriented Programming)</vt:lpstr>
      <vt:lpstr>助教</vt:lpstr>
      <vt:lpstr>第2次作业讲评</vt:lpstr>
      <vt:lpstr>第2次作业(采用VC 2017编写程序)</vt:lpstr>
      <vt:lpstr>存在的问题</vt:lpstr>
      <vt:lpstr>存在的问题</vt:lpstr>
      <vt:lpstr>亮点</vt:lpstr>
      <vt:lpstr>亮点</vt:lpstr>
      <vt:lpstr>亮点</vt:lpstr>
      <vt:lpstr>亮点</vt:lpstr>
      <vt:lpstr>优秀作业</vt:lpstr>
      <vt:lpstr>PowerPoint 演示文稿</vt:lpstr>
      <vt:lpstr>PowerPoint 演示文稿</vt:lpstr>
      <vt:lpstr>Thank You</vt:lpstr>
      <vt:lpstr>谢谢</vt:lpstr>
      <vt:lpstr>雍俊海编写过的部分书</vt:lpstr>
      <vt:lpstr>雍俊海编写过的部分书</vt:lpstr>
      <vt:lpstr>雍俊海编写过的部分书</vt:lpstr>
      <vt:lpstr>雍俊海编写过的部分书</vt:lpstr>
      <vt:lpstr>雍俊海编写过的部分书</vt:lpstr>
      <vt:lpstr>雍俊海编写过的部分书</vt:lpstr>
      <vt:lpstr>雍俊海编写过的部分书</vt:lpstr>
      <vt:lpstr>雍俊海编写过的部分书</vt:lpstr>
      <vt:lpstr>谢谢</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Windows 用户</cp:lastModifiedBy>
  <cp:revision>544</cp:revision>
  <dcterms:created xsi:type="dcterms:W3CDTF">2017-01-12T02:44:27Z</dcterms:created>
  <dcterms:modified xsi:type="dcterms:W3CDTF">2021-03-14T07:17:03Z</dcterms:modified>
</cp:coreProperties>
</file>