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8"/>
  </p:notesMasterIdLst>
  <p:sldIdLst>
    <p:sldId id="398" r:id="rId2"/>
    <p:sldId id="256" r:id="rId3"/>
    <p:sldId id="399" r:id="rId4"/>
    <p:sldId id="273" r:id="rId5"/>
    <p:sldId id="275" r:id="rId6"/>
    <p:sldId id="313" r:id="rId7"/>
    <p:sldId id="373" r:id="rId8"/>
    <p:sldId id="314" r:id="rId9"/>
    <p:sldId id="315" r:id="rId10"/>
    <p:sldId id="333" r:id="rId11"/>
    <p:sldId id="395" r:id="rId12"/>
    <p:sldId id="334" r:id="rId13"/>
    <p:sldId id="335" r:id="rId14"/>
    <p:sldId id="396" r:id="rId15"/>
    <p:sldId id="397" r:id="rId16"/>
    <p:sldId id="317" r:id="rId17"/>
    <p:sldId id="318" r:id="rId18"/>
    <p:sldId id="316" r:id="rId19"/>
    <p:sldId id="337" r:id="rId20"/>
    <p:sldId id="339" r:id="rId21"/>
    <p:sldId id="338" r:id="rId22"/>
    <p:sldId id="340" r:id="rId23"/>
    <p:sldId id="341" r:id="rId24"/>
    <p:sldId id="319" r:id="rId25"/>
    <p:sldId id="342" r:id="rId26"/>
    <p:sldId id="343" r:id="rId27"/>
    <p:sldId id="389" r:id="rId28"/>
    <p:sldId id="344" r:id="rId29"/>
    <p:sldId id="345" r:id="rId30"/>
    <p:sldId id="322" r:id="rId31"/>
    <p:sldId id="346" r:id="rId32"/>
    <p:sldId id="374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50" r:id="rId42"/>
    <p:sldId id="351" r:id="rId43"/>
    <p:sldId id="348" r:id="rId44"/>
    <p:sldId id="349" r:id="rId45"/>
    <p:sldId id="347" r:id="rId46"/>
    <p:sldId id="331" r:id="rId47"/>
    <p:sldId id="332" r:id="rId48"/>
    <p:sldId id="352" r:id="rId49"/>
    <p:sldId id="353" r:id="rId50"/>
    <p:sldId id="354" r:id="rId51"/>
    <p:sldId id="355" r:id="rId52"/>
    <p:sldId id="356" r:id="rId53"/>
    <p:sldId id="357" r:id="rId54"/>
    <p:sldId id="358" r:id="rId55"/>
    <p:sldId id="293" r:id="rId56"/>
    <p:sldId id="359" r:id="rId57"/>
    <p:sldId id="360" r:id="rId58"/>
    <p:sldId id="361" r:id="rId59"/>
    <p:sldId id="375" r:id="rId60"/>
    <p:sldId id="362" r:id="rId61"/>
    <p:sldId id="294" r:id="rId62"/>
    <p:sldId id="295" r:id="rId63"/>
    <p:sldId id="296" r:id="rId64"/>
    <p:sldId id="363" r:id="rId65"/>
    <p:sldId id="297" r:id="rId66"/>
    <p:sldId id="364" r:id="rId67"/>
    <p:sldId id="298" r:id="rId68"/>
    <p:sldId id="299" r:id="rId69"/>
    <p:sldId id="365" r:id="rId70"/>
    <p:sldId id="300" r:id="rId71"/>
    <p:sldId id="301" r:id="rId72"/>
    <p:sldId id="366" r:id="rId73"/>
    <p:sldId id="367" r:id="rId74"/>
    <p:sldId id="368" r:id="rId75"/>
    <p:sldId id="369" r:id="rId76"/>
    <p:sldId id="370" r:id="rId77"/>
    <p:sldId id="371" r:id="rId78"/>
    <p:sldId id="376" r:id="rId79"/>
    <p:sldId id="302" r:id="rId80"/>
    <p:sldId id="377" r:id="rId81"/>
    <p:sldId id="303" r:id="rId82"/>
    <p:sldId id="304" r:id="rId83"/>
    <p:sldId id="305" r:id="rId84"/>
    <p:sldId id="372" r:id="rId85"/>
    <p:sldId id="378" r:id="rId86"/>
    <p:sldId id="309" r:id="rId87"/>
    <p:sldId id="310" r:id="rId88"/>
    <p:sldId id="311" r:id="rId89"/>
    <p:sldId id="312" r:id="rId90"/>
    <p:sldId id="283" r:id="rId91"/>
    <p:sldId id="379" r:id="rId92"/>
    <p:sldId id="284" r:id="rId93"/>
    <p:sldId id="285" r:id="rId94"/>
    <p:sldId id="259" r:id="rId95"/>
    <p:sldId id="409" r:id="rId96"/>
    <p:sldId id="410" r:id="rId97"/>
    <p:sldId id="269" r:id="rId98"/>
    <p:sldId id="400" r:id="rId99"/>
    <p:sldId id="401" r:id="rId100"/>
    <p:sldId id="402" r:id="rId101"/>
    <p:sldId id="403" r:id="rId102"/>
    <p:sldId id="404" r:id="rId103"/>
    <p:sldId id="405" r:id="rId104"/>
    <p:sldId id="406" r:id="rId105"/>
    <p:sldId id="407" r:id="rId106"/>
    <p:sldId id="408" r:id="rId10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43264"/>
    <a:srgbClr val="960032"/>
    <a:srgbClr val="FFFF99"/>
    <a:srgbClr val="643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247" autoAdjust="0"/>
  </p:normalViewPr>
  <p:slideViewPr>
    <p:cSldViewPr snapToGrid="0">
      <p:cViewPr varScale="1">
        <p:scale>
          <a:sx n="57" d="100"/>
          <a:sy n="57" d="100"/>
        </p:scale>
        <p:origin x="14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18432-378F-4815-8A90-7A5E59238DC6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FC1F8-B4A3-48E0-A5DB-A7E570CB2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728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47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60216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42442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59341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02049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4277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共</a:t>
            </a:r>
            <a:r>
              <a:rPr lang="en-US" altLang="zh-CN" dirty="0" smtClean="0"/>
              <a:t>8</a:t>
            </a:r>
            <a:r>
              <a:rPr lang="zh-CN" altLang="en-US" dirty="0" smtClean="0"/>
              <a:t>道题</a:t>
            </a:r>
            <a:r>
              <a:rPr lang="en-US" altLang="zh-CN" dirty="0" smtClean="0"/>
              <a:t>: </a:t>
            </a:r>
            <a:r>
              <a:rPr lang="zh-CN" altLang="en-US" dirty="0" smtClean="0"/>
              <a:t>语音版本页</a:t>
            </a:r>
            <a:r>
              <a:rPr lang="en-US" altLang="zh-CN" dirty="0" smtClean="0"/>
              <a:t>: 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29</a:t>
            </a:r>
            <a:r>
              <a:rPr lang="zh-CN" altLang="en-US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170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381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041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067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476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025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563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21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601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243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201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569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56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5038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7379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3965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6280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1209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0535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2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958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2273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6570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5029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2295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5817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039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7626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7215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718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1739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28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3612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382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2187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8687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9692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912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3849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0784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8726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9582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097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9521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439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6578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6799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4821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31562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0770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29617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563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20602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495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83332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365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796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22534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37226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91457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00716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85430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05884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21064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267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92648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04296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626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59973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35328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46015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19515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04754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25384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45451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009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51143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218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87638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82025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73662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68125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0357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72287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79912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6792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946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2196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20797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35360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99043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1607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20634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37224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4493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11094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89901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748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礼堂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5365750"/>
            <a:ext cx="49276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二校门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CF7"/>
              </a:clrFrom>
              <a:clrTo>
                <a:srgbClr val="FFFC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4950"/>
            <a:ext cx="2349500" cy="281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未标题-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2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22375"/>
            <a:ext cx="9144000" cy="1978025"/>
          </a:xfrm>
        </p:spPr>
        <p:txBody>
          <a:bodyPr anchor="ctr" anchorCtr="1">
            <a:normAutofit/>
          </a:bodyPr>
          <a:lstStyle>
            <a:lvl1pPr algn="ctr">
              <a:lnSpc>
                <a:spcPct val="100000"/>
              </a:lnSpc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3457576"/>
            <a:ext cx="9134475" cy="2228849"/>
          </a:xfrm>
        </p:spPr>
        <p:txBody>
          <a:bodyPr anchor="ctr" anchorCtr="1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DEACD8-9172-4BE0-BF69-3AE0805BDBD3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7" descr="line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0400"/>
            <a:ext cx="914400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6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63" y="1457325"/>
            <a:ext cx="8220075" cy="4899026"/>
          </a:xfrm>
        </p:spPr>
        <p:txBody>
          <a:bodyPr/>
          <a:lstStyle>
            <a:lvl1pPr algn="just">
              <a:lnSpc>
                <a:spcPct val="100000"/>
              </a:lnSpc>
              <a:defRPr/>
            </a:lvl1pPr>
            <a:lvl2pPr algn="just">
              <a:lnSpc>
                <a:spcPct val="100000"/>
              </a:lnSpc>
              <a:defRPr/>
            </a:lvl2pPr>
            <a:lvl3pPr algn="just">
              <a:lnSpc>
                <a:spcPct val="100000"/>
              </a:lnSpc>
              <a:defRPr/>
            </a:lvl3pPr>
            <a:lvl4pPr algn="just">
              <a:lnSpc>
                <a:spcPct val="100000"/>
              </a:lnSpc>
              <a:defRPr/>
            </a:lvl4pPr>
            <a:lvl5pPr indent="-360000" algn="just"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5F219A-EC9F-4AD0-8836-930323F9B309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085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495425"/>
            <a:ext cx="4171950" cy="486092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95425"/>
            <a:ext cx="4171950" cy="486092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447BA2-8023-4328-A0D3-EFC07578AF05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0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0"/>
            <a:ext cx="9134475" cy="132556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50" y="1476375"/>
            <a:ext cx="4136232" cy="68580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950" y="2162175"/>
            <a:ext cx="4136232" cy="419417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76375"/>
            <a:ext cx="4210050" cy="68580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62175"/>
            <a:ext cx="4210050" cy="419417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97D390-4981-4C1B-8A15-A9E8E3A66C12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468E9D-8419-4880-8ABF-88061BF02419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08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0AD369-3878-466E-B0E4-E63B1EDFA932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4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7915FB-6CAD-4951-A6AF-05083E3AC695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98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lnSpc>
                <a:spcPct val="100000"/>
              </a:lnSpc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D53CB-848F-46E8-8BC9-4FE1CCE42B36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52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3176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963" y="1328739"/>
            <a:ext cx="8220075" cy="5027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000" b="1" i="0" kern="1200" baseline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</a:lstStyle>
          <a:p>
            <a:fld id="{1C282504-39BA-4F69-8195-55F9ED95D3DB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399" y="6356351"/>
            <a:ext cx="5019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000" b="1" i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7707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000" b="1" i="0" kern="1200" baseline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</a:lstStyle>
          <a:p>
            <a:fld id="{AB393D56-620A-4FA6-AFE0-8A286AD08B3F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8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70" r:id="rId7"/>
    <p:sldLayoutId id="2147483671" r:id="rId8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"/>
        <a:defRPr lang="zh-CN" altLang="en-US" sz="2800" b="1" i="0" kern="1200" baseline="0" dirty="0" smtClean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j-cs"/>
        </a:defRPr>
      </a:lvl1pPr>
      <a:lvl2pPr marL="540000" indent="-2700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"/>
        <a:defRPr lang="zh-CN" altLang="en-US" sz="2600" b="1" i="0" kern="1200" baseline="0" dirty="0" smtClean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j-cs"/>
        </a:defRPr>
      </a:lvl2pPr>
      <a:lvl3pPr marL="809625" indent="-2700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"/>
        <a:defRPr lang="zh-CN" altLang="en-US" sz="2500" b="1" i="0" kern="1200" baseline="0" dirty="0" smtClean="0">
          <a:solidFill>
            <a:srgbClr val="643264"/>
          </a:solidFill>
          <a:latin typeface="Times New Roman" panose="02020603050405020304" pitchFamily="18" charset="0"/>
          <a:ea typeface="宋体" panose="02010600030101010101" pitchFamily="2" charset="-122"/>
          <a:cs typeface="+mj-cs"/>
        </a:defRPr>
      </a:lvl3pPr>
      <a:lvl4pPr marL="1162050" indent="-352425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"/>
        <a:defRPr lang="zh-CN" altLang="en-US" sz="2400" b="1" i="0" kern="1200" baseline="0" dirty="0" smtClean="0">
          <a:solidFill>
            <a:srgbClr val="960032"/>
          </a:solidFill>
          <a:latin typeface="Times New Roman" panose="02020603050405020304" pitchFamily="18" charset="0"/>
          <a:ea typeface="宋体" panose="02010600030101010101" pitchFamily="2" charset="-122"/>
          <a:cs typeface="+mj-cs"/>
        </a:defRPr>
      </a:lvl4pPr>
      <a:lvl5pPr marL="1438275" indent="-36195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"/>
        <a:defRPr lang="en-US" altLang="en-US" sz="2400" b="1" i="0" kern="1200" baseline="0" dirty="0">
          <a:solidFill>
            <a:srgbClr val="643200"/>
          </a:solidFill>
          <a:latin typeface="Times New Roman" panose="02020603050405020304" pitchFamily="18" charset="0"/>
          <a:ea typeface="宋体" panose="02010600030101010101" pitchFamily="2" charset="-122"/>
          <a:cs typeface="+mj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slideLayout" Target="../slideLayouts/slideLayout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image" Target="../media/image7.tm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7.bin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8.bin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本课程采用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219A-EC9F-4AD0-8836-930323F9B309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93CD6244-59FA-48DB-B6C7-5D03B29020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637" y="459440"/>
            <a:ext cx="1600204" cy="50417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C45A83C2-4C6C-40EF-9115-166580DD2CEC}"/>
              </a:ext>
            </a:extLst>
          </p:cNvPr>
          <p:cNvSpPr/>
          <p:nvPr/>
        </p:nvSpPr>
        <p:spPr>
          <a:xfrm>
            <a:off x="395786" y="2206836"/>
            <a:ext cx="2954656" cy="19306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gradFill>
                  <a:gsLst>
                    <a:gs pos="0">
                      <a:srgbClr val="639EF4"/>
                    </a:gs>
                    <a:gs pos="100000">
                      <a:srgbClr val="00B050">
                        <a:lumMod val="99000"/>
                      </a:srgbClr>
                    </a:gs>
                  </a:gsLst>
                  <a:lin ang="720000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本次直播是</a:t>
            </a:r>
            <a:endParaRPr lang="en-US" altLang="zh-CN" sz="3200" b="1" dirty="0">
              <a:gradFill>
                <a:gsLst>
                  <a:gs pos="0">
                    <a:srgbClr val="639EF4"/>
                  </a:gs>
                  <a:gs pos="100000">
                    <a:srgbClr val="00B050">
                      <a:lumMod val="99000"/>
                    </a:srgbClr>
                  </a:gs>
                </a:gsLst>
                <a:lin ang="7200000" scaled="0"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5400" b="1" dirty="0">
                <a:gradFill>
                  <a:gsLst>
                    <a:gs pos="0">
                      <a:srgbClr val="639EF4"/>
                    </a:gs>
                    <a:gs pos="100000">
                      <a:srgbClr val="00B050">
                        <a:lumMod val="99000"/>
                      </a:srgbClr>
                    </a:gs>
                  </a:gsLst>
                  <a:lin ang="720000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视频直播</a:t>
            </a: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908804" y="5163738"/>
            <a:ext cx="1928620" cy="852621"/>
          </a:xfrm>
          <a:prstGeom prst="rect">
            <a:avLst/>
          </a:prstGeom>
          <a:solidFill>
            <a:srgbClr val="FFFF99"/>
          </a:solidFill>
          <a:ln w="5715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 anchor="ctr"/>
          <a:lstStyle/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请登陆雨课堂签到。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908804" y="4147461"/>
            <a:ext cx="1928620" cy="852621"/>
          </a:xfrm>
          <a:prstGeom prst="rect">
            <a:avLst/>
          </a:prstGeom>
          <a:solidFill>
            <a:srgbClr val="FFFF99"/>
          </a:solidFill>
          <a:ln w="5715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 anchor="ctr"/>
          <a:lstStyle/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9:50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正式开始上课。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9864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95893" y="5018424"/>
            <a:ext cx="2123507" cy="254867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95893" y="3445535"/>
            <a:ext cx="6184409" cy="447804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6"/>
            <a:ext cx="9144000" cy="57843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静态</a:t>
            </a:r>
            <a:r>
              <a:rPr lang="zh-CN" altLang="en-US" dirty="0" smtClean="0"/>
              <a:t>多态性示例</a:t>
            </a:r>
            <a:r>
              <a:rPr lang="en-US" altLang="zh-CN" dirty="0" smtClean="0"/>
              <a:t>: </a:t>
            </a:r>
            <a:r>
              <a:rPr lang="zh-CN" altLang="en-US" dirty="0"/>
              <a:t>构造函数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4176" y="1338149"/>
            <a:ext cx="8776009" cy="4839785"/>
          </a:xfrm>
        </p:spPr>
        <p:txBody>
          <a:bodyPr>
            <a:noAutofit/>
          </a:bodyPr>
          <a:lstStyle/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m_real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m_imaginary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m_real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(0),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m_imaginary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(0) { }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m_real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m_imaginary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(0) { }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m_real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(0),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m_imaginary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}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17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7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char</a:t>
            </a:r>
            <a:r>
              <a:rPr lang="en-US" altLang="zh-CN" sz="17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7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  <a:r>
              <a:rPr lang="en-US" altLang="zh-CN" sz="1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7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7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m_real</a:t>
            </a:r>
            <a:r>
              <a:rPr lang="en-US" altLang="zh-CN" sz="17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"+"</a:t>
            </a:r>
            <a:r>
              <a:rPr lang="en-US" altLang="zh-CN" sz="17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m_imaginary</a:t>
            </a:r>
            <a:r>
              <a:rPr lang="en-US" altLang="zh-CN" sz="17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7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7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7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b(10);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b.mb_show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复数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b="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581615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461963" y="699048"/>
            <a:ext cx="8220075" cy="616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下面构造函数</a:t>
            </a:r>
            <a:r>
              <a:rPr lang="zh-CN" altLang="en-US" dirty="0" smtClean="0"/>
              <a:t>重载程序代码</a:t>
            </a:r>
            <a:r>
              <a:rPr lang="zh-CN" altLang="en-US" dirty="0" smtClean="0">
                <a:solidFill>
                  <a:srgbClr val="FF0000"/>
                </a:solidFill>
              </a:rPr>
              <a:t>是否</a:t>
            </a:r>
            <a:r>
              <a:rPr lang="zh-CN" altLang="en-US" dirty="0">
                <a:solidFill>
                  <a:srgbClr val="FF0000"/>
                </a:solidFill>
              </a:rPr>
              <a:t>正确</a:t>
            </a:r>
            <a:r>
              <a:rPr lang="en-US" altLang="zh-CN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4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36" y="1362074"/>
            <a:ext cx="3539326" cy="5040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雍俊海编写过的部分书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4" y="1485899"/>
            <a:ext cx="3871912" cy="2295525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雍俊海</a:t>
            </a:r>
            <a:r>
              <a:rPr lang="en-US" altLang="zh-CN" dirty="0"/>
              <a:t>, </a:t>
            </a:r>
            <a:r>
              <a:rPr lang="zh-CN" altLang="en-US" dirty="0"/>
              <a:t>施侃乐</a:t>
            </a:r>
            <a:r>
              <a:rPr lang="en-US" altLang="zh-CN" dirty="0"/>
              <a:t>, </a:t>
            </a:r>
            <a:r>
              <a:rPr lang="zh-CN" altLang="en-US" dirty="0"/>
              <a:t>张婷婷</a:t>
            </a:r>
            <a:r>
              <a:rPr lang="en-US" altLang="zh-CN" dirty="0"/>
              <a:t>. </a:t>
            </a:r>
            <a:r>
              <a:rPr lang="en-US" altLang="zh-CN" dirty="0" err="1"/>
              <a:t>LogoUp</a:t>
            </a:r>
            <a:r>
              <a:rPr lang="zh-CN" altLang="en-US" dirty="0"/>
              <a:t>程序式</a:t>
            </a:r>
            <a:r>
              <a:rPr lang="en-US" altLang="zh-CN" dirty="0"/>
              <a:t>3D</a:t>
            </a:r>
            <a:r>
              <a:rPr lang="zh-CN" altLang="en-US" dirty="0"/>
              <a:t>创新设计速成指南</a:t>
            </a:r>
            <a:r>
              <a:rPr lang="en-US" altLang="zh-CN" dirty="0"/>
              <a:t>. </a:t>
            </a:r>
            <a:r>
              <a:rPr lang="zh-CN" altLang="en-US" dirty="0"/>
              <a:t>北京</a:t>
            </a:r>
            <a:r>
              <a:rPr lang="en-US" altLang="zh-CN" dirty="0"/>
              <a:t>: </a:t>
            </a:r>
            <a:r>
              <a:rPr lang="zh-CN" altLang="en-US" dirty="0"/>
              <a:t>清华大学出版社</a:t>
            </a:r>
            <a:r>
              <a:rPr lang="en-US" altLang="zh-CN" dirty="0"/>
              <a:t>. 2018.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6076-CD70-4BBE-AB21-6C97BC70C776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100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828675" y="5761760"/>
            <a:ext cx="1583407" cy="471488"/>
          </a:xfrm>
          <a:prstGeom prst="rect">
            <a:avLst/>
          </a:prstGeom>
          <a:solidFill>
            <a:srgbClr val="FFFF99"/>
          </a:solidFill>
          <a:ln w="5715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zh-CN" altLang="en-US" dirty="0" smtClean="0"/>
              <a:t>谢谢推广</a:t>
            </a:r>
            <a:r>
              <a:rPr lang="en-US" altLang="zh-CN" dirty="0" smtClean="0"/>
              <a:t>!</a:t>
            </a:r>
            <a:endParaRPr lang="en-US" altLang="zh-CN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04814" y="3562350"/>
            <a:ext cx="4447272" cy="21994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三位一体</a:t>
            </a:r>
            <a:r>
              <a:rPr lang="en-US" altLang="zh-CN" sz="2800" dirty="0">
                <a:solidFill>
                  <a:srgbClr val="0000FF"/>
                </a:solidFill>
              </a:rPr>
              <a:t>: </a:t>
            </a:r>
            <a:r>
              <a:rPr lang="zh-CN" altLang="en-US" sz="2800" dirty="0">
                <a:solidFill>
                  <a:srgbClr val="0000FF"/>
                </a:solidFill>
              </a:rPr>
              <a:t>培养创新能力、编程能力、三维设计能力。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三好一体</a:t>
            </a:r>
            <a:r>
              <a:rPr lang="en-US" altLang="zh-CN" sz="2800" dirty="0">
                <a:solidFill>
                  <a:srgbClr val="0000FF"/>
                </a:solidFill>
              </a:rPr>
              <a:t>: </a:t>
            </a:r>
            <a:r>
              <a:rPr lang="zh-CN" altLang="en-US" sz="2800" dirty="0">
                <a:solidFill>
                  <a:srgbClr val="0000FF"/>
                </a:solidFill>
              </a:rPr>
              <a:t>好玩、好用、好看。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自主产权</a:t>
            </a:r>
            <a:r>
              <a:rPr lang="en-US" altLang="zh-CN" sz="2800" dirty="0">
                <a:solidFill>
                  <a:srgbClr val="0000FF"/>
                </a:solidFill>
              </a:rPr>
              <a:t>: </a:t>
            </a:r>
            <a:r>
              <a:rPr lang="zh-CN" altLang="en-US" sz="2800" dirty="0">
                <a:solidFill>
                  <a:srgbClr val="0000FF"/>
                </a:solidFill>
              </a:rPr>
              <a:t>砥砺前行。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51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雍俊海编写过的部分书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4" y="1485900"/>
            <a:ext cx="3871912" cy="162877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雍俊海</a:t>
            </a:r>
            <a:r>
              <a:rPr lang="en-US" altLang="zh-CN" dirty="0"/>
              <a:t>. C</a:t>
            </a:r>
            <a:r>
              <a:rPr lang="zh-CN" altLang="en-US" dirty="0"/>
              <a:t>程序设计</a:t>
            </a:r>
            <a:r>
              <a:rPr lang="en-US" altLang="zh-CN" dirty="0"/>
              <a:t>. </a:t>
            </a:r>
            <a:r>
              <a:rPr lang="zh-CN" altLang="en-US" dirty="0"/>
              <a:t>北京</a:t>
            </a:r>
            <a:r>
              <a:rPr lang="en-US" altLang="zh-CN" dirty="0"/>
              <a:t>: </a:t>
            </a:r>
            <a:r>
              <a:rPr lang="zh-CN" altLang="en-US" dirty="0"/>
              <a:t>清华大学出版社</a:t>
            </a:r>
            <a:r>
              <a:rPr lang="en-US" altLang="zh-CN" dirty="0"/>
              <a:t>. 2017.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739-4FD0-49C0-A6CE-018ADF614E9C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101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828675" y="5761760"/>
            <a:ext cx="1583407" cy="471488"/>
          </a:xfrm>
          <a:prstGeom prst="rect">
            <a:avLst/>
          </a:prstGeom>
          <a:solidFill>
            <a:srgbClr val="FFFF99"/>
          </a:solidFill>
          <a:ln w="5715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zh-CN" altLang="en-US" dirty="0" smtClean="0"/>
              <a:t>谢谢推广</a:t>
            </a:r>
            <a:r>
              <a:rPr lang="en-US" altLang="zh-CN" dirty="0" smtClean="0"/>
              <a:t>!</a:t>
            </a: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25" y="1682544"/>
            <a:ext cx="3137640" cy="4320000"/>
          </a:xfrm>
          <a:prstGeom prst="rect">
            <a:avLst/>
          </a:prstGeom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461964" y="3114675"/>
            <a:ext cx="4447272" cy="25239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最全面</a:t>
            </a:r>
            <a:r>
              <a:rPr lang="zh-CN" altLang="en-US" dirty="0">
                <a:solidFill>
                  <a:srgbClr val="0000FF"/>
                </a:solidFill>
              </a:rPr>
              <a:t>的</a:t>
            </a:r>
            <a:r>
              <a:rPr lang="en-US" altLang="zh-CN" dirty="0">
                <a:solidFill>
                  <a:srgbClr val="0000FF"/>
                </a:solidFill>
              </a:rPr>
              <a:t>C</a:t>
            </a:r>
            <a:r>
              <a:rPr lang="zh-CN" altLang="en-US" dirty="0">
                <a:solidFill>
                  <a:srgbClr val="0000FF"/>
                </a:solidFill>
              </a:rPr>
              <a:t>程序设计教程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系统全面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重点突出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编程规范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简洁易懂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028950" y="4701898"/>
            <a:ext cx="2043376" cy="1531350"/>
          </a:xfrm>
          <a:prstGeom prst="rect">
            <a:avLst/>
          </a:prstGeom>
          <a:solidFill>
            <a:srgbClr val="FFFF99"/>
          </a:solidFill>
          <a:ln w="5715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zh-CN" altLang="en-US" dirty="0"/>
              <a:t>对</a:t>
            </a:r>
            <a:r>
              <a:rPr lang="en-US" altLang="zh-CN" dirty="0"/>
              <a:t>C</a:t>
            </a:r>
            <a:r>
              <a:rPr lang="zh-CN" altLang="en-US" dirty="0"/>
              <a:t>语言系统函数的解释很齐全，比在线帮助还全面。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219700" y="4886596"/>
            <a:ext cx="38137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电子版本</a:t>
            </a:r>
          </a:p>
          <a:p>
            <a:r>
              <a:rPr lang="zh-CN" altLang="en-US" sz="1200" dirty="0"/>
              <a:t>https://lib-tsinghua.wqxuetang.com/book/3187904</a:t>
            </a:r>
          </a:p>
          <a:p>
            <a:r>
              <a:rPr lang="zh-CN" altLang="en-US" sz="1200" dirty="0"/>
              <a:t>校外访问方式请参加数据库说明页http://www.lib.tsinghua.edu.cn/database/wenquan.htm</a:t>
            </a:r>
          </a:p>
        </p:txBody>
      </p:sp>
    </p:spTree>
    <p:extLst>
      <p:ext uri="{BB962C8B-B14F-4D97-AF65-F5344CB8AC3E}">
        <p14:creationId xmlns:p14="http://schemas.microsoft.com/office/powerpoint/2010/main" val="169987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雍俊海编写过的部分书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3" y="1614489"/>
            <a:ext cx="8220075" cy="92868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雍俊海</a:t>
            </a:r>
            <a:r>
              <a:rPr lang="en-US" altLang="zh-CN" dirty="0"/>
              <a:t>. </a:t>
            </a:r>
            <a:r>
              <a:rPr lang="zh-CN" altLang="en-US" dirty="0"/>
              <a:t>计算机动画算法与编程基础</a:t>
            </a:r>
            <a:r>
              <a:rPr lang="en-US" altLang="zh-CN" dirty="0"/>
              <a:t>. </a:t>
            </a:r>
            <a:r>
              <a:rPr lang="zh-CN" altLang="en-US" dirty="0"/>
              <a:t>北京</a:t>
            </a:r>
            <a:r>
              <a:rPr lang="en-US" altLang="zh-CN" dirty="0"/>
              <a:t>: </a:t>
            </a:r>
            <a:r>
              <a:rPr lang="zh-CN" altLang="en-US" dirty="0"/>
              <a:t>清华大学出版社</a:t>
            </a:r>
            <a:r>
              <a:rPr lang="en-US" altLang="zh-CN" dirty="0"/>
              <a:t>. 2008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079A-957A-4423-8196-9C26428B1705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102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479550" y="2565400"/>
            <a:ext cx="6184900" cy="3633788"/>
            <a:chOff x="793" y="1616"/>
            <a:chExt cx="3896" cy="2289"/>
          </a:xfrm>
        </p:grpSpPr>
        <p:pic>
          <p:nvPicPr>
            <p:cNvPr id="8" name="Picture 6" descr="ca_dis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1794"/>
              <a:ext cx="1918" cy="1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7" descr="ca_cov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" y="1616"/>
              <a:ext cx="1628" cy="2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828675" y="5761760"/>
            <a:ext cx="1583407" cy="471488"/>
          </a:xfrm>
          <a:prstGeom prst="rect">
            <a:avLst/>
          </a:prstGeom>
          <a:solidFill>
            <a:srgbClr val="FFFF99"/>
          </a:solidFill>
          <a:ln w="5715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zh-CN" altLang="en-US" dirty="0" smtClean="0"/>
              <a:t>谢谢推广</a:t>
            </a:r>
            <a:r>
              <a:rPr lang="en-US" altLang="zh-CN" dirty="0" smtClean="0"/>
              <a:t>!</a:t>
            </a:r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62393" y="467120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/>
              <a:t>电子版本</a:t>
            </a:r>
          </a:p>
          <a:p>
            <a:r>
              <a:rPr lang="zh-CN" altLang="en-US" sz="1400" dirty="0"/>
              <a:t>https://lib-tsinghua.wqxuetang.com/book/3379</a:t>
            </a:r>
          </a:p>
          <a:p>
            <a:r>
              <a:rPr lang="zh-CN" altLang="en-US" sz="1400" dirty="0"/>
              <a:t>校外访问方式请参加数据库说明页http://www.lib.tsinghua.edu.cn/database/wenquan.htm</a:t>
            </a:r>
          </a:p>
        </p:txBody>
      </p:sp>
    </p:spTree>
    <p:extLst>
      <p:ext uri="{BB962C8B-B14F-4D97-AF65-F5344CB8AC3E}">
        <p14:creationId xmlns:p14="http://schemas.microsoft.com/office/powerpoint/2010/main" val="347296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雍俊海编写过的部分书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3" y="1471614"/>
            <a:ext cx="8220075" cy="947736"/>
          </a:xfrm>
        </p:spPr>
        <p:txBody>
          <a:bodyPr/>
          <a:lstStyle/>
          <a:p>
            <a:r>
              <a:rPr lang="zh-CN" altLang="en-US" dirty="0"/>
              <a:t>雍俊海</a:t>
            </a:r>
            <a:r>
              <a:rPr lang="en-US" altLang="zh-CN" dirty="0"/>
              <a:t>. Java</a:t>
            </a:r>
            <a:r>
              <a:rPr lang="zh-CN" altLang="en-US" dirty="0"/>
              <a:t>程序设计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版</a:t>
            </a:r>
            <a:r>
              <a:rPr lang="en-US" altLang="zh-CN" dirty="0"/>
              <a:t>). </a:t>
            </a:r>
            <a:r>
              <a:rPr lang="zh-CN" altLang="en-US" dirty="0"/>
              <a:t>北京</a:t>
            </a:r>
            <a:r>
              <a:rPr lang="en-US" altLang="zh-CN" dirty="0"/>
              <a:t>: </a:t>
            </a:r>
            <a:r>
              <a:rPr lang="zh-CN" altLang="en-US" dirty="0"/>
              <a:t>清华大学出版社</a:t>
            </a:r>
            <a:r>
              <a:rPr lang="en-US" altLang="zh-CN" dirty="0"/>
              <a:t>, 2014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F8E0-77F5-4EA4-9526-207DC895AA37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103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" name="Picture 5" descr="Java程序设计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63" y="2420938"/>
            <a:ext cx="2732087" cy="377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28675" y="5761760"/>
            <a:ext cx="1583407" cy="471488"/>
          </a:xfrm>
          <a:prstGeom prst="rect">
            <a:avLst/>
          </a:prstGeom>
          <a:solidFill>
            <a:srgbClr val="FFFF99"/>
          </a:solidFill>
          <a:ln w="5715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zh-CN" altLang="en-US" dirty="0" smtClean="0"/>
              <a:t>谢谢推广</a:t>
            </a:r>
            <a:r>
              <a:rPr lang="en-US" altLang="zh-CN" dirty="0" smtClean="0"/>
              <a:t>!</a:t>
            </a:r>
            <a:endParaRPr lang="en-US" altLang="zh-CN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35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雍俊海编写过的部分书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3" y="1462089"/>
            <a:ext cx="8220075" cy="947736"/>
          </a:xfrm>
        </p:spPr>
        <p:txBody>
          <a:bodyPr/>
          <a:lstStyle/>
          <a:p>
            <a:r>
              <a:rPr lang="zh-CN" altLang="en-US" dirty="0"/>
              <a:t>雍俊海</a:t>
            </a:r>
            <a:r>
              <a:rPr lang="en-US" altLang="zh-CN" dirty="0"/>
              <a:t>. Java</a:t>
            </a:r>
            <a:r>
              <a:rPr lang="zh-CN" altLang="en-US" dirty="0"/>
              <a:t>程序设计教程（第</a:t>
            </a:r>
            <a:r>
              <a:rPr lang="en-US" altLang="zh-CN" dirty="0"/>
              <a:t>3</a:t>
            </a:r>
            <a:r>
              <a:rPr lang="zh-CN" altLang="en-US" dirty="0"/>
              <a:t>版）</a:t>
            </a:r>
            <a:r>
              <a:rPr lang="en-US" altLang="zh-CN" dirty="0"/>
              <a:t>. </a:t>
            </a:r>
            <a:r>
              <a:rPr lang="zh-CN" altLang="en-US" dirty="0"/>
              <a:t>北京</a:t>
            </a:r>
            <a:r>
              <a:rPr lang="en-US" altLang="zh-CN" dirty="0"/>
              <a:t>: </a:t>
            </a:r>
            <a:r>
              <a:rPr lang="zh-CN" altLang="en-US" dirty="0"/>
              <a:t>清华大学出版社</a:t>
            </a:r>
            <a:r>
              <a:rPr lang="en-US" altLang="zh-CN" dirty="0"/>
              <a:t>, 2014.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345B-3028-42DA-8509-7EC9B03DDE6A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104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8350" y="3321050"/>
            <a:ext cx="4032250" cy="430213"/>
          </a:xfrm>
          <a:prstGeom prst="wedgeRectCallout">
            <a:avLst>
              <a:gd name="adj1" fmla="val 66380"/>
              <a:gd name="adj2" fmla="val 8301"/>
            </a:avLst>
          </a:prstGeom>
          <a:solidFill>
            <a:srgbClr val="C0C0C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36000" rIns="180000" bIns="36000" anchor="ctr" anchorCtr="1"/>
          <a:lstStyle>
            <a:lvl1pPr marL="261938" indent="-2619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普通高等教育精品教材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68350" y="4398963"/>
            <a:ext cx="4032250" cy="792162"/>
          </a:xfrm>
          <a:prstGeom prst="wedgeRectCallout">
            <a:avLst>
              <a:gd name="adj1" fmla="val 66931"/>
              <a:gd name="adj2" fmla="val 676"/>
            </a:avLst>
          </a:prstGeom>
          <a:solidFill>
            <a:srgbClr val="C0C0C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36000" rIns="180000" bIns="36000" anchor="ctr" anchorCtr="1"/>
          <a:lstStyle>
            <a:lvl1pPr marL="261938" indent="-2619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普通高等教育“十二五”国家级规划教材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68350" y="3859213"/>
            <a:ext cx="4032250" cy="431800"/>
          </a:xfrm>
          <a:prstGeom prst="wedgeRectCallout">
            <a:avLst>
              <a:gd name="adj1" fmla="val 66495"/>
              <a:gd name="adj2" fmla="val 13727"/>
            </a:avLst>
          </a:prstGeom>
          <a:solidFill>
            <a:srgbClr val="C0C0C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36000" rIns="180000" bIns="36000" anchor="ctr" anchorCtr="1"/>
          <a:lstStyle>
            <a:lvl1pPr marL="261938" indent="-2619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北京高等教育精品教材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768350" y="2420938"/>
            <a:ext cx="4032250" cy="792162"/>
          </a:xfrm>
          <a:prstGeom prst="wedgeRectCallout">
            <a:avLst>
              <a:gd name="adj1" fmla="val 65708"/>
              <a:gd name="adj2" fmla="val -10120"/>
            </a:avLst>
          </a:prstGeom>
          <a:solidFill>
            <a:srgbClr val="C0C0C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36000" rIns="180000" bIns="36000" anchor="ctr" anchorCtr="1"/>
          <a:lstStyle>
            <a:lvl1pPr marL="261938" indent="-2619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首届中国大学出版社图书奖一等奖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768350" y="5300663"/>
            <a:ext cx="4032250" cy="792162"/>
          </a:xfrm>
          <a:prstGeom prst="wedgeRectCallout">
            <a:avLst>
              <a:gd name="adj1" fmla="val 66931"/>
              <a:gd name="adj2" fmla="val 704"/>
            </a:avLst>
          </a:prstGeom>
          <a:solidFill>
            <a:srgbClr val="C0C0C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36000" rIns="180000" bIns="36000" anchor="ctr" anchorCtr="1"/>
          <a:lstStyle>
            <a:lvl1pPr marL="261938" indent="-2619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普通高等教育“十一五”国家级规划教材</a:t>
            </a:r>
          </a:p>
        </p:txBody>
      </p:sp>
      <p:pic>
        <p:nvPicPr>
          <p:cNvPr id="13" name="Picture 10" descr="Java程序设计教程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325" y="2349500"/>
            <a:ext cx="2767013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7116762" y="5884862"/>
            <a:ext cx="1583407" cy="471488"/>
          </a:xfrm>
          <a:prstGeom prst="rect">
            <a:avLst/>
          </a:prstGeom>
          <a:solidFill>
            <a:srgbClr val="FFFF99"/>
          </a:solidFill>
          <a:ln w="5715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zh-CN" altLang="en-US" dirty="0" smtClean="0"/>
              <a:t>谢谢推广</a:t>
            </a:r>
            <a:r>
              <a:rPr lang="en-US" altLang="zh-CN" dirty="0" smtClean="0"/>
              <a:t>!</a:t>
            </a:r>
            <a:endParaRPr lang="en-US" altLang="zh-CN" dirty="0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88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雍俊海编写过的部分书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4" y="1552575"/>
            <a:ext cx="4376736" cy="480377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雍俊海</a:t>
            </a:r>
            <a:r>
              <a:rPr lang="en-US" altLang="zh-CN" dirty="0" smtClean="0"/>
              <a:t>.  《Java</a:t>
            </a:r>
            <a:r>
              <a:rPr lang="zh-CN" altLang="en-US" dirty="0"/>
              <a:t>程序设计习题集（含参考答案）</a:t>
            </a:r>
            <a:r>
              <a:rPr lang="en-US" altLang="zh-CN" dirty="0" smtClean="0"/>
              <a:t>》.</a:t>
            </a:r>
            <a:r>
              <a:rPr lang="zh-CN" altLang="en-US" dirty="0" smtClean="0"/>
              <a:t>清华大学出版社</a:t>
            </a:r>
            <a:r>
              <a:rPr lang="en-US" altLang="zh-CN" dirty="0" smtClean="0"/>
              <a:t>, </a:t>
            </a:r>
            <a:r>
              <a:rPr lang="en-US" altLang="zh-CN" dirty="0"/>
              <a:t>2006.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FEE9-B50D-4D69-9CC8-1D757CD22D1B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105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" name="Picture 5" descr="C1_习题集封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28800"/>
            <a:ext cx="3175000" cy="443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828675" y="5761760"/>
            <a:ext cx="1583407" cy="471488"/>
          </a:xfrm>
          <a:prstGeom prst="rect">
            <a:avLst/>
          </a:prstGeom>
          <a:solidFill>
            <a:srgbClr val="FFFF99"/>
          </a:solidFill>
          <a:ln w="5715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zh-CN" altLang="en-US" dirty="0" smtClean="0"/>
              <a:t>谢谢推广</a:t>
            </a:r>
            <a:r>
              <a:rPr lang="en-US" altLang="zh-CN" dirty="0" smtClean="0"/>
              <a:t>!</a:t>
            </a:r>
            <a:endParaRPr lang="en-US" altLang="zh-CN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33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"/>
            <a:ext cx="9143999" cy="68548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8649" y="4860926"/>
            <a:ext cx="2390775" cy="1325563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谢谢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8639" y="1890714"/>
            <a:ext cx="2309812" cy="566736"/>
          </a:xfrm>
        </p:spPr>
        <p:txBody>
          <a:bodyPr/>
          <a:lstStyle/>
          <a:p>
            <a:r>
              <a:rPr lang="zh-CN" altLang="en-US" dirty="0"/>
              <a:t>请多</a:t>
            </a:r>
            <a:r>
              <a:rPr lang="zh-CN" altLang="en-US" dirty="0" smtClean="0"/>
              <a:t>指教。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B256-D6D7-46C0-9BA7-27262FCA53F0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106</a:t>
            </a:fld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04874" y="5529261"/>
            <a:ext cx="2352676" cy="438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-36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3200" b="1" i="0" kern="1200" baseline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20000" indent="-36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Ø"/>
              <a:defRPr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080000" indent="-3429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"/>
              <a:defRPr sz="24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440000" indent="-36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"/>
              <a:defRPr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"/>
              <a:defRPr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Arial" panose="020B0604020202020204" pitchFamily="34" charset="0"/>
              <a:buNone/>
            </a:pPr>
            <a:r>
              <a:rPr lang="zh-CN" altLang="en-US" dirty="0" smtClean="0"/>
              <a:t>请帮忙广为宣传</a:t>
            </a:r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65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95893" y="5018424"/>
            <a:ext cx="2123507" cy="254867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95893" y="3445535"/>
            <a:ext cx="6184409" cy="447804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6"/>
            <a:ext cx="9144000" cy="57843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静态</a:t>
            </a:r>
            <a:r>
              <a:rPr lang="zh-CN" altLang="en-US" dirty="0" smtClean="0"/>
              <a:t>多态性示例</a:t>
            </a:r>
            <a:r>
              <a:rPr lang="en-US" altLang="zh-CN" dirty="0" smtClean="0"/>
              <a:t>: </a:t>
            </a:r>
            <a:r>
              <a:rPr lang="zh-CN" altLang="en-US" dirty="0"/>
              <a:t>构造函数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4176" y="1338149"/>
            <a:ext cx="8776009" cy="4839785"/>
          </a:xfrm>
        </p:spPr>
        <p:txBody>
          <a:bodyPr>
            <a:noAutofit/>
          </a:bodyPr>
          <a:lstStyle/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m_real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m_imaginary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m_real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(0),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m_imaginary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(0) { }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m_real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m_imaginary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(0) { }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m_real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(0),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m_imaginary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}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17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7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char</a:t>
            </a:r>
            <a:r>
              <a:rPr lang="en-US" altLang="zh-CN" sz="17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7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  <a:r>
              <a:rPr lang="en-US" altLang="zh-CN" sz="1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7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7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m_real</a:t>
            </a:r>
            <a:r>
              <a:rPr lang="en-US" altLang="zh-CN" sz="17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"+"</a:t>
            </a:r>
            <a:r>
              <a:rPr lang="en-US" altLang="zh-CN" sz="17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m_imaginary</a:t>
            </a:r>
            <a:r>
              <a:rPr lang="en-US" altLang="zh-CN" sz="17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7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7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7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b(10);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b.mb_show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复数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b="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581615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461963" y="699048"/>
            <a:ext cx="8220075" cy="616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下面构造函数</a:t>
            </a:r>
            <a:r>
              <a:rPr lang="zh-CN" altLang="en-US" dirty="0" smtClean="0"/>
              <a:t>重载程序代码</a:t>
            </a:r>
            <a:r>
              <a:rPr lang="zh-CN" altLang="en-US" dirty="0" smtClean="0">
                <a:solidFill>
                  <a:srgbClr val="FF0000"/>
                </a:solidFill>
              </a:rPr>
              <a:t>是否</a:t>
            </a:r>
            <a:r>
              <a:rPr lang="zh-CN" altLang="en-US" dirty="0">
                <a:solidFill>
                  <a:srgbClr val="FF0000"/>
                </a:solidFill>
              </a:rPr>
              <a:t>正确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15" name="AutoShape 5"/>
          <p:cNvSpPr>
            <a:spLocks/>
          </p:cNvSpPr>
          <p:nvPr/>
        </p:nvSpPr>
        <p:spPr bwMode="auto">
          <a:xfrm>
            <a:off x="2484941" y="2157686"/>
            <a:ext cx="6408738" cy="468313"/>
          </a:xfrm>
          <a:prstGeom prst="borderCallout2">
            <a:avLst>
              <a:gd name="adj1" fmla="val 100604"/>
              <a:gd name="adj2" fmla="val 86680"/>
              <a:gd name="adj3" fmla="val 350624"/>
              <a:gd name="adj4" fmla="val 86761"/>
              <a:gd name="adj5" fmla="val 350105"/>
              <a:gd name="adj6" fmla="val 67427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错误</a:t>
            </a:r>
            <a:r>
              <a:rPr lang="en-US" altLang="zh-CN" sz="2000" dirty="0">
                <a:ea typeface="楷体_GB2312" pitchFamily="49" charset="-122"/>
              </a:rPr>
              <a:t>: </a:t>
            </a:r>
            <a:r>
              <a:rPr lang="zh-CN" altLang="en-US" sz="2000" dirty="0">
                <a:ea typeface="楷体_GB2312" pitchFamily="49" charset="-122"/>
              </a:rPr>
              <a:t>重复定义“</a:t>
            </a:r>
            <a:r>
              <a:rPr lang="en-US" altLang="zh-CN" sz="2000" dirty="0" err="1">
                <a:ea typeface="楷体_GB2312" pitchFamily="49" charset="-122"/>
              </a:rPr>
              <a:t>CP_Complex</a:t>
            </a:r>
            <a:r>
              <a:rPr lang="en-US" altLang="zh-CN" sz="2000" dirty="0">
                <a:ea typeface="楷体_GB2312" pitchFamily="49" charset="-122"/>
              </a:rPr>
              <a:t>::</a:t>
            </a:r>
            <a:r>
              <a:rPr lang="en-US" altLang="zh-CN" sz="2000" dirty="0" err="1">
                <a:ea typeface="楷体_GB2312" pitchFamily="49" charset="-122"/>
              </a:rPr>
              <a:t>CP_Complex</a:t>
            </a:r>
            <a:r>
              <a:rPr lang="en-US" altLang="zh-CN" sz="2000" dirty="0">
                <a:ea typeface="楷体_GB2312" pitchFamily="49" charset="-122"/>
              </a:rPr>
              <a:t>(double)”</a:t>
            </a:r>
            <a:r>
              <a:rPr lang="zh-CN" altLang="en-US" sz="2000" dirty="0">
                <a:ea typeface="楷体_GB2312" pitchFamily="49" charset="-122"/>
              </a:rPr>
              <a:t>。</a:t>
            </a:r>
            <a:endParaRPr lang="en-US" altLang="zh-CN" sz="2000" dirty="0">
              <a:ea typeface="楷体_GB2312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6807200" y="3560949"/>
            <a:ext cx="1242820" cy="0"/>
          </a:xfrm>
          <a:prstGeom prst="straightConnector1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 type="triangle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AutoShape 5"/>
          <p:cNvSpPr>
            <a:spLocks/>
          </p:cNvSpPr>
          <p:nvPr/>
        </p:nvSpPr>
        <p:spPr bwMode="auto">
          <a:xfrm>
            <a:off x="3499702" y="4911700"/>
            <a:ext cx="3380600" cy="468313"/>
          </a:xfrm>
          <a:prstGeom prst="borderCallout2">
            <a:avLst>
              <a:gd name="adj1" fmla="val 55362"/>
              <a:gd name="adj2" fmla="val 257"/>
              <a:gd name="adj3" fmla="val 55362"/>
              <a:gd name="adj4" fmla="val -9228"/>
              <a:gd name="adj5" fmla="val 54843"/>
              <a:gd name="adj6" fmla="val -18996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rgbClr val="FF0000"/>
                </a:solidFill>
                <a:ea typeface="楷体_GB2312" pitchFamily="49" charset="-122"/>
              </a:rPr>
              <a:t>无法区分</a:t>
            </a:r>
            <a:r>
              <a:rPr lang="zh-CN" altLang="en-US" sz="2000" dirty="0" smtClean="0">
                <a:ea typeface="楷体_GB2312" pitchFamily="49" charset="-122"/>
              </a:rPr>
              <a:t>调用哪个构造函数。</a:t>
            </a:r>
            <a:endParaRPr lang="en-US" altLang="zh-CN" sz="2000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256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95892" y="4772722"/>
            <a:ext cx="2917103" cy="914400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95893" y="2776457"/>
            <a:ext cx="6307073" cy="524303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6"/>
            <a:ext cx="9144000" cy="57843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静态</a:t>
            </a:r>
            <a:r>
              <a:rPr lang="zh-CN" altLang="en-US" dirty="0" smtClean="0"/>
              <a:t>多态性示例</a:t>
            </a:r>
            <a:r>
              <a:rPr lang="en-US" altLang="zh-CN" dirty="0" smtClean="0"/>
              <a:t>: </a:t>
            </a:r>
            <a:r>
              <a:rPr lang="zh-CN" altLang="en-US" dirty="0" smtClean="0"/>
              <a:t>成员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4176" y="591015"/>
            <a:ext cx="8776009" cy="5765336"/>
          </a:xfrm>
        </p:spPr>
        <p:txBody>
          <a:bodyPr>
            <a:noAutofit/>
          </a:bodyPr>
          <a:lstStyle/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1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zh-CN" altLang="en-US" sz="18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CP_Point</a:t>
            </a:r>
            <a:endParaRPr lang="en-US" altLang="zh-CN" sz="18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m_x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m_y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CP_Point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: 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m_x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(0), 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m_y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(0) { }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mb_set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m_x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800" dirty="0" smtClean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fr-FR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fr-FR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fr-FR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mb_set(</a:t>
            </a:r>
            <a:r>
              <a:rPr lang="fr-FR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800" dirty="0" smtClean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fr-FR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800" dirty="0" smtClean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fr-FR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m_x = </a:t>
            </a:r>
            <a:r>
              <a:rPr lang="fr-FR" altLang="zh-CN" sz="1800" dirty="0" smtClean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fr-FR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m_y = </a:t>
            </a:r>
            <a:r>
              <a:rPr lang="fr-FR" altLang="zh-CN" sz="1800" dirty="0" smtClean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fr-FR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char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800" dirty="0" smtClean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smtClean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8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"("</a:t>
            </a:r>
            <a:r>
              <a:rPr lang="en-US" altLang="zh-CN" sz="18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m_x</a:t>
            </a:r>
            <a:r>
              <a:rPr lang="en-US" altLang="zh-CN" sz="18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8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m_y</a:t>
            </a:r>
            <a:r>
              <a:rPr lang="en-US" altLang="zh-CN" sz="18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")"</a:t>
            </a:r>
            <a:r>
              <a:rPr lang="en-US" altLang="zh-CN" sz="18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 err="1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CP_Point</a:t>
            </a:r>
            <a:r>
              <a:rPr lang="zh-CN" altLang="en-US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zh-CN" altLang="en-US" sz="18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CP_Point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a.mb_set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(10);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a.mb_show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点</a:t>
            </a:r>
            <a:r>
              <a:rPr lang="en-US" altLang="zh-CN" sz="1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a="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a.mb_set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(20, 30);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a.mb_show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点</a:t>
            </a:r>
            <a:r>
              <a:rPr lang="en-US" altLang="zh-CN" sz="1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1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变为</a:t>
            </a:r>
            <a:r>
              <a:rPr lang="en-US" altLang="zh-CN" sz="1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"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1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581615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200078" y="5096106"/>
            <a:ext cx="2297151" cy="1256561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000" eaLnBrk="1" hangingPunct="1">
              <a:spcBef>
                <a:spcPct val="0"/>
              </a:spcBef>
              <a:buFontTx/>
              <a:buNone/>
            </a:pPr>
            <a:r>
              <a:rPr lang="zh-CN" altLang="pt-BR" sz="2000" dirty="0">
                <a:ea typeface="楷体_GB2312" pitchFamily="49" charset="-122"/>
                <a:sym typeface="Wingdings" panose="05000000000000000000" pitchFamily="2" charset="2"/>
              </a:rPr>
              <a:t>结果输出</a:t>
            </a:r>
            <a:r>
              <a:rPr lang="pt-BR" altLang="zh-CN" sz="2000" dirty="0">
                <a:ea typeface="楷体_GB2312" pitchFamily="49" charset="-122"/>
                <a:sym typeface="Wingdings" panose="05000000000000000000" pitchFamily="2" charset="2"/>
              </a:rPr>
              <a:t>:</a:t>
            </a:r>
          </a:p>
          <a:p>
            <a:pPr marL="18000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点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a=(10, 0)</a:t>
            </a:r>
          </a:p>
          <a:p>
            <a:pPr marL="18000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点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变为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: (20, 30)</a:t>
            </a:r>
          </a:p>
        </p:txBody>
      </p:sp>
    </p:spTree>
    <p:extLst>
      <p:ext uri="{BB962C8B-B14F-4D97-AF65-F5344CB8AC3E}">
        <p14:creationId xmlns:p14="http://schemas.microsoft.com/office/powerpoint/2010/main" val="4505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95893" y="5196840"/>
            <a:ext cx="2123507" cy="254867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95893" y="3389776"/>
            <a:ext cx="4221795" cy="447804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6"/>
            <a:ext cx="9144000" cy="57843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静态多态性示例</a:t>
            </a:r>
            <a:r>
              <a:rPr lang="en-US" altLang="zh-CN" dirty="0"/>
              <a:t>: </a:t>
            </a:r>
            <a:r>
              <a:rPr lang="zh-CN" altLang="en-US" dirty="0"/>
              <a:t>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4176" y="1271239"/>
            <a:ext cx="8776009" cy="5085112"/>
          </a:xfrm>
        </p:spPr>
        <p:txBody>
          <a:bodyPr>
            <a:noAutofit/>
          </a:bodyPr>
          <a:lstStyle/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CP_Point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CP_Point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(0),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(0) { }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mb_set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mb_set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y) {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y; }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char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smtClean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8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"("</a:t>
            </a:r>
            <a:r>
              <a:rPr lang="en-US" altLang="zh-CN" sz="18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m_x</a:t>
            </a:r>
            <a:r>
              <a:rPr lang="en-US" altLang="zh-CN" sz="18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8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m_y</a:t>
            </a:r>
            <a:r>
              <a:rPr lang="en-US" altLang="zh-CN" sz="18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")"</a:t>
            </a:r>
            <a:r>
              <a:rPr lang="en-US" altLang="zh-CN" sz="18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CP_Point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CP_Point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a.mb_set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(10);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a.mb_show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点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a="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581615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461963" y="699048"/>
            <a:ext cx="8220075" cy="616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下面成员函数重载程序代码</a:t>
            </a:r>
            <a:r>
              <a:rPr lang="zh-CN" altLang="en-US" dirty="0" smtClean="0">
                <a:solidFill>
                  <a:srgbClr val="FF0000"/>
                </a:solidFill>
              </a:rPr>
              <a:t>是否</a:t>
            </a:r>
            <a:r>
              <a:rPr lang="zh-CN" altLang="en-US" dirty="0">
                <a:solidFill>
                  <a:srgbClr val="FF0000"/>
                </a:solidFill>
              </a:rPr>
              <a:t>正确</a:t>
            </a:r>
            <a:r>
              <a:rPr lang="en-US" altLang="zh-CN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3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95893" y="5196840"/>
            <a:ext cx="2123507" cy="254867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95893" y="3389776"/>
            <a:ext cx="4221795" cy="447804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6"/>
            <a:ext cx="9144000" cy="57843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静态多态性示例</a:t>
            </a:r>
            <a:r>
              <a:rPr lang="en-US" altLang="zh-CN" dirty="0"/>
              <a:t>: </a:t>
            </a:r>
            <a:r>
              <a:rPr lang="zh-CN" altLang="en-US" dirty="0"/>
              <a:t>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4176" y="1271239"/>
            <a:ext cx="8776009" cy="5085112"/>
          </a:xfrm>
        </p:spPr>
        <p:txBody>
          <a:bodyPr>
            <a:noAutofit/>
          </a:bodyPr>
          <a:lstStyle/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CP_Point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CP_Point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(0),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(0) { }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mb_set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mb_set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y) {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y; }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char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smtClean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8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"("</a:t>
            </a:r>
            <a:r>
              <a:rPr lang="en-US" altLang="zh-CN" sz="18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m_x</a:t>
            </a:r>
            <a:r>
              <a:rPr lang="en-US" altLang="zh-CN" sz="18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8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m_y</a:t>
            </a:r>
            <a:r>
              <a:rPr lang="en-US" altLang="zh-CN" sz="18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")"</a:t>
            </a:r>
            <a:r>
              <a:rPr lang="en-US" altLang="zh-CN" sz="18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CP_Point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CP_Point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a.mb_set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(10);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a.mb_show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点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a="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581615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461963" y="699048"/>
            <a:ext cx="8220075" cy="616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下面成员函数重载程序代码</a:t>
            </a:r>
            <a:r>
              <a:rPr lang="zh-CN" altLang="en-US" dirty="0" smtClean="0">
                <a:solidFill>
                  <a:srgbClr val="FF0000"/>
                </a:solidFill>
              </a:rPr>
              <a:t>是否</a:t>
            </a:r>
            <a:r>
              <a:rPr lang="zh-CN" altLang="en-US" dirty="0">
                <a:solidFill>
                  <a:srgbClr val="FF0000"/>
                </a:solidFill>
              </a:rPr>
              <a:t>正确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15" name="AutoShape 5"/>
          <p:cNvSpPr>
            <a:spLocks/>
          </p:cNvSpPr>
          <p:nvPr/>
        </p:nvSpPr>
        <p:spPr bwMode="auto">
          <a:xfrm>
            <a:off x="2819399" y="2336102"/>
            <a:ext cx="6074279" cy="468313"/>
          </a:xfrm>
          <a:prstGeom prst="borderCallout2">
            <a:avLst>
              <a:gd name="adj1" fmla="val 105366"/>
              <a:gd name="adj2" fmla="val 50331"/>
              <a:gd name="adj3" fmla="val 295858"/>
              <a:gd name="adj4" fmla="val 50045"/>
              <a:gd name="adj5" fmla="val 295339"/>
              <a:gd name="adj6" fmla="val 30711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错误</a:t>
            </a:r>
            <a:r>
              <a:rPr lang="en-US" altLang="zh-CN" sz="2000" dirty="0">
                <a:ea typeface="楷体_GB2312" pitchFamily="49" charset="-122"/>
              </a:rPr>
              <a:t>: </a:t>
            </a:r>
            <a:r>
              <a:rPr lang="zh-CN" altLang="en-US" sz="2000" dirty="0">
                <a:ea typeface="楷体_GB2312" pitchFamily="49" charset="-122"/>
              </a:rPr>
              <a:t>重复定义</a:t>
            </a:r>
            <a:r>
              <a:rPr lang="zh-CN" altLang="en-US" sz="2000" dirty="0" smtClean="0">
                <a:ea typeface="楷体_GB2312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CP_Point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mb_set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sz="2000" dirty="0" smtClean="0">
                <a:ea typeface="楷体_GB2312" pitchFamily="49" charset="-122"/>
              </a:rPr>
              <a:t>”</a:t>
            </a:r>
            <a:r>
              <a:rPr lang="zh-CN" altLang="en-US" sz="2000" dirty="0">
                <a:ea typeface="楷体_GB2312" pitchFamily="49" charset="-122"/>
              </a:rPr>
              <a:t>。</a:t>
            </a:r>
            <a:endParaRPr lang="en-US" altLang="zh-CN" sz="2000" dirty="0">
              <a:ea typeface="楷体_GB2312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4677317" y="3494039"/>
            <a:ext cx="1188000" cy="0"/>
          </a:xfrm>
          <a:prstGeom prst="straightConnector1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 type="triangle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AutoShape 5"/>
          <p:cNvSpPr>
            <a:spLocks/>
          </p:cNvSpPr>
          <p:nvPr/>
        </p:nvSpPr>
        <p:spPr bwMode="auto">
          <a:xfrm>
            <a:off x="3499702" y="5090116"/>
            <a:ext cx="3380600" cy="468313"/>
          </a:xfrm>
          <a:prstGeom prst="borderCallout2">
            <a:avLst>
              <a:gd name="adj1" fmla="val 55362"/>
              <a:gd name="adj2" fmla="val 257"/>
              <a:gd name="adj3" fmla="val 55362"/>
              <a:gd name="adj4" fmla="val -9228"/>
              <a:gd name="adj5" fmla="val 54843"/>
              <a:gd name="adj6" fmla="val -18996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rgbClr val="FF0000"/>
                </a:solidFill>
                <a:ea typeface="楷体_GB2312" pitchFamily="49" charset="-122"/>
              </a:rPr>
              <a:t>无法区分</a:t>
            </a:r>
            <a:r>
              <a:rPr lang="zh-CN" altLang="en-US" sz="2000" dirty="0" smtClean="0">
                <a:ea typeface="楷体_GB2312" pitchFamily="49" charset="-122"/>
              </a:rPr>
              <a:t>调用哪个成员函数。</a:t>
            </a:r>
            <a:endParaRPr lang="en-US" altLang="zh-CN" sz="2000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653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286369" y="1777150"/>
            <a:ext cx="2377455" cy="243840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95894" y="4984969"/>
            <a:ext cx="1650432" cy="243840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95893" y="3389776"/>
            <a:ext cx="4221795" cy="447804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6"/>
            <a:ext cx="9144000" cy="57843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静态多态性示例</a:t>
            </a:r>
            <a:r>
              <a:rPr lang="en-US" altLang="zh-CN" dirty="0"/>
              <a:t>: </a:t>
            </a:r>
            <a:r>
              <a:rPr lang="zh-CN" altLang="en-US" dirty="0"/>
              <a:t>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4176" y="1271239"/>
            <a:ext cx="8776009" cy="5085112"/>
          </a:xfrm>
        </p:spPr>
        <p:txBody>
          <a:bodyPr>
            <a:noAutofit/>
          </a:bodyPr>
          <a:lstStyle/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CP_Point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CP_Point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(0),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(0) { }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mb_set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s-E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s-E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s-E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mb_set(</a:t>
            </a:r>
            <a:r>
              <a:rPr lang="es-E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REAL</a:t>
            </a:r>
            <a:r>
              <a:rPr lang="es-E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y) { m_y = y; }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smtClean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8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"("</a:t>
            </a:r>
            <a:r>
              <a:rPr lang="en-US" altLang="zh-CN" sz="18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m_x</a:t>
            </a:r>
            <a:r>
              <a:rPr lang="en-US" altLang="zh-CN" sz="18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8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m_y</a:t>
            </a:r>
            <a:r>
              <a:rPr lang="en-US" altLang="zh-CN" sz="18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")"</a:t>
            </a:r>
            <a:r>
              <a:rPr lang="en-US" altLang="zh-CN" sz="18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CP_Point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main()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CP_Point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a.mb_set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(10);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a.mb_show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点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a="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581615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461963" y="699048"/>
            <a:ext cx="8220075" cy="616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下面成员函数重载程序代码</a:t>
            </a:r>
            <a:r>
              <a:rPr lang="zh-CN" altLang="en-US" dirty="0" smtClean="0">
                <a:solidFill>
                  <a:srgbClr val="FF0000"/>
                </a:solidFill>
              </a:rPr>
              <a:t>是否</a:t>
            </a:r>
            <a:r>
              <a:rPr lang="zh-CN" altLang="en-US" dirty="0">
                <a:solidFill>
                  <a:srgbClr val="FF0000"/>
                </a:solidFill>
              </a:rPr>
              <a:t>正确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15" name="AutoShape 5"/>
          <p:cNvSpPr>
            <a:spLocks/>
          </p:cNvSpPr>
          <p:nvPr/>
        </p:nvSpPr>
        <p:spPr bwMode="auto">
          <a:xfrm>
            <a:off x="2819399" y="2336102"/>
            <a:ext cx="6074279" cy="468313"/>
          </a:xfrm>
          <a:prstGeom prst="borderCallout2">
            <a:avLst>
              <a:gd name="adj1" fmla="val 105366"/>
              <a:gd name="adj2" fmla="val 50331"/>
              <a:gd name="adj3" fmla="val 295858"/>
              <a:gd name="adj4" fmla="val 50045"/>
              <a:gd name="adj5" fmla="val 295339"/>
              <a:gd name="adj6" fmla="val 30711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错误</a:t>
            </a:r>
            <a:r>
              <a:rPr lang="en-US" altLang="zh-CN" sz="2000" dirty="0">
                <a:ea typeface="楷体_GB2312" pitchFamily="49" charset="-122"/>
              </a:rPr>
              <a:t>: </a:t>
            </a:r>
            <a:r>
              <a:rPr lang="zh-CN" altLang="en-US" sz="2000" dirty="0">
                <a:ea typeface="楷体_GB2312" pitchFamily="49" charset="-122"/>
              </a:rPr>
              <a:t>重复定义</a:t>
            </a:r>
            <a:r>
              <a:rPr lang="zh-CN" altLang="en-US" sz="2000" dirty="0" smtClean="0">
                <a:ea typeface="楷体_GB2312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CP_Point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mb_set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sz="2000" dirty="0" smtClean="0">
                <a:ea typeface="楷体_GB2312" pitchFamily="49" charset="-122"/>
              </a:rPr>
              <a:t>”</a:t>
            </a:r>
            <a:r>
              <a:rPr lang="zh-CN" altLang="en-US" sz="2000" dirty="0">
                <a:ea typeface="楷体_GB2312" pitchFamily="49" charset="-122"/>
              </a:rPr>
              <a:t>。</a:t>
            </a:r>
            <a:endParaRPr lang="en-US" altLang="zh-CN" sz="2000" dirty="0">
              <a:ea typeface="楷体_GB2312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4677317" y="3494039"/>
            <a:ext cx="1188000" cy="0"/>
          </a:xfrm>
          <a:prstGeom prst="straightConnector1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 type="triangle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AutoShape 5"/>
          <p:cNvSpPr>
            <a:spLocks/>
          </p:cNvSpPr>
          <p:nvPr/>
        </p:nvSpPr>
        <p:spPr bwMode="auto">
          <a:xfrm>
            <a:off x="3009052" y="4844791"/>
            <a:ext cx="3380600" cy="468313"/>
          </a:xfrm>
          <a:prstGeom prst="borderCallout2">
            <a:avLst>
              <a:gd name="adj1" fmla="val 55362"/>
              <a:gd name="adj2" fmla="val 257"/>
              <a:gd name="adj3" fmla="val 55362"/>
              <a:gd name="adj4" fmla="val -9228"/>
              <a:gd name="adj5" fmla="val 54843"/>
              <a:gd name="adj6" fmla="val -18996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rgbClr val="FF0000"/>
                </a:solidFill>
                <a:ea typeface="楷体_GB2312" pitchFamily="49" charset="-122"/>
              </a:rPr>
              <a:t>无法区分</a:t>
            </a:r>
            <a:r>
              <a:rPr lang="zh-CN" altLang="en-US" sz="2000" dirty="0" smtClean="0">
                <a:ea typeface="楷体_GB2312" pitchFamily="49" charset="-122"/>
              </a:rPr>
              <a:t>调用哪个成员函数。</a:t>
            </a:r>
            <a:endParaRPr lang="en-US" altLang="zh-CN" sz="2000" dirty="0">
              <a:ea typeface="楷体_GB2312" pitchFamily="49" charset="-122"/>
            </a:endParaRPr>
          </a:p>
        </p:txBody>
      </p:sp>
      <p:sp>
        <p:nvSpPr>
          <p:cNvPr id="20" name="AutoShape 5"/>
          <p:cNvSpPr>
            <a:spLocks/>
          </p:cNvSpPr>
          <p:nvPr/>
        </p:nvSpPr>
        <p:spPr bwMode="auto">
          <a:xfrm>
            <a:off x="3399341" y="1216141"/>
            <a:ext cx="3782044" cy="1015180"/>
          </a:xfrm>
          <a:prstGeom prst="borderCallout2">
            <a:avLst>
              <a:gd name="adj1" fmla="val 68544"/>
              <a:gd name="adj2" fmla="val 552"/>
              <a:gd name="adj3" fmla="val 68544"/>
              <a:gd name="adj4" fmla="val -9228"/>
              <a:gd name="adj5" fmla="val 68024"/>
              <a:gd name="adj6" fmla="val -18701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>
                <a:ea typeface="楷体_GB2312" pitchFamily="49" charset="-122"/>
              </a:rPr>
              <a:t>类型别名定义</a:t>
            </a:r>
            <a:r>
              <a:rPr lang="en-US" altLang="zh-CN" sz="2000" dirty="0" err="1">
                <a:solidFill>
                  <a:srgbClr val="0000FF"/>
                </a:solidFill>
                <a:ea typeface="楷体_GB2312" pitchFamily="49" charset="-122"/>
              </a:rPr>
              <a:t>typedef</a:t>
            </a:r>
            <a:r>
              <a:rPr lang="zh-CN" altLang="en-US" sz="2000" dirty="0">
                <a:ea typeface="楷体_GB2312" pitchFamily="49" charset="-122"/>
              </a:rPr>
              <a:t>。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sz="2000" dirty="0">
                <a:ea typeface="楷体_GB2312" pitchFamily="49" charset="-122"/>
              </a:rPr>
              <a:t>语句</a:t>
            </a:r>
            <a:r>
              <a:rPr lang="zh-CN" altLang="en-US" sz="2000" dirty="0" smtClean="0">
                <a:ea typeface="楷体_GB2312" pitchFamily="49" charset="-122"/>
              </a:rPr>
              <a:t>“</a:t>
            </a:r>
            <a:r>
              <a:rPr lang="en-US" altLang="zh-CN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REAL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r>
              <a:rPr lang="en-US" altLang="zh-CN" sz="2000" dirty="0" smtClean="0">
                <a:ea typeface="楷体_GB2312" pitchFamily="49" charset="-122"/>
              </a:rPr>
              <a:t>”</a:t>
            </a:r>
            <a:endParaRPr lang="en-US" altLang="zh-CN" sz="2000" dirty="0">
              <a:ea typeface="楷体_GB2312" pitchFamily="49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000" dirty="0">
                <a:ea typeface="楷体_GB2312" pitchFamily="49" charset="-122"/>
              </a:rPr>
              <a:t>给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</a:rPr>
              <a:t>double</a:t>
            </a:r>
            <a:r>
              <a:rPr lang="zh-CN" altLang="en-US" sz="2000" dirty="0">
                <a:ea typeface="楷体_GB2312" pitchFamily="49" charset="-122"/>
              </a:rPr>
              <a:t>起</a:t>
            </a:r>
            <a:r>
              <a:rPr lang="zh-CN" altLang="en-US" sz="2000" dirty="0" smtClean="0">
                <a:ea typeface="楷体_GB2312" pitchFamily="49" charset="-122"/>
              </a:rPr>
              <a:t>别名为</a:t>
            </a:r>
            <a:r>
              <a:rPr lang="en-US" altLang="zh-CN" sz="2000" dirty="0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REAL</a:t>
            </a:r>
            <a:r>
              <a:rPr lang="zh-CN" altLang="en-US" sz="2000" dirty="0" smtClean="0">
                <a:ea typeface="楷体_GB2312" pitchFamily="49" charset="-122"/>
              </a:rPr>
              <a:t>。</a:t>
            </a:r>
            <a:endParaRPr lang="en-US" altLang="zh-CN" sz="2000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639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重载函数调用的参数匹配顺序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严格</a:t>
            </a:r>
            <a:r>
              <a:rPr lang="zh-CN" altLang="en-US" dirty="0"/>
              <a:t>匹配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内部转换匹配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用户自定义转换</a:t>
            </a:r>
            <a:r>
              <a:rPr lang="zh-CN" altLang="en-US" dirty="0" smtClean="0"/>
              <a:t>匹配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1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918918" y="5143500"/>
            <a:ext cx="1803115" cy="443261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918918" y="4618222"/>
            <a:ext cx="2225725" cy="522490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7"/>
            <a:ext cx="9144000" cy="1135996"/>
          </a:xfrm>
        </p:spPr>
        <p:txBody>
          <a:bodyPr/>
          <a:lstStyle/>
          <a:p>
            <a:r>
              <a:rPr lang="zh-CN" altLang="en-US" dirty="0"/>
              <a:t>参数匹配</a:t>
            </a:r>
            <a:r>
              <a:rPr lang="zh-CN" altLang="en-US" dirty="0" smtClean="0"/>
              <a:t>顺序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下面</a:t>
            </a:r>
            <a:r>
              <a:rPr lang="zh-CN" altLang="en-US" dirty="0"/>
              <a:t>程序的输出是</a:t>
            </a:r>
            <a:r>
              <a:rPr lang="zh-CN" altLang="en-US" dirty="0">
                <a:solidFill>
                  <a:srgbClr val="FF0000"/>
                </a:solidFill>
              </a:rPr>
              <a:t>什么</a:t>
            </a:r>
            <a:r>
              <a:rPr lang="en-US" altLang="zh-CN" dirty="0">
                <a:solidFill>
                  <a:srgbClr val="FF0000"/>
                </a:solidFill>
              </a:rPr>
              <a:t>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3" y="1204332"/>
            <a:ext cx="8220075" cy="5152019"/>
          </a:xfrm>
        </p:spPr>
        <p:txBody>
          <a:bodyPr>
            <a:noAutofit/>
          </a:bodyPr>
          <a:lstStyle/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gb_print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cout </a:t>
            </a:r>
            <a:r>
              <a:rPr lang="fr-FR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"double d="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endl;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gb_print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gb_print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gb_print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gb_print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(1.0);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gb_print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(3.1415f);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gb_print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gb_print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'a'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139172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032810" y="1345264"/>
            <a:ext cx="2297151" cy="1579945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000" eaLnBrk="1" hangingPunct="1">
              <a:spcBef>
                <a:spcPct val="0"/>
              </a:spcBef>
              <a:buFontTx/>
              <a:buNone/>
            </a:pPr>
            <a:r>
              <a:rPr lang="zh-CN" altLang="pt-BR" sz="2000" dirty="0">
                <a:ea typeface="楷体_GB2312" pitchFamily="49" charset="-122"/>
                <a:sym typeface="Wingdings" panose="05000000000000000000" pitchFamily="2" charset="2"/>
              </a:rPr>
              <a:t>结果输出</a:t>
            </a:r>
            <a:r>
              <a:rPr lang="pt-BR" altLang="zh-CN" sz="2000" dirty="0">
                <a:ea typeface="楷体_GB2312" pitchFamily="49" charset="-122"/>
                <a:sym typeface="Wingdings" panose="05000000000000000000" pitchFamily="2" charset="2"/>
              </a:rPr>
              <a:t>:</a:t>
            </a:r>
          </a:p>
          <a:p>
            <a:pPr marL="180000">
              <a:spcBef>
                <a:spcPct val="0"/>
              </a:spcBef>
              <a:buNone/>
            </a:pPr>
            <a:r>
              <a:rPr lang="fr-FR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double d=1</a:t>
            </a:r>
          </a:p>
          <a:p>
            <a:pPr marL="180000">
              <a:spcBef>
                <a:spcPct val="0"/>
              </a:spcBef>
              <a:buNone/>
            </a:pPr>
            <a:r>
              <a:rPr lang="fr-FR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double d=3.1415</a:t>
            </a:r>
          </a:p>
          <a:p>
            <a:pPr marL="180000">
              <a:spcBef>
                <a:spcPct val="0"/>
              </a:spcBef>
              <a:buNone/>
            </a:pPr>
            <a:r>
              <a:rPr lang="fr-FR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int i=1</a:t>
            </a:r>
          </a:p>
          <a:p>
            <a:pPr marL="180000">
              <a:spcBef>
                <a:spcPct val="0"/>
              </a:spcBef>
              <a:buNone/>
            </a:pPr>
            <a:r>
              <a:rPr lang="fr-FR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int i=97</a:t>
            </a:r>
            <a:endParaRPr lang="en-US" altLang="zh-CN" sz="2000" dirty="0">
              <a:solidFill>
                <a:srgbClr val="0000FF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11" name="AutoShape 5"/>
          <p:cNvSpPr>
            <a:spLocks/>
          </p:cNvSpPr>
          <p:nvPr/>
        </p:nvSpPr>
        <p:spPr bwMode="auto">
          <a:xfrm>
            <a:off x="4133289" y="4702310"/>
            <a:ext cx="3171297" cy="367535"/>
          </a:xfrm>
          <a:prstGeom prst="borderCallout2">
            <a:avLst>
              <a:gd name="adj1" fmla="val 53340"/>
              <a:gd name="adj2" fmla="val -89"/>
              <a:gd name="adj3" fmla="val 51957"/>
              <a:gd name="adj4" fmla="val -9228"/>
              <a:gd name="adj5" fmla="val 51438"/>
              <a:gd name="adj6" fmla="val -18701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gb_print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</p:txBody>
      </p:sp>
      <p:sp>
        <p:nvSpPr>
          <p:cNvPr id="13" name="AutoShape 5"/>
          <p:cNvSpPr>
            <a:spLocks/>
          </p:cNvSpPr>
          <p:nvPr/>
        </p:nvSpPr>
        <p:spPr bwMode="auto">
          <a:xfrm>
            <a:off x="4133164" y="5184293"/>
            <a:ext cx="3171600" cy="367535"/>
          </a:xfrm>
          <a:prstGeom prst="borderCallout2">
            <a:avLst>
              <a:gd name="adj1" fmla="val 53340"/>
              <a:gd name="adj2" fmla="val -89"/>
              <a:gd name="adj3" fmla="val 51957"/>
              <a:gd name="adj4" fmla="val -9228"/>
              <a:gd name="adj5" fmla="val 51438"/>
              <a:gd name="adj6" fmla="val -30874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gb_print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3247743" y="4643563"/>
            <a:ext cx="151232" cy="507330"/>
          </a:xfrm>
          <a:prstGeom prst="rightBrace">
            <a:avLst>
              <a:gd name="adj1" fmla="val 46123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大括号 15"/>
          <p:cNvSpPr/>
          <p:nvPr/>
        </p:nvSpPr>
        <p:spPr>
          <a:xfrm>
            <a:off x="2833656" y="5171017"/>
            <a:ext cx="151232" cy="404283"/>
          </a:xfrm>
          <a:prstGeom prst="rightBrace">
            <a:avLst>
              <a:gd name="adj1" fmla="val 46123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5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默认函数参数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在函数的参数表中可以为形参指定一个</a:t>
            </a:r>
            <a:r>
              <a:rPr lang="zh-CN" altLang="en-US">
                <a:solidFill>
                  <a:srgbClr val="0000FF"/>
                </a:solidFill>
              </a:rPr>
              <a:t>默认</a:t>
            </a:r>
            <a:r>
              <a:rPr lang="zh-CN" altLang="en-US" smtClean="0">
                <a:solidFill>
                  <a:srgbClr val="0000FF"/>
                </a:solidFill>
              </a:rPr>
              <a:t>参数值</a:t>
            </a:r>
            <a:r>
              <a:rPr lang="zh-CN" altLang="en-US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函数调用时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给出实参，就用实参初始化形参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>
                <a:solidFill>
                  <a:srgbClr val="FF0000"/>
                </a:solidFill>
              </a:rPr>
              <a:t>没有</a:t>
            </a:r>
            <a:r>
              <a:rPr lang="zh-CN" altLang="en-US" dirty="0"/>
              <a:t>给出实参的值，就使用形参的默认参数。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67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95893" y="4192860"/>
            <a:ext cx="2582566" cy="702527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95893" y="2575933"/>
            <a:ext cx="8147024" cy="334380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6"/>
            <a:ext cx="9144000" cy="57843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默认函数参数</a:t>
            </a:r>
            <a:r>
              <a:rPr lang="en-US" altLang="zh-CN" dirty="0" smtClean="0"/>
              <a:t>: </a:t>
            </a:r>
            <a:r>
              <a:rPr lang="zh-CN" altLang="en-US" dirty="0"/>
              <a:t>构造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声明与实现在一起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4176" y="591015"/>
            <a:ext cx="8776009" cy="5765336"/>
          </a:xfrm>
        </p:spPr>
        <p:txBody>
          <a:bodyPr>
            <a:noAutofit/>
          </a:bodyPr>
          <a:lstStyle/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m_real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m_imaginary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19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=0,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=0) 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m_real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m_imaginary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}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17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7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char</a:t>
            </a:r>
            <a:r>
              <a:rPr lang="en-US" altLang="zh-CN" sz="17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7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  <a:r>
              <a:rPr lang="en-US" altLang="zh-CN" sz="1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7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7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m_real</a:t>
            </a:r>
            <a:r>
              <a:rPr lang="en-US" altLang="zh-CN" sz="17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"+"</a:t>
            </a:r>
            <a:r>
              <a:rPr lang="en-US" altLang="zh-CN" sz="17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m_imaginary</a:t>
            </a:r>
            <a:r>
              <a:rPr lang="en-US" altLang="zh-CN" sz="17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7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7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7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b(10);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c(20, 30);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a.mb_show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复数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a="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b.mb_show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复数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b="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c.mb_show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复数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c="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581615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560302" y="5006704"/>
            <a:ext cx="1936927" cy="1345964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000" eaLnBrk="1" hangingPunct="1">
              <a:spcBef>
                <a:spcPct val="0"/>
              </a:spcBef>
              <a:buFontTx/>
              <a:buNone/>
            </a:pPr>
            <a:r>
              <a:rPr lang="zh-CN" altLang="pt-BR" sz="2000" dirty="0">
                <a:ea typeface="楷体_GB2312" pitchFamily="49" charset="-122"/>
                <a:sym typeface="Wingdings" panose="05000000000000000000" pitchFamily="2" charset="2"/>
              </a:rPr>
              <a:t>结果输出</a:t>
            </a:r>
            <a:r>
              <a:rPr lang="pt-BR" altLang="zh-CN" sz="2000" dirty="0">
                <a:ea typeface="楷体_GB2312" pitchFamily="49" charset="-122"/>
                <a:sym typeface="Wingdings" panose="05000000000000000000" pitchFamily="2" charset="2"/>
              </a:rPr>
              <a:t>:</a:t>
            </a:r>
          </a:p>
          <a:p>
            <a:pPr marL="18000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复数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a=0+0i</a:t>
            </a:r>
          </a:p>
          <a:p>
            <a:pPr marL="18000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复数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b=10+0i</a:t>
            </a:r>
          </a:p>
          <a:p>
            <a:pPr marL="18000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复数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c=20+30i</a:t>
            </a:r>
          </a:p>
        </p:txBody>
      </p:sp>
    </p:spTree>
    <p:extLst>
      <p:ext uri="{BB962C8B-B14F-4D97-AF65-F5344CB8AC3E}">
        <p14:creationId xmlns:p14="http://schemas.microsoft.com/office/powerpoint/2010/main" val="422045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面向对象程序设计</a:t>
            </a:r>
            <a:r>
              <a:rPr lang="zh-CN" altLang="en-US" dirty="0" smtClean="0"/>
              <a:t>基础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</a:rPr>
              <a:t>(Fundamentals of Object-Oriented Programming)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1" y="3457576"/>
            <a:ext cx="9134475" cy="2667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5200" dirty="0" smtClean="0">
                <a:ea typeface="隶书" panose="02010509060101010101" pitchFamily="49" charset="-122"/>
              </a:rPr>
              <a:t>雍</a:t>
            </a:r>
            <a:r>
              <a:rPr lang="zh-CN" altLang="en-US" sz="5200" dirty="0">
                <a:ea typeface="隶书" panose="02010509060101010101" pitchFamily="49" charset="-122"/>
              </a:rPr>
              <a:t>俊海</a:t>
            </a:r>
            <a:endParaRPr lang="en-US" altLang="zh-CN" sz="5200" dirty="0">
              <a:ea typeface="隶书" panose="020105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ea typeface="隶书" panose="02010509060101010101" pitchFamily="49" charset="-122"/>
              </a:rPr>
              <a:t>清华大学软件学院</a:t>
            </a:r>
            <a:endParaRPr lang="en-US" altLang="zh-CN" dirty="0">
              <a:ea typeface="隶书" panose="020105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/>
              <a:t>School of Software, Tsinghua University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yongjunhai@tsinghua.org.cn</a:t>
            </a:r>
            <a:endParaRPr lang="zh-CN" altLang="en-US" dirty="0">
              <a:ea typeface="隶书" panose="02010509060101010101" pitchFamily="49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4EC7-A483-44A8-8D9D-E5CF8445A484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5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34175" y="3135051"/>
            <a:ext cx="8776010" cy="689817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95893" y="4270917"/>
            <a:ext cx="2582566" cy="702527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95893" y="2230246"/>
            <a:ext cx="8147024" cy="245325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6"/>
            <a:ext cx="9144000" cy="57843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默认函数参数</a:t>
            </a:r>
            <a:r>
              <a:rPr lang="en-US" altLang="zh-CN" dirty="0" smtClean="0"/>
              <a:t>: </a:t>
            </a:r>
            <a:r>
              <a:rPr lang="zh-CN" altLang="en-US" dirty="0"/>
              <a:t>构造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声明与实现分开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4176" y="591015"/>
            <a:ext cx="8776009" cy="5765336"/>
          </a:xfrm>
        </p:spPr>
        <p:txBody>
          <a:bodyPr>
            <a:noAutofit/>
          </a:bodyPr>
          <a:lstStyle/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m_real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m_imaginary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CP_Complex(</a:t>
            </a:r>
            <a:r>
              <a:rPr lang="fr-FR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0, </a:t>
            </a:r>
            <a:r>
              <a:rPr lang="fr-FR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17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7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char</a:t>
            </a:r>
            <a:r>
              <a:rPr lang="en-US" altLang="zh-CN" sz="17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7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  <a:r>
              <a:rPr lang="en-US" altLang="zh-CN" sz="1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7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7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m_real</a:t>
            </a:r>
            <a:r>
              <a:rPr lang="en-US" altLang="zh-CN" sz="17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"+"</a:t>
            </a:r>
            <a:r>
              <a:rPr lang="en-US" altLang="zh-CN" sz="17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m_imaginary</a:t>
            </a:r>
            <a:r>
              <a:rPr lang="en-US" altLang="zh-CN" sz="17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7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7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7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=0,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=0) 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m_real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m_imaginary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的构造函数定义结束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main()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b(10);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c(20, 30);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a.mb_show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复数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a="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b.mb_show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复数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b="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c.mb_show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复数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c="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581615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14" name="AutoShape 5"/>
          <p:cNvSpPr>
            <a:spLocks/>
          </p:cNvSpPr>
          <p:nvPr/>
        </p:nvSpPr>
        <p:spPr bwMode="auto">
          <a:xfrm>
            <a:off x="5607050" y="2714195"/>
            <a:ext cx="2787650" cy="400305"/>
          </a:xfrm>
          <a:prstGeom prst="borderCallout2">
            <a:avLst>
              <a:gd name="adj1" fmla="val 22542"/>
              <a:gd name="adj2" fmla="val -131"/>
              <a:gd name="adj3" fmla="val 22155"/>
              <a:gd name="adj4" fmla="val -45309"/>
              <a:gd name="adj5" fmla="val 98976"/>
              <a:gd name="adj6" fmla="val -55347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ea typeface="楷体_GB2312" pitchFamily="49" charset="-122"/>
              </a:rPr>
              <a:t>错误</a:t>
            </a:r>
            <a:r>
              <a:rPr lang="en-US" altLang="zh-CN" sz="2000" dirty="0" smtClean="0">
                <a:ea typeface="楷体_GB2312" pitchFamily="49" charset="-122"/>
              </a:rPr>
              <a:t>: </a:t>
            </a:r>
            <a:r>
              <a:rPr lang="zh-CN" altLang="en-US" sz="2000" dirty="0" smtClean="0">
                <a:ea typeface="楷体_GB2312" pitchFamily="49" charset="-122"/>
              </a:rPr>
              <a:t>重复提供默认值。</a:t>
            </a:r>
            <a:endParaRPr lang="en-US" altLang="zh-CN" sz="2000" dirty="0">
              <a:ea typeface="楷体_GB2312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5386039" y="2798957"/>
            <a:ext cx="221011" cy="324943"/>
          </a:xfrm>
          <a:prstGeom prst="straightConnector1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 type="triangle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5607050" y="4763130"/>
            <a:ext cx="2890179" cy="1544934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000">
              <a:spcBef>
                <a:spcPct val="0"/>
              </a:spcBef>
              <a:buNone/>
            </a:pPr>
            <a:r>
              <a:rPr lang="zh-CN" altLang="en-US" sz="2000" dirty="0" smtClean="0">
                <a:ea typeface="楷体_GB2312" pitchFamily="49" charset="-122"/>
                <a:sym typeface="Wingdings" panose="05000000000000000000" pitchFamily="2" charset="2"/>
              </a:rPr>
              <a:t>如果成员函数的声明与实现分开，正确的作法应当是在声明处提供函数默认参数，在实现处</a:t>
            </a:r>
            <a:r>
              <a:rPr lang="zh-CN" altLang="en-US" sz="2000" dirty="0" smtClean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不提供</a:t>
            </a:r>
            <a:r>
              <a:rPr lang="zh-CN" altLang="en-US" sz="2000" dirty="0" smtClean="0">
                <a:ea typeface="楷体_GB2312" pitchFamily="49" charset="-122"/>
                <a:sym typeface="Wingdings" panose="05000000000000000000" pitchFamily="2" charset="2"/>
              </a:rPr>
              <a:t>函数默认参数。</a:t>
            </a:r>
            <a:endParaRPr lang="en-US" altLang="zh-CN" sz="2000" dirty="0" smtClean="0">
              <a:ea typeface="楷体_GB2312" pitchFamily="49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7939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34175" y="3135051"/>
            <a:ext cx="8575287" cy="689817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95893" y="4270917"/>
            <a:ext cx="2582566" cy="702527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95893" y="2230246"/>
            <a:ext cx="8147024" cy="245325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6"/>
            <a:ext cx="9144000" cy="57843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默认函数参数</a:t>
            </a:r>
            <a:r>
              <a:rPr lang="en-US" altLang="zh-CN" dirty="0" smtClean="0"/>
              <a:t>: </a:t>
            </a:r>
            <a:r>
              <a:rPr lang="zh-CN" altLang="en-US" dirty="0"/>
              <a:t>构造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声明与实现分开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4176" y="591015"/>
            <a:ext cx="8776009" cy="5765336"/>
          </a:xfrm>
        </p:spPr>
        <p:txBody>
          <a:bodyPr>
            <a:noAutofit/>
          </a:bodyPr>
          <a:lstStyle/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m_real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m_imaginary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CP_Complex(</a:t>
            </a:r>
            <a:r>
              <a:rPr lang="fr-FR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0, </a:t>
            </a:r>
            <a:r>
              <a:rPr lang="fr-FR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17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7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char</a:t>
            </a:r>
            <a:r>
              <a:rPr lang="en-US" altLang="zh-CN" sz="17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7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  <a:r>
              <a:rPr lang="en-US" altLang="zh-CN" sz="1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7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7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m_real</a:t>
            </a:r>
            <a:r>
              <a:rPr lang="en-US" altLang="zh-CN" sz="17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"+"</a:t>
            </a:r>
            <a:r>
              <a:rPr lang="en-US" altLang="zh-CN" sz="17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m_imaginary</a:t>
            </a:r>
            <a:r>
              <a:rPr lang="en-US" altLang="zh-CN" sz="17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7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7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7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</a:t>
            </a:r>
            <a:r>
              <a:rPr lang="zh-CN" altLang="en-US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结束</a:t>
            </a:r>
            <a:endParaRPr lang="en-US" altLang="zh-CN" sz="1800" dirty="0" smtClean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m_real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m_imaginary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的构造函数定义结束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main()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b(10);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c(20, 30);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a.mb_show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复数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a="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b.mb_show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复数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b="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c.mb_show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复数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c="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581615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560302" y="4807734"/>
            <a:ext cx="1936927" cy="1544934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000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ea typeface="楷体_GB2312" pitchFamily="49" charset="-122"/>
                <a:sym typeface="Wingdings" panose="05000000000000000000" pitchFamily="2" charset="2"/>
              </a:rPr>
              <a:t>正确。</a:t>
            </a:r>
            <a:endParaRPr lang="en-US" altLang="zh-CN" sz="2000" dirty="0" smtClean="0">
              <a:ea typeface="楷体_GB2312" pitchFamily="49" charset="-122"/>
              <a:sym typeface="Wingdings" panose="05000000000000000000" pitchFamily="2" charset="2"/>
            </a:endParaRPr>
          </a:p>
          <a:p>
            <a:pPr marL="180000" eaLnBrk="1" hangingPunct="1">
              <a:spcBef>
                <a:spcPct val="0"/>
              </a:spcBef>
              <a:buFontTx/>
              <a:buNone/>
            </a:pPr>
            <a:r>
              <a:rPr lang="zh-CN" altLang="pt-BR" sz="2000" dirty="0" smtClean="0">
                <a:ea typeface="楷体_GB2312" pitchFamily="49" charset="-122"/>
                <a:sym typeface="Wingdings" panose="05000000000000000000" pitchFamily="2" charset="2"/>
              </a:rPr>
              <a:t>结果</a:t>
            </a:r>
            <a:r>
              <a:rPr lang="zh-CN" altLang="pt-BR" sz="2000" dirty="0">
                <a:ea typeface="楷体_GB2312" pitchFamily="49" charset="-122"/>
                <a:sym typeface="Wingdings" panose="05000000000000000000" pitchFamily="2" charset="2"/>
              </a:rPr>
              <a:t>输出</a:t>
            </a:r>
            <a:r>
              <a:rPr lang="pt-BR" altLang="zh-CN" sz="2000" dirty="0">
                <a:ea typeface="楷体_GB2312" pitchFamily="49" charset="-122"/>
                <a:sym typeface="Wingdings" panose="05000000000000000000" pitchFamily="2" charset="2"/>
              </a:rPr>
              <a:t>:</a:t>
            </a:r>
          </a:p>
          <a:p>
            <a:pPr marL="18000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复数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a=0+0i</a:t>
            </a:r>
          </a:p>
          <a:p>
            <a:pPr marL="18000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复数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b=10+0i</a:t>
            </a:r>
          </a:p>
          <a:p>
            <a:pPr marL="18000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复数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c=20+30i</a:t>
            </a:r>
          </a:p>
        </p:txBody>
      </p:sp>
      <p:sp>
        <p:nvSpPr>
          <p:cNvPr id="14" name="AutoShape 5"/>
          <p:cNvSpPr>
            <a:spLocks/>
          </p:cNvSpPr>
          <p:nvPr/>
        </p:nvSpPr>
        <p:spPr bwMode="auto">
          <a:xfrm>
            <a:off x="4915906" y="2734745"/>
            <a:ext cx="3782044" cy="400305"/>
          </a:xfrm>
          <a:prstGeom prst="borderCallout2">
            <a:avLst>
              <a:gd name="adj1" fmla="val 26759"/>
              <a:gd name="adj2" fmla="val 257"/>
              <a:gd name="adj3" fmla="val 26759"/>
              <a:gd name="adj4" fmla="val -16304"/>
              <a:gd name="adj5" fmla="val 98666"/>
              <a:gd name="adj6" fmla="val -25187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ea typeface="楷体_GB2312" pitchFamily="49" charset="-122"/>
              </a:rPr>
              <a:t>在实现处不能重复给出默认值。</a:t>
            </a:r>
            <a:endParaRPr lang="en-US" altLang="zh-CN" sz="2000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416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316757" y="2293053"/>
            <a:ext cx="4147293" cy="334541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885461" y="4605448"/>
            <a:ext cx="2727533" cy="702527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16757" y="1616927"/>
            <a:ext cx="5912593" cy="334541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6"/>
            <a:ext cx="9144000" cy="57843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默认函数参数</a:t>
            </a:r>
            <a:r>
              <a:rPr lang="en-US" altLang="zh-CN" dirty="0" smtClean="0"/>
              <a:t>: </a:t>
            </a:r>
            <a:r>
              <a:rPr lang="zh-CN" altLang="en-US" dirty="0" smtClean="0"/>
              <a:t>全局函数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先声明，后定义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4176" y="591015"/>
            <a:ext cx="8776009" cy="5765336"/>
          </a:xfrm>
        </p:spPr>
        <p:txBody>
          <a:bodyPr>
            <a:noAutofit/>
          </a:bodyPr>
          <a:lstStyle/>
          <a:p>
            <a:pPr marL="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4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None/>
            </a:pPr>
            <a:endParaRPr lang="zh-CN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extern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gb_printData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data=10);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None/>
            </a:pPr>
            <a:endParaRPr lang="zh-CN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gb_printData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"data="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</a:t>
            </a:r>
            <a:r>
              <a:rPr lang="en-US" altLang="zh-CN" sz="24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gb_printData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buNone/>
            </a:pPr>
            <a:endParaRPr lang="zh-CN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gb_printData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gb_printData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(20);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  <a:endParaRPr lang="zh-CN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581615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560302" y="5307974"/>
            <a:ext cx="1936927" cy="1044693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000" eaLnBrk="1" hangingPunct="1">
              <a:spcBef>
                <a:spcPct val="0"/>
              </a:spcBef>
              <a:buFontTx/>
              <a:buNone/>
            </a:pPr>
            <a:r>
              <a:rPr lang="zh-CN" altLang="pt-BR" sz="2000" dirty="0" smtClean="0">
                <a:ea typeface="楷体_GB2312" pitchFamily="49" charset="-122"/>
                <a:sym typeface="Wingdings" panose="05000000000000000000" pitchFamily="2" charset="2"/>
              </a:rPr>
              <a:t>结果</a:t>
            </a:r>
            <a:r>
              <a:rPr lang="zh-CN" altLang="pt-BR" sz="2000" dirty="0">
                <a:ea typeface="楷体_GB2312" pitchFamily="49" charset="-122"/>
                <a:sym typeface="Wingdings" panose="05000000000000000000" pitchFamily="2" charset="2"/>
              </a:rPr>
              <a:t>输出</a:t>
            </a:r>
            <a:r>
              <a:rPr lang="pt-BR" altLang="zh-CN" sz="2000" dirty="0">
                <a:ea typeface="楷体_GB2312" pitchFamily="49" charset="-122"/>
                <a:sym typeface="Wingdings" panose="05000000000000000000" pitchFamily="2" charset="2"/>
              </a:rPr>
              <a:t>:</a:t>
            </a:r>
          </a:p>
          <a:p>
            <a:pPr marL="180000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data=10</a:t>
            </a:r>
          </a:p>
          <a:p>
            <a:pPr marL="180000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data=20</a:t>
            </a:r>
          </a:p>
        </p:txBody>
      </p:sp>
      <p:sp>
        <p:nvSpPr>
          <p:cNvPr id="14" name="AutoShape 5"/>
          <p:cNvSpPr>
            <a:spLocks/>
          </p:cNvSpPr>
          <p:nvPr/>
        </p:nvSpPr>
        <p:spPr bwMode="auto">
          <a:xfrm>
            <a:off x="5186052" y="2260170"/>
            <a:ext cx="3782044" cy="400305"/>
          </a:xfrm>
          <a:prstGeom prst="borderCallout2">
            <a:avLst>
              <a:gd name="adj1" fmla="val 54616"/>
              <a:gd name="adj2" fmla="val 257"/>
              <a:gd name="adj3" fmla="val 54616"/>
              <a:gd name="adj4" fmla="val -8638"/>
              <a:gd name="adj5" fmla="val 54095"/>
              <a:gd name="adj6" fmla="val -19585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ea typeface="楷体_GB2312" pitchFamily="49" charset="-122"/>
              </a:rPr>
              <a:t>在定义处不能重复给出默认值。</a:t>
            </a:r>
            <a:endParaRPr lang="en-US" altLang="zh-CN" sz="2000" dirty="0">
              <a:ea typeface="楷体_GB2312" pitchFamily="49" charset="-122"/>
            </a:endParaRPr>
          </a:p>
        </p:txBody>
      </p:sp>
      <p:sp>
        <p:nvSpPr>
          <p:cNvPr id="16" name="AutoShape 5"/>
          <p:cNvSpPr>
            <a:spLocks/>
          </p:cNvSpPr>
          <p:nvPr/>
        </p:nvSpPr>
        <p:spPr bwMode="auto">
          <a:xfrm>
            <a:off x="4806911" y="703666"/>
            <a:ext cx="3782044" cy="734841"/>
          </a:xfrm>
          <a:prstGeom prst="borderCallout2">
            <a:avLst>
              <a:gd name="adj1" fmla="val 54616"/>
              <a:gd name="adj2" fmla="val 257"/>
              <a:gd name="adj3" fmla="val 54616"/>
              <a:gd name="adj4" fmla="val -8638"/>
              <a:gd name="adj5" fmla="val 119347"/>
              <a:gd name="adj6" fmla="val -23713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ea typeface="楷体_GB2312" pitchFamily="49" charset="-122"/>
              </a:rPr>
              <a:t>声明放在头文件中。在</a:t>
            </a:r>
            <a:r>
              <a:rPr lang="en-US" altLang="zh-CN" sz="2000" dirty="0" err="1" smtClean="0">
                <a:ea typeface="楷体_GB2312" pitchFamily="49" charset="-122"/>
              </a:rPr>
              <a:t>cpp</a:t>
            </a:r>
            <a:r>
              <a:rPr lang="zh-CN" altLang="en-US" sz="2000" dirty="0" smtClean="0">
                <a:ea typeface="楷体_GB2312" pitchFamily="49" charset="-122"/>
              </a:rPr>
              <a:t>文件中，这里应当是</a:t>
            </a:r>
            <a:r>
              <a:rPr lang="en-US" altLang="zh-CN" sz="2000" dirty="0" smtClean="0">
                <a:ea typeface="楷体_GB2312" pitchFamily="49" charset="-122"/>
              </a:rPr>
              <a:t>include</a:t>
            </a:r>
            <a:r>
              <a:rPr lang="zh-CN" altLang="en-US" sz="2000" dirty="0" smtClean="0">
                <a:ea typeface="楷体_GB2312" pitchFamily="49" charset="-122"/>
              </a:rPr>
              <a:t>语句。</a:t>
            </a:r>
            <a:endParaRPr lang="en-US" altLang="zh-CN" sz="2000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130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316757" y="1780099"/>
            <a:ext cx="4725143" cy="334541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04511" y="4345098"/>
            <a:ext cx="2727533" cy="702527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6"/>
            <a:ext cx="9144000" cy="57843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默认函数参数</a:t>
            </a:r>
            <a:r>
              <a:rPr lang="en-US" altLang="zh-CN" dirty="0" smtClean="0"/>
              <a:t>: </a:t>
            </a:r>
            <a:r>
              <a:rPr lang="zh-CN" altLang="en-US" dirty="0" smtClean="0"/>
              <a:t>全局函数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没有声明，只有定义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4176" y="591015"/>
            <a:ext cx="8776009" cy="576533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4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gb_printData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=10)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"data="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</a:t>
            </a:r>
            <a:r>
              <a:rPr lang="en-US" altLang="zh-CN" sz="24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gb_printData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gb_printData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gb_printData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  <a:endParaRPr lang="zh-CN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581615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6560302" y="5307974"/>
            <a:ext cx="1936927" cy="1044693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000" eaLnBrk="1" hangingPunct="1">
              <a:spcBef>
                <a:spcPct val="0"/>
              </a:spcBef>
              <a:buFontTx/>
              <a:buNone/>
            </a:pPr>
            <a:r>
              <a:rPr lang="zh-CN" altLang="pt-BR" sz="2000" dirty="0" smtClean="0">
                <a:ea typeface="楷体_GB2312" pitchFamily="49" charset="-122"/>
                <a:sym typeface="Wingdings" panose="05000000000000000000" pitchFamily="2" charset="2"/>
              </a:rPr>
              <a:t>结果</a:t>
            </a:r>
            <a:r>
              <a:rPr lang="zh-CN" altLang="pt-BR" sz="2000" dirty="0">
                <a:ea typeface="楷体_GB2312" pitchFamily="49" charset="-122"/>
                <a:sym typeface="Wingdings" panose="05000000000000000000" pitchFamily="2" charset="2"/>
              </a:rPr>
              <a:t>输出</a:t>
            </a:r>
            <a:r>
              <a:rPr lang="pt-BR" altLang="zh-CN" sz="2000" dirty="0">
                <a:ea typeface="楷体_GB2312" pitchFamily="49" charset="-122"/>
                <a:sym typeface="Wingdings" panose="05000000000000000000" pitchFamily="2" charset="2"/>
              </a:rPr>
              <a:t>:</a:t>
            </a:r>
          </a:p>
          <a:p>
            <a:pPr marL="180000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data=10</a:t>
            </a:r>
          </a:p>
          <a:p>
            <a:pPr marL="180000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data=20</a:t>
            </a:r>
          </a:p>
        </p:txBody>
      </p:sp>
    </p:spTree>
    <p:extLst>
      <p:ext uri="{BB962C8B-B14F-4D97-AF65-F5344CB8AC3E}">
        <p14:creationId xmlns:p14="http://schemas.microsoft.com/office/powerpoint/2010/main" val="9680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函数默认参数的位置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函数的所有形参都可以带有默认参数。</a:t>
            </a:r>
          </a:p>
          <a:p>
            <a:r>
              <a:rPr lang="zh-CN" altLang="en-US" dirty="0"/>
              <a:t>如果只有部分形参带有默认参数，则带有默认参数的函数形参一定在后面，不带默认参数的函数形参一定在前面，两者不能交叉。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96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779463" y="2898797"/>
            <a:ext cx="4061777" cy="243840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62440" y="4725782"/>
            <a:ext cx="2609080" cy="481217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6"/>
            <a:ext cx="9144000" cy="57843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只有部分函数参数有默认值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4176" y="1271239"/>
            <a:ext cx="8776009" cy="5085112"/>
          </a:xfrm>
        </p:spPr>
        <p:txBody>
          <a:bodyPr>
            <a:noAutofit/>
          </a:bodyPr>
          <a:lstStyle/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m_real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m_imaginary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fr-FR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CP_Complex(</a:t>
            </a:r>
            <a:r>
              <a:rPr lang="fr-FR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r, </a:t>
            </a:r>
            <a:r>
              <a:rPr lang="fr-FR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7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17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7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char</a:t>
            </a:r>
            <a:r>
              <a:rPr lang="en-US" altLang="zh-CN" sz="17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7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7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7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7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 smtClean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7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m_real</a:t>
            </a:r>
            <a:r>
              <a:rPr lang="en-US" altLang="zh-CN" sz="17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"+"</a:t>
            </a:r>
            <a:r>
              <a:rPr lang="en-US" altLang="zh-CN" sz="17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m_imaginary</a:t>
            </a:r>
            <a:r>
              <a:rPr lang="en-US" altLang="zh-CN" sz="17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7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7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7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7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  <a:endParaRPr lang="en-US" altLang="zh-CN" sz="17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m_real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m_imaginary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的构造函数定义结束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main()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b(10);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c(20, 30);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b.mb_show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复数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b="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c.mb_show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复数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c="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581615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461963" y="699048"/>
            <a:ext cx="8220075" cy="616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下面程序代码</a:t>
            </a:r>
            <a:r>
              <a:rPr lang="zh-CN" altLang="en-US" dirty="0" smtClean="0">
                <a:solidFill>
                  <a:srgbClr val="FF0000"/>
                </a:solidFill>
              </a:rPr>
              <a:t>是否</a:t>
            </a:r>
            <a:r>
              <a:rPr lang="zh-CN" altLang="en-US" dirty="0">
                <a:solidFill>
                  <a:srgbClr val="FF0000"/>
                </a:solidFill>
              </a:rPr>
              <a:t>正确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6560302" y="5307974"/>
            <a:ext cx="1936927" cy="1044693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000" eaLnBrk="1" hangingPunct="1">
              <a:spcBef>
                <a:spcPct val="0"/>
              </a:spcBef>
              <a:buFontTx/>
              <a:buNone/>
            </a:pPr>
            <a:r>
              <a:rPr lang="zh-CN" altLang="pt-BR" sz="2000" dirty="0" smtClean="0">
                <a:ea typeface="楷体_GB2312" pitchFamily="49" charset="-122"/>
                <a:sym typeface="Wingdings" panose="05000000000000000000" pitchFamily="2" charset="2"/>
              </a:rPr>
              <a:t>结果</a:t>
            </a:r>
            <a:r>
              <a:rPr lang="zh-CN" altLang="pt-BR" sz="2000" dirty="0">
                <a:ea typeface="楷体_GB2312" pitchFamily="49" charset="-122"/>
                <a:sym typeface="Wingdings" panose="05000000000000000000" pitchFamily="2" charset="2"/>
              </a:rPr>
              <a:t>输出</a:t>
            </a:r>
            <a:r>
              <a:rPr lang="pt-BR" altLang="zh-CN" sz="2000" dirty="0">
                <a:ea typeface="楷体_GB2312" pitchFamily="49" charset="-122"/>
                <a:sym typeface="Wingdings" panose="05000000000000000000" pitchFamily="2" charset="2"/>
              </a:rPr>
              <a:t>:</a:t>
            </a:r>
          </a:p>
          <a:p>
            <a:pPr marL="18000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复数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b=10+0i</a:t>
            </a:r>
          </a:p>
          <a:p>
            <a:pPr marL="18000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复数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c=20+30i</a:t>
            </a:r>
          </a:p>
        </p:txBody>
      </p:sp>
      <p:sp>
        <p:nvSpPr>
          <p:cNvPr id="21" name="AutoShape 5"/>
          <p:cNvSpPr>
            <a:spLocks/>
          </p:cNvSpPr>
          <p:nvPr/>
        </p:nvSpPr>
        <p:spPr bwMode="auto">
          <a:xfrm>
            <a:off x="3354890" y="1621652"/>
            <a:ext cx="4885861" cy="468313"/>
          </a:xfrm>
          <a:prstGeom prst="borderCallout2">
            <a:avLst>
              <a:gd name="adj1" fmla="val 105366"/>
              <a:gd name="adj2" fmla="val 50331"/>
              <a:gd name="adj3" fmla="val 295858"/>
              <a:gd name="adj4" fmla="val 50045"/>
              <a:gd name="adj5" fmla="val 295339"/>
              <a:gd name="adj6" fmla="val 30711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ea typeface="楷体_GB2312" pitchFamily="49" charset="-122"/>
              </a:rPr>
              <a:t>正确</a:t>
            </a:r>
            <a:r>
              <a:rPr lang="en-US" altLang="zh-CN" sz="2000" dirty="0" smtClean="0">
                <a:ea typeface="楷体_GB2312" pitchFamily="49" charset="-122"/>
              </a:rPr>
              <a:t>: </a:t>
            </a:r>
            <a:r>
              <a:rPr lang="zh-CN" altLang="en-US" sz="2000" dirty="0" smtClean="0">
                <a:ea typeface="楷体_GB2312" pitchFamily="49" charset="-122"/>
              </a:rPr>
              <a:t>提供了最后一个函数参数的默认值。</a:t>
            </a:r>
            <a:endParaRPr lang="en-US" altLang="zh-CN" sz="2000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700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779463" y="2898797"/>
            <a:ext cx="4061777" cy="243840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62440" y="4725782"/>
            <a:ext cx="2609080" cy="481217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6"/>
            <a:ext cx="9144000" cy="57843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只有部分函数参数有默认值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4176" y="1271239"/>
            <a:ext cx="8776009" cy="5085112"/>
          </a:xfrm>
        </p:spPr>
        <p:txBody>
          <a:bodyPr>
            <a:noAutofit/>
          </a:bodyPr>
          <a:lstStyle/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m_real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m_imaginary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r=0,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17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7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char</a:t>
            </a:r>
            <a:r>
              <a:rPr lang="en-US" altLang="zh-CN" sz="17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7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7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7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7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 smtClean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7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m_real</a:t>
            </a:r>
            <a:r>
              <a:rPr lang="en-US" altLang="zh-CN" sz="17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"+"</a:t>
            </a:r>
            <a:r>
              <a:rPr lang="en-US" altLang="zh-CN" sz="17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m_imaginary</a:t>
            </a:r>
            <a:r>
              <a:rPr lang="en-US" altLang="zh-CN" sz="17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7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7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7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7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  <a:endParaRPr lang="en-US" altLang="zh-CN" sz="17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m_real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m_imaginary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的构造函数定义结束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main()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b(10);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c(20, 30);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b.mb_show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复数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b="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c.mb_show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复数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c="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581615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461963" y="699048"/>
            <a:ext cx="8220075" cy="616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下面程序代码</a:t>
            </a:r>
            <a:r>
              <a:rPr lang="zh-CN" altLang="en-US" dirty="0" smtClean="0">
                <a:solidFill>
                  <a:srgbClr val="FF0000"/>
                </a:solidFill>
              </a:rPr>
              <a:t>是否</a:t>
            </a:r>
            <a:r>
              <a:rPr lang="zh-CN" altLang="en-US" dirty="0">
                <a:solidFill>
                  <a:srgbClr val="FF0000"/>
                </a:solidFill>
              </a:rPr>
              <a:t>正确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13" name="AutoShape 5"/>
          <p:cNvSpPr>
            <a:spLocks/>
          </p:cNvSpPr>
          <p:nvPr/>
        </p:nvSpPr>
        <p:spPr bwMode="auto">
          <a:xfrm>
            <a:off x="3377192" y="1590861"/>
            <a:ext cx="4885861" cy="696064"/>
          </a:xfrm>
          <a:prstGeom prst="borderCallout2">
            <a:avLst>
              <a:gd name="adj1" fmla="val 97643"/>
              <a:gd name="adj2" fmla="val 50103"/>
              <a:gd name="adj3" fmla="val 202940"/>
              <a:gd name="adj4" fmla="val 50273"/>
              <a:gd name="adj5" fmla="val 205625"/>
              <a:gd name="adj6" fmla="val 30026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rgbClr val="FF0000"/>
                </a:solidFill>
                <a:ea typeface="楷体_GB2312" pitchFamily="49" charset="-122"/>
              </a:rPr>
              <a:t>错误</a:t>
            </a:r>
            <a:r>
              <a:rPr lang="en-US" altLang="zh-CN" sz="2000" dirty="0" smtClean="0">
                <a:ea typeface="楷体_GB2312" pitchFamily="49" charset="-122"/>
              </a:rPr>
              <a:t>: </a:t>
            </a:r>
            <a:r>
              <a:rPr lang="zh-CN" altLang="en-US" sz="2000" dirty="0" smtClean="0">
                <a:ea typeface="楷体_GB2312" pitchFamily="49" charset="-122"/>
              </a:rPr>
              <a:t>前面的函数参数有默认值，但后面</a:t>
            </a:r>
            <a:r>
              <a:rPr lang="zh-CN" altLang="en-US" sz="2000" dirty="0">
                <a:ea typeface="楷体_GB2312" pitchFamily="49" charset="-122"/>
              </a:rPr>
              <a:t>的函数</a:t>
            </a:r>
            <a:r>
              <a:rPr lang="zh-CN" altLang="en-US" sz="2000" dirty="0" smtClean="0">
                <a:ea typeface="楷体_GB2312" pitchFamily="49" charset="-122"/>
              </a:rPr>
              <a:t>参数</a:t>
            </a:r>
            <a:r>
              <a:rPr lang="zh-CN" altLang="en-US" sz="2000" dirty="0" smtClean="0">
                <a:solidFill>
                  <a:srgbClr val="FF0000"/>
                </a:solidFill>
                <a:ea typeface="楷体_GB2312" pitchFamily="49" charset="-122"/>
              </a:rPr>
              <a:t>没有</a:t>
            </a:r>
            <a:r>
              <a:rPr lang="zh-CN" altLang="en-US" sz="2000" dirty="0" smtClean="0">
                <a:ea typeface="楷体_GB2312" pitchFamily="49" charset="-122"/>
              </a:rPr>
              <a:t>默认</a:t>
            </a:r>
            <a:r>
              <a:rPr lang="zh-CN" altLang="en-US" sz="2000" dirty="0">
                <a:ea typeface="楷体_GB2312" pitchFamily="49" charset="-122"/>
              </a:rPr>
              <a:t>值。</a:t>
            </a:r>
            <a:endParaRPr lang="en-US" altLang="zh-CN" sz="2000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505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219A-EC9F-4AD0-8836-930323F9B309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245435" y="1139776"/>
            <a:ext cx="1752523" cy="613932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都是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4079329" y="1125273"/>
            <a:ext cx="198778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 2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 3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不是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6633581" y="1125273"/>
            <a:ext cx="194299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 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不是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 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1245435" y="1756340"/>
            <a:ext cx="2230244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 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不是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 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不是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896065" y="1266742"/>
            <a:ext cx="360000" cy="36000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3696507" y="1266742"/>
            <a:ext cx="360000" cy="36000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6274685" y="1266742"/>
            <a:ext cx="360000" cy="36000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896065" y="1897809"/>
            <a:ext cx="360000" cy="36000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圆角矩形 16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11"/>
            </p:custDataLst>
          </p:nvPr>
        </p:nvSpPr>
        <p:spPr>
          <a:xfrm>
            <a:off x="4079329" y="1756340"/>
            <a:ext cx="1983105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不是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 2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 3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5" name="椭圆 24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3696507" y="1897809"/>
            <a:ext cx="360000" cy="36000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13"/>
            </p:custDataLst>
          </p:nvPr>
        </p:nvSpPr>
        <p:spPr>
          <a:xfrm>
            <a:off x="6633581" y="1756340"/>
            <a:ext cx="220794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不是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 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 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不是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7" name="椭圆 26"/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6274685" y="1897809"/>
            <a:ext cx="360000" cy="36000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15"/>
            </p:custDataLst>
          </p:nvPr>
        </p:nvSpPr>
        <p:spPr>
          <a:xfrm>
            <a:off x="1245435" y="2455379"/>
            <a:ext cx="220794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不是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 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 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9" name="椭圆 28"/>
          <p:cNvSpPr>
            <a:spLocks noChangeAspect="1"/>
          </p:cNvSpPr>
          <p:nvPr>
            <p:custDataLst>
              <p:tags r:id="rId16"/>
            </p:custDataLst>
          </p:nvPr>
        </p:nvSpPr>
        <p:spPr>
          <a:xfrm>
            <a:off x="896065" y="2596848"/>
            <a:ext cx="360000" cy="36000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" name="文本框 29"/>
          <p:cNvSpPr txBox="1"/>
          <p:nvPr>
            <p:custDataLst>
              <p:tags r:id="rId17"/>
            </p:custDataLst>
          </p:nvPr>
        </p:nvSpPr>
        <p:spPr>
          <a:xfrm>
            <a:off x="4079329" y="2455379"/>
            <a:ext cx="1683834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1, 2, 3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都不是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1" name="椭圆 30"/>
          <p:cNvSpPr>
            <a:spLocks noChangeAspect="1"/>
          </p:cNvSpPr>
          <p:nvPr>
            <p:custDataLst>
              <p:tags r:id="rId18"/>
            </p:custDataLst>
          </p:nvPr>
        </p:nvSpPr>
        <p:spPr>
          <a:xfrm>
            <a:off x="3696507" y="2596848"/>
            <a:ext cx="360000" cy="36000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H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2" name="内容占位符 2"/>
          <p:cNvSpPr txBox="1">
            <a:spLocks/>
          </p:cNvSpPr>
          <p:nvPr/>
        </p:nvSpPr>
        <p:spPr>
          <a:xfrm>
            <a:off x="738409" y="3343861"/>
            <a:ext cx="3507024" cy="2800558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 dirty="0" smtClean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 dirty="0" smtClean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195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 dirty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例</a:t>
            </a:r>
            <a:r>
              <a:rPr lang="en-US" altLang="zh-CN" dirty="0" smtClean="0"/>
              <a:t>1: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rgbClr val="0000FF"/>
                </a:solidFill>
              </a:rPr>
              <a:t>void </a:t>
            </a:r>
            <a:r>
              <a:rPr lang="en-US" dirty="0" smtClean="0"/>
              <a:t>fun(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a)</a:t>
            </a:r>
            <a:r>
              <a:rPr lang="en-US" altLang="zh-CN" dirty="0" smtClean="0"/>
              <a:t>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 smtClean="0"/>
              <a:t> fun(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a = 10)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2: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void</a:t>
            </a:r>
            <a:r>
              <a:rPr lang="en-US" altLang="zh-CN" dirty="0" smtClean="0"/>
              <a:t> fun( 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void</a:t>
            </a:r>
            <a:r>
              <a:rPr lang="en-US" altLang="zh-CN" dirty="0" smtClean="0"/>
              <a:t> fun(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a = 10);</a:t>
            </a:r>
          </a:p>
        </p:txBody>
      </p:sp>
      <p:sp>
        <p:nvSpPr>
          <p:cNvPr id="33" name="内容占位符 2"/>
          <p:cNvSpPr txBox="1">
            <a:spLocks/>
          </p:cNvSpPr>
          <p:nvPr/>
        </p:nvSpPr>
        <p:spPr>
          <a:xfrm>
            <a:off x="4553719" y="4220675"/>
            <a:ext cx="3752219" cy="1415271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 dirty="0" smtClean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 dirty="0" smtClean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195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 dirty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例</a:t>
            </a:r>
            <a:r>
              <a:rPr lang="en-US" altLang="zh-CN" dirty="0" smtClean="0"/>
              <a:t>3: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 smtClean="0"/>
              <a:t> fun(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a)</a:t>
            </a:r>
            <a:r>
              <a:rPr lang="en-US" altLang="zh-CN" dirty="0" smtClean="0"/>
              <a:t>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 smtClean="0"/>
              <a:t> fun(</a:t>
            </a:r>
            <a:r>
              <a:rPr lang="en-US" dirty="0" err="1" smtClean="0">
                <a:solidFill>
                  <a:srgbClr val="0000FF"/>
                </a:solidFill>
              </a:rPr>
              <a:t>const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a)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  <p:sp>
        <p:nvSpPr>
          <p:cNvPr id="8" name="文本框 7"/>
          <p:cNvSpPr txBox="1"/>
          <p:nvPr>
            <p:custDataLst>
              <p:tags r:id="rId19"/>
            </p:custDataLst>
          </p:nvPr>
        </p:nvSpPr>
        <p:spPr>
          <a:xfrm>
            <a:off x="914400" y="635001"/>
            <a:ext cx="7315200" cy="51648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请判断下面各个案例是否是有效的重载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函数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?</a:t>
            </a:r>
          </a:p>
        </p:txBody>
      </p:sp>
      <p:grpSp>
        <p:nvGrpSpPr>
          <p:cNvPr id="22" name="组合 21"/>
          <p:cNvGrpSpPr/>
          <p:nvPr>
            <p:custDataLst>
              <p:tags r:id="rId20"/>
            </p:custDataLst>
          </p:nvPr>
        </p:nvGrpSpPr>
        <p:grpSpPr>
          <a:xfrm>
            <a:off x="0" y="0"/>
            <a:ext cx="9144000" cy="499916"/>
            <a:chOff x="0" y="0"/>
            <a:chExt cx="9144000" cy="650013"/>
          </a:xfrm>
        </p:grpSpPr>
        <p:sp>
          <p:nvSpPr>
            <p:cNvPr id="18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1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1525905" y="142013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/>
          </p:cNvPicPr>
          <p:nvPr>
            <p:custDataLst>
              <p:tags r:id="rId21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524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请判断下面各个案例是否是有效的重载函数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例</a:t>
            </a:r>
            <a:r>
              <a:rPr lang="en-US" altLang="zh-CN" dirty="0"/>
              <a:t>1: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 smtClean="0">
                <a:solidFill>
                  <a:srgbClr val="0000FF"/>
                </a:solidFill>
              </a:rPr>
              <a:t>void </a:t>
            </a:r>
            <a:r>
              <a:rPr lang="en-US" altLang="en-US" dirty="0" smtClean="0"/>
              <a:t>fun(</a:t>
            </a:r>
            <a:r>
              <a:rPr lang="en-US" altLang="en-US" dirty="0" err="1">
                <a:solidFill>
                  <a:srgbClr val="0000FF"/>
                </a:solidFill>
              </a:rPr>
              <a:t>int</a:t>
            </a:r>
            <a:r>
              <a:rPr lang="en-US" altLang="en-US" dirty="0" smtClean="0"/>
              <a:t> a)</a:t>
            </a:r>
            <a:r>
              <a:rPr lang="en-US" altLang="zh-CN" dirty="0" smtClean="0"/>
              <a:t>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0000FF"/>
                </a:solidFill>
              </a:rPr>
              <a:t>void</a:t>
            </a:r>
            <a:r>
              <a:rPr lang="en-US" altLang="en-US" dirty="0" smtClean="0"/>
              <a:t> fun(</a:t>
            </a:r>
            <a:r>
              <a:rPr lang="en-US" altLang="en-US" dirty="0" err="1">
                <a:solidFill>
                  <a:srgbClr val="0000FF"/>
                </a:solidFill>
              </a:rPr>
              <a:t>int</a:t>
            </a:r>
            <a:r>
              <a:rPr lang="en-US" altLang="en-US" dirty="0" smtClean="0"/>
              <a:t> a = 10)</a:t>
            </a:r>
            <a:r>
              <a:rPr lang="en-US" altLang="zh-CN" dirty="0" smtClean="0"/>
              <a:t>;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例</a:t>
            </a:r>
            <a:r>
              <a:rPr lang="en-US" altLang="zh-CN" dirty="0"/>
              <a:t>2: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00FF"/>
                </a:solidFill>
              </a:rPr>
              <a:t>void</a:t>
            </a:r>
            <a:r>
              <a:rPr lang="en-US" altLang="zh-CN" dirty="0"/>
              <a:t> fun( );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00FF"/>
                </a:solidFill>
              </a:rPr>
              <a:t>void</a:t>
            </a:r>
            <a:r>
              <a:rPr lang="en-US" altLang="zh-CN" dirty="0"/>
              <a:t> fun(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a = 10);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例</a:t>
            </a:r>
            <a:r>
              <a:rPr lang="en-US" altLang="zh-CN" dirty="0"/>
              <a:t>3: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0000FF"/>
                </a:solidFill>
              </a:rPr>
              <a:t>void</a:t>
            </a:r>
            <a:r>
              <a:rPr lang="en-US" altLang="en-US" dirty="0"/>
              <a:t> fun(</a:t>
            </a:r>
            <a:r>
              <a:rPr lang="en-US" altLang="en-US" dirty="0" err="1">
                <a:solidFill>
                  <a:srgbClr val="0000FF"/>
                </a:solidFill>
              </a:rPr>
              <a:t>int</a:t>
            </a:r>
            <a:r>
              <a:rPr lang="en-US" altLang="en-US" dirty="0"/>
              <a:t> a)</a:t>
            </a:r>
            <a:r>
              <a:rPr lang="en-US" altLang="zh-CN" dirty="0"/>
              <a:t>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0000FF"/>
                </a:solidFill>
              </a:rPr>
              <a:t>void</a:t>
            </a:r>
            <a:r>
              <a:rPr lang="en-US" altLang="en-US" dirty="0"/>
              <a:t> fun(</a:t>
            </a:r>
            <a:r>
              <a:rPr lang="en-US" altLang="en-US" dirty="0" err="1">
                <a:solidFill>
                  <a:srgbClr val="0000FF"/>
                </a:solidFill>
              </a:rPr>
              <a:t>const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int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a</a:t>
            </a:r>
            <a:r>
              <a:rPr lang="en-US" altLang="en-US" dirty="0" smtClean="0"/>
              <a:t>)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786313" y="1989138"/>
            <a:ext cx="3889375" cy="468312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  <a:sym typeface="Wingdings" panose="05000000000000000000" pitchFamily="2" charset="2"/>
              </a:rPr>
              <a:t>出现函数重复定义的错误。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924300" y="3429000"/>
            <a:ext cx="4751388" cy="468313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  <a:sym typeface="Wingdings" panose="05000000000000000000" pitchFamily="2" charset="2"/>
              </a:rPr>
              <a:t>在函数调用</a:t>
            </a:r>
            <a:r>
              <a:rPr lang="en-US" altLang="zh-CN" sz="2400">
                <a:ea typeface="楷体_GB2312" pitchFamily="49" charset="-122"/>
                <a:sym typeface="Wingdings" panose="05000000000000000000" pitchFamily="2" charset="2"/>
              </a:rPr>
              <a:t>fun( )</a:t>
            </a:r>
            <a:r>
              <a:rPr lang="zh-CN" altLang="en-US" sz="2400">
                <a:ea typeface="楷体_GB2312" pitchFamily="49" charset="-122"/>
                <a:sym typeface="Wingdings" panose="05000000000000000000" pitchFamily="2" charset="2"/>
              </a:rPr>
              <a:t>时，无法区分。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500563" y="4941888"/>
            <a:ext cx="4391025" cy="863600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  <a:sym typeface="Wingdings" panose="05000000000000000000" pitchFamily="2" charset="2"/>
              </a:rPr>
              <a:t>对于基本数据类型，是否</a:t>
            </a:r>
            <a:r>
              <a:rPr lang="en-US" altLang="zh-CN" sz="2400">
                <a:ea typeface="楷体_GB2312" pitchFamily="49" charset="-122"/>
                <a:sym typeface="Wingdings" panose="05000000000000000000" pitchFamily="2" charset="2"/>
              </a:rPr>
              <a:t>const</a:t>
            </a:r>
            <a:r>
              <a:rPr lang="zh-CN" altLang="en-US" sz="2400">
                <a:ea typeface="楷体_GB2312" pitchFamily="49" charset="-122"/>
                <a:sym typeface="Wingdings" panose="05000000000000000000" pitchFamily="2" charset="2"/>
              </a:rPr>
              <a:t>的差异不足以区分为不同的函数。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7164388" y="5805488"/>
            <a:ext cx="1728787" cy="468312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  <a:sym typeface="Wingdings" panose="05000000000000000000" pitchFamily="2" charset="2"/>
              </a:rPr>
              <a:t>都不是。</a:t>
            </a:r>
          </a:p>
        </p:txBody>
      </p:sp>
    </p:spTree>
    <p:extLst>
      <p:ext uri="{BB962C8B-B14F-4D97-AF65-F5344CB8AC3E}">
        <p14:creationId xmlns:p14="http://schemas.microsoft.com/office/powerpoint/2010/main" val="20605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有效的重载函数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3" y="1457325"/>
            <a:ext cx="8220075" cy="1464295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4:</a:t>
            </a:r>
          </a:p>
          <a:p>
            <a:pPr lvl="1">
              <a:buNone/>
            </a:pPr>
            <a:r>
              <a:rPr lang="en-US" altLang="en-US" dirty="0">
                <a:solidFill>
                  <a:srgbClr val="0000FF"/>
                </a:solidFill>
              </a:rPr>
              <a:t>void </a:t>
            </a:r>
            <a:r>
              <a:rPr lang="en-US" altLang="en-US" dirty="0"/>
              <a:t>fun(</a:t>
            </a:r>
            <a:r>
              <a:rPr lang="en-US" altLang="en-US" dirty="0" err="1">
                <a:solidFill>
                  <a:srgbClr val="0000FF"/>
                </a:solidFill>
              </a:rPr>
              <a:t>int</a:t>
            </a:r>
            <a:r>
              <a:rPr lang="en-US" altLang="en-US" dirty="0"/>
              <a:t> a)</a:t>
            </a:r>
            <a:r>
              <a:rPr lang="zh-CN" altLang="en-US" dirty="0"/>
              <a:t>；</a:t>
            </a:r>
          </a:p>
          <a:p>
            <a:pPr lvl="1">
              <a:buNone/>
            </a:pPr>
            <a:r>
              <a:rPr lang="en-US" altLang="en-US" dirty="0">
                <a:solidFill>
                  <a:srgbClr val="0000FF"/>
                </a:solidFill>
              </a:rPr>
              <a:t>void </a:t>
            </a:r>
            <a:r>
              <a:rPr lang="en-US" altLang="en-US" dirty="0"/>
              <a:t>fun(</a:t>
            </a:r>
            <a:r>
              <a:rPr lang="en-US" altLang="en-US" dirty="0" err="1">
                <a:solidFill>
                  <a:srgbClr val="0000FF"/>
                </a:solidFill>
              </a:rPr>
              <a:t>int</a:t>
            </a:r>
            <a:r>
              <a:rPr lang="en-US" altLang="en-US" dirty="0"/>
              <a:t> </a:t>
            </a:r>
            <a:r>
              <a:rPr lang="en-US" altLang="zh-CN" dirty="0"/>
              <a:t>&amp; </a:t>
            </a:r>
            <a:r>
              <a:rPr lang="en-US" altLang="en-US" dirty="0"/>
              <a:t>a)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90575" y="3429000"/>
            <a:ext cx="3167063" cy="1295400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楷体_GB2312" pitchFamily="49" charset="-122"/>
                <a:sym typeface="Wingdings" panose="05000000000000000000" pitchFamily="2" charset="2"/>
              </a:rPr>
              <a:t>对于函数调用</a:t>
            </a:r>
            <a:r>
              <a:rPr lang="en-US" altLang="zh-CN" sz="2400" dirty="0">
                <a:ea typeface="楷体_GB2312" pitchFamily="49" charset="-122"/>
                <a:sym typeface="Wingdings" panose="05000000000000000000" pitchFamily="2" charset="2"/>
              </a:rPr>
              <a:t>fun(5)</a:t>
            </a:r>
            <a:r>
              <a:rPr lang="zh-CN" altLang="en-US" sz="2400" dirty="0">
                <a:ea typeface="楷体_GB2312" pitchFamily="49" charset="-122"/>
                <a:sym typeface="Wingdings" panose="05000000000000000000" pitchFamily="2" charset="2"/>
              </a:rPr>
              <a:t>，可以区分，并正常运行。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246563" y="3429000"/>
            <a:ext cx="4103687" cy="1655763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楷体_GB2312" pitchFamily="49" charset="-122"/>
                <a:sym typeface="Wingdings" panose="05000000000000000000" pitchFamily="2" charset="2"/>
              </a:rPr>
              <a:t>对于如下函数调用</a:t>
            </a:r>
            <a:r>
              <a:rPr lang="en-US" altLang="zh-CN" sz="2400" dirty="0">
                <a:ea typeface="楷体_GB2312" pitchFamily="49" charset="-122"/>
                <a:sym typeface="Wingdings" panose="05000000000000000000" pitchFamily="2" charset="2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ea typeface="新宋体" panose="02010609030101010101" pitchFamily="49" charset="-122"/>
                <a:sym typeface="Wingdings" panose="05000000000000000000" pitchFamily="2" charset="2"/>
              </a:rPr>
              <a:t>     </a:t>
            </a:r>
            <a:r>
              <a:rPr lang="en-US" altLang="zh-CN" sz="2400" dirty="0" err="1">
                <a:solidFill>
                  <a:srgbClr val="0000FF"/>
                </a:solidFill>
                <a:ea typeface="新宋体" panose="02010609030101010101" pitchFamily="49" charset="-122"/>
                <a:sym typeface="Wingdings" panose="05000000000000000000" pitchFamily="2" charset="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ea typeface="新宋体" panose="02010609030101010101" pitchFamily="49" charset="-122"/>
                <a:sym typeface="Wingdings" panose="05000000000000000000" pitchFamily="2" charset="2"/>
              </a:rPr>
              <a:t> a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楷体_GB2312" pitchFamily="49" charset="-122"/>
                <a:sym typeface="Wingdings" panose="05000000000000000000" pitchFamily="2" charset="2"/>
              </a:rPr>
              <a:t>     </a:t>
            </a:r>
            <a:r>
              <a:rPr lang="en-US" altLang="zh-CN" sz="2400" dirty="0">
                <a:solidFill>
                  <a:srgbClr val="000000"/>
                </a:solidFill>
                <a:ea typeface="新宋体" panose="02010609030101010101" pitchFamily="49" charset="-122"/>
                <a:sym typeface="Wingdings" panose="05000000000000000000" pitchFamily="2" charset="2"/>
              </a:rPr>
              <a:t>fun(a);</a:t>
            </a:r>
            <a:endParaRPr lang="en-US" altLang="zh-CN" sz="2400" dirty="0">
              <a:ea typeface="楷体_GB2312" pitchFamily="49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楷体_GB2312" pitchFamily="49" charset="-122"/>
                <a:sym typeface="Wingdings" panose="05000000000000000000" pitchFamily="2" charset="2"/>
              </a:rPr>
              <a:t>无法区分，将出现编译错误。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246563" y="5661025"/>
            <a:ext cx="4104000" cy="468313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楷体_GB2312" pitchFamily="49" charset="-122"/>
                <a:sym typeface="Wingdings" panose="05000000000000000000" pitchFamily="2" charset="2"/>
              </a:rPr>
              <a:t>不是有效的重载函数。</a:t>
            </a:r>
          </a:p>
        </p:txBody>
      </p:sp>
    </p:spTree>
    <p:extLst>
      <p:ext uri="{BB962C8B-B14F-4D97-AF65-F5344CB8AC3E}">
        <p14:creationId xmlns:p14="http://schemas.microsoft.com/office/powerpoint/2010/main" val="126689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助教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唐瑞杰</a:t>
            </a:r>
          </a:p>
          <a:p>
            <a:pPr lvl="1"/>
            <a:r>
              <a:rPr lang="en-US" altLang="zh-CN" dirty="0"/>
              <a:t>Tel: 13521813891</a:t>
            </a:r>
          </a:p>
          <a:p>
            <a:pPr lvl="1"/>
            <a:r>
              <a:rPr lang="en-US" altLang="zh-CN" dirty="0"/>
              <a:t>Email: thss15_tangrj@163.com</a:t>
            </a:r>
          </a:p>
          <a:p>
            <a:pPr lvl="1"/>
            <a:r>
              <a:rPr lang="zh-CN" altLang="en-US" dirty="0"/>
              <a:t>微信号</a:t>
            </a:r>
            <a:r>
              <a:rPr lang="en-US" altLang="zh-CN" dirty="0"/>
              <a:t>: trj13619002195</a:t>
            </a:r>
          </a:p>
          <a:p>
            <a:r>
              <a:rPr lang="zh-CN" altLang="en-US" dirty="0"/>
              <a:t>郑成伟</a:t>
            </a:r>
          </a:p>
          <a:p>
            <a:pPr lvl="1"/>
            <a:r>
              <a:rPr lang="en-US" altLang="zh-CN" dirty="0"/>
              <a:t>Tel: 18401653040</a:t>
            </a:r>
          </a:p>
          <a:p>
            <a:pPr lvl="1"/>
            <a:r>
              <a:rPr lang="en-US" altLang="zh-CN" dirty="0"/>
              <a:t>Email: </a:t>
            </a:r>
            <a:r>
              <a:rPr lang="en-US" altLang="zh-CN" dirty="0" smtClean="0"/>
              <a:t>zhengcw18@mails.tsinghua.edu.cn</a:t>
            </a:r>
          </a:p>
          <a:p>
            <a:pPr lvl="1"/>
            <a:r>
              <a:rPr lang="zh-CN" altLang="en-US" dirty="0"/>
              <a:t>微信号</a:t>
            </a:r>
            <a:r>
              <a:rPr lang="en-US" altLang="zh-CN" dirty="0" smtClean="0"/>
              <a:t>: </a:t>
            </a:r>
            <a:r>
              <a:rPr lang="zh-CN" altLang="en-US" smtClean="0"/>
              <a:t>可以通过手机号加入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5C1D-3DEC-475C-8129-2CB307D07981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68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940091" y="5379032"/>
            <a:ext cx="1387320" cy="243840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683280" y="5363792"/>
            <a:ext cx="1387320" cy="243840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667045" y="4002767"/>
            <a:ext cx="4014676" cy="243840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子类成员函数与父类成员函数之间的重载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3" y="1457325"/>
            <a:ext cx="3730896" cy="4899026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mb_fun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b.mb_fun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</a:t>
            </a:r>
            <a:r>
              <a:rPr lang="zh-CN" altLang="en-US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197626" y="1457325"/>
            <a:ext cx="4500330" cy="489902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8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80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endParaRPr lang="en-US" altLang="zh-CN" sz="180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mb_fun() {cout</a:t>
            </a:r>
            <a:r>
              <a:rPr lang="en-US" altLang="zh-CN" sz="180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"A"</a:t>
            </a:r>
            <a:r>
              <a:rPr lang="en-US" altLang="zh-CN" sz="180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180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180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80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sz="180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endParaRPr lang="en-US" altLang="zh-CN" sz="180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void</a:t>
            </a:r>
            <a:r>
              <a:rPr lang="en-US" altLang="zh-CN" sz="180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mb_fun(</a:t>
            </a:r>
            <a:r>
              <a:rPr lang="en-US" altLang="zh-CN" sz="180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smtClean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{cout</a:t>
            </a:r>
            <a:r>
              <a:rPr lang="en-US" altLang="zh-CN" sz="180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"B"</a:t>
            </a:r>
            <a:r>
              <a:rPr lang="en-US" altLang="zh-CN" sz="180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smtClean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zh-CN" altLang="en-US" sz="180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180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80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b.mb_fun();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180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80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sz="180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824644" y="4413637"/>
            <a:ext cx="1368215" cy="1044693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000" eaLnBrk="1" hangingPunct="1">
              <a:spcBef>
                <a:spcPct val="0"/>
              </a:spcBef>
              <a:buFontTx/>
              <a:buNone/>
            </a:pPr>
            <a:r>
              <a:rPr lang="zh-CN" altLang="pt-BR" sz="2000" dirty="0" smtClean="0">
                <a:ea typeface="楷体_GB2312" pitchFamily="49" charset="-122"/>
                <a:sym typeface="Wingdings" panose="05000000000000000000" pitchFamily="2" charset="2"/>
              </a:rPr>
              <a:t>结果</a:t>
            </a:r>
            <a:r>
              <a:rPr lang="zh-CN" altLang="pt-BR" sz="2000" dirty="0">
                <a:ea typeface="楷体_GB2312" pitchFamily="49" charset="-122"/>
                <a:sym typeface="Wingdings" panose="05000000000000000000" pitchFamily="2" charset="2"/>
              </a:rPr>
              <a:t>输出</a:t>
            </a:r>
            <a:r>
              <a:rPr lang="pt-BR" altLang="zh-CN" sz="2000" dirty="0">
                <a:ea typeface="楷体_GB2312" pitchFamily="49" charset="-122"/>
                <a:sym typeface="Wingdings" panose="05000000000000000000" pitchFamily="2" charset="2"/>
              </a:rPr>
              <a:t>:</a:t>
            </a:r>
          </a:p>
          <a:p>
            <a:pPr marL="180000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A</a:t>
            </a:r>
          </a:p>
        </p:txBody>
      </p:sp>
      <p:sp>
        <p:nvSpPr>
          <p:cNvPr id="11" name="AutoShape 5"/>
          <p:cNvSpPr>
            <a:spLocks/>
          </p:cNvSpPr>
          <p:nvPr/>
        </p:nvSpPr>
        <p:spPr bwMode="auto">
          <a:xfrm>
            <a:off x="6512312" y="2941577"/>
            <a:ext cx="2185644" cy="1005955"/>
          </a:xfrm>
          <a:prstGeom prst="borderCallout2">
            <a:avLst>
              <a:gd name="adj1" fmla="val 54616"/>
              <a:gd name="adj2" fmla="val 257"/>
              <a:gd name="adj3" fmla="val 54616"/>
              <a:gd name="adj4" fmla="val -4046"/>
              <a:gd name="adj5" fmla="val 102719"/>
              <a:gd name="adj6" fmla="val -14019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>
                <a:ea typeface="楷体_GB2312" pitchFamily="49" charset="-122"/>
              </a:rPr>
              <a:t>这个成员函数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屏蔽了</a:t>
            </a:r>
            <a:r>
              <a:rPr lang="zh-CN" altLang="en-US" sz="2000" dirty="0">
                <a:ea typeface="楷体_GB2312" pitchFamily="49" charset="-122"/>
              </a:rPr>
              <a:t>父类</a:t>
            </a:r>
            <a:r>
              <a:rPr lang="en-US" altLang="zh-CN" sz="2000" dirty="0">
                <a:ea typeface="楷体_GB2312" pitchFamily="49" charset="-122"/>
              </a:rPr>
              <a:t>A</a:t>
            </a:r>
            <a:r>
              <a:rPr lang="zh-CN" altLang="en-US" sz="2000" dirty="0">
                <a:ea typeface="楷体_GB2312" pitchFamily="49" charset="-122"/>
              </a:rPr>
              <a:t>的同名成员函数。</a:t>
            </a:r>
            <a:endParaRPr lang="en-US" altLang="zh-CN" sz="2000" dirty="0">
              <a:ea typeface="楷体_GB2312" pitchFamily="49" charset="-122"/>
            </a:endParaRPr>
          </a:p>
        </p:txBody>
      </p:sp>
      <p:sp>
        <p:nvSpPr>
          <p:cNvPr id="14" name="AutoShape 5"/>
          <p:cNvSpPr>
            <a:spLocks/>
          </p:cNvSpPr>
          <p:nvPr/>
        </p:nvSpPr>
        <p:spPr bwMode="auto">
          <a:xfrm>
            <a:off x="6336284" y="4342575"/>
            <a:ext cx="2361672" cy="1005955"/>
          </a:xfrm>
          <a:prstGeom prst="borderCallout2">
            <a:avLst>
              <a:gd name="adj1" fmla="val 54616"/>
              <a:gd name="adj2" fmla="val 257"/>
              <a:gd name="adj3" fmla="val 54616"/>
              <a:gd name="adj4" fmla="val -4046"/>
              <a:gd name="adj5" fmla="val 102719"/>
              <a:gd name="adj6" fmla="val -14019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rgbClr val="FF0000"/>
                </a:solidFill>
                <a:ea typeface="楷体_GB2312" pitchFamily="49" charset="-122"/>
              </a:rPr>
              <a:t>编译错误</a:t>
            </a:r>
            <a:r>
              <a:rPr lang="en-US" altLang="zh-CN" sz="2000" dirty="0" smtClean="0">
                <a:ea typeface="楷体_GB2312" pitchFamily="49" charset="-122"/>
              </a:rPr>
              <a:t>: </a:t>
            </a:r>
            <a:r>
              <a:rPr lang="zh-CN" altLang="en-US" sz="2000" dirty="0">
                <a:ea typeface="楷体_GB2312" pitchFamily="49" charset="-122"/>
              </a:rPr>
              <a:t>“</a:t>
            </a:r>
            <a:r>
              <a:rPr lang="en-US" altLang="zh-CN" sz="2000" dirty="0">
                <a:ea typeface="楷体_GB2312" pitchFamily="49" charset="-122"/>
              </a:rPr>
              <a:t>B::mb_fun”</a:t>
            </a:r>
            <a:r>
              <a:rPr lang="zh-CN" altLang="en-US" sz="2000" dirty="0">
                <a:ea typeface="楷体_GB2312" pitchFamily="49" charset="-122"/>
              </a:rPr>
              <a:t>的调用参数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不能</a:t>
            </a:r>
            <a:r>
              <a:rPr lang="zh-CN" altLang="en-US" sz="2000" dirty="0">
                <a:ea typeface="楷体_GB2312" pitchFamily="49" charset="-122"/>
              </a:rPr>
              <a:t>为</a:t>
            </a:r>
            <a:r>
              <a:rPr lang="zh-CN" altLang="en-US" sz="2000" dirty="0" smtClean="0">
                <a:ea typeface="楷体_GB2312" pitchFamily="49" charset="-122"/>
              </a:rPr>
              <a:t>空。</a:t>
            </a:r>
            <a:endParaRPr lang="en-US" altLang="zh-CN" sz="2000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597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940091" y="5135692"/>
            <a:ext cx="1745922" cy="243840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883998" y="5363792"/>
            <a:ext cx="1387320" cy="243840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667045" y="3757445"/>
            <a:ext cx="4014676" cy="243840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6"/>
            <a:ext cx="9144000" cy="1124845"/>
          </a:xfrm>
        </p:spPr>
        <p:txBody>
          <a:bodyPr/>
          <a:lstStyle/>
          <a:p>
            <a:r>
              <a:rPr lang="zh-CN" altLang="en-US" dirty="0"/>
              <a:t>子类成员函数与父类成员函数之间的重载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2" y="1215483"/>
            <a:ext cx="3942769" cy="5140868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mb_fun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"A"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mb_fun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b.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mb_fun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128021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401540" y="1215483"/>
            <a:ext cx="4385624" cy="5140868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mb_fun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"A"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::mb_fun;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mb_fun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b.mb_fun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036516" y="5311658"/>
            <a:ext cx="1368215" cy="1044693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000" eaLnBrk="1" hangingPunct="1">
              <a:spcBef>
                <a:spcPct val="0"/>
              </a:spcBef>
              <a:buFontTx/>
              <a:buNone/>
            </a:pPr>
            <a:r>
              <a:rPr lang="zh-CN" altLang="pt-BR" sz="2000" dirty="0" smtClean="0">
                <a:ea typeface="楷体_GB2312" pitchFamily="49" charset="-122"/>
                <a:sym typeface="Wingdings" panose="05000000000000000000" pitchFamily="2" charset="2"/>
              </a:rPr>
              <a:t>结果</a:t>
            </a:r>
            <a:r>
              <a:rPr lang="zh-CN" altLang="pt-BR" sz="2000" dirty="0">
                <a:ea typeface="楷体_GB2312" pitchFamily="49" charset="-122"/>
                <a:sym typeface="Wingdings" panose="05000000000000000000" pitchFamily="2" charset="2"/>
              </a:rPr>
              <a:t>输出</a:t>
            </a:r>
            <a:r>
              <a:rPr lang="pt-BR" altLang="zh-CN" sz="2000" dirty="0">
                <a:ea typeface="楷体_GB2312" pitchFamily="49" charset="-122"/>
                <a:sym typeface="Wingdings" panose="05000000000000000000" pitchFamily="2" charset="2"/>
              </a:rPr>
              <a:t>:</a:t>
            </a:r>
          </a:p>
          <a:p>
            <a:pPr marL="180000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A</a:t>
            </a:r>
          </a:p>
        </p:txBody>
      </p:sp>
      <p:sp>
        <p:nvSpPr>
          <p:cNvPr id="11" name="AutoShape 5"/>
          <p:cNvSpPr>
            <a:spLocks/>
          </p:cNvSpPr>
          <p:nvPr/>
        </p:nvSpPr>
        <p:spPr bwMode="auto">
          <a:xfrm>
            <a:off x="6601520" y="2765502"/>
            <a:ext cx="2185644" cy="936708"/>
          </a:xfrm>
          <a:prstGeom prst="borderCallout2">
            <a:avLst>
              <a:gd name="adj1" fmla="val 68174"/>
              <a:gd name="adj2" fmla="val -324"/>
              <a:gd name="adj3" fmla="val 67835"/>
              <a:gd name="adj4" fmla="val -5644"/>
              <a:gd name="adj5" fmla="val 102719"/>
              <a:gd name="adj6" fmla="val -14019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ea typeface="楷体_GB2312" pitchFamily="49" charset="-122"/>
              </a:rPr>
              <a:t>通过</a:t>
            </a:r>
            <a:r>
              <a:rPr lang="en-US" altLang="zh-CN" sz="20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zh-CN" altLang="en-US" sz="2000" dirty="0" smtClean="0">
                <a:ea typeface="楷体_GB2312" pitchFamily="49" charset="-122"/>
              </a:rPr>
              <a:t>重新</a:t>
            </a:r>
            <a:r>
              <a:rPr lang="zh-CN" altLang="en-US" sz="2000" dirty="0">
                <a:ea typeface="楷体_GB2312" pitchFamily="49" charset="-122"/>
              </a:rPr>
              <a:t>引入父类</a:t>
            </a:r>
            <a:r>
              <a:rPr lang="en-US" altLang="zh-CN" sz="2000" dirty="0">
                <a:ea typeface="楷体_GB2312" pitchFamily="49" charset="-122"/>
              </a:rPr>
              <a:t>A</a:t>
            </a:r>
            <a:r>
              <a:rPr lang="zh-CN" altLang="en-US" sz="2000" dirty="0">
                <a:ea typeface="楷体_GB2312" pitchFamily="49" charset="-122"/>
              </a:rPr>
              <a:t>的同名成员函数。</a:t>
            </a:r>
            <a:endParaRPr lang="en-US" altLang="zh-CN" sz="2000" dirty="0">
              <a:ea typeface="楷体_GB2312" pitchFamily="49" charset="-122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7418949" y="5311658"/>
            <a:ext cx="1368215" cy="1044693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000" eaLnBrk="1" hangingPunct="1">
              <a:spcBef>
                <a:spcPct val="0"/>
              </a:spcBef>
              <a:buFontTx/>
              <a:buNone/>
            </a:pPr>
            <a:r>
              <a:rPr lang="zh-CN" altLang="pt-BR" sz="2000" dirty="0" smtClean="0">
                <a:ea typeface="楷体_GB2312" pitchFamily="49" charset="-122"/>
                <a:sym typeface="Wingdings" panose="05000000000000000000" pitchFamily="2" charset="2"/>
              </a:rPr>
              <a:t>结果</a:t>
            </a:r>
            <a:r>
              <a:rPr lang="zh-CN" altLang="pt-BR" sz="2000" dirty="0">
                <a:ea typeface="楷体_GB2312" pitchFamily="49" charset="-122"/>
                <a:sym typeface="Wingdings" panose="05000000000000000000" pitchFamily="2" charset="2"/>
              </a:rPr>
              <a:t>输出</a:t>
            </a:r>
            <a:r>
              <a:rPr lang="pt-BR" altLang="zh-CN" sz="2000" dirty="0">
                <a:ea typeface="楷体_GB2312" pitchFamily="49" charset="-122"/>
                <a:sym typeface="Wingdings" panose="05000000000000000000" pitchFamily="2" charset="2"/>
              </a:rPr>
              <a:t>:</a:t>
            </a:r>
          </a:p>
          <a:p>
            <a:pPr marL="180000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3550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本章总体纲要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000" y="1457325"/>
            <a:ext cx="6015038" cy="4899026"/>
          </a:xfrm>
        </p:spPr>
        <p:txBody>
          <a:bodyPr/>
          <a:lstStyle/>
          <a:p>
            <a:r>
              <a:rPr lang="zh-CN" altLang="en-US" dirty="0"/>
              <a:t>多态性概述</a:t>
            </a:r>
          </a:p>
          <a:p>
            <a:r>
              <a:rPr lang="zh-CN" altLang="en-US" dirty="0"/>
              <a:t>静态多态性</a:t>
            </a:r>
          </a:p>
          <a:p>
            <a:r>
              <a:rPr lang="zh-CN" altLang="en-US" dirty="0" smtClean="0"/>
              <a:t>运算符重载</a:t>
            </a:r>
            <a:endParaRPr lang="zh-CN" altLang="en-US" dirty="0"/>
          </a:p>
          <a:p>
            <a:r>
              <a:rPr lang="zh-CN" altLang="en-US" dirty="0"/>
              <a:t>动态多态性</a:t>
            </a:r>
          </a:p>
          <a:p>
            <a:r>
              <a:rPr lang="zh-CN" altLang="en-US" dirty="0"/>
              <a:t>纯虚函数</a:t>
            </a:r>
          </a:p>
          <a:p>
            <a:r>
              <a:rPr lang="zh-CN" altLang="en-US" dirty="0"/>
              <a:t>抽象类</a:t>
            </a:r>
          </a:p>
          <a:p>
            <a:r>
              <a:rPr lang="zh-CN" altLang="en-US" dirty="0"/>
              <a:t>复习</a:t>
            </a:r>
          </a:p>
          <a:p>
            <a:r>
              <a:rPr lang="zh-CN" altLang="en-US" dirty="0"/>
              <a:t>作业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231775" y="3505200"/>
          <a:ext cx="1978025" cy="2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剪辑" r:id="rId4" imgW="2309813" imgH="3176588" progId="MS_ClipArt_Gallery.2">
                  <p:embed/>
                </p:oleObj>
              </mc:Choice>
              <mc:Fallback>
                <p:oleObj name="剪辑" r:id="rId4" imgW="2309813" imgH="3176588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3505200"/>
                        <a:ext cx="1978025" cy="271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209800" y="2650151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661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运算符重载是对已有的运算符赋予多重含义，其本质就是</a:t>
            </a:r>
            <a:r>
              <a:rPr lang="zh-CN" altLang="en-US" sz="3200" dirty="0">
                <a:solidFill>
                  <a:srgbClr val="0000FF"/>
                </a:solidFill>
              </a:rPr>
              <a:t>函数</a:t>
            </a:r>
            <a:r>
              <a:rPr lang="zh-CN" altLang="en-US" sz="3200" dirty="0" smtClean="0">
                <a:solidFill>
                  <a:srgbClr val="0000FF"/>
                </a:solidFill>
              </a:rPr>
              <a:t>重载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sz="2800" dirty="0" smtClean="0"/>
              <a:t>每个</a:t>
            </a:r>
            <a:r>
              <a:rPr lang="zh-CN" altLang="en-US" sz="2800" dirty="0">
                <a:solidFill>
                  <a:srgbClr val="0000FF"/>
                </a:solidFill>
              </a:rPr>
              <a:t>运算符</a:t>
            </a:r>
            <a:r>
              <a:rPr lang="zh-CN" altLang="en-US" sz="2800" dirty="0"/>
              <a:t>对应各自的</a:t>
            </a:r>
            <a:r>
              <a:rPr lang="zh-CN" altLang="en-US" sz="2800" dirty="0">
                <a:solidFill>
                  <a:srgbClr val="0000FF"/>
                </a:solidFill>
              </a:rPr>
              <a:t>运算符函数</a:t>
            </a:r>
            <a:r>
              <a:rPr lang="zh-CN" altLang="en-US" sz="2800" dirty="0"/>
              <a:t>，根据操作数的不同调用不同的同名函数。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将指定的运算表达式转化为对运算符函数的调用，运算对象转化为运算符函数的实参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7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运算符重载规则和限制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编译系统对重载运算符的选择，遵循函数重载的选择原则</a:t>
            </a:r>
          </a:p>
          <a:p>
            <a:pPr lvl="1"/>
            <a:r>
              <a:rPr lang="zh-CN" altLang="en-US" dirty="0"/>
              <a:t>只能重载</a:t>
            </a:r>
            <a:r>
              <a:rPr lang="en-US" altLang="zh-CN" dirty="0"/>
              <a:t>C++</a:t>
            </a:r>
            <a:r>
              <a:rPr lang="zh-CN" altLang="en-US" dirty="0"/>
              <a:t>中已有的运算符，不可臆造新的；</a:t>
            </a:r>
          </a:p>
          <a:p>
            <a:pPr lvl="1"/>
            <a:r>
              <a:rPr lang="zh-CN" altLang="en-US" dirty="0"/>
              <a:t>可重载</a:t>
            </a:r>
            <a:r>
              <a:rPr lang="en-US" altLang="zh-CN" dirty="0"/>
              <a:t>C++</a:t>
            </a:r>
            <a:r>
              <a:rPr lang="zh-CN" altLang="en-US" dirty="0"/>
              <a:t>中除下列运算符外的所有运算符：</a:t>
            </a:r>
          </a:p>
          <a:p>
            <a:pPr marL="892050" lvl="3" indent="0">
              <a:buNone/>
            </a:pPr>
            <a:r>
              <a:rPr lang="en-US" altLang="zh-CN" dirty="0"/>
              <a:t>. ,  .* ,  :: ,  ?:</a:t>
            </a:r>
          </a:p>
          <a:p>
            <a:pPr lvl="1"/>
            <a:r>
              <a:rPr lang="zh-CN" altLang="en-US" dirty="0"/>
              <a:t>不改变原运算符的优先级和结合性；</a:t>
            </a:r>
          </a:p>
          <a:p>
            <a:pPr lvl="1"/>
            <a:r>
              <a:rPr lang="zh-CN" altLang="en-US" dirty="0"/>
              <a:t>不能改变操作数个数；</a:t>
            </a:r>
          </a:p>
          <a:p>
            <a:pPr lvl="1"/>
            <a:r>
              <a:rPr lang="zh-CN" altLang="en-US" dirty="0"/>
              <a:t>经重载的运算符，其操作数中至少应该有一个是</a:t>
            </a:r>
            <a:r>
              <a:rPr lang="zh-CN" altLang="en-US" dirty="0">
                <a:solidFill>
                  <a:srgbClr val="0000FF"/>
                </a:solidFill>
              </a:rPr>
              <a:t>自定义类型</a:t>
            </a:r>
            <a:r>
              <a:rPr lang="zh-CN" altLang="en-US" dirty="0"/>
              <a:t>。</a:t>
            </a:r>
          </a:p>
          <a:p>
            <a:pPr algn="just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87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运算符重载</a:t>
            </a:r>
            <a:r>
              <a:rPr lang="zh-CN" altLang="en-US"/>
              <a:t>的</a:t>
            </a:r>
            <a:r>
              <a:rPr lang="zh-CN" altLang="en-US" smtClean="0"/>
              <a:t>两种实现形式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重载</a:t>
            </a:r>
            <a:r>
              <a:rPr lang="zh-CN" altLang="en-US" dirty="0" smtClean="0"/>
              <a:t>为全局函数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如果需要，则声明为</a:t>
            </a:r>
            <a:r>
              <a:rPr lang="zh-CN" altLang="en-US" dirty="0"/>
              <a:t>类的友元</a:t>
            </a:r>
            <a:r>
              <a:rPr lang="zh-CN" altLang="en-US" dirty="0" smtClean="0"/>
              <a:t>函数。</a:t>
            </a:r>
            <a:endParaRPr lang="zh-CN" altLang="en-US" dirty="0"/>
          </a:p>
          <a:p>
            <a:pPr lvl="2"/>
            <a:r>
              <a:rPr lang="zh-CN" altLang="en-US" dirty="0"/>
              <a:t>格式</a:t>
            </a:r>
            <a:r>
              <a:rPr lang="en-US" altLang="zh-CN" dirty="0"/>
              <a:t>:</a:t>
            </a:r>
          </a:p>
          <a:p>
            <a:pPr marL="581025" lvl="2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friend </a:t>
            </a:r>
            <a:r>
              <a:rPr lang="zh-CN" altLang="en-US" i="1" dirty="0" smtClean="0"/>
              <a:t>返回数据类型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operator</a:t>
            </a:r>
            <a:r>
              <a:rPr lang="en-US" altLang="zh-CN" dirty="0" smtClean="0"/>
              <a:t> </a:t>
            </a:r>
            <a:r>
              <a:rPr lang="zh-CN" altLang="en-US" i="1" dirty="0"/>
              <a:t>运算符</a:t>
            </a:r>
            <a:r>
              <a:rPr lang="en-US" altLang="zh-CN" dirty="0"/>
              <a:t>(</a:t>
            </a:r>
            <a:r>
              <a:rPr lang="zh-CN" altLang="en-US" i="1" dirty="0"/>
              <a:t>形参表</a:t>
            </a:r>
            <a:r>
              <a:rPr lang="en-US" altLang="zh-CN" dirty="0"/>
              <a:t>)</a:t>
            </a:r>
          </a:p>
          <a:p>
            <a:pPr marL="581025" lvl="2" indent="0">
              <a:buNone/>
            </a:pPr>
            <a:r>
              <a:rPr lang="en-US" altLang="zh-CN" dirty="0"/>
              <a:t>{ </a:t>
            </a:r>
            <a:r>
              <a:rPr lang="zh-CN" altLang="en-US" i="1" dirty="0"/>
              <a:t>函数体</a:t>
            </a:r>
            <a:r>
              <a:rPr lang="zh-CN" altLang="en-US" dirty="0"/>
              <a:t>  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重载为类的成员函数，其格式为</a:t>
            </a:r>
            <a:r>
              <a:rPr lang="en-US" altLang="zh-CN" dirty="0"/>
              <a:t>:</a:t>
            </a:r>
          </a:p>
          <a:p>
            <a:pPr marL="581025" lvl="2" indent="0">
              <a:buNone/>
            </a:pPr>
            <a:r>
              <a:rPr lang="zh-CN" altLang="en-US" i="1" dirty="0"/>
              <a:t>返回</a:t>
            </a:r>
            <a:r>
              <a:rPr lang="zh-CN" altLang="en-US" i="1" dirty="0" smtClean="0"/>
              <a:t>数据类型 </a:t>
            </a:r>
            <a:r>
              <a:rPr lang="en-US" altLang="zh-CN" dirty="0" smtClean="0">
                <a:solidFill>
                  <a:srgbClr val="0000FF"/>
                </a:solidFill>
              </a:rPr>
              <a:t>operator</a:t>
            </a:r>
            <a:r>
              <a:rPr lang="en-US" altLang="zh-CN" dirty="0" smtClean="0"/>
              <a:t> </a:t>
            </a:r>
            <a:r>
              <a:rPr lang="zh-CN" altLang="en-US" dirty="0"/>
              <a:t>运算符</a:t>
            </a:r>
            <a:r>
              <a:rPr lang="en-US" altLang="zh-CN" dirty="0"/>
              <a:t>(</a:t>
            </a:r>
            <a:r>
              <a:rPr lang="zh-CN" altLang="en-US" dirty="0"/>
              <a:t>形参表</a:t>
            </a:r>
            <a:r>
              <a:rPr lang="en-US" altLang="zh-CN" dirty="0"/>
              <a:t>)</a:t>
            </a:r>
          </a:p>
          <a:p>
            <a:pPr marL="581025" lvl="2" indent="0">
              <a:buNone/>
            </a:pPr>
            <a:r>
              <a:rPr lang="en-US" altLang="zh-CN" dirty="0"/>
              <a:t>{ </a:t>
            </a:r>
            <a:r>
              <a:rPr lang="zh-CN" altLang="en-US" dirty="0"/>
              <a:t>函数体 </a:t>
            </a:r>
            <a:r>
              <a:rPr lang="en-US" altLang="zh-CN" dirty="0"/>
              <a:t>}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[ ], ( ),  -&gt;, =</a:t>
            </a:r>
            <a:r>
              <a:rPr lang="zh-CN" altLang="en-US" dirty="0"/>
              <a:t>只能用成员函数方式重载。</a:t>
            </a:r>
          </a:p>
          <a:p>
            <a:pPr algn="just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56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233631" y="3748445"/>
            <a:ext cx="1593301" cy="339088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233632" y="2410462"/>
            <a:ext cx="1593301" cy="339088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重载</a:t>
            </a:r>
            <a:r>
              <a:rPr lang="zh-CN" altLang="en-US" dirty="0" smtClean="0"/>
              <a:t>为全局函数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zh-CN" altLang="en-US" dirty="0" smtClean="0"/>
              <a:t>二元运算符</a:t>
            </a:r>
            <a:r>
              <a:rPr lang="en-US" altLang="zh-CN" dirty="0" smtClean="0"/>
              <a:t>B</a:t>
            </a:r>
            <a:r>
              <a:rPr lang="zh-CN" altLang="en-US" dirty="0" smtClean="0"/>
              <a:t>重载</a:t>
            </a:r>
            <a:endParaRPr lang="en-US" altLang="zh-CN" dirty="0" smtClean="0"/>
          </a:p>
          <a:p>
            <a:pPr lvl="1" algn="l">
              <a:lnSpc>
                <a:spcPct val="90000"/>
              </a:lnSpc>
            </a:pPr>
            <a:r>
              <a:rPr lang="zh-CN" altLang="en-US" dirty="0" smtClean="0"/>
              <a:t>表达式</a:t>
            </a:r>
            <a:r>
              <a:rPr lang="en-US" altLang="zh-CN" dirty="0" smtClean="0"/>
              <a:t>: </a:t>
            </a:r>
            <a:r>
              <a:rPr lang="en-US" altLang="zh-CN" i="1" dirty="0" smtClean="0">
                <a:solidFill>
                  <a:srgbClr val="A30021"/>
                </a:solidFill>
              </a:rPr>
              <a:t>oprd1</a:t>
            </a:r>
            <a:r>
              <a:rPr lang="en-US" altLang="zh-CN" dirty="0" smtClean="0"/>
              <a:t> </a:t>
            </a:r>
            <a:r>
              <a:rPr lang="en-US" altLang="zh-CN" dirty="0"/>
              <a:t>B </a:t>
            </a:r>
            <a:r>
              <a:rPr lang="en-US" altLang="zh-CN" i="1" dirty="0">
                <a:solidFill>
                  <a:srgbClr val="A30021"/>
                </a:solidFill>
              </a:rPr>
              <a:t>oprd2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 algn="l">
              <a:lnSpc>
                <a:spcPct val="90000"/>
              </a:lnSpc>
            </a:pPr>
            <a:r>
              <a:rPr lang="zh-CN" altLang="en-US" dirty="0" smtClean="0"/>
              <a:t>相当于</a:t>
            </a:r>
            <a:r>
              <a:rPr lang="en-US" altLang="zh-CN" dirty="0"/>
              <a:t>: </a:t>
            </a:r>
            <a:r>
              <a:rPr lang="en-US" altLang="zh-CN" dirty="0" smtClean="0">
                <a:solidFill>
                  <a:srgbClr val="0000FF"/>
                </a:solidFill>
              </a:rPr>
              <a:t>operator </a:t>
            </a:r>
            <a:r>
              <a:rPr lang="en-US" altLang="zh-CN" dirty="0"/>
              <a:t>B(</a:t>
            </a:r>
            <a:r>
              <a:rPr lang="en-US" altLang="zh-CN" i="1" dirty="0">
                <a:solidFill>
                  <a:srgbClr val="A30021"/>
                </a:solidFill>
              </a:rPr>
              <a:t>oprd1</a:t>
            </a:r>
            <a:r>
              <a:rPr lang="en-US" altLang="zh-CN" dirty="0"/>
              <a:t>, </a:t>
            </a:r>
            <a:r>
              <a:rPr lang="en-US" altLang="zh-CN" i="1" dirty="0">
                <a:solidFill>
                  <a:srgbClr val="A30021"/>
                </a:solidFill>
              </a:rPr>
              <a:t>oprd2</a:t>
            </a:r>
            <a:r>
              <a:rPr lang="en-US" altLang="zh-CN" dirty="0"/>
              <a:t>)</a:t>
            </a:r>
          </a:p>
          <a:p>
            <a:pPr algn="l">
              <a:lnSpc>
                <a:spcPct val="90000"/>
              </a:lnSpc>
            </a:pPr>
            <a:r>
              <a:rPr lang="zh-CN" altLang="en-US" dirty="0"/>
              <a:t>前置一元运算</a:t>
            </a:r>
            <a:r>
              <a:rPr lang="zh-CN" altLang="en-US" dirty="0" smtClean="0"/>
              <a:t>符</a:t>
            </a:r>
            <a:r>
              <a:rPr lang="en-US" altLang="zh-CN" dirty="0" smtClean="0"/>
              <a:t>B</a:t>
            </a:r>
            <a:r>
              <a:rPr lang="zh-CN" altLang="en-US" dirty="0" smtClean="0"/>
              <a:t>重载</a:t>
            </a:r>
            <a:endParaRPr lang="en-US" altLang="zh-CN" dirty="0" smtClean="0"/>
          </a:p>
          <a:p>
            <a:pPr lvl="1" algn="l">
              <a:lnSpc>
                <a:spcPct val="90000"/>
              </a:lnSpc>
            </a:pPr>
            <a:r>
              <a:rPr lang="zh-CN" altLang="en-US" dirty="0" smtClean="0"/>
              <a:t>表达式</a:t>
            </a:r>
            <a:r>
              <a:rPr lang="en-US" altLang="zh-CN" dirty="0" smtClean="0"/>
              <a:t>: </a:t>
            </a:r>
            <a:r>
              <a:rPr lang="zh-CN" altLang="en-US" dirty="0" smtClean="0"/>
              <a:t> </a:t>
            </a:r>
            <a:r>
              <a:rPr lang="en-US" altLang="zh-CN" dirty="0"/>
              <a:t>B </a:t>
            </a:r>
            <a:r>
              <a:rPr lang="en-US" altLang="zh-CN" i="1" dirty="0" err="1">
                <a:solidFill>
                  <a:srgbClr val="A30021"/>
                </a:solidFill>
              </a:rPr>
              <a:t>oprd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 algn="l">
              <a:lnSpc>
                <a:spcPct val="90000"/>
              </a:lnSpc>
            </a:pPr>
            <a:r>
              <a:rPr lang="zh-CN" altLang="en-US" dirty="0" smtClean="0"/>
              <a:t>相当于</a:t>
            </a:r>
            <a:r>
              <a:rPr lang="en-US" altLang="zh-CN" dirty="0" smtClean="0"/>
              <a:t>: </a:t>
            </a:r>
            <a:r>
              <a:rPr lang="en-US" altLang="zh-CN" dirty="0" smtClean="0">
                <a:solidFill>
                  <a:srgbClr val="0000FF"/>
                </a:solidFill>
              </a:rPr>
              <a:t>operator </a:t>
            </a:r>
            <a:r>
              <a:rPr lang="en-US" altLang="zh-CN" dirty="0"/>
              <a:t>B(</a:t>
            </a:r>
            <a:r>
              <a:rPr lang="en-US" altLang="zh-CN" i="1" dirty="0" err="1">
                <a:solidFill>
                  <a:srgbClr val="A30021"/>
                </a:solidFill>
              </a:rPr>
              <a:t>oprd</a:t>
            </a:r>
            <a:r>
              <a:rPr lang="en-US" altLang="zh-CN" dirty="0"/>
              <a:t>)</a:t>
            </a:r>
          </a:p>
          <a:p>
            <a:pPr algn="l">
              <a:lnSpc>
                <a:spcPct val="90000"/>
              </a:lnSpc>
            </a:pPr>
            <a:r>
              <a:rPr lang="zh-CN" altLang="en-US" dirty="0"/>
              <a:t>参数个数</a:t>
            </a:r>
            <a:r>
              <a:rPr lang="en-US" altLang="zh-CN" dirty="0"/>
              <a:t>=</a:t>
            </a:r>
            <a:r>
              <a:rPr lang="zh-CN" altLang="en-US" dirty="0"/>
              <a:t>原操作数个数</a:t>
            </a:r>
          </a:p>
          <a:p>
            <a:pPr lvl="1" algn="l">
              <a:lnSpc>
                <a:spcPct val="90000"/>
              </a:lnSpc>
            </a:pPr>
            <a:r>
              <a:rPr lang="zh-CN" altLang="en-US" dirty="0"/>
              <a:t>后置</a:t>
            </a:r>
            <a:r>
              <a:rPr lang="en-US" altLang="zh-CN" dirty="0">
                <a:solidFill>
                  <a:srgbClr val="FF0000"/>
                </a:solidFill>
              </a:rPr>
              <a:t>++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--</a:t>
            </a:r>
            <a:r>
              <a:rPr lang="zh-CN" altLang="en-US" dirty="0"/>
              <a:t>除外</a:t>
            </a:r>
          </a:p>
          <a:p>
            <a:pPr algn="l">
              <a:lnSpc>
                <a:spcPct val="90000"/>
              </a:lnSpc>
            </a:pPr>
            <a:r>
              <a:rPr lang="zh-CN" altLang="en-US" dirty="0" smtClean="0"/>
              <a:t>在调用</a:t>
            </a:r>
            <a:r>
              <a:rPr lang="zh-CN" altLang="en-US" dirty="0"/>
              <a:t>这种运算符函数时，所有的操作数都要通过参数传递来</a:t>
            </a:r>
            <a:r>
              <a:rPr lang="zh-CN" altLang="en-US" dirty="0" smtClean="0"/>
              <a:t>获得。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8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1073088" y="5784764"/>
            <a:ext cx="1473984" cy="354632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073088" y="5353051"/>
            <a:ext cx="1621304" cy="354632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329566" y="4373914"/>
            <a:ext cx="1465579" cy="354632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329566" y="3942201"/>
            <a:ext cx="1639146" cy="354632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289388" y="2938901"/>
            <a:ext cx="1537545" cy="354632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后置一元运算符 </a:t>
            </a:r>
            <a:r>
              <a:rPr lang="en-US" altLang="zh-CN" dirty="0">
                <a:solidFill>
                  <a:srgbClr val="FF0000"/>
                </a:solidFill>
              </a:rPr>
              <a:t>++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--</a:t>
            </a:r>
            <a:r>
              <a:rPr lang="zh-CN" altLang="en-US" dirty="0" smtClean="0"/>
              <a:t>的全局重载函数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后置一元运算符 </a:t>
            </a:r>
            <a:r>
              <a:rPr lang="en-US" altLang="zh-CN" dirty="0"/>
              <a:t>++</a:t>
            </a:r>
            <a:r>
              <a:rPr lang="zh-CN" altLang="en-US" dirty="0"/>
              <a:t>和</a:t>
            </a:r>
            <a:r>
              <a:rPr lang="en-US" altLang="zh-CN" dirty="0"/>
              <a:t>--</a:t>
            </a:r>
            <a:r>
              <a:rPr lang="zh-CN" altLang="en-US" dirty="0"/>
              <a:t>的重载函数，形参列表中要增加一个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zh-CN" altLang="en-US" dirty="0"/>
              <a:t>，但不必写形参名。重载后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 algn="l"/>
            <a:r>
              <a:rPr lang="zh-CN" altLang="en-US" dirty="0" smtClean="0"/>
              <a:t>表达式</a:t>
            </a:r>
            <a:r>
              <a:rPr lang="en-US" altLang="zh-CN" dirty="0" smtClean="0"/>
              <a:t>: </a:t>
            </a:r>
            <a:r>
              <a:rPr lang="zh-CN" altLang="en-US" dirty="0" smtClean="0"/>
              <a:t> </a:t>
            </a:r>
            <a:r>
              <a:rPr lang="en-US" altLang="zh-CN" i="1" dirty="0" err="1">
                <a:solidFill>
                  <a:srgbClr val="A30021"/>
                </a:solidFill>
              </a:rPr>
              <a:t>oprd</a:t>
            </a:r>
            <a:r>
              <a:rPr lang="en-US" altLang="zh-CN" dirty="0"/>
              <a:t> </a:t>
            </a:r>
            <a:r>
              <a:rPr lang="en-US" altLang="zh-CN" dirty="0" smtClean="0"/>
              <a:t>B</a:t>
            </a:r>
          </a:p>
          <a:p>
            <a:pPr lvl="1" algn="l"/>
            <a:r>
              <a:rPr lang="zh-CN" altLang="en-US" dirty="0" smtClean="0"/>
              <a:t>等同于</a:t>
            </a:r>
            <a:r>
              <a:rPr lang="en-US" altLang="zh-CN" dirty="0" smtClean="0"/>
              <a:t>: </a:t>
            </a:r>
            <a:r>
              <a:rPr lang="en-US" altLang="zh-CN" dirty="0" smtClean="0">
                <a:solidFill>
                  <a:srgbClr val="0000FF"/>
                </a:solidFill>
              </a:rPr>
              <a:t>operator </a:t>
            </a:r>
            <a:r>
              <a:rPr lang="en-US" altLang="zh-CN" dirty="0"/>
              <a:t>B(</a:t>
            </a:r>
            <a:r>
              <a:rPr lang="en-US" altLang="zh-CN" i="1" dirty="0" err="1">
                <a:solidFill>
                  <a:srgbClr val="A30021"/>
                </a:solidFill>
              </a:rPr>
              <a:t>oprd</a:t>
            </a:r>
            <a:r>
              <a:rPr lang="en-US" altLang="zh-CN" dirty="0"/>
              <a:t>, 0)</a:t>
            </a:r>
          </a:p>
          <a:p>
            <a:pPr algn="l"/>
            <a:r>
              <a:rPr lang="zh-CN" altLang="en-US" dirty="0"/>
              <a:t>前置一元运算符格式</a:t>
            </a:r>
          </a:p>
          <a:p>
            <a:pPr lvl="1" algn="l">
              <a:buNone/>
            </a:pPr>
            <a:r>
              <a:rPr lang="nn-NO" altLang="zh-CN" sz="2400" dirty="0" smtClean="0"/>
              <a:t>X</a:t>
            </a:r>
            <a:r>
              <a:rPr lang="nn-NO" altLang="zh-CN" sz="2400" dirty="0"/>
              <a:t>&amp; </a:t>
            </a:r>
            <a:r>
              <a:rPr lang="nn-NO" altLang="zh-CN" sz="2400" dirty="0">
                <a:solidFill>
                  <a:srgbClr val="0000FF"/>
                </a:solidFill>
              </a:rPr>
              <a:t>operator </a:t>
            </a:r>
            <a:r>
              <a:rPr lang="nn-NO" altLang="zh-CN" sz="2400" dirty="0">
                <a:solidFill>
                  <a:srgbClr val="FF0000"/>
                </a:solidFill>
              </a:rPr>
              <a:t>++</a:t>
            </a:r>
            <a:r>
              <a:rPr lang="nn-NO" altLang="zh-CN" sz="2400" dirty="0"/>
              <a:t> (X&amp; </a:t>
            </a:r>
            <a:r>
              <a:rPr lang="nn-NO" altLang="zh-CN" sz="2400" i="1" dirty="0">
                <a:solidFill>
                  <a:srgbClr val="A30021"/>
                </a:solidFill>
              </a:rPr>
              <a:t>oprd</a:t>
            </a:r>
            <a:r>
              <a:rPr lang="nn-NO" altLang="zh-CN" sz="2400" dirty="0"/>
              <a:t>);</a:t>
            </a:r>
          </a:p>
          <a:p>
            <a:pPr lvl="1" algn="l">
              <a:buNone/>
            </a:pPr>
            <a:r>
              <a:rPr lang="nn-NO" altLang="zh-CN" sz="2400" dirty="0" smtClean="0"/>
              <a:t>X</a:t>
            </a:r>
            <a:r>
              <a:rPr lang="nn-NO" altLang="zh-CN" sz="2400" dirty="0"/>
              <a:t>&amp; </a:t>
            </a:r>
            <a:r>
              <a:rPr lang="nn-NO" altLang="zh-CN" sz="2400" dirty="0">
                <a:solidFill>
                  <a:srgbClr val="0000FF"/>
                </a:solidFill>
              </a:rPr>
              <a:t>operator</a:t>
            </a:r>
            <a:r>
              <a:rPr lang="nn-NO" altLang="zh-CN" sz="2400" dirty="0">
                <a:solidFill>
                  <a:srgbClr val="FF0000"/>
                </a:solidFill>
              </a:rPr>
              <a:t> --</a:t>
            </a:r>
            <a:r>
              <a:rPr lang="nn-NO" altLang="zh-CN" sz="2400" dirty="0"/>
              <a:t> (X&amp; </a:t>
            </a:r>
            <a:r>
              <a:rPr lang="nn-NO" altLang="zh-CN" sz="2400" i="1" dirty="0">
                <a:solidFill>
                  <a:srgbClr val="A30021"/>
                </a:solidFill>
              </a:rPr>
              <a:t>oprd</a:t>
            </a:r>
            <a:r>
              <a:rPr lang="nn-NO" altLang="zh-CN" sz="2400" dirty="0"/>
              <a:t>);</a:t>
            </a:r>
          </a:p>
          <a:p>
            <a:pPr algn="l"/>
            <a:r>
              <a:rPr lang="zh-CN" altLang="en-US" dirty="0"/>
              <a:t>后置一元运算符格式</a:t>
            </a:r>
          </a:p>
          <a:p>
            <a:pPr lvl="1" algn="l">
              <a:buNone/>
            </a:pPr>
            <a:r>
              <a:rPr lang="nn-NO" altLang="zh-CN" sz="2400" dirty="0" smtClean="0"/>
              <a:t>X </a:t>
            </a:r>
            <a:r>
              <a:rPr lang="nn-NO" altLang="zh-CN" sz="2400" dirty="0">
                <a:solidFill>
                  <a:srgbClr val="0000FF"/>
                </a:solidFill>
              </a:rPr>
              <a:t>operator </a:t>
            </a:r>
            <a:r>
              <a:rPr lang="nn-NO" altLang="zh-CN" sz="2400" dirty="0">
                <a:solidFill>
                  <a:srgbClr val="FF0000"/>
                </a:solidFill>
              </a:rPr>
              <a:t>++</a:t>
            </a:r>
            <a:r>
              <a:rPr lang="nn-NO" altLang="zh-CN" sz="2400" dirty="0"/>
              <a:t> (X&amp; </a:t>
            </a:r>
            <a:r>
              <a:rPr lang="nn-NO" altLang="zh-CN" sz="2400" i="1" dirty="0">
                <a:solidFill>
                  <a:srgbClr val="A30021"/>
                </a:solidFill>
              </a:rPr>
              <a:t>oprd</a:t>
            </a:r>
            <a:r>
              <a:rPr lang="nn-NO" altLang="zh-CN" sz="2400" dirty="0"/>
              <a:t>, </a:t>
            </a:r>
            <a:r>
              <a:rPr lang="nn-NO" altLang="zh-CN" sz="2400" dirty="0">
                <a:solidFill>
                  <a:srgbClr val="0000FF"/>
                </a:solidFill>
              </a:rPr>
              <a:t>int</a:t>
            </a:r>
            <a:r>
              <a:rPr lang="nn-NO" altLang="zh-CN" sz="2400" dirty="0"/>
              <a:t>);</a:t>
            </a:r>
          </a:p>
          <a:p>
            <a:pPr lvl="1" algn="l">
              <a:buNone/>
            </a:pPr>
            <a:r>
              <a:rPr lang="nn-NO" altLang="zh-CN" sz="2400" dirty="0" smtClean="0"/>
              <a:t>X </a:t>
            </a:r>
            <a:r>
              <a:rPr lang="nn-NO" altLang="zh-CN" sz="2400" dirty="0">
                <a:solidFill>
                  <a:srgbClr val="0000FF"/>
                </a:solidFill>
              </a:rPr>
              <a:t>operator</a:t>
            </a:r>
            <a:r>
              <a:rPr lang="nn-NO" altLang="zh-CN" sz="2400" dirty="0">
                <a:solidFill>
                  <a:schemeClr val="accent2"/>
                </a:solidFill>
              </a:rPr>
              <a:t> </a:t>
            </a:r>
            <a:r>
              <a:rPr lang="nn-NO" altLang="zh-CN" sz="2400" dirty="0">
                <a:solidFill>
                  <a:srgbClr val="FF0000"/>
                </a:solidFill>
              </a:rPr>
              <a:t>--</a:t>
            </a:r>
            <a:r>
              <a:rPr lang="nn-NO" altLang="zh-CN" sz="2400" dirty="0"/>
              <a:t> (X&amp; </a:t>
            </a:r>
            <a:r>
              <a:rPr lang="nn-NO" altLang="zh-CN" sz="2400" i="1" dirty="0">
                <a:solidFill>
                  <a:srgbClr val="A30021"/>
                </a:solidFill>
              </a:rPr>
              <a:t>oprd</a:t>
            </a:r>
            <a:r>
              <a:rPr lang="nn-NO" altLang="zh-CN" sz="2400" dirty="0"/>
              <a:t>, </a:t>
            </a:r>
            <a:r>
              <a:rPr lang="nn-NO" altLang="zh-CN" sz="2400" dirty="0">
                <a:solidFill>
                  <a:srgbClr val="0000FF"/>
                </a:solidFill>
              </a:rPr>
              <a:t>int</a:t>
            </a:r>
            <a:r>
              <a:rPr lang="nn-NO" altLang="zh-CN" sz="2400" dirty="0" smtClean="0"/>
              <a:t>);</a:t>
            </a:r>
            <a:endParaRPr lang="en-US" altLang="zh-CN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2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复数例程说明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请编写复数类，实现复数的加法、前置“</a:t>
            </a:r>
            <a:r>
              <a:rPr lang="en-US" altLang="zh-CN" dirty="0"/>
              <a:t>++”</a:t>
            </a:r>
            <a:r>
              <a:rPr lang="zh-CN" altLang="en-US" dirty="0"/>
              <a:t>和后置“</a:t>
            </a:r>
            <a:r>
              <a:rPr lang="en-US" altLang="zh-CN" dirty="0"/>
              <a:t>++”</a:t>
            </a:r>
            <a:r>
              <a:rPr lang="zh-CN" altLang="en-US" dirty="0"/>
              <a:t>等运算符重载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要求</a:t>
            </a:r>
            <a:r>
              <a:rPr lang="en-US" altLang="zh-CN" dirty="0" smtClean="0"/>
              <a:t>: </a:t>
            </a:r>
            <a:r>
              <a:rPr lang="zh-CN" altLang="en-US" dirty="0" smtClean="0"/>
              <a:t>重载</a:t>
            </a:r>
            <a:r>
              <a:rPr lang="zh-CN" altLang="en-US" dirty="0"/>
              <a:t>为全局</a:t>
            </a:r>
            <a:r>
              <a:rPr lang="zh-CN" altLang="en-US" dirty="0" smtClean="0"/>
              <a:t>函数。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32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例程求解</a:t>
            </a:r>
            <a:r>
              <a:rPr lang="en-US" altLang="zh-CN" dirty="0"/>
              <a:t>: C++</a:t>
            </a:r>
            <a:r>
              <a:rPr lang="zh-CN" altLang="en-US" dirty="0"/>
              <a:t>语言软件构件库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在本案例中的</a:t>
            </a:r>
            <a:r>
              <a:rPr lang="en-US" altLang="zh-CN" dirty="0"/>
              <a:t>C++</a:t>
            </a:r>
            <a:r>
              <a:rPr lang="zh-CN" altLang="en-US" dirty="0"/>
              <a:t>语言软件构件库</a:t>
            </a:r>
          </a:p>
          <a:p>
            <a:pPr lvl="1"/>
            <a:r>
              <a:rPr lang="en-US" altLang="zh-CN" dirty="0" err="1" smtClean="0"/>
              <a:t>CP_ComplexGlobal.h</a:t>
            </a:r>
            <a:endParaRPr lang="en-US" altLang="zh-CN" dirty="0"/>
          </a:p>
          <a:p>
            <a:pPr lvl="1"/>
            <a:r>
              <a:rPr lang="en-US" altLang="zh-CN" dirty="0" smtClean="0"/>
              <a:t>CP_ComplexGlobal.cpp</a:t>
            </a:r>
            <a:endParaRPr lang="en-US" altLang="zh-CN" dirty="0"/>
          </a:p>
          <a:p>
            <a:r>
              <a:rPr lang="zh-CN" altLang="en-US" dirty="0" smtClean="0"/>
              <a:t>软件</a:t>
            </a:r>
            <a:r>
              <a:rPr lang="zh-CN" altLang="en-US" dirty="0"/>
              <a:t>构件库</a:t>
            </a:r>
            <a:r>
              <a:rPr lang="zh-CN" altLang="en-US" dirty="0" smtClean="0"/>
              <a:t>的测试代码</a:t>
            </a:r>
            <a:r>
              <a:rPr lang="zh-CN" altLang="en-US" dirty="0"/>
              <a:t>文件</a:t>
            </a:r>
          </a:p>
          <a:p>
            <a:pPr lvl="1"/>
            <a:r>
              <a:rPr lang="en-US" altLang="zh-CN" dirty="0" err="1"/>
              <a:t>CP_ComplexGlobalTest.h</a:t>
            </a:r>
            <a:endParaRPr lang="en-US" altLang="zh-CN" dirty="0"/>
          </a:p>
          <a:p>
            <a:pPr lvl="1"/>
            <a:r>
              <a:rPr lang="en-US" altLang="zh-CN" dirty="0" smtClean="0"/>
              <a:t>CP_ComplexGlobalTest.cpp</a:t>
            </a:r>
            <a:endParaRPr lang="zh-CN" altLang="en-US" dirty="0"/>
          </a:p>
          <a:p>
            <a:r>
              <a:rPr lang="zh-CN" altLang="en-US" dirty="0" smtClean="0"/>
              <a:t>无法</a:t>
            </a:r>
            <a:r>
              <a:rPr lang="zh-CN" altLang="en-US" dirty="0"/>
              <a:t>构成软件构件库的代码文件</a:t>
            </a:r>
          </a:p>
          <a:p>
            <a:pPr lvl="1"/>
            <a:r>
              <a:rPr lang="en-US" altLang="zh-CN" dirty="0"/>
              <a:t>CP_ComplexGlobalMain.cpp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9" name="AutoShape 7"/>
          <p:cNvSpPr>
            <a:spLocks/>
          </p:cNvSpPr>
          <p:nvPr/>
        </p:nvSpPr>
        <p:spPr bwMode="auto">
          <a:xfrm>
            <a:off x="5964893" y="2923868"/>
            <a:ext cx="2895562" cy="1190936"/>
          </a:xfrm>
          <a:prstGeom prst="borderCallout2">
            <a:avLst>
              <a:gd name="adj1" fmla="val 24407"/>
              <a:gd name="adj2" fmla="val -1764"/>
              <a:gd name="adj3" fmla="val 24407"/>
              <a:gd name="adj4" fmla="val -14218"/>
              <a:gd name="adj5" fmla="val 24570"/>
              <a:gd name="adj6" fmla="val -26243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ea typeface="楷体_GB2312" pitchFamily="49" charset="-122"/>
              </a:rPr>
              <a:t>这里没有给出完整的测试。更详细的测试有待于补充。</a:t>
            </a:r>
            <a:endParaRPr lang="zh-CN" altLang="en-US" sz="2400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131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/>
              <a:t>讲   </a:t>
            </a:r>
            <a:r>
              <a:rPr lang="zh-CN" altLang="en-US" dirty="0" smtClean="0"/>
              <a:t>多态性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1" y="3457576"/>
            <a:ext cx="9134475" cy="2667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5200" dirty="0" smtClean="0">
                <a:ea typeface="隶书" panose="02010509060101010101" pitchFamily="49" charset="-122"/>
              </a:rPr>
              <a:t>雍</a:t>
            </a:r>
            <a:r>
              <a:rPr lang="zh-CN" altLang="en-US" sz="5200" dirty="0">
                <a:ea typeface="隶书" panose="02010509060101010101" pitchFamily="49" charset="-122"/>
              </a:rPr>
              <a:t>俊</a:t>
            </a:r>
            <a:r>
              <a:rPr lang="zh-CN" altLang="en-US" sz="5200" dirty="0" smtClean="0">
                <a:ea typeface="隶书" panose="02010509060101010101" pitchFamily="49" charset="-122"/>
              </a:rPr>
              <a:t>海</a:t>
            </a:r>
            <a:r>
              <a:rPr lang="en-US" altLang="zh-CN" sz="4400" dirty="0">
                <a:ea typeface="隶书" panose="02010509060101010101" pitchFamily="49" charset="-122"/>
              </a:rPr>
              <a:t>(Jun-Hai Yong)</a:t>
            </a:r>
            <a:endParaRPr lang="en-US" altLang="zh-CN" sz="5200" dirty="0">
              <a:ea typeface="隶书" panose="020105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ea typeface="隶书" panose="02010509060101010101" pitchFamily="49" charset="-122"/>
              </a:rPr>
              <a:t>清华大学软件学院</a:t>
            </a:r>
            <a:endParaRPr lang="en-US" altLang="zh-CN" dirty="0">
              <a:ea typeface="隶书" panose="020105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/>
              <a:t>School of Software, Tsinghua </a:t>
            </a:r>
            <a:r>
              <a:rPr lang="en-US" altLang="zh-CN" dirty="0" smtClean="0"/>
              <a:t>University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9388-81BB-4A74-B681-E7E20837CEC4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96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6"/>
            <a:ext cx="9144000" cy="610141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重载为全局函数</a:t>
            </a:r>
            <a:r>
              <a:rPr lang="en-US" altLang="zh-CN" sz="2400" dirty="0" smtClean="0"/>
              <a:t>: </a:t>
            </a:r>
            <a:r>
              <a:rPr lang="zh-CN" altLang="en-US" sz="2400" dirty="0"/>
              <a:t>文件名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CP_ComplexGlobal.h</a:t>
            </a:r>
            <a:r>
              <a:rPr lang="en-US" altLang="zh-CN" sz="2400" dirty="0"/>
              <a:t>), </a:t>
            </a:r>
            <a:r>
              <a:rPr lang="zh-CN" altLang="en-US" sz="2400" dirty="0"/>
              <a:t>开发者</a:t>
            </a:r>
            <a:r>
              <a:rPr lang="en-US" altLang="zh-CN" sz="2400" dirty="0"/>
              <a:t>(</a:t>
            </a:r>
            <a:r>
              <a:rPr lang="zh-CN" altLang="en-US" sz="2400" dirty="0"/>
              <a:t>雍俊海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571" y="613317"/>
            <a:ext cx="8776009" cy="5743034"/>
          </a:xfrm>
        </p:spPr>
        <p:txBody>
          <a:bodyPr>
            <a:noAutofit/>
          </a:bodyPr>
          <a:lstStyle/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ifndef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CP_COMPLEXGLOBAL_H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CP_COMPLEXGLOBAL_H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#include "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CP_ComplexGlobal.h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m_real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m_imaginary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0) 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m_real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m_imaginary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}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17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7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char</a:t>
            </a:r>
            <a:r>
              <a:rPr lang="en-US" altLang="zh-CN" sz="17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7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  <a:r>
              <a:rPr lang="en-US" altLang="zh-CN" sz="1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7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7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m_real</a:t>
            </a:r>
            <a:r>
              <a:rPr lang="en-US" altLang="zh-CN" sz="17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"+"</a:t>
            </a:r>
            <a:r>
              <a:rPr lang="en-US" altLang="zh-CN" sz="17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m_imaginary</a:t>
            </a:r>
            <a:r>
              <a:rPr lang="en-US" altLang="zh-CN" sz="17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7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7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7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extern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 +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c1,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c2);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extern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 ++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c);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前置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extern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 ++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c,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后置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endif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581608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92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6"/>
            <a:ext cx="9144000" cy="61014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重载为全局函数</a:t>
            </a:r>
            <a:r>
              <a:rPr lang="en-US" altLang="zh-CN" sz="2400" dirty="0" smtClean="0"/>
              <a:t>: </a:t>
            </a:r>
            <a:r>
              <a:rPr lang="zh-CN" altLang="en-US" sz="2400" dirty="0"/>
              <a:t>文件名</a:t>
            </a:r>
            <a:r>
              <a:rPr lang="en-US" altLang="zh-CN" sz="2400" dirty="0"/>
              <a:t>(CP_ComplexGlobal.cpp), </a:t>
            </a:r>
            <a:r>
              <a:rPr lang="zh-CN" altLang="en-US" sz="2400" dirty="0"/>
              <a:t>开发者</a:t>
            </a:r>
            <a:r>
              <a:rPr lang="en-US" altLang="zh-CN" sz="2400" dirty="0"/>
              <a:t>(</a:t>
            </a:r>
            <a:r>
              <a:rPr lang="zh-CN" altLang="en-US" sz="2400" dirty="0"/>
              <a:t>雍俊海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571" y="613317"/>
            <a:ext cx="8776009" cy="5743034"/>
          </a:xfrm>
        </p:spPr>
        <p:txBody>
          <a:bodyPr>
            <a:noAutofit/>
          </a:bodyPr>
          <a:lstStyle/>
          <a:p>
            <a:pPr marL="0" indent="0">
              <a:lnSpc>
                <a:spcPct val="125000"/>
              </a:lnSpc>
              <a:spcBef>
                <a:spcPts val="50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4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5000"/>
              </a:lnSpc>
              <a:spcBef>
                <a:spcPts val="50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ct val="125000"/>
              </a:lnSpc>
              <a:spcBef>
                <a:spcPts val="50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24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CP_ComplexGlobal.h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5000"/>
              </a:lnSpc>
              <a:spcBef>
                <a:spcPts val="500"/>
              </a:spcBef>
              <a:buNone/>
            </a:pPr>
            <a:endParaRPr lang="zh-CN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5000"/>
              </a:lnSpc>
              <a:spcBef>
                <a:spcPts val="500"/>
              </a:spcBef>
              <a:buNone/>
            </a:pPr>
            <a:r>
              <a:rPr lang="en-US" altLang="zh-CN" sz="2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 +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2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c1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c2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marL="0" indent="0">
              <a:lnSpc>
                <a:spcPct val="125000"/>
              </a:lnSpc>
              <a:spcBef>
                <a:spcPts val="5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ct val="125000"/>
              </a:lnSpc>
              <a:spcBef>
                <a:spcPts val="5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c3;</a:t>
            </a:r>
          </a:p>
          <a:p>
            <a:pPr marL="0" indent="0">
              <a:lnSpc>
                <a:spcPct val="125000"/>
              </a:lnSpc>
              <a:spcBef>
                <a:spcPts val="5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c3.m_real = </a:t>
            </a:r>
            <a:r>
              <a:rPr lang="en-US" altLang="zh-CN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c1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.m_real + </a:t>
            </a:r>
            <a:r>
              <a:rPr lang="en-US" altLang="zh-CN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c2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.m_real;</a:t>
            </a:r>
          </a:p>
          <a:p>
            <a:pPr marL="0" indent="0">
              <a:lnSpc>
                <a:spcPct val="125000"/>
              </a:lnSpc>
              <a:spcBef>
                <a:spcPts val="5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c3.m_imaginary = </a:t>
            </a:r>
            <a:r>
              <a:rPr lang="en-US" altLang="zh-CN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c1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.m_imaginary + </a:t>
            </a:r>
            <a:r>
              <a:rPr lang="en-US" altLang="zh-CN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c2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.m_imaginary;</a:t>
            </a:r>
          </a:p>
          <a:p>
            <a:pPr marL="0" indent="0">
              <a:lnSpc>
                <a:spcPct val="125000"/>
              </a:lnSpc>
              <a:spcBef>
                <a:spcPts val="5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c3;</a:t>
            </a:r>
          </a:p>
          <a:p>
            <a:pPr marL="0" indent="0">
              <a:lnSpc>
                <a:spcPct val="125000"/>
              </a:lnSpc>
              <a:spcBef>
                <a:spcPts val="5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运算符重载函数“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 +”</a:t>
            </a:r>
            <a:r>
              <a:rPr lang="zh-CN" altLang="en-US" sz="24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结束</a:t>
            </a:r>
            <a:endParaRPr lang="zh-CN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581608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18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6"/>
            <a:ext cx="9144000" cy="61014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重载为全局函数</a:t>
            </a:r>
            <a:r>
              <a:rPr lang="en-US" altLang="zh-CN" sz="2400" dirty="0" smtClean="0"/>
              <a:t>: </a:t>
            </a:r>
            <a:r>
              <a:rPr lang="zh-CN" altLang="en-US" sz="2400" dirty="0"/>
              <a:t>文件名</a:t>
            </a:r>
            <a:r>
              <a:rPr lang="en-US" altLang="zh-CN" sz="2400" dirty="0"/>
              <a:t>(CP_ComplexGlobal.cpp), </a:t>
            </a:r>
            <a:r>
              <a:rPr lang="zh-CN" altLang="en-US" sz="2400" dirty="0"/>
              <a:t>开发者</a:t>
            </a:r>
            <a:r>
              <a:rPr lang="en-US" altLang="zh-CN" sz="2400" dirty="0"/>
              <a:t>(</a:t>
            </a:r>
            <a:r>
              <a:rPr lang="zh-CN" altLang="en-US" sz="2400" dirty="0"/>
              <a:t>雍俊海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571" y="613317"/>
            <a:ext cx="8776009" cy="57430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altLang="zh-CN" sz="2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2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 ++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2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.m_real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.mb_show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"(</a:t>
            </a:r>
            <a:r>
              <a:rPr lang="zh-CN" altLang="en-US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前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++)c="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运算符重载函数“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 ++”(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前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结束</a:t>
            </a:r>
            <a:endParaRPr lang="zh-CN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spcBef>
                <a:spcPts val="300"/>
              </a:spcBef>
              <a:buNone/>
            </a:pPr>
            <a:endParaRPr lang="zh-CN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 ++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2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old = </a:t>
            </a:r>
            <a:r>
              <a:rPr lang="en-US" altLang="zh-CN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.m_real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.mb_show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"(</a:t>
            </a:r>
            <a:r>
              <a:rPr lang="zh-CN" altLang="en-US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后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++)c="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old;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运算符重载函数“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 ++”(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后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结束</a:t>
            </a:r>
            <a:endParaRPr lang="zh-CN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581608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4412359" y="4250590"/>
            <a:ext cx="3638821" cy="1202356"/>
          </a:xfrm>
          <a:prstGeom prst="borderCallout3">
            <a:avLst>
              <a:gd name="adj1" fmla="val 16821"/>
              <a:gd name="adj2" fmla="val 99798"/>
              <a:gd name="adj3" fmla="val 15894"/>
              <a:gd name="adj4" fmla="val 111352"/>
              <a:gd name="adj5" fmla="val -16373"/>
              <a:gd name="adj6" fmla="val 111658"/>
              <a:gd name="adj7" fmla="val -46880"/>
              <a:gd name="adj8" fmla="val 69282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 smtClean="0"/>
              <a:t>这里</a:t>
            </a:r>
            <a:r>
              <a:rPr lang="zh-CN" altLang="en-US" dirty="0" smtClean="0">
                <a:solidFill>
                  <a:srgbClr val="FF0000"/>
                </a:solidFill>
              </a:rPr>
              <a:t>没有必要</a:t>
            </a:r>
            <a:r>
              <a:rPr lang="zh-CN" altLang="en-US" dirty="0"/>
              <a:t>写成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zh-CN" altLang="en-US" dirty="0"/>
              <a:t>这里跟在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zh-CN" altLang="en-US" dirty="0"/>
              <a:t>后的变量实际上也没有用处。</a:t>
            </a:r>
          </a:p>
        </p:txBody>
      </p:sp>
      <p:sp>
        <p:nvSpPr>
          <p:cNvPr id="11" name="AutoShape 5"/>
          <p:cNvSpPr>
            <a:spLocks/>
          </p:cNvSpPr>
          <p:nvPr/>
        </p:nvSpPr>
        <p:spPr bwMode="auto">
          <a:xfrm>
            <a:off x="4913849" y="1545046"/>
            <a:ext cx="3638821" cy="886907"/>
          </a:xfrm>
          <a:prstGeom prst="borderCallout3">
            <a:avLst>
              <a:gd name="adj1" fmla="val 28137"/>
              <a:gd name="adj2" fmla="val -412"/>
              <a:gd name="adj3" fmla="val 27210"/>
              <a:gd name="adj4" fmla="val -8470"/>
              <a:gd name="adj5" fmla="val -5057"/>
              <a:gd name="adj6" fmla="val -8165"/>
              <a:gd name="adj7" fmla="val -58196"/>
              <a:gd name="adj8" fmla="val 21169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dirty="0"/>
              <a:t>这里</a:t>
            </a:r>
            <a:r>
              <a:rPr lang="zh-CN" altLang="en-US" dirty="0">
                <a:solidFill>
                  <a:srgbClr val="FF0000"/>
                </a:solidFill>
              </a:rPr>
              <a:t>一定要用</a:t>
            </a:r>
            <a:r>
              <a:rPr lang="zh-CN" altLang="en-US" dirty="0"/>
              <a:t>引用。否则，无法改变调用参数的值。</a:t>
            </a:r>
          </a:p>
        </p:txBody>
      </p:sp>
    </p:spTree>
    <p:extLst>
      <p:ext uri="{BB962C8B-B14F-4D97-AF65-F5344CB8AC3E}">
        <p14:creationId xmlns:p14="http://schemas.microsoft.com/office/powerpoint/2010/main" val="216986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6"/>
            <a:ext cx="9144000" cy="61014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重载为全局函数</a:t>
            </a:r>
            <a:r>
              <a:rPr lang="en-US" altLang="zh-CN" sz="2400" dirty="0" smtClean="0"/>
              <a:t>: </a:t>
            </a:r>
            <a:r>
              <a:rPr lang="zh-CN" altLang="en-US" sz="2400" dirty="0"/>
              <a:t>文件名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CP_ComplexGlobalTest.h</a:t>
            </a:r>
            <a:r>
              <a:rPr lang="en-US" altLang="zh-CN" sz="2400" dirty="0"/>
              <a:t>), </a:t>
            </a:r>
            <a:r>
              <a:rPr lang="zh-CN" altLang="en-US" sz="2400" dirty="0"/>
              <a:t>开发者</a:t>
            </a:r>
            <a:r>
              <a:rPr lang="en-US" altLang="zh-CN" sz="2400" dirty="0"/>
              <a:t>(</a:t>
            </a:r>
            <a:r>
              <a:rPr lang="zh-CN" altLang="en-US" sz="2400" dirty="0"/>
              <a:t>雍俊海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571" y="613317"/>
            <a:ext cx="8776009" cy="574303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ifndef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CP_COMPLEXGLOBALTEST_H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CP_COMPLEXGLOBALTEST_H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#include "</a:t>
            </a:r>
            <a:r>
              <a:rPr lang="en-US" altLang="zh-CN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CP_ComplexGlobalTest.h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CP_ComplexGlobal.h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extern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gb_testComplexGlobal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0" indent="0">
              <a:buNone/>
            </a:pP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en-US" altLang="zh-CN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endif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581608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45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6"/>
            <a:ext cx="9144000" cy="610141"/>
          </a:xfrm>
        </p:spPr>
        <p:txBody>
          <a:bodyPr>
            <a:normAutofit fontScale="90000"/>
          </a:bodyPr>
          <a:lstStyle/>
          <a:p>
            <a:r>
              <a:rPr lang="zh-CN" altLang="en-US" sz="2400" dirty="0"/>
              <a:t>重载为全局函数</a:t>
            </a:r>
            <a:r>
              <a:rPr lang="en-US" altLang="zh-CN" sz="2400" dirty="0" smtClean="0"/>
              <a:t>: </a:t>
            </a:r>
            <a:r>
              <a:rPr lang="zh-CN" altLang="en-US" sz="2400" dirty="0"/>
              <a:t>文件名</a:t>
            </a:r>
            <a:r>
              <a:rPr lang="en-US" altLang="zh-CN" sz="2400" dirty="0"/>
              <a:t>(CP_ComplexGlobalTest.cpp), </a:t>
            </a:r>
            <a:r>
              <a:rPr lang="zh-CN" altLang="en-US" sz="2400" dirty="0"/>
              <a:t>开发者</a:t>
            </a:r>
            <a:r>
              <a:rPr lang="en-US" altLang="zh-CN" sz="2400" dirty="0"/>
              <a:t>(</a:t>
            </a:r>
            <a:r>
              <a:rPr lang="zh-CN" altLang="en-US" sz="2400" dirty="0"/>
              <a:t>雍俊海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571" y="613317"/>
            <a:ext cx="8776009" cy="5743034"/>
          </a:xfrm>
        </p:spPr>
        <p:txBody>
          <a:bodyPr>
            <a:noAutofit/>
          </a:bodyPr>
          <a:lstStyle/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2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2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2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CP_ComplexGlobalTest.h</a:t>
            </a:r>
            <a:r>
              <a:rPr lang="en-US" altLang="zh-CN" sz="2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2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gb_testComplexGlobal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c1(5, 4);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c2(7, 6);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c3 = c1 </a:t>
            </a:r>
            <a:r>
              <a:rPr lang="en-US" altLang="zh-CN" sz="2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c2;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c1.mb_show(</a:t>
            </a:r>
            <a:r>
              <a:rPr lang="en-US" altLang="zh-CN" sz="2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"c1="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c2.mb_show(</a:t>
            </a:r>
            <a:r>
              <a:rPr lang="en-US" altLang="zh-CN" sz="2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"c2="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c3.mb_show(</a:t>
            </a:r>
            <a:r>
              <a:rPr lang="en-US" altLang="zh-CN" sz="2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"c1+c2="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c4 = </a:t>
            </a:r>
            <a:r>
              <a:rPr lang="en-US" altLang="zh-CN" sz="2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c1;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c4.mb_show(</a:t>
            </a:r>
            <a:r>
              <a:rPr lang="en-US" altLang="zh-CN" sz="2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"(++c1)="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c1.mb_show(</a:t>
            </a:r>
            <a:r>
              <a:rPr lang="en-US" altLang="zh-CN" sz="2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"c1="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c5 = c2</a:t>
            </a:r>
            <a:r>
              <a:rPr lang="en-US" altLang="zh-CN" sz="2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c5.mb_show(</a:t>
            </a:r>
            <a:r>
              <a:rPr lang="en-US" altLang="zh-CN" sz="2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"(c2++)="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c2.mb_show(</a:t>
            </a:r>
            <a:r>
              <a:rPr lang="en-US" altLang="zh-CN" sz="2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"c2="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2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</a:t>
            </a:r>
            <a:r>
              <a:rPr lang="en-US" altLang="zh-CN" sz="22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gb_testComplexGlobal</a:t>
            </a:r>
            <a:r>
              <a:rPr lang="zh-CN" altLang="en-US" sz="2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2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581608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954468" y="2267376"/>
            <a:ext cx="2245211" cy="3330536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000" eaLnBrk="1" hangingPunct="1">
              <a:spcBef>
                <a:spcPct val="0"/>
              </a:spcBef>
              <a:buFontTx/>
              <a:buNone/>
            </a:pPr>
            <a:r>
              <a:rPr lang="zh-CN" altLang="pt-BR" sz="2000" dirty="0" smtClean="0">
                <a:ea typeface="楷体_GB2312" pitchFamily="49" charset="-122"/>
                <a:sym typeface="Wingdings" panose="05000000000000000000" pitchFamily="2" charset="2"/>
              </a:rPr>
              <a:t>结果</a:t>
            </a:r>
            <a:r>
              <a:rPr lang="zh-CN" altLang="pt-BR" sz="2000" dirty="0">
                <a:ea typeface="楷体_GB2312" pitchFamily="49" charset="-122"/>
                <a:sym typeface="Wingdings" panose="05000000000000000000" pitchFamily="2" charset="2"/>
              </a:rPr>
              <a:t>输出</a:t>
            </a:r>
            <a:r>
              <a:rPr lang="pt-BR" altLang="zh-CN" sz="2000" dirty="0">
                <a:ea typeface="楷体_GB2312" pitchFamily="49" charset="-122"/>
                <a:sym typeface="Wingdings" panose="05000000000000000000" pitchFamily="2" charset="2"/>
              </a:rPr>
              <a:t>:</a:t>
            </a:r>
          </a:p>
          <a:p>
            <a:pPr marL="180000">
              <a:spcBef>
                <a:spcPct val="0"/>
              </a:spcBef>
              <a:buNone/>
            </a:pPr>
            <a:r>
              <a:rPr lang="nn-NO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c1=5+4i</a:t>
            </a:r>
          </a:p>
          <a:p>
            <a:pPr marL="180000">
              <a:spcBef>
                <a:spcPct val="0"/>
              </a:spcBef>
              <a:buNone/>
            </a:pPr>
            <a:r>
              <a:rPr lang="nn-NO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c2=7+6i</a:t>
            </a:r>
          </a:p>
          <a:p>
            <a:pPr marL="180000">
              <a:spcBef>
                <a:spcPct val="0"/>
              </a:spcBef>
              <a:buNone/>
            </a:pPr>
            <a:r>
              <a:rPr lang="nn-NO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c1+c2=12+10i</a:t>
            </a:r>
          </a:p>
          <a:p>
            <a:pPr marL="180000">
              <a:spcBef>
                <a:spcPct val="0"/>
              </a:spcBef>
              <a:buNone/>
            </a:pPr>
            <a:r>
              <a:rPr lang="nn-NO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(</a:t>
            </a:r>
            <a:r>
              <a:rPr lang="zh-CN" altLang="nn-NO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前</a:t>
            </a:r>
            <a:r>
              <a:rPr lang="nn-NO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++)c=6+4i</a:t>
            </a:r>
          </a:p>
          <a:p>
            <a:pPr marL="180000">
              <a:spcBef>
                <a:spcPct val="0"/>
              </a:spcBef>
              <a:buNone/>
            </a:pPr>
            <a:r>
              <a:rPr lang="nn-NO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(++c1)=6+4i</a:t>
            </a:r>
          </a:p>
          <a:p>
            <a:pPr marL="180000">
              <a:spcBef>
                <a:spcPct val="0"/>
              </a:spcBef>
              <a:buNone/>
            </a:pPr>
            <a:r>
              <a:rPr lang="nn-NO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c1=6+4i</a:t>
            </a:r>
          </a:p>
          <a:p>
            <a:pPr marL="180000">
              <a:spcBef>
                <a:spcPct val="0"/>
              </a:spcBef>
              <a:buNone/>
            </a:pPr>
            <a:r>
              <a:rPr lang="nn-NO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(</a:t>
            </a:r>
            <a:r>
              <a:rPr lang="zh-CN" altLang="nn-NO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后</a:t>
            </a:r>
            <a:r>
              <a:rPr lang="nn-NO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++)c=8+6i</a:t>
            </a:r>
          </a:p>
          <a:p>
            <a:pPr marL="180000">
              <a:spcBef>
                <a:spcPct val="0"/>
              </a:spcBef>
              <a:buNone/>
            </a:pPr>
            <a:r>
              <a:rPr lang="nn-NO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(c2++)=7+6i</a:t>
            </a:r>
          </a:p>
          <a:p>
            <a:pPr marL="180000">
              <a:spcBef>
                <a:spcPct val="0"/>
              </a:spcBef>
              <a:buNone/>
            </a:pPr>
            <a:r>
              <a:rPr lang="nn-NO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c2=8+6i</a:t>
            </a:r>
            <a:endParaRPr lang="en-US" altLang="zh-CN" sz="2000" dirty="0">
              <a:solidFill>
                <a:srgbClr val="0000FF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3323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6"/>
            <a:ext cx="9144000" cy="610141"/>
          </a:xfrm>
        </p:spPr>
        <p:txBody>
          <a:bodyPr>
            <a:normAutofit fontScale="90000"/>
          </a:bodyPr>
          <a:lstStyle/>
          <a:p>
            <a:r>
              <a:rPr lang="zh-CN" altLang="en-US" sz="2400" dirty="0"/>
              <a:t>重载</a:t>
            </a:r>
            <a:r>
              <a:rPr lang="zh-CN" altLang="en-US" sz="2400" dirty="0" smtClean="0"/>
              <a:t>为全局函数</a:t>
            </a:r>
            <a:r>
              <a:rPr lang="en-US" altLang="zh-CN" sz="2400" dirty="0" smtClean="0"/>
              <a:t>: </a:t>
            </a:r>
            <a:r>
              <a:rPr lang="zh-CN" altLang="en-US" sz="2400" dirty="0"/>
              <a:t>文件名</a:t>
            </a:r>
            <a:r>
              <a:rPr lang="en-US" altLang="zh-CN" sz="2400" dirty="0"/>
              <a:t>(CP_ComplexGlobalMain.cpp), </a:t>
            </a:r>
            <a:r>
              <a:rPr lang="zh-CN" altLang="en-US" sz="2400" dirty="0"/>
              <a:t>开发者</a:t>
            </a:r>
            <a:r>
              <a:rPr lang="en-US" altLang="zh-CN" sz="2400" dirty="0"/>
              <a:t>(</a:t>
            </a:r>
            <a:r>
              <a:rPr lang="zh-CN" altLang="en-US" sz="2400" dirty="0"/>
              <a:t>雍俊海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571" y="613317"/>
            <a:ext cx="8776009" cy="574303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CP_ComplexGlobalTest.h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 ])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gb_testComplexGlobal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暂停住控制台窗口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581608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13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重载</a:t>
            </a:r>
            <a:r>
              <a:rPr lang="zh-CN" altLang="en-US" dirty="0" smtClean="0"/>
              <a:t>为成员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二元运算符</a:t>
            </a:r>
            <a:r>
              <a:rPr lang="en-US" altLang="zh-CN" dirty="0" smtClean="0"/>
              <a:t>B</a:t>
            </a:r>
            <a:r>
              <a:rPr lang="zh-CN" altLang="en-US" dirty="0"/>
              <a:t>重载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表达式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i="1" dirty="0">
                <a:solidFill>
                  <a:srgbClr val="A30021"/>
                </a:solidFill>
              </a:rPr>
              <a:t>oprd1</a:t>
            </a:r>
            <a:r>
              <a:rPr lang="en-US" altLang="zh-CN" sz="2400" dirty="0"/>
              <a:t> B </a:t>
            </a:r>
            <a:r>
              <a:rPr lang="en-US" altLang="zh-CN" sz="2400" i="1" dirty="0">
                <a:solidFill>
                  <a:srgbClr val="A30021"/>
                </a:solidFill>
              </a:rPr>
              <a:t>oprd2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相当于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i="1" dirty="0">
                <a:solidFill>
                  <a:srgbClr val="A30021"/>
                </a:solidFill>
              </a:rPr>
              <a:t>oprd1</a:t>
            </a:r>
            <a:r>
              <a:rPr lang="en-US" altLang="zh-CN" sz="2400" dirty="0"/>
              <a:t>.</a:t>
            </a:r>
            <a:r>
              <a:rPr lang="en-US" altLang="zh-CN" sz="2400" dirty="0">
                <a:solidFill>
                  <a:srgbClr val="0000FF"/>
                </a:solidFill>
              </a:rPr>
              <a:t>operator</a:t>
            </a:r>
            <a:r>
              <a:rPr lang="en-US" altLang="zh-CN" sz="2400" dirty="0"/>
              <a:t> B(</a:t>
            </a:r>
            <a:r>
              <a:rPr lang="en-US" altLang="zh-CN" sz="2400" i="1" dirty="0">
                <a:solidFill>
                  <a:srgbClr val="A30021"/>
                </a:solidFill>
              </a:rPr>
              <a:t>oprd2</a:t>
            </a:r>
            <a:r>
              <a:rPr lang="en-US" altLang="zh-CN" sz="2400" dirty="0"/>
              <a:t>)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设</a:t>
            </a:r>
            <a:r>
              <a:rPr lang="en-US" altLang="zh-CN" sz="2400" i="1" dirty="0">
                <a:solidFill>
                  <a:srgbClr val="A30021"/>
                </a:solidFill>
              </a:rPr>
              <a:t>oprd1</a:t>
            </a:r>
            <a:r>
              <a:rPr lang="zh-CN" altLang="en-US" sz="2400" dirty="0" smtClean="0"/>
              <a:t>的数据类型为类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，则</a:t>
            </a:r>
            <a:r>
              <a:rPr lang="en-US" altLang="zh-CN" sz="2400" dirty="0" smtClean="0"/>
              <a:t>B</a:t>
            </a:r>
            <a:r>
              <a:rPr lang="zh-CN" altLang="en-US" sz="2400" dirty="0"/>
              <a:t>被重载为</a:t>
            </a:r>
            <a:r>
              <a:rPr lang="en-US" altLang="zh-CN" sz="2400" dirty="0"/>
              <a:t>A</a:t>
            </a:r>
            <a:r>
              <a:rPr lang="zh-CN" altLang="en-US" sz="2400" dirty="0"/>
              <a:t>类的成员</a:t>
            </a:r>
            <a:r>
              <a:rPr lang="zh-CN" altLang="en-US" sz="2400" dirty="0" smtClean="0"/>
              <a:t>函数。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参数</a:t>
            </a:r>
            <a:r>
              <a:rPr lang="zh-CN" altLang="en-US" dirty="0"/>
              <a:t>个数</a:t>
            </a:r>
            <a:r>
              <a:rPr lang="en-US" altLang="zh-CN" dirty="0"/>
              <a:t>=</a:t>
            </a:r>
            <a:r>
              <a:rPr lang="zh-CN" altLang="en-US" dirty="0"/>
              <a:t>原操作数个数</a:t>
            </a:r>
            <a:r>
              <a:rPr lang="en-US" altLang="zh-CN" dirty="0"/>
              <a:t>-1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后置</a:t>
            </a:r>
            <a:r>
              <a:rPr lang="en-US" altLang="zh-CN" sz="2400" dirty="0"/>
              <a:t>++</a:t>
            </a:r>
            <a:r>
              <a:rPr lang="zh-CN" altLang="en-US" sz="2400" dirty="0"/>
              <a:t>、</a:t>
            </a:r>
            <a:r>
              <a:rPr lang="en-US" altLang="zh-CN" sz="2400" dirty="0"/>
              <a:t>--</a:t>
            </a:r>
            <a:r>
              <a:rPr lang="zh-CN" altLang="en-US" sz="2400" dirty="0"/>
              <a:t>除外</a:t>
            </a:r>
            <a:r>
              <a:rPr lang="en-US" altLang="zh-CN" sz="2400" dirty="0"/>
              <a:t>(</a:t>
            </a:r>
            <a:r>
              <a:rPr lang="zh-CN" altLang="en-US" sz="2400" dirty="0"/>
              <a:t>采用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zh-CN" altLang="en-US" sz="2400" dirty="0"/>
              <a:t>标识</a:t>
            </a:r>
            <a:r>
              <a:rPr lang="en-US" altLang="zh-CN" sz="2400" dirty="0"/>
              <a:t>)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当类的实例对象调用运算符函数时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该</a:t>
            </a:r>
            <a:r>
              <a:rPr lang="zh-CN" altLang="en-US" dirty="0"/>
              <a:t>实例</a:t>
            </a:r>
            <a:r>
              <a:rPr lang="zh-CN" altLang="en-US" dirty="0" smtClean="0"/>
              <a:t>对象本身就是</a:t>
            </a:r>
            <a:r>
              <a:rPr lang="zh-CN" altLang="en-US" dirty="0"/>
              <a:t>一个</a:t>
            </a:r>
            <a:r>
              <a:rPr lang="zh-CN" altLang="en-US" dirty="0" smtClean="0"/>
              <a:t>操作数，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另</a:t>
            </a:r>
            <a:r>
              <a:rPr lang="zh-CN" altLang="en-US" dirty="0"/>
              <a:t>一个操作数通过参数</a:t>
            </a:r>
            <a:r>
              <a:rPr lang="zh-CN" altLang="en-US" dirty="0" smtClean="0"/>
              <a:t>传递获得。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46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复数例程说明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dirty="0"/>
              <a:t>请编写复数类，实现复数的加法、前置“</a:t>
            </a:r>
            <a:r>
              <a:rPr lang="en-US" altLang="zh-CN" sz="4000" dirty="0"/>
              <a:t>++”</a:t>
            </a:r>
            <a:r>
              <a:rPr lang="zh-CN" altLang="en-US" sz="4000" dirty="0"/>
              <a:t>和后置“</a:t>
            </a:r>
            <a:r>
              <a:rPr lang="en-US" altLang="zh-CN" sz="4000" dirty="0"/>
              <a:t>++”</a:t>
            </a:r>
            <a:r>
              <a:rPr lang="zh-CN" altLang="en-US" sz="4000" dirty="0"/>
              <a:t>等运算符重载。</a:t>
            </a:r>
          </a:p>
          <a:p>
            <a:r>
              <a:rPr lang="zh-CN" altLang="en-US" sz="3800" dirty="0" smtClean="0"/>
              <a:t>要求</a:t>
            </a:r>
            <a:r>
              <a:rPr lang="en-US" altLang="zh-CN" sz="3800" dirty="0" smtClean="0"/>
              <a:t>: </a:t>
            </a:r>
            <a:r>
              <a:rPr lang="zh-CN" altLang="zh-CN" sz="3800" dirty="0" smtClean="0"/>
              <a:t>重载为成员函数</a:t>
            </a:r>
            <a:r>
              <a:rPr lang="zh-CN" altLang="en-US" sz="3800" dirty="0" smtClean="0"/>
              <a:t>。</a:t>
            </a:r>
            <a:endParaRPr lang="zh-CN" altLang="en-US" sz="3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4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例程求解</a:t>
            </a:r>
            <a:r>
              <a:rPr lang="en-US" altLang="zh-CN" dirty="0"/>
              <a:t>: C++</a:t>
            </a:r>
            <a:r>
              <a:rPr lang="zh-CN" altLang="en-US" dirty="0"/>
              <a:t>语言软件构件库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在本案例中的</a:t>
            </a:r>
            <a:r>
              <a:rPr lang="en-US" altLang="zh-CN" dirty="0"/>
              <a:t>C++</a:t>
            </a:r>
            <a:r>
              <a:rPr lang="zh-CN" altLang="en-US" dirty="0"/>
              <a:t>语言软件构件库</a:t>
            </a:r>
          </a:p>
          <a:p>
            <a:pPr lvl="1"/>
            <a:r>
              <a:rPr lang="en-US" altLang="zh-CN" dirty="0" err="1"/>
              <a:t>CP_Complex.h</a:t>
            </a:r>
            <a:endParaRPr lang="en-US" altLang="zh-CN" dirty="0"/>
          </a:p>
          <a:p>
            <a:pPr lvl="1"/>
            <a:r>
              <a:rPr lang="en-US" altLang="zh-CN" dirty="0"/>
              <a:t>CP_Complex.cpp</a:t>
            </a:r>
          </a:p>
          <a:p>
            <a:r>
              <a:rPr lang="zh-CN" altLang="en-US" dirty="0" smtClean="0"/>
              <a:t>软件</a:t>
            </a:r>
            <a:r>
              <a:rPr lang="zh-CN" altLang="en-US" dirty="0"/>
              <a:t>构件库</a:t>
            </a:r>
            <a:r>
              <a:rPr lang="zh-CN" altLang="en-US" dirty="0" smtClean="0"/>
              <a:t>的测试代码</a:t>
            </a:r>
            <a:r>
              <a:rPr lang="zh-CN" altLang="en-US" dirty="0"/>
              <a:t>文件</a:t>
            </a:r>
          </a:p>
          <a:p>
            <a:pPr lvl="1"/>
            <a:r>
              <a:rPr lang="en-US" altLang="zh-CN" dirty="0" err="1"/>
              <a:t>CP_ComplexTest.h</a:t>
            </a:r>
            <a:endParaRPr lang="en-US" altLang="zh-CN" dirty="0"/>
          </a:p>
          <a:p>
            <a:pPr lvl="1"/>
            <a:r>
              <a:rPr lang="en-US" altLang="zh-CN" dirty="0"/>
              <a:t>CP_ComplexTest.cpp</a:t>
            </a:r>
            <a:endParaRPr lang="zh-CN" altLang="en-US" dirty="0"/>
          </a:p>
          <a:p>
            <a:r>
              <a:rPr lang="zh-CN" altLang="en-US" dirty="0" smtClean="0"/>
              <a:t>无法</a:t>
            </a:r>
            <a:r>
              <a:rPr lang="zh-CN" altLang="en-US" dirty="0"/>
              <a:t>构成软件构件库的代码文件</a:t>
            </a:r>
          </a:p>
          <a:p>
            <a:pPr lvl="1"/>
            <a:r>
              <a:rPr lang="en-US" altLang="zh-CN" dirty="0"/>
              <a:t>CP_ComplexMain.cpp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9" name="AutoShape 7"/>
          <p:cNvSpPr>
            <a:spLocks/>
          </p:cNvSpPr>
          <p:nvPr/>
        </p:nvSpPr>
        <p:spPr bwMode="auto">
          <a:xfrm>
            <a:off x="5964893" y="2923868"/>
            <a:ext cx="2895562" cy="1190936"/>
          </a:xfrm>
          <a:prstGeom prst="borderCallout2">
            <a:avLst>
              <a:gd name="adj1" fmla="val 24407"/>
              <a:gd name="adj2" fmla="val -1764"/>
              <a:gd name="adj3" fmla="val 24407"/>
              <a:gd name="adj4" fmla="val -14218"/>
              <a:gd name="adj5" fmla="val 24570"/>
              <a:gd name="adj6" fmla="val -26243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ea typeface="楷体_GB2312" pitchFamily="49" charset="-122"/>
              </a:rPr>
              <a:t>这里没有给出完整的测试。更详细的测试有待于补充。</a:t>
            </a:r>
            <a:endParaRPr lang="zh-CN" altLang="en-US" sz="2400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637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6"/>
            <a:ext cx="9144000" cy="610141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重载为成员函数</a:t>
            </a:r>
            <a:r>
              <a:rPr lang="en-US" altLang="zh-CN" sz="2400" dirty="0" smtClean="0"/>
              <a:t>: </a:t>
            </a:r>
            <a:r>
              <a:rPr lang="zh-CN" altLang="en-US" sz="2400" dirty="0"/>
              <a:t>文件名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CP_Complex.h</a:t>
            </a:r>
            <a:r>
              <a:rPr lang="en-US" altLang="zh-CN" sz="2400" dirty="0"/>
              <a:t>), </a:t>
            </a:r>
            <a:r>
              <a:rPr lang="zh-CN" altLang="en-US" sz="2400" dirty="0"/>
              <a:t>开发者</a:t>
            </a:r>
            <a:r>
              <a:rPr lang="en-US" altLang="zh-CN" sz="2400" dirty="0"/>
              <a:t>(</a:t>
            </a:r>
            <a:r>
              <a:rPr lang="zh-CN" altLang="en-US" sz="2400" dirty="0"/>
              <a:t>雍俊海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571" y="613317"/>
            <a:ext cx="8776009" cy="5743034"/>
          </a:xfrm>
        </p:spPr>
        <p:txBody>
          <a:bodyPr>
            <a:noAutofit/>
          </a:bodyPr>
          <a:lstStyle/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ifndef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CP_COMPLEX_H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CP_COMPLEX_H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#include "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CP_Complex.h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m_real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m_imaginary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0) 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m_real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m_imaginary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}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17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7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char</a:t>
            </a:r>
            <a:r>
              <a:rPr lang="en-US" altLang="zh-CN" sz="17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7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7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7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7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 smtClean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7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m_real</a:t>
            </a:r>
            <a:r>
              <a:rPr lang="en-US" altLang="zh-CN" sz="17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"+"</a:t>
            </a:r>
            <a:r>
              <a:rPr lang="en-US" altLang="zh-CN" sz="17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m_imaginary</a:t>
            </a:r>
            <a:r>
              <a:rPr lang="en-US" altLang="zh-CN" sz="17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7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7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7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7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  <a:endParaRPr lang="en-US" altLang="zh-CN" sz="17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endParaRPr lang="en-US" altLang="zh-CN" sz="18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 +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c);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 ++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();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前置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 ++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后置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en-US" altLang="zh-CN" sz="18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endif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581608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63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本章总体纲要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000" y="1457325"/>
            <a:ext cx="6015038" cy="4899026"/>
          </a:xfrm>
        </p:spPr>
        <p:txBody>
          <a:bodyPr/>
          <a:lstStyle/>
          <a:p>
            <a:r>
              <a:rPr lang="zh-CN" altLang="en-US" dirty="0"/>
              <a:t>多态性概述</a:t>
            </a:r>
          </a:p>
          <a:p>
            <a:r>
              <a:rPr lang="zh-CN" altLang="en-US" dirty="0"/>
              <a:t>静态多态性</a:t>
            </a:r>
          </a:p>
          <a:p>
            <a:r>
              <a:rPr lang="zh-CN" altLang="en-US" dirty="0" smtClean="0"/>
              <a:t>运算符重载</a:t>
            </a:r>
            <a:endParaRPr lang="zh-CN" altLang="en-US" dirty="0"/>
          </a:p>
          <a:p>
            <a:r>
              <a:rPr lang="zh-CN" altLang="en-US" dirty="0"/>
              <a:t>动态多态性</a:t>
            </a:r>
          </a:p>
          <a:p>
            <a:r>
              <a:rPr lang="zh-CN" altLang="en-US" dirty="0"/>
              <a:t>纯虚函数</a:t>
            </a:r>
          </a:p>
          <a:p>
            <a:r>
              <a:rPr lang="zh-CN" altLang="en-US" dirty="0"/>
              <a:t>抽象类</a:t>
            </a:r>
          </a:p>
          <a:p>
            <a:r>
              <a:rPr lang="zh-CN" altLang="en-US" dirty="0"/>
              <a:t>复习</a:t>
            </a:r>
          </a:p>
          <a:p>
            <a:r>
              <a:rPr lang="zh-CN" altLang="en-US" dirty="0"/>
              <a:t>作业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231775" y="3505200"/>
          <a:ext cx="1978025" cy="2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" name="剪辑" r:id="rId4" imgW="2309813" imgH="3176588" progId="MS_ClipArt_Gallery.2">
                  <p:embed/>
                </p:oleObj>
              </mc:Choice>
              <mc:Fallback>
                <p:oleObj name="剪辑" r:id="rId4" imgW="2309813" imgH="3176588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3505200"/>
                        <a:ext cx="1978025" cy="271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209800" y="1557338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6"/>
            <a:ext cx="9144000" cy="61014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重载为成员函数</a:t>
            </a:r>
            <a:r>
              <a:rPr lang="en-US" altLang="zh-CN" sz="2400" dirty="0" smtClean="0"/>
              <a:t>: </a:t>
            </a:r>
            <a:r>
              <a:rPr lang="zh-CN" altLang="en-US" sz="2400" dirty="0"/>
              <a:t>文件名</a:t>
            </a:r>
            <a:r>
              <a:rPr lang="en-US" altLang="zh-CN" sz="2400" dirty="0"/>
              <a:t>(</a:t>
            </a:r>
            <a:r>
              <a:rPr lang="en-US" altLang="zh-CN" sz="2400" dirty="0" smtClean="0"/>
              <a:t>CP_Complex.cpp</a:t>
            </a:r>
            <a:r>
              <a:rPr lang="en-US" altLang="zh-CN" sz="2400" dirty="0"/>
              <a:t>), </a:t>
            </a:r>
            <a:r>
              <a:rPr lang="zh-CN" altLang="en-US" sz="2400" dirty="0"/>
              <a:t>开发者</a:t>
            </a:r>
            <a:r>
              <a:rPr lang="en-US" altLang="zh-CN" sz="2400" dirty="0"/>
              <a:t>(</a:t>
            </a:r>
            <a:r>
              <a:rPr lang="zh-CN" altLang="en-US" sz="2400" dirty="0"/>
              <a:t>雍俊海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571" y="613317"/>
            <a:ext cx="8776009" cy="5743034"/>
          </a:xfrm>
        </p:spPr>
        <p:txBody>
          <a:bodyPr>
            <a:noAutofit/>
          </a:bodyPr>
          <a:lstStyle/>
          <a:p>
            <a:pPr marL="0" indent="0">
              <a:lnSpc>
                <a:spcPct val="125000"/>
              </a:lnSpc>
              <a:spcBef>
                <a:spcPts val="50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4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5000"/>
              </a:lnSpc>
              <a:spcBef>
                <a:spcPts val="50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ct val="125000"/>
              </a:lnSpc>
              <a:spcBef>
                <a:spcPts val="50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24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CP_Complex.h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5000"/>
              </a:lnSpc>
              <a:spcBef>
                <a:spcPts val="500"/>
              </a:spcBef>
              <a:buNone/>
            </a:pPr>
            <a:endParaRPr lang="zh-CN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5000"/>
              </a:lnSpc>
              <a:spcBef>
                <a:spcPts val="500"/>
              </a:spcBef>
              <a:buNone/>
            </a:pPr>
            <a:r>
              <a:rPr lang="en-US" altLang="zh-CN" sz="2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2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 +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2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marL="0" indent="0">
              <a:lnSpc>
                <a:spcPct val="125000"/>
              </a:lnSpc>
              <a:spcBef>
                <a:spcPts val="5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ct val="125000"/>
              </a:lnSpc>
              <a:spcBef>
                <a:spcPts val="5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r;</a:t>
            </a:r>
          </a:p>
          <a:p>
            <a:pPr marL="0" indent="0">
              <a:lnSpc>
                <a:spcPct val="125000"/>
              </a:lnSpc>
              <a:spcBef>
                <a:spcPts val="5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r.m_real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m_real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sz="2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.m_real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ct val="125000"/>
              </a:lnSpc>
              <a:spcBef>
                <a:spcPts val="5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r.m_imaginary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m_imaginary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sz="2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.m_imaginary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ct val="125000"/>
              </a:lnSpc>
              <a:spcBef>
                <a:spcPts val="5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r;</a:t>
            </a:r>
          </a:p>
          <a:p>
            <a:pPr marL="0" indent="0">
              <a:lnSpc>
                <a:spcPct val="125000"/>
              </a:lnSpc>
              <a:spcBef>
                <a:spcPts val="5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运算符重载函数“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 +”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结束</a:t>
            </a:r>
            <a:endParaRPr lang="zh-CN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581608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06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6"/>
            <a:ext cx="9144000" cy="61014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重载为成员函数</a:t>
            </a:r>
            <a:r>
              <a:rPr lang="en-US" altLang="zh-CN" sz="2400" dirty="0" smtClean="0"/>
              <a:t>: </a:t>
            </a:r>
            <a:r>
              <a:rPr lang="zh-CN" altLang="en-US" sz="2400" dirty="0"/>
              <a:t>文件名</a:t>
            </a:r>
            <a:r>
              <a:rPr lang="en-US" altLang="zh-CN" sz="2400" dirty="0"/>
              <a:t>(</a:t>
            </a:r>
            <a:r>
              <a:rPr lang="en-US" altLang="zh-CN" sz="2400" dirty="0" smtClean="0"/>
              <a:t>CP_Complex.cpp</a:t>
            </a:r>
            <a:r>
              <a:rPr lang="en-US" altLang="zh-CN" sz="2400" dirty="0"/>
              <a:t>), </a:t>
            </a:r>
            <a:r>
              <a:rPr lang="zh-CN" altLang="en-US" sz="2400" dirty="0"/>
              <a:t>开发者</a:t>
            </a:r>
            <a:r>
              <a:rPr lang="en-US" altLang="zh-CN" sz="2400" dirty="0"/>
              <a:t>(</a:t>
            </a:r>
            <a:r>
              <a:rPr lang="zh-CN" altLang="en-US" sz="2400" dirty="0"/>
              <a:t>雍俊海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571" y="613317"/>
            <a:ext cx="8776009" cy="57430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altLang="zh-CN" sz="2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2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2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 ++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() 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前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endParaRPr lang="zh-CN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m_real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2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4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"(</a:t>
            </a:r>
            <a:r>
              <a:rPr lang="zh-CN" altLang="en-US" sz="24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前</a:t>
            </a:r>
            <a:r>
              <a:rPr lang="en-US" altLang="zh-CN" sz="24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++): "</a:t>
            </a:r>
            <a:r>
              <a:rPr lang="en-US" altLang="zh-CN" sz="2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(*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运算符重载函数“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 ++”(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前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结束</a:t>
            </a:r>
            <a:endParaRPr lang="zh-CN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spcBef>
                <a:spcPts val="300"/>
              </a:spcBef>
              <a:buNone/>
            </a:pPr>
            <a:endParaRPr lang="zh-CN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2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 ++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2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后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endParaRPr lang="zh-CN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old = *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m_real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"(</a:t>
            </a:r>
            <a:r>
              <a:rPr lang="zh-CN" altLang="en-US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后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++): "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old;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运算符重载函数“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 ++”(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后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结束</a:t>
            </a:r>
            <a:endParaRPr lang="zh-CN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581608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4567236" y="4417858"/>
            <a:ext cx="3638821" cy="1202356"/>
          </a:xfrm>
          <a:prstGeom prst="borderCallout3">
            <a:avLst>
              <a:gd name="adj1" fmla="val 16821"/>
              <a:gd name="adj2" fmla="val 99798"/>
              <a:gd name="adj3" fmla="val 15894"/>
              <a:gd name="adj4" fmla="val 111352"/>
              <a:gd name="adj5" fmla="val -16373"/>
              <a:gd name="adj6" fmla="val 111658"/>
              <a:gd name="adj7" fmla="val -45025"/>
              <a:gd name="adj8" fmla="val 49976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 smtClean="0"/>
              <a:t>这里</a:t>
            </a:r>
            <a:r>
              <a:rPr lang="zh-CN" altLang="en-US" dirty="0" smtClean="0">
                <a:solidFill>
                  <a:srgbClr val="FF0000"/>
                </a:solidFill>
              </a:rPr>
              <a:t>没有必要</a:t>
            </a:r>
            <a:r>
              <a:rPr lang="zh-CN" altLang="en-US" dirty="0"/>
              <a:t>写成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zh-CN" altLang="en-US" dirty="0"/>
              <a:t>这里跟在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zh-CN" altLang="en-US" dirty="0"/>
              <a:t>后的变量实际上也没有用处。</a:t>
            </a:r>
          </a:p>
        </p:txBody>
      </p:sp>
    </p:spTree>
    <p:extLst>
      <p:ext uri="{BB962C8B-B14F-4D97-AF65-F5344CB8AC3E}">
        <p14:creationId xmlns:p14="http://schemas.microsoft.com/office/powerpoint/2010/main" val="84111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6"/>
            <a:ext cx="9144000" cy="61014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重载为成员函数</a:t>
            </a:r>
            <a:r>
              <a:rPr lang="en-US" altLang="zh-CN" sz="2400" dirty="0" smtClean="0"/>
              <a:t>: </a:t>
            </a:r>
            <a:r>
              <a:rPr lang="zh-CN" altLang="en-US" sz="2400" dirty="0"/>
              <a:t>文件名</a:t>
            </a:r>
            <a:r>
              <a:rPr lang="en-US" altLang="zh-CN" sz="2400" dirty="0"/>
              <a:t>(</a:t>
            </a:r>
            <a:r>
              <a:rPr lang="en-US" altLang="zh-CN" sz="2400" dirty="0" err="1" smtClean="0"/>
              <a:t>CP_ComplexTest.h</a:t>
            </a:r>
            <a:r>
              <a:rPr lang="en-US" altLang="zh-CN" sz="2400" dirty="0"/>
              <a:t>), </a:t>
            </a:r>
            <a:r>
              <a:rPr lang="zh-CN" altLang="en-US" sz="2400" dirty="0"/>
              <a:t>开发者</a:t>
            </a:r>
            <a:r>
              <a:rPr lang="en-US" altLang="zh-CN" sz="2400" dirty="0"/>
              <a:t>(</a:t>
            </a:r>
            <a:r>
              <a:rPr lang="zh-CN" altLang="en-US" sz="2400" dirty="0"/>
              <a:t>雍俊海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571" y="613317"/>
            <a:ext cx="8776009" cy="574303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ifndef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CP_COMPLEXTEST_H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CP_COMPLEXTEST_H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#include "</a:t>
            </a:r>
            <a:r>
              <a:rPr lang="en-US" altLang="zh-CN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CP_ComplexTest.h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CP_Complex.h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extern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gb_testComplex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0" indent="0">
              <a:buNone/>
            </a:pP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endif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581608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0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6"/>
            <a:ext cx="9144000" cy="61014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重载为成员函数</a:t>
            </a:r>
            <a:r>
              <a:rPr lang="en-US" altLang="zh-CN" sz="2400" dirty="0" smtClean="0"/>
              <a:t>: </a:t>
            </a:r>
            <a:r>
              <a:rPr lang="zh-CN" altLang="en-US" sz="2400" dirty="0"/>
              <a:t>文件名</a:t>
            </a:r>
            <a:r>
              <a:rPr lang="en-US" altLang="zh-CN" sz="2400" dirty="0"/>
              <a:t>(</a:t>
            </a:r>
            <a:r>
              <a:rPr lang="en-US" altLang="zh-CN" sz="2400" dirty="0" smtClean="0"/>
              <a:t>CP_ComplexTest.cpp</a:t>
            </a:r>
            <a:r>
              <a:rPr lang="en-US" altLang="zh-CN" sz="2400" dirty="0"/>
              <a:t>), </a:t>
            </a:r>
            <a:r>
              <a:rPr lang="zh-CN" altLang="en-US" sz="2400" dirty="0"/>
              <a:t>开发者</a:t>
            </a:r>
            <a:r>
              <a:rPr lang="en-US" altLang="zh-CN" sz="2400" dirty="0"/>
              <a:t>(</a:t>
            </a:r>
            <a:r>
              <a:rPr lang="zh-CN" altLang="en-US" sz="2400" dirty="0"/>
              <a:t>雍俊海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571" y="613317"/>
            <a:ext cx="8776009" cy="5743034"/>
          </a:xfrm>
        </p:spPr>
        <p:txBody>
          <a:bodyPr>
            <a:noAutofit/>
          </a:bodyPr>
          <a:lstStyle/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2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2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2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CP_ComplexTest.h</a:t>
            </a:r>
            <a:r>
              <a:rPr lang="en-US" altLang="zh-CN" sz="2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2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gb_testComplex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c1(5, 4);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c2(7, 6);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c3 = c1 </a:t>
            </a:r>
            <a:r>
              <a:rPr lang="en-US" altLang="zh-CN" sz="2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c2;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c1.mb_show(</a:t>
            </a:r>
            <a:r>
              <a:rPr lang="en-US" altLang="zh-CN" sz="2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"c1="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c2.mb_show(</a:t>
            </a:r>
            <a:r>
              <a:rPr lang="en-US" altLang="zh-CN" sz="2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"c2="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c3.mb_show(</a:t>
            </a:r>
            <a:r>
              <a:rPr lang="en-US" altLang="zh-CN" sz="2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"c1+c2="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c4 = </a:t>
            </a:r>
            <a:r>
              <a:rPr lang="en-US" altLang="zh-CN" sz="2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c1;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c4.mb_show(</a:t>
            </a:r>
            <a:r>
              <a:rPr lang="en-US" altLang="zh-CN" sz="2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"(++c1)="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c1.mb_show(</a:t>
            </a:r>
            <a:r>
              <a:rPr lang="en-US" altLang="zh-CN" sz="2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"c1="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c5 = c2</a:t>
            </a:r>
            <a:r>
              <a:rPr lang="en-US" altLang="zh-CN" sz="2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c5.mb_show(</a:t>
            </a:r>
            <a:r>
              <a:rPr lang="en-US" altLang="zh-CN" sz="2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"(c2++)="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c2.mb_show(</a:t>
            </a:r>
            <a:r>
              <a:rPr lang="en-US" altLang="zh-CN" sz="2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"c2="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2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</a:t>
            </a:r>
            <a:r>
              <a:rPr lang="en-US" altLang="zh-CN" sz="22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gb_testComplex</a:t>
            </a:r>
            <a:r>
              <a:rPr lang="zh-CN" altLang="en-US" sz="2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2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581608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954468" y="2267376"/>
            <a:ext cx="2245211" cy="3330536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000" eaLnBrk="1" hangingPunct="1">
              <a:spcBef>
                <a:spcPct val="0"/>
              </a:spcBef>
              <a:buFontTx/>
              <a:buNone/>
            </a:pPr>
            <a:r>
              <a:rPr lang="zh-CN" altLang="pt-BR" sz="2000" dirty="0" smtClean="0">
                <a:ea typeface="楷体_GB2312" pitchFamily="49" charset="-122"/>
                <a:sym typeface="Wingdings" panose="05000000000000000000" pitchFamily="2" charset="2"/>
              </a:rPr>
              <a:t>结果</a:t>
            </a:r>
            <a:r>
              <a:rPr lang="zh-CN" altLang="pt-BR" sz="2000" dirty="0">
                <a:ea typeface="楷体_GB2312" pitchFamily="49" charset="-122"/>
                <a:sym typeface="Wingdings" panose="05000000000000000000" pitchFamily="2" charset="2"/>
              </a:rPr>
              <a:t>输出</a:t>
            </a:r>
            <a:r>
              <a:rPr lang="pt-BR" altLang="zh-CN" sz="2000" dirty="0">
                <a:ea typeface="楷体_GB2312" pitchFamily="49" charset="-122"/>
                <a:sym typeface="Wingdings" panose="05000000000000000000" pitchFamily="2" charset="2"/>
              </a:rPr>
              <a:t>:</a:t>
            </a:r>
          </a:p>
          <a:p>
            <a:pPr marL="180000">
              <a:spcBef>
                <a:spcPct val="0"/>
              </a:spcBef>
              <a:buNone/>
            </a:pPr>
            <a:r>
              <a:rPr lang="nn-NO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c1=5+4i</a:t>
            </a:r>
          </a:p>
          <a:p>
            <a:pPr marL="180000">
              <a:spcBef>
                <a:spcPct val="0"/>
              </a:spcBef>
              <a:buNone/>
            </a:pPr>
            <a:r>
              <a:rPr lang="nn-NO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c2=7+6i</a:t>
            </a:r>
          </a:p>
          <a:p>
            <a:pPr marL="180000">
              <a:spcBef>
                <a:spcPct val="0"/>
              </a:spcBef>
              <a:buNone/>
            </a:pPr>
            <a:r>
              <a:rPr lang="nn-NO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c1+c2=12+10i</a:t>
            </a:r>
          </a:p>
          <a:p>
            <a:pPr marL="180000">
              <a:spcBef>
                <a:spcPct val="0"/>
              </a:spcBef>
              <a:buNone/>
            </a:pPr>
            <a:r>
              <a:rPr lang="nn-NO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(</a:t>
            </a:r>
            <a:r>
              <a:rPr lang="zh-CN" altLang="nn-NO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前</a:t>
            </a:r>
            <a:r>
              <a:rPr lang="nn-NO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++): 6+4i</a:t>
            </a:r>
          </a:p>
          <a:p>
            <a:pPr marL="180000">
              <a:spcBef>
                <a:spcPct val="0"/>
              </a:spcBef>
              <a:buNone/>
            </a:pPr>
            <a:r>
              <a:rPr lang="nn-NO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(++c1)=6+4i</a:t>
            </a:r>
          </a:p>
          <a:p>
            <a:pPr marL="180000">
              <a:spcBef>
                <a:spcPct val="0"/>
              </a:spcBef>
              <a:buNone/>
            </a:pPr>
            <a:r>
              <a:rPr lang="nn-NO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c1=6+4i</a:t>
            </a:r>
          </a:p>
          <a:p>
            <a:pPr marL="180000">
              <a:spcBef>
                <a:spcPct val="0"/>
              </a:spcBef>
              <a:buNone/>
            </a:pPr>
            <a:r>
              <a:rPr lang="nn-NO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(</a:t>
            </a:r>
            <a:r>
              <a:rPr lang="zh-CN" altLang="nn-NO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后</a:t>
            </a:r>
            <a:r>
              <a:rPr lang="nn-NO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++): 8+6i</a:t>
            </a:r>
          </a:p>
          <a:p>
            <a:pPr marL="180000">
              <a:spcBef>
                <a:spcPct val="0"/>
              </a:spcBef>
              <a:buNone/>
            </a:pPr>
            <a:r>
              <a:rPr lang="nn-NO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(c2++)=7+6i</a:t>
            </a:r>
          </a:p>
          <a:p>
            <a:pPr marL="180000">
              <a:spcBef>
                <a:spcPct val="0"/>
              </a:spcBef>
              <a:buNone/>
            </a:pPr>
            <a:r>
              <a:rPr lang="nn-NO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c2=8+6i</a:t>
            </a:r>
            <a:endParaRPr lang="en-US" altLang="zh-CN" sz="2000" dirty="0">
              <a:solidFill>
                <a:srgbClr val="0000FF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528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6"/>
            <a:ext cx="9144000" cy="61014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重载为成员函数</a:t>
            </a:r>
            <a:r>
              <a:rPr lang="en-US" altLang="zh-CN" sz="2400" dirty="0" smtClean="0"/>
              <a:t>: </a:t>
            </a:r>
            <a:r>
              <a:rPr lang="zh-CN" altLang="en-US" sz="2400" dirty="0"/>
              <a:t>文件名</a:t>
            </a:r>
            <a:r>
              <a:rPr lang="en-US" altLang="zh-CN" sz="2400" dirty="0"/>
              <a:t>(</a:t>
            </a:r>
            <a:r>
              <a:rPr lang="en-US" altLang="zh-CN" sz="2400" dirty="0" smtClean="0"/>
              <a:t>CP_ComplexMain.cpp</a:t>
            </a:r>
            <a:r>
              <a:rPr lang="en-US" altLang="zh-CN" sz="2400" dirty="0"/>
              <a:t>), </a:t>
            </a:r>
            <a:r>
              <a:rPr lang="zh-CN" altLang="en-US" sz="2400" dirty="0"/>
              <a:t>开发者</a:t>
            </a:r>
            <a:r>
              <a:rPr lang="en-US" altLang="zh-CN" sz="2400" dirty="0"/>
              <a:t>(</a:t>
            </a:r>
            <a:r>
              <a:rPr lang="zh-CN" altLang="en-US" sz="2400" dirty="0"/>
              <a:t>雍俊海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571" y="613317"/>
            <a:ext cx="8776009" cy="574303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CP_ComplexTest.h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 ])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gb_testComplex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暂停住控制台窗口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581608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58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运算符重载代码对比</a:t>
            </a:r>
            <a:r>
              <a:rPr lang="en-US" altLang="zh-CN" dirty="0"/>
              <a:t>: </a:t>
            </a:r>
            <a:r>
              <a:rPr lang="zh-CN" altLang="en-US" dirty="0"/>
              <a:t>声明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183" y="1409351"/>
            <a:ext cx="8261001" cy="2448000"/>
          </a:xfrm>
          <a:ln w="38100">
            <a:solidFill>
              <a:srgbClr val="FF0000"/>
            </a:solidFill>
          </a:ln>
        </p:spPr>
        <p:txBody>
          <a:bodyPr anchor="ctr" anchorCtr="0">
            <a:normAutofit/>
          </a:bodyPr>
          <a:lstStyle/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extern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 +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c1, </a:t>
            </a:r>
            <a:r>
              <a:rPr lang="en-US" altLang="zh-CN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c2);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extern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2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 ++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c);    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前置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extern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 ++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c, </a:t>
            </a:r>
            <a:r>
              <a:rPr lang="en-US" altLang="zh-CN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后置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4741" y="3853092"/>
            <a:ext cx="576000" cy="2448000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ym typeface="Wingdings" panose="05000000000000000000" pitchFamily="2" charset="2"/>
              </a:rPr>
              <a:t>成员函数方式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74741" y="1409351"/>
            <a:ext cx="574443" cy="2448000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ym typeface="Wingdings" panose="05000000000000000000" pitchFamily="2" charset="2"/>
              </a:rPr>
              <a:t>全局函数</a:t>
            </a:r>
            <a:r>
              <a:rPr lang="zh-CN" altLang="en-US" dirty="0">
                <a:sym typeface="Wingdings" panose="05000000000000000000" pitchFamily="2" charset="2"/>
              </a:rPr>
              <a:t>方式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749183" y="3853092"/>
            <a:ext cx="8261001" cy="244800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略去其他代码</a:t>
            </a:r>
            <a:endParaRPr lang="en-US" altLang="zh-CN" sz="20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 +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c);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2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 ++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();  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前置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 ++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后置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20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733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运算符重载代码对比</a:t>
            </a:r>
            <a:r>
              <a:rPr lang="en-US" altLang="zh-CN" dirty="0" smtClean="0"/>
              <a:t>: </a:t>
            </a:r>
            <a:r>
              <a:rPr lang="zh-CN" altLang="en-US" dirty="0" smtClean="0"/>
              <a:t>加法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183" y="1409351"/>
            <a:ext cx="8261001" cy="2448000"/>
          </a:xfrm>
          <a:ln w="38100"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 +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c1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c2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c3;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c3.m_real =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c1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.m_real +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c2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.m_real;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c3.m_imaginary =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c1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.m_imaginary +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c2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.m_imaginary;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c3;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运算符重载函数“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 +”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结束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4741" y="3853092"/>
            <a:ext cx="576000" cy="2448000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ym typeface="Wingdings" panose="05000000000000000000" pitchFamily="2" charset="2"/>
              </a:rPr>
              <a:t>成员函数方式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74741" y="1409351"/>
            <a:ext cx="574443" cy="2448000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ym typeface="Wingdings" panose="05000000000000000000" pitchFamily="2" charset="2"/>
              </a:rPr>
              <a:t>全局函数</a:t>
            </a:r>
            <a:r>
              <a:rPr lang="zh-CN" altLang="en-US" dirty="0">
                <a:sym typeface="Wingdings" panose="05000000000000000000" pitchFamily="2" charset="2"/>
              </a:rPr>
              <a:t>方式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749183" y="3853092"/>
            <a:ext cx="8261001" cy="244800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2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 +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r;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r.m_real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m_real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.m_real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r.m_imaginary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m_imaginary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.m_imaginary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r;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运算符重载函数“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 +”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结束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60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运算符重载代码对比</a:t>
            </a:r>
            <a:r>
              <a:rPr lang="en-US" altLang="zh-CN" dirty="0" smtClean="0"/>
              <a:t>: </a:t>
            </a:r>
            <a:r>
              <a:rPr lang="zh-CN" altLang="en-US" dirty="0" smtClean="0"/>
              <a:t>前</a:t>
            </a:r>
            <a:r>
              <a:rPr lang="en-US" altLang="zh-CN" dirty="0"/>
              <a:t>++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183" y="1409351"/>
            <a:ext cx="8261001" cy="2448000"/>
          </a:xfrm>
          <a:ln w="38100"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altLang="zh-CN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2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 ++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.m_real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.mb_show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"(</a:t>
            </a:r>
            <a:r>
              <a:rPr lang="zh-CN" altLang="en-US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前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++)c="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运算符重载函数“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 ++”(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前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结束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4741" y="3853092"/>
            <a:ext cx="576000" cy="2448000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ym typeface="Wingdings" panose="05000000000000000000" pitchFamily="2" charset="2"/>
              </a:rPr>
              <a:t>成员函数方式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74741" y="1409351"/>
            <a:ext cx="574443" cy="2448000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ym typeface="Wingdings" panose="05000000000000000000" pitchFamily="2" charset="2"/>
              </a:rPr>
              <a:t>全局函数</a:t>
            </a:r>
            <a:r>
              <a:rPr lang="zh-CN" altLang="en-US" dirty="0">
                <a:sym typeface="Wingdings" panose="05000000000000000000" pitchFamily="2" charset="2"/>
              </a:rPr>
              <a:t>方式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749183" y="3853092"/>
            <a:ext cx="8261001" cy="244800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altLang="zh-CN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2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 ++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()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前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m_real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"(</a:t>
            </a:r>
            <a:r>
              <a:rPr lang="zh-CN" altLang="en-US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前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++): "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(*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运算符重载函数“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 ++”(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前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结束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042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运算符重载代码对比</a:t>
            </a:r>
            <a:r>
              <a:rPr lang="en-US" altLang="zh-CN" dirty="0" smtClean="0"/>
              <a:t>: </a:t>
            </a:r>
            <a:r>
              <a:rPr lang="zh-CN" altLang="en-US" dirty="0" smtClean="0"/>
              <a:t>后</a:t>
            </a:r>
            <a:r>
              <a:rPr lang="en-US" altLang="zh-CN" dirty="0" smtClean="0"/>
              <a:t>++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183" y="1409351"/>
            <a:ext cx="8261001" cy="2448000"/>
          </a:xfrm>
          <a:ln w="38100"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 ++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old =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.m_real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.mb_show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"(</a:t>
            </a:r>
            <a:r>
              <a:rPr lang="zh-CN" altLang="en-US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后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++)c="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old;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运算符重载函数“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 ++”(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后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结束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4741" y="3853092"/>
            <a:ext cx="576000" cy="2448000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ym typeface="Wingdings" panose="05000000000000000000" pitchFamily="2" charset="2"/>
              </a:rPr>
              <a:t>成员函数方式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74741" y="1409351"/>
            <a:ext cx="574443" cy="2448000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ym typeface="Wingdings" panose="05000000000000000000" pitchFamily="2" charset="2"/>
              </a:rPr>
              <a:t>全局函数</a:t>
            </a:r>
            <a:r>
              <a:rPr lang="zh-CN" altLang="en-US" dirty="0">
                <a:sym typeface="Wingdings" panose="05000000000000000000" pitchFamily="2" charset="2"/>
              </a:rPr>
              <a:t>方式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749183" y="3853092"/>
            <a:ext cx="8261001" cy="244800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altLang="zh-CN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2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 ++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后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old = *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m_real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"(</a:t>
            </a:r>
            <a:r>
              <a:rPr lang="zh-CN" altLang="en-US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后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++): "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old;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运算符重载函数“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 ++”(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后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结束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379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本章总体纲要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000" y="1457325"/>
            <a:ext cx="6015038" cy="4899026"/>
          </a:xfrm>
        </p:spPr>
        <p:txBody>
          <a:bodyPr/>
          <a:lstStyle/>
          <a:p>
            <a:r>
              <a:rPr lang="zh-CN" altLang="en-US" dirty="0"/>
              <a:t>多态性概述</a:t>
            </a:r>
          </a:p>
          <a:p>
            <a:r>
              <a:rPr lang="zh-CN" altLang="en-US" dirty="0"/>
              <a:t>静态多态性</a:t>
            </a:r>
          </a:p>
          <a:p>
            <a:r>
              <a:rPr lang="zh-CN" altLang="en-US" dirty="0" smtClean="0"/>
              <a:t>运算符重载</a:t>
            </a:r>
            <a:endParaRPr lang="zh-CN" altLang="en-US" dirty="0"/>
          </a:p>
          <a:p>
            <a:r>
              <a:rPr lang="zh-CN" altLang="en-US" dirty="0"/>
              <a:t>动态多态性</a:t>
            </a:r>
          </a:p>
          <a:p>
            <a:r>
              <a:rPr lang="zh-CN" altLang="en-US" dirty="0"/>
              <a:t>纯虚函数</a:t>
            </a:r>
          </a:p>
          <a:p>
            <a:r>
              <a:rPr lang="zh-CN" altLang="en-US" dirty="0"/>
              <a:t>抽象类</a:t>
            </a:r>
          </a:p>
          <a:p>
            <a:r>
              <a:rPr lang="zh-CN" altLang="en-US" dirty="0"/>
              <a:t>复习</a:t>
            </a:r>
          </a:p>
          <a:p>
            <a:r>
              <a:rPr lang="zh-CN" altLang="en-US" dirty="0"/>
              <a:t>作业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231775" y="3505200"/>
          <a:ext cx="1978025" cy="2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" name="剪辑" r:id="rId4" imgW="2309813" imgH="3176588" progId="MS_ClipArt_Gallery.2">
                  <p:embed/>
                </p:oleObj>
              </mc:Choice>
              <mc:Fallback>
                <p:oleObj name="剪辑" r:id="rId4" imgW="2309813" imgH="3176588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3505200"/>
                        <a:ext cx="1978025" cy="271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209800" y="3241164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914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多态性概述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多态性是</a:t>
            </a:r>
            <a:r>
              <a:rPr lang="en-US" altLang="zh-CN" dirty="0"/>
              <a:t>C</a:t>
            </a:r>
            <a:r>
              <a:rPr lang="zh-CN" altLang="en-US" dirty="0"/>
              <a:t>语言不具备的特性。</a:t>
            </a:r>
          </a:p>
          <a:p>
            <a:r>
              <a:rPr lang="zh-CN" altLang="en-US" dirty="0" smtClean="0"/>
              <a:t>多态性的种类</a:t>
            </a:r>
            <a:endParaRPr lang="zh-CN" altLang="en-US" dirty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重载</a:t>
            </a:r>
            <a:r>
              <a:rPr lang="zh-CN" altLang="en-US" dirty="0" smtClean="0"/>
              <a:t>，也称为</a:t>
            </a:r>
            <a:r>
              <a:rPr lang="zh-CN" altLang="en-US" dirty="0"/>
              <a:t>静态</a:t>
            </a:r>
            <a:r>
              <a:rPr lang="zh-CN" altLang="en-US" dirty="0" smtClean="0"/>
              <a:t>多态性，是</a:t>
            </a:r>
            <a:r>
              <a:rPr lang="zh-CN" altLang="en-US" dirty="0" smtClean="0">
                <a:solidFill>
                  <a:srgbClr val="FF0000"/>
                </a:solidFill>
              </a:rPr>
              <a:t>编译</a:t>
            </a:r>
            <a:r>
              <a:rPr lang="zh-CN" altLang="en-US" dirty="0">
                <a:solidFill>
                  <a:srgbClr val="FF0000"/>
                </a:solidFill>
              </a:rPr>
              <a:t>时</a:t>
            </a:r>
            <a:r>
              <a:rPr lang="zh-CN" altLang="en-US" dirty="0"/>
              <a:t>的</a:t>
            </a:r>
            <a:r>
              <a:rPr lang="zh-CN" altLang="en-US" dirty="0" smtClean="0"/>
              <a:t>多态性。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覆盖</a:t>
            </a:r>
            <a:r>
              <a:rPr lang="zh-CN" altLang="en-US" dirty="0" smtClean="0"/>
              <a:t>，</a:t>
            </a:r>
            <a:r>
              <a:rPr lang="zh-CN" altLang="en-US" dirty="0"/>
              <a:t>也</a:t>
            </a:r>
            <a:r>
              <a:rPr lang="zh-CN" altLang="en-US" dirty="0" smtClean="0"/>
              <a:t>称为</a:t>
            </a:r>
            <a:r>
              <a:rPr lang="zh-CN" altLang="en-US" dirty="0"/>
              <a:t>动态</a:t>
            </a:r>
            <a:r>
              <a:rPr lang="zh-CN" altLang="en-US" dirty="0" smtClean="0"/>
              <a:t>多态性，是</a:t>
            </a:r>
            <a:r>
              <a:rPr lang="zh-CN" altLang="en-US" dirty="0" smtClean="0">
                <a:solidFill>
                  <a:srgbClr val="FF0000"/>
                </a:solidFill>
              </a:rPr>
              <a:t>运行</a:t>
            </a:r>
            <a:r>
              <a:rPr lang="zh-CN" altLang="en-US" dirty="0">
                <a:solidFill>
                  <a:srgbClr val="FF0000"/>
                </a:solidFill>
              </a:rPr>
              <a:t>时</a:t>
            </a:r>
            <a:r>
              <a:rPr lang="zh-CN" altLang="en-US" dirty="0"/>
              <a:t>的</a:t>
            </a:r>
            <a:r>
              <a:rPr lang="zh-CN" altLang="en-US" dirty="0" smtClean="0"/>
              <a:t>多态性。</a:t>
            </a:r>
            <a:endParaRPr lang="en-US" altLang="zh-CN" dirty="0" smtClean="0"/>
          </a:p>
          <a:p>
            <a:r>
              <a:rPr lang="zh-CN" altLang="en-US" dirty="0" smtClean="0"/>
              <a:t>多态性针对的对象</a:t>
            </a:r>
            <a:endParaRPr lang="zh-CN" altLang="en-US" dirty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重载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同名的全局函数。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同名的成员函数。</a:t>
            </a:r>
            <a:endParaRPr lang="en-US" altLang="zh-CN" dirty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覆盖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父类与子类之间的同名成员函数或析构函数。</a:t>
            </a:r>
            <a:endParaRPr lang="zh-CN" altLang="en-US" dirty="0"/>
          </a:p>
          <a:p>
            <a:pPr algn="just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0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不采用动态多态性</a:t>
            </a:r>
            <a:r>
              <a:rPr lang="en-US" altLang="zh-CN" dirty="0" smtClean="0"/>
              <a:t>: </a:t>
            </a:r>
            <a:r>
              <a:rPr lang="zh-CN" altLang="en-US" dirty="0" smtClean="0"/>
              <a:t>对照代码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61962" y="1483111"/>
            <a:ext cx="3463267" cy="4873239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{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2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"A"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{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2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"B"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922045" y="1483111"/>
            <a:ext cx="4385624" cy="4873239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gb_show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</a:t>
            </a:r>
            <a:r>
              <a:rPr lang="en-US" altLang="zh-CN" sz="2000" dirty="0" err="1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gb_show</a:t>
            </a:r>
            <a:r>
              <a:rPr lang="zh-CN" altLang="en-US" sz="2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结束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gb_show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(&amp;a);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gb_show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(&amp;b);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6939454" y="5311658"/>
            <a:ext cx="1368215" cy="1044693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000" eaLnBrk="1" hangingPunct="1">
              <a:spcBef>
                <a:spcPct val="0"/>
              </a:spcBef>
              <a:buFontTx/>
              <a:buNone/>
            </a:pPr>
            <a:r>
              <a:rPr lang="zh-CN" altLang="pt-BR" sz="2000" dirty="0" smtClean="0">
                <a:ea typeface="楷体_GB2312" pitchFamily="49" charset="-122"/>
                <a:sym typeface="Wingdings" panose="05000000000000000000" pitchFamily="2" charset="2"/>
              </a:rPr>
              <a:t>结果</a:t>
            </a:r>
            <a:r>
              <a:rPr lang="zh-CN" altLang="pt-BR" sz="2000" dirty="0">
                <a:ea typeface="楷体_GB2312" pitchFamily="49" charset="-122"/>
                <a:sym typeface="Wingdings" panose="05000000000000000000" pitchFamily="2" charset="2"/>
              </a:rPr>
              <a:t>输出</a:t>
            </a:r>
            <a:r>
              <a:rPr lang="pt-BR" altLang="zh-CN" sz="2000" dirty="0">
                <a:ea typeface="楷体_GB2312" pitchFamily="49" charset="-122"/>
                <a:sym typeface="Wingdings" panose="05000000000000000000" pitchFamily="2" charset="2"/>
              </a:rPr>
              <a:t>:</a:t>
            </a:r>
          </a:p>
          <a:p>
            <a:pPr marL="180000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AA</a:t>
            </a:r>
          </a:p>
        </p:txBody>
      </p:sp>
      <p:sp>
        <p:nvSpPr>
          <p:cNvPr id="18" name="AutoShape 5"/>
          <p:cNvSpPr>
            <a:spLocks/>
          </p:cNvSpPr>
          <p:nvPr/>
        </p:nvSpPr>
        <p:spPr bwMode="auto">
          <a:xfrm>
            <a:off x="6717818" y="4545089"/>
            <a:ext cx="1037065" cy="401444"/>
          </a:xfrm>
          <a:prstGeom prst="borderCallout2">
            <a:avLst>
              <a:gd name="adj1" fmla="val 50379"/>
              <a:gd name="adj2" fmla="val -18"/>
              <a:gd name="adj3" fmla="val 50435"/>
              <a:gd name="adj4" fmla="val -10083"/>
              <a:gd name="adj5" fmla="val 50404"/>
              <a:gd name="adj6" fmla="val -63989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ea typeface="楷体_GB2312" pitchFamily="49" charset="-122"/>
              </a:rPr>
              <a:t>输出</a:t>
            </a:r>
            <a:r>
              <a:rPr lang="en-US" altLang="zh-CN" sz="2000" dirty="0" smtClean="0">
                <a:ea typeface="楷体_GB2312" pitchFamily="49" charset="-122"/>
              </a:rPr>
              <a:t>: </a:t>
            </a:r>
            <a:r>
              <a:rPr lang="en-US" altLang="zh-CN" sz="2000" dirty="0" smtClean="0">
                <a:solidFill>
                  <a:srgbClr val="0000FF"/>
                </a:solidFill>
                <a:ea typeface="楷体_GB2312" pitchFamily="49" charset="-122"/>
              </a:rPr>
              <a:t>A</a:t>
            </a:r>
            <a:endParaRPr lang="en-US" altLang="zh-CN" sz="20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9" name="AutoShape 5"/>
          <p:cNvSpPr>
            <a:spLocks/>
          </p:cNvSpPr>
          <p:nvPr/>
        </p:nvSpPr>
        <p:spPr bwMode="auto">
          <a:xfrm>
            <a:off x="6717818" y="3961083"/>
            <a:ext cx="1037065" cy="401444"/>
          </a:xfrm>
          <a:prstGeom prst="borderCallout2">
            <a:avLst>
              <a:gd name="adj1" fmla="val 50379"/>
              <a:gd name="adj2" fmla="val -18"/>
              <a:gd name="adj3" fmla="val 50435"/>
              <a:gd name="adj4" fmla="val -10083"/>
              <a:gd name="adj5" fmla="val 50404"/>
              <a:gd name="adj6" fmla="val -63989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ea typeface="楷体_GB2312" pitchFamily="49" charset="-122"/>
              </a:rPr>
              <a:t>输出</a:t>
            </a:r>
            <a:r>
              <a:rPr lang="en-US" altLang="zh-CN" sz="2000" dirty="0" smtClean="0">
                <a:ea typeface="楷体_GB2312" pitchFamily="49" charset="-122"/>
              </a:rPr>
              <a:t>: </a:t>
            </a:r>
            <a:r>
              <a:rPr lang="en-US" altLang="zh-CN" sz="2000" dirty="0" smtClean="0">
                <a:solidFill>
                  <a:srgbClr val="0000FF"/>
                </a:solidFill>
                <a:ea typeface="楷体_GB2312" pitchFamily="49" charset="-122"/>
              </a:rPr>
              <a:t>A</a:t>
            </a:r>
            <a:endParaRPr lang="en-US" altLang="zh-CN" sz="20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6675470" y="1350208"/>
            <a:ext cx="2246017" cy="2452687"/>
            <a:chOff x="3861" y="2429"/>
            <a:chExt cx="1425" cy="1545"/>
          </a:xfrm>
        </p:grpSpPr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3861" y="2795"/>
              <a:ext cx="1425" cy="1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rgbClr val="0000FF"/>
                  </a:solidFill>
                  <a:ea typeface="新宋体" panose="02010609030101010101" pitchFamily="49" charset="-122"/>
                </a:rPr>
                <a:t>子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类</a:t>
              </a:r>
              <a:r>
                <a:rPr lang="en-US" altLang="zh-CN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B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的</a:t>
              </a:r>
              <a:r>
                <a:rPr lang="zh-CN" altLang="en-US" sz="2000" dirty="0">
                  <a:solidFill>
                    <a:srgbClr val="0000FF"/>
                  </a:solidFill>
                  <a:ea typeface="新宋体" panose="02010609030101010101" pitchFamily="49" charset="-122"/>
                </a:rPr>
                <a:t>实例对象</a:t>
              </a: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3941" y="2795"/>
              <a:ext cx="1345" cy="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rgbClr val="0000FF"/>
                  </a:solidFill>
                  <a:ea typeface="新宋体" panose="02010609030101010101" pitchFamily="49" charset="-122"/>
                </a:rPr>
                <a:t>父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类</a:t>
              </a:r>
              <a:r>
                <a:rPr lang="en-US" altLang="zh-CN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A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的</a:t>
              </a:r>
              <a:r>
                <a:rPr lang="zh-CN" altLang="en-US" sz="2000" dirty="0">
                  <a:solidFill>
                    <a:srgbClr val="0000FF"/>
                  </a:solidFill>
                  <a:ea typeface="新宋体" panose="02010609030101010101" pitchFamily="49" charset="-122"/>
                </a:rPr>
                <a:t>实例对象</a:t>
              </a:r>
              <a:endPara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4116" y="2997"/>
              <a:ext cx="1170" cy="226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err="1" smtClean="0">
                  <a:solidFill>
                    <a:srgbClr val="000000"/>
                  </a:solidFill>
                  <a:ea typeface="新宋体" panose="02010609030101010101" pitchFamily="49" charset="-122"/>
                </a:rPr>
                <a:t>mb_show</a:t>
              </a:r>
              <a:r>
                <a:rPr lang="en-US" altLang="zh-CN" sz="2000" dirty="0" smtClean="0">
                  <a:solidFill>
                    <a:srgbClr val="000000"/>
                  </a:solidFill>
                  <a:ea typeface="新宋体" panose="02010609030101010101" pitchFamily="49" charset="-122"/>
                </a:rPr>
                <a:t>( </a:t>
              </a:r>
              <a:r>
                <a:rPr lang="en-US" altLang="zh-CN" sz="2000" dirty="0">
                  <a:solidFill>
                    <a:srgbClr val="000000"/>
                  </a:solidFill>
                  <a:ea typeface="新宋体" panose="02010609030101010101" pitchFamily="49" charset="-122"/>
                </a:rPr>
                <a:t>)</a:t>
              </a:r>
              <a:endPara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4116" y="3521"/>
              <a:ext cx="1170" cy="226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err="1" smtClean="0">
                  <a:solidFill>
                    <a:srgbClr val="000000"/>
                  </a:solidFill>
                  <a:ea typeface="新宋体" panose="02010609030101010101" pitchFamily="49" charset="-122"/>
                </a:rPr>
                <a:t>mb_show</a:t>
              </a:r>
              <a:r>
                <a:rPr lang="en-US" altLang="zh-CN" sz="2000" dirty="0" smtClean="0">
                  <a:solidFill>
                    <a:srgbClr val="000000"/>
                  </a:solidFill>
                  <a:ea typeface="新宋体" panose="02010609030101010101" pitchFamily="49" charset="-122"/>
                </a:rPr>
                <a:t>( </a:t>
              </a:r>
              <a:r>
                <a:rPr lang="en-US" altLang="zh-CN" sz="2000" dirty="0">
                  <a:solidFill>
                    <a:srgbClr val="000000"/>
                  </a:solidFill>
                  <a:ea typeface="新宋体" panose="02010609030101010101" pitchFamily="49" charset="-122"/>
                </a:rPr>
                <a:t>)</a:t>
              </a:r>
              <a:endPara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sp>
          <p:nvSpPr>
            <p:cNvPr id="28" name="Rectangle 18"/>
            <p:cNvSpPr>
              <a:spLocks noChangeArrowheads="1"/>
            </p:cNvSpPr>
            <p:nvPr/>
          </p:nvSpPr>
          <p:spPr bwMode="auto">
            <a:xfrm>
              <a:off x="4075" y="2453"/>
              <a:ext cx="236" cy="22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ea typeface="新宋体" panose="02010609030101010101" pitchFamily="49" charset="-122"/>
              </a:endParaRPr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4097" y="2429"/>
              <a:ext cx="214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ea typeface="新宋体" panose="02010609030101010101" pitchFamily="49" charset="-122"/>
                </a:rPr>
                <a:t>pa</a:t>
              </a:r>
              <a:endPara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sp>
          <p:nvSpPr>
            <p:cNvPr id="30" name="Line 20"/>
            <p:cNvSpPr>
              <a:spLocks noChangeShapeType="1"/>
            </p:cNvSpPr>
            <p:nvPr/>
          </p:nvSpPr>
          <p:spPr bwMode="auto">
            <a:xfrm flipH="1">
              <a:off x="4215" y="2628"/>
              <a:ext cx="0" cy="16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oval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822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1028700" y="5363792"/>
            <a:ext cx="973667" cy="243840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</a:t>
            </a:r>
            <a:r>
              <a:rPr lang="zh-CN" altLang="en-US" dirty="0" smtClean="0"/>
              <a:t>多态性</a:t>
            </a:r>
            <a:r>
              <a:rPr lang="en-US" altLang="zh-CN" dirty="0" smtClean="0"/>
              <a:t>(</a:t>
            </a:r>
            <a:r>
              <a:rPr lang="zh-CN" altLang="en-US" dirty="0">
                <a:solidFill>
                  <a:schemeClr val="accent2"/>
                </a:solidFill>
              </a:rPr>
              <a:t>覆盖</a:t>
            </a:r>
            <a:r>
              <a:rPr lang="en-US" altLang="zh-CN" dirty="0" smtClean="0"/>
              <a:t>): </a:t>
            </a:r>
            <a:r>
              <a:rPr lang="zh-CN" altLang="en-US" dirty="0" smtClean="0"/>
              <a:t>示例性代码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028700" y="3322516"/>
            <a:ext cx="973667" cy="243840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61962" y="1483111"/>
            <a:ext cx="3463267" cy="4873239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virtual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{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2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"A"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virtual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{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2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"B"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922045" y="1483111"/>
            <a:ext cx="4385624" cy="4873239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gb_show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2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</a:t>
            </a:r>
            <a:r>
              <a:rPr lang="en-US" altLang="zh-CN" sz="2000" dirty="0" err="1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gb_show</a:t>
            </a:r>
            <a:r>
              <a:rPr lang="zh-CN" altLang="en-US" sz="20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结束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gb_show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(&amp;a);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gb_show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(&amp;b);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6939454" y="5311658"/>
            <a:ext cx="1368215" cy="1044693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000" eaLnBrk="1" hangingPunct="1">
              <a:spcBef>
                <a:spcPct val="0"/>
              </a:spcBef>
              <a:buFontTx/>
              <a:buNone/>
            </a:pPr>
            <a:r>
              <a:rPr lang="zh-CN" altLang="pt-BR" sz="2000" dirty="0" smtClean="0">
                <a:ea typeface="楷体_GB2312" pitchFamily="49" charset="-122"/>
                <a:sym typeface="Wingdings" panose="05000000000000000000" pitchFamily="2" charset="2"/>
              </a:rPr>
              <a:t>结果</a:t>
            </a:r>
            <a:r>
              <a:rPr lang="zh-CN" altLang="pt-BR" sz="2000" dirty="0">
                <a:ea typeface="楷体_GB2312" pitchFamily="49" charset="-122"/>
                <a:sym typeface="Wingdings" panose="05000000000000000000" pitchFamily="2" charset="2"/>
              </a:rPr>
              <a:t>输出</a:t>
            </a:r>
            <a:r>
              <a:rPr lang="pt-BR" altLang="zh-CN" sz="2000" dirty="0">
                <a:ea typeface="楷体_GB2312" pitchFamily="49" charset="-122"/>
                <a:sym typeface="Wingdings" panose="05000000000000000000" pitchFamily="2" charset="2"/>
              </a:rPr>
              <a:t>:</a:t>
            </a:r>
          </a:p>
          <a:p>
            <a:pPr marL="180000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AB</a:t>
            </a:r>
          </a:p>
        </p:txBody>
      </p:sp>
      <p:sp>
        <p:nvSpPr>
          <p:cNvPr id="18" name="AutoShape 5"/>
          <p:cNvSpPr>
            <a:spLocks/>
          </p:cNvSpPr>
          <p:nvPr/>
        </p:nvSpPr>
        <p:spPr bwMode="auto">
          <a:xfrm>
            <a:off x="6717818" y="4545089"/>
            <a:ext cx="1037065" cy="401444"/>
          </a:xfrm>
          <a:prstGeom prst="borderCallout2">
            <a:avLst>
              <a:gd name="adj1" fmla="val 50379"/>
              <a:gd name="adj2" fmla="val -18"/>
              <a:gd name="adj3" fmla="val 50435"/>
              <a:gd name="adj4" fmla="val -10083"/>
              <a:gd name="adj5" fmla="val 50404"/>
              <a:gd name="adj6" fmla="val -63989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ea typeface="楷体_GB2312" pitchFamily="49" charset="-122"/>
              </a:rPr>
              <a:t>输出</a:t>
            </a:r>
            <a:r>
              <a:rPr lang="en-US" altLang="zh-CN" sz="2000" dirty="0" smtClean="0">
                <a:ea typeface="楷体_GB2312" pitchFamily="49" charset="-122"/>
              </a:rPr>
              <a:t>: </a:t>
            </a:r>
            <a:r>
              <a:rPr lang="en-US" altLang="zh-CN" sz="2000" dirty="0" smtClean="0">
                <a:solidFill>
                  <a:srgbClr val="0000FF"/>
                </a:solidFill>
                <a:ea typeface="楷体_GB2312" pitchFamily="49" charset="-122"/>
              </a:rPr>
              <a:t>B</a:t>
            </a:r>
            <a:endParaRPr lang="en-US" altLang="zh-CN" sz="20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9" name="AutoShape 5"/>
          <p:cNvSpPr>
            <a:spLocks/>
          </p:cNvSpPr>
          <p:nvPr/>
        </p:nvSpPr>
        <p:spPr bwMode="auto">
          <a:xfrm>
            <a:off x="6717818" y="3961083"/>
            <a:ext cx="1037065" cy="401444"/>
          </a:xfrm>
          <a:prstGeom prst="borderCallout2">
            <a:avLst>
              <a:gd name="adj1" fmla="val 50379"/>
              <a:gd name="adj2" fmla="val -18"/>
              <a:gd name="adj3" fmla="val 50435"/>
              <a:gd name="adj4" fmla="val -10083"/>
              <a:gd name="adj5" fmla="val 50404"/>
              <a:gd name="adj6" fmla="val -63989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ea typeface="楷体_GB2312" pitchFamily="49" charset="-122"/>
              </a:rPr>
              <a:t>输出</a:t>
            </a:r>
            <a:r>
              <a:rPr lang="en-US" altLang="zh-CN" sz="2000" dirty="0" smtClean="0">
                <a:ea typeface="楷体_GB2312" pitchFamily="49" charset="-122"/>
              </a:rPr>
              <a:t>: </a:t>
            </a:r>
            <a:r>
              <a:rPr lang="en-US" altLang="zh-CN" sz="2000" dirty="0" smtClean="0">
                <a:solidFill>
                  <a:srgbClr val="0000FF"/>
                </a:solidFill>
                <a:ea typeface="楷体_GB2312" pitchFamily="49" charset="-122"/>
              </a:rPr>
              <a:t>A</a:t>
            </a:r>
            <a:endParaRPr lang="en-US" altLang="zh-CN" sz="20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6487908" y="1366083"/>
            <a:ext cx="2433579" cy="2436812"/>
            <a:chOff x="3742" y="2439"/>
            <a:chExt cx="1544" cy="1535"/>
          </a:xfrm>
        </p:grpSpPr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3742" y="2795"/>
              <a:ext cx="1544" cy="1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rgbClr val="0000FF"/>
                  </a:solidFill>
                  <a:ea typeface="新宋体" panose="02010609030101010101" pitchFamily="49" charset="-122"/>
                </a:rPr>
                <a:t>子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类</a:t>
              </a:r>
              <a:r>
                <a:rPr lang="en-US" altLang="zh-CN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B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的</a:t>
              </a:r>
              <a:r>
                <a:rPr lang="zh-CN" altLang="en-US" sz="2000" dirty="0">
                  <a:solidFill>
                    <a:srgbClr val="0000FF"/>
                  </a:solidFill>
                  <a:ea typeface="新宋体" panose="02010609030101010101" pitchFamily="49" charset="-122"/>
                </a:rPr>
                <a:t>实例对象</a:t>
              </a: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3811" y="2795"/>
              <a:ext cx="1475" cy="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rgbClr val="0000FF"/>
                  </a:solidFill>
                  <a:ea typeface="新宋体" panose="02010609030101010101" pitchFamily="49" charset="-122"/>
                </a:rPr>
                <a:t>父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类</a:t>
              </a:r>
              <a:r>
                <a:rPr lang="en-US" altLang="zh-CN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A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的</a:t>
              </a:r>
              <a:r>
                <a:rPr lang="zh-CN" altLang="en-US" sz="2000" dirty="0">
                  <a:solidFill>
                    <a:srgbClr val="0000FF"/>
                  </a:solidFill>
                  <a:ea typeface="新宋体" panose="02010609030101010101" pitchFamily="49" charset="-122"/>
                </a:rPr>
                <a:t>实例对象</a:t>
              </a:r>
              <a:endPara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4467" y="2997"/>
              <a:ext cx="819" cy="226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err="1" smtClean="0">
                  <a:solidFill>
                    <a:srgbClr val="000000"/>
                  </a:solidFill>
                  <a:ea typeface="新宋体" panose="02010609030101010101" pitchFamily="49" charset="-122"/>
                </a:rPr>
                <a:t>mb_show</a:t>
              </a:r>
              <a:r>
                <a:rPr lang="en-US" altLang="zh-CN" sz="2000" dirty="0" smtClean="0">
                  <a:solidFill>
                    <a:srgbClr val="000000"/>
                  </a:solidFill>
                  <a:ea typeface="新宋体" panose="02010609030101010101" pitchFamily="49" charset="-122"/>
                </a:rPr>
                <a:t>( </a:t>
              </a:r>
              <a:r>
                <a:rPr lang="en-US" altLang="zh-CN" sz="2000" dirty="0">
                  <a:solidFill>
                    <a:srgbClr val="000000"/>
                  </a:solidFill>
                  <a:ea typeface="新宋体" panose="02010609030101010101" pitchFamily="49" charset="-122"/>
                </a:rPr>
                <a:t>)</a:t>
              </a:r>
              <a:endPara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3811" y="2997"/>
              <a:ext cx="656" cy="226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0000FF"/>
                  </a:solidFill>
                  <a:ea typeface="新宋体" panose="02010609030101010101" pitchFamily="49" charset="-122"/>
                </a:rPr>
                <a:t>virtual</a:t>
              </a:r>
              <a:r>
                <a:rPr lang="zh-CN" altLang="en-US" sz="2000" dirty="0">
                  <a:solidFill>
                    <a:srgbClr val="0000FF"/>
                  </a:solidFill>
                  <a:ea typeface="新宋体" panose="02010609030101010101" pitchFamily="49" charset="-122"/>
                </a:rPr>
                <a:t>表</a:t>
              </a:r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4467" y="3521"/>
              <a:ext cx="819" cy="226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err="1" smtClean="0">
                  <a:solidFill>
                    <a:srgbClr val="000000"/>
                  </a:solidFill>
                  <a:ea typeface="新宋体" panose="02010609030101010101" pitchFamily="49" charset="-122"/>
                </a:rPr>
                <a:t>mb_show</a:t>
              </a:r>
              <a:r>
                <a:rPr lang="en-US" altLang="zh-CN" sz="2000" dirty="0" smtClean="0">
                  <a:solidFill>
                    <a:srgbClr val="000000"/>
                  </a:solidFill>
                  <a:ea typeface="新宋体" panose="02010609030101010101" pitchFamily="49" charset="-122"/>
                </a:rPr>
                <a:t>( </a:t>
              </a:r>
              <a:r>
                <a:rPr lang="en-US" altLang="zh-CN" sz="2000" dirty="0">
                  <a:solidFill>
                    <a:srgbClr val="000000"/>
                  </a:solidFill>
                  <a:ea typeface="新宋体" panose="02010609030101010101" pitchFamily="49" charset="-122"/>
                </a:rPr>
                <a:t>)</a:t>
              </a:r>
              <a:endPara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sp>
          <p:nvSpPr>
            <p:cNvPr id="27" name="Rectangle 17"/>
            <p:cNvSpPr>
              <a:spLocks noChangeArrowheads="1"/>
            </p:cNvSpPr>
            <p:nvPr/>
          </p:nvSpPr>
          <p:spPr bwMode="auto">
            <a:xfrm>
              <a:off x="3811" y="3521"/>
              <a:ext cx="656" cy="226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0000FF"/>
                  </a:solidFill>
                  <a:ea typeface="新宋体" panose="02010609030101010101" pitchFamily="49" charset="-122"/>
                </a:rPr>
                <a:t>virtual</a:t>
              </a:r>
              <a:r>
                <a:rPr lang="zh-CN" altLang="en-US" sz="2000" dirty="0">
                  <a:solidFill>
                    <a:srgbClr val="0000FF"/>
                  </a:solidFill>
                  <a:ea typeface="新宋体" panose="02010609030101010101" pitchFamily="49" charset="-122"/>
                </a:rPr>
                <a:t>表</a:t>
              </a:r>
            </a:p>
          </p:txBody>
        </p:sp>
        <p:sp>
          <p:nvSpPr>
            <p:cNvPr id="28" name="Rectangle 18"/>
            <p:cNvSpPr>
              <a:spLocks noChangeArrowheads="1"/>
            </p:cNvSpPr>
            <p:nvPr/>
          </p:nvSpPr>
          <p:spPr bwMode="auto">
            <a:xfrm>
              <a:off x="3742" y="2463"/>
              <a:ext cx="236" cy="22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ea typeface="新宋体" panose="02010609030101010101" pitchFamily="49" charset="-122"/>
              </a:endParaRPr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3764" y="2439"/>
              <a:ext cx="214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ea typeface="新宋体" panose="02010609030101010101" pitchFamily="49" charset="-122"/>
                </a:rPr>
                <a:t>pa</a:t>
              </a:r>
              <a:endPara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sp>
          <p:nvSpPr>
            <p:cNvPr id="30" name="Line 20"/>
            <p:cNvSpPr>
              <a:spLocks noChangeShapeType="1"/>
            </p:cNvSpPr>
            <p:nvPr/>
          </p:nvSpPr>
          <p:spPr bwMode="auto">
            <a:xfrm flipH="1">
              <a:off x="3882" y="2638"/>
              <a:ext cx="0" cy="16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oval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 flipH="1">
              <a:off x="4081" y="3203"/>
              <a:ext cx="0" cy="363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oval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66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动态多态性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动态多态性也称为</a:t>
            </a:r>
            <a:r>
              <a:rPr lang="zh-CN" altLang="en-US" dirty="0">
                <a:solidFill>
                  <a:schemeClr val="accent2"/>
                </a:solidFill>
              </a:rPr>
              <a:t>覆盖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动态多态性是通过</a:t>
            </a:r>
            <a:r>
              <a:rPr lang="zh-CN" altLang="en-US" dirty="0">
                <a:solidFill>
                  <a:schemeClr val="accent2"/>
                </a:solidFill>
              </a:rPr>
              <a:t>虚函数</a:t>
            </a:r>
            <a:r>
              <a:rPr lang="zh-CN" altLang="en-US" dirty="0"/>
              <a:t>实现的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如果一个类的</a:t>
            </a:r>
            <a:r>
              <a:rPr lang="zh-CN" altLang="en-US" dirty="0"/>
              <a:t>成员</a:t>
            </a:r>
            <a:r>
              <a:rPr lang="zh-CN" altLang="en-US" dirty="0" smtClean="0"/>
              <a:t>函数在声明时含有</a:t>
            </a:r>
            <a:r>
              <a:rPr lang="zh-CN" altLang="en-US" dirty="0"/>
              <a:t>函数说明符</a:t>
            </a:r>
            <a:r>
              <a:rPr lang="en-US" altLang="zh-CN" dirty="0">
                <a:solidFill>
                  <a:srgbClr val="0000FF"/>
                </a:solidFill>
              </a:rPr>
              <a:t>virtual</a:t>
            </a:r>
            <a:r>
              <a:rPr lang="zh-CN" altLang="en-US" dirty="0" smtClean="0"/>
              <a:t>，则该成员函数是</a:t>
            </a:r>
            <a:r>
              <a:rPr lang="zh-CN" altLang="en-US" dirty="0">
                <a:solidFill>
                  <a:srgbClr val="FF0000"/>
                </a:solidFill>
              </a:rPr>
              <a:t>虚函数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如果一个</a:t>
            </a:r>
            <a:r>
              <a:rPr lang="zh-CN" altLang="en-US" dirty="0">
                <a:solidFill>
                  <a:schemeClr val="accent2"/>
                </a:solidFill>
              </a:rPr>
              <a:t>虚</a:t>
            </a:r>
            <a:r>
              <a:rPr lang="zh-CN" altLang="en-US" dirty="0" smtClean="0">
                <a:solidFill>
                  <a:schemeClr val="accent2"/>
                </a:solidFill>
              </a:rPr>
              <a:t>函数</a:t>
            </a:r>
            <a:r>
              <a:rPr lang="zh-CN" altLang="en-US" dirty="0" smtClean="0"/>
              <a:t>被覆盖，则该</a:t>
            </a:r>
            <a:r>
              <a:rPr lang="zh-CN" altLang="en-US" dirty="0">
                <a:solidFill>
                  <a:schemeClr val="accent2"/>
                </a:solidFill>
              </a:rPr>
              <a:t>虚函数</a:t>
            </a:r>
            <a:r>
              <a:rPr lang="zh-CN" altLang="en-US" dirty="0" smtClean="0"/>
              <a:t>的</a:t>
            </a:r>
            <a:r>
              <a:rPr lang="en-US" altLang="zh-CN" dirty="0">
                <a:solidFill>
                  <a:srgbClr val="0000FF"/>
                </a:solidFill>
              </a:rPr>
              <a:t>virtual</a:t>
            </a:r>
            <a:r>
              <a:rPr lang="zh-CN" altLang="en-US" dirty="0">
                <a:solidFill>
                  <a:srgbClr val="0000FF"/>
                </a:solidFill>
              </a:rPr>
              <a:t>表</a:t>
            </a:r>
            <a:r>
              <a:rPr lang="zh-CN" altLang="en-US" dirty="0" smtClean="0"/>
              <a:t>指向</a:t>
            </a:r>
            <a:r>
              <a:rPr lang="zh-CN" altLang="en-US" dirty="0">
                <a:solidFill>
                  <a:schemeClr val="accent2"/>
                </a:solidFill>
              </a:rPr>
              <a:t>覆盖</a:t>
            </a:r>
            <a:r>
              <a:rPr lang="zh-CN" altLang="en-US" dirty="0" smtClean="0"/>
              <a:t>它且位于子类中的</a:t>
            </a:r>
            <a:r>
              <a:rPr lang="zh-CN" altLang="en-US" dirty="0">
                <a:solidFill>
                  <a:schemeClr val="accent2"/>
                </a:solidFill>
              </a:rPr>
              <a:t>虚函数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67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虚函数具有继承性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如果在父类</a:t>
            </a:r>
            <a:r>
              <a:rPr lang="zh-CN" altLang="en-US" dirty="0"/>
              <a:t>中定义了虚函数</a:t>
            </a:r>
            <a:r>
              <a:rPr lang="zh-CN" altLang="en-US" dirty="0" smtClean="0"/>
              <a:t>，则在子类中的</a:t>
            </a:r>
            <a:r>
              <a:rPr lang="zh-CN" altLang="en-US" dirty="0"/>
              <a:t>同原型</a:t>
            </a:r>
            <a:r>
              <a:rPr lang="zh-CN" altLang="en-US" dirty="0" smtClean="0"/>
              <a:t>函数自动成为</a:t>
            </a:r>
            <a:r>
              <a:rPr lang="zh-CN" altLang="en-US" dirty="0" smtClean="0">
                <a:solidFill>
                  <a:srgbClr val="FF0000"/>
                </a:solidFill>
              </a:rPr>
              <a:t>虚函数</a:t>
            </a:r>
            <a:r>
              <a:rPr lang="zh-CN" altLang="en-US" dirty="0" smtClean="0"/>
              <a:t>，无论它在声明时是否含有</a:t>
            </a:r>
            <a:r>
              <a:rPr lang="zh-CN" altLang="en-US" dirty="0"/>
              <a:t>函数说明符</a:t>
            </a:r>
            <a:r>
              <a:rPr lang="en-US" altLang="zh-CN" dirty="0" smtClean="0">
                <a:solidFill>
                  <a:srgbClr val="0000FF"/>
                </a:solidFill>
              </a:rPr>
              <a:t>virtual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47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</a:t>
            </a:r>
            <a:r>
              <a:rPr lang="zh-CN" altLang="en-US" dirty="0" smtClean="0"/>
              <a:t>函数示例代码</a:t>
            </a:r>
            <a:r>
              <a:rPr lang="en-US" altLang="zh-CN" dirty="0" smtClean="0"/>
              <a:t>: </a:t>
            </a:r>
            <a:r>
              <a:rPr lang="zh-CN" altLang="en-US" dirty="0"/>
              <a:t>仅在父类中作</a:t>
            </a:r>
            <a:r>
              <a:rPr lang="en-US" altLang="zh-CN" dirty="0">
                <a:solidFill>
                  <a:srgbClr val="0000FF"/>
                </a:solidFill>
              </a:rPr>
              <a:t>virtual</a:t>
            </a:r>
            <a:r>
              <a:rPr lang="zh-CN" altLang="en-US" dirty="0"/>
              <a:t>声明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028700" y="3322516"/>
            <a:ext cx="973667" cy="243840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61962" y="1483111"/>
            <a:ext cx="3463267" cy="4873239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virtual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{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2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"A"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{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2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"B"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922045" y="1483111"/>
            <a:ext cx="4385624" cy="2477971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*pa = &amp;b;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pa-&gt;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7038401" y="5311657"/>
            <a:ext cx="1368215" cy="1044693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000" eaLnBrk="1" hangingPunct="1">
              <a:spcBef>
                <a:spcPct val="0"/>
              </a:spcBef>
              <a:buFontTx/>
              <a:buNone/>
            </a:pPr>
            <a:r>
              <a:rPr lang="zh-CN" altLang="pt-BR" sz="2000" dirty="0" smtClean="0">
                <a:ea typeface="楷体_GB2312" pitchFamily="49" charset="-122"/>
                <a:sym typeface="Wingdings" panose="05000000000000000000" pitchFamily="2" charset="2"/>
              </a:rPr>
              <a:t>结果</a:t>
            </a:r>
            <a:r>
              <a:rPr lang="zh-CN" altLang="pt-BR" sz="2000" dirty="0">
                <a:ea typeface="楷体_GB2312" pitchFamily="49" charset="-122"/>
                <a:sym typeface="Wingdings" panose="05000000000000000000" pitchFamily="2" charset="2"/>
              </a:rPr>
              <a:t>输出</a:t>
            </a:r>
            <a:r>
              <a:rPr lang="pt-BR" altLang="zh-CN" sz="2000" dirty="0">
                <a:ea typeface="楷体_GB2312" pitchFamily="49" charset="-122"/>
                <a:sym typeface="Wingdings" panose="05000000000000000000" pitchFamily="2" charset="2"/>
              </a:rPr>
              <a:t>:</a:t>
            </a:r>
          </a:p>
          <a:p>
            <a:pPr marL="180000"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B</a:t>
            </a:r>
            <a:endParaRPr lang="en-US" altLang="zh-CN" sz="2000" dirty="0">
              <a:solidFill>
                <a:srgbClr val="0000FF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18" name="AutoShape 5"/>
          <p:cNvSpPr>
            <a:spLocks/>
          </p:cNvSpPr>
          <p:nvPr/>
        </p:nvSpPr>
        <p:spPr bwMode="auto">
          <a:xfrm>
            <a:off x="7105028" y="2682043"/>
            <a:ext cx="1037065" cy="401444"/>
          </a:xfrm>
          <a:prstGeom prst="borderCallout2">
            <a:avLst>
              <a:gd name="adj1" fmla="val 50379"/>
              <a:gd name="adj2" fmla="val -18"/>
              <a:gd name="adj3" fmla="val 50435"/>
              <a:gd name="adj4" fmla="val -10083"/>
              <a:gd name="adj5" fmla="val 50404"/>
              <a:gd name="adj6" fmla="val -63989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ea typeface="楷体_GB2312" pitchFamily="49" charset="-122"/>
              </a:rPr>
              <a:t>输出</a:t>
            </a:r>
            <a:r>
              <a:rPr lang="en-US" altLang="zh-CN" sz="2000" dirty="0" smtClean="0">
                <a:ea typeface="楷体_GB2312" pitchFamily="49" charset="-122"/>
              </a:rPr>
              <a:t>: </a:t>
            </a:r>
            <a:r>
              <a:rPr lang="en-US" altLang="zh-CN" sz="2000" dirty="0" smtClean="0">
                <a:solidFill>
                  <a:srgbClr val="0000FF"/>
                </a:solidFill>
                <a:ea typeface="楷体_GB2312" pitchFamily="49" charset="-122"/>
              </a:rPr>
              <a:t>B</a:t>
            </a:r>
            <a:endParaRPr lang="en-US" altLang="zh-CN" sz="20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4104515" y="3919538"/>
            <a:ext cx="2433579" cy="2436812"/>
            <a:chOff x="3742" y="2439"/>
            <a:chExt cx="1544" cy="1535"/>
          </a:xfrm>
        </p:grpSpPr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3742" y="2795"/>
              <a:ext cx="1544" cy="1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rgbClr val="0000FF"/>
                  </a:solidFill>
                  <a:ea typeface="新宋体" panose="02010609030101010101" pitchFamily="49" charset="-122"/>
                </a:rPr>
                <a:t>子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类</a:t>
              </a:r>
              <a:r>
                <a:rPr lang="en-US" altLang="zh-CN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B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的</a:t>
              </a:r>
              <a:r>
                <a:rPr lang="zh-CN" altLang="en-US" sz="2000" dirty="0">
                  <a:solidFill>
                    <a:srgbClr val="0000FF"/>
                  </a:solidFill>
                  <a:ea typeface="新宋体" panose="02010609030101010101" pitchFamily="49" charset="-122"/>
                </a:rPr>
                <a:t>实例对象</a:t>
              </a: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3811" y="2795"/>
              <a:ext cx="1475" cy="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rgbClr val="0000FF"/>
                  </a:solidFill>
                  <a:ea typeface="新宋体" panose="02010609030101010101" pitchFamily="49" charset="-122"/>
                </a:rPr>
                <a:t>父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类</a:t>
              </a:r>
              <a:r>
                <a:rPr lang="en-US" altLang="zh-CN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A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的</a:t>
              </a:r>
              <a:r>
                <a:rPr lang="zh-CN" altLang="en-US" sz="2000" dirty="0">
                  <a:solidFill>
                    <a:srgbClr val="0000FF"/>
                  </a:solidFill>
                  <a:ea typeface="新宋体" panose="02010609030101010101" pitchFamily="49" charset="-122"/>
                </a:rPr>
                <a:t>实例对象</a:t>
              </a:r>
              <a:endPara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4467" y="2997"/>
              <a:ext cx="819" cy="226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err="1" smtClean="0">
                  <a:solidFill>
                    <a:srgbClr val="000000"/>
                  </a:solidFill>
                  <a:ea typeface="新宋体" panose="02010609030101010101" pitchFamily="49" charset="-122"/>
                </a:rPr>
                <a:t>mb_show</a:t>
              </a:r>
              <a:r>
                <a:rPr lang="en-US" altLang="zh-CN" sz="2000" dirty="0" smtClean="0">
                  <a:solidFill>
                    <a:srgbClr val="000000"/>
                  </a:solidFill>
                  <a:ea typeface="新宋体" panose="02010609030101010101" pitchFamily="49" charset="-122"/>
                </a:rPr>
                <a:t>( </a:t>
              </a:r>
              <a:r>
                <a:rPr lang="en-US" altLang="zh-CN" sz="2000" dirty="0">
                  <a:solidFill>
                    <a:srgbClr val="000000"/>
                  </a:solidFill>
                  <a:ea typeface="新宋体" panose="02010609030101010101" pitchFamily="49" charset="-122"/>
                </a:rPr>
                <a:t>)</a:t>
              </a:r>
              <a:endPara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3811" y="2997"/>
              <a:ext cx="656" cy="226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0000FF"/>
                  </a:solidFill>
                  <a:ea typeface="新宋体" panose="02010609030101010101" pitchFamily="49" charset="-122"/>
                </a:rPr>
                <a:t>virtual</a:t>
              </a:r>
              <a:r>
                <a:rPr lang="zh-CN" altLang="en-US" sz="2000" dirty="0">
                  <a:solidFill>
                    <a:srgbClr val="0000FF"/>
                  </a:solidFill>
                  <a:ea typeface="新宋体" panose="02010609030101010101" pitchFamily="49" charset="-122"/>
                </a:rPr>
                <a:t>表</a:t>
              </a:r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4467" y="3521"/>
              <a:ext cx="819" cy="226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err="1" smtClean="0">
                  <a:solidFill>
                    <a:srgbClr val="000000"/>
                  </a:solidFill>
                  <a:ea typeface="新宋体" panose="02010609030101010101" pitchFamily="49" charset="-122"/>
                </a:rPr>
                <a:t>mb_show</a:t>
              </a:r>
              <a:r>
                <a:rPr lang="en-US" altLang="zh-CN" sz="2000" dirty="0" smtClean="0">
                  <a:solidFill>
                    <a:srgbClr val="000000"/>
                  </a:solidFill>
                  <a:ea typeface="新宋体" panose="02010609030101010101" pitchFamily="49" charset="-122"/>
                </a:rPr>
                <a:t>( </a:t>
              </a:r>
              <a:r>
                <a:rPr lang="en-US" altLang="zh-CN" sz="2000" dirty="0">
                  <a:solidFill>
                    <a:srgbClr val="000000"/>
                  </a:solidFill>
                  <a:ea typeface="新宋体" panose="02010609030101010101" pitchFamily="49" charset="-122"/>
                </a:rPr>
                <a:t>)</a:t>
              </a:r>
              <a:endPara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sp>
          <p:nvSpPr>
            <p:cNvPr id="27" name="Rectangle 17"/>
            <p:cNvSpPr>
              <a:spLocks noChangeArrowheads="1"/>
            </p:cNvSpPr>
            <p:nvPr/>
          </p:nvSpPr>
          <p:spPr bwMode="auto">
            <a:xfrm>
              <a:off x="3811" y="3521"/>
              <a:ext cx="656" cy="226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0000FF"/>
                  </a:solidFill>
                  <a:ea typeface="新宋体" panose="02010609030101010101" pitchFamily="49" charset="-122"/>
                </a:rPr>
                <a:t>virtual</a:t>
              </a:r>
              <a:r>
                <a:rPr lang="zh-CN" altLang="en-US" sz="2000" dirty="0">
                  <a:solidFill>
                    <a:srgbClr val="0000FF"/>
                  </a:solidFill>
                  <a:ea typeface="新宋体" panose="02010609030101010101" pitchFamily="49" charset="-122"/>
                </a:rPr>
                <a:t>表</a:t>
              </a:r>
            </a:p>
          </p:txBody>
        </p:sp>
        <p:sp>
          <p:nvSpPr>
            <p:cNvPr id="28" name="Rectangle 18"/>
            <p:cNvSpPr>
              <a:spLocks noChangeArrowheads="1"/>
            </p:cNvSpPr>
            <p:nvPr/>
          </p:nvSpPr>
          <p:spPr bwMode="auto">
            <a:xfrm>
              <a:off x="3742" y="2463"/>
              <a:ext cx="236" cy="22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ea typeface="新宋体" panose="02010609030101010101" pitchFamily="49" charset="-122"/>
              </a:endParaRPr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3764" y="2439"/>
              <a:ext cx="214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ea typeface="新宋体" panose="02010609030101010101" pitchFamily="49" charset="-122"/>
                </a:rPr>
                <a:t>pa</a:t>
              </a:r>
              <a:endPara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sp>
          <p:nvSpPr>
            <p:cNvPr id="30" name="Line 20"/>
            <p:cNvSpPr>
              <a:spLocks noChangeShapeType="1"/>
            </p:cNvSpPr>
            <p:nvPr/>
          </p:nvSpPr>
          <p:spPr bwMode="auto">
            <a:xfrm flipH="1">
              <a:off x="3882" y="2638"/>
              <a:ext cx="0" cy="16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oval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 flipH="1">
              <a:off x="4081" y="3203"/>
              <a:ext cx="0" cy="363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oval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747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子类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virtual</a:t>
            </a:r>
            <a:r>
              <a:rPr lang="zh-CN" altLang="en-US" dirty="0" smtClean="0"/>
              <a:t>声明无法影响到父类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3" y="1457325"/>
            <a:ext cx="8220075" cy="44953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仅在子类中作</a:t>
            </a:r>
            <a:r>
              <a:rPr lang="en-US" altLang="zh-CN" dirty="0">
                <a:solidFill>
                  <a:srgbClr val="0000FF"/>
                </a:solidFill>
              </a:rPr>
              <a:t>virtual</a:t>
            </a:r>
            <a:r>
              <a:rPr lang="zh-CN" altLang="en-US" dirty="0"/>
              <a:t>声明无法达到覆盖的效果。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65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028700" y="5420519"/>
            <a:ext cx="973667" cy="243840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61962" y="1906859"/>
            <a:ext cx="3463267" cy="4449491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{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2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"A"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virtual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{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2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"B"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3922045" y="1906858"/>
            <a:ext cx="4385624" cy="209643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*pa = &amp;b;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pa-&gt;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7038401" y="5311657"/>
            <a:ext cx="1368215" cy="1044693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000" eaLnBrk="1" hangingPunct="1">
              <a:spcBef>
                <a:spcPct val="0"/>
              </a:spcBef>
              <a:buFontTx/>
              <a:buNone/>
            </a:pPr>
            <a:r>
              <a:rPr lang="zh-CN" altLang="pt-BR" sz="2000" dirty="0" smtClean="0">
                <a:ea typeface="楷体_GB2312" pitchFamily="49" charset="-122"/>
                <a:sym typeface="Wingdings" panose="05000000000000000000" pitchFamily="2" charset="2"/>
              </a:rPr>
              <a:t>结果</a:t>
            </a:r>
            <a:r>
              <a:rPr lang="zh-CN" altLang="pt-BR" sz="2000" dirty="0">
                <a:ea typeface="楷体_GB2312" pitchFamily="49" charset="-122"/>
                <a:sym typeface="Wingdings" panose="05000000000000000000" pitchFamily="2" charset="2"/>
              </a:rPr>
              <a:t>输出</a:t>
            </a:r>
            <a:r>
              <a:rPr lang="pt-BR" altLang="zh-CN" sz="2000" dirty="0">
                <a:ea typeface="楷体_GB2312" pitchFamily="49" charset="-122"/>
                <a:sym typeface="Wingdings" panose="05000000000000000000" pitchFamily="2" charset="2"/>
              </a:rPr>
              <a:t>:</a:t>
            </a:r>
          </a:p>
          <a:p>
            <a:pPr marL="180000"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A</a:t>
            </a:r>
            <a:endParaRPr lang="en-US" altLang="zh-CN" sz="2000" dirty="0">
              <a:solidFill>
                <a:srgbClr val="0000FF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13" name="AutoShape 5"/>
          <p:cNvSpPr>
            <a:spLocks/>
          </p:cNvSpPr>
          <p:nvPr/>
        </p:nvSpPr>
        <p:spPr bwMode="auto">
          <a:xfrm>
            <a:off x="7105028" y="2905063"/>
            <a:ext cx="1037065" cy="401444"/>
          </a:xfrm>
          <a:prstGeom prst="borderCallout2">
            <a:avLst>
              <a:gd name="adj1" fmla="val 50379"/>
              <a:gd name="adj2" fmla="val -18"/>
              <a:gd name="adj3" fmla="val 50435"/>
              <a:gd name="adj4" fmla="val -10083"/>
              <a:gd name="adj5" fmla="val 50404"/>
              <a:gd name="adj6" fmla="val -63989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ea typeface="楷体_GB2312" pitchFamily="49" charset="-122"/>
              </a:rPr>
              <a:t>输出</a:t>
            </a:r>
            <a:r>
              <a:rPr lang="en-US" altLang="zh-CN" sz="2000" dirty="0" smtClean="0">
                <a:ea typeface="楷体_GB2312" pitchFamily="49" charset="-122"/>
              </a:rPr>
              <a:t>: </a:t>
            </a:r>
            <a:r>
              <a:rPr lang="en-US" altLang="zh-CN" sz="2000" dirty="0" smtClean="0">
                <a:solidFill>
                  <a:srgbClr val="0000FF"/>
                </a:solidFill>
                <a:ea typeface="楷体_GB2312" pitchFamily="49" charset="-122"/>
              </a:rPr>
              <a:t>A</a:t>
            </a:r>
            <a:endParaRPr lang="en-US" altLang="zh-CN" sz="20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4104515" y="3919538"/>
            <a:ext cx="2433579" cy="2436812"/>
            <a:chOff x="3742" y="2439"/>
            <a:chExt cx="1544" cy="1535"/>
          </a:xfrm>
        </p:grpSpPr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742" y="2795"/>
              <a:ext cx="1544" cy="1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rgbClr val="0000FF"/>
                  </a:solidFill>
                  <a:ea typeface="新宋体" panose="02010609030101010101" pitchFamily="49" charset="-122"/>
                </a:rPr>
                <a:t>子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类</a:t>
              </a:r>
              <a:r>
                <a:rPr lang="en-US" altLang="zh-CN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B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的</a:t>
              </a:r>
              <a:r>
                <a:rPr lang="zh-CN" altLang="en-US" sz="2000" dirty="0">
                  <a:solidFill>
                    <a:srgbClr val="0000FF"/>
                  </a:solidFill>
                  <a:ea typeface="新宋体" panose="02010609030101010101" pitchFamily="49" charset="-122"/>
                </a:rPr>
                <a:t>实例对象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3811" y="2795"/>
              <a:ext cx="1475" cy="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rgbClr val="0000FF"/>
                  </a:solidFill>
                  <a:ea typeface="新宋体" panose="02010609030101010101" pitchFamily="49" charset="-122"/>
                </a:rPr>
                <a:t>父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类</a:t>
              </a:r>
              <a:r>
                <a:rPr lang="en-US" altLang="zh-CN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A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的</a:t>
              </a:r>
              <a:r>
                <a:rPr lang="zh-CN" altLang="en-US" sz="2000" dirty="0">
                  <a:solidFill>
                    <a:srgbClr val="0000FF"/>
                  </a:solidFill>
                  <a:ea typeface="新宋体" panose="02010609030101010101" pitchFamily="49" charset="-122"/>
                </a:rPr>
                <a:t>实例对象</a:t>
              </a:r>
              <a:endPara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4467" y="2997"/>
              <a:ext cx="819" cy="226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err="1" smtClean="0">
                  <a:solidFill>
                    <a:srgbClr val="000000"/>
                  </a:solidFill>
                  <a:ea typeface="新宋体" panose="02010609030101010101" pitchFamily="49" charset="-122"/>
                </a:rPr>
                <a:t>mb_show</a:t>
              </a:r>
              <a:r>
                <a:rPr lang="en-US" altLang="zh-CN" sz="2000" dirty="0" smtClean="0">
                  <a:solidFill>
                    <a:srgbClr val="000000"/>
                  </a:solidFill>
                  <a:ea typeface="新宋体" panose="02010609030101010101" pitchFamily="49" charset="-122"/>
                </a:rPr>
                <a:t>( </a:t>
              </a:r>
              <a:r>
                <a:rPr lang="en-US" altLang="zh-CN" sz="2000" dirty="0">
                  <a:solidFill>
                    <a:srgbClr val="000000"/>
                  </a:solidFill>
                  <a:ea typeface="新宋体" panose="02010609030101010101" pitchFamily="49" charset="-122"/>
                </a:rPr>
                <a:t>)</a:t>
              </a:r>
              <a:endPara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4467" y="3521"/>
              <a:ext cx="819" cy="226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err="1" smtClean="0">
                  <a:solidFill>
                    <a:srgbClr val="000000"/>
                  </a:solidFill>
                  <a:ea typeface="新宋体" panose="02010609030101010101" pitchFamily="49" charset="-122"/>
                </a:rPr>
                <a:t>mb_show</a:t>
              </a:r>
              <a:r>
                <a:rPr lang="en-US" altLang="zh-CN" sz="2000" dirty="0" smtClean="0">
                  <a:solidFill>
                    <a:srgbClr val="000000"/>
                  </a:solidFill>
                  <a:ea typeface="新宋体" panose="02010609030101010101" pitchFamily="49" charset="-122"/>
                </a:rPr>
                <a:t>( </a:t>
              </a:r>
              <a:r>
                <a:rPr lang="en-US" altLang="zh-CN" sz="2000" dirty="0">
                  <a:solidFill>
                    <a:srgbClr val="000000"/>
                  </a:solidFill>
                  <a:ea typeface="新宋体" panose="02010609030101010101" pitchFamily="49" charset="-122"/>
                </a:rPr>
                <a:t>)</a:t>
              </a:r>
              <a:endPara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811" y="3521"/>
              <a:ext cx="656" cy="226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0000FF"/>
                  </a:solidFill>
                  <a:ea typeface="新宋体" panose="02010609030101010101" pitchFamily="49" charset="-122"/>
                </a:rPr>
                <a:t>virtual</a:t>
              </a:r>
              <a:r>
                <a:rPr lang="zh-CN" altLang="en-US" sz="2000" dirty="0">
                  <a:solidFill>
                    <a:srgbClr val="0000FF"/>
                  </a:solidFill>
                  <a:ea typeface="新宋体" panose="02010609030101010101" pitchFamily="49" charset="-122"/>
                </a:rPr>
                <a:t>表</a:t>
              </a: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3742" y="2463"/>
              <a:ext cx="236" cy="22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ea typeface="新宋体" panose="02010609030101010101" pitchFamily="49" charset="-122"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3764" y="2439"/>
              <a:ext cx="214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ea typeface="新宋体" panose="02010609030101010101" pitchFamily="49" charset="-122"/>
                </a:rPr>
                <a:t>pa</a:t>
              </a:r>
              <a:endPara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>
              <a:off x="3882" y="2638"/>
              <a:ext cx="0" cy="16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oval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541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5"/>
          <p:cNvSpPr>
            <a:spLocks noChangeArrowheads="1"/>
          </p:cNvSpPr>
          <p:nvPr/>
        </p:nvSpPr>
        <p:spPr bwMode="auto">
          <a:xfrm>
            <a:off x="4476487" y="2698595"/>
            <a:ext cx="2448420" cy="306090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1028699" y="5370830"/>
            <a:ext cx="973667" cy="243840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被覆盖</a:t>
            </a:r>
            <a:r>
              <a:rPr lang="zh-CN" altLang="en-US" dirty="0" smtClean="0"/>
              <a:t>的虚函数</a:t>
            </a:r>
            <a:r>
              <a:rPr lang="zh-CN" altLang="en-US" dirty="0"/>
              <a:t>仍然可以被调用并执行。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66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028700" y="3322516"/>
            <a:ext cx="973667" cy="243840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61962" y="1483111"/>
            <a:ext cx="3463267" cy="4873239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virtual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{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2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"A"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virtual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{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2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"B"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 algn="l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922045" y="1483111"/>
            <a:ext cx="4385624" cy="2477971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*pa = &amp;b;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pa-&gt;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7038401" y="5311657"/>
            <a:ext cx="1368215" cy="1044693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000" eaLnBrk="1" hangingPunct="1">
              <a:spcBef>
                <a:spcPct val="0"/>
              </a:spcBef>
              <a:buFontTx/>
              <a:buNone/>
            </a:pPr>
            <a:r>
              <a:rPr lang="zh-CN" altLang="pt-BR" sz="2000" dirty="0" smtClean="0">
                <a:ea typeface="楷体_GB2312" pitchFamily="49" charset="-122"/>
                <a:sym typeface="Wingdings" panose="05000000000000000000" pitchFamily="2" charset="2"/>
              </a:rPr>
              <a:t>结果</a:t>
            </a:r>
            <a:r>
              <a:rPr lang="zh-CN" altLang="pt-BR" sz="2000" dirty="0">
                <a:ea typeface="楷体_GB2312" pitchFamily="49" charset="-122"/>
                <a:sym typeface="Wingdings" panose="05000000000000000000" pitchFamily="2" charset="2"/>
              </a:rPr>
              <a:t>输出</a:t>
            </a:r>
            <a:r>
              <a:rPr lang="pt-BR" altLang="zh-CN" sz="2000" dirty="0">
                <a:ea typeface="楷体_GB2312" pitchFamily="49" charset="-122"/>
                <a:sym typeface="Wingdings" panose="05000000000000000000" pitchFamily="2" charset="2"/>
              </a:rPr>
              <a:t>:</a:t>
            </a:r>
          </a:p>
          <a:p>
            <a:pPr marL="180000"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A</a:t>
            </a:r>
            <a:endParaRPr lang="en-US" altLang="zh-CN" sz="2000" dirty="0">
              <a:solidFill>
                <a:srgbClr val="0000FF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18" name="AutoShape 5"/>
          <p:cNvSpPr>
            <a:spLocks/>
          </p:cNvSpPr>
          <p:nvPr/>
        </p:nvSpPr>
        <p:spPr bwMode="auto">
          <a:xfrm>
            <a:off x="7272295" y="2670892"/>
            <a:ext cx="1037065" cy="401444"/>
          </a:xfrm>
          <a:prstGeom prst="borderCallout2">
            <a:avLst>
              <a:gd name="adj1" fmla="val 50379"/>
              <a:gd name="adj2" fmla="val -18"/>
              <a:gd name="adj3" fmla="val 50435"/>
              <a:gd name="adj4" fmla="val -10083"/>
              <a:gd name="adj5" fmla="val 50931"/>
              <a:gd name="adj6" fmla="val -32761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ea typeface="楷体_GB2312" pitchFamily="49" charset="-122"/>
              </a:rPr>
              <a:t>输出</a:t>
            </a:r>
            <a:r>
              <a:rPr lang="en-US" altLang="zh-CN" sz="2000" dirty="0" smtClean="0">
                <a:ea typeface="楷体_GB2312" pitchFamily="49" charset="-122"/>
              </a:rPr>
              <a:t>: </a:t>
            </a:r>
            <a:r>
              <a:rPr lang="en-US" altLang="zh-CN" sz="2000" dirty="0" smtClean="0">
                <a:solidFill>
                  <a:srgbClr val="0000FF"/>
                </a:solidFill>
                <a:ea typeface="楷体_GB2312" pitchFamily="49" charset="-122"/>
              </a:rPr>
              <a:t>A</a:t>
            </a:r>
            <a:endParaRPr lang="en-US" altLang="zh-CN" sz="20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4104515" y="3919538"/>
            <a:ext cx="2433579" cy="2436812"/>
            <a:chOff x="3742" y="2439"/>
            <a:chExt cx="1544" cy="1535"/>
          </a:xfrm>
        </p:grpSpPr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3742" y="2795"/>
              <a:ext cx="1544" cy="1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rgbClr val="0000FF"/>
                  </a:solidFill>
                  <a:ea typeface="新宋体" panose="02010609030101010101" pitchFamily="49" charset="-122"/>
                </a:rPr>
                <a:t>子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类</a:t>
              </a:r>
              <a:r>
                <a:rPr lang="en-US" altLang="zh-CN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B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的</a:t>
              </a:r>
              <a:r>
                <a:rPr lang="zh-CN" altLang="en-US" sz="2000" dirty="0">
                  <a:solidFill>
                    <a:srgbClr val="0000FF"/>
                  </a:solidFill>
                  <a:ea typeface="新宋体" panose="02010609030101010101" pitchFamily="49" charset="-122"/>
                </a:rPr>
                <a:t>实例对象</a:t>
              </a: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3811" y="2795"/>
              <a:ext cx="1475" cy="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rgbClr val="0000FF"/>
                  </a:solidFill>
                  <a:ea typeface="新宋体" panose="02010609030101010101" pitchFamily="49" charset="-122"/>
                </a:rPr>
                <a:t>父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类</a:t>
              </a:r>
              <a:r>
                <a:rPr lang="en-US" altLang="zh-CN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A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的</a:t>
              </a:r>
              <a:r>
                <a:rPr lang="zh-CN" altLang="en-US" sz="2000" dirty="0">
                  <a:solidFill>
                    <a:srgbClr val="0000FF"/>
                  </a:solidFill>
                  <a:ea typeface="新宋体" panose="02010609030101010101" pitchFamily="49" charset="-122"/>
                </a:rPr>
                <a:t>实例对象</a:t>
              </a:r>
              <a:endPara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4467" y="2997"/>
              <a:ext cx="819" cy="226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err="1" smtClean="0">
                  <a:solidFill>
                    <a:srgbClr val="000000"/>
                  </a:solidFill>
                  <a:ea typeface="新宋体" panose="02010609030101010101" pitchFamily="49" charset="-122"/>
                </a:rPr>
                <a:t>mb_show</a:t>
              </a:r>
              <a:r>
                <a:rPr lang="en-US" altLang="zh-CN" sz="2000" dirty="0" smtClean="0">
                  <a:solidFill>
                    <a:srgbClr val="000000"/>
                  </a:solidFill>
                  <a:ea typeface="新宋体" panose="02010609030101010101" pitchFamily="49" charset="-122"/>
                </a:rPr>
                <a:t>( </a:t>
              </a:r>
              <a:r>
                <a:rPr lang="en-US" altLang="zh-CN" sz="2000" dirty="0">
                  <a:solidFill>
                    <a:srgbClr val="000000"/>
                  </a:solidFill>
                  <a:ea typeface="新宋体" panose="02010609030101010101" pitchFamily="49" charset="-122"/>
                </a:rPr>
                <a:t>)</a:t>
              </a:r>
              <a:endPara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3811" y="2997"/>
              <a:ext cx="656" cy="226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0000FF"/>
                  </a:solidFill>
                  <a:ea typeface="新宋体" panose="02010609030101010101" pitchFamily="49" charset="-122"/>
                </a:rPr>
                <a:t>virtual</a:t>
              </a:r>
              <a:r>
                <a:rPr lang="zh-CN" altLang="en-US" sz="2000" dirty="0">
                  <a:solidFill>
                    <a:srgbClr val="0000FF"/>
                  </a:solidFill>
                  <a:ea typeface="新宋体" panose="02010609030101010101" pitchFamily="49" charset="-122"/>
                </a:rPr>
                <a:t>表</a:t>
              </a:r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4467" y="3521"/>
              <a:ext cx="819" cy="226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err="1" smtClean="0">
                  <a:solidFill>
                    <a:srgbClr val="000000"/>
                  </a:solidFill>
                  <a:ea typeface="新宋体" panose="02010609030101010101" pitchFamily="49" charset="-122"/>
                </a:rPr>
                <a:t>mb_show</a:t>
              </a:r>
              <a:r>
                <a:rPr lang="en-US" altLang="zh-CN" sz="2000" dirty="0" smtClean="0">
                  <a:solidFill>
                    <a:srgbClr val="000000"/>
                  </a:solidFill>
                  <a:ea typeface="新宋体" panose="02010609030101010101" pitchFamily="49" charset="-122"/>
                </a:rPr>
                <a:t>( </a:t>
              </a:r>
              <a:r>
                <a:rPr lang="en-US" altLang="zh-CN" sz="2000" dirty="0">
                  <a:solidFill>
                    <a:srgbClr val="000000"/>
                  </a:solidFill>
                  <a:ea typeface="新宋体" panose="02010609030101010101" pitchFamily="49" charset="-122"/>
                </a:rPr>
                <a:t>)</a:t>
              </a:r>
              <a:endPara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sp>
          <p:nvSpPr>
            <p:cNvPr id="27" name="Rectangle 17"/>
            <p:cNvSpPr>
              <a:spLocks noChangeArrowheads="1"/>
            </p:cNvSpPr>
            <p:nvPr/>
          </p:nvSpPr>
          <p:spPr bwMode="auto">
            <a:xfrm>
              <a:off x="3811" y="3521"/>
              <a:ext cx="656" cy="226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0000FF"/>
                  </a:solidFill>
                  <a:ea typeface="新宋体" panose="02010609030101010101" pitchFamily="49" charset="-122"/>
                </a:rPr>
                <a:t>virtual</a:t>
              </a:r>
              <a:r>
                <a:rPr lang="zh-CN" altLang="en-US" sz="2000" dirty="0">
                  <a:solidFill>
                    <a:srgbClr val="0000FF"/>
                  </a:solidFill>
                  <a:ea typeface="新宋体" panose="02010609030101010101" pitchFamily="49" charset="-122"/>
                </a:rPr>
                <a:t>表</a:t>
              </a:r>
            </a:p>
          </p:txBody>
        </p:sp>
        <p:sp>
          <p:nvSpPr>
            <p:cNvPr id="28" name="Rectangle 18"/>
            <p:cNvSpPr>
              <a:spLocks noChangeArrowheads="1"/>
            </p:cNvSpPr>
            <p:nvPr/>
          </p:nvSpPr>
          <p:spPr bwMode="auto">
            <a:xfrm>
              <a:off x="3742" y="2463"/>
              <a:ext cx="236" cy="22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ea typeface="新宋体" panose="02010609030101010101" pitchFamily="49" charset="-122"/>
              </a:endParaRPr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3764" y="2439"/>
              <a:ext cx="214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ea typeface="新宋体" panose="02010609030101010101" pitchFamily="49" charset="-122"/>
                </a:rPr>
                <a:t>pa</a:t>
              </a:r>
              <a:endPara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sp>
          <p:nvSpPr>
            <p:cNvPr id="30" name="Line 20"/>
            <p:cNvSpPr>
              <a:spLocks noChangeShapeType="1"/>
            </p:cNvSpPr>
            <p:nvPr/>
          </p:nvSpPr>
          <p:spPr bwMode="auto">
            <a:xfrm flipH="1">
              <a:off x="3882" y="2638"/>
              <a:ext cx="0" cy="16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oval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 flipH="1">
              <a:off x="4081" y="3203"/>
              <a:ext cx="0" cy="363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oval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439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5016739" y="3125479"/>
            <a:ext cx="878841" cy="206154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840739" y="3116539"/>
            <a:ext cx="878841" cy="215094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01319" y="3640056"/>
            <a:ext cx="878841" cy="235984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: </a:t>
            </a:r>
            <a:r>
              <a:rPr lang="zh-CN" altLang="en-US" dirty="0"/>
              <a:t>声明与实现分开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3" y="1457325"/>
            <a:ext cx="8220075" cy="47183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在成员函数</a:t>
            </a:r>
            <a:r>
              <a:rPr lang="zh-CN" altLang="en-US" sz="2400" dirty="0"/>
              <a:t>实现的头部</a:t>
            </a:r>
            <a:r>
              <a:rPr lang="en-US" altLang="en-US" sz="2400" dirty="0" err="1"/>
              <a:t>不能加上关键字</a:t>
            </a:r>
            <a:r>
              <a:rPr lang="en-US" altLang="en-US" sz="2400" dirty="0" err="1">
                <a:solidFill>
                  <a:srgbClr val="0000FF"/>
                </a:solidFill>
              </a:rPr>
              <a:t>virtual</a:t>
            </a:r>
            <a:r>
              <a:rPr lang="zh-CN" altLang="en-US" sz="2400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67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325764" y="1929160"/>
            <a:ext cx="4176000" cy="435000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virtual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600"/>
              </a:spcBef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virtual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::mb_show()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"A"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的成员函数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600"/>
              </a:spcBef>
              <a:buNone/>
            </a:pPr>
            <a:r>
              <a:rPr lang="en-US" altLang="zh-CN" sz="18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main()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a.mb_show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504772" y="1929160"/>
            <a:ext cx="4176000" cy="4350003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virtual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600"/>
              </a:spcBef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::mb_show()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"A"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的成员函数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600"/>
              </a:spcBef>
              <a:buNone/>
            </a:pPr>
            <a:r>
              <a:rPr lang="en-US" altLang="zh-CN" sz="18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main()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a.mb_show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7312557" y="5234469"/>
            <a:ext cx="1368215" cy="1044693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000" eaLnBrk="1" hangingPunct="1">
              <a:spcBef>
                <a:spcPct val="0"/>
              </a:spcBef>
              <a:buFontTx/>
              <a:buNone/>
            </a:pPr>
            <a:r>
              <a:rPr lang="zh-CN" altLang="pt-BR" sz="2000" dirty="0" smtClean="0">
                <a:ea typeface="楷体_GB2312" pitchFamily="49" charset="-122"/>
                <a:sym typeface="Wingdings" panose="05000000000000000000" pitchFamily="2" charset="2"/>
              </a:rPr>
              <a:t>结果</a:t>
            </a:r>
            <a:r>
              <a:rPr lang="zh-CN" altLang="pt-BR" sz="2000" dirty="0">
                <a:ea typeface="楷体_GB2312" pitchFamily="49" charset="-122"/>
                <a:sym typeface="Wingdings" panose="05000000000000000000" pitchFamily="2" charset="2"/>
              </a:rPr>
              <a:t>输出</a:t>
            </a:r>
            <a:r>
              <a:rPr lang="pt-BR" altLang="zh-CN" sz="2000" dirty="0">
                <a:ea typeface="楷体_GB2312" pitchFamily="49" charset="-122"/>
                <a:sym typeface="Wingdings" panose="05000000000000000000" pitchFamily="2" charset="2"/>
              </a:rPr>
              <a:t>:</a:t>
            </a:r>
          </a:p>
          <a:p>
            <a:pPr marL="180000"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A</a:t>
            </a:r>
            <a:endParaRPr lang="en-US" altLang="zh-CN" sz="2000" dirty="0">
              <a:solidFill>
                <a:srgbClr val="0000FF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14" name="AutoShape 5"/>
          <p:cNvSpPr>
            <a:spLocks/>
          </p:cNvSpPr>
          <p:nvPr/>
        </p:nvSpPr>
        <p:spPr bwMode="auto">
          <a:xfrm>
            <a:off x="7312557" y="4806669"/>
            <a:ext cx="1037065" cy="401444"/>
          </a:xfrm>
          <a:prstGeom prst="borderCallout2">
            <a:avLst>
              <a:gd name="adj1" fmla="val 50379"/>
              <a:gd name="adj2" fmla="val -18"/>
              <a:gd name="adj3" fmla="val 50435"/>
              <a:gd name="adj4" fmla="val -28363"/>
              <a:gd name="adj5" fmla="val 147626"/>
              <a:gd name="adj6" fmla="val -75817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ea typeface="楷体_GB2312" pitchFamily="49" charset="-122"/>
              </a:rPr>
              <a:t>输出</a:t>
            </a:r>
            <a:r>
              <a:rPr lang="en-US" altLang="zh-CN" sz="2000" dirty="0" smtClean="0">
                <a:ea typeface="楷体_GB2312" pitchFamily="49" charset="-122"/>
              </a:rPr>
              <a:t>: </a:t>
            </a:r>
            <a:r>
              <a:rPr lang="en-US" altLang="zh-CN" sz="2000" dirty="0" smtClean="0">
                <a:solidFill>
                  <a:srgbClr val="0000FF"/>
                </a:solidFill>
                <a:ea typeface="楷体_GB2312" pitchFamily="49" charset="-122"/>
              </a:rPr>
              <a:t>A</a:t>
            </a:r>
            <a:endParaRPr lang="en-US" altLang="zh-CN" sz="20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7" name="AutoShape 5"/>
          <p:cNvSpPr>
            <a:spLocks/>
          </p:cNvSpPr>
          <p:nvPr/>
        </p:nvSpPr>
        <p:spPr bwMode="auto">
          <a:xfrm>
            <a:off x="1628079" y="4612869"/>
            <a:ext cx="2677571" cy="683961"/>
          </a:xfrm>
          <a:prstGeom prst="borderCallout3">
            <a:avLst>
              <a:gd name="adj1" fmla="val 16821"/>
              <a:gd name="adj2" fmla="val 99798"/>
              <a:gd name="adj3" fmla="val 16585"/>
              <a:gd name="adj4" fmla="val 103439"/>
              <a:gd name="adj5" fmla="val -60473"/>
              <a:gd name="adj6" fmla="val 103713"/>
              <a:gd name="adj7" fmla="val -107693"/>
              <a:gd name="adj8" fmla="val -13344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000" dirty="0">
                <a:solidFill>
                  <a:srgbClr val="FF0000"/>
                </a:solidFill>
              </a:rPr>
              <a:t>编译错误</a:t>
            </a:r>
            <a:r>
              <a:rPr lang="en-US" altLang="zh-CN" sz="2000" dirty="0"/>
              <a:t>: </a:t>
            </a:r>
            <a:r>
              <a:rPr lang="zh-CN" altLang="en-US" sz="2000" dirty="0"/>
              <a:t>这里</a:t>
            </a:r>
            <a:r>
              <a:rPr lang="zh-CN" altLang="en-US" sz="2000" dirty="0">
                <a:solidFill>
                  <a:srgbClr val="FF0000"/>
                </a:solidFill>
              </a:rPr>
              <a:t>不能</a:t>
            </a:r>
            <a:r>
              <a:rPr lang="zh-CN" altLang="en-US" sz="2000" dirty="0"/>
              <a:t>使用“</a:t>
            </a:r>
            <a:r>
              <a:rPr lang="en-US" altLang="zh-CN" sz="2000" dirty="0"/>
              <a:t>virtual”</a:t>
            </a:r>
            <a:r>
              <a:rPr lang="zh-CN" altLang="en-US" sz="2000" dirty="0"/>
              <a:t>说明符。</a:t>
            </a:r>
          </a:p>
        </p:txBody>
      </p:sp>
      <p:sp>
        <p:nvSpPr>
          <p:cNvPr id="18" name="AutoShape 5"/>
          <p:cNvSpPr>
            <a:spLocks/>
          </p:cNvSpPr>
          <p:nvPr/>
        </p:nvSpPr>
        <p:spPr bwMode="auto">
          <a:xfrm>
            <a:off x="7957147" y="3031572"/>
            <a:ext cx="723625" cy="401444"/>
          </a:xfrm>
          <a:prstGeom prst="borderCallout2">
            <a:avLst>
              <a:gd name="adj1" fmla="val 50379"/>
              <a:gd name="adj2" fmla="val -18"/>
              <a:gd name="adj3" fmla="val 50435"/>
              <a:gd name="adj4" fmla="val -10083"/>
              <a:gd name="adj5" fmla="val 50931"/>
              <a:gd name="adj6" fmla="val -32761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ea typeface="楷体_GB2312" pitchFamily="49" charset="-122"/>
              </a:rPr>
              <a:t>声明</a:t>
            </a:r>
            <a:endParaRPr lang="en-US" altLang="zh-CN" sz="20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9" name="AutoShape 5"/>
          <p:cNvSpPr>
            <a:spLocks/>
          </p:cNvSpPr>
          <p:nvPr/>
        </p:nvSpPr>
        <p:spPr bwMode="auto">
          <a:xfrm>
            <a:off x="7957147" y="3563479"/>
            <a:ext cx="723625" cy="401444"/>
          </a:xfrm>
          <a:prstGeom prst="borderCallout2">
            <a:avLst>
              <a:gd name="adj1" fmla="val 50379"/>
              <a:gd name="adj2" fmla="val -18"/>
              <a:gd name="adj3" fmla="val 50435"/>
              <a:gd name="adj4" fmla="val -10083"/>
              <a:gd name="adj5" fmla="val 48400"/>
              <a:gd name="adj6" fmla="val -197736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ea typeface="楷体_GB2312" pitchFamily="49" charset="-122"/>
              </a:rPr>
              <a:t>实现</a:t>
            </a:r>
            <a:endParaRPr lang="en-US" altLang="zh-CN" sz="20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20" name="AutoShape 5"/>
          <p:cNvSpPr>
            <a:spLocks/>
          </p:cNvSpPr>
          <p:nvPr/>
        </p:nvSpPr>
        <p:spPr bwMode="auto">
          <a:xfrm>
            <a:off x="3778139" y="3042749"/>
            <a:ext cx="723625" cy="401444"/>
          </a:xfrm>
          <a:prstGeom prst="borderCallout2">
            <a:avLst>
              <a:gd name="adj1" fmla="val 50379"/>
              <a:gd name="adj2" fmla="val -18"/>
              <a:gd name="adj3" fmla="val 50435"/>
              <a:gd name="adj4" fmla="val -10083"/>
              <a:gd name="adj5" fmla="val 50931"/>
              <a:gd name="adj6" fmla="val -32761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ea typeface="楷体_GB2312" pitchFamily="49" charset="-122"/>
              </a:rPr>
              <a:t>声明</a:t>
            </a:r>
            <a:endParaRPr lang="en-US" altLang="zh-CN" sz="20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21" name="AutoShape 5"/>
          <p:cNvSpPr>
            <a:spLocks/>
          </p:cNvSpPr>
          <p:nvPr/>
        </p:nvSpPr>
        <p:spPr bwMode="auto">
          <a:xfrm>
            <a:off x="3778138" y="3563479"/>
            <a:ext cx="723625" cy="401444"/>
          </a:xfrm>
          <a:prstGeom prst="borderCallout2">
            <a:avLst>
              <a:gd name="adj1" fmla="val 50379"/>
              <a:gd name="adj2" fmla="val -18"/>
              <a:gd name="adj3" fmla="val 50435"/>
              <a:gd name="adj4" fmla="val -10083"/>
              <a:gd name="adj5" fmla="val 50931"/>
              <a:gd name="adj6" fmla="val -67160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ea typeface="楷体_GB2312" pitchFamily="49" charset="-122"/>
              </a:rPr>
              <a:t>实现</a:t>
            </a:r>
            <a:endParaRPr lang="en-US" altLang="zh-CN" sz="2000" dirty="0">
              <a:solidFill>
                <a:srgbClr val="0000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884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786624" y="4903179"/>
            <a:ext cx="1804176" cy="733658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</a:t>
            </a:r>
            <a:r>
              <a:rPr lang="en-US" altLang="zh-CN" dirty="0" smtClean="0"/>
              <a:t>: </a:t>
            </a:r>
            <a:r>
              <a:rPr lang="zh-CN" altLang="en-US" dirty="0" smtClean="0"/>
              <a:t>静态</a:t>
            </a:r>
            <a:r>
              <a:rPr lang="zh-CN" altLang="en-US" dirty="0"/>
              <a:t>多态性与动态</a:t>
            </a:r>
            <a:r>
              <a:rPr lang="zh-CN" altLang="en-US" dirty="0" smtClean="0"/>
              <a:t>多态性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3" y="1457325"/>
            <a:ext cx="8220075" cy="404929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下面程序的</a:t>
            </a:r>
            <a:r>
              <a:rPr lang="zh-CN" altLang="en-US" sz="2400" dirty="0" smtClean="0"/>
              <a:t>输出分别是</a:t>
            </a:r>
            <a:r>
              <a:rPr lang="zh-CN" altLang="en-US" sz="2400" dirty="0"/>
              <a:t>什么</a:t>
            </a:r>
            <a:r>
              <a:rPr lang="en-US" altLang="zh-CN" sz="2400" dirty="0"/>
              <a:t>?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68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016738" y="5147732"/>
            <a:ext cx="1456029" cy="489105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325764" y="1929160"/>
            <a:ext cx="4176000" cy="442719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virtual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(){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virtual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{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main()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*pa = &amp;b;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pa-&gt;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4504772" y="1929160"/>
            <a:ext cx="4176000" cy="442719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virtual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(){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virtual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{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endParaRPr lang="en-US" altLang="zh-CN" sz="1800" dirty="0" smtClean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main()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b.mb_show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133549" y="5311657"/>
            <a:ext cx="1368215" cy="1044693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000" eaLnBrk="1" hangingPunct="1">
              <a:spcBef>
                <a:spcPct val="0"/>
              </a:spcBef>
              <a:buFontTx/>
              <a:buNone/>
            </a:pPr>
            <a:r>
              <a:rPr lang="zh-CN" altLang="pt-BR" sz="2000" dirty="0" smtClean="0">
                <a:ea typeface="楷体_GB2312" pitchFamily="49" charset="-122"/>
                <a:sym typeface="Wingdings" panose="05000000000000000000" pitchFamily="2" charset="2"/>
              </a:rPr>
              <a:t>结果</a:t>
            </a:r>
            <a:r>
              <a:rPr lang="zh-CN" altLang="pt-BR" sz="2000" dirty="0">
                <a:ea typeface="楷体_GB2312" pitchFamily="49" charset="-122"/>
                <a:sym typeface="Wingdings" panose="05000000000000000000" pitchFamily="2" charset="2"/>
              </a:rPr>
              <a:t>输出</a:t>
            </a:r>
            <a:r>
              <a:rPr lang="pt-BR" altLang="zh-CN" sz="2000" dirty="0">
                <a:ea typeface="楷体_GB2312" pitchFamily="49" charset="-122"/>
                <a:sym typeface="Wingdings" panose="05000000000000000000" pitchFamily="2" charset="2"/>
              </a:rPr>
              <a:t>:</a:t>
            </a:r>
          </a:p>
          <a:p>
            <a:pPr marL="180000"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A</a:t>
            </a:r>
            <a:endParaRPr lang="en-US" altLang="zh-CN" sz="2000" dirty="0">
              <a:solidFill>
                <a:srgbClr val="0000FF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15" name="AutoShape 5"/>
          <p:cNvSpPr>
            <a:spLocks/>
          </p:cNvSpPr>
          <p:nvPr/>
        </p:nvSpPr>
        <p:spPr bwMode="auto">
          <a:xfrm>
            <a:off x="6961542" y="4142755"/>
            <a:ext cx="1719230" cy="2213595"/>
          </a:xfrm>
          <a:prstGeom prst="borderCallout2">
            <a:avLst>
              <a:gd name="adj1" fmla="val 24458"/>
              <a:gd name="adj2" fmla="val 155"/>
              <a:gd name="adj3" fmla="val 24420"/>
              <a:gd name="adj4" fmla="val -13064"/>
              <a:gd name="adj5" fmla="val 44702"/>
              <a:gd name="adj6" fmla="val -29455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编译错误</a:t>
            </a:r>
            <a:r>
              <a:rPr lang="en-US" altLang="zh-CN" sz="2000" dirty="0">
                <a:ea typeface="楷体_GB2312" pitchFamily="49" charset="-122"/>
              </a:rPr>
              <a:t>: “B::</a:t>
            </a:r>
            <a:r>
              <a:rPr lang="en-US" altLang="zh-CN" sz="2000" dirty="0" err="1">
                <a:ea typeface="楷体_GB2312" pitchFamily="49" charset="-122"/>
              </a:rPr>
              <a:t>mb_fun</a:t>
            </a:r>
            <a:r>
              <a:rPr lang="en-US" altLang="zh-CN" sz="2000" dirty="0">
                <a:ea typeface="楷体_GB2312" pitchFamily="49" charset="-122"/>
              </a:rPr>
              <a:t>”</a:t>
            </a:r>
            <a:r>
              <a:rPr lang="zh-CN" altLang="en-US" sz="2000" dirty="0">
                <a:ea typeface="楷体_GB2312" pitchFamily="49" charset="-122"/>
              </a:rPr>
              <a:t>的调用参数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不能为空</a:t>
            </a:r>
            <a:r>
              <a:rPr lang="zh-CN" altLang="en-US" sz="2000" dirty="0">
                <a:ea typeface="楷体_GB2312" pitchFamily="49" charset="-122"/>
              </a:rPr>
              <a:t>。“</a:t>
            </a:r>
            <a:r>
              <a:rPr lang="en-US" altLang="zh-CN" sz="2000" dirty="0">
                <a:ea typeface="楷体_GB2312" pitchFamily="49" charset="-122"/>
              </a:rPr>
              <a:t>A::mb_fun”</a:t>
            </a:r>
            <a:r>
              <a:rPr lang="zh-CN" altLang="en-US" sz="2000" dirty="0">
                <a:ea typeface="楷体_GB2312" pitchFamily="49" charset="-122"/>
              </a:rPr>
              <a:t>被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屏蔽</a:t>
            </a:r>
            <a:r>
              <a:rPr lang="zh-CN" altLang="en-US" sz="2000" dirty="0">
                <a:ea typeface="楷体_GB2312" pitchFamily="49" charset="-122"/>
              </a:rPr>
              <a:t>。</a:t>
            </a:r>
            <a:endParaRPr lang="en-US" altLang="zh-CN" sz="2000" dirty="0">
              <a:solidFill>
                <a:srgbClr val="0000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28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786624" y="5118409"/>
            <a:ext cx="1555132" cy="518427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  <a:r>
              <a:rPr lang="en-US" altLang="zh-CN" dirty="0" smtClean="0"/>
              <a:t>: </a:t>
            </a:r>
            <a:r>
              <a:rPr lang="zh-CN" altLang="en-US" dirty="0" smtClean="0"/>
              <a:t>静态</a:t>
            </a:r>
            <a:r>
              <a:rPr lang="zh-CN" altLang="en-US" dirty="0"/>
              <a:t>多态性与动态</a:t>
            </a:r>
            <a:r>
              <a:rPr lang="zh-CN" altLang="en-US" dirty="0" smtClean="0"/>
              <a:t>多态性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3" y="1457325"/>
            <a:ext cx="8220075" cy="404929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下面程序的</a:t>
            </a:r>
            <a:r>
              <a:rPr lang="zh-CN" altLang="en-US" sz="2400" dirty="0" smtClean="0"/>
              <a:t>输出分别是</a:t>
            </a:r>
            <a:r>
              <a:rPr lang="zh-CN" altLang="en-US" sz="2400" dirty="0"/>
              <a:t>什么</a:t>
            </a:r>
            <a:r>
              <a:rPr lang="en-US" altLang="zh-CN" sz="2400" dirty="0"/>
              <a:t>?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69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016738" y="5147732"/>
            <a:ext cx="1828562" cy="489105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325764" y="1929160"/>
            <a:ext cx="4176000" cy="442719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virtual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(){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::mb_show;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virtual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{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main()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b.mb_show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4504772" y="1929160"/>
            <a:ext cx="4176000" cy="442719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virtual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(){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virtual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{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b.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133549" y="5311657"/>
            <a:ext cx="1368215" cy="1044693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000" eaLnBrk="1" hangingPunct="1">
              <a:spcBef>
                <a:spcPct val="0"/>
              </a:spcBef>
              <a:buFontTx/>
              <a:buNone/>
            </a:pPr>
            <a:r>
              <a:rPr lang="zh-CN" altLang="pt-BR" sz="2000" dirty="0" smtClean="0">
                <a:ea typeface="楷体_GB2312" pitchFamily="49" charset="-122"/>
                <a:sym typeface="Wingdings" panose="05000000000000000000" pitchFamily="2" charset="2"/>
              </a:rPr>
              <a:t>结果</a:t>
            </a:r>
            <a:r>
              <a:rPr lang="zh-CN" altLang="pt-BR" sz="2000" dirty="0">
                <a:ea typeface="楷体_GB2312" pitchFamily="49" charset="-122"/>
                <a:sym typeface="Wingdings" panose="05000000000000000000" pitchFamily="2" charset="2"/>
              </a:rPr>
              <a:t>输出</a:t>
            </a:r>
            <a:r>
              <a:rPr lang="pt-BR" altLang="zh-CN" sz="2000" dirty="0">
                <a:ea typeface="楷体_GB2312" pitchFamily="49" charset="-122"/>
                <a:sym typeface="Wingdings" panose="05000000000000000000" pitchFamily="2" charset="2"/>
              </a:rPr>
              <a:t>:</a:t>
            </a:r>
          </a:p>
          <a:p>
            <a:pPr marL="180000"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A</a:t>
            </a:r>
            <a:endParaRPr lang="en-US" altLang="zh-CN" sz="2000" dirty="0">
              <a:solidFill>
                <a:srgbClr val="0000FF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7312557" y="5311657"/>
            <a:ext cx="1368215" cy="1044693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000" eaLnBrk="1" hangingPunct="1">
              <a:spcBef>
                <a:spcPct val="0"/>
              </a:spcBef>
              <a:buFontTx/>
              <a:buNone/>
            </a:pPr>
            <a:r>
              <a:rPr lang="zh-CN" altLang="pt-BR" sz="2000" dirty="0" smtClean="0">
                <a:ea typeface="楷体_GB2312" pitchFamily="49" charset="-122"/>
                <a:sym typeface="Wingdings" panose="05000000000000000000" pitchFamily="2" charset="2"/>
              </a:rPr>
              <a:t>结果</a:t>
            </a:r>
            <a:r>
              <a:rPr lang="zh-CN" altLang="pt-BR" sz="2000" dirty="0">
                <a:ea typeface="楷体_GB2312" pitchFamily="49" charset="-122"/>
                <a:sym typeface="Wingdings" panose="05000000000000000000" pitchFamily="2" charset="2"/>
              </a:rPr>
              <a:t>输出</a:t>
            </a:r>
            <a:r>
              <a:rPr lang="pt-BR" altLang="zh-CN" sz="2000" dirty="0">
                <a:ea typeface="楷体_GB2312" pitchFamily="49" charset="-122"/>
                <a:sym typeface="Wingdings" panose="05000000000000000000" pitchFamily="2" charset="2"/>
              </a:rPr>
              <a:t>:</a:t>
            </a:r>
          </a:p>
          <a:p>
            <a:pPr marL="180000"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A</a:t>
            </a:r>
            <a:endParaRPr lang="en-US" altLang="zh-CN" sz="2000" dirty="0">
              <a:solidFill>
                <a:srgbClr val="0000FF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486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本章总体纲要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000" y="1457325"/>
            <a:ext cx="6015038" cy="4899026"/>
          </a:xfrm>
        </p:spPr>
        <p:txBody>
          <a:bodyPr/>
          <a:lstStyle/>
          <a:p>
            <a:r>
              <a:rPr lang="zh-CN" altLang="en-US" dirty="0"/>
              <a:t>多态性概述</a:t>
            </a:r>
          </a:p>
          <a:p>
            <a:r>
              <a:rPr lang="zh-CN" altLang="en-US" dirty="0"/>
              <a:t>静态多态性</a:t>
            </a:r>
          </a:p>
          <a:p>
            <a:r>
              <a:rPr lang="zh-CN" altLang="en-US" dirty="0" smtClean="0"/>
              <a:t>运算符重载</a:t>
            </a:r>
            <a:endParaRPr lang="zh-CN" altLang="en-US" dirty="0"/>
          </a:p>
          <a:p>
            <a:r>
              <a:rPr lang="zh-CN" altLang="en-US" dirty="0"/>
              <a:t>动态多态性</a:t>
            </a:r>
          </a:p>
          <a:p>
            <a:r>
              <a:rPr lang="zh-CN" altLang="en-US" dirty="0"/>
              <a:t>纯虚函数</a:t>
            </a:r>
          </a:p>
          <a:p>
            <a:r>
              <a:rPr lang="zh-CN" altLang="en-US" dirty="0"/>
              <a:t>抽象类</a:t>
            </a:r>
          </a:p>
          <a:p>
            <a:r>
              <a:rPr lang="zh-CN" altLang="en-US" dirty="0"/>
              <a:t>复习</a:t>
            </a:r>
          </a:p>
          <a:p>
            <a:r>
              <a:rPr lang="zh-CN" altLang="en-US" dirty="0"/>
              <a:t>作业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231775" y="3505200"/>
          <a:ext cx="1978025" cy="2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剪辑" r:id="rId4" imgW="2309813" imgH="3176588" progId="MS_ClipArt_Gallery.2">
                  <p:embed/>
                </p:oleObj>
              </mc:Choice>
              <mc:Fallback>
                <p:oleObj name="剪辑" r:id="rId4" imgW="2309813" imgH="3176588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3505200"/>
                        <a:ext cx="1978025" cy="271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209800" y="2103746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</a:t>
            </a:r>
            <a:r>
              <a:rPr lang="zh-CN" altLang="en-US" dirty="0" smtClean="0"/>
              <a:t>函数的适用范围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静态</a:t>
            </a:r>
            <a:r>
              <a:rPr lang="zh-CN" altLang="en-US" dirty="0">
                <a:solidFill>
                  <a:srgbClr val="0000FF"/>
                </a:solidFill>
              </a:rPr>
              <a:t>成员</a:t>
            </a:r>
            <a:r>
              <a:rPr lang="zh-CN" altLang="en-US" dirty="0" smtClean="0">
                <a:solidFill>
                  <a:srgbClr val="0000FF"/>
                </a:solidFill>
              </a:rPr>
              <a:t>函数</a:t>
            </a:r>
            <a:r>
              <a:rPr lang="zh-CN" altLang="en-US" dirty="0" smtClean="0">
                <a:solidFill>
                  <a:srgbClr val="FF0000"/>
                </a:solidFill>
              </a:rPr>
              <a:t>不能</a:t>
            </a:r>
            <a:r>
              <a:rPr lang="zh-CN" altLang="en-US" dirty="0" smtClean="0"/>
              <a:t>声明</a:t>
            </a:r>
            <a:r>
              <a:rPr lang="zh-CN" altLang="en-US" dirty="0"/>
              <a:t>为虚</a:t>
            </a:r>
            <a:r>
              <a:rPr lang="zh-CN" altLang="en-US" dirty="0" smtClean="0"/>
              <a:t>函数。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FF"/>
                </a:solidFill>
              </a:rPr>
              <a:t>非</a:t>
            </a:r>
            <a:r>
              <a:rPr lang="zh-CN" altLang="en-US" dirty="0">
                <a:solidFill>
                  <a:srgbClr val="0000FF"/>
                </a:solidFill>
              </a:rPr>
              <a:t>静态成员</a:t>
            </a:r>
            <a:r>
              <a:rPr lang="zh-CN" altLang="en-US" dirty="0" smtClean="0">
                <a:solidFill>
                  <a:srgbClr val="0000FF"/>
                </a:solidFill>
              </a:rPr>
              <a:t>函数</a:t>
            </a:r>
            <a:r>
              <a:rPr lang="zh-CN" altLang="en-US" dirty="0" smtClean="0"/>
              <a:t>可以声明</a:t>
            </a:r>
            <a:r>
              <a:rPr lang="zh-CN" altLang="en-US" dirty="0"/>
              <a:t>为虚</a:t>
            </a:r>
            <a:r>
              <a:rPr lang="zh-CN" altLang="en-US" dirty="0" smtClean="0"/>
              <a:t>函数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内联函数</a:t>
            </a:r>
            <a:r>
              <a:rPr lang="zh-CN" altLang="en-US" dirty="0">
                <a:solidFill>
                  <a:srgbClr val="FF0000"/>
                </a:solidFill>
              </a:rPr>
              <a:t>不能</a:t>
            </a:r>
            <a:r>
              <a:rPr lang="zh-CN" altLang="en-US" dirty="0"/>
              <a:t>是虚</a:t>
            </a:r>
            <a:r>
              <a:rPr lang="zh-CN" altLang="en-US" dirty="0" smtClean="0"/>
              <a:t>函数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构造函数</a:t>
            </a:r>
            <a:r>
              <a:rPr lang="zh-CN" altLang="en-US" dirty="0">
                <a:solidFill>
                  <a:srgbClr val="FF0000"/>
                </a:solidFill>
              </a:rPr>
              <a:t>不能</a:t>
            </a:r>
            <a:r>
              <a:rPr lang="zh-CN" altLang="en-US" dirty="0"/>
              <a:t>是虚</a:t>
            </a:r>
            <a:r>
              <a:rPr lang="zh-CN" altLang="en-US" dirty="0" smtClean="0"/>
              <a:t>函数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析构函数通常是虚</a:t>
            </a:r>
            <a:r>
              <a:rPr lang="zh-CN" altLang="en-US" dirty="0" smtClean="0"/>
              <a:t>函数</a:t>
            </a:r>
            <a:r>
              <a:rPr lang="zh-CN" altLang="en-US" dirty="0"/>
              <a:t>。</a:t>
            </a:r>
          </a:p>
          <a:p>
            <a:pPr algn="just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70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06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857543" y="5602973"/>
            <a:ext cx="878841" cy="235984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861265" y="3685617"/>
            <a:ext cx="878841" cy="215094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析构</a:t>
            </a:r>
            <a:r>
              <a:rPr lang="zh-CN" altLang="en-US" dirty="0" smtClean="0"/>
              <a:t>函数是虚函数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71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61963" y="1457325"/>
            <a:ext cx="8220075" cy="404929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这样，子类的内存可以通过父类指针释放。</a:t>
            </a:r>
            <a:endParaRPr lang="zh-CN" altLang="en-US" sz="2400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325764" y="1929160"/>
            <a:ext cx="3644070" cy="442719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 algn="l">
              <a:lnSpc>
                <a:spcPts val="19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 algn="l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 algn="l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A() {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"A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构造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 algn="l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virtual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~A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pPr marL="0" indent="0" algn="l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{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"A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析构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 algn="l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9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 algn="l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 algn="l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B() {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"B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构造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 algn="l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virtual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~B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pPr marL="0" indent="0" algn="l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{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"B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析构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 algn="l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969521" y="1929160"/>
            <a:ext cx="2999991" cy="442719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16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pPr marL="0" indent="0" algn="l">
              <a:lnSpc>
                <a:spcPts val="216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 algn="l">
              <a:lnSpc>
                <a:spcPts val="216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 algn="l">
              <a:lnSpc>
                <a:spcPts val="216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= 3;</a:t>
            </a:r>
          </a:p>
          <a:p>
            <a:pPr marL="0" indent="0" algn="l">
              <a:lnSpc>
                <a:spcPts val="216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pa[3];</a:t>
            </a:r>
          </a:p>
          <a:p>
            <a:pPr marL="0" indent="0" algn="l">
              <a:lnSpc>
                <a:spcPts val="216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pa[0] =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 algn="l">
              <a:lnSpc>
                <a:spcPts val="216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pa[1] =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 algn="l">
              <a:lnSpc>
                <a:spcPts val="216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pa[2] =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 algn="l">
              <a:lnSpc>
                <a:spcPts val="216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0;i &lt;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n;i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</a:t>
            </a:r>
          </a:p>
          <a:p>
            <a:pPr marL="0" indent="0" algn="l">
              <a:lnSpc>
                <a:spcPts val="216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marL="0" indent="0" algn="l">
              <a:lnSpc>
                <a:spcPts val="216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 algn="l">
              <a:lnSpc>
                <a:spcPts val="216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marL="0" indent="0" algn="l">
              <a:lnSpc>
                <a:spcPts val="216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6969512" y="1929160"/>
            <a:ext cx="1368215" cy="3690397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000" eaLnBrk="1" hangingPunct="1">
              <a:spcBef>
                <a:spcPct val="0"/>
              </a:spcBef>
              <a:buFontTx/>
              <a:buNone/>
            </a:pPr>
            <a:r>
              <a:rPr lang="zh-CN" altLang="pt-BR" sz="2000" dirty="0" smtClean="0">
                <a:ea typeface="楷体_GB2312" pitchFamily="49" charset="-122"/>
                <a:sym typeface="Wingdings" panose="05000000000000000000" pitchFamily="2" charset="2"/>
              </a:rPr>
              <a:t>结果</a:t>
            </a:r>
            <a:r>
              <a:rPr lang="zh-CN" altLang="pt-BR" sz="2000" dirty="0">
                <a:ea typeface="楷体_GB2312" pitchFamily="49" charset="-122"/>
                <a:sym typeface="Wingdings" panose="05000000000000000000" pitchFamily="2" charset="2"/>
              </a:rPr>
              <a:t>输出</a:t>
            </a:r>
            <a:r>
              <a:rPr lang="pt-BR" altLang="zh-CN" sz="2000" dirty="0">
                <a:ea typeface="楷体_GB2312" pitchFamily="49" charset="-122"/>
                <a:sym typeface="Wingdings" panose="05000000000000000000" pitchFamily="2" charset="2"/>
              </a:rPr>
              <a:t>:</a:t>
            </a:r>
          </a:p>
          <a:p>
            <a:pPr marL="180000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A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构造</a:t>
            </a:r>
          </a:p>
          <a:p>
            <a:pPr marL="180000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B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构造</a:t>
            </a:r>
          </a:p>
          <a:p>
            <a:pPr marL="180000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构造</a:t>
            </a:r>
          </a:p>
          <a:p>
            <a:pPr marL="180000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643264"/>
                </a:solidFill>
                <a:ea typeface="楷体_GB2312" pitchFamily="49" charset="-122"/>
                <a:sym typeface="Wingdings" panose="05000000000000000000" pitchFamily="2" charset="2"/>
              </a:rPr>
              <a:t>A</a:t>
            </a:r>
            <a:r>
              <a:rPr lang="zh-CN" altLang="en-US" sz="2000" dirty="0">
                <a:solidFill>
                  <a:srgbClr val="643264"/>
                </a:solidFill>
                <a:ea typeface="楷体_GB2312" pitchFamily="49" charset="-122"/>
                <a:sym typeface="Wingdings" panose="05000000000000000000" pitchFamily="2" charset="2"/>
              </a:rPr>
              <a:t>构造</a:t>
            </a:r>
          </a:p>
          <a:p>
            <a:pPr marL="180000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643264"/>
                </a:solidFill>
                <a:ea typeface="楷体_GB2312" pitchFamily="49" charset="-122"/>
                <a:sym typeface="Wingdings" panose="05000000000000000000" pitchFamily="2" charset="2"/>
              </a:rPr>
              <a:t>B</a:t>
            </a:r>
            <a:r>
              <a:rPr lang="zh-CN" altLang="en-US" sz="2000" dirty="0">
                <a:solidFill>
                  <a:srgbClr val="643264"/>
                </a:solidFill>
                <a:ea typeface="楷体_GB2312" pitchFamily="49" charset="-122"/>
                <a:sym typeface="Wingdings" panose="05000000000000000000" pitchFamily="2" charset="2"/>
              </a:rPr>
              <a:t>构造</a:t>
            </a:r>
          </a:p>
          <a:p>
            <a:pPr marL="180000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B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析构</a:t>
            </a:r>
          </a:p>
          <a:p>
            <a:pPr marL="180000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A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析构</a:t>
            </a:r>
          </a:p>
          <a:p>
            <a:pPr marL="180000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析构</a:t>
            </a:r>
          </a:p>
          <a:p>
            <a:pPr marL="180000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643264"/>
                </a:solidFill>
                <a:ea typeface="楷体_GB2312" pitchFamily="49" charset="-122"/>
                <a:sym typeface="Wingdings" panose="05000000000000000000" pitchFamily="2" charset="2"/>
              </a:rPr>
              <a:t>B</a:t>
            </a:r>
            <a:r>
              <a:rPr lang="zh-CN" altLang="en-US" sz="2000" dirty="0">
                <a:solidFill>
                  <a:srgbClr val="643264"/>
                </a:solidFill>
                <a:ea typeface="楷体_GB2312" pitchFamily="49" charset="-122"/>
                <a:sym typeface="Wingdings" panose="05000000000000000000" pitchFamily="2" charset="2"/>
              </a:rPr>
              <a:t>析构</a:t>
            </a:r>
          </a:p>
          <a:p>
            <a:pPr marL="180000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643264"/>
                </a:solidFill>
                <a:ea typeface="楷体_GB2312" pitchFamily="49" charset="-122"/>
                <a:sym typeface="Wingdings" panose="05000000000000000000" pitchFamily="2" charset="2"/>
              </a:rPr>
              <a:t>A</a:t>
            </a:r>
            <a:r>
              <a:rPr lang="zh-CN" altLang="en-US" sz="2000" dirty="0">
                <a:solidFill>
                  <a:srgbClr val="643264"/>
                </a:solidFill>
                <a:ea typeface="楷体_GB2312" pitchFamily="49" charset="-122"/>
                <a:sym typeface="Wingdings" panose="05000000000000000000" pitchFamily="2" charset="2"/>
              </a:rPr>
              <a:t>析构</a:t>
            </a:r>
            <a:endParaRPr lang="en-US" altLang="zh-CN" sz="2000" dirty="0">
              <a:solidFill>
                <a:srgbClr val="643264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15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626027" y="74767"/>
            <a:ext cx="676322" cy="360362"/>
            <a:chOff x="6165777" y="77660"/>
            <a:chExt cx="676322" cy="360362"/>
          </a:xfrm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6165777" y="77660"/>
              <a:ext cx="676322" cy="3603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ea typeface="新宋体" panose="02010609030101010101" pitchFamily="49" charset="-122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254118" y="77660"/>
              <a:ext cx="499641" cy="360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ea typeface="新宋体" panose="02010609030101010101" pitchFamily="49" charset="-122"/>
                </a:rPr>
                <a:t>pa[0]</a:t>
              </a:r>
              <a:endPara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470339" y="80553"/>
            <a:ext cx="1252835" cy="1788281"/>
            <a:chOff x="7429203" y="696351"/>
            <a:chExt cx="1252835" cy="1788281"/>
          </a:xfrm>
        </p:grpSpPr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7429203" y="696351"/>
              <a:ext cx="1252835" cy="17882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类</a:t>
              </a:r>
              <a:r>
                <a:rPr lang="en-US" altLang="zh-CN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B</a:t>
              </a:r>
              <a:endParaRPr lang="zh-CN" altLang="en-US" sz="2000" dirty="0">
                <a:solidFill>
                  <a:srgbClr val="0000FF"/>
                </a:solidFill>
                <a:ea typeface="新宋体" panose="02010609030101010101" pitchFamily="49" charset="-122"/>
              </a:endParaRP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7509633" y="738190"/>
              <a:ext cx="1126367" cy="8374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类</a:t>
              </a:r>
              <a:r>
                <a:rPr lang="en-US" altLang="zh-CN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A</a:t>
              </a:r>
              <a:endPara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8023872" y="1136652"/>
              <a:ext cx="569816" cy="358775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ea typeface="新宋体" panose="02010609030101010101" pitchFamily="49" charset="-122"/>
                </a:rPr>
                <a:t>~A()</a:t>
              </a:r>
              <a:endPara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7596316" y="1136652"/>
              <a:ext cx="425561" cy="358775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v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表</a:t>
              </a:r>
              <a:endParaRPr lang="zh-CN" altLang="en-US" sz="2000" dirty="0">
                <a:solidFill>
                  <a:srgbClr val="0000FF"/>
                </a:solidFill>
                <a:ea typeface="新宋体" panose="02010609030101010101" pitchFamily="49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7598311" y="1691484"/>
              <a:ext cx="995377" cy="358775"/>
              <a:chOff x="7503283" y="1945484"/>
              <a:chExt cx="995377" cy="358775"/>
            </a:xfrm>
          </p:grpSpPr>
          <p:sp>
            <p:nvSpPr>
              <p:cNvPr id="30" name="Rectangle 16"/>
              <p:cNvSpPr>
                <a:spLocks noChangeArrowheads="1"/>
              </p:cNvSpPr>
              <p:nvPr/>
            </p:nvSpPr>
            <p:spPr bwMode="auto">
              <a:xfrm>
                <a:off x="7932834" y="1945484"/>
                <a:ext cx="565826" cy="358775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2900" indent="-342900"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~B( 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)</a:t>
                </a:r>
                <a:endParaRPr lang="en-US" altLang="zh-CN" sz="2000" dirty="0">
                  <a:solidFill>
                    <a:srgbClr val="008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</p:txBody>
          </p:sp>
          <p:sp>
            <p:nvSpPr>
              <p:cNvPr id="31" name="Rectangle 17"/>
              <p:cNvSpPr>
                <a:spLocks noChangeArrowheads="1"/>
              </p:cNvSpPr>
              <p:nvPr/>
            </p:nvSpPr>
            <p:spPr bwMode="auto">
              <a:xfrm>
                <a:off x="7503283" y="1945484"/>
                <a:ext cx="425561" cy="358775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2900" indent="-342900"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 smtClean="0">
                    <a:solidFill>
                      <a:srgbClr val="0000FF"/>
                    </a:solidFill>
                    <a:ea typeface="新宋体" panose="02010609030101010101" pitchFamily="49" charset="-122"/>
                  </a:rPr>
                  <a:t>v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ea typeface="新宋体" panose="02010609030101010101" pitchFamily="49" charset="-122"/>
                  </a:rPr>
                  <a:t>表</a:t>
                </a:r>
                <a:endParaRPr lang="zh-CN" altLang="en-US" sz="2000" dirty="0">
                  <a:solidFill>
                    <a:srgbClr val="0000FF"/>
                  </a:solidFill>
                  <a:ea typeface="新宋体" panose="02010609030101010101" pitchFamily="49" charset="-122"/>
                </a:endParaRPr>
              </a:p>
            </p:txBody>
          </p:sp>
        </p:grp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 flipH="1">
              <a:off x="7809096" y="1443834"/>
              <a:ext cx="0" cy="32400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oval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28" name="Rectangle 14"/>
            <p:cNvSpPr>
              <a:spLocks noChangeArrowheads="1"/>
            </p:cNvSpPr>
            <p:nvPr/>
          </p:nvSpPr>
          <p:spPr bwMode="auto">
            <a:xfrm>
              <a:off x="8023872" y="774702"/>
              <a:ext cx="569816" cy="358775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ea typeface="新宋体" panose="02010609030101010101" pitchFamily="49" charset="-122"/>
                </a:rPr>
                <a:t>A()</a:t>
              </a:r>
              <a:endPara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8023872" y="2048277"/>
              <a:ext cx="569816" cy="358775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ea typeface="新宋体" panose="02010609030101010101" pitchFamily="49" charset="-122"/>
                </a:rPr>
                <a:t>B</a:t>
              </a:r>
              <a:r>
                <a:rPr lang="en-US" altLang="zh-CN" sz="2000" dirty="0" smtClean="0">
                  <a:solidFill>
                    <a:srgbClr val="000000"/>
                  </a:solidFill>
                  <a:ea typeface="新宋体" panose="02010609030101010101" pitchFamily="49" charset="-122"/>
                </a:rPr>
                <a:t>()</a:t>
              </a:r>
              <a:endPara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506442" y="61503"/>
            <a:ext cx="7606440" cy="1788281"/>
            <a:chOff x="1075598" y="696351"/>
            <a:chExt cx="7606440" cy="1788281"/>
          </a:xfrm>
        </p:grpSpPr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7429203" y="696351"/>
              <a:ext cx="1252835" cy="17882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类</a:t>
              </a:r>
              <a:r>
                <a:rPr lang="en-US" altLang="zh-CN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B</a:t>
              </a:r>
              <a:endParaRPr lang="zh-CN" altLang="en-US" sz="2000" dirty="0">
                <a:solidFill>
                  <a:srgbClr val="0000FF"/>
                </a:solidFill>
                <a:ea typeface="新宋体" panose="02010609030101010101" pitchFamily="49" charset="-122"/>
              </a:endParaRPr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7509633" y="738190"/>
              <a:ext cx="1126367" cy="8374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类</a:t>
              </a:r>
              <a:r>
                <a:rPr lang="en-US" altLang="zh-CN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A</a:t>
              </a:r>
              <a:endPara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8023872" y="1136652"/>
              <a:ext cx="569816" cy="358775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ea typeface="新宋体" panose="02010609030101010101" pitchFamily="49" charset="-122"/>
                </a:rPr>
                <a:t>~A()</a:t>
              </a:r>
              <a:endPara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7596316" y="1136652"/>
              <a:ext cx="425561" cy="358775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v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表</a:t>
              </a:r>
              <a:endParaRPr lang="zh-CN" altLang="en-US" sz="2000" dirty="0">
                <a:solidFill>
                  <a:srgbClr val="0000FF"/>
                </a:solidFill>
                <a:ea typeface="新宋体" panose="02010609030101010101" pitchFamily="49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7598311" y="1691484"/>
              <a:ext cx="995377" cy="358775"/>
              <a:chOff x="7503283" y="1945484"/>
              <a:chExt cx="995377" cy="358775"/>
            </a:xfrm>
          </p:grpSpPr>
          <p:sp>
            <p:nvSpPr>
              <p:cNvPr id="45" name="Rectangle 16"/>
              <p:cNvSpPr>
                <a:spLocks noChangeArrowheads="1"/>
              </p:cNvSpPr>
              <p:nvPr/>
            </p:nvSpPr>
            <p:spPr bwMode="auto">
              <a:xfrm>
                <a:off x="7932834" y="1945484"/>
                <a:ext cx="565826" cy="358775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2900" indent="-342900"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~B( 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)</a:t>
                </a:r>
                <a:endParaRPr lang="en-US" altLang="zh-CN" sz="2000" dirty="0">
                  <a:solidFill>
                    <a:srgbClr val="008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</p:txBody>
          </p:sp>
          <p:sp>
            <p:nvSpPr>
              <p:cNvPr id="46" name="Rectangle 17"/>
              <p:cNvSpPr>
                <a:spLocks noChangeArrowheads="1"/>
              </p:cNvSpPr>
              <p:nvPr/>
            </p:nvSpPr>
            <p:spPr bwMode="auto">
              <a:xfrm>
                <a:off x="7503283" y="1945484"/>
                <a:ext cx="425561" cy="358775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2900" indent="-342900"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 smtClean="0">
                    <a:solidFill>
                      <a:srgbClr val="0000FF"/>
                    </a:solidFill>
                    <a:ea typeface="新宋体" panose="02010609030101010101" pitchFamily="49" charset="-122"/>
                  </a:rPr>
                  <a:t>v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ea typeface="新宋体" panose="02010609030101010101" pitchFamily="49" charset="-122"/>
                  </a:rPr>
                  <a:t>表</a:t>
                </a:r>
                <a:endParaRPr lang="zh-CN" altLang="en-US" sz="2000" dirty="0">
                  <a:solidFill>
                    <a:srgbClr val="0000FF"/>
                  </a:solidFill>
                  <a:ea typeface="新宋体" panose="02010609030101010101" pitchFamily="49" charset="-122"/>
                </a:endParaRPr>
              </a:p>
            </p:txBody>
          </p:sp>
        </p:grpSp>
        <p:sp>
          <p:nvSpPr>
            <p:cNvPr id="38" name="Line 21"/>
            <p:cNvSpPr>
              <a:spLocks noChangeShapeType="1"/>
            </p:cNvSpPr>
            <p:nvPr/>
          </p:nvSpPr>
          <p:spPr bwMode="auto">
            <a:xfrm flipH="1">
              <a:off x="7809096" y="1443834"/>
              <a:ext cx="0" cy="32400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oval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39" name="Rectangle 14"/>
            <p:cNvSpPr>
              <a:spLocks noChangeArrowheads="1"/>
            </p:cNvSpPr>
            <p:nvPr/>
          </p:nvSpPr>
          <p:spPr bwMode="auto">
            <a:xfrm>
              <a:off x="8023872" y="774702"/>
              <a:ext cx="569816" cy="358775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ea typeface="新宋体" panose="02010609030101010101" pitchFamily="49" charset="-122"/>
                </a:rPr>
                <a:t>A()</a:t>
              </a:r>
              <a:endPara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sp>
          <p:nvSpPr>
            <p:cNvPr id="40" name="Rectangle 14"/>
            <p:cNvSpPr>
              <a:spLocks noChangeArrowheads="1"/>
            </p:cNvSpPr>
            <p:nvPr/>
          </p:nvSpPr>
          <p:spPr bwMode="auto">
            <a:xfrm>
              <a:off x="8023872" y="2048277"/>
              <a:ext cx="569816" cy="358775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ea typeface="新宋体" panose="02010609030101010101" pitchFamily="49" charset="-122"/>
                </a:rPr>
                <a:t>B</a:t>
              </a:r>
              <a:r>
                <a:rPr lang="en-US" altLang="zh-CN" sz="2000" dirty="0" smtClean="0">
                  <a:solidFill>
                    <a:srgbClr val="000000"/>
                  </a:solidFill>
                  <a:ea typeface="新宋体" panose="02010609030101010101" pitchFamily="49" charset="-122"/>
                </a:rPr>
                <a:t>()</a:t>
              </a:r>
              <a:endPara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sp>
          <p:nvSpPr>
            <p:cNvPr id="41" name="Rectangle 13"/>
            <p:cNvSpPr>
              <a:spLocks noChangeArrowheads="1"/>
            </p:cNvSpPr>
            <p:nvPr/>
          </p:nvSpPr>
          <p:spPr bwMode="auto">
            <a:xfrm>
              <a:off x="1075598" y="747318"/>
              <a:ext cx="1126367" cy="8374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类</a:t>
              </a:r>
              <a:r>
                <a:rPr lang="en-US" altLang="zh-CN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A</a:t>
              </a:r>
              <a:endPara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sp>
          <p:nvSpPr>
            <p:cNvPr id="42" name="Rectangle 14"/>
            <p:cNvSpPr>
              <a:spLocks noChangeArrowheads="1"/>
            </p:cNvSpPr>
            <p:nvPr/>
          </p:nvSpPr>
          <p:spPr bwMode="auto">
            <a:xfrm>
              <a:off x="1589837" y="1145780"/>
              <a:ext cx="569816" cy="358775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ea typeface="新宋体" panose="02010609030101010101" pitchFamily="49" charset="-122"/>
                </a:rPr>
                <a:t>~A()</a:t>
              </a:r>
              <a:endPara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sp>
          <p:nvSpPr>
            <p:cNvPr id="43" name="Rectangle 15"/>
            <p:cNvSpPr>
              <a:spLocks noChangeArrowheads="1"/>
            </p:cNvSpPr>
            <p:nvPr/>
          </p:nvSpPr>
          <p:spPr bwMode="auto">
            <a:xfrm>
              <a:off x="1162281" y="1145780"/>
              <a:ext cx="425561" cy="358775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v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新宋体" panose="02010609030101010101" pitchFamily="49" charset="-122"/>
                </a:rPr>
                <a:t>表</a:t>
              </a:r>
              <a:endParaRPr lang="zh-CN" altLang="en-US" sz="2000" dirty="0">
                <a:solidFill>
                  <a:srgbClr val="0000FF"/>
                </a:solidFill>
                <a:ea typeface="新宋体" panose="02010609030101010101" pitchFamily="49" charset="-122"/>
              </a:endParaRPr>
            </a:p>
          </p:txBody>
        </p:sp>
        <p:sp>
          <p:nvSpPr>
            <p:cNvPr id="44" name="Rectangle 14"/>
            <p:cNvSpPr>
              <a:spLocks noChangeArrowheads="1"/>
            </p:cNvSpPr>
            <p:nvPr/>
          </p:nvSpPr>
          <p:spPr bwMode="auto">
            <a:xfrm>
              <a:off x="1589837" y="783830"/>
              <a:ext cx="569816" cy="358775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ea typeface="新宋体" panose="02010609030101010101" pitchFamily="49" charset="-122"/>
                </a:rPr>
                <a:t>A()</a:t>
              </a:r>
              <a:endPara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25479" y="122392"/>
            <a:ext cx="676322" cy="360362"/>
            <a:chOff x="6165777" y="77660"/>
            <a:chExt cx="676322" cy="360362"/>
          </a:xfrm>
        </p:grpSpPr>
        <p:sp>
          <p:nvSpPr>
            <p:cNvPr id="48" name="Rectangle 18"/>
            <p:cNvSpPr>
              <a:spLocks noChangeArrowheads="1"/>
            </p:cNvSpPr>
            <p:nvPr/>
          </p:nvSpPr>
          <p:spPr bwMode="auto">
            <a:xfrm>
              <a:off x="6165777" y="77660"/>
              <a:ext cx="676322" cy="3603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ea typeface="新宋体" panose="02010609030101010101" pitchFamily="49" charset="-122"/>
              </a:endParaRPr>
            </a:p>
          </p:txBody>
        </p:sp>
        <p:sp>
          <p:nvSpPr>
            <p:cNvPr id="49" name="Rectangle 19"/>
            <p:cNvSpPr>
              <a:spLocks noChangeArrowheads="1"/>
            </p:cNvSpPr>
            <p:nvPr/>
          </p:nvSpPr>
          <p:spPr bwMode="auto">
            <a:xfrm>
              <a:off x="6254118" y="77660"/>
              <a:ext cx="499641" cy="360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ea typeface="新宋体" panose="02010609030101010101" pitchFamily="49" charset="-122"/>
                </a:rPr>
                <a:t>pa[1]</a:t>
              </a:r>
              <a:endPara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</p:grpSp>
      <p:sp>
        <p:nvSpPr>
          <p:cNvPr id="50" name="Line 20"/>
          <p:cNvSpPr>
            <a:spLocks noChangeShapeType="1"/>
          </p:cNvSpPr>
          <p:nvPr/>
        </p:nvSpPr>
        <p:spPr bwMode="auto">
          <a:xfrm>
            <a:off x="1301801" y="314325"/>
            <a:ext cx="16799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oval" w="sm" len="sm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8405584" y="2144809"/>
            <a:ext cx="676322" cy="360362"/>
            <a:chOff x="6165777" y="77660"/>
            <a:chExt cx="676322" cy="360362"/>
          </a:xfrm>
        </p:grpSpPr>
        <p:sp>
          <p:nvSpPr>
            <p:cNvPr id="52" name="Rectangle 18"/>
            <p:cNvSpPr>
              <a:spLocks noChangeArrowheads="1"/>
            </p:cNvSpPr>
            <p:nvPr/>
          </p:nvSpPr>
          <p:spPr bwMode="auto">
            <a:xfrm>
              <a:off x="6165777" y="77660"/>
              <a:ext cx="676322" cy="3603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ea typeface="新宋体" panose="02010609030101010101" pitchFamily="49" charset="-122"/>
              </a:endParaRPr>
            </a:p>
          </p:txBody>
        </p:sp>
        <p:sp>
          <p:nvSpPr>
            <p:cNvPr id="53" name="Rectangle 19"/>
            <p:cNvSpPr>
              <a:spLocks noChangeArrowheads="1"/>
            </p:cNvSpPr>
            <p:nvPr/>
          </p:nvSpPr>
          <p:spPr bwMode="auto">
            <a:xfrm>
              <a:off x="6254118" y="77660"/>
              <a:ext cx="499641" cy="360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ea typeface="新宋体" panose="02010609030101010101" pitchFamily="49" charset="-122"/>
                </a:rPr>
                <a:t>pa[2]</a:t>
              </a:r>
              <a:endPara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</p:grpSp>
      <p:sp>
        <p:nvSpPr>
          <p:cNvPr id="54" name="Line 20"/>
          <p:cNvSpPr>
            <a:spLocks noChangeShapeType="1"/>
          </p:cNvSpPr>
          <p:nvPr/>
        </p:nvSpPr>
        <p:spPr bwMode="auto">
          <a:xfrm flipH="1" flipV="1">
            <a:off x="9061931" y="940749"/>
            <a:ext cx="19975" cy="122467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oval" w="sm" len="sm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zh-CN" altLang="en-US"/>
          </a:p>
        </p:txBody>
      </p:sp>
      <p:sp>
        <p:nvSpPr>
          <p:cNvPr id="55" name="Line 20"/>
          <p:cNvSpPr>
            <a:spLocks noChangeShapeType="1"/>
          </p:cNvSpPr>
          <p:nvPr/>
        </p:nvSpPr>
        <p:spPr bwMode="auto">
          <a:xfrm flipV="1">
            <a:off x="6302349" y="260350"/>
            <a:ext cx="256330" cy="63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oval" w="sm" len="sm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36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4050" y="3176"/>
            <a:ext cx="7049950" cy="1325563"/>
          </a:xfrm>
        </p:spPr>
        <p:txBody>
          <a:bodyPr/>
          <a:lstStyle/>
          <a:p>
            <a:pPr algn="l"/>
            <a:r>
              <a:rPr lang="zh-CN" altLang="en-US" dirty="0"/>
              <a:t>析构</a:t>
            </a:r>
            <a:r>
              <a:rPr lang="zh-CN" altLang="en-US" dirty="0" smtClean="0"/>
              <a:t>函数</a:t>
            </a:r>
            <a:r>
              <a:rPr lang="zh-CN" altLang="en-US" dirty="0" smtClean="0">
                <a:solidFill>
                  <a:srgbClr val="FF0000"/>
                </a:solidFill>
              </a:rPr>
              <a:t>不是</a:t>
            </a:r>
            <a:r>
              <a:rPr lang="zh-CN" altLang="en-US" dirty="0" smtClean="0"/>
              <a:t>虚函数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72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61963" y="1457325"/>
            <a:ext cx="8220075" cy="404929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这样，子类的内存</a:t>
            </a:r>
            <a:r>
              <a:rPr lang="zh-CN" altLang="en-US" sz="2400" dirty="0" smtClean="0">
                <a:solidFill>
                  <a:srgbClr val="FF0000"/>
                </a:solidFill>
              </a:rPr>
              <a:t>无法</a:t>
            </a:r>
            <a:r>
              <a:rPr lang="zh-CN" altLang="en-US" sz="2400" dirty="0" smtClean="0"/>
              <a:t>通过父类指针释放。</a:t>
            </a:r>
            <a:endParaRPr lang="zh-CN" altLang="en-US" sz="2400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325764" y="1929160"/>
            <a:ext cx="3644070" cy="442719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 algn="l">
              <a:lnSpc>
                <a:spcPts val="21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 algn="l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 algn="l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A() {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"A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构造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 algn="l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~A(){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"A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析构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 algn="l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21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 algn="l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 algn="l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B() {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"B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构造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 algn="l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~B(){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"B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析构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 algn="l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969521" y="1929160"/>
            <a:ext cx="2999991" cy="442719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16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pPr marL="0" indent="0" algn="l">
              <a:lnSpc>
                <a:spcPts val="216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 algn="l">
              <a:lnSpc>
                <a:spcPts val="216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 algn="l">
              <a:lnSpc>
                <a:spcPts val="216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= 3;</a:t>
            </a:r>
          </a:p>
          <a:p>
            <a:pPr marL="0" indent="0" algn="l">
              <a:lnSpc>
                <a:spcPts val="216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pa[3];</a:t>
            </a:r>
          </a:p>
          <a:p>
            <a:pPr marL="0" indent="0" algn="l">
              <a:lnSpc>
                <a:spcPts val="216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pa[0] =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 algn="l">
              <a:lnSpc>
                <a:spcPts val="216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pa[1] =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 algn="l">
              <a:lnSpc>
                <a:spcPts val="216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pa[2] =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 algn="l">
              <a:lnSpc>
                <a:spcPts val="216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0;i &lt;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n;i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</a:t>
            </a:r>
          </a:p>
          <a:p>
            <a:pPr marL="0" indent="0" algn="l">
              <a:lnSpc>
                <a:spcPts val="216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marL="0" indent="0" algn="l">
              <a:lnSpc>
                <a:spcPts val="216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 algn="l">
              <a:lnSpc>
                <a:spcPts val="216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marL="0" indent="0" algn="l">
              <a:lnSpc>
                <a:spcPts val="216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6969512" y="1929160"/>
            <a:ext cx="1368215" cy="3690397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000" eaLnBrk="1" hangingPunct="1">
              <a:spcBef>
                <a:spcPct val="0"/>
              </a:spcBef>
              <a:buFontTx/>
              <a:buNone/>
            </a:pPr>
            <a:r>
              <a:rPr lang="zh-CN" altLang="pt-BR" sz="2000" dirty="0" smtClean="0">
                <a:ea typeface="楷体_GB2312" pitchFamily="49" charset="-122"/>
                <a:sym typeface="Wingdings" panose="05000000000000000000" pitchFamily="2" charset="2"/>
              </a:rPr>
              <a:t>结果</a:t>
            </a:r>
            <a:r>
              <a:rPr lang="zh-CN" altLang="pt-BR" sz="2000" dirty="0">
                <a:ea typeface="楷体_GB2312" pitchFamily="49" charset="-122"/>
                <a:sym typeface="Wingdings" panose="05000000000000000000" pitchFamily="2" charset="2"/>
              </a:rPr>
              <a:t>输出</a:t>
            </a:r>
            <a:r>
              <a:rPr lang="pt-BR" altLang="zh-CN" sz="2000" dirty="0">
                <a:ea typeface="楷体_GB2312" pitchFamily="49" charset="-122"/>
                <a:sym typeface="Wingdings" panose="05000000000000000000" pitchFamily="2" charset="2"/>
              </a:rPr>
              <a:t>:</a:t>
            </a:r>
          </a:p>
          <a:p>
            <a:pPr marL="180000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A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构造</a:t>
            </a:r>
          </a:p>
          <a:p>
            <a:pPr marL="180000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B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构造</a:t>
            </a:r>
          </a:p>
          <a:p>
            <a:pPr marL="180000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构造</a:t>
            </a:r>
          </a:p>
          <a:p>
            <a:pPr marL="180000"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960032"/>
                </a:solidFill>
                <a:ea typeface="楷体_GB2312" pitchFamily="49" charset="-122"/>
                <a:sym typeface="Wingdings" panose="05000000000000000000" pitchFamily="2" charset="2"/>
              </a:rPr>
              <a:t>A</a:t>
            </a:r>
            <a:r>
              <a:rPr lang="zh-CN" altLang="en-US" sz="2000" dirty="0" smtClean="0">
                <a:solidFill>
                  <a:srgbClr val="960032"/>
                </a:solidFill>
                <a:ea typeface="楷体_GB2312" pitchFamily="49" charset="-122"/>
                <a:sym typeface="Wingdings" panose="05000000000000000000" pitchFamily="2" charset="2"/>
              </a:rPr>
              <a:t>构造</a:t>
            </a:r>
          </a:p>
          <a:p>
            <a:pPr marL="180000"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960032"/>
                </a:solidFill>
                <a:ea typeface="楷体_GB2312" pitchFamily="49" charset="-122"/>
                <a:sym typeface="Wingdings" panose="05000000000000000000" pitchFamily="2" charset="2"/>
              </a:rPr>
              <a:t>B</a:t>
            </a:r>
            <a:r>
              <a:rPr lang="zh-CN" altLang="en-US" sz="2000" dirty="0" smtClean="0">
                <a:solidFill>
                  <a:srgbClr val="960032"/>
                </a:solidFill>
                <a:ea typeface="楷体_GB2312" pitchFamily="49" charset="-122"/>
                <a:sym typeface="Wingdings" panose="05000000000000000000" pitchFamily="2" charset="2"/>
              </a:rPr>
              <a:t>构造</a:t>
            </a:r>
          </a:p>
          <a:p>
            <a:pPr marL="180000"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A</a:t>
            </a:r>
            <a:r>
              <a:rPr lang="zh-CN" altLang="en-US" sz="2000" dirty="0" smtClean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析构</a:t>
            </a:r>
          </a:p>
          <a:p>
            <a:pPr marL="180000"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析构</a:t>
            </a:r>
          </a:p>
          <a:p>
            <a:pPr marL="180000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960032"/>
                </a:solidFill>
                <a:ea typeface="楷体_GB2312" pitchFamily="49" charset="-122"/>
                <a:sym typeface="Wingdings" panose="05000000000000000000" pitchFamily="2" charset="2"/>
              </a:rPr>
              <a:t>A</a:t>
            </a:r>
            <a:r>
              <a:rPr lang="zh-CN" altLang="en-US" sz="2000" dirty="0">
                <a:solidFill>
                  <a:srgbClr val="960032"/>
                </a:solidFill>
                <a:ea typeface="楷体_GB2312" pitchFamily="49" charset="-122"/>
                <a:sym typeface="Wingdings" panose="05000000000000000000" pitchFamily="2" charset="2"/>
              </a:rPr>
              <a:t>析构</a:t>
            </a:r>
            <a:endParaRPr lang="en-US" altLang="zh-CN" sz="2000" dirty="0">
              <a:solidFill>
                <a:srgbClr val="960032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5626027" y="74767"/>
            <a:ext cx="676322" cy="360362"/>
            <a:chOff x="6165777" y="77660"/>
            <a:chExt cx="676322" cy="360362"/>
          </a:xfrm>
        </p:grpSpPr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6165777" y="77660"/>
              <a:ext cx="676322" cy="3603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ea typeface="新宋体" panose="02010609030101010101" pitchFamily="49" charset="-122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6254118" y="77660"/>
              <a:ext cx="499641" cy="360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ea typeface="新宋体" panose="02010609030101010101" pitchFamily="49" charset="-122"/>
                </a:rPr>
                <a:t>pa[0]</a:t>
              </a:r>
              <a:endPara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</p:grp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6470339" y="80553"/>
            <a:ext cx="1252835" cy="1788281"/>
          </a:xfrm>
          <a:prstGeom prst="rect">
            <a:avLst/>
          </a:prstGeom>
          <a:solidFill>
            <a:schemeClr val="bg1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marL="342900" indent="-34290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solidFill>
                  <a:srgbClr val="0000FF"/>
                </a:solidFill>
                <a:ea typeface="新宋体" panose="02010609030101010101" pitchFamily="49" charset="-122"/>
              </a:rPr>
              <a:t>类</a:t>
            </a:r>
            <a:r>
              <a:rPr lang="en-US" altLang="zh-CN" sz="2000" dirty="0" smtClean="0">
                <a:solidFill>
                  <a:srgbClr val="0000FF"/>
                </a:solidFill>
                <a:ea typeface="新宋体" panose="02010609030101010101" pitchFamily="49" charset="-122"/>
              </a:rPr>
              <a:t>B</a:t>
            </a:r>
            <a:endParaRPr lang="zh-CN" altLang="en-US" sz="2000" dirty="0">
              <a:solidFill>
                <a:srgbClr val="0000FF"/>
              </a:solidFill>
              <a:ea typeface="新宋体" panose="02010609030101010101" pitchFamily="49" charset="-122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6550769" y="122392"/>
            <a:ext cx="1126367" cy="837407"/>
          </a:xfrm>
          <a:prstGeom prst="rect">
            <a:avLst/>
          </a:prstGeom>
          <a:solidFill>
            <a:schemeClr val="bg1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solidFill>
                  <a:srgbClr val="0000FF"/>
                </a:solidFill>
                <a:ea typeface="新宋体" panose="02010609030101010101" pitchFamily="49" charset="-122"/>
              </a:rPr>
              <a:t>类</a:t>
            </a:r>
            <a:r>
              <a:rPr lang="en-US" altLang="zh-CN" sz="2000" dirty="0" smtClean="0">
                <a:solidFill>
                  <a:srgbClr val="0000FF"/>
                </a:solidFill>
                <a:ea typeface="新宋体" panose="02010609030101010101" pitchFamily="49" charset="-122"/>
              </a:rPr>
              <a:t>A</a:t>
            </a:r>
            <a:endParaRPr lang="zh-CN" altLang="en-US" sz="20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7065008" y="520854"/>
            <a:ext cx="569816" cy="3587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~A()</a:t>
            </a:r>
            <a:endParaRPr lang="en-US" altLang="zh-CN" sz="20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7068998" y="1075686"/>
            <a:ext cx="565826" cy="3587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~B( </a:t>
            </a: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</a:rPr>
              <a:t>)</a:t>
            </a:r>
            <a:endParaRPr lang="en-US" altLang="zh-CN" sz="20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7065008" y="158904"/>
            <a:ext cx="569816" cy="3587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A()</a:t>
            </a:r>
            <a:endParaRPr lang="en-US" altLang="zh-CN" sz="20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7065008" y="1432479"/>
            <a:ext cx="569816" cy="3587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</a:rPr>
              <a:t>B</a:t>
            </a:r>
            <a:r>
              <a:rPr lang="en-US" altLang="zh-CN" sz="2000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()</a:t>
            </a:r>
            <a:endParaRPr lang="en-US" altLang="zh-CN" sz="20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7860047" y="61503"/>
            <a:ext cx="1252835" cy="1788281"/>
          </a:xfrm>
          <a:prstGeom prst="rect">
            <a:avLst/>
          </a:prstGeom>
          <a:solidFill>
            <a:schemeClr val="bg1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marL="342900" indent="-34290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solidFill>
                  <a:srgbClr val="0000FF"/>
                </a:solidFill>
                <a:ea typeface="新宋体" panose="02010609030101010101" pitchFamily="49" charset="-122"/>
              </a:rPr>
              <a:t>类</a:t>
            </a:r>
            <a:r>
              <a:rPr lang="en-US" altLang="zh-CN" sz="2000" dirty="0" smtClean="0">
                <a:solidFill>
                  <a:srgbClr val="0000FF"/>
                </a:solidFill>
                <a:ea typeface="新宋体" panose="02010609030101010101" pitchFamily="49" charset="-122"/>
              </a:rPr>
              <a:t>B</a:t>
            </a:r>
            <a:endParaRPr lang="zh-CN" altLang="en-US" sz="2000" dirty="0">
              <a:solidFill>
                <a:srgbClr val="0000FF"/>
              </a:solidFill>
              <a:ea typeface="新宋体" panose="02010609030101010101" pitchFamily="49" charset="-122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7940477" y="103342"/>
            <a:ext cx="1126367" cy="837407"/>
          </a:xfrm>
          <a:prstGeom prst="rect">
            <a:avLst/>
          </a:prstGeom>
          <a:solidFill>
            <a:schemeClr val="bg1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solidFill>
                  <a:srgbClr val="0000FF"/>
                </a:solidFill>
                <a:ea typeface="新宋体" panose="02010609030101010101" pitchFamily="49" charset="-122"/>
              </a:rPr>
              <a:t>类</a:t>
            </a:r>
            <a:r>
              <a:rPr lang="en-US" altLang="zh-CN" sz="2000" dirty="0" smtClean="0">
                <a:solidFill>
                  <a:srgbClr val="0000FF"/>
                </a:solidFill>
                <a:ea typeface="新宋体" panose="02010609030101010101" pitchFamily="49" charset="-122"/>
              </a:rPr>
              <a:t>A</a:t>
            </a:r>
            <a:endParaRPr lang="zh-CN" altLang="en-US" sz="20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8454716" y="501804"/>
            <a:ext cx="569816" cy="3587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~A()</a:t>
            </a:r>
            <a:endParaRPr lang="en-US" altLang="zh-CN" sz="20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8458706" y="1056636"/>
            <a:ext cx="565826" cy="3587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~B( </a:t>
            </a: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</a:rPr>
              <a:t>)</a:t>
            </a:r>
            <a:endParaRPr lang="en-US" altLang="zh-CN" sz="20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8454716" y="139854"/>
            <a:ext cx="569816" cy="3587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A()</a:t>
            </a:r>
            <a:endParaRPr lang="en-US" altLang="zh-CN" sz="20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8454716" y="1413429"/>
            <a:ext cx="569816" cy="3587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ea typeface="新宋体" panose="02010609030101010101" pitchFamily="49" charset="-122"/>
              </a:rPr>
              <a:t>B</a:t>
            </a:r>
            <a:r>
              <a:rPr lang="en-US" altLang="zh-CN" sz="2000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()</a:t>
            </a:r>
            <a:endParaRPr lang="en-US" altLang="zh-CN" sz="20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931032" y="92947"/>
            <a:ext cx="1126367" cy="837407"/>
          </a:xfrm>
          <a:prstGeom prst="rect">
            <a:avLst/>
          </a:prstGeom>
          <a:solidFill>
            <a:schemeClr val="bg1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solidFill>
                  <a:srgbClr val="0000FF"/>
                </a:solidFill>
                <a:ea typeface="新宋体" panose="02010609030101010101" pitchFamily="49" charset="-122"/>
              </a:rPr>
              <a:t>类</a:t>
            </a:r>
            <a:r>
              <a:rPr lang="en-US" altLang="zh-CN" sz="2000" dirty="0" smtClean="0">
                <a:solidFill>
                  <a:srgbClr val="0000FF"/>
                </a:solidFill>
                <a:ea typeface="新宋体" panose="02010609030101010101" pitchFamily="49" charset="-122"/>
              </a:rPr>
              <a:t>A</a:t>
            </a:r>
            <a:endParaRPr lang="zh-CN" altLang="en-US" sz="20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1445271" y="491409"/>
            <a:ext cx="569816" cy="3587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~A()</a:t>
            </a:r>
            <a:endParaRPr lang="en-US" altLang="zh-CN" sz="20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1445271" y="129459"/>
            <a:ext cx="569816" cy="3587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A()</a:t>
            </a:r>
            <a:endParaRPr lang="en-US" altLang="zh-CN" sz="20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0069" y="102869"/>
            <a:ext cx="676322" cy="360362"/>
            <a:chOff x="6165777" y="77660"/>
            <a:chExt cx="676322" cy="360362"/>
          </a:xfrm>
        </p:grpSpPr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6165777" y="77660"/>
              <a:ext cx="676322" cy="3603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ea typeface="新宋体" panose="02010609030101010101" pitchFamily="49" charset="-122"/>
              </a:endParaRPr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6254118" y="77660"/>
              <a:ext cx="499641" cy="360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ea typeface="新宋体" panose="02010609030101010101" pitchFamily="49" charset="-122"/>
                </a:rPr>
                <a:t>pa[1]</a:t>
              </a:r>
              <a:endPara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</p:grpSp>
      <p:sp>
        <p:nvSpPr>
          <p:cNvPr id="37" name="Line 20"/>
          <p:cNvSpPr>
            <a:spLocks noChangeShapeType="1"/>
          </p:cNvSpPr>
          <p:nvPr/>
        </p:nvSpPr>
        <p:spPr bwMode="auto">
          <a:xfrm>
            <a:off x="726391" y="294802"/>
            <a:ext cx="16799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oval" w="sm" len="sm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8405584" y="2144809"/>
            <a:ext cx="676322" cy="360362"/>
            <a:chOff x="6165777" y="77660"/>
            <a:chExt cx="676322" cy="360362"/>
          </a:xfrm>
        </p:grpSpPr>
        <p:sp>
          <p:nvSpPr>
            <p:cNvPr id="39" name="Rectangle 18"/>
            <p:cNvSpPr>
              <a:spLocks noChangeArrowheads="1"/>
            </p:cNvSpPr>
            <p:nvPr/>
          </p:nvSpPr>
          <p:spPr bwMode="auto">
            <a:xfrm>
              <a:off x="6165777" y="77660"/>
              <a:ext cx="676322" cy="3603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ea typeface="新宋体" panose="02010609030101010101" pitchFamily="49" charset="-122"/>
              </a:endParaRPr>
            </a:p>
          </p:txBody>
        </p:sp>
        <p:sp>
          <p:nvSpPr>
            <p:cNvPr id="40" name="Rectangle 19"/>
            <p:cNvSpPr>
              <a:spLocks noChangeArrowheads="1"/>
            </p:cNvSpPr>
            <p:nvPr/>
          </p:nvSpPr>
          <p:spPr bwMode="auto">
            <a:xfrm>
              <a:off x="6254118" y="77660"/>
              <a:ext cx="499641" cy="360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ea typeface="新宋体" panose="02010609030101010101" pitchFamily="49" charset="-122"/>
                </a:rPr>
                <a:t>pa[2]</a:t>
              </a:r>
              <a:endPara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</p:grpSp>
      <p:sp>
        <p:nvSpPr>
          <p:cNvPr id="41" name="Line 20"/>
          <p:cNvSpPr>
            <a:spLocks noChangeShapeType="1"/>
          </p:cNvSpPr>
          <p:nvPr/>
        </p:nvSpPr>
        <p:spPr bwMode="auto">
          <a:xfrm flipH="1" flipV="1">
            <a:off x="9061931" y="940749"/>
            <a:ext cx="19975" cy="122467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oval" w="sm" len="sm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zh-CN" altLang="en-US"/>
          </a:p>
        </p:txBody>
      </p:sp>
      <p:sp>
        <p:nvSpPr>
          <p:cNvPr id="42" name="Line 20"/>
          <p:cNvSpPr>
            <a:spLocks noChangeShapeType="1"/>
          </p:cNvSpPr>
          <p:nvPr/>
        </p:nvSpPr>
        <p:spPr bwMode="auto">
          <a:xfrm flipV="1">
            <a:off x="6302349" y="260350"/>
            <a:ext cx="256330" cy="63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oval" w="sm" len="sm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05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析构</a:t>
            </a:r>
            <a:r>
              <a:rPr lang="zh-CN" altLang="en-US" dirty="0" smtClean="0"/>
              <a:t>函数的虚函数属性具有继承性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如果类</a:t>
            </a:r>
            <a:r>
              <a:rPr lang="en-US" altLang="zh-CN" dirty="0"/>
              <a:t>A</a:t>
            </a:r>
            <a:r>
              <a:rPr lang="zh-CN" altLang="zh-CN" dirty="0"/>
              <a:t>的析构函数是虚函数，不管类</a:t>
            </a:r>
            <a:r>
              <a:rPr lang="en-US" altLang="zh-CN" dirty="0"/>
              <a:t>A</a:t>
            </a:r>
            <a:r>
              <a:rPr lang="zh-CN" altLang="zh-CN" dirty="0"/>
              <a:t>的子类的析构函数的头部是否含有函数说明符</a:t>
            </a:r>
            <a:r>
              <a:rPr lang="en-US" altLang="zh-CN" dirty="0">
                <a:solidFill>
                  <a:srgbClr val="0000FF"/>
                </a:solidFill>
              </a:rPr>
              <a:t>virtual</a:t>
            </a:r>
            <a:r>
              <a:rPr lang="zh-CN" altLang="zh-CN" dirty="0"/>
              <a:t>，类</a:t>
            </a:r>
            <a:r>
              <a:rPr lang="en-US" altLang="zh-CN" dirty="0"/>
              <a:t>A</a:t>
            </a:r>
            <a:r>
              <a:rPr lang="zh-CN" altLang="zh-CN" dirty="0"/>
              <a:t>的子类的析构函数也是虚</a:t>
            </a:r>
            <a:r>
              <a:rPr lang="zh-CN" altLang="zh-CN" dirty="0" smtClean="0"/>
              <a:t>函数。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73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1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禁止成员函数被覆盖</a:t>
            </a:r>
            <a:r>
              <a:rPr lang="en-US" altLang="zh-CN" dirty="0" smtClean="0"/>
              <a:t>: </a:t>
            </a:r>
            <a:r>
              <a:rPr lang="zh-CN" altLang="zh-CN" dirty="0" smtClean="0"/>
              <a:t>虚拟说明符</a:t>
            </a:r>
            <a:r>
              <a:rPr lang="en-US" altLang="zh-CN" dirty="0">
                <a:solidFill>
                  <a:srgbClr val="0000FF"/>
                </a:solidFill>
              </a:rPr>
              <a:t>final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虚拟说明符</a:t>
            </a:r>
            <a:r>
              <a:rPr lang="en-US" altLang="zh-CN" dirty="0">
                <a:solidFill>
                  <a:srgbClr val="0000FF"/>
                </a:solidFill>
              </a:rPr>
              <a:t>final</a:t>
            </a:r>
            <a:r>
              <a:rPr lang="zh-CN" altLang="en-US" dirty="0"/>
              <a:t>只能修饰虚函数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具有</a:t>
            </a:r>
            <a:r>
              <a:rPr lang="en-US" altLang="zh-CN" dirty="0">
                <a:solidFill>
                  <a:srgbClr val="0000FF"/>
                </a:solidFill>
              </a:rPr>
              <a:t>final</a:t>
            </a:r>
            <a:r>
              <a:rPr lang="zh-CN" altLang="en-US" dirty="0"/>
              <a:t>属性的虚</a:t>
            </a:r>
            <a:r>
              <a:rPr lang="zh-CN" altLang="en-US" dirty="0" smtClean="0"/>
              <a:t>函数称为</a:t>
            </a:r>
            <a:r>
              <a:rPr lang="en-US" altLang="zh-CN" dirty="0">
                <a:solidFill>
                  <a:srgbClr val="0000FF"/>
                </a:solidFill>
              </a:rPr>
              <a:t>final</a:t>
            </a:r>
            <a:r>
              <a:rPr lang="zh-CN" altLang="en-US" dirty="0" smtClean="0"/>
              <a:t>函数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具有</a:t>
            </a:r>
            <a:r>
              <a:rPr lang="en-US" altLang="zh-CN" dirty="0">
                <a:solidFill>
                  <a:srgbClr val="0000FF"/>
                </a:solidFill>
              </a:rPr>
              <a:t>final</a:t>
            </a:r>
            <a:r>
              <a:rPr lang="zh-CN" altLang="en-US" dirty="0"/>
              <a:t>属性的虚函数</a:t>
            </a:r>
            <a:r>
              <a:rPr lang="zh-CN" altLang="en-US" dirty="0">
                <a:solidFill>
                  <a:srgbClr val="FF0000"/>
                </a:solidFill>
              </a:rPr>
              <a:t>不能</a:t>
            </a:r>
            <a:r>
              <a:rPr lang="zh-CN" altLang="en-US" dirty="0"/>
              <a:t>被覆盖。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在子类中</a:t>
            </a:r>
            <a:r>
              <a:rPr lang="zh-CN" altLang="en-US" dirty="0">
                <a:solidFill>
                  <a:srgbClr val="FF0000"/>
                </a:solidFill>
              </a:rPr>
              <a:t>不允许</a:t>
            </a:r>
            <a:r>
              <a:rPr lang="zh-CN" altLang="en-US" dirty="0"/>
              <a:t>出现与</a:t>
            </a:r>
            <a:r>
              <a:rPr lang="zh-CN" altLang="en-US" dirty="0">
                <a:solidFill>
                  <a:srgbClr val="643264"/>
                </a:solidFill>
              </a:rPr>
              <a:t>父</a:t>
            </a:r>
            <a:r>
              <a:rPr lang="zh-CN" altLang="en-US" dirty="0" smtClean="0">
                <a:solidFill>
                  <a:srgbClr val="643264"/>
                </a:solidFill>
              </a:rPr>
              <a:t>类</a:t>
            </a:r>
            <a:r>
              <a:rPr lang="en-US" altLang="zh-CN" dirty="0" smtClean="0">
                <a:solidFill>
                  <a:srgbClr val="0000FF"/>
                </a:solidFill>
              </a:rPr>
              <a:t>final</a:t>
            </a:r>
            <a:r>
              <a:rPr lang="zh-CN" altLang="en-US" dirty="0" smtClean="0">
                <a:solidFill>
                  <a:srgbClr val="643264"/>
                </a:solidFill>
              </a:rPr>
              <a:t>函数</a:t>
            </a:r>
            <a:r>
              <a:rPr lang="zh-CN" altLang="en-US" dirty="0"/>
              <a:t>同原型的成员函数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74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42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864553" y="3124199"/>
            <a:ext cx="3405687" cy="214861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final</a:t>
            </a:r>
            <a:r>
              <a:rPr lang="zh-CN" altLang="en-US" dirty="0" smtClean="0"/>
              <a:t>函数的声明与定义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75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61963" y="1457325"/>
            <a:ext cx="8220075" cy="404929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请指出下面程序出现</a:t>
            </a:r>
            <a:r>
              <a:rPr lang="zh-CN" altLang="en-US" sz="2400" dirty="0" smtClean="0">
                <a:solidFill>
                  <a:srgbClr val="FF0000"/>
                </a:solidFill>
              </a:rPr>
              <a:t>错误</a:t>
            </a:r>
            <a:r>
              <a:rPr lang="zh-CN" altLang="en-US" sz="2400" dirty="0" smtClean="0"/>
              <a:t>的位置，并说明</a:t>
            </a:r>
            <a:r>
              <a:rPr lang="zh-CN" altLang="en-US" sz="2400" dirty="0" smtClean="0">
                <a:solidFill>
                  <a:srgbClr val="FF0000"/>
                </a:solidFill>
              </a:rPr>
              <a:t>出错</a:t>
            </a:r>
            <a:r>
              <a:rPr lang="zh-CN" altLang="en-US" sz="2400" dirty="0" smtClean="0"/>
              <a:t>原因。</a:t>
            </a:r>
            <a:endParaRPr lang="zh-CN" altLang="en-US" sz="2400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325764" y="1929160"/>
            <a:ext cx="3999600" cy="442719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::mb_show()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"A"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的成员函数</a:t>
            </a:r>
            <a:r>
              <a:rPr lang="en-US" altLang="zh-CN" sz="1800" dirty="0" err="1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zh-CN" altLang="en-US" sz="1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endParaRPr lang="en-US" altLang="zh-CN" sz="1800" dirty="0" smtClean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main()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a.mb_show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4330308" y="1929160"/>
            <a:ext cx="3999651" cy="442719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virtual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::mb_show()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"A"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的成员函数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a.mb_show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6961744" y="5319944"/>
            <a:ext cx="1368215" cy="1036406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000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ea typeface="楷体_GB2312" pitchFamily="49" charset="-122"/>
                <a:sym typeface="Wingdings" panose="05000000000000000000" pitchFamily="2" charset="2"/>
              </a:rPr>
              <a:t>程序正确。</a:t>
            </a:r>
            <a:endParaRPr lang="en-US" altLang="zh-CN" sz="2000" dirty="0" smtClean="0">
              <a:ea typeface="楷体_GB2312" pitchFamily="49" charset="-122"/>
              <a:sym typeface="Wingdings" panose="05000000000000000000" pitchFamily="2" charset="2"/>
            </a:endParaRPr>
          </a:p>
          <a:p>
            <a:pPr marL="180000" eaLnBrk="1" hangingPunct="1">
              <a:spcBef>
                <a:spcPct val="0"/>
              </a:spcBef>
              <a:buFontTx/>
              <a:buNone/>
            </a:pPr>
            <a:r>
              <a:rPr lang="zh-CN" altLang="pt-BR" sz="2000" dirty="0" smtClean="0">
                <a:ea typeface="楷体_GB2312" pitchFamily="49" charset="-122"/>
                <a:sym typeface="Wingdings" panose="05000000000000000000" pitchFamily="2" charset="2"/>
              </a:rPr>
              <a:t>结果</a:t>
            </a:r>
            <a:r>
              <a:rPr lang="zh-CN" altLang="pt-BR" sz="2000" dirty="0">
                <a:ea typeface="楷体_GB2312" pitchFamily="49" charset="-122"/>
                <a:sym typeface="Wingdings" panose="05000000000000000000" pitchFamily="2" charset="2"/>
              </a:rPr>
              <a:t>输出</a:t>
            </a:r>
            <a:r>
              <a:rPr lang="pt-BR" altLang="zh-CN" sz="2000" dirty="0">
                <a:ea typeface="楷体_GB2312" pitchFamily="49" charset="-122"/>
                <a:sym typeface="Wingdings" panose="05000000000000000000" pitchFamily="2" charset="2"/>
              </a:rPr>
              <a:t>:</a:t>
            </a:r>
          </a:p>
          <a:p>
            <a:pPr marL="180000"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A</a:t>
            </a:r>
            <a:endParaRPr lang="zh-CN" altLang="en-US" sz="2000" dirty="0">
              <a:solidFill>
                <a:srgbClr val="0000FF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15" name="AutoShape 5"/>
          <p:cNvSpPr>
            <a:spLocks/>
          </p:cNvSpPr>
          <p:nvPr/>
        </p:nvSpPr>
        <p:spPr bwMode="auto">
          <a:xfrm>
            <a:off x="2836754" y="1929159"/>
            <a:ext cx="1491082" cy="997957"/>
          </a:xfrm>
          <a:prstGeom prst="borderCallout2">
            <a:avLst>
              <a:gd name="adj1" fmla="val 101559"/>
              <a:gd name="adj2" fmla="val 51010"/>
              <a:gd name="adj3" fmla="val 108933"/>
              <a:gd name="adj4" fmla="val 50711"/>
              <a:gd name="adj5" fmla="val 120686"/>
              <a:gd name="adj6" fmla="val 25887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编译错误</a:t>
            </a:r>
            <a:r>
              <a:rPr lang="en-US" altLang="zh-CN" sz="2000" dirty="0">
                <a:ea typeface="楷体_GB2312" pitchFamily="49" charset="-122"/>
              </a:rPr>
              <a:t>: 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</a:rPr>
              <a:t>final</a:t>
            </a:r>
            <a:r>
              <a:rPr lang="zh-CN" altLang="en-US" sz="2000" dirty="0">
                <a:ea typeface="楷体_GB2312" pitchFamily="49" charset="-122"/>
              </a:rPr>
              <a:t>函数必须是虚函数。</a:t>
            </a:r>
            <a:endParaRPr lang="en-US" altLang="zh-CN" sz="20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7" name="AutoShape 5"/>
          <p:cNvSpPr>
            <a:spLocks/>
          </p:cNvSpPr>
          <p:nvPr/>
        </p:nvSpPr>
        <p:spPr bwMode="auto">
          <a:xfrm>
            <a:off x="6739300" y="2151275"/>
            <a:ext cx="1691022" cy="750809"/>
          </a:xfrm>
          <a:prstGeom prst="borderCallout2">
            <a:avLst>
              <a:gd name="adj1" fmla="val 55517"/>
              <a:gd name="adj2" fmla="val 1236"/>
              <a:gd name="adj3" fmla="val 86655"/>
              <a:gd name="adj4" fmla="val -38322"/>
              <a:gd name="adj5" fmla="val 120686"/>
              <a:gd name="adj6" fmla="val -82074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ea typeface="楷体_GB2312" pitchFamily="49" charset="-122"/>
              </a:rPr>
              <a:t>这里</a:t>
            </a:r>
            <a:r>
              <a:rPr lang="zh-CN" altLang="en-US" sz="2000" dirty="0">
                <a:ea typeface="楷体_GB2312" pitchFamily="49" charset="-122"/>
              </a:rPr>
              <a:t>增加了关键字</a:t>
            </a:r>
            <a:r>
              <a:rPr lang="en-US" altLang="zh-CN" sz="2000" dirty="0" smtClean="0">
                <a:solidFill>
                  <a:srgbClr val="0000FF"/>
                </a:solidFill>
                <a:ea typeface="楷体_GB2312" pitchFamily="49" charset="-122"/>
              </a:rPr>
              <a:t>virtual</a:t>
            </a:r>
            <a:r>
              <a:rPr lang="zh-CN" altLang="en-US" sz="2000" dirty="0" smtClean="0">
                <a:ea typeface="楷体_GB2312" pitchFamily="49" charset="-122"/>
              </a:rPr>
              <a:t>。</a:t>
            </a:r>
            <a:endParaRPr lang="en-US" altLang="zh-CN" sz="2000" dirty="0">
              <a:ea typeface="楷体_GB2312" pitchFamily="49" charset="-122"/>
            </a:endParaRPr>
          </a:p>
        </p:txBody>
      </p:sp>
      <p:sp>
        <p:nvSpPr>
          <p:cNvPr id="18" name="AutoShape 5"/>
          <p:cNvSpPr>
            <a:spLocks/>
          </p:cNvSpPr>
          <p:nvPr/>
        </p:nvSpPr>
        <p:spPr bwMode="auto">
          <a:xfrm>
            <a:off x="6800340" y="3503003"/>
            <a:ext cx="1691022" cy="750809"/>
          </a:xfrm>
          <a:prstGeom prst="borderCallout2">
            <a:avLst>
              <a:gd name="adj1" fmla="val 55517"/>
              <a:gd name="adj2" fmla="val 1236"/>
              <a:gd name="adj3" fmla="val 58436"/>
              <a:gd name="adj4" fmla="val -13263"/>
              <a:gd name="adj5" fmla="val 27117"/>
              <a:gd name="adj6" fmla="val -26681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ea typeface="楷体_GB2312" pitchFamily="49" charset="-122"/>
              </a:rPr>
              <a:t>这里不能加关键字</a:t>
            </a:r>
            <a:r>
              <a:rPr lang="en-US" altLang="zh-CN" sz="2000" dirty="0" smtClean="0">
                <a:solidFill>
                  <a:srgbClr val="0000FF"/>
                </a:solidFill>
                <a:ea typeface="楷体_GB2312" pitchFamily="49" charset="-122"/>
              </a:rPr>
              <a:t>final</a:t>
            </a:r>
            <a:r>
              <a:rPr lang="zh-CN" altLang="en-US" sz="2000" dirty="0" smtClean="0">
                <a:ea typeface="楷体_GB2312" pitchFamily="49" charset="-122"/>
              </a:rPr>
              <a:t>。</a:t>
            </a:r>
            <a:endParaRPr lang="en-US" altLang="zh-CN" sz="2000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303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492953" y="3754121"/>
            <a:ext cx="667567" cy="247752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final</a:t>
            </a:r>
            <a:r>
              <a:rPr lang="zh-CN" altLang="en-US" dirty="0"/>
              <a:t>函数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76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61963" y="1457325"/>
            <a:ext cx="8220075" cy="404929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请指出下面程序出现</a:t>
            </a:r>
            <a:r>
              <a:rPr lang="zh-CN" altLang="en-US" sz="2400" dirty="0" smtClean="0">
                <a:solidFill>
                  <a:srgbClr val="FF0000"/>
                </a:solidFill>
              </a:rPr>
              <a:t>错误</a:t>
            </a:r>
            <a:r>
              <a:rPr lang="zh-CN" altLang="en-US" sz="2400" dirty="0" smtClean="0"/>
              <a:t>的位置，并说明</a:t>
            </a:r>
            <a:r>
              <a:rPr lang="zh-CN" altLang="en-US" sz="2400" dirty="0" smtClean="0">
                <a:solidFill>
                  <a:srgbClr val="FF0000"/>
                </a:solidFill>
              </a:rPr>
              <a:t>出错</a:t>
            </a:r>
            <a:r>
              <a:rPr lang="zh-CN" altLang="en-US" sz="2400" dirty="0" smtClean="0"/>
              <a:t>原因。</a:t>
            </a:r>
            <a:endParaRPr lang="zh-CN" altLang="en-US" sz="24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25764" y="1929160"/>
            <a:ext cx="3999600" cy="442719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virtual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final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{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"A"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(){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"B"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330308" y="1929160"/>
            <a:ext cx="3999651" cy="318925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*pa = &amp;b;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pa-&gt;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2" name="AutoShape 5"/>
          <p:cNvSpPr>
            <a:spLocks/>
          </p:cNvSpPr>
          <p:nvPr/>
        </p:nvSpPr>
        <p:spPr bwMode="auto">
          <a:xfrm>
            <a:off x="4452211" y="5696765"/>
            <a:ext cx="3896798" cy="379141"/>
          </a:xfrm>
          <a:prstGeom prst="borderCallout2">
            <a:avLst>
              <a:gd name="adj1" fmla="val 52989"/>
              <a:gd name="adj2" fmla="val 168"/>
              <a:gd name="adj3" fmla="val 53663"/>
              <a:gd name="adj4" fmla="val -3879"/>
              <a:gd name="adj5" fmla="val 55367"/>
              <a:gd name="adj6" fmla="val -14689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编译错误</a:t>
            </a:r>
            <a:r>
              <a:rPr lang="en-US" altLang="zh-CN" sz="2000" dirty="0">
                <a:ea typeface="楷体_GB2312" pitchFamily="49" charset="-122"/>
              </a:rPr>
              <a:t>: 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</a:rPr>
              <a:t>final</a:t>
            </a:r>
            <a:r>
              <a:rPr lang="zh-CN" altLang="en-US" sz="2000" dirty="0" smtClean="0">
                <a:ea typeface="楷体_GB2312" pitchFamily="49" charset="-122"/>
              </a:rPr>
              <a:t>函数</a:t>
            </a:r>
            <a:r>
              <a:rPr lang="zh-CN" altLang="en-US" sz="2000" dirty="0" smtClean="0">
                <a:solidFill>
                  <a:srgbClr val="FF0000"/>
                </a:solidFill>
                <a:ea typeface="楷体_GB2312" pitchFamily="49" charset="-122"/>
              </a:rPr>
              <a:t>不能</a:t>
            </a:r>
            <a:r>
              <a:rPr lang="zh-CN" altLang="en-US" sz="2000" dirty="0" smtClean="0">
                <a:ea typeface="楷体_GB2312" pitchFamily="49" charset="-122"/>
              </a:rPr>
              <a:t>被覆盖。</a:t>
            </a:r>
            <a:endParaRPr lang="en-US" altLang="zh-CN" sz="2000" dirty="0">
              <a:solidFill>
                <a:srgbClr val="0000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60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final</a:t>
            </a:r>
            <a:r>
              <a:rPr lang="zh-CN" altLang="en-US" dirty="0"/>
              <a:t>函数的作用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77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578553" y="5460164"/>
            <a:ext cx="667567" cy="247752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61963" y="1457325"/>
            <a:ext cx="8220075" cy="404929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请指出下面程序出现</a:t>
            </a:r>
            <a:r>
              <a:rPr lang="zh-CN" altLang="en-US" sz="2400" dirty="0" smtClean="0">
                <a:solidFill>
                  <a:srgbClr val="FF0000"/>
                </a:solidFill>
              </a:rPr>
              <a:t>错误</a:t>
            </a:r>
            <a:r>
              <a:rPr lang="zh-CN" altLang="en-US" sz="2400" dirty="0" smtClean="0"/>
              <a:t>的位置，并说明</a:t>
            </a:r>
            <a:r>
              <a:rPr lang="zh-CN" altLang="en-US" sz="2400" dirty="0" smtClean="0">
                <a:solidFill>
                  <a:srgbClr val="FF0000"/>
                </a:solidFill>
              </a:rPr>
              <a:t>出错</a:t>
            </a:r>
            <a:r>
              <a:rPr lang="zh-CN" altLang="en-US" sz="2400" dirty="0" smtClean="0"/>
              <a:t>原因。</a:t>
            </a:r>
            <a:endParaRPr lang="zh-CN" altLang="en-US" sz="2400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325763" y="1929160"/>
            <a:ext cx="4959909" cy="442719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virtual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{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"A"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final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{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"B"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5285674" y="1929160"/>
            <a:ext cx="3579539" cy="442719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(){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"C"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*pa = &amp;c;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pa-&gt;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3" name="AutoShape 5"/>
          <p:cNvSpPr>
            <a:spLocks/>
          </p:cNvSpPr>
          <p:nvPr/>
        </p:nvSpPr>
        <p:spPr bwMode="auto">
          <a:xfrm>
            <a:off x="6569785" y="3527931"/>
            <a:ext cx="2305427" cy="787591"/>
          </a:xfrm>
          <a:prstGeom prst="borderCallout2">
            <a:avLst>
              <a:gd name="adj1" fmla="val 3434"/>
              <a:gd name="adj2" fmla="val 50472"/>
              <a:gd name="adj3" fmla="val -24209"/>
              <a:gd name="adj4" fmla="val 50295"/>
              <a:gd name="adj5" fmla="val -53655"/>
              <a:gd name="adj6" fmla="val 38034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编译错误</a:t>
            </a:r>
            <a:r>
              <a:rPr lang="en-US" altLang="zh-CN" sz="2000" dirty="0">
                <a:ea typeface="楷体_GB2312" pitchFamily="49" charset="-122"/>
              </a:rPr>
              <a:t>: 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</a:rPr>
              <a:t>final</a:t>
            </a:r>
            <a:r>
              <a:rPr lang="zh-CN" altLang="en-US" sz="2000" dirty="0" smtClean="0">
                <a:ea typeface="楷体_GB2312" pitchFamily="49" charset="-122"/>
              </a:rPr>
              <a:t>函数</a:t>
            </a:r>
            <a:r>
              <a:rPr lang="zh-CN" altLang="en-US" sz="2000" dirty="0" smtClean="0">
                <a:solidFill>
                  <a:srgbClr val="FF0000"/>
                </a:solidFill>
                <a:ea typeface="楷体_GB2312" pitchFamily="49" charset="-122"/>
              </a:rPr>
              <a:t>不能</a:t>
            </a:r>
            <a:r>
              <a:rPr lang="zh-CN" altLang="en-US" sz="2000" dirty="0" smtClean="0">
                <a:ea typeface="楷体_GB2312" pitchFamily="49" charset="-122"/>
              </a:rPr>
              <a:t>被覆盖。</a:t>
            </a:r>
            <a:endParaRPr lang="en-US" altLang="zh-CN" sz="20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4" name="AutoShape 5"/>
          <p:cNvSpPr>
            <a:spLocks/>
          </p:cNvSpPr>
          <p:nvPr/>
        </p:nvSpPr>
        <p:spPr bwMode="auto">
          <a:xfrm>
            <a:off x="2757136" y="3917773"/>
            <a:ext cx="2518539" cy="1193429"/>
          </a:xfrm>
          <a:prstGeom prst="borderCallout2">
            <a:avLst>
              <a:gd name="adj1" fmla="val 85660"/>
              <a:gd name="adj2" fmla="val -446"/>
              <a:gd name="adj3" fmla="val 86048"/>
              <a:gd name="adj4" fmla="val -24532"/>
              <a:gd name="adj5" fmla="val 126710"/>
              <a:gd name="adj6" fmla="val -55695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1800" dirty="0" smtClean="0">
                <a:ea typeface="楷体_GB2312" pitchFamily="49" charset="-122"/>
              </a:rPr>
              <a:t>这里没有关键字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virtual</a:t>
            </a:r>
            <a:r>
              <a:rPr lang="zh-CN" altLang="en-US" sz="1800" dirty="0" smtClean="0">
                <a:ea typeface="楷体_GB2312" pitchFamily="49" charset="-122"/>
              </a:rPr>
              <a:t>是允许的，因为即使没有关键字</a:t>
            </a: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virtual</a:t>
            </a:r>
            <a:r>
              <a:rPr lang="zh-CN" altLang="en-US" sz="1800" dirty="0" smtClean="0">
                <a:ea typeface="楷体_GB2312" pitchFamily="49" charset="-122"/>
              </a:rPr>
              <a:t>，该成员函数仍然是虚函数。</a:t>
            </a:r>
            <a:endParaRPr lang="en-US" altLang="zh-CN" sz="1800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40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本章总体纲要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000" y="1457325"/>
            <a:ext cx="6015038" cy="4899026"/>
          </a:xfrm>
        </p:spPr>
        <p:txBody>
          <a:bodyPr/>
          <a:lstStyle/>
          <a:p>
            <a:r>
              <a:rPr lang="zh-CN" altLang="en-US" dirty="0"/>
              <a:t>多态性概述</a:t>
            </a:r>
          </a:p>
          <a:p>
            <a:r>
              <a:rPr lang="zh-CN" altLang="en-US" dirty="0"/>
              <a:t>静态多态性</a:t>
            </a:r>
          </a:p>
          <a:p>
            <a:r>
              <a:rPr lang="zh-CN" altLang="en-US" dirty="0" smtClean="0"/>
              <a:t>运算符重载</a:t>
            </a:r>
            <a:endParaRPr lang="zh-CN" altLang="en-US" dirty="0"/>
          </a:p>
          <a:p>
            <a:r>
              <a:rPr lang="zh-CN" altLang="en-US" dirty="0"/>
              <a:t>动态多态性</a:t>
            </a:r>
          </a:p>
          <a:p>
            <a:r>
              <a:rPr lang="zh-CN" altLang="en-US" dirty="0"/>
              <a:t>纯虚函数</a:t>
            </a:r>
          </a:p>
          <a:p>
            <a:r>
              <a:rPr lang="zh-CN" altLang="en-US" dirty="0"/>
              <a:t>抽象类</a:t>
            </a:r>
          </a:p>
          <a:p>
            <a:r>
              <a:rPr lang="zh-CN" altLang="en-US" dirty="0"/>
              <a:t>复习</a:t>
            </a:r>
          </a:p>
          <a:p>
            <a:r>
              <a:rPr lang="zh-CN" altLang="en-US" dirty="0"/>
              <a:t>作业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78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231775" y="3505200"/>
          <a:ext cx="1978025" cy="2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" name="剪辑" r:id="rId4" imgW="2309813" imgH="3176588" progId="MS_ClipArt_Gallery.2">
                  <p:embed/>
                </p:oleObj>
              </mc:Choice>
              <mc:Fallback>
                <p:oleObj name="剪辑" r:id="rId4" imgW="2309813" imgH="3176588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3505200"/>
                        <a:ext cx="1978025" cy="271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209800" y="3765269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86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纯虚函数</a:t>
            </a:r>
            <a:r>
              <a:rPr lang="en-US" altLang="zh-CN" dirty="0"/>
              <a:t>(pure virtual function)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3" y="1457324"/>
            <a:ext cx="8220075" cy="3970337"/>
          </a:xfrm>
        </p:spPr>
        <p:txBody>
          <a:bodyPr>
            <a:normAutofit/>
          </a:bodyPr>
          <a:lstStyle/>
          <a:p>
            <a:r>
              <a:rPr lang="zh-CN" altLang="en-US" dirty="0"/>
              <a:t>被标明为不具有函数体的</a:t>
            </a:r>
            <a:r>
              <a:rPr lang="zh-CN" altLang="en-US" dirty="0">
                <a:solidFill>
                  <a:schemeClr val="accent2"/>
                </a:solidFill>
              </a:rPr>
              <a:t>虚</a:t>
            </a:r>
            <a:r>
              <a:rPr lang="zh-CN" altLang="en-US" dirty="0" smtClean="0">
                <a:solidFill>
                  <a:schemeClr val="accent2"/>
                </a:solidFill>
              </a:rPr>
              <a:t>函数</a:t>
            </a:r>
            <a:r>
              <a:rPr lang="zh-CN" altLang="en-US" dirty="0" smtClean="0"/>
              <a:t>，称为</a:t>
            </a:r>
            <a:r>
              <a:rPr lang="zh-CN" altLang="en-US" dirty="0" smtClean="0">
                <a:solidFill>
                  <a:srgbClr val="FF0000"/>
                </a:solidFill>
              </a:rPr>
              <a:t>纯</a:t>
            </a:r>
            <a:r>
              <a:rPr lang="zh-CN" altLang="en-US" dirty="0">
                <a:solidFill>
                  <a:srgbClr val="FF0000"/>
                </a:solidFill>
              </a:rPr>
              <a:t>虚</a:t>
            </a:r>
            <a:r>
              <a:rPr lang="zh-CN" altLang="en-US" dirty="0" smtClean="0">
                <a:solidFill>
                  <a:srgbClr val="FF0000"/>
                </a:solidFill>
              </a:rPr>
              <a:t>函数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纯虚函数的声明格式为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virtual </a:t>
            </a:r>
            <a:r>
              <a:rPr lang="zh-CN" altLang="en-US" i="1" dirty="0"/>
              <a:t>函数类型</a:t>
            </a:r>
            <a:r>
              <a:rPr lang="zh-CN" altLang="en-US" dirty="0"/>
              <a:t>  </a:t>
            </a:r>
            <a:r>
              <a:rPr lang="zh-CN" altLang="en-US" i="1" dirty="0"/>
              <a:t>函数名</a:t>
            </a:r>
            <a:r>
              <a:rPr lang="en-US" altLang="zh-CN" dirty="0"/>
              <a:t>(</a:t>
            </a:r>
            <a:r>
              <a:rPr lang="zh-CN" altLang="en-US" i="1" dirty="0"/>
              <a:t>参数列表</a:t>
            </a:r>
            <a:r>
              <a:rPr lang="en-US" altLang="zh-CN" dirty="0"/>
              <a:t>)=0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79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215900" y="5524500"/>
            <a:ext cx="8740775" cy="785813"/>
            <a:chOff x="-2203" y="2904"/>
            <a:chExt cx="5506" cy="495"/>
          </a:xfrm>
        </p:grpSpPr>
        <p:sp>
          <p:nvSpPr>
            <p:cNvPr id="10" name="AutoShape 23"/>
            <p:cNvSpPr>
              <a:spLocks noChangeArrowheads="1"/>
            </p:cNvSpPr>
            <p:nvPr/>
          </p:nvSpPr>
          <p:spPr bwMode="auto">
            <a:xfrm>
              <a:off x="-2203" y="2904"/>
              <a:ext cx="5506" cy="49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33CC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AutoShape 24"/>
            <p:cNvSpPr>
              <a:spLocks noChangeArrowheads="1"/>
            </p:cNvSpPr>
            <p:nvPr/>
          </p:nvSpPr>
          <p:spPr bwMode="auto">
            <a:xfrm>
              <a:off x="-2167" y="2923"/>
              <a:ext cx="5435" cy="456"/>
            </a:xfrm>
            <a:prstGeom prst="roundRect">
              <a:avLst>
                <a:gd name="adj" fmla="val 16667"/>
              </a:avLst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33CC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Text Box 25"/>
            <p:cNvSpPr txBox="1">
              <a:spLocks noChangeArrowheads="1"/>
            </p:cNvSpPr>
            <p:nvPr/>
          </p:nvSpPr>
          <p:spPr bwMode="gray">
            <a:xfrm>
              <a:off x="-2119" y="2988"/>
              <a:ext cx="533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成员函数</a:t>
              </a: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: </a:t>
              </a: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要么是纯虚函数，要么有函数体。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078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</a:t>
            </a:r>
            <a:r>
              <a:rPr lang="zh-CN" altLang="en-US" dirty="0" smtClean="0"/>
              <a:t>多态性</a:t>
            </a:r>
            <a:r>
              <a:rPr lang="en-US" altLang="zh-CN" dirty="0" smtClean="0"/>
              <a:t>(</a:t>
            </a:r>
            <a:r>
              <a:rPr lang="zh-CN" altLang="en-US" dirty="0">
                <a:solidFill>
                  <a:schemeClr val="accent2"/>
                </a:solidFill>
              </a:rPr>
              <a:t>重载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静态多态性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chemeClr val="accent2"/>
                </a:solidFill>
              </a:rPr>
              <a:t>重载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/>
              <a:t>C++</a:t>
            </a:r>
            <a:r>
              <a:rPr lang="zh-CN" altLang="en-US" dirty="0"/>
              <a:t>中，允许出现多</a:t>
            </a:r>
            <a:r>
              <a:rPr lang="zh-CN" altLang="en-US" dirty="0" smtClean="0"/>
              <a:t>个同名的全局函数、</a:t>
            </a:r>
            <a:r>
              <a:rPr lang="zh-CN" altLang="en-US" dirty="0"/>
              <a:t>成员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</a:t>
            </a:r>
            <a:r>
              <a:rPr lang="zh-CN" altLang="en-US" dirty="0"/>
              <a:t>构造函数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这些函数的</a:t>
            </a:r>
            <a:r>
              <a:rPr lang="zh-CN" altLang="en-US" dirty="0" smtClean="0">
                <a:solidFill>
                  <a:schemeClr val="accent2"/>
                </a:solidFill>
              </a:rPr>
              <a:t>参数</a:t>
            </a:r>
            <a:r>
              <a:rPr lang="zh-CN" altLang="en-US" dirty="0">
                <a:solidFill>
                  <a:schemeClr val="accent2"/>
                </a:solidFill>
              </a:rPr>
              <a:t>类型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2"/>
                </a:solidFill>
              </a:rPr>
              <a:t>参数个数</a:t>
            </a:r>
            <a:r>
              <a:rPr lang="zh-CN" altLang="en-US" dirty="0"/>
              <a:t>、或者</a:t>
            </a:r>
            <a:r>
              <a:rPr lang="zh-CN" altLang="en-US" dirty="0">
                <a:solidFill>
                  <a:schemeClr val="accent2"/>
                </a:solidFill>
              </a:rPr>
              <a:t>参数类型的排列顺序</a:t>
            </a:r>
            <a:r>
              <a:rPr lang="zh-CN" altLang="en-US" dirty="0" smtClean="0"/>
              <a:t>不同。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编译器在编译时可以区分这些同名函数，并将它们视为不同的函数。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满足上面条件的同名函数称为</a:t>
            </a:r>
            <a:r>
              <a:rPr lang="zh-CN" altLang="en-US" dirty="0" smtClean="0">
                <a:solidFill>
                  <a:srgbClr val="0000FF"/>
                </a:solidFill>
              </a:rPr>
              <a:t>函数重载</a:t>
            </a:r>
            <a:r>
              <a:rPr lang="zh-CN" altLang="en-US" dirty="0" smtClean="0"/>
              <a:t>，或称为这些同名函数</a:t>
            </a:r>
            <a:r>
              <a:rPr lang="zh-CN" altLang="en-US" dirty="0"/>
              <a:t>满足</a:t>
            </a:r>
            <a:r>
              <a:rPr lang="zh-CN" altLang="en-US" dirty="0">
                <a:solidFill>
                  <a:srgbClr val="0000FF"/>
                </a:solidFill>
              </a:rPr>
              <a:t>静态</a:t>
            </a:r>
            <a:r>
              <a:rPr lang="zh-CN" altLang="en-US" dirty="0" smtClean="0">
                <a:solidFill>
                  <a:srgbClr val="0000FF"/>
                </a:solidFill>
              </a:rPr>
              <a:t>多态性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9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本章总体纲要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000" y="1457325"/>
            <a:ext cx="6015038" cy="4899026"/>
          </a:xfrm>
        </p:spPr>
        <p:txBody>
          <a:bodyPr/>
          <a:lstStyle/>
          <a:p>
            <a:r>
              <a:rPr lang="zh-CN" altLang="en-US" dirty="0"/>
              <a:t>多态性概述</a:t>
            </a:r>
          </a:p>
          <a:p>
            <a:r>
              <a:rPr lang="zh-CN" altLang="en-US" dirty="0"/>
              <a:t>静态多态性</a:t>
            </a:r>
          </a:p>
          <a:p>
            <a:r>
              <a:rPr lang="zh-CN" altLang="en-US" dirty="0" smtClean="0"/>
              <a:t>运算符重载</a:t>
            </a:r>
            <a:endParaRPr lang="zh-CN" altLang="en-US" dirty="0"/>
          </a:p>
          <a:p>
            <a:r>
              <a:rPr lang="zh-CN" altLang="en-US" dirty="0"/>
              <a:t>动态多态性</a:t>
            </a:r>
          </a:p>
          <a:p>
            <a:r>
              <a:rPr lang="zh-CN" altLang="en-US" dirty="0"/>
              <a:t>纯虚函数</a:t>
            </a:r>
          </a:p>
          <a:p>
            <a:r>
              <a:rPr lang="zh-CN" altLang="en-US" dirty="0"/>
              <a:t>抽象类</a:t>
            </a:r>
          </a:p>
          <a:p>
            <a:r>
              <a:rPr lang="zh-CN" altLang="en-US" dirty="0"/>
              <a:t>复习</a:t>
            </a:r>
          </a:p>
          <a:p>
            <a:r>
              <a:rPr lang="zh-CN" altLang="en-US" dirty="0"/>
              <a:t>作业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80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231775" y="3505200"/>
          <a:ext cx="1978025" cy="2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" name="剪辑" r:id="rId4" imgW="2309813" imgH="3176588" progId="MS_ClipArt_Gallery.2">
                  <p:embed/>
                </p:oleObj>
              </mc:Choice>
              <mc:Fallback>
                <p:oleObj name="剪辑" r:id="rId4" imgW="2309813" imgH="3176588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3505200"/>
                        <a:ext cx="1978025" cy="271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209800" y="4333979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887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抽象类</a:t>
            </a:r>
            <a:r>
              <a:rPr lang="en-US" altLang="zh-CN" dirty="0"/>
              <a:t>(abstract class)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如果一个类含有</a:t>
            </a:r>
            <a:r>
              <a:rPr lang="zh-CN" altLang="zh-CN" dirty="0">
                <a:solidFill>
                  <a:srgbClr val="FF0000"/>
                </a:solidFill>
              </a:rPr>
              <a:t>没有被覆盖</a:t>
            </a:r>
            <a:r>
              <a:rPr lang="zh-CN" altLang="zh-CN" dirty="0"/>
              <a:t>的</a:t>
            </a:r>
            <a:r>
              <a:rPr lang="zh-CN" altLang="zh-CN" dirty="0">
                <a:solidFill>
                  <a:srgbClr val="0000FF"/>
                </a:solidFill>
              </a:rPr>
              <a:t>纯虚函数</a:t>
            </a:r>
            <a:r>
              <a:rPr lang="zh-CN" altLang="zh-CN" dirty="0"/>
              <a:t>，不管这个纯虚函数是这个类自已声明的，还是继承自这个类的父类，则这个类是</a:t>
            </a:r>
            <a:r>
              <a:rPr lang="zh-CN" altLang="zh-CN" dirty="0">
                <a:solidFill>
                  <a:srgbClr val="0000FF"/>
                </a:solidFill>
              </a:rPr>
              <a:t>抽象类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抽象类的</a:t>
            </a:r>
            <a:r>
              <a:rPr lang="zh-CN" altLang="zh-CN" dirty="0" smtClean="0"/>
              <a:t>性质</a:t>
            </a:r>
            <a:endParaRPr lang="en-US" altLang="zh-CN" dirty="0" smtClean="0"/>
          </a:p>
          <a:p>
            <a:pPr lvl="1"/>
            <a:r>
              <a:rPr lang="zh-CN" altLang="zh-CN" dirty="0">
                <a:solidFill>
                  <a:srgbClr val="FF0000"/>
                </a:solidFill>
              </a:rPr>
              <a:t>不能</a:t>
            </a:r>
            <a:r>
              <a:rPr lang="zh-CN" altLang="zh-CN" dirty="0"/>
              <a:t>直接通过抽象类生成实例对象。要生成抽象类的实例对象，只能通过该抽象类的子类。</a:t>
            </a:r>
          </a:p>
          <a:p>
            <a:pPr lvl="1"/>
            <a:r>
              <a:rPr lang="zh-CN" altLang="zh-CN" dirty="0" smtClean="0">
                <a:solidFill>
                  <a:srgbClr val="FF0000"/>
                </a:solidFill>
              </a:rPr>
              <a:t>不</a:t>
            </a:r>
            <a:r>
              <a:rPr lang="zh-CN" altLang="zh-CN" dirty="0">
                <a:solidFill>
                  <a:srgbClr val="FF0000"/>
                </a:solidFill>
              </a:rPr>
              <a:t>允许</a:t>
            </a:r>
            <a:r>
              <a:rPr lang="zh-CN" altLang="zh-CN" dirty="0"/>
              <a:t>抽象类作为函数参数和返回值的数据类型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抽象</a:t>
            </a:r>
            <a:r>
              <a:rPr lang="zh-CN" altLang="zh-CN" dirty="0"/>
              <a:t>类的指针类型或引用类型可以作为函数参数和返回值的数据类型。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81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72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代码示例</a:t>
            </a:r>
            <a:r>
              <a:rPr lang="en-US" altLang="zh-CN" dirty="0" smtClean="0"/>
              <a:t>: </a:t>
            </a:r>
            <a:r>
              <a:rPr lang="zh-CN" altLang="en-US" dirty="0" smtClean="0"/>
              <a:t>设类</a:t>
            </a:r>
            <a:r>
              <a:rPr lang="en-US" altLang="zh-CN" dirty="0" smtClean="0"/>
              <a:t>A</a:t>
            </a:r>
            <a:r>
              <a:rPr lang="zh-CN" altLang="zh-CN" dirty="0"/>
              <a:t>是抽象类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269" y="1457325"/>
            <a:ext cx="8967206" cy="4899026"/>
          </a:xfrm>
        </p:spPr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: </a:t>
            </a:r>
            <a:r>
              <a:rPr lang="zh-CN" altLang="en-US" dirty="0" smtClean="0">
                <a:solidFill>
                  <a:srgbClr val="FF0000"/>
                </a:solidFill>
              </a:rPr>
              <a:t>错误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marL="311400" lvl="1" indent="0">
              <a:buNone/>
            </a:pPr>
            <a:r>
              <a:rPr lang="en-US" altLang="zh-CN" sz="2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    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错误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抽象类不能生成实例对象</a:t>
            </a:r>
            <a:endParaRPr lang="zh-CN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11400" lvl="1" indent="0">
              <a:buNone/>
            </a:pPr>
            <a:r>
              <a:rPr lang="en-US" altLang="zh-CN" sz="2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f();       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错误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抽象类不能作为函数的返回数据类型</a:t>
            </a:r>
            <a:endParaRPr lang="zh-CN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11400" lvl="1" indent="0">
              <a:buNone/>
            </a:pP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zh-CN" alt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f(</a:t>
            </a:r>
            <a:r>
              <a:rPr lang="en-US" altLang="zh-CN" sz="2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a); 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错误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抽象类不能作为函数参数的数据类型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dirty="0" smtClean="0"/>
              <a:t>示例</a:t>
            </a:r>
            <a:r>
              <a:rPr lang="en-US" altLang="zh-CN" dirty="0"/>
              <a:t>: </a:t>
            </a:r>
            <a:r>
              <a:rPr lang="zh-CN" altLang="en-US" dirty="0" smtClean="0">
                <a:solidFill>
                  <a:srgbClr val="0000FF"/>
                </a:solidFill>
              </a:rPr>
              <a:t>正确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marL="311400" lvl="1" indent="0">
              <a:buNone/>
            </a:pPr>
            <a:r>
              <a:rPr lang="en-US" altLang="zh-CN" sz="2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pa;     </a:t>
            </a:r>
            <a:r>
              <a:rPr lang="en-US" altLang="zh-CN" sz="24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可以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定义抽象类的指针变量</a:t>
            </a:r>
            <a:endParaRPr lang="zh-CN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11400" lvl="1" indent="0">
              <a:buNone/>
            </a:pPr>
            <a:r>
              <a:rPr lang="en-US" altLang="zh-CN" sz="2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f(</a:t>
            </a:r>
            <a:r>
              <a:rPr lang="en-US" altLang="zh-CN" sz="2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a</a:t>
            </a:r>
            <a:r>
              <a:rPr lang="en-US" altLang="zh-CN" sz="2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r>
              <a:rPr lang="en-US" altLang="zh-CN" sz="24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引用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类型可以作为函数参数与返回值的数据类型</a:t>
            </a:r>
            <a:endParaRPr lang="zh-CN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11400" lvl="1" indent="0">
              <a:buNone/>
            </a:pPr>
            <a:r>
              <a:rPr lang="en-US" altLang="zh-CN" sz="2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f(</a:t>
            </a:r>
            <a:r>
              <a:rPr lang="en-US" altLang="zh-CN" sz="2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a</a:t>
            </a:r>
            <a:r>
              <a:rPr lang="en-US" altLang="zh-CN" sz="2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r>
              <a:rPr lang="en-US" altLang="zh-CN" sz="24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指针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类型可以作为函数参数与返回值的</a:t>
            </a:r>
            <a:r>
              <a:rPr lang="zh-CN" altLang="en-US" sz="24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数据类型</a:t>
            </a:r>
            <a:endParaRPr lang="zh-CN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82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11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抽象类的经典应用场景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83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215900" y="2197100"/>
            <a:ext cx="8712200" cy="3111500"/>
            <a:chOff x="114" y="1062"/>
            <a:chExt cx="5488" cy="1960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264" y="1062"/>
              <a:ext cx="91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Shape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903" y="1751"/>
              <a:ext cx="96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Shape2D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531" y="1750"/>
              <a:ext cx="96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Shape3D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14" y="2686"/>
              <a:ext cx="72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Circle</a:t>
              </a: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2744" y="1435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384" y="2105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1384" y="1570"/>
              <a:ext cx="263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1384" y="1570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4014" y="1570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473" y="2386"/>
              <a:ext cx="1927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907" y="2686"/>
              <a:ext cx="907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Triangle</a:t>
              </a: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1881" y="2686"/>
              <a:ext cx="96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Rectangle</a:t>
              </a: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477" y="23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1384" y="2387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2400" y="23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2910" y="2686"/>
              <a:ext cx="72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Sphere</a:t>
              </a:r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4015" y="2105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3268" y="2386"/>
              <a:ext cx="176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3703" y="2686"/>
              <a:ext cx="607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Cube</a:t>
              </a: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4377" y="2686"/>
              <a:ext cx="1225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Tetrahedron</a:t>
              </a:r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3272" y="23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4015" y="238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5031" y="23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570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764322" y="3090333"/>
            <a:ext cx="3788887" cy="234278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6"/>
            <a:ext cx="9144000" cy="1091385"/>
          </a:xfrm>
        </p:spPr>
        <p:txBody>
          <a:bodyPr/>
          <a:lstStyle/>
          <a:p>
            <a:r>
              <a:rPr lang="zh-CN" altLang="en-US" dirty="0" smtClean="0"/>
              <a:t>纯虚函数与抽象类代码示例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84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094563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247707" y="1215483"/>
            <a:ext cx="5205242" cy="5140867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CP_Shape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CP_Shape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) { }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virtual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~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CP_Shape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}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virtual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mb_getArea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= 0;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CP_Shape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CP_Square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CP_Shape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m_sideLength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CP_Square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=1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):</a:t>
            </a:r>
            <a:r>
              <a:rPr lang="en-US" altLang="zh-CN" sz="1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m_sideLength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smtClean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){}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~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CP_Square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}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mb_getArea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{</a:t>
            </a:r>
            <a:r>
              <a:rPr lang="en-US" altLang="zh-CN" sz="1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m_sideLength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m_sideLength</a:t>
            </a:r>
            <a:r>
              <a:rPr lang="en-US" altLang="zh-CN" sz="1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l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CP_Square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5452949" y="1215480"/>
            <a:ext cx="3403312" cy="310882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pPr marL="0" indent="0" algn="l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 algn="l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CP_Square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s;</a:t>
            </a:r>
          </a:p>
          <a:p>
            <a:pPr marL="0" indent="0" algn="l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CP_Shape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&amp;s;</a:t>
            </a:r>
          </a:p>
          <a:p>
            <a:pPr marL="0" indent="0" algn="l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面积为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pPr marL="0" indent="0" algn="l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mb_getArea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pPr marL="0" indent="0" algn="l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 algn="l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 algn="l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marL="0" indent="0" algn="l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7487305" y="5302600"/>
            <a:ext cx="1368215" cy="1044693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000" eaLnBrk="1" hangingPunct="1">
              <a:spcBef>
                <a:spcPct val="0"/>
              </a:spcBef>
              <a:buFontTx/>
              <a:buNone/>
            </a:pPr>
            <a:r>
              <a:rPr lang="zh-CN" altLang="pt-BR" sz="2000" dirty="0" smtClean="0">
                <a:ea typeface="楷体_GB2312" pitchFamily="49" charset="-122"/>
                <a:sym typeface="Wingdings" panose="05000000000000000000" pitchFamily="2" charset="2"/>
              </a:rPr>
              <a:t>结果</a:t>
            </a:r>
            <a:r>
              <a:rPr lang="zh-CN" altLang="pt-BR" sz="2000" dirty="0">
                <a:ea typeface="楷体_GB2312" pitchFamily="49" charset="-122"/>
                <a:sym typeface="Wingdings" panose="05000000000000000000" pitchFamily="2" charset="2"/>
              </a:rPr>
              <a:t>输出</a:t>
            </a:r>
            <a:r>
              <a:rPr lang="pt-BR" altLang="zh-CN" sz="2000" dirty="0">
                <a:ea typeface="楷体_GB2312" pitchFamily="49" charset="-122"/>
                <a:sym typeface="Wingdings" panose="05000000000000000000" pitchFamily="2" charset="2"/>
              </a:rPr>
              <a:t>:</a:t>
            </a:r>
          </a:p>
          <a:p>
            <a:pPr marL="18000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面积为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1</a:t>
            </a:r>
          </a:p>
        </p:txBody>
      </p:sp>
      <p:sp>
        <p:nvSpPr>
          <p:cNvPr id="15" name="AutoShape 7"/>
          <p:cNvSpPr>
            <a:spLocks/>
          </p:cNvSpPr>
          <p:nvPr/>
        </p:nvSpPr>
        <p:spPr bwMode="auto">
          <a:xfrm>
            <a:off x="3991130" y="2481006"/>
            <a:ext cx="1461819" cy="488405"/>
          </a:xfrm>
          <a:prstGeom prst="borderCallout2">
            <a:avLst>
              <a:gd name="adj1" fmla="val 24407"/>
              <a:gd name="adj2" fmla="val -1764"/>
              <a:gd name="adj3" fmla="val 24407"/>
              <a:gd name="adj4" fmla="val -14218"/>
              <a:gd name="adj5" fmla="val 125030"/>
              <a:gd name="adj6" fmla="val -32346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ea typeface="楷体_GB2312" pitchFamily="49" charset="-122"/>
              </a:rPr>
              <a:t>纯虚函数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17" name="AutoShape 7"/>
          <p:cNvSpPr>
            <a:spLocks/>
          </p:cNvSpPr>
          <p:nvPr/>
        </p:nvSpPr>
        <p:spPr bwMode="auto">
          <a:xfrm>
            <a:off x="2540463" y="1841256"/>
            <a:ext cx="1284408" cy="488405"/>
          </a:xfrm>
          <a:prstGeom prst="borderCallout2">
            <a:avLst>
              <a:gd name="adj1" fmla="val 50838"/>
              <a:gd name="adj2" fmla="val 455"/>
              <a:gd name="adj3" fmla="val 50172"/>
              <a:gd name="adj4" fmla="val -16195"/>
              <a:gd name="adj5" fmla="val 50033"/>
              <a:gd name="adj6" fmla="val -41401"/>
            </a:avLst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ea typeface="楷体_GB2312" pitchFamily="49" charset="-122"/>
              </a:rPr>
              <a:t>抽象类</a:t>
            </a:r>
            <a:endParaRPr lang="zh-CN" altLang="en-US" sz="2400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512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本章总体纲要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000" y="1457325"/>
            <a:ext cx="6015038" cy="4899026"/>
          </a:xfrm>
        </p:spPr>
        <p:txBody>
          <a:bodyPr/>
          <a:lstStyle/>
          <a:p>
            <a:r>
              <a:rPr lang="zh-CN" altLang="en-US" dirty="0"/>
              <a:t>多态性概述</a:t>
            </a:r>
          </a:p>
          <a:p>
            <a:r>
              <a:rPr lang="zh-CN" altLang="en-US" dirty="0"/>
              <a:t>静态多态性</a:t>
            </a:r>
          </a:p>
          <a:p>
            <a:r>
              <a:rPr lang="zh-CN" altLang="en-US" dirty="0" smtClean="0"/>
              <a:t>运算符重载</a:t>
            </a:r>
            <a:endParaRPr lang="zh-CN" altLang="en-US" dirty="0"/>
          </a:p>
          <a:p>
            <a:r>
              <a:rPr lang="zh-CN" altLang="en-US" dirty="0"/>
              <a:t>动态多态性</a:t>
            </a:r>
          </a:p>
          <a:p>
            <a:r>
              <a:rPr lang="zh-CN" altLang="en-US" dirty="0"/>
              <a:t>纯虚函数</a:t>
            </a:r>
          </a:p>
          <a:p>
            <a:r>
              <a:rPr lang="zh-CN" altLang="en-US" dirty="0"/>
              <a:t>抽象类</a:t>
            </a:r>
          </a:p>
          <a:p>
            <a:r>
              <a:rPr lang="zh-CN" altLang="en-US" dirty="0"/>
              <a:t>复习</a:t>
            </a:r>
          </a:p>
          <a:p>
            <a:r>
              <a:rPr lang="zh-CN" altLang="en-US" dirty="0"/>
              <a:t>作业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85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231775" y="3505200"/>
          <a:ext cx="1978025" cy="2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" name="剪辑" r:id="rId4" imgW="2309813" imgH="3176588" progId="MS_ClipArt_Gallery.2">
                  <p:embed/>
                </p:oleObj>
              </mc:Choice>
              <mc:Fallback>
                <p:oleObj name="剪辑" r:id="rId4" imgW="2309813" imgH="3176588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3505200"/>
                        <a:ext cx="1978025" cy="271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209800" y="4880388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39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复习练习题</a:t>
            </a:r>
            <a:r>
              <a:rPr lang="en-US" altLang="zh-CN" dirty="0"/>
              <a:t>(</a:t>
            </a:r>
            <a:r>
              <a:rPr lang="zh-CN" altLang="en-US" dirty="0"/>
              <a:t>不用交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03275" indent="-8032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/>
              <a:t>5.1 </a:t>
            </a:r>
            <a:r>
              <a:rPr lang="zh-CN" altLang="en-US" dirty="0"/>
              <a:t>判断正误。</a:t>
            </a:r>
          </a:p>
          <a:p>
            <a:pPr marL="803275" indent="-8032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/>
              <a:t>(1)	C</a:t>
            </a:r>
            <a:r>
              <a:rPr lang="zh-CN" altLang="en-US" dirty="0"/>
              <a:t>语言不具备的多态性。</a:t>
            </a:r>
          </a:p>
          <a:p>
            <a:pPr marL="803275" indent="-8032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/>
              <a:t>(2)	</a:t>
            </a:r>
            <a:r>
              <a:rPr lang="zh-CN" altLang="en-US" dirty="0"/>
              <a:t>在</a:t>
            </a:r>
            <a:r>
              <a:rPr lang="en-US" altLang="zh-CN" dirty="0"/>
              <a:t>C++</a:t>
            </a:r>
            <a:r>
              <a:rPr lang="zh-CN" altLang="en-US" dirty="0"/>
              <a:t>语言中，在子类中定义与父类同名的成员函数，就构成了动态多态性。</a:t>
            </a:r>
          </a:p>
          <a:p>
            <a:pPr marL="803275" indent="-8032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/>
              <a:t>(3)	C++</a:t>
            </a:r>
            <a:r>
              <a:rPr lang="zh-CN" altLang="en-US" dirty="0"/>
              <a:t>动态多态性是通过虚函数实现的。</a:t>
            </a:r>
          </a:p>
          <a:p>
            <a:pPr marL="803275" indent="-8032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/>
              <a:t>(4)	</a:t>
            </a:r>
            <a:r>
              <a:rPr lang="zh-CN" altLang="en-US" dirty="0"/>
              <a:t>使用虚函数，派生类必须是基类公有派生的。</a:t>
            </a:r>
          </a:p>
          <a:p>
            <a:pPr marL="803275" indent="-8032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/>
              <a:t>(5)	</a:t>
            </a:r>
            <a:r>
              <a:rPr lang="zh-CN" altLang="en-US" dirty="0"/>
              <a:t>如果在基类中定义了虚函数，则在派生类中无论是否说明，同原型函数都自动为虚函数。</a:t>
            </a:r>
          </a:p>
          <a:p>
            <a:pPr marL="803275" indent="-8032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/>
              <a:t>(6)	</a:t>
            </a:r>
            <a:r>
              <a:rPr lang="zh-CN" altLang="en-US" dirty="0"/>
              <a:t>可以通过“类名</a:t>
            </a:r>
            <a:r>
              <a:rPr lang="en-US" altLang="zh-CN" dirty="0"/>
              <a:t>::”</a:t>
            </a:r>
            <a:r>
              <a:rPr lang="zh-CN" altLang="en-US" dirty="0"/>
              <a:t>的形式调用被覆盖的函数。</a:t>
            </a:r>
          </a:p>
          <a:p>
            <a:pPr marL="803275" indent="-8032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/>
              <a:t>(7)	</a:t>
            </a:r>
            <a:r>
              <a:rPr lang="zh-CN" altLang="en-US" dirty="0"/>
              <a:t>如果虚函数的声明与实现分别位于头文件与源文件中，则在实现虚函数时，其函数头部需要加上关键字</a:t>
            </a:r>
            <a:r>
              <a:rPr lang="en-US" altLang="zh-CN" dirty="0">
                <a:solidFill>
                  <a:srgbClr val="0000FF"/>
                </a:solidFill>
              </a:rPr>
              <a:t>virtual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86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6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复习练习题</a:t>
            </a:r>
            <a:r>
              <a:rPr lang="en-US" altLang="zh-CN" dirty="0"/>
              <a:t>(</a:t>
            </a:r>
            <a:r>
              <a:rPr lang="zh-CN" altLang="en-US" dirty="0"/>
              <a:t>不用交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3275" indent="-803275">
              <a:buNone/>
            </a:pPr>
            <a:r>
              <a:rPr lang="en-US" altLang="zh-CN" dirty="0"/>
              <a:t>(8)	</a:t>
            </a:r>
            <a:r>
              <a:rPr lang="zh-CN" altLang="en-US" dirty="0"/>
              <a:t>只有类的非静态成员函数才能声明为虚函数。</a:t>
            </a:r>
          </a:p>
          <a:p>
            <a:pPr marL="803275" indent="-803275">
              <a:buNone/>
            </a:pPr>
            <a:r>
              <a:rPr lang="en-US" altLang="zh-CN" dirty="0"/>
              <a:t>(9)	</a:t>
            </a:r>
            <a:r>
              <a:rPr lang="zh-CN" altLang="en-US" dirty="0"/>
              <a:t>内联函数不能是虚函数。</a:t>
            </a:r>
          </a:p>
          <a:p>
            <a:pPr marL="803275" indent="-803275">
              <a:buNone/>
            </a:pPr>
            <a:r>
              <a:rPr lang="en-US" altLang="zh-CN" dirty="0"/>
              <a:t>(10)	</a:t>
            </a:r>
            <a:r>
              <a:rPr lang="zh-CN" altLang="en-US" dirty="0"/>
              <a:t>构造函数不能是虚函数。</a:t>
            </a:r>
          </a:p>
          <a:p>
            <a:pPr marL="803275" indent="-803275">
              <a:buNone/>
            </a:pPr>
            <a:r>
              <a:rPr lang="en-US" altLang="zh-CN" dirty="0"/>
              <a:t>(11)	</a:t>
            </a:r>
            <a:r>
              <a:rPr lang="zh-CN" altLang="en-US" dirty="0"/>
              <a:t>析构函数通常是虚函数。</a:t>
            </a:r>
          </a:p>
          <a:p>
            <a:pPr marL="803275" indent="-803275">
              <a:buNone/>
            </a:pPr>
            <a:r>
              <a:rPr lang="en-US" altLang="zh-CN" dirty="0"/>
              <a:t>(12)	</a:t>
            </a:r>
            <a:r>
              <a:rPr lang="zh-CN" altLang="en-US" dirty="0"/>
              <a:t>抽象类不能实例化。</a:t>
            </a:r>
          </a:p>
          <a:p>
            <a:pPr marL="803275" indent="-803275">
              <a:buNone/>
            </a:pPr>
            <a:r>
              <a:rPr lang="en-US" altLang="zh-CN" dirty="0"/>
              <a:t>(13</a:t>
            </a:r>
            <a:r>
              <a:rPr lang="en-US" altLang="zh-CN" dirty="0" smtClean="0"/>
              <a:t>)  </a:t>
            </a:r>
            <a:r>
              <a:rPr lang="en-US" altLang="zh-CN" dirty="0"/>
              <a:t>	</a:t>
            </a:r>
            <a:r>
              <a:rPr lang="zh-CN" altLang="en-US" dirty="0" smtClean="0"/>
              <a:t>运算符重载</a:t>
            </a:r>
            <a:r>
              <a:rPr lang="zh-CN" altLang="en-US" dirty="0"/>
              <a:t>不改变原运算符的优先级和结合性。</a:t>
            </a:r>
          </a:p>
          <a:p>
            <a:pPr marL="803275" indent="-803275">
              <a:buNone/>
            </a:pPr>
            <a:r>
              <a:rPr lang="en-US" altLang="zh-CN" dirty="0"/>
              <a:t>(14)	</a:t>
            </a:r>
            <a:r>
              <a:rPr lang="zh-CN" altLang="en-US" dirty="0"/>
              <a:t>后置一元运算符 </a:t>
            </a:r>
            <a:r>
              <a:rPr lang="en-US" altLang="zh-CN" dirty="0"/>
              <a:t>++</a:t>
            </a:r>
            <a:r>
              <a:rPr lang="zh-CN" altLang="en-US" dirty="0"/>
              <a:t>和</a:t>
            </a:r>
            <a:r>
              <a:rPr lang="en-US" altLang="zh-CN" dirty="0"/>
              <a:t>--</a:t>
            </a:r>
            <a:r>
              <a:rPr lang="zh-CN" altLang="en-US" dirty="0"/>
              <a:t>的重载函数，形参列表中要增加一个</a:t>
            </a:r>
            <a:r>
              <a:rPr lang="en-US" altLang="zh-CN" dirty="0" err="1"/>
              <a:t>int</a:t>
            </a:r>
            <a:r>
              <a:rPr lang="zh-CN" altLang="en-US" dirty="0"/>
              <a:t>，但不必写形参名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87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4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复习练习题</a:t>
            </a:r>
            <a:r>
              <a:rPr lang="en-US" altLang="zh-CN" dirty="0"/>
              <a:t>(</a:t>
            </a:r>
            <a:r>
              <a:rPr lang="zh-CN" altLang="en-US" dirty="0"/>
              <a:t>不用交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03275" indent="-803275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dirty="0" smtClean="0"/>
              <a:t>5.2 </a:t>
            </a:r>
            <a:r>
              <a:rPr lang="zh-CN" altLang="en-US" dirty="0"/>
              <a:t>在编译时就能检测的多态性通常称为什么</a:t>
            </a:r>
            <a:r>
              <a:rPr lang="en-US" altLang="zh-CN" dirty="0"/>
              <a:t>? </a:t>
            </a:r>
            <a:r>
              <a:rPr lang="zh-CN" altLang="en-US" dirty="0"/>
              <a:t>通常在运行时才能检测的多态性称为什么</a:t>
            </a:r>
            <a:r>
              <a:rPr lang="en-US" altLang="zh-CN" dirty="0"/>
              <a:t>?</a:t>
            </a:r>
          </a:p>
          <a:p>
            <a:pPr marL="803275" indent="-803275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dirty="0"/>
              <a:t>5</a:t>
            </a:r>
            <a:r>
              <a:rPr lang="en-US" altLang="zh-CN" dirty="0" smtClean="0"/>
              <a:t>.3 </a:t>
            </a:r>
            <a:r>
              <a:rPr lang="zh-CN" altLang="en-US" dirty="0"/>
              <a:t>什么是静态多态性</a:t>
            </a:r>
            <a:r>
              <a:rPr lang="en-US" altLang="zh-CN" dirty="0"/>
              <a:t>?</a:t>
            </a:r>
          </a:p>
          <a:p>
            <a:pPr marL="803275" indent="-803275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dirty="0" smtClean="0"/>
              <a:t>5.4 </a:t>
            </a:r>
            <a:r>
              <a:rPr lang="zh-CN" altLang="en-US" dirty="0"/>
              <a:t>什么是动态多态性</a:t>
            </a:r>
            <a:r>
              <a:rPr lang="en-US" altLang="zh-CN" dirty="0"/>
              <a:t>?</a:t>
            </a:r>
          </a:p>
          <a:p>
            <a:pPr marL="803275" indent="-803275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dirty="0" smtClean="0"/>
              <a:t>5.5 </a:t>
            </a:r>
            <a:r>
              <a:rPr lang="zh-CN" altLang="en-US" dirty="0"/>
              <a:t>请简述</a:t>
            </a:r>
            <a:r>
              <a:rPr lang="en-US" altLang="zh-CN" dirty="0"/>
              <a:t>C++</a:t>
            </a:r>
            <a:r>
              <a:rPr lang="zh-CN" altLang="en-US" dirty="0"/>
              <a:t>动态多态性的运行机理。</a:t>
            </a:r>
          </a:p>
          <a:p>
            <a:pPr marL="803275" indent="-803275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dirty="0" smtClean="0"/>
              <a:t>5.6 </a:t>
            </a:r>
            <a:r>
              <a:rPr lang="zh-CN" altLang="en-US" dirty="0"/>
              <a:t>请简述</a:t>
            </a:r>
            <a:r>
              <a:rPr lang="en-US" altLang="zh-CN" dirty="0"/>
              <a:t>C++</a:t>
            </a:r>
            <a:r>
              <a:rPr lang="zh-CN" altLang="en-US" dirty="0"/>
              <a:t>静态多态性和动态多态性的相同点与不同点。</a:t>
            </a:r>
          </a:p>
          <a:p>
            <a:pPr marL="803275" indent="-803275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dirty="0" smtClean="0"/>
              <a:t>5.7 </a:t>
            </a:r>
            <a:r>
              <a:rPr lang="zh-CN" altLang="en-US" dirty="0"/>
              <a:t>请简述将析构函数设为虚函数的作用。</a:t>
            </a:r>
          </a:p>
          <a:p>
            <a:pPr marL="803275" indent="-803275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dirty="0" smtClean="0"/>
              <a:t>5.8 </a:t>
            </a:r>
            <a:r>
              <a:rPr lang="zh-CN" altLang="en-US" dirty="0"/>
              <a:t>请写出纯虚函数的声明格式。</a:t>
            </a:r>
          </a:p>
          <a:p>
            <a:pPr marL="803275" indent="-803275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dirty="0" smtClean="0"/>
              <a:t>5.9 </a:t>
            </a:r>
            <a:r>
              <a:rPr lang="zh-CN" altLang="en-US" dirty="0"/>
              <a:t>什么是抽象类</a:t>
            </a:r>
            <a:r>
              <a:rPr lang="en-US" altLang="zh-CN" dirty="0" smtClean="0"/>
              <a:t>?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88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01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复习练习题</a:t>
            </a:r>
            <a:r>
              <a:rPr lang="en-US" altLang="zh-CN" dirty="0"/>
              <a:t>(</a:t>
            </a:r>
            <a:r>
              <a:rPr lang="zh-CN" altLang="en-US" dirty="0"/>
              <a:t>不用交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03275" indent="-8032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/>
              <a:t>5.10 </a:t>
            </a:r>
            <a:r>
              <a:rPr lang="zh-CN" altLang="en-US" dirty="0"/>
              <a:t>请简述抽象类在程序扩展中的作用，并给出具有实际意义的应用案例。</a:t>
            </a:r>
          </a:p>
          <a:p>
            <a:pPr marL="803275" indent="-8032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/>
              <a:t>5.11  C</a:t>
            </a:r>
            <a:r>
              <a:rPr lang="en-US" altLang="zh-CN" dirty="0"/>
              <a:t>++</a:t>
            </a:r>
            <a:r>
              <a:rPr lang="zh-CN" altLang="en-US" dirty="0"/>
              <a:t>面向对象程序设计的三大特性分别是什么</a:t>
            </a:r>
            <a:r>
              <a:rPr lang="en-US" altLang="zh-CN" dirty="0"/>
              <a:t>?</a:t>
            </a:r>
          </a:p>
          <a:p>
            <a:pPr marL="803275" indent="-8032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/>
              <a:t>5.12  </a:t>
            </a:r>
            <a:r>
              <a:rPr lang="zh-CN" altLang="en-US" dirty="0" smtClean="0"/>
              <a:t>运算符重载</a:t>
            </a:r>
            <a:r>
              <a:rPr lang="zh-CN" altLang="en-US" dirty="0"/>
              <a:t>属于静态多态性，还是动态多态性</a:t>
            </a:r>
            <a:r>
              <a:rPr lang="en-US" altLang="zh-CN" dirty="0"/>
              <a:t>?</a:t>
            </a:r>
          </a:p>
          <a:p>
            <a:pPr marL="803275" indent="-8032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/>
              <a:t>5.13  </a:t>
            </a:r>
            <a:r>
              <a:rPr lang="zh-CN" altLang="en-US" dirty="0" smtClean="0"/>
              <a:t>请简述运算符重载</a:t>
            </a:r>
            <a:r>
              <a:rPr lang="zh-CN" altLang="en-US" dirty="0"/>
              <a:t>规则和限制。</a:t>
            </a:r>
          </a:p>
          <a:p>
            <a:pPr marL="803275" indent="-8032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/>
              <a:t>5.14  </a:t>
            </a:r>
            <a:r>
              <a:rPr lang="zh-CN" altLang="en-US" dirty="0" smtClean="0"/>
              <a:t>在</a:t>
            </a:r>
            <a:r>
              <a:rPr lang="en-US" altLang="zh-CN" dirty="0"/>
              <a:t>C</a:t>
            </a:r>
            <a:r>
              <a:rPr lang="en-US" altLang="zh-CN" dirty="0" smtClean="0"/>
              <a:t>++</a:t>
            </a:r>
            <a:r>
              <a:rPr lang="zh-CN" altLang="en-US" dirty="0" smtClean="0"/>
              <a:t>运算符重载</a:t>
            </a:r>
            <a:r>
              <a:rPr lang="zh-CN" altLang="en-US" dirty="0"/>
              <a:t>中哪些运算符不可以重载</a:t>
            </a:r>
            <a:r>
              <a:rPr lang="en-US" altLang="zh-CN" dirty="0"/>
              <a:t>? </a:t>
            </a:r>
          </a:p>
          <a:p>
            <a:pPr marL="803275" indent="-8032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/>
              <a:t>5.15 </a:t>
            </a:r>
            <a:r>
              <a:rPr lang="zh-CN" altLang="en-US" dirty="0"/>
              <a:t>请简述运算符重载的两种形式，并总结它们之间的区别点。哪些运算符只能用成员函数方式重载</a:t>
            </a:r>
            <a:r>
              <a:rPr lang="en-US" altLang="zh-CN" dirty="0" smtClean="0"/>
              <a:t>?</a:t>
            </a:r>
          </a:p>
          <a:p>
            <a:pPr marL="803275" indent="-8032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/>
              <a:t>5.16  </a:t>
            </a:r>
            <a:r>
              <a:rPr lang="zh-CN" altLang="en-US" dirty="0" smtClean="0"/>
              <a:t>请写出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函数的定义格式。</a:t>
            </a:r>
            <a:endParaRPr lang="en-US" altLang="zh-CN" dirty="0" smtClean="0"/>
          </a:p>
          <a:p>
            <a:pPr marL="803275" indent="-8032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/>
              <a:t>5.17  </a:t>
            </a:r>
            <a:r>
              <a:rPr lang="zh-CN" altLang="en-US" dirty="0" smtClean="0"/>
              <a:t>请简述</a:t>
            </a:r>
            <a:r>
              <a:rPr lang="en-US" altLang="zh-CN" dirty="0"/>
              <a:t>final</a:t>
            </a:r>
            <a:r>
              <a:rPr lang="zh-CN" altLang="en-US" dirty="0"/>
              <a:t>函数</a:t>
            </a:r>
            <a:r>
              <a:rPr lang="zh-CN" altLang="en-US" dirty="0" smtClean="0"/>
              <a:t>的作用与意义。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89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6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84020" y="4282068"/>
            <a:ext cx="2493356" cy="702527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17477" y="2441924"/>
            <a:ext cx="8147024" cy="713871"/>
          </a:xfrm>
          <a:prstGeom prst="roundRect">
            <a:avLst>
              <a:gd name="adj" fmla="val 16667"/>
            </a:avLst>
          </a:prstGeom>
          <a:solidFill>
            <a:srgbClr val="E0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76"/>
            <a:ext cx="9144000" cy="57843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静态</a:t>
            </a:r>
            <a:r>
              <a:rPr lang="zh-CN" altLang="en-US" dirty="0" smtClean="0"/>
              <a:t>多态性示例</a:t>
            </a:r>
            <a:r>
              <a:rPr lang="en-US" altLang="zh-CN" dirty="0" smtClean="0"/>
              <a:t>: </a:t>
            </a:r>
            <a:r>
              <a:rPr lang="zh-CN" altLang="en-US" dirty="0"/>
              <a:t>构造函数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91015"/>
            <a:ext cx="9144000" cy="5765336"/>
          </a:xfrm>
        </p:spPr>
        <p:txBody>
          <a:bodyPr>
            <a:noAutofit/>
          </a:bodyPr>
          <a:lstStyle/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m_real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m_imaginary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m_real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(0),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m_imaginary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(0) { }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m_real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m_imaginary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(0) { }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: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m_real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m_imag</a:t>
            </a:r>
            <a:r>
              <a:rPr lang="en-US" altLang="zh-CN" sz="1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inary</a:t>
            </a: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7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}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mb_show</a:t>
            </a: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7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7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7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  <a:r>
              <a:rPr lang="en-US" altLang="zh-CN" sz="1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7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7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m_real</a:t>
            </a:r>
            <a:r>
              <a:rPr lang="en-US" altLang="zh-CN" sz="17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"+"</a:t>
            </a:r>
            <a:r>
              <a:rPr lang="en-US" altLang="zh-CN" sz="17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m_imaginary</a:t>
            </a:r>
            <a:r>
              <a:rPr lang="en-US" altLang="zh-CN" sz="17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7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7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7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b(10);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CP_Complex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c(20,30);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a.mb_show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复数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a="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b.mb_show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复数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b="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c.mb_show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复数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c="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581615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560302" y="5006704"/>
            <a:ext cx="1936927" cy="1345964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000" eaLnBrk="1" hangingPunct="1">
              <a:spcBef>
                <a:spcPct val="0"/>
              </a:spcBef>
              <a:buFontTx/>
              <a:buNone/>
            </a:pPr>
            <a:r>
              <a:rPr lang="zh-CN" altLang="pt-BR" sz="2000" dirty="0">
                <a:ea typeface="楷体_GB2312" pitchFamily="49" charset="-122"/>
                <a:sym typeface="Wingdings" panose="05000000000000000000" pitchFamily="2" charset="2"/>
              </a:rPr>
              <a:t>结果输出</a:t>
            </a:r>
            <a:r>
              <a:rPr lang="pt-BR" altLang="zh-CN" sz="2000" dirty="0">
                <a:ea typeface="楷体_GB2312" pitchFamily="49" charset="-122"/>
                <a:sym typeface="Wingdings" panose="05000000000000000000" pitchFamily="2" charset="2"/>
              </a:rPr>
              <a:t>:</a:t>
            </a:r>
          </a:p>
          <a:p>
            <a:pPr marL="18000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复数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a=0+0i</a:t>
            </a:r>
          </a:p>
          <a:p>
            <a:pPr marL="18000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复数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b=10+0i</a:t>
            </a:r>
          </a:p>
          <a:p>
            <a:pPr marL="18000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复数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c=20+30i</a:t>
            </a:r>
          </a:p>
        </p:txBody>
      </p:sp>
    </p:spTree>
    <p:extLst>
      <p:ext uri="{BB962C8B-B14F-4D97-AF65-F5344CB8AC3E}">
        <p14:creationId xmlns:p14="http://schemas.microsoft.com/office/powerpoint/2010/main" val="428443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思考练习题</a:t>
            </a:r>
            <a:r>
              <a:rPr lang="en-US" altLang="zh-CN" dirty="0"/>
              <a:t>(</a:t>
            </a:r>
            <a:r>
              <a:rPr lang="zh-CN" altLang="en-US" dirty="0"/>
              <a:t>不用交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93763" indent="-893763">
              <a:lnSpc>
                <a:spcPct val="90000"/>
              </a:lnSpc>
              <a:buNone/>
            </a:pPr>
            <a:r>
              <a:rPr lang="en-US" altLang="zh-CN" dirty="0" smtClean="0"/>
              <a:t>5.18 </a:t>
            </a:r>
            <a:r>
              <a:rPr lang="zh-CN" altLang="en-US" dirty="0"/>
              <a:t>静态多态性的作用是什么</a:t>
            </a:r>
            <a:r>
              <a:rPr lang="en-US" altLang="zh-CN" dirty="0"/>
              <a:t>? </a:t>
            </a:r>
            <a:r>
              <a:rPr lang="zh-CN" altLang="en-US" dirty="0"/>
              <a:t>并请设计具有实际应用背景的案例。</a:t>
            </a:r>
          </a:p>
          <a:p>
            <a:pPr marL="893763" indent="-893763">
              <a:lnSpc>
                <a:spcPct val="90000"/>
              </a:lnSpc>
              <a:buNone/>
            </a:pPr>
            <a:r>
              <a:rPr lang="en-US" altLang="zh-CN" dirty="0" smtClean="0"/>
              <a:t>5.19 </a:t>
            </a:r>
            <a:r>
              <a:rPr lang="zh-CN" altLang="en-US" dirty="0"/>
              <a:t>动态多态性的作用是什么</a:t>
            </a:r>
            <a:r>
              <a:rPr lang="en-US" altLang="zh-CN" dirty="0"/>
              <a:t>? </a:t>
            </a:r>
            <a:r>
              <a:rPr lang="zh-CN" altLang="en-US" dirty="0"/>
              <a:t>并请设计具有实际应用背景的案例。</a:t>
            </a:r>
          </a:p>
          <a:p>
            <a:pPr marL="893763" indent="-893763">
              <a:lnSpc>
                <a:spcPct val="90000"/>
              </a:lnSpc>
              <a:buNone/>
            </a:pPr>
            <a:r>
              <a:rPr lang="en-US" altLang="zh-CN" dirty="0" smtClean="0"/>
              <a:t>5.20 </a:t>
            </a:r>
            <a:r>
              <a:rPr lang="zh-CN" altLang="en-US" dirty="0" smtClean="0"/>
              <a:t>设计并实现表示浮点数的类</a:t>
            </a:r>
            <a:r>
              <a:rPr lang="en-US" altLang="zh-CN" dirty="0" err="1" smtClean="0"/>
              <a:t>CP_Real</a:t>
            </a:r>
            <a:r>
              <a:rPr lang="zh-CN" altLang="en-US" dirty="0" smtClean="0"/>
              <a:t>并重载“</a:t>
            </a:r>
            <a:r>
              <a:rPr lang="en-US" altLang="zh-CN" dirty="0" smtClean="0"/>
              <a:t>++”</a:t>
            </a:r>
            <a:r>
              <a:rPr lang="zh-CN" altLang="en-US" dirty="0"/>
              <a:t>和“</a:t>
            </a:r>
            <a:r>
              <a:rPr lang="en-US" altLang="zh-CN" dirty="0"/>
              <a:t>--”</a:t>
            </a:r>
            <a:r>
              <a:rPr lang="zh-CN" altLang="en-US" dirty="0" smtClean="0"/>
              <a:t>运算符。</a:t>
            </a:r>
            <a:r>
              <a:rPr lang="zh-CN" altLang="en-US" dirty="0"/>
              <a:t>要求“</a:t>
            </a:r>
            <a:r>
              <a:rPr lang="en-US" altLang="zh-CN" dirty="0"/>
              <a:t>++”</a:t>
            </a:r>
            <a:r>
              <a:rPr lang="zh-CN" altLang="en-US" dirty="0"/>
              <a:t>是将当前的浮点数变为下一个浮点数，即变为比当前浮点数大的最小浮点数。要求“</a:t>
            </a:r>
            <a:r>
              <a:rPr lang="en-US" altLang="zh-CN" dirty="0"/>
              <a:t>--”</a:t>
            </a:r>
            <a:r>
              <a:rPr lang="zh-CN" altLang="en-US" dirty="0"/>
              <a:t>是将当前的浮点数变为上一个浮点数，即变为比当前浮点数小的最大浮点数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90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68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本章总体纲要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000" y="1457325"/>
            <a:ext cx="6015038" cy="4899026"/>
          </a:xfrm>
        </p:spPr>
        <p:txBody>
          <a:bodyPr/>
          <a:lstStyle/>
          <a:p>
            <a:r>
              <a:rPr lang="zh-CN" altLang="en-US" dirty="0"/>
              <a:t>多态性概述</a:t>
            </a:r>
          </a:p>
          <a:p>
            <a:r>
              <a:rPr lang="zh-CN" altLang="en-US" dirty="0"/>
              <a:t>静态多态性</a:t>
            </a:r>
          </a:p>
          <a:p>
            <a:r>
              <a:rPr lang="zh-CN" altLang="en-US" dirty="0" smtClean="0"/>
              <a:t>运算符重载</a:t>
            </a:r>
            <a:endParaRPr lang="zh-CN" altLang="en-US" dirty="0"/>
          </a:p>
          <a:p>
            <a:r>
              <a:rPr lang="zh-CN" altLang="en-US" dirty="0"/>
              <a:t>动态多态性</a:t>
            </a:r>
          </a:p>
          <a:p>
            <a:r>
              <a:rPr lang="zh-CN" altLang="en-US" dirty="0"/>
              <a:t>纯虚函数</a:t>
            </a:r>
          </a:p>
          <a:p>
            <a:r>
              <a:rPr lang="zh-CN" altLang="en-US" dirty="0"/>
              <a:t>抽象类</a:t>
            </a:r>
          </a:p>
          <a:p>
            <a:r>
              <a:rPr lang="zh-CN" altLang="en-US" dirty="0"/>
              <a:t>复习</a:t>
            </a:r>
          </a:p>
          <a:p>
            <a:r>
              <a:rPr lang="zh-CN" altLang="en-US" dirty="0"/>
              <a:t>作业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91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231775" y="3505200"/>
          <a:ext cx="1978025" cy="2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" name="剪辑" r:id="rId4" imgW="2309813" imgH="3176588" progId="MS_ClipArt_Gallery.2">
                  <p:embed/>
                </p:oleObj>
              </mc:Choice>
              <mc:Fallback>
                <p:oleObj name="剪辑" r:id="rId4" imgW="2309813" imgH="3176588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3505200"/>
                        <a:ext cx="1978025" cy="271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209800" y="5426794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085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400" dirty="0" smtClean="0"/>
              <a:t>第</a:t>
            </a:r>
            <a:r>
              <a:rPr lang="en-US" altLang="zh-CN" sz="4400" dirty="0" smtClean="0"/>
              <a:t>5</a:t>
            </a:r>
            <a:r>
              <a:rPr lang="zh-CN" altLang="zh-CN" sz="4400" dirty="0" smtClean="0"/>
              <a:t>次</a:t>
            </a:r>
            <a:r>
              <a:rPr lang="zh-CN" altLang="zh-CN" sz="4400" dirty="0"/>
              <a:t>作业</a:t>
            </a:r>
            <a:r>
              <a:rPr lang="en-US" altLang="zh-CN" sz="4400" dirty="0"/>
              <a:t>(</a:t>
            </a:r>
            <a:r>
              <a:rPr lang="zh-CN" altLang="en-US" dirty="0"/>
              <a:t>采用</a:t>
            </a:r>
            <a:r>
              <a:rPr lang="en-US" altLang="zh-CN" dirty="0"/>
              <a:t>VC 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编写</a:t>
            </a:r>
            <a:r>
              <a:rPr lang="zh-CN" altLang="en-US" dirty="0"/>
              <a:t>程序</a:t>
            </a:r>
            <a:r>
              <a:rPr lang="en-US" altLang="zh-CN" sz="4400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问题部分</a:t>
            </a:r>
          </a:p>
          <a:p>
            <a:pPr lvl="1"/>
            <a:r>
              <a:rPr lang="zh-CN" altLang="en-US" dirty="0"/>
              <a:t>请编写复数类，实现复数的加法、减法、乘法、除法、前置“</a:t>
            </a:r>
            <a:r>
              <a:rPr lang="en-US" altLang="zh-CN" dirty="0"/>
              <a:t>++”</a:t>
            </a:r>
            <a:r>
              <a:rPr lang="zh-CN" altLang="en-US" dirty="0"/>
              <a:t>、后置“</a:t>
            </a:r>
            <a:r>
              <a:rPr lang="en-US" altLang="zh-CN" dirty="0"/>
              <a:t>++”</a:t>
            </a:r>
            <a:r>
              <a:rPr lang="zh-CN" altLang="en-US" dirty="0"/>
              <a:t>、前置“</a:t>
            </a:r>
            <a:r>
              <a:rPr lang="en-US" altLang="zh-CN" dirty="0"/>
              <a:t>--”</a:t>
            </a:r>
            <a:r>
              <a:rPr lang="zh-CN" altLang="en-US" dirty="0"/>
              <a:t>、后置“</a:t>
            </a:r>
            <a:r>
              <a:rPr lang="en-US" altLang="zh-CN" dirty="0"/>
              <a:t>--”</a:t>
            </a:r>
            <a:r>
              <a:rPr lang="zh-CN" altLang="en-US" dirty="0"/>
              <a:t>等运算符重载。</a:t>
            </a:r>
          </a:p>
          <a:p>
            <a:r>
              <a:rPr lang="zh-CN" altLang="en-US" dirty="0"/>
              <a:t>代码部分</a:t>
            </a:r>
          </a:p>
          <a:p>
            <a:pPr lvl="1"/>
            <a:r>
              <a:rPr lang="zh-CN" altLang="en-US" dirty="0"/>
              <a:t>采用面向对象的技术实现以上功能，</a:t>
            </a:r>
            <a:r>
              <a:rPr lang="zh-CN" altLang="en-US" dirty="0" smtClean="0"/>
              <a:t>并对每个运算符重载函数至少设计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zh-CN" altLang="en-US" dirty="0"/>
              <a:t>测试</a:t>
            </a:r>
            <a:r>
              <a:rPr lang="zh-CN" altLang="en-US" dirty="0" smtClean="0"/>
              <a:t>案例，要求这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个案例分别代表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种不同的情况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: </a:t>
            </a:r>
            <a:r>
              <a:rPr lang="zh-CN" altLang="en-US" dirty="0" smtClean="0"/>
              <a:t>纯虚数等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提高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要求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可以不做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):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(1)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进行等价类划分，提供相对完备的测试；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(2)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编写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程序进行自动验证。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文档部分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请同时提交</a:t>
            </a:r>
            <a:r>
              <a:rPr lang="en-US" altLang="zh-CN" dirty="0">
                <a:solidFill>
                  <a:srgbClr val="0000FF"/>
                </a:solidFill>
              </a:rPr>
              <a:t>word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0000FF"/>
                </a:solidFill>
              </a:rPr>
              <a:t>pdf</a:t>
            </a:r>
            <a:r>
              <a:rPr lang="zh-CN" altLang="en-US" dirty="0">
                <a:solidFill>
                  <a:srgbClr val="FF0000"/>
                </a:solidFill>
              </a:rPr>
              <a:t>版本的文件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模型部分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en-US" dirty="0">
                <a:solidFill>
                  <a:srgbClr val="FF0000"/>
                </a:solidFill>
              </a:rPr>
              <a:t>给出计算公式或计算方法。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验证部分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en-US" dirty="0">
                <a:solidFill>
                  <a:srgbClr val="FF0000"/>
                </a:solidFill>
              </a:rPr>
              <a:t>说明测试</a:t>
            </a:r>
            <a:r>
              <a:rPr lang="zh-CN" altLang="en-US" dirty="0" smtClean="0">
                <a:solidFill>
                  <a:srgbClr val="FF0000"/>
                </a:solidFill>
              </a:rPr>
              <a:t>案例的设计思路及各个案例所代表的情况，</a:t>
            </a:r>
            <a:r>
              <a:rPr lang="zh-CN" altLang="en-US" dirty="0">
                <a:solidFill>
                  <a:srgbClr val="FF0000"/>
                </a:solidFill>
              </a:rPr>
              <a:t>并给出</a:t>
            </a:r>
            <a:r>
              <a:rPr lang="zh-CN" altLang="en-US" dirty="0" smtClean="0">
                <a:solidFill>
                  <a:srgbClr val="FF0000"/>
                </a:solidFill>
              </a:rPr>
              <a:t>验证结果。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提高部分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可以不做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):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给出相对完备的测试方案。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92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20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作业要求补充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>
                <a:ea typeface="楷体_GB2312" pitchFamily="49" charset="-122"/>
              </a:rPr>
              <a:t>源程序、工程文件和相关文档等请压缩成为一个文件</a:t>
            </a:r>
            <a:r>
              <a:rPr lang="en-US" altLang="zh-CN" dirty="0" smtClean="0">
                <a:ea typeface="楷体_GB2312" pitchFamily="49" charset="-122"/>
              </a:rPr>
              <a:t>: </a:t>
            </a:r>
            <a:r>
              <a:rPr lang="zh-CN" altLang="en-US" dirty="0" smtClean="0">
                <a:ea typeface="楷体_GB2312" pitchFamily="49" charset="-122"/>
              </a:rPr>
              <a:t>学</a:t>
            </a:r>
            <a:r>
              <a:rPr lang="zh-CN" altLang="en-US" dirty="0">
                <a:ea typeface="楷体_GB2312" pitchFamily="49" charset="-122"/>
              </a:rPr>
              <a:t>号</a:t>
            </a:r>
            <a:r>
              <a:rPr lang="en-US" altLang="zh-CN" dirty="0">
                <a:ea typeface="楷体_GB2312" pitchFamily="49" charset="-122"/>
              </a:rPr>
              <a:t>_</a:t>
            </a:r>
            <a:r>
              <a:rPr lang="zh-CN" altLang="en-US" i="1" dirty="0">
                <a:solidFill>
                  <a:srgbClr val="0000FF"/>
                </a:solidFill>
                <a:ea typeface="楷体_GB2312" pitchFamily="49" charset="-122"/>
              </a:rPr>
              <a:t>姓名</a:t>
            </a:r>
            <a:r>
              <a:rPr lang="en-US" altLang="zh-CN" dirty="0">
                <a:ea typeface="楷体_GB2312" pitchFamily="49" charset="-122"/>
              </a:rPr>
              <a:t>.</a:t>
            </a:r>
            <a:r>
              <a:rPr lang="en-US" altLang="zh-CN" dirty="0" err="1">
                <a:ea typeface="楷体_GB2312" pitchFamily="49" charset="-122"/>
              </a:rPr>
              <a:t>rar</a:t>
            </a:r>
            <a:r>
              <a:rPr lang="zh-CN" altLang="en-US" dirty="0">
                <a:ea typeface="楷体_GB2312" pitchFamily="49" charset="-122"/>
              </a:rPr>
              <a:t>或学号</a:t>
            </a:r>
            <a:r>
              <a:rPr lang="en-US" altLang="zh-CN" dirty="0">
                <a:ea typeface="楷体_GB2312" pitchFamily="49" charset="-122"/>
              </a:rPr>
              <a:t>_</a:t>
            </a:r>
            <a:r>
              <a:rPr lang="zh-CN" altLang="en-US" i="1" dirty="0">
                <a:solidFill>
                  <a:srgbClr val="0000FF"/>
                </a:solidFill>
                <a:ea typeface="楷体_GB2312" pitchFamily="49" charset="-122"/>
              </a:rPr>
              <a:t>姓名</a:t>
            </a:r>
            <a:r>
              <a:rPr lang="en-US" altLang="zh-CN" dirty="0">
                <a:ea typeface="楷体_GB2312" pitchFamily="49" charset="-122"/>
              </a:rPr>
              <a:t>.zip</a:t>
            </a:r>
            <a:endParaRPr lang="en-US" altLang="zh-CN" dirty="0" smtClean="0">
              <a:ea typeface="楷体_GB2312" pitchFamily="49" charset="-122"/>
            </a:endParaRP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VS</a:t>
            </a:r>
            <a:r>
              <a:rPr lang="zh-CN" altLang="en-US" dirty="0" smtClean="0"/>
              <a:t>平台上，运行菜单“生成”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“清理解决方案”</a:t>
            </a:r>
            <a:r>
              <a:rPr lang="zh-CN" altLang="en-US" dirty="0">
                <a:sym typeface="Wingdings" panose="05000000000000000000" pitchFamily="2" charset="2"/>
              </a:rPr>
              <a:t>。然后关闭</a:t>
            </a:r>
            <a:r>
              <a:rPr lang="en-US" altLang="zh-CN" dirty="0">
                <a:sym typeface="Wingdings" panose="05000000000000000000" pitchFamily="2" charset="2"/>
              </a:rPr>
              <a:t>VS</a:t>
            </a:r>
            <a:r>
              <a:rPr lang="zh-CN" altLang="en-US" dirty="0">
                <a:sym typeface="Wingdings" panose="05000000000000000000" pitchFamily="2" charset="2"/>
              </a:rPr>
              <a:t>平台。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下面</a:t>
            </a:r>
            <a:r>
              <a:rPr lang="zh-CN" altLang="en-US" dirty="0"/>
              <a:t>程序文件请务必删除</a:t>
            </a:r>
          </a:p>
          <a:p>
            <a:pPr lvl="2"/>
            <a:r>
              <a:rPr lang="zh-CN" altLang="en-US" dirty="0"/>
              <a:t>*</a:t>
            </a:r>
            <a:r>
              <a:rPr lang="en-US" altLang="zh-CN" dirty="0"/>
              <a:t>.</a:t>
            </a:r>
            <a:r>
              <a:rPr lang="en-US" altLang="zh-CN" dirty="0" err="1"/>
              <a:t>sdf</a:t>
            </a:r>
            <a:r>
              <a:rPr lang="en-US" altLang="zh-CN" dirty="0"/>
              <a:t>, *.</a:t>
            </a:r>
            <a:r>
              <a:rPr lang="en-US" altLang="zh-CN" dirty="0" err="1"/>
              <a:t>pdb</a:t>
            </a:r>
            <a:r>
              <a:rPr lang="en-US" altLang="zh-CN" dirty="0"/>
              <a:t>, *.</a:t>
            </a:r>
            <a:r>
              <a:rPr lang="en-US" altLang="zh-CN" dirty="0" err="1"/>
              <a:t>pch</a:t>
            </a:r>
            <a:r>
              <a:rPr lang="en-US" altLang="zh-CN" dirty="0"/>
              <a:t>, *.</a:t>
            </a:r>
            <a:r>
              <a:rPr lang="en-US" altLang="zh-CN" dirty="0" err="1"/>
              <a:t>idb</a:t>
            </a:r>
            <a:r>
              <a:rPr lang="en-US" altLang="zh-CN" dirty="0"/>
              <a:t>, *.ilk, *.</a:t>
            </a:r>
            <a:r>
              <a:rPr lang="en-US" altLang="zh-CN" dirty="0" err="1"/>
              <a:t>obj</a:t>
            </a:r>
            <a:r>
              <a:rPr lang="en-US" altLang="zh-CN" dirty="0"/>
              <a:t>, *.</a:t>
            </a:r>
            <a:r>
              <a:rPr lang="en-US" altLang="zh-CN" dirty="0" err="1"/>
              <a:t>tlog</a:t>
            </a:r>
            <a:r>
              <a:rPr lang="en-US" altLang="zh-CN" dirty="0"/>
              <a:t>, *.exe</a:t>
            </a:r>
          </a:p>
          <a:p>
            <a:pPr lvl="2"/>
            <a:r>
              <a:rPr lang="en-US" altLang="zh-CN" dirty="0"/>
              <a:t>Debug/Release</a:t>
            </a:r>
            <a:r>
              <a:rPr lang="zh-CN" altLang="en-US" dirty="0"/>
              <a:t>目录下的所有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/>
            <a:r>
              <a:rPr lang="zh-CN" altLang="en-US" dirty="0"/>
              <a:t>删除目录</a:t>
            </a:r>
            <a:r>
              <a:rPr lang="en-US" altLang="zh-CN" dirty="0"/>
              <a:t>: </a:t>
            </a:r>
            <a:r>
              <a:rPr lang="zh-CN" altLang="en-US" dirty="0"/>
              <a:t>“</a:t>
            </a:r>
            <a:r>
              <a:rPr lang="en-US" altLang="zh-CN" dirty="0"/>
              <a:t>.vs</a:t>
            </a:r>
            <a:r>
              <a:rPr lang="zh-CN" altLang="en-US" dirty="0"/>
              <a:t>”和“</a:t>
            </a:r>
            <a:r>
              <a:rPr lang="en-US" altLang="zh-CN" dirty="0" err="1"/>
              <a:t>ipch</a:t>
            </a:r>
            <a:r>
              <a:rPr lang="zh-CN" altLang="en-US" dirty="0"/>
              <a:t>”。</a:t>
            </a:r>
          </a:p>
          <a:p>
            <a:r>
              <a:rPr lang="zh-CN" altLang="en-US" dirty="0" smtClean="0"/>
              <a:t>交</a:t>
            </a:r>
            <a:r>
              <a:rPr lang="zh-CN" altLang="en-US" dirty="0"/>
              <a:t>作业最后期限</a:t>
            </a:r>
            <a:endParaRPr lang="en-US" altLang="zh-CN" dirty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2021</a:t>
            </a:r>
            <a:r>
              <a:rPr lang="zh-CN" altLang="en-US" dirty="0" smtClean="0">
                <a:solidFill>
                  <a:srgbClr val="FF0000"/>
                </a:solidFill>
              </a:rPr>
              <a:t>年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月</a:t>
            </a:r>
            <a:r>
              <a:rPr lang="en-US" altLang="zh-CN" dirty="0" smtClean="0">
                <a:solidFill>
                  <a:srgbClr val="FF0000"/>
                </a:solidFill>
              </a:rPr>
              <a:t>31</a:t>
            </a:r>
            <a:r>
              <a:rPr lang="zh-CN" altLang="en-US" dirty="0" smtClean="0">
                <a:solidFill>
                  <a:srgbClr val="FF0000"/>
                </a:solidFill>
              </a:rPr>
              <a:t>日</a:t>
            </a:r>
            <a:r>
              <a:rPr lang="zh-CN" altLang="en-US" dirty="0">
                <a:solidFill>
                  <a:srgbClr val="FF0000"/>
                </a:solidFill>
              </a:rPr>
              <a:t>星期三</a:t>
            </a:r>
          </a:p>
          <a:p>
            <a:r>
              <a:rPr lang="zh-CN" altLang="en-US" dirty="0"/>
              <a:t>请通过网络学堂</a:t>
            </a:r>
            <a:r>
              <a:rPr lang="en-US" altLang="zh-CN" dirty="0"/>
              <a:t>(http://learn.tsinghua.edu.cn/)</a:t>
            </a:r>
            <a:r>
              <a:rPr lang="zh-CN" altLang="en-US" dirty="0"/>
              <a:t>提交。</a:t>
            </a:r>
            <a:endParaRPr lang="en-US" altLang="zh-CN" dirty="0"/>
          </a:p>
          <a:p>
            <a:r>
              <a:rPr lang="zh-CN" altLang="en-US" dirty="0"/>
              <a:t>提示</a:t>
            </a:r>
            <a:endParaRPr lang="en-US" altLang="zh-CN" dirty="0"/>
          </a:p>
          <a:p>
            <a:pPr lvl="1"/>
            <a:r>
              <a:rPr lang="zh-CN" altLang="en-US" dirty="0"/>
              <a:t>作业的各项要求，可以参加本课件</a:t>
            </a:r>
            <a:r>
              <a:rPr lang="en-US" altLang="zh-CN" dirty="0"/>
              <a:t>PPT</a:t>
            </a:r>
            <a:r>
              <a:rPr lang="zh-CN" altLang="en-US" dirty="0"/>
              <a:t>内容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3F0A-F76F-4225-8CCB-2FB6B8E06622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93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0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Because of you and me,</a:t>
            </a:r>
          </a:p>
          <a:p>
            <a:pPr marL="0" indent="0">
              <a:buNone/>
            </a:pPr>
            <a:r>
              <a:rPr lang="en-US" altLang="zh-CN" dirty="0" smtClean="0"/>
              <a:t>    this </a:t>
            </a:r>
            <a:r>
              <a:rPr lang="en-US" altLang="zh-CN" dirty="0"/>
              <a:t>world becomes so wonderful.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4400" dirty="0"/>
              <a:t>Have a good day</a:t>
            </a:r>
            <a:r>
              <a:rPr lang="en-US" altLang="zh-CN" sz="4400" dirty="0" smtClean="0"/>
              <a:t>.</a:t>
            </a:r>
            <a:endParaRPr lang="en-US" altLang="zh-CN" sz="4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F91A-EEB7-44A1-B9B3-CEF7B7AA1366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94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24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面向对象程序设计基础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</a:rPr>
              <a:t>(Fundamentals of Object-Oriented Programming)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1" y="3457576"/>
            <a:ext cx="9134475" cy="2667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5200" dirty="0">
                <a:ea typeface="隶书" panose="02010509060101010101" pitchFamily="49" charset="-122"/>
              </a:rPr>
              <a:t>雍俊海</a:t>
            </a:r>
            <a:endParaRPr lang="en-US" altLang="zh-CN" sz="5200" dirty="0">
              <a:ea typeface="隶书" panose="020105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a typeface="隶书" panose="02010509060101010101" pitchFamily="49" charset="-122"/>
              </a:rPr>
              <a:t>清华大学软件学院</a:t>
            </a:r>
            <a:endParaRPr lang="en-US" altLang="zh-CN" dirty="0">
              <a:ea typeface="隶书" panose="020105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/>
              <a:t>School of Software, Tsinghua University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yongjunhai@tsinghua.org.cn</a:t>
            </a:r>
            <a:endParaRPr lang="zh-CN" altLang="en-US" dirty="0">
              <a:ea typeface="隶书" panose="02010509060101010101" pitchFamily="49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4EC7-A483-44A8-8D9D-E5CF8445A484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雍俊海</a:t>
            </a:r>
            <a:r>
              <a:rPr lang="en-US" altLang="zh-CN"/>
              <a:t>: </a:t>
            </a:r>
            <a:r>
              <a:rPr lang="zh-CN" altLang="en-US"/>
              <a:t>面向对象程序设计基础</a:t>
            </a:r>
          </a:p>
        </p:txBody>
      </p:sp>
    </p:spTree>
    <p:extLst>
      <p:ext uri="{BB962C8B-B14F-4D97-AF65-F5344CB8AC3E}">
        <p14:creationId xmlns:p14="http://schemas.microsoft.com/office/powerpoint/2010/main" val="308863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助教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唐瑞杰</a:t>
            </a:r>
          </a:p>
          <a:p>
            <a:pPr lvl="1"/>
            <a:r>
              <a:rPr lang="en-US" altLang="zh-CN" dirty="0"/>
              <a:t>Tel: 13521813891</a:t>
            </a:r>
          </a:p>
          <a:p>
            <a:pPr lvl="1"/>
            <a:r>
              <a:rPr lang="en-US" altLang="zh-CN" dirty="0"/>
              <a:t>Email: thss15_tangrj@163.com</a:t>
            </a:r>
          </a:p>
          <a:p>
            <a:pPr lvl="1"/>
            <a:r>
              <a:rPr lang="zh-CN" altLang="en-US" dirty="0"/>
              <a:t>微信号</a:t>
            </a:r>
            <a:r>
              <a:rPr lang="en-US" altLang="zh-CN" dirty="0"/>
              <a:t>: trj13619002195</a:t>
            </a:r>
          </a:p>
          <a:p>
            <a:r>
              <a:rPr lang="zh-CN" altLang="en-US" dirty="0"/>
              <a:t>郑成伟</a:t>
            </a:r>
          </a:p>
          <a:p>
            <a:pPr lvl="1"/>
            <a:r>
              <a:rPr lang="en-US" altLang="zh-CN" dirty="0"/>
              <a:t>Tel: 18401653040</a:t>
            </a:r>
          </a:p>
          <a:p>
            <a:pPr lvl="1"/>
            <a:r>
              <a:rPr lang="en-US" altLang="zh-CN" dirty="0"/>
              <a:t>Email: zhengcw18@mails.tsinghua.edu.cn</a:t>
            </a:r>
          </a:p>
          <a:p>
            <a:pPr lvl="1"/>
            <a:r>
              <a:rPr lang="zh-CN" altLang="en-US" dirty="0"/>
              <a:t>微信号</a:t>
            </a:r>
            <a:r>
              <a:rPr lang="en-US" altLang="zh-CN" dirty="0"/>
              <a:t>: </a:t>
            </a:r>
            <a:r>
              <a:rPr lang="zh-CN" altLang="en-US"/>
              <a:t>可以通过手机号加入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5C1D-3DEC-475C-8129-2CB307D07981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96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雍俊海</a:t>
            </a:r>
            <a:r>
              <a:rPr lang="en-US" altLang="zh-CN" dirty="0"/>
              <a:t>: </a:t>
            </a:r>
            <a:r>
              <a:rPr lang="zh-CN" altLang="en-US"/>
              <a:t>面向对象程序设计基础</a:t>
            </a:r>
          </a:p>
        </p:txBody>
      </p:sp>
    </p:spTree>
    <p:extLst>
      <p:ext uri="{BB962C8B-B14F-4D97-AF65-F5344CB8AC3E}">
        <p14:creationId xmlns:p14="http://schemas.microsoft.com/office/powerpoint/2010/main" val="127420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pic.58pic.com/58pic/14/80/41/76s58PIC3gD_10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34475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00" y="2032001"/>
            <a:ext cx="2286000" cy="1325563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谢谢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98006" y="3935416"/>
            <a:ext cx="2309812" cy="604836"/>
          </a:xfrm>
        </p:spPr>
        <p:txBody>
          <a:bodyPr>
            <a:normAutofit/>
          </a:bodyPr>
          <a:lstStyle/>
          <a:p>
            <a:r>
              <a:rPr lang="zh-CN" altLang="en-US" dirty="0"/>
              <a:t>请多</a:t>
            </a:r>
            <a:r>
              <a:rPr lang="zh-CN" altLang="en-US" dirty="0" smtClean="0"/>
              <a:t>指教。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38EA-725F-4B66-9E84-5F795B215E17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97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6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雍俊海编写过的部分书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/>
              <a:t>雍俊海</a:t>
            </a:r>
            <a:r>
              <a:rPr lang="en-US" altLang="zh-CN" dirty="0"/>
              <a:t>. </a:t>
            </a:r>
            <a:r>
              <a:rPr lang="zh-CN" altLang="en-US" dirty="0"/>
              <a:t>清华教授的小课堂</a:t>
            </a:r>
            <a:r>
              <a:rPr lang="en-US" altLang="zh-CN" dirty="0"/>
              <a:t>: </a:t>
            </a:r>
            <a:r>
              <a:rPr lang="zh-CN" altLang="en-US" dirty="0"/>
              <a:t>魔方真好玩</a:t>
            </a:r>
            <a:r>
              <a:rPr lang="en-US" altLang="zh-CN" dirty="0"/>
              <a:t>. </a:t>
            </a:r>
            <a:r>
              <a:rPr lang="zh-CN" altLang="en-US" dirty="0"/>
              <a:t>北京</a:t>
            </a:r>
            <a:r>
              <a:rPr lang="en-US" altLang="zh-CN" dirty="0"/>
              <a:t>: </a:t>
            </a:r>
            <a:r>
              <a:rPr lang="zh-CN" altLang="en-US" dirty="0"/>
              <a:t>清华大学出版社</a:t>
            </a:r>
            <a:r>
              <a:rPr lang="en-US" altLang="zh-CN" dirty="0"/>
              <a:t>. 2018. 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 smtClean="0"/>
              <a:t>雍</a:t>
            </a:r>
            <a:r>
              <a:rPr lang="zh-CN" altLang="en-US" dirty="0"/>
              <a:t>俊海</a:t>
            </a:r>
            <a:r>
              <a:rPr lang="en-US" altLang="zh-CN" dirty="0"/>
              <a:t>, </a:t>
            </a:r>
            <a:r>
              <a:rPr lang="zh-CN" altLang="en-US" dirty="0"/>
              <a:t>施侃乐</a:t>
            </a:r>
            <a:r>
              <a:rPr lang="en-US" altLang="zh-CN" dirty="0"/>
              <a:t>, </a:t>
            </a:r>
            <a:r>
              <a:rPr lang="zh-CN" altLang="en-US" dirty="0"/>
              <a:t>张婷婷</a:t>
            </a:r>
            <a:r>
              <a:rPr lang="en-US" altLang="zh-CN" dirty="0"/>
              <a:t>. </a:t>
            </a:r>
            <a:r>
              <a:rPr lang="en-US" altLang="zh-CN" dirty="0" err="1"/>
              <a:t>LogoUp</a:t>
            </a:r>
            <a:r>
              <a:rPr lang="zh-CN" altLang="en-US" dirty="0"/>
              <a:t>程序式</a:t>
            </a:r>
            <a:r>
              <a:rPr lang="en-US" altLang="zh-CN" dirty="0"/>
              <a:t>3D</a:t>
            </a:r>
            <a:r>
              <a:rPr lang="zh-CN" altLang="en-US" dirty="0"/>
              <a:t>创新设计速成指南</a:t>
            </a:r>
            <a:r>
              <a:rPr lang="en-US" altLang="zh-CN" dirty="0"/>
              <a:t>. </a:t>
            </a:r>
            <a:r>
              <a:rPr lang="zh-CN" altLang="en-US" dirty="0"/>
              <a:t>北京</a:t>
            </a:r>
            <a:r>
              <a:rPr lang="en-US" altLang="zh-CN" dirty="0"/>
              <a:t>: </a:t>
            </a:r>
            <a:r>
              <a:rPr lang="zh-CN" altLang="en-US" dirty="0"/>
              <a:t>清华大学出版社</a:t>
            </a:r>
            <a:r>
              <a:rPr lang="en-US" altLang="zh-CN" dirty="0"/>
              <a:t>. 2018. 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 smtClean="0"/>
              <a:t>雍</a:t>
            </a:r>
            <a:r>
              <a:rPr lang="zh-CN" altLang="en-US" dirty="0"/>
              <a:t>俊海</a:t>
            </a:r>
            <a:r>
              <a:rPr lang="en-US" altLang="zh-CN" dirty="0"/>
              <a:t>. C</a:t>
            </a:r>
            <a:r>
              <a:rPr lang="zh-CN" altLang="en-US" dirty="0"/>
              <a:t>程序设计</a:t>
            </a:r>
            <a:r>
              <a:rPr lang="en-US" altLang="zh-CN" dirty="0"/>
              <a:t>. </a:t>
            </a:r>
            <a:r>
              <a:rPr lang="zh-CN" altLang="en-US" dirty="0"/>
              <a:t>北京</a:t>
            </a:r>
            <a:r>
              <a:rPr lang="en-US" altLang="zh-CN" dirty="0"/>
              <a:t>: </a:t>
            </a:r>
            <a:r>
              <a:rPr lang="zh-CN" altLang="en-US" dirty="0"/>
              <a:t>清华大学出版社</a:t>
            </a:r>
            <a:r>
              <a:rPr lang="en-US" altLang="zh-CN" dirty="0"/>
              <a:t>. 2017. 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/>
              <a:t>雍俊海</a:t>
            </a:r>
            <a:r>
              <a:rPr lang="en-US" altLang="zh-CN" dirty="0"/>
              <a:t>. </a:t>
            </a:r>
            <a:r>
              <a:rPr lang="zh-CN" altLang="en-US" dirty="0"/>
              <a:t>计算机动画算法与编程基础</a:t>
            </a:r>
            <a:r>
              <a:rPr lang="en-US" altLang="zh-CN" dirty="0"/>
              <a:t>. </a:t>
            </a:r>
            <a:r>
              <a:rPr lang="zh-CN" altLang="en-US" dirty="0"/>
              <a:t>北京</a:t>
            </a:r>
            <a:r>
              <a:rPr lang="en-US" altLang="zh-CN" dirty="0"/>
              <a:t>: </a:t>
            </a:r>
            <a:r>
              <a:rPr lang="zh-CN" altLang="en-US" dirty="0"/>
              <a:t>清华大学出版社</a:t>
            </a:r>
            <a:r>
              <a:rPr lang="en-US" altLang="zh-CN" dirty="0"/>
              <a:t>. 2008. 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/>
              <a:t>雍俊海</a:t>
            </a:r>
            <a:r>
              <a:rPr lang="en-US" altLang="zh-CN" dirty="0"/>
              <a:t>. Java</a:t>
            </a:r>
            <a:r>
              <a:rPr lang="zh-CN" altLang="en-US" dirty="0"/>
              <a:t>程序设计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版</a:t>
            </a:r>
            <a:r>
              <a:rPr lang="en-US" altLang="zh-CN" dirty="0"/>
              <a:t>). </a:t>
            </a:r>
            <a:r>
              <a:rPr lang="zh-CN" altLang="en-US" dirty="0"/>
              <a:t>北京</a:t>
            </a:r>
            <a:r>
              <a:rPr lang="en-US" altLang="zh-CN" dirty="0"/>
              <a:t>: </a:t>
            </a:r>
            <a:r>
              <a:rPr lang="zh-CN" altLang="en-US" dirty="0"/>
              <a:t>清华大学出版社</a:t>
            </a:r>
            <a:r>
              <a:rPr lang="en-US" altLang="zh-CN" dirty="0"/>
              <a:t>. 2014. 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/>
              <a:t>雍俊海</a:t>
            </a:r>
            <a:r>
              <a:rPr lang="en-US" altLang="zh-CN" dirty="0"/>
              <a:t>. Java</a:t>
            </a:r>
            <a:r>
              <a:rPr lang="zh-CN" altLang="en-US" dirty="0"/>
              <a:t>程序设计教程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版</a:t>
            </a:r>
            <a:r>
              <a:rPr lang="en-US" altLang="zh-CN" dirty="0"/>
              <a:t>). </a:t>
            </a:r>
            <a:r>
              <a:rPr lang="zh-CN" altLang="en-US" dirty="0"/>
              <a:t>北京</a:t>
            </a:r>
            <a:r>
              <a:rPr lang="en-US" altLang="zh-CN" dirty="0"/>
              <a:t>: </a:t>
            </a:r>
            <a:r>
              <a:rPr lang="zh-CN" altLang="en-US" dirty="0"/>
              <a:t>清华大学出版社</a:t>
            </a:r>
            <a:r>
              <a:rPr lang="en-US" altLang="zh-CN" dirty="0"/>
              <a:t>. 2014. 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/>
              <a:t>雍俊海</a:t>
            </a:r>
            <a:r>
              <a:rPr lang="en-US" altLang="zh-CN" dirty="0"/>
              <a:t>. Java</a:t>
            </a:r>
            <a:r>
              <a:rPr lang="zh-CN" altLang="en-US" dirty="0"/>
              <a:t>程序设计习题集</a:t>
            </a:r>
            <a:r>
              <a:rPr lang="en-US" altLang="zh-CN" dirty="0"/>
              <a:t>(</a:t>
            </a:r>
            <a:r>
              <a:rPr lang="zh-CN" altLang="en-US" dirty="0"/>
              <a:t>含参考答案</a:t>
            </a:r>
            <a:r>
              <a:rPr lang="en-US" altLang="zh-CN" dirty="0"/>
              <a:t>). </a:t>
            </a:r>
            <a:r>
              <a:rPr lang="zh-CN" altLang="en-US" dirty="0"/>
              <a:t>北京</a:t>
            </a:r>
            <a:r>
              <a:rPr lang="en-US" altLang="zh-CN" dirty="0"/>
              <a:t>: </a:t>
            </a:r>
            <a:r>
              <a:rPr lang="zh-CN" altLang="en-US" dirty="0"/>
              <a:t>清华大学出版社</a:t>
            </a:r>
            <a:r>
              <a:rPr lang="en-US" altLang="zh-CN" dirty="0"/>
              <a:t>, 2006.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5054-AA4B-4453-8C8D-D93ED602A81C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98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829425" y="5884862"/>
            <a:ext cx="1583407" cy="471488"/>
          </a:xfrm>
          <a:prstGeom prst="rect">
            <a:avLst/>
          </a:prstGeom>
          <a:solidFill>
            <a:srgbClr val="FFFF99"/>
          </a:solidFill>
          <a:ln w="5715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zh-CN" altLang="en-US" dirty="0" smtClean="0"/>
              <a:t>谢谢推广</a:t>
            </a:r>
            <a:r>
              <a:rPr lang="en-US" altLang="zh-CN" dirty="0" smtClean="0"/>
              <a:t>!</a:t>
            </a:r>
            <a:endParaRPr lang="en-US" altLang="zh-CN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95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雍俊海编写过的部分书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4" y="1485899"/>
            <a:ext cx="3871912" cy="22955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雍俊海</a:t>
            </a:r>
            <a:r>
              <a:rPr lang="en-US" altLang="zh-CN" dirty="0"/>
              <a:t>. </a:t>
            </a:r>
            <a:r>
              <a:rPr lang="zh-CN" altLang="en-US" dirty="0"/>
              <a:t>清华教授的小</a:t>
            </a:r>
            <a:r>
              <a:rPr lang="zh-CN" altLang="en-US" dirty="0" smtClean="0"/>
              <a:t>课堂</a:t>
            </a:r>
            <a:r>
              <a:rPr lang="en-US" altLang="zh-CN" dirty="0" smtClean="0"/>
              <a:t>: </a:t>
            </a:r>
            <a:r>
              <a:rPr lang="zh-CN" altLang="en-US" dirty="0"/>
              <a:t>魔方真好玩</a:t>
            </a:r>
            <a:r>
              <a:rPr lang="en-US" altLang="zh-CN" dirty="0"/>
              <a:t>. </a:t>
            </a:r>
            <a:r>
              <a:rPr lang="zh-CN" altLang="en-US" dirty="0"/>
              <a:t>北京</a:t>
            </a:r>
            <a:r>
              <a:rPr lang="en-US" altLang="zh-CN" dirty="0"/>
              <a:t>: </a:t>
            </a:r>
            <a:r>
              <a:rPr lang="zh-CN" altLang="en-US" dirty="0"/>
              <a:t>清华大学出版社</a:t>
            </a:r>
            <a:r>
              <a:rPr lang="en-US" altLang="zh-CN" dirty="0"/>
              <a:t>. </a:t>
            </a:r>
            <a:r>
              <a:rPr lang="en-US" altLang="zh-CN" dirty="0" smtClean="0"/>
              <a:t>2018. 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6076-CD70-4BBE-AB21-6C97BC70C776}" type="datetime2">
              <a:rPr lang="zh-CN" altLang="en-US" smtClean="0"/>
              <a:t>2021年3月21日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99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04814" y="3562350"/>
            <a:ext cx="4447272" cy="21994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最容易学</a:t>
            </a:r>
            <a:r>
              <a:rPr lang="en-US" altLang="zh-CN" dirty="0">
                <a:solidFill>
                  <a:srgbClr val="0000FF"/>
                </a:solidFill>
              </a:rPr>
              <a:t>: </a:t>
            </a:r>
            <a:r>
              <a:rPr lang="zh-CN" altLang="en-US" dirty="0" smtClean="0">
                <a:solidFill>
                  <a:srgbClr val="0000FF"/>
                </a:solidFill>
              </a:rPr>
              <a:t>讲解细致、图例多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最</a:t>
            </a:r>
            <a:r>
              <a:rPr lang="zh-CN" altLang="en-US" dirty="0">
                <a:solidFill>
                  <a:srgbClr val="FF0000"/>
                </a:solidFill>
              </a:rPr>
              <a:t>精致</a:t>
            </a:r>
            <a:r>
              <a:rPr lang="en-US" altLang="zh-CN" dirty="0">
                <a:solidFill>
                  <a:srgbClr val="0000FF"/>
                </a:solidFill>
              </a:rPr>
              <a:t>: </a:t>
            </a:r>
            <a:r>
              <a:rPr lang="zh-CN" altLang="en-US" dirty="0">
                <a:solidFill>
                  <a:srgbClr val="0000FF"/>
                </a:solidFill>
              </a:rPr>
              <a:t>插画与纸张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最快</a:t>
            </a:r>
            <a:r>
              <a:rPr lang="zh-CN" altLang="en-US" dirty="0">
                <a:solidFill>
                  <a:srgbClr val="0000FF"/>
                </a:solidFill>
              </a:rPr>
              <a:t>的按层复原方法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最有趣</a:t>
            </a:r>
            <a:r>
              <a:rPr lang="en-US" altLang="zh-CN" dirty="0">
                <a:solidFill>
                  <a:srgbClr val="0000FF"/>
                </a:solidFill>
              </a:rPr>
              <a:t>: </a:t>
            </a:r>
            <a:r>
              <a:rPr lang="zh-CN" altLang="en-US" dirty="0">
                <a:solidFill>
                  <a:srgbClr val="0000FF"/>
                </a:solidFill>
              </a:rPr>
              <a:t>西周建国、</a:t>
            </a:r>
            <a:r>
              <a:rPr lang="zh-CN" altLang="en-US" dirty="0" smtClean="0">
                <a:solidFill>
                  <a:srgbClr val="0000FF"/>
                </a:solidFill>
              </a:rPr>
              <a:t>英雄情结</a:t>
            </a:r>
            <a:endParaRPr lang="zh-CN" altLang="en-US" dirty="0">
              <a:solidFill>
                <a:srgbClr val="0000FF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最全面</a:t>
            </a:r>
            <a:r>
              <a:rPr lang="en-US" altLang="zh-CN" dirty="0">
                <a:solidFill>
                  <a:srgbClr val="0000FF"/>
                </a:solidFill>
              </a:rPr>
              <a:t>: </a:t>
            </a:r>
            <a:r>
              <a:rPr lang="zh-CN" altLang="en-US" dirty="0">
                <a:solidFill>
                  <a:srgbClr val="0000FF"/>
                </a:solidFill>
              </a:rPr>
              <a:t>情况最全、无需组合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雍俊海</a:t>
            </a:r>
            <a:r>
              <a:rPr lang="en-US" altLang="zh-CN" smtClean="0"/>
              <a:t>: </a:t>
            </a:r>
            <a:r>
              <a:rPr lang="zh-CN" altLang="en-US" smtClean="0"/>
              <a:t>面向对象程序设计基础</a:t>
            </a:r>
            <a:endParaRPr lang="zh-CN" altLang="en-US"/>
          </a:p>
        </p:txBody>
      </p:sp>
      <p:pic>
        <p:nvPicPr>
          <p:cNvPr id="12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547" y="1452565"/>
            <a:ext cx="2723410" cy="39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85800" y="5761038"/>
            <a:ext cx="7772400" cy="471487"/>
          </a:xfrm>
          <a:prstGeom prst="rect">
            <a:avLst/>
          </a:prstGeom>
          <a:solidFill>
            <a:srgbClr val="FFFF99"/>
          </a:solidFill>
          <a:ln w="5715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zh-CN" altLang="en-US" dirty="0" smtClean="0"/>
              <a:t>入选</a:t>
            </a:r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zh-CN" altLang="en-US" dirty="0" smtClean="0"/>
              <a:t>全国中小学图书馆（室）推荐书目</a:t>
            </a:r>
            <a:endParaRPr lang="en-US" altLang="zh-CN" dirty="0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6875462" y="5288617"/>
            <a:ext cx="1582738" cy="471487"/>
          </a:xfrm>
          <a:prstGeom prst="rect">
            <a:avLst/>
          </a:prstGeom>
          <a:solidFill>
            <a:srgbClr val="FFFF99"/>
          </a:solidFill>
          <a:ln w="5715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zh-CN" altLang="en-US" dirty="0"/>
              <a:t>谢谢推广</a:t>
            </a:r>
            <a:r>
              <a:rPr lang="en-US" altLang="zh-CN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7186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1215</TotalTime>
  <Words>10552</Words>
  <Application>Microsoft Office PowerPoint</Application>
  <PresentationFormat>全屏显示(4:3)</PresentationFormat>
  <Paragraphs>2214</Paragraphs>
  <Slides>106</Slides>
  <Notes>104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106</vt:i4>
      </vt:variant>
    </vt:vector>
  </HeadingPairs>
  <TitlesOfParts>
    <vt:vector size="119" baseType="lpstr">
      <vt:lpstr>Microsoft Yahei</vt:lpstr>
      <vt:lpstr>黑体</vt:lpstr>
      <vt:lpstr>楷体_GB2312</vt:lpstr>
      <vt:lpstr>隶书</vt:lpstr>
      <vt:lpstr>宋体</vt:lpstr>
      <vt:lpstr>Microsoft YaHei</vt:lpstr>
      <vt:lpstr>新宋体</vt:lpstr>
      <vt:lpstr>Arial</vt:lpstr>
      <vt:lpstr>Calibri</vt:lpstr>
      <vt:lpstr>Times New Roman</vt:lpstr>
      <vt:lpstr>Wingdings</vt:lpstr>
      <vt:lpstr>Office 主题</vt:lpstr>
      <vt:lpstr>剪辑</vt:lpstr>
      <vt:lpstr>本课程采用</vt:lpstr>
      <vt:lpstr>面向对象程序设计基础 (Fundamentals of Object-Oriented Programming)</vt:lpstr>
      <vt:lpstr>助教</vt:lpstr>
      <vt:lpstr>第5讲   多态性</vt:lpstr>
      <vt:lpstr>本章总体纲要</vt:lpstr>
      <vt:lpstr>多态性概述</vt:lpstr>
      <vt:lpstr>本章总体纲要</vt:lpstr>
      <vt:lpstr>静态多态性(重载)</vt:lpstr>
      <vt:lpstr>静态多态性示例: 构造函数</vt:lpstr>
      <vt:lpstr>静态多态性示例: 构造函数</vt:lpstr>
      <vt:lpstr>静态多态性示例: 构造函数</vt:lpstr>
      <vt:lpstr>静态多态性示例: 成员函数</vt:lpstr>
      <vt:lpstr>静态多态性示例: 成员函数</vt:lpstr>
      <vt:lpstr>静态多态性示例: 成员函数</vt:lpstr>
      <vt:lpstr>静态多态性示例: 成员函数</vt:lpstr>
      <vt:lpstr>重载函数调用的参数匹配顺序</vt:lpstr>
      <vt:lpstr>参数匹配顺序: 下面程序的输出是什么?</vt:lpstr>
      <vt:lpstr>默认函数参数</vt:lpstr>
      <vt:lpstr>默认函数参数: 构造函数(声明与实现在一起)</vt:lpstr>
      <vt:lpstr>默认函数参数: 构造函数(声明与实现分开)</vt:lpstr>
      <vt:lpstr>默认函数参数: 构造函数(声明与实现分开)</vt:lpstr>
      <vt:lpstr>默认函数参数: 全局函数(先声明，后定义)</vt:lpstr>
      <vt:lpstr>默认函数参数: 全局函数(没有声明，只有定义)</vt:lpstr>
      <vt:lpstr>函数默认参数的位置</vt:lpstr>
      <vt:lpstr>只有部分函数参数有默认值</vt:lpstr>
      <vt:lpstr>只有部分函数参数有默认值</vt:lpstr>
      <vt:lpstr>PowerPoint 演示文稿</vt:lpstr>
      <vt:lpstr>请判断下面各个案例是否是有效的重载函数</vt:lpstr>
      <vt:lpstr>有效的重载函数?</vt:lpstr>
      <vt:lpstr>子类成员函数与父类成员函数之间的重载</vt:lpstr>
      <vt:lpstr>子类成员函数与父类成员函数之间的重载</vt:lpstr>
      <vt:lpstr>本章总体纲要</vt:lpstr>
      <vt:lpstr>运算符重载</vt:lpstr>
      <vt:lpstr>运算符重载规则和限制</vt:lpstr>
      <vt:lpstr>运算符重载的两种实现形式</vt:lpstr>
      <vt:lpstr>重载为全局函数</vt:lpstr>
      <vt:lpstr>后置一元运算符 ++和--的全局重载函数</vt:lpstr>
      <vt:lpstr>复数例程说明</vt:lpstr>
      <vt:lpstr>例程求解: C++语言软件构件库</vt:lpstr>
      <vt:lpstr>重载为全局函数: 文件名(CP_ComplexGlobal.h), 开发者(雍俊海)</vt:lpstr>
      <vt:lpstr>重载为全局函数: 文件名(CP_ComplexGlobal.cpp), 开发者(雍俊海)</vt:lpstr>
      <vt:lpstr>重载为全局函数: 文件名(CP_ComplexGlobal.cpp), 开发者(雍俊海)</vt:lpstr>
      <vt:lpstr>重载为全局函数: 文件名(CP_ComplexGlobalTest.h), 开发者(雍俊海)</vt:lpstr>
      <vt:lpstr>重载为全局函数: 文件名(CP_ComplexGlobalTest.cpp), 开发者(雍俊海)</vt:lpstr>
      <vt:lpstr>重载为全局函数: 文件名(CP_ComplexGlobalMain.cpp), 开发者(雍俊海)</vt:lpstr>
      <vt:lpstr>重载为成员函数</vt:lpstr>
      <vt:lpstr>复数例程说明</vt:lpstr>
      <vt:lpstr>例程求解: C++语言软件构件库</vt:lpstr>
      <vt:lpstr>重载为成员函数: 文件名(CP_Complex.h), 开发者(雍俊海)</vt:lpstr>
      <vt:lpstr>重载为成员函数: 文件名(CP_Complex.cpp), 开发者(雍俊海)</vt:lpstr>
      <vt:lpstr>重载为成员函数: 文件名(CP_Complex.cpp), 开发者(雍俊海)</vt:lpstr>
      <vt:lpstr>重载为成员函数: 文件名(CP_ComplexTest.h), 开发者(雍俊海)</vt:lpstr>
      <vt:lpstr>重载为成员函数: 文件名(CP_ComplexTest.cpp), 开发者(雍俊海)</vt:lpstr>
      <vt:lpstr>重载为成员函数: 文件名(CP_ComplexMain.cpp), 开发者(雍俊海)</vt:lpstr>
      <vt:lpstr>运算符重载代码对比: 声明</vt:lpstr>
      <vt:lpstr>运算符重载代码对比: 加法实现</vt:lpstr>
      <vt:lpstr>运算符重载代码对比: 前++实现</vt:lpstr>
      <vt:lpstr>运算符重载代码对比: 后++实现</vt:lpstr>
      <vt:lpstr>本章总体纲要</vt:lpstr>
      <vt:lpstr>不采用动态多态性: 对照代码</vt:lpstr>
      <vt:lpstr>动态多态性(覆盖): 示例性代码</vt:lpstr>
      <vt:lpstr>动态多态性</vt:lpstr>
      <vt:lpstr>虚函数具有继承性</vt:lpstr>
      <vt:lpstr>虚函数示例代码: 仅在父类中作virtual声明</vt:lpstr>
      <vt:lpstr>在子类中的virtual声明无法影响到父类</vt:lpstr>
      <vt:lpstr>被覆盖的虚函数仍然可以被调用并执行。</vt:lpstr>
      <vt:lpstr>虚函数: 声明与实现分开</vt:lpstr>
      <vt:lpstr>复习: 静态多态性与动态多态性的区别</vt:lpstr>
      <vt:lpstr>复习: 静态多态性与动态多态性的区别</vt:lpstr>
      <vt:lpstr>虚函数的适用范围</vt:lpstr>
      <vt:lpstr>析构函数是虚函数</vt:lpstr>
      <vt:lpstr>析构函数不是虚函数</vt:lpstr>
      <vt:lpstr>析构函数的虚函数属性具有继承性</vt:lpstr>
      <vt:lpstr>禁止成员函数被覆盖: 虚拟说明符final</vt:lpstr>
      <vt:lpstr>final函数的声明与定义</vt:lpstr>
      <vt:lpstr>final函数的作用</vt:lpstr>
      <vt:lpstr>final函数的作用</vt:lpstr>
      <vt:lpstr>本章总体纲要</vt:lpstr>
      <vt:lpstr>纯虚函数(pure virtual function)</vt:lpstr>
      <vt:lpstr>本章总体纲要</vt:lpstr>
      <vt:lpstr>抽象类(abstract class)</vt:lpstr>
      <vt:lpstr>代码示例: 设类A是抽象类</vt:lpstr>
      <vt:lpstr>抽象类的经典应用场景</vt:lpstr>
      <vt:lpstr>纯虚函数与抽象类代码示例</vt:lpstr>
      <vt:lpstr>本章总体纲要</vt:lpstr>
      <vt:lpstr>复习练习题(不用交)</vt:lpstr>
      <vt:lpstr>复习练习题(不用交)</vt:lpstr>
      <vt:lpstr>复习练习题(不用交)</vt:lpstr>
      <vt:lpstr>复习练习题(不用交)</vt:lpstr>
      <vt:lpstr>思考练习题(不用交)</vt:lpstr>
      <vt:lpstr>本章总体纲要</vt:lpstr>
      <vt:lpstr>第5次作业(采用VC 2017编写程序)</vt:lpstr>
      <vt:lpstr>作业要求补充</vt:lpstr>
      <vt:lpstr>Thank You</vt:lpstr>
      <vt:lpstr>面向对象程序设计基础 (Fundamentals of Object-Oriented Programming)</vt:lpstr>
      <vt:lpstr>助教</vt:lpstr>
      <vt:lpstr>谢谢</vt:lpstr>
      <vt:lpstr>雍俊海编写过的部分书</vt:lpstr>
      <vt:lpstr>雍俊海编写过的部分书</vt:lpstr>
      <vt:lpstr>雍俊海编写过的部分书</vt:lpstr>
      <vt:lpstr>雍俊海编写过的部分书</vt:lpstr>
      <vt:lpstr>雍俊海编写过的部分书</vt:lpstr>
      <vt:lpstr>雍俊海编写过的部分书</vt:lpstr>
      <vt:lpstr>雍俊海编写过的部分书</vt:lpstr>
      <vt:lpstr>雍俊海编写过的部分书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657</cp:revision>
  <dcterms:created xsi:type="dcterms:W3CDTF">2017-01-12T02:44:27Z</dcterms:created>
  <dcterms:modified xsi:type="dcterms:W3CDTF">2021-03-21T14:16:50Z</dcterms:modified>
</cp:coreProperties>
</file>