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media/image16.jpg" ContentType="image/jpeg"/>
  <Override PartName="/ppt/notesSlides/notesSlide127.xml" ContentType="application/vnd.openxmlformats-officedocument.presentationml.notesSlide+xml"/>
  <Override PartName="/ppt/media/image17.jpg" ContentType="image/jpeg"/>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5"/>
  </p:notesMasterIdLst>
  <p:sldIdLst>
    <p:sldId id="425" r:id="rId2"/>
    <p:sldId id="439" r:id="rId3"/>
    <p:sldId id="418" r:id="rId4"/>
    <p:sldId id="256" r:id="rId5"/>
    <p:sldId id="426" r:id="rId6"/>
    <p:sldId id="273" r:id="rId7"/>
    <p:sldId id="275" r:id="rId8"/>
    <p:sldId id="283" r:id="rId9"/>
    <p:sldId id="284" r:id="rId10"/>
    <p:sldId id="440" r:id="rId11"/>
    <p:sldId id="293" r:id="rId12"/>
    <p:sldId id="294" r:id="rId13"/>
    <p:sldId id="295" r:id="rId14"/>
    <p:sldId id="296" r:id="rId15"/>
    <p:sldId id="303" r:id="rId16"/>
    <p:sldId id="416" r:id="rId17"/>
    <p:sldId id="401" r:id="rId18"/>
    <p:sldId id="343" r:id="rId19"/>
    <p:sldId id="344" r:id="rId20"/>
    <p:sldId id="345" r:id="rId21"/>
    <p:sldId id="346" r:id="rId22"/>
    <p:sldId id="402" r:id="rId23"/>
    <p:sldId id="347" r:id="rId24"/>
    <p:sldId id="348" r:id="rId25"/>
    <p:sldId id="403" r:id="rId26"/>
    <p:sldId id="357" r:id="rId27"/>
    <p:sldId id="349" r:id="rId28"/>
    <p:sldId id="352" r:id="rId29"/>
    <p:sldId id="353" r:id="rId30"/>
    <p:sldId id="354" r:id="rId31"/>
    <p:sldId id="355" r:id="rId32"/>
    <p:sldId id="361" r:id="rId33"/>
    <p:sldId id="362" r:id="rId34"/>
    <p:sldId id="363" r:id="rId35"/>
    <p:sldId id="364" r:id="rId36"/>
    <p:sldId id="365" r:id="rId37"/>
    <p:sldId id="366" r:id="rId38"/>
    <p:sldId id="368" r:id="rId39"/>
    <p:sldId id="369" r:id="rId40"/>
    <p:sldId id="370" r:id="rId41"/>
    <p:sldId id="371" r:id="rId42"/>
    <p:sldId id="372" r:id="rId43"/>
    <p:sldId id="404" r:id="rId44"/>
    <p:sldId id="351" r:id="rId45"/>
    <p:sldId id="373" r:id="rId46"/>
    <p:sldId id="304" r:id="rId47"/>
    <p:sldId id="305" r:id="rId48"/>
    <p:sldId id="306" r:id="rId49"/>
    <p:sldId id="313" r:id="rId50"/>
    <p:sldId id="314" r:id="rId51"/>
    <p:sldId id="315" r:id="rId52"/>
    <p:sldId id="316" r:id="rId53"/>
    <p:sldId id="327" r:id="rId54"/>
    <p:sldId id="323" r:id="rId55"/>
    <p:sldId id="324" r:id="rId56"/>
    <p:sldId id="325" r:id="rId57"/>
    <p:sldId id="326" r:id="rId58"/>
    <p:sldId id="333" r:id="rId59"/>
    <p:sldId id="334" r:id="rId60"/>
    <p:sldId id="335" r:id="rId61"/>
    <p:sldId id="424" r:id="rId62"/>
    <p:sldId id="336" r:id="rId63"/>
    <p:sldId id="337" r:id="rId64"/>
    <p:sldId id="378" r:id="rId65"/>
    <p:sldId id="377" r:id="rId66"/>
    <p:sldId id="376" r:id="rId67"/>
    <p:sldId id="379" r:id="rId68"/>
    <p:sldId id="380" r:id="rId69"/>
    <p:sldId id="381" r:id="rId70"/>
    <p:sldId id="382" r:id="rId71"/>
    <p:sldId id="383" r:id="rId72"/>
    <p:sldId id="384" r:id="rId73"/>
    <p:sldId id="385" r:id="rId74"/>
    <p:sldId id="386" r:id="rId75"/>
    <p:sldId id="387" r:id="rId76"/>
    <p:sldId id="388" r:id="rId77"/>
    <p:sldId id="389" r:id="rId78"/>
    <p:sldId id="390" r:id="rId79"/>
    <p:sldId id="338" r:id="rId80"/>
    <p:sldId id="339" r:id="rId81"/>
    <p:sldId id="340" r:id="rId82"/>
    <p:sldId id="341" r:id="rId83"/>
    <p:sldId id="342" r:id="rId84"/>
    <p:sldId id="328" r:id="rId85"/>
    <p:sldId id="329" r:id="rId86"/>
    <p:sldId id="330" r:id="rId87"/>
    <p:sldId id="331" r:id="rId88"/>
    <p:sldId id="332" r:id="rId89"/>
    <p:sldId id="317" r:id="rId90"/>
    <p:sldId id="318" r:id="rId91"/>
    <p:sldId id="319" r:id="rId92"/>
    <p:sldId id="320" r:id="rId93"/>
    <p:sldId id="321" r:id="rId94"/>
    <p:sldId id="322" r:id="rId95"/>
    <p:sldId id="307" r:id="rId96"/>
    <p:sldId id="394" r:id="rId97"/>
    <p:sldId id="392" r:id="rId98"/>
    <p:sldId id="393" r:id="rId99"/>
    <p:sldId id="308" r:id="rId100"/>
    <p:sldId id="309" r:id="rId101"/>
    <p:sldId id="310" r:id="rId102"/>
    <p:sldId id="395" r:id="rId103"/>
    <p:sldId id="396" r:id="rId104"/>
    <p:sldId id="397" r:id="rId105"/>
    <p:sldId id="311" r:id="rId106"/>
    <p:sldId id="405" r:id="rId107"/>
    <p:sldId id="312" r:id="rId108"/>
    <p:sldId id="297" r:id="rId109"/>
    <p:sldId id="298" r:id="rId110"/>
    <p:sldId id="406" r:id="rId111"/>
    <p:sldId id="398" r:id="rId112"/>
    <p:sldId id="400" r:id="rId113"/>
    <p:sldId id="399" r:id="rId114"/>
    <p:sldId id="259" r:id="rId115"/>
    <p:sldId id="427" r:id="rId116"/>
    <p:sldId id="428" r:id="rId117"/>
    <p:sldId id="441" r:id="rId118"/>
    <p:sldId id="442" r:id="rId119"/>
    <p:sldId id="443" r:id="rId120"/>
    <p:sldId id="444" r:id="rId121"/>
    <p:sldId id="445" r:id="rId122"/>
    <p:sldId id="446" r:id="rId123"/>
    <p:sldId id="447" r:id="rId124"/>
    <p:sldId id="429" r:id="rId125"/>
    <p:sldId id="430" r:id="rId126"/>
    <p:sldId id="431" r:id="rId127"/>
    <p:sldId id="432" r:id="rId128"/>
    <p:sldId id="433" r:id="rId129"/>
    <p:sldId id="434" r:id="rId130"/>
    <p:sldId id="435" r:id="rId131"/>
    <p:sldId id="436" r:id="rId132"/>
    <p:sldId id="437" r:id="rId133"/>
    <p:sldId id="438" r:id="rId1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60032"/>
    <a:srgbClr val="643200"/>
    <a:srgbClr val="6432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37" autoAdjust="0"/>
    <p:restoredTop sz="85604" autoAdjust="0"/>
  </p:normalViewPr>
  <p:slideViewPr>
    <p:cSldViewPr snapToGrid="0">
      <p:cViewPr varScale="1">
        <p:scale>
          <a:sx n="57" d="100"/>
          <a:sy n="57" d="100"/>
        </p:scale>
        <p:origin x="784" y="32"/>
      </p:cViewPr>
      <p:guideLst>
        <p:guide orient="horz" pos="2183"/>
        <p:guide pos="288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E18432-378F-4815-8A90-7A5E59238DC6}" type="datetimeFigureOut">
              <a:rPr lang="zh-CN" altLang="en-US" smtClean="0"/>
              <a:t>2021/3/28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FC1F8-B4A3-48E0-A5DB-A7E570CB2C41}" type="slidenum">
              <a:rPr lang="zh-CN" altLang="en-US" smtClean="0"/>
              <a:t>‹#›</a:t>
            </a:fld>
            <a:endParaRPr lang="zh-CN" altLang="en-US"/>
          </a:p>
        </p:txBody>
      </p:sp>
    </p:spTree>
    <p:extLst>
      <p:ext uri="{BB962C8B-B14F-4D97-AF65-F5344CB8AC3E}">
        <p14:creationId xmlns:p14="http://schemas.microsoft.com/office/powerpoint/2010/main" val="2551728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a:t>
            </a:fld>
            <a:endParaRPr lang="zh-CN" altLang="en-US"/>
          </a:p>
        </p:txBody>
      </p:sp>
    </p:spTree>
    <p:extLst>
      <p:ext uri="{BB962C8B-B14F-4D97-AF65-F5344CB8AC3E}">
        <p14:creationId xmlns:p14="http://schemas.microsoft.com/office/powerpoint/2010/main" val="62394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11</a:t>
            </a:fld>
            <a:endParaRPr lang="zh-CN" altLang="en-US"/>
          </a:p>
        </p:txBody>
      </p:sp>
    </p:spTree>
    <p:extLst>
      <p:ext uri="{BB962C8B-B14F-4D97-AF65-F5344CB8AC3E}">
        <p14:creationId xmlns:p14="http://schemas.microsoft.com/office/powerpoint/2010/main" val="377584617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101</a:t>
            </a:fld>
            <a:endParaRPr lang="zh-CN" altLang="en-US"/>
          </a:p>
        </p:txBody>
      </p:sp>
    </p:spTree>
    <p:extLst>
      <p:ext uri="{BB962C8B-B14F-4D97-AF65-F5344CB8AC3E}">
        <p14:creationId xmlns:p14="http://schemas.microsoft.com/office/powerpoint/2010/main" val="321297751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102</a:t>
            </a:fld>
            <a:endParaRPr lang="zh-CN" altLang="en-US"/>
          </a:p>
        </p:txBody>
      </p:sp>
    </p:spTree>
    <p:extLst>
      <p:ext uri="{BB962C8B-B14F-4D97-AF65-F5344CB8AC3E}">
        <p14:creationId xmlns:p14="http://schemas.microsoft.com/office/powerpoint/2010/main" val="73892485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103</a:t>
            </a:fld>
            <a:endParaRPr lang="zh-CN" altLang="en-US"/>
          </a:p>
        </p:txBody>
      </p:sp>
    </p:spTree>
    <p:extLst>
      <p:ext uri="{BB962C8B-B14F-4D97-AF65-F5344CB8AC3E}">
        <p14:creationId xmlns:p14="http://schemas.microsoft.com/office/powerpoint/2010/main" val="329126945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104</a:t>
            </a:fld>
            <a:endParaRPr lang="zh-CN" altLang="en-US"/>
          </a:p>
        </p:txBody>
      </p:sp>
    </p:spTree>
    <p:extLst>
      <p:ext uri="{BB962C8B-B14F-4D97-AF65-F5344CB8AC3E}">
        <p14:creationId xmlns:p14="http://schemas.microsoft.com/office/powerpoint/2010/main" val="218745176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105</a:t>
            </a:fld>
            <a:endParaRPr lang="zh-CN" altLang="en-US"/>
          </a:p>
        </p:txBody>
      </p:sp>
    </p:spTree>
    <p:extLst>
      <p:ext uri="{BB962C8B-B14F-4D97-AF65-F5344CB8AC3E}">
        <p14:creationId xmlns:p14="http://schemas.microsoft.com/office/powerpoint/2010/main" val="354558309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106</a:t>
            </a:fld>
            <a:endParaRPr lang="zh-CN" altLang="en-US"/>
          </a:p>
        </p:txBody>
      </p:sp>
    </p:spTree>
    <p:extLst>
      <p:ext uri="{BB962C8B-B14F-4D97-AF65-F5344CB8AC3E}">
        <p14:creationId xmlns:p14="http://schemas.microsoft.com/office/powerpoint/2010/main" val="129103857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107</a:t>
            </a:fld>
            <a:endParaRPr lang="zh-CN" altLang="en-US"/>
          </a:p>
        </p:txBody>
      </p:sp>
    </p:spTree>
    <p:extLst>
      <p:ext uri="{BB962C8B-B14F-4D97-AF65-F5344CB8AC3E}">
        <p14:creationId xmlns:p14="http://schemas.microsoft.com/office/powerpoint/2010/main" val="285551978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108</a:t>
            </a:fld>
            <a:endParaRPr lang="zh-CN" altLang="en-US"/>
          </a:p>
        </p:txBody>
      </p:sp>
    </p:spTree>
    <p:extLst>
      <p:ext uri="{BB962C8B-B14F-4D97-AF65-F5344CB8AC3E}">
        <p14:creationId xmlns:p14="http://schemas.microsoft.com/office/powerpoint/2010/main" val="311271195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109</a:t>
            </a:fld>
            <a:endParaRPr lang="zh-CN" altLang="en-US"/>
          </a:p>
        </p:txBody>
      </p:sp>
    </p:spTree>
    <p:extLst>
      <p:ext uri="{BB962C8B-B14F-4D97-AF65-F5344CB8AC3E}">
        <p14:creationId xmlns:p14="http://schemas.microsoft.com/office/powerpoint/2010/main" val="321518025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110</a:t>
            </a:fld>
            <a:endParaRPr lang="zh-CN" altLang="en-US"/>
          </a:p>
        </p:txBody>
      </p:sp>
    </p:spTree>
    <p:extLst>
      <p:ext uri="{BB962C8B-B14F-4D97-AF65-F5344CB8AC3E}">
        <p14:creationId xmlns:p14="http://schemas.microsoft.com/office/powerpoint/2010/main" val="3305374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12</a:t>
            </a:fld>
            <a:endParaRPr lang="zh-CN" altLang="en-US"/>
          </a:p>
        </p:txBody>
      </p:sp>
    </p:spTree>
    <p:extLst>
      <p:ext uri="{BB962C8B-B14F-4D97-AF65-F5344CB8AC3E}">
        <p14:creationId xmlns:p14="http://schemas.microsoft.com/office/powerpoint/2010/main" val="54305263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111</a:t>
            </a:fld>
            <a:endParaRPr lang="zh-CN" altLang="en-US"/>
          </a:p>
        </p:txBody>
      </p:sp>
    </p:spTree>
    <p:extLst>
      <p:ext uri="{BB962C8B-B14F-4D97-AF65-F5344CB8AC3E}">
        <p14:creationId xmlns:p14="http://schemas.microsoft.com/office/powerpoint/2010/main" val="213657608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112</a:t>
            </a:fld>
            <a:endParaRPr lang="zh-CN" altLang="en-US"/>
          </a:p>
        </p:txBody>
      </p:sp>
    </p:spTree>
    <p:extLst>
      <p:ext uri="{BB962C8B-B14F-4D97-AF65-F5344CB8AC3E}">
        <p14:creationId xmlns:p14="http://schemas.microsoft.com/office/powerpoint/2010/main" val="254511942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113</a:t>
            </a:fld>
            <a:endParaRPr lang="zh-CN" altLang="en-US"/>
          </a:p>
        </p:txBody>
      </p:sp>
    </p:spTree>
    <p:extLst>
      <p:ext uri="{BB962C8B-B14F-4D97-AF65-F5344CB8AC3E}">
        <p14:creationId xmlns:p14="http://schemas.microsoft.com/office/powerpoint/2010/main" val="67581923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114</a:t>
            </a:fld>
            <a:endParaRPr lang="zh-CN" altLang="en-US"/>
          </a:p>
        </p:txBody>
      </p:sp>
    </p:spTree>
    <p:extLst>
      <p:ext uri="{BB962C8B-B14F-4D97-AF65-F5344CB8AC3E}">
        <p14:creationId xmlns:p14="http://schemas.microsoft.com/office/powerpoint/2010/main" val="262899043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115</a:t>
            </a:fld>
            <a:endParaRPr lang="zh-CN" altLang="en-US"/>
          </a:p>
        </p:txBody>
      </p:sp>
    </p:spTree>
    <p:extLst>
      <p:ext uri="{BB962C8B-B14F-4D97-AF65-F5344CB8AC3E}">
        <p14:creationId xmlns:p14="http://schemas.microsoft.com/office/powerpoint/2010/main" val="230265458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116</a:t>
            </a:fld>
            <a:endParaRPr lang="zh-CN" altLang="en-US"/>
          </a:p>
        </p:txBody>
      </p:sp>
    </p:spTree>
    <p:extLst>
      <p:ext uri="{BB962C8B-B14F-4D97-AF65-F5344CB8AC3E}">
        <p14:creationId xmlns:p14="http://schemas.microsoft.com/office/powerpoint/2010/main" val="2667349854"/>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117</a:t>
            </a:fld>
            <a:endParaRPr lang="zh-CN" altLang="en-US"/>
          </a:p>
        </p:txBody>
      </p:sp>
    </p:spTree>
    <p:extLst>
      <p:ext uri="{BB962C8B-B14F-4D97-AF65-F5344CB8AC3E}">
        <p14:creationId xmlns:p14="http://schemas.microsoft.com/office/powerpoint/2010/main" val="3346287869"/>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同学们大家好，我是这门课的助教郑成伟，下面为大家讲解一下第四次作业。</a:t>
            </a:r>
            <a:endParaRPr lang="en-US" altLang="zh-CN" dirty="0" smtClean="0"/>
          </a:p>
          <a:p>
            <a:r>
              <a:rPr lang="zh-CN" altLang="en-US" dirty="0" smtClean="0"/>
              <a:t>首先我们来回顾一下题目要求，第四次作业的题目要求实现一个日历类，能够设置、获取、输出年月日，也能计算</a:t>
            </a:r>
            <a:r>
              <a:rPr lang="en-US" altLang="zh-CN" dirty="0" smtClean="0"/>
              <a:t>n</a:t>
            </a:r>
            <a:r>
              <a:rPr lang="zh-CN" altLang="en-US" dirty="0" smtClean="0"/>
              <a:t>天之后的年月日，注意</a:t>
            </a:r>
            <a:r>
              <a:rPr lang="en-US" altLang="zh-CN" dirty="0" smtClean="0"/>
              <a:t>n</a:t>
            </a:r>
            <a:r>
              <a:rPr lang="zh-CN" altLang="en-US" dirty="0" smtClean="0"/>
              <a:t>可以是负数。之后要使用这个日历类去计算</a:t>
            </a:r>
            <a:r>
              <a:rPr lang="en-US" altLang="zh-CN" dirty="0" smtClean="0"/>
              <a:t>n</a:t>
            </a:r>
            <a:r>
              <a:rPr lang="zh-CN" altLang="en-US" dirty="0" smtClean="0"/>
              <a:t>天后的日期。此外还要进行单元测试</a:t>
            </a:r>
            <a:endParaRPr lang="en-US" altLang="zh-CN" dirty="0" smtClean="0"/>
          </a:p>
        </p:txBody>
      </p:sp>
      <p:sp>
        <p:nvSpPr>
          <p:cNvPr id="4" name="灯片编号占位符 3"/>
          <p:cNvSpPr>
            <a:spLocks noGrp="1"/>
          </p:cNvSpPr>
          <p:nvPr>
            <p:ph type="sldNum" sz="quarter" idx="10"/>
          </p:nvPr>
        </p:nvSpPr>
        <p:spPr/>
        <p:txBody>
          <a:bodyPr/>
          <a:lstStyle/>
          <a:p>
            <a:fld id="{386FC1F8-B4A3-48E0-A5DB-A7E570CB2C41}" type="slidenum">
              <a:rPr lang="zh-CN" altLang="en-US" smtClean="0"/>
              <a:t>118</a:t>
            </a:fld>
            <a:endParaRPr lang="zh-CN" altLang="en-US"/>
          </a:p>
        </p:txBody>
      </p:sp>
    </p:spTree>
    <p:extLst>
      <p:ext uri="{BB962C8B-B14F-4D97-AF65-F5344CB8AC3E}">
        <p14:creationId xmlns:p14="http://schemas.microsoft.com/office/powerpoint/2010/main" val="333643825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接下来我讲一下这次作业中出现的一些问题，在功能实现上一个主要的问题是没有满足题目要求，我们的题目要求</a:t>
            </a:r>
            <a:r>
              <a:rPr lang="en-US" altLang="zh-CN" dirty="0" smtClean="0"/>
              <a:t>n</a:t>
            </a:r>
            <a:r>
              <a:rPr lang="zh-CN" altLang="en-US" dirty="0" smtClean="0"/>
              <a:t>可以是负数，也就是计算多少天之前的日期，有些同学没有完成这个功能。</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再一个是单元测试的问题，单元测试</a:t>
            </a:r>
            <a:r>
              <a:rPr lang="zh-CN" altLang="en-US" sz="2200" dirty="0" smtClean="0"/>
              <a:t>对程序的各个部分进行测试，区别于整体测试，比如对于本次作业来说，有些同学只对</a:t>
            </a:r>
            <a:r>
              <a:rPr lang="en-US" altLang="zh-CN" sz="2200" dirty="0" smtClean="0"/>
              <a:t>n</a:t>
            </a:r>
            <a:r>
              <a:rPr lang="zh-CN" altLang="en-US" sz="2200" dirty="0" smtClean="0"/>
              <a:t>天后的计算进行了测试，这实际上并不完整，完整的单元测试也要对日历类的各个函数去进行测试，比如在设定日期的时候，对各种情况的输入进行测试。</a:t>
            </a:r>
            <a:endParaRPr lang="en-US" altLang="zh-CN" sz="2200" dirty="0" smtClean="0"/>
          </a:p>
        </p:txBody>
      </p:sp>
      <p:sp>
        <p:nvSpPr>
          <p:cNvPr id="4" name="灯片编号占位符 3"/>
          <p:cNvSpPr>
            <a:spLocks noGrp="1"/>
          </p:cNvSpPr>
          <p:nvPr>
            <p:ph type="sldNum" sz="quarter" idx="10"/>
          </p:nvPr>
        </p:nvSpPr>
        <p:spPr/>
        <p:txBody>
          <a:bodyPr/>
          <a:lstStyle/>
          <a:p>
            <a:fld id="{386FC1F8-B4A3-48E0-A5DB-A7E570CB2C41}" type="slidenum">
              <a:rPr lang="zh-CN" altLang="en-US" smtClean="0"/>
              <a:t>119</a:t>
            </a:fld>
            <a:endParaRPr lang="zh-CN" altLang="en-US"/>
          </a:p>
        </p:txBody>
      </p:sp>
    </p:spTree>
    <p:extLst>
      <p:ext uri="{BB962C8B-B14F-4D97-AF65-F5344CB8AC3E}">
        <p14:creationId xmlns:p14="http://schemas.microsoft.com/office/powerpoint/2010/main" val="3774285325"/>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200" dirty="0" smtClean="0"/>
              <a:t>再一个要说的是代码风格问题，代码不只是给机器去运行的，也是要给人看的，大家在平时写代码的时候就应该要注意自己的代码风格。</a:t>
            </a:r>
            <a:endParaRPr lang="en-US" altLang="zh-CN" sz="2200" dirty="0" smtClean="0"/>
          </a:p>
          <a:p>
            <a:r>
              <a:rPr lang="zh-CN" altLang="en-US" sz="2200" dirty="0" smtClean="0"/>
              <a:t>比如对于空格的使用，在</a:t>
            </a:r>
            <a:r>
              <a:rPr lang="en-US" altLang="zh-CN" sz="2200" dirty="0" smtClean="0"/>
              <a:t>VS</a:t>
            </a:r>
            <a:r>
              <a:rPr lang="zh-CN" altLang="en-US" sz="2200" dirty="0" smtClean="0"/>
              <a:t>中粘贴代码时</a:t>
            </a:r>
            <a:r>
              <a:rPr lang="en-US" altLang="zh-CN" sz="2200" dirty="0" smtClean="0"/>
              <a:t>VS</a:t>
            </a:r>
            <a:r>
              <a:rPr lang="zh-CN" altLang="en-US" sz="2200" dirty="0" smtClean="0"/>
              <a:t>会对空格给出自动的修正，大家可以写完之后剪切掉再粘贴回来，来看一下良好的代码风格应该是什么样的。</a:t>
            </a:r>
            <a:endParaRPr lang="en-US" altLang="zh-CN" sz="2200" dirty="0" smtClean="0"/>
          </a:p>
          <a:p>
            <a:r>
              <a:rPr lang="zh-CN" altLang="en-US" sz="2200" dirty="0" smtClean="0"/>
              <a:t>还有就是有的同学在写代码的时候加了注释，这是一个非常好的习惯，能够帮助看代码的人快速地理解代码，不管是别人看还是之后自己回来重新看。</a:t>
            </a:r>
            <a:endParaRPr lang="en-US" altLang="zh-CN" sz="2200" dirty="0" smtClean="0"/>
          </a:p>
          <a:p>
            <a:r>
              <a:rPr lang="zh-CN" altLang="en-US" sz="2200" dirty="0" smtClean="0"/>
              <a:t>但大家写注释的时候尽量写一些有意义的注释，左边这个表情包是我之前在网上看到的，大家尽量避免这样的注释，给个猫注释是猫，比如函数名是判断闰年，注释是判断是否是闰年。</a:t>
            </a:r>
            <a:endParaRPr lang="en-US" altLang="zh-CN" sz="2200" dirty="0" smtClean="0"/>
          </a:p>
          <a:p>
            <a:r>
              <a:rPr lang="zh-CN" altLang="en-US" sz="2200" dirty="0" smtClean="0"/>
              <a:t>右边是我在</a:t>
            </a:r>
            <a:r>
              <a:rPr lang="en-US" altLang="zh-CN" sz="2200" dirty="0" err="1" smtClean="0"/>
              <a:t>opencv</a:t>
            </a:r>
            <a:r>
              <a:rPr lang="zh-CN" altLang="en-US" sz="2200" dirty="0" smtClean="0"/>
              <a:t>里截的一段注释，这个注释写名了函数的具体功能，输入输出变量的含义，用法举例。我们这个判断闰年函数注释里可以写使用的历法，对输入输出的限制比如支不支持公元前，这些有实际意义的东西。当然对大家作业里的注释是没有硬性要求的，只是举例说明一下。</a:t>
            </a:r>
            <a:endParaRPr lang="en-US" altLang="zh-CN" sz="2200" dirty="0" smtClean="0"/>
          </a:p>
        </p:txBody>
      </p:sp>
      <p:sp>
        <p:nvSpPr>
          <p:cNvPr id="4" name="灯片编号占位符 3"/>
          <p:cNvSpPr>
            <a:spLocks noGrp="1"/>
          </p:cNvSpPr>
          <p:nvPr>
            <p:ph type="sldNum" sz="quarter" idx="10"/>
          </p:nvPr>
        </p:nvSpPr>
        <p:spPr/>
        <p:txBody>
          <a:bodyPr/>
          <a:lstStyle/>
          <a:p>
            <a:fld id="{386FC1F8-B4A3-48E0-A5DB-A7E570CB2C41}" type="slidenum">
              <a:rPr lang="zh-CN" altLang="en-US" smtClean="0"/>
              <a:t>120</a:t>
            </a:fld>
            <a:endParaRPr lang="zh-CN" altLang="en-US"/>
          </a:p>
        </p:txBody>
      </p:sp>
    </p:spTree>
    <p:extLst>
      <p:ext uri="{BB962C8B-B14F-4D97-AF65-F5344CB8AC3E}">
        <p14:creationId xmlns:p14="http://schemas.microsoft.com/office/powerpoint/2010/main" val="2303910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13</a:t>
            </a:fld>
            <a:endParaRPr lang="zh-CN" altLang="en-US"/>
          </a:p>
        </p:txBody>
      </p:sp>
    </p:spTree>
    <p:extLst>
      <p:ext uri="{BB962C8B-B14F-4D97-AF65-F5344CB8AC3E}">
        <p14:creationId xmlns:p14="http://schemas.microsoft.com/office/powerpoint/2010/main" val="325311041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在这次作业当中有些同学完成了作业的提高要求，用</a:t>
            </a:r>
            <a:r>
              <a:rPr lang="en-US" altLang="zh-CN" dirty="0" err="1" smtClean="0"/>
              <a:t>qt</a:t>
            </a:r>
            <a:r>
              <a:rPr lang="zh-CN" altLang="en-US" dirty="0" smtClean="0"/>
              <a:t>实现了图形界面，做的也非常的不错，大家在之后的作业里也可以试着用一些在其他的课程或者课外的内容。</a:t>
            </a:r>
            <a:endParaRPr lang="zh-CN" altLang="en-US" dirty="0"/>
          </a:p>
        </p:txBody>
      </p:sp>
      <p:sp>
        <p:nvSpPr>
          <p:cNvPr id="4" name="灯片编号占位符 3"/>
          <p:cNvSpPr>
            <a:spLocks noGrp="1"/>
          </p:cNvSpPr>
          <p:nvPr>
            <p:ph type="sldNum" sz="quarter" idx="10"/>
          </p:nvPr>
        </p:nvSpPr>
        <p:spPr/>
        <p:txBody>
          <a:bodyPr/>
          <a:lstStyle/>
          <a:p>
            <a:fld id="{386FC1F8-B4A3-48E0-A5DB-A7E570CB2C41}" type="slidenum">
              <a:rPr lang="zh-CN" altLang="en-US" smtClean="0"/>
              <a:t>121</a:t>
            </a:fld>
            <a:endParaRPr lang="zh-CN" altLang="en-US"/>
          </a:p>
        </p:txBody>
      </p:sp>
    </p:spTree>
    <p:extLst>
      <p:ext uri="{BB962C8B-B14F-4D97-AF65-F5344CB8AC3E}">
        <p14:creationId xmlns:p14="http://schemas.microsoft.com/office/powerpoint/2010/main" val="341320906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本次优秀作业是</a:t>
            </a:r>
            <a:r>
              <a:rPr lang="zh-CN" altLang="en-US" sz="1200" dirty="0" smtClean="0"/>
              <a:t>唐彬峪和卞梓瑄同学，刚才展示的图形界面就是由这两位同学完成的。</a:t>
            </a:r>
            <a:endParaRPr lang="zh-CN" altLang="en-US" dirty="0"/>
          </a:p>
        </p:txBody>
      </p:sp>
      <p:sp>
        <p:nvSpPr>
          <p:cNvPr id="4" name="灯片编号占位符 3"/>
          <p:cNvSpPr>
            <a:spLocks noGrp="1"/>
          </p:cNvSpPr>
          <p:nvPr>
            <p:ph type="sldNum" sz="quarter" idx="10"/>
          </p:nvPr>
        </p:nvSpPr>
        <p:spPr/>
        <p:txBody>
          <a:bodyPr/>
          <a:lstStyle/>
          <a:p>
            <a:fld id="{386FC1F8-B4A3-48E0-A5DB-A7E570CB2C41}" type="slidenum">
              <a:rPr lang="zh-CN" altLang="en-US" smtClean="0"/>
              <a:t>122</a:t>
            </a:fld>
            <a:endParaRPr lang="zh-CN" altLang="en-US"/>
          </a:p>
        </p:txBody>
      </p:sp>
    </p:spTree>
    <p:extLst>
      <p:ext uri="{BB962C8B-B14F-4D97-AF65-F5344CB8AC3E}">
        <p14:creationId xmlns:p14="http://schemas.microsoft.com/office/powerpoint/2010/main" val="73031562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以上就是本次作业讲解的全部内容了，这次作业整体做的都还不错，希望大家继续努力，认真对待每一次作业。</a:t>
            </a:r>
            <a:endParaRPr lang="zh-CN" altLang="en-US" dirty="0"/>
          </a:p>
        </p:txBody>
      </p:sp>
      <p:sp>
        <p:nvSpPr>
          <p:cNvPr id="4" name="灯片编号占位符 3"/>
          <p:cNvSpPr>
            <a:spLocks noGrp="1"/>
          </p:cNvSpPr>
          <p:nvPr>
            <p:ph type="sldNum" sz="quarter" idx="10"/>
          </p:nvPr>
        </p:nvSpPr>
        <p:spPr/>
        <p:txBody>
          <a:bodyPr/>
          <a:lstStyle/>
          <a:p>
            <a:fld id="{386FC1F8-B4A3-48E0-A5DB-A7E570CB2C41}" type="slidenum">
              <a:rPr lang="zh-CN" altLang="en-US" smtClean="0"/>
              <a:t>123</a:t>
            </a:fld>
            <a:endParaRPr lang="zh-CN" altLang="en-US"/>
          </a:p>
        </p:txBody>
      </p:sp>
    </p:spTree>
    <p:extLst>
      <p:ext uri="{BB962C8B-B14F-4D97-AF65-F5344CB8AC3E}">
        <p14:creationId xmlns:p14="http://schemas.microsoft.com/office/powerpoint/2010/main" val="923131087"/>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124</a:t>
            </a:fld>
            <a:endParaRPr lang="zh-CN" altLang="en-US"/>
          </a:p>
        </p:txBody>
      </p:sp>
    </p:spTree>
    <p:extLst>
      <p:ext uri="{BB962C8B-B14F-4D97-AF65-F5344CB8AC3E}">
        <p14:creationId xmlns:p14="http://schemas.microsoft.com/office/powerpoint/2010/main" val="232853580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125</a:t>
            </a:fld>
            <a:endParaRPr lang="zh-CN" altLang="en-US"/>
          </a:p>
        </p:txBody>
      </p:sp>
    </p:spTree>
    <p:extLst>
      <p:ext uri="{BB962C8B-B14F-4D97-AF65-F5344CB8AC3E}">
        <p14:creationId xmlns:p14="http://schemas.microsoft.com/office/powerpoint/2010/main" val="1528631516"/>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126</a:t>
            </a:fld>
            <a:endParaRPr lang="zh-CN" altLang="en-US"/>
          </a:p>
        </p:txBody>
      </p:sp>
    </p:spTree>
    <p:extLst>
      <p:ext uri="{BB962C8B-B14F-4D97-AF65-F5344CB8AC3E}">
        <p14:creationId xmlns:p14="http://schemas.microsoft.com/office/powerpoint/2010/main" val="163215449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127</a:t>
            </a:fld>
            <a:endParaRPr lang="zh-CN" altLang="en-US"/>
          </a:p>
        </p:txBody>
      </p:sp>
    </p:spTree>
    <p:extLst>
      <p:ext uri="{BB962C8B-B14F-4D97-AF65-F5344CB8AC3E}">
        <p14:creationId xmlns:p14="http://schemas.microsoft.com/office/powerpoint/2010/main" val="1682585699"/>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128</a:t>
            </a:fld>
            <a:endParaRPr lang="zh-CN" altLang="en-US"/>
          </a:p>
        </p:txBody>
      </p:sp>
    </p:spTree>
    <p:extLst>
      <p:ext uri="{BB962C8B-B14F-4D97-AF65-F5344CB8AC3E}">
        <p14:creationId xmlns:p14="http://schemas.microsoft.com/office/powerpoint/2010/main" val="139604648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129</a:t>
            </a:fld>
            <a:endParaRPr lang="zh-CN" altLang="en-US"/>
          </a:p>
        </p:txBody>
      </p:sp>
    </p:spTree>
    <p:extLst>
      <p:ext uri="{BB962C8B-B14F-4D97-AF65-F5344CB8AC3E}">
        <p14:creationId xmlns:p14="http://schemas.microsoft.com/office/powerpoint/2010/main" val="731281319"/>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130</a:t>
            </a:fld>
            <a:endParaRPr lang="zh-CN" altLang="en-US"/>
          </a:p>
        </p:txBody>
      </p:sp>
    </p:spTree>
    <p:extLst>
      <p:ext uri="{BB962C8B-B14F-4D97-AF65-F5344CB8AC3E}">
        <p14:creationId xmlns:p14="http://schemas.microsoft.com/office/powerpoint/2010/main" val="4180010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14</a:t>
            </a:fld>
            <a:endParaRPr lang="zh-CN" altLang="en-US"/>
          </a:p>
        </p:txBody>
      </p:sp>
    </p:spTree>
    <p:extLst>
      <p:ext uri="{BB962C8B-B14F-4D97-AF65-F5344CB8AC3E}">
        <p14:creationId xmlns:p14="http://schemas.microsoft.com/office/powerpoint/2010/main" val="980142380"/>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131</a:t>
            </a:fld>
            <a:endParaRPr lang="zh-CN" altLang="en-US"/>
          </a:p>
        </p:txBody>
      </p:sp>
    </p:spTree>
    <p:extLst>
      <p:ext uri="{BB962C8B-B14F-4D97-AF65-F5344CB8AC3E}">
        <p14:creationId xmlns:p14="http://schemas.microsoft.com/office/powerpoint/2010/main" val="797828274"/>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132</a:t>
            </a:fld>
            <a:endParaRPr lang="zh-CN" altLang="en-US"/>
          </a:p>
        </p:txBody>
      </p:sp>
    </p:spTree>
    <p:extLst>
      <p:ext uri="{BB962C8B-B14F-4D97-AF65-F5344CB8AC3E}">
        <p14:creationId xmlns:p14="http://schemas.microsoft.com/office/powerpoint/2010/main" val="1406545705"/>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共</a:t>
            </a:r>
            <a:r>
              <a:rPr lang="en-US" altLang="zh-CN" dirty="0" smtClean="0"/>
              <a:t>8</a:t>
            </a:r>
            <a:r>
              <a:rPr lang="zh-CN" altLang="en-US" dirty="0" smtClean="0"/>
              <a:t>道题</a:t>
            </a:r>
            <a:r>
              <a:rPr lang="en-US" altLang="zh-CN" dirty="0" smtClean="0"/>
              <a:t>: </a:t>
            </a:r>
            <a:r>
              <a:rPr lang="zh-CN" altLang="en-US" dirty="0" smtClean="0"/>
              <a:t>语音版本页</a:t>
            </a:r>
            <a:r>
              <a:rPr lang="en-US" altLang="zh-CN" dirty="0" smtClean="0"/>
              <a:t>: 1</a:t>
            </a:r>
            <a:r>
              <a:rPr lang="zh-CN" altLang="en-US" dirty="0" smtClean="0"/>
              <a:t>、</a:t>
            </a:r>
            <a:r>
              <a:rPr lang="en-US" altLang="zh-CN" dirty="0" smtClean="0"/>
              <a:t>14</a:t>
            </a:r>
            <a:r>
              <a:rPr lang="zh-CN" altLang="en-US" dirty="0" smtClean="0"/>
              <a:t>、</a:t>
            </a:r>
            <a:r>
              <a:rPr lang="en-US" altLang="zh-CN" dirty="0" smtClean="0"/>
              <a:t>19</a:t>
            </a:r>
            <a:r>
              <a:rPr lang="zh-CN" altLang="en-US" dirty="0" smtClean="0"/>
              <a:t>、</a:t>
            </a:r>
            <a:r>
              <a:rPr lang="en-US" altLang="zh-CN" dirty="0" smtClean="0"/>
              <a:t>21</a:t>
            </a:r>
            <a:r>
              <a:rPr lang="zh-CN" altLang="en-US" dirty="0" smtClean="0"/>
              <a:t>、</a:t>
            </a:r>
            <a:r>
              <a:rPr lang="en-US" altLang="zh-CN" dirty="0" smtClean="0"/>
              <a:t>23</a:t>
            </a:r>
            <a:r>
              <a:rPr lang="zh-CN" altLang="en-US" dirty="0" smtClean="0"/>
              <a:t>、</a:t>
            </a:r>
            <a:r>
              <a:rPr lang="en-US" altLang="zh-CN" dirty="0" smtClean="0"/>
              <a:t>25</a:t>
            </a:r>
            <a:r>
              <a:rPr lang="zh-CN" altLang="en-US" dirty="0" smtClean="0"/>
              <a:t>、</a:t>
            </a:r>
            <a:r>
              <a:rPr lang="en-US" altLang="zh-CN" dirty="0" smtClean="0"/>
              <a:t>27</a:t>
            </a:r>
            <a:r>
              <a:rPr lang="zh-CN" altLang="en-US" dirty="0" smtClean="0"/>
              <a:t>、</a:t>
            </a:r>
            <a:r>
              <a:rPr lang="en-US" altLang="zh-CN" dirty="0" smtClean="0"/>
              <a:t>29</a:t>
            </a:r>
            <a:r>
              <a:rPr lang="zh-CN" altLang="en-US" smtClean="0"/>
              <a:t>。</a:t>
            </a:r>
            <a:endParaRPr lang="zh-CN" altLang="en-US" dirty="0"/>
          </a:p>
        </p:txBody>
      </p:sp>
      <p:sp>
        <p:nvSpPr>
          <p:cNvPr id="4" name="灯片编号占位符 3"/>
          <p:cNvSpPr>
            <a:spLocks noGrp="1"/>
          </p:cNvSpPr>
          <p:nvPr>
            <p:ph type="sldNum" sz="quarter" idx="10"/>
          </p:nvPr>
        </p:nvSpPr>
        <p:spPr/>
        <p:txBody>
          <a:bodyPr/>
          <a:lstStyle/>
          <a:p>
            <a:fld id="{386FC1F8-B4A3-48E0-A5DB-A7E570CB2C41}" type="slidenum">
              <a:rPr lang="zh-CN" altLang="en-US" smtClean="0"/>
              <a:t>133</a:t>
            </a:fld>
            <a:endParaRPr lang="zh-CN" altLang="en-US"/>
          </a:p>
        </p:txBody>
      </p:sp>
    </p:spTree>
    <p:extLst>
      <p:ext uri="{BB962C8B-B14F-4D97-AF65-F5344CB8AC3E}">
        <p14:creationId xmlns:p14="http://schemas.microsoft.com/office/powerpoint/2010/main" val="2598328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15</a:t>
            </a:fld>
            <a:endParaRPr lang="zh-CN" altLang="en-US"/>
          </a:p>
        </p:txBody>
      </p:sp>
    </p:spTree>
    <p:extLst>
      <p:ext uri="{BB962C8B-B14F-4D97-AF65-F5344CB8AC3E}">
        <p14:creationId xmlns:p14="http://schemas.microsoft.com/office/powerpoint/2010/main" val="1147787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16</a:t>
            </a:fld>
            <a:endParaRPr lang="zh-CN" altLang="en-US"/>
          </a:p>
        </p:txBody>
      </p:sp>
    </p:spTree>
    <p:extLst>
      <p:ext uri="{BB962C8B-B14F-4D97-AF65-F5344CB8AC3E}">
        <p14:creationId xmlns:p14="http://schemas.microsoft.com/office/powerpoint/2010/main" val="374357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17</a:t>
            </a:fld>
            <a:endParaRPr lang="zh-CN" altLang="en-US"/>
          </a:p>
        </p:txBody>
      </p:sp>
    </p:spTree>
    <p:extLst>
      <p:ext uri="{BB962C8B-B14F-4D97-AF65-F5344CB8AC3E}">
        <p14:creationId xmlns:p14="http://schemas.microsoft.com/office/powerpoint/2010/main" val="3295756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18</a:t>
            </a:fld>
            <a:endParaRPr lang="zh-CN" altLang="en-US"/>
          </a:p>
        </p:txBody>
      </p:sp>
    </p:spTree>
    <p:extLst>
      <p:ext uri="{BB962C8B-B14F-4D97-AF65-F5344CB8AC3E}">
        <p14:creationId xmlns:p14="http://schemas.microsoft.com/office/powerpoint/2010/main" val="4088876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19</a:t>
            </a:fld>
            <a:endParaRPr lang="zh-CN" altLang="en-US"/>
          </a:p>
        </p:txBody>
      </p:sp>
    </p:spTree>
    <p:extLst>
      <p:ext uri="{BB962C8B-B14F-4D97-AF65-F5344CB8AC3E}">
        <p14:creationId xmlns:p14="http://schemas.microsoft.com/office/powerpoint/2010/main" val="36589237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20</a:t>
            </a:fld>
            <a:endParaRPr lang="zh-CN" altLang="en-US"/>
          </a:p>
        </p:txBody>
      </p:sp>
    </p:spTree>
    <p:extLst>
      <p:ext uri="{BB962C8B-B14F-4D97-AF65-F5344CB8AC3E}">
        <p14:creationId xmlns:p14="http://schemas.microsoft.com/office/powerpoint/2010/main" val="3788617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a:t>
            </a:r>
            <a:r>
              <a:rPr lang="en-US" altLang="zh-CN" dirty="0" smtClean="0"/>
              <a:t>: </a:t>
            </a:r>
            <a:r>
              <a:rPr lang="zh-CN" altLang="en-US" dirty="0" smtClean="0"/>
              <a:t>在第</a:t>
            </a:r>
            <a:r>
              <a:rPr lang="en-US" altLang="zh-CN" dirty="0" smtClean="0"/>
              <a:t>16</a:t>
            </a:r>
            <a:r>
              <a:rPr lang="zh-CN" altLang="en-US" dirty="0" smtClean="0"/>
              <a:t>个幻灯处讲解。</a:t>
            </a:r>
            <a:endParaRPr lang="zh-CN" altLang="en-US" dirty="0"/>
          </a:p>
        </p:txBody>
      </p:sp>
      <p:sp>
        <p:nvSpPr>
          <p:cNvPr id="4" name="灯片编号占位符 3"/>
          <p:cNvSpPr>
            <a:spLocks noGrp="1"/>
          </p:cNvSpPr>
          <p:nvPr>
            <p:ph type="sldNum" sz="quarter" idx="10"/>
          </p:nvPr>
        </p:nvSpPr>
        <p:spPr/>
        <p:txBody>
          <a:bodyPr/>
          <a:lstStyle/>
          <a:p>
            <a:fld id="{386FC1F8-B4A3-48E0-A5DB-A7E570CB2C41}" type="slidenum">
              <a:rPr lang="zh-CN" altLang="en-US" smtClean="0"/>
              <a:t>3</a:t>
            </a:fld>
            <a:endParaRPr lang="zh-CN" altLang="en-US"/>
          </a:p>
        </p:txBody>
      </p:sp>
    </p:spTree>
    <p:extLst>
      <p:ext uri="{BB962C8B-B14F-4D97-AF65-F5344CB8AC3E}">
        <p14:creationId xmlns:p14="http://schemas.microsoft.com/office/powerpoint/2010/main" val="9921146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21</a:t>
            </a:fld>
            <a:endParaRPr lang="zh-CN" altLang="en-US"/>
          </a:p>
        </p:txBody>
      </p:sp>
    </p:spTree>
    <p:extLst>
      <p:ext uri="{BB962C8B-B14F-4D97-AF65-F5344CB8AC3E}">
        <p14:creationId xmlns:p14="http://schemas.microsoft.com/office/powerpoint/2010/main" val="42630862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22</a:t>
            </a:fld>
            <a:endParaRPr lang="zh-CN" altLang="en-US"/>
          </a:p>
        </p:txBody>
      </p:sp>
    </p:spTree>
    <p:extLst>
      <p:ext uri="{BB962C8B-B14F-4D97-AF65-F5344CB8AC3E}">
        <p14:creationId xmlns:p14="http://schemas.microsoft.com/office/powerpoint/2010/main" val="42144540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23</a:t>
            </a:fld>
            <a:endParaRPr lang="zh-CN" altLang="en-US"/>
          </a:p>
        </p:txBody>
      </p:sp>
    </p:spTree>
    <p:extLst>
      <p:ext uri="{BB962C8B-B14F-4D97-AF65-F5344CB8AC3E}">
        <p14:creationId xmlns:p14="http://schemas.microsoft.com/office/powerpoint/2010/main" val="30871688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24</a:t>
            </a:fld>
            <a:endParaRPr lang="zh-CN" altLang="en-US"/>
          </a:p>
        </p:txBody>
      </p:sp>
    </p:spTree>
    <p:extLst>
      <p:ext uri="{BB962C8B-B14F-4D97-AF65-F5344CB8AC3E}">
        <p14:creationId xmlns:p14="http://schemas.microsoft.com/office/powerpoint/2010/main" val="9079950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25</a:t>
            </a:fld>
            <a:endParaRPr lang="zh-CN" altLang="en-US"/>
          </a:p>
        </p:txBody>
      </p:sp>
    </p:spTree>
    <p:extLst>
      <p:ext uri="{BB962C8B-B14F-4D97-AF65-F5344CB8AC3E}">
        <p14:creationId xmlns:p14="http://schemas.microsoft.com/office/powerpoint/2010/main" val="1875609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26</a:t>
            </a:fld>
            <a:endParaRPr lang="zh-CN" altLang="en-US"/>
          </a:p>
        </p:txBody>
      </p:sp>
    </p:spTree>
    <p:extLst>
      <p:ext uri="{BB962C8B-B14F-4D97-AF65-F5344CB8AC3E}">
        <p14:creationId xmlns:p14="http://schemas.microsoft.com/office/powerpoint/2010/main" val="2316474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27</a:t>
            </a:fld>
            <a:endParaRPr lang="zh-CN" altLang="en-US"/>
          </a:p>
        </p:txBody>
      </p:sp>
    </p:spTree>
    <p:extLst>
      <p:ext uri="{BB962C8B-B14F-4D97-AF65-F5344CB8AC3E}">
        <p14:creationId xmlns:p14="http://schemas.microsoft.com/office/powerpoint/2010/main" val="12616330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28</a:t>
            </a:fld>
            <a:endParaRPr lang="zh-CN" altLang="en-US"/>
          </a:p>
        </p:txBody>
      </p:sp>
    </p:spTree>
    <p:extLst>
      <p:ext uri="{BB962C8B-B14F-4D97-AF65-F5344CB8AC3E}">
        <p14:creationId xmlns:p14="http://schemas.microsoft.com/office/powerpoint/2010/main" val="20115120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29</a:t>
            </a:fld>
            <a:endParaRPr lang="zh-CN" altLang="en-US"/>
          </a:p>
        </p:txBody>
      </p:sp>
    </p:spTree>
    <p:extLst>
      <p:ext uri="{BB962C8B-B14F-4D97-AF65-F5344CB8AC3E}">
        <p14:creationId xmlns:p14="http://schemas.microsoft.com/office/powerpoint/2010/main" val="42926542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30</a:t>
            </a:fld>
            <a:endParaRPr lang="zh-CN" altLang="en-US"/>
          </a:p>
        </p:txBody>
      </p:sp>
    </p:spTree>
    <p:extLst>
      <p:ext uri="{BB962C8B-B14F-4D97-AF65-F5344CB8AC3E}">
        <p14:creationId xmlns:p14="http://schemas.microsoft.com/office/powerpoint/2010/main" val="887937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a:t>
            </a:fld>
            <a:endParaRPr lang="zh-CN" altLang="en-US"/>
          </a:p>
        </p:txBody>
      </p:sp>
    </p:spTree>
    <p:extLst>
      <p:ext uri="{BB962C8B-B14F-4D97-AF65-F5344CB8AC3E}">
        <p14:creationId xmlns:p14="http://schemas.microsoft.com/office/powerpoint/2010/main" val="26052478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31</a:t>
            </a:fld>
            <a:endParaRPr lang="zh-CN" altLang="en-US"/>
          </a:p>
        </p:txBody>
      </p:sp>
    </p:spTree>
    <p:extLst>
      <p:ext uri="{BB962C8B-B14F-4D97-AF65-F5344CB8AC3E}">
        <p14:creationId xmlns:p14="http://schemas.microsoft.com/office/powerpoint/2010/main" val="36654944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32</a:t>
            </a:fld>
            <a:endParaRPr lang="zh-CN" altLang="en-US"/>
          </a:p>
        </p:txBody>
      </p:sp>
    </p:spTree>
    <p:extLst>
      <p:ext uri="{BB962C8B-B14F-4D97-AF65-F5344CB8AC3E}">
        <p14:creationId xmlns:p14="http://schemas.microsoft.com/office/powerpoint/2010/main" val="34503534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33</a:t>
            </a:fld>
            <a:endParaRPr lang="zh-CN" altLang="en-US"/>
          </a:p>
        </p:txBody>
      </p:sp>
    </p:spTree>
    <p:extLst>
      <p:ext uri="{BB962C8B-B14F-4D97-AF65-F5344CB8AC3E}">
        <p14:creationId xmlns:p14="http://schemas.microsoft.com/office/powerpoint/2010/main" val="37883584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34</a:t>
            </a:fld>
            <a:endParaRPr lang="zh-CN" altLang="en-US"/>
          </a:p>
        </p:txBody>
      </p:sp>
    </p:spTree>
    <p:extLst>
      <p:ext uri="{BB962C8B-B14F-4D97-AF65-F5344CB8AC3E}">
        <p14:creationId xmlns:p14="http://schemas.microsoft.com/office/powerpoint/2010/main" val="20627578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35</a:t>
            </a:fld>
            <a:endParaRPr lang="zh-CN" altLang="en-US"/>
          </a:p>
        </p:txBody>
      </p:sp>
    </p:spTree>
    <p:extLst>
      <p:ext uri="{BB962C8B-B14F-4D97-AF65-F5344CB8AC3E}">
        <p14:creationId xmlns:p14="http://schemas.microsoft.com/office/powerpoint/2010/main" val="21509324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36</a:t>
            </a:fld>
            <a:endParaRPr lang="zh-CN" altLang="en-US"/>
          </a:p>
        </p:txBody>
      </p:sp>
    </p:spTree>
    <p:extLst>
      <p:ext uri="{BB962C8B-B14F-4D97-AF65-F5344CB8AC3E}">
        <p14:creationId xmlns:p14="http://schemas.microsoft.com/office/powerpoint/2010/main" val="26704400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37</a:t>
            </a:fld>
            <a:endParaRPr lang="zh-CN" altLang="en-US"/>
          </a:p>
        </p:txBody>
      </p:sp>
    </p:spTree>
    <p:extLst>
      <p:ext uri="{BB962C8B-B14F-4D97-AF65-F5344CB8AC3E}">
        <p14:creationId xmlns:p14="http://schemas.microsoft.com/office/powerpoint/2010/main" val="37867161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6FC1F8-B4A3-48E0-A5DB-A7E570CB2C41}" type="slidenum">
              <a:rPr lang="zh-CN" altLang="en-US" smtClean="0"/>
              <a:t>38</a:t>
            </a:fld>
            <a:endParaRPr lang="zh-CN" altLang="en-US"/>
          </a:p>
        </p:txBody>
      </p:sp>
    </p:spTree>
    <p:extLst>
      <p:ext uri="{BB962C8B-B14F-4D97-AF65-F5344CB8AC3E}">
        <p14:creationId xmlns:p14="http://schemas.microsoft.com/office/powerpoint/2010/main" val="36976100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6FC1F8-B4A3-48E0-A5DB-A7E570CB2C41}" type="slidenum">
              <a:rPr lang="zh-CN" altLang="en-US" smtClean="0"/>
              <a:t>39</a:t>
            </a:fld>
            <a:endParaRPr lang="zh-CN" altLang="en-US"/>
          </a:p>
        </p:txBody>
      </p:sp>
    </p:spTree>
    <p:extLst>
      <p:ext uri="{BB962C8B-B14F-4D97-AF65-F5344CB8AC3E}">
        <p14:creationId xmlns:p14="http://schemas.microsoft.com/office/powerpoint/2010/main" val="28876284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6FC1F8-B4A3-48E0-A5DB-A7E570CB2C41}" type="slidenum">
              <a:rPr lang="zh-CN" altLang="en-US" smtClean="0"/>
              <a:t>40</a:t>
            </a:fld>
            <a:endParaRPr lang="zh-CN" altLang="en-US"/>
          </a:p>
        </p:txBody>
      </p:sp>
    </p:spTree>
    <p:extLst>
      <p:ext uri="{BB962C8B-B14F-4D97-AF65-F5344CB8AC3E}">
        <p14:creationId xmlns:p14="http://schemas.microsoft.com/office/powerpoint/2010/main" val="2686566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a:t>
            </a:fld>
            <a:endParaRPr lang="zh-CN" altLang="en-US"/>
          </a:p>
        </p:txBody>
      </p:sp>
    </p:spTree>
    <p:extLst>
      <p:ext uri="{BB962C8B-B14F-4D97-AF65-F5344CB8AC3E}">
        <p14:creationId xmlns:p14="http://schemas.microsoft.com/office/powerpoint/2010/main" val="4862938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6FC1F8-B4A3-48E0-A5DB-A7E570CB2C41}" type="slidenum">
              <a:rPr lang="zh-CN" altLang="en-US" smtClean="0"/>
              <a:t>41</a:t>
            </a:fld>
            <a:endParaRPr lang="zh-CN" altLang="en-US"/>
          </a:p>
        </p:txBody>
      </p:sp>
    </p:spTree>
    <p:extLst>
      <p:ext uri="{BB962C8B-B14F-4D97-AF65-F5344CB8AC3E}">
        <p14:creationId xmlns:p14="http://schemas.microsoft.com/office/powerpoint/2010/main" val="27992013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6FC1F8-B4A3-48E0-A5DB-A7E570CB2C41}" type="slidenum">
              <a:rPr lang="zh-CN" altLang="en-US" smtClean="0"/>
              <a:t>42</a:t>
            </a:fld>
            <a:endParaRPr lang="zh-CN" altLang="en-US"/>
          </a:p>
        </p:txBody>
      </p:sp>
    </p:spTree>
    <p:extLst>
      <p:ext uri="{BB962C8B-B14F-4D97-AF65-F5344CB8AC3E}">
        <p14:creationId xmlns:p14="http://schemas.microsoft.com/office/powerpoint/2010/main" val="29993764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43</a:t>
            </a:fld>
            <a:endParaRPr lang="zh-CN" altLang="en-US"/>
          </a:p>
        </p:txBody>
      </p:sp>
    </p:spTree>
    <p:extLst>
      <p:ext uri="{BB962C8B-B14F-4D97-AF65-F5344CB8AC3E}">
        <p14:creationId xmlns:p14="http://schemas.microsoft.com/office/powerpoint/2010/main" val="26971529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44</a:t>
            </a:fld>
            <a:endParaRPr lang="zh-CN" altLang="en-US"/>
          </a:p>
        </p:txBody>
      </p:sp>
    </p:spTree>
    <p:extLst>
      <p:ext uri="{BB962C8B-B14F-4D97-AF65-F5344CB8AC3E}">
        <p14:creationId xmlns:p14="http://schemas.microsoft.com/office/powerpoint/2010/main" val="20046082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45</a:t>
            </a:fld>
            <a:endParaRPr lang="zh-CN" altLang="en-US"/>
          </a:p>
        </p:txBody>
      </p:sp>
    </p:spTree>
    <p:extLst>
      <p:ext uri="{BB962C8B-B14F-4D97-AF65-F5344CB8AC3E}">
        <p14:creationId xmlns:p14="http://schemas.microsoft.com/office/powerpoint/2010/main" val="20146277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46</a:t>
            </a:fld>
            <a:endParaRPr lang="zh-CN" altLang="en-US"/>
          </a:p>
        </p:txBody>
      </p:sp>
    </p:spTree>
    <p:extLst>
      <p:ext uri="{BB962C8B-B14F-4D97-AF65-F5344CB8AC3E}">
        <p14:creationId xmlns:p14="http://schemas.microsoft.com/office/powerpoint/2010/main" val="4839047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47</a:t>
            </a:fld>
            <a:endParaRPr lang="zh-CN" altLang="en-US"/>
          </a:p>
        </p:txBody>
      </p:sp>
    </p:spTree>
    <p:extLst>
      <p:ext uri="{BB962C8B-B14F-4D97-AF65-F5344CB8AC3E}">
        <p14:creationId xmlns:p14="http://schemas.microsoft.com/office/powerpoint/2010/main" val="23874962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48</a:t>
            </a:fld>
            <a:endParaRPr lang="zh-CN" altLang="en-US"/>
          </a:p>
        </p:txBody>
      </p:sp>
    </p:spTree>
    <p:extLst>
      <p:ext uri="{BB962C8B-B14F-4D97-AF65-F5344CB8AC3E}">
        <p14:creationId xmlns:p14="http://schemas.microsoft.com/office/powerpoint/2010/main" val="17394040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49</a:t>
            </a:fld>
            <a:endParaRPr lang="zh-CN" altLang="en-US"/>
          </a:p>
        </p:txBody>
      </p:sp>
    </p:spTree>
    <p:extLst>
      <p:ext uri="{BB962C8B-B14F-4D97-AF65-F5344CB8AC3E}">
        <p14:creationId xmlns:p14="http://schemas.microsoft.com/office/powerpoint/2010/main" val="16308336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50</a:t>
            </a:fld>
            <a:endParaRPr lang="zh-CN" altLang="en-US"/>
          </a:p>
        </p:txBody>
      </p:sp>
    </p:spTree>
    <p:extLst>
      <p:ext uri="{BB962C8B-B14F-4D97-AF65-F5344CB8AC3E}">
        <p14:creationId xmlns:p14="http://schemas.microsoft.com/office/powerpoint/2010/main" val="2681460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a:t>
            </a:fld>
            <a:endParaRPr lang="zh-CN" altLang="en-US"/>
          </a:p>
        </p:txBody>
      </p:sp>
    </p:spTree>
    <p:extLst>
      <p:ext uri="{BB962C8B-B14F-4D97-AF65-F5344CB8AC3E}">
        <p14:creationId xmlns:p14="http://schemas.microsoft.com/office/powerpoint/2010/main" val="26522273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51</a:t>
            </a:fld>
            <a:endParaRPr lang="zh-CN" altLang="en-US"/>
          </a:p>
        </p:txBody>
      </p:sp>
    </p:spTree>
    <p:extLst>
      <p:ext uri="{BB962C8B-B14F-4D97-AF65-F5344CB8AC3E}">
        <p14:creationId xmlns:p14="http://schemas.microsoft.com/office/powerpoint/2010/main" val="22448276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52</a:t>
            </a:fld>
            <a:endParaRPr lang="zh-CN" altLang="en-US"/>
          </a:p>
        </p:txBody>
      </p:sp>
    </p:spTree>
    <p:extLst>
      <p:ext uri="{BB962C8B-B14F-4D97-AF65-F5344CB8AC3E}">
        <p14:creationId xmlns:p14="http://schemas.microsoft.com/office/powerpoint/2010/main" val="26564736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53</a:t>
            </a:fld>
            <a:endParaRPr lang="zh-CN" altLang="en-US"/>
          </a:p>
        </p:txBody>
      </p:sp>
    </p:spTree>
    <p:extLst>
      <p:ext uri="{BB962C8B-B14F-4D97-AF65-F5344CB8AC3E}">
        <p14:creationId xmlns:p14="http://schemas.microsoft.com/office/powerpoint/2010/main" val="40736108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54</a:t>
            </a:fld>
            <a:endParaRPr lang="zh-CN" altLang="en-US"/>
          </a:p>
        </p:txBody>
      </p:sp>
    </p:spTree>
    <p:extLst>
      <p:ext uri="{BB962C8B-B14F-4D97-AF65-F5344CB8AC3E}">
        <p14:creationId xmlns:p14="http://schemas.microsoft.com/office/powerpoint/2010/main" val="14010133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55</a:t>
            </a:fld>
            <a:endParaRPr lang="zh-CN" altLang="en-US"/>
          </a:p>
        </p:txBody>
      </p:sp>
    </p:spTree>
    <p:extLst>
      <p:ext uri="{BB962C8B-B14F-4D97-AF65-F5344CB8AC3E}">
        <p14:creationId xmlns:p14="http://schemas.microsoft.com/office/powerpoint/2010/main" val="36022262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56</a:t>
            </a:fld>
            <a:endParaRPr lang="zh-CN" altLang="en-US"/>
          </a:p>
        </p:txBody>
      </p:sp>
    </p:spTree>
    <p:extLst>
      <p:ext uri="{BB962C8B-B14F-4D97-AF65-F5344CB8AC3E}">
        <p14:creationId xmlns:p14="http://schemas.microsoft.com/office/powerpoint/2010/main" val="8134916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57</a:t>
            </a:fld>
            <a:endParaRPr lang="zh-CN" altLang="en-US"/>
          </a:p>
        </p:txBody>
      </p:sp>
    </p:spTree>
    <p:extLst>
      <p:ext uri="{BB962C8B-B14F-4D97-AF65-F5344CB8AC3E}">
        <p14:creationId xmlns:p14="http://schemas.microsoft.com/office/powerpoint/2010/main" val="424166271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58</a:t>
            </a:fld>
            <a:endParaRPr lang="zh-CN" altLang="en-US"/>
          </a:p>
        </p:txBody>
      </p:sp>
    </p:spTree>
    <p:extLst>
      <p:ext uri="{BB962C8B-B14F-4D97-AF65-F5344CB8AC3E}">
        <p14:creationId xmlns:p14="http://schemas.microsoft.com/office/powerpoint/2010/main" val="53348505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59</a:t>
            </a:fld>
            <a:endParaRPr lang="zh-CN" altLang="en-US"/>
          </a:p>
        </p:txBody>
      </p:sp>
    </p:spTree>
    <p:extLst>
      <p:ext uri="{BB962C8B-B14F-4D97-AF65-F5344CB8AC3E}">
        <p14:creationId xmlns:p14="http://schemas.microsoft.com/office/powerpoint/2010/main" val="168040582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60</a:t>
            </a:fld>
            <a:endParaRPr lang="zh-CN" altLang="en-US"/>
          </a:p>
        </p:txBody>
      </p:sp>
    </p:spTree>
    <p:extLst>
      <p:ext uri="{BB962C8B-B14F-4D97-AF65-F5344CB8AC3E}">
        <p14:creationId xmlns:p14="http://schemas.microsoft.com/office/powerpoint/2010/main" val="2899152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a:t>
            </a:fld>
            <a:endParaRPr lang="zh-CN" altLang="en-US"/>
          </a:p>
        </p:txBody>
      </p:sp>
    </p:spTree>
    <p:extLst>
      <p:ext uri="{BB962C8B-B14F-4D97-AF65-F5344CB8AC3E}">
        <p14:creationId xmlns:p14="http://schemas.microsoft.com/office/powerpoint/2010/main" val="258336128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61</a:t>
            </a:fld>
            <a:endParaRPr lang="zh-CN" altLang="en-US"/>
          </a:p>
        </p:txBody>
      </p:sp>
    </p:spTree>
    <p:extLst>
      <p:ext uri="{BB962C8B-B14F-4D97-AF65-F5344CB8AC3E}">
        <p14:creationId xmlns:p14="http://schemas.microsoft.com/office/powerpoint/2010/main" val="257749353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62</a:t>
            </a:fld>
            <a:endParaRPr lang="zh-CN" altLang="en-US"/>
          </a:p>
        </p:txBody>
      </p:sp>
    </p:spTree>
    <p:extLst>
      <p:ext uri="{BB962C8B-B14F-4D97-AF65-F5344CB8AC3E}">
        <p14:creationId xmlns:p14="http://schemas.microsoft.com/office/powerpoint/2010/main" val="6604697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63</a:t>
            </a:fld>
            <a:endParaRPr lang="zh-CN" altLang="en-US"/>
          </a:p>
        </p:txBody>
      </p:sp>
    </p:spTree>
    <p:extLst>
      <p:ext uri="{BB962C8B-B14F-4D97-AF65-F5344CB8AC3E}">
        <p14:creationId xmlns:p14="http://schemas.microsoft.com/office/powerpoint/2010/main" val="240173896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64</a:t>
            </a:fld>
            <a:endParaRPr lang="zh-CN" altLang="en-US"/>
          </a:p>
        </p:txBody>
      </p:sp>
    </p:spTree>
    <p:extLst>
      <p:ext uri="{BB962C8B-B14F-4D97-AF65-F5344CB8AC3E}">
        <p14:creationId xmlns:p14="http://schemas.microsoft.com/office/powerpoint/2010/main" val="222104158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65</a:t>
            </a:fld>
            <a:endParaRPr lang="zh-CN" altLang="en-US"/>
          </a:p>
        </p:txBody>
      </p:sp>
    </p:spTree>
    <p:extLst>
      <p:ext uri="{BB962C8B-B14F-4D97-AF65-F5344CB8AC3E}">
        <p14:creationId xmlns:p14="http://schemas.microsoft.com/office/powerpoint/2010/main" val="41757755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66</a:t>
            </a:fld>
            <a:endParaRPr lang="zh-CN" altLang="en-US"/>
          </a:p>
        </p:txBody>
      </p:sp>
    </p:spTree>
    <p:extLst>
      <p:ext uri="{BB962C8B-B14F-4D97-AF65-F5344CB8AC3E}">
        <p14:creationId xmlns:p14="http://schemas.microsoft.com/office/powerpoint/2010/main" val="240013242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67</a:t>
            </a:fld>
            <a:endParaRPr lang="zh-CN" altLang="en-US"/>
          </a:p>
        </p:txBody>
      </p:sp>
    </p:spTree>
    <p:extLst>
      <p:ext uri="{BB962C8B-B14F-4D97-AF65-F5344CB8AC3E}">
        <p14:creationId xmlns:p14="http://schemas.microsoft.com/office/powerpoint/2010/main" val="389973265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68</a:t>
            </a:fld>
            <a:endParaRPr lang="zh-CN" altLang="en-US"/>
          </a:p>
        </p:txBody>
      </p:sp>
    </p:spTree>
    <p:extLst>
      <p:ext uri="{BB962C8B-B14F-4D97-AF65-F5344CB8AC3E}">
        <p14:creationId xmlns:p14="http://schemas.microsoft.com/office/powerpoint/2010/main" val="245489094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69</a:t>
            </a:fld>
            <a:endParaRPr lang="zh-CN" altLang="en-US"/>
          </a:p>
        </p:txBody>
      </p:sp>
    </p:spTree>
    <p:extLst>
      <p:ext uri="{BB962C8B-B14F-4D97-AF65-F5344CB8AC3E}">
        <p14:creationId xmlns:p14="http://schemas.microsoft.com/office/powerpoint/2010/main" val="195466887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70</a:t>
            </a:fld>
            <a:endParaRPr lang="zh-CN" altLang="en-US"/>
          </a:p>
        </p:txBody>
      </p:sp>
    </p:spTree>
    <p:extLst>
      <p:ext uri="{BB962C8B-B14F-4D97-AF65-F5344CB8AC3E}">
        <p14:creationId xmlns:p14="http://schemas.microsoft.com/office/powerpoint/2010/main" val="979659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a:t>
            </a:fld>
            <a:endParaRPr lang="zh-CN" altLang="en-US"/>
          </a:p>
        </p:txBody>
      </p:sp>
    </p:spTree>
    <p:extLst>
      <p:ext uri="{BB962C8B-B14F-4D97-AF65-F5344CB8AC3E}">
        <p14:creationId xmlns:p14="http://schemas.microsoft.com/office/powerpoint/2010/main" val="237621455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71</a:t>
            </a:fld>
            <a:endParaRPr lang="zh-CN" altLang="en-US"/>
          </a:p>
        </p:txBody>
      </p:sp>
    </p:spTree>
    <p:extLst>
      <p:ext uri="{BB962C8B-B14F-4D97-AF65-F5344CB8AC3E}">
        <p14:creationId xmlns:p14="http://schemas.microsoft.com/office/powerpoint/2010/main" val="32204964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72</a:t>
            </a:fld>
            <a:endParaRPr lang="zh-CN" altLang="en-US"/>
          </a:p>
        </p:txBody>
      </p:sp>
    </p:spTree>
    <p:extLst>
      <p:ext uri="{BB962C8B-B14F-4D97-AF65-F5344CB8AC3E}">
        <p14:creationId xmlns:p14="http://schemas.microsoft.com/office/powerpoint/2010/main" val="32766070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73</a:t>
            </a:fld>
            <a:endParaRPr lang="zh-CN" altLang="en-US"/>
          </a:p>
        </p:txBody>
      </p:sp>
    </p:spTree>
    <p:extLst>
      <p:ext uri="{BB962C8B-B14F-4D97-AF65-F5344CB8AC3E}">
        <p14:creationId xmlns:p14="http://schemas.microsoft.com/office/powerpoint/2010/main" val="34145907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74</a:t>
            </a:fld>
            <a:endParaRPr lang="zh-CN" altLang="en-US"/>
          </a:p>
        </p:txBody>
      </p:sp>
    </p:spTree>
    <p:extLst>
      <p:ext uri="{BB962C8B-B14F-4D97-AF65-F5344CB8AC3E}">
        <p14:creationId xmlns:p14="http://schemas.microsoft.com/office/powerpoint/2010/main" val="64790374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75</a:t>
            </a:fld>
            <a:endParaRPr lang="zh-CN" altLang="en-US"/>
          </a:p>
        </p:txBody>
      </p:sp>
    </p:spTree>
    <p:extLst>
      <p:ext uri="{BB962C8B-B14F-4D97-AF65-F5344CB8AC3E}">
        <p14:creationId xmlns:p14="http://schemas.microsoft.com/office/powerpoint/2010/main" val="243462092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76</a:t>
            </a:fld>
            <a:endParaRPr lang="zh-CN" altLang="en-US"/>
          </a:p>
        </p:txBody>
      </p:sp>
    </p:spTree>
    <p:extLst>
      <p:ext uri="{BB962C8B-B14F-4D97-AF65-F5344CB8AC3E}">
        <p14:creationId xmlns:p14="http://schemas.microsoft.com/office/powerpoint/2010/main" val="313312720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77</a:t>
            </a:fld>
            <a:endParaRPr lang="zh-CN" altLang="en-US"/>
          </a:p>
        </p:txBody>
      </p:sp>
    </p:spTree>
    <p:extLst>
      <p:ext uri="{BB962C8B-B14F-4D97-AF65-F5344CB8AC3E}">
        <p14:creationId xmlns:p14="http://schemas.microsoft.com/office/powerpoint/2010/main" val="350349115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78</a:t>
            </a:fld>
            <a:endParaRPr lang="zh-CN" altLang="en-US"/>
          </a:p>
        </p:txBody>
      </p:sp>
    </p:spTree>
    <p:extLst>
      <p:ext uri="{BB962C8B-B14F-4D97-AF65-F5344CB8AC3E}">
        <p14:creationId xmlns:p14="http://schemas.microsoft.com/office/powerpoint/2010/main" val="94733069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79</a:t>
            </a:fld>
            <a:endParaRPr lang="zh-CN" altLang="en-US"/>
          </a:p>
        </p:txBody>
      </p:sp>
    </p:spTree>
    <p:extLst>
      <p:ext uri="{BB962C8B-B14F-4D97-AF65-F5344CB8AC3E}">
        <p14:creationId xmlns:p14="http://schemas.microsoft.com/office/powerpoint/2010/main" val="167989332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80</a:t>
            </a:fld>
            <a:endParaRPr lang="zh-CN" altLang="en-US"/>
          </a:p>
        </p:txBody>
      </p:sp>
    </p:spTree>
    <p:extLst>
      <p:ext uri="{BB962C8B-B14F-4D97-AF65-F5344CB8AC3E}">
        <p14:creationId xmlns:p14="http://schemas.microsoft.com/office/powerpoint/2010/main" val="1952148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a:t>
            </a:fld>
            <a:endParaRPr lang="zh-CN" altLang="en-US"/>
          </a:p>
        </p:txBody>
      </p:sp>
    </p:spTree>
    <p:extLst>
      <p:ext uri="{BB962C8B-B14F-4D97-AF65-F5344CB8AC3E}">
        <p14:creationId xmlns:p14="http://schemas.microsoft.com/office/powerpoint/2010/main" val="256642369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81</a:t>
            </a:fld>
            <a:endParaRPr lang="zh-CN" altLang="en-US"/>
          </a:p>
        </p:txBody>
      </p:sp>
    </p:spTree>
    <p:extLst>
      <p:ext uri="{BB962C8B-B14F-4D97-AF65-F5344CB8AC3E}">
        <p14:creationId xmlns:p14="http://schemas.microsoft.com/office/powerpoint/2010/main" val="286343062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82</a:t>
            </a:fld>
            <a:endParaRPr lang="zh-CN" altLang="en-US"/>
          </a:p>
        </p:txBody>
      </p:sp>
    </p:spTree>
    <p:extLst>
      <p:ext uri="{BB962C8B-B14F-4D97-AF65-F5344CB8AC3E}">
        <p14:creationId xmlns:p14="http://schemas.microsoft.com/office/powerpoint/2010/main" val="10280624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83</a:t>
            </a:fld>
            <a:endParaRPr lang="zh-CN" altLang="en-US"/>
          </a:p>
        </p:txBody>
      </p:sp>
    </p:spTree>
    <p:extLst>
      <p:ext uri="{BB962C8B-B14F-4D97-AF65-F5344CB8AC3E}">
        <p14:creationId xmlns:p14="http://schemas.microsoft.com/office/powerpoint/2010/main" val="27117702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84</a:t>
            </a:fld>
            <a:endParaRPr lang="zh-CN" altLang="en-US"/>
          </a:p>
        </p:txBody>
      </p:sp>
    </p:spTree>
    <p:extLst>
      <p:ext uri="{BB962C8B-B14F-4D97-AF65-F5344CB8AC3E}">
        <p14:creationId xmlns:p14="http://schemas.microsoft.com/office/powerpoint/2010/main" val="117526665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85</a:t>
            </a:fld>
            <a:endParaRPr lang="zh-CN" altLang="en-US"/>
          </a:p>
        </p:txBody>
      </p:sp>
    </p:spTree>
    <p:extLst>
      <p:ext uri="{BB962C8B-B14F-4D97-AF65-F5344CB8AC3E}">
        <p14:creationId xmlns:p14="http://schemas.microsoft.com/office/powerpoint/2010/main" val="427575171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86</a:t>
            </a:fld>
            <a:endParaRPr lang="zh-CN" altLang="en-US"/>
          </a:p>
        </p:txBody>
      </p:sp>
    </p:spTree>
    <p:extLst>
      <p:ext uri="{BB962C8B-B14F-4D97-AF65-F5344CB8AC3E}">
        <p14:creationId xmlns:p14="http://schemas.microsoft.com/office/powerpoint/2010/main" val="358040929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87</a:t>
            </a:fld>
            <a:endParaRPr lang="zh-CN" altLang="en-US"/>
          </a:p>
        </p:txBody>
      </p:sp>
    </p:spTree>
    <p:extLst>
      <p:ext uri="{BB962C8B-B14F-4D97-AF65-F5344CB8AC3E}">
        <p14:creationId xmlns:p14="http://schemas.microsoft.com/office/powerpoint/2010/main" val="273545525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88</a:t>
            </a:fld>
            <a:endParaRPr lang="zh-CN" altLang="en-US"/>
          </a:p>
        </p:txBody>
      </p:sp>
    </p:spTree>
    <p:extLst>
      <p:ext uri="{BB962C8B-B14F-4D97-AF65-F5344CB8AC3E}">
        <p14:creationId xmlns:p14="http://schemas.microsoft.com/office/powerpoint/2010/main" val="61322272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89</a:t>
            </a:fld>
            <a:endParaRPr lang="zh-CN" altLang="en-US"/>
          </a:p>
        </p:txBody>
      </p:sp>
    </p:spTree>
    <p:extLst>
      <p:ext uri="{BB962C8B-B14F-4D97-AF65-F5344CB8AC3E}">
        <p14:creationId xmlns:p14="http://schemas.microsoft.com/office/powerpoint/2010/main" val="349449233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90</a:t>
            </a:fld>
            <a:endParaRPr lang="zh-CN" altLang="en-US"/>
          </a:p>
        </p:txBody>
      </p:sp>
    </p:spTree>
    <p:extLst>
      <p:ext uri="{BB962C8B-B14F-4D97-AF65-F5344CB8AC3E}">
        <p14:creationId xmlns:p14="http://schemas.microsoft.com/office/powerpoint/2010/main" val="3676192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a:t>
            </a:fld>
            <a:endParaRPr lang="zh-CN" altLang="en-US"/>
          </a:p>
        </p:txBody>
      </p:sp>
    </p:spTree>
    <p:extLst>
      <p:ext uri="{BB962C8B-B14F-4D97-AF65-F5344CB8AC3E}">
        <p14:creationId xmlns:p14="http://schemas.microsoft.com/office/powerpoint/2010/main" val="191786360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91</a:t>
            </a:fld>
            <a:endParaRPr lang="zh-CN" altLang="en-US"/>
          </a:p>
        </p:txBody>
      </p:sp>
    </p:spTree>
    <p:extLst>
      <p:ext uri="{BB962C8B-B14F-4D97-AF65-F5344CB8AC3E}">
        <p14:creationId xmlns:p14="http://schemas.microsoft.com/office/powerpoint/2010/main" val="369364806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92</a:t>
            </a:fld>
            <a:endParaRPr lang="zh-CN" altLang="en-US"/>
          </a:p>
        </p:txBody>
      </p:sp>
    </p:spTree>
    <p:extLst>
      <p:ext uri="{BB962C8B-B14F-4D97-AF65-F5344CB8AC3E}">
        <p14:creationId xmlns:p14="http://schemas.microsoft.com/office/powerpoint/2010/main" val="198094171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93</a:t>
            </a:fld>
            <a:endParaRPr lang="zh-CN" altLang="en-US"/>
          </a:p>
        </p:txBody>
      </p:sp>
    </p:spTree>
    <p:extLst>
      <p:ext uri="{BB962C8B-B14F-4D97-AF65-F5344CB8AC3E}">
        <p14:creationId xmlns:p14="http://schemas.microsoft.com/office/powerpoint/2010/main" val="385824954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94</a:t>
            </a:fld>
            <a:endParaRPr lang="zh-CN" altLang="en-US"/>
          </a:p>
        </p:txBody>
      </p:sp>
    </p:spTree>
    <p:extLst>
      <p:ext uri="{BB962C8B-B14F-4D97-AF65-F5344CB8AC3E}">
        <p14:creationId xmlns:p14="http://schemas.microsoft.com/office/powerpoint/2010/main" val="63215108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95</a:t>
            </a:fld>
            <a:endParaRPr lang="zh-CN" altLang="en-US"/>
          </a:p>
        </p:txBody>
      </p:sp>
    </p:spTree>
    <p:extLst>
      <p:ext uri="{BB962C8B-B14F-4D97-AF65-F5344CB8AC3E}">
        <p14:creationId xmlns:p14="http://schemas.microsoft.com/office/powerpoint/2010/main" val="351701313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96</a:t>
            </a:fld>
            <a:endParaRPr lang="zh-CN" altLang="en-US"/>
          </a:p>
        </p:txBody>
      </p:sp>
    </p:spTree>
    <p:extLst>
      <p:ext uri="{BB962C8B-B14F-4D97-AF65-F5344CB8AC3E}">
        <p14:creationId xmlns:p14="http://schemas.microsoft.com/office/powerpoint/2010/main" val="360015490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97</a:t>
            </a:fld>
            <a:endParaRPr lang="zh-CN" altLang="en-US"/>
          </a:p>
        </p:txBody>
      </p:sp>
    </p:spTree>
    <p:extLst>
      <p:ext uri="{BB962C8B-B14F-4D97-AF65-F5344CB8AC3E}">
        <p14:creationId xmlns:p14="http://schemas.microsoft.com/office/powerpoint/2010/main" val="412886223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98</a:t>
            </a:fld>
            <a:endParaRPr lang="zh-CN" altLang="en-US"/>
          </a:p>
        </p:txBody>
      </p:sp>
    </p:spTree>
    <p:extLst>
      <p:ext uri="{BB962C8B-B14F-4D97-AF65-F5344CB8AC3E}">
        <p14:creationId xmlns:p14="http://schemas.microsoft.com/office/powerpoint/2010/main" val="428954338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99</a:t>
            </a:fld>
            <a:endParaRPr lang="zh-CN" altLang="en-US"/>
          </a:p>
        </p:txBody>
      </p:sp>
    </p:spTree>
    <p:extLst>
      <p:ext uri="{BB962C8B-B14F-4D97-AF65-F5344CB8AC3E}">
        <p14:creationId xmlns:p14="http://schemas.microsoft.com/office/powerpoint/2010/main" val="429263089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100</a:t>
            </a:fld>
            <a:endParaRPr lang="zh-CN" altLang="en-US"/>
          </a:p>
        </p:txBody>
      </p:sp>
    </p:spTree>
    <p:extLst>
      <p:ext uri="{BB962C8B-B14F-4D97-AF65-F5344CB8AC3E}">
        <p14:creationId xmlns:p14="http://schemas.microsoft.com/office/powerpoint/2010/main" val="35320300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Picture 2" descr="礼堂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16400" y="5365750"/>
            <a:ext cx="4927600" cy="14859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二校门"/>
          <p:cNvPicPr>
            <a:picLocks noChangeAspect="1" noChangeArrowheads="1"/>
          </p:cNvPicPr>
          <p:nvPr userDrawn="1"/>
        </p:nvPicPr>
        <p:blipFill>
          <a:blip r:embed="rId3">
            <a:clrChange>
              <a:clrFrom>
                <a:srgbClr val="FFFCF7"/>
              </a:clrFrom>
              <a:clrTo>
                <a:srgbClr val="FFFCF7">
                  <a:alpha val="0"/>
                </a:srgbClr>
              </a:clrTo>
            </a:clrChange>
            <a:extLst>
              <a:ext uri="{28A0092B-C50C-407E-A947-70E740481C1C}">
                <a14:useLocalDpi xmlns:a14="http://schemas.microsoft.com/office/drawing/2010/main" val="0"/>
              </a:ext>
            </a:extLst>
          </a:blip>
          <a:srcRect/>
          <a:stretch>
            <a:fillRect/>
          </a:stretch>
        </p:blipFill>
        <p:spPr bwMode="auto">
          <a:xfrm>
            <a:off x="0" y="4044950"/>
            <a:ext cx="2349500" cy="28130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9" descr="未标题-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12223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0" y="1222375"/>
            <a:ext cx="9144000" cy="1978025"/>
          </a:xfrm>
        </p:spPr>
        <p:txBody>
          <a:bodyPr anchor="ctr" anchorCtr="1">
            <a:normAutofit/>
          </a:bodyPr>
          <a:lstStyle>
            <a:lvl1pPr algn="ctr">
              <a:lnSpc>
                <a:spcPct val="100000"/>
              </a:lnSpc>
              <a:defRPr sz="48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 y="3457576"/>
            <a:ext cx="9134475" cy="2228849"/>
          </a:xfrm>
        </p:spPr>
        <p:txBody>
          <a:bodyPr anchor="ctr" anchorCtr="1">
            <a:normAutofit/>
          </a:bodyPr>
          <a:lstStyle>
            <a:lvl1pPr marL="0" indent="0" algn="ctr">
              <a:lnSpc>
                <a:spcPct val="100000"/>
              </a:lnSpc>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fld id="{C4DEACD8-9172-4BE0-BF69-3AE0805BDBD3}" type="datetime2">
              <a:rPr lang="zh-CN" altLang="en-US" smtClean="0"/>
              <a:t>2021年3月28日</a:t>
            </a:fld>
            <a:endParaRPr lang="zh-CN" altLang="en-US" dirty="0"/>
          </a:p>
        </p:txBody>
      </p:sp>
      <p:sp>
        <p:nvSpPr>
          <p:cNvPr id="5" name="Footer Placeholder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Slide Number Placeholder 5"/>
          <p:cNvSpPr>
            <a:spLocks noGrp="1"/>
          </p:cNvSpPr>
          <p:nvPr>
            <p:ph type="sldNum" sz="quarter" idx="12"/>
          </p:nvPr>
        </p:nvSpPr>
        <p:spPr/>
        <p:txBody>
          <a:bodyPr/>
          <a:lstStyle/>
          <a:p>
            <a:fld id="{AB393D56-620A-4FA6-AFE0-8A286AD08B3F}" type="slidenum">
              <a:rPr lang="zh-CN" altLang="en-US" smtClean="0"/>
              <a:t>‹#›</a:t>
            </a:fld>
            <a:endParaRPr lang="zh-CN" altLang="en-US"/>
          </a:p>
        </p:txBody>
      </p:sp>
      <p:pic>
        <p:nvPicPr>
          <p:cNvPr id="10" name="Picture 7" descr="line6"/>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3200400"/>
            <a:ext cx="9144000" cy="25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6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461963" y="1457325"/>
            <a:ext cx="8220075" cy="4899026"/>
          </a:xfrm>
        </p:spPr>
        <p:txBody>
          <a:bodyPr/>
          <a:lstStyle>
            <a:lvl1pPr algn="just">
              <a:lnSpc>
                <a:spcPct val="100000"/>
              </a:lnSpc>
              <a:defRPr/>
            </a:lvl1pPr>
            <a:lvl2pPr algn="just">
              <a:lnSpc>
                <a:spcPct val="100000"/>
              </a:lnSpc>
              <a:defRPr/>
            </a:lvl2pPr>
            <a:lvl3pPr algn="just">
              <a:lnSpc>
                <a:spcPct val="100000"/>
              </a:lnSpc>
              <a:defRPr/>
            </a:lvl3pPr>
            <a:lvl4pPr algn="just">
              <a:lnSpc>
                <a:spcPct val="100000"/>
              </a:lnSpc>
              <a:defRPr/>
            </a:lvl4pPr>
            <a:lvl5pPr indent="-360000" algn="just">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defRPr/>
            </a:lvl1pPr>
          </a:lstStyle>
          <a:p>
            <a:fld id="{FE5F219A-EC9F-4AD0-8836-930323F9B309}" type="datetime2">
              <a:rPr lang="zh-CN" altLang="en-US" smtClean="0"/>
              <a:t>2021年3月28日</a:t>
            </a:fld>
            <a:endParaRPr lang="zh-CN" altLang="en-US" dirty="0"/>
          </a:p>
        </p:txBody>
      </p:sp>
      <p:sp>
        <p:nvSpPr>
          <p:cNvPr id="5" name="Footer Placeholder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Slide Number Placeholder 5"/>
          <p:cNvSpPr>
            <a:spLocks noGrp="1"/>
          </p:cNvSpPr>
          <p:nvPr>
            <p:ph type="sldNum" sz="quarter" idx="12"/>
          </p:nvPr>
        </p:nvSpPr>
        <p:spPr/>
        <p:txBody>
          <a:bodyPr/>
          <a:lstStyle/>
          <a:p>
            <a:fld id="{AB393D56-620A-4FA6-AFE0-8A286AD08B3F}" type="slidenum">
              <a:rPr lang="zh-CN" altLang="en-US" smtClean="0"/>
              <a:t>‹#›</a:t>
            </a:fld>
            <a:endParaRPr lang="zh-CN" altLang="en-US" dirty="0"/>
          </a:p>
        </p:txBody>
      </p:sp>
    </p:spTree>
    <p:extLst>
      <p:ext uri="{BB962C8B-B14F-4D97-AF65-F5344CB8AC3E}">
        <p14:creationId xmlns:p14="http://schemas.microsoft.com/office/powerpoint/2010/main" val="21320850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342900" y="1495425"/>
            <a:ext cx="4171950" cy="486092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4629150" y="1495425"/>
            <a:ext cx="4171950" cy="486092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lvl1pPr>
              <a:defRPr/>
            </a:lvl1pPr>
          </a:lstStyle>
          <a:p>
            <a:fld id="{D8447BA2-8023-4328-A0D3-EFC07578AF05}" type="datetime2">
              <a:rPr lang="zh-CN" altLang="en-US" smtClean="0"/>
              <a:t>2021年3月28日</a:t>
            </a:fld>
            <a:endParaRPr lang="zh-CN" altLang="en-US" dirty="0"/>
          </a:p>
        </p:txBody>
      </p:sp>
      <p:sp>
        <p:nvSpPr>
          <p:cNvPr id="6" name="Footer Placeholder 5"/>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7" name="Slide Number Placeholder 6"/>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1403204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 y="0"/>
            <a:ext cx="9134475" cy="1325563"/>
          </a:xfrm>
        </p:spPr>
        <p:txBody>
          <a:bodyPr/>
          <a:lstStyle>
            <a:lvl1pPr>
              <a:lnSpc>
                <a:spcPct val="100000"/>
              </a:lnSpc>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61950" y="1476375"/>
            <a:ext cx="4136232" cy="685800"/>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Content Placeholder 3"/>
          <p:cNvSpPr>
            <a:spLocks noGrp="1"/>
          </p:cNvSpPr>
          <p:nvPr>
            <p:ph sz="half" idx="2"/>
          </p:nvPr>
        </p:nvSpPr>
        <p:spPr>
          <a:xfrm>
            <a:off x="361950" y="2162175"/>
            <a:ext cx="4136232" cy="419417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Text Placeholder 4"/>
          <p:cNvSpPr>
            <a:spLocks noGrp="1"/>
          </p:cNvSpPr>
          <p:nvPr>
            <p:ph type="body" sz="quarter" idx="3"/>
          </p:nvPr>
        </p:nvSpPr>
        <p:spPr>
          <a:xfrm>
            <a:off x="4629150" y="1476375"/>
            <a:ext cx="4210050" cy="685800"/>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Content Placeholder 5"/>
          <p:cNvSpPr>
            <a:spLocks noGrp="1"/>
          </p:cNvSpPr>
          <p:nvPr>
            <p:ph sz="quarter" idx="4"/>
          </p:nvPr>
        </p:nvSpPr>
        <p:spPr>
          <a:xfrm>
            <a:off x="4629150" y="2162175"/>
            <a:ext cx="4210050" cy="419417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7" name="Date Placeholder 6"/>
          <p:cNvSpPr>
            <a:spLocks noGrp="1"/>
          </p:cNvSpPr>
          <p:nvPr>
            <p:ph type="dt" sz="half" idx="10"/>
          </p:nvPr>
        </p:nvSpPr>
        <p:spPr/>
        <p:txBody>
          <a:bodyPr/>
          <a:lstStyle>
            <a:lvl1pPr>
              <a:defRPr/>
            </a:lvl1pPr>
          </a:lstStyle>
          <a:p>
            <a:fld id="{8E97D390-4981-4C1B-8A15-A9E8E3A66C12}" type="datetime2">
              <a:rPr lang="zh-CN" altLang="en-US" smtClean="0"/>
              <a:t>2021年3月28日</a:t>
            </a:fld>
            <a:endParaRPr lang="zh-CN" altLang="en-US" dirty="0"/>
          </a:p>
        </p:txBody>
      </p:sp>
      <p:sp>
        <p:nvSpPr>
          <p:cNvPr id="8" name="Footer Placeholder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Slide Number Placeholder 8"/>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40825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lvl1pPr>
              <a:defRPr/>
            </a:lvl1pPr>
          </a:lstStyle>
          <a:p>
            <a:fld id="{18468E9D-8419-4880-8ABF-88061BF02419}" type="datetime2">
              <a:rPr lang="zh-CN" altLang="en-US" smtClean="0"/>
              <a:t>2021年3月28日</a:t>
            </a:fld>
            <a:endParaRPr lang="zh-CN" altLang="en-US" dirty="0"/>
          </a:p>
        </p:txBody>
      </p:sp>
      <p:sp>
        <p:nvSpPr>
          <p:cNvPr id="4" name="Footer Placeholder 3"/>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5" name="Slide Number Placeholder 4"/>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1465087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C0AD369-3878-466E-B0E4-E63B1EDFA932}" type="datetime2">
              <a:rPr lang="zh-CN" altLang="en-US" smtClean="0"/>
              <a:t>2021年3月28日</a:t>
            </a:fld>
            <a:endParaRPr lang="zh-CN" altLang="en-US" dirty="0"/>
          </a:p>
        </p:txBody>
      </p:sp>
      <p:sp>
        <p:nvSpPr>
          <p:cNvPr id="3" name="Footer Placeholder 2"/>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4" name="Slide Number Placeholder 3"/>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1133645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defRPr/>
            </a:lvl1pPr>
          </a:lstStyle>
          <a:p>
            <a:fld id="{AF7915FB-6CAD-4951-A6AF-05083E3AC695}" type="datetime2">
              <a:rPr lang="zh-CN" altLang="en-US" smtClean="0"/>
              <a:t>2021年3月28日</a:t>
            </a:fld>
            <a:endParaRPr lang="zh-CN" altLang="en-US" dirty="0"/>
          </a:p>
        </p:txBody>
      </p:sp>
      <p:sp>
        <p:nvSpPr>
          <p:cNvPr id="5" name="Footer Placeholder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Slide Number Placeholder 5"/>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1977984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lvl1pPr>
              <a:lnSpc>
                <a:spcPct val="100000"/>
              </a:lnSpc>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defRPr/>
            </a:lvl1pPr>
          </a:lstStyle>
          <a:p>
            <a:fld id="{C95D53CB-848F-46E8-8BC9-4FE1CCE42B36}" type="datetime2">
              <a:rPr lang="zh-CN" altLang="en-US" smtClean="0"/>
              <a:t>2021年3月28日</a:t>
            </a:fld>
            <a:endParaRPr lang="zh-CN" altLang="en-US" dirty="0"/>
          </a:p>
        </p:txBody>
      </p:sp>
      <p:sp>
        <p:nvSpPr>
          <p:cNvPr id="5" name="Footer Placeholder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Slide Number Placeholder 5"/>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2399528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3176"/>
            <a:ext cx="91440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61963" y="1328739"/>
            <a:ext cx="8220075" cy="502761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0" y="6356351"/>
            <a:ext cx="2057400" cy="365125"/>
          </a:xfrm>
          <a:prstGeom prst="rect">
            <a:avLst/>
          </a:prstGeom>
        </p:spPr>
        <p:txBody>
          <a:bodyPr vert="horz" lIns="91440" tIns="45720" rIns="91440" bIns="45720" rtlCol="0" anchor="ctr"/>
          <a:lstStyle>
            <a:lvl1pPr algn="ctr" defTabSz="914400" rtl="0" eaLnBrk="1" latinLnBrk="0" hangingPunct="1">
              <a:lnSpc>
                <a:spcPct val="90000"/>
              </a:lnSpc>
              <a:spcBef>
                <a:spcPct val="0"/>
              </a:spcBef>
              <a:buNone/>
              <a:defRPr lang="zh-CN" altLang="en-US" sz="2000" b="1" i="0" kern="1200" baseline="0" smtClean="0">
                <a:solidFill>
                  <a:schemeClr val="tx1"/>
                </a:solidFill>
                <a:latin typeface="Times New Roman" panose="02020603050405020304" pitchFamily="18" charset="0"/>
                <a:ea typeface="宋体" panose="02010600030101010101" pitchFamily="2" charset="-122"/>
                <a:cs typeface="+mj-cs"/>
              </a:defRPr>
            </a:lvl1pPr>
          </a:lstStyle>
          <a:p>
            <a:fld id="{1C282504-39BA-4F69-8195-55F9ED95D3DB}" type="datetime2">
              <a:rPr lang="zh-CN" altLang="en-US" smtClean="0"/>
              <a:t>2021年3月28日</a:t>
            </a:fld>
            <a:endParaRPr lang="zh-CN" altLang="en-US" dirty="0"/>
          </a:p>
        </p:txBody>
      </p:sp>
      <p:sp>
        <p:nvSpPr>
          <p:cNvPr id="5" name="Footer Placeholder 4"/>
          <p:cNvSpPr>
            <a:spLocks noGrp="1"/>
          </p:cNvSpPr>
          <p:nvPr>
            <p:ph type="ftr" sz="quarter" idx="3"/>
          </p:nvPr>
        </p:nvSpPr>
        <p:spPr>
          <a:xfrm>
            <a:off x="2057399" y="6356351"/>
            <a:ext cx="5019675" cy="365125"/>
          </a:xfrm>
          <a:prstGeom prst="rect">
            <a:avLst/>
          </a:prstGeom>
        </p:spPr>
        <p:txBody>
          <a:bodyPr vert="horz" lIns="91440" tIns="45720" rIns="91440" bIns="45720" rtlCol="0" anchor="ctr"/>
          <a:lstStyle>
            <a:lvl1pPr marL="0" algn="ctr" defTabSz="914400" rtl="0" eaLnBrk="1" latinLnBrk="0" hangingPunct="1">
              <a:lnSpc>
                <a:spcPct val="90000"/>
              </a:lnSpc>
              <a:spcBef>
                <a:spcPct val="0"/>
              </a:spcBef>
              <a:buNone/>
              <a:defRPr lang="zh-CN" altLang="en-US" sz="2000" b="1" i="0" kern="1200" baseline="0" dirty="0" smtClean="0">
                <a:solidFill>
                  <a:schemeClr val="tx1"/>
                </a:solidFill>
                <a:latin typeface="Times New Roman" panose="02020603050405020304" pitchFamily="18" charset="0"/>
                <a:ea typeface="宋体" panose="02010600030101010101" pitchFamily="2" charset="-122"/>
                <a:cs typeface="+mj-cs"/>
              </a:defRPr>
            </a:lvl1pPr>
          </a:lstStyle>
          <a:p>
            <a:r>
              <a:rPr lang="zh-CN" altLang="en-US" smtClean="0"/>
              <a:t>雍俊海</a:t>
            </a:r>
            <a:r>
              <a:rPr lang="en-US" altLang="zh-CN" smtClean="0"/>
              <a:t>: </a:t>
            </a:r>
            <a:r>
              <a:rPr lang="zh-CN" altLang="en-US" smtClean="0"/>
              <a:t>面向对象程序设计基础</a:t>
            </a:r>
            <a:endParaRPr lang="zh-CN" altLang="en-US" dirty="0"/>
          </a:p>
        </p:txBody>
      </p:sp>
      <p:sp>
        <p:nvSpPr>
          <p:cNvPr id="6" name="Slide Number Placeholder 5"/>
          <p:cNvSpPr>
            <a:spLocks noGrp="1"/>
          </p:cNvSpPr>
          <p:nvPr>
            <p:ph type="sldNum" sz="quarter" idx="4"/>
          </p:nvPr>
        </p:nvSpPr>
        <p:spPr>
          <a:xfrm>
            <a:off x="7077075" y="6356351"/>
            <a:ext cx="2057400" cy="365125"/>
          </a:xfrm>
          <a:prstGeom prst="rect">
            <a:avLst/>
          </a:prstGeom>
        </p:spPr>
        <p:txBody>
          <a:bodyPr vert="horz" lIns="91440" tIns="45720" rIns="91440" bIns="45720" rtlCol="0" anchor="ctr"/>
          <a:lstStyle>
            <a:lvl1pPr marL="0" algn="ctr" defTabSz="914400" rtl="0" eaLnBrk="1" latinLnBrk="0" hangingPunct="1">
              <a:lnSpc>
                <a:spcPct val="90000"/>
              </a:lnSpc>
              <a:spcBef>
                <a:spcPct val="0"/>
              </a:spcBef>
              <a:buNone/>
              <a:defRPr lang="zh-CN" altLang="en-US" sz="2000" b="1" i="0" kern="1200" baseline="0" smtClean="0">
                <a:solidFill>
                  <a:schemeClr val="tx1"/>
                </a:solidFill>
                <a:latin typeface="Times New Roman" panose="02020603050405020304" pitchFamily="18" charset="0"/>
                <a:ea typeface="宋体" panose="02010600030101010101" pitchFamily="2" charset="-122"/>
                <a:cs typeface="+mj-cs"/>
              </a:defRPr>
            </a:lvl1pPr>
          </a:lstStyle>
          <a:p>
            <a:fld id="{AB393D56-620A-4FA6-AFE0-8A286AD08B3F}" type="slidenum">
              <a:rPr lang="en-US" altLang="zh-CN" smtClean="0"/>
              <a:pPr/>
              <a:t>‹#›</a:t>
            </a:fld>
            <a:endParaRPr lang="en-US" dirty="0"/>
          </a:p>
        </p:txBody>
      </p:sp>
    </p:spTree>
    <p:extLst>
      <p:ext uri="{BB962C8B-B14F-4D97-AF65-F5344CB8AC3E}">
        <p14:creationId xmlns:p14="http://schemas.microsoft.com/office/powerpoint/2010/main" val="39249854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70" r:id="rId7"/>
    <p:sldLayoutId id="2147483671" r:id="rId8"/>
  </p:sldLayoutIdLst>
  <p:hf hdr="0"/>
  <p:txStyles>
    <p:titleStyle>
      <a:lvl1pPr algn="ctr" defTabSz="914400" rtl="0" eaLnBrk="1" latinLnBrk="0" hangingPunct="1">
        <a:lnSpc>
          <a:spcPct val="90000"/>
        </a:lnSpc>
        <a:spcBef>
          <a:spcPct val="0"/>
        </a:spcBef>
        <a:buNone/>
        <a:defRPr sz="3600" b="1" i="0" kern="1200" baseline="0">
          <a:solidFill>
            <a:schemeClr val="tx1"/>
          </a:solidFill>
          <a:latin typeface="Times New Roman" panose="02020603050405020304" pitchFamily="18" charset="0"/>
          <a:ea typeface="黑体" panose="02010609060101010101" pitchFamily="49" charset="-122"/>
          <a:cs typeface="+mj-cs"/>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
        <a:defRPr lang="zh-CN" altLang="en-US" sz="2800" b="1" i="0" kern="1200" baseline="0" dirty="0" smtClean="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90000"/>
        </a:lnSpc>
        <a:spcBef>
          <a:spcPts val="500"/>
        </a:spcBef>
        <a:buFont typeface="Wingdings" panose="05000000000000000000" pitchFamily="2" charset="2"/>
        <a:buChar char=""/>
        <a:defRPr lang="zh-CN" altLang="en-US" sz="2600" b="1" i="0" kern="1200" baseline="0" dirty="0" smtClean="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90000"/>
        </a:lnSpc>
        <a:spcBef>
          <a:spcPts val="500"/>
        </a:spcBef>
        <a:buFont typeface="Wingdings" panose="05000000000000000000" pitchFamily="2" charset="2"/>
        <a:buChar char=""/>
        <a:defRPr lang="zh-CN" altLang="en-US" sz="2500" b="1" i="0" kern="1200" baseline="0" dirty="0" smtClean="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90000"/>
        </a:lnSpc>
        <a:spcBef>
          <a:spcPts val="500"/>
        </a:spcBef>
        <a:buFont typeface="Wingdings" panose="05000000000000000000" pitchFamily="2" charset="2"/>
        <a:buChar char=""/>
        <a:defRPr lang="zh-CN" altLang="en-US" sz="2400" b="1" i="0" kern="1200" baseline="0" dirty="0" smtClean="0">
          <a:solidFill>
            <a:srgbClr val="960032"/>
          </a:solidFill>
          <a:latin typeface="Times New Roman" panose="02020603050405020304" pitchFamily="18" charset="0"/>
          <a:ea typeface="宋体" panose="02010600030101010101" pitchFamily="2" charset="-122"/>
          <a:cs typeface="+mj-cs"/>
        </a:defRPr>
      </a:lvl4pPr>
      <a:lvl5pPr marL="1438275" indent="-361950" algn="just" defTabSz="914400" rtl="0" eaLnBrk="1" latinLnBrk="0" hangingPunct="1">
        <a:lnSpc>
          <a:spcPct val="90000"/>
        </a:lnSpc>
        <a:spcBef>
          <a:spcPts val="500"/>
        </a:spcBef>
        <a:buFont typeface="Wingdings" panose="05000000000000000000" pitchFamily="2" charset="2"/>
        <a:buChar char=""/>
        <a:defRPr lang="en-US" altLang="en-US" sz="2400" b="1" i="0" kern="1200" baseline="0" dirty="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7.wmf"/><Relationship Id="rId4" Type="http://schemas.openxmlformats.org/officeDocument/2006/relationships/oleObject" Target="../embeddings/oleObject6.bin"/></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7.wmf"/><Relationship Id="rId4" Type="http://schemas.openxmlformats.org/officeDocument/2006/relationships/oleObject" Target="../embeddings/oleObject7.bin"/></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8.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notesSlide" Target="../notesSlides/notesSlide2.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slideLayout" Target="../slideLayouts/slideLayout6.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6.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7.wmf"/><Relationship Id="rId4" Type="http://schemas.openxmlformats.org/officeDocument/2006/relationships/oleObject" Target="../embeddings/oleObject5.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本课程采用</a:t>
            </a:r>
            <a:endParaRPr lang="zh-CN" altLang="en-US" dirty="0"/>
          </a:p>
        </p:txBody>
      </p:sp>
      <p:sp>
        <p:nvSpPr>
          <p:cNvPr id="4" name="日期占位符 3"/>
          <p:cNvSpPr>
            <a:spLocks noGrp="1"/>
          </p:cNvSpPr>
          <p:nvPr>
            <p:ph type="dt" sz="half" idx="10"/>
          </p:nvPr>
        </p:nvSpPr>
        <p:spPr/>
        <p:txBody>
          <a:bodyPr/>
          <a:lstStyle/>
          <a:p>
            <a:fld id="{FE5F219A-EC9F-4AD0-8836-930323F9B309}" type="datetime2">
              <a:rPr lang="zh-CN" altLang="en-US" smtClean="0"/>
              <a:t>2021年3月28日</a:t>
            </a:fld>
            <a:endParaRPr lang="zh-CN" altLang="en-US" dirty="0"/>
          </a:p>
        </p:txBody>
      </p:sp>
      <p:sp>
        <p:nvSpPr>
          <p:cNvPr id="5" name="页脚占位符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灯片编号占位符 5"/>
          <p:cNvSpPr>
            <a:spLocks noGrp="1"/>
          </p:cNvSpPr>
          <p:nvPr>
            <p:ph type="sldNum" sz="quarter" idx="12"/>
          </p:nvPr>
        </p:nvSpPr>
        <p:spPr/>
        <p:txBody>
          <a:bodyPr/>
          <a:lstStyle/>
          <a:p>
            <a:fld id="{AB393D56-620A-4FA6-AFE0-8A286AD08B3F}" type="slidenum">
              <a:rPr lang="zh-CN" altLang="en-US" smtClean="0"/>
              <a:t>1</a:t>
            </a:fld>
            <a:endParaRPr lang="zh-CN" altLang="en-US" dirty="0"/>
          </a:p>
        </p:txBody>
      </p:sp>
      <p:sp>
        <p:nvSpPr>
          <p:cNvPr id="7"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8" name="图片 7">
            <a:extLst>
              <a:ext uri="{FF2B5EF4-FFF2-40B4-BE49-F238E27FC236}">
                <a16:creationId xmlns="" xmlns:a16="http://schemas.microsoft.com/office/drawing/2014/main" id="{93CD6244-59FA-48DB-B6C7-5D03B29020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9637" y="459440"/>
            <a:ext cx="1600204" cy="504174"/>
          </a:xfrm>
          <a:prstGeom prst="rect">
            <a:avLst/>
          </a:prstGeom>
        </p:spPr>
      </p:pic>
      <p:sp>
        <p:nvSpPr>
          <p:cNvPr id="9" name="矩形 8">
            <a:extLst>
              <a:ext uri="{FF2B5EF4-FFF2-40B4-BE49-F238E27FC236}">
                <a16:creationId xmlns="" xmlns:a16="http://schemas.microsoft.com/office/drawing/2014/main" id="{C45A83C2-4C6C-40EF-9115-166580DD2CEC}"/>
              </a:ext>
            </a:extLst>
          </p:cNvPr>
          <p:cNvSpPr/>
          <p:nvPr/>
        </p:nvSpPr>
        <p:spPr>
          <a:xfrm>
            <a:off x="395786" y="2206836"/>
            <a:ext cx="2954656" cy="1930657"/>
          </a:xfrm>
          <a:prstGeom prst="rect">
            <a:avLst/>
          </a:prstGeom>
          <a:noFill/>
        </p:spPr>
        <p:txBody>
          <a:bodyPr wrap="none">
            <a:spAutoFit/>
          </a:bodyPr>
          <a:lstStyle/>
          <a:p>
            <a:pPr algn="ctr">
              <a:lnSpc>
                <a:spcPct val="150000"/>
              </a:lnSpc>
            </a:pPr>
            <a:r>
              <a:rPr lang="zh-CN" altLang="en-US" sz="3200" b="1" dirty="0">
                <a:gradFill>
                  <a:gsLst>
                    <a:gs pos="0">
                      <a:srgbClr val="639EF4"/>
                    </a:gs>
                    <a:gs pos="100000">
                      <a:srgbClr val="00B050">
                        <a:lumMod val="99000"/>
                      </a:srgbClr>
                    </a:gs>
                  </a:gsLst>
                  <a:lin ang="7200000" scaled="0"/>
                </a:gradFill>
                <a:latin typeface="Microsoft YaHei" panose="020B0503020204020204" pitchFamily="34" charset="-122"/>
                <a:ea typeface="Microsoft YaHei" panose="020B0503020204020204" pitchFamily="34" charset="-122"/>
              </a:rPr>
              <a:t>本次直播是</a:t>
            </a:r>
            <a:endParaRPr lang="en-US" altLang="zh-CN" sz="3200" b="1" dirty="0">
              <a:gradFill>
                <a:gsLst>
                  <a:gs pos="0">
                    <a:srgbClr val="639EF4"/>
                  </a:gs>
                  <a:gs pos="100000">
                    <a:srgbClr val="00B050">
                      <a:lumMod val="99000"/>
                    </a:srgbClr>
                  </a:gs>
                </a:gsLst>
                <a:lin ang="7200000" scaled="0"/>
              </a:gradFill>
              <a:latin typeface="Microsoft YaHei" panose="020B0503020204020204" pitchFamily="34" charset="-122"/>
              <a:ea typeface="Microsoft YaHei" panose="020B0503020204020204" pitchFamily="34" charset="-122"/>
            </a:endParaRPr>
          </a:p>
          <a:p>
            <a:pPr algn="ctr">
              <a:lnSpc>
                <a:spcPct val="150000"/>
              </a:lnSpc>
            </a:pPr>
            <a:r>
              <a:rPr lang="zh-CN" altLang="en-US" sz="5400" b="1" dirty="0">
                <a:gradFill>
                  <a:gsLst>
                    <a:gs pos="0">
                      <a:srgbClr val="639EF4"/>
                    </a:gs>
                    <a:gs pos="100000">
                      <a:srgbClr val="00B050">
                        <a:lumMod val="99000"/>
                      </a:srgbClr>
                    </a:gs>
                  </a:gsLst>
                  <a:lin ang="7200000" scaled="0"/>
                </a:gradFill>
                <a:latin typeface="Microsoft YaHei" panose="020B0503020204020204" pitchFamily="34" charset="-122"/>
                <a:ea typeface="Microsoft YaHei" panose="020B0503020204020204" pitchFamily="34" charset="-122"/>
              </a:rPr>
              <a:t>视频直播</a:t>
            </a:r>
          </a:p>
        </p:txBody>
      </p:sp>
      <p:sp>
        <p:nvSpPr>
          <p:cNvPr id="18" name="Text Box 22"/>
          <p:cNvSpPr txBox="1">
            <a:spLocks noChangeArrowheads="1"/>
          </p:cNvSpPr>
          <p:nvPr/>
        </p:nvSpPr>
        <p:spPr bwMode="auto">
          <a:xfrm>
            <a:off x="908804" y="5163738"/>
            <a:ext cx="1928620" cy="852621"/>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0" anchor="ctr"/>
          <a:lstStyle/>
          <a:p>
            <a:pPr algn="ctr" eaLnBrk="0" fontAlgn="base" hangingPunct="0">
              <a:lnSpc>
                <a:spcPct val="95000"/>
              </a:lnSpc>
              <a:spcBef>
                <a:spcPct val="0"/>
              </a:spcBef>
              <a:spcAft>
                <a:spcPct val="0"/>
              </a:spcAft>
            </a:pPr>
            <a:r>
              <a:rPr kumimoji="1" lang="zh-CN" altLang="en-US" sz="2400" b="1" dirty="0" smtClean="0">
                <a:solidFill>
                  <a:srgbClr val="000000"/>
                </a:solidFill>
                <a:latin typeface="Times New Roman" panose="02020603050405020304" pitchFamily="18" charset="0"/>
                <a:ea typeface="楷体_GB2312" pitchFamily="49" charset="-122"/>
              </a:rPr>
              <a:t>请登陆雨课堂签到。</a:t>
            </a:r>
            <a:endParaRPr kumimoji="1" lang="en-US" altLang="zh-CN" sz="2400" b="1" dirty="0" smtClean="0">
              <a:solidFill>
                <a:srgbClr val="000000"/>
              </a:solidFill>
              <a:latin typeface="Times New Roman" panose="02020603050405020304" pitchFamily="18" charset="0"/>
              <a:ea typeface="楷体_GB2312" pitchFamily="49" charset="-122"/>
            </a:endParaRPr>
          </a:p>
        </p:txBody>
      </p:sp>
      <p:sp>
        <p:nvSpPr>
          <p:cNvPr id="24" name="Text Box 22"/>
          <p:cNvSpPr txBox="1">
            <a:spLocks noChangeArrowheads="1"/>
          </p:cNvSpPr>
          <p:nvPr/>
        </p:nvSpPr>
        <p:spPr bwMode="auto">
          <a:xfrm>
            <a:off x="908804" y="4147461"/>
            <a:ext cx="1928620" cy="852621"/>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0" anchor="ctr"/>
          <a:lstStyle/>
          <a:p>
            <a:pPr algn="ctr" eaLnBrk="0" fontAlgn="base" hangingPunct="0">
              <a:lnSpc>
                <a:spcPct val="95000"/>
              </a:lnSpc>
              <a:spcBef>
                <a:spcPct val="0"/>
              </a:spcBef>
              <a:spcAft>
                <a:spcPct val="0"/>
              </a:spcAft>
            </a:pPr>
            <a:r>
              <a:rPr kumimoji="1" lang="en-US" altLang="zh-CN" sz="2400" b="1" dirty="0" smtClean="0">
                <a:solidFill>
                  <a:srgbClr val="000000"/>
                </a:solidFill>
                <a:latin typeface="Times New Roman" panose="02020603050405020304" pitchFamily="18" charset="0"/>
                <a:ea typeface="楷体_GB2312" pitchFamily="49" charset="-122"/>
              </a:rPr>
              <a:t>9:50</a:t>
            </a:r>
            <a:r>
              <a:rPr kumimoji="1" lang="zh-CN" altLang="en-US" sz="2400" b="1" dirty="0">
                <a:solidFill>
                  <a:srgbClr val="000000"/>
                </a:solidFill>
                <a:latin typeface="Times New Roman" panose="02020603050405020304" pitchFamily="18" charset="0"/>
                <a:ea typeface="楷体_GB2312" pitchFamily="49" charset="-122"/>
              </a:rPr>
              <a:t>正式开始上课。</a:t>
            </a:r>
            <a:endParaRPr kumimoji="1" lang="en-US" altLang="zh-CN" sz="2400" b="1" dirty="0" smtClean="0">
              <a:solidFill>
                <a:srgbClr val="000000"/>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1617933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6"/>
            <a:ext cx="9144000" cy="979877"/>
          </a:xfrm>
        </p:spPr>
        <p:txBody>
          <a:bodyPr/>
          <a:lstStyle/>
          <a:p>
            <a:r>
              <a:rPr lang="zh-CN" altLang="en-US" dirty="0"/>
              <a:t>指针赋值示例</a:t>
            </a:r>
          </a:p>
        </p:txBody>
      </p:sp>
      <p:sp>
        <p:nvSpPr>
          <p:cNvPr id="3" name="内容占位符 2"/>
          <p:cNvSpPr>
            <a:spLocks noGrp="1"/>
          </p:cNvSpPr>
          <p:nvPr>
            <p:ph idx="1"/>
          </p:nvPr>
        </p:nvSpPr>
        <p:spPr>
          <a:xfrm>
            <a:off x="461963" y="1003610"/>
            <a:ext cx="8220075" cy="5352741"/>
          </a:xfrm>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=10):</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mb_show</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FF"/>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char</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smtClean="0">
                <a:solidFill>
                  <a:srgbClr val="808080"/>
                </a:solidFill>
                <a:latin typeface="新宋体" panose="02010609030101010101" pitchFamily="49" charset="-122"/>
                <a:ea typeface="新宋体" panose="02010609030101010101" pitchFamily="49" charset="-122"/>
              </a:rPr>
              <a:t>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808080"/>
                </a:solidFill>
                <a:latin typeface="新宋体" panose="02010609030101010101" pitchFamily="49" charset="-122"/>
                <a:ea typeface="新宋体" panose="02010609030101010101" pitchFamily="49" charset="-122"/>
              </a:rPr>
              <a:t>s</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a</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定义实例对象</a:t>
            </a:r>
            <a:r>
              <a:rPr lang="en-US" altLang="zh-CN" sz="1800" dirty="0" smtClean="0">
                <a:solidFill>
                  <a:srgbClr val="008000"/>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*p = &amp;a;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定义指针，并赋值。“</a:t>
            </a:r>
            <a:r>
              <a:rPr lang="en-US" altLang="zh-CN" sz="1800" dirty="0">
                <a:solidFill>
                  <a:srgbClr val="008000"/>
                </a:solidFill>
                <a:latin typeface="新宋体" panose="02010609030101010101" pitchFamily="49" charset="-122"/>
                <a:ea typeface="新宋体" panose="02010609030101010101" pitchFamily="49" charset="-122"/>
              </a:rPr>
              <a:t>&amp;”</a:t>
            </a:r>
            <a:r>
              <a:rPr lang="zh-CN" altLang="en-US" sz="1800" dirty="0">
                <a:solidFill>
                  <a:srgbClr val="008000"/>
                </a:solidFill>
                <a:latin typeface="新宋体" panose="02010609030101010101" pitchFamily="49" charset="-122"/>
                <a:ea typeface="新宋体" panose="02010609030101010101" pitchFamily="49" charset="-122"/>
              </a:rPr>
              <a:t>表示</a:t>
            </a:r>
            <a:r>
              <a:rPr lang="zh-CN" altLang="en-US" sz="1800" dirty="0">
                <a:solidFill>
                  <a:srgbClr val="FF0000"/>
                </a:solidFill>
                <a:latin typeface="新宋体" panose="02010609030101010101" pitchFamily="49" charset="-122"/>
                <a:ea typeface="新宋体" panose="02010609030101010101" pitchFamily="49" charset="-122"/>
              </a:rPr>
              <a:t>取地址</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*q = </a:t>
            </a:r>
            <a:r>
              <a:rPr lang="en-US" altLang="zh-CN" sz="1800" dirty="0">
                <a:solidFill>
                  <a:srgbClr val="008080"/>
                </a:solidFill>
                <a:latin typeface="新宋体" panose="02010609030101010101" pitchFamily="49" charset="-122"/>
                <a:ea typeface="新宋体" panose="02010609030101010101" pitchFamily="49" charset="-122"/>
              </a:rPr>
              <a:t>new</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(20);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定义指针，创建实例对象，并赋值</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p-&gt;</a:t>
            </a:r>
            <a:r>
              <a:rPr lang="en-US" altLang="zh-CN" sz="1800" dirty="0" err="1">
                <a:solidFill>
                  <a:srgbClr val="000000"/>
                </a:solidFill>
                <a:latin typeface="新宋体" panose="02010609030101010101" pitchFamily="49" charset="-122"/>
                <a:ea typeface="新宋体" panose="02010609030101010101" pitchFamily="49" charset="-122"/>
              </a:rPr>
              <a:t>mb_show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"p-&gt;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通过指针调用成员函数</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p = q;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指针赋值</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(*p).</a:t>
            </a:r>
            <a:r>
              <a:rPr lang="en-US" altLang="zh-CN" sz="1800" dirty="0" err="1">
                <a:solidFill>
                  <a:srgbClr val="000000"/>
                </a:solidFill>
                <a:latin typeface="新宋体" panose="02010609030101010101" pitchFamily="49" charset="-122"/>
                <a:ea typeface="新宋体" panose="02010609030101010101" pitchFamily="49" charset="-122"/>
              </a:rPr>
              <a:t>mb_show</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"(*q).</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表示</a:t>
            </a:r>
            <a:r>
              <a:rPr lang="zh-CN" altLang="en-US" sz="1800" dirty="0">
                <a:solidFill>
                  <a:srgbClr val="FF0000"/>
                </a:solidFill>
                <a:latin typeface="新宋体" panose="02010609030101010101" pitchFamily="49" charset="-122"/>
                <a:ea typeface="新宋体" panose="02010609030101010101" pitchFamily="49" charset="-122"/>
              </a:rPr>
              <a:t>取在该地址上</a:t>
            </a:r>
            <a:r>
              <a:rPr lang="zh-CN" altLang="en-US" sz="1800" dirty="0" smtClean="0">
                <a:solidFill>
                  <a:srgbClr val="FF0000"/>
                </a:solidFill>
                <a:latin typeface="新宋体" panose="02010609030101010101" pitchFamily="49" charset="-122"/>
                <a:ea typeface="新宋体" panose="02010609030101010101" pitchFamily="49" charset="-122"/>
              </a:rPr>
              <a:t>的实例对象</a:t>
            </a:r>
            <a:endParaRPr lang="zh-CN" altLang="en-US" sz="1800" dirty="0">
              <a:solidFill>
                <a:srgbClr val="FF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delete</a:t>
            </a:r>
            <a:r>
              <a:rPr lang="en-US" altLang="zh-CN" sz="1800" dirty="0">
                <a:solidFill>
                  <a:srgbClr val="000000"/>
                </a:solidFill>
                <a:latin typeface="新宋体" panose="02010609030101010101" pitchFamily="49" charset="-122"/>
                <a:ea typeface="新宋体" panose="02010609030101010101" pitchFamily="49" charset="-122"/>
              </a:rPr>
              <a:t> q;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别忘了释放内存空间</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a:t>
            </a:fld>
            <a:endParaRPr lang="zh-CN" altLang="en-US"/>
          </a:p>
        </p:txBody>
      </p:sp>
      <p:sp>
        <p:nvSpPr>
          <p:cNvPr id="6" name="Line 4"/>
          <p:cNvSpPr>
            <a:spLocks noChangeShapeType="1"/>
          </p:cNvSpPr>
          <p:nvPr/>
        </p:nvSpPr>
        <p:spPr bwMode="auto">
          <a:xfrm flipV="1">
            <a:off x="0" y="983053"/>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6462455" y="5418228"/>
            <a:ext cx="1852870" cy="93812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a:solidFill>
                  <a:srgbClr val="0000FF"/>
                </a:solidFill>
                <a:ea typeface="楷体_GB2312" pitchFamily="49" charset="-122"/>
                <a:sym typeface="Wingdings" panose="05000000000000000000" pitchFamily="2" charset="2"/>
              </a:rPr>
              <a:t>p-&gt;</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=10</a:t>
            </a:r>
          </a:p>
          <a:p>
            <a:pPr marL="180000">
              <a:spcBef>
                <a:spcPct val="0"/>
              </a:spcBef>
              <a:buNone/>
            </a:pPr>
            <a:r>
              <a:rPr lang="en-US" altLang="zh-CN" sz="2000" dirty="0">
                <a:solidFill>
                  <a:srgbClr val="0000FF"/>
                </a:solidFill>
                <a:ea typeface="楷体_GB2312" pitchFamily="49" charset="-122"/>
                <a:sym typeface="Wingdings" panose="05000000000000000000" pitchFamily="2" charset="2"/>
              </a:rPr>
              <a:t>(*q).</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=20</a:t>
            </a:r>
          </a:p>
        </p:txBody>
      </p:sp>
      <p:grpSp>
        <p:nvGrpSpPr>
          <p:cNvPr id="10" name="组合 9"/>
          <p:cNvGrpSpPr/>
          <p:nvPr/>
        </p:nvGrpSpPr>
        <p:grpSpPr>
          <a:xfrm>
            <a:off x="2976365" y="1103704"/>
            <a:ext cx="4000672" cy="1227667"/>
            <a:chOff x="4567236" y="1713970"/>
            <a:chExt cx="4000672" cy="1227667"/>
          </a:xfrm>
        </p:grpSpPr>
        <p:sp>
          <p:nvSpPr>
            <p:cNvPr id="11" name="Rectangle 13"/>
            <p:cNvSpPr>
              <a:spLocks noChangeArrowheads="1"/>
            </p:cNvSpPr>
            <p:nvPr/>
          </p:nvSpPr>
          <p:spPr bwMode="auto">
            <a:xfrm>
              <a:off x="6243084" y="1774825"/>
              <a:ext cx="2324824" cy="1166812"/>
            </a:xfrm>
            <a:prstGeom prst="rect">
              <a:avLst/>
            </a:prstGeom>
            <a:solidFill>
              <a:schemeClr val="bg1"/>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dirty="0">
                  <a:solidFill>
                    <a:srgbClr val="0000FF"/>
                  </a:solidFill>
                  <a:ea typeface="新宋体" panose="02010609030101010101" pitchFamily="49" charset="-122"/>
                </a:rPr>
                <a:t> </a:t>
              </a:r>
              <a:r>
                <a:rPr lang="zh-CN" altLang="en-US" sz="2000" dirty="0" smtClean="0">
                  <a:solidFill>
                    <a:srgbClr val="0000FF"/>
                  </a:solidFill>
                  <a:ea typeface="新宋体" panose="02010609030101010101" pitchFamily="49" charset="-122"/>
                </a:rPr>
                <a:t>实例对象</a:t>
              </a:r>
              <a:r>
                <a:rPr lang="en-US" altLang="zh-CN" sz="2000" dirty="0" smtClean="0">
                  <a:solidFill>
                    <a:srgbClr val="0000FF"/>
                  </a:solidFill>
                  <a:ea typeface="新宋体" panose="02010609030101010101" pitchFamily="49" charset="-122"/>
                </a:rPr>
                <a:t>a</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12" name="Rectangle 14"/>
            <p:cNvSpPr>
              <a:spLocks noChangeArrowheads="1"/>
            </p:cNvSpPr>
            <p:nvPr/>
          </p:nvSpPr>
          <p:spPr bwMode="auto">
            <a:xfrm>
              <a:off x="7277039" y="2095500"/>
              <a:ext cx="1290869" cy="35877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dirty="0" err="1" smtClean="0">
                  <a:solidFill>
                    <a:srgbClr val="000000"/>
                  </a:solidFill>
                  <a:ea typeface="新宋体" panose="02010609030101010101" pitchFamily="49" charset="-122"/>
                </a:rPr>
                <a:t>m_a</a:t>
              </a:r>
              <a:r>
                <a:rPr lang="en-US" altLang="zh-CN" sz="2000" dirty="0" smtClean="0">
                  <a:solidFill>
                    <a:srgbClr val="000000"/>
                  </a:solidFill>
                  <a:ea typeface="新宋体" panose="02010609030101010101" pitchFamily="49" charset="-122"/>
                </a:rPr>
                <a:t>=10</a:t>
              </a:r>
            </a:p>
          </p:txBody>
        </p:sp>
        <p:sp>
          <p:nvSpPr>
            <p:cNvPr id="13" name="Rectangle 14"/>
            <p:cNvSpPr>
              <a:spLocks noChangeArrowheads="1"/>
            </p:cNvSpPr>
            <p:nvPr/>
          </p:nvSpPr>
          <p:spPr bwMode="auto">
            <a:xfrm>
              <a:off x="7277038" y="2454274"/>
              <a:ext cx="1290869" cy="35877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dirty="0" err="1" smtClean="0">
                  <a:solidFill>
                    <a:srgbClr val="000000"/>
                  </a:solidFill>
                  <a:ea typeface="新宋体" panose="02010609030101010101" pitchFamily="49" charset="-122"/>
                </a:rPr>
                <a:t>mb_show</a:t>
              </a:r>
              <a:r>
                <a:rPr lang="en-US" altLang="zh-CN" sz="2000" dirty="0" smtClean="0">
                  <a:solidFill>
                    <a:srgbClr val="000000"/>
                  </a:solidFill>
                  <a:ea typeface="新宋体" panose="02010609030101010101" pitchFamily="49" charset="-122"/>
                </a:rPr>
                <a:t>(s)</a:t>
              </a:r>
              <a:endParaRPr lang="en-US" altLang="zh-CN" sz="2000" dirty="0">
                <a:solidFill>
                  <a:srgbClr val="008000"/>
                </a:solidFill>
                <a:latin typeface="新宋体" panose="02010609030101010101" pitchFamily="49" charset="-122"/>
                <a:ea typeface="新宋体" panose="02010609030101010101" pitchFamily="49" charset="-122"/>
              </a:endParaRPr>
            </a:p>
          </p:txBody>
        </p:sp>
        <p:sp>
          <p:nvSpPr>
            <p:cNvPr id="14" name="Rectangle 19"/>
            <p:cNvSpPr>
              <a:spLocks noChangeArrowheads="1"/>
            </p:cNvSpPr>
            <p:nvPr/>
          </p:nvSpPr>
          <p:spPr bwMode="auto">
            <a:xfrm>
              <a:off x="4567236" y="1713970"/>
              <a:ext cx="337297" cy="3603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dirty="0" smtClean="0">
                  <a:solidFill>
                    <a:srgbClr val="000000"/>
                  </a:solidFill>
                  <a:ea typeface="新宋体" panose="02010609030101010101" pitchFamily="49" charset="-122"/>
                </a:rPr>
                <a:t>p</a:t>
              </a:r>
              <a:endParaRPr lang="en-US" altLang="zh-CN" sz="2000" dirty="0">
                <a:solidFill>
                  <a:srgbClr val="008000"/>
                </a:solidFill>
                <a:latin typeface="新宋体" panose="02010609030101010101" pitchFamily="49" charset="-122"/>
                <a:ea typeface="新宋体" panose="02010609030101010101" pitchFamily="49" charset="-122"/>
              </a:endParaRPr>
            </a:p>
          </p:txBody>
        </p:sp>
        <p:sp>
          <p:nvSpPr>
            <p:cNvPr id="15" name="Line 20"/>
            <p:cNvSpPr>
              <a:spLocks noChangeShapeType="1"/>
            </p:cNvSpPr>
            <p:nvPr/>
          </p:nvSpPr>
          <p:spPr bwMode="auto">
            <a:xfrm>
              <a:off x="5457650" y="1972733"/>
              <a:ext cx="785432" cy="0"/>
            </a:xfrm>
            <a:prstGeom prst="line">
              <a:avLst/>
            </a:prstGeom>
            <a:noFill/>
            <a:ln w="38100">
              <a:solidFill>
                <a:srgbClr val="FF3300"/>
              </a:solidFill>
              <a:round/>
              <a:headEnd type="oval"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endParaRPr lang="zh-CN" altLang="en-US"/>
            </a:p>
          </p:txBody>
        </p:sp>
        <p:sp>
          <p:nvSpPr>
            <p:cNvPr id="16" name="Rectangle 14"/>
            <p:cNvSpPr>
              <a:spLocks noChangeArrowheads="1"/>
            </p:cNvSpPr>
            <p:nvPr/>
          </p:nvSpPr>
          <p:spPr bwMode="auto">
            <a:xfrm>
              <a:off x="4920692" y="1776412"/>
              <a:ext cx="650240" cy="35877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dirty="0" smtClean="0">
                  <a:solidFill>
                    <a:srgbClr val="000000"/>
                  </a:solidFill>
                  <a:ea typeface="新宋体" panose="02010609030101010101" pitchFamily="49" charset="-122"/>
                </a:rPr>
                <a:t>&amp;a</a:t>
              </a:r>
            </a:p>
          </p:txBody>
        </p:sp>
      </p:grpSp>
      <p:sp>
        <p:nvSpPr>
          <p:cNvPr id="17" name="内容占位符 2"/>
          <p:cNvSpPr txBox="1">
            <a:spLocks/>
          </p:cNvSpPr>
          <p:nvPr/>
        </p:nvSpPr>
        <p:spPr>
          <a:xfrm>
            <a:off x="7120867" y="1103704"/>
            <a:ext cx="1577330" cy="1196977"/>
          </a:xfrm>
          <a:prstGeom prst="rect">
            <a:avLst/>
          </a:prstGeom>
          <a:ln w="38100">
            <a:solidFill>
              <a:srgbClr val="FF3300"/>
            </a:solidFill>
          </a:ln>
        </p:spPr>
        <p:txBody>
          <a:bodyPr vert="horz" lIns="91440" tIns="45720" rIns="91440" bIns="45720" rtlCol="0">
            <a:normAutofit fontScale="77500" lnSpcReduction="20000"/>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新宋体" panose="02010609030101010101" pitchFamily="49" charset="-122"/>
                <a:ea typeface="新宋体" panose="02010609030101010101" pitchFamily="49" charset="-122"/>
              </a:rPr>
              <a:t>调用方式</a:t>
            </a:r>
            <a:r>
              <a:rPr lang="en-US" altLang="zh-CN" dirty="0">
                <a:latin typeface="新宋体" panose="02010609030101010101" pitchFamily="49" charset="-122"/>
                <a:ea typeface="新宋体" panose="02010609030101010101" pitchFamily="49" charset="-122"/>
              </a:rPr>
              <a:t>:</a:t>
            </a:r>
          </a:p>
          <a:p>
            <a:pPr marL="0" indent="0">
              <a:buNone/>
            </a:pPr>
            <a:r>
              <a:rPr lang="en-US" altLang="zh-CN" dirty="0">
                <a:latin typeface="新宋体" panose="02010609030101010101" pitchFamily="49" charset="-122"/>
                <a:ea typeface="新宋体" panose="02010609030101010101" pitchFamily="49" charset="-122"/>
              </a:rPr>
              <a:t>p-&gt;</a:t>
            </a:r>
            <a:r>
              <a:rPr lang="en-US" altLang="zh-CN" dirty="0" err="1">
                <a:latin typeface="新宋体" panose="02010609030101010101" pitchFamily="49" charset="-122"/>
                <a:ea typeface="新宋体" panose="02010609030101010101" pitchFamily="49" charset="-122"/>
              </a:rPr>
              <a:t>m_a</a:t>
            </a:r>
            <a:endParaRPr lang="en-US" altLang="zh-CN" dirty="0">
              <a:latin typeface="新宋体" panose="02010609030101010101" pitchFamily="49" charset="-122"/>
              <a:ea typeface="新宋体" panose="02010609030101010101" pitchFamily="49" charset="-122"/>
            </a:endParaRPr>
          </a:p>
          <a:p>
            <a:pPr marL="0" indent="0">
              <a:buNone/>
            </a:pPr>
            <a:r>
              <a:rPr lang="en-US" altLang="zh-CN" dirty="0">
                <a:latin typeface="新宋体" panose="02010609030101010101" pitchFamily="49" charset="-122"/>
                <a:ea typeface="新宋体" panose="02010609030101010101" pitchFamily="49" charset="-122"/>
              </a:rPr>
              <a:t>(*p).</a:t>
            </a:r>
            <a:r>
              <a:rPr lang="en-US" altLang="zh-CN" dirty="0" err="1">
                <a:latin typeface="新宋体" panose="02010609030101010101" pitchFamily="49" charset="-122"/>
                <a:ea typeface="新宋体" panose="02010609030101010101" pitchFamily="49" charset="-122"/>
              </a:rPr>
              <a:t>m_a</a:t>
            </a:r>
            <a:endParaRPr lang="en-US" altLang="zh-CN" dirty="0">
              <a:latin typeface="新宋体" panose="02010609030101010101" pitchFamily="49" charset="-122"/>
              <a:ea typeface="新宋体" panose="02010609030101010101" pitchFamily="49" charset="-122"/>
            </a:endParaRPr>
          </a:p>
        </p:txBody>
      </p:sp>
      <p:grpSp>
        <p:nvGrpSpPr>
          <p:cNvPr id="18" name="组合 17"/>
          <p:cNvGrpSpPr/>
          <p:nvPr/>
        </p:nvGrpSpPr>
        <p:grpSpPr>
          <a:xfrm>
            <a:off x="4952891" y="3189459"/>
            <a:ext cx="4000672" cy="1227667"/>
            <a:chOff x="4567236" y="1713970"/>
            <a:chExt cx="4000672" cy="1227667"/>
          </a:xfrm>
        </p:grpSpPr>
        <p:sp>
          <p:nvSpPr>
            <p:cNvPr id="19" name="Rectangle 13"/>
            <p:cNvSpPr>
              <a:spLocks noChangeArrowheads="1"/>
            </p:cNvSpPr>
            <p:nvPr/>
          </p:nvSpPr>
          <p:spPr bwMode="auto">
            <a:xfrm>
              <a:off x="6243084" y="1774825"/>
              <a:ext cx="2324824" cy="1166812"/>
            </a:xfrm>
            <a:prstGeom prst="rect">
              <a:avLst/>
            </a:prstGeom>
            <a:solidFill>
              <a:schemeClr val="bg1"/>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smtClean="0">
                  <a:solidFill>
                    <a:srgbClr val="0000FF"/>
                  </a:solidFill>
                  <a:ea typeface="新宋体" panose="02010609030101010101" pitchFamily="49" charset="-122"/>
                </a:rPr>
                <a:t>实例对象</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20" name="Rectangle 14"/>
            <p:cNvSpPr>
              <a:spLocks noChangeArrowheads="1"/>
            </p:cNvSpPr>
            <p:nvPr/>
          </p:nvSpPr>
          <p:spPr bwMode="auto">
            <a:xfrm>
              <a:off x="7277039" y="2095500"/>
              <a:ext cx="1290869" cy="35877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dirty="0" err="1" smtClean="0">
                  <a:solidFill>
                    <a:srgbClr val="000000"/>
                  </a:solidFill>
                  <a:ea typeface="新宋体" panose="02010609030101010101" pitchFamily="49" charset="-122"/>
                </a:rPr>
                <a:t>m_a</a:t>
              </a:r>
              <a:r>
                <a:rPr lang="en-US" altLang="zh-CN" sz="2000" dirty="0" smtClean="0">
                  <a:solidFill>
                    <a:srgbClr val="000000"/>
                  </a:solidFill>
                  <a:ea typeface="新宋体" panose="02010609030101010101" pitchFamily="49" charset="-122"/>
                </a:rPr>
                <a:t>=20</a:t>
              </a:r>
            </a:p>
          </p:txBody>
        </p:sp>
        <p:sp>
          <p:nvSpPr>
            <p:cNvPr id="21" name="Rectangle 14"/>
            <p:cNvSpPr>
              <a:spLocks noChangeArrowheads="1"/>
            </p:cNvSpPr>
            <p:nvPr/>
          </p:nvSpPr>
          <p:spPr bwMode="auto">
            <a:xfrm>
              <a:off x="7277038" y="2454274"/>
              <a:ext cx="1290869" cy="35877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dirty="0" err="1" smtClean="0">
                  <a:solidFill>
                    <a:srgbClr val="000000"/>
                  </a:solidFill>
                  <a:ea typeface="新宋体" panose="02010609030101010101" pitchFamily="49" charset="-122"/>
                </a:rPr>
                <a:t>mb_show</a:t>
              </a:r>
              <a:r>
                <a:rPr lang="en-US" altLang="zh-CN" sz="2000" dirty="0" smtClean="0">
                  <a:solidFill>
                    <a:srgbClr val="000000"/>
                  </a:solidFill>
                  <a:ea typeface="新宋体" panose="02010609030101010101" pitchFamily="49" charset="-122"/>
                </a:rPr>
                <a:t>(s)</a:t>
              </a:r>
              <a:endParaRPr lang="en-US" altLang="zh-CN" sz="2000" dirty="0">
                <a:solidFill>
                  <a:srgbClr val="008000"/>
                </a:solidFill>
                <a:latin typeface="新宋体" panose="02010609030101010101" pitchFamily="49" charset="-122"/>
                <a:ea typeface="新宋体" panose="02010609030101010101" pitchFamily="49" charset="-122"/>
              </a:endParaRPr>
            </a:p>
          </p:txBody>
        </p:sp>
        <p:sp>
          <p:nvSpPr>
            <p:cNvPr id="22" name="Rectangle 19"/>
            <p:cNvSpPr>
              <a:spLocks noChangeArrowheads="1"/>
            </p:cNvSpPr>
            <p:nvPr/>
          </p:nvSpPr>
          <p:spPr bwMode="auto">
            <a:xfrm>
              <a:off x="4567236" y="1713970"/>
              <a:ext cx="337297" cy="3603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dirty="0" smtClean="0">
                  <a:solidFill>
                    <a:srgbClr val="000000"/>
                  </a:solidFill>
                  <a:ea typeface="新宋体" panose="02010609030101010101" pitchFamily="49" charset="-122"/>
                </a:rPr>
                <a:t>q</a:t>
              </a:r>
              <a:endParaRPr lang="en-US" altLang="zh-CN" sz="2000" dirty="0">
                <a:solidFill>
                  <a:srgbClr val="008000"/>
                </a:solidFill>
                <a:latin typeface="新宋体" panose="02010609030101010101" pitchFamily="49" charset="-122"/>
                <a:ea typeface="新宋体" panose="02010609030101010101" pitchFamily="49" charset="-122"/>
              </a:endParaRPr>
            </a:p>
          </p:txBody>
        </p:sp>
        <p:sp>
          <p:nvSpPr>
            <p:cNvPr id="23" name="Line 20"/>
            <p:cNvSpPr>
              <a:spLocks noChangeShapeType="1"/>
            </p:cNvSpPr>
            <p:nvPr/>
          </p:nvSpPr>
          <p:spPr bwMode="auto">
            <a:xfrm>
              <a:off x="5457650" y="1972733"/>
              <a:ext cx="785432" cy="0"/>
            </a:xfrm>
            <a:prstGeom prst="line">
              <a:avLst/>
            </a:prstGeom>
            <a:noFill/>
            <a:ln w="38100">
              <a:solidFill>
                <a:srgbClr val="FF3300"/>
              </a:solidFill>
              <a:round/>
              <a:headEnd type="oval"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endParaRPr lang="zh-CN" altLang="en-US"/>
            </a:p>
          </p:txBody>
        </p:sp>
        <p:sp>
          <p:nvSpPr>
            <p:cNvPr id="24" name="Rectangle 14"/>
            <p:cNvSpPr>
              <a:spLocks noChangeArrowheads="1"/>
            </p:cNvSpPr>
            <p:nvPr/>
          </p:nvSpPr>
          <p:spPr bwMode="auto">
            <a:xfrm>
              <a:off x="4920692" y="1776412"/>
              <a:ext cx="650240" cy="35877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en-US" altLang="zh-CN" sz="2000" dirty="0" smtClean="0">
                <a:solidFill>
                  <a:srgbClr val="000000"/>
                </a:solidFill>
                <a:ea typeface="新宋体" panose="02010609030101010101" pitchFamily="49" charset="-122"/>
              </a:endParaRPr>
            </a:p>
          </p:txBody>
        </p:sp>
      </p:grpSp>
    </p:spTree>
    <p:extLst>
      <p:ext uri="{BB962C8B-B14F-4D97-AF65-F5344CB8AC3E}">
        <p14:creationId xmlns:p14="http://schemas.microsoft.com/office/powerpoint/2010/main" val="1402532328"/>
      </p:ext>
    </p:extLst>
  </p:cSld>
  <p:clrMapOvr>
    <a:masterClrMapping/>
  </p:clrMapOvr>
  <mc:AlternateContent xmlns:mc="http://schemas.openxmlformats.org/markup-compatibility/2006" xmlns:p14="http://schemas.microsoft.com/office/powerpoint/2010/main">
    <mc:Choice Requires="p14">
      <p:transition spd="slow" p14:dur="2000" advTm="1509"/>
    </mc:Choice>
    <mc:Fallback xmlns="">
      <p:transition spd="slow" advTm="1509"/>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主程序</a:t>
            </a:r>
            <a:r>
              <a:rPr lang="en-US" altLang="zh-CN" dirty="0"/>
              <a:t>: CP_StudentSystemMain.cpp</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&lt;</a:t>
            </a:r>
            <a:r>
              <a:rPr lang="en-US" altLang="zh-CN" dirty="0" err="1">
                <a:solidFill>
                  <a:srgbClr val="A31515"/>
                </a:solidFill>
                <a:latin typeface="新宋体" panose="02010609030101010101" pitchFamily="49" charset="-122"/>
                <a:ea typeface="新宋体" panose="02010609030101010101" pitchFamily="49" charset="-122"/>
              </a:rPr>
              <a:t>iostream</a:t>
            </a:r>
            <a:r>
              <a:rPr lang="en-US" altLang="zh-CN" dirty="0">
                <a:solidFill>
                  <a:srgbClr val="A31515"/>
                </a:solidFill>
                <a:latin typeface="新宋体" panose="02010609030101010101" pitchFamily="49" charset="-122"/>
                <a:ea typeface="新宋体" panose="02010609030101010101" pitchFamily="49" charset="-122"/>
              </a:rPr>
              <a:t>&gt;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using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namespace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std</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err="1">
                <a:solidFill>
                  <a:srgbClr val="A31515"/>
                </a:solidFill>
                <a:latin typeface="新宋体" panose="02010609030101010101" pitchFamily="49" charset="-122"/>
                <a:ea typeface="新宋体" panose="02010609030101010101" pitchFamily="49" charset="-122"/>
              </a:rPr>
              <a:t>CP_StudentSystem.h</a:t>
            </a:r>
            <a:r>
              <a:rPr lang="en-US" altLang="zh-CN" dirty="0">
                <a:solidFill>
                  <a:srgbClr val="A31515"/>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main(</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argc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args</a:t>
            </a:r>
            <a:r>
              <a:rPr lang="en-US" altLang="zh-CN" dirty="0">
                <a:solidFill>
                  <a:srgbClr val="000000"/>
                </a:solidFill>
                <a:latin typeface="新宋体" panose="02010609030101010101" pitchFamily="49" charset="-122"/>
                <a:ea typeface="新宋体" panose="02010609030101010101" pitchFamily="49" charset="-122"/>
              </a:rPr>
              <a:t>[ ])</a:t>
            </a:r>
          </a:p>
          <a:p>
            <a:pPr marL="0" indent="0">
              <a:buNone/>
            </a:pP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CP_StudentSystem</a:t>
            </a:r>
            <a:r>
              <a:rPr lang="en-US" altLang="zh-CN" dirty="0">
                <a:solidFill>
                  <a:srgbClr val="000000"/>
                </a:solidFill>
                <a:latin typeface="新宋体" panose="02010609030101010101" pitchFamily="49" charset="-122"/>
                <a:ea typeface="新宋体" panose="02010609030101010101" pitchFamily="49" charset="-122"/>
              </a:rPr>
              <a:t> s;</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s.mb_run</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system(</a:t>
            </a:r>
            <a:r>
              <a:rPr lang="en-US" altLang="zh-CN" dirty="0">
                <a:solidFill>
                  <a:srgbClr val="A31515"/>
                </a:solidFill>
                <a:latin typeface="新宋体" panose="02010609030101010101" pitchFamily="49" charset="-122"/>
                <a:ea typeface="新宋体" panose="02010609030101010101" pitchFamily="49" charset="-122"/>
              </a:rPr>
              <a:t>"pause"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暂停住控制台窗口</a:t>
            </a: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0;</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main</a:t>
            </a:r>
            <a:r>
              <a:rPr lang="zh-CN" altLang="en-US" dirty="0">
                <a:solidFill>
                  <a:srgbClr val="008000"/>
                </a:solidFill>
                <a:latin typeface="新宋体" panose="02010609030101010101" pitchFamily="49" charset="-122"/>
                <a:ea typeface="新宋体" panose="02010609030101010101" pitchFamily="49" charset="-122"/>
              </a:rPr>
              <a:t>函数</a:t>
            </a:r>
            <a:r>
              <a:rPr lang="zh-CN" altLang="en-US" dirty="0" smtClean="0">
                <a:solidFill>
                  <a:srgbClr val="008000"/>
                </a:solidFill>
                <a:latin typeface="新宋体" panose="02010609030101010101" pitchFamily="49" charset="-122"/>
                <a:ea typeface="新宋体" panose="02010609030101010101" pitchFamily="49" charset="-122"/>
              </a:rPr>
              <a:t>结束</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85390370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7"/>
            <a:ext cx="9144000" cy="1164222"/>
          </a:xfrm>
        </p:spPr>
        <p:txBody>
          <a:bodyPr/>
          <a:lstStyle/>
          <a:p>
            <a:r>
              <a:rPr lang="zh-CN" altLang="en-US" dirty="0" smtClean="0"/>
              <a:t>运行结果示例</a:t>
            </a:r>
            <a:endParaRPr lang="zh-CN" altLang="en-US" dirty="0"/>
          </a:p>
        </p:txBody>
      </p:sp>
      <p:sp>
        <p:nvSpPr>
          <p:cNvPr id="3" name="内容占位符 2"/>
          <p:cNvSpPr>
            <a:spLocks noGrp="1"/>
          </p:cNvSpPr>
          <p:nvPr>
            <p:ph idx="1"/>
          </p:nvPr>
        </p:nvSpPr>
        <p:spPr>
          <a:xfrm>
            <a:off x="122662" y="1278909"/>
            <a:ext cx="4750419" cy="4899026"/>
          </a:xfrm>
          <a:ln w="19050">
            <a:solidFill>
              <a:srgbClr val="FF0000"/>
            </a:solidFill>
          </a:ln>
        </p:spPr>
        <p:txBody>
          <a:bodyPr>
            <a:noAutofit/>
          </a:bodyPr>
          <a:lstStyle/>
          <a:p>
            <a:pPr marL="0" indent="0" algn="l">
              <a:lnSpc>
                <a:spcPts val="2300"/>
              </a:lnSpc>
              <a:spcBef>
                <a:spcPts val="0"/>
              </a:spcBef>
              <a:buNone/>
            </a:pPr>
            <a:r>
              <a:rPr lang="zh-CN" altLang="en-US" sz="1800" dirty="0"/>
              <a:t>主菜单</a:t>
            </a:r>
            <a:r>
              <a:rPr lang="en-US" altLang="zh-CN" sz="1800" dirty="0"/>
              <a:t>:</a:t>
            </a:r>
          </a:p>
          <a:p>
            <a:pPr marL="0" indent="0" algn="l">
              <a:lnSpc>
                <a:spcPts val="2300"/>
              </a:lnSpc>
              <a:spcBef>
                <a:spcPts val="0"/>
              </a:spcBef>
              <a:buNone/>
            </a:pPr>
            <a:r>
              <a:rPr lang="en-US" altLang="zh-CN" sz="1800" dirty="0"/>
              <a:t>        1: </a:t>
            </a:r>
            <a:r>
              <a:rPr lang="zh-CN" altLang="en-US" sz="1800" dirty="0"/>
              <a:t>添加若干位学生</a:t>
            </a:r>
            <a:r>
              <a:rPr lang="en-US" altLang="zh-CN" sz="1800" dirty="0"/>
              <a:t>(</a:t>
            </a:r>
            <a:r>
              <a:rPr lang="zh-CN" altLang="en-US" sz="1800" dirty="0"/>
              <a:t>学号 成绩</a:t>
            </a:r>
            <a:r>
              <a:rPr lang="en-US" altLang="zh-CN" sz="1800" dirty="0"/>
              <a:t>)</a:t>
            </a:r>
            <a:r>
              <a:rPr lang="zh-CN" altLang="en-US" sz="1800" dirty="0"/>
              <a:t>，以</a:t>
            </a:r>
            <a:r>
              <a:rPr lang="en-US" altLang="zh-CN" sz="1800" dirty="0"/>
              <a:t>0</a:t>
            </a:r>
            <a:r>
              <a:rPr lang="zh-CN" altLang="en-US" sz="1800" dirty="0"/>
              <a:t>结束。</a:t>
            </a:r>
          </a:p>
          <a:p>
            <a:pPr marL="0" indent="0" algn="l">
              <a:lnSpc>
                <a:spcPts val="2300"/>
              </a:lnSpc>
              <a:spcBef>
                <a:spcPts val="0"/>
              </a:spcBef>
              <a:buNone/>
            </a:pPr>
            <a:r>
              <a:rPr lang="zh-CN" altLang="en-US" sz="1800" dirty="0"/>
              <a:t>        </a:t>
            </a:r>
            <a:r>
              <a:rPr lang="en-US" altLang="zh-CN" sz="1800" dirty="0"/>
              <a:t>2: </a:t>
            </a:r>
            <a:r>
              <a:rPr lang="zh-CN" altLang="en-US" sz="1800" dirty="0"/>
              <a:t>删除第</a:t>
            </a:r>
            <a:r>
              <a:rPr lang="en-US" altLang="zh-CN" sz="1800" dirty="0"/>
              <a:t>1</a:t>
            </a:r>
            <a:r>
              <a:rPr lang="zh-CN" altLang="en-US" sz="1800" dirty="0"/>
              <a:t>位指定学号的学生。</a:t>
            </a:r>
          </a:p>
          <a:p>
            <a:pPr marL="0" indent="0" algn="l">
              <a:lnSpc>
                <a:spcPts val="2300"/>
              </a:lnSpc>
              <a:spcBef>
                <a:spcPts val="0"/>
              </a:spcBef>
              <a:buNone/>
            </a:pPr>
            <a:r>
              <a:rPr lang="zh-CN" altLang="en-US" sz="1800" dirty="0"/>
              <a:t>        </a:t>
            </a:r>
            <a:r>
              <a:rPr lang="en-US" altLang="zh-CN" sz="1800" dirty="0"/>
              <a:t>3: </a:t>
            </a:r>
            <a:r>
              <a:rPr lang="zh-CN" altLang="en-US" sz="1800" dirty="0"/>
              <a:t>删除所有学生。</a:t>
            </a:r>
          </a:p>
          <a:p>
            <a:pPr marL="0" indent="0" algn="l">
              <a:lnSpc>
                <a:spcPts val="2300"/>
              </a:lnSpc>
              <a:spcBef>
                <a:spcPts val="0"/>
              </a:spcBef>
              <a:buNone/>
            </a:pPr>
            <a:r>
              <a:rPr lang="zh-CN" altLang="en-US" sz="1800" dirty="0"/>
              <a:t>        </a:t>
            </a:r>
            <a:r>
              <a:rPr lang="en-US" altLang="zh-CN" sz="1800" dirty="0"/>
              <a:t>4: </a:t>
            </a:r>
            <a:r>
              <a:rPr lang="zh-CN" altLang="en-US" sz="1800" dirty="0"/>
              <a:t>按学号排序所有学生。</a:t>
            </a:r>
          </a:p>
          <a:p>
            <a:pPr marL="0" indent="0" algn="l">
              <a:lnSpc>
                <a:spcPts val="2300"/>
              </a:lnSpc>
              <a:spcBef>
                <a:spcPts val="0"/>
              </a:spcBef>
              <a:buNone/>
            </a:pPr>
            <a:r>
              <a:rPr lang="zh-CN" altLang="en-US" sz="1800" dirty="0"/>
              <a:t>        </a:t>
            </a:r>
            <a:r>
              <a:rPr lang="en-US" altLang="zh-CN" sz="1800" dirty="0"/>
              <a:t>5: </a:t>
            </a:r>
            <a:r>
              <a:rPr lang="zh-CN" altLang="en-US" sz="1800" dirty="0"/>
              <a:t>按成绩排序所有学生。</a:t>
            </a:r>
          </a:p>
          <a:p>
            <a:pPr marL="0" indent="0" algn="l">
              <a:lnSpc>
                <a:spcPts val="2300"/>
              </a:lnSpc>
              <a:spcBef>
                <a:spcPts val="0"/>
              </a:spcBef>
              <a:buNone/>
            </a:pPr>
            <a:r>
              <a:rPr lang="zh-CN" altLang="en-US" sz="1800" dirty="0"/>
              <a:t>        </a:t>
            </a:r>
            <a:r>
              <a:rPr lang="en-US" altLang="zh-CN" sz="1800" dirty="0"/>
              <a:t>6: </a:t>
            </a:r>
            <a:r>
              <a:rPr lang="zh-CN" altLang="en-US" sz="1800" dirty="0"/>
              <a:t>显示所有学生信息。</a:t>
            </a:r>
          </a:p>
          <a:p>
            <a:pPr marL="0" indent="0" algn="l">
              <a:lnSpc>
                <a:spcPts val="2300"/>
              </a:lnSpc>
              <a:spcBef>
                <a:spcPts val="0"/>
              </a:spcBef>
              <a:buNone/>
            </a:pPr>
            <a:r>
              <a:rPr lang="zh-CN" altLang="en-US" sz="1800" dirty="0"/>
              <a:t>        </a:t>
            </a:r>
            <a:r>
              <a:rPr lang="en-US" altLang="zh-CN" sz="1800" dirty="0"/>
              <a:t>-1: </a:t>
            </a:r>
            <a:r>
              <a:rPr lang="zh-CN" altLang="en-US" sz="1800" dirty="0"/>
              <a:t>退出。</a:t>
            </a:r>
          </a:p>
          <a:p>
            <a:pPr marL="0" indent="0" algn="l">
              <a:lnSpc>
                <a:spcPts val="2300"/>
              </a:lnSpc>
              <a:spcBef>
                <a:spcPts val="0"/>
              </a:spcBef>
              <a:buNone/>
            </a:pPr>
            <a:r>
              <a:rPr lang="zh-CN" altLang="en-US" sz="1800" dirty="0"/>
              <a:t>请输入</a:t>
            </a:r>
            <a:r>
              <a:rPr lang="en-US" altLang="zh-CN" sz="1800" dirty="0"/>
              <a:t>1</a:t>
            </a:r>
            <a:r>
              <a:rPr lang="zh-CN" altLang="en-US" sz="1800" dirty="0"/>
              <a:t>、</a:t>
            </a:r>
            <a:r>
              <a:rPr lang="en-US" altLang="zh-CN" sz="1800" dirty="0"/>
              <a:t>2</a:t>
            </a:r>
            <a:r>
              <a:rPr lang="zh-CN" altLang="en-US" sz="1800" dirty="0"/>
              <a:t>、</a:t>
            </a:r>
            <a:r>
              <a:rPr lang="en-US" altLang="zh-CN" sz="1800" dirty="0"/>
              <a:t>3</a:t>
            </a:r>
            <a:r>
              <a:rPr lang="zh-CN" altLang="en-US" sz="1800" dirty="0"/>
              <a:t>、</a:t>
            </a:r>
            <a:r>
              <a:rPr lang="en-US" altLang="zh-CN" sz="1800" dirty="0"/>
              <a:t>4</a:t>
            </a:r>
            <a:r>
              <a:rPr lang="zh-CN" altLang="en-US" sz="1800" dirty="0"/>
              <a:t>、</a:t>
            </a:r>
            <a:r>
              <a:rPr lang="en-US" altLang="zh-CN" sz="1800" dirty="0"/>
              <a:t>5</a:t>
            </a:r>
            <a:r>
              <a:rPr lang="zh-CN" altLang="en-US" sz="1800" dirty="0"/>
              <a:t>、</a:t>
            </a:r>
            <a:r>
              <a:rPr lang="en-US" altLang="zh-CN" sz="1800" dirty="0"/>
              <a:t>6</a:t>
            </a:r>
            <a:r>
              <a:rPr lang="zh-CN" altLang="en-US" sz="1800" dirty="0"/>
              <a:t>或</a:t>
            </a:r>
            <a:r>
              <a:rPr lang="en-US" altLang="zh-CN" sz="1800" dirty="0"/>
              <a:t>-1:1</a:t>
            </a:r>
          </a:p>
          <a:p>
            <a:pPr marL="0" indent="0" algn="l">
              <a:lnSpc>
                <a:spcPts val="2300"/>
              </a:lnSpc>
              <a:spcBef>
                <a:spcPts val="0"/>
              </a:spcBef>
              <a:buNone/>
            </a:pPr>
            <a:r>
              <a:rPr lang="zh-CN" altLang="en-US" sz="1800" dirty="0"/>
              <a:t>添加学生的学号与成绩，以</a:t>
            </a:r>
            <a:r>
              <a:rPr lang="en-US" altLang="zh-CN" sz="1800" dirty="0"/>
              <a:t>0</a:t>
            </a:r>
            <a:r>
              <a:rPr lang="zh-CN" altLang="en-US" sz="1800" dirty="0"/>
              <a:t>结束</a:t>
            </a:r>
            <a:r>
              <a:rPr lang="en-US" altLang="zh-CN" sz="1800" dirty="0"/>
              <a:t>:11 90</a:t>
            </a:r>
          </a:p>
          <a:p>
            <a:pPr marL="0" indent="0" algn="l">
              <a:lnSpc>
                <a:spcPts val="2300"/>
              </a:lnSpc>
              <a:spcBef>
                <a:spcPts val="0"/>
              </a:spcBef>
              <a:buNone/>
            </a:pPr>
            <a:r>
              <a:rPr lang="zh-CN" altLang="en-US" sz="1800" dirty="0"/>
              <a:t>添加学生的学号与成绩，以</a:t>
            </a:r>
            <a:r>
              <a:rPr lang="en-US" altLang="zh-CN" sz="1800" dirty="0"/>
              <a:t>0</a:t>
            </a:r>
            <a:r>
              <a:rPr lang="zh-CN" altLang="en-US" sz="1800" dirty="0"/>
              <a:t>结束</a:t>
            </a:r>
            <a:r>
              <a:rPr lang="en-US" altLang="zh-CN" sz="1800" dirty="0"/>
              <a:t>:10 89</a:t>
            </a:r>
          </a:p>
          <a:p>
            <a:pPr marL="0" indent="0" algn="l">
              <a:lnSpc>
                <a:spcPts val="2300"/>
              </a:lnSpc>
              <a:spcBef>
                <a:spcPts val="0"/>
              </a:spcBef>
              <a:buNone/>
            </a:pPr>
            <a:r>
              <a:rPr lang="zh-CN" altLang="en-US" sz="1800" dirty="0"/>
              <a:t>添加学生的学号与成绩，以</a:t>
            </a:r>
            <a:r>
              <a:rPr lang="en-US" altLang="zh-CN" sz="1800" dirty="0"/>
              <a:t>0</a:t>
            </a:r>
            <a:r>
              <a:rPr lang="zh-CN" altLang="en-US" sz="1800" dirty="0"/>
              <a:t>结束</a:t>
            </a:r>
            <a:r>
              <a:rPr lang="en-US" altLang="zh-CN" sz="1800" dirty="0"/>
              <a:t>:9 95</a:t>
            </a:r>
          </a:p>
          <a:p>
            <a:pPr marL="0" indent="0" algn="l">
              <a:lnSpc>
                <a:spcPts val="2300"/>
              </a:lnSpc>
              <a:spcBef>
                <a:spcPts val="0"/>
              </a:spcBef>
              <a:buNone/>
            </a:pPr>
            <a:r>
              <a:rPr lang="zh-CN" altLang="en-US" sz="1800" dirty="0"/>
              <a:t>添加学生的学号与成绩，以</a:t>
            </a:r>
            <a:r>
              <a:rPr lang="en-US" altLang="zh-CN" sz="1800" dirty="0"/>
              <a:t>0</a:t>
            </a:r>
            <a:r>
              <a:rPr lang="zh-CN" altLang="en-US" sz="1800" dirty="0"/>
              <a:t>结束</a:t>
            </a:r>
            <a:r>
              <a:rPr lang="en-US" altLang="zh-CN" sz="1800" dirty="0"/>
              <a:t>:8 62</a:t>
            </a:r>
          </a:p>
          <a:p>
            <a:pPr marL="0" indent="0" algn="l">
              <a:lnSpc>
                <a:spcPts val="2300"/>
              </a:lnSpc>
              <a:spcBef>
                <a:spcPts val="0"/>
              </a:spcBef>
              <a:buNone/>
            </a:pPr>
            <a:r>
              <a:rPr lang="zh-CN" altLang="en-US" sz="1800" dirty="0"/>
              <a:t>添加学生的学号与成绩，以</a:t>
            </a:r>
            <a:r>
              <a:rPr lang="en-US" altLang="zh-CN" sz="1800" dirty="0"/>
              <a:t>0</a:t>
            </a:r>
            <a:r>
              <a:rPr lang="zh-CN" altLang="en-US" sz="1800" dirty="0"/>
              <a:t>结束</a:t>
            </a:r>
            <a:r>
              <a:rPr lang="en-US" altLang="zh-CN" sz="1800" dirty="0"/>
              <a:t>:21 88</a:t>
            </a:r>
          </a:p>
          <a:p>
            <a:pPr marL="0" indent="0" algn="l">
              <a:lnSpc>
                <a:spcPts val="2300"/>
              </a:lnSpc>
              <a:spcBef>
                <a:spcPts val="0"/>
              </a:spcBef>
              <a:buNone/>
            </a:pPr>
            <a:r>
              <a:rPr lang="zh-CN" altLang="en-US" sz="1800" dirty="0"/>
              <a:t>添加学生的学号与成绩，以</a:t>
            </a:r>
            <a:r>
              <a:rPr lang="en-US" altLang="zh-CN" sz="1800" dirty="0"/>
              <a:t>0</a:t>
            </a:r>
            <a:r>
              <a:rPr lang="zh-CN" altLang="en-US" sz="1800" dirty="0"/>
              <a:t>结束</a:t>
            </a:r>
            <a:r>
              <a:rPr lang="en-US" altLang="zh-CN" sz="1800" dirty="0"/>
              <a:t>:34 75</a:t>
            </a:r>
          </a:p>
          <a:p>
            <a:pPr marL="0" indent="0" algn="l">
              <a:lnSpc>
                <a:spcPts val="2300"/>
              </a:lnSpc>
              <a:spcBef>
                <a:spcPts val="0"/>
              </a:spcBef>
              <a:buNone/>
            </a:pPr>
            <a:r>
              <a:rPr lang="zh-CN" altLang="en-US" sz="1800" dirty="0"/>
              <a:t>添加学生的学号与成绩，以</a:t>
            </a:r>
            <a:r>
              <a:rPr lang="en-US" altLang="zh-CN" sz="1800" dirty="0"/>
              <a:t>0</a:t>
            </a:r>
            <a:r>
              <a:rPr lang="zh-CN" altLang="en-US" sz="1800" dirty="0"/>
              <a:t>结束</a:t>
            </a:r>
            <a:r>
              <a:rPr lang="en-US" altLang="zh-CN" sz="1800" dirty="0"/>
              <a:t>:</a:t>
            </a:r>
            <a:r>
              <a:rPr lang="en-US" altLang="zh-CN" sz="1800" dirty="0" smtClean="0"/>
              <a:t>0</a:t>
            </a:r>
            <a:endParaRPr lang="en-US" altLang="zh-CN" sz="1800"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101</a:t>
            </a:fld>
            <a:endParaRPr lang="zh-CN" altLang="en-US"/>
          </a:p>
        </p:txBody>
      </p:sp>
      <p:sp>
        <p:nvSpPr>
          <p:cNvPr id="6" name="Line 4"/>
          <p:cNvSpPr>
            <a:spLocks noChangeShapeType="1"/>
          </p:cNvSpPr>
          <p:nvPr/>
        </p:nvSpPr>
        <p:spPr bwMode="auto">
          <a:xfrm flipV="1">
            <a:off x="0" y="1172625"/>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4293218" y="1935085"/>
            <a:ext cx="4750419" cy="4416039"/>
          </a:xfrm>
          <a:prstGeom prst="rect">
            <a:avLst/>
          </a:prstGeom>
          <a:solidFill>
            <a:schemeClr val="bg1"/>
          </a:solidFill>
          <a:ln w="1905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ts val="2300"/>
              </a:lnSpc>
              <a:spcBef>
                <a:spcPts val="0"/>
              </a:spcBef>
              <a:buNone/>
            </a:pPr>
            <a:r>
              <a:rPr lang="zh-CN" altLang="en-US" sz="1800" dirty="0"/>
              <a:t>主菜单</a:t>
            </a:r>
            <a:r>
              <a:rPr lang="en-US" altLang="zh-CN" sz="1800" dirty="0"/>
              <a:t>:</a:t>
            </a:r>
          </a:p>
          <a:p>
            <a:pPr marL="0" indent="0" algn="l">
              <a:lnSpc>
                <a:spcPts val="2300"/>
              </a:lnSpc>
              <a:spcBef>
                <a:spcPts val="0"/>
              </a:spcBef>
              <a:buNone/>
            </a:pPr>
            <a:r>
              <a:rPr lang="en-US" altLang="zh-CN" sz="1800" dirty="0"/>
              <a:t>        1: </a:t>
            </a:r>
            <a:r>
              <a:rPr lang="zh-CN" altLang="en-US" sz="1800" dirty="0"/>
              <a:t>添加若干位学生</a:t>
            </a:r>
            <a:r>
              <a:rPr lang="en-US" altLang="zh-CN" sz="1800" dirty="0"/>
              <a:t>(</a:t>
            </a:r>
            <a:r>
              <a:rPr lang="zh-CN" altLang="en-US" sz="1800" dirty="0"/>
              <a:t>学号 成绩</a:t>
            </a:r>
            <a:r>
              <a:rPr lang="en-US" altLang="zh-CN" sz="1800" dirty="0"/>
              <a:t>)</a:t>
            </a:r>
            <a:r>
              <a:rPr lang="zh-CN" altLang="en-US" sz="1800" dirty="0"/>
              <a:t>，以</a:t>
            </a:r>
            <a:r>
              <a:rPr lang="en-US" altLang="zh-CN" sz="1800" dirty="0"/>
              <a:t>0</a:t>
            </a:r>
            <a:r>
              <a:rPr lang="zh-CN" altLang="en-US" sz="1800" dirty="0"/>
              <a:t>结束。</a:t>
            </a:r>
          </a:p>
          <a:p>
            <a:pPr marL="0" indent="0" algn="l">
              <a:lnSpc>
                <a:spcPts val="2300"/>
              </a:lnSpc>
              <a:spcBef>
                <a:spcPts val="0"/>
              </a:spcBef>
              <a:buNone/>
            </a:pPr>
            <a:r>
              <a:rPr lang="zh-CN" altLang="en-US" sz="1800" dirty="0"/>
              <a:t>        </a:t>
            </a:r>
            <a:r>
              <a:rPr lang="en-US" altLang="zh-CN" sz="1800" dirty="0"/>
              <a:t>2: </a:t>
            </a:r>
            <a:r>
              <a:rPr lang="zh-CN" altLang="en-US" sz="1800" dirty="0"/>
              <a:t>删除第</a:t>
            </a:r>
            <a:r>
              <a:rPr lang="en-US" altLang="zh-CN" sz="1800" dirty="0"/>
              <a:t>1</a:t>
            </a:r>
            <a:r>
              <a:rPr lang="zh-CN" altLang="en-US" sz="1800" dirty="0"/>
              <a:t>位指定学号的学生。</a:t>
            </a:r>
          </a:p>
          <a:p>
            <a:pPr marL="0" indent="0" algn="l">
              <a:lnSpc>
                <a:spcPts val="2300"/>
              </a:lnSpc>
              <a:spcBef>
                <a:spcPts val="0"/>
              </a:spcBef>
              <a:buNone/>
            </a:pPr>
            <a:r>
              <a:rPr lang="zh-CN" altLang="en-US" sz="1800" dirty="0"/>
              <a:t>        </a:t>
            </a:r>
            <a:r>
              <a:rPr lang="en-US" altLang="zh-CN" sz="1800" dirty="0"/>
              <a:t>3: </a:t>
            </a:r>
            <a:r>
              <a:rPr lang="zh-CN" altLang="en-US" sz="1800" dirty="0"/>
              <a:t>删除所有学生。</a:t>
            </a:r>
          </a:p>
          <a:p>
            <a:pPr marL="0" indent="0" algn="l">
              <a:lnSpc>
                <a:spcPts val="2300"/>
              </a:lnSpc>
              <a:spcBef>
                <a:spcPts val="0"/>
              </a:spcBef>
              <a:buNone/>
            </a:pPr>
            <a:r>
              <a:rPr lang="zh-CN" altLang="en-US" sz="1800" dirty="0"/>
              <a:t>        </a:t>
            </a:r>
            <a:r>
              <a:rPr lang="en-US" altLang="zh-CN" sz="1800" dirty="0"/>
              <a:t>4: </a:t>
            </a:r>
            <a:r>
              <a:rPr lang="zh-CN" altLang="en-US" sz="1800" dirty="0"/>
              <a:t>按学号排序所有学生。</a:t>
            </a:r>
          </a:p>
          <a:p>
            <a:pPr marL="0" indent="0" algn="l">
              <a:lnSpc>
                <a:spcPts val="2300"/>
              </a:lnSpc>
              <a:spcBef>
                <a:spcPts val="0"/>
              </a:spcBef>
              <a:buNone/>
            </a:pPr>
            <a:r>
              <a:rPr lang="zh-CN" altLang="en-US" sz="1800" dirty="0"/>
              <a:t>        </a:t>
            </a:r>
            <a:r>
              <a:rPr lang="en-US" altLang="zh-CN" sz="1800" dirty="0"/>
              <a:t>5: </a:t>
            </a:r>
            <a:r>
              <a:rPr lang="zh-CN" altLang="en-US" sz="1800" dirty="0"/>
              <a:t>按成绩排序所有学生。</a:t>
            </a:r>
          </a:p>
          <a:p>
            <a:pPr marL="0" indent="0" algn="l">
              <a:lnSpc>
                <a:spcPts val="2300"/>
              </a:lnSpc>
              <a:spcBef>
                <a:spcPts val="0"/>
              </a:spcBef>
              <a:buNone/>
            </a:pPr>
            <a:r>
              <a:rPr lang="zh-CN" altLang="en-US" sz="1800" dirty="0"/>
              <a:t>        </a:t>
            </a:r>
            <a:r>
              <a:rPr lang="en-US" altLang="zh-CN" sz="1800" dirty="0"/>
              <a:t>6: </a:t>
            </a:r>
            <a:r>
              <a:rPr lang="zh-CN" altLang="en-US" sz="1800" dirty="0"/>
              <a:t>显示所有学生信息。</a:t>
            </a:r>
          </a:p>
          <a:p>
            <a:pPr marL="0" indent="0" algn="l">
              <a:lnSpc>
                <a:spcPts val="2300"/>
              </a:lnSpc>
              <a:spcBef>
                <a:spcPts val="0"/>
              </a:spcBef>
              <a:buNone/>
            </a:pPr>
            <a:r>
              <a:rPr lang="zh-CN" altLang="en-US" sz="1800" dirty="0"/>
              <a:t>        </a:t>
            </a:r>
            <a:r>
              <a:rPr lang="en-US" altLang="zh-CN" sz="1800" dirty="0"/>
              <a:t>-1: </a:t>
            </a:r>
            <a:r>
              <a:rPr lang="zh-CN" altLang="en-US" sz="1800" dirty="0"/>
              <a:t>退出。</a:t>
            </a:r>
          </a:p>
          <a:p>
            <a:pPr marL="0" indent="0" algn="l">
              <a:lnSpc>
                <a:spcPts val="2300"/>
              </a:lnSpc>
              <a:spcBef>
                <a:spcPts val="0"/>
              </a:spcBef>
              <a:buNone/>
            </a:pPr>
            <a:r>
              <a:rPr lang="zh-CN" altLang="en-US" sz="1800" dirty="0"/>
              <a:t>请输入</a:t>
            </a:r>
            <a:r>
              <a:rPr lang="en-US" altLang="zh-CN" sz="1800" dirty="0"/>
              <a:t>1</a:t>
            </a:r>
            <a:r>
              <a:rPr lang="zh-CN" altLang="en-US" sz="1800" dirty="0"/>
              <a:t>、</a:t>
            </a:r>
            <a:r>
              <a:rPr lang="en-US" altLang="zh-CN" sz="1800" dirty="0"/>
              <a:t>2</a:t>
            </a:r>
            <a:r>
              <a:rPr lang="zh-CN" altLang="en-US" sz="1800" dirty="0"/>
              <a:t>、</a:t>
            </a:r>
            <a:r>
              <a:rPr lang="en-US" altLang="zh-CN" sz="1800" dirty="0"/>
              <a:t>3</a:t>
            </a:r>
            <a:r>
              <a:rPr lang="zh-CN" altLang="en-US" sz="1800" dirty="0"/>
              <a:t>、</a:t>
            </a:r>
            <a:r>
              <a:rPr lang="en-US" altLang="zh-CN" sz="1800" dirty="0"/>
              <a:t>4</a:t>
            </a:r>
            <a:r>
              <a:rPr lang="zh-CN" altLang="en-US" sz="1800" dirty="0"/>
              <a:t>、</a:t>
            </a:r>
            <a:r>
              <a:rPr lang="en-US" altLang="zh-CN" sz="1800" dirty="0"/>
              <a:t>5</a:t>
            </a:r>
            <a:r>
              <a:rPr lang="zh-CN" altLang="en-US" sz="1800" dirty="0"/>
              <a:t>、</a:t>
            </a:r>
            <a:r>
              <a:rPr lang="en-US" altLang="zh-CN" sz="1800" dirty="0"/>
              <a:t>6</a:t>
            </a:r>
            <a:r>
              <a:rPr lang="zh-CN" altLang="en-US" sz="1800" dirty="0"/>
              <a:t>或</a:t>
            </a:r>
            <a:r>
              <a:rPr lang="en-US" altLang="zh-CN" sz="1800" dirty="0"/>
              <a:t>-1:6</a:t>
            </a:r>
          </a:p>
          <a:p>
            <a:pPr marL="0" indent="0" algn="l">
              <a:lnSpc>
                <a:spcPts val="2300"/>
              </a:lnSpc>
              <a:spcBef>
                <a:spcPts val="0"/>
              </a:spcBef>
              <a:buNone/>
            </a:pPr>
            <a:r>
              <a:rPr lang="en-US" altLang="zh-CN" sz="1800" dirty="0"/>
              <a:t>[1]: </a:t>
            </a:r>
            <a:r>
              <a:rPr lang="zh-CN" altLang="en-US" sz="1800" dirty="0"/>
              <a:t>学号</a:t>
            </a:r>
            <a:r>
              <a:rPr lang="en-US" altLang="zh-CN" sz="1800" dirty="0"/>
              <a:t>(11), </a:t>
            </a:r>
            <a:r>
              <a:rPr lang="zh-CN" altLang="en-US" sz="1800" dirty="0"/>
              <a:t>成绩</a:t>
            </a:r>
            <a:r>
              <a:rPr lang="en-US" altLang="zh-CN" sz="1800" dirty="0"/>
              <a:t>(90)</a:t>
            </a:r>
          </a:p>
          <a:p>
            <a:pPr marL="0" indent="0" algn="l">
              <a:lnSpc>
                <a:spcPts val="2300"/>
              </a:lnSpc>
              <a:spcBef>
                <a:spcPts val="0"/>
              </a:spcBef>
              <a:buNone/>
            </a:pPr>
            <a:r>
              <a:rPr lang="en-US" altLang="zh-CN" sz="1800" dirty="0"/>
              <a:t>[2]: </a:t>
            </a:r>
            <a:r>
              <a:rPr lang="zh-CN" altLang="en-US" sz="1800" dirty="0"/>
              <a:t>学号</a:t>
            </a:r>
            <a:r>
              <a:rPr lang="en-US" altLang="zh-CN" sz="1800" dirty="0"/>
              <a:t>(10), </a:t>
            </a:r>
            <a:r>
              <a:rPr lang="zh-CN" altLang="en-US" sz="1800" dirty="0"/>
              <a:t>成绩</a:t>
            </a:r>
            <a:r>
              <a:rPr lang="en-US" altLang="zh-CN" sz="1800" dirty="0"/>
              <a:t>(89)</a:t>
            </a:r>
          </a:p>
          <a:p>
            <a:pPr marL="0" indent="0" algn="l">
              <a:lnSpc>
                <a:spcPts val="2300"/>
              </a:lnSpc>
              <a:spcBef>
                <a:spcPts val="0"/>
              </a:spcBef>
              <a:buNone/>
            </a:pPr>
            <a:r>
              <a:rPr lang="en-US" altLang="zh-CN" sz="1800" dirty="0"/>
              <a:t>[3]: </a:t>
            </a:r>
            <a:r>
              <a:rPr lang="zh-CN" altLang="en-US" sz="1800" dirty="0"/>
              <a:t>学号</a:t>
            </a:r>
            <a:r>
              <a:rPr lang="en-US" altLang="zh-CN" sz="1800" dirty="0"/>
              <a:t>(9), </a:t>
            </a:r>
            <a:r>
              <a:rPr lang="zh-CN" altLang="en-US" sz="1800" dirty="0"/>
              <a:t>成绩</a:t>
            </a:r>
            <a:r>
              <a:rPr lang="en-US" altLang="zh-CN" sz="1800" dirty="0"/>
              <a:t>(95)</a:t>
            </a:r>
          </a:p>
          <a:p>
            <a:pPr marL="0" indent="0" algn="l">
              <a:lnSpc>
                <a:spcPts val="2300"/>
              </a:lnSpc>
              <a:spcBef>
                <a:spcPts val="0"/>
              </a:spcBef>
              <a:buNone/>
            </a:pPr>
            <a:r>
              <a:rPr lang="en-US" altLang="zh-CN" sz="1800" dirty="0"/>
              <a:t>[4]: </a:t>
            </a:r>
            <a:r>
              <a:rPr lang="zh-CN" altLang="en-US" sz="1800" dirty="0"/>
              <a:t>学号</a:t>
            </a:r>
            <a:r>
              <a:rPr lang="en-US" altLang="zh-CN" sz="1800" dirty="0"/>
              <a:t>(8), </a:t>
            </a:r>
            <a:r>
              <a:rPr lang="zh-CN" altLang="en-US" sz="1800" dirty="0"/>
              <a:t>成绩</a:t>
            </a:r>
            <a:r>
              <a:rPr lang="en-US" altLang="zh-CN" sz="1800" dirty="0"/>
              <a:t>(62)</a:t>
            </a:r>
          </a:p>
          <a:p>
            <a:pPr marL="0" indent="0" algn="l">
              <a:lnSpc>
                <a:spcPts val="2300"/>
              </a:lnSpc>
              <a:spcBef>
                <a:spcPts val="0"/>
              </a:spcBef>
              <a:buNone/>
            </a:pPr>
            <a:r>
              <a:rPr lang="en-US" altLang="zh-CN" sz="1800" dirty="0"/>
              <a:t>[5]: </a:t>
            </a:r>
            <a:r>
              <a:rPr lang="zh-CN" altLang="en-US" sz="1800" dirty="0"/>
              <a:t>学号</a:t>
            </a:r>
            <a:r>
              <a:rPr lang="en-US" altLang="zh-CN" sz="1800" dirty="0"/>
              <a:t>(21), </a:t>
            </a:r>
            <a:r>
              <a:rPr lang="zh-CN" altLang="en-US" sz="1800" dirty="0"/>
              <a:t>成绩</a:t>
            </a:r>
            <a:r>
              <a:rPr lang="en-US" altLang="zh-CN" sz="1800" dirty="0"/>
              <a:t>(88)</a:t>
            </a:r>
          </a:p>
          <a:p>
            <a:pPr marL="0" indent="0" algn="l">
              <a:lnSpc>
                <a:spcPts val="2300"/>
              </a:lnSpc>
              <a:spcBef>
                <a:spcPts val="0"/>
              </a:spcBef>
              <a:buNone/>
            </a:pPr>
            <a:r>
              <a:rPr lang="en-US" altLang="zh-CN" sz="1800" dirty="0"/>
              <a:t>[6]: </a:t>
            </a:r>
            <a:r>
              <a:rPr lang="zh-CN" altLang="en-US" sz="1800" dirty="0"/>
              <a:t>学号</a:t>
            </a:r>
            <a:r>
              <a:rPr lang="en-US" altLang="zh-CN" sz="1800" dirty="0"/>
              <a:t>(34), </a:t>
            </a:r>
            <a:r>
              <a:rPr lang="zh-CN" altLang="en-US" sz="1800" dirty="0"/>
              <a:t>成绩</a:t>
            </a:r>
            <a:r>
              <a:rPr lang="en-US" altLang="zh-CN" sz="1800" dirty="0"/>
              <a:t>(75)</a:t>
            </a:r>
          </a:p>
        </p:txBody>
      </p:sp>
    </p:spTree>
    <p:extLst>
      <p:ext uri="{BB962C8B-B14F-4D97-AF65-F5344CB8AC3E}">
        <p14:creationId xmlns:p14="http://schemas.microsoft.com/office/powerpoint/2010/main" val="405818197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7"/>
            <a:ext cx="9144000" cy="1164222"/>
          </a:xfrm>
        </p:spPr>
        <p:txBody>
          <a:bodyPr/>
          <a:lstStyle/>
          <a:p>
            <a:r>
              <a:rPr lang="zh-CN" altLang="en-US" dirty="0" smtClean="0"/>
              <a:t>运行结果示例</a:t>
            </a:r>
            <a:endParaRPr lang="zh-CN" altLang="en-US" dirty="0"/>
          </a:p>
        </p:txBody>
      </p:sp>
      <p:sp>
        <p:nvSpPr>
          <p:cNvPr id="3" name="内容占位符 2"/>
          <p:cNvSpPr>
            <a:spLocks noGrp="1"/>
          </p:cNvSpPr>
          <p:nvPr>
            <p:ph idx="1"/>
          </p:nvPr>
        </p:nvSpPr>
        <p:spPr>
          <a:xfrm>
            <a:off x="122662" y="1278909"/>
            <a:ext cx="4750419" cy="4899026"/>
          </a:xfrm>
          <a:ln w="19050">
            <a:solidFill>
              <a:srgbClr val="FF0000"/>
            </a:solidFill>
          </a:ln>
        </p:spPr>
        <p:txBody>
          <a:bodyPr>
            <a:noAutofit/>
          </a:bodyPr>
          <a:lstStyle/>
          <a:p>
            <a:pPr marL="0" indent="0" algn="l">
              <a:lnSpc>
                <a:spcPts val="2300"/>
              </a:lnSpc>
              <a:spcBef>
                <a:spcPts val="0"/>
              </a:spcBef>
              <a:buNone/>
            </a:pPr>
            <a:r>
              <a:rPr lang="zh-CN" altLang="en-US" sz="1800" dirty="0"/>
              <a:t>主菜单</a:t>
            </a:r>
            <a:r>
              <a:rPr lang="en-US" altLang="zh-CN" sz="1800" dirty="0"/>
              <a:t>:</a:t>
            </a:r>
          </a:p>
          <a:p>
            <a:pPr marL="0" indent="0" algn="l">
              <a:lnSpc>
                <a:spcPts val="2300"/>
              </a:lnSpc>
              <a:spcBef>
                <a:spcPts val="0"/>
              </a:spcBef>
              <a:buNone/>
            </a:pPr>
            <a:r>
              <a:rPr lang="en-US" altLang="zh-CN" sz="1800" dirty="0"/>
              <a:t>        1: </a:t>
            </a:r>
            <a:r>
              <a:rPr lang="zh-CN" altLang="en-US" sz="1800" dirty="0"/>
              <a:t>添加若干位学生</a:t>
            </a:r>
            <a:r>
              <a:rPr lang="en-US" altLang="zh-CN" sz="1800" dirty="0"/>
              <a:t>(</a:t>
            </a:r>
            <a:r>
              <a:rPr lang="zh-CN" altLang="en-US" sz="1800" dirty="0"/>
              <a:t>学号 成绩</a:t>
            </a:r>
            <a:r>
              <a:rPr lang="en-US" altLang="zh-CN" sz="1800" dirty="0"/>
              <a:t>)</a:t>
            </a:r>
            <a:r>
              <a:rPr lang="zh-CN" altLang="en-US" sz="1800" dirty="0"/>
              <a:t>，以</a:t>
            </a:r>
            <a:r>
              <a:rPr lang="en-US" altLang="zh-CN" sz="1800" dirty="0"/>
              <a:t>0</a:t>
            </a:r>
            <a:r>
              <a:rPr lang="zh-CN" altLang="en-US" sz="1800" dirty="0"/>
              <a:t>结束。</a:t>
            </a:r>
          </a:p>
          <a:p>
            <a:pPr marL="0" indent="0" algn="l">
              <a:lnSpc>
                <a:spcPts val="2300"/>
              </a:lnSpc>
              <a:spcBef>
                <a:spcPts val="0"/>
              </a:spcBef>
              <a:buNone/>
            </a:pPr>
            <a:r>
              <a:rPr lang="zh-CN" altLang="en-US" sz="1800" dirty="0"/>
              <a:t>        </a:t>
            </a:r>
            <a:r>
              <a:rPr lang="en-US" altLang="zh-CN" sz="1800" dirty="0"/>
              <a:t>2: </a:t>
            </a:r>
            <a:r>
              <a:rPr lang="zh-CN" altLang="en-US" sz="1800" dirty="0"/>
              <a:t>删除第</a:t>
            </a:r>
            <a:r>
              <a:rPr lang="en-US" altLang="zh-CN" sz="1800" dirty="0"/>
              <a:t>1</a:t>
            </a:r>
            <a:r>
              <a:rPr lang="zh-CN" altLang="en-US" sz="1800" dirty="0"/>
              <a:t>位指定学号的学生。</a:t>
            </a:r>
          </a:p>
          <a:p>
            <a:pPr marL="0" indent="0" algn="l">
              <a:lnSpc>
                <a:spcPts val="2300"/>
              </a:lnSpc>
              <a:spcBef>
                <a:spcPts val="0"/>
              </a:spcBef>
              <a:buNone/>
            </a:pPr>
            <a:r>
              <a:rPr lang="zh-CN" altLang="en-US" sz="1800" dirty="0"/>
              <a:t>        </a:t>
            </a:r>
            <a:r>
              <a:rPr lang="en-US" altLang="zh-CN" sz="1800" dirty="0"/>
              <a:t>3: </a:t>
            </a:r>
            <a:r>
              <a:rPr lang="zh-CN" altLang="en-US" sz="1800" dirty="0"/>
              <a:t>删除所有学生。</a:t>
            </a:r>
          </a:p>
          <a:p>
            <a:pPr marL="0" indent="0" algn="l">
              <a:lnSpc>
                <a:spcPts val="2300"/>
              </a:lnSpc>
              <a:spcBef>
                <a:spcPts val="0"/>
              </a:spcBef>
              <a:buNone/>
            </a:pPr>
            <a:r>
              <a:rPr lang="zh-CN" altLang="en-US" sz="1800" dirty="0"/>
              <a:t>        </a:t>
            </a:r>
            <a:r>
              <a:rPr lang="en-US" altLang="zh-CN" sz="1800" dirty="0"/>
              <a:t>4: </a:t>
            </a:r>
            <a:r>
              <a:rPr lang="zh-CN" altLang="en-US" sz="1800" dirty="0"/>
              <a:t>按学号排序所有学生。</a:t>
            </a:r>
          </a:p>
          <a:p>
            <a:pPr marL="0" indent="0" algn="l">
              <a:lnSpc>
                <a:spcPts val="2300"/>
              </a:lnSpc>
              <a:spcBef>
                <a:spcPts val="0"/>
              </a:spcBef>
              <a:buNone/>
            </a:pPr>
            <a:r>
              <a:rPr lang="zh-CN" altLang="en-US" sz="1800" dirty="0"/>
              <a:t>        </a:t>
            </a:r>
            <a:r>
              <a:rPr lang="en-US" altLang="zh-CN" sz="1800" dirty="0"/>
              <a:t>5: </a:t>
            </a:r>
            <a:r>
              <a:rPr lang="zh-CN" altLang="en-US" sz="1800" dirty="0"/>
              <a:t>按成绩排序所有学生。</a:t>
            </a:r>
          </a:p>
          <a:p>
            <a:pPr marL="0" indent="0" algn="l">
              <a:lnSpc>
                <a:spcPts val="2300"/>
              </a:lnSpc>
              <a:spcBef>
                <a:spcPts val="0"/>
              </a:spcBef>
              <a:buNone/>
            </a:pPr>
            <a:r>
              <a:rPr lang="zh-CN" altLang="en-US" sz="1800" dirty="0"/>
              <a:t>        </a:t>
            </a:r>
            <a:r>
              <a:rPr lang="en-US" altLang="zh-CN" sz="1800" dirty="0"/>
              <a:t>6: </a:t>
            </a:r>
            <a:r>
              <a:rPr lang="zh-CN" altLang="en-US" sz="1800" dirty="0"/>
              <a:t>显示所有学生信息。</a:t>
            </a:r>
          </a:p>
          <a:p>
            <a:pPr marL="0" indent="0" algn="l">
              <a:lnSpc>
                <a:spcPts val="2300"/>
              </a:lnSpc>
              <a:spcBef>
                <a:spcPts val="0"/>
              </a:spcBef>
              <a:buNone/>
            </a:pPr>
            <a:r>
              <a:rPr lang="zh-CN" altLang="en-US" sz="1800" dirty="0"/>
              <a:t>        </a:t>
            </a:r>
            <a:r>
              <a:rPr lang="en-US" altLang="zh-CN" sz="1800" dirty="0"/>
              <a:t>-1: </a:t>
            </a:r>
            <a:r>
              <a:rPr lang="zh-CN" altLang="en-US" sz="1800" dirty="0"/>
              <a:t>退出。</a:t>
            </a:r>
          </a:p>
          <a:p>
            <a:pPr marL="0" indent="0" algn="l">
              <a:lnSpc>
                <a:spcPts val="2300"/>
              </a:lnSpc>
              <a:spcBef>
                <a:spcPts val="0"/>
              </a:spcBef>
              <a:buNone/>
            </a:pPr>
            <a:r>
              <a:rPr lang="zh-CN" altLang="en-US" sz="1800" dirty="0"/>
              <a:t>请输入</a:t>
            </a:r>
            <a:r>
              <a:rPr lang="en-US" altLang="zh-CN" sz="1800" dirty="0"/>
              <a:t>1</a:t>
            </a:r>
            <a:r>
              <a:rPr lang="zh-CN" altLang="en-US" sz="1800" dirty="0"/>
              <a:t>、</a:t>
            </a:r>
            <a:r>
              <a:rPr lang="en-US" altLang="zh-CN" sz="1800" dirty="0"/>
              <a:t>2</a:t>
            </a:r>
            <a:r>
              <a:rPr lang="zh-CN" altLang="en-US" sz="1800" dirty="0"/>
              <a:t>、</a:t>
            </a:r>
            <a:r>
              <a:rPr lang="en-US" altLang="zh-CN" sz="1800" dirty="0"/>
              <a:t>3</a:t>
            </a:r>
            <a:r>
              <a:rPr lang="zh-CN" altLang="en-US" sz="1800" dirty="0"/>
              <a:t>、</a:t>
            </a:r>
            <a:r>
              <a:rPr lang="en-US" altLang="zh-CN" sz="1800" dirty="0"/>
              <a:t>4</a:t>
            </a:r>
            <a:r>
              <a:rPr lang="zh-CN" altLang="en-US" sz="1800" dirty="0"/>
              <a:t>、</a:t>
            </a:r>
            <a:r>
              <a:rPr lang="en-US" altLang="zh-CN" sz="1800" dirty="0"/>
              <a:t>5</a:t>
            </a:r>
            <a:r>
              <a:rPr lang="zh-CN" altLang="en-US" sz="1800" dirty="0"/>
              <a:t>、</a:t>
            </a:r>
            <a:r>
              <a:rPr lang="en-US" altLang="zh-CN" sz="1800" dirty="0"/>
              <a:t>6</a:t>
            </a:r>
            <a:r>
              <a:rPr lang="zh-CN" altLang="en-US" sz="1800" dirty="0"/>
              <a:t>或</a:t>
            </a:r>
            <a:r>
              <a:rPr lang="en-US" altLang="zh-CN" sz="1800" dirty="0"/>
              <a:t>-1:2</a:t>
            </a:r>
          </a:p>
          <a:p>
            <a:pPr marL="0" indent="0" algn="l">
              <a:lnSpc>
                <a:spcPts val="2300"/>
              </a:lnSpc>
              <a:spcBef>
                <a:spcPts val="0"/>
              </a:spcBef>
              <a:buNone/>
            </a:pPr>
            <a:r>
              <a:rPr lang="zh-CN" altLang="en-US" sz="1800" dirty="0"/>
              <a:t>删除学生，请输入这位学生的学号</a:t>
            </a:r>
            <a:r>
              <a:rPr lang="en-US" altLang="zh-CN" sz="1800" dirty="0"/>
              <a:t>:10</a:t>
            </a:r>
          </a:p>
        </p:txBody>
      </p:sp>
      <p:sp>
        <p:nvSpPr>
          <p:cNvPr id="4" name="日期占位符 3"/>
          <p:cNvSpPr>
            <a:spLocks noGrp="1"/>
          </p:cNvSpPr>
          <p:nvPr>
            <p:ph type="dt" sz="half" idx="10"/>
          </p:nvPr>
        </p:nvSpPr>
        <p:spPr/>
        <p:txBody>
          <a:bodyPr/>
          <a:lstStyle/>
          <a:p>
            <a:fld id="{C2B53F0A-F76F-4225-8CCB-2FB6B8E06622}"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102</a:t>
            </a:fld>
            <a:endParaRPr lang="zh-CN" altLang="en-US"/>
          </a:p>
        </p:txBody>
      </p:sp>
      <p:sp>
        <p:nvSpPr>
          <p:cNvPr id="6" name="Line 4"/>
          <p:cNvSpPr>
            <a:spLocks noChangeShapeType="1"/>
          </p:cNvSpPr>
          <p:nvPr/>
        </p:nvSpPr>
        <p:spPr bwMode="auto">
          <a:xfrm flipV="1">
            <a:off x="0" y="1172625"/>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4293218" y="1935086"/>
            <a:ext cx="4750419" cy="4242850"/>
          </a:xfrm>
          <a:prstGeom prst="rect">
            <a:avLst/>
          </a:prstGeom>
          <a:solidFill>
            <a:schemeClr val="bg1"/>
          </a:solidFill>
          <a:ln w="1905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ts val="2300"/>
              </a:lnSpc>
              <a:spcBef>
                <a:spcPts val="0"/>
              </a:spcBef>
              <a:buNone/>
            </a:pPr>
            <a:r>
              <a:rPr lang="zh-CN" altLang="en-US" sz="1800" dirty="0"/>
              <a:t>主菜单</a:t>
            </a:r>
            <a:r>
              <a:rPr lang="en-US" altLang="zh-CN" sz="1800" dirty="0"/>
              <a:t>:</a:t>
            </a:r>
          </a:p>
          <a:p>
            <a:pPr marL="0" indent="0" algn="l">
              <a:lnSpc>
                <a:spcPts val="2300"/>
              </a:lnSpc>
              <a:spcBef>
                <a:spcPts val="0"/>
              </a:spcBef>
              <a:buNone/>
            </a:pPr>
            <a:r>
              <a:rPr lang="en-US" altLang="zh-CN" sz="1800" dirty="0"/>
              <a:t>        1: </a:t>
            </a:r>
            <a:r>
              <a:rPr lang="zh-CN" altLang="en-US" sz="1800" dirty="0"/>
              <a:t>添加若干位学生</a:t>
            </a:r>
            <a:r>
              <a:rPr lang="en-US" altLang="zh-CN" sz="1800" dirty="0"/>
              <a:t>(</a:t>
            </a:r>
            <a:r>
              <a:rPr lang="zh-CN" altLang="en-US" sz="1800" dirty="0"/>
              <a:t>学号 成绩</a:t>
            </a:r>
            <a:r>
              <a:rPr lang="en-US" altLang="zh-CN" sz="1800" dirty="0"/>
              <a:t>)</a:t>
            </a:r>
            <a:r>
              <a:rPr lang="zh-CN" altLang="en-US" sz="1800" dirty="0"/>
              <a:t>，以</a:t>
            </a:r>
            <a:r>
              <a:rPr lang="en-US" altLang="zh-CN" sz="1800" dirty="0"/>
              <a:t>0</a:t>
            </a:r>
            <a:r>
              <a:rPr lang="zh-CN" altLang="en-US" sz="1800" dirty="0"/>
              <a:t>结束。</a:t>
            </a:r>
          </a:p>
          <a:p>
            <a:pPr marL="0" indent="0" algn="l">
              <a:lnSpc>
                <a:spcPts val="2300"/>
              </a:lnSpc>
              <a:spcBef>
                <a:spcPts val="0"/>
              </a:spcBef>
              <a:buNone/>
            </a:pPr>
            <a:r>
              <a:rPr lang="zh-CN" altLang="en-US" sz="1800" dirty="0"/>
              <a:t>        </a:t>
            </a:r>
            <a:r>
              <a:rPr lang="en-US" altLang="zh-CN" sz="1800" dirty="0"/>
              <a:t>2: </a:t>
            </a:r>
            <a:r>
              <a:rPr lang="zh-CN" altLang="en-US" sz="1800" dirty="0"/>
              <a:t>删除第</a:t>
            </a:r>
            <a:r>
              <a:rPr lang="en-US" altLang="zh-CN" sz="1800" dirty="0"/>
              <a:t>1</a:t>
            </a:r>
            <a:r>
              <a:rPr lang="zh-CN" altLang="en-US" sz="1800" dirty="0"/>
              <a:t>位指定学号的学生。</a:t>
            </a:r>
          </a:p>
          <a:p>
            <a:pPr marL="0" indent="0" algn="l">
              <a:lnSpc>
                <a:spcPts val="2300"/>
              </a:lnSpc>
              <a:spcBef>
                <a:spcPts val="0"/>
              </a:spcBef>
              <a:buNone/>
            </a:pPr>
            <a:r>
              <a:rPr lang="zh-CN" altLang="en-US" sz="1800" dirty="0"/>
              <a:t>        </a:t>
            </a:r>
            <a:r>
              <a:rPr lang="en-US" altLang="zh-CN" sz="1800" dirty="0"/>
              <a:t>3: </a:t>
            </a:r>
            <a:r>
              <a:rPr lang="zh-CN" altLang="en-US" sz="1800" dirty="0"/>
              <a:t>删除所有学生。</a:t>
            </a:r>
          </a:p>
          <a:p>
            <a:pPr marL="0" indent="0" algn="l">
              <a:lnSpc>
                <a:spcPts val="2300"/>
              </a:lnSpc>
              <a:spcBef>
                <a:spcPts val="0"/>
              </a:spcBef>
              <a:buNone/>
            </a:pPr>
            <a:r>
              <a:rPr lang="zh-CN" altLang="en-US" sz="1800" dirty="0"/>
              <a:t>        </a:t>
            </a:r>
            <a:r>
              <a:rPr lang="en-US" altLang="zh-CN" sz="1800" dirty="0"/>
              <a:t>4: </a:t>
            </a:r>
            <a:r>
              <a:rPr lang="zh-CN" altLang="en-US" sz="1800" dirty="0"/>
              <a:t>按学号排序所有学生。</a:t>
            </a:r>
          </a:p>
          <a:p>
            <a:pPr marL="0" indent="0" algn="l">
              <a:lnSpc>
                <a:spcPts val="2300"/>
              </a:lnSpc>
              <a:spcBef>
                <a:spcPts val="0"/>
              </a:spcBef>
              <a:buNone/>
            </a:pPr>
            <a:r>
              <a:rPr lang="zh-CN" altLang="en-US" sz="1800" dirty="0"/>
              <a:t>        </a:t>
            </a:r>
            <a:r>
              <a:rPr lang="en-US" altLang="zh-CN" sz="1800" dirty="0"/>
              <a:t>5: </a:t>
            </a:r>
            <a:r>
              <a:rPr lang="zh-CN" altLang="en-US" sz="1800" dirty="0"/>
              <a:t>按成绩排序所有学生。</a:t>
            </a:r>
          </a:p>
          <a:p>
            <a:pPr marL="0" indent="0" algn="l">
              <a:lnSpc>
                <a:spcPts val="2300"/>
              </a:lnSpc>
              <a:spcBef>
                <a:spcPts val="0"/>
              </a:spcBef>
              <a:buNone/>
            </a:pPr>
            <a:r>
              <a:rPr lang="zh-CN" altLang="en-US" sz="1800" dirty="0"/>
              <a:t>        </a:t>
            </a:r>
            <a:r>
              <a:rPr lang="en-US" altLang="zh-CN" sz="1800" dirty="0"/>
              <a:t>6: </a:t>
            </a:r>
            <a:r>
              <a:rPr lang="zh-CN" altLang="en-US" sz="1800" dirty="0"/>
              <a:t>显示所有学生信息。</a:t>
            </a:r>
          </a:p>
          <a:p>
            <a:pPr marL="0" indent="0" algn="l">
              <a:lnSpc>
                <a:spcPts val="2300"/>
              </a:lnSpc>
              <a:spcBef>
                <a:spcPts val="0"/>
              </a:spcBef>
              <a:buNone/>
            </a:pPr>
            <a:r>
              <a:rPr lang="zh-CN" altLang="en-US" sz="1800" dirty="0"/>
              <a:t>        </a:t>
            </a:r>
            <a:r>
              <a:rPr lang="en-US" altLang="zh-CN" sz="1800" dirty="0"/>
              <a:t>-1: </a:t>
            </a:r>
            <a:r>
              <a:rPr lang="zh-CN" altLang="en-US" sz="1800" dirty="0"/>
              <a:t>退出。</a:t>
            </a:r>
          </a:p>
          <a:p>
            <a:pPr marL="0" indent="0" algn="l">
              <a:lnSpc>
                <a:spcPts val="2300"/>
              </a:lnSpc>
              <a:spcBef>
                <a:spcPts val="0"/>
              </a:spcBef>
              <a:buNone/>
            </a:pPr>
            <a:r>
              <a:rPr lang="zh-CN" altLang="en-US" sz="1800" dirty="0"/>
              <a:t>请输入</a:t>
            </a:r>
            <a:r>
              <a:rPr lang="en-US" altLang="zh-CN" sz="1800" dirty="0"/>
              <a:t>1</a:t>
            </a:r>
            <a:r>
              <a:rPr lang="zh-CN" altLang="en-US" sz="1800" dirty="0"/>
              <a:t>、</a:t>
            </a:r>
            <a:r>
              <a:rPr lang="en-US" altLang="zh-CN" sz="1800" dirty="0"/>
              <a:t>2</a:t>
            </a:r>
            <a:r>
              <a:rPr lang="zh-CN" altLang="en-US" sz="1800" dirty="0"/>
              <a:t>、</a:t>
            </a:r>
            <a:r>
              <a:rPr lang="en-US" altLang="zh-CN" sz="1800" dirty="0"/>
              <a:t>3</a:t>
            </a:r>
            <a:r>
              <a:rPr lang="zh-CN" altLang="en-US" sz="1800" dirty="0"/>
              <a:t>、</a:t>
            </a:r>
            <a:r>
              <a:rPr lang="en-US" altLang="zh-CN" sz="1800" dirty="0"/>
              <a:t>4</a:t>
            </a:r>
            <a:r>
              <a:rPr lang="zh-CN" altLang="en-US" sz="1800" dirty="0"/>
              <a:t>、</a:t>
            </a:r>
            <a:r>
              <a:rPr lang="en-US" altLang="zh-CN" sz="1800" dirty="0"/>
              <a:t>5</a:t>
            </a:r>
            <a:r>
              <a:rPr lang="zh-CN" altLang="en-US" sz="1800" dirty="0"/>
              <a:t>、</a:t>
            </a:r>
            <a:r>
              <a:rPr lang="en-US" altLang="zh-CN" sz="1800" dirty="0"/>
              <a:t>6</a:t>
            </a:r>
            <a:r>
              <a:rPr lang="zh-CN" altLang="en-US" sz="1800" dirty="0"/>
              <a:t>或</a:t>
            </a:r>
            <a:r>
              <a:rPr lang="en-US" altLang="zh-CN" sz="1800" dirty="0"/>
              <a:t>-1:6</a:t>
            </a:r>
          </a:p>
          <a:p>
            <a:pPr marL="0" indent="0" algn="l">
              <a:lnSpc>
                <a:spcPts val="2300"/>
              </a:lnSpc>
              <a:spcBef>
                <a:spcPts val="0"/>
              </a:spcBef>
              <a:buNone/>
            </a:pPr>
            <a:r>
              <a:rPr lang="en-US" altLang="zh-CN" sz="1800" dirty="0"/>
              <a:t>[1]: </a:t>
            </a:r>
            <a:r>
              <a:rPr lang="zh-CN" altLang="en-US" sz="1800" dirty="0"/>
              <a:t>学号</a:t>
            </a:r>
            <a:r>
              <a:rPr lang="en-US" altLang="zh-CN" sz="1800" dirty="0"/>
              <a:t>(11), </a:t>
            </a:r>
            <a:r>
              <a:rPr lang="zh-CN" altLang="en-US" sz="1800" dirty="0"/>
              <a:t>成绩</a:t>
            </a:r>
            <a:r>
              <a:rPr lang="en-US" altLang="zh-CN" sz="1800" dirty="0"/>
              <a:t>(90)</a:t>
            </a:r>
          </a:p>
          <a:p>
            <a:pPr marL="0" indent="0" algn="l">
              <a:lnSpc>
                <a:spcPts val="2300"/>
              </a:lnSpc>
              <a:spcBef>
                <a:spcPts val="0"/>
              </a:spcBef>
              <a:buNone/>
            </a:pPr>
            <a:r>
              <a:rPr lang="en-US" altLang="zh-CN" sz="1800" dirty="0"/>
              <a:t>[2]: </a:t>
            </a:r>
            <a:r>
              <a:rPr lang="zh-CN" altLang="en-US" sz="1800" dirty="0"/>
              <a:t>学号</a:t>
            </a:r>
            <a:r>
              <a:rPr lang="en-US" altLang="zh-CN" sz="1800" dirty="0"/>
              <a:t>(9), </a:t>
            </a:r>
            <a:r>
              <a:rPr lang="zh-CN" altLang="en-US" sz="1800" dirty="0"/>
              <a:t>成绩</a:t>
            </a:r>
            <a:r>
              <a:rPr lang="en-US" altLang="zh-CN" sz="1800" dirty="0"/>
              <a:t>(95)</a:t>
            </a:r>
          </a:p>
          <a:p>
            <a:pPr marL="0" indent="0" algn="l">
              <a:lnSpc>
                <a:spcPts val="2300"/>
              </a:lnSpc>
              <a:spcBef>
                <a:spcPts val="0"/>
              </a:spcBef>
              <a:buNone/>
            </a:pPr>
            <a:r>
              <a:rPr lang="en-US" altLang="zh-CN" sz="1800" dirty="0"/>
              <a:t>[3]: </a:t>
            </a:r>
            <a:r>
              <a:rPr lang="zh-CN" altLang="en-US" sz="1800" dirty="0"/>
              <a:t>学号</a:t>
            </a:r>
            <a:r>
              <a:rPr lang="en-US" altLang="zh-CN" sz="1800" dirty="0"/>
              <a:t>(8), </a:t>
            </a:r>
            <a:r>
              <a:rPr lang="zh-CN" altLang="en-US" sz="1800" dirty="0"/>
              <a:t>成绩</a:t>
            </a:r>
            <a:r>
              <a:rPr lang="en-US" altLang="zh-CN" sz="1800" dirty="0"/>
              <a:t>(62)</a:t>
            </a:r>
          </a:p>
          <a:p>
            <a:pPr marL="0" indent="0" algn="l">
              <a:lnSpc>
                <a:spcPts val="2300"/>
              </a:lnSpc>
              <a:spcBef>
                <a:spcPts val="0"/>
              </a:spcBef>
              <a:buNone/>
            </a:pPr>
            <a:r>
              <a:rPr lang="en-US" altLang="zh-CN" sz="1800" dirty="0"/>
              <a:t>[4]: </a:t>
            </a:r>
            <a:r>
              <a:rPr lang="zh-CN" altLang="en-US" sz="1800" dirty="0"/>
              <a:t>学号</a:t>
            </a:r>
            <a:r>
              <a:rPr lang="en-US" altLang="zh-CN" sz="1800" dirty="0"/>
              <a:t>(21), </a:t>
            </a:r>
            <a:r>
              <a:rPr lang="zh-CN" altLang="en-US" sz="1800" dirty="0"/>
              <a:t>成绩</a:t>
            </a:r>
            <a:r>
              <a:rPr lang="en-US" altLang="zh-CN" sz="1800" dirty="0"/>
              <a:t>(88)</a:t>
            </a:r>
          </a:p>
          <a:p>
            <a:pPr marL="0" indent="0" algn="l">
              <a:lnSpc>
                <a:spcPts val="2300"/>
              </a:lnSpc>
              <a:spcBef>
                <a:spcPts val="0"/>
              </a:spcBef>
              <a:buNone/>
            </a:pPr>
            <a:r>
              <a:rPr lang="en-US" altLang="zh-CN" sz="1800" dirty="0"/>
              <a:t>[5]: </a:t>
            </a:r>
            <a:r>
              <a:rPr lang="zh-CN" altLang="en-US" sz="1800" dirty="0"/>
              <a:t>学号</a:t>
            </a:r>
            <a:r>
              <a:rPr lang="en-US" altLang="zh-CN" sz="1800" dirty="0"/>
              <a:t>(34), </a:t>
            </a:r>
            <a:r>
              <a:rPr lang="zh-CN" altLang="en-US" sz="1800" dirty="0"/>
              <a:t>成绩</a:t>
            </a:r>
            <a:r>
              <a:rPr lang="en-US" altLang="zh-CN" sz="1800" dirty="0"/>
              <a:t>(75)</a:t>
            </a:r>
          </a:p>
        </p:txBody>
      </p:sp>
    </p:spTree>
    <p:extLst>
      <p:ext uri="{BB962C8B-B14F-4D97-AF65-F5344CB8AC3E}">
        <p14:creationId xmlns:p14="http://schemas.microsoft.com/office/powerpoint/2010/main" val="169550738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7"/>
            <a:ext cx="9144000" cy="1164222"/>
          </a:xfrm>
        </p:spPr>
        <p:txBody>
          <a:bodyPr/>
          <a:lstStyle/>
          <a:p>
            <a:r>
              <a:rPr lang="zh-CN" altLang="en-US" dirty="0" smtClean="0"/>
              <a:t>运行结果示例</a:t>
            </a:r>
            <a:endParaRPr lang="zh-CN" altLang="en-US" dirty="0"/>
          </a:p>
        </p:txBody>
      </p:sp>
      <p:sp>
        <p:nvSpPr>
          <p:cNvPr id="3" name="内容占位符 2"/>
          <p:cNvSpPr>
            <a:spLocks noGrp="1"/>
          </p:cNvSpPr>
          <p:nvPr>
            <p:ph idx="1"/>
          </p:nvPr>
        </p:nvSpPr>
        <p:spPr>
          <a:xfrm>
            <a:off x="122662" y="1278909"/>
            <a:ext cx="4750419" cy="4899026"/>
          </a:xfrm>
          <a:ln w="19050">
            <a:solidFill>
              <a:srgbClr val="FF0000"/>
            </a:solidFill>
          </a:ln>
        </p:spPr>
        <p:txBody>
          <a:bodyPr>
            <a:noAutofit/>
          </a:bodyPr>
          <a:lstStyle/>
          <a:p>
            <a:pPr marL="0" indent="0" algn="l">
              <a:lnSpc>
                <a:spcPts val="2300"/>
              </a:lnSpc>
              <a:spcBef>
                <a:spcPts val="0"/>
              </a:spcBef>
              <a:buNone/>
            </a:pPr>
            <a:r>
              <a:rPr lang="zh-CN" altLang="en-US" sz="1800" dirty="0"/>
              <a:t>主菜单</a:t>
            </a:r>
            <a:r>
              <a:rPr lang="en-US" altLang="zh-CN" sz="1800" dirty="0"/>
              <a:t>:</a:t>
            </a:r>
          </a:p>
          <a:p>
            <a:pPr marL="0" indent="0" algn="l">
              <a:lnSpc>
                <a:spcPts val="2300"/>
              </a:lnSpc>
              <a:spcBef>
                <a:spcPts val="0"/>
              </a:spcBef>
              <a:buNone/>
            </a:pPr>
            <a:r>
              <a:rPr lang="en-US" altLang="zh-CN" sz="1800" dirty="0"/>
              <a:t>        1: </a:t>
            </a:r>
            <a:r>
              <a:rPr lang="zh-CN" altLang="en-US" sz="1800" dirty="0"/>
              <a:t>添加若干位学生</a:t>
            </a:r>
            <a:r>
              <a:rPr lang="en-US" altLang="zh-CN" sz="1800" dirty="0"/>
              <a:t>(</a:t>
            </a:r>
            <a:r>
              <a:rPr lang="zh-CN" altLang="en-US" sz="1800" dirty="0"/>
              <a:t>学号 成绩</a:t>
            </a:r>
            <a:r>
              <a:rPr lang="en-US" altLang="zh-CN" sz="1800" dirty="0"/>
              <a:t>)</a:t>
            </a:r>
            <a:r>
              <a:rPr lang="zh-CN" altLang="en-US" sz="1800" dirty="0"/>
              <a:t>，以</a:t>
            </a:r>
            <a:r>
              <a:rPr lang="en-US" altLang="zh-CN" sz="1800" dirty="0"/>
              <a:t>0</a:t>
            </a:r>
            <a:r>
              <a:rPr lang="zh-CN" altLang="en-US" sz="1800" dirty="0"/>
              <a:t>结束。</a:t>
            </a:r>
          </a:p>
          <a:p>
            <a:pPr marL="0" indent="0" algn="l">
              <a:lnSpc>
                <a:spcPts val="2300"/>
              </a:lnSpc>
              <a:spcBef>
                <a:spcPts val="0"/>
              </a:spcBef>
              <a:buNone/>
            </a:pPr>
            <a:r>
              <a:rPr lang="zh-CN" altLang="en-US" sz="1800" dirty="0"/>
              <a:t>        </a:t>
            </a:r>
            <a:r>
              <a:rPr lang="en-US" altLang="zh-CN" sz="1800" dirty="0"/>
              <a:t>2: </a:t>
            </a:r>
            <a:r>
              <a:rPr lang="zh-CN" altLang="en-US" sz="1800" dirty="0"/>
              <a:t>删除第</a:t>
            </a:r>
            <a:r>
              <a:rPr lang="en-US" altLang="zh-CN" sz="1800" dirty="0"/>
              <a:t>1</a:t>
            </a:r>
            <a:r>
              <a:rPr lang="zh-CN" altLang="en-US" sz="1800" dirty="0"/>
              <a:t>位指定学号的学生。</a:t>
            </a:r>
          </a:p>
          <a:p>
            <a:pPr marL="0" indent="0" algn="l">
              <a:lnSpc>
                <a:spcPts val="2300"/>
              </a:lnSpc>
              <a:spcBef>
                <a:spcPts val="0"/>
              </a:spcBef>
              <a:buNone/>
            </a:pPr>
            <a:r>
              <a:rPr lang="zh-CN" altLang="en-US" sz="1800" dirty="0"/>
              <a:t>        </a:t>
            </a:r>
            <a:r>
              <a:rPr lang="en-US" altLang="zh-CN" sz="1800" dirty="0"/>
              <a:t>3: </a:t>
            </a:r>
            <a:r>
              <a:rPr lang="zh-CN" altLang="en-US" sz="1800" dirty="0"/>
              <a:t>删除所有学生。</a:t>
            </a:r>
          </a:p>
          <a:p>
            <a:pPr marL="0" indent="0" algn="l">
              <a:lnSpc>
                <a:spcPts val="2300"/>
              </a:lnSpc>
              <a:spcBef>
                <a:spcPts val="0"/>
              </a:spcBef>
              <a:buNone/>
            </a:pPr>
            <a:r>
              <a:rPr lang="zh-CN" altLang="en-US" sz="1800" dirty="0"/>
              <a:t>        </a:t>
            </a:r>
            <a:r>
              <a:rPr lang="en-US" altLang="zh-CN" sz="1800" dirty="0"/>
              <a:t>4: </a:t>
            </a:r>
            <a:r>
              <a:rPr lang="zh-CN" altLang="en-US" sz="1800" dirty="0"/>
              <a:t>按学号排序所有学生。</a:t>
            </a:r>
          </a:p>
          <a:p>
            <a:pPr marL="0" indent="0" algn="l">
              <a:lnSpc>
                <a:spcPts val="2300"/>
              </a:lnSpc>
              <a:spcBef>
                <a:spcPts val="0"/>
              </a:spcBef>
              <a:buNone/>
            </a:pPr>
            <a:r>
              <a:rPr lang="zh-CN" altLang="en-US" sz="1800" dirty="0"/>
              <a:t>        </a:t>
            </a:r>
            <a:r>
              <a:rPr lang="en-US" altLang="zh-CN" sz="1800" dirty="0"/>
              <a:t>5: </a:t>
            </a:r>
            <a:r>
              <a:rPr lang="zh-CN" altLang="en-US" sz="1800" dirty="0"/>
              <a:t>按成绩排序所有学生。</a:t>
            </a:r>
          </a:p>
          <a:p>
            <a:pPr marL="0" indent="0" algn="l">
              <a:lnSpc>
                <a:spcPts val="2300"/>
              </a:lnSpc>
              <a:spcBef>
                <a:spcPts val="0"/>
              </a:spcBef>
              <a:buNone/>
            </a:pPr>
            <a:r>
              <a:rPr lang="zh-CN" altLang="en-US" sz="1800" dirty="0"/>
              <a:t>        </a:t>
            </a:r>
            <a:r>
              <a:rPr lang="en-US" altLang="zh-CN" sz="1800" dirty="0"/>
              <a:t>6: </a:t>
            </a:r>
            <a:r>
              <a:rPr lang="zh-CN" altLang="en-US" sz="1800" dirty="0"/>
              <a:t>显示所有学生信息。</a:t>
            </a:r>
          </a:p>
          <a:p>
            <a:pPr marL="0" indent="0" algn="l">
              <a:lnSpc>
                <a:spcPts val="2300"/>
              </a:lnSpc>
              <a:spcBef>
                <a:spcPts val="0"/>
              </a:spcBef>
              <a:buNone/>
            </a:pPr>
            <a:r>
              <a:rPr lang="zh-CN" altLang="en-US" sz="1800" dirty="0"/>
              <a:t>        </a:t>
            </a:r>
            <a:r>
              <a:rPr lang="en-US" altLang="zh-CN" sz="1800" dirty="0"/>
              <a:t>-1: </a:t>
            </a:r>
            <a:r>
              <a:rPr lang="zh-CN" altLang="en-US" sz="1800" dirty="0"/>
              <a:t>退出。</a:t>
            </a:r>
          </a:p>
          <a:p>
            <a:pPr marL="0" indent="0" algn="l">
              <a:lnSpc>
                <a:spcPts val="2300"/>
              </a:lnSpc>
              <a:spcBef>
                <a:spcPts val="0"/>
              </a:spcBef>
              <a:buNone/>
            </a:pPr>
            <a:r>
              <a:rPr lang="zh-CN" altLang="en-US" sz="1800" dirty="0"/>
              <a:t>请输入</a:t>
            </a:r>
            <a:r>
              <a:rPr lang="en-US" altLang="zh-CN" sz="1800" dirty="0"/>
              <a:t>1</a:t>
            </a:r>
            <a:r>
              <a:rPr lang="zh-CN" altLang="en-US" sz="1800" dirty="0"/>
              <a:t>、</a:t>
            </a:r>
            <a:r>
              <a:rPr lang="en-US" altLang="zh-CN" sz="1800" dirty="0"/>
              <a:t>2</a:t>
            </a:r>
            <a:r>
              <a:rPr lang="zh-CN" altLang="en-US" sz="1800" dirty="0"/>
              <a:t>、</a:t>
            </a:r>
            <a:r>
              <a:rPr lang="en-US" altLang="zh-CN" sz="1800" dirty="0"/>
              <a:t>3</a:t>
            </a:r>
            <a:r>
              <a:rPr lang="zh-CN" altLang="en-US" sz="1800" dirty="0"/>
              <a:t>、</a:t>
            </a:r>
            <a:r>
              <a:rPr lang="en-US" altLang="zh-CN" sz="1800" dirty="0"/>
              <a:t>4</a:t>
            </a:r>
            <a:r>
              <a:rPr lang="zh-CN" altLang="en-US" sz="1800" dirty="0"/>
              <a:t>、</a:t>
            </a:r>
            <a:r>
              <a:rPr lang="en-US" altLang="zh-CN" sz="1800" dirty="0"/>
              <a:t>5</a:t>
            </a:r>
            <a:r>
              <a:rPr lang="zh-CN" altLang="en-US" sz="1800" dirty="0"/>
              <a:t>、</a:t>
            </a:r>
            <a:r>
              <a:rPr lang="en-US" altLang="zh-CN" sz="1800" dirty="0"/>
              <a:t>6</a:t>
            </a:r>
            <a:r>
              <a:rPr lang="zh-CN" altLang="en-US" sz="1800" dirty="0"/>
              <a:t>或</a:t>
            </a:r>
            <a:r>
              <a:rPr lang="en-US" altLang="zh-CN" sz="1800" dirty="0"/>
              <a:t>-1:4</a:t>
            </a:r>
          </a:p>
          <a:p>
            <a:pPr marL="0" indent="0" algn="l">
              <a:lnSpc>
                <a:spcPts val="2300"/>
              </a:lnSpc>
              <a:spcBef>
                <a:spcPts val="0"/>
              </a:spcBef>
              <a:buNone/>
            </a:pPr>
            <a:r>
              <a:rPr lang="en-US" altLang="zh-CN" sz="1800" dirty="0"/>
              <a:t>[1]: </a:t>
            </a:r>
            <a:r>
              <a:rPr lang="zh-CN" altLang="en-US" sz="1800" dirty="0"/>
              <a:t>学号</a:t>
            </a:r>
            <a:r>
              <a:rPr lang="en-US" altLang="zh-CN" sz="1800" dirty="0"/>
              <a:t>(8), </a:t>
            </a:r>
            <a:r>
              <a:rPr lang="zh-CN" altLang="en-US" sz="1800" dirty="0"/>
              <a:t>成绩</a:t>
            </a:r>
            <a:r>
              <a:rPr lang="en-US" altLang="zh-CN" sz="1800" dirty="0"/>
              <a:t>(62)</a:t>
            </a:r>
          </a:p>
          <a:p>
            <a:pPr marL="0" indent="0" algn="l">
              <a:lnSpc>
                <a:spcPts val="2300"/>
              </a:lnSpc>
              <a:spcBef>
                <a:spcPts val="0"/>
              </a:spcBef>
              <a:buNone/>
            </a:pPr>
            <a:r>
              <a:rPr lang="en-US" altLang="zh-CN" sz="1800" dirty="0"/>
              <a:t>[2]: </a:t>
            </a:r>
            <a:r>
              <a:rPr lang="zh-CN" altLang="en-US" sz="1800" dirty="0"/>
              <a:t>学号</a:t>
            </a:r>
            <a:r>
              <a:rPr lang="en-US" altLang="zh-CN" sz="1800" dirty="0"/>
              <a:t>(9), </a:t>
            </a:r>
            <a:r>
              <a:rPr lang="zh-CN" altLang="en-US" sz="1800" dirty="0"/>
              <a:t>成绩</a:t>
            </a:r>
            <a:r>
              <a:rPr lang="en-US" altLang="zh-CN" sz="1800" dirty="0"/>
              <a:t>(95)</a:t>
            </a:r>
          </a:p>
          <a:p>
            <a:pPr marL="0" indent="0" algn="l">
              <a:lnSpc>
                <a:spcPts val="2300"/>
              </a:lnSpc>
              <a:spcBef>
                <a:spcPts val="0"/>
              </a:spcBef>
              <a:buNone/>
            </a:pPr>
            <a:r>
              <a:rPr lang="en-US" altLang="zh-CN" sz="1800" dirty="0"/>
              <a:t>[3]: </a:t>
            </a:r>
            <a:r>
              <a:rPr lang="zh-CN" altLang="en-US" sz="1800" dirty="0"/>
              <a:t>学号</a:t>
            </a:r>
            <a:r>
              <a:rPr lang="en-US" altLang="zh-CN" sz="1800" dirty="0"/>
              <a:t>(11), </a:t>
            </a:r>
            <a:r>
              <a:rPr lang="zh-CN" altLang="en-US" sz="1800" dirty="0"/>
              <a:t>成绩</a:t>
            </a:r>
            <a:r>
              <a:rPr lang="en-US" altLang="zh-CN" sz="1800" dirty="0"/>
              <a:t>(90)</a:t>
            </a:r>
          </a:p>
          <a:p>
            <a:pPr marL="0" indent="0" algn="l">
              <a:lnSpc>
                <a:spcPts val="2300"/>
              </a:lnSpc>
              <a:spcBef>
                <a:spcPts val="0"/>
              </a:spcBef>
              <a:buNone/>
            </a:pPr>
            <a:r>
              <a:rPr lang="en-US" altLang="zh-CN" sz="1800" dirty="0"/>
              <a:t>[4]: </a:t>
            </a:r>
            <a:r>
              <a:rPr lang="zh-CN" altLang="en-US" sz="1800" dirty="0"/>
              <a:t>学号</a:t>
            </a:r>
            <a:r>
              <a:rPr lang="en-US" altLang="zh-CN" sz="1800" dirty="0"/>
              <a:t>(21), </a:t>
            </a:r>
            <a:r>
              <a:rPr lang="zh-CN" altLang="en-US" sz="1800" dirty="0"/>
              <a:t>成绩</a:t>
            </a:r>
            <a:r>
              <a:rPr lang="en-US" altLang="zh-CN" sz="1800" dirty="0"/>
              <a:t>(88)</a:t>
            </a:r>
          </a:p>
          <a:p>
            <a:pPr marL="0" indent="0" algn="l">
              <a:lnSpc>
                <a:spcPts val="2300"/>
              </a:lnSpc>
              <a:spcBef>
                <a:spcPts val="0"/>
              </a:spcBef>
              <a:buNone/>
            </a:pPr>
            <a:r>
              <a:rPr lang="en-US" altLang="zh-CN" sz="1800" dirty="0"/>
              <a:t>[5]: </a:t>
            </a:r>
            <a:r>
              <a:rPr lang="zh-CN" altLang="en-US" sz="1800" dirty="0"/>
              <a:t>学号</a:t>
            </a:r>
            <a:r>
              <a:rPr lang="en-US" altLang="zh-CN" sz="1800" dirty="0"/>
              <a:t>(34), </a:t>
            </a:r>
            <a:r>
              <a:rPr lang="zh-CN" altLang="en-US" sz="1800" dirty="0"/>
              <a:t>成绩</a:t>
            </a:r>
            <a:r>
              <a:rPr lang="en-US" altLang="zh-CN" sz="1800" dirty="0"/>
              <a:t>(75)</a:t>
            </a:r>
          </a:p>
        </p:txBody>
      </p:sp>
      <p:sp>
        <p:nvSpPr>
          <p:cNvPr id="4" name="日期占位符 3"/>
          <p:cNvSpPr>
            <a:spLocks noGrp="1"/>
          </p:cNvSpPr>
          <p:nvPr>
            <p:ph type="dt" sz="half" idx="10"/>
          </p:nvPr>
        </p:nvSpPr>
        <p:spPr/>
        <p:txBody>
          <a:bodyPr/>
          <a:lstStyle/>
          <a:p>
            <a:fld id="{C2B53F0A-F76F-4225-8CCB-2FB6B8E06622}"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103</a:t>
            </a:fld>
            <a:endParaRPr lang="zh-CN" altLang="en-US"/>
          </a:p>
        </p:txBody>
      </p:sp>
      <p:sp>
        <p:nvSpPr>
          <p:cNvPr id="6" name="Line 4"/>
          <p:cNvSpPr>
            <a:spLocks noChangeShapeType="1"/>
          </p:cNvSpPr>
          <p:nvPr/>
        </p:nvSpPr>
        <p:spPr bwMode="auto">
          <a:xfrm flipV="1">
            <a:off x="0" y="1172625"/>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4293218" y="1935086"/>
            <a:ext cx="4750419" cy="4242850"/>
          </a:xfrm>
          <a:prstGeom prst="rect">
            <a:avLst/>
          </a:prstGeom>
          <a:solidFill>
            <a:schemeClr val="bg1"/>
          </a:solidFill>
          <a:ln w="1905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ts val="2300"/>
              </a:lnSpc>
              <a:spcBef>
                <a:spcPts val="0"/>
              </a:spcBef>
              <a:buNone/>
            </a:pPr>
            <a:r>
              <a:rPr lang="zh-CN" altLang="en-US" sz="1800" dirty="0"/>
              <a:t>主菜单</a:t>
            </a:r>
            <a:r>
              <a:rPr lang="en-US" altLang="zh-CN" sz="1800" dirty="0"/>
              <a:t>:</a:t>
            </a:r>
          </a:p>
          <a:p>
            <a:pPr marL="0" indent="0" algn="l">
              <a:lnSpc>
                <a:spcPts val="2300"/>
              </a:lnSpc>
              <a:spcBef>
                <a:spcPts val="0"/>
              </a:spcBef>
              <a:buNone/>
            </a:pPr>
            <a:r>
              <a:rPr lang="en-US" altLang="zh-CN" sz="1800" dirty="0"/>
              <a:t>        1: </a:t>
            </a:r>
            <a:r>
              <a:rPr lang="zh-CN" altLang="en-US" sz="1800" dirty="0"/>
              <a:t>添加若干位学生</a:t>
            </a:r>
            <a:r>
              <a:rPr lang="en-US" altLang="zh-CN" sz="1800" dirty="0"/>
              <a:t>(</a:t>
            </a:r>
            <a:r>
              <a:rPr lang="zh-CN" altLang="en-US" sz="1800" dirty="0"/>
              <a:t>学号 成绩</a:t>
            </a:r>
            <a:r>
              <a:rPr lang="en-US" altLang="zh-CN" sz="1800" dirty="0"/>
              <a:t>)</a:t>
            </a:r>
            <a:r>
              <a:rPr lang="zh-CN" altLang="en-US" sz="1800" dirty="0"/>
              <a:t>，以</a:t>
            </a:r>
            <a:r>
              <a:rPr lang="en-US" altLang="zh-CN" sz="1800" dirty="0"/>
              <a:t>0</a:t>
            </a:r>
            <a:r>
              <a:rPr lang="zh-CN" altLang="en-US" sz="1800" dirty="0"/>
              <a:t>结束。</a:t>
            </a:r>
          </a:p>
          <a:p>
            <a:pPr marL="0" indent="0" algn="l">
              <a:lnSpc>
                <a:spcPts val="2300"/>
              </a:lnSpc>
              <a:spcBef>
                <a:spcPts val="0"/>
              </a:spcBef>
              <a:buNone/>
            </a:pPr>
            <a:r>
              <a:rPr lang="zh-CN" altLang="en-US" sz="1800" dirty="0"/>
              <a:t>        </a:t>
            </a:r>
            <a:r>
              <a:rPr lang="en-US" altLang="zh-CN" sz="1800" dirty="0"/>
              <a:t>2: </a:t>
            </a:r>
            <a:r>
              <a:rPr lang="zh-CN" altLang="en-US" sz="1800" dirty="0"/>
              <a:t>删除第</a:t>
            </a:r>
            <a:r>
              <a:rPr lang="en-US" altLang="zh-CN" sz="1800" dirty="0"/>
              <a:t>1</a:t>
            </a:r>
            <a:r>
              <a:rPr lang="zh-CN" altLang="en-US" sz="1800" dirty="0"/>
              <a:t>位指定学号的学生。</a:t>
            </a:r>
          </a:p>
          <a:p>
            <a:pPr marL="0" indent="0" algn="l">
              <a:lnSpc>
                <a:spcPts val="2300"/>
              </a:lnSpc>
              <a:spcBef>
                <a:spcPts val="0"/>
              </a:spcBef>
              <a:buNone/>
            </a:pPr>
            <a:r>
              <a:rPr lang="zh-CN" altLang="en-US" sz="1800" dirty="0"/>
              <a:t>        </a:t>
            </a:r>
            <a:r>
              <a:rPr lang="en-US" altLang="zh-CN" sz="1800" dirty="0"/>
              <a:t>3: </a:t>
            </a:r>
            <a:r>
              <a:rPr lang="zh-CN" altLang="en-US" sz="1800" dirty="0"/>
              <a:t>删除所有学生。</a:t>
            </a:r>
          </a:p>
          <a:p>
            <a:pPr marL="0" indent="0" algn="l">
              <a:lnSpc>
                <a:spcPts val="2300"/>
              </a:lnSpc>
              <a:spcBef>
                <a:spcPts val="0"/>
              </a:spcBef>
              <a:buNone/>
            </a:pPr>
            <a:r>
              <a:rPr lang="zh-CN" altLang="en-US" sz="1800" dirty="0"/>
              <a:t>        </a:t>
            </a:r>
            <a:r>
              <a:rPr lang="en-US" altLang="zh-CN" sz="1800" dirty="0"/>
              <a:t>4: </a:t>
            </a:r>
            <a:r>
              <a:rPr lang="zh-CN" altLang="en-US" sz="1800" dirty="0"/>
              <a:t>按学号排序所有学生。</a:t>
            </a:r>
          </a:p>
          <a:p>
            <a:pPr marL="0" indent="0" algn="l">
              <a:lnSpc>
                <a:spcPts val="2300"/>
              </a:lnSpc>
              <a:spcBef>
                <a:spcPts val="0"/>
              </a:spcBef>
              <a:buNone/>
            </a:pPr>
            <a:r>
              <a:rPr lang="zh-CN" altLang="en-US" sz="1800" dirty="0"/>
              <a:t>        </a:t>
            </a:r>
            <a:r>
              <a:rPr lang="en-US" altLang="zh-CN" sz="1800" dirty="0"/>
              <a:t>5: </a:t>
            </a:r>
            <a:r>
              <a:rPr lang="zh-CN" altLang="en-US" sz="1800" dirty="0"/>
              <a:t>按成绩排序所有学生。</a:t>
            </a:r>
          </a:p>
          <a:p>
            <a:pPr marL="0" indent="0" algn="l">
              <a:lnSpc>
                <a:spcPts val="2300"/>
              </a:lnSpc>
              <a:spcBef>
                <a:spcPts val="0"/>
              </a:spcBef>
              <a:buNone/>
            </a:pPr>
            <a:r>
              <a:rPr lang="zh-CN" altLang="en-US" sz="1800" dirty="0"/>
              <a:t>        </a:t>
            </a:r>
            <a:r>
              <a:rPr lang="en-US" altLang="zh-CN" sz="1800" dirty="0"/>
              <a:t>6: </a:t>
            </a:r>
            <a:r>
              <a:rPr lang="zh-CN" altLang="en-US" sz="1800" dirty="0"/>
              <a:t>显示所有学生信息。</a:t>
            </a:r>
          </a:p>
          <a:p>
            <a:pPr marL="0" indent="0" algn="l">
              <a:lnSpc>
                <a:spcPts val="2300"/>
              </a:lnSpc>
              <a:spcBef>
                <a:spcPts val="0"/>
              </a:spcBef>
              <a:buNone/>
            </a:pPr>
            <a:r>
              <a:rPr lang="zh-CN" altLang="en-US" sz="1800" dirty="0"/>
              <a:t>        </a:t>
            </a:r>
            <a:r>
              <a:rPr lang="en-US" altLang="zh-CN" sz="1800" dirty="0"/>
              <a:t>-1: </a:t>
            </a:r>
            <a:r>
              <a:rPr lang="zh-CN" altLang="en-US" sz="1800" dirty="0"/>
              <a:t>退出。</a:t>
            </a:r>
          </a:p>
          <a:p>
            <a:pPr marL="0" indent="0" algn="l">
              <a:lnSpc>
                <a:spcPts val="2300"/>
              </a:lnSpc>
              <a:spcBef>
                <a:spcPts val="0"/>
              </a:spcBef>
              <a:buNone/>
            </a:pPr>
            <a:r>
              <a:rPr lang="zh-CN" altLang="en-US" sz="1800" dirty="0"/>
              <a:t>请输入</a:t>
            </a:r>
            <a:r>
              <a:rPr lang="en-US" altLang="zh-CN" sz="1800" dirty="0"/>
              <a:t>1</a:t>
            </a:r>
            <a:r>
              <a:rPr lang="zh-CN" altLang="en-US" sz="1800" dirty="0"/>
              <a:t>、</a:t>
            </a:r>
            <a:r>
              <a:rPr lang="en-US" altLang="zh-CN" sz="1800" dirty="0"/>
              <a:t>2</a:t>
            </a:r>
            <a:r>
              <a:rPr lang="zh-CN" altLang="en-US" sz="1800" dirty="0"/>
              <a:t>、</a:t>
            </a:r>
            <a:r>
              <a:rPr lang="en-US" altLang="zh-CN" sz="1800" dirty="0"/>
              <a:t>3</a:t>
            </a:r>
            <a:r>
              <a:rPr lang="zh-CN" altLang="en-US" sz="1800" dirty="0"/>
              <a:t>、</a:t>
            </a:r>
            <a:r>
              <a:rPr lang="en-US" altLang="zh-CN" sz="1800" dirty="0"/>
              <a:t>4</a:t>
            </a:r>
            <a:r>
              <a:rPr lang="zh-CN" altLang="en-US" sz="1800" dirty="0"/>
              <a:t>、</a:t>
            </a:r>
            <a:r>
              <a:rPr lang="en-US" altLang="zh-CN" sz="1800" dirty="0"/>
              <a:t>5</a:t>
            </a:r>
            <a:r>
              <a:rPr lang="zh-CN" altLang="en-US" sz="1800" dirty="0"/>
              <a:t>、</a:t>
            </a:r>
            <a:r>
              <a:rPr lang="en-US" altLang="zh-CN" sz="1800" dirty="0"/>
              <a:t>6</a:t>
            </a:r>
            <a:r>
              <a:rPr lang="zh-CN" altLang="en-US" sz="1800" dirty="0"/>
              <a:t>或</a:t>
            </a:r>
            <a:r>
              <a:rPr lang="en-US" altLang="zh-CN" sz="1800" dirty="0"/>
              <a:t>-1:5</a:t>
            </a:r>
          </a:p>
          <a:p>
            <a:pPr marL="0" indent="0" algn="l">
              <a:lnSpc>
                <a:spcPts val="2300"/>
              </a:lnSpc>
              <a:spcBef>
                <a:spcPts val="0"/>
              </a:spcBef>
              <a:buNone/>
            </a:pPr>
            <a:r>
              <a:rPr lang="en-US" altLang="zh-CN" sz="1800" dirty="0"/>
              <a:t>[1]: </a:t>
            </a:r>
            <a:r>
              <a:rPr lang="zh-CN" altLang="en-US" sz="1800" dirty="0"/>
              <a:t>学号</a:t>
            </a:r>
            <a:r>
              <a:rPr lang="en-US" altLang="zh-CN" sz="1800" dirty="0"/>
              <a:t>(8), </a:t>
            </a:r>
            <a:r>
              <a:rPr lang="zh-CN" altLang="en-US" sz="1800" dirty="0"/>
              <a:t>成绩</a:t>
            </a:r>
            <a:r>
              <a:rPr lang="en-US" altLang="zh-CN" sz="1800" dirty="0"/>
              <a:t>(62)</a:t>
            </a:r>
          </a:p>
          <a:p>
            <a:pPr marL="0" indent="0" algn="l">
              <a:lnSpc>
                <a:spcPts val="2300"/>
              </a:lnSpc>
              <a:spcBef>
                <a:spcPts val="0"/>
              </a:spcBef>
              <a:buNone/>
            </a:pPr>
            <a:r>
              <a:rPr lang="en-US" altLang="zh-CN" sz="1800" dirty="0"/>
              <a:t>[2]: </a:t>
            </a:r>
            <a:r>
              <a:rPr lang="zh-CN" altLang="en-US" sz="1800" dirty="0"/>
              <a:t>学号</a:t>
            </a:r>
            <a:r>
              <a:rPr lang="en-US" altLang="zh-CN" sz="1800" dirty="0"/>
              <a:t>(34), </a:t>
            </a:r>
            <a:r>
              <a:rPr lang="zh-CN" altLang="en-US" sz="1800" dirty="0"/>
              <a:t>成绩</a:t>
            </a:r>
            <a:r>
              <a:rPr lang="en-US" altLang="zh-CN" sz="1800" dirty="0"/>
              <a:t>(75)</a:t>
            </a:r>
          </a:p>
          <a:p>
            <a:pPr marL="0" indent="0" algn="l">
              <a:lnSpc>
                <a:spcPts val="2300"/>
              </a:lnSpc>
              <a:spcBef>
                <a:spcPts val="0"/>
              </a:spcBef>
              <a:buNone/>
            </a:pPr>
            <a:r>
              <a:rPr lang="en-US" altLang="zh-CN" sz="1800" dirty="0"/>
              <a:t>[3]: </a:t>
            </a:r>
            <a:r>
              <a:rPr lang="zh-CN" altLang="en-US" sz="1800" dirty="0"/>
              <a:t>学号</a:t>
            </a:r>
            <a:r>
              <a:rPr lang="en-US" altLang="zh-CN" sz="1800" dirty="0"/>
              <a:t>(21), </a:t>
            </a:r>
            <a:r>
              <a:rPr lang="zh-CN" altLang="en-US" sz="1800" dirty="0"/>
              <a:t>成绩</a:t>
            </a:r>
            <a:r>
              <a:rPr lang="en-US" altLang="zh-CN" sz="1800" dirty="0"/>
              <a:t>(88)</a:t>
            </a:r>
          </a:p>
          <a:p>
            <a:pPr marL="0" indent="0" algn="l">
              <a:lnSpc>
                <a:spcPts val="2300"/>
              </a:lnSpc>
              <a:spcBef>
                <a:spcPts val="0"/>
              </a:spcBef>
              <a:buNone/>
            </a:pPr>
            <a:r>
              <a:rPr lang="en-US" altLang="zh-CN" sz="1800" dirty="0"/>
              <a:t>[4]: </a:t>
            </a:r>
            <a:r>
              <a:rPr lang="zh-CN" altLang="en-US" sz="1800" dirty="0"/>
              <a:t>学号</a:t>
            </a:r>
            <a:r>
              <a:rPr lang="en-US" altLang="zh-CN" sz="1800" dirty="0"/>
              <a:t>(11), </a:t>
            </a:r>
            <a:r>
              <a:rPr lang="zh-CN" altLang="en-US" sz="1800" dirty="0"/>
              <a:t>成绩</a:t>
            </a:r>
            <a:r>
              <a:rPr lang="en-US" altLang="zh-CN" sz="1800" dirty="0"/>
              <a:t>(90)</a:t>
            </a:r>
          </a:p>
          <a:p>
            <a:pPr marL="0" indent="0" algn="l">
              <a:lnSpc>
                <a:spcPts val="2300"/>
              </a:lnSpc>
              <a:spcBef>
                <a:spcPts val="0"/>
              </a:spcBef>
              <a:buNone/>
            </a:pPr>
            <a:r>
              <a:rPr lang="en-US" altLang="zh-CN" sz="1800" dirty="0"/>
              <a:t>[5]: </a:t>
            </a:r>
            <a:r>
              <a:rPr lang="zh-CN" altLang="en-US" sz="1800" dirty="0"/>
              <a:t>学号</a:t>
            </a:r>
            <a:r>
              <a:rPr lang="en-US" altLang="zh-CN" sz="1800" dirty="0"/>
              <a:t>(9), </a:t>
            </a:r>
            <a:r>
              <a:rPr lang="zh-CN" altLang="en-US" sz="1800" dirty="0"/>
              <a:t>成绩</a:t>
            </a:r>
            <a:r>
              <a:rPr lang="en-US" altLang="zh-CN" sz="1800" dirty="0"/>
              <a:t>(95)</a:t>
            </a:r>
          </a:p>
        </p:txBody>
      </p:sp>
    </p:spTree>
    <p:extLst>
      <p:ext uri="{BB962C8B-B14F-4D97-AF65-F5344CB8AC3E}">
        <p14:creationId xmlns:p14="http://schemas.microsoft.com/office/powerpoint/2010/main" val="2774765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7"/>
            <a:ext cx="9144000" cy="1164222"/>
          </a:xfrm>
        </p:spPr>
        <p:txBody>
          <a:bodyPr/>
          <a:lstStyle/>
          <a:p>
            <a:r>
              <a:rPr lang="zh-CN" altLang="en-US" dirty="0" smtClean="0"/>
              <a:t>运行结果示例</a:t>
            </a:r>
            <a:endParaRPr lang="zh-CN" altLang="en-US" dirty="0"/>
          </a:p>
        </p:txBody>
      </p:sp>
      <p:sp>
        <p:nvSpPr>
          <p:cNvPr id="3" name="内容占位符 2"/>
          <p:cNvSpPr>
            <a:spLocks noGrp="1"/>
          </p:cNvSpPr>
          <p:nvPr>
            <p:ph idx="1"/>
          </p:nvPr>
        </p:nvSpPr>
        <p:spPr>
          <a:xfrm>
            <a:off x="122662" y="1278909"/>
            <a:ext cx="4750419" cy="4899026"/>
          </a:xfrm>
          <a:ln w="19050">
            <a:solidFill>
              <a:srgbClr val="FF0000"/>
            </a:solidFill>
          </a:ln>
        </p:spPr>
        <p:txBody>
          <a:bodyPr>
            <a:noAutofit/>
          </a:bodyPr>
          <a:lstStyle/>
          <a:p>
            <a:pPr marL="0" indent="0" algn="l">
              <a:lnSpc>
                <a:spcPts val="2300"/>
              </a:lnSpc>
              <a:spcBef>
                <a:spcPts val="0"/>
              </a:spcBef>
              <a:buNone/>
            </a:pPr>
            <a:r>
              <a:rPr lang="zh-CN" altLang="en-US" sz="1800" dirty="0"/>
              <a:t>主菜单</a:t>
            </a:r>
            <a:r>
              <a:rPr lang="en-US" altLang="zh-CN" sz="1800" dirty="0"/>
              <a:t>:</a:t>
            </a:r>
          </a:p>
          <a:p>
            <a:pPr marL="0" indent="0" algn="l">
              <a:lnSpc>
                <a:spcPts val="2300"/>
              </a:lnSpc>
              <a:spcBef>
                <a:spcPts val="0"/>
              </a:spcBef>
              <a:buNone/>
            </a:pPr>
            <a:r>
              <a:rPr lang="en-US" altLang="zh-CN" sz="1800" dirty="0"/>
              <a:t>        1: </a:t>
            </a:r>
            <a:r>
              <a:rPr lang="zh-CN" altLang="en-US" sz="1800" dirty="0"/>
              <a:t>添加若干位学生</a:t>
            </a:r>
            <a:r>
              <a:rPr lang="en-US" altLang="zh-CN" sz="1800" dirty="0"/>
              <a:t>(</a:t>
            </a:r>
            <a:r>
              <a:rPr lang="zh-CN" altLang="en-US" sz="1800" dirty="0"/>
              <a:t>学号 成绩</a:t>
            </a:r>
            <a:r>
              <a:rPr lang="en-US" altLang="zh-CN" sz="1800" dirty="0"/>
              <a:t>)</a:t>
            </a:r>
            <a:r>
              <a:rPr lang="zh-CN" altLang="en-US" sz="1800" dirty="0"/>
              <a:t>，以</a:t>
            </a:r>
            <a:r>
              <a:rPr lang="en-US" altLang="zh-CN" sz="1800" dirty="0"/>
              <a:t>0</a:t>
            </a:r>
            <a:r>
              <a:rPr lang="zh-CN" altLang="en-US" sz="1800" dirty="0"/>
              <a:t>结束。</a:t>
            </a:r>
          </a:p>
          <a:p>
            <a:pPr marL="0" indent="0" algn="l">
              <a:lnSpc>
                <a:spcPts val="2300"/>
              </a:lnSpc>
              <a:spcBef>
                <a:spcPts val="0"/>
              </a:spcBef>
              <a:buNone/>
            </a:pPr>
            <a:r>
              <a:rPr lang="zh-CN" altLang="en-US" sz="1800" dirty="0"/>
              <a:t>        </a:t>
            </a:r>
            <a:r>
              <a:rPr lang="en-US" altLang="zh-CN" sz="1800" dirty="0"/>
              <a:t>2: </a:t>
            </a:r>
            <a:r>
              <a:rPr lang="zh-CN" altLang="en-US" sz="1800" dirty="0"/>
              <a:t>删除第</a:t>
            </a:r>
            <a:r>
              <a:rPr lang="en-US" altLang="zh-CN" sz="1800" dirty="0"/>
              <a:t>1</a:t>
            </a:r>
            <a:r>
              <a:rPr lang="zh-CN" altLang="en-US" sz="1800" dirty="0"/>
              <a:t>位指定学号的学生。</a:t>
            </a:r>
          </a:p>
          <a:p>
            <a:pPr marL="0" indent="0" algn="l">
              <a:lnSpc>
                <a:spcPts val="2300"/>
              </a:lnSpc>
              <a:spcBef>
                <a:spcPts val="0"/>
              </a:spcBef>
              <a:buNone/>
            </a:pPr>
            <a:r>
              <a:rPr lang="zh-CN" altLang="en-US" sz="1800" dirty="0"/>
              <a:t>        </a:t>
            </a:r>
            <a:r>
              <a:rPr lang="en-US" altLang="zh-CN" sz="1800" dirty="0"/>
              <a:t>3: </a:t>
            </a:r>
            <a:r>
              <a:rPr lang="zh-CN" altLang="en-US" sz="1800" dirty="0"/>
              <a:t>删除所有学生。</a:t>
            </a:r>
          </a:p>
          <a:p>
            <a:pPr marL="0" indent="0" algn="l">
              <a:lnSpc>
                <a:spcPts val="2300"/>
              </a:lnSpc>
              <a:spcBef>
                <a:spcPts val="0"/>
              </a:spcBef>
              <a:buNone/>
            </a:pPr>
            <a:r>
              <a:rPr lang="zh-CN" altLang="en-US" sz="1800" dirty="0"/>
              <a:t>        </a:t>
            </a:r>
            <a:r>
              <a:rPr lang="en-US" altLang="zh-CN" sz="1800" dirty="0"/>
              <a:t>4: </a:t>
            </a:r>
            <a:r>
              <a:rPr lang="zh-CN" altLang="en-US" sz="1800" dirty="0"/>
              <a:t>按学号排序所有学生。</a:t>
            </a:r>
          </a:p>
          <a:p>
            <a:pPr marL="0" indent="0" algn="l">
              <a:lnSpc>
                <a:spcPts val="2300"/>
              </a:lnSpc>
              <a:spcBef>
                <a:spcPts val="0"/>
              </a:spcBef>
              <a:buNone/>
            </a:pPr>
            <a:r>
              <a:rPr lang="zh-CN" altLang="en-US" sz="1800" dirty="0"/>
              <a:t>        </a:t>
            </a:r>
            <a:r>
              <a:rPr lang="en-US" altLang="zh-CN" sz="1800" dirty="0"/>
              <a:t>5: </a:t>
            </a:r>
            <a:r>
              <a:rPr lang="zh-CN" altLang="en-US" sz="1800" dirty="0"/>
              <a:t>按成绩排序所有学生。</a:t>
            </a:r>
          </a:p>
          <a:p>
            <a:pPr marL="0" indent="0" algn="l">
              <a:lnSpc>
                <a:spcPts val="2300"/>
              </a:lnSpc>
              <a:spcBef>
                <a:spcPts val="0"/>
              </a:spcBef>
              <a:buNone/>
            </a:pPr>
            <a:r>
              <a:rPr lang="zh-CN" altLang="en-US" sz="1800" dirty="0"/>
              <a:t>        </a:t>
            </a:r>
            <a:r>
              <a:rPr lang="en-US" altLang="zh-CN" sz="1800" dirty="0"/>
              <a:t>6: </a:t>
            </a:r>
            <a:r>
              <a:rPr lang="zh-CN" altLang="en-US" sz="1800" dirty="0"/>
              <a:t>显示所有学生信息。</a:t>
            </a:r>
          </a:p>
          <a:p>
            <a:pPr marL="0" indent="0" algn="l">
              <a:lnSpc>
                <a:spcPts val="2300"/>
              </a:lnSpc>
              <a:spcBef>
                <a:spcPts val="0"/>
              </a:spcBef>
              <a:buNone/>
            </a:pPr>
            <a:r>
              <a:rPr lang="zh-CN" altLang="en-US" sz="1800" dirty="0"/>
              <a:t>        </a:t>
            </a:r>
            <a:r>
              <a:rPr lang="en-US" altLang="zh-CN" sz="1800" dirty="0"/>
              <a:t>-1: </a:t>
            </a:r>
            <a:r>
              <a:rPr lang="zh-CN" altLang="en-US" sz="1800" dirty="0"/>
              <a:t>退出。</a:t>
            </a:r>
          </a:p>
          <a:p>
            <a:pPr marL="0" indent="0" algn="l">
              <a:lnSpc>
                <a:spcPts val="2300"/>
              </a:lnSpc>
              <a:spcBef>
                <a:spcPts val="0"/>
              </a:spcBef>
              <a:buNone/>
            </a:pPr>
            <a:r>
              <a:rPr lang="zh-CN" altLang="en-US" sz="1800" dirty="0"/>
              <a:t>请输入</a:t>
            </a:r>
            <a:r>
              <a:rPr lang="en-US" altLang="zh-CN" sz="1800" dirty="0"/>
              <a:t>1</a:t>
            </a:r>
            <a:r>
              <a:rPr lang="zh-CN" altLang="en-US" sz="1800" dirty="0"/>
              <a:t>、</a:t>
            </a:r>
            <a:r>
              <a:rPr lang="en-US" altLang="zh-CN" sz="1800" dirty="0"/>
              <a:t>2</a:t>
            </a:r>
            <a:r>
              <a:rPr lang="zh-CN" altLang="en-US" sz="1800" dirty="0"/>
              <a:t>、</a:t>
            </a:r>
            <a:r>
              <a:rPr lang="en-US" altLang="zh-CN" sz="1800" dirty="0"/>
              <a:t>3</a:t>
            </a:r>
            <a:r>
              <a:rPr lang="zh-CN" altLang="en-US" sz="1800" dirty="0"/>
              <a:t>、</a:t>
            </a:r>
            <a:r>
              <a:rPr lang="en-US" altLang="zh-CN" sz="1800" dirty="0"/>
              <a:t>4</a:t>
            </a:r>
            <a:r>
              <a:rPr lang="zh-CN" altLang="en-US" sz="1800" dirty="0"/>
              <a:t>、</a:t>
            </a:r>
            <a:r>
              <a:rPr lang="en-US" altLang="zh-CN" sz="1800" dirty="0"/>
              <a:t>5</a:t>
            </a:r>
            <a:r>
              <a:rPr lang="zh-CN" altLang="en-US" sz="1800" dirty="0"/>
              <a:t>、</a:t>
            </a:r>
            <a:r>
              <a:rPr lang="en-US" altLang="zh-CN" sz="1800" dirty="0"/>
              <a:t>6</a:t>
            </a:r>
            <a:r>
              <a:rPr lang="zh-CN" altLang="en-US" sz="1800" dirty="0"/>
              <a:t>或</a:t>
            </a:r>
            <a:r>
              <a:rPr lang="en-US" altLang="zh-CN" sz="1800" dirty="0"/>
              <a:t>-1:3</a:t>
            </a:r>
          </a:p>
        </p:txBody>
      </p:sp>
      <p:sp>
        <p:nvSpPr>
          <p:cNvPr id="4" name="日期占位符 3"/>
          <p:cNvSpPr>
            <a:spLocks noGrp="1"/>
          </p:cNvSpPr>
          <p:nvPr>
            <p:ph type="dt" sz="half" idx="10"/>
          </p:nvPr>
        </p:nvSpPr>
        <p:spPr/>
        <p:txBody>
          <a:bodyPr/>
          <a:lstStyle/>
          <a:p>
            <a:fld id="{C2B53F0A-F76F-4225-8CCB-2FB6B8E06622}"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104</a:t>
            </a:fld>
            <a:endParaRPr lang="zh-CN" altLang="en-US"/>
          </a:p>
        </p:txBody>
      </p:sp>
      <p:sp>
        <p:nvSpPr>
          <p:cNvPr id="6" name="Line 4"/>
          <p:cNvSpPr>
            <a:spLocks noChangeShapeType="1"/>
          </p:cNvSpPr>
          <p:nvPr/>
        </p:nvSpPr>
        <p:spPr bwMode="auto">
          <a:xfrm flipV="1">
            <a:off x="0" y="1172625"/>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4293218" y="1935086"/>
            <a:ext cx="4750419" cy="4242850"/>
          </a:xfrm>
          <a:prstGeom prst="rect">
            <a:avLst/>
          </a:prstGeom>
          <a:solidFill>
            <a:schemeClr val="bg1"/>
          </a:solidFill>
          <a:ln w="1905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ts val="2300"/>
              </a:lnSpc>
              <a:spcBef>
                <a:spcPts val="0"/>
              </a:spcBef>
              <a:buNone/>
            </a:pPr>
            <a:r>
              <a:rPr lang="zh-CN" altLang="en-US" sz="1800" dirty="0"/>
              <a:t>主菜单</a:t>
            </a:r>
            <a:r>
              <a:rPr lang="en-US" altLang="zh-CN" sz="1800" dirty="0"/>
              <a:t>:</a:t>
            </a:r>
          </a:p>
          <a:p>
            <a:pPr marL="0" indent="0" algn="l">
              <a:lnSpc>
                <a:spcPts val="2300"/>
              </a:lnSpc>
              <a:spcBef>
                <a:spcPts val="0"/>
              </a:spcBef>
              <a:buNone/>
            </a:pPr>
            <a:r>
              <a:rPr lang="en-US" altLang="zh-CN" sz="1800" dirty="0"/>
              <a:t>        1: </a:t>
            </a:r>
            <a:r>
              <a:rPr lang="zh-CN" altLang="en-US" sz="1800" dirty="0"/>
              <a:t>添加若干位学生</a:t>
            </a:r>
            <a:r>
              <a:rPr lang="en-US" altLang="zh-CN" sz="1800" dirty="0"/>
              <a:t>(</a:t>
            </a:r>
            <a:r>
              <a:rPr lang="zh-CN" altLang="en-US" sz="1800" dirty="0"/>
              <a:t>学号 成绩</a:t>
            </a:r>
            <a:r>
              <a:rPr lang="en-US" altLang="zh-CN" sz="1800" dirty="0"/>
              <a:t>)</a:t>
            </a:r>
            <a:r>
              <a:rPr lang="zh-CN" altLang="en-US" sz="1800" dirty="0"/>
              <a:t>，以</a:t>
            </a:r>
            <a:r>
              <a:rPr lang="en-US" altLang="zh-CN" sz="1800" dirty="0"/>
              <a:t>0</a:t>
            </a:r>
            <a:r>
              <a:rPr lang="zh-CN" altLang="en-US" sz="1800" dirty="0"/>
              <a:t>结束。</a:t>
            </a:r>
          </a:p>
          <a:p>
            <a:pPr marL="0" indent="0" algn="l">
              <a:lnSpc>
                <a:spcPts val="2300"/>
              </a:lnSpc>
              <a:spcBef>
                <a:spcPts val="0"/>
              </a:spcBef>
              <a:buNone/>
            </a:pPr>
            <a:r>
              <a:rPr lang="zh-CN" altLang="en-US" sz="1800" dirty="0"/>
              <a:t>        </a:t>
            </a:r>
            <a:r>
              <a:rPr lang="en-US" altLang="zh-CN" sz="1800" dirty="0"/>
              <a:t>2: </a:t>
            </a:r>
            <a:r>
              <a:rPr lang="zh-CN" altLang="en-US" sz="1800" dirty="0"/>
              <a:t>删除第</a:t>
            </a:r>
            <a:r>
              <a:rPr lang="en-US" altLang="zh-CN" sz="1800" dirty="0"/>
              <a:t>1</a:t>
            </a:r>
            <a:r>
              <a:rPr lang="zh-CN" altLang="en-US" sz="1800" dirty="0"/>
              <a:t>位指定学号的学生。</a:t>
            </a:r>
          </a:p>
          <a:p>
            <a:pPr marL="0" indent="0" algn="l">
              <a:lnSpc>
                <a:spcPts val="2300"/>
              </a:lnSpc>
              <a:spcBef>
                <a:spcPts val="0"/>
              </a:spcBef>
              <a:buNone/>
            </a:pPr>
            <a:r>
              <a:rPr lang="zh-CN" altLang="en-US" sz="1800" dirty="0"/>
              <a:t>        </a:t>
            </a:r>
            <a:r>
              <a:rPr lang="en-US" altLang="zh-CN" sz="1800" dirty="0"/>
              <a:t>3: </a:t>
            </a:r>
            <a:r>
              <a:rPr lang="zh-CN" altLang="en-US" sz="1800" dirty="0"/>
              <a:t>删除所有学生。</a:t>
            </a:r>
          </a:p>
          <a:p>
            <a:pPr marL="0" indent="0" algn="l">
              <a:lnSpc>
                <a:spcPts val="2300"/>
              </a:lnSpc>
              <a:spcBef>
                <a:spcPts val="0"/>
              </a:spcBef>
              <a:buNone/>
            </a:pPr>
            <a:r>
              <a:rPr lang="zh-CN" altLang="en-US" sz="1800" dirty="0"/>
              <a:t>        </a:t>
            </a:r>
            <a:r>
              <a:rPr lang="en-US" altLang="zh-CN" sz="1800" dirty="0"/>
              <a:t>4: </a:t>
            </a:r>
            <a:r>
              <a:rPr lang="zh-CN" altLang="en-US" sz="1800" dirty="0"/>
              <a:t>按学号排序所有学生。</a:t>
            </a:r>
          </a:p>
          <a:p>
            <a:pPr marL="0" indent="0" algn="l">
              <a:lnSpc>
                <a:spcPts val="2300"/>
              </a:lnSpc>
              <a:spcBef>
                <a:spcPts val="0"/>
              </a:spcBef>
              <a:buNone/>
            </a:pPr>
            <a:r>
              <a:rPr lang="zh-CN" altLang="en-US" sz="1800" dirty="0"/>
              <a:t>        </a:t>
            </a:r>
            <a:r>
              <a:rPr lang="en-US" altLang="zh-CN" sz="1800" dirty="0"/>
              <a:t>5: </a:t>
            </a:r>
            <a:r>
              <a:rPr lang="zh-CN" altLang="en-US" sz="1800" dirty="0"/>
              <a:t>按成绩排序所有学生。</a:t>
            </a:r>
          </a:p>
          <a:p>
            <a:pPr marL="0" indent="0" algn="l">
              <a:lnSpc>
                <a:spcPts val="2300"/>
              </a:lnSpc>
              <a:spcBef>
                <a:spcPts val="0"/>
              </a:spcBef>
              <a:buNone/>
            </a:pPr>
            <a:r>
              <a:rPr lang="zh-CN" altLang="en-US" sz="1800" dirty="0"/>
              <a:t>        </a:t>
            </a:r>
            <a:r>
              <a:rPr lang="en-US" altLang="zh-CN" sz="1800" dirty="0"/>
              <a:t>6: </a:t>
            </a:r>
            <a:r>
              <a:rPr lang="zh-CN" altLang="en-US" sz="1800" dirty="0"/>
              <a:t>显示所有学生信息。</a:t>
            </a:r>
          </a:p>
          <a:p>
            <a:pPr marL="0" indent="0" algn="l">
              <a:lnSpc>
                <a:spcPts val="2300"/>
              </a:lnSpc>
              <a:spcBef>
                <a:spcPts val="0"/>
              </a:spcBef>
              <a:buNone/>
            </a:pPr>
            <a:r>
              <a:rPr lang="zh-CN" altLang="en-US" sz="1800" dirty="0"/>
              <a:t>        </a:t>
            </a:r>
            <a:r>
              <a:rPr lang="en-US" altLang="zh-CN" sz="1800" dirty="0"/>
              <a:t>-1: </a:t>
            </a:r>
            <a:r>
              <a:rPr lang="zh-CN" altLang="en-US" sz="1800" dirty="0"/>
              <a:t>退出。</a:t>
            </a:r>
          </a:p>
          <a:p>
            <a:pPr marL="0" indent="0" algn="l">
              <a:lnSpc>
                <a:spcPts val="2300"/>
              </a:lnSpc>
              <a:spcBef>
                <a:spcPts val="0"/>
              </a:spcBef>
              <a:buNone/>
            </a:pPr>
            <a:r>
              <a:rPr lang="zh-CN" altLang="en-US" sz="1800" dirty="0"/>
              <a:t>请输入</a:t>
            </a:r>
            <a:r>
              <a:rPr lang="en-US" altLang="zh-CN" sz="1800" dirty="0"/>
              <a:t>1</a:t>
            </a:r>
            <a:r>
              <a:rPr lang="zh-CN" altLang="en-US" sz="1800" dirty="0"/>
              <a:t>、</a:t>
            </a:r>
            <a:r>
              <a:rPr lang="en-US" altLang="zh-CN" sz="1800" dirty="0"/>
              <a:t>2</a:t>
            </a:r>
            <a:r>
              <a:rPr lang="zh-CN" altLang="en-US" sz="1800" dirty="0"/>
              <a:t>、</a:t>
            </a:r>
            <a:r>
              <a:rPr lang="en-US" altLang="zh-CN" sz="1800" dirty="0"/>
              <a:t>3</a:t>
            </a:r>
            <a:r>
              <a:rPr lang="zh-CN" altLang="en-US" sz="1800" dirty="0"/>
              <a:t>、</a:t>
            </a:r>
            <a:r>
              <a:rPr lang="en-US" altLang="zh-CN" sz="1800" dirty="0"/>
              <a:t>4</a:t>
            </a:r>
            <a:r>
              <a:rPr lang="zh-CN" altLang="en-US" sz="1800" dirty="0"/>
              <a:t>、</a:t>
            </a:r>
            <a:r>
              <a:rPr lang="en-US" altLang="zh-CN" sz="1800" dirty="0"/>
              <a:t>5</a:t>
            </a:r>
            <a:r>
              <a:rPr lang="zh-CN" altLang="en-US" sz="1800" dirty="0"/>
              <a:t>、</a:t>
            </a:r>
            <a:r>
              <a:rPr lang="en-US" altLang="zh-CN" sz="1800" dirty="0"/>
              <a:t>6</a:t>
            </a:r>
            <a:r>
              <a:rPr lang="zh-CN" altLang="en-US" sz="1800" dirty="0"/>
              <a:t>或</a:t>
            </a:r>
            <a:r>
              <a:rPr lang="en-US" altLang="zh-CN" sz="1800" dirty="0"/>
              <a:t>-1:6</a:t>
            </a:r>
          </a:p>
          <a:p>
            <a:pPr marL="0" indent="0" algn="l">
              <a:lnSpc>
                <a:spcPts val="2300"/>
              </a:lnSpc>
              <a:spcBef>
                <a:spcPts val="0"/>
              </a:spcBef>
              <a:buNone/>
            </a:pPr>
            <a:r>
              <a:rPr lang="zh-CN" altLang="en-US" sz="1800" dirty="0"/>
              <a:t>目前还没有学生。</a:t>
            </a:r>
          </a:p>
        </p:txBody>
      </p:sp>
    </p:spTree>
    <p:extLst>
      <p:ext uri="{BB962C8B-B14F-4D97-AF65-F5344CB8AC3E}">
        <p14:creationId xmlns:p14="http://schemas.microsoft.com/office/powerpoint/2010/main" val="345494854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运行结果示例</a:t>
            </a:r>
          </a:p>
        </p:txBody>
      </p:sp>
      <p:sp>
        <p:nvSpPr>
          <p:cNvPr id="3" name="内容占位符 2"/>
          <p:cNvSpPr>
            <a:spLocks noGrp="1"/>
          </p:cNvSpPr>
          <p:nvPr>
            <p:ph idx="1"/>
          </p:nvPr>
        </p:nvSpPr>
        <p:spPr/>
        <p:txBody>
          <a:bodyPr>
            <a:normAutofit lnSpcReduction="10000"/>
          </a:bodyPr>
          <a:lstStyle/>
          <a:p>
            <a:pPr marL="0" indent="0">
              <a:buNone/>
            </a:pPr>
            <a:r>
              <a:rPr lang="zh-CN" altLang="en-US" dirty="0"/>
              <a:t>主菜单</a:t>
            </a:r>
            <a:r>
              <a:rPr lang="en-US" altLang="zh-CN" dirty="0"/>
              <a:t>:</a:t>
            </a:r>
          </a:p>
          <a:p>
            <a:pPr marL="0" indent="0">
              <a:buNone/>
            </a:pPr>
            <a:r>
              <a:rPr lang="en-US" altLang="zh-CN" dirty="0"/>
              <a:t>        1: </a:t>
            </a:r>
            <a:r>
              <a:rPr lang="zh-CN" altLang="en-US" dirty="0"/>
              <a:t>添加若干位学生</a:t>
            </a:r>
            <a:r>
              <a:rPr lang="en-US" altLang="zh-CN" dirty="0"/>
              <a:t>(</a:t>
            </a:r>
            <a:r>
              <a:rPr lang="zh-CN" altLang="en-US" dirty="0"/>
              <a:t>学号 成绩</a:t>
            </a:r>
            <a:r>
              <a:rPr lang="en-US" altLang="zh-CN" dirty="0"/>
              <a:t>)</a:t>
            </a:r>
            <a:r>
              <a:rPr lang="zh-CN" altLang="en-US" dirty="0"/>
              <a:t>，以</a:t>
            </a:r>
            <a:r>
              <a:rPr lang="en-US" altLang="zh-CN" dirty="0"/>
              <a:t>0</a:t>
            </a:r>
            <a:r>
              <a:rPr lang="zh-CN" altLang="en-US" dirty="0"/>
              <a:t>结束。</a:t>
            </a:r>
          </a:p>
          <a:p>
            <a:pPr marL="0" indent="0">
              <a:buNone/>
            </a:pPr>
            <a:r>
              <a:rPr lang="zh-CN" altLang="en-US" dirty="0"/>
              <a:t>        </a:t>
            </a:r>
            <a:r>
              <a:rPr lang="en-US" altLang="zh-CN" dirty="0"/>
              <a:t>2: </a:t>
            </a:r>
            <a:r>
              <a:rPr lang="zh-CN" altLang="en-US" dirty="0"/>
              <a:t>删除第</a:t>
            </a:r>
            <a:r>
              <a:rPr lang="en-US" altLang="zh-CN" dirty="0"/>
              <a:t>1</a:t>
            </a:r>
            <a:r>
              <a:rPr lang="zh-CN" altLang="en-US" dirty="0"/>
              <a:t>位指定学号的学生。</a:t>
            </a:r>
          </a:p>
          <a:p>
            <a:pPr marL="0" indent="0">
              <a:buNone/>
            </a:pPr>
            <a:r>
              <a:rPr lang="zh-CN" altLang="en-US" dirty="0"/>
              <a:t>        </a:t>
            </a:r>
            <a:r>
              <a:rPr lang="en-US" altLang="zh-CN" dirty="0"/>
              <a:t>3: </a:t>
            </a:r>
            <a:r>
              <a:rPr lang="zh-CN" altLang="en-US" dirty="0"/>
              <a:t>删除所有学生。</a:t>
            </a:r>
          </a:p>
          <a:p>
            <a:pPr marL="0" indent="0">
              <a:buNone/>
            </a:pPr>
            <a:r>
              <a:rPr lang="zh-CN" altLang="en-US" dirty="0"/>
              <a:t>        </a:t>
            </a:r>
            <a:r>
              <a:rPr lang="en-US" altLang="zh-CN" dirty="0"/>
              <a:t>4: </a:t>
            </a:r>
            <a:r>
              <a:rPr lang="zh-CN" altLang="en-US" dirty="0"/>
              <a:t>按学号排序所有学生。</a:t>
            </a:r>
          </a:p>
          <a:p>
            <a:pPr marL="0" indent="0">
              <a:buNone/>
            </a:pPr>
            <a:r>
              <a:rPr lang="zh-CN" altLang="en-US" dirty="0"/>
              <a:t>        </a:t>
            </a:r>
            <a:r>
              <a:rPr lang="en-US" altLang="zh-CN" dirty="0"/>
              <a:t>5: </a:t>
            </a:r>
            <a:r>
              <a:rPr lang="zh-CN" altLang="en-US" dirty="0"/>
              <a:t>按成绩排序所有学生。</a:t>
            </a:r>
          </a:p>
          <a:p>
            <a:pPr marL="0" indent="0">
              <a:buNone/>
            </a:pPr>
            <a:r>
              <a:rPr lang="zh-CN" altLang="en-US" dirty="0"/>
              <a:t>        </a:t>
            </a:r>
            <a:r>
              <a:rPr lang="en-US" altLang="zh-CN" dirty="0"/>
              <a:t>6: </a:t>
            </a:r>
            <a:r>
              <a:rPr lang="zh-CN" altLang="en-US" dirty="0"/>
              <a:t>显示所有学生信息。</a:t>
            </a:r>
          </a:p>
          <a:p>
            <a:pPr marL="0" indent="0">
              <a:buNone/>
            </a:pPr>
            <a:r>
              <a:rPr lang="zh-CN" altLang="en-US" dirty="0"/>
              <a:t>        </a:t>
            </a:r>
            <a:r>
              <a:rPr lang="en-US" altLang="zh-CN" dirty="0"/>
              <a:t>-1: </a:t>
            </a:r>
            <a:r>
              <a:rPr lang="zh-CN" altLang="en-US" dirty="0"/>
              <a:t>退出。</a:t>
            </a:r>
          </a:p>
          <a:p>
            <a:pPr marL="0" indent="0">
              <a:buNone/>
            </a:pPr>
            <a:r>
              <a:rPr lang="zh-CN" altLang="en-US" dirty="0"/>
              <a:t>请输入</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4</a:t>
            </a:r>
            <a:r>
              <a:rPr lang="zh-CN" altLang="en-US" dirty="0"/>
              <a:t>、</a:t>
            </a:r>
            <a:r>
              <a:rPr lang="en-US" altLang="zh-CN" dirty="0"/>
              <a:t>5</a:t>
            </a:r>
            <a:r>
              <a:rPr lang="zh-CN" altLang="en-US" dirty="0"/>
              <a:t>、</a:t>
            </a:r>
            <a:r>
              <a:rPr lang="en-US" altLang="zh-CN" dirty="0"/>
              <a:t>6</a:t>
            </a:r>
            <a:r>
              <a:rPr lang="zh-CN" altLang="en-US" dirty="0"/>
              <a:t>或</a:t>
            </a:r>
            <a:r>
              <a:rPr lang="en-US" altLang="zh-CN" dirty="0"/>
              <a:t>-1:-1</a:t>
            </a:r>
          </a:p>
        </p:txBody>
      </p:sp>
      <p:sp>
        <p:nvSpPr>
          <p:cNvPr id="4" name="日期占位符 3"/>
          <p:cNvSpPr>
            <a:spLocks noGrp="1"/>
          </p:cNvSpPr>
          <p:nvPr>
            <p:ph type="dt" sz="half" idx="10"/>
          </p:nvPr>
        </p:nvSpPr>
        <p:spPr/>
        <p:txBody>
          <a:bodyPr/>
          <a:lstStyle/>
          <a:p>
            <a:fld id="{734686F0-8D17-409B-AB78-7CACE79C15B6}"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53573661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a:t>指针</a:t>
            </a:r>
          </a:p>
          <a:p>
            <a:r>
              <a:rPr lang="zh-CN" altLang="en-US" dirty="0"/>
              <a:t>指针与</a:t>
            </a:r>
            <a:r>
              <a:rPr lang="en-US" altLang="zh-CN" dirty="0" err="1"/>
              <a:t>const</a:t>
            </a:r>
            <a:endParaRPr lang="en-US" altLang="zh-CN" dirty="0"/>
          </a:p>
          <a:p>
            <a:r>
              <a:rPr lang="zh-CN" altLang="en-US" dirty="0"/>
              <a:t>左值引用</a:t>
            </a:r>
          </a:p>
          <a:p>
            <a:r>
              <a:rPr lang="zh-CN" altLang="en-US" dirty="0"/>
              <a:t>函数参数的传递方式</a:t>
            </a:r>
          </a:p>
          <a:p>
            <a:r>
              <a:rPr lang="zh-CN" altLang="en-US" dirty="0"/>
              <a:t>双向链表案例</a:t>
            </a:r>
          </a:p>
          <a:p>
            <a:r>
              <a:rPr lang="zh-CN" altLang="en-US" dirty="0"/>
              <a:t>复习</a:t>
            </a:r>
          </a:p>
          <a:p>
            <a:r>
              <a:rPr lang="zh-CN" altLang="en-US" dirty="0"/>
              <a:t>作业</a:t>
            </a:r>
          </a:p>
        </p:txBody>
      </p:sp>
      <p:sp>
        <p:nvSpPr>
          <p:cNvPr id="4" name="日期占位符 3"/>
          <p:cNvSpPr>
            <a:spLocks noGrp="1"/>
          </p:cNvSpPr>
          <p:nvPr>
            <p:ph type="dt" sz="half" idx="10"/>
          </p:nvPr>
        </p:nvSpPr>
        <p:spPr/>
        <p:txBody>
          <a:bodyPr/>
          <a:lstStyle/>
          <a:p>
            <a:fld id="{C2B53F0A-F76F-4225-8CCB-2FB6B8E06622}"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6262"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4311678"/>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149987813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复习练习题</a:t>
            </a:r>
            <a:r>
              <a:rPr lang="en-US" altLang="zh-CN" dirty="0"/>
              <a:t>(</a:t>
            </a:r>
            <a:r>
              <a:rPr lang="zh-CN" altLang="en-US" dirty="0"/>
              <a:t>不用交</a:t>
            </a:r>
            <a:r>
              <a:rPr lang="en-US" altLang="zh-CN" dirty="0"/>
              <a:t>)</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dirty="0"/>
              <a:t>6.1 </a:t>
            </a:r>
            <a:r>
              <a:rPr lang="zh-CN" altLang="en-US" dirty="0"/>
              <a:t>什么是指针变量。</a:t>
            </a:r>
          </a:p>
          <a:p>
            <a:pPr marL="0" indent="0">
              <a:buNone/>
            </a:pPr>
            <a:r>
              <a:rPr lang="en-US" altLang="zh-CN" dirty="0"/>
              <a:t>6.2 </a:t>
            </a:r>
            <a:r>
              <a:rPr lang="zh-CN" altLang="en-US" dirty="0"/>
              <a:t>请总结指针与引用的区别。</a:t>
            </a:r>
          </a:p>
          <a:p>
            <a:pPr marL="0" indent="0">
              <a:buNone/>
            </a:pPr>
            <a:r>
              <a:rPr lang="en-US" altLang="zh-CN" dirty="0"/>
              <a:t>6.3 </a:t>
            </a:r>
            <a:r>
              <a:rPr lang="zh-CN" altLang="en-US" dirty="0"/>
              <a:t>请总结关键字</a:t>
            </a:r>
            <a:r>
              <a:rPr lang="en-US" altLang="zh-CN" dirty="0" err="1"/>
              <a:t>const</a:t>
            </a:r>
            <a:r>
              <a:rPr lang="zh-CN" altLang="en-US" dirty="0"/>
              <a:t>与指针的三种主要组合及其注意事项。</a:t>
            </a:r>
          </a:p>
          <a:p>
            <a:pPr marL="0" indent="0">
              <a:buNone/>
            </a:pPr>
            <a:r>
              <a:rPr lang="en-US" altLang="zh-CN" dirty="0"/>
              <a:t>6.4 </a:t>
            </a:r>
            <a:r>
              <a:rPr lang="zh-CN" altLang="en-US" dirty="0"/>
              <a:t>请简述指针与引用作为函数参数的作用及其注意事项。</a:t>
            </a:r>
          </a:p>
          <a:p>
            <a:pPr marL="0" indent="0">
              <a:buNone/>
            </a:pPr>
            <a:r>
              <a:rPr lang="en-US" altLang="zh-CN" dirty="0"/>
              <a:t>6.5 </a:t>
            </a:r>
            <a:r>
              <a:rPr lang="zh-CN" altLang="en-US" dirty="0"/>
              <a:t>请举例说明如何定义指针数组。</a:t>
            </a:r>
          </a:p>
          <a:p>
            <a:pPr marL="0" indent="0">
              <a:buNone/>
            </a:pPr>
            <a:r>
              <a:rPr lang="en-US" altLang="zh-CN" dirty="0"/>
              <a:t>6.6 </a:t>
            </a:r>
            <a:r>
              <a:rPr lang="zh-CN" altLang="en-US" dirty="0"/>
              <a:t>双向链表与动态数组的相同点与不同点分别是什么</a:t>
            </a:r>
            <a:r>
              <a:rPr lang="en-US" altLang="zh-CN" dirty="0"/>
              <a:t>?</a:t>
            </a:r>
          </a:p>
          <a:p>
            <a:pPr marL="0" indent="0">
              <a:buNone/>
            </a:pPr>
            <a:r>
              <a:rPr lang="en-US" altLang="zh-CN" dirty="0"/>
              <a:t>6.7 </a:t>
            </a:r>
            <a:r>
              <a:rPr lang="zh-CN" altLang="en-US" dirty="0"/>
              <a:t>如何表达空的双向链表</a:t>
            </a:r>
            <a:r>
              <a:rPr lang="en-US" altLang="zh-CN" dirty="0" smtClean="0"/>
              <a:t>?</a:t>
            </a:r>
            <a:endParaRPr lang="en-US" altLang="zh-CN"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82115229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复习练习题</a:t>
            </a:r>
            <a:r>
              <a:rPr lang="en-US" altLang="zh-CN" dirty="0"/>
              <a:t>(</a:t>
            </a:r>
            <a:r>
              <a:rPr lang="zh-CN" altLang="en-US" dirty="0"/>
              <a:t>不用交</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a:t>6.8 </a:t>
            </a:r>
            <a:r>
              <a:rPr lang="zh-CN" altLang="en-US" dirty="0"/>
              <a:t>对于双向链表，如何拷贝单个结点的基础数据</a:t>
            </a:r>
            <a:r>
              <a:rPr lang="en-US" altLang="zh-CN" dirty="0"/>
              <a:t>?</a:t>
            </a:r>
          </a:p>
          <a:p>
            <a:r>
              <a:rPr lang="en-US" altLang="zh-CN" dirty="0"/>
              <a:t>6.9 </a:t>
            </a:r>
            <a:r>
              <a:rPr lang="zh-CN" altLang="en-US" dirty="0"/>
              <a:t>如何向双向链表添加新记录</a:t>
            </a:r>
            <a:r>
              <a:rPr lang="en-US" altLang="zh-CN" dirty="0"/>
              <a:t>/</a:t>
            </a:r>
            <a:r>
              <a:rPr lang="zh-CN" altLang="en-US" dirty="0"/>
              <a:t>结点</a:t>
            </a:r>
            <a:r>
              <a:rPr lang="en-US" altLang="zh-CN" dirty="0"/>
              <a:t>?</a:t>
            </a:r>
          </a:p>
          <a:p>
            <a:r>
              <a:rPr lang="en-US" altLang="zh-CN" dirty="0"/>
              <a:t>6.10 </a:t>
            </a:r>
            <a:r>
              <a:rPr lang="zh-CN" altLang="en-US" dirty="0"/>
              <a:t>如何删除双向链表</a:t>
            </a:r>
            <a:r>
              <a:rPr lang="en-US" altLang="zh-CN" dirty="0"/>
              <a:t>?</a:t>
            </a:r>
          </a:p>
          <a:p>
            <a:r>
              <a:rPr lang="en-US" altLang="zh-CN" dirty="0"/>
              <a:t>6.11 </a:t>
            </a:r>
            <a:r>
              <a:rPr lang="zh-CN" altLang="en-US" dirty="0"/>
              <a:t>如何删除在双向链表当中的单个结点</a:t>
            </a:r>
            <a:r>
              <a:rPr lang="en-US" altLang="zh-CN" dirty="0"/>
              <a:t>?</a:t>
            </a:r>
          </a:p>
          <a:p>
            <a:r>
              <a:rPr lang="en-US" altLang="zh-CN" dirty="0"/>
              <a:t>6.12 </a:t>
            </a:r>
            <a:r>
              <a:rPr lang="zh-CN" altLang="en-US" dirty="0"/>
              <a:t>如何统计双向链表的记录</a:t>
            </a:r>
            <a:r>
              <a:rPr lang="en-US" altLang="zh-CN" dirty="0"/>
              <a:t>/</a:t>
            </a:r>
            <a:r>
              <a:rPr lang="zh-CN" altLang="en-US" dirty="0"/>
              <a:t>结点个数</a:t>
            </a:r>
            <a:r>
              <a:rPr lang="en-US" altLang="zh-CN" dirty="0"/>
              <a:t>?</a:t>
            </a:r>
          </a:p>
          <a:p>
            <a:r>
              <a:rPr lang="en-US" altLang="zh-CN" dirty="0"/>
              <a:t>6.13 </a:t>
            </a:r>
            <a:r>
              <a:rPr lang="zh-CN" altLang="en-US" dirty="0"/>
              <a:t>如何输出双向链表的所有记录信息</a:t>
            </a:r>
            <a:r>
              <a:rPr lang="en-US" altLang="zh-CN" dirty="0"/>
              <a:t>?</a:t>
            </a:r>
          </a:p>
          <a:p>
            <a:r>
              <a:rPr lang="en-US" altLang="zh-CN" dirty="0"/>
              <a:t>6.14 </a:t>
            </a:r>
            <a:r>
              <a:rPr lang="zh-CN" altLang="en-US" dirty="0"/>
              <a:t>如何合并两个双向链表</a:t>
            </a:r>
            <a:r>
              <a:rPr lang="en-US" altLang="zh-CN" dirty="0"/>
              <a:t>?</a:t>
            </a:r>
          </a:p>
          <a:p>
            <a:r>
              <a:rPr lang="en-US" altLang="zh-CN" dirty="0"/>
              <a:t>6.15 </a:t>
            </a:r>
            <a:r>
              <a:rPr lang="zh-CN" altLang="en-US" dirty="0"/>
              <a:t>函数的参数传递方式有哪几种，它们分别有什么特点</a:t>
            </a:r>
            <a:r>
              <a:rPr lang="en-US" altLang="zh-CN" dirty="0" smtClean="0"/>
              <a:t>?</a:t>
            </a:r>
            <a:endParaRPr lang="en-US" altLang="zh-CN"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7349686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思考练习题</a:t>
            </a:r>
            <a:r>
              <a:rPr lang="en-US" altLang="zh-CN" dirty="0"/>
              <a:t>(</a:t>
            </a:r>
            <a:r>
              <a:rPr lang="zh-CN" altLang="en-US" dirty="0"/>
              <a:t>不用交</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a:t>6.16 </a:t>
            </a:r>
            <a:r>
              <a:rPr lang="zh-CN" altLang="en-US" dirty="0"/>
              <a:t>如何检查内存泄露</a:t>
            </a:r>
            <a:r>
              <a:rPr lang="en-US" altLang="zh-CN" dirty="0"/>
              <a:t>?</a:t>
            </a:r>
          </a:p>
          <a:p>
            <a:r>
              <a:rPr lang="en-US" altLang="zh-CN" dirty="0"/>
              <a:t>6.17 </a:t>
            </a:r>
            <a:r>
              <a:rPr lang="zh-CN" altLang="en-US" dirty="0"/>
              <a:t>如何检查内存越界</a:t>
            </a:r>
            <a:r>
              <a:rPr lang="en-US" altLang="zh-CN" dirty="0"/>
              <a:t>?</a:t>
            </a:r>
          </a:p>
          <a:p>
            <a:r>
              <a:rPr lang="en-US" altLang="zh-CN" dirty="0"/>
              <a:t>6.18 </a:t>
            </a:r>
            <a:r>
              <a:rPr lang="zh-CN" altLang="en-US" dirty="0"/>
              <a:t>如果出现了内存泄露，在程序结束时系统是否会全部回收这些被泄露的内存</a:t>
            </a:r>
            <a:r>
              <a:rPr lang="en-US" altLang="zh-CN" dirty="0"/>
              <a:t>? </a:t>
            </a:r>
            <a:r>
              <a:rPr lang="zh-CN" altLang="en-US" dirty="0"/>
              <a:t>如何验证</a:t>
            </a:r>
            <a:r>
              <a:rPr lang="en-US" altLang="zh-CN" dirty="0"/>
              <a:t>?</a:t>
            </a:r>
          </a:p>
          <a:p>
            <a:r>
              <a:rPr lang="en-US" altLang="zh-CN" dirty="0"/>
              <a:t>6.19 </a:t>
            </a:r>
            <a:r>
              <a:rPr lang="zh-CN" altLang="en-US" dirty="0"/>
              <a:t>如何避免出现内存泄露</a:t>
            </a:r>
            <a:r>
              <a:rPr lang="en-US" altLang="zh-CN" dirty="0"/>
              <a:t>?</a:t>
            </a:r>
          </a:p>
          <a:p>
            <a:r>
              <a:rPr lang="en-US" altLang="zh-CN" dirty="0"/>
              <a:t>6.20 </a:t>
            </a:r>
            <a:r>
              <a:rPr lang="zh-CN" altLang="en-US" dirty="0"/>
              <a:t>如何避免出现内存越界</a:t>
            </a:r>
            <a:r>
              <a:rPr lang="en-US" altLang="zh-CN" dirty="0"/>
              <a:t>?</a:t>
            </a:r>
          </a:p>
          <a:p>
            <a:r>
              <a:rPr lang="en-US" altLang="zh-CN" dirty="0"/>
              <a:t>6.21 </a:t>
            </a:r>
            <a:r>
              <a:rPr lang="zh-CN" altLang="en-US" dirty="0"/>
              <a:t>有哪些避免使用全局变量方法</a:t>
            </a:r>
            <a:r>
              <a:rPr lang="en-US" altLang="zh-CN" dirty="0" smtClean="0"/>
              <a:t>?</a:t>
            </a:r>
            <a:endParaRPr lang="en-US" altLang="zh-CN"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5943534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指针的初始化</a:t>
            </a:r>
          </a:p>
        </p:txBody>
      </p:sp>
      <p:sp>
        <p:nvSpPr>
          <p:cNvPr id="3" name="内容占位符 2"/>
          <p:cNvSpPr>
            <a:spLocks noGrp="1"/>
          </p:cNvSpPr>
          <p:nvPr>
            <p:ph idx="1"/>
          </p:nvPr>
        </p:nvSpPr>
        <p:spPr/>
        <p:txBody>
          <a:bodyPr/>
          <a:lstStyle/>
          <a:p>
            <a:r>
              <a:rPr lang="zh-CN" altLang="en-US" dirty="0"/>
              <a:t>定义并初始化：</a:t>
            </a:r>
          </a:p>
          <a:p>
            <a:pPr lvl="1">
              <a:buNone/>
            </a:pPr>
            <a:r>
              <a:rPr lang="en-US" altLang="zh-CN" dirty="0" smtClean="0">
                <a:solidFill>
                  <a:schemeClr val="accent2"/>
                </a:solidFill>
              </a:rPr>
              <a:t>A </a:t>
            </a:r>
            <a:r>
              <a:rPr lang="en-US" altLang="zh-CN" dirty="0"/>
              <a:t>a;</a:t>
            </a:r>
          </a:p>
          <a:p>
            <a:pPr lvl="1">
              <a:buNone/>
            </a:pPr>
            <a:r>
              <a:rPr lang="en-US" altLang="zh-CN" dirty="0" smtClean="0">
                <a:solidFill>
                  <a:schemeClr val="accent2"/>
                </a:solidFill>
              </a:rPr>
              <a:t>A </a:t>
            </a:r>
            <a:r>
              <a:rPr lang="en-US" altLang="zh-CN" dirty="0"/>
              <a:t>*p = &amp;a;</a:t>
            </a:r>
          </a:p>
          <a:p>
            <a:r>
              <a:rPr lang="zh-CN" altLang="en-US" dirty="0"/>
              <a:t>先定义后赋值：</a:t>
            </a:r>
          </a:p>
          <a:p>
            <a:pPr lvl="1">
              <a:buNone/>
            </a:pPr>
            <a:r>
              <a:rPr lang="en-US" altLang="zh-CN" dirty="0" smtClean="0">
                <a:solidFill>
                  <a:schemeClr val="accent2"/>
                </a:solidFill>
              </a:rPr>
              <a:t>A</a:t>
            </a:r>
            <a:r>
              <a:rPr lang="en-US" altLang="zh-CN" dirty="0" smtClean="0"/>
              <a:t> </a:t>
            </a:r>
            <a:r>
              <a:rPr lang="en-US" altLang="zh-CN" dirty="0"/>
              <a:t>a;</a:t>
            </a:r>
          </a:p>
          <a:p>
            <a:pPr lvl="1">
              <a:buNone/>
            </a:pPr>
            <a:r>
              <a:rPr lang="en-US" altLang="zh-CN" dirty="0" smtClean="0">
                <a:solidFill>
                  <a:schemeClr val="accent2"/>
                </a:solidFill>
              </a:rPr>
              <a:t>A </a:t>
            </a:r>
            <a:r>
              <a:rPr lang="en-US" altLang="zh-CN" dirty="0"/>
              <a:t>*p;</a:t>
            </a:r>
          </a:p>
          <a:p>
            <a:pPr lvl="1">
              <a:buNone/>
            </a:pPr>
            <a:r>
              <a:rPr lang="en-US" altLang="zh-CN" dirty="0"/>
              <a:t>p = &amp;a;	</a:t>
            </a:r>
            <a:r>
              <a:rPr lang="en-US" altLang="zh-CN" dirty="0">
                <a:solidFill>
                  <a:srgbClr val="339933"/>
                </a:solidFill>
              </a:rPr>
              <a:t>// </a:t>
            </a:r>
            <a:r>
              <a:rPr lang="zh-CN" altLang="en-US" dirty="0">
                <a:solidFill>
                  <a:srgbClr val="339933"/>
                </a:solidFill>
              </a:rPr>
              <a:t>不要写成  *</a:t>
            </a:r>
            <a:r>
              <a:rPr lang="en-US" altLang="zh-CN" dirty="0">
                <a:solidFill>
                  <a:srgbClr val="339933"/>
                </a:solidFill>
              </a:rPr>
              <a:t>p = &amp;a; </a:t>
            </a:r>
          </a:p>
        </p:txBody>
      </p:sp>
      <p:sp>
        <p:nvSpPr>
          <p:cNvPr id="4" name="日期占位符 3"/>
          <p:cNvSpPr>
            <a:spLocks noGrp="1"/>
          </p:cNvSpPr>
          <p:nvPr>
            <p:ph type="dt" sz="half" idx="10"/>
          </p:nvPr>
        </p:nvSpPr>
        <p:spPr/>
        <p:txBody>
          <a:bodyPr/>
          <a:lstStyle/>
          <a:p>
            <a:fld id="{734686F0-8D17-409B-AB78-7CACE79C15B6}"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19106825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a:t>指针</a:t>
            </a:r>
          </a:p>
          <a:p>
            <a:r>
              <a:rPr lang="zh-CN" altLang="en-US" dirty="0"/>
              <a:t>指针与</a:t>
            </a:r>
            <a:r>
              <a:rPr lang="en-US" altLang="zh-CN" dirty="0" err="1"/>
              <a:t>const</a:t>
            </a:r>
            <a:endParaRPr lang="en-US" altLang="zh-CN" dirty="0"/>
          </a:p>
          <a:p>
            <a:r>
              <a:rPr lang="zh-CN" altLang="en-US" dirty="0"/>
              <a:t>左值引用</a:t>
            </a:r>
          </a:p>
          <a:p>
            <a:r>
              <a:rPr lang="zh-CN" altLang="en-US" dirty="0"/>
              <a:t>函数参数的传递方式</a:t>
            </a:r>
          </a:p>
          <a:p>
            <a:r>
              <a:rPr lang="zh-CN" altLang="en-US" dirty="0"/>
              <a:t>双向链表案例</a:t>
            </a:r>
          </a:p>
          <a:p>
            <a:r>
              <a:rPr lang="zh-CN" altLang="en-US" dirty="0"/>
              <a:t>复习</a:t>
            </a:r>
          </a:p>
          <a:p>
            <a:r>
              <a:rPr lang="zh-CN" altLang="en-US" dirty="0"/>
              <a:t>作业</a:t>
            </a:r>
          </a:p>
        </p:txBody>
      </p:sp>
      <p:sp>
        <p:nvSpPr>
          <p:cNvPr id="4" name="日期占位符 3"/>
          <p:cNvSpPr>
            <a:spLocks noGrp="1"/>
          </p:cNvSpPr>
          <p:nvPr>
            <p:ph type="dt" sz="half" idx="10"/>
          </p:nvPr>
        </p:nvSpPr>
        <p:spPr/>
        <p:txBody>
          <a:bodyPr/>
          <a:lstStyle/>
          <a:p>
            <a:fld id="{C2B53F0A-F76F-4225-8CCB-2FB6B8E06622}"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110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7285"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4858087"/>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93993462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400" dirty="0" smtClean="0"/>
              <a:t>第</a:t>
            </a:r>
            <a:r>
              <a:rPr lang="en-US" altLang="zh-CN" sz="4400" dirty="0" smtClean="0"/>
              <a:t>6</a:t>
            </a:r>
            <a:r>
              <a:rPr lang="zh-CN" altLang="zh-CN" sz="4400" dirty="0" smtClean="0"/>
              <a:t>次</a:t>
            </a:r>
            <a:r>
              <a:rPr lang="zh-CN" altLang="zh-CN" sz="4400" dirty="0"/>
              <a:t>作业</a:t>
            </a:r>
            <a:r>
              <a:rPr lang="en-US" altLang="zh-CN" sz="4400" dirty="0"/>
              <a:t>(</a:t>
            </a:r>
            <a:r>
              <a:rPr lang="zh-CN" altLang="en-US" dirty="0"/>
              <a:t>采用</a:t>
            </a:r>
            <a:r>
              <a:rPr lang="en-US" altLang="zh-CN" dirty="0"/>
              <a:t>VC </a:t>
            </a:r>
            <a:r>
              <a:rPr lang="en-US" altLang="zh-CN" dirty="0" smtClean="0"/>
              <a:t>2017</a:t>
            </a:r>
            <a:r>
              <a:rPr lang="zh-CN" altLang="en-US" dirty="0" smtClean="0"/>
              <a:t>编写</a:t>
            </a:r>
            <a:r>
              <a:rPr lang="zh-CN" altLang="en-US" dirty="0"/>
              <a:t>程序</a:t>
            </a:r>
            <a:r>
              <a:rPr lang="en-US" altLang="zh-CN" sz="4400" dirty="0"/>
              <a:t>)</a:t>
            </a:r>
            <a:endParaRPr lang="zh-CN" altLang="en-US" dirty="0"/>
          </a:p>
        </p:txBody>
      </p:sp>
      <p:sp>
        <p:nvSpPr>
          <p:cNvPr id="3" name="内容占位符 2"/>
          <p:cNvSpPr>
            <a:spLocks noGrp="1"/>
          </p:cNvSpPr>
          <p:nvPr>
            <p:ph idx="1"/>
          </p:nvPr>
        </p:nvSpPr>
        <p:spPr>
          <a:xfrm>
            <a:off x="461963" y="1328739"/>
            <a:ext cx="8220075" cy="5027612"/>
          </a:xfrm>
        </p:spPr>
        <p:txBody>
          <a:bodyPr>
            <a:noAutofit/>
          </a:bodyPr>
          <a:lstStyle/>
          <a:p>
            <a:r>
              <a:rPr lang="zh-CN" altLang="en-US" sz="2000" dirty="0"/>
              <a:t>问题部分</a:t>
            </a:r>
          </a:p>
          <a:p>
            <a:pPr lvl="1"/>
            <a:r>
              <a:rPr lang="zh-CN" altLang="en-US" sz="2000" dirty="0"/>
              <a:t>实现一个学生学号与成绩的管理系统，设学号为正整数，成绩为非负的整数，指令号与对应功能如下</a:t>
            </a:r>
            <a:r>
              <a:rPr lang="en-US" altLang="zh-CN" sz="2000" dirty="0"/>
              <a:t>:</a:t>
            </a:r>
          </a:p>
          <a:p>
            <a:pPr lvl="2"/>
            <a:r>
              <a:rPr lang="zh-CN" altLang="en-US" sz="2000" dirty="0"/>
              <a:t>指令</a:t>
            </a:r>
            <a:r>
              <a:rPr lang="en-US" altLang="zh-CN" sz="2000" dirty="0"/>
              <a:t>1: </a:t>
            </a:r>
            <a:r>
              <a:rPr lang="zh-CN" altLang="en-US" sz="2000" dirty="0"/>
              <a:t>添加若干位学生</a:t>
            </a:r>
            <a:r>
              <a:rPr lang="en-US" altLang="zh-CN" sz="2000" dirty="0"/>
              <a:t>(</a:t>
            </a:r>
            <a:r>
              <a:rPr lang="zh-CN" altLang="en-US" sz="2000" dirty="0"/>
              <a:t>学号 成绩</a:t>
            </a:r>
            <a:r>
              <a:rPr lang="en-US" altLang="zh-CN" sz="2000" dirty="0"/>
              <a:t>)</a:t>
            </a:r>
            <a:r>
              <a:rPr lang="zh-CN" altLang="en-US" sz="2000" dirty="0"/>
              <a:t>，以</a:t>
            </a:r>
            <a:r>
              <a:rPr lang="en-US" altLang="zh-CN" sz="2000" dirty="0"/>
              <a:t>0</a:t>
            </a:r>
            <a:r>
              <a:rPr lang="zh-CN" altLang="en-US" sz="2000" dirty="0"/>
              <a:t>结束。</a:t>
            </a:r>
          </a:p>
          <a:p>
            <a:pPr lvl="2"/>
            <a:r>
              <a:rPr lang="zh-CN" altLang="en-US" sz="2000" dirty="0"/>
              <a:t>指令</a:t>
            </a:r>
            <a:r>
              <a:rPr lang="en-US" altLang="zh-CN" sz="2000" dirty="0"/>
              <a:t>2: </a:t>
            </a:r>
            <a:r>
              <a:rPr lang="zh-CN" altLang="en-US" sz="2000" dirty="0"/>
              <a:t>删除第</a:t>
            </a:r>
            <a:r>
              <a:rPr lang="en-US" altLang="zh-CN" sz="2000" dirty="0"/>
              <a:t>1</a:t>
            </a:r>
            <a:r>
              <a:rPr lang="zh-CN" altLang="en-US" sz="2000" dirty="0"/>
              <a:t>位指定学号的学生。</a:t>
            </a:r>
          </a:p>
          <a:p>
            <a:pPr lvl="2"/>
            <a:r>
              <a:rPr lang="zh-CN" altLang="en-US" sz="2000" dirty="0"/>
              <a:t>指令</a:t>
            </a:r>
            <a:r>
              <a:rPr lang="en-US" altLang="zh-CN" sz="2000" dirty="0"/>
              <a:t>3: </a:t>
            </a:r>
            <a:r>
              <a:rPr lang="zh-CN" altLang="en-US" sz="2000" dirty="0"/>
              <a:t>删除所有指定成绩的学生。</a:t>
            </a:r>
          </a:p>
          <a:p>
            <a:pPr lvl="2"/>
            <a:r>
              <a:rPr lang="zh-CN" altLang="en-US" sz="2000" dirty="0"/>
              <a:t>指令</a:t>
            </a:r>
            <a:r>
              <a:rPr lang="en-US" altLang="zh-CN" sz="2000" dirty="0"/>
              <a:t>4: </a:t>
            </a:r>
            <a:r>
              <a:rPr lang="zh-CN" altLang="en-US" sz="2000" dirty="0"/>
              <a:t>显示第</a:t>
            </a:r>
            <a:r>
              <a:rPr lang="en-US" altLang="zh-CN" sz="2000" dirty="0"/>
              <a:t>1</a:t>
            </a:r>
            <a:r>
              <a:rPr lang="zh-CN" altLang="en-US" sz="2000" dirty="0"/>
              <a:t>位指定学号的学生的成绩。</a:t>
            </a:r>
          </a:p>
          <a:p>
            <a:pPr lvl="2"/>
            <a:r>
              <a:rPr lang="zh-CN" altLang="en-US" sz="2000" dirty="0"/>
              <a:t>指令</a:t>
            </a:r>
            <a:r>
              <a:rPr lang="en-US" altLang="zh-CN" sz="2000" dirty="0"/>
              <a:t>5: </a:t>
            </a:r>
            <a:r>
              <a:rPr lang="zh-CN" altLang="en-US" sz="2000" dirty="0"/>
              <a:t>显示所有指定成绩的学生的学号。</a:t>
            </a:r>
          </a:p>
          <a:p>
            <a:pPr lvl="2"/>
            <a:r>
              <a:rPr lang="zh-CN" altLang="en-US" sz="2000" dirty="0"/>
              <a:t>指令</a:t>
            </a:r>
            <a:r>
              <a:rPr lang="en-US" altLang="zh-CN" sz="2000" dirty="0"/>
              <a:t>6: </a:t>
            </a:r>
            <a:r>
              <a:rPr lang="zh-CN" altLang="en-US" sz="2000" dirty="0"/>
              <a:t>显示所有学生信息。</a:t>
            </a:r>
          </a:p>
          <a:p>
            <a:pPr lvl="2"/>
            <a:r>
              <a:rPr lang="zh-CN" altLang="en-US" sz="2000" dirty="0"/>
              <a:t>指令</a:t>
            </a:r>
            <a:r>
              <a:rPr lang="en-US" altLang="zh-CN" sz="2000" dirty="0"/>
              <a:t>-1: </a:t>
            </a:r>
            <a:r>
              <a:rPr lang="zh-CN" altLang="en-US" sz="2000" dirty="0"/>
              <a:t>退出。</a:t>
            </a:r>
          </a:p>
          <a:p>
            <a:pPr lvl="1"/>
            <a:r>
              <a:rPr lang="zh-CN" altLang="en-US" sz="2000" dirty="0"/>
              <a:t>要求采用双向链表存储学生的学号与成绩，而且要求在双向链表中的学生</a:t>
            </a:r>
            <a:r>
              <a:rPr lang="zh-CN" altLang="en-US" sz="2000" dirty="0">
                <a:solidFill>
                  <a:srgbClr val="0000FF"/>
                </a:solidFill>
              </a:rPr>
              <a:t>始终按学号的升序进行排序</a:t>
            </a:r>
            <a:r>
              <a:rPr lang="zh-CN" altLang="en-US" sz="2000" dirty="0"/>
              <a:t>。</a:t>
            </a:r>
          </a:p>
          <a:p>
            <a:pPr lvl="1"/>
            <a:r>
              <a:rPr lang="zh-CN" altLang="en-US" sz="2000" dirty="0"/>
              <a:t>当插入新的学生时，要求每次只能插入一个学生，而且在每插入一个学生之后，双向链表的学生</a:t>
            </a:r>
            <a:r>
              <a:rPr lang="zh-CN" altLang="en-US" sz="2000" dirty="0">
                <a:solidFill>
                  <a:srgbClr val="0000FF"/>
                </a:solidFill>
              </a:rPr>
              <a:t>仍然按学号的升序进行排序</a:t>
            </a:r>
            <a:r>
              <a:rPr lang="zh-CN" altLang="en-US" sz="2000" dirty="0" smtClean="0"/>
              <a:t>。</a:t>
            </a:r>
            <a:endParaRPr lang="zh-CN" altLang="en-US" sz="2000"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111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92788850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400" dirty="0" smtClean="0"/>
              <a:t>第</a:t>
            </a:r>
            <a:r>
              <a:rPr lang="en-US" altLang="zh-CN" sz="4400" dirty="0" smtClean="0"/>
              <a:t>6</a:t>
            </a:r>
            <a:r>
              <a:rPr lang="zh-CN" altLang="zh-CN" sz="4400" dirty="0" smtClean="0"/>
              <a:t>次</a:t>
            </a:r>
            <a:r>
              <a:rPr lang="zh-CN" altLang="zh-CN" sz="4400" dirty="0"/>
              <a:t>作业</a:t>
            </a:r>
            <a:r>
              <a:rPr lang="en-US" altLang="zh-CN" sz="4400" dirty="0"/>
              <a:t>(</a:t>
            </a:r>
            <a:r>
              <a:rPr lang="zh-CN" altLang="en-US" dirty="0"/>
              <a:t>采用</a:t>
            </a:r>
            <a:r>
              <a:rPr lang="en-US" altLang="zh-CN" dirty="0"/>
              <a:t>VC </a:t>
            </a:r>
            <a:r>
              <a:rPr lang="en-US" altLang="zh-CN" dirty="0" smtClean="0"/>
              <a:t>2017</a:t>
            </a:r>
            <a:r>
              <a:rPr lang="zh-CN" altLang="en-US" dirty="0" smtClean="0"/>
              <a:t>编写</a:t>
            </a:r>
            <a:r>
              <a:rPr lang="zh-CN" altLang="en-US" dirty="0"/>
              <a:t>程序</a:t>
            </a:r>
            <a:r>
              <a:rPr lang="en-US" altLang="zh-CN" sz="4400" dirty="0"/>
              <a:t>)</a:t>
            </a:r>
            <a:endParaRPr lang="zh-CN" altLang="en-US" dirty="0"/>
          </a:p>
        </p:txBody>
      </p:sp>
      <p:sp>
        <p:nvSpPr>
          <p:cNvPr id="3" name="内容占位符 2"/>
          <p:cNvSpPr>
            <a:spLocks noGrp="1"/>
          </p:cNvSpPr>
          <p:nvPr>
            <p:ph idx="1"/>
          </p:nvPr>
        </p:nvSpPr>
        <p:spPr/>
        <p:txBody>
          <a:bodyPr>
            <a:noAutofit/>
          </a:bodyPr>
          <a:lstStyle/>
          <a:p>
            <a:r>
              <a:rPr lang="zh-CN" altLang="en-US" dirty="0" smtClean="0"/>
              <a:t>代码</a:t>
            </a:r>
            <a:r>
              <a:rPr lang="zh-CN" altLang="en-US" dirty="0"/>
              <a:t>部分</a:t>
            </a:r>
          </a:p>
          <a:p>
            <a:pPr lvl="1"/>
            <a:r>
              <a:rPr lang="zh-CN" altLang="en-US" sz="2800" dirty="0"/>
              <a:t>采用面向对象的技术实现以上功能，并进行</a:t>
            </a:r>
            <a:r>
              <a:rPr lang="zh-CN" altLang="en-US" sz="2800" dirty="0" smtClean="0"/>
              <a:t>测试，要求至少测试</a:t>
            </a:r>
            <a:r>
              <a:rPr lang="en-US" altLang="zh-CN" sz="2800" dirty="0" smtClean="0"/>
              <a:t>5</a:t>
            </a:r>
            <a:r>
              <a:rPr lang="zh-CN" altLang="en-US" sz="2800" dirty="0" smtClean="0"/>
              <a:t>种不同情况。</a:t>
            </a:r>
            <a:endParaRPr lang="zh-CN" altLang="en-US" sz="2800" dirty="0"/>
          </a:p>
          <a:p>
            <a:pPr lvl="1"/>
            <a:r>
              <a:rPr lang="zh-CN" altLang="en-US" sz="2800" dirty="0">
                <a:solidFill>
                  <a:schemeClr val="accent6">
                    <a:lumMod val="75000"/>
                  </a:schemeClr>
                </a:solidFill>
              </a:rPr>
              <a:t>提高要求</a:t>
            </a:r>
            <a:r>
              <a:rPr lang="en-US" altLang="zh-CN" sz="2800" dirty="0">
                <a:solidFill>
                  <a:schemeClr val="accent6">
                    <a:lumMod val="75000"/>
                  </a:schemeClr>
                </a:solidFill>
              </a:rPr>
              <a:t>(</a:t>
            </a:r>
            <a:r>
              <a:rPr lang="zh-CN" altLang="en-US" sz="2800" dirty="0">
                <a:solidFill>
                  <a:schemeClr val="accent6">
                    <a:lumMod val="75000"/>
                  </a:schemeClr>
                </a:solidFill>
              </a:rPr>
              <a:t>可以不做</a:t>
            </a:r>
            <a:r>
              <a:rPr lang="en-US" altLang="zh-CN" sz="2800" dirty="0">
                <a:solidFill>
                  <a:schemeClr val="accent6">
                    <a:lumMod val="75000"/>
                  </a:schemeClr>
                </a:solidFill>
              </a:rPr>
              <a:t>): </a:t>
            </a:r>
            <a:r>
              <a:rPr lang="zh-CN" altLang="en-US" sz="2800" dirty="0" smtClean="0">
                <a:solidFill>
                  <a:schemeClr val="accent6">
                    <a:lumMod val="75000"/>
                  </a:schemeClr>
                </a:solidFill>
              </a:rPr>
              <a:t>采用</a:t>
            </a:r>
            <a:r>
              <a:rPr lang="en-US" altLang="zh-CN" sz="2800" dirty="0" smtClean="0">
                <a:solidFill>
                  <a:schemeClr val="accent6">
                    <a:lumMod val="75000"/>
                  </a:schemeClr>
                </a:solidFill>
              </a:rPr>
              <a:t>MFC</a:t>
            </a:r>
            <a:r>
              <a:rPr lang="zh-CN" altLang="en-US" sz="2800" dirty="0" smtClean="0">
                <a:solidFill>
                  <a:schemeClr val="accent6">
                    <a:lumMod val="75000"/>
                  </a:schemeClr>
                </a:solidFill>
              </a:rPr>
              <a:t>图形界面实现以上功能。</a:t>
            </a:r>
            <a:endParaRPr lang="zh-CN" altLang="en-US" sz="2800" dirty="0">
              <a:solidFill>
                <a:schemeClr val="accent6">
                  <a:lumMod val="75000"/>
                </a:schemeClr>
              </a:solidFill>
            </a:endParaRPr>
          </a:p>
          <a:p>
            <a:r>
              <a:rPr lang="zh-CN" altLang="en-US" dirty="0" smtClean="0">
                <a:solidFill>
                  <a:srgbClr val="FF0000"/>
                </a:solidFill>
              </a:rPr>
              <a:t>文档</a:t>
            </a:r>
            <a:r>
              <a:rPr lang="zh-CN" altLang="en-US" dirty="0">
                <a:solidFill>
                  <a:srgbClr val="FF0000"/>
                </a:solidFill>
              </a:rPr>
              <a:t>部分</a:t>
            </a:r>
            <a:r>
              <a:rPr lang="en-US" altLang="zh-CN" dirty="0">
                <a:solidFill>
                  <a:srgbClr val="FF0000"/>
                </a:solidFill>
              </a:rPr>
              <a:t>(</a:t>
            </a:r>
            <a:r>
              <a:rPr lang="zh-CN" altLang="en-US" dirty="0">
                <a:solidFill>
                  <a:srgbClr val="FF0000"/>
                </a:solidFill>
              </a:rPr>
              <a:t>请同时提交</a:t>
            </a:r>
            <a:r>
              <a:rPr lang="en-US" altLang="zh-CN" dirty="0">
                <a:solidFill>
                  <a:srgbClr val="0000FF"/>
                </a:solidFill>
              </a:rPr>
              <a:t>word</a:t>
            </a:r>
            <a:r>
              <a:rPr lang="zh-CN" altLang="en-US" dirty="0">
                <a:solidFill>
                  <a:srgbClr val="FF0000"/>
                </a:solidFill>
              </a:rPr>
              <a:t>和</a:t>
            </a:r>
            <a:r>
              <a:rPr lang="en-US" altLang="zh-CN" dirty="0">
                <a:solidFill>
                  <a:srgbClr val="0000FF"/>
                </a:solidFill>
              </a:rPr>
              <a:t>pdf</a:t>
            </a:r>
            <a:r>
              <a:rPr lang="zh-CN" altLang="en-US" dirty="0">
                <a:solidFill>
                  <a:srgbClr val="FF0000"/>
                </a:solidFill>
              </a:rPr>
              <a:t>版本的文件</a:t>
            </a:r>
            <a:r>
              <a:rPr lang="en-US" altLang="zh-CN" dirty="0">
                <a:solidFill>
                  <a:srgbClr val="FF0000"/>
                </a:solidFill>
              </a:rPr>
              <a:t>)</a:t>
            </a:r>
          </a:p>
          <a:p>
            <a:pPr lvl="1"/>
            <a:r>
              <a:rPr lang="zh-CN" altLang="en-US" sz="2800" dirty="0" smtClean="0">
                <a:solidFill>
                  <a:srgbClr val="FF0000"/>
                </a:solidFill>
              </a:rPr>
              <a:t>验证</a:t>
            </a:r>
            <a:r>
              <a:rPr lang="zh-CN" altLang="en-US" sz="2800" dirty="0">
                <a:solidFill>
                  <a:srgbClr val="FF0000"/>
                </a:solidFill>
              </a:rPr>
              <a:t>部分</a:t>
            </a:r>
            <a:r>
              <a:rPr lang="en-US" altLang="zh-CN" sz="2800" dirty="0">
                <a:solidFill>
                  <a:srgbClr val="FF0000"/>
                </a:solidFill>
              </a:rPr>
              <a:t>: </a:t>
            </a:r>
            <a:r>
              <a:rPr lang="zh-CN" altLang="en-US" sz="2800" dirty="0" smtClean="0">
                <a:solidFill>
                  <a:srgbClr val="FF0000"/>
                </a:solidFill>
              </a:rPr>
              <a:t>说明测试情况的划分方法以及测试如何展开，</a:t>
            </a:r>
            <a:r>
              <a:rPr lang="zh-CN" altLang="en-US" sz="2800" dirty="0">
                <a:solidFill>
                  <a:srgbClr val="FF0000"/>
                </a:solidFill>
              </a:rPr>
              <a:t>并给</a:t>
            </a:r>
            <a:r>
              <a:rPr lang="zh-CN" altLang="en-US" sz="2800" dirty="0" smtClean="0">
                <a:solidFill>
                  <a:srgbClr val="FF0000"/>
                </a:solidFill>
              </a:rPr>
              <a:t>出测试结果。</a:t>
            </a:r>
            <a:endParaRPr lang="zh-CN" altLang="en-US" sz="2800" dirty="0">
              <a:solidFill>
                <a:srgbClr val="FF0000"/>
              </a:solidFill>
            </a:endParaRPr>
          </a:p>
          <a:p>
            <a:pPr lvl="1"/>
            <a:r>
              <a:rPr lang="zh-CN" altLang="en-US" sz="2800" dirty="0">
                <a:solidFill>
                  <a:schemeClr val="accent6">
                    <a:lumMod val="75000"/>
                  </a:schemeClr>
                </a:solidFill>
              </a:rPr>
              <a:t>提高部分</a:t>
            </a:r>
            <a:r>
              <a:rPr lang="en-US" altLang="zh-CN" sz="2800" dirty="0">
                <a:solidFill>
                  <a:schemeClr val="accent6">
                    <a:lumMod val="75000"/>
                  </a:schemeClr>
                </a:solidFill>
              </a:rPr>
              <a:t>(</a:t>
            </a:r>
            <a:r>
              <a:rPr lang="zh-CN" altLang="en-US" sz="2800" dirty="0">
                <a:solidFill>
                  <a:schemeClr val="accent6">
                    <a:lumMod val="75000"/>
                  </a:schemeClr>
                </a:solidFill>
              </a:rPr>
              <a:t>可以不做</a:t>
            </a:r>
            <a:r>
              <a:rPr lang="en-US" altLang="zh-CN" sz="2800" dirty="0" smtClean="0">
                <a:solidFill>
                  <a:schemeClr val="accent6">
                    <a:lumMod val="75000"/>
                  </a:schemeClr>
                </a:solidFill>
              </a:rPr>
              <a:t>):</a:t>
            </a:r>
            <a:r>
              <a:rPr lang="zh-CN" altLang="en-US" sz="2800" dirty="0">
                <a:solidFill>
                  <a:schemeClr val="accent6">
                    <a:lumMod val="75000"/>
                  </a:schemeClr>
                </a:solidFill>
              </a:rPr>
              <a:t>给出相对完备的</a:t>
            </a:r>
            <a:r>
              <a:rPr lang="zh-CN" altLang="en-US" sz="2800" dirty="0" smtClean="0">
                <a:solidFill>
                  <a:schemeClr val="accent6">
                    <a:lumMod val="75000"/>
                  </a:schemeClr>
                </a:solidFill>
              </a:rPr>
              <a:t>测试框架或思路。</a:t>
            </a:r>
            <a:endParaRPr lang="zh-CN" altLang="en-US" sz="2800" dirty="0">
              <a:solidFill>
                <a:schemeClr val="accent6">
                  <a:lumMod val="75000"/>
                </a:schemeClr>
              </a:solidFill>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112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42972827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作业要求补充</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ea typeface="楷体_GB2312" pitchFamily="49" charset="-122"/>
              </a:rPr>
              <a:t>源程序、工程文件和相关文档等请压缩成为一个文件</a:t>
            </a:r>
            <a:r>
              <a:rPr lang="en-US" altLang="zh-CN" dirty="0" smtClean="0">
                <a:ea typeface="楷体_GB2312" pitchFamily="49" charset="-122"/>
              </a:rPr>
              <a:t>:</a:t>
            </a:r>
            <a:r>
              <a:rPr lang="zh-CN" altLang="en-US" dirty="0">
                <a:ea typeface="楷体_GB2312" pitchFamily="49" charset="-122"/>
              </a:rPr>
              <a:t>学号</a:t>
            </a:r>
            <a:r>
              <a:rPr lang="en-US" altLang="zh-CN" dirty="0">
                <a:ea typeface="楷体_GB2312" pitchFamily="49" charset="-122"/>
              </a:rPr>
              <a:t>_</a:t>
            </a:r>
            <a:r>
              <a:rPr lang="zh-CN" altLang="en-US" i="1" dirty="0">
                <a:solidFill>
                  <a:srgbClr val="0000FF"/>
                </a:solidFill>
                <a:ea typeface="楷体_GB2312" pitchFamily="49" charset="-122"/>
              </a:rPr>
              <a:t>姓名</a:t>
            </a:r>
            <a:r>
              <a:rPr lang="en-US" altLang="zh-CN" dirty="0">
                <a:ea typeface="楷体_GB2312" pitchFamily="49" charset="-122"/>
              </a:rPr>
              <a:t>.</a:t>
            </a:r>
            <a:r>
              <a:rPr lang="en-US" altLang="zh-CN" dirty="0" err="1">
                <a:ea typeface="楷体_GB2312" pitchFamily="49" charset="-122"/>
              </a:rPr>
              <a:t>rar</a:t>
            </a:r>
            <a:r>
              <a:rPr lang="zh-CN" altLang="en-US" dirty="0">
                <a:ea typeface="楷体_GB2312" pitchFamily="49" charset="-122"/>
              </a:rPr>
              <a:t>或学号</a:t>
            </a:r>
            <a:r>
              <a:rPr lang="en-US" altLang="zh-CN" dirty="0">
                <a:ea typeface="楷体_GB2312" pitchFamily="49" charset="-122"/>
              </a:rPr>
              <a:t>_</a:t>
            </a:r>
            <a:r>
              <a:rPr lang="zh-CN" altLang="en-US" i="1" dirty="0">
                <a:solidFill>
                  <a:srgbClr val="0000FF"/>
                </a:solidFill>
                <a:ea typeface="楷体_GB2312" pitchFamily="49" charset="-122"/>
              </a:rPr>
              <a:t>姓名</a:t>
            </a:r>
            <a:r>
              <a:rPr lang="en-US" altLang="zh-CN" dirty="0">
                <a:ea typeface="楷体_GB2312" pitchFamily="49" charset="-122"/>
              </a:rPr>
              <a:t>.zip</a:t>
            </a:r>
          </a:p>
          <a:p>
            <a:pPr lvl="1"/>
            <a:r>
              <a:rPr lang="zh-CN" altLang="en-US" dirty="0"/>
              <a:t>在</a:t>
            </a:r>
            <a:r>
              <a:rPr lang="en-US" altLang="zh-CN" dirty="0"/>
              <a:t>VS</a:t>
            </a:r>
            <a:r>
              <a:rPr lang="zh-CN" altLang="en-US" dirty="0"/>
              <a:t>平台上，运行菜单“生成”</a:t>
            </a:r>
            <a:r>
              <a:rPr lang="en-US" altLang="zh-CN" dirty="0">
                <a:sym typeface="Wingdings" panose="05000000000000000000" pitchFamily="2" charset="2"/>
              </a:rPr>
              <a:t></a:t>
            </a:r>
            <a:r>
              <a:rPr lang="zh-CN" altLang="en-US" dirty="0">
                <a:sym typeface="Wingdings" panose="05000000000000000000" pitchFamily="2" charset="2"/>
              </a:rPr>
              <a:t>“清理解决方案”。然后关闭</a:t>
            </a:r>
            <a:r>
              <a:rPr lang="en-US" altLang="zh-CN" dirty="0">
                <a:sym typeface="Wingdings" panose="05000000000000000000" pitchFamily="2" charset="2"/>
              </a:rPr>
              <a:t>VS</a:t>
            </a:r>
            <a:r>
              <a:rPr lang="zh-CN" altLang="en-US" dirty="0">
                <a:sym typeface="Wingdings" panose="05000000000000000000" pitchFamily="2" charset="2"/>
              </a:rPr>
              <a:t>平台。</a:t>
            </a:r>
            <a:endParaRPr lang="en-US" altLang="zh-CN" dirty="0"/>
          </a:p>
          <a:p>
            <a:pPr lvl="1"/>
            <a:r>
              <a:rPr lang="zh-CN" altLang="en-US" dirty="0"/>
              <a:t>下面程序文件请务必删除</a:t>
            </a:r>
          </a:p>
          <a:p>
            <a:pPr lvl="2"/>
            <a:r>
              <a:rPr lang="zh-CN" altLang="en-US" dirty="0"/>
              <a:t>*</a:t>
            </a:r>
            <a:r>
              <a:rPr lang="en-US" altLang="zh-CN" dirty="0"/>
              <a:t>.</a:t>
            </a:r>
            <a:r>
              <a:rPr lang="en-US" altLang="zh-CN" dirty="0" err="1"/>
              <a:t>sdf</a:t>
            </a:r>
            <a:r>
              <a:rPr lang="en-US" altLang="zh-CN" dirty="0"/>
              <a:t>, *.</a:t>
            </a:r>
            <a:r>
              <a:rPr lang="en-US" altLang="zh-CN" dirty="0" err="1"/>
              <a:t>pdb</a:t>
            </a:r>
            <a:r>
              <a:rPr lang="en-US" altLang="zh-CN" dirty="0"/>
              <a:t>, *.</a:t>
            </a:r>
            <a:r>
              <a:rPr lang="en-US" altLang="zh-CN" dirty="0" err="1"/>
              <a:t>pch</a:t>
            </a:r>
            <a:r>
              <a:rPr lang="en-US" altLang="zh-CN" dirty="0"/>
              <a:t>, *.</a:t>
            </a:r>
            <a:r>
              <a:rPr lang="en-US" altLang="zh-CN" dirty="0" err="1"/>
              <a:t>idb</a:t>
            </a:r>
            <a:r>
              <a:rPr lang="en-US" altLang="zh-CN" dirty="0"/>
              <a:t>, *.ilk, *.</a:t>
            </a:r>
            <a:r>
              <a:rPr lang="en-US" altLang="zh-CN" dirty="0" err="1"/>
              <a:t>obj</a:t>
            </a:r>
            <a:r>
              <a:rPr lang="en-US" altLang="zh-CN" dirty="0"/>
              <a:t>, *.</a:t>
            </a:r>
            <a:r>
              <a:rPr lang="en-US" altLang="zh-CN" dirty="0" err="1"/>
              <a:t>tlog</a:t>
            </a:r>
            <a:r>
              <a:rPr lang="en-US" altLang="zh-CN" dirty="0"/>
              <a:t>, *.exe</a:t>
            </a:r>
          </a:p>
          <a:p>
            <a:pPr lvl="2"/>
            <a:r>
              <a:rPr lang="en-US" altLang="zh-CN" dirty="0"/>
              <a:t>Debug/Release</a:t>
            </a:r>
            <a:r>
              <a:rPr lang="zh-CN" altLang="en-US" dirty="0"/>
              <a:t>目录下的所有</a:t>
            </a:r>
            <a:r>
              <a:rPr lang="zh-CN" altLang="en-US" dirty="0" smtClean="0"/>
              <a:t>文件</a:t>
            </a:r>
            <a:endParaRPr lang="en-US" altLang="zh-CN" dirty="0" smtClean="0"/>
          </a:p>
          <a:p>
            <a:pPr lvl="2"/>
            <a:r>
              <a:rPr lang="zh-CN" altLang="en-US" dirty="0" smtClean="0"/>
              <a:t>删除目录</a:t>
            </a:r>
            <a:r>
              <a:rPr lang="en-US" altLang="zh-CN" dirty="0" smtClean="0"/>
              <a:t>: </a:t>
            </a:r>
            <a:r>
              <a:rPr lang="zh-CN" altLang="en-US" dirty="0" smtClean="0"/>
              <a:t>“</a:t>
            </a:r>
            <a:r>
              <a:rPr lang="en-US" altLang="zh-CN" dirty="0"/>
              <a:t>.vs</a:t>
            </a:r>
            <a:r>
              <a:rPr lang="zh-CN" altLang="en-US" dirty="0" smtClean="0"/>
              <a:t>”和“</a:t>
            </a:r>
            <a:r>
              <a:rPr lang="en-US" altLang="zh-CN" dirty="0" err="1"/>
              <a:t>ipch</a:t>
            </a:r>
            <a:r>
              <a:rPr lang="zh-CN" altLang="en-US" dirty="0" smtClean="0"/>
              <a:t>”。</a:t>
            </a:r>
            <a:endParaRPr lang="zh-CN" altLang="en-US" dirty="0"/>
          </a:p>
          <a:p>
            <a:r>
              <a:rPr lang="zh-CN" altLang="en-US" dirty="0" smtClean="0"/>
              <a:t>交</a:t>
            </a:r>
            <a:r>
              <a:rPr lang="zh-CN" altLang="en-US" dirty="0"/>
              <a:t>作业最后</a:t>
            </a:r>
            <a:r>
              <a:rPr lang="zh-CN" altLang="en-US" dirty="0" smtClean="0"/>
              <a:t>期限</a:t>
            </a:r>
            <a:endParaRPr lang="en-US" altLang="zh-CN" dirty="0"/>
          </a:p>
          <a:p>
            <a:pPr lvl="1"/>
            <a:r>
              <a:rPr lang="en-US" altLang="zh-CN" dirty="0" smtClean="0">
                <a:solidFill>
                  <a:srgbClr val="FF0000"/>
                </a:solidFill>
              </a:rPr>
              <a:t>2021</a:t>
            </a:r>
            <a:r>
              <a:rPr lang="zh-CN" altLang="en-US" dirty="0" smtClean="0">
                <a:solidFill>
                  <a:srgbClr val="FF0000"/>
                </a:solidFill>
              </a:rPr>
              <a:t>年</a:t>
            </a:r>
            <a:r>
              <a:rPr lang="en-US" altLang="zh-CN" dirty="0">
                <a:solidFill>
                  <a:srgbClr val="FF0000"/>
                </a:solidFill>
              </a:rPr>
              <a:t>4</a:t>
            </a:r>
            <a:r>
              <a:rPr lang="zh-CN" altLang="en-US" dirty="0" smtClean="0">
                <a:solidFill>
                  <a:srgbClr val="FF0000"/>
                </a:solidFill>
              </a:rPr>
              <a:t>月</a:t>
            </a:r>
            <a:r>
              <a:rPr lang="en-US" altLang="zh-CN" dirty="0" smtClean="0">
                <a:solidFill>
                  <a:srgbClr val="FF0000"/>
                </a:solidFill>
              </a:rPr>
              <a:t>7</a:t>
            </a:r>
            <a:r>
              <a:rPr lang="zh-CN" altLang="en-US" dirty="0" smtClean="0">
                <a:solidFill>
                  <a:srgbClr val="FF0000"/>
                </a:solidFill>
              </a:rPr>
              <a:t>日</a:t>
            </a:r>
            <a:r>
              <a:rPr lang="zh-CN" altLang="en-US" dirty="0">
                <a:solidFill>
                  <a:srgbClr val="FF0000"/>
                </a:solidFill>
              </a:rPr>
              <a:t>星期三</a:t>
            </a:r>
          </a:p>
          <a:p>
            <a:r>
              <a:rPr lang="zh-CN" altLang="en-US" dirty="0" smtClean="0"/>
              <a:t>请</a:t>
            </a:r>
            <a:r>
              <a:rPr lang="zh-CN" altLang="en-US" dirty="0"/>
              <a:t>通过网络学堂</a:t>
            </a:r>
            <a:r>
              <a:rPr lang="en-US" altLang="zh-CN" dirty="0"/>
              <a:t>(http://learn.tsinghua.edu.cn/)</a:t>
            </a:r>
            <a:r>
              <a:rPr lang="zh-CN" altLang="en-US" dirty="0" smtClean="0"/>
              <a:t>提交。</a:t>
            </a:r>
            <a:endParaRPr lang="en-US" altLang="zh-CN" dirty="0" smtClean="0"/>
          </a:p>
          <a:p>
            <a:r>
              <a:rPr lang="zh-CN" altLang="en-US" dirty="0" smtClean="0"/>
              <a:t>提示</a:t>
            </a:r>
            <a:endParaRPr lang="en-US" altLang="zh-CN" dirty="0" smtClean="0"/>
          </a:p>
          <a:p>
            <a:pPr lvl="1"/>
            <a:r>
              <a:rPr lang="zh-CN" altLang="en-US" dirty="0" smtClean="0"/>
              <a:t>作业的各项要求，可以参加本课件</a:t>
            </a:r>
            <a:r>
              <a:rPr lang="en-US" altLang="zh-CN" dirty="0" smtClean="0"/>
              <a:t>PPT</a:t>
            </a:r>
            <a:r>
              <a:rPr lang="zh-CN" altLang="en-US" dirty="0" smtClean="0"/>
              <a:t>内容。</a:t>
            </a:r>
            <a:endParaRPr lang="en-US" altLang="zh-CN"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113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409071824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Thank You</a:t>
            </a:r>
            <a:endParaRPr lang="zh-CN" altLang="en-US" dirty="0"/>
          </a:p>
        </p:txBody>
      </p:sp>
      <p:sp>
        <p:nvSpPr>
          <p:cNvPr id="3" name="内容占位符 2"/>
          <p:cNvSpPr>
            <a:spLocks noGrp="1"/>
          </p:cNvSpPr>
          <p:nvPr>
            <p:ph idx="1"/>
          </p:nvPr>
        </p:nvSpPr>
        <p:spPr/>
        <p:txBody>
          <a:bodyPr/>
          <a:lstStyle/>
          <a:p>
            <a:r>
              <a:rPr lang="en-US" altLang="zh-CN" dirty="0"/>
              <a:t>Because of you and me,</a:t>
            </a:r>
          </a:p>
          <a:p>
            <a:pPr marL="0" indent="0">
              <a:buNone/>
            </a:pPr>
            <a:r>
              <a:rPr lang="en-US" altLang="zh-CN" dirty="0" smtClean="0"/>
              <a:t>    this </a:t>
            </a:r>
            <a:r>
              <a:rPr lang="en-US" altLang="zh-CN" dirty="0"/>
              <a:t>world becomes so wonderful.</a:t>
            </a:r>
          </a:p>
          <a:p>
            <a:pPr marL="0" indent="0">
              <a:buNone/>
            </a:pPr>
            <a:endParaRPr lang="en-US" altLang="zh-CN" dirty="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a:p>
          <a:p>
            <a:pPr marL="0" indent="0" algn="ctr">
              <a:buNone/>
            </a:pPr>
            <a:r>
              <a:rPr lang="en-US" altLang="zh-CN" sz="4400" dirty="0"/>
              <a:t>Have a good day</a:t>
            </a:r>
            <a:r>
              <a:rPr lang="en-US" altLang="zh-CN" sz="4400" dirty="0" smtClean="0"/>
              <a:t>.</a:t>
            </a:r>
            <a:endParaRPr lang="en-US" altLang="zh-CN" sz="4400" dirty="0"/>
          </a:p>
        </p:txBody>
      </p:sp>
      <p:sp>
        <p:nvSpPr>
          <p:cNvPr id="4" name="日期占位符 3"/>
          <p:cNvSpPr>
            <a:spLocks noGrp="1"/>
          </p:cNvSpPr>
          <p:nvPr>
            <p:ph type="dt" sz="half" idx="10"/>
          </p:nvPr>
        </p:nvSpPr>
        <p:spPr/>
        <p:txBody>
          <a:bodyPr/>
          <a:lstStyle/>
          <a:p>
            <a:fld id="{413AF91A-EEB7-44A1-B9B3-CEF7B7AA1366}"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114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96424087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面向对象程序设计基础</a:t>
            </a:r>
            <a:r>
              <a:rPr lang="en-US" altLang="zh-CN" dirty="0"/>
              <a:t/>
            </a:r>
            <a:br>
              <a:rPr lang="en-US" altLang="zh-CN" dirty="0"/>
            </a:br>
            <a:r>
              <a:rPr lang="en-US" altLang="zh-CN" sz="3200" dirty="0">
                <a:solidFill>
                  <a:schemeClr val="accent6">
                    <a:lumMod val="75000"/>
                  </a:schemeClr>
                </a:solidFill>
              </a:rPr>
              <a:t>(Fundamentals of Object-Oriented Programming)</a:t>
            </a:r>
            <a:endParaRPr lang="zh-CN" altLang="en-US" dirty="0">
              <a:solidFill>
                <a:schemeClr val="accent6">
                  <a:lumMod val="75000"/>
                </a:schemeClr>
              </a:solidFill>
            </a:endParaRPr>
          </a:p>
        </p:txBody>
      </p:sp>
      <p:sp>
        <p:nvSpPr>
          <p:cNvPr id="3" name="副标题 2"/>
          <p:cNvSpPr>
            <a:spLocks noGrp="1"/>
          </p:cNvSpPr>
          <p:nvPr>
            <p:ph type="subTitle" idx="1"/>
          </p:nvPr>
        </p:nvSpPr>
        <p:spPr>
          <a:xfrm>
            <a:off x="-1" y="3457576"/>
            <a:ext cx="9134475" cy="2667000"/>
          </a:xfrm>
        </p:spPr>
        <p:txBody>
          <a:bodyPr>
            <a:normAutofit fontScale="85000" lnSpcReduction="20000"/>
          </a:bodyPr>
          <a:lstStyle/>
          <a:p>
            <a:pPr>
              <a:lnSpc>
                <a:spcPct val="120000"/>
              </a:lnSpc>
            </a:pPr>
            <a:r>
              <a:rPr lang="zh-CN" altLang="en-US" sz="5200" dirty="0">
                <a:ea typeface="隶书" panose="02010509060101010101" pitchFamily="49" charset="-122"/>
              </a:rPr>
              <a:t>雍俊海</a:t>
            </a:r>
            <a:endParaRPr lang="en-US" altLang="zh-CN" sz="5200" dirty="0">
              <a:ea typeface="隶书" panose="02010509060101010101" pitchFamily="49" charset="-122"/>
            </a:endParaRPr>
          </a:p>
          <a:p>
            <a:pPr>
              <a:lnSpc>
                <a:spcPct val="120000"/>
              </a:lnSpc>
            </a:pPr>
            <a:r>
              <a:rPr lang="zh-CN" altLang="en-US" dirty="0">
                <a:ea typeface="隶书" panose="02010509060101010101" pitchFamily="49" charset="-122"/>
              </a:rPr>
              <a:t>清华大学软件学院</a:t>
            </a:r>
            <a:endParaRPr lang="en-US" altLang="zh-CN" dirty="0">
              <a:ea typeface="隶书" panose="02010509060101010101" pitchFamily="49" charset="-122"/>
            </a:endParaRPr>
          </a:p>
          <a:p>
            <a:pPr>
              <a:lnSpc>
                <a:spcPct val="120000"/>
              </a:lnSpc>
            </a:pPr>
            <a:r>
              <a:rPr lang="en-US" altLang="zh-CN" dirty="0"/>
              <a:t>School of Software, Tsinghua University</a:t>
            </a:r>
          </a:p>
          <a:p>
            <a:pPr>
              <a:lnSpc>
                <a:spcPct val="120000"/>
              </a:lnSpc>
            </a:pPr>
            <a:r>
              <a:rPr lang="en-US" altLang="zh-CN" dirty="0"/>
              <a:t>yongjunhai@tsinghua.org.cn</a:t>
            </a:r>
            <a:endParaRPr lang="zh-CN" altLang="en-US" dirty="0">
              <a:ea typeface="隶书" panose="02010509060101010101" pitchFamily="49" charset="-122"/>
            </a:endParaRPr>
          </a:p>
        </p:txBody>
      </p:sp>
      <p:sp>
        <p:nvSpPr>
          <p:cNvPr id="5" name="日期占位符 4"/>
          <p:cNvSpPr>
            <a:spLocks noGrp="1"/>
          </p:cNvSpPr>
          <p:nvPr>
            <p:ph type="dt" sz="half" idx="10"/>
          </p:nvPr>
        </p:nvSpPr>
        <p:spPr/>
        <p:txBody>
          <a:bodyPr/>
          <a:lstStyle/>
          <a:p>
            <a:fld id="{6B034EC7-A483-44A8-8D9D-E5CF8445A484}" type="datetime2">
              <a:rPr lang="zh-CN" altLang="en-US" smtClean="0"/>
              <a:t>2021年3月28日</a:t>
            </a:fld>
            <a:endParaRPr lang="zh-CN" altLang="en-US" dirty="0"/>
          </a:p>
        </p:txBody>
      </p:sp>
      <p:sp>
        <p:nvSpPr>
          <p:cNvPr id="6" name="页脚占位符 5"/>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spTree>
    <p:extLst>
      <p:ext uri="{BB962C8B-B14F-4D97-AF65-F5344CB8AC3E}">
        <p14:creationId xmlns:p14="http://schemas.microsoft.com/office/powerpoint/2010/main" val="249641521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助教</a:t>
            </a:r>
          </a:p>
        </p:txBody>
      </p:sp>
      <p:sp>
        <p:nvSpPr>
          <p:cNvPr id="3" name="内容占位符 2"/>
          <p:cNvSpPr>
            <a:spLocks noGrp="1"/>
          </p:cNvSpPr>
          <p:nvPr>
            <p:ph idx="1"/>
          </p:nvPr>
        </p:nvSpPr>
        <p:spPr/>
        <p:txBody>
          <a:bodyPr/>
          <a:lstStyle/>
          <a:p>
            <a:r>
              <a:rPr lang="zh-CN" altLang="en-US" dirty="0"/>
              <a:t>唐瑞杰</a:t>
            </a:r>
          </a:p>
          <a:p>
            <a:pPr lvl="1"/>
            <a:r>
              <a:rPr lang="en-US" altLang="zh-CN" dirty="0"/>
              <a:t>Tel: 13521813891</a:t>
            </a:r>
          </a:p>
          <a:p>
            <a:pPr lvl="1"/>
            <a:r>
              <a:rPr lang="en-US" altLang="zh-CN" dirty="0"/>
              <a:t>Email: thss15_tangrj@163.com</a:t>
            </a:r>
          </a:p>
          <a:p>
            <a:pPr lvl="1"/>
            <a:r>
              <a:rPr lang="zh-CN" altLang="en-US" dirty="0"/>
              <a:t>微信号</a:t>
            </a:r>
            <a:r>
              <a:rPr lang="en-US" altLang="zh-CN" dirty="0"/>
              <a:t>: trj13619002195</a:t>
            </a:r>
          </a:p>
          <a:p>
            <a:r>
              <a:rPr lang="zh-CN" altLang="en-US" dirty="0"/>
              <a:t>郑成伟</a:t>
            </a:r>
          </a:p>
          <a:p>
            <a:pPr lvl="1"/>
            <a:r>
              <a:rPr lang="en-US" altLang="zh-CN" dirty="0"/>
              <a:t>Tel: 18401653040</a:t>
            </a:r>
          </a:p>
          <a:p>
            <a:pPr lvl="1"/>
            <a:r>
              <a:rPr lang="en-US" altLang="zh-CN" dirty="0"/>
              <a:t>Email: zhengcw18@mails.tsinghua.edu.cn</a:t>
            </a:r>
          </a:p>
          <a:p>
            <a:pPr lvl="1"/>
            <a:r>
              <a:rPr lang="zh-CN" altLang="en-US" dirty="0"/>
              <a:t>微信号</a:t>
            </a:r>
            <a:r>
              <a:rPr lang="en-US" altLang="zh-CN" dirty="0"/>
              <a:t>: </a:t>
            </a:r>
            <a:r>
              <a:rPr lang="zh-CN" altLang="en-US"/>
              <a:t>可以通过手机号加入</a:t>
            </a:r>
            <a:endParaRPr lang="en-US" altLang="zh-CN" dirty="0"/>
          </a:p>
        </p:txBody>
      </p:sp>
      <p:sp>
        <p:nvSpPr>
          <p:cNvPr id="4" name="日期占位符 3"/>
          <p:cNvSpPr>
            <a:spLocks noGrp="1"/>
          </p:cNvSpPr>
          <p:nvPr>
            <p:ph type="dt" sz="half" idx="10"/>
          </p:nvPr>
        </p:nvSpPr>
        <p:spPr/>
        <p:txBody>
          <a:bodyPr/>
          <a:lstStyle/>
          <a:p>
            <a:fld id="{18935C1D-3DEC-475C-8129-2CB307D07981}"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116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页脚占位符 9"/>
          <p:cNvSpPr>
            <a:spLocks noGrp="1"/>
          </p:cNvSpPr>
          <p:nvPr>
            <p:ph type="ftr" sz="quarter" idx="11"/>
          </p:nvPr>
        </p:nvSpPr>
        <p:spPr/>
        <p:txBody>
          <a:bodyPr/>
          <a:lstStyle/>
          <a:p>
            <a:r>
              <a:rPr lang="zh-CN" altLang="en-US"/>
              <a:t>雍俊海</a:t>
            </a:r>
            <a:r>
              <a:rPr lang="en-US" altLang="zh-CN" dirty="0"/>
              <a:t>: </a:t>
            </a:r>
            <a:r>
              <a:rPr lang="zh-CN" altLang="en-US"/>
              <a:t>面向对象程序设计基础</a:t>
            </a:r>
          </a:p>
        </p:txBody>
      </p:sp>
    </p:spTree>
    <p:extLst>
      <p:ext uri="{BB962C8B-B14F-4D97-AF65-F5344CB8AC3E}">
        <p14:creationId xmlns:p14="http://schemas.microsoft.com/office/powerpoint/2010/main" val="88883835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smtClean="0"/>
              <a:t>第</a:t>
            </a:r>
            <a:r>
              <a:rPr lang="en-US" altLang="zh-CN" dirty="0" smtClean="0"/>
              <a:t>4</a:t>
            </a:r>
            <a:r>
              <a:rPr lang="zh-CN" altLang="en-US" dirty="0" smtClean="0"/>
              <a:t>次</a:t>
            </a:r>
            <a:r>
              <a:rPr lang="zh-CN" altLang="en-US" dirty="0"/>
              <a:t>作业讲评</a:t>
            </a:r>
            <a:endParaRPr lang="zh-CN" altLang="en-US" dirty="0">
              <a:solidFill>
                <a:schemeClr val="accent6">
                  <a:lumMod val="75000"/>
                </a:schemeClr>
              </a:solidFill>
            </a:endParaRPr>
          </a:p>
        </p:txBody>
      </p:sp>
      <p:sp>
        <p:nvSpPr>
          <p:cNvPr id="3" name="副标题 2"/>
          <p:cNvSpPr>
            <a:spLocks noGrp="1"/>
          </p:cNvSpPr>
          <p:nvPr>
            <p:ph type="subTitle" idx="1"/>
          </p:nvPr>
        </p:nvSpPr>
        <p:spPr>
          <a:xfrm>
            <a:off x="-1" y="3457576"/>
            <a:ext cx="9134475" cy="2667000"/>
          </a:xfrm>
        </p:spPr>
        <p:txBody>
          <a:bodyPr>
            <a:normAutofit/>
          </a:bodyPr>
          <a:lstStyle/>
          <a:p>
            <a:pPr>
              <a:lnSpc>
                <a:spcPct val="120000"/>
              </a:lnSpc>
            </a:pPr>
            <a:r>
              <a:rPr lang="zh-CN" altLang="en-US" sz="5200" dirty="0">
                <a:ea typeface="隶书" panose="02010509060101010101" pitchFamily="49" charset="-122"/>
              </a:rPr>
              <a:t>雍俊海</a:t>
            </a:r>
            <a:r>
              <a:rPr lang="en-US" altLang="zh-CN" sz="4400" dirty="0">
                <a:ea typeface="隶书" panose="02010509060101010101" pitchFamily="49" charset="-122"/>
              </a:rPr>
              <a:t>(Jun-Hai Yong)</a:t>
            </a:r>
            <a:endParaRPr lang="en-US" altLang="zh-CN" sz="5200" dirty="0">
              <a:ea typeface="隶书" panose="02010509060101010101" pitchFamily="49" charset="-122"/>
            </a:endParaRPr>
          </a:p>
          <a:p>
            <a:pPr>
              <a:lnSpc>
                <a:spcPct val="120000"/>
              </a:lnSpc>
            </a:pPr>
            <a:r>
              <a:rPr lang="zh-CN" altLang="en-US" dirty="0">
                <a:ea typeface="隶书" panose="02010509060101010101" pitchFamily="49" charset="-122"/>
              </a:rPr>
              <a:t>清华大学软件学院</a:t>
            </a:r>
            <a:endParaRPr lang="en-US" altLang="zh-CN" dirty="0">
              <a:ea typeface="隶书" panose="02010509060101010101" pitchFamily="49" charset="-122"/>
            </a:endParaRPr>
          </a:p>
          <a:p>
            <a:pPr>
              <a:lnSpc>
                <a:spcPct val="120000"/>
              </a:lnSpc>
            </a:pPr>
            <a:r>
              <a:rPr lang="en-US" altLang="zh-CN" dirty="0"/>
              <a:t>School of Software, Tsinghua University</a:t>
            </a:r>
          </a:p>
        </p:txBody>
      </p:sp>
      <p:sp>
        <p:nvSpPr>
          <p:cNvPr id="5" name="日期占位符 4"/>
          <p:cNvSpPr>
            <a:spLocks noGrp="1"/>
          </p:cNvSpPr>
          <p:nvPr>
            <p:ph type="dt" sz="half" idx="10"/>
          </p:nvPr>
        </p:nvSpPr>
        <p:spPr/>
        <p:txBody>
          <a:bodyPr/>
          <a:lstStyle/>
          <a:p>
            <a:fld id="{70359388-81BB-4A74-B681-E7E20837CEC4}" type="datetime2">
              <a:rPr lang="zh-CN" altLang="en-US" smtClean="0"/>
              <a:t>2021年3月28日</a:t>
            </a:fld>
            <a:endParaRPr lang="zh-CN" altLang="en-US" dirty="0"/>
          </a:p>
        </p:txBody>
      </p:sp>
      <p:sp>
        <p:nvSpPr>
          <p:cNvPr id="6" name="页脚占位符 5"/>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sp>
        <p:nvSpPr>
          <p:cNvPr id="7" name="灯片编号占位符 6"/>
          <p:cNvSpPr>
            <a:spLocks noGrp="1"/>
          </p:cNvSpPr>
          <p:nvPr>
            <p:ph type="sldNum" sz="quarter" idx="12"/>
          </p:nvPr>
        </p:nvSpPr>
        <p:spPr/>
        <p:txBody>
          <a:bodyPr/>
          <a:lstStyle/>
          <a:p>
            <a:fld id="{AB393D56-620A-4FA6-AFE0-8A286AD08B3F}" type="slidenum">
              <a:rPr lang="zh-CN" altLang="en-US" smtClean="0"/>
              <a:t>117</a:t>
            </a:fld>
            <a:endParaRPr lang="zh-CN" altLang="en-US"/>
          </a:p>
        </p:txBody>
      </p:sp>
    </p:spTree>
    <p:extLst>
      <p:ext uri="{BB962C8B-B14F-4D97-AF65-F5344CB8AC3E}">
        <p14:creationId xmlns:p14="http://schemas.microsoft.com/office/powerpoint/2010/main" val="1392447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4</a:t>
            </a:r>
            <a:r>
              <a:rPr lang="zh-CN" altLang="en-US" dirty="0" smtClean="0"/>
              <a:t>次</a:t>
            </a:r>
            <a:r>
              <a:rPr lang="zh-CN" altLang="en-US" dirty="0"/>
              <a:t>作业</a:t>
            </a:r>
            <a:r>
              <a:rPr lang="en-US" altLang="zh-CN" dirty="0"/>
              <a:t>(</a:t>
            </a:r>
            <a:r>
              <a:rPr lang="zh-CN" altLang="en-US" dirty="0"/>
              <a:t>采用</a:t>
            </a:r>
            <a:r>
              <a:rPr lang="en-US" altLang="zh-CN" dirty="0"/>
              <a:t>VC </a:t>
            </a:r>
            <a:r>
              <a:rPr lang="en-US" altLang="zh-CN" dirty="0" smtClean="0"/>
              <a:t>2017</a:t>
            </a:r>
            <a:r>
              <a:rPr lang="zh-CN" altLang="en-US" dirty="0" smtClean="0"/>
              <a:t>编写</a:t>
            </a:r>
            <a:r>
              <a:rPr lang="zh-CN" altLang="en-US" dirty="0"/>
              <a:t>程序</a:t>
            </a:r>
            <a:r>
              <a:rPr lang="en-US" altLang="zh-CN" dirty="0"/>
              <a:t>)</a:t>
            </a:r>
            <a:endParaRPr lang="zh-CN" altLang="en-US" dirty="0"/>
          </a:p>
        </p:txBody>
      </p:sp>
      <p:sp>
        <p:nvSpPr>
          <p:cNvPr id="3" name="内容占位符 2"/>
          <p:cNvSpPr>
            <a:spLocks noGrp="1"/>
          </p:cNvSpPr>
          <p:nvPr>
            <p:ph idx="1"/>
          </p:nvPr>
        </p:nvSpPr>
        <p:spPr/>
        <p:txBody>
          <a:bodyPr>
            <a:noAutofit/>
          </a:bodyPr>
          <a:lstStyle/>
          <a:p>
            <a:pPr>
              <a:lnSpc>
                <a:spcPts val="1700"/>
              </a:lnSpc>
            </a:pPr>
            <a:r>
              <a:rPr lang="zh-CN" altLang="en-US" sz="2000" dirty="0"/>
              <a:t>问题部分</a:t>
            </a:r>
          </a:p>
          <a:p>
            <a:pPr lvl="1">
              <a:lnSpc>
                <a:spcPts val="1700"/>
              </a:lnSpc>
            </a:pPr>
            <a:r>
              <a:rPr lang="zh-CN" altLang="en-US" sz="2000" dirty="0"/>
              <a:t>要求设计日历类，它的数据包括年、月、日。要求通过面向对象技术保证年可以是任意的整数，月只能介于</a:t>
            </a:r>
            <a:r>
              <a:rPr lang="en-US" altLang="zh-CN" sz="2000" dirty="0"/>
              <a:t>1</a:t>
            </a:r>
            <a:r>
              <a:rPr lang="zh-CN" altLang="en-US" sz="2000" dirty="0"/>
              <a:t>和</a:t>
            </a:r>
            <a:r>
              <a:rPr lang="en-US" altLang="zh-CN" sz="2000" dirty="0"/>
              <a:t>12</a:t>
            </a:r>
            <a:r>
              <a:rPr lang="zh-CN" altLang="en-US" sz="2000" dirty="0"/>
              <a:t>之间，日只能</a:t>
            </a:r>
            <a:r>
              <a:rPr lang="en-US" altLang="zh-CN" sz="2000" dirty="0"/>
              <a:t>1</a:t>
            </a:r>
            <a:r>
              <a:rPr lang="zh-CN" altLang="en-US" sz="2000" dirty="0"/>
              <a:t>和</a:t>
            </a:r>
            <a:r>
              <a:rPr lang="en-US" altLang="zh-CN" sz="2000" dirty="0"/>
              <a:t>31</a:t>
            </a:r>
            <a:r>
              <a:rPr lang="zh-CN" altLang="en-US" sz="2000" dirty="0"/>
              <a:t>之间且应当符合公元历法（也称为公历或阳历）。要求通过日历类的实例对象可以设置</a:t>
            </a:r>
            <a:r>
              <a:rPr lang="en-US" altLang="zh-CN" sz="2000" dirty="0"/>
              <a:t>/</a:t>
            </a:r>
            <a:r>
              <a:rPr lang="zh-CN" altLang="en-US" sz="2000" dirty="0"/>
              <a:t>获取</a:t>
            </a:r>
            <a:r>
              <a:rPr lang="en-US" altLang="zh-CN" sz="2000" dirty="0"/>
              <a:t>/</a:t>
            </a:r>
            <a:r>
              <a:rPr lang="zh-CN" altLang="en-US" sz="2000" dirty="0"/>
              <a:t>输出其所记录的年月日，并且可以计算给定</a:t>
            </a:r>
            <a:r>
              <a:rPr lang="en-US" altLang="zh-CN" sz="2000" dirty="0"/>
              <a:t>n</a:t>
            </a:r>
            <a:r>
              <a:rPr lang="zh-CN" altLang="en-US" sz="2000" dirty="0"/>
              <a:t>天之后的年月日。这里</a:t>
            </a:r>
            <a:r>
              <a:rPr lang="en-US" altLang="zh-CN" sz="2000" dirty="0"/>
              <a:t>n</a:t>
            </a:r>
            <a:r>
              <a:rPr lang="zh-CN" altLang="en-US" sz="2000" dirty="0"/>
              <a:t>是整数，即可能是正整数，也可能是负整数，甚至是</a:t>
            </a:r>
            <a:r>
              <a:rPr lang="en-US" altLang="zh-CN" sz="2000" dirty="0"/>
              <a:t>0</a:t>
            </a:r>
            <a:r>
              <a:rPr lang="zh-CN" altLang="en-US" sz="2000" dirty="0"/>
              <a:t>。</a:t>
            </a:r>
          </a:p>
          <a:p>
            <a:pPr lvl="1">
              <a:lnSpc>
                <a:spcPts val="1700"/>
              </a:lnSpc>
            </a:pPr>
            <a:r>
              <a:rPr lang="zh-CN" altLang="en-US" sz="2000" dirty="0" smtClean="0"/>
              <a:t>要求</a:t>
            </a:r>
            <a:r>
              <a:rPr lang="zh-CN" altLang="en-US" sz="2000" dirty="0"/>
              <a:t>利用前面设计的日历类，构造它的实例对象，该将实例对象的年月日设置为今天的日期，然后接受用户输入一个整数</a:t>
            </a:r>
            <a:r>
              <a:rPr lang="en-US" altLang="zh-CN" sz="2000" dirty="0"/>
              <a:t>n</a:t>
            </a:r>
            <a:r>
              <a:rPr lang="zh-CN" altLang="en-US" sz="2000" dirty="0"/>
              <a:t>，计算并输出</a:t>
            </a:r>
            <a:r>
              <a:rPr lang="en-US" altLang="zh-CN" sz="2000" dirty="0"/>
              <a:t>n</a:t>
            </a:r>
            <a:r>
              <a:rPr lang="zh-CN" altLang="en-US" sz="2000" dirty="0"/>
              <a:t>天之后的年月日。</a:t>
            </a:r>
          </a:p>
          <a:p>
            <a:pPr>
              <a:lnSpc>
                <a:spcPts val="1700"/>
              </a:lnSpc>
            </a:pPr>
            <a:r>
              <a:rPr lang="zh-CN" altLang="en-US" sz="2000" dirty="0" smtClean="0"/>
              <a:t>代码</a:t>
            </a:r>
            <a:r>
              <a:rPr lang="zh-CN" altLang="en-US" sz="2000" dirty="0"/>
              <a:t>部分</a:t>
            </a:r>
          </a:p>
          <a:p>
            <a:pPr lvl="1">
              <a:lnSpc>
                <a:spcPts val="1700"/>
              </a:lnSpc>
            </a:pPr>
            <a:r>
              <a:rPr lang="zh-CN" altLang="en-US" sz="2000" dirty="0"/>
              <a:t>采用面向对象的技术实现以上功能，并进行单元测试。</a:t>
            </a:r>
          </a:p>
          <a:p>
            <a:pPr lvl="1">
              <a:lnSpc>
                <a:spcPts val="1700"/>
              </a:lnSpc>
            </a:pPr>
            <a:r>
              <a:rPr lang="zh-CN" altLang="en-US" sz="2000" dirty="0">
                <a:solidFill>
                  <a:schemeClr val="accent6">
                    <a:lumMod val="75000"/>
                  </a:schemeClr>
                </a:solidFill>
              </a:rPr>
              <a:t>提高要求</a:t>
            </a:r>
            <a:r>
              <a:rPr lang="en-US" altLang="zh-CN" sz="2000" dirty="0">
                <a:solidFill>
                  <a:schemeClr val="accent6">
                    <a:lumMod val="75000"/>
                  </a:schemeClr>
                </a:solidFill>
              </a:rPr>
              <a:t>(</a:t>
            </a:r>
            <a:r>
              <a:rPr lang="zh-CN" altLang="en-US" sz="2000" dirty="0">
                <a:solidFill>
                  <a:schemeClr val="accent6">
                    <a:lumMod val="75000"/>
                  </a:schemeClr>
                </a:solidFill>
              </a:rPr>
              <a:t>可以不做</a:t>
            </a:r>
            <a:r>
              <a:rPr lang="en-US" altLang="zh-CN" sz="2000" dirty="0" smtClean="0">
                <a:solidFill>
                  <a:schemeClr val="accent6">
                    <a:lumMod val="75000"/>
                  </a:schemeClr>
                </a:solidFill>
              </a:rPr>
              <a:t>):</a:t>
            </a:r>
            <a:r>
              <a:rPr lang="zh-CN" altLang="en-US" sz="2000" dirty="0">
                <a:solidFill>
                  <a:schemeClr val="accent6">
                    <a:lumMod val="75000"/>
                  </a:schemeClr>
                </a:solidFill>
              </a:rPr>
              <a:t>如果正整数年份表示公元后的年份，负整数的绝对值表示公元前多少年，那么</a:t>
            </a:r>
            <a:r>
              <a:rPr lang="en-US" altLang="zh-CN" sz="2000" dirty="0">
                <a:solidFill>
                  <a:schemeClr val="accent6">
                    <a:lumMod val="75000"/>
                  </a:schemeClr>
                </a:solidFill>
              </a:rPr>
              <a:t>n</a:t>
            </a:r>
            <a:r>
              <a:rPr lang="zh-CN" altLang="en-US" sz="2000" dirty="0">
                <a:solidFill>
                  <a:schemeClr val="accent6">
                    <a:lumMod val="75000"/>
                  </a:schemeClr>
                </a:solidFill>
              </a:rPr>
              <a:t>天之后的年月日又应当如何计算。。</a:t>
            </a:r>
          </a:p>
          <a:p>
            <a:pPr lvl="1">
              <a:lnSpc>
                <a:spcPts val="1700"/>
              </a:lnSpc>
            </a:pPr>
            <a:r>
              <a:rPr lang="zh-CN" altLang="en-US" sz="2000" dirty="0">
                <a:solidFill>
                  <a:schemeClr val="accent6">
                    <a:lumMod val="75000"/>
                  </a:schemeClr>
                </a:solidFill>
              </a:rPr>
              <a:t>提高要求</a:t>
            </a:r>
            <a:r>
              <a:rPr lang="en-US" altLang="zh-CN" sz="2000" dirty="0">
                <a:solidFill>
                  <a:schemeClr val="accent6">
                    <a:lumMod val="75000"/>
                  </a:schemeClr>
                </a:solidFill>
              </a:rPr>
              <a:t>(</a:t>
            </a:r>
            <a:r>
              <a:rPr lang="zh-CN" altLang="en-US" sz="2000" dirty="0">
                <a:solidFill>
                  <a:schemeClr val="accent6">
                    <a:lumMod val="75000"/>
                  </a:schemeClr>
                </a:solidFill>
              </a:rPr>
              <a:t>可以不做</a:t>
            </a:r>
            <a:r>
              <a:rPr lang="en-US" altLang="zh-CN" sz="2000" dirty="0">
                <a:solidFill>
                  <a:schemeClr val="accent6">
                    <a:lumMod val="75000"/>
                  </a:schemeClr>
                </a:solidFill>
              </a:rPr>
              <a:t>): </a:t>
            </a:r>
            <a:r>
              <a:rPr lang="zh-CN" altLang="en-US" sz="2000" dirty="0">
                <a:solidFill>
                  <a:schemeClr val="accent6">
                    <a:lumMod val="75000"/>
                  </a:schemeClr>
                </a:solidFill>
              </a:rPr>
              <a:t>采用图形界面编写上面的程序。</a:t>
            </a:r>
          </a:p>
          <a:p>
            <a:pPr>
              <a:lnSpc>
                <a:spcPts val="1700"/>
              </a:lnSpc>
            </a:pPr>
            <a:r>
              <a:rPr lang="zh-CN" altLang="en-US" sz="2000" dirty="0"/>
              <a:t>文档部分</a:t>
            </a:r>
            <a:r>
              <a:rPr lang="en-US" altLang="zh-CN" sz="2000" dirty="0"/>
              <a:t>(</a:t>
            </a:r>
            <a:r>
              <a:rPr lang="zh-CN" altLang="en-US" sz="2000" dirty="0"/>
              <a:t>请同时提交</a:t>
            </a:r>
            <a:r>
              <a:rPr lang="en-US" altLang="zh-CN" sz="2000" dirty="0"/>
              <a:t>word</a:t>
            </a:r>
            <a:r>
              <a:rPr lang="zh-CN" altLang="en-US" sz="2000" dirty="0"/>
              <a:t>和</a:t>
            </a:r>
            <a:r>
              <a:rPr lang="en-US" altLang="zh-CN" sz="2000" dirty="0"/>
              <a:t>pdf</a:t>
            </a:r>
            <a:r>
              <a:rPr lang="zh-CN" altLang="en-US" sz="2000" dirty="0"/>
              <a:t>版本的文件</a:t>
            </a:r>
            <a:r>
              <a:rPr lang="en-US" altLang="zh-CN" sz="2000" dirty="0"/>
              <a:t>)</a:t>
            </a:r>
          </a:p>
          <a:p>
            <a:pPr lvl="1">
              <a:lnSpc>
                <a:spcPts val="1700"/>
              </a:lnSpc>
            </a:pPr>
            <a:r>
              <a:rPr lang="zh-CN" altLang="en-US" sz="2000" dirty="0"/>
              <a:t>模型部分</a:t>
            </a:r>
            <a:r>
              <a:rPr lang="en-US" altLang="zh-CN" sz="2000" dirty="0"/>
              <a:t>: </a:t>
            </a:r>
            <a:r>
              <a:rPr lang="zh-CN" altLang="en-US" sz="2000" dirty="0"/>
              <a:t>给出公元</a:t>
            </a:r>
            <a:r>
              <a:rPr lang="zh-CN" altLang="en-US" sz="2000" dirty="0" smtClean="0"/>
              <a:t>历法计算说明</a:t>
            </a:r>
            <a:r>
              <a:rPr lang="zh-CN" altLang="en-US" sz="2000" dirty="0"/>
              <a:t>及其文献出处。</a:t>
            </a:r>
          </a:p>
          <a:p>
            <a:pPr lvl="1">
              <a:lnSpc>
                <a:spcPts val="1700"/>
              </a:lnSpc>
            </a:pPr>
            <a:r>
              <a:rPr lang="zh-CN" altLang="en-US" sz="2000" dirty="0"/>
              <a:t>验证部分</a:t>
            </a:r>
            <a:r>
              <a:rPr lang="en-US" altLang="zh-CN" sz="2000" dirty="0"/>
              <a:t>: </a:t>
            </a:r>
            <a:r>
              <a:rPr lang="zh-CN" altLang="en-US" sz="2000" dirty="0"/>
              <a:t>说明如何进行单元测试，并给出单元测试报告</a:t>
            </a:r>
            <a:r>
              <a:rPr lang="zh-CN" altLang="en-US" sz="2000" dirty="0" smtClean="0"/>
              <a:t>。</a:t>
            </a:r>
            <a:endParaRPr lang="zh-CN" altLang="en-US" sz="2000"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118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418333633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存在的问题</a:t>
            </a:r>
          </a:p>
        </p:txBody>
      </p:sp>
      <p:sp>
        <p:nvSpPr>
          <p:cNvPr id="3" name="内容占位符 2"/>
          <p:cNvSpPr>
            <a:spLocks noGrp="1"/>
          </p:cNvSpPr>
          <p:nvPr>
            <p:ph idx="1"/>
          </p:nvPr>
        </p:nvSpPr>
        <p:spPr>
          <a:xfrm>
            <a:off x="461963" y="1380205"/>
            <a:ext cx="8220075" cy="5097705"/>
          </a:xfrm>
        </p:spPr>
        <p:txBody>
          <a:bodyPr>
            <a:normAutofit/>
          </a:bodyPr>
          <a:lstStyle/>
          <a:p>
            <a:pPr>
              <a:lnSpc>
                <a:spcPct val="120000"/>
              </a:lnSpc>
            </a:pPr>
            <a:r>
              <a:rPr lang="zh-CN" altLang="en-US" sz="2400" dirty="0" smtClean="0"/>
              <a:t>不满足题目要求</a:t>
            </a:r>
            <a:endParaRPr lang="en-US" altLang="zh-CN" sz="2400" dirty="0" smtClean="0"/>
          </a:p>
          <a:p>
            <a:pPr lvl="1">
              <a:lnSpc>
                <a:spcPct val="120000"/>
              </a:lnSpc>
            </a:pPr>
            <a:r>
              <a:rPr lang="zh-CN" altLang="en-US" sz="2200" dirty="0"/>
              <a:t>不能处理</a:t>
            </a:r>
            <a:r>
              <a:rPr lang="en-US" altLang="zh-CN" sz="2200" dirty="0"/>
              <a:t>n</a:t>
            </a:r>
            <a:r>
              <a:rPr lang="zh-CN" altLang="en-US" sz="2200" dirty="0"/>
              <a:t>为</a:t>
            </a:r>
            <a:r>
              <a:rPr lang="zh-CN" altLang="en-US" sz="2200" dirty="0" smtClean="0"/>
              <a:t>负数的情况</a:t>
            </a:r>
            <a:endParaRPr lang="en-US" altLang="zh-CN" sz="2200" dirty="0"/>
          </a:p>
          <a:p>
            <a:pPr>
              <a:lnSpc>
                <a:spcPct val="120000"/>
              </a:lnSpc>
            </a:pPr>
            <a:endParaRPr lang="en-US" altLang="zh-CN" dirty="0"/>
          </a:p>
          <a:p>
            <a:pPr>
              <a:lnSpc>
                <a:spcPct val="120000"/>
              </a:lnSpc>
            </a:pPr>
            <a:r>
              <a:rPr lang="zh-CN" altLang="en-US" sz="2400" dirty="0" smtClean="0"/>
              <a:t>单元测试</a:t>
            </a:r>
            <a:endParaRPr lang="en-US" altLang="zh-CN" sz="2400" dirty="0"/>
          </a:p>
          <a:p>
            <a:pPr lvl="1">
              <a:lnSpc>
                <a:spcPct val="120000"/>
              </a:lnSpc>
            </a:pPr>
            <a:r>
              <a:rPr lang="zh-CN" altLang="en-US" sz="2200" dirty="0" smtClean="0"/>
              <a:t>对程序的各个部分进行测试，区别于整体测试</a:t>
            </a:r>
            <a:endParaRPr lang="en-US" altLang="zh-CN" sz="2200" dirty="0"/>
          </a:p>
          <a:p>
            <a:pPr lvl="1">
              <a:lnSpc>
                <a:spcPct val="120000"/>
              </a:lnSpc>
            </a:pPr>
            <a:r>
              <a:rPr lang="zh-CN" altLang="en-US" sz="2200" dirty="0"/>
              <a:t>本次作业不只要测</a:t>
            </a:r>
            <a:r>
              <a:rPr lang="en-US" altLang="zh-CN" sz="2200" dirty="0"/>
              <a:t>n</a:t>
            </a:r>
            <a:r>
              <a:rPr lang="zh-CN" altLang="en-US" sz="2200" dirty="0"/>
              <a:t>天后的计算，也要测日历</a:t>
            </a:r>
            <a:r>
              <a:rPr lang="zh-CN" altLang="en-US" sz="2200" dirty="0" smtClean="0"/>
              <a:t>类</a:t>
            </a:r>
            <a:endParaRPr lang="en-US" altLang="zh-CN" sz="2200" dirty="0"/>
          </a:p>
        </p:txBody>
      </p:sp>
      <p:sp>
        <p:nvSpPr>
          <p:cNvPr id="4" name="日期占位符 3"/>
          <p:cNvSpPr>
            <a:spLocks noGrp="1"/>
          </p:cNvSpPr>
          <p:nvPr>
            <p:ph type="dt" sz="half" idx="10"/>
          </p:nvPr>
        </p:nvSpPr>
        <p:spPr/>
        <p:txBody>
          <a:bodyPr/>
          <a:lstStyle/>
          <a:p>
            <a:fld id="{18935C1D-3DEC-475C-8129-2CB307D07981}"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119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页脚占位符 9"/>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spTree>
    <p:extLst>
      <p:ext uri="{BB962C8B-B14F-4D97-AF65-F5344CB8AC3E}">
        <p14:creationId xmlns:p14="http://schemas.microsoft.com/office/powerpoint/2010/main" val="4278634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空指针与野指针</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a:t>什么是野指针</a:t>
            </a:r>
            <a:r>
              <a:rPr lang="en-US" altLang="zh-CN" dirty="0"/>
              <a:t>?</a:t>
            </a:r>
          </a:p>
          <a:p>
            <a:pPr lvl="1"/>
            <a:r>
              <a:rPr lang="zh-CN" altLang="en-US" dirty="0"/>
              <a:t>未经初始化的指针。</a:t>
            </a:r>
            <a:endParaRPr lang="en-US" altLang="zh-CN" dirty="0"/>
          </a:p>
          <a:p>
            <a:pPr lvl="1"/>
            <a:r>
              <a:rPr lang="zh-CN" altLang="en-US" dirty="0"/>
              <a:t>指向无效地址的指针。</a:t>
            </a:r>
            <a:endParaRPr lang="en-US" altLang="zh-CN" dirty="0"/>
          </a:p>
          <a:p>
            <a:pPr lvl="2"/>
            <a:r>
              <a:rPr lang="zh-CN" altLang="en-US" dirty="0"/>
              <a:t>例如</a:t>
            </a:r>
            <a:r>
              <a:rPr lang="en-US" altLang="zh-CN" dirty="0"/>
              <a:t>: </a:t>
            </a:r>
            <a:r>
              <a:rPr lang="zh-CN" altLang="en-US" dirty="0"/>
              <a:t>在语句“</a:t>
            </a:r>
            <a:r>
              <a:rPr lang="en-US" altLang="zh-CN" dirty="0">
                <a:solidFill>
                  <a:srgbClr val="0000FF"/>
                </a:solidFill>
              </a:rPr>
              <a:t>delete</a:t>
            </a:r>
            <a:r>
              <a:rPr lang="en-US" altLang="zh-CN" dirty="0"/>
              <a:t> q;</a:t>
            </a:r>
            <a:r>
              <a:rPr lang="zh-CN" altLang="en-US" dirty="0"/>
              <a:t>”之后，指针</a:t>
            </a:r>
            <a:r>
              <a:rPr lang="en-US" altLang="zh-CN" dirty="0"/>
              <a:t>q</a:t>
            </a:r>
            <a:r>
              <a:rPr lang="zh-CN" altLang="en-US" dirty="0"/>
              <a:t>有可能变为野指针。</a:t>
            </a:r>
            <a:endParaRPr lang="en-US" altLang="zh-CN" dirty="0"/>
          </a:p>
          <a:p>
            <a:r>
              <a:rPr lang="zh-CN" altLang="en-US" dirty="0"/>
              <a:t>空指针</a:t>
            </a:r>
            <a:endParaRPr lang="en-US" altLang="zh-CN" dirty="0"/>
          </a:p>
          <a:p>
            <a:pPr lvl="1"/>
            <a:r>
              <a:rPr lang="zh-CN" altLang="en-US" dirty="0"/>
              <a:t>空指针也称为</a:t>
            </a:r>
            <a:r>
              <a:rPr lang="zh-CN" altLang="en-US" dirty="0">
                <a:solidFill>
                  <a:srgbClr val="0000FF"/>
                </a:solidFill>
              </a:rPr>
              <a:t>零指针</a:t>
            </a:r>
            <a:r>
              <a:rPr lang="zh-CN" altLang="en-US" dirty="0"/>
              <a:t>，即值为</a:t>
            </a:r>
            <a:r>
              <a:rPr lang="en-US" altLang="zh-CN" dirty="0">
                <a:solidFill>
                  <a:srgbClr val="6F008A"/>
                </a:solidFill>
                <a:latin typeface="新宋体" panose="02010609030101010101" pitchFamily="49" charset="-122"/>
                <a:ea typeface="新宋体" panose="02010609030101010101" pitchFamily="49" charset="-122"/>
              </a:rPr>
              <a:t>NULL(</a:t>
            </a:r>
            <a:r>
              <a:rPr lang="zh-CN" altLang="en-US" dirty="0">
                <a:solidFill>
                  <a:srgbClr val="6F008A"/>
                </a:solidFill>
                <a:latin typeface="新宋体" panose="02010609030101010101" pitchFamily="49" charset="-122"/>
                <a:ea typeface="新宋体" panose="02010609030101010101" pitchFamily="49" charset="-122"/>
              </a:rPr>
              <a:t>或</a:t>
            </a:r>
            <a:r>
              <a:rPr lang="en-US" altLang="zh-CN" dirty="0" err="1">
                <a:solidFill>
                  <a:srgbClr val="6F008A"/>
                </a:solidFill>
                <a:latin typeface="新宋体" panose="02010609030101010101" pitchFamily="49" charset="-122"/>
                <a:ea typeface="新宋体" panose="02010609030101010101" pitchFamily="49" charset="-122"/>
              </a:rPr>
              <a:t>nullptr</a:t>
            </a:r>
            <a:r>
              <a:rPr lang="en-US" altLang="zh-CN" dirty="0">
                <a:solidFill>
                  <a:srgbClr val="6F008A"/>
                </a:solidFill>
                <a:latin typeface="新宋体" panose="02010609030101010101" pitchFamily="49" charset="-122"/>
                <a:ea typeface="新宋体" panose="02010609030101010101" pitchFamily="49" charset="-122"/>
              </a:rPr>
              <a:t>)</a:t>
            </a:r>
            <a:r>
              <a:rPr lang="zh-CN" altLang="en-US" dirty="0"/>
              <a:t>的指针。</a:t>
            </a:r>
            <a:endParaRPr lang="en-US" altLang="zh-CN" dirty="0"/>
          </a:p>
          <a:p>
            <a:pPr lvl="1"/>
            <a:r>
              <a:rPr lang="zh-CN" altLang="en-US" dirty="0"/>
              <a:t>代码示例</a:t>
            </a:r>
            <a:endParaRPr lang="en-US" altLang="zh-CN" dirty="0"/>
          </a:p>
          <a:p>
            <a:pPr lvl="2"/>
            <a:r>
              <a:rPr lang="zh-CN" altLang="en-US" dirty="0"/>
              <a:t>判断一个指针是否空</a:t>
            </a:r>
            <a:r>
              <a:rPr lang="en-US" altLang="zh-CN" dirty="0"/>
              <a:t>:</a:t>
            </a:r>
          </a:p>
          <a:p>
            <a:pPr marL="933450" lvl="3" indent="0">
              <a:buNone/>
            </a:pPr>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srgbClr val="000000"/>
                </a:solidFill>
                <a:latin typeface="新宋体" panose="02010609030101010101" pitchFamily="49" charset="-122"/>
                <a:ea typeface="新宋体" panose="02010609030101010101" pitchFamily="49" charset="-122"/>
              </a:rPr>
              <a:t> (p == </a:t>
            </a:r>
            <a:r>
              <a:rPr lang="en-US" altLang="zh-CN" dirty="0">
                <a:solidFill>
                  <a:srgbClr val="6F008A"/>
                </a:solidFill>
                <a:latin typeface="新宋体" panose="02010609030101010101" pitchFamily="49" charset="-122"/>
                <a:ea typeface="新宋体" panose="02010609030101010101" pitchFamily="49" charset="-122"/>
              </a:rPr>
              <a:t>NULL</a:t>
            </a:r>
            <a:r>
              <a:rPr lang="en-US" altLang="zh-CN" dirty="0">
                <a:solidFill>
                  <a:srgbClr val="000000"/>
                </a:solidFill>
                <a:latin typeface="新宋体" panose="02010609030101010101" pitchFamily="49" charset="-122"/>
                <a:ea typeface="新宋体" panose="02010609030101010101" pitchFamily="49" charset="-122"/>
              </a:rPr>
              <a:t>)</a:t>
            </a:r>
          </a:p>
          <a:p>
            <a:pPr marL="933450" lvl="3" indent="0">
              <a:buNone/>
            </a:pPr>
            <a:r>
              <a:rPr lang="en-US" altLang="zh-CN" dirty="0">
                <a:solidFill>
                  <a:srgbClr val="000000"/>
                </a:solidFill>
                <a:latin typeface="新宋体" panose="02010609030101010101" pitchFamily="49" charset="-122"/>
                <a:ea typeface="新宋体" panose="02010609030101010101" pitchFamily="49" charset="-122"/>
              </a:rPr>
              <a:t>    p = </a:t>
            </a:r>
            <a:r>
              <a:rPr lang="en-US" altLang="zh-CN" dirty="0">
                <a:solidFill>
                  <a:srgbClr val="0000FF"/>
                </a:solidFill>
                <a:latin typeface="新宋体" panose="02010609030101010101" pitchFamily="49" charset="-122"/>
                <a:ea typeface="新宋体" panose="02010609030101010101" pitchFamily="49" charset="-122"/>
              </a:rPr>
              <a:t>new </a:t>
            </a:r>
            <a:r>
              <a:rPr lang="en-US" altLang="zh-CN" dirty="0">
                <a:solidFill>
                  <a:srgbClr val="2B91AF"/>
                </a:solidFill>
                <a:latin typeface="新宋体" panose="02010609030101010101" pitchFamily="49" charset="-122"/>
                <a:ea typeface="新宋体" panose="02010609030101010101" pitchFamily="49" charset="-122"/>
              </a:rPr>
              <a:t>A</a:t>
            </a:r>
            <a:r>
              <a:rPr lang="en-US" altLang="zh-CN" dirty="0">
                <a:solidFill>
                  <a:srgbClr val="000000"/>
                </a:solidFill>
                <a:latin typeface="新宋体" panose="02010609030101010101" pitchFamily="49" charset="-122"/>
                <a:ea typeface="新宋体" panose="02010609030101010101" pitchFamily="49" charset="-122"/>
              </a:rPr>
              <a:t>(30);</a:t>
            </a:r>
          </a:p>
          <a:p>
            <a:pPr lvl="2"/>
            <a:r>
              <a:rPr lang="zh-CN" altLang="en-US" dirty="0"/>
              <a:t>判断一个指针是否</a:t>
            </a:r>
            <a:r>
              <a:rPr lang="zh-CN" altLang="en-US" dirty="0">
                <a:solidFill>
                  <a:srgbClr val="FF0000"/>
                </a:solidFill>
              </a:rPr>
              <a:t>非空</a:t>
            </a:r>
            <a:r>
              <a:rPr lang="en-US" altLang="zh-CN" dirty="0"/>
              <a:t>:</a:t>
            </a:r>
            <a:endParaRPr lang="en-US" altLang="zh-CN" dirty="0">
              <a:solidFill>
                <a:srgbClr val="FF0000"/>
              </a:solidFill>
            </a:endParaRPr>
          </a:p>
          <a:p>
            <a:pPr marL="933450" lvl="3" indent="0">
              <a:buNone/>
            </a:pPr>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srgbClr val="000000"/>
                </a:solidFill>
                <a:latin typeface="新宋体" panose="02010609030101010101" pitchFamily="49" charset="-122"/>
                <a:ea typeface="新宋体" panose="02010609030101010101" pitchFamily="49" charset="-122"/>
              </a:rPr>
              <a:t> (p != </a:t>
            </a:r>
            <a:r>
              <a:rPr lang="en-US" altLang="zh-CN" dirty="0">
                <a:solidFill>
                  <a:srgbClr val="6F008A"/>
                </a:solidFill>
                <a:latin typeface="新宋体" panose="02010609030101010101" pitchFamily="49" charset="-122"/>
                <a:ea typeface="新宋体" panose="02010609030101010101" pitchFamily="49" charset="-122"/>
              </a:rPr>
              <a:t>NULL</a:t>
            </a:r>
            <a:r>
              <a:rPr lang="en-US" altLang="zh-CN" dirty="0">
                <a:solidFill>
                  <a:srgbClr val="000000"/>
                </a:solidFill>
                <a:latin typeface="新宋体" panose="02010609030101010101" pitchFamily="49" charset="-122"/>
                <a:ea typeface="新宋体" panose="02010609030101010101" pitchFamily="49" charset="-122"/>
              </a:rPr>
              <a:t>)</a:t>
            </a:r>
          </a:p>
          <a:p>
            <a:pPr marL="933450" lvl="3" indent="0">
              <a:buNone/>
            </a:pPr>
            <a:r>
              <a:rPr lang="en-US" altLang="zh-CN" dirty="0">
                <a:solidFill>
                  <a:srgbClr val="000000"/>
                </a:solidFill>
                <a:latin typeface="新宋体" panose="02010609030101010101" pitchFamily="49" charset="-122"/>
                <a:ea typeface="新宋体" panose="02010609030101010101" pitchFamily="49" charset="-122"/>
              </a:rPr>
              <a:t>    p-&gt;</a:t>
            </a:r>
            <a:r>
              <a:rPr lang="en-US" altLang="zh-CN" dirty="0" err="1">
                <a:solidFill>
                  <a:srgbClr val="000000"/>
                </a:solidFill>
                <a:latin typeface="新宋体" panose="02010609030101010101" pitchFamily="49" charset="-122"/>
                <a:ea typeface="新宋体" panose="02010609030101010101" pitchFamily="49" charset="-122"/>
              </a:rPr>
              <a:t>mb_show</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"p-&gt;</a:t>
            </a:r>
            <a:r>
              <a:rPr lang="en-US" altLang="zh-CN" dirty="0" err="1">
                <a:solidFill>
                  <a:srgbClr val="A31515"/>
                </a:solidFill>
                <a:latin typeface="新宋体" panose="02010609030101010101" pitchFamily="49" charset="-122"/>
                <a:ea typeface="新宋体" panose="02010609030101010101" pitchFamily="49" charset="-122"/>
              </a:rPr>
              <a:t>m_a</a:t>
            </a:r>
            <a:r>
              <a:rPr lang="en-US" altLang="zh-CN">
                <a:solidFill>
                  <a:srgbClr val="A31515"/>
                </a:solidFill>
                <a:latin typeface="新宋体" panose="02010609030101010101" pitchFamily="49" charset="-122"/>
                <a:ea typeface="新宋体" panose="02010609030101010101" pitchFamily="49" charset="-122"/>
              </a:rPr>
              <a:t>="</a:t>
            </a:r>
            <a:r>
              <a:rPr lang="en-US" altLang="zh-CN">
                <a:solidFill>
                  <a:srgbClr val="000000"/>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315104551"/>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存在的问题</a:t>
            </a:r>
          </a:p>
        </p:txBody>
      </p:sp>
      <p:sp>
        <p:nvSpPr>
          <p:cNvPr id="3" name="内容占位符 2"/>
          <p:cNvSpPr>
            <a:spLocks noGrp="1"/>
          </p:cNvSpPr>
          <p:nvPr>
            <p:ph idx="1"/>
          </p:nvPr>
        </p:nvSpPr>
        <p:spPr>
          <a:xfrm>
            <a:off x="461963" y="1380205"/>
            <a:ext cx="8220075" cy="5097705"/>
          </a:xfrm>
        </p:spPr>
        <p:txBody>
          <a:bodyPr>
            <a:normAutofit/>
          </a:bodyPr>
          <a:lstStyle/>
          <a:p>
            <a:pPr>
              <a:lnSpc>
                <a:spcPct val="120000"/>
              </a:lnSpc>
            </a:pPr>
            <a:r>
              <a:rPr lang="zh-CN" altLang="en-US" sz="2400" dirty="0"/>
              <a:t>代码风格与规范</a:t>
            </a:r>
            <a:endParaRPr lang="en-US" altLang="zh-CN" sz="2400" dirty="0"/>
          </a:p>
          <a:p>
            <a:pPr lvl="1">
              <a:lnSpc>
                <a:spcPct val="120000"/>
              </a:lnSpc>
            </a:pPr>
            <a:r>
              <a:rPr lang="zh-CN" altLang="en-US" sz="2200" dirty="0"/>
              <a:t>对于空格的使用（</a:t>
            </a:r>
            <a:r>
              <a:rPr lang="en-US" altLang="zh-CN" sz="2200" dirty="0"/>
              <a:t>VS</a:t>
            </a:r>
            <a:r>
              <a:rPr lang="zh-CN" altLang="en-US" sz="2200" dirty="0"/>
              <a:t>中粘贴代码时会自动修正）</a:t>
            </a:r>
            <a:endParaRPr lang="en-US" altLang="zh-CN" sz="2200" dirty="0"/>
          </a:p>
          <a:p>
            <a:pPr lvl="1">
              <a:lnSpc>
                <a:spcPct val="120000"/>
              </a:lnSpc>
            </a:pPr>
            <a:r>
              <a:rPr lang="zh-CN" altLang="en-US" sz="2200" dirty="0" smtClean="0"/>
              <a:t>注释</a:t>
            </a:r>
            <a:r>
              <a:rPr lang="zh-CN" altLang="en-US" sz="2200" dirty="0"/>
              <a:t>的编写</a:t>
            </a:r>
            <a:endParaRPr lang="en-US" altLang="zh-CN" sz="2200" dirty="0"/>
          </a:p>
        </p:txBody>
      </p:sp>
      <p:sp>
        <p:nvSpPr>
          <p:cNvPr id="4" name="日期占位符 3"/>
          <p:cNvSpPr>
            <a:spLocks noGrp="1"/>
          </p:cNvSpPr>
          <p:nvPr>
            <p:ph type="dt" sz="half" idx="10"/>
          </p:nvPr>
        </p:nvSpPr>
        <p:spPr/>
        <p:txBody>
          <a:bodyPr/>
          <a:lstStyle/>
          <a:p>
            <a:fld id="{18935C1D-3DEC-475C-8129-2CB307D07981}"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120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页脚占位符 9"/>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774" y="2815493"/>
            <a:ext cx="2665705" cy="2826350"/>
          </a:xfrm>
          <a:prstGeom prst="rect">
            <a:avLst/>
          </a:prstGeom>
        </p:spPr>
      </p:pic>
      <p:pic>
        <p:nvPicPr>
          <p:cNvPr id="15" name="图片 14"/>
          <p:cNvPicPr>
            <a:picLocks noChangeAspect="1"/>
          </p:cNvPicPr>
          <p:nvPr/>
        </p:nvPicPr>
        <p:blipFill>
          <a:blip r:embed="rId4"/>
          <a:stretch>
            <a:fillRect/>
          </a:stretch>
        </p:blipFill>
        <p:spPr>
          <a:xfrm>
            <a:off x="4013562" y="2870360"/>
            <a:ext cx="4871676" cy="3297292"/>
          </a:xfrm>
          <a:prstGeom prst="rect">
            <a:avLst/>
          </a:prstGeom>
        </p:spPr>
      </p:pic>
      <p:pic>
        <p:nvPicPr>
          <p:cNvPr id="16" name="图片 15"/>
          <p:cNvPicPr>
            <a:picLocks noChangeAspect="1"/>
          </p:cNvPicPr>
          <p:nvPr/>
        </p:nvPicPr>
        <p:blipFill>
          <a:blip r:embed="rId5"/>
          <a:stretch>
            <a:fillRect/>
          </a:stretch>
        </p:blipFill>
        <p:spPr>
          <a:xfrm>
            <a:off x="735039" y="5635026"/>
            <a:ext cx="2809173" cy="532626"/>
          </a:xfrm>
          <a:prstGeom prst="rect">
            <a:avLst/>
          </a:prstGeom>
        </p:spPr>
      </p:pic>
    </p:spTree>
    <p:extLst>
      <p:ext uri="{BB962C8B-B14F-4D97-AF65-F5344CB8AC3E}">
        <p14:creationId xmlns:p14="http://schemas.microsoft.com/office/powerpoint/2010/main" val="3219306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亮点</a:t>
            </a:r>
          </a:p>
        </p:txBody>
      </p:sp>
      <p:sp>
        <p:nvSpPr>
          <p:cNvPr id="3" name="内容占位符 2"/>
          <p:cNvSpPr>
            <a:spLocks noGrp="1"/>
          </p:cNvSpPr>
          <p:nvPr>
            <p:ph idx="1"/>
          </p:nvPr>
        </p:nvSpPr>
        <p:spPr/>
        <p:txBody>
          <a:bodyPr>
            <a:normAutofit/>
          </a:bodyPr>
          <a:lstStyle/>
          <a:p>
            <a:r>
              <a:rPr lang="zh-CN" altLang="en-US" sz="2400" dirty="0" smtClean="0"/>
              <a:t>完成图形</a:t>
            </a:r>
            <a:r>
              <a:rPr lang="zh-CN" altLang="en-US" sz="2400" dirty="0"/>
              <a:t>界面</a:t>
            </a:r>
            <a:endParaRPr lang="en-US" altLang="zh-CN" sz="2400" dirty="0"/>
          </a:p>
          <a:p>
            <a:pPr marL="270000" lvl="1" indent="0">
              <a:buNone/>
            </a:pPr>
            <a:endParaRPr lang="en-US" altLang="zh-CN" sz="2200" dirty="0"/>
          </a:p>
        </p:txBody>
      </p:sp>
      <p:sp>
        <p:nvSpPr>
          <p:cNvPr id="4" name="日期占位符 3"/>
          <p:cNvSpPr>
            <a:spLocks noGrp="1"/>
          </p:cNvSpPr>
          <p:nvPr>
            <p:ph type="dt" sz="half" idx="10"/>
          </p:nvPr>
        </p:nvSpPr>
        <p:spPr/>
        <p:txBody>
          <a:bodyPr/>
          <a:lstStyle/>
          <a:p>
            <a:fld id="{18935C1D-3DEC-475C-8129-2CB307D07981}"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121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页脚占位符 9"/>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pic>
        <p:nvPicPr>
          <p:cNvPr id="8" name="图片 7"/>
          <p:cNvPicPr>
            <a:picLocks noChangeAspect="1"/>
          </p:cNvPicPr>
          <p:nvPr/>
        </p:nvPicPr>
        <p:blipFill>
          <a:blip r:embed="rId3"/>
          <a:stretch>
            <a:fillRect/>
          </a:stretch>
        </p:blipFill>
        <p:spPr>
          <a:xfrm>
            <a:off x="547358" y="2528598"/>
            <a:ext cx="4242585" cy="3340244"/>
          </a:xfrm>
          <a:prstGeom prst="rect">
            <a:avLst/>
          </a:prstGeom>
        </p:spPr>
      </p:pic>
      <p:pic>
        <p:nvPicPr>
          <p:cNvPr id="9" name="图片 8"/>
          <p:cNvPicPr>
            <a:picLocks noChangeAspect="1"/>
          </p:cNvPicPr>
          <p:nvPr/>
        </p:nvPicPr>
        <p:blipFill>
          <a:blip r:embed="rId4"/>
          <a:stretch>
            <a:fillRect/>
          </a:stretch>
        </p:blipFill>
        <p:spPr>
          <a:xfrm>
            <a:off x="5046127" y="1816246"/>
            <a:ext cx="3635911" cy="4052596"/>
          </a:xfrm>
          <a:prstGeom prst="rect">
            <a:avLst/>
          </a:prstGeom>
        </p:spPr>
      </p:pic>
    </p:spTree>
    <p:extLst>
      <p:ext uri="{BB962C8B-B14F-4D97-AF65-F5344CB8AC3E}">
        <p14:creationId xmlns:p14="http://schemas.microsoft.com/office/powerpoint/2010/main" val="4208063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优秀作业</a:t>
            </a:r>
          </a:p>
        </p:txBody>
      </p:sp>
      <p:sp>
        <p:nvSpPr>
          <p:cNvPr id="3" name="内容占位符 2"/>
          <p:cNvSpPr>
            <a:spLocks noGrp="1"/>
          </p:cNvSpPr>
          <p:nvPr>
            <p:ph idx="1"/>
          </p:nvPr>
        </p:nvSpPr>
        <p:spPr/>
        <p:txBody>
          <a:bodyPr>
            <a:normAutofit/>
          </a:bodyPr>
          <a:lstStyle/>
          <a:p>
            <a:r>
              <a:rPr lang="zh-CN" altLang="en-US" sz="2400" dirty="0"/>
              <a:t>唐彬</a:t>
            </a:r>
            <a:r>
              <a:rPr lang="zh-CN" altLang="en-US" sz="2400" dirty="0" smtClean="0"/>
              <a:t>峪 </a:t>
            </a:r>
            <a:r>
              <a:rPr lang="en-US" altLang="zh-CN" sz="2400" dirty="0" smtClean="0"/>
              <a:t>2019010147</a:t>
            </a:r>
          </a:p>
          <a:p>
            <a:r>
              <a:rPr lang="zh-CN" altLang="en-US" sz="2400" dirty="0"/>
              <a:t>卞梓</a:t>
            </a:r>
            <a:r>
              <a:rPr lang="zh-CN" altLang="en-US" sz="2400" dirty="0" smtClean="0"/>
              <a:t>瑄 </a:t>
            </a:r>
            <a:r>
              <a:rPr lang="en-US" altLang="zh-CN" sz="2400" dirty="0" smtClean="0"/>
              <a:t>2020013062</a:t>
            </a:r>
          </a:p>
        </p:txBody>
      </p:sp>
      <p:sp>
        <p:nvSpPr>
          <p:cNvPr id="4" name="日期占位符 3"/>
          <p:cNvSpPr>
            <a:spLocks noGrp="1"/>
          </p:cNvSpPr>
          <p:nvPr>
            <p:ph type="dt" sz="half" idx="10"/>
          </p:nvPr>
        </p:nvSpPr>
        <p:spPr/>
        <p:txBody>
          <a:bodyPr/>
          <a:lstStyle/>
          <a:p>
            <a:fld id="{18935C1D-3DEC-475C-8129-2CB307D07981}"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122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页脚占位符 9"/>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spTree>
    <p:extLst>
      <p:ext uri="{BB962C8B-B14F-4D97-AF65-F5344CB8AC3E}">
        <p14:creationId xmlns:p14="http://schemas.microsoft.com/office/powerpoint/2010/main" val="1186693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Thank You</a:t>
            </a:r>
            <a:endParaRPr lang="zh-CN" altLang="en-US" dirty="0"/>
          </a:p>
        </p:txBody>
      </p:sp>
      <p:sp>
        <p:nvSpPr>
          <p:cNvPr id="3" name="内容占位符 2"/>
          <p:cNvSpPr>
            <a:spLocks noGrp="1"/>
          </p:cNvSpPr>
          <p:nvPr>
            <p:ph idx="1"/>
          </p:nvPr>
        </p:nvSpPr>
        <p:spPr/>
        <p:txBody>
          <a:bodyPr/>
          <a:lstStyle/>
          <a:p>
            <a:r>
              <a:rPr lang="en-US" altLang="zh-CN" dirty="0"/>
              <a:t>Because of you and me,</a:t>
            </a:r>
          </a:p>
          <a:p>
            <a:pPr marL="0" indent="0">
              <a:buNone/>
            </a:pPr>
            <a:r>
              <a:rPr lang="en-US" altLang="zh-CN" dirty="0"/>
              <a:t>    this world becomes so wonderful.</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lgn="ctr">
              <a:buNone/>
            </a:pPr>
            <a:r>
              <a:rPr lang="en-US" altLang="zh-CN" sz="4400" dirty="0"/>
              <a:t>Have a good day.</a:t>
            </a:r>
          </a:p>
        </p:txBody>
      </p:sp>
      <p:sp>
        <p:nvSpPr>
          <p:cNvPr id="4" name="日期占位符 3"/>
          <p:cNvSpPr>
            <a:spLocks noGrp="1"/>
          </p:cNvSpPr>
          <p:nvPr>
            <p:ph type="dt" sz="half" idx="10"/>
          </p:nvPr>
        </p:nvSpPr>
        <p:spPr/>
        <p:txBody>
          <a:bodyPr/>
          <a:lstStyle/>
          <a:p>
            <a:fld id="{413AF91A-EEB7-44A1-B9B3-CEF7B7AA1366}"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123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spTree>
    <p:extLst>
      <p:ext uri="{BB962C8B-B14F-4D97-AF65-F5344CB8AC3E}">
        <p14:creationId xmlns:p14="http://schemas.microsoft.com/office/powerpoint/2010/main" val="1747179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pic.58pic.com/58pic/14/80/41/76s58PIC3gD_102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34475" cy="685482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3695700" y="2032001"/>
            <a:ext cx="2286000" cy="1325563"/>
          </a:xfrm>
        </p:spPr>
        <p:txBody>
          <a:bodyPr>
            <a:normAutofit/>
          </a:bodyPr>
          <a:lstStyle/>
          <a:p>
            <a:r>
              <a:rPr lang="zh-CN" altLang="en-US" sz="4800" dirty="0" smtClean="0"/>
              <a:t>谢谢</a:t>
            </a:r>
            <a:endParaRPr lang="zh-CN" altLang="en-US" sz="4800" dirty="0"/>
          </a:p>
        </p:txBody>
      </p:sp>
      <p:sp>
        <p:nvSpPr>
          <p:cNvPr id="3" name="内容占位符 2"/>
          <p:cNvSpPr>
            <a:spLocks noGrp="1"/>
          </p:cNvSpPr>
          <p:nvPr>
            <p:ph idx="1"/>
          </p:nvPr>
        </p:nvSpPr>
        <p:spPr>
          <a:xfrm>
            <a:off x="3098006" y="3935416"/>
            <a:ext cx="2309812" cy="604836"/>
          </a:xfrm>
        </p:spPr>
        <p:txBody>
          <a:bodyPr>
            <a:normAutofit/>
          </a:bodyPr>
          <a:lstStyle/>
          <a:p>
            <a:r>
              <a:rPr lang="zh-CN" altLang="en-US" dirty="0"/>
              <a:t>请多</a:t>
            </a:r>
            <a:r>
              <a:rPr lang="zh-CN" altLang="en-US" dirty="0" smtClean="0"/>
              <a:t>指教。</a:t>
            </a:r>
            <a:endParaRPr lang="zh-CN" altLang="en-US" dirty="0"/>
          </a:p>
        </p:txBody>
      </p:sp>
      <p:sp>
        <p:nvSpPr>
          <p:cNvPr id="4" name="日期占位符 3"/>
          <p:cNvSpPr>
            <a:spLocks noGrp="1"/>
          </p:cNvSpPr>
          <p:nvPr>
            <p:ph type="dt" sz="half" idx="10"/>
          </p:nvPr>
        </p:nvSpPr>
        <p:spPr/>
        <p:txBody>
          <a:bodyPr/>
          <a:lstStyle/>
          <a:p>
            <a:fld id="{159538EA-725F-4B66-9E84-5F795B215E17}"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124</a:t>
            </a:fld>
            <a:endParaRPr lang="zh-CN" altLang="en-US"/>
          </a:p>
        </p:txBody>
      </p:sp>
      <p:sp>
        <p:nvSpPr>
          <p:cNvPr id="7" name="页脚占位符 6"/>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46169938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p:txBody>
          <a:bodyPr>
            <a:normAutofit fontScale="77500" lnSpcReduction="20000"/>
          </a:bodyPr>
          <a:lstStyle/>
          <a:p>
            <a:pPr marL="514350" indent="-514350">
              <a:lnSpc>
                <a:spcPct val="120000"/>
              </a:lnSpc>
              <a:spcBef>
                <a:spcPts val="600"/>
              </a:spcBef>
              <a:buFont typeface="+mj-lt"/>
              <a:buAutoNum type="arabicPeriod"/>
            </a:pPr>
            <a:r>
              <a:rPr lang="zh-CN" altLang="en-US" dirty="0"/>
              <a:t>雍俊海</a:t>
            </a:r>
            <a:r>
              <a:rPr lang="en-US" altLang="zh-CN" dirty="0"/>
              <a:t>. </a:t>
            </a:r>
            <a:r>
              <a:rPr lang="zh-CN" altLang="en-US" dirty="0"/>
              <a:t>清华教授的小课堂</a:t>
            </a:r>
            <a:r>
              <a:rPr lang="en-US" altLang="zh-CN" dirty="0"/>
              <a:t>: </a:t>
            </a:r>
            <a:r>
              <a:rPr lang="zh-CN" altLang="en-US" dirty="0"/>
              <a:t>魔方真好玩</a:t>
            </a:r>
            <a:r>
              <a:rPr lang="en-US" altLang="zh-CN" dirty="0"/>
              <a:t>. </a:t>
            </a:r>
            <a:r>
              <a:rPr lang="zh-CN" altLang="en-US" dirty="0"/>
              <a:t>北京</a:t>
            </a:r>
            <a:r>
              <a:rPr lang="en-US" altLang="zh-CN" dirty="0"/>
              <a:t>: </a:t>
            </a:r>
            <a:r>
              <a:rPr lang="zh-CN" altLang="en-US" dirty="0"/>
              <a:t>清华大学出版社</a:t>
            </a:r>
            <a:r>
              <a:rPr lang="en-US" altLang="zh-CN" dirty="0"/>
              <a:t>. 2018. </a:t>
            </a:r>
          </a:p>
          <a:p>
            <a:pPr marL="514350" indent="-514350">
              <a:lnSpc>
                <a:spcPct val="120000"/>
              </a:lnSpc>
              <a:spcBef>
                <a:spcPts val="600"/>
              </a:spcBef>
              <a:buFont typeface="+mj-lt"/>
              <a:buAutoNum type="arabicPeriod"/>
            </a:pPr>
            <a:r>
              <a:rPr lang="zh-CN" altLang="en-US" dirty="0" smtClean="0"/>
              <a:t>雍</a:t>
            </a:r>
            <a:r>
              <a:rPr lang="zh-CN" altLang="en-US" dirty="0"/>
              <a:t>俊海</a:t>
            </a:r>
            <a:r>
              <a:rPr lang="en-US" altLang="zh-CN" dirty="0"/>
              <a:t>, </a:t>
            </a:r>
            <a:r>
              <a:rPr lang="zh-CN" altLang="en-US" dirty="0"/>
              <a:t>施侃乐</a:t>
            </a:r>
            <a:r>
              <a:rPr lang="en-US" altLang="zh-CN" dirty="0"/>
              <a:t>, </a:t>
            </a:r>
            <a:r>
              <a:rPr lang="zh-CN" altLang="en-US" dirty="0"/>
              <a:t>张婷婷</a:t>
            </a:r>
            <a:r>
              <a:rPr lang="en-US" altLang="zh-CN" dirty="0"/>
              <a:t>. </a:t>
            </a:r>
            <a:r>
              <a:rPr lang="en-US" altLang="zh-CN" dirty="0" err="1"/>
              <a:t>LogoUp</a:t>
            </a:r>
            <a:r>
              <a:rPr lang="zh-CN" altLang="en-US" dirty="0"/>
              <a:t>程序式</a:t>
            </a:r>
            <a:r>
              <a:rPr lang="en-US" altLang="zh-CN" dirty="0"/>
              <a:t>3D</a:t>
            </a:r>
            <a:r>
              <a:rPr lang="zh-CN" altLang="en-US" dirty="0"/>
              <a:t>创新设计速成指南</a:t>
            </a:r>
            <a:r>
              <a:rPr lang="en-US" altLang="zh-CN" dirty="0"/>
              <a:t>. </a:t>
            </a:r>
            <a:r>
              <a:rPr lang="zh-CN" altLang="en-US" dirty="0"/>
              <a:t>北京</a:t>
            </a:r>
            <a:r>
              <a:rPr lang="en-US" altLang="zh-CN" dirty="0"/>
              <a:t>: </a:t>
            </a:r>
            <a:r>
              <a:rPr lang="zh-CN" altLang="en-US" dirty="0"/>
              <a:t>清华大学出版社</a:t>
            </a:r>
            <a:r>
              <a:rPr lang="en-US" altLang="zh-CN" dirty="0"/>
              <a:t>. 2018. </a:t>
            </a:r>
          </a:p>
          <a:p>
            <a:pPr marL="514350" indent="-514350">
              <a:lnSpc>
                <a:spcPct val="120000"/>
              </a:lnSpc>
              <a:spcBef>
                <a:spcPts val="600"/>
              </a:spcBef>
              <a:buFont typeface="+mj-lt"/>
              <a:buAutoNum type="arabicPeriod"/>
            </a:pPr>
            <a:r>
              <a:rPr lang="zh-CN" altLang="en-US" dirty="0" smtClean="0"/>
              <a:t>雍</a:t>
            </a:r>
            <a:r>
              <a:rPr lang="zh-CN" altLang="en-US" dirty="0"/>
              <a:t>俊海</a:t>
            </a:r>
            <a:r>
              <a:rPr lang="en-US" altLang="zh-CN" dirty="0"/>
              <a:t>. C</a:t>
            </a:r>
            <a:r>
              <a:rPr lang="zh-CN" altLang="en-US" dirty="0"/>
              <a:t>程序设计</a:t>
            </a:r>
            <a:r>
              <a:rPr lang="en-US" altLang="zh-CN" dirty="0"/>
              <a:t>. </a:t>
            </a:r>
            <a:r>
              <a:rPr lang="zh-CN" altLang="en-US" dirty="0"/>
              <a:t>北京</a:t>
            </a:r>
            <a:r>
              <a:rPr lang="en-US" altLang="zh-CN" dirty="0"/>
              <a:t>: </a:t>
            </a:r>
            <a:r>
              <a:rPr lang="zh-CN" altLang="en-US" dirty="0"/>
              <a:t>清华大学出版社</a:t>
            </a:r>
            <a:r>
              <a:rPr lang="en-US" altLang="zh-CN" dirty="0"/>
              <a:t>. 2017. </a:t>
            </a:r>
          </a:p>
          <a:p>
            <a:pPr marL="514350" indent="-514350">
              <a:lnSpc>
                <a:spcPct val="120000"/>
              </a:lnSpc>
              <a:spcBef>
                <a:spcPts val="600"/>
              </a:spcBef>
              <a:buFont typeface="+mj-lt"/>
              <a:buAutoNum type="arabicPeriod"/>
            </a:pPr>
            <a:r>
              <a:rPr lang="zh-CN" altLang="en-US" dirty="0"/>
              <a:t>雍俊海</a:t>
            </a:r>
            <a:r>
              <a:rPr lang="en-US" altLang="zh-CN" dirty="0"/>
              <a:t>. </a:t>
            </a:r>
            <a:r>
              <a:rPr lang="zh-CN" altLang="en-US" dirty="0"/>
              <a:t>计算机动画算法与编程基础</a:t>
            </a:r>
            <a:r>
              <a:rPr lang="en-US" altLang="zh-CN" dirty="0"/>
              <a:t>. </a:t>
            </a:r>
            <a:r>
              <a:rPr lang="zh-CN" altLang="en-US" dirty="0"/>
              <a:t>北京</a:t>
            </a:r>
            <a:r>
              <a:rPr lang="en-US" altLang="zh-CN" dirty="0"/>
              <a:t>: </a:t>
            </a:r>
            <a:r>
              <a:rPr lang="zh-CN" altLang="en-US" dirty="0"/>
              <a:t>清华大学出版社</a:t>
            </a:r>
            <a:r>
              <a:rPr lang="en-US" altLang="zh-CN" dirty="0"/>
              <a:t>. 2008. </a:t>
            </a:r>
          </a:p>
          <a:p>
            <a:pPr marL="514350" indent="-514350">
              <a:lnSpc>
                <a:spcPct val="120000"/>
              </a:lnSpc>
              <a:spcBef>
                <a:spcPts val="600"/>
              </a:spcBef>
              <a:buFont typeface="+mj-lt"/>
              <a:buAutoNum type="arabicPeriod"/>
            </a:pPr>
            <a:r>
              <a:rPr lang="zh-CN" altLang="en-US" dirty="0"/>
              <a:t>雍俊海</a:t>
            </a:r>
            <a:r>
              <a:rPr lang="en-US" altLang="zh-CN" dirty="0"/>
              <a:t>. Java</a:t>
            </a:r>
            <a:r>
              <a:rPr lang="zh-CN" altLang="en-US" dirty="0"/>
              <a:t>程序设计</a:t>
            </a:r>
            <a:r>
              <a:rPr lang="en-US" altLang="zh-CN" dirty="0"/>
              <a:t>(</a:t>
            </a:r>
            <a:r>
              <a:rPr lang="zh-CN" altLang="en-US" dirty="0"/>
              <a:t>第</a:t>
            </a:r>
            <a:r>
              <a:rPr lang="en-US" altLang="zh-CN" dirty="0"/>
              <a:t>2</a:t>
            </a:r>
            <a:r>
              <a:rPr lang="zh-CN" altLang="en-US" dirty="0"/>
              <a:t>版</a:t>
            </a:r>
            <a:r>
              <a:rPr lang="en-US" altLang="zh-CN" dirty="0"/>
              <a:t>). </a:t>
            </a:r>
            <a:r>
              <a:rPr lang="zh-CN" altLang="en-US" dirty="0"/>
              <a:t>北京</a:t>
            </a:r>
            <a:r>
              <a:rPr lang="en-US" altLang="zh-CN" dirty="0"/>
              <a:t>: </a:t>
            </a:r>
            <a:r>
              <a:rPr lang="zh-CN" altLang="en-US" dirty="0"/>
              <a:t>清华大学出版社</a:t>
            </a:r>
            <a:r>
              <a:rPr lang="en-US" altLang="zh-CN" dirty="0"/>
              <a:t>. 2014. </a:t>
            </a:r>
          </a:p>
          <a:p>
            <a:pPr marL="514350" indent="-514350">
              <a:lnSpc>
                <a:spcPct val="120000"/>
              </a:lnSpc>
              <a:spcBef>
                <a:spcPts val="600"/>
              </a:spcBef>
              <a:buFont typeface="+mj-lt"/>
              <a:buAutoNum type="arabicPeriod"/>
            </a:pPr>
            <a:r>
              <a:rPr lang="zh-CN" altLang="en-US" dirty="0"/>
              <a:t>雍俊海</a:t>
            </a:r>
            <a:r>
              <a:rPr lang="en-US" altLang="zh-CN" dirty="0"/>
              <a:t>. Java</a:t>
            </a:r>
            <a:r>
              <a:rPr lang="zh-CN" altLang="en-US" dirty="0"/>
              <a:t>程序设计教程</a:t>
            </a:r>
            <a:r>
              <a:rPr lang="en-US" altLang="zh-CN" dirty="0"/>
              <a:t>(</a:t>
            </a:r>
            <a:r>
              <a:rPr lang="zh-CN" altLang="en-US" dirty="0"/>
              <a:t>第</a:t>
            </a:r>
            <a:r>
              <a:rPr lang="en-US" altLang="zh-CN" dirty="0"/>
              <a:t>3</a:t>
            </a:r>
            <a:r>
              <a:rPr lang="zh-CN" altLang="en-US" dirty="0"/>
              <a:t>版</a:t>
            </a:r>
            <a:r>
              <a:rPr lang="en-US" altLang="zh-CN" dirty="0"/>
              <a:t>). </a:t>
            </a:r>
            <a:r>
              <a:rPr lang="zh-CN" altLang="en-US" dirty="0"/>
              <a:t>北京</a:t>
            </a:r>
            <a:r>
              <a:rPr lang="en-US" altLang="zh-CN" dirty="0"/>
              <a:t>: </a:t>
            </a:r>
            <a:r>
              <a:rPr lang="zh-CN" altLang="en-US" dirty="0"/>
              <a:t>清华大学出版社</a:t>
            </a:r>
            <a:r>
              <a:rPr lang="en-US" altLang="zh-CN" dirty="0"/>
              <a:t>. 2014. </a:t>
            </a:r>
          </a:p>
          <a:p>
            <a:pPr marL="514350" indent="-514350">
              <a:lnSpc>
                <a:spcPct val="120000"/>
              </a:lnSpc>
              <a:spcBef>
                <a:spcPts val="600"/>
              </a:spcBef>
              <a:buFont typeface="+mj-lt"/>
              <a:buAutoNum type="arabicPeriod"/>
            </a:pPr>
            <a:r>
              <a:rPr lang="zh-CN" altLang="en-US" dirty="0"/>
              <a:t>雍俊海</a:t>
            </a:r>
            <a:r>
              <a:rPr lang="en-US" altLang="zh-CN" dirty="0"/>
              <a:t>. Java</a:t>
            </a:r>
            <a:r>
              <a:rPr lang="zh-CN" altLang="en-US" dirty="0"/>
              <a:t>程序设计习题集</a:t>
            </a:r>
            <a:r>
              <a:rPr lang="en-US" altLang="zh-CN" dirty="0"/>
              <a:t>(</a:t>
            </a:r>
            <a:r>
              <a:rPr lang="zh-CN" altLang="en-US" dirty="0"/>
              <a:t>含参考答案</a:t>
            </a:r>
            <a:r>
              <a:rPr lang="en-US" altLang="zh-CN" dirty="0"/>
              <a:t>). </a:t>
            </a:r>
            <a:r>
              <a:rPr lang="zh-CN" altLang="en-US" dirty="0"/>
              <a:t>北京</a:t>
            </a:r>
            <a:r>
              <a:rPr lang="en-US" altLang="zh-CN" dirty="0"/>
              <a:t>: </a:t>
            </a:r>
            <a:r>
              <a:rPr lang="zh-CN" altLang="en-US" dirty="0"/>
              <a:t>清华大学出版社</a:t>
            </a:r>
            <a:r>
              <a:rPr lang="en-US" altLang="zh-CN" dirty="0"/>
              <a:t>, 2006. </a:t>
            </a:r>
          </a:p>
        </p:txBody>
      </p:sp>
      <p:sp>
        <p:nvSpPr>
          <p:cNvPr id="4" name="日期占位符 3"/>
          <p:cNvSpPr>
            <a:spLocks noGrp="1"/>
          </p:cNvSpPr>
          <p:nvPr>
            <p:ph type="dt" sz="half" idx="10"/>
          </p:nvPr>
        </p:nvSpPr>
        <p:spPr/>
        <p:txBody>
          <a:bodyPr/>
          <a:lstStyle/>
          <a:p>
            <a:fld id="{A2B85054-AA4B-4453-8C8D-D93ED602A81C}"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125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Text Box 6"/>
          <p:cNvSpPr txBox="1">
            <a:spLocks noChangeArrowheads="1"/>
          </p:cNvSpPr>
          <p:nvPr/>
        </p:nvSpPr>
        <p:spPr bwMode="auto">
          <a:xfrm>
            <a:off x="6829425" y="5884862"/>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9" name="页脚占位符 8"/>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196653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4" y="1485899"/>
            <a:ext cx="3871912" cy="2295525"/>
          </a:xfrm>
        </p:spPr>
        <p:txBody>
          <a:bodyPr>
            <a:normAutofit/>
          </a:bodyPr>
          <a:lstStyle/>
          <a:p>
            <a:pPr>
              <a:lnSpc>
                <a:spcPct val="120000"/>
              </a:lnSpc>
            </a:pPr>
            <a:r>
              <a:rPr lang="zh-CN" altLang="en-US" dirty="0"/>
              <a:t>雍俊海</a:t>
            </a:r>
            <a:r>
              <a:rPr lang="en-US" altLang="zh-CN" dirty="0"/>
              <a:t>. </a:t>
            </a:r>
            <a:r>
              <a:rPr lang="zh-CN" altLang="en-US" dirty="0"/>
              <a:t>清华教授的小</a:t>
            </a:r>
            <a:r>
              <a:rPr lang="zh-CN" altLang="en-US" dirty="0" smtClean="0"/>
              <a:t>课堂</a:t>
            </a:r>
            <a:r>
              <a:rPr lang="en-US" altLang="zh-CN" dirty="0" smtClean="0"/>
              <a:t>: </a:t>
            </a:r>
            <a:r>
              <a:rPr lang="zh-CN" altLang="en-US" dirty="0"/>
              <a:t>魔方真好玩</a:t>
            </a:r>
            <a:r>
              <a:rPr lang="en-US" altLang="zh-CN" dirty="0"/>
              <a:t>. </a:t>
            </a:r>
            <a:r>
              <a:rPr lang="zh-CN" altLang="en-US" dirty="0"/>
              <a:t>北京</a:t>
            </a:r>
            <a:r>
              <a:rPr lang="en-US" altLang="zh-CN" dirty="0"/>
              <a:t>: </a:t>
            </a:r>
            <a:r>
              <a:rPr lang="zh-CN" altLang="en-US" dirty="0"/>
              <a:t>清华大学出版社</a:t>
            </a:r>
            <a:r>
              <a:rPr lang="en-US" altLang="zh-CN" dirty="0"/>
              <a:t>. </a:t>
            </a:r>
            <a:r>
              <a:rPr lang="en-US" altLang="zh-CN" dirty="0" smtClean="0"/>
              <a:t>2018. </a:t>
            </a:r>
            <a:endParaRPr lang="en-US" altLang="zh-CN" dirty="0"/>
          </a:p>
        </p:txBody>
      </p:sp>
      <p:sp>
        <p:nvSpPr>
          <p:cNvPr id="4" name="日期占位符 3"/>
          <p:cNvSpPr>
            <a:spLocks noGrp="1"/>
          </p:cNvSpPr>
          <p:nvPr>
            <p:ph type="dt" sz="half" idx="10"/>
          </p:nvPr>
        </p:nvSpPr>
        <p:spPr/>
        <p:txBody>
          <a:bodyPr/>
          <a:lstStyle/>
          <a:p>
            <a:fld id="{F0EB6076-CD70-4BBE-AB21-6C97BC70C776}"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126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内容占位符 2"/>
          <p:cNvSpPr txBox="1">
            <a:spLocks/>
          </p:cNvSpPr>
          <p:nvPr/>
        </p:nvSpPr>
        <p:spPr>
          <a:xfrm>
            <a:off x="404814" y="3562350"/>
            <a:ext cx="4447272" cy="219941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l"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l"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l"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l"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20000"/>
              </a:lnSpc>
            </a:pPr>
            <a:r>
              <a:rPr lang="zh-CN" altLang="en-US" dirty="0" smtClean="0">
                <a:solidFill>
                  <a:srgbClr val="FF0000"/>
                </a:solidFill>
              </a:rPr>
              <a:t>最容易学</a:t>
            </a:r>
            <a:r>
              <a:rPr lang="en-US" altLang="zh-CN" dirty="0">
                <a:solidFill>
                  <a:srgbClr val="0000FF"/>
                </a:solidFill>
              </a:rPr>
              <a:t>: </a:t>
            </a:r>
            <a:r>
              <a:rPr lang="zh-CN" altLang="en-US" dirty="0" smtClean="0">
                <a:solidFill>
                  <a:srgbClr val="0000FF"/>
                </a:solidFill>
              </a:rPr>
              <a:t>讲解细致、图例多</a:t>
            </a:r>
            <a:endParaRPr lang="en-US" altLang="zh-CN" dirty="0" smtClean="0">
              <a:solidFill>
                <a:srgbClr val="FF0000"/>
              </a:solidFill>
            </a:endParaRPr>
          </a:p>
          <a:p>
            <a:pPr lvl="1">
              <a:lnSpc>
                <a:spcPct val="120000"/>
              </a:lnSpc>
            </a:pPr>
            <a:r>
              <a:rPr lang="zh-CN" altLang="en-US" dirty="0" smtClean="0">
                <a:solidFill>
                  <a:srgbClr val="FF0000"/>
                </a:solidFill>
              </a:rPr>
              <a:t>最</a:t>
            </a:r>
            <a:r>
              <a:rPr lang="zh-CN" altLang="en-US" dirty="0">
                <a:solidFill>
                  <a:srgbClr val="FF0000"/>
                </a:solidFill>
              </a:rPr>
              <a:t>精致</a:t>
            </a:r>
            <a:r>
              <a:rPr lang="en-US" altLang="zh-CN" dirty="0">
                <a:solidFill>
                  <a:srgbClr val="0000FF"/>
                </a:solidFill>
              </a:rPr>
              <a:t>: </a:t>
            </a:r>
            <a:r>
              <a:rPr lang="zh-CN" altLang="en-US" dirty="0">
                <a:solidFill>
                  <a:srgbClr val="0000FF"/>
                </a:solidFill>
              </a:rPr>
              <a:t>插画与纸张</a:t>
            </a:r>
          </a:p>
          <a:p>
            <a:pPr lvl="1">
              <a:lnSpc>
                <a:spcPct val="120000"/>
              </a:lnSpc>
            </a:pPr>
            <a:r>
              <a:rPr lang="zh-CN" altLang="en-US" dirty="0">
                <a:solidFill>
                  <a:srgbClr val="FF0000"/>
                </a:solidFill>
              </a:rPr>
              <a:t>最快</a:t>
            </a:r>
            <a:r>
              <a:rPr lang="zh-CN" altLang="en-US" dirty="0">
                <a:solidFill>
                  <a:srgbClr val="0000FF"/>
                </a:solidFill>
              </a:rPr>
              <a:t>的按层复原方法</a:t>
            </a:r>
          </a:p>
          <a:p>
            <a:pPr lvl="1">
              <a:lnSpc>
                <a:spcPct val="120000"/>
              </a:lnSpc>
            </a:pPr>
            <a:r>
              <a:rPr lang="zh-CN" altLang="en-US" dirty="0">
                <a:solidFill>
                  <a:srgbClr val="FF0000"/>
                </a:solidFill>
              </a:rPr>
              <a:t>最有趣</a:t>
            </a:r>
            <a:r>
              <a:rPr lang="en-US" altLang="zh-CN" dirty="0">
                <a:solidFill>
                  <a:srgbClr val="0000FF"/>
                </a:solidFill>
              </a:rPr>
              <a:t>: </a:t>
            </a:r>
            <a:r>
              <a:rPr lang="zh-CN" altLang="en-US" dirty="0">
                <a:solidFill>
                  <a:srgbClr val="0000FF"/>
                </a:solidFill>
              </a:rPr>
              <a:t>西周建国、</a:t>
            </a:r>
            <a:r>
              <a:rPr lang="zh-CN" altLang="en-US" dirty="0" smtClean="0">
                <a:solidFill>
                  <a:srgbClr val="0000FF"/>
                </a:solidFill>
              </a:rPr>
              <a:t>英雄情结</a:t>
            </a:r>
            <a:endParaRPr lang="zh-CN" altLang="en-US" dirty="0">
              <a:solidFill>
                <a:srgbClr val="0000FF"/>
              </a:solidFill>
            </a:endParaRPr>
          </a:p>
          <a:p>
            <a:pPr lvl="1">
              <a:lnSpc>
                <a:spcPct val="120000"/>
              </a:lnSpc>
            </a:pPr>
            <a:r>
              <a:rPr lang="zh-CN" altLang="en-US" dirty="0">
                <a:solidFill>
                  <a:srgbClr val="FF0000"/>
                </a:solidFill>
              </a:rPr>
              <a:t>最全面</a:t>
            </a:r>
            <a:r>
              <a:rPr lang="en-US" altLang="zh-CN" dirty="0">
                <a:solidFill>
                  <a:srgbClr val="0000FF"/>
                </a:solidFill>
              </a:rPr>
              <a:t>: </a:t>
            </a:r>
            <a:r>
              <a:rPr lang="zh-CN" altLang="en-US" dirty="0">
                <a:solidFill>
                  <a:srgbClr val="0000FF"/>
                </a:solidFill>
              </a:rPr>
              <a:t>情况最全、无需组合</a:t>
            </a:r>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pic>
        <p:nvPicPr>
          <p:cNvPr id="12" name="图片 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95547" y="1452565"/>
            <a:ext cx="2723410" cy="39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6"/>
          <p:cNvSpPr txBox="1">
            <a:spLocks noChangeArrowheads="1"/>
          </p:cNvSpPr>
          <p:nvPr/>
        </p:nvSpPr>
        <p:spPr bwMode="auto">
          <a:xfrm>
            <a:off x="685800" y="5761038"/>
            <a:ext cx="7772400" cy="471487"/>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lnSpc>
                <a:spcPct val="95000"/>
              </a:lnSpc>
            </a:pPr>
            <a:r>
              <a:rPr lang="zh-CN" altLang="en-US" dirty="0" smtClean="0"/>
              <a:t>入选</a:t>
            </a:r>
            <a:r>
              <a:rPr lang="en-US" altLang="zh-CN" dirty="0"/>
              <a:t>2019</a:t>
            </a:r>
            <a:r>
              <a:rPr lang="zh-CN" altLang="en-US" dirty="0"/>
              <a:t>年</a:t>
            </a:r>
            <a:r>
              <a:rPr lang="zh-CN" altLang="en-US" dirty="0" smtClean="0"/>
              <a:t>全国中小学图书馆（室）推荐书目</a:t>
            </a:r>
            <a:endParaRPr lang="en-US" altLang="zh-CN" dirty="0"/>
          </a:p>
        </p:txBody>
      </p:sp>
      <p:sp>
        <p:nvSpPr>
          <p:cNvPr id="14" name="Text Box 6"/>
          <p:cNvSpPr txBox="1">
            <a:spLocks noChangeArrowheads="1"/>
          </p:cNvSpPr>
          <p:nvPr/>
        </p:nvSpPr>
        <p:spPr bwMode="auto">
          <a:xfrm>
            <a:off x="6875462" y="5288617"/>
            <a:ext cx="1582738" cy="471487"/>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a:t>谢谢推广</a:t>
            </a:r>
            <a:r>
              <a:rPr lang="en-US" altLang="zh-CN" dirty="0"/>
              <a:t>!</a:t>
            </a:r>
          </a:p>
        </p:txBody>
      </p:sp>
    </p:spTree>
    <p:extLst>
      <p:ext uri="{BB962C8B-B14F-4D97-AF65-F5344CB8AC3E}">
        <p14:creationId xmlns:p14="http://schemas.microsoft.com/office/powerpoint/2010/main" val="38272425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9236" y="1362074"/>
            <a:ext cx="3539326" cy="5040000"/>
          </a:xfrm>
          <a:prstGeom prst="rect">
            <a:avLst/>
          </a:prstGeom>
        </p:spPr>
      </p:pic>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4" y="1485899"/>
            <a:ext cx="3871912" cy="2295525"/>
          </a:xfrm>
        </p:spPr>
        <p:txBody>
          <a:bodyPr>
            <a:normAutofit fontScale="92500"/>
          </a:bodyPr>
          <a:lstStyle/>
          <a:p>
            <a:pPr>
              <a:lnSpc>
                <a:spcPct val="120000"/>
              </a:lnSpc>
            </a:pPr>
            <a:r>
              <a:rPr lang="zh-CN" altLang="en-US" dirty="0"/>
              <a:t>雍俊海</a:t>
            </a:r>
            <a:r>
              <a:rPr lang="en-US" altLang="zh-CN" dirty="0"/>
              <a:t>, </a:t>
            </a:r>
            <a:r>
              <a:rPr lang="zh-CN" altLang="en-US" dirty="0"/>
              <a:t>施侃乐</a:t>
            </a:r>
            <a:r>
              <a:rPr lang="en-US" altLang="zh-CN" dirty="0"/>
              <a:t>, </a:t>
            </a:r>
            <a:r>
              <a:rPr lang="zh-CN" altLang="en-US" dirty="0"/>
              <a:t>张婷婷</a:t>
            </a:r>
            <a:r>
              <a:rPr lang="en-US" altLang="zh-CN" dirty="0"/>
              <a:t>. </a:t>
            </a:r>
            <a:r>
              <a:rPr lang="en-US" altLang="zh-CN" dirty="0" err="1"/>
              <a:t>LogoUp</a:t>
            </a:r>
            <a:r>
              <a:rPr lang="zh-CN" altLang="en-US" dirty="0"/>
              <a:t>程序式</a:t>
            </a:r>
            <a:r>
              <a:rPr lang="en-US" altLang="zh-CN" dirty="0"/>
              <a:t>3D</a:t>
            </a:r>
            <a:r>
              <a:rPr lang="zh-CN" altLang="en-US" dirty="0"/>
              <a:t>创新设计速成指南</a:t>
            </a:r>
            <a:r>
              <a:rPr lang="en-US" altLang="zh-CN" dirty="0"/>
              <a:t>. </a:t>
            </a:r>
            <a:r>
              <a:rPr lang="zh-CN" altLang="en-US" dirty="0"/>
              <a:t>北京</a:t>
            </a:r>
            <a:r>
              <a:rPr lang="en-US" altLang="zh-CN" dirty="0"/>
              <a:t>: </a:t>
            </a:r>
            <a:r>
              <a:rPr lang="zh-CN" altLang="en-US" dirty="0"/>
              <a:t>清华大学出版社</a:t>
            </a:r>
            <a:r>
              <a:rPr lang="en-US" altLang="zh-CN" dirty="0"/>
              <a:t>. 2018.</a:t>
            </a:r>
          </a:p>
        </p:txBody>
      </p:sp>
      <p:sp>
        <p:nvSpPr>
          <p:cNvPr id="4" name="日期占位符 3"/>
          <p:cNvSpPr>
            <a:spLocks noGrp="1"/>
          </p:cNvSpPr>
          <p:nvPr>
            <p:ph type="dt" sz="half" idx="10"/>
          </p:nvPr>
        </p:nvSpPr>
        <p:spPr/>
        <p:txBody>
          <a:bodyPr/>
          <a:lstStyle/>
          <a:p>
            <a:fld id="{F0EB6076-CD70-4BBE-AB21-6C97BC70C776}"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127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10" name="内容占位符 2"/>
          <p:cNvSpPr txBox="1">
            <a:spLocks/>
          </p:cNvSpPr>
          <p:nvPr/>
        </p:nvSpPr>
        <p:spPr>
          <a:xfrm>
            <a:off x="404814" y="3562350"/>
            <a:ext cx="4447272" cy="219941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l"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l"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l"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l"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20000"/>
              </a:lnSpc>
            </a:pPr>
            <a:r>
              <a:rPr lang="zh-CN" altLang="en-US" sz="2800" dirty="0">
                <a:solidFill>
                  <a:srgbClr val="FF0000"/>
                </a:solidFill>
              </a:rPr>
              <a:t>三位一体</a:t>
            </a:r>
            <a:r>
              <a:rPr lang="en-US" altLang="zh-CN" sz="2800" dirty="0">
                <a:solidFill>
                  <a:srgbClr val="0000FF"/>
                </a:solidFill>
              </a:rPr>
              <a:t>: </a:t>
            </a:r>
            <a:r>
              <a:rPr lang="zh-CN" altLang="en-US" sz="2800" dirty="0">
                <a:solidFill>
                  <a:srgbClr val="0000FF"/>
                </a:solidFill>
              </a:rPr>
              <a:t>培养创新能力、编程能力、三维设计能力。</a:t>
            </a:r>
            <a:endParaRPr lang="en-US" altLang="zh-CN" sz="2800" dirty="0">
              <a:solidFill>
                <a:srgbClr val="FF0000"/>
              </a:solidFill>
            </a:endParaRPr>
          </a:p>
          <a:p>
            <a:pPr lvl="1">
              <a:lnSpc>
                <a:spcPct val="120000"/>
              </a:lnSpc>
            </a:pPr>
            <a:r>
              <a:rPr lang="zh-CN" altLang="en-US" sz="2800" dirty="0">
                <a:solidFill>
                  <a:srgbClr val="FF0000"/>
                </a:solidFill>
              </a:rPr>
              <a:t>三好一体</a:t>
            </a:r>
            <a:r>
              <a:rPr lang="en-US" altLang="zh-CN" sz="2800" dirty="0">
                <a:solidFill>
                  <a:srgbClr val="0000FF"/>
                </a:solidFill>
              </a:rPr>
              <a:t>: </a:t>
            </a:r>
            <a:r>
              <a:rPr lang="zh-CN" altLang="en-US" sz="2800" dirty="0">
                <a:solidFill>
                  <a:srgbClr val="0000FF"/>
                </a:solidFill>
              </a:rPr>
              <a:t>好玩、好用、好看。</a:t>
            </a:r>
            <a:endParaRPr lang="en-US" altLang="zh-CN" sz="2800" dirty="0">
              <a:solidFill>
                <a:srgbClr val="0000FF"/>
              </a:solidFill>
            </a:endParaRPr>
          </a:p>
          <a:p>
            <a:pPr lvl="1">
              <a:lnSpc>
                <a:spcPct val="120000"/>
              </a:lnSpc>
            </a:pPr>
            <a:r>
              <a:rPr lang="zh-CN" altLang="en-US" sz="2800" dirty="0">
                <a:solidFill>
                  <a:srgbClr val="FF0000"/>
                </a:solidFill>
              </a:rPr>
              <a:t>自主产权</a:t>
            </a:r>
            <a:r>
              <a:rPr lang="en-US" altLang="zh-CN" sz="2800" dirty="0">
                <a:solidFill>
                  <a:srgbClr val="0000FF"/>
                </a:solidFill>
              </a:rPr>
              <a:t>: </a:t>
            </a:r>
            <a:r>
              <a:rPr lang="zh-CN" altLang="en-US" sz="2800" dirty="0">
                <a:solidFill>
                  <a:srgbClr val="0000FF"/>
                </a:solidFill>
              </a:rPr>
              <a:t>砥砺前行。</a:t>
            </a:r>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61973545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4" y="1485900"/>
            <a:ext cx="3871912" cy="1628776"/>
          </a:xfrm>
        </p:spPr>
        <p:txBody>
          <a:bodyPr/>
          <a:lstStyle/>
          <a:p>
            <a:pPr>
              <a:lnSpc>
                <a:spcPct val="120000"/>
              </a:lnSpc>
            </a:pPr>
            <a:r>
              <a:rPr lang="zh-CN" altLang="en-US" dirty="0"/>
              <a:t>雍俊海</a:t>
            </a:r>
            <a:r>
              <a:rPr lang="en-US" altLang="zh-CN" dirty="0"/>
              <a:t>. C</a:t>
            </a:r>
            <a:r>
              <a:rPr lang="zh-CN" altLang="en-US" dirty="0"/>
              <a:t>程序设计</a:t>
            </a:r>
            <a:r>
              <a:rPr lang="en-US" altLang="zh-CN" dirty="0"/>
              <a:t>. </a:t>
            </a:r>
            <a:r>
              <a:rPr lang="zh-CN" altLang="en-US" dirty="0"/>
              <a:t>北京</a:t>
            </a:r>
            <a:r>
              <a:rPr lang="en-US" altLang="zh-CN" dirty="0"/>
              <a:t>: </a:t>
            </a:r>
            <a:r>
              <a:rPr lang="zh-CN" altLang="en-US" dirty="0"/>
              <a:t>清华大学出版社</a:t>
            </a:r>
            <a:r>
              <a:rPr lang="en-US" altLang="zh-CN" dirty="0"/>
              <a:t>. 2017. </a:t>
            </a:r>
          </a:p>
        </p:txBody>
      </p:sp>
      <p:sp>
        <p:nvSpPr>
          <p:cNvPr id="4" name="日期占位符 3"/>
          <p:cNvSpPr>
            <a:spLocks noGrp="1"/>
          </p:cNvSpPr>
          <p:nvPr>
            <p:ph type="dt" sz="half" idx="10"/>
          </p:nvPr>
        </p:nvSpPr>
        <p:spPr/>
        <p:txBody>
          <a:bodyPr/>
          <a:lstStyle/>
          <a:p>
            <a:fld id="{CA348739-4FD0-49C0-A6CE-018ADF614E9C}"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128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025" y="1682544"/>
            <a:ext cx="3137640" cy="4320000"/>
          </a:xfrm>
          <a:prstGeom prst="rect">
            <a:avLst/>
          </a:prstGeom>
        </p:spPr>
      </p:pic>
      <p:sp>
        <p:nvSpPr>
          <p:cNvPr id="11" name="内容占位符 2"/>
          <p:cNvSpPr txBox="1">
            <a:spLocks/>
          </p:cNvSpPr>
          <p:nvPr/>
        </p:nvSpPr>
        <p:spPr>
          <a:xfrm>
            <a:off x="461964" y="3114675"/>
            <a:ext cx="4447272" cy="252398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l"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l"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l"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l"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dirty="0">
                <a:solidFill>
                  <a:srgbClr val="FF0000"/>
                </a:solidFill>
              </a:rPr>
              <a:t>最全面</a:t>
            </a:r>
            <a:r>
              <a:rPr lang="zh-CN" altLang="en-US" dirty="0">
                <a:solidFill>
                  <a:srgbClr val="0000FF"/>
                </a:solidFill>
              </a:rPr>
              <a:t>的</a:t>
            </a:r>
            <a:r>
              <a:rPr lang="en-US" altLang="zh-CN" dirty="0">
                <a:solidFill>
                  <a:srgbClr val="0000FF"/>
                </a:solidFill>
              </a:rPr>
              <a:t>C</a:t>
            </a:r>
            <a:r>
              <a:rPr lang="zh-CN" altLang="en-US" dirty="0">
                <a:solidFill>
                  <a:srgbClr val="0000FF"/>
                </a:solidFill>
              </a:rPr>
              <a:t>程序设计教程</a:t>
            </a:r>
            <a:endParaRPr lang="en-US" altLang="zh-CN" dirty="0" smtClean="0">
              <a:solidFill>
                <a:srgbClr val="0000FF"/>
              </a:solidFill>
            </a:endParaRPr>
          </a:p>
          <a:p>
            <a:pPr lvl="1">
              <a:lnSpc>
                <a:spcPct val="120000"/>
              </a:lnSpc>
            </a:pPr>
            <a:r>
              <a:rPr lang="zh-CN" altLang="en-US" dirty="0">
                <a:solidFill>
                  <a:srgbClr val="0000FF"/>
                </a:solidFill>
              </a:rPr>
              <a:t>系统全面</a:t>
            </a:r>
          </a:p>
          <a:p>
            <a:pPr lvl="1">
              <a:lnSpc>
                <a:spcPct val="120000"/>
              </a:lnSpc>
            </a:pPr>
            <a:r>
              <a:rPr lang="zh-CN" altLang="en-US" dirty="0">
                <a:solidFill>
                  <a:srgbClr val="0000FF"/>
                </a:solidFill>
              </a:rPr>
              <a:t>重点突出</a:t>
            </a:r>
          </a:p>
          <a:p>
            <a:pPr lvl="1">
              <a:lnSpc>
                <a:spcPct val="120000"/>
              </a:lnSpc>
            </a:pPr>
            <a:r>
              <a:rPr lang="zh-CN" altLang="en-US" dirty="0">
                <a:solidFill>
                  <a:srgbClr val="0000FF"/>
                </a:solidFill>
              </a:rPr>
              <a:t>编程规范</a:t>
            </a:r>
          </a:p>
          <a:p>
            <a:pPr lvl="1">
              <a:lnSpc>
                <a:spcPct val="120000"/>
              </a:lnSpc>
            </a:pPr>
            <a:r>
              <a:rPr lang="zh-CN" altLang="en-US" dirty="0">
                <a:solidFill>
                  <a:srgbClr val="0000FF"/>
                </a:solidFill>
              </a:rPr>
              <a:t>简洁易懂</a:t>
            </a:r>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2" name="Text Box 6"/>
          <p:cNvSpPr txBox="1">
            <a:spLocks noChangeArrowheads="1"/>
          </p:cNvSpPr>
          <p:nvPr/>
        </p:nvSpPr>
        <p:spPr bwMode="auto">
          <a:xfrm>
            <a:off x="3028950" y="4701898"/>
            <a:ext cx="2043376" cy="1531350"/>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lnSpc>
                <a:spcPct val="95000"/>
              </a:lnSpc>
            </a:pPr>
            <a:r>
              <a:rPr lang="zh-CN" altLang="en-US" dirty="0"/>
              <a:t>对</a:t>
            </a:r>
            <a:r>
              <a:rPr lang="en-US" altLang="zh-CN" dirty="0"/>
              <a:t>C</a:t>
            </a:r>
            <a:r>
              <a:rPr lang="zh-CN" altLang="en-US" dirty="0"/>
              <a:t>语言系统函数的解释很齐全，比在线帮助还全面。</a:t>
            </a:r>
            <a:endParaRPr lang="en-US" altLang="zh-CN" dirty="0"/>
          </a:p>
        </p:txBody>
      </p:sp>
      <p:sp>
        <p:nvSpPr>
          <p:cNvPr id="13" name="矩形 12"/>
          <p:cNvSpPr/>
          <p:nvPr/>
        </p:nvSpPr>
        <p:spPr>
          <a:xfrm>
            <a:off x="5219700" y="4886596"/>
            <a:ext cx="3813703" cy="830997"/>
          </a:xfrm>
          <a:prstGeom prst="rect">
            <a:avLst/>
          </a:prstGeom>
        </p:spPr>
        <p:txBody>
          <a:bodyPr wrap="square">
            <a:spAutoFit/>
          </a:bodyPr>
          <a:lstStyle/>
          <a:p>
            <a:r>
              <a:rPr lang="zh-CN" altLang="en-US" sz="1200" dirty="0"/>
              <a:t>电子版本</a:t>
            </a:r>
          </a:p>
          <a:p>
            <a:r>
              <a:rPr lang="zh-CN" altLang="en-US" sz="1200" dirty="0"/>
              <a:t>https://lib-tsinghua.wqxuetang.com/book/3187904</a:t>
            </a:r>
          </a:p>
          <a:p>
            <a:r>
              <a:rPr lang="zh-CN" altLang="en-US" sz="1200" dirty="0"/>
              <a:t>校外访问方式请参加数据库说明页http://www.lib.tsinghua.edu.cn/database/wenquan.htm</a:t>
            </a:r>
          </a:p>
        </p:txBody>
      </p:sp>
    </p:spTree>
    <p:extLst>
      <p:ext uri="{BB962C8B-B14F-4D97-AF65-F5344CB8AC3E}">
        <p14:creationId xmlns:p14="http://schemas.microsoft.com/office/powerpoint/2010/main" val="161894408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3" y="1614489"/>
            <a:ext cx="8220075" cy="928686"/>
          </a:xfrm>
        </p:spPr>
        <p:txBody>
          <a:bodyPr>
            <a:normAutofit fontScale="92500" lnSpcReduction="10000"/>
          </a:bodyPr>
          <a:lstStyle/>
          <a:p>
            <a:pPr>
              <a:lnSpc>
                <a:spcPct val="110000"/>
              </a:lnSpc>
            </a:pPr>
            <a:r>
              <a:rPr lang="zh-CN" altLang="en-US" dirty="0"/>
              <a:t>雍俊海</a:t>
            </a:r>
            <a:r>
              <a:rPr lang="en-US" altLang="zh-CN" dirty="0"/>
              <a:t>. </a:t>
            </a:r>
            <a:r>
              <a:rPr lang="zh-CN" altLang="en-US" dirty="0"/>
              <a:t>计算机动画算法与编程基础</a:t>
            </a:r>
            <a:r>
              <a:rPr lang="en-US" altLang="zh-CN" dirty="0"/>
              <a:t>. </a:t>
            </a:r>
            <a:r>
              <a:rPr lang="zh-CN" altLang="en-US" dirty="0"/>
              <a:t>北京</a:t>
            </a:r>
            <a:r>
              <a:rPr lang="en-US" altLang="zh-CN" dirty="0"/>
              <a:t>: </a:t>
            </a:r>
            <a:r>
              <a:rPr lang="zh-CN" altLang="en-US" dirty="0"/>
              <a:t>清华大学出版社</a:t>
            </a:r>
            <a:r>
              <a:rPr lang="en-US" altLang="zh-CN" dirty="0"/>
              <a:t>. 2008</a:t>
            </a:r>
            <a:r>
              <a:rPr lang="en-US" altLang="zh-CN" dirty="0" smtClean="0"/>
              <a:t>.</a:t>
            </a:r>
            <a:endParaRPr lang="en-US" altLang="zh-CN" dirty="0"/>
          </a:p>
        </p:txBody>
      </p:sp>
      <p:sp>
        <p:nvSpPr>
          <p:cNvPr id="4" name="日期占位符 3"/>
          <p:cNvSpPr>
            <a:spLocks noGrp="1"/>
          </p:cNvSpPr>
          <p:nvPr>
            <p:ph type="dt" sz="half" idx="10"/>
          </p:nvPr>
        </p:nvSpPr>
        <p:spPr/>
        <p:txBody>
          <a:bodyPr/>
          <a:lstStyle/>
          <a:p>
            <a:fld id="{E2B6079A-957A-4423-8196-9C26428B1705}"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129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 name="Group 5"/>
          <p:cNvGrpSpPr>
            <a:grpSpLocks/>
          </p:cNvGrpSpPr>
          <p:nvPr/>
        </p:nvGrpSpPr>
        <p:grpSpPr bwMode="auto">
          <a:xfrm>
            <a:off x="1479550" y="2565400"/>
            <a:ext cx="6184900" cy="3633788"/>
            <a:chOff x="793" y="1616"/>
            <a:chExt cx="3896" cy="2289"/>
          </a:xfrm>
        </p:grpSpPr>
        <p:pic>
          <p:nvPicPr>
            <p:cNvPr id="8" name="Picture 6" descr="ca_d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 y="1794"/>
              <a:ext cx="1918" cy="19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descr="ca_co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1" y="1616"/>
              <a:ext cx="1628" cy="2289"/>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12" name="页脚占位符 11"/>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3" name="矩形 12"/>
          <p:cNvSpPr/>
          <p:nvPr/>
        </p:nvSpPr>
        <p:spPr>
          <a:xfrm>
            <a:off x="4562393" y="4671208"/>
            <a:ext cx="4572000" cy="954107"/>
          </a:xfrm>
          <a:prstGeom prst="rect">
            <a:avLst/>
          </a:prstGeom>
        </p:spPr>
        <p:txBody>
          <a:bodyPr>
            <a:spAutoFit/>
          </a:bodyPr>
          <a:lstStyle/>
          <a:p>
            <a:r>
              <a:rPr lang="zh-CN" altLang="en-US" sz="1400" dirty="0"/>
              <a:t>电子版本</a:t>
            </a:r>
          </a:p>
          <a:p>
            <a:r>
              <a:rPr lang="zh-CN" altLang="en-US" sz="1400" dirty="0"/>
              <a:t>https://lib-tsinghua.wqxuetang.com/book/3379</a:t>
            </a:r>
          </a:p>
          <a:p>
            <a:r>
              <a:rPr lang="zh-CN" altLang="en-US" sz="1400" dirty="0"/>
              <a:t>校外访问方式请参加数据库说明页http://www.lib.tsinghua.edu.cn/database/wenquan.htm</a:t>
            </a:r>
          </a:p>
        </p:txBody>
      </p:sp>
    </p:spTree>
    <p:extLst>
      <p:ext uri="{BB962C8B-B14F-4D97-AF65-F5344CB8AC3E}">
        <p14:creationId xmlns:p14="http://schemas.microsoft.com/office/powerpoint/2010/main" val="2449203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安全使用指针</a:t>
            </a:r>
            <a:r>
              <a:rPr lang="en-US" altLang="zh-CN" dirty="0" smtClean="0"/>
              <a:t>: </a:t>
            </a:r>
            <a:r>
              <a:rPr lang="zh-CN" altLang="en-US" dirty="0" smtClean="0"/>
              <a:t>借助零地址</a:t>
            </a:r>
            <a:endParaRPr lang="zh-CN" altLang="en-US" dirty="0"/>
          </a:p>
        </p:txBody>
      </p:sp>
      <p:sp>
        <p:nvSpPr>
          <p:cNvPr id="3" name="内容占位符 2"/>
          <p:cNvSpPr>
            <a:spLocks noGrp="1"/>
          </p:cNvSpPr>
          <p:nvPr>
            <p:ph idx="1"/>
          </p:nvPr>
        </p:nvSpPr>
        <p:spPr>
          <a:xfrm>
            <a:off x="276861" y="1457325"/>
            <a:ext cx="4476753" cy="4899026"/>
          </a:xfrm>
          <a:ln w="38100">
            <a:solidFill>
              <a:srgbClr val="FF3300"/>
            </a:solidFill>
          </a:ln>
        </p:spPr>
        <p:txBody>
          <a:bodyPr>
            <a:normAutofit/>
          </a:bodyPr>
          <a:lstStyle/>
          <a:p>
            <a:r>
              <a:rPr lang="zh-CN" altLang="en-US" sz="2000" dirty="0"/>
              <a:t>安全使用</a:t>
            </a:r>
            <a:r>
              <a:rPr lang="zh-CN" altLang="en-US" sz="2000" dirty="0" smtClean="0"/>
              <a:t>指针示例</a:t>
            </a:r>
            <a:r>
              <a:rPr lang="en-US" altLang="zh-CN" sz="2000" dirty="0" smtClean="0"/>
              <a:t>1</a:t>
            </a:r>
          </a:p>
          <a:p>
            <a:pPr marL="311400" lvl="1" indent="0">
              <a:buNone/>
            </a:pPr>
            <a:r>
              <a:rPr lang="en-US" altLang="zh-CN" sz="2000" dirty="0">
                <a:solidFill>
                  <a:srgbClr val="2B91AF"/>
                </a:solidFill>
                <a:latin typeface="新宋体" panose="02010609030101010101" pitchFamily="49" charset="-122"/>
                <a:ea typeface="新宋体" panose="02010609030101010101" pitchFamily="49" charset="-122"/>
              </a:rPr>
              <a:t>A</a:t>
            </a:r>
            <a:r>
              <a:rPr lang="en-US" altLang="zh-CN" sz="2000" dirty="0">
                <a:solidFill>
                  <a:srgbClr val="000000"/>
                </a:solidFill>
                <a:latin typeface="新宋体" panose="02010609030101010101" pitchFamily="49" charset="-122"/>
                <a:ea typeface="新宋体" panose="02010609030101010101" pitchFamily="49" charset="-122"/>
              </a:rPr>
              <a:t> *q = </a:t>
            </a:r>
            <a:r>
              <a:rPr lang="en-US" altLang="zh-CN" sz="2000" dirty="0" err="1">
                <a:solidFill>
                  <a:srgbClr val="0000FF"/>
                </a:solidFill>
                <a:ea typeface="楷体_GB2312" pitchFamily="49" charset="-122"/>
                <a:sym typeface="Wingdings" panose="05000000000000000000" pitchFamily="2" charset="2"/>
              </a:rPr>
              <a:t>nullptr</a:t>
            </a:r>
            <a:r>
              <a:rPr lang="en-US" altLang="zh-CN" sz="2000" dirty="0" smtClean="0">
                <a:solidFill>
                  <a:srgbClr val="000000"/>
                </a:solidFill>
                <a:latin typeface="新宋体" panose="02010609030101010101" pitchFamily="49" charset="-122"/>
                <a:ea typeface="新宋体" panose="02010609030101010101" pitchFamily="49" charset="-122"/>
              </a:rPr>
              <a:t>;</a:t>
            </a:r>
            <a:endParaRPr lang="en-US" altLang="zh-CN" sz="2000" dirty="0">
              <a:solidFill>
                <a:srgbClr val="000000"/>
              </a:solidFill>
              <a:latin typeface="新宋体" panose="02010609030101010101" pitchFamily="49" charset="-122"/>
              <a:ea typeface="新宋体" panose="02010609030101010101" pitchFamily="49" charset="-122"/>
            </a:endParaRPr>
          </a:p>
          <a:p>
            <a:pPr marL="311400" lvl="1" indent="0">
              <a:buNone/>
            </a:pPr>
            <a:r>
              <a:rPr lang="en-US" altLang="zh-CN" sz="2000" dirty="0">
                <a:solidFill>
                  <a:srgbClr val="000000"/>
                </a:solidFill>
                <a:latin typeface="新宋体" panose="02010609030101010101" pitchFamily="49" charset="-122"/>
                <a:ea typeface="新宋体" panose="02010609030101010101" pitchFamily="49" charset="-122"/>
              </a:rPr>
              <a:t>q = </a:t>
            </a:r>
            <a:r>
              <a:rPr lang="en-US" altLang="zh-CN" sz="2000" dirty="0" smtClean="0">
                <a:solidFill>
                  <a:srgbClr val="0000FF"/>
                </a:solidFill>
                <a:latin typeface="新宋体" panose="02010609030101010101" pitchFamily="49" charset="-122"/>
                <a:ea typeface="新宋体" panose="02010609030101010101" pitchFamily="49" charset="-122"/>
              </a:rPr>
              <a:t>new </a:t>
            </a:r>
            <a:r>
              <a:rPr lang="en-US" altLang="zh-CN" sz="2000" dirty="0">
                <a:ea typeface="楷体_GB2312" pitchFamily="49" charset="-122"/>
                <a:sym typeface="Wingdings" panose="05000000000000000000" pitchFamily="2" charset="2"/>
              </a:rPr>
              <a:t>(</a:t>
            </a:r>
            <a:r>
              <a:rPr lang="en-US" altLang="zh-CN" sz="2000" dirty="0" err="1">
                <a:solidFill>
                  <a:srgbClr val="FF0000"/>
                </a:solidFill>
                <a:ea typeface="楷体_GB2312" pitchFamily="49" charset="-122"/>
                <a:sym typeface="Wingdings" panose="05000000000000000000" pitchFamily="2" charset="2"/>
              </a:rPr>
              <a:t>std</a:t>
            </a:r>
            <a:r>
              <a:rPr lang="en-US" altLang="zh-CN" sz="2000" dirty="0">
                <a:solidFill>
                  <a:srgbClr val="FF0000"/>
                </a:solidFill>
                <a:ea typeface="楷体_GB2312" pitchFamily="49" charset="-122"/>
                <a:sym typeface="Wingdings" panose="05000000000000000000" pitchFamily="2" charset="2"/>
              </a:rPr>
              <a:t>::</a:t>
            </a:r>
            <a:r>
              <a:rPr lang="en-US" altLang="zh-CN" sz="2000" dirty="0" err="1">
                <a:solidFill>
                  <a:srgbClr val="FF0000"/>
                </a:solidFill>
                <a:ea typeface="楷体_GB2312" pitchFamily="49" charset="-122"/>
                <a:sym typeface="Wingdings" panose="05000000000000000000" pitchFamily="2" charset="2"/>
              </a:rPr>
              <a:t>nothrow</a:t>
            </a:r>
            <a:r>
              <a:rPr lang="en-US" altLang="zh-CN" sz="2000" dirty="0">
                <a:ea typeface="楷体_GB2312" pitchFamily="49" charset="-122"/>
                <a:sym typeface="Wingdings" panose="05000000000000000000" pitchFamily="2" charset="2"/>
              </a:rPr>
              <a:t>)</a:t>
            </a:r>
            <a:r>
              <a:rPr lang="en-US" altLang="zh-CN" sz="2000" dirty="0" smtClean="0">
                <a:solidFill>
                  <a:srgbClr val="0000FF"/>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A</a:t>
            </a:r>
            <a:r>
              <a:rPr lang="en-US" altLang="zh-CN" sz="2000" dirty="0">
                <a:solidFill>
                  <a:srgbClr val="000000"/>
                </a:solidFill>
                <a:latin typeface="新宋体" panose="02010609030101010101" pitchFamily="49" charset="-122"/>
                <a:ea typeface="新宋体" panose="02010609030101010101" pitchFamily="49" charset="-122"/>
              </a:rPr>
              <a:t>(20);</a:t>
            </a:r>
          </a:p>
          <a:p>
            <a:r>
              <a:rPr lang="zh-CN" altLang="en-US" sz="2000" dirty="0"/>
              <a:t>安全使用指针</a:t>
            </a:r>
            <a:r>
              <a:rPr lang="zh-CN" altLang="en-US" sz="2000" dirty="0" smtClean="0"/>
              <a:t>示例</a:t>
            </a:r>
            <a:r>
              <a:rPr lang="en-US" altLang="zh-CN" sz="2000" dirty="0" smtClean="0"/>
              <a:t>2</a:t>
            </a:r>
          </a:p>
          <a:p>
            <a:pPr marL="311400" lvl="1" indent="0">
              <a:buNone/>
            </a:pPr>
            <a:r>
              <a:rPr lang="en-US" altLang="zh-CN" sz="2000" dirty="0">
                <a:solidFill>
                  <a:srgbClr val="0000FF"/>
                </a:solidFill>
                <a:latin typeface="新宋体" panose="02010609030101010101" pitchFamily="49" charset="-122"/>
                <a:ea typeface="新宋体" panose="02010609030101010101" pitchFamily="49" charset="-122"/>
              </a:rPr>
              <a:t>delete </a:t>
            </a:r>
            <a:r>
              <a:rPr lang="en-US" altLang="zh-CN" sz="2000" dirty="0">
                <a:solidFill>
                  <a:srgbClr val="000000"/>
                </a:solidFill>
                <a:latin typeface="新宋体" panose="02010609030101010101" pitchFamily="49" charset="-122"/>
                <a:ea typeface="新宋体" panose="02010609030101010101" pitchFamily="49" charset="-122"/>
              </a:rPr>
              <a:t>q;</a:t>
            </a:r>
            <a:r>
              <a:rPr lang="en-US" altLang="zh-CN" sz="2000" dirty="0">
                <a:solidFill>
                  <a:srgbClr val="008000"/>
                </a:solidFill>
                <a:latin typeface="新宋体" panose="02010609030101010101" pitchFamily="49" charset="-122"/>
                <a:ea typeface="新宋体" panose="02010609030101010101" pitchFamily="49" charset="-122"/>
              </a:rPr>
              <a:t> // </a:t>
            </a:r>
            <a:r>
              <a:rPr lang="zh-CN" altLang="en-US" sz="2000" dirty="0">
                <a:solidFill>
                  <a:srgbClr val="008000"/>
                </a:solidFill>
                <a:latin typeface="新宋体" panose="02010609030101010101" pitchFamily="49" charset="-122"/>
                <a:ea typeface="新宋体" panose="02010609030101010101" pitchFamily="49" charset="-122"/>
              </a:rPr>
              <a:t>这里</a:t>
            </a:r>
            <a:r>
              <a:rPr lang="zh-CN" altLang="en-US" sz="2000" dirty="0">
                <a:solidFill>
                  <a:srgbClr val="FF0000"/>
                </a:solidFill>
                <a:latin typeface="新宋体" panose="02010609030101010101" pitchFamily="49" charset="-122"/>
                <a:ea typeface="新宋体" panose="02010609030101010101" pitchFamily="49" charset="-122"/>
              </a:rPr>
              <a:t>允许</a:t>
            </a:r>
            <a:r>
              <a:rPr lang="en-US" altLang="zh-CN" sz="2000" dirty="0">
                <a:solidFill>
                  <a:srgbClr val="008000"/>
                </a:solidFill>
                <a:latin typeface="新宋体" panose="02010609030101010101" pitchFamily="49" charset="-122"/>
                <a:ea typeface="新宋体" panose="02010609030101010101" pitchFamily="49" charset="-122"/>
              </a:rPr>
              <a:t>q</a:t>
            </a:r>
            <a:r>
              <a:rPr lang="en-US" altLang="zh-CN" sz="2000" dirty="0" smtClean="0">
                <a:solidFill>
                  <a:srgbClr val="008000"/>
                </a:solidFill>
                <a:latin typeface="新宋体" panose="02010609030101010101" pitchFamily="49" charset="-122"/>
                <a:ea typeface="新宋体" panose="02010609030101010101" pitchFamily="49" charset="-122"/>
              </a:rPr>
              <a:t>==</a:t>
            </a:r>
            <a:r>
              <a:rPr lang="en-US" altLang="zh-CN" sz="2000" dirty="0">
                <a:solidFill>
                  <a:srgbClr val="0000FF"/>
                </a:solidFill>
                <a:ea typeface="楷体_GB2312" pitchFamily="49" charset="-122"/>
                <a:sym typeface="Wingdings" panose="05000000000000000000" pitchFamily="2" charset="2"/>
              </a:rPr>
              <a:t> </a:t>
            </a:r>
            <a:r>
              <a:rPr lang="en-US" altLang="zh-CN" sz="2000" dirty="0" err="1">
                <a:solidFill>
                  <a:srgbClr val="0000FF"/>
                </a:solidFill>
                <a:ea typeface="楷体_GB2312" pitchFamily="49" charset="-122"/>
                <a:sym typeface="Wingdings" panose="05000000000000000000" pitchFamily="2" charset="2"/>
              </a:rPr>
              <a:t>nullptr</a:t>
            </a:r>
            <a:endParaRPr lang="en-US" altLang="zh-CN" sz="2000" dirty="0">
              <a:solidFill>
                <a:srgbClr val="6F008A"/>
              </a:solidFill>
              <a:latin typeface="新宋体" panose="02010609030101010101" pitchFamily="49" charset="-122"/>
              <a:ea typeface="新宋体" panose="02010609030101010101" pitchFamily="49" charset="-122"/>
            </a:endParaRPr>
          </a:p>
          <a:p>
            <a:pPr marL="311400" lvl="1" indent="0">
              <a:buNone/>
            </a:pPr>
            <a:r>
              <a:rPr lang="en-US" altLang="zh-CN" sz="2000" dirty="0">
                <a:solidFill>
                  <a:srgbClr val="000000"/>
                </a:solidFill>
                <a:latin typeface="新宋体" panose="02010609030101010101" pitchFamily="49" charset="-122"/>
                <a:ea typeface="新宋体" panose="02010609030101010101" pitchFamily="49" charset="-122"/>
              </a:rPr>
              <a:t>q = </a:t>
            </a:r>
            <a:r>
              <a:rPr lang="en-US" altLang="zh-CN" sz="2000" dirty="0" err="1">
                <a:solidFill>
                  <a:srgbClr val="0000FF"/>
                </a:solidFill>
                <a:ea typeface="楷体_GB2312" pitchFamily="49" charset="-122"/>
                <a:sym typeface="Wingdings" panose="05000000000000000000" pitchFamily="2" charset="2"/>
              </a:rPr>
              <a:t>nullptr</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如果还需要用到</a:t>
            </a:r>
            <a:r>
              <a:rPr lang="en-US" altLang="zh-CN" sz="2000" dirty="0">
                <a:solidFill>
                  <a:srgbClr val="008000"/>
                </a:solidFill>
                <a:latin typeface="新宋体" panose="02010609030101010101" pitchFamily="49" charset="-122"/>
                <a:ea typeface="新宋体" panose="02010609030101010101" pitchFamily="49" charset="-122"/>
              </a:rPr>
              <a:t>q</a:t>
            </a:r>
          </a:p>
          <a:p>
            <a:r>
              <a:rPr lang="zh-CN" altLang="en-US" sz="2000" dirty="0"/>
              <a:t>安全使用指针</a:t>
            </a:r>
            <a:r>
              <a:rPr lang="zh-CN" altLang="en-US" sz="2000" dirty="0" smtClean="0"/>
              <a:t>示例</a:t>
            </a:r>
            <a:r>
              <a:rPr lang="en-US" altLang="zh-CN" sz="2000" dirty="0" smtClean="0"/>
              <a:t>3</a:t>
            </a:r>
          </a:p>
          <a:p>
            <a:pPr marL="311400" lvl="1" indent="0">
              <a:buNone/>
            </a:pPr>
            <a:r>
              <a:rPr lang="en-US" altLang="zh-CN" sz="2000" dirty="0">
                <a:solidFill>
                  <a:srgbClr val="0000FF"/>
                </a:solidFill>
                <a:latin typeface="新宋体" panose="02010609030101010101" pitchFamily="49" charset="-122"/>
                <a:ea typeface="新宋体" panose="02010609030101010101" pitchFamily="49" charset="-122"/>
              </a:rPr>
              <a:t>if</a:t>
            </a:r>
            <a:r>
              <a:rPr lang="en-US" altLang="zh-CN" sz="2000" dirty="0">
                <a:solidFill>
                  <a:srgbClr val="000000"/>
                </a:solidFill>
                <a:latin typeface="新宋体" panose="02010609030101010101" pitchFamily="49" charset="-122"/>
                <a:ea typeface="新宋体" panose="02010609030101010101" pitchFamily="49" charset="-122"/>
              </a:rPr>
              <a:t> (p != </a:t>
            </a:r>
            <a:r>
              <a:rPr lang="en-US" altLang="zh-CN" sz="2000" dirty="0" err="1">
                <a:solidFill>
                  <a:srgbClr val="0000FF"/>
                </a:solidFill>
                <a:ea typeface="楷体_GB2312" pitchFamily="49" charset="-122"/>
                <a:sym typeface="Wingdings" panose="05000000000000000000" pitchFamily="2" charset="2"/>
              </a:rPr>
              <a:t>nullptr</a:t>
            </a:r>
            <a:r>
              <a:rPr lang="en-US" altLang="zh-CN" sz="2000" dirty="0" smtClean="0">
                <a:solidFill>
                  <a:srgbClr val="000000"/>
                </a:solidFill>
                <a:latin typeface="新宋体" panose="02010609030101010101" pitchFamily="49" charset="-122"/>
                <a:ea typeface="新宋体" panose="02010609030101010101" pitchFamily="49" charset="-122"/>
              </a:rPr>
              <a:t>)</a:t>
            </a:r>
            <a:endParaRPr lang="en-US" altLang="zh-CN" sz="2000" dirty="0">
              <a:solidFill>
                <a:srgbClr val="000000"/>
              </a:solidFill>
              <a:latin typeface="新宋体" panose="02010609030101010101" pitchFamily="49" charset="-122"/>
              <a:ea typeface="新宋体" panose="02010609030101010101" pitchFamily="49" charset="-122"/>
            </a:endParaRPr>
          </a:p>
          <a:p>
            <a:pPr marL="311400" lvl="1" indent="0">
              <a:buNone/>
            </a:pPr>
            <a:r>
              <a:rPr lang="en-US" altLang="zh-CN" sz="2000" dirty="0">
                <a:solidFill>
                  <a:srgbClr val="000000"/>
                </a:solidFill>
                <a:latin typeface="新宋体" panose="02010609030101010101" pitchFamily="49" charset="-122"/>
                <a:ea typeface="新宋体" panose="02010609030101010101" pitchFamily="49" charset="-122"/>
              </a:rPr>
              <a:t>    p-&gt;</a:t>
            </a:r>
            <a:r>
              <a:rPr lang="en-US" altLang="zh-CN" sz="2000" dirty="0" err="1">
                <a:solidFill>
                  <a:srgbClr val="000000"/>
                </a:solidFill>
                <a:latin typeface="新宋体" panose="02010609030101010101" pitchFamily="49" charset="-122"/>
                <a:ea typeface="新宋体" panose="02010609030101010101" pitchFamily="49" charset="-122"/>
              </a:rPr>
              <a:t>mb_show</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a:solidFill>
                  <a:srgbClr val="A31515"/>
                </a:solidFill>
                <a:latin typeface="新宋体" panose="02010609030101010101" pitchFamily="49" charset="-122"/>
                <a:ea typeface="新宋体" panose="02010609030101010101" pitchFamily="49" charset="-122"/>
              </a:rPr>
              <a:t>"p-&gt;</a:t>
            </a:r>
            <a:r>
              <a:rPr lang="en-US" altLang="zh-CN" sz="2000" dirty="0" err="1">
                <a:solidFill>
                  <a:srgbClr val="A31515"/>
                </a:solidFill>
                <a:latin typeface="新宋体" panose="02010609030101010101" pitchFamily="49" charset="-122"/>
                <a:ea typeface="新宋体" panose="02010609030101010101" pitchFamily="49" charset="-122"/>
              </a:rPr>
              <a:t>m_a</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0000"/>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pPr marL="311400" lvl="1" indent="0">
              <a:buNone/>
            </a:pPr>
            <a:endParaRPr lang="en-US" altLang="zh-CN" sz="2000" dirty="0" smtClean="0"/>
          </a:p>
          <a:p>
            <a:pPr marL="311400" lvl="1" indent="0">
              <a:buNone/>
            </a:pPr>
            <a:endParaRPr lang="en-US" altLang="zh-CN" sz="2000" dirty="0" smtClean="0">
              <a:solidFill>
                <a:srgbClr val="008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C2B53F0A-F76F-4225-8CCB-2FB6B8E06622}"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0" name="内容占位符 2"/>
          <p:cNvSpPr txBox="1">
            <a:spLocks/>
          </p:cNvSpPr>
          <p:nvPr/>
        </p:nvSpPr>
        <p:spPr>
          <a:xfrm>
            <a:off x="4753614" y="1457325"/>
            <a:ext cx="4104000" cy="4899026"/>
          </a:xfrm>
          <a:prstGeom prst="rect">
            <a:avLst/>
          </a:prstGeom>
          <a:ln w="38100">
            <a:solidFill>
              <a:srgbClr val="FF3300"/>
            </a:solidFill>
          </a:ln>
        </p:spPr>
        <p:txBody>
          <a:bodyPr vert="horz" lIns="91440" tIns="45720" rIns="91440" bIns="45720" rtlCol="0">
            <a:norm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solidFill>
                  <a:srgbClr val="FF0000"/>
                </a:solidFill>
              </a:rPr>
              <a:t>不安全</a:t>
            </a:r>
            <a:r>
              <a:rPr lang="zh-CN" altLang="en-US" sz="2000" dirty="0" smtClean="0"/>
              <a:t>使用指针示例</a:t>
            </a:r>
            <a:r>
              <a:rPr lang="en-US" altLang="zh-CN" sz="2000" dirty="0" smtClean="0"/>
              <a:t>1</a:t>
            </a:r>
          </a:p>
          <a:p>
            <a:pPr marL="311400" lvl="1" indent="0">
              <a:buNone/>
            </a:pPr>
            <a:r>
              <a:rPr lang="en-US" altLang="zh-CN" sz="2000" dirty="0">
                <a:solidFill>
                  <a:srgbClr val="2B91AF"/>
                </a:solidFill>
                <a:latin typeface="新宋体" panose="02010609030101010101" pitchFamily="49" charset="-122"/>
                <a:ea typeface="新宋体" panose="02010609030101010101" pitchFamily="49" charset="-122"/>
              </a:rPr>
              <a:t>A</a:t>
            </a:r>
            <a:r>
              <a:rPr lang="en-US" altLang="zh-CN" sz="2000" dirty="0">
                <a:solidFill>
                  <a:srgbClr val="000000"/>
                </a:solidFill>
                <a:latin typeface="新宋体" panose="02010609030101010101" pitchFamily="49" charset="-122"/>
                <a:ea typeface="新宋体" panose="02010609030101010101" pitchFamily="49" charset="-122"/>
              </a:rPr>
              <a:t> *q = </a:t>
            </a:r>
            <a:r>
              <a:rPr lang="en-US" altLang="zh-CN" sz="2000" dirty="0">
                <a:solidFill>
                  <a:srgbClr val="0000FF"/>
                </a:solidFill>
                <a:latin typeface="新宋体" panose="02010609030101010101" pitchFamily="49" charset="-122"/>
                <a:ea typeface="新宋体" panose="02010609030101010101" pitchFamily="49" charset="-122"/>
              </a:rPr>
              <a:t>new </a:t>
            </a:r>
            <a:r>
              <a:rPr lang="en-US" altLang="zh-CN" sz="2000" dirty="0">
                <a:solidFill>
                  <a:srgbClr val="2B91AF"/>
                </a:solidFill>
                <a:latin typeface="新宋体" panose="02010609030101010101" pitchFamily="49" charset="-122"/>
                <a:ea typeface="新宋体" panose="02010609030101010101" pitchFamily="49" charset="-122"/>
              </a:rPr>
              <a:t>A</a:t>
            </a:r>
            <a:r>
              <a:rPr lang="en-US" altLang="zh-CN" sz="2000" dirty="0">
                <a:solidFill>
                  <a:srgbClr val="000000"/>
                </a:solidFill>
                <a:latin typeface="新宋体" panose="02010609030101010101" pitchFamily="49" charset="-122"/>
                <a:ea typeface="新宋体" panose="02010609030101010101" pitchFamily="49" charset="-122"/>
              </a:rPr>
              <a:t>(20</a:t>
            </a:r>
            <a:r>
              <a:rPr lang="en-US" altLang="zh-CN" sz="2000" dirty="0" smtClean="0">
                <a:solidFill>
                  <a:srgbClr val="000000"/>
                </a:solidFill>
                <a:latin typeface="新宋体" panose="02010609030101010101" pitchFamily="49" charset="-122"/>
                <a:ea typeface="新宋体" panose="02010609030101010101" pitchFamily="49" charset="-122"/>
              </a:rPr>
              <a:t>);</a:t>
            </a:r>
          </a:p>
          <a:p>
            <a:pPr marL="311400" lvl="1" indent="0">
              <a:buNone/>
            </a:pPr>
            <a:r>
              <a:rPr lang="en-US" altLang="zh-CN" sz="2000" dirty="0" smtClean="0">
                <a:solidFill>
                  <a:srgbClr val="339933"/>
                </a:solidFill>
              </a:rPr>
              <a:t>// </a:t>
            </a:r>
            <a:r>
              <a:rPr lang="zh-CN" altLang="en-US" sz="2000" dirty="0" smtClean="0">
                <a:solidFill>
                  <a:srgbClr val="339933"/>
                </a:solidFill>
              </a:rPr>
              <a:t>如果</a:t>
            </a:r>
            <a:r>
              <a:rPr lang="en-US" altLang="zh-CN" sz="2000" dirty="0">
                <a:solidFill>
                  <a:srgbClr val="339933"/>
                </a:solidFill>
              </a:rPr>
              <a:t>new</a:t>
            </a:r>
            <a:r>
              <a:rPr lang="zh-CN" altLang="en-US" sz="2000" dirty="0" smtClean="0">
                <a:solidFill>
                  <a:srgbClr val="339933"/>
                </a:solidFill>
              </a:rPr>
              <a:t>失败，则</a:t>
            </a:r>
            <a:r>
              <a:rPr lang="en-US" altLang="zh-CN" sz="2000" dirty="0" smtClean="0">
                <a:solidFill>
                  <a:srgbClr val="339933"/>
                </a:solidFill>
              </a:rPr>
              <a:t>q</a:t>
            </a:r>
            <a:r>
              <a:rPr lang="zh-CN" altLang="en-US" sz="2000" dirty="0">
                <a:solidFill>
                  <a:srgbClr val="339933"/>
                </a:solidFill>
              </a:rPr>
              <a:t>是野</a:t>
            </a:r>
            <a:r>
              <a:rPr lang="zh-CN" altLang="en-US" sz="2000" dirty="0" smtClean="0">
                <a:solidFill>
                  <a:srgbClr val="339933"/>
                </a:solidFill>
              </a:rPr>
              <a:t>指针。</a:t>
            </a:r>
            <a:endParaRPr lang="en-US" altLang="zh-CN" sz="2000" dirty="0">
              <a:solidFill>
                <a:srgbClr val="339933"/>
              </a:solidFill>
            </a:endParaRPr>
          </a:p>
        </p:txBody>
      </p:sp>
      <p:sp>
        <p:nvSpPr>
          <p:cNvPr id="11" name="AutoShape 5"/>
          <p:cNvSpPr>
            <a:spLocks/>
          </p:cNvSpPr>
          <p:nvPr/>
        </p:nvSpPr>
        <p:spPr bwMode="auto">
          <a:xfrm>
            <a:off x="4986203" y="2899608"/>
            <a:ext cx="3638821" cy="858353"/>
          </a:xfrm>
          <a:prstGeom prst="borderCallout3">
            <a:avLst>
              <a:gd name="adj1" fmla="val 16821"/>
              <a:gd name="adj2" fmla="val 99798"/>
              <a:gd name="adj3" fmla="val 17193"/>
              <a:gd name="adj4" fmla="val 103997"/>
              <a:gd name="adj5" fmla="val -96159"/>
              <a:gd name="adj6" fmla="val 103690"/>
              <a:gd name="adj7" fmla="val -96792"/>
              <a:gd name="adj8" fmla="val 65605"/>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smtClean="0"/>
              <a:t>这适用于小规模程序且对内存消耗不大的程序。</a:t>
            </a:r>
            <a:endParaRPr lang="zh-CN" altLang="en-US" dirty="0"/>
          </a:p>
        </p:txBody>
      </p:sp>
    </p:spTree>
    <p:extLst>
      <p:ext uri="{BB962C8B-B14F-4D97-AF65-F5344CB8AC3E}">
        <p14:creationId xmlns:p14="http://schemas.microsoft.com/office/powerpoint/2010/main" val="340996332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3" y="1471614"/>
            <a:ext cx="8220075" cy="947736"/>
          </a:xfrm>
        </p:spPr>
        <p:txBody>
          <a:bodyPr/>
          <a:lstStyle/>
          <a:p>
            <a:r>
              <a:rPr lang="zh-CN" altLang="en-US" dirty="0"/>
              <a:t>雍俊海</a:t>
            </a:r>
            <a:r>
              <a:rPr lang="en-US" altLang="zh-CN" dirty="0"/>
              <a:t>. Java</a:t>
            </a:r>
            <a:r>
              <a:rPr lang="zh-CN" altLang="en-US" dirty="0"/>
              <a:t>程序设计</a:t>
            </a:r>
            <a:r>
              <a:rPr lang="en-US" altLang="zh-CN" dirty="0"/>
              <a:t>(</a:t>
            </a:r>
            <a:r>
              <a:rPr lang="zh-CN" altLang="en-US" dirty="0"/>
              <a:t>第</a:t>
            </a:r>
            <a:r>
              <a:rPr lang="en-US" altLang="zh-CN" dirty="0"/>
              <a:t>2</a:t>
            </a:r>
            <a:r>
              <a:rPr lang="zh-CN" altLang="en-US" dirty="0"/>
              <a:t>版</a:t>
            </a:r>
            <a:r>
              <a:rPr lang="en-US" altLang="zh-CN" dirty="0"/>
              <a:t>). </a:t>
            </a:r>
            <a:r>
              <a:rPr lang="zh-CN" altLang="en-US" dirty="0"/>
              <a:t>北京</a:t>
            </a:r>
            <a:r>
              <a:rPr lang="en-US" altLang="zh-CN" dirty="0"/>
              <a:t>: </a:t>
            </a:r>
            <a:r>
              <a:rPr lang="zh-CN" altLang="en-US" dirty="0"/>
              <a:t>清华大学出版社</a:t>
            </a:r>
            <a:r>
              <a:rPr lang="en-US" altLang="zh-CN" dirty="0"/>
              <a:t>, 2014</a:t>
            </a:r>
            <a:r>
              <a:rPr lang="en-US" altLang="zh-CN" dirty="0" smtClean="0"/>
              <a:t>.</a:t>
            </a:r>
            <a:endParaRPr lang="en-US" altLang="zh-CN" dirty="0"/>
          </a:p>
        </p:txBody>
      </p:sp>
      <p:sp>
        <p:nvSpPr>
          <p:cNvPr id="4" name="日期占位符 3"/>
          <p:cNvSpPr>
            <a:spLocks noGrp="1"/>
          </p:cNvSpPr>
          <p:nvPr>
            <p:ph type="dt" sz="half" idx="10"/>
          </p:nvPr>
        </p:nvSpPr>
        <p:spPr/>
        <p:txBody>
          <a:bodyPr/>
          <a:lstStyle/>
          <a:p>
            <a:fld id="{E09EF8E0-77F5-4EA4-9526-207DC895AA37}"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130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7" name="Picture 5" descr="Java程序设计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5163" y="2420938"/>
            <a:ext cx="2732087" cy="3779837"/>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10" name="页脚占位符 9"/>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641246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3" y="1462089"/>
            <a:ext cx="8220075" cy="947736"/>
          </a:xfrm>
        </p:spPr>
        <p:txBody>
          <a:bodyPr/>
          <a:lstStyle/>
          <a:p>
            <a:r>
              <a:rPr lang="zh-CN" altLang="en-US" dirty="0"/>
              <a:t>雍俊海</a:t>
            </a:r>
            <a:r>
              <a:rPr lang="en-US" altLang="zh-CN" dirty="0"/>
              <a:t>. Java</a:t>
            </a:r>
            <a:r>
              <a:rPr lang="zh-CN" altLang="en-US" dirty="0"/>
              <a:t>程序设计教程（第</a:t>
            </a:r>
            <a:r>
              <a:rPr lang="en-US" altLang="zh-CN" dirty="0"/>
              <a:t>3</a:t>
            </a:r>
            <a:r>
              <a:rPr lang="zh-CN" altLang="en-US" dirty="0"/>
              <a:t>版）</a:t>
            </a:r>
            <a:r>
              <a:rPr lang="en-US" altLang="zh-CN" dirty="0"/>
              <a:t>. </a:t>
            </a:r>
            <a:r>
              <a:rPr lang="zh-CN" altLang="en-US" dirty="0"/>
              <a:t>北京</a:t>
            </a:r>
            <a:r>
              <a:rPr lang="en-US" altLang="zh-CN" dirty="0"/>
              <a:t>: </a:t>
            </a:r>
            <a:r>
              <a:rPr lang="zh-CN" altLang="en-US" dirty="0"/>
              <a:t>清华大学出版社</a:t>
            </a:r>
            <a:r>
              <a:rPr lang="en-US" altLang="zh-CN" dirty="0"/>
              <a:t>, 2014.</a:t>
            </a:r>
          </a:p>
        </p:txBody>
      </p:sp>
      <p:sp>
        <p:nvSpPr>
          <p:cNvPr id="4" name="日期占位符 3"/>
          <p:cNvSpPr>
            <a:spLocks noGrp="1"/>
          </p:cNvSpPr>
          <p:nvPr>
            <p:ph type="dt" sz="half" idx="10"/>
          </p:nvPr>
        </p:nvSpPr>
        <p:spPr/>
        <p:txBody>
          <a:bodyPr/>
          <a:lstStyle/>
          <a:p>
            <a:fld id="{158F345B-3028-42DA-8509-7EC9B03DDE6A}"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131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AutoShape 5"/>
          <p:cNvSpPr>
            <a:spLocks noChangeArrowheads="1"/>
          </p:cNvSpPr>
          <p:nvPr/>
        </p:nvSpPr>
        <p:spPr bwMode="auto">
          <a:xfrm>
            <a:off x="768350" y="3321050"/>
            <a:ext cx="4032250" cy="430213"/>
          </a:xfrm>
          <a:prstGeom prst="wedgeRectCallout">
            <a:avLst>
              <a:gd name="adj1" fmla="val 66380"/>
              <a:gd name="adj2" fmla="val 8301"/>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effectLst>
                  <a:outerShdw blurRad="38100" dist="38100" dir="2700000" algn="tl">
                    <a:srgbClr val="FFFFFF"/>
                  </a:outerShdw>
                </a:effectLst>
                <a:latin typeface="Arial" panose="020B0604020202020204" pitchFamily="34" charset="0"/>
              </a:rPr>
              <a:t>普通高等教育精品教材</a:t>
            </a:r>
          </a:p>
        </p:txBody>
      </p:sp>
      <p:sp>
        <p:nvSpPr>
          <p:cNvPr id="9" name="AutoShape 6"/>
          <p:cNvSpPr>
            <a:spLocks noChangeArrowheads="1"/>
          </p:cNvSpPr>
          <p:nvPr/>
        </p:nvSpPr>
        <p:spPr bwMode="auto">
          <a:xfrm>
            <a:off x="768350" y="4398963"/>
            <a:ext cx="4032250" cy="792162"/>
          </a:xfrm>
          <a:prstGeom prst="wedgeRectCallout">
            <a:avLst>
              <a:gd name="adj1" fmla="val 66931"/>
              <a:gd name="adj2" fmla="val 676"/>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effectLst>
                  <a:outerShdw blurRad="38100" dist="38100" dir="2700000" algn="tl">
                    <a:srgbClr val="FFFFFF"/>
                  </a:outerShdw>
                </a:effectLst>
                <a:latin typeface="Arial" panose="020B0604020202020204" pitchFamily="34" charset="0"/>
              </a:rPr>
              <a:t>普通高等教育“十二五”国家级规划教材</a:t>
            </a:r>
          </a:p>
        </p:txBody>
      </p:sp>
      <p:sp>
        <p:nvSpPr>
          <p:cNvPr id="10" name="AutoShape 7"/>
          <p:cNvSpPr>
            <a:spLocks noChangeArrowheads="1"/>
          </p:cNvSpPr>
          <p:nvPr/>
        </p:nvSpPr>
        <p:spPr bwMode="auto">
          <a:xfrm>
            <a:off x="768350" y="3859213"/>
            <a:ext cx="4032250" cy="431800"/>
          </a:xfrm>
          <a:prstGeom prst="wedgeRectCallout">
            <a:avLst>
              <a:gd name="adj1" fmla="val 66495"/>
              <a:gd name="adj2" fmla="val 13727"/>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effectLst>
                  <a:outerShdw blurRad="38100" dist="38100" dir="2700000" algn="tl">
                    <a:srgbClr val="FFFFFF"/>
                  </a:outerShdw>
                </a:effectLst>
                <a:latin typeface="Arial" panose="020B0604020202020204" pitchFamily="34" charset="0"/>
              </a:rPr>
              <a:t>北京高等教育精品教材</a:t>
            </a:r>
          </a:p>
        </p:txBody>
      </p:sp>
      <p:sp>
        <p:nvSpPr>
          <p:cNvPr id="11" name="AutoShape 8"/>
          <p:cNvSpPr>
            <a:spLocks noChangeArrowheads="1"/>
          </p:cNvSpPr>
          <p:nvPr/>
        </p:nvSpPr>
        <p:spPr bwMode="auto">
          <a:xfrm>
            <a:off x="768350" y="2420938"/>
            <a:ext cx="4032250" cy="792162"/>
          </a:xfrm>
          <a:prstGeom prst="wedgeRectCallout">
            <a:avLst>
              <a:gd name="adj1" fmla="val 65708"/>
              <a:gd name="adj2" fmla="val -10120"/>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effectLst>
                  <a:outerShdw blurRad="38100" dist="38100" dir="2700000" algn="tl">
                    <a:srgbClr val="FFFFFF"/>
                  </a:outerShdw>
                </a:effectLst>
                <a:ea typeface="楷体_GB2312" pitchFamily="49" charset="-122"/>
              </a:rPr>
              <a:t>首届中国大学出版社图书奖一等奖</a:t>
            </a:r>
          </a:p>
        </p:txBody>
      </p:sp>
      <p:sp>
        <p:nvSpPr>
          <p:cNvPr id="12" name="AutoShape 9"/>
          <p:cNvSpPr>
            <a:spLocks noChangeArrowheads="1"/>
          </p:cNvSpPr>
          <p:nvPr/>
        </p:nvSpPr>
        <p:spPr bwMode="auto">
          <a:xfrm>
            <a:off x="768350" y="5300663"/>
            <a:ext cx="4032250" cy="792162"/>
          </a:xfrm>
          <a:prstGeom prst="wedgeRectCallout">
            <a:avLst>
              <a:gd name="adj1" fmla="val 66931"/>
              <a:gd name="adj2" fmla="val 704"/>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effectLst>
                  <a:outerShdw blurRad="38100" dist="38100" dir="2700000" algn="tl">
                    <a:srgbClr val="FFFFFF"/>
                  </a:outerShdw>
                </a:effectLst>
                <a:latin typeface="Arial" panose="020B0604020202020204" pitchFamily="34" charset="0"/>
              </a:rPr>
              <a:t>普通高等教育“十一五”国家级规划教材</a:t>
            </a:r>
          </a:p>
        </p:txBody>
      </p:sp>
      <p:pic>
        <p:nvPicPr>
          <p:cNvPr id="13" name="Picture 10" descr="Java程序设计教程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1325" y="2349500"/>
            <a:ext cx="2767013" cy="3778250"/>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6"/>
          <p:cNvSpPr txBox="1">
            <a:spLocks noChangeArrowheads="1"/>
          </p:cNvSpPr>
          <p:nvPr/>
        </p:nvSpPr>
        <p:spPr bwMode="auto">
          <a:xfrm>
            <a:off x="7116762" y="5884862"/>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15" name="页脚占位符 1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026854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4" y="1552575"/>
            <a:ext cx="4376736" cy="4803776"/>
          </a:xfrm>
        </p:spPr>
        <p:txBody>
          <a:bodyPr/>
          <a:lstStyle/>
          <a:p>
            <a:pPr>
              <a:lnSpc>
                <a:spcPct val="120000"/>
              </a:lnSpc>
            </a:pPr>
            <a:r>
              <a:rPr lang="zh-CN" altLang="en-US" dirty="0"/>
              <a:t>雍俊海</a:t>
            </a:r>
            <a:r>
              <a:rPr lang="en-US" altLang="zh-CN" dirty="0" smtClean="0"/>
              <a:t>.  《Java</a:t>
            </a:r>
            <a:r>
              <a:rPr lang="zh-CN" altLang="en-US" dirty="0"/>
              <a:t>程序设计习题集（含参考答案）</a:t>
            </a:r>
            <a:r>
              <a:rPr lang="en-US" altLang="zh-CN" dirty="0" smtClean="0"/>
              <a:t>》.</a:t>
            </a:r>
            <a:r>
              <a:rPr lang="zh-CN" altLang="en-US" dirty="0" smtClean="0"/>
              <a:t>清华大学出版社</a:t>
            </a:r>
            <a:r>
              <a:rPr lang="en-US" altLang="zh-CN" dirty="0" smtClean="0"/>
              <a:t>, </a:t>
            </a:r>
            <a:r>
              <a:rPr lang="en-US" altLang="zh-CN" dirty="0"/>
              <a:t>2006.</a:t>
            </a:r>
          </a:p>
        </p:txBody>
      </p:sp>
      <p:sp>
        <p:nvSpPr>
          <p:cNvPr id="4" name="日期占位符 3"/>
          <p:cNvSpPr>
            <a:spLocks noGrp="1"/>
          </p:cNvSpPr>
          <p:nvPr>
            <p:ph type="dt" sz="half" idx="10"/>
          </p:nvPr>
        </p:nvSpPr>
        <p:spPr/>
        <p:txBody>
          <a:bodyPr/>
          <a:lstStyle/>
          <a:p>
            <a:fld id="{E9E4FEE9-B50D-4D69-9CC8-1D757CD22D1B}"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132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8" name="Picture 5" descr="C1_习题集封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828800"/>
            <a:ext cx="3175000" cy="4432300"/>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10" name="页脚占位符 9"/>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04413280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0" y="3175"/>
            <a:ext cx="9143999" cy="6854825"/>
          </a:xfrm>
          <a:prstGeom prst="rect">
            <a:avLst/>
          </a:prstGeom>
        </p:spPr>
      </p:pic>
      <p:sp>
        <p:nvSpPr>
          <p:cNvPr id="2" name="标题 1"/>
          <p:cNvSpPr>
            <a:spLocks noGrp="1"/>
          </p:cNvSpPr>
          <p:nvPr>
            <p:ph type="title"/>
          </p:nvPr>
        </p:nvSpPr>
        <p:spPr>
          <a:xfrm>
            <a:off x="4438649" y="4860926"/>
            <a:ext cx="2390775" cy="1325563"/>
          </a:xfrm>
        </p:spPr>
        <p:txBody>
          <a:bodyPr>
            <a:normAutofit/>
          </a:bodyPr>
          <a:lstStyle/>
          <a:p>
            <a:r>
              <a:rPr lang="zh-CN" altLang="en-US" sz="4800" dirty="0" smtClean="0"/>
              <a:t>谢谢</a:t>
            </a:r>
            <a:endParaRPr lang="zh-CN" altLang="en-US" sz="4800" dirty="0"/>
          </a:p>
        </p:txBody>
      </p:sp>
      <p:sp>
        <p:nvSpPr>
          <p:cNvPr id="3" name="内容占位符 2"/>
          <p:cNvSpPr>
            <a:spLocks noGrp="1"/>
          </p:cNvSpPr>
          <p:nvPr>
            <p:ph idx="1"/>
          </p:nvPr>
        </p:nvSpPr>
        <p:spPr>
          <a:xfrm>
            <a:off x="528639" y="1890714"/>
            <a:ext cx="2309812" cy="566736"/>
          </a:xfrm>
        </p:spPr>
        <p:txBody>
          <a:bodyPr/>
          <a:lstStyle/>
          <a:p>
            <a:r>
              <a:rPr lang="zh-CN" altLang="en-US" dirty="0"/>
              <a:t>请多</a:t>
            </a:r>
            <a:r>
              <a:rPr lang="zh-CN" altLang="en-US" dirty="0" smtClean="0"/>
              <a:t>指教。</a:t>
            </a:r>
            <a:endParaRPr lang="zh-CN" altLang="en-US" dirty="0"/>
          </a:p>
        </p:txBody>
      </p:sp>
      <p:sp>
        <p:nvSpPr>
          <p:cNvPr id="4" name="日期占位符 3"/>
          <p:cNvSpPr>
            <a:spLocks noGrp="1"/>
          </p:cNvSpPr>
          <p:nvPr>
            <p:ph type="dt" sz="half" idx="10"/>
          </p:nvPr>
        </p:nvSpPr>
        <p:spPr/>
        <p:txBody>
          <a:bodyPr/>
          <a:lstStyle/>
          <a:p>
            <a:fld id="{0A47B256-D6D7-46C0-9BA7-27262FCA53F0}"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133</a:t>
            </a:fld>
            <a:endParaRPr lang="zh-CN" altLang="en-US"/>
          </a:p>
        </p:txBody>
      </p:sp>
      <p:sp>
        <p:nvSpPr>
          <p:cNvPr id="7" name="内容占位符 2"/>
          <p:cNvSpPr txBox="1">
            <a:spLocks/>
          </p:cNvSpPr>
          <p:nvPr/>
        </p:nvSpPr>
        <p:spPr>
          <a:xfrm>
            <a:off x="904874" y="5529261"/>
            <a:ext cx="2352676" cy="438150"/>
          </a:xfrm>
          <a:prstGeom prst="rect">
            <a:avLst/>
          </a:prstGeom>
        </p:spPr>
        <p:txBody>
          <a:bodyPr vert="horz" lIns="91440" tIns="45720" rIns="91440" bIns="45720" rtlCol="0">
            <a:normAutofit fontScale="70000" lnSpcReduction="20000"/>
          </a:bodyPr>
          <a:lstStyle>
            <a:lvl1pPr marL="0" indent="-360000" algn="l" defTabSz="914400" rtl="0" eaLnBrk="1" latinLnBrk="0" hangingPunct="1">
              <a:lnSpc>
                <a:spcPct val="100000"/>
              </a:lnSpc>
              <a:spcBef>
                <a:spcPts val="300"/>
              </a:spcBef>
              <a:buFont typeface="Arial" panose="020B0604020202020204" pitchFamily="34" charset="0"/>
              <a:buChar char="•"/>
              <a:defRPr sz="3200" b="1" i="0" kern="1200" baseline="0">
                <a:solidFill>
                  <a:srgbClr val="0000FF"/>
                </a:solidFill>
                <a:latin typeface="Times New Roman" panose="02020603050405020304" pitchFamily="18" charset="0"/>
                <a:ea typeface="宋体" panose="02010600030101010101" pitchFamily="2" charset="-122"/>
                <a:cs typeface="+mn-cs"/>
              </a:defRPr>
            </a:lvl1pPr>
            <a:lvl2pPr marL="720000" indent="-360000" algn="l" defTabSz="914400" rtl="0" eaLnBrk="1" latinLnBrk="0" hangingPunct="1">
              <a:lnSpc>
                <a:spcPct val="100000"/>
              </a:lnSpc>
              <a:spcBef>
                <a:spcPts val="300"/>
              </a:spcBef>
              <a:buFont typeface="Wingdings" panose="05000000000000000000" pitchFamily="2" charset="2"/>
              <a:buChar char="Ø"/>
              <a:defRPr sz="2800" b="1" i="0" kern="1200" baseline="0">
                <a:solidFill>
                  <a:schemeClr val="tx1"/>
                </a:solidFill>
                <a:latin typeface="Times New Roman" panose="02020603050405020304" pitchFamily="18" charset="0"/>
                <a:ea typeface="宋体" panose="02010600030101010101" pitchFamily="2" charset="-122"/>
                <a:cs typeface="+mn-cs"/>
              </a:defRPr>
            </a:lvl2pPr>
            <a:lvl3pPr marL="1080000" indent="-342900" algn="l" defTabSz="914400" rtl="0" eaLnBrk="1" latinLnBrk="0" hangingPunct="1">
              <a:lnSpc>
                <a:spcPct val="100000"/>
              </a:lnSpc>
              <a:spcBef>
                <a:spcPts val="300"/>
              </a:spcBef>
              <a:buFont typeface="Wingdings" panose="05000000000000000000" pitchFamily="2" charset="2"/>
              <a:buChar char=""/>
              <a:defRPr sz="2400" b="1" i="0" kern="1200" baseline="0">
                <a:solidFill>
                  <a:srgbClr val="643264"/>
                </a:solidFill>
                <a:latin typeface="Times New Roman" panose="02020603050405020304" pitchFamily="18" charset="0"/>
                <a:ea typeface="宋体" panose="02010600030101010101" pitchFamily="2" charset="-122"/>
                <a:cs typeface="+mn-cs"/>
              </a:defRPr>
            </a:lvl3pPr>
            <a:lvl4pPr marL="1440000" indent="-360000" algn="l" defTabSz="914400" rtl="0" eaLnBrk="1" latinLnBrk="0" hangingPunct="1">
              <a:lnSpc>
                <a:spcPct val="100000"/>
              </a:lnSpc>
              <a:spcBef>
                <a:spcPts val="300"/>
              </a:spcBef>
              <a:buFont typeface="Wingdings" panose="05000000000000000000" pitchFamily="2" charset="2"/>
              <a:buChar char=""/>
              <a:defRPr sz="2400" b="1" i="0" kern="1200" baseline="0">
                <a:solidFill>
                  <a:srgbClr val="960032"/>
                </a:solidFill>
                <a:latin typeface="Times New Roman" panose="02020603050405020304" pitchFamily="18" charset="0"/>
                <a:ea typeface="宋体" panose="02010600030101010101" pitchFamily="2" charset="-122"/>
                <a:cs typeface="+mn-cs"/>
              </a:defRPr>
            </a:lvl4pPr>
            <a:lvl5pPr marL="1800000" indent="-360000" algn="l" defTabSz="914400" rtl="0" eaLnBrk="1" latinLnBrk="0" hangingPunct="1">
              <a:lnSpc>
                <a:spcPct val="100000"/>
              </a:lnSpc>
              <a:spcBef>
                <a:spcPts val="300"/>
              </a:spcBef>
              <a:buFont typeface="Wingdings" panose="05000000000000000000" pitchFamily="2" charset="2"/>
              <a:buChar char=""/>
              <a:defRPr sz="2400" b="1" i="0" kern="1200" baseline="0">
                <a:solidFill>
                  <a:srgbClr val="643200"/>
                </a:solidFill>
                <a:latin typeface="Times New Roman" panose="02020603050405020304" pitchFamily="18"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buFont typeface="Arial" panose="020B0604020202020204" pitchFamily="34" charset="0"/>
              <a:buNone/>
            </a:pPr>
            <a:r>
              <a:rPr lang="zh-CN" altLang="en-US" dirty="0" smtClean="0"/>
              <a:t>请帮忙广为宣传</a:t>
            </a:r>
            <a:endParaRPr lang="zh-CN" altLang="en-US" dirty="0"/>
          </a:p>
        </p:txBody>
      </p:sp>
      <p:sp>
        <p:nvSpPr>
          <p:cNvPr id="9" name="页脚占位符 8"/>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679919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安全使用指针</a:t>
            </a:r>
            <a:r>
              <a:rPr lang="en-US" altLang="zh-CN" dirty="0"/>
              <a:t>: </a:t>
            </a:r>
            <a:r>
              <a:rPr lang="zh-CN" altLang="en-US" dirty="0" smtClean="0"/>
              <a:t>构造函数与析构函数</a:t>
            </a:r>
            <a:endParaRPr lang="zh-CN" altLang="en-US" dirty="0">
              <a:solidFill>
                <a:srgbClr val="0000FF"/>
              </a:solidFill>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a:spLocks noGrp="1"/>
          </p:cNvSpPr>
          <p:nvPr>
            <p:ph idx="1"/>
          </p:nvPr>
        </p:nvSpPr>
        <p:spPr>
          <a:xfrm>
            <a:off x="412592" y="1457325"/>
            <a:ext cx="4298334" cy="4899026"/>
          </a:xfrm>
          <a:ln w="38100">
            <a:solidFill>
              <a:srgbClr val="FF3300"/>
            </a:solidFill>
          </a:ln>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=10):</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mb_show</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err="1" smtClean="0">
                <a:solidFill>
                  <a:srgbClr val="0000FF"/>
                </a:solidFill>
                <a:latin typeface="新宋体" panose="02010609030101010101" pitchFamily="49" charset="-122"/>
                <a:ea typeface="新宋体" panose="02010609030101010101" pitchFamily="49" charset="-122"/>
              </a:rPr>
              <a:t>const</a:t>
            </a:r>
            <a:r>
              <a:rPr lang="en-US" altLang="zh-CN" sz="1800" dirty="0" smtClean="0">
                <a:solidFill>
                  <a:srgbClr val="0000FF"/>
                </a:solidFill>
                <a:latin typeface="新宋体" panose="02010609030101010101" pitchFamily="49" charset="-122"/>
                <a:ea typeface="新宋体" panose="02010609030101010101" pitchFamily="49" charset="-122"/>
              </a:rPr>
              <a:t> char</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smtClean="0">
                <a:solidFill>
                  <a:srgbClr val="808080"/>
                </a:solidFill>
                <a:latin typeface="新宋体" panose="02010609030101010101" pitchFamily="49" charset="-122"/>
                <a:ea typeface="新宋体" panose="02010609030101010101" pitchFamily="49" charset="-122"/>
              </a:rPr>
              <a:t>s</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808080"/>
                </a:solidFill>
                <a:latin typeface="新宋体" panose="02010609030101010101" pitchFamily="49" charset="-122"/>
                <a:ea typeface="新宋体" panose="02010609030101010101" pitchFamily="49" charset="-122"/>
              </a:rPr>
              <a:t>s</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m_pa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B( ) : </a:t>
            </a:r>
            <a:r>
              <a:rPr lang="en-US" altLang="zh-CN" sz="1800" dirty="0" err="1">
                <a:solidFill>
                  <a:srgbClr val="000000"/>
                </a:solidFill>
                <a:latin typeface="新宋体" panose="02010609030101010101" pitchFamily="49" charset="-122"/>
                <a:ea typeface="新宋体" panose="02010609030101010101" pitchFamily="49" charset="-122"/>
              </a:rPr>
              <a:t>m_pa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 {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virtual</a:t>
            </a:r>
            <a:r>
              <a:rPr lang="en-US" altLang="zh-CN" sz="1800" dirty="0">
                <a:solidFill>
                  <a:srgbClr val="000000"/>
                </a:solidFill>
                <a:latin typeface="新宋体" panose="02010609030101010101" pitchFamily="49" charset="-122"/>
                <a:ea typeface="新宋体" panose="02010609030101010101" pitchFamily="49" charset="-122"/>
              </a:rPr>
              <a:t> ~B() { </a:t>
            </a:r>
            <a:r>
              <a:rPr lang="en-US" altLang="zh-CN" sz="1800" dirty="0">
                <a:solidFill>
                  <a:srgbClr val="0000FF"/>
                </a:solidFill>
                <a:latin typeface="新宋体" panose="02010609030101010101" pitchFamily="49" charset="-122"/>
                <a:ea typeface="新宋体" panose="02010609030101010101" pitchFamily="49" charset="-122"/>
              </a:rPr>
              <a:t>delete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m_pa</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mb_init</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m_pa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m_pa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0000FF"/>
                </a:solidFill>
                <a:latin typeface="新宋体" panose="02010609030101010101" pitchFamily="49" charset="-122"/>
                <a:ea typeface="新宋体" panose="02010609030101010101" pitchFamily="49" charset="-122"/>
              </a:rPr>
              <a:t>new</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(20);}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B</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en-US" altLang="zh-CN" sz="1800" dirty="0" smtClean="0">
              <a:solidFill>
                <a:srgbClr val="008000"/>
              </a:solidFill>
              <a:latin typeface="新宋体" panose="02010609030101010101" pitchFamily="49" charset="-122"/>
              <a:ea typeface="新宋体" panose="02010609030101010101" pitchFamily="49" charset="-122"/>
            </a:endParaRPr>
          </a:p>
        </p:txBody>
      </p:sp>
      <p:sp>
        <p:nvSpPr>
          <p:cNvPr id="10" name="内容占位符 2"/>
          <p:cNvSpPr txBox="1">
            <a:spLocks/>
          </p:cNvSpPr>
          <p:nvPr/>
        </p:nvSpPr>
        <p:spPr>
          <a:xfrm>
            <a:off x="4710926" y="1457325"/>
            <a:ext cx="3975872" cy="3426909"/>
          </a:xfrm>
          <a:prstGeom prst="rect">
            <a:avLst/>
          </a:prstGeom>
          <a:ln w="38100">
            <a:solidFill>
              <a:srgbClr val="FF3300"/>
            </a:solidFill>
          </a:ln>
        </p:spPr>
        <p:txBody>
          <a:bodyPr vert="horz" lIns="91440" tIns="45720" rIns="91440" bIns="45720" rtlCol="0">
            <a:normAutofit lnSpcReduction="10000"/>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b.mb_init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b.m_pa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b.m_pa</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mb_show</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err="1" smtClean="0">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en-US" altLang="zh-CN" sz="1800" dirty="0">
              <a:solidFill>
                <a:srgbClr val="339933"/>
              </a:solidFill>
            </a:endParaRPr>
          </a:p>
        </p:txBody>
      </p:sp>
      <p:sp>
        <p:nvSpPr>
          <p:cNvPr id="12" name="Text Box 9"/>
          <p:cNvSpPr txBox="1">
            <a:spLocks noChangeArrowheads="1"/>
          </p:cNvSpPr>
          <p:nvPr/>
        </p:nvSpPr>
        <p:spPr bwMode="auto">
          <a:xfrm>
            <a:off x="7318583" y="5311657"/>
            <a:ext cx="1368215" cy="104469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smtClean="0">
                <a:ea typeface="楷体_GB2312" pitchFamily="49" charset="-122"/>
                <a:sym typeface="Wingdings" panose="05000000000000000000" pitchFamily="2" charset="2"/>
              </a:rPr>
              <a:t>结果</a:t>
            </a:r>
            <a:r>
              <a:rPr lang="zh-CN" altLang="pt-BR" sz="2000" dirty="0">
                <a:ea typeface="楷体_GB2312" pitchFamily="49" charset="-122"/>
                <a:sym typeface="Wingdings" panose="05000000000000000000" pitchFamily="2" charset="2"/>
              </a:rPr>
              <a:t>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=20</a:t>
            </a:r>
          </a:p>
        </p:txBody>
      </p:sp>
      <p:sp>
        <p:nvSpPr>
          <p:cNvPr id="16" name="AutoShape 5"/>
          <p:cNvSpPr>
            <a:spLocks/>
          </p:cNvSpPr>
          <p:nvPr/>
        </p:nvSpPr>
        <p:spPr bwMode="auto">
          <a:xfrm>
            <a:off x="1895707" y="4025590"/>
            <a:ext cx="2720895" cy="959006"/>
          </a:xfrm>
          <a:prstGeom prst="borderCallout2">
            <a:avLst>
              <a:gd name="adj1" fmla="val 68174"/>
              <a:gd name="adj2" fmla="val -324"/>
              <a:gd name="adj3" fmla="val 67835"/>
              <a:gd name="adj4" fmla="val -5644"/>
              <a:gd name="adj5" fmla="val 121641"/>
              <a:gd name="adj6" fmla="val 3045"/>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just">
              <a:spcBef>
                <a:spcPct val="0"/>
              </a:spcBef>
              <a:buNone/>
            </a:pPr>
            <a:r>
              <a:rPr lang="zh-CN" altLang="en-US" sz="2000" dirty="0">
                <a:solidFill>
                  <a:srgbClr val="FF0000"/>
                </a:solidFill>
                <a:ea typeface="楷体_GB2312" pitchFamily="49" charset="-122"/>
              </a:rPr>
              <a:t>不</a:t>
            </a:r>
            <a:r>
              <a:rPr lang="zh-CN" altLang="en-US" sz="2000" dirty="0">
                <a:ea typeface="楷体_GB2312" pitchFamily="49" charset="-122"/>
              </a:rPr>
              <a:t>在构造函数中使用会抛出异常的</a:t>
            </a:r>
            <a:r>
              <a:rPr lang="en-US" altLang="zh-CN" sz="2000" dirty="0">
                <a:solidFill>
                  <a:srgbClr val="0000FF"/>
                </a:solidFill>
                <a:ea typeface="楷体_GB2312" pitchFamily="49" charset="-122"/>
              </a:rPr>
              <a:t>new</a:t>
            </a:r>
            <a:r>
              <a:rPr lang="zh-CN" altLang="en-US" sz="2000" dirty="0">
                <a:ea typeface="楷体_GB2312" pitchFamily="49" charset="-122"/>
              </a:rPr>
              <a:t>语句，确保</a:t>
            </a:r>
            <a:r>
              <a:rPr lang="zh-CN" altLang="en-US" sz="2000" dirty="0">
                <a:solidFill>
                  <a:srgbClr val="0000FF"/>
                </a:solidFill>
                <a:ea typeface="楷体_GB2312" pitchFamily="49" charset="-122"/>
              </a:rPr>
              <a:t>构造函数</a:t>
            </a:r>
            <a:r>
              <a:rPr lang="zh-CN" altLang="en-US" sz="2000" dirty="0">
                <a:ea typeface="楷体_GB2312" pitchFamily="49" charset="-122"/>
              </a:rPr>
              <a:t>会成功。</a:t>
            </a:r>
            <a:endParaRPr lang="en-US" altLang="zh-CN" sz="2000" dirty="0">
              <a:ea typeface="楷体_GB2312" pitchFamily="49" charset="-122"/>
            </a:endParaRPr>
          </a:p>
        </p:txBody>
      </p:sp>
      <p:sp>
        <p:nvSpPr>
          <p:cNvPr id="17" name="AutoShape 5"/>
          <p:cNvSpPr>
            <a:spLocks/>
          </p:cNvSpPr>
          <p:nvPr/>
        </p:nvSpPr>
        <p:spPr bwMode="auto">
          <a:xfrm>
            <a:off x="4803575" y="4997147"/>
            <a:ext cx="2325812" cy="1013362"/>
          </a:xfrm>
          <a:prstGeom prst="borderCallout2">
            <a:avLst>
              <a:gd name="adj1" fmla="val 53340"/>
              <a:gd name="adj2" fmla="val -89"/>
              <a:gd name="adj3" fmla="val 51957"/>
              <a:gd name="adj4" fmla="val -9228"/>
              <a:gd name="adj5" fmla="val 51438"/>
              <a:gd name="adj6" fmla="val -18701"/>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ts val="0"/>
              </a:spcBef>
              <a:buNone/>
            </a:pPr>
            <a:r>
              <a:rPr lang="zh-CN" altLang="en-US" sz="2000" dirty="0" smtClean="0">
                <a:latin typeface="新宋体" panose="02010609030101010101" pitchFamily="49" charset="-122"/>
                <a:ea typeface="新宋体" panose="02010609030101010101" pitchFamily="49" charset="-122"/>
              </a:rPr>
              <a:t>利用</a:t>
            </a:r>
            <a:r>
              <a:rPr lang="zh-CN" altLang="en-US" sz="2000" dirty="0" smtClean="0">
                <a:solidFill>
                  <a:srgbClr val="0000FF"/>
                </a:solidFill>
                <a:latin typeface="新宋体" panose="02010609030101010101" pitchFamily="49" charset="-122"/>
                <a:ea typeface="新宋体" panose="02010609030101010101" pitchFamily="49" charset="-122"/>
              </a:rPr>
              <a:t>析构函数</a:t>
            </a:r>
            <a:r>
              <a:rPr lang="zh-CN" altLang="en-US" sz="2000" dirty="0" smtClean="0">
                <a:latin typeface="新宋体" panose="02010609030101010101" pitchFamily="49" charset="-122"/>
                <a:ea typeface="新宋体" panose="02010609030101010101" pitchFamily="49" charset="-122"/>
              </a:rPr>
              <a:t>的</a:t>
            </a:r>
            <a:r>
              <a:rPr lang="zh-CN" altLang="en-US" sz="2000" dirty="0" smtClean="0">
                <a:solidFill>
                  <a:srgbClr val="FF0000"/>
                </a:solidFill>
                <a:latin typeface="新宋体" panose="02010609030101010101" pitchFamily="49" charset="-122"/>
                <a:ea typeface="新宋体" panose="02010609030101010101" pitchFamily="49" charset="-122"/>
              </a:rPr>
              <a:t>自动运行</a:t>
            </a:r>
            <a:r>
              <a:rPr lang="zh-CN" altLang="en-US" sz="2000" dirty="0" smtClean="0">
                <a:latin typeface="新宋体" panose="02010609030101010101" pitchFamily="49" charset="-122"/>
                <a:ea typeface="新宋体" panose="02010609030101010101" pitchFamily="49" charset="-122"/>
              </a:rPr>
              <a:t>特性，避免忘了释放内存。</a:t>
            </a:r>
            <a:endParaRPr lang="en-US" altLang="zh-CN" sz="200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7268935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a:t>
            </a:r>
            <a:r>
              <a:rPr lang="en-US" altLang="zh-CN" dirty="0" smtClean="0"/>
              <a:t>: </a:t>
            </a:r>
            <a:r>
              <a:rPr lang="en-US" altLang="zh-CN" dirty="0" smtClean="0">
                <a:solidFill>
                  <a:srgbClr val="0000FF"/>
                </a:solidFill>
              </a:rPr>
              <a:t>new</a:t>
            </a:r>
            <a:r>
              <a:rPr lang="zh-CN" altLang="en-US" dirty="0" smtClean="0"/>
              <a:t>与</a:t>
            </a:r>
            <a:r>
              <a:rPr lang="en-US" altLang="zh-CN" dirty="0" smtClean="0">
                <a:solidFill>
                  <a:srgbClr val="0000FF"/>
                </a:solidFill>
              </a:rPr>
              <a:t>delete</a:t>
            </a:r>
            <a:endParaRPr lang="zh-CN" altLang="en-US" dirty="0">
              <a:solidFill>
                <a:srgbClr val="0000FF"/>
              </a:solidFill>
            </a:endParaRPr>
          </a:p>
        </p:txBody>
      </p:sp>
      <p:sp>
        <p:nvSpPr>
          <p:cNvPr id="3" name="内容占位符 2"/>
          <p:cNvSpPr>
            <a:spLocks noGrp="1"/>
          </p:cNvSpPr>
          <p:nvPr>
            <p:ph idx="1"/>
          </p:nvPr>
        </p:nvSpPr>
        <p:spPr/>
        <p:txBody>
          <a:bodyPr>
            <a:normAutofit lnSpcReduction="10000"/>
          </a:bodyPr>
          <a:lstStyle/>
          <a:p>
            <a:r>
              <a:rPr lang="zh-CN" altLang="en-US" dirty="0" smtClean="0"/>
              <a:t>配对</a:t>
            </a:r>
            <a:r>
              <a:rPr lang="en-US" altLang="zh-CN" dirty="0" smtClean="0"/>
              <a:t>: </a:t>
            </a:r>
            <a:r>
              <a:rPr lang="en-US" altLang="zh-CN" dirty="0" smtClean="0">
                <a:solidFill>
                  <a:srgbClr val="0000FF"/>
                </a:solidFill>
              </a:rPr>
              <a:t>new</a:t>
            </a:r>
            <a:r>
              <a:rPr lang="zh-CN" altLang="en-US" dirty="0"/>
              <a:t>实例对象</a:t>
            </a:r>
            <a:r>
              <a:rPr lang="zh-CN" altLang="en-US" dirty="0" smtClean="0"/>
              <a:t>与</a:t>
            </a:r>
            <a:r>
              <a:rPr lang="en-US" altLang="zh-CN" dirty="0" smtClean="0">
                <a:solidFill>
                  <a:srgbClr val="0000FF"/>
                </a:solidFill>
              </a:rPr>
              <a:t>delete</a:t>
            </a:r>
          </a:p>
          <a:p>
            <a:pPr marL="311400" lvl="1" indent="0">
              <a:buNone/>
            </a:pPr>
            <a:r>
              <a:rPr lang="en-US" altLang="zh-CN" dirty="0">
                <a:solidFill>
                  <a:srgbClr val="2B91AF"/>
                </a:solidFill>
                <a:latin typeface="新宋体" panose="02010609030101010101" pitchFamily="49" charset="-122"/>
                <a:ea typeface="新宋体" panose="02010609030101010101" pitchFamily="49" charset="-122"/>
              </a:rPr>
              <a:t>A</a:t>
            </a:r>
            <a:r>
              <a:rPr lang="en-US" altLang="zh-CN" dirty="0">
                <a:solidFill>
                  <a:srgbClr val="000000"/>
                </a:solidFill>
                <a:latin typeface="新宋体" panose="02010609030101010101" pitchFamily="49" charset="-122"/>
                <a:ea typeface="新宋体" panose="02010609030101010101" pitchFamily="49" charset="-122"/>
              </a:rPr>
              <a:t> *pa=</a:t>
            </a:r>
            <a:r>
              <a:rPr lang="en-US" altLang="zh-CN" dirty="0">
                <a:solidFill>
                  <a:srgbClr val="6F008A"/>
                </a:solidFill>
                <a:latin typeface="新宋体" panose="02010609030101010101" pitchFamily="49" charset="-122"/>
                <a:ea typeface="新宋体" panose="02010609030101010101" pitchFamily="49" charset="-122"/>
              </a:rPr>
              <a:t>NULL</a:t>
            </a:r>
            <a:r>
              <a:rPr lang="en-US" altLang="zh-CN" dirty="0">
                <a:solidFill>
                  <a:srgbClr val="000000"/>
                </a:solidFill>
                <a:latin typeface="新宋体" panose="02010609030101010101" pitchFamily="49" charset="-122"/>
                <a:ea typeface="新宋体" panose="02010609030101010101" pitchFamily="49" charset="-122"/>
              </a:rPr>
              <a:t>;</a:t>
            </a:r>
          </a:p>
          <a:p>
            <a:pPr marL="311400" lvl="1" indent="0">
              <a:buNone/>
            </a:pPr>
            <a:r>
              <a:rPr lang="en-US" altLang="zh-CN" dirty="0">
                <a:solidFill>
                  <a:srgbClr val="000000"/>
                </a:solidFill>
                <a:latin typeface="新宋体" panose="02010609030101010101" pitchFamily="49" charset="-122"/>
                <a:ea typeface="新宋体" panose="02010609030101010101" pitchFamily="49" charset="-122"/>
              </a:rPr>
              <a:t>pa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A</a:t>
            </a:r>
            <a:r>
              <a:rPr lang="en-US" altLang="zh-CN" dirty="0">
                <a:solidFill>
                  <a:srgbClr val="000000"/>
                </a:solidFill>
                <a:latin typeface="新宋体" panose="02010609030101010101" pitchFamily="49" charset="-122"/>
                <a:ea typeface="新宋体" panose="02010609030101010101" pitchFamily="49" charset="-122"/>
              </a:rPr>
              <a:t>;</a:t>
            </a:r>
          </a:p>
          <a:p>
            <a:pPr marL="311400" lvl="1" indent="0">
              <a:buNone/>
            </a:pPr>
            <a:r>
              <a:rPr lang="en-US" altLang="zh-CN" dirty="0">
                <a:solidFill>
                  <a:srgbClr val="000000"/>
                </a:solidFill>
                <a:latin typeface="新宋体" panose="02010609030101010101" pitchFamily="49" charset="-122"/>
                <a:ea typeface="新宋体" panose="02010609030101010101" pitchFamily="49" charset="-122"/>
              </a:rPr>
              <a:t>pa-&gt;</a:t>
            </a:r>
            <a:r>
              <a:rPr lang="en-US" altLang="zh-CN" dirty="0" err="1">
                <a:solidFill>
                  <a:srgbClr val="000000"/>
                </a:solidFill>
                <a:latin typeface="新宋体" panose="02010609030101010101" pitchFamily="49" charset="-122"/>
                <a:ea typeface="新宋体" panose="02010609030101010101" pitchFamily="49" charset="-122"/>
              </a:rPr>
              <a:t>mb_show</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"pa-&gt;</a:t>
            </a:r>
            <a:r>
              <a:rPr lang="en-US" altLang="zh-CN" dirty="0" err="1">
                <a:solidFill>
                  <a:srgbClr val="A31515"/>
                </a:solidFill>
                <a:latin typeface="新宋体" panose="02010609030101010101" pitchFamily="49" charset="-122"/>
                <a:ea typeface="新宋体" panose="02010609030101010101" pitchFamily="49" charset="-122"/>
              </a:rPr>
              <a:t>m_a</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p>
          <a:p>
            <a:pPr marL="311400" lvl="1" indent="0">
              <a:buNone/>
            </a:pPr>
            <a:r>
              <a:rPr lang="en-US" altLang="zh-CN" dirty="0">
                <a:solidFill>
                  <a:srgbClr val="0000FF"/>
                </a:solidFill>
                <a:latin typeface="新宋体" panose="02010609030101010101" pitchFamily="49" charset="-122"/>
                <a:ea typeface="新宋体" panose="02010609030101010101" pitchFamily="49" charset="-122"/>
              </a:rPr>
              <a:t>delete</a:t>
            </a:r>
            <a:r>
              <a:rPr lang="en-US" altLang="zh-CN" dirty="0">
                <a:solidFill>
                  <a:srgbClr val="000000"/>
                </a:solidFill>
                <a:latin typeface="新宋体" panose="02010609030101010101" pitchFamily="49" charset="-122"/>
                <a:ea typeface="新宋体" panose="02010609030101010101" pitchFamily="49" charset="-122"/>
              </a:rPr>
              <a:t> pa;</a:t>
            </a:r>
            <a:endParaRPr lang="en-US" altLang="zh-CN" dirty="0" smtClean="0"/>
          </a:p>
          <a:p>
            <a:r>
              <a:rPr lang="zh-CN" altLang="en-US" dirty="0"/>
              <a:t>配对</a:t>
            </a:r>
            <a:r>
              <a:rPr lang="en-US" altLang="zh-CN" dirty="0"/>
              <a:t>: </a:t>
            </a:r>
            <a:r>
              <a:rPr lang="en-US" altLang="zh-CN" dirty="0">
                <a:solidFill>
                  <a:srgbClr val="0000FF"/>
                </a:solidFill>
              </a:rPr>
              <a:t>new</a:t>
            </a:r>
            <a:r>
              <a:rPr lang="zh-CN" altLang="en-US" dirty="0"/>
              <a:t>实例对象数组与</a:t>
            </a:r>
            <a:r>
              <a:rPr lang="en-US" altLang="zh-CN" dirty="0">
                <a:solidFill>
                  <a:srgbClr val="0000FF"/>
                </a:solidFill>
              </a:rPr>
              <a:t>delete []</a:t>
            </a:r>
            <a:endParaRPr lang="zh-CN" altLang="en-US" dirty="0"/>
          </a:p>
          <a:p>
            <a:pPr marL="581025" lvl="2" indent="0">
              <a:buNone/>
            </a:pPr>
            <a:r>
              <a:rPr lang="en-US" altLang="zh-CN" dirty="0" smtClean="0">
                <a:solidFill>
                  <a:srgbClr val="2B91AF"/>
                </a:solidFill>
                <a:latin typeface="新宋体" panose="02010609030101010101" pitchFamily="49" charset="-122"/>
                <a:ea typeface="新宋体" panose="02010609030101010101" pitchFamily="49" charset="-122"/>
              </a:rPr>
              <a:t>A</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*pa=</a:t>
            </a:r>
            <a:r>
              <a:rPr lang="en-US" altLang="zh-CN" dirty="0">
                <a:solidFill>
                  <a:srgbClr val="6F008A"/>
                </a:solidFill>
                <a:latin typeface="新宋体" panose="02010609030101010101" pitchFamily="49" charset="-122"/>
                <a:ea typeface="新宋体" panose="02010609030101010101" pitchFamily="49" charset="-122"/>
              </a:rPr>
              <a:t>NULL</a:t>
            </a:r>
            <a:r>
              <a:rPr lang="en-US" altLang="zh-CN" dirty="0">
                <a:solidFill>
                  <a:srgbClr val="000000"/>
                </a:solidFill>
                <a:latin typeface="新宋体" panose="02010609030101010101" pitchFamily="49" charset="-122"/>
                <a:ea typeface="新宋体" panose="02010609030101010101" pitchFamily="49" charset="-122"/>
              </a:rPr>
              <a:t>;</a:t>
            </a:r>
          </a:p>
          <a:p>
            <a:pPr marL="581025" lvl="2" indent="0">
              <a:buNone/>
            </a:pPr>
            <a:r>
              <a:rPr lang="en-US" altLang="zh-CN" dirty="0">
                <a:solidFill>
                  <a:srgbClr val="000000"/>
                </a:solidFill>
                <a:latin typeface="新宋体" panose="02010609030101010101" pitchFamily="49" charset="-122"/>
                <a:ea typeface="新宋体" panose="02010609030101010101" pitchFamily="49" charset="-122"/>
              </a:rPr>
              <a:t>pa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808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A</a:t>
            </a:r>
            <a:r>
              <a:rPr lang="en-US" altLang="zh-CN" dirty="0">
                <a:solidFill>
                  <a:srgbClr val="000000"/>
                </a:solidFill>
                <a:latin typeface="新宋体" panose="02010609030101010101" pitchFamily="49" charset="-122"/>
                <a:ea typeface="新宋体" panose="02010609030101010101" pitchFamily="49" charset="-122"/>
              </a:rPr>
              <a:t>[3];</a:t>
            </a:r>
          </a:p>
          <a:p>
            <a:pPr marL="581025" lvl="2" indent="0">
              <a:buNone/>
            </a:pPr>
            <a:r>
              <a:rPr lang="en-US" altLang="zh-CN" dirty="0">
                <a:solidFill>
                  <a:srgbClr val="000000"/>
                </a:solidFill>
                <a:latin typeface="新宋体" panose="02010609030101010101" pitchFamily="49" charset="-122"/>
                <a:ea typeface="新宋体" panose="02010609030101010101" pitchFamily="49" charset="-122"/>
              </a:rPr>
              <a:t>pa[2].</a:t>
            </a:r>
            <a:r>
              <a:rPr lang="en-US" altLang="zh-CN" dirty="0" err="1">
                <a:solidFill>
                  <a:srgbClr val="000000"/>
                </a:solidFill>
                <a:latin typeface="新宋体" panose="02010609030101010101" pitchFamily="49" charset="-122"/>
                <a:ea typeface="新宋体" panose="02010609030101010101" pitchFamily="49" charset="-122"/>
              </a:rPr>
              <a:t>m_a</a:t>
            </a:r>
            <a:r>
              <a:rPr lang="en-US" altLang="zh-CN" dirty="0">
                <a:solidFill>
                  <a:srgbClr val="000000"/>
                </a:solidFill>
                <a:latin typeface="新宋体" panose="02010609030101010101" pitchFamily="49" charset="-122"/>
                <a:ea typeface="新宋体" panose="02010609030101010101" pitchFamily="49" charset="-122"/>
              </a:rPr>
              <a:t> = 20;</a:t>
            </a:r>
          </a:p>
          <a:p>
            <a:pPr marL="581025" lvl="2" indent="0">
              <a:buNone/>
            </a:pPr>
            <a:r>
              <a:rPr lang="en-US" altLang="zh-CN" dirty="0">
                <a:solidFill>
                  <a:srgbClr val="000000"/>
                </a:solidFill>
                <a:latin typeface="新宋体" panose="02010609030101010101" pitchFamily="49" charset="-122"/>
                <a:ea typeface="新宋体" panose="02010609030101010101" pitchFamily="49" charset="-122"/>
              </a:rPr>
              <a:t>pa[2].</a:t>
            </a:r>
            <a:r>
              <a:rPr lang="en-US" altLang="zh-CN" dirty="0" err="1">
                <a:solidFill>
                  <a:srgbClr val="000000"/>
                </a:solidFill>
                <a:latin typeface="新宋体" panose="02010609030101010101" pitchFamily="49" charset="-122"/>
                <a:ea typeface="新宋体" panose="02010609030101010101" pitchFamily="49" charset="-122"/>
              </a:rPr>
              <a:t>mb_show</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"pa[2].</a:t>
            </a:r>
            <a:r>
              <a:rPr lang="en-US" altLang="zh-CN" dirty="0" err="1">
                <a:solidFill>
                  <a:srgbClr val="A31515"/>
                </a:solidFill>
                <a:latin typeface="新宋体" panose="02010609030101010101" pitchFamily="49" charset="-122"/>
                <a:ea typeface="新宋体" panose="02010609030101010101" pitchFamily="49" charset="-122"/>
              </a:rPr>
              <a:t>m_a</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p>
          <a:p>
            <a:pPr marL="581025" lvl="2" indent="0">
              <a:buNone/>
            </a:pPr>
            <a:r>
              <a:rPr lang="en-US" altLang="zh-CN" dirty="0">
                <a:solidFill>
                  <a:srgbClr val="0000FF"/>
                </a:solidFill>
                <a:latin typeface="新宋体" panose="02010609030101010101" pitchFamily="49" charset="-122"/>
                <a:ea typeface="新宋体" panose="02010609030101010101" pitchFamily="49" charset="-122"/>
              </a:rPr>
              <a:t>delete []</a:t>
            </a:r>
            <a:r>
              <a:rPr lang="en-US" altLang="zh-CN" dirty="0">
                <a:solidFill>
                  <a:srgbClr val="000000"/>
                </a:solidFill>
                <a:latin typeface="新宋体" panose="02010609030101010101" pitchFamily="49" charset="-122"/>
                <a:ea typeface="新宋体" panose="02010609030101010101" pitchFamily="49" charset="-122"/>
              </a:rPr>
              <a:t> pa</a:t>
            </a:r>
            <a:r>
              <a:rPr lang="en-US" altLang="zh-CN" dirty="0" smtClean="0">
                <a:solidFill>
                  <a:srgbClr val="000000"/>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0" name="Text Box 9"/>
          <p:cNvSpPr txBox="1">
            <a:spLocks noChangeArrowheads="1"/>
          </p:cNvSpPr>
          <p:nvPr/>
        </p:nvSpPr>
        <p:spPr bwMode="auto">
          <a:xfrm>
            <a:off x="5687124" y="4170228"/>
            <a:ext cx="3302387" cy="1884884"/>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08000" eaLnBrk="1" hangingPunct="1">
              <a:spcBef>
                <a:spcPct val="0"/>
              </a:spcBef>
              <a:buFontTx/>
              <a:buNone/>
            </a:pPr>
            <a:r>
              <a:rPr lang="zh-CN" altLang="en-US" sz="2000" dirty="0" smtClean="0">
                <a:ea typeface="楷体_GB2312" pitchFamily="49" charset="-122"/>
                <a:sym typeface="Wingdings" panose="05000000000000000000" pitchFamily="2" charset="2"/>
              </a:rPr>
              <a:t>对照代码</a:t>
            </a:r>
            <a:r>
              <a:rPr lang="pt-BR" altLang="zh-CN" sz="2000" dirty="0" smtClean="0">
                <a:ea typeface="楷体_GB2312" pitchFamily="49" charset="-122"/>
                <a:sym typeface="Wingdings" panose="05000000000000000000" pitchFamily="2" charset="2"/>
              </a:rPr>
              <a:t>:</a:t>
            </a:r>
            <a:endParaRPr lang="pt-BR" altLang="zh-CN" sz="2000" dirty="0">
              <a:ea typeface="楷体_GB2312" pitchFamily="49" charset="-122"/>
              <a:sym typeface="Wingdings" panose="05000000000000000000" pitchFamily="2" charset="2"/>
            </a:endParaRPr>
          </a:p>
          <a:p>
            <a:pPr marL="108000">
              <a:spcBef>
                <a:spcPts val="0"/>
              </a:spcBef>
              <a:buNone/>
            </a:pPr>
            <a:r>
              <a:rPr lang="en-US" altLang="zh-CN" sz="2000" dirty="0">
                <a:solidFill>
                  <a:srgbClr val="2B91AF"/>
                </a:solidFill>
                <a:latin typeface="新宋体" panose="02010609030101010101" pitchFamily="49" charset="-122"/>
                <a:ea typeface="新宋体" panose="02010609030101010101" pitchFamily="49" charset="-122"/>
              </a:rPr>
              <a:t>A</a:t>
            </a:r>
            <a:r>
              <a:rPr lang="en-US" altLang="zh-CN" sz="2000" dirty="0">
                <a:solidFill>
                  <a:srgbClr val="000000"/>
                </a:solidFill>
                <a:latin typeface="新宋体" panose="02010609030101010101" pitchFamily="49" charset="-122"/>
                <a:ea typeface="新宋体" panose="02010609030101010101" pitchFamily="49" charset="-122"/>
              </a:rPr>
              <a:t> *pa=</a:t>
            </a:r>
            <a:r>
              <a:rPr lang="en-US" altLang="zh-CN" sz="2000" dirty="0">
                <a:solidFill>
                  <a:srgbClr val="6F008A"/>
                </a:solidFill>
                <a:latin typeface="新宋体" panose="02010609030101010101" pitchFamily="49" charset="-122"/>
                <a:ea typeface="新宋体" panose="02010609030101010101" pitchFamily="49" charset="-122"/>
              </a:rPr>
              <a:t>NULL</a:t>
            </a:r>
            <a:r>
              <a:rPr lang="en-US" altLang="zh-CN" sz="2000" dirty="0">
                <a:solidFill>
                  <a:srgbClr val="000000"/>
                </a:solidFill>
                <a:latin typeface="新宋体" panose="02010609030101010101" pitchFamily="49" charset="-122"/>
                <a:ea typeface="新宋体" panose="02010609030101010101" pitchFamily="49" charset="-122"/>
              </a:rPr>
              <a:t>;</a:t>
            </a:r>
          </a:p>
          <a:p>
            <a:pPr marL="108000">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pa = </a:t>
            </a:r>
            <a:r>
              <a:rPr lang="en-US" altLang="zh-CN" sz="2000" dirty="0">
                <a:solidFill>
                  <a:srgbClr val="0000FF"/>
                </a:solidFill>
                <a:latin typeface="新宋体" panose="02010609030101010101" pitchFamily="49" charset="-122"/>
                <a:ea typeface="新宋体" panose="02010609030101010101" pitchFamily="49" charset="-122"/>
              </a:rPr>
              <a:t>new </a:t>
            </a:r>
            <a:r>
              <a:rPr lang="en-US" altLang="zh-CN" sz="2000" dirty="0">
                <a:solidFill>
                  <a:srgbClr val="2B91AF"/>
                </a:solidFill>
                <a:latin typeface="新宋体" panose="02010609030101010101" pitchFamily="49" charset="-122"/>
                <a:ea typeface="新宋体" panose="02010609030101010101" pitchFamily="49" charset="-122"/>
              </a:rPr>
              <a:t>A</a:t>
            </a:r>
            <a:r>
              <a:rPr lang="en-US" altLang="zh-CN" sz="2000" dirty="0">
                <a:solidFill>
                  <a:srgbClr val="000000"/>
                </a:solidFill>
                <a:latin typeface="新宋体" panose="02010609030101010101" pitchFamily="49" charset="-122"/>
                <a:ea typeface="新宋体" panose="02010609030101010101" pitchFamily="49" charset="-122"/>
              </a:rPr>
              <a:t>(3);</a:t>
            </a:r>
          </a:p>
          <a:p>
            <a:pPr marL="108000">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pa-&gt;</a:t>
            </a:r>
            <a:r>
              <a:rPr lang="en-US" altLang="zh-CN" sz="2000" dirty="0" err="1">
                <a:solidFill>
                  <a:srgbClr val="000000"/>
                </a:solidFill>
                <a:latin typeface="新宋体" panose="02010609030101010101" pitchFamily="49" charset="-122"/>
                <a:ea typeface="新宋体" panose="02010609030101010101" pitchFamily="49" charset="-122"/>
              </a:rPr>
              <a:t>mb_show</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a:solidFill>
                  <a:srgbClr val="A31515"/>
                </a:solidFill>
                <a:latin typeface="新宋体" panose="02010609030101010101" pitchFamily="49" charset="-122"/>
                <a:ea typeface="新宋体" panose="02010609030101010101" pitchFamily="49" charset="-122"/>
              </a:rPr>
              <a:t>"pa-&gt;</a:t>
            </a:r>
            <a:r>
              <a:rPr lang="en-US" altLang="zh-CN" sz="2000" dirty="0" err="1">
                <a:solidFill>
                  <a:srgbClr val="A31515"/>
                </a:solidFill>
                <a:latin typeface="新宋体" panose="02010609030101010101" pitchFamily="49" charset="-122"/>
                <a:ea typeface="新宋体" panose="02010609030101010101" pitchFamily="49" charset="-122"/>
              </a:rPr>
              <a:t>m_a</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0000"/>
                </a:solidFill>
                <a:latin typeface="新宋体" panose="02010609030101010101" pitchFamily="49" charset="-122"/>
                <a:ea typeface="新宋体" panose="02010609030101010101" pitchFamily="49" charset="-122"/>
              </a:rPr>
              <a:t>);</a:t>
            </a:r>
          </a:p>
          <a:p>
            <a:pPr marL="108000">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delete </a:t>
            </a:r>
            <a:r>
              <a:rPr lang="en-US" altLang="zh-CN" sz="2000" dirty="0">
                <a:solidFill>
                  <a:srgbClr val="000000"/>
                </a:solidFill>
                <a:latin typeface="新宋体" panose="02010609030101010101" pitchFamily="49" charset="-122"/>
                <a:ea typeface="新宋体" panose="02010609030101010101" pitchFamily="49" charset="-122"/>
              </a:rPr>
              <a:t>pa</a:t>
            </a:r>
            <a:r>
              <a:rPr lang="en-US" altLang="zh-CN" sz="2000" dirty="0" smtClean="0">
                <a:solidFill>
                  <a:srgbClr val="000000"/>
                </a:solidFill>
                <a:latin typeface="新宋体" panose="02010609030101010101" pitchFamily="49" charset="-122"/>
                <a:ea typeface="新宋体" panose="02010609030101010101" pitchFamily="49" charset="-122"/>
              </a:rPr>
              <a:t>;</a:t>
            </a:r>
            <a:endParaRPr lang="en-US" altLang="zh-CN" sz="2000" dirty="0">
              <a:solidFill>
                <a:srgbClr val="000000"/>
              </a:solidFill>
              <a:latin typeface="新宋体" panose="02010609030101010101" pitchFamily="49" charset="-122"/>
              <a:ea typeface="新宋体" panose="02010609030101010101" pitchFamily="49" charset="-122"/>
            </a:endParaRPr>
          </a:p>
        </p:txBody>
      </p:sp>
      <p:cxnSp>
        <p:nvCxnSpPr>
          <p:cNvPr id="11" name="直接箭头连接符 10"/>
          <p:cNvCxnSpPr/>
          <p:nvPr/>
        </p:nvCxnSpPr>
        <p:spPr>
          <a:xfrm>
            <a:off x="3361473" y="4767920"/>
            <a:ext cx="2448312" cy="406246"/>
          </a:xfrm>
          <a:prstGeom prst="straightConnector1">
            <a:avLst/>
          </a:prstGeom>
          <a:solidFill>
            <a:srgbClr val="FFFF99"/>
          </a:solidFill>
          <a:ln w="38100" algn="ctr">
            <a:solidFill>
              <a:srgbClr val="FF3300"/>
            </a:solidFill>
            <a:miter lim="800000"/>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p:nvPr/>
        </p:nvCxnSpPr>
        <p:spPr>
          <a:xfrm flipV="1">
            <a:off x="3238812" y="5771858"/>
            <a:ext cx="2570973" cy="230751"/>
          </a:xfrm>
          <a:prstGeom prst="straightConnector1">
            <a:avLst/>
          </a:prstGeom>
          <a:solidFill>
            <a:srgbClr val="FFFF99"/>
          </a:solidFill>
          <a:ln w="38100" algn="ctr">
            <a:solidFill>
              <a:srgbClr val="FF3300"/>
            </a:solidFill>
            <a:miter lim="800000"/>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AutoShape 5"/>
          <p:cNvSpPr>
            <a:spLocks/>
          </p:cNvSpPr>
          <p:nvPr/>
        </p:nvSpPr>
        <p:spPr bwMode="auto">
          <a:xfrm>
            <a:off x="3516903" y="4097245"/>
            <a:ext cx="1352300" cy="404255"/>
          </a:xfrm>
          <a:prstGeom prst="borderCallout2">
            <a:avLst>
              <a:gd name="adj1" fmla="val 68174"/>
              <a:gd name="adj2" fmla="val -324"/>
              <a:gd name="adj3" fmla="val 67835"/>
              <a:gd name="adj4" fmla="val -5644"/>
              <a:gd name="adj5" fmla="val 113753"/>
              <a:gd name="adj6" fmla="val -25564"/>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ea typeface="楷体_GB2312" pitchFamily="49" charset="-122"/>
              </a:rPr>
              <a:t>指针数组。</a:t>
            </a:r>
            <a:endParaRPr lang="en-US" altLang="zh-CN" sz="2000" dirty="0">
              <a:ea typeface="楷体_GB2312" pitchFamily="49" charset="-122"/>
            </a:endParaRPr>
          </a:p>
        </p:txBody>
      </p:sp>
    </p:spTree>
    <p:extLst>
      <p:ext uri="{BB962C8B-B14F-4D97-AF65-F5344CB8AC3E}">
        <p14:creationId xmlns:p14="http://schemas.microsoft.com/office/powerpoint/2010/main" val="22750027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下面程序是否有误</a:t>
            </a:r>
            <a:r>
              <a:rPr lang="en-US" altLang="zh-CN" dirty="0"/>
              <a:t>? </a:t>
            </a:r>
            <a:r>
              <a:rPr lang="zh-CN" altLang="en-US" dirty="0"/>
              <a:t>如果没有，输出什么</a:t>
            </a:r>
            <a:r>
              <a:rPr lang="en-US" altLang="zh-CN" dirty="0"/>
              <a:t>?</a:t>
            </a:r>
            <a:endParaRPr lang="zh-CN" altLang="en-US" dirty="0">
              <a:solidFill>
                <a:srgbClr val="0000FF"/>
              </a:solidFill>
            </a:endParaRPr>
          </a:p>
        </p:txBody>
      </p:sp>
      <p:sp>
        <p:nvSpPr>
          <p:cNvPr id="3" name="内容占位符 2"/>
          <p:cNvSpPr>
            <a:spLocks noGrp="1"/>
          </p:cNvSpPr>
          <p:nvPr>
            <p:ph idx="1"/>
          </p:nvPr>
        </p:nvSpPr>
        <p:spPr/>
        <p:txBody>
          <a:bodyPr>
            <a:noAutofit/>
          </a:bodyPr>
          <a:lstStyle/>
          <a:p>
            <a:pPr marL="0" indent="0">
              <a:lnSpc>
                <a:spcPts val="1800"/>
              </a:lnSpc>
              <a:spcBef>
                <a:spcPts val="0"/>
              </a:spcBef>
              <a:buNone/>
            </a:pPr>
            <a:r>
              <a:rPr lang="en-US" altLang="zh-CN" sz="2000" dirty="0">
                <a:solidFill>
                  <a:srgbClr val="808080"/>
                </a:solidFill>
                <a:latin typeface="新宋体" panose="02010609030101010101" pitchFamily="49" charset="-122"/>
                <a:ea typeface="新宋体" panose="02010609030101010101" pitchFamily="49" charset="-122"/>
              </a:rPr>
              <a:t>#include</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iostream</a:t>
            </a:r>
            <a:r>
              <a:rPr lang="en-US" altLang="zh-CN" sz="2000" dirty="0">
                <a:solidFill>
                  <a:srgbClr val="A31515"/>
                </a:solidFill>
                <a:latin typeface="新宋体" panose="02010609030101010101" pitchFamily="49" charset="-122"/>
                <a:ea typeface="新宋体" panose="02010609030101010101" pitchFamily="49" charset="-122"/>
              </a:rPr>
              <a:t>&gt;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using</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namespace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std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smtClean="0">
                <a:solidFill>
                  <a:srgbClr val="2B91AF"/>
                </a:solidFill>
                <a:latin typeface="新宋体" panose="02010609030101010101" pitchFamily="49" charset="-122"/>
                <a:ea typeface="新宋体" panose="02010609030101010101" pitchFamily="49" charset="-122"/>
              </a:rPr>
              <a:t>A</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m_p</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m_p</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0000FF"/>
                </a:solidFill>
                <a:latin typeface="新宋体" panose="02010609030101010101" pitchFamily="49" charset="-122"/>
                <a:ea typeface="新宋体" panose="02010609030101010101" pitchFamily="49" charset="-122"/>
              </a:rPr>
              <a:t>nullptr</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 { </a:t>
            </a:r>
            <a:r>
              <a:rPr lang="en-US" altLang="zh-CN" sz="2000" dirty="0">
                <a:solidFill>
                  <a:srgbClr val="0000FF"/>
                </a:solidFill>
                <a:latin typeface="新宋体" panose="02010609030101010101" pitchFamily="49" charset="-122"/>
                <a:ea typeface="新宋体" panose="02010609030101010101" pitchFamily="49" charset="-122"/>
              </a:rPr>
              <a:t>delete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000000"/>
                </a:solidFill>
                <a:latin typeface="新宋体" panose="02010609030101010101" pitchFamily="49" charset="-122"/>
                <a:ea typeface="新宋体" panose="02010609030101010101" pitchFamily="49" charset="-122"/>
              </a:rPr>
              <a:t>m_p</a:t>
            </a:r>
            <a:r>
              <a:rPr lang="en-US" altLang="zh-CN" sz="20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mb_init</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err="1">
                <a:solidFill>
                  <a:srgbClr val="000000"/>
                </a:solidFill>
                <a:latin typeface="新宋体" panose="02010609030101010101" pitchFamily="49" charset="-122"/>
                <a:ea typeface="新宋体" panose="02010609030101010101" pitchFamily="49" charset="-122"/>
              </a:rPr>
              <a:t>m_p</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0000FF"/>
                </a:solidFill>
                <a:latin typeface="新宋体" panose="02010609030101010101" pitchFamily="49" charset="-122"/>
                <a:ea typeface="新宋体" panose="02010609030101010101" pitchFamily="49" charset="-122"/>
              </a:rPr>
              <a:t>new</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(10); }</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mb_show</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m_p</a:t>
            </a:r>
            <a:r>
              <a:rPr lang="en-US" altLang="zh-CN" sz="2000" dirty="0">
                <a:solidFill>
                  <a:srgbClr val="A31515"/>
                </a:solidFill>
                <a:latin typeface="新宋体" panose="02010609030101010101" pitchFamily="49" charset="-122"/>
                <a:ea typeface="新宋体" panose="02010609030101010101" pitchFamily="49" charset="-122"/>
              </a:rPr>
              <a:t>) = "</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m_p</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A</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main(</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808080"/>
                </a:solidFill>
                <a:latin typeface="新宋体" panose="02010609030101010101" pitchFamily="49" charset="-122"/>
                <a:ea typeface="新宋体" panose="02010609030101010101" pitchFamily="49" charset="-122"/>
              </a:rPr>
              <a:t>argc</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char</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808080"/>
                </a:solidFill>
                <a:latin typeface="新宋体" panose="02010609030101010101" pitchFamily="49" charset="-122"/>
                <a:ea typeface="新宋体" panose="02010609030101010101" pitchFamily="49" charset="-122"/>
              </a:rPr>
              <a:t>args</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A</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a</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a.mb_init</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A</a:t>
            </a:r>
            <a:r>
              <a:rPr lang="en-US" altLang="zh-CN" sz="2000" dirty="0">
                <a:solidFill>
                  <a:srgbClr val="000000"/>
                </a:solidFill>
                <a:latin typeface="新宋体" panose="02010609030101010101" pitchFamily="49" charset="-122"/>
                <a:ea typeface="新宋体" panose="02010609030101010101" pitchFamily="49" charset="-122"/>
              </a:rPr>
              <a:t> b = a;</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b.mb_show</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system(</a:t>
            </a:r>
            <a:r>
              <a:rPr lang="en-US" altLang="zh-CN" sz="2000" dirty="0">
                <a:solidFill>
                  <a:srgbClr val="A31515"/>
                </a:solidFill>
                <a:latin typeface="新宋体" panose="02010609030101010101" pitchFamily="49" charset="-122"/>
                <a:ea typeface="新宋体" panose="02010609030101010101" pitchFamily="49" charset="-122"/>
              </a:rPr>
              <a:t>"pause"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返回</a:t>
            </a:r>
            <a:r>
              <a:rPr lang="en-US" altLang="zh-CN" sz="2000" dirty="0">
                <a:solidFill>
                  <a:srgbClr val="008000"/>
                </a:solidFill>
                <a:latin typeface="新宋体" panose="02010609030101010101" pitchFamily="49" charset="-122"/>
                <a:ea typeface="新宋体" panose="02010609030101010101" pitchFamily="49" charset="-122"/>
              </a:rPr>
              <a:t>0</a:t>
            </a:r>
            <a:r>
              <a:rPr lang="zh-CN" altLang="en-US" sz="2000" dirty="0">
                <a:solidFill>
                  <a:srgbClr val="008000"/>
                </a:solidFill>
                <a:latin typeface="新宋体" panose="02010609030101010101" pitchFamily="49" charset="-122"/>
                <a:ea typeface="新宋体" panose="02010609030101010101" pitchFamily="49" charset="-122"/>
              </a:rPr>
              <a:t>表明程序运行成功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main</a:t>
            </a:r>
            <a:r>
              <a:rPr lang="zh-CN" altLang="en-US" sz="2000" dirty="0">
                <a:solidFill>
                  <a:srgbClr val="008000"/>
                </a:solidFill>
                <a:latin typeface="新宋体" panose="02010609030101010101" pitchFamily="49" charset="-122"/>
                <a:ea typeface="新宋体" panose="02010609030101010101" pitchFamily="49" charset="-122"/>
              </a:rPr>
              <a:t>函数结束</a:t>
            </a:r>
            <a:endParaRPr lang="en-US" altLang="zh-CN" sz="20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3" name="AutoShape 5"/>
          <p:cNvSpPr>
            <a:spLocks/>
          </p:cNvSpPr>
          <p:nvPr/>
        </p:nvSpPr>
        <p:spPr bwMode="auto">
          <a:xfrm>
            <a:off x="3305030" y="4587899"/>
            <a:ext cx="4233195" cy="1043467"/>
          </a:xfrm>
          <a:prstGeom prst="borderCallout2">
            <a:avLst>
              <a:gd name="adj1" fmla="val 68174"/>
              <a:gd name="adj2" fmla="val -324"/>
              <a:gd name="adj3" fmla="val 67835"/>
              <a:gd name="adj4" fmla="val -5644"/>
              <a:gd name="adj5" fmla="val 68361"/>
              <a:gd name="adj6" fmla="val -27755"/>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a:ea typeface="楷体_GB2312" pitchFamily="49" charset="-122"/>
              </a:rPr>
              <a:t>结果</a:t>
            </a:r>
            <a:r>
              <a:rPr lang="en-US" altLang="zh-CN" sz="2000" dirty="0">
                <a:ea typeface="楷体_GB2312" pitchFamily="49" charset="-122"/>
              </a:rPr>
              <a:t>: </a:t>
            </a:r>
            <a:r>
              <a:rPr lang="en-US" altLang="zh-CN" sz="2000" dirty="0" err="1">
                <a:ea typeface="楷体_GB2312" pitchFamily="49" charset="-122"/>
              </a:rPr>
              <a:t>b.m_p</a:t>
            </a:r>
            <a:r>
              <a:rPr lang="en-US" altLang="zh-CN" sz="2000" dirty="0">
                <a:ea typeface="楷体_GB2312" pitchFamily="49" charset="-122"/>
              </a:rPr>
              <a:t> == </a:t>
            </a:r>
            <a:r>
              <a:rPr lang="en-US" altLang="zh-CN" sz="2000" dirty="0" err="1">
                <a:ea typeface="楷体_GB2312" pitchFamily="49" charset="-122"/>
              </a:rPr>
              <a:t>a.m_p</a:t>
            </a:r>
            <a:r>
              <a:rPr lang="zh-CN" altLang="en-US" sz="2000" dirty="0" smtClean="0">
                <a:ea typeface="楷体_GB2312" pitchFamily="49" charset="-122"/>
              </a:rPr>
              <a:t>。</a:t>
            </a:r>
            <a:endParaRPr lang="en-US" altLang="zh-CN" sz="2000" dirty="0" smtClean="0">
              <a:ea typeface="楷体_GB2312" pitchFamily="49" charset="-122"/>
            </a:endParaRPr>
          </a:p>
          <a:p>
            <a:pPr>
              <a:spcBef>
                <a:spcPct val="0"/>
              </a:spcBef>
              <a:buNone/>
            </a:pPr>
            <a:r>
              <a:rPr lang="zh-CN" altLang="en-US" sz="2000" dirty="0" smtClean="0">
                <a:ea typeface="楷体_GB2312" pitchFamily="49" charset="-122"/>
              </a:rPr>
              <a:t>最后</a:t>
            </a:r>
            <a:r>
              <a:rPr lang="zh-CN" altLang="en-US" sz="2000" dirty="0">
                <a:ea typeface="楷体_GB2312" pitchFamily="49" charset="-122"/>
              </a:rPr>
              <a:t>，分别通过</a:t>
            </a:r>
            <a:r>
              <a:rPr lang="en-US" altLang="zh-CN" sz="2000" dirty="0">
                <a:ea typeface="楷体_GB2312" pitchFamily="49" charset="-122"/>
              </a:rPr>
              <a:t>a</a:t>
            </a:r>
            <a:r>
              <a:rPr lang="zh-CN" altLang="en-US" sz="2000" dirty="0">
                <a:ea typeface="楷体_GB2312" pitchFamily="49" charset="-122"/>
              </a:rPr>
              <a:t>和</a:t>
            </a:r>
            <a:r>
              <a:rPr lang="en-US" altLang="zh-CN" sz="2000" dirty="0">
                <a:ea typeface="楷体_GB2312" pitchFamily="49" charset="-122"/>
              </a:rPr>
              <a:t>b</a:t>
            </a:r>
            <a:r>
              <a:rPr lang="zh-CN" altLang="en-US" sz="2000" dirty="0">
                <a:ea typeface="楷体_GB2312" pitchFamily="49" charset="-122"/>
              </a:rPr>
              <a:t>调用析构函数</a:t>
            </a:r>
            <a:r>
              <a:rPr lang="zh-CN" altLang="en-US" sz="2000" dirty="0" smtClean="0">
                <a:ea typeface="楷体_GB2312" pitchFamily="49" charset="-122"/>
              </a:rPr>
              <a:t>，</a:t>
            </a:r>
            <a:endParaRPr lang="en-US" altLang="zh-CN" sz="2000" dirty="0" smtClean="0">
              <a:ea typeface="楷体_GB2312" pitchFamily="49" charset="-122"/>
            </a:endParaRPr>
          </a:p>
          <a:p>
            <a:pPr>
              <a:spcBef>
                <a:spcPct val="0"/>
              </a:spcBef>
              <a:buNone/>
            </a:pPr>
            <a:r>
              <a:rPr lang="zh-CN" altLang="en-US" sz="2000" dirty="0" smtClean="0">
                <a:ea typeface="楷体_GB2312" pitchFamily="49" charset="-122"/>
              </a:rPr>
              <a:t>两</a:t>
            </a:r>
            <a:r>
              <a:rPr lang="zh-CN" altLang="en-US" sz="2000" dirty="0">
                <a:ea typeface="楷体_GB2312" pitchFamily="49" charset="-122"/>
              </a:rPr>
              <a:t>次</a:t>
            </a:r>
            <a:r>
              <a:rPr lang="en-US" altLang="zh-CN" sz="2000" dirty="0">
                <a:ea typeface="楷体_GB2312" pitchFamily="49" charset="-122"/>
              </a:rPr>
              <a:t>delete</a:t>
            </a:r>
            <a:r>
              <a:rPr lang="zh-CN" altLang="en-US" sz="2000" dirty="0">
                <a:ea typeface="楷体_GB2312" pitchFamily="49" charset="-122"/>
              </a:rPr>
              <a:t>同一个内存空间</a:t>
            </a:r>
            <a:r>
              <a:rPr lang="zh-CN" altLang="en-US" sz="2000" dirty="0" smtClean="0">
                <a:ea typeface="楷体_GB2312" pitchFamily="49" charset="-122"/>
              </a:rPr>
              <a:t>。</a:t>
            </a:r>
            <a:endParaRPr lang="en-US" altLang="zh-CN" sz="2000" dirty="0">
              <a:ea typeface="楷体_GB2312" pitchFamily="49" charset="-122"/>
            </a:endParaRPr>
          </a:p>
        </p:txBody>
      </p:sp>
      <p:sp>
        <p:nvSpPr>
          <p:cNvPr id="9" name="文本框 8"/>
          <p:cNvSpPr txBox="1"/>
          <p:nvPr>
            <p:custDataLst>
              <p:tags r:id="rId1"/>
            </p:custDataLst>
          </p:nvPr>
        </p:nvSpPr>
        <p:spPr>
          <a:xfrm>
            <a:off x="6726742" y="2570530"/>
            <a:ext cx="2087332" cy="807581"/>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defPPr>
              <a:defRPr lang="zh-CN"/>
            </a:defPPr>
            <a:lvl1pPr marL="180000">
              <a:spcBef>
                <a:spcPct val="0"/>
              </a:spcBef>
              <a:buFontTx/>
              <a:buNone/>
              <a:defRPr kumimoji="1" sz="2000" b="1">
                <a:latin typeface="Times New Roman" panose="02020603050405020304" pitchFamily="18" charset="0"/>
                <a:ea typeface="楷体_GB2312" pitchFamily="49" charset="-122"/>
              </a:defRPr>
            </a:lvl1pPr>
            <a:lvl2pPr marL="742950" indent="-285750">
              <a:spcBef>
                <a:spcPct val="20000"/>
              </a:spcBef>
              <a:buChar char="–"/>
              <a:defRPr kumimoji="1" sz="2800" b="1">
                <a:latin typeface="Times New Roman" panose="02020603050405020304" pitchFamily="18" charset="0"/>
                <a:ea typeface="宋体" panose="02010600030101010101" pitchFamily="2" charset="-122"/>
              </a:defRPr>
            </a:lvl2pPr>
            <a:lvl3pPr marL="1143000" indent="-228600">
              <a:spcBef>
                <a:spcPct val="20000"/>
              </a:spcBef>
              <a:buChar char="•"/>
              <a:defRPr kumimoji="1" sz="2400" b="1">
                <a:latin typeface="Times New Roman" panose="02020603050405020304" pitchFamily="18" charset="0"/>
                <a:ea typeface="宋体" panose="02010600030101010101" pitchFamily="2" charset="-122"/>
              </a:defRPr>
            </a:lvl3pPr>
            <a:lvl4pPr marL="1600200" indent="-228600">
              <a:spcBef>
                <a:spcPct val="20000"/>
              </a:spcBef>
              <a:buChar char="–"/>
              <a:defRPr kumimoji="1" sz="2000" b="1">
                <a:latin typeface="Times New Roman" panose="02020603050405020304" pitchFamily="18" charset="0"/>
                <a:ea typeface="宋体" panose="02010600030101010101" pitchFamily="2" charset="-122"/>
              </a:defRPr>
            </a:lvl4pPr>
            <a:lvl5pPr marL="2057400" indent="-228600">
              <a:spcBef>
                <a:spcPct val="20000"/>
              </a:spcBef>
              <a:buChar char="»"/>
              <a:defRPr kumimoji="1" sz="2000" b="1">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latin typeface="Times New Roman" panose="02020603050405020304" pitchFamily="18" charset="0"/>
                <a:ea typeface="宋体" panose="02010600030101010101" pitchFamily="2" charset="-122"/>
              </a:defRPr>
            </a:lvl9pPr>
          </a:lstStyle>
          <a:p>
            <a:r>
              <a:rPr lang="zh-CN" altLang="en-US" dirty="0">
                <a:sym typeface="Microsoft Yahei" panose="020B0503020204020204" pitchFamily="34" charset="-122"/>
              </a:rPr>
              <a:t>本题假设内存申请一定会成功。</a:t>
            </a:r>
          </a:p>
        </p:txBody>
      </p:sp>
      <p:grpSp>
        <p:nvGrpSpPr>
          <p:cNvPr id="10" name="组合 9"/>
          <p:cNvGrpSpPr/>
          <p:nvPr/>
        </p:nvGrpSpPr>
        <p:grpSpPr>
          <a:xfrm>
            <a:off x="3964780" y="1595601"/>
            <a:ext cx="1111159" cy="829497"/>
            <a:chOff x="3031150" y="208665"/>
            <a:chExt cx="720090" cy="605155"/>
          </a:xfrm>
        </p:grpSpPr>
        <p:sp>
          <p:nvSpPr>
            <p:cNvPr id="11" name="文本框 4"/>
            <p:cNvSpPr txBox="1"/>
            <p:nvPr/>
          </p:nvSpPr>
          <p:spPr>
            <a:xfrm>
              <a:off x="3031150" y="208665"/>
              <a:ext cx="719455" cy="605155"/>
            </a:xfrm>
            <a:prstGeom prst="rect">
              <a:avLst/>
            </a:prstGeom>
            <a:solidFill>
              <a:schemeClr val="bg1"/>
            </a:solid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lnSpc>
                  <a:spcPts val="2300"/>
                </a:lnSpc>
                <a:spcAft>
                  <a:spcPts val="0"/>
                </a:spcAft>
              </a:pPr>
              <a:r>
                <a:rPr lang="en-US" b="1"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b="1" dirty="0" err="1" smtClean="0">
                  <a:effectLst/>
                  <a:latin typeface="Times New Roman" panose="02020603050405020304" pitchFamily="18" charset="0"/>
                  <a:ea typeface="宋体" panose="02010600030101010101" pitchFamily="2" charset="-122"/>
                  <a:cs typeface="宋体" panose="02010600030101010101" pitchFamily="2" charset="-122"/>
                </a:rPr>
                <a:t>m_p</a:t>
              </a:r>
              <a:endParaRPr lang="zh-CN" b="1"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300"/>
                </a:lnSpc>
                <a:spcAft>
                  <a:spcPts val="0"/>
                </a:spcAft>
              </a:pPr>
              <a:r>
                <a:rPr lang="en-US" altLang="zh-CN" b="1" dirty="0" smtClean="0">
                  <a:effectLst/>
                  <a:latin typeface="Times New Roman" panose="02020603050405020304" pitchFamily="18" charset="0"/>
                  <a:ea typeface="宋体" panose="02010600030101010101" pitchFamily="2" charset="-122"/>
                  <a:cs typeface="Times New Roman" panose="02020603050405020304" pitchFamily="18" charset="0"/>
                </a:rPr>
                <a:t> a: </a:t>
              </a:r>
              <a:r>
                <a:rPr lang="zh-CN" b="1"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dirty="0" smtClean="0">
                  <a:effectLst/>
                  <a:latin typeface="Times New Roman" panose="02020603050405020304" pitchFamily="18" charset="0"/>
                  <a:ea typeface="宋体" panose="02010600030101010101" pitchFamily="2" charset="-122"/>
                  <a:cs typeface="宋体" panose="02010600030101010101" pitchFamily="2" charset="-122"/>
                </a:rPr>
                <a:t>A</a:t>
              </a:r>
              <a:endParaRPr lang="zh-CN" b="1" dirty="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12" name="直接连接符 11"/>
            <p:cNvCxnSpPr/>
            <p:nvPr/>
          </p:nvCxnSpPr>
          <p:spPr>
            <a:xfrm>
              <a:off x="3031785" y="425200"/>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031785" y="609985"/>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4506207" y="1887329"/>
            <a:ext cx="935405" cy="235704"/>
            <a:chOff x="5217160" y="2053725"/>
            <a:chExt cx="935405" cy="235704"/>
          </a:xfrm>
        </p:grpSpPr>
        <p:sp>
          <p:nvSpPr>
            <p:cNvPr id="27" name="Line 20"/>
            <p:cNvSpPr>
              <a:spLocks noChangeShapeType="1"/>
            </p:cNvSpPr>
            <p:nvPr/>
          </p:nvSpPr>
          <p:spPr bwMode="auto">
            <a:xfrm>
              <a:off x="5367133" y="2166661"/>
              <a:ext cx="785432" cy="0"/>
            </a:xfrm>
            <a:prstGeom prst="line">
              <a:avLst/>
            </a:prstGeom>
            <a:noFill/>
            <a:ln w="38100">
              <a:solidFill>
                <a:srgbClr val="FF3300"/>
              </a:solidFill>
              <a:round/>
              <a:headEnd type="oval"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endParaRPr lang="zh-CN" altLang="en-US"/>
            </a:p>
          </p:txBody>
        </p:sp>
        <p:sp>
          <p:nvSpPr>
            <p:cNvPr id="28" name="Rectangle 14"/>
            <p:cNvSpPr>
              <a:spLocks noChangeArrowheads="1"/>
            </p:cNvSpPr>
            <p:nvPr/>
          </p:nvSpPr>
          <p:spPr bwMode="auto">
            <a:xfrm>
              <a:off x="5217160" y="2053725"/>
              <a:ext cx="263254" cy="235704"/>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en-US" altLang="zh-CN" sz="2000" dirty="0" smtClean="0">
                <a:solidFill>
                  <a:srgbClr val="000000"/>
                </a:solidFill>
                <a:ea typeface="新宋体" panose="02010609030101010101" pitchFamily="49" charset="-122"/>
              </a:endParaRPr>
            </a:p>
          </p:txBody>
        </p:sp>
      </p:grpSp>
      <p:sp>
        <p:nvSpPr>
          <p:cNvPr id="24" name="Rectangle 14"/>
          <p:cNvSpPr>
            <a:spLocks noChangeArrowheads="1"/>
          </p:cNvSpPr>
          <p:nvPr/>
        </p:nvSpPr>
        <p:spPr bwMode="auto">
          <a:xfrm>
            <a:off x="5441613" y="1830962"/>
            <a:ext cx="1290869" cy="35877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dirty="0" smtClean="0">
                <a:solidFill>
                  <a:srgbClr val="000000"/>
                </a:solidFill>
                <a:ea typeface="新宋体" panose="02010609030101010101" pitchFamily="49" charset="-122"/>
              </a:rPr>
              <a:t>10</a:t>
            </a:r>
          </a:p>
        </p:txBody>
      </p:sp>
      <p:grpSp>
        <p:nvGrpSpPr>
          <p:cNvPr id="45" name="组合 44"/>
          <p:cNvGrpSpPr/>
          <p:nvPr/>
        </p:nvGrpSpPr>
        <p:grpSpPr>
          <a:xfrm>
            <a:off x="7275161" y="1595601"/>
            <a:ext cx="1111159" cy="829497"/>
            <a:chOff x="3031150" y="208665"/>
            <a:chExt cx="720090" cy="605155"/>
          </a:xfrm>
        </p:grpSpPr>
        <p:sp>
          <p:nvSpPr>
            <p:cNvPr id="46" name="文本框 4"/>
            <p:cNvSpPr txBox="1"/>
            <p:nvPr/>
          </p:nvSpPr>
          <p:spPr>
            <a:xfrm>
              <a:off x="3031150" y="208665"/>
              <a:ext cx="719455" cy="605155"/>
            </a:xfrm>
            <a:prstGeom prst="rect">
              <a:avLst/>
            </a:prstGeom>
            <a:solidFill>
              <a:schemeClr val="bg1"/>
            </a:solid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lnSpc>
                  <a:spcPts val="2300"/>
                </a:lnSpc>
                <a:spcAft>
                  <a:spcPts val="0"/>
                </a:spcAft>
              </a:pPr>
              <a:r>
                <a:rPr lang="en-US" b="1"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b="1" dirty="0" err="1" smtClean="0">
                  <a:effectLst/>
                  <a:latin typeface="Times New Roman" panose="02020603050405020304" pitchFamily="18" charset="0"/>
                  <a:ea typeface="宋体" panose="02010600030101010101" pitchFamily="2" charset="-122"/>
                  <a:cs typeface="宋体" panose="02010600030101010101" pitchFamily="2" charset="-122"/>
                </a:rPr>
                <a:t>m_p</a:t>
              </a:r>
              <a:endParaRPr lang="zh-CN" b="1"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300"/>
                </a:lnSpc>
                <a:spcAft>
                  <a:spcPts val="0"/>
                </a:spcAft>
              </a:pPr>
              <a:r>
                <a:rPr lang="en-US" altLang="zh-CN" b="1"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b</a:t>
              </a:r>
              <a:r>
                <a:rPr lang="en-US" altLang="zh-CN" b="1"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dirty="0" smtClean="0">
                  <a:effectLst/>
                  <a:latin typeface="Times New Roman" panose="02020603050405020304" pitchFamily="18" charset="0"/>
                  <a:ea typeface="宋体" panose="02010600030101010101" pitchFamily="2" charset="-122"/>
                  <a:cs typeface="宋体" panose="02010600030101010101" pitchFamily="2" charset="-122"/>
                </a:rPr>
                <a:t>A</a:t>
              </a:r>
              <a:endParaRPr lang="zh-CN" b="1" dirty="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47" name="直接连接符 46"/>
            <p:cNvCxnSpPr/>
            <p:nvPr/>
          </p:nvCxnSpPr>
          <p:spPr>
            <a:xfrm>
              <a:off x="3031785" y="425200"/>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031785" y="609985"/>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flipH="1">
            <a:off x="6726742" y="1887329"/>
            <a:ext cx="935405" cy="235704"/>
            <a:chOff x="5217160" y="2053725"/>
            <a:chExt cx="935405" cy="235704"/>
          </a:xfrm>
        </p:grpSpPr>
        <p:sp>
          <p:nvSpPr>
            <p:cNvPr id="50" name="Line 20"/>
            <p:cNvSpPr>
              <a:spLocks noChangeShapeType="1"/>
            </p:cNvSpPr>
            <p:nvPr/>
          </p:nvSpPr>
          <p:spPr bwMode="auto">
            <a:xfrm>
              <a:off x="5367133" y="2166661"/>
              <a:ext cx="785432" cy="0"/>
            </a:xfrm>
            <a:prstGeom prst="line">
              <a:avLst/>
            </a:prstGeom>
            <a:noFill/>
            <a:ln w="38100">
              <a:solidFill>
                <a:srgbClr val="FF3300"/>
              </a:solidFill>
              <a:round/>
              <a:headEnd type="oval"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endParaRPr lang="zh-CN" altLang="en-US"/>
            </a:p>
          </p:txBody>
        </p:sp>
        <p:sp>
          <p:nvSpPr>
            <p:cNvPr id="51" name="Rectangle 14"/>
            <p:cNvSpPr>
              <a:spLocks noChangeArrowheads="1"/>
            </p:cNvSpPr>
            <p:nvPr/>
          </p:nvSpPr>
          <p:spPr bwMode="auto">
            <a:xfrm>
              <a:off x="5217160" y="2053725"/>
              <a:ext cx="263254" cy="235704"/>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en-US" altLang="zh-CN" sz="2000" dirty="0" smtClean="0">
                <a:solidFill>
                  <a:srgbClr val="000000"/>
                </a:solidFill>
                <a:ea typeface="新宋体" panose="02010609030101010101" pitchFamily="49" charset="-122"/>
              </a:endParaRPr>
            </a:p>
          </p:txBody>
        </p:sp>
      </p:grpSp>
    </p:spTree>
    <p:extLst>
      <p:ext uri="{BB962C8B-B14F-4D97-AF65-F5344CB8AC3E}">
        <p14:creationId xmlns:p14="http://schemas.microsoft.com/office/powerpoint/2010/main" val="34127710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a:t>指针</a:t>
            </a:r>
          </a:p>
          <a:p>
            <a:r>
              <a:rPr lang="zh-CN" altLang="en-US" dirty="0"/>
              <a:t>指针与</a:t>
            </a:r>
            <a:r>
              <a:rPr lang="en-US" altLang="zh-CN" dirty="0" err="1"/>
              <a:t>const</a:t>
            </a:r>
            <a:endParaRPr lang="en-US" altLang="zh-CN" dirty="0"/>
          </a:p>
          <a:p>
            <a:r>
              <a:rPr lang="zh-CN" altLang="en-US" dirty="0"/>
              <a:t>左值引用</a:t>
            </a:r>
          </a:p>
          <a:p>
            <a:r>
              <a:rPr lang="zh-CN" altLang="en-US" dirty="0"/>
              <a:t>函数参数的传递方式</a:t>
            </a:r>
          </a:p>
          <a:p>
            <a:r>
              <a:rPr lang="zh-CN" altLang="en-US" dirty="0"/>
              <a:t>双向链表案例</a:t>
            </a:r>
          </a:p>
          <a:p>
            <a:r>
              <a:rPr lang="zh-CN" altLang="en-US" dirty="0"/>
              <a:t>复习</a:t>
            </a:r>
          </a:p>
          <a:p>
            <a:r>
              <a:rPr lang="zh-CN" altLang="en-US" dirty="0"/>
              <a:t>作业</a:t>
            </a:r>
          </a:p>
        </p:txBody>
      </p:sp>
      <p:sp>
        <p:nvSpPr>
          <p:cNvPr id="4" name="日期占位符 3"/>
          <p:cNvSpPr>
            <a:spLocks noGrp="1"/>
          </p:cNvSpPr>
          <p:nvPr>
            <p:ph type="dt" sz="half" idx="10"/>
          </p:nvPr>
        </p:nvSpPr>
        <p:spPr/>
        <p:txBody>
          <a:bodyPr/>
          <a:lstStyle/>
          <a:p>
            <a:fld id="{C2B53F0A-F76F-4225-8CCB-2FB6B8E06622}"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2170"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2103746"/>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10301572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指针与</a:t>
            </a:r>
            <a:r>
              <a:rPr lang="en-US" altLang="zh-CN" dirty="0" err="1" smtClean="0">
                <a:solidFill>
                  <a:srgbClr val="0000FF"/>
                </a:solidFill>
              </a:rPr>
              <a:t>const</a:t>
            </a:r>
            <a:endParaRPr lang="zh-CN" altLang="en-US" dirty="0">
              <a:solidFill>
                <a:srgbClr val="0000FF"/>
              </a:solidFill>
            </a:endParaRPr>
          </a:p>
        </p:txBody>
      </p:sp>
      <p:sp>
        <p:nvSpPr>
          <p:cNvPr id="3" name="内容占位符 2"/>
          <p:cNvSpPr>
            <a:spLocks noGrp="1"/>
          </p:cNvSpPr>
          <p:nvPr>
            <p:ph idx="1"/>
          </p:nvPr>
        </p:nvSpPr>
        <p:spPr/>
        <p:txBody>
          <a:bodyPr/>
          <a:lstStyle/>
          <a:p>
            <a:r>
              <a:rPr lang="zh-CN" altLang="en-US" dirty="0"/>
              <a:t>在定义指针时，</a:t>
            </a:r>
            <a:r>
              <a:rPr lang="en-US" altLang="zh-CN" dirty="0" err="1">
                <a:solidFill>
                  <a:srgbClr val="0000FF"/>
                </a:solidFill>
              </a:rPr>
              <a:t>const</a:t>
            </a:r>
            <a:r>
              <a:rPr lang="zh-CN" altLang="en-US" dirty="0"/>
              <a:t>的位置不同，其含义也不同。主要分三种情况：</a:t>
            </a:r>
          </a:p>
          <a:p>
            <a:pPr lvl="1"/>
            <a:r>
              <a:rPr lang="zh-CN" altLang="en-US" dirty="0"/>
              <a:t>指向常量的指针</a:t>
            </a:r>
            <a:r>
              <a:rPr lang="en-US" altLang="zh-CN" dirty="0"/>
              <a:t>(</a:t>
            </a:r>
            <a:r>
              <a:rPr lang="zh-CN" altLang="en-US" dirty="0"/>
              <a:t>常量指针</a:t>
            </a:r>
            <a:r>
              <a:rPr lang="en-US" altLang="zh-CN" dirty="0"/>
              <a:t>): </a:t>
            </a:r>
            <a:r>
              <a:rPr lang="en-US" altLang="zh-CN" dirty="0" err="1">
                <a:solidFill>
                  <a:srgbClr val="0000FF"/>
                </a:solidFill>
              </a:rPr>
              <a:t>const</a:t>
            </a:r>
            <a:r>
              <a:rPr lang="en-US" altLang="zh-CN" dirty="0"/>
              <a:t> </a:t>
            </a:r>
            <a:r>
              <a:rPr lang="en-US" altLang="zh-CN" dirty="0" smtClean="0"/>
              <a:t>A </a:t>
            </a:r>
            <a:r>
              <a:rPr lang="en-US" altLang="zh-CN" dirty="0"/>
              <a:t>*</a:t>
            </a:r>
            <a:r>
              <a:rPr lang="en-US" altLang="zh-CN" dirty="0" smtClean="0"/>
              <a:t>p</a:t>
            </a:r>
            <a:r>
              <a:rPr lang="zh-CN" altLang="en-US" dirty="0" smtClean="0"/>
              <a:t>。</a:t>
            </a:r>
            <a:endParaRPr lang="zh-CN" altLang="en-US" dirty="0"/>
          </a:p>
          <a:p>
            <a:pPr lvl="1"/>
            <a:r>
              <a:rPr lang="zh-CN" altLang="en-US" dirty="0"/>
              <a:t>指针</a:t>
            </a:r>
            <a:r>
              <a:rPr lang="zh-CN" altLang="en-US" dirty="0" smtClean="0"/>
              <a:t>常量</a:t>
            </a:r>
            <a:r>
              <a:rPr lang="en-US" altLang="zh-CN" dirty="0"/>
              <a:t>:  </a:t>
            </a:r>
            <a:r>
              <a:rPr lang="en-US" altLang="zh-CN" dirty="0" smtClean="0"/>
              <a:t>A* </a:t>
            </a:r>
            <a:r>
              <a:rPr lang="en-US" altLang="zh-CN" dirty="0" err="1">
                <a:solidFill>
                  <a:srgbClr val="0000FF"/>
                </a:solidFill>
              </a:rPr>
              <a:t>const</a:t>
            </a:r>
            <a:r>
              <a:rPr lang="en-US" altLang="zh-CN" dirty="0">
                <a:solidFill>
                  <a:srgbClr val="0000FF"/>
                </a:solidFill>
              </a:rPr>
              <a:t> </a:t>
            </a:r>
            <a:r>
              <a:rPr lang="en-US" altLang="zh-CN" dirty="0"/>
              <a:t>p = &amp;a</a:t>
            </a:r>
            <a:r>
              <a:rPr lang="en-US" altLang="zh-CN" dirty="0" smtClean="0"/>
              <a:t>; </a:t>
            </a:r>
            <a:r>
              <a:rPr lang="en-US" altLang="zh-CN" dirty="0" smtClean="0">
                <a:solidFill>
                  <a:schemeClr val="accent6">
                    <a:lumMod val="75000"/>
                  </a:schemeClr>
                </a:solidFill>
              </a:rPr>
              <a:t>// </a:t>
            </a:r>
            <a:r>
              <a:rPr lang="zh-CN" altLang="en-US" dirty="0" smtClean="0">
                <a:solidFill>
                  <a:schemeClr val="accent6">
                    <a:lumMod val="75000"/>
                  </a:schemeClr>
                </a:solidFill>
              </a:rPr>
              <a:t>在定义时必须赋值</a:t>
            </a:r>
            <a:r>
              <a:rPr lang="zh-CN" altLang="en-US" dirty="0" smtClean="0"/>
              <a:t>。</a:t>
            </a:r>
            <a:endParaRPr lang="zh-CN" altLang="en-US" dirty="0"/>
          </a:p>
          <a:p>
            <a:pPr lvl="1"/>
            <a:r>
              <a:rPr lang="zh-CN" altLang="en-US" dirty="0"/>
              <a:t>指向常量的指针常量</a:t>
            </a:r>
            <a:r>
              <a:rPr lang="en-US" altLang="zh-CN" dirty="0"/>
              <a:t>(</a:t>
            </a:r>
            <a:r>
              <a:rPr lang="zh-CN" altLang="en-US" dirty="0"/>
              <a:t>常量指针常量</a:t>
            </a:r>
            <a:r>
              <a:rPr lang="en-US" altLang="zh-CN" dirty="0" smtClean="0"/>
              <a:t>)</a:t>
            </a:r>
            <a:r>
              <a:rPr lang="en-US" altLang="zh-CN" dirty="0"/>
              <a:t> : </a:t>
            </a:r>
            <a:r>
              <a:rPr lang="en-US" altLang="zh-CN" dirty="0" smtClean="0"/>
              <a:t> </a:t>
            </a:r>
          </a:p>
          <a:p>
            <a:pPr lvl="2"/>
            <a:r>
              <a:rPr lang="en-US" altLang="zh-CN" dirty="0" err="1">
                <a:solidFill>
                  <a:srgbClr val="0000FF"/>
                </a:solidFill>
              </a:rPr>
              <a:t>const</a:t>
            </a:r>
            <a:r>
              <a:rPr lang="en-US" altLang="zh-CN" dirty="0">
                <a:solidFill>
                  <a:srgbClr val="0000FF"/>
                </a:solidFill>
              </a:rPr>
              <a:t> </a:t>
            </a:r>
            <a:r>
              <a:rPr lang="en-US" altLang="zh-CN" dirty="0"/>
              <a:t>A* </a:t>
            </a:r>
            <a:r>
              <a:rPr lang="en-US" altLang="zh-CN" dirty="0" err="1">
                <a:solidFill>
                  <a:srgbClr val="0000FF"/>
                </a:solidFill>
              </a:rPr>
              <a:t>const</a:t>
            </a:r>
            <a:r>
              <a:rPr lang="en-US" altLang="zh-CN" dirty="0">
                <a:solidFill>
                  <a:srgbClr val="0000FF"/>
                </a:solidFill>
              </a:rPr>
              <a:t> </a:t>
            </a:r>
            <a:r>
              <a:rPr lang="en-US" altLang="zh-CN" dirty="0"/>
              <a:t>p=&amp;a</a:t>
            </a:r>
            <a:r>
              <a:rPr lang="en-US" altLang="zh-CN" dirty="0" smtClean="0"/>
              <a:t>; </a:t>
            </a:r>
            <a:r>
              <a:rPr lang="en-US" altLang="zh-CN" dirty="0">
                <a:solidFill>
                  <a:schemeClr val="accent6">
                    <a:lumMod val="75000"/>
                  </a:schemeClr>
                </a:solidFill>
              </a:rPr>
              <a:t>// </a:t>
            </a:r>
            <a:r>
              <a:rPr lang="zh-CN" altLang="en-US" dirty="0">
                <a:solidFill>
                  <a:schemeClr val="accent6">
                    <a:lumMod val="75000"/>
                  </a:schemeClr>
                </a:solidFill>
              </a:rPr>
              <a:t>在定义时必须赋值</a:t>
            </a:r>
            <a:r>
              <a:rPr lang="zh-CN" altLang="en-US" dirty="0"/>
              <a:t>。</a:t>
            </a:r>
          </a:p>
        </p:txBody>
      </p:sp>
      <p:sp>
        <p:nvSpPr>
          <p:cNvPr id="4" name="日期占位符 3"/>
          <p:cNvSpPr>
            <a:spLocks noGrp="1"/>
          </p:cNvSpPr>
          <p:nvPr>
            <p:ph type="dt" sz="half" idx="10"/>
          </p:nvPr>
        </p:nvSpPr>
        <p:spPr/>
        <p:txBody>
          <a:bodyPr/>
          <a:lstStyle/>
          <a:p>
            <a:fld id="{734686F0-8D17-409B-AB78-7CACE79C15B6}"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529865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常量</a:t>
            </a:r>
            <a:r>
              <a:rPr lang="zh-CN" altLang="en-US" dirty="0" smtClean="0"/>
              <a:t>指针</a:t>
            </a:r>
            <a:r>
              <a:rPr lang="en-US" altLang="zh-CN" dirty="0" smtClean="0"/>
              <a:t>: </a:t>
            </a:r>
            <a:r>
              <a:rPr lang="zh-CN" altLang="en-US" dirty="0" smtClean="0"/>
              <a:t>指针本身</a:t>
            </a:r>
            <a:r>
              <a:rPr lang="zh-CN" altLang="en-US" dirty="0" smtClean="0">
                <a:solidFill>
                  <a:srgbClr val="FF0000"/>
                </a:solidFill>
              </a:rPr>
              <a:t>不是</a:t>
            </a:r>
            <a:r>
              <a:rPr lang="zh-CN" altLang="en-US" dirty="0" smtClean="0"/>
              <a:t>常量</a:t>
            </a:r>
            <a:endParaRPr lang="zh-CN" altLang="en-US" dirty="0"/>
          </a:p>
        </p:txBody>
      </p:sp>
      <p:sp>
        <p:nvSpPr>
          <p:cNvPr id="3" name="内容占位符 2"/>
          <p:cNvSpPr>
            <a:spLocks noGrp="1"/>
          </p:cNvSpPr>
          <p:nvPr>
            <p:ph idx="1"/>
          </p:nvPr>
        </p:nvSpPr>
        <p:spPr>
          <a:xfrm>
            <a:off x="461963" y="1457325"/>
            <a:ext cx="8220075" cy="438382"/>
          </a:xfrm>
        </p:spPr>
        <p:txBody>
          <a:bodyPr>
            <a:normAutofit fontScale="85000" lnSpcReduction="10000"/>
          </a:bodyPr>
          <a:lstStyle/>
          <a:p>
            <a:r>
              <a:rPr lang="zh-CN" altLang="en-US" dirty="0"/>
              <a:t>在指针定义语句的类型前加</a:t>
            </a:r>
            <a:r>
              <a:rPr lang="en-US" altLang="zh-CN" dirty="0" err="1">
                <a:solidFill>
                  <a:srgbClr val="0000FF"/>
                </a:solidFill>
              </a:rPr>
              <a:t>const</a:t>
            </a:r>
            <a:r>
              <a:rPr lang="zh-CN" altLang="en-US" dirty="0"/>
              <a:t>，表示指向的对象是常量。</a:t>
            </a:r>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461963" y="1895707"/>
            <a:ext cx="8220075" cy="4460644"/>
          </a:xfrm>
          <a:prstGeom prst="rect">
            <a:avLst/>
          </a:prstGeom>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=10):</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mb_show</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err="1" smtClean="0">
                <a:solidFill>
                  <a:srgbClr val="0000FF"/>
                </a:solidFill>
                <a:latin typeface="新宋体" panose="02010609030101010101" pitchFamily="49" charset="-122"/>
                <a:ea typeface="新宋体" panose="02010609030101010101" pitchFamily="49" charset="-122"/>
              </a:rPr>
              <a:t>const</a:t>
            </a:r>
            <a:r>
              <a:rPr lang="en-US" altLang="zh-CN" sz="1800" dirty="0" smtClean="0">
                <a:solidFill>
                  <a:srgbClr val="0000FF"/>
                </a:solidFill>
                <a:latin typeface="新宋体" panose="02010609030101010101" pitchFamily="49" charset="-122"/>
                <a:ea typeface="新宋体" panose="02010609030101010101" pitchFamily="49" charset="-122"/>
              </a:rPr>
              <a:t> char</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smtClean="0">
                <a:solidFill>
                  <a:srgbClr val="808080"/>
                </a:solidFill>
                <a:latin typeface="新宋体" panose="02010609030101010101" pitchFamily="49" charset="-122"/>
                <a:ea typeface="新宋体" panose="02010609030101010101" pitchFamily="49" charset="-122"/>
              </a:rPr>
              <a:t>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808080"/>
                </a:solidFill>
                <a:latin typeface="新宋体" panose="02010609030101010101" pitchFamily="49" charset="-122"/>
                <a:ea typeface="新宋体" panose="02010609030101010101" pitchFamily="49" charset="-122"/>
              </a:rPr>
              <a:t>s</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*pa;</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pa = &amp;a;</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pa-&gt;</a:t>
            </a:r>
            <a:r>
              <a:rPr lang="en-US" altLang="zh-CN" sz="1800" dirty="0" err="1">
                <a:solidFill>
                  <a:srgbClr val="008000"/>
                </a:solidFill>
                <a:latin typeface="新宋体" panose="02010609030101010101" pitchFamily="49" charset="-122"/>
                <a:ea typeface="新宋体" panose="02010609030101010101" pitchFamily="49" charset="-122"/>
              </a:rPr>
              <a:t>m_a</a:t>
            </a:r>
            <a:r>
              <a:rPr lang="en-US" altLang="zh-CN" sz="1800" dirty="0">
                <a:solidFill>
                  <a:srgbClr val="008000"/>
                </a:solidFill>
                <a:latin typeface="新宋体" panose="02010609030101010101" pitchFamily="49" charset="-122"/>
                <a:ea typeface="新宋体" panose="02010609030101010101" pitchFamily="49" charset="-122"/>
              </a:rPr>
              <a:t> = 20;</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pa-&gt;</a:t>
            </a:r>
            <a:r>
              <a:rPr lang="en-US" altLang="zh-CN" sz="1800" dirty="0" err="1">
                <a:solidFill>
                  <a:srgbClr val="000000"/>
                </a:solidFill>
                <a:latin typeface="新宋体" panose="02010609030101010101" pitchFamily="49" charset="-122"/>
                <a:ea typeface="新宋体" panose="02010609030101010101" pitchFamily="49" charset="-122"/>
              </a:rPr>
              <a:t>mb_show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en-US" sz="1800" dirty="0"/>
          </a:p>
        </p:txBody>
      </p:sp>
      <p:sp>
        <p:nvSpPr>
          <p:cNvPr id="10" name="Text Box 9"/>
          <p:cNvSpPr txBox="1">
            <a:spLocks noChangeArrowheads="1"/>
          </p:cNvSpPr>
          <p:nvPr/>
        </p:nvSpPr>
        <p:spPr bwMode="auto">
          <a:xfrm>
            <a:off x="7318583" y="5311657"/>
            <a:ext cx="1368215" cy="104469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smtClean="0">
                <a:ea typeface="楷体_GB2312" pitchFamily="49" charset="-122"/>
                <a:sym typeface="Wingdings" panose="05000000000000000000" pitchFamily="2" charset="2"/>
              </a:rPr>
              <a:t>结果</a:t>
            </a:r>
            <a:r>
              <a:rPr lang="zh-CN" altLang="pt-BR" sz="2000" dirty="0">
                <a:ea typeface="楷体_GB2312" pitchFamily="49" charset="-122"/>
                <a:sym typeface="Wingdings" panose="05000000000000000000" pitchFamily="2" charset="2"/>
              </a:rPr>
              <a:t>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=10</a:t>
            </a:r>
          </a:p>
        </p:txBody>
      </p:sp>
      <p:sp>
        <p:nvSpPr>
          <p:cNvPr id="11" name="AutoShape 5"/>
          <p:cNvSpPr>
            <a:spLocks/>
          </p:cNvSpPr>
          <p:nvPr/>
        </p:nvSpPr>
        <p:spPr bwMode="auto">
          <a:xfrm>
            <a:off x="4207201" y="1895707"/>
            <a:ext cx="4701055" cy="1583474"/>
          </a:xfrm>
          <a:prstGeom prst="borderCallout2">
            <a:avLst>
              <a:gd name="adj1" fmla="val 68174"/>
              <a:gd name="adj2" fmla="val -324"/>
              <a:gd name="adj3" fmla="val 67835"/>
              <a:gd name="adj4" fmla="val -11811"/>
              <a:gd name="adj5" fmla="val 108933"/>
              <a:gd name="adj6" fmla="val -557"/>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just">
              <a:spcBef>
                <a:spcPct val="0"/>
              </a:spcBef>
              <a:buNone/>
            </a:pPr>
            <a:r>
              <a:rPr lang="zh-CN" altLang="en-US" sz="2000" dirty="0">
                <a:solidFill>
                  <a:srgbClr val="FF0000"/>
                </a:solidFill>
                <a:ea typeface="楷体_GB2312" pitchFamily="49" charset="-122"/>
              </a:rPr>
              <a:t>不能</a:t>
            </a:r>
            <a:r>
              <a:rPr lang="zh-CN" altLang="en-US" sz="2000" dirty="0">
                <a:ea typeface="楷体_GB2312" pitchFamily="49" charset="-122"/>
              </a:rPr>
              <a:t>删除这里的关键字</a:t>
            </a:r>
            <a:r>
              <a:rPr lang="en-US" altLang="zh-CN" sz="2000" dirty="0" err="1">
                <a:solidFill>
                  <a:srgbClr val="0000FF"/>
                </a:solidFill>
                <a:ea typeface="楷体_GB2312" pitchFamily="49" charset="-122"/>
              </a:rPr>
              <a:t>const</a:t>
            </a:r>
            <a:r>
              <a:rPr lang="zh-CN" altLang="en-US" sz="2000" dirty="0">
                <a:ea typeface="楷体_GB2312" pitchFamily="49" charset="-122"/>
              </a:rPr>
              <a:t>。否则，下面语句“</a:t>
            </a:r>
            <a:r>
              <a:rPr lang="en-US" altLang="zh-CN" sz="2000" dirty="0">
                <a:ea typeface="楷体_GB2312" pitchFamily="49" charset="-122"/>
              </a:rPr>
              <a:t>pa-&gt;</a:t>
            </a:r>
            <a:r>
              <a:rPr lang="en-US" altLang="zh-CN" sz="2000" dirty="0" err="1">
                <a:ea typeface="楷体_GB2312" pitchFamily="49" charset="-122"/>
              </a:rPr>
              <a:t>mb_show</a:t>
            </a:r>
            <a:r>
              <a:rPr lang="en-US" altLang="zh-CN" sz="2000" dirty="0" smtClean="0">
                <a:ea typeface="楷体_GB2312" pitchFamily="49" charset="-122"/>
              </a:rPr>
              <a:t>(</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smtClean="0">
                <a:solidFill>
                  <a:srgbClr val="960032"/>
                </a:solidFill>
                <a:ea typeface="楷体_GB2312" pitchFamily="49" charset="-122"/>
              </a:rPr>
              <a:t>m_a</a:t>
            </a:r>
            <a:r>
              <a:rPr lang="en-US" altLang="zh-CN" sz="2000" dirty="0" smtClean="0">
                <a:solidFill>
                  <a:srgbClr val="960032"/>
                </a:solidFill>
                <a:ea typeface="楷体_GB2312" pitchFamily="49" charset="-122"/>
              </a:rPr>
              <a:t>=</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smtClean="0">
                <a:ea typeface="楷体_GB2312" pitchFamily="49" charset="-122"/>
              </a:rPr>
              <a:t>);”</a:t>
            </a:r>
            <a:r>
              <a:rPr lang="zh-CN" altLang="en-US" sz="2000" dirty="0">
                <a:ea typeface="楷体_GB2312" pitchFamily="49" charset="-122"/>
              </a:rPr>
              <a:t>无法通过编译</a:t>
            </a:r>
            <a:r>
              <a:rPr lang="zh-CN" altLang="en-US" sz="2000" dirty="0" smtClean="0">
                <a:ea typeface="楷体_GB2312" pitchFamily="49" charset="-122"/>
              </a:rPr>
              <a:t>。这里的</a:t>
            </a:r>
            <a:r>
              <a:rPr lang="zh-CN" altLang="en-US" sz="2000" dirty="0">
                <a:ea typeface="楷体_GB2312" pitchFamily="49" charset="-122"/>
              </a:rPr>
              <a:t>关键字</a:t>
            </a:r>
            <a:r>
              <a:rPr lang="en-US" altLang="zh-CN" sz="2000" dirty="0" err="1">
                <a:solidFill>
                  <a:srgbClr val="0000FF"/>
                </a:solidFill>
                <a:ea typeface="楷体_GB2312" pitchFamily="49" charset="-122"/>
              </a:rPr>
              <a:t>const</a:t>
            </a:r>
            <a:r>
              <a:rPr lang="zh-CN" altLang="en-US" sz="2000" dirty="0" smtClean="0">
                <a:ea typeface="楷体_GB2312" pitchFamily="49" charset="-122"/>
              </a:rPr>
              <a:t>保证成员函数</a:t>
            </a:r>
            <a:r>
              <a:rPr lang="en-US" altLang="zh-CN" sz="2000" dirty="0" err="1">
                <a:ea typeface="楷体_GB2312" pitchFamily="49" charset="-122"/>
              </a:rPr>
              <a:t>mb_show</a:t>
            </a:r>
            <a:r>
              <a:rPr lang="zh-CN" altLang="en-US" sz="2000" dirty="0" smtClean="0">
                <a:solidFill>
                  <a:srgbClr val="FF0000"/>
                </a:solidFill>
                <a:ea typeface="楷体_GB2312" pitchFamily="49" charset="-122"/>
              </a:rPr>
              <a:t>不会修改</a:t>
            </a:r>
            <a:r>
              <a:rPr lang="zh-CN" altLang="en-US" sz="2000" dirty="0" smtClean="0">
                <a:ea typeface="楷体_GB2312" pitchFamily="49" charset="-122"/>
              </a:rPr>
              <a:t>当前实例对象的成员变量的值。</a:t>
            </a:r>
            <a:endParaRPr lang="en-US" altLang="zh-CN" sz="2000" dirty="0">
              <a:ea typeface="楷体_GB2312" pitchFamily="49" charset="-122"/>
            </a:endParaRPr>
          </a:p>
        </p:txBody>
      </p:sp>
      <p:sp>
        <p:nvSpPr>
          <p:cNvPr id="12" name="AutoShape 5"/>
          <p:cNvSpPr>
            <a:spLocks/>
          </p:cNvSpPr>
          <p:nvPr/>
        </p:nvSpPr>
        <p:spPr bwMode="auto">
          <a:xfrm>
            <a:off x="3420790" y="4134466"/>
            <a:ext cx="3656284" cy="368182"/>
          </a:xfrm>
          <a:prstGeom prst="borderCallout2">
            <a:avLst>
              <a:gd name="adj1" fmla="val 68174"/>
              <a:gd name="adj2" fmla="val -324"/>
              <a:gd name="adj3" fmla="val 72434"/>
              <a:gd name="adj4" fmla="val -10738"/>
              <a:gd name="adj5" fmla="val 279202"/>
              <a:gd name="adj6" fmla="val -29198"/>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solidFill>
                  <a:srgbClr val="FF0000"/>
                </a:solidFill>
                <a:ea typeface="楷体_GB2312" pitchFamily="49" charset="-122"/>
              </a:rPr>
              <a:t>不允许</a:t>
            </a:r>
            <a:r>
              <a:rPr lang="zh-CN" altLang="en-US" sz="2000" dirty="0" smtClean="0">
                <a:ea typeface="楷体_GB2312" pitchFamily="49" charset="-122"/>
              </a:rPr>
              <a:t>修改“</a:t>
            </a:r>
            <a:r>
              <a:rPr lang="en-US" altLang="zh-CN" sz="2000" dirty="0">
                <a:ea typeface="楷体_GB2312" pitchFamily="49" charset="-122"/>
              </a:rPr>
              <a:t>pa-&gt;</a:t>
            </a:r>
            <a:r>
              <a:rPr lang="en-US" altLang="zh-CN" sz="2000" dirty="0" err="1">
                <a:ea typeface="楷体_GB2312" pitchFamily="49" charset="-122"/>
              </a:rPr>
              <a:t>m_a</a:t>
            </a:r>
            <a:r>
              <a:rPr lang="zh-CN" altLang="en-US" sz="2000" dirty="0" smtClean="0">
                <a:ea typeface="楷体_GB2312" pitchFamily="49" charset="-122"/>
              </a:rPr>
              <a:t>”的值。</a:t>
            </a:r>
            <a:endParaRPr lang="en-US" altLang="zh-CN" sz="2000" dirty="0">
              <a:ea typeface="楷体_GB2312" pitchFamily="49" charset="-122"/>
            </a:endParaRPr>
          </a:p>
        </p:txBody>
      </p:sp>
      <p:sp>
        <p:nvSpPr>
          <p:cNvPr id="13" name="AutoShape 5"/>
          <p:cNvSpPr>
            <a:spLocks/>
          </p:cNvSpPr>
          <p:nvPr/>
        </p:nvSpPr>
        <p:spPr bwMode="auto">
          <a:xfrm>
            <a:off x="3420790" y="4656456"/>
            <a:ext cx="3656284" cy="716023"/>
          </a:xfrm>
          <a:prstGeom prst="borderCallout2">
            <a:avLst>
              <a:gd name="adj1" fmla="val 68174"/>
              <a:gd name="adj2" fmla="val -324"/>
              <a:gd name="adj3" fmla="val 67835"/>
              <a:gd name="adj4" fmla="val -5644"/>
              <a:gd name="adj5" fmla="val 95373"/>
              <a:gd name="adj6" fmla="val -8357"/>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ea typeface="楷体_GB2312" pitchFamily="49" charset="-122"/>
              </a:rPr>
              <a:t>所</a:t>
            </a:r>
            <a:r>
              <a:rPr lang="zh-CN" altLang="en-US" sz="2000" dirty="0">
                <a:ea typeface="楷体_GB2312" pitchFamily="49" charset="-122"/>
              </a:rPr>
              <a:t>调用</a:t>
            </a:r>
            <a:r>
              <a:rPr lang="zh-CN" altLang="en-US" sz="2000" dirty="0" smtClean="0">
                <a:ea typeface="楷体_GB2312" pitchFamily="49" charset="-122"/>
              </a:rPr>
              <a:t>的成员函数</a:t>
            </a:r>
            <a:r>
              <a:rPr lang="zh-CN" altLang="en-US" sz="2000" dirty="0">
                <a:solidFill>
                  <a:srgbClr val="FF0000"/>
                </a:solidFill>
                <a:ea typeface="楷体_GB2312" pitchFamily="49" charset="-122"/>
              </a:rPr>
              <a:t>必须确保</a:t>
            </a:r>
            <a:r>
              <a:rPr lang="en-US" altLang="zh-CN" sz="2000" dirty="0">
                <a:ea typeface="楷体_GB2312" pitchFamily="49" charset="-122"/>
              </a:rPr>
              <a:t>a</a:t>
            </a:r>
            <a:r>
              <a:rPr lang="zh-CN" altLang="en-US" sz="2000" dirty="0">
                <a:ea typeface="楷体_GB2312" pitchFamily="49" charset="-122"/>
              </a:rPr>
              <a:t>的成员</a:t>
            </a:r>
            <a:r>
              <a:rPr lang="zh-CN" altLang="en-US" sz="2000" dirty="0" smtClean="0">
                <a:ea typeface="楷体_GB2312" pitchFamily="49" charset="-122"/>
              </a:rPr>
              <a:t>变量的值不会</a:t>
            </a:r>
            <a:r>
              <a:rPr lang="zh-CN" altLang="en-US" sz="2000" dirty="0">
                <a:ea typeface="楷体_GB2312" pitchFamily="49" charset="-122"/>
              </a:rPr>
              <a:t>被改变。</a:t>
            </a:r>
            <a:endParaRPr lang="en-US" altLang="zh-CN" sz="2000" dirty="0">
              <a:ea typeface="楷体_GB2312" pitchFamily="49" charset="-122"/>
            </a:endParaRPr>
          </a:p>
        </p:txBody>
      </p:sp>
    </p:spTree>
    <p:extLst>
      <p:ext uri="{BB962C8B-B14F-4D97-AF65-F5344CB8AC3E}">
        <p14:creationId xmlns:p14="http://schemas.microsoft.com/office/powerpoint/2010/main" val="1839467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1699504" y="2539202"/>
            <a:ext cx="1496663" cy="243840"/>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14" name="AutoShape 5"/>
          <p:cNvSpPr>
            <a:spLocks noChangeArrowheads="1"/>
          </p:cNvSpPr>
          <p:nvPr/>
        </p:nvSpPr>
        <p:spPr bwMode="auto">
          <a:xfrm>
            <a:off x="1325183" y="5256642"/>
            <a:ext cx="1496663" cy="243840"/>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p:txBody>
          <a:bodyPr/>
          <a:lstStyle/>
          <a:p>
            <a:r>
              <a:rPr lang="zh-CN" altLang="en-US" dirty="0" smtClean="0"/>
              <a:t>下面高亮的两处代码为什么采用引用</a:t>
            </a:r>
            <a:r>
              <a:rPr lang="en-US" altLang="zh-CN" dirty="0" smtClean="0"/>
              <a:t>?</a:t>
            </a:r>
            <a:endParaRPr lang="zh-CN" altLang="en-US" dirty="0"/>
          </a:p>
        </p:txBody>
      </p:sp>
      <p:sp>
        <p:nvSpPr>
          <p:cNvPr id="3" name="内容占位符 2"/>
          <p:cNvSpPr>
            <a:spLocks noGrp="1"/>
          </p:cNvSpPr>
          <p:nvPr>
            <p:ph idx="1"/>
          </p:nvPr>
        </p:nvSpPr>
        <p:spPr>
          <a:xfrm>
            <a:off x="749183" y="1409351"/>
            <a:ext cx="8261001" cy="2448000"/>
          </a:xfrm>
          <a:ln w="38100">
            <a:solidFill>
              <a:srgbClr val="FF0000"/>
            </a:solidFill>
          </a:ln>
        </p:spPr>
        <p:txBody>
          <a:bodyPr anchor="ctr" anchorCtr="0">
            <a:normAutofit/>
          </a:bodyPr>
          <a:lstStyle/>
          <a:p>
            <a:pPr marL="0" indent="0">
              <a:lnSpc>
                <a:spcPts val="23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extern</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CP_Complex</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operator +</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CP_Complex</a:t>
            </a:r>
            <a:r>
              <a:rPr lang="en-US" altLang="zh-CN" sz="2000" dirty="0">
                <a:solidFill>
                  <a:srgbClr val="000000"/>
                </a:solidFill>
                <a:latin typeface="新宋体" panose="02010609030101010101" pitchFamily="49" charset="-122"/>
                <a:ea typeface="新宋体" panose="02010609030101010101" pitchFamily="49" charset="-122"/>
              </a:rPr>
              <a:t>&amp; c1, </a:t>
            </a:r>
            <a:r>
              <a:rPr lang="en-US" altLang="zh-CN" sz="2000" dirty="0" err="1">
                <a:solidFill>
                  <a:srgbClr val="2B91AF"/>
                </a:solidFill>
                <a:latin typeface="新宋体" panose="02010609030101010101" pitchFamily="49" charset="-122"/>
                <a:ea typeface="新宋体" panose="02010609030101010101" pitchFamily="49" charset="-122"/>
              </a:rPr>
              <a:t>CP_Complex</a:t>
            </a:r>
            <a:r>
              <a:rPr lang="en-US" altLang="zh-CN" sz="2000" dirty="0">
                <a:solidFill>
                  <a:srgbClr val="000000"/>
                </a:solidFill>
                <a:latin typeface="新宋体" panose="02010609030101010101" pitchFamily="49" charset="-122"/>
                <a:ea typeface="新宋体" panose="02010609030101010101" pitchFamily="49" charset="-122"/>
              </a:rPr>
              <a:t>&amp; c2);</a:t>
            </a:r>
          </a:p>
          <a:p>
            <a:pPr marL="0" indent="0">
              <a:lnSpc>
                <a:spcPts val="23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extern</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CP_Complex</a:t>
            </a:r>
            <a:r>
              <a:rPr lang="en-US" altLang="zh-CN" sz="2000" dirty="0">
                <a:solidFill>
                  <a:srgbClr val="000000"/>
                </a:solidFill>
                <a:latin typeface="新宋体" panose="02010609030101010101" pitchFamily="49" charset="-122"/>
                <a:ea typeface="新宋体" panose="02010609030101010101" pitchFamily="49" charset="-122"/>
              </a:rPr>
              <a:t>&amp; </a:t>
            </a:r>
            <a:r>
              <a:rPr lang="en-US" altLang="zh-CN" sz="2000" dirty="0">
                <a:solidFill>
                  <a:srgbClr val="008080"/>
                </a:solidFill>
                <a:latin typeface="新宋体" panose="02010609030101010101" pitchFamily="49" charset="-122"/>
                <a:ea typeface="新宋体" panose="02010609030101010101" pitchFamily="49" charset="-122"/>
              </a:rPr>
              <a:t>operator ++</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CP_Complex</a:t>
            </a:r>
            <a:r>
              <a:rPr lang="en-US" altLang="zh-CN" sz="2000" dirty="0">
                <a:solidFill>
                  <a:srgbClr val="000000"/>
                </a:solidFill>
                <a:latin typeface="新宋体" panose="02010609030101010101" pitchFamily="49" charset="-122"/>
                <a:ea typeface="新宋体" panose="02010609030101010101" pitchFamily="49" charset="-122"/>
              </a:rPr>
              <a:t>&amp; c);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前置</a:t>
            </a:r>
            <a:r>
              <a:rPr lang="en-US" altLang="zh-CN" sz="2000" dirty="0">
                <a:solidFill>
                  <a:srgbClr val="008000"/>
                </a:solidFill>
                <a:latin typeface="新宋体" panose="02010609030101010101" pitchFamily="49" charset="-122"/>
                <a:ea typeface="新宋体" panose="02010609030101010101" pitchFamily="49" charset="-122"/>
              </a:rPr>
              <a: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3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extern</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CP_Complex</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operator ++</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CP_Complex</a:t>
            </a:r>
            <a:r>
              <a:rPr lang="en-US" altLang="zh-CN" sz="2000" dirty="0">
                <a:solidFill>
                  <a:srgbClr val="000000"/>
                </a:solidFill>
                <a:latin typeface="新宋体" panose="02010609030101010101" pitchFamily="49" charset="-122"/>
                <a:ea typeface="新宋体" panose="02010609030101010101" pitchFamily="49" charset="-122"/>
              </a:rPr>
              <a:t>&amp; c,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后置</a:t>
            </a:r>
            <a:r>
              <a:rPr lang="en-US" altLang="zh-CN" sz="2000" dirty="0">
                <a:solidFill>
                  <a:srgbClr val="008000"/>
                </a:solidFill>
                <a:latin typeface="新宋体" panose="02010609030101010101" pitchFamily="49" charset="-122"/>
                <a:ea typeface="新宋体" panose="02010609030101010101" pitchFamily="49" charset="-122"/>
              </a:rPr>
              <a:t>++</a:t>
            </a:r>
            <a:endParaRPr lang="en-US" altLang="zh-CN" sz="20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6"/>
          <p:cNvSpPr txBox="1">
            <a:spLocks noChangeArrowheads="1"/>
          </p:cNvSpPr>
          <p:nvPr/>
        </p:nvSpPr>
        <p:spPr bwMode="auto">
          <a:xfrm>
            <a:off x="174741" y="3853092"/>
            <a:ext cx="576000" cy="2448000"/>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sym typeface="Wingdings" panose="05000000000000000000" pitchFamily="2" charset="2"/>
              </a:rPr>
              <a:t>成员函数方式</a:t>
            </a:r>
          </a:p>
        </p:txBody>
      </p:sp>
      <p:sp>
        <p:nvSpPr>
          <p:cNvPr id="10" name="Text Box 7"/>
          <p:cNvSpPr txBox="1">
            <a:spLocks noChangeArrowheads="1"/>
          </p:cNvSpPr>
          <p:nvPr/>
        </p:nvSpPr>
        <p:spPr bwMode="auto">
          <a:xfrm>
            <a:off x="174741" y="1409351"/>
            <a:ext cx="574443" cy="2448000"/>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smtClean="0">
                <a:sym typeface="Wingdings" panose="05000000000000000000" pitchFamily="2" charset="2"/>
              </a:rPr>
              <a:t>全局函数</a:t>
            </a:r>
            <a:r>
              <a:rPr lang="zh-CN" altLang="en-US" dirty="0">
                <a:sym typeface="Wingdings" panose="05000000000000000000" pitchFamily="2" charset="2"/>
              </a:rPr>
              <a:t>方式</a:t>
            </a:r>
          </a:p>
        </p:txBody>
      </p:sp>
      <p:sp>
        <p:nvSpPr>
          <p:cNvPr id="11" name="内容占位符 2"/>
          <p:cNvSpPr txBox="1">
            <a:spLocks/>
          </p:cNvSpPr>
          <p:nvPr/>
        </p:nvSpPr>
        <p:spPr>
          <a:xfrm>
            <a:off x="749183" y="3853092"/>
            <a:ext cx="8261001" cy="2448000"/>
          </a:xfrm>
          <a:prstGeom prst="rect">
            <a:avLst/>
          </a:prstGeom>
          <a:ln w="38100">
            <a:solidFill>
              <a:srgbClr val="FF0000"/>
            </a:solidFill>
          </a:ln>
        </p:spPr>
        <p:txBody>
          <a:bodyPr vert="horz" lIns="91440" tIns="45720" rIns="91440" bIns="45720" rtlCol="0" anchor="ctr" anchorCtr="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2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CP_Complex</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2000" dirty="0" smtClean="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略去其他代码</a:t>
            </a:r>
            <a:endParaRPr lang="en-US" altLang="zh-CN" sz="2000" dirty="0">
              <a:solidFill>
                <a:srgbClr val="008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CP_Complex</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operator +</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CP_Complex</a:t>
            </a:r>
            <a:r>
              <a:rPr lang="en-US" altLang="zh-CN" sz="2000" dirty="0">
                <a:solidFill>
                  <a:srgbClr val="000000"/>
                </a:solidFill>
                <a:latin typeface="新宋体" panose="02010609030101010101" pitchFamily="49" charset="-122"/>
                <a:ea typeface="新宋体" panose="02010609030101010101" pitchFamily="49" charset="-122"/>
              </a:rPr>
              <a:t>&amp; c);</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CP_Complex</a:t>
            </a:r>
            <a:r>
              <a:rPr lang="en-US" altLang="zh-CN" sz="2000" dirty="0">
                <a:solidFill>
                  <a:srgbClr val="000000"/>
                </a:solidFill>
                <a:latin typeface="新宋体" panose="02010609030101010101" pitchFamily="49" charset="-122"/>
                <a:ea typeface="新宋体" panose="02010609030101010101" pitchFamily="49" charset="-122"/>
              </a:rPr>
              <a:t>&amp; </a:t>
            </a:r>
            <a:r>
              <a:rPr lang="en-US" altLang="zh-CN" sz="2000" dirty="0">
                <a:solidFill>
                  <a:srgbClr val="008080"/>
                </a:solidFill>
                <a:latin typeface="新宋体" panose="02010609030101010101" pitchFamily="49" charset="-122"/>
                <a:ea typeface="新宋体" panose="02010609030101010101" pitchFamily="49" charset="-122"/>
              </a:rPr>
              <a:t>operator ++</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前置</a:t>
            </a:r>
            <a:r>
              <a:rPr lang="en-US" altLang="zh-CN" sz="2000" dirty="0">
                <a:solidFill>
                  <a:srgbClr val="008000"/>
                </a:solidFill>
                <a:latin typeface="新宋体" panose="02010609030101010101" pitchFamily="49" charset="-122"/>
                <a:ea typeface="新宋体" panose="02010609030101010101" pitchFamily="49" charset="-122"/>
              </a:rPr>
              <a:t>++</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CP_Complex</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operator ++</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后置</a:t>
            </a:r>
            <a:r>
              <a:rPr lang="en-US" altLang="zh-CN" sz="2000" dirty="0">
                <a:solidFill>
                  <a:srgbClr val="008000"/>
                </a:solidFill>
                <a:latin typeface="新宋体" panose="02010609030101010101" pitchFamily="49" charset="-122"/>
                <a:ea typeface="新宋体" panose="02010609030101010101" pitchFamily="49" charset="-122"/>
              </a:rPr>
              <a:t>++</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err="1">
                <a:solidFill>
                  <a:srgbClr val="008000"/>
                </a:solidFill>
                <a:latin typeface="新宋体" panose="02010609030101010101" pitchFamily="49" charset="-122"/>
                <a:ea typeface="新宋体" panose="02010609030101010101" pitchFamily="49" charset="-122"/>
              </a:rPr>
              <a:t>CP_Complex</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p:txBody>
      </p:sp>
      <p:sp>
        <p:nvSpPr>
          <p:cNvPr id="13" name="AutoShape 5"/>
          <p:cNvSpPr>
            <a:spLocks/>
          </p:cNvSpPr>
          <p:nvPr/>
        </p:nvSpPr>
        <p:spPr bwMode="auto">
          <a:xfrm>
            <a:off x="1898612" y="1560071"/>
            <a:ext cx="2216188" cy="468313"/>
          </a:xfrm>
          <a:prstGeom prst="borderCallout2">
            <a:avLst>
              <a:gd name="adj1" fmla="val 55362"/>
              <a:gd name="adj2" fmla="val 257"/>
              <a:gd name="adj3" fmla="val 57743"/>
              <a:gd name="adj4" fmla="val -18788"/>
              <a:gd name="adj5" fmla="val 214380"/>
              <a:gd name="adj6" fmla="val -6131"/>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ea typeface="楷体_GB2312" pitchFamily="49" charset="-122"/>
              </a:rPr>
              <a:t>为什么采用引用</a:t>
            </a:r>
            <a:r>
              <a:rPr lang="en-US" altLang="zh-CN" sz="2000" dirty="0" smtClean="0">
                <a:ea typeface="楷体_GB2312" pitchFamily="49" charset="-122"/>
              </a:rPr>
              <a:t>?</a:t>
            </a:r>
            <a:endParaRPr lang="en-US" altLang="zh-CN" sz="2000" dirty="0">
              <a:ea typeface="楷体_GB2312" pitchFamily="49" charset="-122"/>
            </a:endParaRPr>
          </a:p>
        </p:txBody>
      </p:sp>
      <p:sp>
        <p:nvSpPr>
          <p:cNvPr id="15" name="AutoShape 5"/>
          <p:cNvSpPr>
            <a:spLocks/>
          </p:cNvSpPr>
          <p:nvPr/>
        </p:nvSpPr>
        <p:spPr bwMode="auto">
          <a:xfrm>
            <a:off x="3322251" y="4237968"/>
            <a:ext cx="2216188" cy="468313"/>
          </a:xfrm>
          <a:prstGeom prst="borderCallout2">
            <a:avLst>
              <a:gd name="adj1" fmla="val 55362"/>
              <a:gd name="adj2" fmla="val 257"/>
              <a:gd name="adj3" fmla="val 57743"/>
              <a:gd name="adj4" fmla="val -99799"/>
              <a:gd name="adj5" fmla="val 226286"/>
              <a:gd name="adj6" fmla="val -90664"/>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ea typeface="楷体_GB2312" pitchFamily="49" charset="-122"/>
              </a:rPr>
              <a:t>为什么采用引用</a:t>
            </a:r>
            <a:r>
              <a:rPr lang="en-US" altLang="zh-CN" sz="2000" dirty="0" smtClean="0">
                <a:ea typeface="楷体_GB2312" pitchFamily="49" charset="-122"/>
              </a:rPr>
              <a:t>?</a:t>
            </a:r>
            <a:endParaRPr lang="en-US" altLang="zh-CN" sz="2000" dirty="0">
              <a:ea typeface="楷体_GB2312" pitchFamily="49" charset="-122"/>
            </a:endParaRPr>
          </a:p>
        </p:txBody>
      </p:sp>
      <p:sp>
        <p:nvSpPr>
          <p:cNvPr id="16" name="Text Box 9"/>
          <p:cNvSpPr txBox="1">
            <a:spLocks noChangeArrowheads="1"/>
          </p:cNvSpPr>
          <p:nvPr/>
        </p:nvSpPr>
        <p:spPr bwMode="auto">
          <a:xfrm>
            <a:off x="6400801" y="4319789"/>
            <a:ext cx="2609384" cy="1757626"/>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en-US" sz="2000" dirty="0" smtClean="0">
                <a:ea typeface="楷体_GB2312" pitchFamily="49" charset="-122"/>
                <a:sym typeface="Wingdings" panose="05000000000000000000" pitchFamily="2" charset="2"/>
              </a:rPr>
              <a:t>答</a:t>
            </a:r>
            <a:r>
              <a:rPr lang="pt-BR" altLang="zh-CN" sz="2000" dirty="0" smtClean="0">
                <a:ea typeface="楷体_GB2312" pitchFamily="49" charset="-122"/>
                <a:sym typeface="Wingdings" panose="05000000000000000000" pitchFamily="2" charset="2"/>
              </a:rPr>
              <a:t>:</a:t>
            </a:r>
            <a:endParaRPr lang="pt-BR" altLang="zh-CN" sz="2000" dirty="0">
              <a:ea typeface="楷体_GB2312" pitchFamily="49" charset="-122"/>
              <a:sym typeface="Wingdings" panose="05000000000000000000" pitchFamily="2" charset="2"/>
            </a:endParaRPr>
          </a:p>
          <a:p>
            <a:pPr marL="180000">
              <a:spcBef>
                <a:spcPct val="0"/>
              </a:spcBef>
              <a:buNone/>
            </a:pPr>
            <a:r>
              <a:rPr lang="zh-CN" altLang="en-US" sz="2000" dirty="0" smtClean="0">
                <a:solidFill>
                  <a:srgbClr val="0000FF"/>
                </a:solidFill>
                <a:ea typeface="楷体_GB2312" pitchFamily="49" charset="-122"/>
                <a:sym typeface="Wingdings" panose="05000000000000000000" pitchFamily="2" charset="2"/>
              </a:rPr>
              <a:t>从语法上讲，不</a:t>
            </a:r>
            <a:r>
              <a:rPr lang="zh-CN" altLang="en-US" sz="2000" dirty="0">
                <a:solidFill>
                  <a:srgbClr val="0000FF"/>
                </a:solidFill>
                <a:ea typeface="楷体_GB2312" pitchFamily="49" charset="-122"/>
                <a:sym typeface="Wingdings" panose="05000000000000000000" pitchFamily="2" charset="2"/>
              </a:rPr>
              <a:t>采用引用也可以</a:t>
            </a:r>
            <a:r>
              <a:rPr lang="zh-CN" altLang="en-US" sz="2000" dirty="0" smtClean="0">
                <a:solidFill>
                  <a:srgbClr val="0000FF"/>
                </a:solidFill>
                <a:ea typeface="楷体_GB2312" pitchFamily="49" charset="-122"/>
                <a:sym typeface="Wingdings" panose="05000000000000000000" pitchFamily="2" charset="2"/>
              </a:rPr>
              <a:t>。但是</a:t>
            </a:r>
            <a:r>
              <a:rPr lang="zh-CN" altLang="en-US" sz="2000" dirty="0">
                <a:solidFill>
                  <a:srgbClr val="0000FF"/>
                </a:solidFill>
                <a:ea typeface="楷体_GB2312" pitchFamily="49" charset="-122"/>
                <a:sym typeface="Wingdings" panose="05000000000000000000" pitchFamily="2" charset="2"/>
              </a:rPr>
              <a:t>两者对运算“</a:t>
            </a:r>
            <a:r>
              <a:rPr lang="en-US" altLang="zh-CN" sz="2000" dirty="0">
                <a:solidFill>
                  <a:srgbClr val="0000FF"/>
                </a:solidFill>
                <a:ea typeface="楷体_GB2312" pitchFamily="49" charset="-122"/>
                <a:sym typeface="Wingdings" panose="05000000000000000000" pitchFamily="2" charset="2"/>
              </a:rPr>
              <a:t>++ (++c)”</a:t>
            </a:r>
            <a:r>
              <a:rPr lang="zh-CN" altLang="en-US" sz="2000" dirty="0">
                <a:solidFill>
                  <a:srgbClr val="0000FF"/>
                </a:solidFill>
                <a:ea typeface="楷体_GB2312" pitchFamily="49" charset="-122"/>
                <a:sym typeface="Wingdings" panose="05000000000000000000" pitchFamily="2" charset="2"/>
              </a:rPr>
              <a:t>的结果不同。</a:t>
            </a:r>
            <a:endParaRPr lang="en-US" altLang="zh-CN" sz="20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139735448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指针常量</a:t>
            </a:r>
          </a:p>
        </p:txBody>
      </p:sp>
      <p:sp>
        <p:nvSpPr>
          <p:cNvPr id="3" name="内容占位符 2"/>
          <p:cNvSpPr>
            <a:spLocks noGrp="1"/>
          </p:cNvSpPr>
          <p:nvPr>
            <p:ph idx="1"/>
          </p:nvPr>
        </p:nvSpPr>
        <p:spPr>
          <a:xfrm>
            <a:off x="461963" y="1457325"/>
            <a:ext cx="8220075" cy="471836"/>
          </a:xfrm>
        </p:spPr>
        <p:txBody>
          <a:bodyPr>
            <a:normAutofit fontScale="85000" lnSpcReduction="10000"/>
          </a:bodyPr>
          <a:lstStyle/>
          <a:p>
            <a:r>
              <a:rPr lang="zh-CN" altLang="en-US" dirty="0"/>
              <a:t>在指针定义语句的指针名前加</a:t>
            </a:r>
            <a:r>
              <a:rPr lang="en-US" altLang="zh-CN" dirty="0" err="1">
                <a:solidFill>
                  <a:srgbClr val="0000FF"/>
                </a:solidFill>
              </a:rPr>
              <a:t>const</a:t>
            </a:r>
            <a:r>
              <a:rPr lang="zh-CN" altLang="en-US" dirty="0"/>
              <a:t>，表示指针本身是常量。</a:t>
            </a:r>
          </a:p>
        </p:txBody>
      </p:sp>
      <p:sp>
        <p:nvSpPr>
          <p:cNvPr id="4" name="日期占位符 3"/>
          <p:cNvSpPr>
            <a:spLocks noGrp="1"/>
          </p:cNvSpPr>
          <p:nvPr>
            <p:ph type="dt" sz="half" idx="10"/>
          </p:nvPr>
        </p:nvSpPr>
        <p:spPr/>
        <p:txBody>
          <a:bodyPr/>
          <a:lstStyle/>
          <a:p>
            <a:fld id="{C2B53F0A-F76F-4225-8CCB-2FB6B8E06622}"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461963" y="1895707"/>
            <a:ext cx="8220075" cy="4460644"/>
          </a:xfrm>
          <a:prstGeom prst="rect">
            <a:avLst/>
          </a:prstGeom>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=10):</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mb_show</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err="1" smtClean="0">
                <a:solidFill>
                  <a:srgbClr val="0000FF"/>
                </a:solidFill>
                <a:latin typeface="新宋体" panose="02010609030101010101" pitchFamily="49" charset="-122"/>
                <a:ea typeface="新宋体" panose="02010609030101010101" pitchFamily="49" charset="-122"/>
              </a:rPr>
              <a:t>const</a:t>
            </a:r>
            <a:r>
              <a:rPr lang="en-US" altLang="zh-CN" sz="1800" dirty="0" smtClean="0">
                <a:solidFill>
                  <a:srgbClr val="0000FF"/>
                </a:solidFill>
                <a:latin typeface="新宋体" panose="02010609030101010101" pitchFamily="49" charset="-122"/>
                <a:ea typeface="新宋体" panose="02010609030101010101" pitchFamily="49" charset="-122"/>
              </a:rPr>
              <a:t> char</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smtClean="0">
                <a:solidFill>
                  <a:srgbClr val="808080"/>
                </a:solidFill>
                <a:latin typeface="新宋体" panose="02010609030101010101" pitchFamily="49" charset="-122"/>
                <a:ea typeface="新宋体" panose="02010609030101010101" pitchFamily="49" charset="-122"/>
              </a:rPr>
              <a:t>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808080"/>
                </a:solidFill>
                <a:latin typeface="新宋体" panose="02010609030101010101" pitchFamily="49" charset="-122"/>
                <a:ea typeface="新宋体" panose="02010609030101010101" pitchFamily="49" charset="-122"/>
              </a:rPr>
              <a:t>s</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pa = &amp;a;</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pa = &amp;a;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pa-&gt;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20;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pa-&gt;</a:t>
            </a:r>
            <a:r>
              <a:rPr lang="en-US" altLang="zh-CN" sz="1800" dirty="0" err="1">
                <a:solidFill>
                  <a:srgbClr val="000000"/>
                </a:solidFill>
                <a:latin typeface="新宋体" panose="02010609030101010101" pitchFamily="49" charset="-122"/>
                <a:ea typeface="新宋体" panose="02010609030101010101" pitchFamily="49" charset="-122"/>
              </a:rPr>
              <a:t>mb_show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en-US" sz="1800" dirty="0"/>
          </a:p>
        </p:txBody>
      </p:sp>
      <p:sp>
        <p:nvSpPr>
          <p:cNvPr id="10" name="Text Box 9"/>
          <p:cNvSpPr txBox="1">
            <a:spLocks noChangeArrowheads="1"/>
          </p:cNvSpPr>
          <p:nvPr/>
        </p:nvSpPr>
        <p:spPr bwMode="auto">
          <a:xfrm>
            <a:off x="7318583" y="5311657"/>
            <a:ext cx="1368215" cy="104469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smtClean="0">
                <a:ea typeface="楷体_GB2312" pitchFamily="49" charset="-122"/>
                <a:sym typeface="Wingdings" panose="05000000000000000000" pitchFamily="2" charset="2"/>
              </a:rPr>
              <a:t>结果</a:t>
            </a:r>
            <a:r>
              <a:rPr lang="zh-CN" altLang="pt-BR" sz="2000" dirty="0">
                <a:ea typeface="楷体_GB2312" pitchFamily="49" charset="-122"/>
                <a:sym typeface="Wingdings" panose="05000000000000000000" pitchFamily="2" charset="2"/>
              </a:rPr>
              <a:t>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=20</a:t>
            </a:r>
          </a:p>
        </p:txBody>
      </p:sp>
      <p:sp>
        <p:nvSpPr>
          <p:cNvPr id="11" name="AutoShape 5"/>
          <p:cNvSpPr>
            <a:spLocks/>
          </p:cNvSpPr>
          <p:nvPr/>
        </p:nvSpPr>
        <p:spPr bwMode="auto">
          <a:xfrm>
            <a:off x="2531323" y="3858321"/>
            <a:ext cx="6266989" cy="423747"/>
          </a:xfrm>
          <a:prstGeom prst="borderCallout2">
            <a:avLst>
              <a:gd name="adj1" fmla="val 68174"/>
              <a:gd name="adj2" fmla="val -324"/>
              <a:gd name="adj3" fmla="val 67835"/>
              <a:gd name="adj4" fmla="val -2619"/>
              <a:gd name="adj5" fmla="val 201038"/>
              <a:gd name="adj6" fmla="val -6487"/>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just">
              <a:spcBef>
                <a:spcPct val="0"/>
              </a:spcBef>
              <a:buNone/>
            </a:pPr>
            <a:r>
              <a:rPr lang="zh-CN" altLang="en-US" sz="2000" dirty="0" smtClean="0">
                <a:ea typeface="楷体_GB2312" pitchFamily="49" charset="-122"/>
              </a:rPr>
              <a:t>指针</a:t>
            </a:r>
            <a:r>
              <a:rPr lang="en-US" altLang="zh-CN" sz="2000" dirty="0" smtClean="0">
                <a:ea typeface="楷体_GB2312" pitchFamily="49" charset="-122"/>
              </a:rPr>
              <a:t>pa</a:t>
            </a:r>
            <a:r>
              <a:rPr lang="zh-CN" altLang="en-US" sz="2000" dirty="0" smtClean="0">
                <a:ea typeface="楷体_GB2312" pitchFamily="49" charset="-122"/>
              </a:rPr>
              <a:t>本身是常量，但所指向的实例对象</a:t>
            </a:r>
            <a:r>
              <a:rPr lang="en-US" altLang="zh-CN" sz="2000" dirty="0" smtClean="0">
                <a:ea typeface="楷体_GB2312" pitchFamily="49" charset="-122"/>
              </a:rPr>
              <a:t>a</a:t>
            </a:r>
            <a:r>
              <a:rPr lang="zh-CN" altLang="en-US" sz="2000" dirty="0" smtClean="0">
                <a:solidFill>
                  <a:srgbClr val="FF0000"/>
                </a:solidFill>
                <a:ea typeface="楷体_GB2312" pitchFamily="49" charset="-122"/>
              </a:rPr>
              <a:t>不是</a:t>
            </a:r>
            <a:r>
              <a:rPr lang="zh-CN" altLang="en-US" sz="2000" dirty="0" smtClean="0">
                <a:ea typeface="楷体_GB2312" pitchFamily="49" charset="-122"/>
              </a:rPr>
              <a:t>常量。</a:t>
            </a:r>
            <a:endParaRPr lang="en-US" altLang="zh-CN" sz="2000" dirty="0">
              <a:ea typeface="楷体_GB2312" pitchFamily="49" charset="-122"/>
            </a:endParaRPr>
          </a:p>
        </p:txBody>
      </p:sp>
      <p:sp>
        <p:nvSpPr>
          <p:cNvPr id="12" name="AutoShape 5"/>
          <p:cNvSpPr>
            <a:spLocks/>
          </p:cNvSpPr>
          <p:nvPr/>
        </p:nvSpPr>
        <p:spPr bwMode="auto">
          <a:xfrm>
            <a:off x="3599024" y="4373115"/>
            <a:ext cx="4851958" cy="423747"/>
          </a:xfrm>
          <a:prstGeom prst="borderCallout2">
            <a:avLst>
              <a:gd name="adj1" fmla="val 68174"/>
              <a:gd name="adj2" fmla="val -324"/>
              <a:gd name="adj3" fmla="val 67835"/>
              <a:gd name="adj4" fmla="val -2619"/>
              <a:gd name="adj5" fmla="val 103365"/>
              <a:gd name="adj6" fmla="val -12042"/>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ea typeface="楷体_GB2312" pitchFamily="49" charset="-122"/>
              </a:rPr>
              <a:t>在定义指针常量</a:t>
            </a:r>
            <a:r>
              <a:rPr lang="en-US" altLang="zh-CN" sz="2000" dirty="0" smtClean="0">
                <a:ea typeface="楷体_GB2312" pitchFamily="49" charset="-122"/>
              </a:rPr>
              <a:t>pa</a:t>
            </a:r>
            <a:r>
              <a:rPr lang="zh-CN" altLang="en-US" sz="2000" dirty="0" smtClean="0">
                <a:ea typeface="楷体_GB2312" pitchFamily="49" charset="-122"/>
              </a:rPr>
              <a:t>时，</a:t>
            </a:r>
            <a:r>
              <a:rPr lang="zh-CN" altLang="en-US" sz="2000" dirty="0" smtClean="0">
                <a:solidFill>
                  <a:srgbClr val="FF0000"/>
                </a:solidFill>
                <a:ea typeface="楷体_GB2312" pitchFamily="49" charset="-122"/>
              </a:rPr>
              <a:t>必须立即</a:t>
            </a:r>
            <a:r>
              <a:rPr lang="zh-CN" altLang="en-US" sz="2000" dirty="0" smtClean="0">
                <a:ea typeface="楷体_GB2312" pitchFamily="49" charset="-122"/>
              </a:rPr>
              <a:t>赋初值。</a:t>
            </a:r>
            <a:endParaRPr lang="en-US" altLang="zh-CN" sz="2000" dirty="0">
              <a:ea typeface="楷体_GB2312" pitchFamily="49" charset="-122"/>
            </a:endParaRPr>
          </a:p>
        </p:txBody>
      </p:sp>
      <p:sp>
        <p:nvSpPr>
          <p:cNvPr id="15" name="AutoShape 5"/>
          <p:cNvSpPr>
            <a:spLocks/>
          </p:cNvSpPr>
          <p:nvPr/>
        </p:nvSpPr>
        <p:spPr bwMode="auto">
          <a:xfrm>
            <a:off x="3599024" y="4843795"/>
            <a:ext cx="4851958" cy="423747"/>
          </a:xfrm>
          <a:prstGeom prst="borderCallout2">
            <a:avLst>
              <a:gd name="adj1" fmla="val 52274"/>
              <a:gd name="adj2" fmla="val -324"/>
              <a:gd name="adj3" fmla="val 51935"/>
              <a:gd name="adj4" fmla="val -4008"/>
              <a:gd name="adj5" fmla="val 53393"/>
              <a:gd name="adj6" fmla="val -26524"/>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solidFill>
                  <a:srgbClr val="FF0000"/>
                </a:solidFill>
                <a:ea typeface="楷体_GB2312" pitchFamily="49" charset="-122"/>
              </a:rPr>
              <a:t>不可以</a:t>
            </a:r>
            <a:r>
              <a:rPr lang="zh-CN" altLang="en-US" sz="2000" dirty="0" smtClean="0">
                <a:ea typeface="楷体_GB2312" pitchFamily="49" charset="-122"/>
              </a:rPr>
              <a:t>修改指针常量</a:t>
            </a:r>
            <a:r>
              <a:rPr lang="en-US" altLang="zh-CN" sz="2000" dirty="0" smtClean="0">
                <a:ea typeface="楷体_GB2312" pitchFamily="49" charset="-122"/>
              </a:rPr>
              <a:t>pa</a:t>
            </a:r>
            <a:r>
              <a:rPr lang="zh-CN" altLang="en-US" sz="2000" dirty="0" smtClean="0">
                <a:ea typeface="楷体_GB2312" pitchFamily="49" charset="-122"/>
              </a:rPr>
              <a:t>的值。</a:t>
            </a:r>
            <a:endParaRPr lang="en-US" altLang="zh-CN" sz="2000" dirty="0">
              <a:ea typeface="楷体_GB2312" pitchFamily="49" charset="-122"/>
            </a:endParaRPr>
          </a:p>
        </p:txBody>
      </p:sp>
      <p:sp>
        <p:nvSpPr>
          <p:cNvPr id="16" name="AutoShape 5"/>
          <p:cNvSpPr>
            <a:spLocks/>
          </p:cNvSpPr>
          <p:nvPr/>
        </p:nvSpPr>
        <p:spPr bwMode="auto">
          <a:xfrm>
            <a:off x="3599024" y="5426942"/>
            <a:ext cx="2884308" cy="657973"/>
          </a:xfrm>
          <a:prstGeom prst="borderCallout2">
            <a:avLst>
              <a:gd name="adj1" fmla="val 52274"/>
              <a:gd name="adj2" fmla="val -324"/>
              <a:gd name="adj3" fmla="val -19745"/>
              <a:gd name="adj4" fmla="val -6678"/>
              <a:gd name="adj5" fmla="val -21213"/>
              <a:gd name="adj6" fmla="val -37203"/>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ea typeface="楷体_GB2312" pitchFamily="49" charset="-122"/>
              </a:rPr>
              <a:t>可以修改</a:t>
            </a:r>
            <a:r>
              <a:rPr lang="en-US" altLang="zh-CN" sz="2000" dirty="0" smtClean="0">
                <a:ea typeface="楷体_GB2312" pitchFamily="49" charset="-122"/>
              </a:rPr>
              <a:t>pa</a:t>
            </a:r>
            <a:r>
              <a:rPr lang="zh-CN" altLang="en-US" sz="2000" dirty="0" smtClean="0">
                <a:ea typeface="楷体_GB2312" pitchFamily="49" charset="-122"/>
              </a:rPr>
              <a:t>所</a:t>
            </a:r>
            <a:r>
              <a:rPr lang="zh-CN" altLang="en-US" sz="2000" dirty="0">
                <a:ea typeface="楷体_GB2312" pitchFamily="49" charset="-122"/>
              </a:rPr>
              <a:t>指向的实例</a:t>
            </a:r>
            <a:r>
              <a:rPr lang="zh-CN" altLang="en-US" sz="2000" dirty="0" smtClean="0">
                <a:ea typeface="楷体_GB2312" pitchFamily="49" charset="-122"/>
              </a:rPr>
              <a:t>对象的成员变量的值。</a:t>
            </a:r>
            <a:endParaRPr lang="en-US" altLang="zh-CN" sz="2000" dirty="0">
              <a:ea typeface="楷体_GB2312" pitchFamily="49" charset="-122"/>
            </a:endParaRPr>
          </a:p>
        </p:txBody>
      </p:sp>
    </p:spTree>
    <p:extLst>
      <p:ext uri="{BB962C8B-B14F-4D97-AF65-F5344CB8AC3E}">
        <p14:creationId xmlns:p14="http://schemas.microsoft.com/office/powerpoint/2010/main" val="604376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常量指针常量</a:t>
            </a:r>
          </a:p>
        </p:txBody>
      </p:sp>
      <p:sp>
        <p:nvSpPr>
          <p:cNvPr id="3" name="内容占位符 2"/>
          <p:cNvSpPr>
            <a:spLocks noGrp="1"/>
          </p:cNvSpPr>
          <p:nvPr>
            <p:ph idx="1"/>
          </p:nvPr>
        </p:nvSpPr>
        <p:spPr>
          <a:xfrm>
            <a:off x="461963" y="1457325"/>
            <a:ext cx="8220075" cy="527592"/>
          </a:xfrm>
        </p:spPr>
        <p:txBody>
          <a:bodyPr/>
          <a:lstStyle/>
          <a:p>
            <a:r>
              <a:rPr lang="zh-CN" altLang="en-US" dirty="0"/>
              <a:t>指针本身是</a:t>
            </a:r>
            <a:r>
              <a:rPr lang="zh-CN" altLang="en-US" dirty="0" smtClean="0"/>
              <a:t>常量，所</a:t>
            </a:r>
            <a:r>
              <a:rPr lang="zh-CN" altLang="en-US" dirty="0"/>
              <a:t>指向</a:t>
            </a:r>
            <a:r>
              <a:rPr lang="zh-CN" altLang="en-US" dirty="0" smtClean="0"/>
              <a:t>的实例对象也是</a:t>
            </a:r>
            <a:r>
              <a:rPr lang="zh-CN" altLang="en-US" dirty="0"/>
              <a:t>常量。</a:t>
            </a:r>
          </a:p>
        </p:txBody>
      </p:sp>
      <p:sp>
        <p:nvSpPr>
          <p:cNvPr id="4" name="日期占位符 3"/>
          <p:cNvSpPr>
            <a:spLocks noGrp="1"/>
          </p:cNvSpPr>
          <p:nvPr>
            <p:ph type="dt" sz="half" idx="10"/>
          </p:nvPr>
        </p:nvSpPr>
        <p:spPr/>
        <p:txBody>
          <a:bodyPr/>
          <a:lstStyle/>
          <a:p>
            <a:fld id="{734686F0-8D17-409B-AB78-7CACE79C15B6}"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461963" y="1895707"/>
            <a:ext cx="8220075" cy="4460644"/>
          </a:xfrm>
          <a:prstGeom prst="rect">
            <a:avLst/>
          </a:prstGeom>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=10):</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mb_show</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err="1" smtClean="0">
                <a:solidFill>
                  <a:srgbClr val="0000FF"/>
                </a:solidFill>
                <a:latin typeface="新宋体" panose="02010609030101010101" pitchFamily="49" charset="-122"/>
                <a:ea typeface="新宋体" panose="02010609030101010101" pitchFamily="49" charset="-122"/>
              </a:rPr>
              <a:t>const</a:t>
            </a:r>
            <a:r>
              <a:rPr lang="en-US" altLang="zh-CN" sz="1800" dirty="0" smtClean="0">
                <a:solidFill>
                  <a:srgbClr val="0000FF"/>
                </a:solidFill>
                <a:latin typeface="新宋体" panose="02010609030101010101" pitchFamily="49" charset="-122"/>
                <a:ea typeface="新宋体" panose="02010609030101010101" pitchFamily="49" charset="-122"/>
              </a:rPr>
              <a:t> char</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smtClean="0">
                <a:solidFill>
                  <a:srgbClr val="808080"/>
                </a:solidFill>
                <a:latin typeface="新宋体" panose="02010609030101010101" pitchFamily="49" charset="-122"/>
                <a:ea typeface="新宋体" panose="02010609030101010101" pitchFamily="49" charset="-122"/>
              </a:rPr>
              <a:t>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808080"/>
                </a:solidFill>
                <a:latin typeface="新宋体" panose="02010609030101010101" pitchFamily="49" charset="-122"/>
                <a:ea typeface="新宋体" panose="02010609030101010101" pitchFamily="49" charset="-122"/>
              </a:rPr>
              <a:t>s</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a(40);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pa = &amp;a;</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pa = &amp;a;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pa-&gt;</a:t>
            </a:r>
            <a:r>
              <a:rPr lang="en-US" altLang="zh-CN" sz="1800" dirty="0" err="1">
                <a:solidFill>
                  <a:srgbClr val="008000"/>
                </a:solidFill>
                <a:latin typeface="新宋体" panose="02010609030101010101" pitchFamily="49" charset="-122"/>
                <a:ea typeface="新宋体" panose="02010609030101010101" pitchFamily="49" charset="-122"/>
              </a:rPr>
              <a:t>m_a</a:t>
            </a:r>
            <a:r>
              <a:rPr lang="en-US" altLang="zh-CN" sz="1800" dirty="0">
                <a:solidFill>
                  <a:srgbClr val="008000"/>
                </a:solidFill>
                <a:latin typeface="新宋体" panose="02010609030101010101" pitchFamily="49" charset="-122"/>
                <a:ea typeface="新宋体" panose="02010609030101010101" pitchFamily="49" charset="-122"/>
              </a:rPr>
              <a:t> = 20;</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pa-&gt;</a:t>
            </a:r>
            <a:r>
              <a:rPr lang="en-US" altLang="zh-CN" sz="1800" dirty="0" err="1">
                <a:solidFill>
                  <a:srgbClr val="000000"/>
                </a:solidFill>
                <a:latin typeface="新宋体" panose="02010609030101010101" pitchFamily="49" charset="-122"/>
                <a:ea typeface="新宋体" panose="02010609030101010101" pitchFamily="49" charset="-122"/>
              </a:rPr>
              <a:t>mb_show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en-US" sz="1800" dirty="0"/>
          </a:p>
        </p:txBody>
      </p:sp>
      <p:sp>
        <p:nvSpPr>
          <p:cNvPr id="10" name="AutoShape 5"/>
          <p:cNvSpPr>
            <a:spLocks/>
          </p:cNvSpPr>
          <p:nvPr/>
        </p:nvSpPr>
        <p:spPr bwMode="auto">
          <a:xfrm>
            <a:off x="3030313" y="3837955"/>
            <a:ext cx="4180723" cy="423747"/>
          </a:xfrm>
          <a:prstGeom prst="borderCallout2">
            <a:avLst>
              <a:gd name="adj1" fmla="val 68174"/>
              <a:gd name="adj2" fmla="val -324"/>
              <a:gd name="adj3" fmla="val 67835"/>
              <a:gd name="adj4" fmla="val -2619"/>
              <a:gd name="adj5" fmla="val 213257"/>
              <a:gd name="adj6" fmla="val -6551"/>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ea typeface="楷体_GB2312" pitchFamily="49" charset="-122"/>
              </a:rPr>
              <a:t>在定义</a:t>
            </a:r>
            <a:r>
              <a:rPr lang="en-US" altLang="zh-CN" sz="2000" dirty="0" smtClean="0">
                <a:ea typeface="楷体_GB2312" pitchFamily="49" charset="-122"/>
              </a:rPr>
              <a:t>pa</a:t>
            </a:r>
            <a:r>
              <a:rPr lang="zh-CN" altLang="en-US" sz="2000" dirty="0" smtClean="0">
                <a:ea typeface="楷体_GB2312" pitchFamily="49" charset="-122"/>
              </a:rPr>
              <a:t>时，</a:t>
            </a:r>
            <a:r>
              <a:rPr lang="zh-CN" altLang="en-US" sz="2000" dirty="0" smtClean="0">
                <a:solidFill>
                  <a:srgbClr val="FF0000"/>
                </a:solidFill>
                <a:ea typeface="楷体_GB2312" pitchFamily="49" charset="-122"/>
              </a:rPr>
              <a:t>必须立即</a:t>
            </a:r>
            <a:r>
              <a:rPr lang="zh-CN" altLang="en-US" sz="2000" dirty="0" smtClean="0">
                <a:ea typeface="楷体_GB2312" pitchFamily="49" charset="-122"/>
              </a:rPr>
              <a:t>赋初值。</a:t>
            </a:r>
            <a:endParaRPr lang="en-US" altLang="zh-CN" sz="2000" dirty="0">
              <a:ea typeface="楷体_GB2312" pitchFamily="49" charset="-122"/>
            </a:endParaRPr>
          </a:p>
        </p:txBody>
      </p:sp>
      <p:sp>
        <p:nvSpPr>
          <p:cNvPr id="11" name="AutoShape 5"/>
          <p:cNvSpPr>
            <a:spLocks/>
          </p:cNvSpPr>
          <p:nvPr/>
        </p:nvSpPr>
        <p:spPr bwMode="auto">
          <a:xfrm>
            <a:off x="3816593" y="4314837"/>
            <a:ext cx="3394443" cy="423747"/>
          </a:xfrm>
          <a:prstGeom prst="borderCallout2">
            <a:avLst>
              <a:gd name="adj1" fmla="val 100227"/>
              <a:gd name="adj2" fmla="val 4665"/>
              <a:gd name="adj3" fmla="val 175814"/>
              <a:gd name="adj4" fmla="val 4473"/>
              <a:gd name="adj5" fmla="val 175274"/>
              <a:gd name="adj6" fmla="val -45231"/>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solidFill>
                  <a:srgbClr val="FF0000"/>
                </a:solidFill>
                <a:ea typeface="楷体_GB2312" pitchFamily="49" charset="-122"/>
              </a:rPr>
              <a:t>不可以</a:t>
            </a:r>
            <a:r>
              <a:rPr lang="zh-CN" altLang="en-US" sz="2000" dirty="0" smtClean="0">
                <a:ea typeface="楷体_GB2312" pitchFamily="49" charset="-122"/>
              </a:rPr>
              <a:t>修改指针常量</a:t>
            </a:r>
            <a:r>
              <a:rPr lang="en-US" altLang="zh-CN" sz="2000" dirty="0" smtClean="0">
                <a:ea typeface="楷体_GB2312" pitchFamily="49" charset="-122"/>
              </a:rPr>
              <a:t>pa</a:t>
            </a:r>
            <a:r>
              <a:rPr lang="zh-CN" altLang="en-US" sz="2000" dirty="0" smtClean="0">
                <a:ea typeface="楷体_GB2312" pitchFamily="49" charset="-122"/>
              </a:rPr>
              <a:t>的值。</a:t>
            </a:r>
            <a:endParaRPr lang="en-US" altLang="zh-CN" sz="2000" dirty="0">
              <a:ea typeface="楷体_GB2312" pitchFamily="49" charset="-122"/>
            </a:endParaRPr>
          </a:p>
        </p:txBody>
      </p:sp>
      <p:sp>
        <p:nvSpPr>
          <p:cNvPr id="12" name="AutoShape 5"/>
          <p:cNvSpPr>
            <a:spLocks/>
          </p:cNvSpPr>
          <p:nvPr/>
        </p:nvSpPr>
        <p:spPr bwMode="auto">
          <a:xfrm>
            <a:off x="4062126" y="4784337"/>
            <a:ext cx="3148910" cy="692438"/>
          </a:xfrm>
          <a:prstGeom prst="borderCallout2">
            <a:avLst>
              <a:gd name="adj1" fmla="val 71480"/>
              <a:gd name="adj2" fmla="val -428"/>
              <a:gd name="adj3" fmla="val 71975"/>
              <a:gd name="adj4" fmla="val -17346"/>
              <a:gd name="adj5" fmla="val 71020"/>
              <a:gd name="adj6" fmla="val -37589"/>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solidFill>
                  <a:srgbClr val="FF0000"/>
                </a:solidFill>
                <a:ea typeface="楷体_GB2312" pitchFamily="49" charset="-122"/>
              </a:rPr>
              <a:t>不可以</a:t>
            </a:r>
            <a:r>
              <a:rPr lang="zh-CN" altLang="en-US" sz="2000" dirty="0">
                <a:ea typeface="楷体_GB2312" pitchFamily="49" charset="-122"/>
              </a:rPr>
              <a:t>修改</a:t>
            </a:r>
            <a:r>
              <a:rPr lang="en-US" altLang="zh-CN" sz="2000" dirty="0" smtClean="0">
                <a:ea typeface="楷体_GB2312" pitchFamily="49" charset="-122"/>
              </a:rPr>
              <a:t>pa</a:t>
            </a:r>
            <a:r>
              <a:rPr lang="zh-CN" altLang="en-US" sz="2000" dirty="0">
                <a:ea typeface="楷体_GB2312" pitchFamily="49" charset="-122"/>
              </a:rPr>
              <a:t>指向的实例</a:t>
            </a:r>
            <a:r>
              <a:rPr lang="zh-CN" altLang="en-US" sz="2000" dirty="0" smtClean="0">
                <a:ea typeface="楷体_GB2312" pitchFamily="49" charset="-122"/>
              </a:rPr>
              <a:t>对象的成员变量的值。</a:t>
            </a:r>
            <a:endParaRPr lang="en-US" altLang="zh-CN" sz="2000" dirty="0">
              <a:ea typeface="楷体_GB2312" pitchFamily="49" charset="-122"/>
            </a:endParaRPr>
          </a:p>
        </p:txBody>
      </p:sp>
      <p:sp>
        <p:nvSpPr>
          <p:cNvPr id="13" name="AutoShape 5"/>
          <p:cNvSpPr>
            <a:spLocks/>
          </p:cNvSpPr>
          <p:nvPr/>
        </p:nvSpPr>
        <p:spPr bwMode="auto">
          <a:xfrm>
            <a:off x="3554752" y="5599554"/>
            <a:ext cx="3656284" cy="716023"/>
          </a:xfrm>
          <a:prstGeom prst="borderCallout2">
            <a:avLst>
              <a:gd name="adj1" fmla="val 68174"/>
              <a:gd name="adj2" fmla="val -324"/>
              <a:gd name="adj3" fmla="val 67835"/>
              <a:gd name="adj4" fmla="val -5644"/>
              <a:gd name="adj5" fmla="val -1185"/>
              <a:gd name="adj6" fmla="val -11407"/>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ea typeface="楷体_GB2312" pitchFamily="49" charset="-122"/>
              </a:rPr>
              <a:t>所</a:t>
            </a:r>
            <a:r>
              <a:rPr lang="zh-CN" altLang="en-US" sz="2000" dirty="0">
                <a:ea typeface="楷体_GB2312" pitchFamily="49" charset="-122"/>
              </a:rPr>
              <a:t>调用</a:t>
            </a:r>
            <a:r>
              <a:rPr lang="zh-CN" altLang="en-US" sz="2000" dirty="0" smtClean="0">
                <a:ea typeface="楷体_GB2312" pitchFamily="49" charset="-122"/>
              </a:rPr>
              <a:t>的成员函数</a:t>
            </a:r>
            <a:r>
              <a:rPr lang="zh-CN" altLang="en-US" sz="2000" dirty="0">
                <a:solidFill>
                  <a:srgbClr val="FF0000"/>
                </a:solidFill>
                <a:ea typeface="楷体_GB2312" pitchFamily="49" charset="-122"/>
              </a:rPr>
              <a:t>必须确保</a:t>
            </a:r>
            <a:r>
              <a:rPr lang="en-US" altLang="zh-CN" sz="2000" dirty="0">
                <a:ea typeface="楷体_GB2312" pitchFamily="49" charset="-122"/>
              </a:rPr>
              <a:t>a</a:t>
            </a:r>
            <a:r>
              <a:rPr lang="zh-CN" altLang="en-US" sz="2000" dirty="0">
                <a:ea typeface="楷体_GB2312" pitchFamily="49" charset="-122"/>
              </a:rPr>
              <a:t>的成员</a:t>
            </a:r>
            <a:r>
              <a:rPr lang="zh-CN" altLang="en-US" sz="2000" dirty="0" smtClean="0">
                <a:ea typeface="楷体_GB2312" pitchFamily="49" charset="-122"/>
              </a:rPr>
              <a:t>变量的值不会</a:t>
            </a:r>
            <a:r>
              <a:rPr lang="zh-CN" altLang="en-US" sz="2000" dirty="0">
                <a:ea typeface="楷体_GB2312" pitchFamily="49" charset="-122"/>
              </a:rPr>
              <a:t>被改变。</a:t>
            </a:r>
            <a:endParaRPr lang="en-US" altLang="zh-CN" sz="2000" dirty="0">
              <a:ea typeface="楷体_GB2312" pitchFamily="49" charset="-122"/>
            </a:endParaRPr>
          </a:p>
        </p:txBody>
      </p:sp>
      <p:sp>
        <p:nvSpPr>
          <p:cNvPr id="14" name="Text Box 9"/>
          <p:cNvSpPr txBox="1">
            <a:spLocks noChangeArrowheads="1"/>
          </p:cNvSpPr>
          <p:nvPr/>
        </p:nvSpPr>
        <p:spPr bwMode="auto">
          <a:xfrm>
            <a:off x="7318583" y="5311657"/>
            <a:ext cx="1368215" cy="104469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smtClean="0">
                <a:ea typeface="楷体_GB2312" pitchFamily="49" charset="-122"/>
                <a:sym typeface="Wingdings" panose="05000000000000000000" pitchFamily="2" charset="2"/>
              </a:rPr>
              <a:t>结果</a:t>
            </a:r>
            <a:r>
              <a:rPr lang="zh-CN" altLang="pt-BR" sz="2000" dirty="0">
                <a:ea typeface="楷体_GB2312" pitchFamily="49" charset="-122"/>
                <a:sym typeface="Wingdings" panose="05000000000000000000" pitchFamily="2" charset="2"/>
              </a:rPr>
              <a:t>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=40</a:t>
            </a:r>
          </a:p>
        </p:txBody>
      </p:sp>
    </p:spTree>
    <p:extLst>
      <p:ext uri="{BB962C8B-B14F-4D97-AF65-F5344CB8AC3E}">
        <p14:creationId xmlns:p14="http://schemas.microsoft.com/office/powerpoint/2010/main" val="3222196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a:t>指针</a:t>
            </a:r>
          </a:p>
          <a:p>
            <a:r>
              <a:rPr lang="zh-CN" altLang="en-US" dirty="0"/>
              <a:t>指针与</a:t>
            </a:r>
            <a:r>
              <a:rPr lang="en-US" altLang="zh-CN" dirty="0" err="1"/>
              <a:t>const</a:t>
            </a:r>
            <a:endParaRPr lang="en-US" altLang="zh-CN" dirty="0"/>
          </a:p>
          <a:p>
            <a:r>
              <a:rPr lang="zh-CN" altLang="en-US" dirty="0"/>
              <a:t>左值引用</a:t>
            </a:r>
          </a:p>
          <a:p>
            <a:r>
              <a:rPr lang="zh-CN" altLang="en-US" dirty="0"/>
              <a:t>函数参数的传递方式</a:t>
            </a:r>
          </a:p>
          <a:p>
            <a:r>
              <a:rPr lang="zh-CN" altLang="en-US" dirty="0"/>
              <a:t>双向链表案例</a:t>
            </a:r>
          </a:p>
          <a:p>
            <a:r>
              <a:rPr lang="zh-CN" altLang="en-US" dirty="0"/>
              <a:t>复习</a:t>
            </a:r>
          </a:p>
          <a:p>
            <a:r>
              <a:rPr lang="zh-CN" altLang="en-US" dirty="0"/>
              <a:t>作业</a:t>
            </a:r>
          </a:p>
        </p:txBody>
      </p:sp>
      <p:sp>
        <p:nvSpPr>
          <p:cNvPr id="4" name="日期占位符 3"/>
          <p:cNvSpPr>
            <a:spLocks noGrp="1"/>
          </p:cNvSpPr>
          <p:nvPr>
            <p:ph type="dt" sz="half" idx="10"/>
          </p:nvPr>
        </p:nvSpPr>
        <p:spPr/>
        <p:txBody>
          <a:bodyPr/>
          <a:lstStyle/>
          <a:p>
            <a:fld id="{C2B53F0A-F76F-4225-8CCB-2FB6B8E06622}"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3193"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2661306"/>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8678232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左值引用</a:t>
            </a:r>
            <a:r>
              <a:rPr lang="en-US" altLang="zh-CN" dirty="0"/>
              <a:t>(Reference)</a:t>
            </a:r>
            <a:endParaRPr lang="zh-CN" altLang="en-US" dirty="0"/>
          </a:p>
        </p:txBody>
      </p:sp>
      <p:sp>
        <p:nvSpPr>
          <p:cNvPr id="3" name="内容占位符 2"/>
          <p:cNvSpPr>
            <a:spLocks noGrp="1"/>
          </p:cNvSpPr>
          <p:nvPr>
            <p:ph idx="1"/>
          </p:nvPr>
        </p:nvSpPr>
        <p:spPr/>
        <p:txBody>
          <a:bodyPr/>
          <a:lstStyle/>
          <a:p>
            <a:r>
              <a:rPr lang="zh-CN" altLang="en-US" dirty="0"/>
              <a:t>在定义左值引用变量时，必须立即进行初始化，指定起别名的目标对象。</a:t>
            </a:r>
          </a:p>
          <a:p>
            <a:pPr lvl="1"/>
            <a:r>
              <a:rPr lang="zh-CN" altLang="en-US" dirty="0"/>
              <a:t>这也是唯一一次给该左值引用变量指定起别名的目标对象。</a:t>
            </a:r>
          </a:p>
          <a:p>
            <a:r>
              <a:rPr lang="zh-CN" altLang="en-US" dirty="0"/>
              <a:t>左值引用起到</a:t>
            </a:r>
            <a:r>
              <a:rPr lang="zh-CN" altLang="en-US" dirty="0">
                <a:solidFill>
                  <a:srgbClr val="0000FF"/>
                </a:solidFill>
              </a:rPr>
              <a:t>别名</a:t>
            </a:r>
            <a:r>
              <a:rPr lang="zh-CN" altLang="en-US" dirty="0"/>
              <a:t>的作用。</a:t>
            </a:r>
          </a:p>
          <a:p>
            <a:pPr lvl="1"/>
            <a:r>
              <a:rPr lang="zh-CN" altLang="en-US" dirty="0"/>
              <a:t>对左值引用变量进行操作实际上就是对目标对象进行操作</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8213217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左值</a:t>
            </a:r>
            <a:r>
              <a:rPr lang="zh-CN" altLang="en-US" dirty="0" smtClean="0"/>
              <a:t>引用变量示例</a:t>
            </a:r>
            <a:endParaRPr lang="zh-CN" altLang="en-US" dirty="0"/>
          </a:p>
        </p:txBody>
      </p:sp>
      <p:sp>
        <p:nvSpPr>
          <p:cNvPr id="3" name="内容占位符 2"/>
          <p:cNvSpPr>
            <a:spLocks noGrp="1"/>
          </p:cNvSpPr>
          <p:nvPr>
            <p:ph idx="1"/>
          </p:nvPr>
        </p:nvSpPr>
        <p:spPr/>
        <p:txBody>
          <a:bodyPr>
            <a:noAutofit/>
          </a:bodyPr>
          <a:lstStyle/>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=10):</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mb_show</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err="1" smtClean="0">
                <a:solidFill>
                  <a:srgbClr val="0000FF"/>
                </a:solidFill>
                <a:latin typeface="新宋体" panose="02010609030101010101" pitchFamily="49" charset="-122"/>
                <a:ea typeface="新宋体" panose="02010609030101010101" pitchFamily="49" charset="-122"/>
              </a:rPr>
              <a:t>const</a:t>
            </a:r>
            <a:r>
              <a:rPr lang="en-US" altLang="zh-CN" sz="1800" dirty="0" smtClean="0">
                <a:solidFill>
                  <a:srgbClr val="0000FF"/>
                </a:solidFill>
                <a:latin typeface="新宋体" panose="02010609030101010101" pitchFamily="49" charset="-122"/>
                <a:ea typeface="新宋体" panose="02010609030101010101" pitchFamily="49" charset="-122"/>
              </a:rPr>
              <a:t> char</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smtClean="0">
                <a:solidFill>
                  <a:srgbClr val="808080"/>
                </a:solidFill>
                <a:latin typeface="新宋体" panose="02010609030101010101" pitchFamily="49" charset="-122"/>
                <a:ea typeface="新宋体" panose="02010609030101010101" pitchFamily="49" charset="-122"/>
              </a:rPr>
              <a:t>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808080"/>
                </a:solidFill>
                <a:latin typeface="新宋体" panose="02010609030101010101" pitchFamily="49" charset="-122"/>
                <a:ea typeface="新宋体" panose="02010609030101010101" pitchFamily="49" charset="-122"/>
              </a:rPr>
              <a:t>s</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alice</a:t>
            </a:r>
            <a:r>
              <a:rPr lang="en-US" altLang="zh-CN" sz="1800" dirty="0">
                <a:solidFill>
                  <a:srgbClr val="000000"/>
                </a:solidFill>
                <a:latin typeface="新宋体" panose="02010609030101010101" pitchFamily="49" charset="-122"/>
                <a:ea typeface="新宋体" panose="02010609030101010101" pitchFamily="49" charset="-122"/>
              </a:rPr>
              <a:t>(40);</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&amp;a = </a:t>
            </a:r>
            <a:r>
              <a:rPr lang="en-US" altLang="zh-CN" sz="1800" dirty="0" err="1">
                <a:solidFill>
                  <a:srgbClr val="000000"/>
                </a:solidFill>
                <a:latin typeface="新宋体" panose="02010609030101010101" pitchFamily="49" charset="-122"/>
                <a:ea typeface="新宋体" panose="02010609030101010101" pitchFamily="49" charset="-122"/>
              </a:rPr>
              <a:t>alice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a.mb_show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7318583" y="5311657"/>
            <a:ext cx="1368215" cy="104469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smtClean="0">
                <a:ea typeface="楷体_GB2312" pitchFamily="49" charset="-122"/>
                <a:sym typeface="Wingdings" panose="05000000000000000000" pitchFamily="2" charset="2"/>
              </a:rPr>
              <a:t>结果</a:t>
            </a:r>
            <a:r>
              <a:rPr lang="zh-CN" altLang="pt-BR" sz="2000" dirty="0">
                <a:ea typeface="楷体_GB2312" pitchFamily="49" charset="-122"/>
                <a:sym typeface="Wingdings" panose="05000000000000000000" pitchFamily="2" charset="2"/>
              </a:rPr>
              <a:t>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=40</a:t>
            </a:r>
          </a:p>
        </p:txBody>
      </p:sp>
      <p:sp>
        <p:nvSpPr>
          <p:cNvPr id="10" name="AutoShape 5"/>
          <p:cNvSpPr>
            <a:spLocks/>
          </p:cNvSpPr>
          <p:nvPr/>
        </p:nvSpPr>
        <p:spPr bwMode="auto">
          <a:xfrm>
            <a:off x="3516769" y="4997800"/>
            <a:ext cx="3719559" cy="423747"/>
          </a:xfrm>
          <a:prstGeom prst="borderCallout2">
            <a:avLst>
              <a:gd name="adj1" fmla="val 52274"/>
              <a:gd name="adj2" fmla="val -324"/>
              <a:gd name="adj3" fmla="val 51935"/>
              <a:gd name="adj4" fmla="val -4008"/>
              <a:gd name="adj5" fmla="val 53393"/>
              <a:gd name="adj6" fmla="val -26524"/>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t>左</a:t>
            </a:r>
            <a:r>
              <a:rPr lang="zh-CN" altLang="en-US" sz="2000" dirty="0"/>
              <a:t>值引用</a:t>
            </a:r>
            <a:r>
              <a:rPr lang="zh-CN" altLang="en-US" sz="2000" dirty="0" smtClean="0"/>
              <a:t>变量的定义与初始化。</a:t>
            </a:r>
            <a:endParaRPr lang="en-US" altLang="zh-CN" sz="2000" dirty="0">
              <a:ea typeface="楷体_GB2312" pitchFamily="49" charset="-122"/>
            </a:endParaRPr>
          </a:p>
        </p:txBody>
      </p:sp>
    </p:spTree>
    <p:extLst>
      <p:ext uri="{BB962C8B-B14F-4D97-AF65-F5344CB8AC3E}">
        <p14:creationId xmlns:p14="http://schemas.microsoft.com/office/powerpoint/2010/main" val="29580967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a:t>指针</a:t>
            </a:r>
          </a:p>
          <a:p>
            <a:r>
              <a:rPr lang="zh-CN" altLang="en-US" dirty="0"/>
              <a:t>指针与</a:t>
            </a:r>
            <a:r>
              <a:rPr lang="en-US" altLang="zh-CN" dirty="0" err="1"/>
              <a:t>const</a:t>
            </a:r>
            <a:endParaRPr lang="en-US" altLang="zh-CN" dirty="0"/>
          </a:p>
          <a:p>
            <a:r>
              <a:rPr lang="zh-CN" altLang="en-US" dirty="0"/>
              <a:t>左值引用</a:t>
            </a:r>
          </a:p>
          <a:p>
            <a:r>
              <a:rPr lang="zh-CN" altLang="en-US" dirty="0"/>
              <a:t>函数参数的传递方式</a:t>
            </a:r>
          </a:p>
          <a:p>
            <a:r>
              <a:rPr lang="zh-CN" altLang="en-US" dirty="0"/>
              <a:t>双向链表案例</a:t>
            </a:r>
          </a:p>
          <a:p>
            <a:r>
              <a:rPr lang="zh-CN" altLang="en-US" dirty="0"/>
              <a:t>复习</a:t>
            </a:r>
          </a:p>
          <a:p>
            <a:r>
              <a:rPr lang="zh-CN" altLang="en-US" dirty="0"/>
              <a:t>作业</a:t>
            </a:r>
          </a:p>
        </p:txBody>
      </p:sp>
      <p:sp>
        <p:nvSpPr>
          <p:cNvPr id="4" name="日期占位符 3"/>
          <p:cNvSpPr>
            <a:spLocks noGrp="1"/>
          </p:cNvSpPr>
          <p:nvPr>
            <p:ph type="dt" sz="half" idx="10"/>
          </p:nvPr>
        </p:nvSpPr>
        <p:spPr/>
        <p:txBody>
          <a:bodyPr/>
          <a:lstStyle/>
          <a:p>
            <a:fld id="{C2B53F0A-F76F-4225-8CCB-2FB6B8E06622}"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4216"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3196561"/>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3440200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函数参数</a:t>
            </a:r>
            <a:r>
              <a:rPr lang="zh-CN" altLang="en-US" dirty="0" smtClean="0"/>
              <a:t>的传递</a:t>
            </a:r>
            <a:r>
              <a:rPr lang="zh-CN" altLang="en-US" dirty="0"/>
              <a:t>方式</a:t>
            </a:r>
          </a:p>
        </p:txBody>
      </p:sp>
      <p:sp>
        <p:nvSpPr>
          <p:cNvPr id="3" name="内容占位符 2"/>
          <p:cNvSpPr>
            <a:spLocks noGrp="1"/>
          </p:cNvSpPr>
          <p:nvPr>
            <p:ph idx="1"/>
          </p:nvPr>
        </p:nvSpPr>
        <p:spPr/>
        <p:txBody>
          <a:bodyPr>
            <a:normAutofit/>
          </a:bodyPr>
          <a:lstStyle/>
          <a:p>
            <a:pPr>
              <a:lnSpc>
                <a:spcPct val="150000"/>
              </a:lnSpc>
            </a:pPr>
            <a:r>
              <a:rPr lang="zh-CN" altLang="en-US" sz="4000" dirty="0"/>
              <a:t>函数参数的值传递</a:t>
            </a:r>
            <a:r>
              <a:rPr lang="zh-CN" altLang="en-US" sz="4000" dirty="0" smtClean="0"/>
              <a:t>方式</a:t>
            </a:r>
            <a:endParaRPr lang="en-US" altLang="zh-CN" sz="4000" dirty="0" smtClean="0"/>
          </a:p>
          <a:p>
            <a:pPr lvl="1">
              <a:lnSpc>
                <a:spcPct val="150000"/>
              </a:lnSpc>
            </a:pPr>
            <a:r>
              <a:rPr lang="zh-CN" altLang="en-US" sz="3600" dirty="0"/>
              <a:t>函数参数的指针传递方式</a:t>
            </a:r>
            <a:endParaRPr lang="en-US" altLang="zh-CN" sz="3600" dirty="0" smtClean="0"/>
          </a:p>
          <a:p>
            <a:pPr>
              <a:lnSpc>
                <a:spcPct val="150000"/>
              </a:lnSpc>
            </a:pPr>
            <a:r>
              <a:rPr lang="zh-CN" altLang="en-US" sz="4000" dirty="0" smtClean="0"/>
              <a:t>函数</a:t>
            </a:r>
            <a:r>
              <a:rPr lang="zh-CN" altLang="en-US" sz="4000" dirty="0"/>
              <a:t>参数的引用传递方式</a:t>
            </a:r>
          </a:p>
        </p:txBody>
      </p:sp>
      <p:sp>
        <p:nvSpPr>
          <p:cNvPr id="4" name="日期占位符 3"/>
          <p:cNvSpPr>
            <a:spLocks noGrp="1"/>
          </p:cNvSpPr>
          <p:nvPr>
            <p:ph type="dt" sz="half" idx="10"/>
          </p:nvPr>
        </p:nvSpPr>
        <p:spPr/>
        <p:txBody>
          <a:bodyPr/>
          <a:lstStyle/>
          <a:p>
            <a:fld id="{734686F0-8D17-409B-AB78-7CACE79C15B6}"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42055684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912273" y="4973320"/>
            <a:ext cx="1576927" cy="251800"/>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a:xfrm>
            <a:off x="0" y="3177"/>
            <a:ext cx="9144000" cy="677048"/>
          </a:xfrm>
        </p:spPr>
        <p:txBody>
          <a:bodyPr/>
          <a:lstStyle/>
          <a:p>
            <a:r>
              <a:rPr lang="zh-CN" altLang="en-US" dirty="0"/>
              <a:t>函数</a:t>
            </a:r>
            <a:r>
              <a:rPr lang="zh-CN" altLang="en-US" dirty="0" smtClean="0"/>
              <a:t>参数的值传递方式</a:t>
            </a:r>
            <a:endParaRPr lang="zh-CN" altLang="en-US" dirty="0"/>
          </a:p>
        </p:txBody>
      </p:sp>
      <p:sp>
        <p:nvSpPr>
          <p:cNvPr id="3" name="内容占位符 2"/>
          <p:cNvSpPr>
            <a:spLocks noGrp="1"/>
          </p:cNvSpPr>
          <p:nvPr>
            <p:ph idx="1"/>
          </p:nvPr>
        </p:nvSpPr>
        <p:spPr>
          <a:xfrm>
            <a:off x="461963" y="680225"/>
            <a:ext cx="8220075" cy="5676126"/>
          </a:xfrm>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60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=10):</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&amp; </a:t>
            </a:r>
            <a:r>
              <a:rPr lang="en-US" altLang="zh-CN" sz="1800" dirty="0">
                <a:solidFill>
                  <a:srgbClr val="80808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拷贝</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mb_show</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err="1" smtClean="0">
                <a:solidFill>
                  <a:srgbClr val="0000FF"/>
                </a:solidFill>
                <a:latin typeface="新宋体" panose="02010609030101010101" pitchFamily="49" charset="-122"/>
                <a:ea typeface="新宋体" panose="02010609030101010101" pitchFamily="49" charset="-122"/>
              </a:rPr>
              <a:t>const</a:t>
            </a:r>
            <a:r>
              <a:rPr lang="en-US" altLang="zh-CN" sz="1800" dirty="0" smtClean="0">
                <a:solidFill>
                  <a:srgbClr val="0000FF"/>
                </a:solidFill>
                <a:latin typeface="新宋体" panose="02010609030101010101" pitchFamily="49" charset="-122"/>
                <a:ea typeface="新宋体" panose="02010609030101010101" pitchFamily="49" charset="-122"/>
              </a:rPr>
              <a:t> char</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smtClean="0">
                <a:solidFill>
                  <a:srgbClr val="808080"/>
                </a:solidFill>
                <a:latin typeface="新宋体" panose="02010609030101010101" pitchFamily="49" charset="-122"/>
                <a:ea typeface="新宋体" panose="02010609030101010101" pitchFamily="49" charset="-122"/>
              </a:rPr>
              <a:t>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808080"/>
                </a:solidFill>
                <a:latin typeface="新宋体" panose="02010609030101010101" pitchFamily="49" charset="-122"/>
                <a:ea typeface="新宋体" panose="02010609030101010101" pitchFamily="49" charset="-122"/>
              </a:rPr>
              <a:t>s</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600"/>
              </a:spcBef>
              <a:buNone/>
            </a:pPr>
            <a:r>
              <a:rPr lang="en-US" altLang="zh-CN" sz="1800" dirty="0" smtClean="0">
                <a:solidFill>
                  <a:srgbClr val="0000FF"/>
                </a:solidFill>
                <a:latin typeface="新宋体" panose="02010609030101010101" pitchFamily="49" charset="-122"/>
                <a:ea typeface="新宋体" panose="02010609030101010101" pitchFamily="49" charset="-122"/>
              </a:rPr>
              <a:t>void</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20;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.mb_show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在</a:t>
            </a:r>
            <a:r>
              <a:rPr lang="en-US" altLang="zh-CN" sz="1800" dirty="0" err="1">
                <a:solidFill>
                  <a:srgbClr val="A31515"/>
                </a:solidFill>
                <a:latin typeface="新宋体" panose="02010609030101010101" pitchFamily="49" charset="-122"/>
                <a:ea typeface="新宋体" panose="02010609030101010101" pitchFamily="49" charset="-122"/>
              </a:rPr>
              <a:t>gb_test</a:t>
            </a:r>
            <a:r>
              <a:rPr lang="zh-CN" altLang="en-US" sz="1800" dirty="0">
                <a:solidFill>
                  <a:srgbClr val="A31515"/>
                </a:solidFill>
                <a:latin typeface="新宋体" panose="02010609030101010101" pitchFamily="49" charset="-122"/>
                <a:ea typeface="新宋体" panose="02010609030101010101" pitchFamily="49" charset="-122"/>
              </a:rPr>
              <a:t>中，</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gb_test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(a);</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a.mb_show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在</a:t>
            </a:r>
            <a:r>
              <a:rPr lang="en-US" altLang="zh-CN" sz="1800" dirty="0">
                <a:solidFill>
                  <a:srgbClr val="A31515"/>
                </a:solidFill>
                <a:latin typeface="新宋体" panose="02010609030101010101" pitchFamily="49" charset="-122"/>
                <a:ea typeface="新宋体" panose="02010609030101010101" pitchFamily="49" charset="-122"/>
              </a:rPr>
              <a:t>main</a:t>
            </a:r>
            <a:r>
              <a:rPr lang="zh-CN" altLang="en-US" sz="1800" dirty="0">
                <a:solidFill>
                  <a:srgbClr val="A31515"/>
                </a:solidFill>
                <a:latin typeface="新宋体" panose="02010609030101010101" pitchFamily="49" charset="-122"/>
                <a:ea typeface="新宋体" panose="02010609030101010101" pitchFamily="49" charset="-122"/>
              </a:rPr>
              <a:t>中，</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27</a:t>
            </a:fld>
            <a:endParaRPr lang="zh-CN" altLang="en-US"/>
          </a:p>
        </p:txBody>
      </p:sp>
      <p:sp>
        <p:nvSpPr>
          <p:cNvPr id="6" name="Line 4"/>
          <p:cNvSpPr>
            <a:spLocks noChangeShapeType="1"/>
          </p:cNvSpPr>
          <p:nvPr/>
        </p:nvSpPr>
        <p:spPr bwMode="auto">
          <a:xfrm flipV="1">
            <a:off x="0" y="648517"/>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0" name="Rectangle 13"/>
          <p:cNvSpPr>
            <a:spLocks noChangeArrowheads="1"/>
          </p:cNvSpPr>
          <p:nvPr/>
        </p:nvSpPr>
        <p:spPr bwMode="auto">
          <a:xfrm>
            <a:off x="5620214" y="4973320"/>
            <a:ext cx="1456859" cy="1008062"/>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smtClean="0">
                <a:solidFill>
                  <a:srgbClr val="0000FF"/>
                </a:solidFill>
                <a:ea typeface="新宋体" panose="02010609030101010101" pitchFamily="49" charset="-122"/>
              </a:rPr>
              <a:t>实例对象</a:t>
            </a:r>
            <a:r>
              <a:rPr lang="en-US" altLang="zh-CN" sz="2000" dirty="0" smtClean="0">
                <a:solidFill>
                  <a:srgbClr val="0000FF"/>
                </a:solidFill>
                <a:ea typeface="新宋体" panose="02010609030101010101" pitchFamily="49" charset="-122"/>
              </a:rPr>
              <a:t>a</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11" name="Rectangle 14"/>
          <p:cNvSpPr>
            <a:spLocks noChangeArrowheads="1"/>
          </p:cNvSpPr>
          <p:nvPr/>
        </p:nvSpPr>
        <p:spPr bwMode="auto">
          <a:xfrm>
            <a:off x="5786205" y="5293995"/>
            <a:ext cx="1290869" cy="358775"/>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dirty="0" err="1" smtClean="0">
                <a:solidFill>
                  <a:srgbClr val="000000"/>
                </a:solidFill>
                <a:ea typeface="新宋体" panose="02010609030101010101" pitchFamily="49" charset="-122"/>
              </a:rPr>
              <a:t>m_a</a:t>
            </a:r>
            <a:r>
              <a:rPr lang="en-US" altLang="zh-CN" sz="2000" dirty="0" smtClean="0">
                <a:solidFill>
                  <a:srgbClr val="000000"/>
                </a:solidFill>
                <a:ea typeface="新宋体" panose="02010609030101010101" pitchFamily="49" charset="-122"/>
              </a:rPr>
              <a:t>=10</a:t>
            </a:r>
            <a:endParaRPr lang="en-US" altLang="zh-CN" sz="2000" dirty="0">
              <a:solidFill>
                <a:srgbClr val="008000"/>
              </a:solidFill>
              <a:latin typeface="新宋体" panose="02010609030101010101" pitchFamily="49" charset="-122"/>
              <a:ea typeface="新宋体" panose="02010609030101010101" pitchFamily="49" charset="-122"/>
            </a:endParaRPr>
          </a:p>
        </p:txBody>
      </p:sp>
      <p:sp>
        <p:nvSpPr>
          <p:cNvPr id="12" name="Rectangle 13"/>
          <p:cNvSpPr>
            <a:spLocks noChangeArrowheads="1"/>
          </p:cNvSpPr>
          <p:nvPr/>
        </p:nvSpPr>
        <p:spPr bwMode="auto">
          <a:xfrm>
            <a:off x="5167777" y="4583151"/>
            <a:ext cx="1909296" cy="1398231"/>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solidFill>
                  <a:srgbClr val="0000FF"/>
                </a:solidFill>
                <a:ea typeface="新宋体" panose="02010609030101010101" pitchFamily="49" charset="-122"/>
              </a:rPr>
              <a:t>在函数</a:t>
            </a:r>
            <a:r>
              <a:rPr lang="en-US" altLang="zh-CN" sz="2000" dirty="0">
                <a:solidFill>
                  <a:srgbClr val="0000FF"/>
                </a:solidFill>
                <a:ea typeface="新宋体" panose="02010609030101010101" pitchFamily="49" charset="-122"/>
              </a:rPr>
              <a:t>main</a:t>
            </a:r>
            <a:r>
              <a:rPr lang="zh-CN" altLang="en-US" sz="2000" dirty="0" smtClean="0">
                <a:solidFill>
                  <a:srgbClr val="0000FF"/>
                </a:solidFill>
                <a:ea typeface="新宋体" panose="02010609030101010101" pitchFamily="49" charset="-122"/>
              </a:rPr>
              <a:t>中</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13" name="Text Box 9"/>
          <p:cNvSpPr txBox="1">
            <a:spLocks noChangeArrowheads="1"/>
          </p:cNvSpPr>
          <p:nvPr/>
        </p:nvSpPr>
        <p:spPr bwMode="auto">
          <a:xfrm>
            <a:off x="6259085" y="639113"/>
            <a:ext cx="2841937" cy="1635736"/>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smtClean="0">
                <a:ea typeface="楷体_GB2312" pitchFamily="49" charset="-122"/>
                <a:sym typeface="Wingdings" panose="05000000000000000000" pitchFamily="2" charset="2"/>
              </a:rPr>
              <a:t>结果</a:t>
            </a:r>
            <a:r>
              <a:rPr lang="zh-CN" altLang="pt-BR" sz="2000" dirty="0">
                <a:ea typeface="楷体_GB2312" pitchFamily="49" charset="-122"/>
                <a:sym typeface="Wingdings" panose="05000000000000000000" pitchFamily="2" charset="2"/>
              </a:rPr>
              <a:t>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=10</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拷贝</a:t>
            </a:r>
            <a:r>
              <a:rPr lang="en-US" altLang="zh-CN" sz="2000" dirty="0">
                <a:solidFill>
                  <a:srgbClr val="0000FF"/>
                </a:solidFill>
                <a:ea typeface="楷体_GB2312" pitchFamily="49" charset="-122"/>
                <a:sym typeface="Wingdings" panose="05000000000000000000" pitchFamily="2" charset="2"/>
              </a:rPr>
              <a:t>10</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在</a:t>
            </a:r>
            <a:r>
              <a:rPr lang="en-US" altLang="zh-CN" sz="2000" dirty="0" err="1">
                <a:solidFill>
                  <a:srgbClr val="0000FF"/>
                </a:solidFill>
                <a:ea typeface="楷体_GB2312" pitchFamily="49" charset="-122"/>
                <a:sym typeface="Wingdings" panose="05000000000000000000" pitchFamily="2" charset="2"/>
              </a:rPr>
              <a:t>gb_test</a:t>
            </a:r>
            <a:r>
              <a:rPr lang="zh-CN" altLang="en-US" sz="2000" dirty="0">
                <a:solidFill>
                  <a:srgbClr val="0000FF"/>
                </a:solidFill>
                <a:ea typeface="楷体_GB2312" pitchFamily="49" charset="-122"/>
                <a:sym typeface="Wingdings" panose="05000000000000000000" pitchFamily="2" charset="2"/>
              </a:rPr>
              <a:t>中，</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=20</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在</a:t>
            </a:r>
            <a:r>
              <a:rPr lang="en-US" altLang="zh-CN" sz="2000" dirty="0">
                <a:solidFill>
                  <a:srgbClr val="0000FF"/>
                </a:solidFill>
                <a:ea typeface="楷体_GB2312" pitchFamily="49" charset="-122"/>
                <a:sym typeface="Wingdings" panose="05000000000000000000" pitchFamily="2" charset="2"/>
              </a:rPr>
              <a:t>main</a:t>
            </a:r>
            <a:r>
              <a:rPr lang="zh-CN" altLang="en-US" sz="2000" dirty="0">
                <a:solidFill>
                  <a:srgbClr val="0000FF"/>
                </a:solidFill>
                <a:ea typeface="楷体_GB2312" pitchFamily="49" charset="-122"/>
                <a:sym typeface="Wingdings" panose="05000000000000000000" pitchFamily="2" charset="2"/>
              </a:rPr>
              <a:t>中，</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=10</a:t>
            </a:r>
          </a:p>
        </p:txBody>
      </p:sp>
      <p:sp>
        <p:nvSpPr>
          <p:cNvPr id="14" name="Text Box 9"/>
          <p:cNvSpPr txBox="1">
            <a:spLocks noChangeArrowheads="1"/>
          </p:cNvSpPr>
          <p:nvPr/>
        </p:nvSpPr>
        <p:spPr bwMode="auto">
          <a:xfrm>
            <a:off x="7195014" y="4574697"/>
            <a:ext cx="1368215" cy="70312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smtClean="0">
                <a:ea typeface="楷体_GB2312" pitchFamily="49" charset="-122"/>
                <a:sym typeface="Wingdings" panose="05000000000000000000" pitchFamily="2" charset="2"/>
              </a:rPr>
              <a:t>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=10</a:t>
            </a:r>
          </a:p>
        </p:txBody>
      </p:sp>
    </p:spTree>
    <p:extLst>
      <p:ext uri="{BB962C8B-B14F-4D97-AF65-F5344CB8AC3E}">
        <p14:creationId xmlns:p14="http://schemas.microsoft.com/office/powerpoint/2010/main" val="38258494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5"/>
          <p:cNvSpPr>
            <a:spLocks noChangeArrowheads="1"/>
          </p:cNvSpPr>
          <p:nvPr/>
        </p:nvSpPr>
        <p:spPr bwMode="auto">
          <a:xfrm>
            <a:off x="480472" y="3140588"/>
            <a:ext cx="2110328" cy="251800"/>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9" name="AutoShape 5"/>
          <p:cNvSpPr>
            <a:spLocks noChangeArrowheads="1"/>
          </p:cNvSpPr>
          <p:nvPr/>
        </p:nvSpPr>
        <p:spPr bwMode="auto">
          <a:xfrm>
            <a:off x="912273" y="5196342"/>
            <a:ext cx="1576927" cy="251800"/>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a:xfrm>
            <a:off x="0" y="3177"/>
            <a:ext cx="9144000" cy="677048"/>
          </a:xfrm>
        </p:spPr>
        <p:txBody>
          <a:bodyPr/>
          <a:lstStyle/>
          <a:p>
            <a:r>
              <a:rPr lang="zh-CN" altLang="en-US" dirty="0"/>
              <a:t>函数</a:t>
            </a:r>
            <a:r>
              <a:rPr lang="zh-CN" altLang="en-US" dirty="0" smtClean="0"/>
              <a:t>参数的值传递方式</a:t>
            </a:r>
            <a:endParaRPr lang="zh-CN" altLang="en-US" dirty="0"/>
          </a:p>
        </p:txBody>
      </p:sp>
      <p:sp>
        <p:nvSpPr>
          <p:cNvPr id="3" name="内容占位符 2"/>
          <p:cNvSpPr>
            <a:spLocks noGrp="1"/>
          </p:cNvSpPr>
          <p:nvPr>
            <p:ph idx="1"/>
          </p:nvPr>
        </p:nvSpPr>
        <p:spPr>
          <a:xfrm>
            <a:off x="461963" y="680225"/>
            <a:ext cx="8220075" cy="5676126"/>
          </a:xfrm>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60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=10):</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&amp; </a:t>
            </a:r>
            <a:r>
              <a:rPr lang="en-US" altLang="zh-CN" sz="1800" dirty="0">
                <a:solidFill>
                  <a:srgbClr val="80808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拷贝</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mb_show</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err="1" smtClean="0">
                <a:solidFill>
                  <a:srgbClr val="0000FF"/>
                </a:solidFill>
                <a:latin typeface="新宋体" panose="02010609030101010101" pitchFamily="49" charset="-122"/>
                <a:ea typeface="新宋体" panose="02010609030101010101" pitchFamily="49" charset="-122"/>
              </a:rPr>
              <a:t>const</a:t>
            </a:r>
            <a:r>
              <a:rPr lang="en-US" altLang="zh-CN" sz="1800" dirty="0" smtClean="0">
                <a:solidFill>
                  <a:srgbClr val="0000FF"/>
                </a:solidFill>
                <a:latin typeface="新宋体" panose="02010609030101010101" pitchFamily="49" charset="-122"/>
                <a:ea typeface="新宋体" panose="02010609030101010101" pitchFamily="49" charset="-122"/>
              </a:rPr>
              <a:t> char</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smtClean="0">
                <a:solidFill>
                  <a:srgbClr val="808080"/>
                </a:solidFill>
                <a:latin typeface="新宋体" panose="02010609030101010101" pitchFamily="49" charset="-122"/>
                <a:ea typeface="新宋体" panose="02010609030101010101" pitchFamily="49" charset="-122"/>
              </a:rPr>
              <a:t>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808080"/>
                </a:solidFill>
                <a:latin typeface="新宋体" panose="02010609030101010101" pitchFamily="49" charset="-122"/>
                <a:ea typeface="新宋体" panose="02010609030101010101" pitchFamily="49" charset="-122"/>
              </a:rPr>
              <a:t>s</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600"/>
              </a:spcBef>
              <a:buNone/>
            </a:pPr>
            <a:r>
              <a:rPr lang="en-US" altLang="zh-CN" sz="1800" dirty="0" smtClean="0">
                <a:solidFill>
                  <a:srgbClr val="0000FF"/>
                </a:solidFill>
                <a:latin typeface="新宋体" panose="02010609030101010101" pitchFamily="49" charset="-122"/>
                <a:ea typeface="新宋体" panose="02010609030101010101" pitchFamily="49" charset="-122"/>
              </a:rPr>
              <a:t>void</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20;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.mb_show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在</a:t>
            </a:r>
            <a:r>
              <a:rPr lang="en-US" altLang="zh-CN" sz="1800" dirty="0" err="1">
                <a:solidFill>
                  <a:srgbClr val="A31515"/>
                </a:solidFill>
                <a:latin typeface="新宋体" panose="02010609030101010101" pitchFamily="49" charset="-122"/>
                <a:ea typeface="新宋体" panose="02010609030101010101" pitchFamily="49" charset="-122"/>
              </a:rPr>
              <a:t>gb_test</a:t>
            </a:r>
            <a:r>
              <a:rPr lang="zh-CN" altLang="en-US" sz="1800" dirty="0">
                <a:solidFill>
                  <a:srgbClr val="A31515"/>
                </a:solidFill>
                <a:latin typeface="新宋体" panose="02010609030101010101" pitchFamily="49" charset="-122"/>
                <a:ea typeface="新宋体" panose="02010609030101010101" pitchFamily="49" charset="-122"/>
              </a:rPr>
              <a:t>中，</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gb_test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(a);</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a.mb_show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在</a:t>
            </a:r>
            <a:r>
              <a:rPr lang="en-US" altLang="zh-CN" sz="1800" dirty="0">
                <a:solidFill>
                  <a:srgbClr val="A31515"/>
                </a:solidFill>
                <a:latin typeface="新宋体" panose="02010609030101010101" pitchFamily="49" charset="-122"/>
                <a:ea typeface="新宋体" panose="02010609030101010101" pitchFamily="49" charset="-122"/>
              </a:rPr>
              <a:t>main</a:t>
            </a:r>
            <a:r>
              <a:rPr lang="zh-CN" altLang="en-US" sz="1800" dirty="0">
                <a:solidFill>
                  <a:srgbClr val="A31515"/>
                </a:solidFill>
                <a:latin typeface="新宋体" panose="02010609030101010101" pitchFamily="49" charset="-122"/>
                <a:ea typeface="新宋体" panose="02010609030101010101" pitchFamily="49" charset="-122"/>
              </a:rPr>
              <a:t>中，</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28</a:t>
            </a:fld>
            <a:endParaRPr lang="zh-CN" altLang="en-US"/>
          </a:p>
        </p:txBody>
      </p:sp>
      <p:sp>
        <p:nvSpPr>
          <p:cNvPr id="6" name="Line 4"/>
          <p:cNvSpPr>
            <a:spLocks noChangeShapeType="1"/>
          </p:cNvSpPr>
          <p:nvPr/>
        </p:nvSpPr>
        <p:spPr bwMode="auto">
          <a:xfrm flipV="1">
            <a:off x="0" y="648517"/>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0" name="Rectangle 13"/>
          <p:cNvSpPr>
            <a:spLocks noChangeArrowheads="1"/>
          </p:cNvSpPr>
          <p:nvPr/>
        </p:nvSpPr>
        <p:spPr bwMode="auto">
          <a:xfrm>
            <a:off x="5620214" y="4973320"/>
            <a:ext cx="1456859" cy="1008062"/>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smtClean="0">
                <a:solidFill>
                  <a:srgbClr val="0000FF"/>
                </a:solidFill>
                <a:ea typeface="新宋体" panose="02010609030101010101" pitchFamily="49" charset="-122"/>
              </a:rPr>
              <a:t>实例对象</a:t>
            </a:r>
            <a:r>
              <a:rPr lang="en-US" altLang="zh-CN" sz="2000" dirty="0" smtClean="0">
                <a:solidFill>
                  <a:srgbClr val="0000FF"/>
                </a:solidFill>
                <a:ea typeface="新宋体" panose="02010609030101010101" pitchFamily="49" charset="-122"/>
              </a:rPr>
              <a:t>a</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11" name="Rectangle 14"/>
          <p:cNvSpPr>
            <a:spLocks noChangeArrowheads="1"/>
          </p:cNvSpPr>
          <p:nvPr/>
        </p:nvSpPr>
        <p:spPr bwMode="auto">
          <a:xfrm>
            <a:off x="5786205" y="5293995"/>
            <a:ext cx="1290869" cy="358775"/>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dirty="0" err="1" smtClean="0">
                <a:solidFill>
                  <a:srgbClr val="000000"/>
                </a:solidFill>
                <a:ea typeface="新宋体" panose="02010609030101010101" pitchFamily="49" charset="-122"/>
              </a:rPr>
              <a:t>m_a</a:t>
            </a:r>
            <a:r>
              <a:rPr lang="en-US" altLang="zh-CN" sz="2000" dirty="0" smtClean="0">
                <a:solidFill>
                  <a:srgbClr val="000000"/>
                </a:solidFill>
                <a:ea typeface="新宋体" panose="02010609030101010101" pitchFamily="49" charset="-122"/>
              </a:rPr>
              <a:t>=10</a:t>
            </a:r>
            <a:endParaRPr lang="en-US" altLang="zh-CN" sz="2000" dirty="0">
              <a:solidFill>
                <a:srgbClr val="008000"/>
              </a:solidFill>
              <a:latin typeface="新宋体" panose="02010609030101010101" pitchFamily="49" charset="-122"/>
              <a:ea typeface="新宋体" panose="02010609030101010101" pitchFamily="49" charset="-122"/>
            </a:endParaRPr>
          </a:p>
        </p:txBody>
      </p:sp>
      <p:sp>
        <p:nvSpPr>
          <p:cNvPr id="12" name="Rectangle 13"/>
          <p:cNvSpPr>
            <a:spLocks noChangeArrowheads="1"/>
          </p:cNvSpPr>
          <p:nvPr/>
        </p:nvSpPr>
        <p:spPr bwMode="auto">
          <a:xfrm>
            <a:off x="5167777" y="4583151"/>
            <a:ext cx="1909296" cy="1398231"/>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solidFill>
                  <a:srgbClr val="0000FF"/>
                </a:solidFill>
                <a:ea typeface="新宋体" panose="02010609030101010101" pitchFamily="49" charset="-122"/>
              </a:rPr>
              <a:t>在函数</a:t>
            </a:r>
            <a:r>
              <a:rPr lang="en-US" altLang="zh-CN" sz="2000" dirty="0">
                <a:solidFill>
                  <a:srgbClr val="0000FF"/>
                </a:solidFill>
                <a:ea typeface="新宋体" panose="02010609030101010101" pitchFamily="49" charset="-122"/>
              </a:rPr>
              <a:t>main</a:t>
            </a:r>
            <a:r>
              <a:rPr lang="zh-CN" altLang="en-US" sz="2000" dirty="0" smtClean="0">
                <a:solidFill>
                  <a:srgbClr val="0000FF"/>
                </a:solidFill>
                <a:ea typeface="新宋体" panose="02010609030101010101" pitchFamily="49" charset="-122"/>
              </a:rPr>
              <a:t>中</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13" name="Text Box 9"/>
          <p:cNvSpPr txBox="1">
            <a:spLocks noChangeArrowheads="1"/>
          </p:cNvSpPr>
          <p:nvPr/>
        </p:nvSpPr>
        <p:spPr bwMode="auto">
          <a:xfrm>
            <a:off x="6259085" y="639113"/>
            <a:ext cx="2841937" cy="1635736"/>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smtClean="0">
                <a:ea typeface="楷体_GB2312" pitchFamily="49" charset="-122"/>
                <a:sym typeface="Wingdings" panose="05000000000000000000" pitchFamily="2" charset="2"/>
              </a:rPr>
              <a:t>结果</a:t>
            </a:r>
            <a:r>
              <a:rPr lang="zh-CN" altLang="pt-BR" sz="2000" dirty="0">
                <a:ea typeface="楷体_GB2312" pitchFamily="49" charset="-122"/>
                <a:sym typeface="Wingdings" panose="05000000000000000000" pitchFamily="2" charset="2"/>
              </a:rPr>
              <a:t>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=10</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拷贝</a:t>
            </a:r>
            <a:r>
              <a:rPr lang="en-US" altLang="zh-CN" sz="2000" dirty="0">
                <a:solidFill>
                  <a:srgbClr val="0000FF"/>
                </a:solidFill>
                <a:ea typeface="楷体_GB2312" pitchFamily="49" charset="-122"/>
                <a:sym typeface="Wingdings" panose="05000000000000000000" pitchFamily="2" charset="2"/>
              </a:rPr>
              <a:t>10</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在</a:t>
            </a:r>
            <a:r>
              <a:rPr lang="en-US" altLang="zh-CN" sz="2000" dirty="0" err="1">
                <a:solidFill>
                  <a:srgbClr val="0000FF"/>
                </a:solidFill>
                <a:ea typeface="楷体_GB2312" pitchFamily="49" charset="-122"/>
                <a:sym typeface="Wingdings" panose="05000000000000000000" pitchFamily="2" charset="2"/>
              </a:rPr>
              <a:t>gb_test</a:t>
            </a:r>
            <a:r>
              <a:rPr lang="zh-CN" altLang="en-US" sz="2000" dirty="0">
                <a:solidFill>
                  <a:srgbClr val="0000FF"/>
                </a:solidFill>
                <a:ea typeface="楷体_GB2312" pitchFamily="49" charset="-122"/>
                <a:sym typeface="Wingdings" panose="05000000000000000000" pitchFamily="2" charset="2"/>
              </a:rPr>
              <a:t>中，</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=20</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在</a:t>
            </a:r>
            <a:r>
              <a:rPr lang="en-US" altLang="zh-CN" sz="2000" dirty="0">
                <a:solidFill>
                  <a:srgbClr val="0000FF"/>
                </a:solidFill>
                <a:ea typeface="楷体_GB2312" pitchFamily="49" charset="-122"/>
                <a:sym typeface="Wingdings" panose="05000000000000000000" pitchFamily="2" charset="2"/>
              </a:rPr>
              <a:t>main</a:t>
            </a:r>
            <a:r>
              <a:rPr lang="zh-CN" altLang="en-US" sz="2000" dirty="0">
                <a:solidFill>
                  <a:srgbClr val="0000FF"/>
                </a:solidFill>
                <a:ea typeface="楷体_GB2312" pitchFamily="49" charset="-122"/>
                <a:sym typeface="Wingdings" panose="05000000000000000000" pitchFamily="2" charset="2"/>
              </a:rPr>
              <a:t>中，</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=10</a:t>
            </a:r>
          </a:p>
        </p:txBody>
      </p:sp>
      <p:sp>
        <p:nvSpPr>
          <p:cNvPr id="15" name="Rectangle 13"/>
          <p:cNvSpPr>
            <a:spLocks noChangeArrowheads="1"/>
          </p:cNvSpPr>
          <p:nvPr/>
        </p:nvSpPr>
        <p:spPr bwMode="auto">
          <a:xfrm>
            <a:off x="5620213" y="3426480"/>
            <a:ext cx="1456859" cy="1008062"/>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smtClean="0">
                <a:solidFill>
                  <a:srgbClr val="0000FF"/>
                </a:solidFill>
                <a:ea typeface="新宋体" panose="02010609030101010101" pitchFamily="49" charset="-122"/>
              </a:rPr>
              <a:t>实例对象</a:t>
            </a:r>
            <a:r>
              <a:rPr lang="en-US" altLang="zh-CN" sz="2000" dirty="0" smtClean="0">
                <a:solidFill>
                  <a:srgbClr val="0000FF"/>
                </a:solidFill>
                <a:ea typeface="新宋体" panose="02010609030101010101" pitchFamily="49" charset="-122"/>
              </a:rPr>
              <a:t>a</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16" name="Rectangle 14"/>
          <p:cNvSpPr>
            <a:spLocks noChangeArrowheads="1"/>
          </p:cNvSpPr>
          <p:nvPr/>
        </p:nvSpPr>
        <p:spPr bwMode="auto">
          <a:xfrm>
            <a:off x="5786204" y="3747155"/>
            <a:ext cx="1290869" cy="358775"/>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dirty="0" err="1" smtClean="0">
                <a:solidFill>
                  <a:srgbClr val="000000"/>
                </a:solidFill>
                <a:ea typeface="新宋体" panose="02010609030101010101" pitchFamily="49" charset="-122"/>
              </a:rPr>
              <a:t>m_a</a:t>
            </a:r>
            <a:r>
              <a:rPr lang="en-US" altLang="zh-CN" sz="2000" dirty="0" smtClean="0">
                <a:solidFill>
                  <a:srgbClr val="000000"/>
                </a:solidFill>
                <a:ea typeface="新宋体" panose="02010609030101010101" pitchFamily="49" charset="-122"/>
              </a:rPr>
              <a:t>=10</a:t>
            </a:r>
            <a:endParaRPr lang="en-US" altLang="zh-CN" sz="2000" dirty="0">
              <a:solidFill>
                <a:srgbClr val="008000"/>
              </a:solidFill>
              <a:latin typeface="新宋体" panose="02010609030101010101" pitchFamily="49" charset="-122"/>
              <a:ea typeface="新宋体" panose="02010609030101010101" pitchFamily="49" charset="-122"/>
            </a:endParaRPr>
          </a:p>
        </p:txBody>
      </p:sp>
      <p:sp>
        <p:nvSpPr>
          <p:cNvPr id="17" name="Rectangle 13"/>
          <p:cNvSpPr>
            <a:spLocks noChangeArrowheads="1"/>
          </p:cNvSpPr>
          <p:nvPr/>
        </p:nvSpPr>
        <p:spPr bwMode="auto">
          <a:xfrm>
            <a:off x="5167776" y="3036311"/>
            <a:ext cx="1909296" cy="1398231"/>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solidFill>
                  <a:srgbClr val="0000FF"/>
                </a:solidFill>
                <a:ea typeface="新宋体" panose="02010609030101010101" pitchFamily="49" charset="-122"/>
              </a:rPr>
              <a:t>在函数</a:t>
            </a:r>
            <a:r>
              <a:rPr lang="en-US" altLang="zh-CN" sz="2000" dirty="0" err="1">
                <a:solidFill>
                  <a:srgbClr val="0000FF"/>
                </a:solidFill>
                <a:ea typeface="新宋体" panose="02010609030101010101" pitchFamily="49" charset="-122"/>
              </a:rPr>
              <a:t>gb_test</a:t>
            </a:r>
            <a:r>
              <a:rPr lang="zh-CN" altLang="en-US" sz="2000" dirty="0" smtClean="0">
                <a:solidFill>
                  <a:srgbClr val="0000FF"/>
                </a:solidFill>
                <a:ea typeface="新宋体" panose="02010609030101010101" pitchFamily="49" charset="-122"/>
              </a:rPr>
              <a:t>中</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18" name="Text Box 9"/>
          <p:cNvSpPr txBox="1">
            <a:spLocks noChangeArrowheads="1"/>
          </p:cNvSpPr>
          <p:nvPr/>
        </p:nvSpPr>
        <p:spPr bwMode="auto">
          <a:xfrm>
            <a:off x="7243063" y="3036311"/>
            <a:ext cx="1368215" cy="70312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smtClean="0">
                <a:ea typeface="楷体_GB2312" pitchFamily="49" charset="-122"/>
                <a:sym typeface="Wingdings" panose="05000000000000000000" pitchFamily="2" charset="2"/>
              </a:rPr>
              <a:t>输出</a:t>
            </a:r>
            <a:r>
              <a:rPr lang="pt-BR" altLang="zh-CN" sz="2000" dirty="0">
                <a:ea typeface="楷体_GB2312" pitchFamily="49" charset="-122"/>
                <a:sym typeface="Wingdings" panose="05000000000000000000" pitchFamily="2" charset="2"/>
              </a:rPr>
              <a:t>:</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拷贝</a:t>
            </a:r>
            <a:r>
              <a:rPr lang="en-US" altLang="zh-CN" sz="2000" dirty="0">
                <a:solidFill>
                  <a:srgbClr val="0000FF"/>
                </a:solidFill>
                <a:ea typeface="楷体_GB2312" pitchFamily="49" charset="-122"/>
                <a:sym typeface="Wingdings" panose="05000000000000000000" pitchFamily="2" charset="2"/>
              </a:rPr>
              <a:t>10</a:t>
            </a:r>
          </a:p>
        </p:txBody>
      </p:sp>
    </p:spTree>
    <p:extLst>
      <p:ext uri="{BB962C8B-B14F-4D97-AF65-F5344CB8AC3E}">
        <p14:creationId xmlns:p14="http://schemas.microsoft.com/office/powerpoint/2010/main" val="29950664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5"/>
          <p:cNvSpPr>
            <a:spLocks noChangeArrowheads="1"/>
          </p:cNvSpPr>
          <p:nvPr/>
        </p:nvSpPr>
        <p:spPr bwMode="auto">
          <a:xfrm>
            <a:off x="993430" y="3603855"/>
            <a:ext cx="1378930" cy="251800"/>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9" name="AutoShape 5"/>
          <p:cNvSpPr>
            <a:spLocks noChangeArrowheads="1"/>
          </p:cNvSpPr>
          <p:nvPr/>
        </p:nvSpPr>
        <p:spPr bwMode="auto">
          <a:xfrm>
            <a:off x="912273" y="5196342"/>
            <a:ext cx="1576927" cy="251800"/>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a:xfrm>
            <a:off x="0" y="3177"/>
            <a:ext cx="9144000" cy="677048"/>
          </a:xfrm>
        </p:spPr>
        <p:txBody>
          <a:bodyPr/>
          <a:lstStyle/>
          <a:p>
            <a:r>
              <a:rPr lang="zh-CN" altLang="en-US" dirty="0"/>
              <a:t>函数</a:t>
            </a:r>
            <a:r>
              <a:rPr lang="zh-CN" altLang="en-US" dirty="0" smtClean="0"/>
              <a:t>参数的值传递方式</a:t>
            </a:r>
            <a:endParaRPr lang="zh-CN" altLang="en-US" dirty="0"/>
          </a:p>
        </p:txBody>
      </p:sp>
      <p:sp>
        <p:nvSpPr>
          <p:cNvPr id="3" name="内容占位符 2"/>
          <p:cNvSpPr>
            <a:spLocks noGrp="1"/>
          </p:cNvSpPr>
          <p:nvPr>
            <p:ph idx="1"/>
          </p:nvPr>
        </p:nvSpPr>
        <p:spPr>
          <a:xfrm>
            <a:off x="461963" y="680225"/>
            <a:ext cx="8220075" cy="5676126"/>
          </a:xfrm>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60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=10):</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&amp; </a:t>
            </a:r>
            <a:r>
              <a:rPr lang="en-US" altLang="zh-CN" sz="1800" dirty="0">
                <a:solidFill>
                  <a:srgbClr val="80808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拷贝</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mb_show</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err="1" smtClean="0">
                <a:solidFill>
                  <a:srgbClr val="0000FF"/>
                </a:solidFill>
                <a:latin typeface="新宋体" panose="02010609030101010101" pitchFamily="49" charset="-122"/>
                <a:ea typeface="新宋体" panose="02010609030101010101" pitchFamily="49" charset="-122"/>
              </a:rPr>
              <a:t>const</a:t>
            </a:r>
            <a:r>
              <a:rPr lang="en-US" altLang="zh-CN" sz="1800" dirty="0" smtClean="0">
                <a:solidFill>
                  <a:srgbClr val="0000FF"/>
                </a:solidFill>
                <a:latin typeface="新宋体" panose="02010609030101010101" pitchFamily="49" charset="-122"/>
                <a:ea typeface="新宋体" panose="02010609030101010101" pitchFamily="49" charset="-122"/>
              </a:rPr>
              <a:t> char</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smtClean="0">
                <a:solidFill>
                  <a:srgbClr val="808080"/>
                </a:solidFill>
                <a:latin typeface="新宋体" panose="02010609030101010101" pitchFamily="49" charset="-122"/>
                <a:ea typeface="新宋体" panose="02010609030101010101" pitchFamily="49" charset="-122"/>
              </a:rPr>
              <a:t>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808080"/>
                </a:solidFill>
                <a:latin typeface="新宋体" panose="02010609030101010101" pitchFamily="49" charset="-122"/>
                <a:ea typeface="新宋体" panose="02010609030101010101" pitchFamily="49" charset="-122"/>
              </a:rPr>
              <a:t>s</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600"/>
              </a:spcBef>
              <a:buNone/>
            </a:pPr>
            <a:r>
              <a:rPr lang="en-US" altLang="zh-CN" sz="1800" dirty="0" smtClean="0">
                <a:solidFill>
                  <a:srgbClr val="0000FF"/>
                </a:solidFill>
                <a:latin typeface="新宋体" panose="02010609030101010101" pitchFamily="49" charset="-122"/>
                <a:ea typeface="新宋体" panose="02010609030101010101" pitchFamily="49" charset="-122"/>
              </a:rPr>
              <a:t>void</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20;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.mb_show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在</a:t>
            </a:r>
            <a:r>
              <a:rPr lang="en-US" altLang="zh-CN" sz="1800" dirty="0" err="1">
                <a:solidFill>
                  <a:srgbClr val="A31515"/>
                </a:solidFill>
                <a:latin typeface="新宋体" panose="02010609030101010101" pitchFamily="49" charset="-122"/>
                <a:ea typeface="新宋体" panose="02010609030101010101" pitchFamily="49" charset="-122"/>
              </a:rPr>
              <a:t>gb_test</a:t>
            </a:r>
            <a:r>
              <a:rPr lang="zh-CN" altLang="en-US" sz="1800" dirty="0">
                <a:solidFill>
                  <a:srgbClr val="A31515"/>
                </a:solidFill>
                <a:latin typeface="新宋体" panose="02010609030101010101" pitchFamily="49" charset="-122"/>
                <a:ea typeface="新宋体" panose="02010609030101010101" pitchFamily="49" charset="-122"/>
              </a:rPr>
              <a:t>中，</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gb_test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(a);</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a.mb_show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在</a:t>
            </a:r>
            <a:r>
              <a:rPr lang="en-US" altLang="zh-CN" sz="1800" dirty="0">
                <a:solidFill>
                  <a:srgbClr val="A31515"/>
                </a:solidFill>
                <a:latin typeface="新宋体" panose="02010609030101010101" pitchFamily="49" charset="-122"/>
                <a:ea typeface="新宋体" panose="02010609030101010101" pitchFamily="49" charset="-122"/>
              </a:rPr>
              <a:t>main</a:t>
            </a:r>
            <a:r>
              <a:rPr lang="zh-CN" altLang="en-US" sz="1800" dirty="0">
                <a:solidFill>
                  <a:srgbClr val="A31515"/>
                </a:solidFill>
                <a:latin typeface="新宋体" panose="02010609030101010101" pitchFamily="49" charset="-122"/>
                <a:ea typeface="新宋体" panose="02010609030101010101" pitchFamily="49" charset="-122"/>
              </a:rPr>
              <a:t>中，</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29</a:t>
            </a:fld>
            <a:endParaRPr lang="zh-CN" altLang="en-US"/>
          </a:p>
        </p:txBody>
      </p:sp>
      <p:sp>
        <p:nvSpPr>
          <p:cNvPr id="6" name="Line 4"/>
          <p:cNvSpPr>
            <a:spLocks noChangeShapeType="1"/>
          </p:cNvSpPr>
          <p:nvPr/>
        </p:nvSpPr>
        <p:spPr bwMode="auto">
          <a:xfrm flipV="1">
            <a:off x="0" y="648517"/>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0" name="Rectangle 13"/>
          <p:cNvSpPr>
            <a:spLocks noChangeArrowheads="1"/>
          </p:cNvSpPr>
          <p:nvPr/>
        </p:nvSpPr>
        <p:spPr bwMode="auto">
          <a:xfrm>
            <a:off x="5620214" y="4973320"/>
            <a:ext cx="1456859" cy="1008062"/>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smtClean="0">
                <a:solidFill>
                  <a:srgbClr val="0000FF"/>
                </a:solidFill>
                <a:ea typeface="新宋体" panose="02010609030101010101" pitchFamily="49" charset="-122"/>
              </a:rPr>
              <a:t>实例对象</a:t>
            </a:r>
            <a:r>
              <a:rPr lang="en-US" altLang="zh-CN" sz="2000" dirty="0" smtClean="0">
                <a:solidFill>
                  <a:srgbClr val="0000FF"/>
                </a:solidFill>
                <a:ea typeface="新宋体" panose="02010609030101010101" pitchFamily="49" charset="-122"/>
              </a:rPr>
              <a:t>a</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11" name="Rectangle 14"/>
          <p:cNvSpPr>
            <a:spLocks noChangeArrowheads="1"/>
          </p:cNvSpPr>
          <p:nvPr/>
        </p:nvSpPr>
        <p:spPr bwMode="auto">
          <a:xfrm>
            <a:off x="5786205" y="5293995"/>
            <a:ext cx="1290869" cy="358775"/>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dirty="0" err="1" smtClean="0">
                <a:solidFill>
                  <a:srgbClr val="000000"/>
                </a:solidFill>
                <a:ea typeface="新宋体" panose="02010609030101010101" pitchFamily="49" charset="-122"/>
              </a:rPr>
              <a:t>m_a</a:t>
            </a:r>
            <a:r>
              <a:rPr lang="en-US" altLang="zh-CN" sz="2000" dirty="0" smtClean="0">
                <a:solidFill>
                  <a:srgbClr val="000000"/>
                </a:solidFill>
                <a:ea typeface="新宋体" panose="02010609030101010101" pitchFamily="49" charset="-122"/>
              </a:rPr>
              <a:t>=10</a:t>
            </a:r>
            <a:endParaRPr lang="en-US" altLang="zh-CN" sz="2000" dirty="0">
              <a:solidFill>
                <a:srgbClr val="008000"/>
              </a:solidFill>
              <a:latin typeface="新宋体" panose="02010609030101010101" pitchFamily="49" charset="-122"/>
              <a:ea typeface="新宋体" panose="02010609030101010101" pitchFamily="49" charset="-122"/>
            </a:endParaRPr>
          </a:p>
        </p:txBody>
      </p:sp>
      <p:sp>
        <p:nvSpPr>
          <p:cNvPr id="12" name="Rectangle 13"/>
          <p:cNvSpPr>
            <a:spLocks noChangeArrowheads="1"/>
          </p:cNvSpPr>
          <p:nvPr/>
        </p:nvSpPr>
        <p:spPr bwMode="auto">
          <a:xfrm>
            <a:off x="5167777" y="4583151"/>
            <a:ext cx="1909296" cy="1398231"/>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solidFill>
                  <a:srgbClr val="0000FF"/>
                </a:solidFill>
                <a:ea typeface="新宋体" panose="02010609030101010101" pitchFamily="49" charset="-122"/>
              </a:rPr>
              <a:t>在函数</a:t>
            </a:r>
            <a:r>
              <a:rPr lang="en-US" altLang="zh-CN" sz="2000" dirty="0">
                <a:solidFill>
                  <a:srgbClr val="0000FF"/>
                </a:solidFill>
                <a:ea typeface="新宋体" panose="02010609030101010101" pitchFamily="49" charset="-122"/>
              </a:rPr>
              <a:t>main</a:t>
            </a:r>
            <a:r>
              <a:rPr lang="zh-CN" altLang="en-US" sz="2000" dirty="0" smtClean="0">
                <a:solidFill>
                  <a:srgbClr val="0000FF"/>
                </a:solidFill>
                <a:ea typeface="新宋体" panose="02010609030101010101" pitchFamily="49" charset="-122"/>
              </a:rPr>
              <a:t>中</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13" name="Text Box 9"/>
          <p:cNvSpPr txBox="1">
            <a:spLocks noChangeArrowheads="1"/>
          </p:cNvSpPr>
          <p:nvPr/>
        </p:nvSpPr>
        <p:spPr bwMode="auto">
          <a:xfrm>
            <a:off x="6259085" y="639113"/>
            <a:ext cx="2841937" cy="1635736"/>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smtClean="0">
                <a:ea typeface="楷体_GB2312" pitchFamily="49" charset="-122"/>
                <a:sym typeface="Wingdings" panose="05000000000000000000" pitchFamily="2" charset="2"/>
              </a:rPr>
              <a:t>结果</a:t>
            </a:r>
            <a:r>
              <a:rPr lang="zh-CN" altLang="pt-BR" sz="2000" dirty="0">
                <a:ea typeface="楷体_GB2312" pitchFamily="49" charset="-122"/>
                <a:sym typeface="Wingdings" panose="05000000000000000000" pitchFamily="2" charset="2"/>
              </a:rPr>
              <a:t>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=10</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拷贝</a:t>
            </a:r>
            <a:r>
              <a:rPr lang="en-US" altLang="zh-CN" sz="2000" dirty="0">
                <a:solidFill>
                  <a:srgbClr val="0000FF"/>
                </a:solidFill>
                <a:ea typeface="楷体_GB2312" pitchFamily="49" charset="-122"/>
                <a:sym typeface="Wingdings" panose="05000000000000000000" pitchFamily="2" charset="2"/>
              </a:rPr>
              <a:t>10</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在</a:t>
            </a:r>
            <a:r>
              <a:rPr lang="en-US" altLang="zh-CN" sz="2000" dirty="0" err="1">
                <a:solidFill>
                  <a:srgbClr val="0000FF"/>
                </a:solidFill>
                <a:ea typeface="楷体_GB2312" pitchFamily="49" charset="-122"/>
                <a:sym typeface="Wingdings" panose="05000000000000000000" pitchFamily="2" charset="2"/>
              </a:rPr>
              <a:t>gb_test</a:t>
            </a:r>
            <a:r>
              <a:rPr lang="zh-CN" altLang="en-US" sz="2000" dirty="0">
                <a:solidFill>
                  <a:srgbClr val="0000FF"/>
                </a:solidFill>
                <a:ea typeface="楷体_GB2312" pitchFamily="49" charset="-122"/>
                <a:sym typeface="Wingdings" panose="05000000000000000000" pitchFamily="2" charset="2"/>
              </a:rPr>
              <a:t>中，</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=20</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在</a:t>
            </a:r>
            <a:r>
              <a:rPr lang="en-US" altLang="zh-CN" sz="2000" dirty="0">
                <a:solidFill>
                  <a:srgbClr val="0000FF"/>
                </a:solidFill>
                <a:ea typeface="楷体_GB2312" pitchFamily="49" charset="-122"/>
                <a:sym typeface="Wingdings" panose="05000000000000000000" pitchFamily="2" charset="2"/>
              </a:rPr>
              <a:t>main</a:t>
            </a:r>
            <a:r>
              <a:rPr lang="zh-CN" altLang="en-US" sz="2000" dirty="0">
                <a:solidFill>
                  <a:srgbClr val="0000FF"/>
                </a:solidFill>
                <a:ea typeface="楷体_GB2312" pitchFamily="49" charset="-122"/>
                <a:sym typeface="Wingdings" panose="05000000000000000000" pitchFamily="2" charset="2"/>
              </a:rPr>
              <a:t>中，</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=10</a:t>
            </a:r>
          </a:p>
        </p:txBody>
      </p:sp>
      <p:sp>
        <p:nvSpPr>
          <p:cNvPr id="15" name="Rectangle 13"/>
          <p:cNvSpPr>
            <a:spLocks noChangeArrowheads="1"/>
          </p:cNvSpPr>
          <p:nvPr/>
        </p:nvSpPr>
        <p:spPr bwMode="auto">
          <a:xfrm>
            <a:off x="5620213" y="3426480"/>
            <a:ext cx="1456859" cy="1008062"/>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smtClean="0">
                <a:solidFill>
                  <a:srgbClr val="0000FF"/>
                </a:solidFill>
                <a:ea typeface="新宋体" panose="02010609030101010101" pitchFamily="49" charset="-122"/>
              </a:rPr>
              <a:t>实例对象</a:t>
            </a:r>
            <a:r>
              <a:rPr lang="en-US" altLang="zh-CN" sz="2000" dirty="0" smtClean="0">
                <a:solidFill>
                  <a:srgbClr val="0000FF"/>
                </a:solidFill>
                <a:ea typeface="新宋体" panose="02010609030101010101" pitchFamily="49" charset="-122"/>
              </a:rPr>
              <a:t>a</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16" name="Rectangle 14"/>
          <p:cNvSpPr>
            <a:spLocks noChangeArrowheads="1"/>
          </p:cNvSpPr>
          <p:nvPr/>
        </p:nvSpPr>
        <p:spPr bwMode="auto">
          <a:xfrm>
            <a:off x="5786204" y="3747155"/>
            <a:ext cx="1290869" cy="358775"/>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dirty="0" err="1" smtClean="0">
                <a:solidFill>
                  <a:srgbClr val="000000"/>
                </a:solidFill>
                <a:ea typeface="新宋体" panose="02010609030101010101" pitchFamily="49" charset="-122"/>
              </a:rPr>
              <a:t>m_a</a:t>
            </a:r>
            <a:r>
              <a:rPr lang="en-US" altLang="zh-CN" sz="2000" dirty="0" smtClean="0">
                <a:solidFill>
                  <a:srgbClr val="000000"/>
                </a:solidFill>
                <a:ea typeface="新宋体" panose="02010609030101010101" pitchFamily="49" charset="-122"/>
              </a:rPr>
              <a:t>=</a:t>
            </a:r>
            <a:r>
              <a:rPr lang="en-US" altLang="zh-CN" sz="2000" dirty="0" smtClean="0">
                <a:solidFill>
                  <a:srgbClr val="FF0000"/>
                </a:solidFill>
                <a:ea typeface="新宋体" panose="02010609030101010101" pitchFamily="49" charset="-122"/>
              </a:rPr>
              <a:t>20</a:t>
            </a:r>
            <a:endParaRPr lang="en-US" altLang="zh-CN" sz="2000" dirty="0">
              <a:solidFill>
                <a:srgbClr val="FF0000"/>
              </a:solidFill>
              <a:latin typeface="新宋体" panose="02010609030101010101" pitchFamily="49" charset="-122"/>
              <a:ea typeface="新宋体" panose="02010609030101010101" pitchFamily="49" charset="-122"/>
            </a:endParaRPr>
          </a:p>
        </p:txBody>
      </p:sp>
      <p:sp>
        <p:nvSpPr>
          <p:cNvPr id="17" name="Rectangle 13"/>
          <p:cNvSpPr>
            <a:spLocks noChangeArrowheads="1"/>
          </p:cNvSpPr>
          <p:nvPr/>
        </p:nvSpPr>
        <p:spPr bwMode="auto">
          <a:xfrm>
            <a:off x="5167776" y="3036311"/>
            <a:ext cx="1909296" cy="1398231"/>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solidFill>
                  <a:srgbClr val="0000FF"/>
                </a:solidFill>
                <a:ea typeface="新宋体" panose="02010609030101010101" pitchFamily="49" charset="-122"/>
              </a:rPr>
              <a:t>在函数</a:t>
            </a:r>
            <a:r>
              <a:rPr lang="en-US" altLang="zh-CN" sz="2000" dirty="0" err="1">
                <a:solidFill>
                  <a:srgbClr val="0000FF"/>
                </a:solidFill>
                <a:ea typeface="新宋体" panose="02010609030101010101" pitchFamily="49" charset="-122"/>
              </a:rPr>
              <a:t>gb_test</a:t>
            </a:r>
            <a:r>
              <a:rPr lang="zh-CN" altLang="en-US" sz="2000" dirty="0" smtClean="0">
                <a:solidFill>
                  <a:srgbClr val="0000FF"/>
                </a:solidFill>
                <a:ea typeface="新宋体" panose="02010609030101010101" pitchFamily="49" charset="-122"/>
              </a:rPr>
              <a:t>中</a:t>
            </a:r>
            <a:endParaRPr lang="zh-CN" altLang="en-US" sz="2000" dirty="0">
              <a:solidFill>
                <a:srgbClr val="008000"/>
              </a:solidFill>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7775030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内容占位符 2"/>
          <p:cNvSpPr txBox="1">
            <a:spLocks/>
          </p:cNvSpPr>
          <p:nvPr/>
        </p:nvSpPr>
        <p:spPr>
          <a:xfrm>
            <a:off x="254000" y="1298830"/>
            <a:ext cx="8220075" cy="4683668"/>
          </a:xfrm>
          <a:prstGeom prst="rect">
            <a:avLst/>
          </a:prstGeom>
        </p:spPr>
        <p:txBody>
          <a:bodyPr>
            <a:noAutofit/>
          </a:bodyPr>
          <a:lstStyle>
            <a:lvl1pPr marL="228600" indent="-228600" algn="just" defTabSz="914400" rtl="0" eaLnBrk="1" latinLnBrk="0" hangingPunct="1">
              <a:lnSpc>
                <a:spcPct val="90000"/>
              </a:lnSpc>
              <a:spcBef>
                <a:spcPts val="1000"/>
              </a:spcBef>
              <a:buFont typeface="Wingdings" panose="05000000000000000000" pitchFamily="2" charset="2"/>
              <a:buChar char=""/>
              <a:defRPr lang="zh-CN" altLang="en-US" sz="2800" b="1" i="0" kern="1200" baseline="0" dirty="0" smtClean="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90000"/>
              </a:lnSpc>
              <a:spcBef>
                <a:spcPts val="500"/>
              </a:spcBef>
              <a:buFont typeface="Wingdings" panose="05000000000000000000" pitchFamily="2" charset="2"/>
              <a:buChar char=""/>
              <a:defRPr lang="zh-CN" altLang="en-US" sz="2600" b="1" i="0" kern="1200" baseline="0" dirty="0" smtClean="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90000"/>
              </a:lnSpc>
              <a:spcBef>
                <a:spcPts val="500"/>
              </a:spcBef>
              <a:buFont typeface="Wingdings" panose="05000000000000000000" pitchFamily="2" charset="2"/>
              <a:buChar char=""/>
              <a:defRPr lang="zh-CN" altLang="en-US" sz="2500" b="1" i="0" kern="1200" baseline="0" dirty="0" smtClean="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90000"/>
              </a:lnSpc>
              <a:spcBef>
                <a:spcPts val="500"/>
              </a:spcBef>
              <a:buFont typeface="Wingdings" panose="05000000000000000000" pitchFamily="2" charset="2"/>
              <a:buChar char=""/>
              <a:defRPr lang="zh-CN" altLang="en-US" sz="2400" b="1" i="0" kern="1200" baseline="0" dirty="0" smtClean="0">
                <a:solidFill>
                  <a:srgbClr val="960032"/>
                </a:solidFill>
                <a:latin typeface="Times New Roman" panose="02020603050405020304" pitchFamily="18" charset="0"/>
                <a:ea typeface="宋体" panose="02010600030101010101" pitchFamily="2" charset="-122"/>
                <a:cs typeface="+mj-cs"/>
              </a:defRPr>
            </a:lvl4pPr>
            <a:lvl5pPr marL="1438275" indent="-361950" algn="just" defTabSz="914400" rtl="0" eaLnBrk="1" latinLnBrk="0" hangingPunct="1">
              <a:lnSpc>
                <a:spcPct val="90000"/>
              </a:lnSpc>
              <a:spcBef>
                <a:spcPts val="500"/>
              </a:spcBef>
              <a:buFont typeface="Wingdings" panose="05000000000000000000" pitchFamily="2" charset="2"/>
              <a:buChar char=""/>
              <a:defRPr lang="en-US" altLang="en-US" sz="2400" b="1" i="0" kern="1200" baseline="0" dirty="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Font typeface="Wingdings" panose="05000000000000000000" pitchFamily="2" charset="2"/>
              <a:buNone/>
            </a:pPr>
            <a:r>
              <a:rPr lang="en-US" altLang="zh-CN" sz="2000" dirty="0" smtClean="0">
                <a:solidFill>
                  <a:srgbClr val="808080"/>
                </a:solidFill>
                <a:latin typeface="新宋体" panose="02010609030101010101" pitchFamily="49" charset="-122"/>
                <a:ea typeface="新宋体" panose="02010609030101010101" pitchFamily="49" charset="-122"/>
              </a:rPr>
              <a:t>#include</a:t>
            </a:r>
            <a:r>
              <a:rPr lang="en-US" altLang="zh-CN" sz="2000" dirty="0" smtClean="0">
                <a:solidFill>
                  <a:srgbClr val="A31515"/>
                </a:solidFill>
                <a:latin typeface="新宋体" panose="02010609030101010101" pitchFamily="49" charset="-122"/>
                <a:ea typeface="新宋体" panose="02010609030101010101" pitchFamily="49" charset="-122"/>
              </a:rPr>
              <a:t>&lt;</a:t>
            </a:r>
            <a:r>
              <a:rPr lang="en-US" altLang="zh-CN" sz="2000" dirty="0" err="1" smtClean="0">
                <a:solidFill>
                  <a:srgbClr val="A31515"/>
                </a:solidFill>
                <a:latin typeface="新宋体" panose="02010609030101010101" pitchFamily="49" charset="-122"/>
                <a:ea typeface="新宋体" panose="02010609030101010101" pitchFamily="49" charset="-122"/>
              </a:rPr>
              <a:t>iostream</a:t>
            </a:r>
            <a:r>
              <a:rPr lang="en-US" altLang="zh-CN" sz="2000" dirty="0" smtClean="0">
                <a:solidFill>
                  <a:srgbClr val="A31515"/>
                </a:solidFill>
                <a:latin typeface="新宋体" panose="02010609030101010101" pitchFamily="49" charset="-122"/>
                <a:ea typeface="新宋体" panose="02010609030101010101" pitchFamily="49" charset="-122"/>
              </a:rPr>
              <a:t>&gt;</a:t>
            </a:r>
            <a:endParaRPr lang="en-US" altLang="zh-CN" sz="2000" dirty="0" smtClean="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Font typeface="Wingdings" panose="05000000000000000000" pitchFamily="2" charset="2"/>
              <a:buNone/>
            </a:pPr>
            <a:r>
              <a:rPr lang="en-US" altLang="zh-CN" sz="2000" dirty="0" smtClean="0">
                <a:solidFill>
                  <a:srgbClr val="0000FF"/>
                </a:solidFill>
                <a:latin typeface="新宋体" panose="02010609030101010101" pitchFamily="49" charset="-122"/>
                <a:ea typeface="新宋体" panose="02010609030101010101" pitchFamily="49" charset="-122"/>
              </a:rPr>
              <a:t>using</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smtClean="0">
                <a:solidFill>
                  <a:srgbClr val="0000FF"/>
                </a:solidFill>
                <a:latin typeface="新宋体" panose="02010609030101010101" pitchFamily="49" charset="-122"/>
                <a:ea typeface="新宋体" panose="02010609030101010101" pitchFamily="49" charset="-122"/>
              </a:rPr>
              <a:t>namespace</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000000"/>
                </a:solidFill>
                <a:latin typeface="新宋体" panose="02010609030101010101" pitchFamily="49" charset="-122"/>
                <a:ea typeface="新宋体" panose="02010609030101010101" pitchFamily="49" charset="-122"/>
              </a:rPr>
              <a:t>std</a:t>
            </a:r>
            <a:r>
              <a:rPr lang="en-US" altLang="zh-CN" sz="2000" dirty="0" smtClean="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Font typeface="Wingdings" panose="05000000000000000000" pitchFamily="2" charset="2"/>
              <a:buNone/>
            </a:pPr>
            <a:r>
              <a:rPr lang="en-US" altLang="zh-CN" sz="2000" dirty="0" smtClean="0">
                <a:solidFill>
                  <a:srgbClr val="0000FF"/>
                </a:solidFill>
                <a:latin typeface="新宋体" panose="02010609030101010101" pitchFamily="49" charset="-122"/>
                <a:ea typeface="新宋体" panose="02010609030101010101" pitchFamily="49" charset="-122"/>
              </a:rPr>
              <a:t>class</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smtClean="0">
                <a:solidFill>
                  <a:srgbClr val="2B91AF"/>
                </a:solidFill>
                <a:latin typeface="新宋体" panose="02010609030101010101" pitchFamily="49" charset="-122"/>
                <a:ea typeface="新宋体" panose="02010609030101010101" pitchFamily="49" charset="-122"/>
              </a:rPr>
              <a:t>A</a:t>
            </a:r>
            <a:endParaRPr lang="en-US" altLang="zh-CN" sz="2000" dirty="0" smtClean="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Font typeface="Wingdings" panose="05000000000000000000" pitchFamily="2" charset="2"/>
              <a:buNone/>
            </a:pPr>
            <a:r>
              <a:rPr lang="en-US" altLang="zh-CN" sz="2000" dirty="0" smtClean="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Font typeface="Wingdings" panose="05000000000000000000" pitchFamily="2" charset="2"/>
              <a:buNone/>
            </a:pPr>
            <a:r>
              <a:rPr lang="en-US" altLang="zh-CN" sz="2000" dirty="0" smtClean="0">
                <a:solidFill>
                  <a:srgbClr val="0000FF"/>
                </a:solidFill>
                <a:latin typeface="新宋体" panose="02010609030101010101" pitchFamily="49" charset="-122"/>
                <a:ea typeface="新宋体" panose="02010609030101010101" pitchFamily="49" charset="-122"/>
              </a:rPr>
              <a:t>public</a:t>
            </a:r>
            <a:r>
              <a:rPr lang="en-US" altLang="zh-CN" sz="2000" dirty="0" smtClean="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Font typeface="Wingdings" panose="05000000000000000000" pitchFamily="2" charset="2"/>
              <a:buNone/>
            </a:pP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0000FF"/>
                </a:solidFill>
                <a:latin typeface="新宋体" panose="02010609030101010101" pitchFamily="49" charset="-122"/>
                <a:ea typeface="新宋体" panose="02010609030101010101" pitchFamily="49" charset="-122"/>
              </a:rPr>
              <a:t>int</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000000"/>
                </a:solidFill>
                <a:latin typeface="新宋体" panose="02010609030101010101" pitchFamily="49" charset="-122"/>
                <a:ea typeface="新宋体" panose="02010609030101010101" pitchFamily="49" charset="-122"/>
              </a:rPr>
              <a:t>m_p</a:t>
            </a:r>
            <a:r>
              <a:rPr lang="en-US" altLang="zh-CN" sz="2000" dirty="0" smtClean="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Font typeface="Wingdings" panose="05000000000000000000" pitchFamily="2" charset="2"/>
              <a:buNone/>
            </a:pPr>
            <a:r>
              <a:rPr lang="en-US" altLang="zh-CN" sz="2000" dirty="0" smtClean="0">
                <a:solidFill>
                  <a:srgbClr val="000000"/>
                </a:solidFill>
                <a:latin typeface="新宋体" panose="02010609030101010101" pitchFamily="49" charset="-122"/>
                <a:ea typeface="新宋体" panose="02010609030101010101" pitchFamily="49" charset="-122"/>
              </a:rPr>
              <a:t>    A( ) { </a:t>
            </a:r>
            <a:r>
              <a:rPr lang="en-US" altLang="zh-CN" sz="2000" dirty="0" err="1" smtClean="0">
                <a:solidFill>
                  <a:srgbClr val="000000"/>
                </a:solidFill>
                <a:latin typeface="新宋体" panose="02010609030101010101" pitchFamily="49" charset="-122"/>
                <a:ea typeface="新宋体" panose="02010609030101010101" pitchFamily="49" charset="-122"/>
              </a:rPr>
              <a:t>m_p</a:t>
            </a:r>
            <a:r>
              <a:rPr lang="en-US" altLang="zh-CN" sz="2000" dirty="0" smtClean="0">
                <a:solidFill>
                  <a:srgbClr val="000000"/>
                </a:solidFill>
                <a:latin typeface="新宋体" panose="02010609030101010101" pitchFamily="49" charset="-122"/>
                <a:ea typeface="新宋体" panose="02010609030101010101" pitchFamily="49" charset="-122"/>
              </a:rPr>
              <a:t> = </a:t>
            </a:r>
            <a:r>
              <a:rPr lang="en-US" altLang="zh-CN" sz="2000" dirty="0" err="1" smtClean="0">
                <a:solidFill>
                  <a:srgbClr val="0000FF"/>
                </a:solidFill>
                <a:latin typeface="新宋体" panose="02010609030101010101" pitchFamily="49" charset="-122"/>
                <a:ea typeface="新宋体" panose="02010609030101010101" pitchFamily="49" charset="-122"/>
              </a:rPr>
              <a:t>nullptr</a:t>
            </a:r>
            <a:r>
              <a:rPr lang="en-US" altLang="zh-CN" sz="2000" dirty="0" smtClean="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Font typeface="Wingdings" panose="05000000000000000000" pitchFamily="2" charset="2"/>
              <a:buNone/>
            </a:pPr>
            <a:r>
              <a:rPr lang="en-US" altLang="zh-CN" sz="2000" dirty="0" smtClean="0">
                <a:solidFill>
                  <a:srgbClr val="000000"/>
                </a:solidFill>
                <a:latin typeface="新宋体" panose="02010609030101010101" pitchFamily="49" charset="-122"/>
                <a:ea typeface="新宋体" panose="02010609030101010101" pitchFamily="49" charset="-122"/>
              </a:rPr>
              <a:t>    ~A() { </a:t>
            </a:r>
            <a:r>
              <a:rPr lang="en-US" altLang="zh-CN" sz="2000" dirty="0" smtClean="0">
                <a:solidFill>
                  <a:srgbClr val="0000FF"/>
                </a:solidFill>
                <a:latin typeface="新宋体" panose="02010609030101010101" pitchFamily="49" charset="-122"/>
                <a:ea typeface="新宋体" panose="02010609030101010101" pitchFamily="49" charset="-122"/>
              </a:rPr>
              <a:t>delete</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000000"/>
                </a:solidFill>
                <a:latin typeface="新宋体" panose="02010609030101010101" pitchFamily="49" charset="-122"/>
                <a:ea typeface="新宋体" panose="02010609030101010101" pitchFamily="49" charset="-122"/>
              </a:rPr>
              <a:t>m_p</a:t>
            </a:r>
            <a:r>
              <a:rPr lang="en-US" altLang="zh-CN" sz="2000" dirty="0" smtClean="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Font typeface="Wingdings" panose="05000000000000000000" pitchFamily="2" charset="2"/>
              <a:buNone/>
            </a:pP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smtClean="0">
                <a:solidFill>
                  <a:srgbClr val="0000FF"/>
                </a:solidFill>
                <a:latin typeface="新宋体" panose="02010609030101010101" pitchFamily="49" charset="-122"/>
                <a:ea typeface="新宋体" panose="02010609030101010101" pitchFamily="49" charset="-122"/>
              </a:rPr>
              <a:t>void</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000000"/>
                </a:solidFill>
                <a:latin typeface="新宋体" panose="02010609030101010101" pitchFamily="49" charset="-122"/>
                <a:ea typeface="新宋体" panose="02010609030101010101" pitchFamily="49" charset="-122"/>
              </a:rPr>
              <a:t>mb_init</a:t>
            </a:r>
            <a:r>
              <a:rPr lang="en-US" altLang="zh-CN" sz="2000" dirty="0" smtClean="0">
                <a:solidFill>
                  <a:srgbClr val="000000"/>
                </a:solidFill>
                <a:latin typeface="新宋体" panose="02010609030101010101" pitchFamily="49" charset="-122"/>
                <a:ea typeface="新宋体" panose="02010609030101010101" pitchFamily="49" charset="-122"/>
              </a:rPr>
              <a:t>() { </a:t>
            </a:r>
            <a:r>
              <a:rPr lang="en-US" altLang="zh-CN" sz="2000" dirty="0" err="1" smtClean="0">
                <a:solidFill>
                  <a:srgbClr val="000000"/>
                </a:solidFill>
                <a:latin typeface="新宋体" panose="02010609030101010101" pitchFamily="49" charset="-122"/>
                <a:ea typeface="新宋体" panose="02010609030101010101" pitchFamily="49" charset="-122"/>
              </a:rPr>
              <a:t>m_p</a:t>
            </a:r>
            <a:r>
              <a:rPr lang="en-US" altLang="zh-CN" sz="2000" dirty="0" smtClean="0">
                <a:solidFill>
                  <a:srgbClr val="000000"/>
                </a:solidFill>
                <a:latin typeface="新宋体" panose="02010609030101010101" pitchFamily="49" charset="-122"/>
                <a:ea typeface="新宋体" panose="02010609030101010101" pitchFamily="49" charset="-122"/>
              </a:rPr>
              <a:t> = </a:t>
            </a:r>
            <a:r>
              <a:rPr lang="en-US" altLang="zh-CN" sz="2000" dirty="0" smtClean="0">
                <a:solidFill>
                  <a:srgbClr val="0000FF"/>
                </a:solidFill>
                <a:latin typeface="新宋体" panose="02010609030101010101" pitchFamily="49" charset="-122"/>
                <a:ea typeface="新宋体" panose="02010609030101010101" pitchFamily="49" charset="-122"/>
              </a:rPr>
              <a:t>new</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0000FF"/>
                </a:solidFill>
                <a:latin typeface="新宋体" panose="02010609030101010101" pitchFamily="49" charset="-122"/>
                <a:ea typeface="新宋体" panose="02010609030101010101" pitchFamily="49" charset="-122"/>
              </a:rPr>
              <a:t>int</a:t>
            </a:r>
            <a:r>
              <a:rPr lang="en-US" altLang="zh-CN" sz="2000" dirty="0" smtClean="0">
                <a:solidFill>
                  <a:srgbClr val="000000"/>
                </a:solidFill>
                <a:latin typeface="新宋体" panose="02010609030101010101" pitchFamily="49" charset="-122"/>
                <a:ea typeface="新宋体" panose="02010609030101010101" pitchFamily="49" charset="-122"/>
              </a:rPr>
              <a:t>(10); }</a:t>
            </a:r>
          </a:p>
          <a:p>
            <a:pPr marL="0" indent="0">
              <a:lnSpc>
                <a:spcPts val="1800"/>
              </a:lnSpc>
              <a:spcBef>
                <a:spcPts val="0"/>
              </a:spcBef>
              <a:buFont typeface="Wingdings" panose="05000000000000000000" pitchFamily="2" charset="2"/>
              <a:buNone/>
            </a:pP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smtClean="0">
                <a:solidFill>
                  <a:srgbClr val="0000FF"/>
                </a:solidFill>
                <a:latin typeface="新宋体" panose="02010609030101010101" pitchFamily="49" charset="-122"/>
                <a:ea typeface="新宋体" panose="02010609030101010101" pitchFamily="49" charset="-122"/>
              </a:rPr>
              <a:t>void</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000000"/>
                </a:solidFill>
                <a:latin typeface="新宋体" panose="02010609030101010101" pitchFamily="49" charset="-122"/>
                <a:ea typeface="新宋体" panose="02010609030101010101" pitchFamily="49" charset="-122"/>
              </a:rPr>
              <a:t>mb_show</a:t>
            </a:r>
            <a:r>
              <a:rPr lang="en-US" altLang="zh-CN" sz="2000" dirty="0" smtClean="0">
                <a:solidFill>
                  <a:srgbClr val="000000"/>
                </a:solidFill>
                <a:latin typeface="新宋体" panose="02010609030101010101" pitchFamily="49" charset="-122"/>
                <a:ea typeface="新宋体" panose="02010609030101010101" pitchFamily="49" charset="-122"/>
              </a:rPr>
              <a:t>() { </a:t>
            </a:r>
            <a:r>
              <a:rPr lang="en-US" altLang="zh-CN" sz="2000" dirty="0" err="1" smtClean="0">
                <a:solidFill>
                  <a:srgbClr val="000000"/>
                </a:solidFill>
                <a:latin typeface="新宋体" panose="02010609030101010101" pitchFamily="49" charset="-122"/>
                <a:ea typeface="新宋体" panose="02010609030101010101" pitchFamily="49" charset="-122"/>
              </a:rPr>
              <a:t>cout</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smtClean="0">
                <a:solidFill>
                  <a:srgbClr val="008080"/>
                </a:solidFill>
                <a:latin typeface="新宋体" panose="02010609030101010101" pitchFamily="49" charset="-122"/>
                <a:ea typeface="新宋体" panose="02010609030101010101" pitchFamily="49" charset="-122"/>
              </a:rPr>
              <a:t>&lt;&lt;</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smtClean="0">
                <a:solidFill>
                  <a:srgbClr val="A31515"/>
                </a:solidFill>
                <a:latin typeface="新宋体" panose="02010609030101010101" pitchFamily="49" charset="-122"/>
                <a:ea typeface="新宋体" panose="02010609030101010101" pitchFamily="49" charset="-122"/>
              </a:rPr>
              <a:t>"(*</a:t>
            </a:r>
            <a:r>
              <a:rPr lang="en-US" altLang="zh-CN" sz="2000" dirty="0" err="1" smtClean="0">
                <a:solidFill>
                  <a:srgbClr val="A31515"/>
                </a:solidFill>
                <a:latin typeface="新宋体" panose="02010609030101010101" pitchFamily="49" charset="-122"/>
                <a:ea typeface="新宋体" panose="02010609030101010101" pitchFamily="49" charset="-122"/>
              </a:rPr>
              <a:t>m_p</a:t>
            </a:r>
            <a:r>
              <a:rPr lang="en-US" altLang="zh-CN" sz="2000" dirty="0" smtClean="0">
                <a:solidFill>
                  <a:srgbClr val="A31515"/>
                </a:solidFill>
                <a:latin typeface="新宋体" panose="02010609030101010101" pitchFamily="49" charset="-122"/>
                <a:ea typeface="新宋体" panose="02010609030101010101" pitchFamily="49" charset="-122"/>
              </a:rPr>
              <a:t>) = "</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smtClean="0">
                <a:solidFill>
                  <a:srgbClr val="008080"/>
                </a:solidFill>
                <a:latin typeface="新宋体" panose="02010609030101010101" pitchFamily="49" charset="-122"/>
                <a:ea typeface="新宋体" panose="02010609030101010101" pitchFamily="49" charset="-122"/>
              </a:rPr>
              <a:t>&lt;&lt;</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000000"/>
                </a:solidFill>
                <a:latin typeface="新宋体" panose="02010609030101010101" pitchFamily="49" charset="-122"/>
                <a:ea typeface="新宋体" panose="02010609030101010101" pitchFamily="49" charset="-122"/>
              </a:rPr>
              <a:t>m_p</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smtClean="0">
                <a:solidFill>
                  <a:srgbClr val="008080"/>
                </a:solidFill>
                <a:latin typeface="新宋体" panose="02010609030101010101" pitchFamily="49" charset="-122"/>
                <a:ea typeface="新宋体" panose="02010609030101010101" pitchFamily="49" charset="-122"/>
              </a:rPr>
              <a:t>&lt;&lt;</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000000"/>
                </a:solidFill>
                <a:latin typeface="新宋体" panose="02010609030101010101" pitchFamily="49" charset="-122"/>
                <a:ea typeface="新宋体" panose="02010609030101010101" pitchFamily="49" charset="-122"/>
              </a:rPr>
              <a:t>endl</a:t>
            </a:r>
            <a:r>
              <a:rPr lang="en-US" altLang="zh-CN" sz="2000" dirty="0" smtClean="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Font typeface="Wingdings" panose="05000000000000000000" pitchFamily="2" charset="2"/>
              <a:buNone/>
            </a:pP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smtClean="0">
                <a:solidFill>
                  <a:srgbClr val="008000"/>
                </a:solidFill>
                <a:latin typeface="新宋体" panose="02010609030101010101" pitchFamily="49" charset="-122"/>
                <a:ea typeface="新宋体" panose="02010609030101010101" pitchFamily="49" charset="-122"/>
              </a:rPr>
              <a:t>// </a:t>
            </a:r>
            <a:r>
              <a:rPr lang="zh-CN" altLang="en-US" sz="2000" dirty="0" smtClean="0">
                <a:solidFill>
                  <a:srgbClr val="008000"/>
                </a:solidFill>
                <a:latin typeface="新宋体" panose="02010609030101010101" pitchFamily="49" charset="-122"/>
                <a:ea typeface="新宋体" panose="02010609030101010101" pitchFamily="49" charset="-122"/>
              </a:rPr>
              <a:t>类</a:t>
            </a:r>
            <a:r>
              <a:rPr lang="en-US" altLang="zh-CN" sz="2000" dirty="0" smtClean="0">
                <a:solidFill>
                  <a:srgbClr val="008000"/>
                </a:solidFill>
                <a:latin typeface="新宋体" panose="02010609030101010101" pitchFamily="49" charset="-122"/>
                <a:ea typeface="新宋体" panose="02010609030101010101" pitchFamily="49" charset="-122"/>
              </a:rPr>
              <a:t>A</a:t>
            </a:r>
            <a:r>
              <a:rPr lang="zh-CN" altLang="en-US" sz="2000" dirty="0" smtClean="0">
                <a:solidFill>
                  <a:srgbClr val="008000"/>
                </a:solidFill>
                <a:latin typeface="新宋体" panose="02010609030101010101" pitchFamily="49" charset="-122"/>
                <a:ea typeface="新宋体" panose="02010609030101010101" pitchFamily="49" charset="-122"/>
              </a:rPr>
              <a:t>定义结束</a:t>
            </a:r>
            <a:endParaRPr lang="zh-CN" altLang="en-US" sz="2000" dirty="0" smtClean="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Font typeface="Wingdings" panose="05000000000000000000" pitchFamily="2" charset="2"/>
              <a:buNone/>
            </a:pPr>
            <a:endParaRPr lang="zh-CN" altLang="en-US" sz="2000" dirty="0" smtClean="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Font typeface="Wingdings" panose="05000000000000000000" pitchFamily="2" charset="2"/>
              <a:buNone/>
            </a:pPr>
            <a:r>
              <a:rPr lang="en-US" altLang="zh-CN" sz="2000" dirty="0" err="1" smtClean="0">
                <a:solidFill>
                  <a:srgbClr val="0000FF"/>
                </a:solidFill>
                <a:latin typeface="新宋体" panose="02010609030101010101" pitchFamily="49" charset="-122"/>
                <a:ea typeface="新宋体" panose="02010609030101010101" pitchFamily="49" charset="-122"/>
              </a:rPr>
              <a:t>int</a:t>
            </a:r>
            <a:r>
              <a:rPr lang="en-US" altLang="zh-CN" sz="2000" dirty="0" smtClean="0">
                <a:solidFill>
                  <a:srgbClr val="000000"/>
                </a:solidFill>
                <a:latin typeface="新宋体" panose="02010609030101010101" pitchFamily="49" charset="-122"/>
                <a:ea typeface="新宋体" panose="02010609030101010101" pitchFamily="49" charset="-122"/>
              </a:rPr>
              <a:t> main(</a:t>
            </a:r>
            <a:r>
              <a:rPr lang="en-US" altLang="zh-CN" sz="2000" dirty="0" err="1" smtClean="0">
                <a:solidFill>
                  <a:srgbClr val="0000FF"/>
                </a:solidFill>
                <a:latin typeface="新宋体" panose="02010609030101010101" pitchFamily="49" charset="-122"/>
                <a:ea typeface="新宋体" panose="02010609030101010101" pitchFamily="49" charset="-122"/>
              </a:rPr>
              <a:t>int</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808080"/>
                </a:solidFill>
                <a:latin typeface="新宋体" panose="02010609030101010101" pitchFamily="49" charset="-122"/>
                <a:ea typeface="新宋体" panose="02010609030101010101" pitchFamily="49" charset="-122"/>
              </a:rPr>
              <a:t>argc</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smtClean="0">
                <a:solidFill>
                  <a:srgbClr val="0000FF"/>
                </a:solidFill>
                <a:latin typeface="新宋体" panose="02010609030101010101" pitchFamily="49" charset="-122"/>
                <a:ea typeface="新宋体" panose="02010609030101010101" pitchFamily="49" charset="-122"/>
              </a:rPr>
              <a:t>char</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808080"/>
                </a:solidFill>
                <a:latin typeface="新宋体" panose="02010609030101010101" pitchFamily="49" charset="-122"/>
                <a:ea typeface="新宋体" panose="02010609030101010101" pitchFamily="49" charset="-122"/>
              </a:rPr>
              <a:t>args</a:t>
            </a:r>
            <a:r>
              <a:rPr lang="en-US" altLang="zh-CN" sz="2000" dirty="0" smtClean="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Font typeface="Wingdings" panose="05000000000000000000" pitchFamily="2" charset="2"/>
              <a:buNone/>
            </a:pPr>
            <a:r>
              <a:rPr lang="en-US" altLang="zh-CN" sz="2000" dirty="0" smtClean="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Font typeface="Wingdings" panose="05000000000000000000" pitchFamily="2" charset="2"/>
              <a:buNone/>
            </a:pP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smtClean="0">
                <a:solidFill>
                  <a:srgbClr val="2B91AF"/>
                </a:solidFill>
                <a:latin typeface="新宋体" panose="02010609030101010101" pitchFamily="49" charset="-122"/>
                <a:ea typeface="新宋体" panose="02010609030101010101" pitchFamily="49" charset="-122"/>
              </a:rPr>
              <a:t>A</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000000"/>
                </a:solidFill>
                <a:latin typeface="新宋体" panose="02010609030101010101" pitchFamily="49" charset="-122"/>
                <a:ea typeface="新宋体" panose="02010609030101010101" pitchFamily="49" charset="-122"/>
              </a:rPr>
              <a:t>a</a:t>
            </a:r>
            <a:r>
              <a:rPr lang="en-US" altLang="zh-CN" sz="2000" dirty="0" smtClean="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Font typeface="Wingdings" panose="05000000000000000000" pitchFamily="2" charset="2"/>
              <a:buNone/>
            </a:pP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000000"/>
                </a:solidFill>
                <a:latin typeface="新宋体" panose="02010609030101010101" pitchFamily="49" charset="-122"/>
                <a:ea typeface="新宋体" panose="02010609030101010101" pitchFamily="49" charset="-122"/>
              </a:rPr>
              <a:t>a.mb_init</a:t>
            </a:r>
            <a:r>
              <a:rPr lang="en-US" altLang="zh-CN" sz="2000" dirty="0" smtClean="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Font typeface="Wingdings" panose="05000000000000000000" pitchFamily="2" charset="2"/>
              <a:buNone/>
            </a:pP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smtClean="0">
                <a:solidFill>
                  <a:srgbClr val="2B91AF"/>
                </a:solidFill>
                <a:latin typeface="新宋体" panose="02010609030101010101" pitchFamily="49" charset="-122"/>
                <a:ea typeface="新宋体" panose="02010609030101010101" pitchFamily="49" charset="-122"/>
              </a:rPr>
              <a:t>A</a:t>
            </a:r>
            <a:r>
              <a:rPr lang="en-US" altLang="zh-CN" sz="2000" dirty="0" smtClean="0">
                <a:solidFill>
                  <a:srgbClr val="000000"/>
                </a:solidFill>
                <a:latin typeface="新宋体" panose="02010609030101010101" pitchFamily="49" charset="-122"/>
                <a:ea typeface="新宋体" panose="02010609030101010101" pitchFamily="49" charset="-122"/>
              </a:rPr>
              <a:t> b = a;</a:t>
            </a:r>
          </a:p>
          <a:p>
            <a:pPr marL="0" indent="0">
              <a:lnSpc>
                <a:spcPts val="1800"/>
              </a:lnSpc>
              <a:spcBef>
                <a:spcPts val="0"/>
              </a:spcBef>
              <a:buFont typeface="Wingdings" panose="05000000000000000000" pitchFamily="2" charset="2"/>
              <a:buNone/>
            </a:pP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err="1" smtClean="0">
                <a:solidFill>
                  <a:srgbClr val="000000"/>
                </a:solidFill>
                <a:latin typeface="新宋体" panose="02010609030101010101" pitchFamily="49" charset="-122"/>
                <a:ea typeface="新宋体" panose="02010609030101010101" pitchFamily="49" charset="-122"/>
              </a:rPr>
              <a:t>b.mb_show</a:t>
            </a:r>
            <a:r>
              <a:rPr lang="en-US" altLang="zh-CN" sz="2000" dirty="0" smtClean="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Font typeface="Wingdings" panose="05000000000000000000" pitchFamily="2" charset="2"/>
              <a:buNone/>
            </a:pPr>
            <a:r>
              <a:rPr lang="en-US" altLang="zh-CN" sz="2000" dirty="0" smtClean="0">
                <a:solidFill>
                  <a:srgbClr val="0000FF"/>
                </a:solidFill>
                <a:latin typeface="新宋体" panose="02010609030101010101" pitchFamily="49" charset="-122"/>
                <a:ea typeface="新宋体" panose="02010609030101010101" pitchFamily="49" charset="-122"/>
              </a:rPr>
              <a:t>    return</a:t>
            </a:r>
            <a:r>
              <a:rPr lang="en-US" altLang="zh-CN" sz="2000" dirty="0" smtClean="0">
                <a:solidFill>
                  <a:srgbClr val="000000"/>
                </a:solidFill>
                <a:latin typeface="新宋体" panose="02010609030101010101" pitchFamily="49" charset="-122"/>
                <a:ea typeface="新宋体" panose="02010609030101010101" pitchFamily="49" charset="-122"/>
              </a:rPr>
              <a:t> 0; </a:t>
            </a:r>
            <a:r>
              <a:rPr lang="en-US" altLang="zh-CN" sz="2000" dirty="0" smtClean="0">
                <a:solidFill>
                  <a:srgbClr val="008000"/>
                </a:solidFill>
                <a:latin typeface="新宋体" panose="02010609030101010101" pitchFamily="49" charset="-122"/>
                <a:ea typeface="新宋体" panose="02010609030101010101" pitchFamily="49" charset="-122"/>
              </a:rPr>
              <a:t>// </a:t>
            </a:r>
            <a:r>
              <a:rPr lang="zh-CN" altLang="en-US" sz="2000" dirty="0" smtClean="0">
                <a:solidFill>
                  <a:srgbClr val="008000"/>
                </a:solidFill>
                <a:latin typeface="新宋体" panose="02010609030101010101" pitchFamily="49" charset="-122"/>
                <a:ea typeface="新宋体" panose="02010609030101010101" pitchFamily="49" charset="-122"/>
              </a:rPr>
              <a:t>返回</a:t>
            </a:r>
            <a:r>
              <a:rPr lang="en-US" altLang="zh-CN" sz="2000" dirty="0" smtClean="0">
                <a:solidFill>
                  <a:srgbClr val="008000"/>
                </a:solidFill>
                <a:latin typeface="新宋体" panose="02010609030101010101" pitchFamily="49" charset="-122"/>
                <a:ea typeface="新宋体" panose="02010609030101010101" pitchFamily="49" charset="-122"/>
              </a:rPr>
              <a:t>0</a:t>
            </a:r>
            <a:r>
              <a:rPr lang="zh-CN" altLang="en-US" sz="2000" dirty="0" smtClean="0">
                <a:solidFill>
                  <a:srgbClr val="008000"/>
                </a:solidFill>
                <a:latin typeface="新宋体" panose="02010609030101010101" pitchFamily="49" charset="-122"/>
                <a:ea typeface="新宋体" panose="02010609030101010101" pitchFamily="49" charset="-122"/>
              </a:rPr>
              <a:t>表明程序运行成功</a:t>
            </a:r>
            <a:endParaRPr lang="zh-CN" altLang="en-US" sz="2000" dirty="0" smtClean="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Font typeface="Wingdings" panose="05000000000000000000" pitchFamily="2" charset="2"/>
              <a:buNone/>
            </a:pP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smtClean="0">
                <a:solidFill>
                  <a:srgbClr val="008000"/>
                </a:solidFill>
                <a:latin typeface="新宋体" panose="02010609030101010101" pitchFamily="49" charset="-122"/>
                <a:ea typeface="新宋体" panose="02010609030101010101" pitchFamily="49" charset="-122"/>
              </a:rPr>
              <a:t>// main</a:t>
            </a:r>
            <a:r>
              <a:rPr lang="zh-CN" altLang="en-US" sz="2000" dirty="0" smtClean="0">
                <a:solidFill>
                  <a:srgbClr val="008000"/>
                </a:solidFill>
                <a:latin typeface="新宋体" panose="02010609030101010101" pitchFamily="49" charset="-122"/>
                <a:ea typeface="新宋体" panose="02010609030101010101" pitchFamily="49" charset="-122"/>
              </a:rPr>
              <a:t>函数结束</a:t>
            </a:r>
            <a:endParaRPr lang="zh-CN" altLang="en-US" sz="20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E5F219A-EC9F-4AD0-8836-930323F9B309}" type="datetime2">
              <a:rPr lang="zh-CN" altLang="en-US" smtClean="0"/>
              <a:t>2021年3月28日</a:t>
            </a:fld>
            <a:endParaRPr lang="zh-CN" altLang="en-US" dirty="0"/>
          </a:p>
        </p:txBody>
      </p:sp>
      <p:sp>
        <p:nvSpPr>
          <p:cNvPr id="5" name="页脚占位符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灯片编号占位符 5"/>
          <p:cNvSpPr>
            <a:spLocks noGrp="1"/>
          </p:cNvSpPr>
          <p:nvPr>
            <p:ph type="sldNum" sz="quarter" idx="12"/>
          </p:nvPr>
        </p:nvSpPr>
        <p:spPr/>
        <p:txBody>
          <a:bodyPr/>
          <a:lstStyle/>
          <a:p>
            <a:fld id="{AB393D56-620A-4FA6-AFE0-8A286AD08B3F}" type="slidenum">
              <a:rPr lang="zh-CN" altLang="en-US" smtClean="0"/>
              <a:t>3</a:t>
            </a:fld>
            <a:endParaRPr lang="zh-CN" altLang="en-US" dirty="0"/>
          </a:p>
        </p:txBody>
      </p:sp>
      <p:sp>
        <p:nvSpPr>
          <p:cNvPr id="8" name="文本框 7"/>
          <p:cNvSpPr txBox="1"/>
          <p:nvPr>
            <p:custDataLst>
              <p:tags r:id="rId2"/>
            </p:custDataLst>
          </p:nvPr>
        </p:nvSpPr>
        <p:spPr>
          <a:xfrm>
            <a:off x="3519449" y="635001"/>
            <a:ext cx="5497551" cy="480674"/>
          </a:xfrm>
          <a:prstGeom prst="rect">
            <a:avLst/>
          </a:prstGeom>
          <a:noFill/>
        </p:spPr>
        <p:txBody>
          <a:bodyPr vert="horz" wrap="square"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下面程序是否有误</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如果没有，输出什么</a:t>
            </a:r>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3"/>
            </p:custDataLst>
          </p:nvPr>
        </p:nvSpPr>
        <p:spPr>
          <a:xfrm>
            <a:off x="5656532" y="901318"/>
            <a:ext cx="1215483" cy="642938"/>
          </a:xfrm>
          <a:prstGeom prst="rect">
            <a:avLst/>
          </a:prstGeom>
          <a:noFill/>
        </p:spPr>
        <p:txBody>
          <a:bodyPr vert="horz" rtlCol="0" anchor="ctr" anchorCtr="0">
            <a:noAutofit/>
          </a:bodyPr>
          <a:lstStyle/>
          <a:p>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有错误</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p:cNvSpPr txBox="1"/>
          <p:nvPr>
            <p:custDataLst>
              <p:tags r:id="rId4"/>
            </p:custDataLst>
          </p:nvPr>
        </p:nvSpPr>
        <p:spPr>
          <a:xfrm>
            <a:off x="5656532" y="1399772"/>
            <a:ext cx="3100039" cy="642938"/>
          </a:xfrm>
          <a:prstGeom prst="rect">
            <a:avLst/>
          </a:prstGeom>
          <a:noFill/>
        </p:spPr>
        <p:txBody>
          <a:bodyPr vert="horz" rtlCol="0" anchor="ctr" anchorCtr="0">
            <a:noAutofit/>
          </a:bodyPr>
          <a:lstStyle/>
          <a:p>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没错，输出</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m_p</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 10</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5"/>
            </p:custDataLst>
          </p:nvPr>
        </p:nvSpPr>
        <p:spPr>
          <a:xfrm>
            <a:off x="5177631" y="1042787"/>
            <a:ext cx="360000" cy="36000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dirty="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6"/>
            </p:custDataLst>
          </p:nvPr>
        </p:nvSpPr>
        <p:spPr>
          <a:xfrm>
            <a:off x="5177631" y="1541241"/>
            <a:ext cx="360000" cy="36000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dirty="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圆角矩形 16"/>
          <p:cNvSpPr/>
          <p:nvPr>
            <p:custDataLst>
              <p:tags r:id="rId7"/>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5" name="文本框 24"/>
          <p:cNvSpPr txBox="1"/>
          <p:nvPr>
            <p:custDataLst>
              <p:tags r:id="rId8"/>
            </p:custDataLst>
          </p:nvPr>
        </p:nvSpPr>
        <p:spPr>
          <a:xfrm>
            <a:off x="5656532" y="1898226"/>
            <a:ext cx="2525364" cy="642938"/>
          </a:xfrm>
          <a:prstGeom prst="rect">
            <a:avLst/>
          </a:prstGeom>
          <a:noFill/>
        </p:spPr>
        <p:txBody>
          <a:bodyPr vert="horz" rtlCol="0" anchor="ctr" anchorCtr="0">
            <a:noAutofit/>
          </a:bodyPr>
          <a:lstStyle/>
          <a:p>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以上答案都不对</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6" name="椭圆 25"/>
          <p:cNvSpPr>
            <a:spLocks noChangeAspect="1"/>
          </p:cNvSpPr>
          <p:nvPr>
            <p:custDataLst>
              <p:tags r:id="rId9"/>
            </p:custDataLst>
          </p:nvPr>
        </p:nvSpPr>
        <p:spPr>
          <a:xfrm>
            <a:off x="5177631" y="2039695"/>
            <a:ext cx="360000" cy="36000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dirty="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3" name="文本框 22"/>
          <p:cNvSpPr txBox="1"/>
          <p:nvPr>
            <p:custDataLst>
              <p:tags r:id="rId10"/>
            </p:custDataLst>
          </p:nvPr>
        </p:nvSpPr>
        <p:spPr>
          <a:xfrm>
            <a:off x="6550934" y="5291199"/>
            <a:ext cx="2087332" cy="807581"/>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defPPr>
              <a:defRPr lang="zh-CN"/>
            </a:defPPr>
            <a:lvl1pPr marL="180000">
              <a:spcBef>
                <a:spcPct val="0"/>
              </a:spcBef>
              <a:buFontTx/>
              <a:buNone/>
              <a:defRPr kumimoji="1" sz="2000" b="1">
                <a:latin typeface="Times New Roman" panose="02020603050405020304" pitchFamily="18" charset="0"/>
                <a:ea typeface="楷体_GB2312" pitchFamily="49" charset="-122"/>
              </a:defRPr>
            </a:lvl1pPr>
            <a:lvl2pPr marL="742950" indent="-285750">
              <a:spcBef>
                <a:spcPct val="20000"/>
              </a:spcBef>
              <a:buChar char="–"/>
              <a:defRPr kumimoji="1" sz="2800" b="1">
                <a:latin typeface="Times New Roman" panose="02020603050405020304" pitchFamily="18" charset="0"/>
                <a:ea typeface="宋体" panose="02010600030101010101" pitchFamily="2" charset="-122"/>
              </a:defRPr>
            </a:lvl2pPr>
            <a:lvl3pPr marL="1143000" indent="-228600">
              <a:spcBef>
                <a:spcPct val="20000"/>
              </a:spcBef>
              <a:buChar char="•"/>
              <a:defRPr kumimoji="1" sz="2400" b="1">
                <a:latin typeface="Times New Roman" panose="02020603050405020304" pitchFamily="18" charset="0"/>
                <a:ea typeface="宋体" panose="02010600030101010101" pitchFamily="2" charset="-122"/>
              </a:defRPr>
            </a:lvl3pPr>
            <a:lvl4pPr marL="1600200" indent="-228600">
              <a:spcBef>
                <a:spcPct val="20000"/>
              </a:spcBef>
              <a:buChar char="–"/>
              <a:defRPr kumimoji="1" sz="2000" b="1">
                <a:latin typeface="Times New Roman" panose="02020603050405020304" pitchFamily="18" charset="0"/>
                <a:ea typeface="宋体" panose="02010600030101010101" pitchFamily="2" charset="-122"/>
              </a:defRPr>
            </a:lvl4pPr>
            <a:lvl5pPr marL="2057400" indent="-228600">
              <a:spcBef>
                <a:spcPct val="20000"/>
              </a:spcBef>
              <a:buChar char="»"/>
              <a:defRPr kumimoji="1" sz="2000" b="1">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latin typeface="Times New Roman" panose="02020603050405020304" pitchFamily="18" charset="0"/>
                <a:ea typeface="宋体" panose="02010600030101010101" pitchFamily="2" charset="-122"/>
              </a:defRPr>
            </a:lvl9pPr>
          </a:lstStyle>
          <a:p>
            <a:r>
              <a:rPr lang="zh-CN" altLang="en-US" dirty="0">
                <a:sym typeface="Microsoft Yahei" panose="020B0503020204020204" pitchFamily="34" charset="-122"/>
              </a:rPr>
              <a:t>本题假设内存申请一定会成功。</a:t>
            </a:r>
          </a:p>
        </p:txBody>
      </p:sp>
      <p:grpSp>
        <p:nvGrpSpPr>
          <p:cNvPr id="22" name="组合 21"/>
          <p:cNvGrpSpPr/>
          <p:nvPr>
            <p:custDataLst>
              <p:tags r:id="rId11"/>
            </p:custDataLst>
          </p:nvPr>
        </p:nvGrpSpPr>
        <p:grpSpPr>
          <a:xfrm>
            <a:off x="0" y="0"/>
            <a:ext cx="9144000" cy="635000"/>
            <a:chOff x="0" y="0"/>
            <a:chExt cx="9144000" cy="635000"/>
          </a:xfrm>
        </p:grpSpPr>
        <p:sp>
          <p:nvSpPr>
            <p:cNvPr id="18" name="TitleBackground"/>
            <p:cNvSpPr/>
            <p:nvPr>
              <p:custDataLst>
                <p:tags r:id="rId13"/>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ColorBlock"/>
            <p:cNvSpPr/>
            <p:nvPr>
              <p:custDataLst>
                <p:tags r:id="rId14"/>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ypeText"/>
            <p:cNvSpPr txBox="1"/>
            <p:nvPr>
              <p:custDataLst>
                <p:tags r:id="rId15"/>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1" name="TipText"/>
            <p:cNvSpPr txBox="1"/>
            <p:nvPr>
              <p:custDataLst>
                <p:tags r:id="rId16"/>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7" name="图片 6"/>
          <p:cNvPicPr>
            <a:picLocks/>
          </p:cNvPicPr>
          <p:nvPr>
            <p:custDataLst>
              <p:tags r:id="rId12"/>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46968278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5"/>
          <p:cNvSpPr>
            <a:spLocks noChangeArrowheads="1"/>
          </p:cNvSpPr>
          <p:nvPr/>
        </p:nvSpPr>
        <p:spPr bwMode="auto">
          <a:xfrm>
            <a:off x="993430" y="3860800"/>
            <a:ext cx="3695410" cy="217880"/>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9" name="AutoShape 5"/>
          <p:cNvSpPr>
            <a:spLocks noChangeArrowheads="1"/>
          </p:cNvSpPr>
          <p:nvPr/>
        </p:nvSpPr>
        <p:spPr bwMode="auto">
          <a:xfrm>
            <a:off x="912273" y="5196342"/>
            <a:ext cx="1576927" cy="251800"/>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a:xfrm>
            <a:off x="0" y="3177"/>
            <a:ext cx="9144000" cy="677048"/>
          </a:xfrm>
        </p:spPr>
        <p:txBody>
          <a:bodyPr/>
          <a:lstStyle/>
          <a:p>
            <a:r>
              <a:rPr lang="zh-CN" altLang="en-US" dirty="0"/>
              <a:t>函数</a:t>
            </a:r>
            <a:r>
              <a:rPr lang="zh-CN" altLang="en-US" dirty="0" smtClean="0"/>
              <a:t>参数的值传递方式</a:t>
            </a:r>
            <a:endParaRPr lang="zh-CN" altLang="en-US" dirty="0"/>
          </a:p>
        </p:txBody>
      </p:sp>
      <p:sp>
        <p:nvSpPr>
          <p:cNvPr id="3" name="内容占位符 2"/>
          <p:cNvSpPr>
            <a:spLocks noGrp="1"/>
          </p:cNvSpPr>
          <p:nvPr>
            <p:ph idx="1"/>
          </p:nvPr>
        </p:nvSpPr>
        <p:spPr>
          <a:xfrm>
            <a:off x="461963" y="680225"/>
            <a:ext cx="8220075" cy="5676126"/>
          </a:xfrm>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60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=10):</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&amp; </a:t>
            </a:r>
            <a:r>
              <a:rPr lang="en-US" altLang="zh-CN" sz="1800" dirty="0">
                <a:solidFill>
                  <a:srgbClr val="80808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拷贝</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mb_show</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err="1" smtClean="0">
                <a:solidFill>
                  <a:srgbClr val="0000FF"/>
                </a:solidFill>
                <a:latin typeface="新宋体" panose="02010609030101010101" pitchFamily="49" charset="-122"/>
                <a:ea typeface="新宋体" panose="02010609030101010101" pitchFamily="49" charset="-122"/>
              </a:rPr>
              <a:t>const</a:t>
            </a:r>
            <a:r>
              <a:rPr lang="en-US" altLang="zh-CN" sz="1800" dirty="0" smtClean="0">
                <a:solidFill>
                  <a:srgbClr val="0000FF"/>
                </a:solidFill>
                <a:latin typeface="新宋体" panose="02010609030101010101" pitchFamily="49" charset="-122"/>
                <a:ea typeface="新宋体" panose="02010609030101010101" pitchFamily="49" charset="-122"/>
              </a:rPr>
              <a:t> char</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smtClean="0">
                <a:solidFill>
                  <a:srgbClr val="808080"/>
                </a:solidFill>
                <a:latin typeface="新宋体" panose="02010609030101010101" pitchFamily="49" charset="-122"/>
                <a:ea typeface="新宋体" panose="02010609030101010101" pitchFamily="49" charset="-122"/>
              </a:rPr>
              <a:t>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808080"/>
                </a:solidFill>
                <a:latin typeface="新宋体" panose="02010609030101010101" pitchFamily="49" charset="-122"/>
                <a:ea typeface="新宋体" panose="02010609030101010101" pitchFamily="49" charset="-122"/>
              </a:rPr>
              <a:t>s</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600"/>
              </a:spcBef>
              <a:buNone/>
            </a:pPr>
            <a:r>
              <a:rPr lang="en-US" altLang="zh-CN" sz="1800" dirty="0" smtClean="0">
                <a:solidFill>
                  <a:srgbClr val="0000FF"/>
                </a:solidFill>
                <a:latin typeface="新宋体" panose="02010609030101010101" pitchFamily="49" charset="-122"/>
                <a:ea typeface="新宋体" panose="02010609030101010101" pitchFamily="49" charset="-122"/>
              </a:rPr>
              <a:t>void</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20;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.mb_show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在</a:t>
            </a:r>
            <a:r>
              <a:rPr lang="en-US" altLang="zh-CN" sz="1800" dirty="0" err="1">
                <a:solidFill>
                  <a:srgbClr val="A31515"/>
                </a:solidFill>
                <a:latin typeface="新宋体" panose="02010609030101010101" pitchFamily="49" charset="-122"/>
                <a:ea typeface="新宋体" panose="02010609030101010101" pitchFamily="49" charset="-122"/>
              </a:rPr>
              <a:t>gb_test</a:t>
            </a:r>
            <a:r>
              <a:rPr lang="zh-CN" altLang="en-US" sz="1800" dirty="0">
                <a:solidFill>
                  <a:srgbClr val="A31515"/>
                </a:solidFill>
                <a:latin typeface="新宋体" panose="02010609030101010101" pitchFamily="49" charset="-122"/>
                <a:ea typeface="新宋体" panose="02010609030101010101" pitchFamily="49" charset="-122"/>
              </a:rPr>
              <a:t>中，</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gb_test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(a);</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a.mb_show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在</a:t>
            </a:r>
            <a:r>
              <a:rPr lang="en-US" altLang="zh-CN" sz="1800" dirty="0">
                <a:solidFill>
                  <a:srgbClr val="A31515"/>
                </a:solidFill>
                <a:latin typeface="新宋体" panose="02010609030101010101" pitchFamily="49" charset="-122"/>
                <a:ea typeface="新宋体" panose="02010609030101010101" pitchFamily="49" charset="-122"/>
              </a:rPr>
              <a:t>main</a:t>
            </a:r>
            <a:r>
              <a:rPr lang="zh-CN" altLang="en-US" sz="1800" dirty="0">
                <a:solidFill>
                  <a:srgbClr val="A31515"/>
                </a:solidFill>
                <a:latin typeface="新宋体" panose="02010609030101010101" pitchFamily="49" charset="-122"/>
                <a:ea typeface="新宋体" panose="02010609030101010101" pitchFamily="49" charset="-122"/>
              </a:rPr>
              <a:t>中，</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30</a:t>
            </a:fld>
            <a:endParaRPr lang="zh-CN" altLang="en-US"/>
          </a:p>
        </p:txBody>
      </p:sp>
      <p:sp>
        <p:nvSpPr>
          <p:cNvPr id="6" name="Line 4"/>
          <p:cNvSpPr>
            <a:spLocks noChangeShapeType="1"/>
          </p:cNvSpPr>
          <p:nvPr/>
        </p:nvSpPr>
        <p:spPr bwMode="auto">
          <a:xfrm flipV="1">
            <a:off x="0" y="648517"/>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0" name="Rectangle 13"/>
          <p:cNvSpPr>
            <a:spLocks noChangeArrowheads="1"/>
          </p:cNvSpPr>
          <p:nvPr/>
        </p:nvSpPr>
        <p:spPr bwMode="auto">
          <a:xfrm>
            <a:off x="5620214" y="4973320"/>
            <a:ext cx="1456859" cy="1008062"/>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smtClean="0">
                <a:solidFill>
                  <a:srgbClr val="0000FF"/>
                </a:solidFill>
                <a:ea typeface="新宋体" panose="02010609030101010101" pitchFamily="49" charset="-122"/>
              </a:rPr>
              <a:t>实例对象</a:t>
            </a:r>
            <a:r>
              <a:rPr lang="en-US" altLang="zh-CN" sz="2000" dirty="0" smtClean="0">
                <a:solidFill>
                  <a:srgbClr val="0000FF"/>
                </a:solidFill>
                <a:ea typeface="新宋体" panose="02010609030101010101" pitchFamily="49" charset="-122"/>
              </a:rPr>
              <a:t>a</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11" name="Rectangle 14"/>
          <p:cNvSpPr>
            <a:spLocks noChangeArrowheads="1"/>
          </p:cNvSpPr>
          <p:nvPr/>
        </p:nvSpPr>
        <p:spPr bwMode="auto">
          <a:xfrm>
            <a:off x="5786205" y="5293995"/>
            <a:ext cx="1290869" cy="358775"/>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dirty="0" err="1" smtClean="0">
                <a:solidFill>
                  <a:srgbClr val="000000"/>
                </a:solidFill>
                <a:ea typeface="新宋体" panose="02010609030101010101" pitchFamily="49" charset="-122"/>
              </a:rPr>
              <a:t>m_a</a:t>
            </a:r>
            <a:r>
              <a:rPr lang="en-US" altLang="zh-CN" sz="2000" dirty="0" smtClean="0">
                <a:solidFill>
                  <a:srgbClr val="000000"/>
                </a:solidFill>
                <a:ea typeface="新宋体" panose="02010609030101010101" pitchFamily="49" charset="-122"/>
              </a:rPr>
              <a:t>=10</a:t>
            </a:r>
            <a:endParaRPr lang="en-US" altLang="zh-CN" sz="2000" dirty="0">
              <a:solidFill>
                <a:srgbClr val="008000"/>
              </a:solidFill>
              <a:latin typeface="新宋体" panose="02010609030101010101" pitchFamily="49" charset="-122"/>
              <a:ea typeface="新宋体" panose="02010609030101010101" pitchFamily="49" charset="-122"/>
            </a:endParaRPr>
          </a:p>
        </p:txBody>
      </p:sp>
      <p:sp>
        <p:nvSpPr>
          <p:cNvPr id="12" name="Rectangle 13"/>
          <p:cNvSpPr>
            <a:spLocks noChangeArrowheads="1"/>
          </p:cNvSpPr>
          <p:nvPr/>
        </p:nvSpPr>
        <p:spPr bwMode="auto">
          <a:xfrm>
            <a:off x="5167777" y="4583151"/>
            <a:ext cx="1909296" cy="1398231"/>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solidFill>
                  <a:srgbClr val="0000FF"/>
                </a:solidFill>
                <a:ea typeface="新宋体" panose="02010609030101010101" pitchFamily="49" charset="-122"/>
              </a:rPr>
              <a:t>在函数</a:t>
            </a:r>
            <a:r>
              <a:rPr lang="en-US" altLang="zh-CN" sz="2000" dirty="0">
                <a:solidFill>
                  <a:srgbClr val="0000FF"/>
                </a:solidFill>
                <a:ea typeface="新宋体" panose="02010609030101010101" pitchFamily="49" charset="-122"/>
              </a:rPr>
              <a:t>main</a:t>
            </a:r>
            <a:r>
              <a:rPr lang="zh-CN" altLang="en-US" sz="2000" dirty="0" smtClean="0">
                <a:solidFill>
                  <a:srgbClr val="0000FF"/>
                </a:solidFill>
                <a:ea typeface="新宋体" panose="02010609030101010101" pitchFamily="49" charset="-122"/>
              </a:rPr>
              <a:t>中</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13" name="Text Box 9"/>
          <p:cNvSpPr txBox="1">
            <a:spLocks noChangeArrowheads="1"/>
          </p:cNvSpPr>
          <p:nvPr/>
        </p:nvSpPr>
        <p:spPr bwMode="auto">
          <a:xfrm>
            <a:off x="6259085" y="639113"/>
            <a:ext cx="2841937" cy="1635736"/>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smtClean="0">
                <a:ea typeface="楷体_GB2312" pitchFamily="49" charset="-122"/>
                <a:sym typeface="Wingdings" panose="05000000000000000000" pitchFamily="2" charset="2"/>
              </a:rPr>
              <a:t>结果</a:t>
            </a:r>
            <a:r>
              <a:rPr lang="zh-CN" altLang="pt-BR" sz="2000" dirty="0">
                <a:ea typeface="楷体_GB2312" pitchFamily="49" charset="-122"/>
                <a:sym typeface="Wingdings" panose="05000000000000000000" pitchFamily="2" charset="2"/>
              </a:rPr>
              <a:t>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=10</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拷贝</a:t>
            </a:r>
            <a:r>
              <a:rPr lang="en-US" altLang="zh-CN" sz="2000" dirty="0">
                <a:solidFill>
                  <a:srgbClr val="0000FF"/>
                </a:solidFill>
                <a:ea typeface="楷体_GB2312" pitchFamily="49" charset="-122"/>
                <a:sym typeface="Wingdings" panose="05000000000000000000" pitchFamily="2" charset="2"/>
              </a:rPr>
              <a:t>10</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在</a:t>
            </a:r>
            <a:r>
              <a:rPr lang="en-US" altLang="zh-CN" sz="2000" dirty="0" err="1">
                <a:solidFill>
                  <a:srgbClr val="0000FF"/>
                </a:solidFill>
                <a:ea typeface="楷体_GB2312" pitchFamily="49" charset="-122"/>
                <a:sym typeface="Wingdings" panose="05000000000000000000" pitchFamily="2" charset="2"/>
              </a:rPr>
              <a:t>gb_test</a:t>
            </a:r>
            <a:r>
              <a:rPr lang="zh-CN" altLang="en-US" sz="2000" dirty="0">
                <a:solidFill>
                  <a:srgbClr val="0000FF"/>
                </a:solidFill>
                <a:ea typeface="楷体_GB2312" pitchFamily="49" charset="-122"/>
                <a:sym typeface="Wingdings" panose="05000000000000000000" pitchFamily="2" charset="2"/>
              </a:rPr>
              <a:t>中，</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=20</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在</a:t>
            </a:r>
            <a:r>
              <a:rPr lang="en-US" altLang="zh-CN" sz="2000" dirty="0">
                <a:solidFill>
                  <a:srgbClr val="0000FF"/>
                </a:solidFill>
                <a:ea typeface="楷体_GB2312" pitchFamily="49" charset="-122"/>
                <a:sym typeface="Wingdings" panose="05000000000000000000" pitchFamily="2" charset="2"/>
              </a:rPr>
              <a:t>main</a:t>
            </a:r>
            <a:r>
              <a:rPr lang="zh-CN" altLang="en-US" sz="2000" dirty="0">
                <a:solidFill>
                  <a:srgbClr val="0000FF"/>
                </a:solidFill>
                <a:ea typeface="楷体_GB2312" pitchFamily="49" charset="-122"/>
                <a:sym typeface="Wingdings" panose="05000000000000000000" pitchFamily="2" charset="2"/>
              </a:rPr>
              <a:t>中，</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=10</a:t>
            </a:r>
          </a:p>
        </p:txBody>
      </p:sp>
      <p:sp>
        <p:nvSpPr>
          <p:cNvPr id="15" name="Rectangle 13"/>
          <p:cNvSpPr>
            <a:spLocks noChangeArrowheads="1"/>
          </p:cNvSpPr>
          <p:nvPr/>
        </p:nvSpPr>
        <p:spPr bwMode="auto">
          <a:xfrm>
            <a:off x="5620213" y="3426480"/>
            <a:ext cx="1456859" cy="1008062"/>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smtClean="0">
                <a:solidFill>
                  <a:srgbClr val="0000FF"/>
                </a:solidFill>
                <a:ea typeface="新宋体" panose="02010609030101010101" pitchFamily="49" charset="-122"/>
              </a:rPr>
              <a:t>实例对象</a:t>
            </a:r>
            <a:r>
              <a:rPr lang="en-US" altLang="zh-CN" sz="2000" dirty="0" smtClean="0">
                <a:solidFill>
                  <a:srgbClr val="0000FF"/>
                </a:solidFill>
                <a:ea typeface="新宋体" panose="02010609030101010101" pitchFamily="49" charset="-122"/>
              </a:rPr>
              <a:t>a</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16" name="Rectangle 14"/>
          <p:cNvSpPr>
            <a:spLocks noChangeArrowheads="1"/>
          </p:cNvSpPr>
          <p:nvPr/>
        </p:nvSpPr>
        <p:spPr bwMode="auto">
          <a:xfrm>
            <a:off x="5786204" y="3747155"/>
            <a:ext cx="1290869" cy="358775"/>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dirty="0" err="1" smtClean="0">
                <a:solidFill>
                  <a:srgbClr val="000000"/>
                </a:solidFill>
                <a:ea typeface="新宋体" panose="02010609030101010101" pitchFamily="49" charset="-122"/>
              </a:rPr>
              <a:t>m_a</a:t>
            </a:r>
            <a:r>
              <a:rPr lang="en-US" altLang="zh-CN" sz="2000" dirty="0" smtClean="0">
                <a:solidFill>
                  <a:srgbClr val="000000"/>
                </a:solidFill>
                <a:ea typeface="新宋体" panose="02010609030101010101" pitchFamily="49" charset="-122"/>
              </a:rPr>
              <a:t>=</a:t>
            </a:r>
            <a:r>
              <a:rPr lang="en-US" altLang="zh-CN" sz="2000" dirty="0" smtClean="0">
                <a:solidFill>
                  <a:srgbClr val="FF0000"/>
                </a:solidFill>
                <a:ea typeface="新宋体" panose="02010609030101010101" pitchFamily="49" charset="-122"/>
              </a:rPr>
              <a:t>20</a:t>
            </a:r>
            <a:endParaRPr lang="en-US" altLang="zh-CN" sz="2000" dirty="0">
              <a:solidFill>
                <a:srgbClr val="FF0000"/>
              </a:solidFill>
              <a:latin typeface="新宋体" panose="02010609030101010101" pitchFamily="49" charset="-122"/>
              <a:ea typeface="新宋体" panose="02010609030101010101" pitchFamily="49" charset="-122"/>
            </a:endParaRPr>
          </a:p>
        </p:txBody>
      </p:sp>
      <p:sp>
        <p:nvSpPr>
          <p:cNvPr id="17" name="Rectangle 13"/>
          <p:cNvSpPr>
            <a:spLocks noChangeArrowheads="1"/>
          </p:cNvSpPr>
          <p:nvPr/>
        </p:nvSpPr>
        <p:spPr bwMode="auto">
          <a:xfrm>
            <a:off x="5167776" y="3036311"/>
            <a:ext cx="1909296" cy="1398231"/>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solidFill>
                  <a:srgbClr val="0000FF"/>
                </a:solidFill>
                <a:ea typeface="新宋体" panose="02010609030101010101" pitchFamily="49" charset="-122"/>
              </a:rPr>
              <a:t>在函数</a:t>
            </a:r>
            <a:r>
              <a:rPr lang="en-US" altLang="zh-CN" sz="2000" dirty="0" err="1">
                <a:solidFill>
                  <a:srgbClr val="0000FF"/>
                </a:solidFill>
                <a:ea typeface="新宋体" panose="02010609030101010101" pitchFamily="49" charset="-122"/>
              </a:rPr>
              <a:t>gb_test</a:t>
            </a:r>
            <a:r>
              <a:rPr lang="zh-CN" altLang="en-US" sz="2000" dirty="0" smtClean="0">
                <a:solidFill>
                  <a:srgbClr val="0000FF"/>
                </a:solidFill>
                <a:ea typeface="新宋体" panose="02010609030101010101" pitchFamily="49" charset="-122"/>
              </a:rPr>
              <a:t>中</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18" name="Text Box 9"/>
          <p:cNvSpPr txBox="1">
            <a:spLocks noChangeArrowheads="1"/>
          </p:cNvSpPr>
          <p:nvPr/>
        </p:nvSpPr>
        <p:spPr bwMode="auto">
          <a:xfrm>
            <a:off x="2188365" y="4340762"/>
            <a:ext cx="2748430" cy="70312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smtClean="0">
                <a:ea typeface="楷体_GB2312" pitchFamily="49" charset="-122"/>
                <a:sym typeface="Wingdings" panose="05000000000000000000" pitchFamily="2" charset="2"/>
              </a:rPr>
              <a:t>输出</a:t>
            </a:r>
            <a:r>
              <a:rPr lang="pt-BR" altLang="zh-CN" sz="2000" dirty="0">
                <a:ea typeface="楷体_GB2312" pitchFamily="49" charset="-122"/>
                <a:sym typeface="Wingdings" panose="05000000000000000000" pitchFamily="2" charset="2"/>
              </a:rPr>
              <a:t>:</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在</a:t>
            </a:r>
            <a:r>
              <a:rPr lang="en-US" altLang="zh-CN" sz="2000" dirty="0" err="1">
                <a:solidFill>
                  <a:srgbClr val="0000FF"/>
                </a:solidFill>
                <a:ea typeface="楷体_GB2312" pitchFamily="49" charset="-122"/>
                <a:sym typeface="Wingdings" panose="05000000000000000000" pitchFamily="2" charset="2"/>
              </a:rPr>
              <a:t>gb_test</a:t>
            </a:r>
            <a:r>
              <a:rPr lang="zh-CN" altLang="en-US" sz="2000" dirty="0">
                <a:solidFill>
                  <a:srgbClr val="0000FF"/>
                </a:solidFill>
                <a:ea typeface="楷体_GB2312" pitchFamily="49" charset="-122"/>
                <a:sym typeface="Wingdings" panose="05000000000000000000" pitchFamily="2" charset="2"/>
              </a:rPr>
              <a:t>中，</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=20</a:t>
            </a:r>
          </a:p>
        </p:txBody>
      </p:sp>
    </p:spTree>
    <p:extLst>
      <p:ext uri="{BB962C8B-B14F-4D97-AF65-F5344CB8AC3E}">
        <p14:creationId xmlns:p14="http://schemas.microsoft.com/office/powerpoint/2010/main" val="11862032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5"/>
          <p:cNvSpPr>
            <a:spLocks noChangeArrowheads="1"/>
          </p:cNvSpPr>
          <p:nvPr/>
        </p:nvSpPr>
        <p:spPr bwMode="auto">
          <a:xfrm>
            <a:off x="912273" y="5448141"/>
            <a:ext cx="3367627" cy="232991"/>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a:xfrm>
            <a:off x="0" y="3177"/>
            <a:ext cx="9144000" cy="677048"/>
          </a:xfrm>
        </p:spPr>
        <p:txBody>
          <a:bodyPr/>
          <a:lstStyle/>
          <a:p>
            <a:r>
              <a:rPr lang="zh-CN" altLang="en-US" dirty="0"/>
              <a:t>函数</a:t>
            </a:r>
            <a:r>
              <a:rPr lang="zh-CN" altLang="en-US" dirty="0" smtClean="0"/>
              <a:t>参数的值传递方式</a:t>
            </a:r>
            <a:endParaRPr lang="zh-CN" altLang="en-US" dirty="0"/>
          </a:p>
        </p:txBody>
      </p:sp>
      <p:sp>
        <p:nvSpPr>
          <p:cNvPr id="3" name="内容占位符 2"/>
          <p:cNvSpPr>
            <a:spLocks noGrp="1"/>
          </p:cNvSpPr>
          <p:nvPr>
            <p:ph idx="1"/>
          </p:nvPr>
        </p:nvSpPr>
        <p:spPr>
          <a:xfrm>
            <a:off x="461963" y="680225"/>
            <a:ext cx="8220075" cy="5676126"/>
          </a:xfrm>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60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=10):</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&amp; </a:t>
            </a:r>
            <a:r>
              <a:rPr lang="en-US" altLang="zh-CN" sz="1800" dirty="0">
                <a:solidFill>
                  <a:srgbClr val="80808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拷贝</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mb_show</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err="1" smtClean="0">
                <a:solidFill>
                  <a:srgbClr val="0000FF"/>
                </a:solidFill>
                <a:latin typeface="新宋体" panose="02010609030101010101" pitchFamily="49" charset="-122"/>
                <a:ea typeface="新宋体" panose="02010609030101010101" pitchFamily="49" charset="-122"/>
              </a:rPr>
              <a:t>const</a:t>
            </a:r>
            <a:r>
              <a:rPr lang="en-US" altLang="zh-CN" sz="1800" dirty="0" smtClean="0">
                <a:solidFill>
                  <a:srgbClr val="0000FF"/>
                </a:solidFill>
                <a:latin typeface="新宋体" panose="02010609030101010101" pitchFamily="49" charset="-122"/>
                <a:ea typeface="新宋体" panose="02010609030101010101" pitchFamily="49" charset="-122"/>
              </a:rPr>
              <a:t> char</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smtClean="0">
                <a:solidFill>
                  <a:srgbClr val="808080"/>
                </a:solidFill>
                <a:latin typeface="新宋体" panose="02010609030101010101" pitchFamily="49" charset="-122"/>
                <a:ea typeface="新宋体" panose="02010609030101010101" pitchFamily="49" charset="-122"/>
              </a:rPr>
              <a:t>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808080"/>
                </a:solidFill>
                <a:latin typeface="新宋体" panose="02010609030101010101" pitchFamily="49" charset="-122"/>
                <a:ea typeface="新宋体" panose="02010609030101010101" pitchFamily="49" charset="-122"/>
              </a:rPr>
              <a:t>s</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600"/>
              </a:spcBef>
              <a:buNone/>
            </a:pPr>
            <a:r>
              <a:rPr lang="en-US" altLang="zh-CN" sz="1800" dirty="0" smtClean="0">
                <a:solidFill>
                  <a:srgbClr val="0000FF"/>
                </a:solidFill>
                <a:latin typeface="新宋体" panose="02010609030101010101" pitchFamily="49" charset="-122"/>
                <a:ea typeface="新宋体" panose="02010609030101010101" pitchFamily="49" charset="-122"/>
              </a:rPr>
              <a:t>void</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20;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.mb_show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在</a:t>
            </a:r>
            <a:r>
              <a:rPr lang="en-US" altLang="zh-CN" sz="1800" dirty="0" err="1">
                <a:solidFill>
                  <a:srgbClr val="A31515"/>
                </a:solidFill>
                <a:latin typeface="新宋体" panose="02010609030101010101" pitchFamily="49" charset="-122"/>
                <a:ea typeface="新宋体" panose="02010609030101010101" pitchFamily="49" charset="-122"/>
              </a:rPr>
              <a:t>gb_test</a:t>
            </a:r>
            <a:r>
              <a:rPr lang="zh-CN" altLang="en-US" sz="1800" dirty="0">
                <a:solidFill>
                  <a:srgbClr val="A31515"/>
                </a:solidFill>
                <a:latin typeface="新宋体" panose="02010609030101010101" pitchFamily="49" charset="-122"/>
                <a:ea typeface="新宋体" panose="02010609030101010101" pitchFamily="49" charset="-122"/>
              </a:rPr>
              <a:t>中，</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gb_test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(a);</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a.mb_show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在</a:t>
            </a:r>
            <a:r>
              <a:rPr lang="en-US" altLang="zh-CN" sz="1800" dirty="0">
                <a:solidFill>
                  <a:srgbClr val="A31515"/>
                </a:solidFill>
                <a:latin typeface="新宋体" panose="02010609030101010101" pitchFamily="49" charset="-122"/>
                <a:ea typeface="新宋体" panose="02010609030101010101" pitchFamily="49" charset="-122"/>
              </a:rPr>
              <a:t>main</a:t>
            </a:r>
            <a:r>
              <a:rPr lang="zh-CN" altLang="en-US" sz="1800" dirty="0">
                <a:solidFill>
                  <a:srgbClr val="A31515"/>
                </a:solidFill>
                <a:latin typeface="新宋体" panose="02010609030101010101" pitchFamily="49" charset="-122"/>
                <a:ea typeface="新宋体" panose="02010609030101010101" pitchFamily="49" charset="-122"/>
              </a:rPr>
              <a:t>中，</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31</a:t>
            </a:fld>
            <a:endParaRPr lang="zh-CN" altLang="en-US"/>
          </a:p>
        </p:txBody>
      </p:sp>
      <p:sp>
        <p:nvSpPr>
          <p:cNvPr id="6" name="Line 4"/>
          <p:cNvSpPr>
            <a:spLocks noChangeShapeType="1"/>
          </p:cNvSpPr>
          <p:nvPr/>
        </p:nvSpPr>
        <p:spPr bwMode="auto">
          <a:xfrm flipV="1">
            <a:off x="0" y="648517"/>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0" name="Rectangle 13"/>
          <p:cNvSpPr>
            <a:spLocks noChangeArrowheads="1"/>
          </p:cNvSpPr>
          <p:nvPr/>
        </p:nvSpPr>
        <p:spPr bwMode="auto">
          <a:xfrm>
            <a:off x="5620214" y="4973320"/>
            <a:ext cx="1456859" cy="1008062"/>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smtClean="0">
                <a:solidFill>
                  <a:srgbClr val="0000FF"/>
                </a:solidFill>
                <a:ea typeface="新宋体" panose="02010609030101010101" pitchFamily="49" charset="-122"/>
              </a:rPr>
              <a:t>实例对象</a:t>
            </a:r>
            <a:r>
              <a:rPr lang="en-US" altLang="zh-CN" sz="2000" dirty="0" smtClean="0">
                <a:solidFill>
                  <a:srgbClr val="0000FF"/>
                </a:solidFill>
                <a:ea typeface="新宋体" panose="02010609030101010101" pitchFamily="49" charset="-122"/>
              </a:rPr>
              <a:t>a</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11" name="Rectangle 14"/>
          <p:cNvSpPr>
            <a:spLocks noChangeArrowheads="1"/>
          </p:cNvSpPr>
          <p:nvPr/>
        </p:nvSpPr>
        <p:spPr bwMode="auto">
          <a:xfrm>
            <a:off x="5786205" y="5293995"/>
            <a:ext cx="1290869" cy="358775"/>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dirty="0" err="1" smtClean="0">
                <a:solidFill>
                  <a:srgbClr val="000000"/>
                </a:solidFill>
                <a:ea typeface="新宋体" panose="02010609030101010101" pitchFamily="49" charset="-122"/>
              </a:rPr>
              <a:t>m_a</a:t>
            </a:r>
            <a:r>
              <a:rPr lang="en-US" altLang="zh-CN" sz="2000" dirty="0" smtClean="0">
                <a:solidFill>
                  <a:srgbClr val="000000"/>
                </a:solidFill>
                <a:ea typeface="新宋体" panose="02010609030101010101" pitchFamily="49" charset="-122"/>
              </a:rPr>
              <a:t>=10</a:t>
            </a:r>
            <a:endParaRPr lang="en-US" altLang="zh-CN" sz="2000" dirty="0">
              <a:solidFill>
                <a:srgbClr val="008000"/>
              </a:solidFill>
              <a:latin typeface="新宋体" panose="02010609030101010101" pitchFamily="49" charset="-122"/>
              <a:ea typeface="新宋体" panose="02010609030101010101" pitchFamily="49" charset="-122"/>
            </a:endParaRPr>
          </a:p>
        </p:txBody>
      </p:sp>
      <p:sp>
        <p:nvSpPr>
          <p:cNvPr id="12" name="Rectangle 13"/>
          <p:cNvSpPr>
            <a:spLocks noChangeArrowheads="1"/>
          </p:cNvSpPr>
          <p:nvPr/>
        </p:nvSpPr>
        <p:spPr bwMode="auto">
          <a:xfrm>
            <a:off x="5167777" y="4583151"/>
            <a:ext cx="1909296" cy="1398231"/>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solidFill>
                  <a:srgbClr val="0000FF"/>
                </a:solidFill>
                <a:ea typeface="新宋体" panose="02010609030101010101" pitchFamily="49" charset="-122"/>
              </a:rPr>
              <a:t>在函数</a:t>
            </a:r>
            <a:r>
              <a:rPr lang="en-US" altLang="zh-CN" sz="2000" dirty="0">
                <a:solidFill>
                  <a:srgbClr val="0000FF"/>
                </a:solidFill>
                <a:ea typeface="新宋体" panose="02010609030101010101" pitchFamily="49" charset="-122"/>
              </a:rPr>
              <a:t>main</a:t>
            </a:r>
            <a:r>
              <a:rPr lang="zh-CN" altLang="en-US" sz="2000" dirty="0" smtClean="0">
                <a:solidFill>
                  <a:srgbClr val="0000FF"/>
                </a:solidFill>
                <a:ea typeface="新宋体" panose="02010609030101010101" pitchFamily="49" charset="-122"/>
              </a:rPr>
              <a:t>中</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13" name="Text Box 9"/>
          <p:cNvSpPr txBox="1">
            <a:spLocks noChangeArrowheads="1"/>
          </p:cNvSpPr>
          <p:nvPr/>
        </p:nvSpPr>
        <p:spPr bwMode="auto">
          <a:xfrm>
            <a:off x="6259085" y="639113"/>
            <a:ext cx="2841937" cy="1635736"/>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smtClean="0">
                <a:ea typeface="楷体_GB2312" pitchFamily="49" charset="-122"/>
                <a:sym typeface="Wingdings" panose="05000000000000000000" pitchFamily="2" charset="2"/>
              </a:rPr>
              <a:t>结果</a:t>
            </a:r>
            <a:r>
              <a:rPr lang="zh-CN" altLang="pt-BR" sz="2000" dirty="0">
                <a:ea typeface="楷体_GB2312" pitchFamily="49" charset="-122"/>
                <a:sym typeface="Wingdings" panose="05000000000000000000" pitchFamily="2" charset="2"/>
              </a:rPr>
              <a:t>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=10</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拷贝</a:t>
            </a:r>
            <a:r>
              <a:rPr lang="en-US" altLang="zh-CN" sz="2000" dirty="0">
                <a:solidFill>
                  <a:srgbClr val="0000FF"/>
                </a:solidFill>
                <a:ea typeface="楷体_GB2312" pitchFamily="49" charset="-122"/>
                <a:sym typeface="Wingdings" panose="05000000000000000000" pitchFamily="2" charset="2"/>
              </a:rPr>
              <a:t>10</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在</a:t>
            </a:r>
            <a:r>
              <a:rPr lang="en-US" altLang="zh-CN" sz="2000" dirty="0" err="1">
                <a:solidFill>
                  <a:srgbClr val="0000FF"/>
                </a:solidFill>
                <a:ea typeface="楷体_GB2312" pitchFamily="49" charset="-122"/>
                <a:sym typeface="Wingdings" panose="05000000000000000000" pitchFamily="2" charset="2"/>
              </a:rPr>
              <a:t>gb_test</a:t>
            </a:r>
            <a:r>
              <a:rPr lang="zh-CN" altLang="en-US" sz="2000" dirty="0">
                <a:solidFill>
                  <a:srgbClr val="0000FF"/>
                </a:solidFill>
                <a:ea typeface="楷体_GB2312" pitchFamily="49" charset="-122"/>
                <a:sym typeface="Wingdings" panose="05000000000000000000" pitchFamily="2" charset="2"/>
              </a:rPr>
              <a:t>中，</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=20</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在</a:t>
            </a:r>
            <a:r>
              <a:rPr lang="en-US" altLang="zh-CN" sz="2000" dirty="0">
                <a:solidFill>
                  <a:srgbClr val="0000FF"/>
                </a:solidFill>
                <a:ea typeface="楷体_GB2312" pitchFamily="49" charset="-122"/>
                <a:sym typeface="Wingdings" panose="05000000000000000000" pitchFamily="2" charset="2"/>
              </a:rPr>
              <a:t>main</a:t>
            </a:r>
            <a:r>
              <a:rPr lang="zh-CN" altLang="en-US" sz="2000" dirty="0">
                <a:solidFill>
                  <a:srgbClr val="0000FF"/>
                </a:solidFill>
                <a:ea typeface="楷体_GB2312" pitchFamily="49" charset="-122"/>
                <a:sym typeface="Wingdings" panose="05000000000000000000" pitchFamily="2" charset="2"/>
              </a:rPr>
              <a:t>中，</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=10</a:t>
            </a:r>
          </a:p>
        </p:txBody>
      </p:sp>
      <p:sp>
        <p:nvSpPr>
          <p:cNvPr id="15" name="Rectangle 13"/>
          <p:cNvSpPr>
            <a:spLocks noChangeArrowheads="1"/>
          </p:cNvSpPr>
          <p:nvPr/>
        </p:nvSpPr>
        <p:spPr bwMode="auto">
          <a:xfrm>
            <a:off x="5620213" y="3426480"/>
            <a:ext cx="1456859" cy="1008062"/>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smtClean="0">
                <a:solidFill>
                  <a:srgbClr val="0000FF"/>
                </a:solidFill>
                <a:ea typeface="新宋体" panose="02010609030101010101" pitchFamily="49" charset="-122"/>
              </a:rPr>
              <a:t>实例对象</a:t>
            </a:r>
            <a:r>
              <a:rPr lang="en-US" altLang="zh-CN" sz="2000" dirty="0" smtClean="0">
                <a:solidFill>
                  <a:srgbClr val="0000FF"/>
                </a:solidFill>
                <a:ea typeface="新宋体" panose="02010609030101010101" pitchFamily="49" charset="-122"/>
              </a:rPr>
              <a:t>a</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16" name="Rectangle 14"/>
          <p:cNvSpPr>
            <a:spLocks noChangeArrowheads="1"/>
          </p:cNvSpPr>
          <p:nvPr/>
        </p:nvSpPr>
        <p:spPr bwMode="auto">
          <a:xfrm>
            <a:off x="5786204" y="3747155"/>
            <a:ext cx="1290869" cy="358775"/>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dirty="0" err="1" smtClean="0">
                <a:solidFill>
                  <a:srgbClr val="000000"/>
                </a:solidFill>
                <a:ea typeface="新宋体" panose="02010609030101010101" pitchFamily="49" charset="-122"/>
              </a:rPr>
              <a:t>m_a</a:t>
            </a:r>
            <a:r>
              <a:rPr lang="en-US" altLang="zh-CN" sz="2000" dirty="0" smtClean="0">
                <a:solidFill>
                  <a:srgbClr val="000000"/>
                </a:solidFill>
                <a:ea typeface="新宋体" panose="02010609030101010101" pitchFamily="49" charset="-122"/>
              </a:rPr>
              <a:t>=</a:t>
            </a:r>
            <a:r>
              <a:rPr lang="en-US" altLang="zh-CN" sz="2000" dirty="0" smtClean="0">
                <a:solidFill>
                  <a:srgbClr val="FF0000"/>
                </a:solidFill>
                <a:ea typeface="新宋体" panose="02010609030101010101" pitchFamily="49" charset="-122"/>
              </a:rPr>
              <a:t>20</a:t>
            </a:r>
            <a:endParaRPr lang="en-US" altLang="zh-CN" sz="2000" dirty="0">
              <a:solidFill>
                <a:srgbClr val="FF0000"/>
              </a:solidFill>
              <a:latin typeface="新宋体" panose="02010609030101010101" pitchFamily="49" charset="-122"/>
              <a:ea typeface="新宋体" panose="02010609030101010101" pitchFamily="49" charset="-122"/>
            </a:endParaRPr>
          </a:p>
        </p:txBody>
      </p:sp>
      <p:sp>
        <p:nvSpPr>
          <p:cNvPr id="17" name="Rectangle 13"/>
          <p:cNvSpPr>
            <a:spLocks noChangeArrowheads="1"/>
          </p:cNvSpPr>
          <p:nvPr/>
        </p:nvSpPr>
        <p:spPr bwMode="auto">
          <a:xfrm>
            <a:off x="5167776" y="3036311"/>
            <a:ext cx="1909296" cy="1398231"/>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solidFill>
                  <a:srgbClr val="0000FF"/>
                </a:solidFill>
                <a:ea typeface="新宋体" panose="02010609030101010101" pitchFamily="49" charset="-122"/>
              </a:rPr>
              <a:t>在函数</a:t>
            </a:r>
            <a:r>
              <a:rPr lang="en-US" altLang="zh-CN" sz="2000" dirty="0" err="1">
                <a:solidFill>
                  <a:srgbClr val="0000FF"/>
                </a:solidFill>
                <a:ea typeface="新宋体" panose="02010609030101010101" pitchFamily="49" charset="-122"/>
              </a:rPr>
              <a:t>gb_test</a:t>
            </a:r>
            <a:r>
              <a:rPr lang="zh-CN" altLang="en-US" sz="2000" dirty="0" smtClean="0">
                <a:solidFill>
                  <a:srgbClr val="0000FF"/>
                </a:solidFill>
                <a:ea typeface="新宋体" panose="02010609030101010101" pitchFamily="49" charset="-122"/>
              </a:rPr>
              <a:t>中</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18" name="Text Box 9"/>
          <p:cNvSpPr txBox="1">
            <a:spLocks noChangeArrowheads="1"/>
          </p:cNvSpPr>
          <p:nvPr/>
        </p:nvSpPr>
        <p:spPr bwMode="auto">
          <a:xfrm>
            <a:off x="2641499" y="4621758"/>
            <a:ext cx="2417089" cy="70312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smtClean="0">
                <a:ea typeface="楷体_GB2312" pitchFamily="49" charset="-122"/>
                <a:sym typeface="Wingdings" panose="05000000000000000000" pitchFamily="2" charset="2"/>
              </a:rPr>
              <a:t>输出</a:t>
            </a:r>
            <a:r>
              <a:rPr lang="pt-BR" altLang="zh-CN" sz="2000" dirty="0">
                <a:ea typeface="楷体_GB2312" pitchFamily="49" charset="-122"/>
                <a:sym typeface="Wingdings" panose="05000000000000000000" pitchFamily="2" charset="2"/>
              </a:rPr>
              <a:t>:</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在</a:t>
            </a:r>
            <a:r>
              <a:rPr lang="en-US" altLang="zh-CN" sz="2000" dirty="0">
                <a:solidFill>
                  <a:srgbClr val="0000FF"/>
                </a:solidFill>
                <a:ea typeface="楷体_GB2312" pitchFamily="49" charset="-122"/>
                <a:sym typeface="Wingdings" panose="05000000000000000000" pitchFamily="2" charset="2"/>
              </a:rPr>
              <a:t>main</a:t>
            </a:r>
            <a:r>
              <a:rPr lang="zh-CN" altLang="en-US" sz="2000" dirty="0">
                <a:solidFill>
                  <a:srgbClr val="0000FF"/>
                </a:solidFill>
                <a:ea typeface="楷体_GB2312" pitchFamily="49" charset="-122"/>
                <a:sym typeface="Wingdings" panose="05000000000000000000" pitchFamily="2" charset="2"/>
              </a:rPr>
              <a:t>中，</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=10</a:t>
            </a:r>
          </a:p>
        </p:txBody>
      </p:sp>
      <p:cxnSp>
        <p:nvCxnSpPr>
          <p:cNvPr id="9" name="直接连接符 8"/>
          <p:cNvCxnSpPr/>
          <p:nvPr/>
        </p:nvCxnSpPr>
        <p:spPr>
          <a:xfrm flipV="1">
            <a:off x="5150819" y="3051511"/>
            <a:ext cx="1926253" cy="137567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167775" y="3036311"/>
            <a:ext cx="1892341" cy="1398231"/>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047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AutoShape 5"/>
          <p:cNvSpPr>
            <a:spLocks noChangeArrowheads="1"/>
          </p:cNvSpPr>
          <p:nvPr/>
        </p:nvSpPr>
        <p:spPr bwMode="auto">
          <a:xfrm>
            <a:off x="912273" y="4591160"/>
            <a:ext cx="1576927" cy="251800"/>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a:xfrm>
            <a:off x="0" y="3177"/>
            <a:ext cx="9144000" cy="677048"/>
          </a:xfrm>
        </p:spPr>
        <p:txBody>
          <a:bodyPr>
            <a:normAutofit/>
          </a:bodyPr>
          <a:lstStyle/>
          <a:p>
            <a:r>
              <a:rPr lang="zh-CN" altLang="en-US" sz="2800" dirty="0"/>
              <a:t>函数参数的指针传递</a:t>
            </a:r>
            <a:r>
              <a:rPr lang="zh-CN" altLang="en-US" sz="2800" dirty="0" smtClean="0"/>
              <a:t>方式</a:t>
            </a:r>
            <a:r>
              <a:rPr lang="en-US" altLang="zh-CN" sz="2800" dirty="0" smtClean="0"/>
              <a:t>——</a:t>
            </a:r>
            <a:r>
              <a:rPr lang="zh-CN" altLang="en-US" sz="2800" dirty="0">
                <a:solidFill>
                  <a:srgbClr val="0000FF"/>
                </a:solidFill>
              </a:rPr>
              <a:t>本质上</a:t>
            </a:r>
            <a:r>
              <a:rPr lang="zh-CN" altLang="en-US" sz="2800" dirty="0"/>
              <a:t>仍然是值传递方式</a:t>
            </a:r>
          </a:p>
        </p:txBody>
      </p:sp>
      <p:sp>
        <p:nvSpPr>
          <p:cNvPr id="3" name="内容占位符 2"/>
          <p:cNvSpPr>
            <a:spLocks noGrp="1"/>
          </p:cNvSpPr>
          <p:nvPr>
            <p:ph idx="1"/>
          </p:nvPr>
        </p:nvSpPr>
        <p:spPr>
          <a:xfrm>
            <a:off x="461963" y="680225"/>
            <a:ext cx="8220075" cy="5676126"/>
          </a:xfrm>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=10):</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&amp; </a:t>
            </a:r>
            <a:r>
              <a:rPr lang="en-US" altLang="zh-CN" sz="1800" dirty="0">
                <a:solidFill>
                  <a:srgbClr val="80808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拷贝</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mb_show</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err="1" smtClean="0">
                <a:solidFill>
                  <a:srgbClr val="0000FF"/>
                </a:solidFill>
                <a:latin typeface="新宋体" panose="02010609030101010101" pitchFamily="49" charset="-122"/>
                <a:ea typeface="新宋体" panose="02010609030101010101" pitchFamily="49" charset="-122"/>
              </a:rPr>
              <a:t>const</a:t>
            </a:r>
            <a:r>
              <a:rPr lang="en-US" altLang="zh-CN" sz="1800" dirty="0" smtClean="0">
                <a:solidFill>
                  <a:srgbClr val="0000FF"/>
                </a:solidFill>
                <a:latin typeface="新宋体" panose="02010609030101010101" pitchFamily="49" charset="-122"/>
                <a:ea typeface="新宋体" panose="02010609030101010101" pitchFamily="49" charset="-122"/>
              </a:rPr>
              <a:t> char</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smtClean="0">
                <a:solidFill>
                  <a:srgbClr val="808080"/>
                </a:solidFill>
                <a:latin typeface="新宋体" panose="02010609030101010101" pitchFamily="49" charset="-122"/>
                <a:ea typeface="新宋体" panose="02010609030101010101" pitchFamily="49" charset="-122"/>
              </a:rPr>
              <a:t>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808080"/>
                </a:solidFill>
                <a:latin typeface="新宋体" panose="02010609030101010101" pitchFamily="49" charset="-122"/>
                <a:ea typeface="新宋体" panose="02010609030101010101" pitchFamily="49" charset="-122"/>
              </a:rPr>
              <a:t>s</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void</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pa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pa</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20;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pa</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mb_show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在</a:t>
            </a:r>
            <a:r>
              <a:rPr lang="en-US" altLang="zh-CN" sz="1800" dirty="0" err="1">
                <a:solidFill>
                  <a:srgbClr val="A31515"/>
                </a:solidFill>
                <a:latin typeface="新宋体" panose="02010609030101010101" pitchFamily="49" charset="-122"/>
                <a:ea typeface="新宋体" panose="02010609030101010101" pitchFamily="49" charset="-122"/>
              </a:rPr>
              <a:t>gb_test</a:t>
            </a:r>
            <a:r>
              <a:rPr lang="zh-CN" altLang="en-US" sz="1800" dirty="0">
                <a:solidFill>
                  <a:srgbClr val="A31515"/>
                </a:solidFill>
                <a:latin typeface="新宋体" panose="02010609030101010101" pitchFamily="49" charset="-122"/>
                <a:ea typeface="新宋体" panose="02010609030101010101" pitchFamily="49" charset="-122"/>
              </a:rPr>
              <a:t>中，</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gb_test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*pa = &amp;a;</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(pa);</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pa-&gt;</a:t>
            </a:r>
            <a:r>
              <a:rPr lang="en-US" altLang="zh-CN" sz="1800" dirty="0" err="1">
                <a:solidFill>
                  <a:srgbClr val="000000"/>
                </a:solidFill>
                <a:latin typeface="新宋体" panose="02010609030101010101" pitchFamily="49" charset="-122"/>
                <a:ea typeface="新宋体" panose="02010609030101010101" pitchFamily="49" charset="-122"/>
              </a:rPr>
              <a:t>mb_show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在</a:t>
            </a:r>
            <a:r>
              <a:rPr lang="en-US" altLang="zh-CN" sz="1800" dirty="0">
                <a:solidFill>
                  <a:srgbClr val="A31515"/>
                </a:solidFill>
                <a:latin typeface="新宋体" panose="02010609030101010101" pitchFamily="49" charset="-122"/>
                <a:ea typeface="新宋体" panose="02010609030101010101" pitchFamily="49" charset="-122"/>
              </a:rPr>
              <a:t>main</a:t>
            </a:r>
            <a:r>
              <a:rPr lang="zh-CN" altLang="en-US" sz="1800" dirty="0">
                <a:solidFill>
                  <a:srgbClr val="A31515"/>
                </a:solidFill>
                <a:latin typeface="新宋体" panose="02010609030101010101" pitchFamily="49" charset="-122"/>
                <a:ea typeface="新宋体" panose="02010609030101010101" pitchFamily="49" charset="-122"/>
              </a:rPr>
              <a:t>中，</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32</a:t>
            </a:fld>
            <a:endParaRPr lang="zh-CN" altLang="en-US"/>
          </a:p>
        </p:txBody>
      </p:sp>
      <p:sp>
        <p:nvSpPr>
          <p:cNvPr id="6" name="Line 4"/>
          <p:cNvSpPr>
            <a:spLocks noChangeShapeType="1"/>
          </p:cNvSpPr>
          <p:nvPr/>
        </p:nvSpPr>
        <p:spPr bwMode="auto">
          <a:xfrm flipV="1">
            <a:off x="0" y="648517"/>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0" name="Rectangle 13"/>
          <p:cNvSpPr>
            <a:spLocks noChangeArrowheads="1"/>
          </p:cNvSpPr>
          <p:nvPr/>
        </p:nvSpPr>
        <p:spPr bwMode="auto">
          <a:xfrm>
            <a:off x="7076670" y="5137540"/>
            <a:ext cx="1456859" cy="1008062"/>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smtClean="0">
                <a:solidFill>
                  <a:srgbClr val="0000FF"/>
                </a:solidFill>
                <a:ea typeface="新宋体" panose="02010609030101010101" pitchFamily="49" charset="-122"/>
              </a:rPr>
              <a:t>实例对象</a:t>
            </a:r>
            <a:r>
              <a:rPr lang="en-US" altLang="zh-CN" sz="2000" dirty="0" smtClean="0">
                <a:solidFill>
                  <a:srgbClr val="0000FF"/>
                </a:solidFill>
                <a:ea typeface="新宋体" panose="02010609030101010101" pitchFamily="49" charset="-122"/>
              </a:rPr>
              <a:t>a</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11" name="Rectangle 14"/>
          <p:cNvSpPr>
            <a:spLocks noChangeArrowheads="1"/>
          </p:cNvSpPr>
          <p:nvPr/>
        </p:nvSpPr>
        <p:spPr bwMode="auto">
          <a:xfrm>
            <a:off x="7242661" y="5458215"/>
            <a:ext cx="1290869" cy="358775"/>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dirty="0" err="1" smtClean="0">
                <a:solidFill>
                  <a:srgbClr val="000000"/>
                </a:solidFill>
                <a:ea typeface="新宋体" panose="02010609030101010101" pitchFamily="49" charset="-122"/>
              </a:rPr>
              <a:t>m_a</a:t>
            </a:r>
            <a:r>
              <a:rPr lang="en-US" altLang="zh-CN" sz="2000" dirty="0" smtClean="0">
                <a:solidFill>
                  <a:srgbClr val="000000"/>
                </a:solidFill>
                <a:ea typeface="新宋体" panose="02010609030101010101" pitchFamily="49" charset="-122"/>
              </a:rPr>
              <a:t>=10</a:t>
            </a:r>
            <a:endParaRPr lang="en-US" altLang="zh-CN" sz="2000" dirty="0">
              <a:solidFill>
                <a:srgbClr val="008000"/>
              </a:solidFill>
              <a:latin typeface="新宋体" panose="02010609030101010101" pitchFamily="49" charset="-122"/>
              <a:ea typeface="新宋体" panose="02010609030101010101" pitchFamily="49" charset="-122"/>
            </a:endParaRPr>
          </a:p>
        </p:txBody>
      </p:sp>
      <p:sp>
        <p:nvSpPr>
          <p:cNvPr id="12" name="Rectangle 13"/>
          <p:cNvSpPr>
            <a:spLocks noChangeArrowheads="1"/>
          </p:cNvSpPr>
          <p:nvPr/>
        </p:nvSpPr>
        <p:spPr bwMode="auto">
          <a:xfrm>
            <a:off x="6192180" y="4747371"/>
            <a:ext cx="2341349" cy="1398231"/>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solidFill>
                  <a:srgbClr val="0000FF"/>
                </a:solidFill>
                <a:ea typeface="新宋体" panose="02010609030101010101" pitchFamily="49" charset="-122"/>
              </a:rPr>
              <a:t>在函数</a:t>
            </a:r>
            <a:r>
              <a:rPr lang="en-US" altLang="zh-CN" sz="2000" dirty="0">
                <a:solidFill>
                  <a:srgbClr val="0000FF"/>
                </a:solidFill>
                <a:ea typeface="新宋体" panose="02010609030101010101" pitchFamily="49" charset="-122"/>
              </a:rPr>
              <a:t>main</a:t>
            </a:r>
            <a:r>
              <a:rPr lang="zh-CN" altLang="en-US" sz="2000" dirty="0" smtClean="0">
                <a:solidFill>
                  <a:srgbClr val="0000FF"/>
                </a:solidFill>
                <a:ea typeface="新宋体" panose="02010609030101010101" pitchFamily="49" charset="-122"/>
              </a:rPr>
              <a:t>中</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13" name="Text Box 9"/>
          <p:cNvSpPr txBox="1">
            <a:spLocks noChangeArrowheads="1"/>
          </p:cNvSpPr>
          <p:nvPr/>
        </p:nvSpPr>
        <p:spPr bwMode="auto">
          <a:xfrm>
            <a:off x="5908636" y="648517"/>
            <a:ext cx="2773402" cy="1368107"/>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smtClean="0">
                <a:ea typeface="楷体_GB2312" pitchFamily="49" charset="-122"/>
                <a:sym typeface="Wingdings" panose="05000000000000000000" pitchFamily="2" charset="2"/>
              </a:rPr>
              <a:t>结果</a:t>
            </a:r>
            <a:r>
              <a:rPr lang="zh-CN" altLang="pt-BR" sz="2000" dirty="0">
                <a:ea typeface="楷体_GB2312" pitchFamily="49" charset="-122"/>
                <a:sym typeface="Wingdings" panose="05000000000000000000" pitchFamily="2" charset="2"/>
              </a:rPr>
              <a:t>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=10</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在</a:t>
            </a:r>
            <a:r>
              <a:rPr lang="en-US" altLang="zh-CN" sz="2000" dirty="0" err="1">
                <a:solidFill>
                  <a:srgbClr val="0000FF"/>
                </a:solidFill>
                <a:ea typeface="楷体_GB2312" pitchFamily="49" charset="-122"/>
                <a:sym typeface="Wingdings" panose="05000000000000000000" pitchFamily="2" charset="2"/>
              </a:rPr>
              <a:t>gb_test</a:t>
            </a:r>
            <a:r>
              <a:rPr lang="zh-CN" altLang="en-US" sz="2000" dirty="0">
                <a:solidFill>
                  <a:srgbClr val="0000FF"/>
                </a:solidFill>
                <a:ea typeface="楷体_GB2312" pitchFamily="49" charset="-122"/>
                <a:sym typeface="Wingdings" panose="05000000000000000000" pitchFamily="2" charset="2"/>
              </a:rPr>
              <a:t>中，</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=20</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在</a:t>
            </a:r>
            <a:r>
              <a:rPr lang="en-US" altLang="zh-CN" sz="2000" dirty="0">
                <a:solidFill>
                  <a:srgbClr val="0000FF"/>
                </a:solidFill>
                <a:ea typeface="楷体_GB2312" pitchFamily="49" charset="-122"/>
                <a:sym typeface="Wingdings" panose="05000000000000000000" pitchFamily="2" charset="2"/>
              </a:rPr>
              <a:t>main</a:t>
            </a:r>
            <a:r>
              <a:rPr lang="zh-CN" altLang="en-US" sz="2000" dirty="0">
                <a:solidFill>
                  <a:srgbClr val="0000FF"/>
                </a:solidFill>
                <a:ea typeface="楷体_GB2312" pitchFamily="49" charset="-122"/>
                <a:sym typeface="Wingdings" panose="05000000000000000000" pitchFamily="2" charset="2"/>
              </a:rPr>
              <a:t>中，</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a:t>
            </a:r>
            <a:r>
              <a:rPr lang="en-US" altLang="zh-CN" sz="2000" dirty="0">
                <a:solidFill>
                  <a:srgbClr val="FF0000"/>
                </a:solidFill>
                <a:ea typeface="楷体_GB2312" pitchFamily="49" charset="-122"/>
                <a:sym typeface="Wingdings" panose="05000000000000000000" pitchFamily="2" charset="2"/>
              </a:rPr>
              <a:t>20</a:t>
            </a:r>
          </a:p>
        </p:txBody>
      </p:sp>
      <p:sp>
        <p:nvSpPr>
          <p:cNvPr id="25" name="Text Box 9"/>
          <p:cNvSpPr txBox="1">
            <a:spLocks noChangeArrowheads="1"/>
          </p:cNvSpPr>
          <p:nvPr/>
        </p:nvSpPr>
        <p:spPr bwMode="auto">
          <a:xfrm>
            <a:off x="4675456" y="4717060"/>
            <a:ext cx="1368215" cy="70312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smtClean="0">
                <a:ea typeface="楷体_GB2312" pitchFamily="49" charset="-122"/>
                <a:sym typeface="Wingdings" panose="05000000000000000000" pitchFamily="2" charset="2"/>
              </a:rPr>
              <a:t>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=10</a:t>
            </a:r>
          </a:p>
        </p:txBody>
      </p:sp>
    </p:spTree>
    <p:extLst>
      <p:ext uri="{BB962C8B-B14F-4D97-AF65-F5344CB8AC3E}">
        <p14:creationId xmlns:p14="http://schemas.microsoft.com/office/powerpoint/2010/main" val="21847032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AutoShape 5"/>
          <p:cNvSpPr>
            <a:spLocks noChangeArrowheads="1"/>
          </p:cNvSpPr>
          <p:nvPr/>
        </p:nvSpPr>
        <p:spPr bwMode="auto">
          <a:xfrm>
            <a:off x="912273" y="4821098"/>
            <a:ext cx="1576927" cy="251800"/>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a:xfrm>
            <a:off x="0" y="3177"/>
            <a:ext cx="9144000" cy="677048"/>
          </a:xfrm>
        </p:spPr>
        <p:txBody>
          <a:bodyPr>
            <a:normAutofit/>
          </a:bodyPr>
          <a:lstStyle/>
          <a:p>
            <a:r>
              <a:rPr lang="zh-CN" altLang="en-US" sz="2800" dirty="0"/>
              <a:t>函数参数的指针传递</a:t>
            </a:r>
            <a:r>
              <a:rPr lang="zh-CN" altLang="en-US" sz="2800" dirty="0" smtClean="0"/>
              <a:t>方式</a:t>
            </a:r>
            <a:r>
              <a:rPr lang="en-US" altLang="zh-CN" sz="2800" dirty="0" smtClean="0"/>
              <a:t>——</a:t>
            </a:r>
            <a:r>
              <a:rPr lang="zh-CN" altLang="en-US" sz="2800" dirty="0">
                <a:solidFill>
                  <a:srgbClr val="0000FF"/>
                </a:solidFill>
              </a:rPr>
              <a:t>本质上</a:t>
            </a:r>
            <a:r>
              <a:rPr lang="zh-CN" altLang="en-US" sz="2800" dirty="0"/>
              <a:t>仍然是值传递方式</a:t>
            </a:r>
          </a:p>
        </p:txBody>
      </p:sp>
      <p:sp>
        <p:nvSpPr>
          <p:cNvPr id="3" name="内容占位符 2"/>
          <p:cNvSpPr>
            <a:spLocks noGrp="1"/>
          </p:cNvSpPr>
          <p:nvPr>
            <p:ph idx="1"/>
          </p:nvPr>
        </p:nvSpPr>
        <p:spPr>
          <a:xfrm>
            <a:off x="461963" y="680225"/>
            <a:ext cx="8220075" cy="5676126"/>
          </a:xfrm>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=10):</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&amp; </a:t>
            </a:r>
            <a:r>
              <a:rPr lang="en-US" altLang="zh-CN" sz="1800" dirty="0">
                <a:solidFill>
                  <a:srgbClr val="80808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拷贝</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mb_show</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err="1" smtClean="0">
                <a:solidFill>
                  <a:srgbClr val="0000FF"/>
                </a:solidFill>
                <a:latin typeface="新宋体" panose="02010609030101010101" pitchFamily="49" charset="-122"/>
                <a:ea typeface="新宋体" panose="02010609030101010101" pitchFamily="49" charset="-122"/>
              </a:rPr>
              <a:t>const</a:t>
            </a:r>
            <a:r>
              <a:rPr lang="en-US" altLang="zh-CN" sz="1800" dirty="0" smtClean="0">
                <a:solidFill>
                  <a:srgbClr val="0000FF"/>
                </a:solidFill>
                <a:latin typeface="新宋体" panose="02010609030101010101" pitchFamily="49" charset="-122"/>
                <a:ea typeface="新宋体" panose="02010609030101010101" pitchFamily="49" charset="-122"/>
              </a:rPr>
              <a:t> char</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smtClean="0">
                <a:solidFill>
                  <a:srgbClr val="808080"/>
                </a:solidFill>
                <a:latin typeface="新宋体" panose="02010609030101010101" pitchFamily="49" charset="-122"/>
                <a:ea typeface="新宋体" panose="02010609030101010101" pitchFamily="49" charset="-122"/>
              </a:rPr>
              <a:t>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808080"/>
                </a:solidFill>
                <a:latin typeface="新宋体" panose="02010609030101010101" pitchFamily="49" charset="-122"/>
                <a:ea typeface="新宋体" panose="02010609030101010101" pitchFamily="49" charset="-122"/>
              </a:rPr>
              <a:t>s</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void</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pa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pa</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20;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pa</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mb_show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在</a:t>
            </a:r>
            <a:r>
              <a:rPr lang="en-US" altLang="zh-CN" sz="1800" dirty="0" err="1">
                <a:solidFill>
                  <a:srgbClr val="A31515"/>
                </a:solidFill>
                <a:latin typeface="新宋体" panose="02010609030101010101" pitchFamily="49" charset="-122"/>
                <a:ea typeface="新宋体" panose="02010609030101010101" pitchFamily="49" charset="-122"/>
              </a:rPr>
              <a:t>gb_test</a:t>
            </a:r>
            <a:r>
              <a:rPr lang="zh-CN" altLang="en-US" sz="1800" dirty="0">
                <a:solidFill>
                  <a:srgbClr val="A31515"/>
                </a:solidFill>
                <a:latin typeface="新宋体" panose="02010609030101010101" pitchFamily="49" charset="-122"/>
                <a:ea typeface="新宋体" panose="02010609030101010101" pitchFamily="49" charset="-122"/>
              </a:rPr>
              <a:t>中，</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gb_test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*pa = &amp;a;</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(pa);</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pa-&gt;</a:t>
            </a:r>
            <a:r>
              <a:rPr lang="en-US" altLang="zh-CN" sz="1800" dirty="0" err="1">
                <a:solidFill>
                  <a:srgbClr val="000000"/>
                </a:solidFill>
                <a:latin typeface="新宋体" panose="02010609030101010101" pitchFamily="49" charset="-122"/>
                <a:ea typeface="新宋体" panose="02010609030101010101" pitchFamily="49" charset="-122"/>
              </a:rPr>
              <a:t>mb_show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在</a:t>
            </a:r>
            <a:r>
              <a:rPr lang="en-US" altLang="zh-CN" sz="1800" dirty="0">
                <a:solidFill>
                  <a:srgbClr val="A31515"/>
                </a:solidFill>
                <a:latin typeface="新宋体" panose="02010609030101010101" pitchFamily="49" charset="-122"/>
                <a:ea typeface="新宋体" panose="02010609030101010101" pitchFamily="49" charset="-122"/>
              </a:rPr>
              <a:t>main</a:t>
            </a:r>
            <a:r>
              <a:rPr lang="zh-CN" altLang="en-US" sz="1800" dirty="0">
                <a:solidFill>
                  <a:srgbClr val="A31515"/>
                </a:solidFill>
                <a:latin typeface="新宋体" panose="02010609030101010101" pitchFamily="49" charset="-122"/>
                <a:ea typeface="新宋体" panose="02010609030101010101" pitchFamily="49" charset="-122"/>
              </a:rPr>
              <a:t>中，</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33</a:t>
            </a:fld>
            <a:endParaRPr lang="zh-CN" altLang="en-US"/>
          </a:p>
        </p:txBody>
      </p:sp>
      <p:sp>
        <p:nvSpPr>
          <p:cNvPr id="6" name="Line 4"/>
          <p:cNvSpPr>
            <a:spLocks noChangeShapeType="1"/>
          </p:cNvSpPr>
          <p:nvPr/>
        </p:nvSpPr>
        <p:spPr bwMode="auto">
          <a:xfrm flipV="1">
            <a:off x="0" y="648517"/>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0" name="Rectangle 13"/>
          <p:cNvSpPr>
            <a:spLocks noChangeArrowheads="1"/>
          </p:cNvSpPr>
          <p:nvPr/>
        </p:nvSpPr>
        <p:spPr bwMode="auto">
          <a:xfrm>
            <a:off x="7076670" y="5137540"/>
            <a:ext cx="1456859" cy="1008062"/>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smtClean="0">
                <a:solidFill>
                  <a:srgbClr val="0000FF"/>
                </a:solidFill>
                <a:ea typeface="新宋体" panose="02010609030101010101" pitchFamily="49" charset="-122"/>
              </a:rPr>
              <a:t>实例对象</a:t>
            </a:r>
            <a:r>
              <a:rPr lang="en-US" altLang="zh-CN" sz="2000" dirty="0" smtClean="0">
                <a:solidFill>
                  <a:srgbClr val="0000FF"/>
                </a:solidFill>
                <a:ea typeface="新宋体" panose="02010609030101010101" pitchFamily="49" charset="-122"/>
              </a:rPr>
              <a:t>a</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11" name="Rectangle 14"/>
          <p:cNvSpPr>
            <a:spLocks noChangeArrowheads="1"/>
          </p:cNvSpPr>
          <p:nvPr/>
        </p:nvSpPr>
        <p:spPr bwMode="auto">
          <a:xfrm>
            <a:off x="7242661" y="5458215"/>
            <a:ext cx="1290869" cy="358775"/>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dirty="0" err="1" smtClean="0">
                <a:solidFill>
                  <a:srgbClr val="000000"/>
                </a:solidFill>
                <a:ea typeface="新宋体" panose="02010609030101010101" pitchFamily="49" charset="-122"/>
              </a:rPr>
              <a:t>m_a</a:t>
            </a:r>
            <a:r>
              <a:rPr lang="en-US" altLang="zh-CN" sz="2000" dirty="0" smtClean="0">
                <a:solidFill>
                  <a:srgbClr val="000000"/>
                </a:solidFill>
                <a:ea typeface="新宋体" panose="02010609030101010101" pitchFamily="49" charset="-122"/>
              </a:rPr>
              <a:t>=10</a:t>
            </a:r>
            <a:endParaRPr lang="en-US" altLang="zh-CN" sz="2000" dirty="0">
              <a:solidFill>
                <a:srgbClr val="008000"/>
              </a:solidFill>
              <a:latin typeface="新宋体" panose="02010609030101010101" pitchFamily="49" charset="-122"/>
              <a:ea typeface="新宋体" panose="02010609030101010101" pitchFamily="49" charset="-122"/>
            </a:endParaRPr>
          </a:p>
        </p:txBody>
      </p:sp>
      <p:sp>
        <p:nvSpPr>
          <p:cNvPr id="12" name="Rectangle 13"/>
          <p:cNvSpPr>
            <a:spLocks noChangeArrowheads="1"/>
          </p:cNvSpPr>
          <p:nvPr/>
        </p:nvSpPr>
        <p:spPr bwMode="auto">
          <a:xfrm>
            <a:off x="6192180" y="4747371"/>
            <a:ext cx="2341349" cy="1398231"/>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solidFill>
                  <a:srgbClr val="0000FF"/>
                </a:solidFill>
                <a:ea typeface="新宋体" panose="02010609030101010101" pitchFamily="49" charset="-122"/>
              </a:rPr>
              <a:t>在函数</a:t>
            </a:r>
            <a:r>
              <a:rPr lang="en-US" altLang="zh-CN" sz="2000" dirty="0">
                <a:solidFill>
                  <a:srgbClr val="0000FF"/>
                </a:solidFill>
                <a:ea typeface="新宋体" panose="02010609030101010101" pitchFamily="49" charset="-122"/>
              </a:rPr>
              <a:t>main</a:t>
            </a:r>
            <a:r>
              <a:rPr lang="zh-CN" altLang="en-US" sz="2000" dirty="0" smtClean="0">
                <a:solidFill>
                  <a:srgbClr val="0000FF"/>
                </a:solidFill>
                <a:ea typeface="新宋体" panose="02010609030101010101" pitchFamily="49" charset="-122"/>
              </a:rPr>
              <a:t>中</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13" name="Text Box 9"/>
          <p:cNvSpPr txBox="1">
            <a:spLocks noChangeArrowheads="1"/>
          </p:cNvSpPr>
          <p:nvPr/>
        </p:nvSpPr>
        <p:spPr bwMode="auto">
          <a:xfrm>
            <a:off x="5908636" y="648517"/>
            <a:ext cx="2773402" cy="1368107"/>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smtClean="0">
                <a:ea typeface="楷体_GB2312" pitchFamily="49" charset="-122"/>
                <a:sym typeface="Wingdings" panose="05000000000000000000" pitchFamily="2" charset="2"/>
              </a:rPr>
              <a:t>结果</a:t>
            </a:r>
            <a:r>
              <a:rPr lang="zh-CN" altLang="pt-BR" sz="2000" dirty="0">
                <a:ea typeface="楷体_GB2312" pitchFamily="49" charset="-122"/>
                <a:sym typeface="Wingdings" panose="05000000000000000000" pitchFamily="2" charset="2"/>
              </a:rPr>
              <a:t>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=10</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在</a:t>
            </a:r>
            <a:r>
              <a:rPr lang="en-US" altLang="zh-CN" sz="2000" dirty="0" err="1">
                <a:solidFill>
                  <a:srgbClr val="0000FF"/>
                </a:solidFill>
                <a:ea typeface="楷体_GB2312" pitchFamily="49" charset="-122"/>
                <a:sym typeface="Wingdings" panose="05000000000000000000" pitchFamily="2" charset="2"/>
              </a:rPr>
              <a:t>gb_test</a:t>
            </a:r>
            <a:r>
              <a:rPr lang="zh-CN" altLang="en-US" sz="2000" dirty="0">
                <a:solidFill>
                  <a:srgbClr val="0000FF"/>
                </a:solidFill>
                <a:ea typeface="楷体_GB2312" pitchFamily="49" charset="-122"/>
                <a:sym typeface="Wingdings" panose="05000000000000000000" pitchFamily="2" charset="2"/>
              </a:rPr>
              <a:t>中，</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=20</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在</a:t>
            </a:r>
            <a:r>
              <a:rPr lang="en-US" altLang="zh-CN" sz="2000" dirty="0">
                <a:solidFill>
                  <a:srgbClr val="0000FF"/>
                </a:solidFill>
                <a:ea typeface="楷体_GB2312" pitchFamily="49" charset="-122"/>
                <a:sym typeface="Wingdings" panose="05000000000000000000" pitchFamily="2" charset="2"/>
              </a:rPr>
              <a:t>main</a:t>
            </a:r>
            <a:r>
              <a:rPr lang="zh-CN" altLang="en-US" sz="2000" dirty="0">
                <a:solidFill>
                  <a:srgbClr val="0000FF"/>
                </a:solidFill>
                <a:ea typeface="楷体_GB2312" pitchFamily="49" charset="-122"/>
                <a:sym typeface="Wingdings" panose="05000000000000000000" pitchFamily="2" charset="2"/>
              </a:rPr>
              <a:t>中，</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a:t>
            </a:r>
            <a:r>
              <a:rPr lang="en-US" altLang="zh-CN" sz="2000" dirty="0">
                <a:solidFill>
                  <a:srgbClr val="FF0000"/>
                </a:solidFill>
                <a:ea typeface="楷体_GB2312" pitchFamily="49" charset="-122"/>
                <a:sym typeface="Wingdings" panose="05000000000000000000" pitchFamily="2" charset="2"/>
              </a:rPr>
              <a:t>20</a:t>
            </a:r>
          </a:p>
        </p:txBody>
      </p:sp>
      <p:sp>
        <p:nvSpPr>
          <p:cNvPr id="22" name="Rectangle 19"/>
          <p:cNvSpPr>
            <a:spLocks noChangeArrowheads="1"/>
          </p:cNvSpPr>
          <p:nvPr/>
        </p:nvSpPr>
        <p:spPr bwMode="auto">
          <a:xfrm>
            <a:off x="6339743" y="5458215"/>
            <a:ext cx="337297" cy="3603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dirty="0" smtClean="0">
                <a:solidFill>
                  <a:srgbClr val="000000"/>
                </a:solidFill>
                <a:ea typeface="新宋体" panose="02010609030101010101" pitchFamily="49" charset="-122"/>
              </a:rPr>
              <a:t>pa</a:t>
            </a:r>
            <a:endParaRPr lang="en-US" altLang="zh-CN" sz="2000" dirty="0">
              <a:solidFill>
                <a:srgbClr val="008000"/>
              </a:solidFill>
              <a:latin typeface="新宋体" panose="02010609030101010101" pitchFamily="49" charset="-122"/>
              <a:ea typeface="新宋体" panose="02010609030101010101" pitchFamily="49" charset="-122"/>
            </a:endParaRPr>
          </a:p>
        </p:txBody>
      </p:sp>
      <p:sp>
        <p:nvSpPr>
          <p:cNvPr id="23" name="Line 20"/>
          <p:cNvSpPr>
            <a:spLocks noChangeShapeType="1"/>
          </p:cNvSpPr>
          <p:nvPr/>
        </p:nvSpPr>
        <p:spPr bwMode="auto">
          <a:xfrm>
            <a:off x="6748059" y="5310160"/>
            <a:ext cx="328610" cy="0"/>
          </a:xfrm>
          <a:prstGeom prst="line">
            <a:avLst/>
          </a:prstGeom>
          <a:noFill/>
          <a:ln w="38100">
            <a:solidFill>
              <a:srgbClr val="FF3300"/>
            </a:solidFill>
            <a:round/>
            <a:headEnd type="oval"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endParaRPr lang="zh-CN" altLang="en-US"/>
          </a:p>
        </p:txBody>
      </p:sp>
      <p:sp>
        <p:nvSpPr>
          <p:cNvPr id="24" name="Rectangle 14"/>
          <p:cNvSpPr>
            <a:spLocks noChangeArrowheads="1"/>
          </p:cNvSpPr>
          <p:nvPr/>
        </p:nvSpPr>
        <p:spPr bwMode="auto">
          <a:xfrm>
            <a:off x="6246618" y="5155256"/>
            <a:ext cx="565718" cy="35877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dirty="0" smtClean="0">
                <a:solidFill>
                  <a:srgbClr val="000000"/>
                </a:solidFill>
                <a:ea typeface="新宋体" panose="02010609030101010101" pitchFamily="49" charset="-122"/>
              </a:rPr>
              <a:t>&amp;a</a:t>
            </a:r>
          </a:p>
        </p:txBody>
      </p:sp>
    </p:spTree>
    <p:extLst>
      <p:ext uri="{BB962C8B-B14F-4D97-AF65-F5344CB8AC3E}">
        <p14:creationId xmlns:p14="http://schemas.microsoft.com/office/powerpoint/2010/main" val="30545902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5"/>
          <p:cNvSpPr>
            <a:spLocks noChangeArrowheads="1"/>
          </p:cNvSpPr>
          <p:nvPr/>
        </p:nvSpPr>
        <p:spPr bwMode="auto">
          <a:xfrm>
            <a:off x="480471" y="3009900"/>
            <a:ext cx="2317761" cy="237114"/>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1" name="AutoShape 5"/>
          <p:cNvSpPr>
            <a:spLocks noChangeArrowheads="1"/>
          </p:cNvSpPr>
          <p:nvPr/>
        </p:nvSpPr>
        <p:spPr bwMode="auto">
          <a:xfrm>
            <a:off x="912273" y="5055269"/>
            <a:ext cx="1576927" cy="251800"/>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a:xfrm>
            <a:off x="0" y="3177"/>
            <a:ext cx="9144000" cy="677048"/>
          </a:xfrm>
        </p:spPr>
        <p:txBody>
          <a:bodyPr>
            <a:normAutofit/>
          </a:bodyPr>
          <a:lstStyle/>
          <a:p>
            <a:r>
              <a:rPr lang="zh-CN" altLang="en-US" sz="2800" dirty="0"/>
              <a:t>函数参数的指针传递</a:t>
            </a:r>
            <a:r>
              <a:rPr lang="zh-CN" altLang="en-US" sz="2800" dirty="0" smtClean="0"/>
              <a:t>方式</a:t>
            </a:r>
            <a:r>
              <a:rPr lang="en-US" altLang="zh-CN" sz="2800" dirty="0" smtClean="0"/>
              <a:t>——</a:t>
            </a:r>
            <a:r>
              <a:rPr lang="zh-CN" altLang="en-US" sz="2800" dirty="0">
                <a:solidFill>
                  <a:srgbClr val="0000FF"/>
                </a:solidFill>
              </a:rPr>
              <a:t>本质上</a:t>
            </a:r>
            <a:r>
              <a:rPr lang="zh-CN" altLang="en-US" sz="2800" dirty="0"/>
              <a:t>仍然是值传递方式</a:t>
            </a:r>
          </a:p>
        </p:txBody>
      </p:sp>
      <p:sp>
        <p:nvSpPr>
          <p:cNvPr id="3" name="内容占位符 2"/>
          <p:cNvSpPr>
            <a:spLocks noGrp="1"/>
          </p:cNvSpPr>
          <p:nvPr>
            <p:ph idx="1"/>
          </p:nvPr>
        </p:nvSpPr>
        <p:spPr>
          <a:xfrm>
            <a:off x="461963" y="680225"/>
            <a:ext cx="8220075" cy="5676126"/>
          </a:xfrm>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=10):</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&amp; </a:t>
            </a:r>
            <a:r>
              <a:rPr lang="en-US" altLang="zh-CN" sz="1800" dirty="0">
                <a:solidFill>
                  <a:srgbClr val="80808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拷贝</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mb_show</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err="1" smtClean="0">
                <a:solidFill>
                  <a:srgbClr val="0000FF"/>
                </a:solidFill>
                <a:latin typeface="新宋体" panose="02010609030101010101" pitchFamily="49" charset="-122"/>
                <a:ea typeface="新宋体" panose="02010609030101010101" pitchFamily="49" charset="-122"/>
              </a:rPr>
              <a:t>const</a:t>
            </a:r>
            <a:r>
              <a:rPr lang="en-US" altLang="zh-CN" sz="1800" dirty="0" smtClean="0">
                <a:solidFill>
                  <a:srgbClr val="0000FF"/>
                </a:solidFill>
                <a:latin typeface="新宋体" panose="02010609030101010101" pitchFamily="49" charset="-122"/>
                <a:ea typeface="新宋体" panose="02010609030101010101" pitchFamily="49" charset="-122"/>
              </a:rPr>
              <a:t> char</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smtClean="0">
                <a:solidFill>
                  <a:srgbClr val="808080"/>
                </a:solidFill>
                <a:latin typeface="新宋体" panose="02010609030101010101" pitchFamily="49" charset="-122"/>
                <a:ea typeface="新宋体" panose="02010609030101010101" pitchFamily="49" charset="-122"/>
              </a:rPr>
              <a:t>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808080"/>
                </a:solidFill>
                <a:latin typeface="新宋体" panose="02010609030101010101" pitchFamily="49" charset="-122"/>
                <a:ea typeface="新宋体" panose="02010609030101010101" pitchFamily="49" charset="-122"/>
              </a:rPr>
              <a:t>s</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void</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pa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pa</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20;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pa</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mb_show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在</a:t>
            </a:r>
            <a:r>
              <a:rPr lang="en-US" altLang="zh-CN" sz="1800" dirty="0" err="1">
                <a:solidFill>
                  <a:srgbClr val="A31515"/>
                </a:solidFill>
                <a:latin typeface="新宋体" panose="02010609030101010101" pitchFamily="49" charset="-122"/>
                <a:ea typeface="新宋体" panose="02010609030101010101" pitchFamily="49" charset="-122"/>
              </a:rPr>
              <a:t>gb_test</a:t>
            </a:r>
            <a:r>
              <a:rPr lang="zh-CN" altLang="en-US" sz="1800" dirty="0">
                <a:solidFill>
                  <a:srgbClr val="A31515"/>
                </a:solidFill>
                <a:latin typeface="新宋体" panose="02010609030101010101" pitchFamily="49" charset="-122"/>
                <a:ea typeface="新宋体" panose="02010609030101010101" pitchFamily="49" charset="-122"/>
              </a:rPr>
              <a:t>中，</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gb_test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*pa = &amp;a;</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(pa);</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pa-&gt;</a:t>
            </a:r>
            <a:r>
              <a:rPr lang="en-US" altLang="zh-CN" sz="1800" dirty="0" err="1">
                <a:solidFill>
                  <a:srgbClr val="000000"/>
                </a:solidFill>
                <a:latin typeface="新宋体" panose="02010609030101010101" pitchFamily="49" charset="-122"/>
                <a:ea typeface="新宋体" panose="02010609030101010101" pitchFamily="49" charset="-122"/>
              </a:rPr>
              <a:t>mb_show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在</a:t>
            </a:r>
            <a:r>
              <a:rPr lang="en-US" altLang="zh-CN" sz="1800" dirty="0">
                <a:solidFill>
                  <a:srgbClr val="A31515"/>
                </a:solidFill>
                <a:latin typeface="新宋体" panose="02010609030101010101" pitchFamily="49" charset="-122"/>
                <a:ea typeface="新宋体" panose="02010609030101010101" pitchFamily="49" charset="-122"/>
              </a:rPr>
              <a:t>main</a:t>
            </a:r>
            <a:r>
              <a:rPr lang="zh-CN" altLang="en-US" sz="1800" dirty="0">
                <a:solidFill>
                  <a:srgbClr val="A31515"/>
                </a:solidFill>
                <a:latin typeface="新宋体" panose="02010609030101010101" pitchFamily="49" charset="-122"/>
                <a:ea typeface="新宋体" panose="02010609030101010101" pitchFamily="49" charset="-122"/>
              </a:rPr>
              <a:t>中，</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34</a:t>
            </a:fld>
            <a:endParaRPr lang="zh-CN" altLang="en-US"/>
          </a:p>
        </p:txBody>
      </p:sp>
      <p:sp>
        <p:nvSpPr>
          <p:cNvPr id="6" name="Line 4"/>
          <p:cNvSpPr>
            <a:spLocks noChangeShapeType="1"/>
          </p:cNvSpPr>
          <p:nvPr/>
        </p:nvSpPr>
        <p:spPr bwMode="auto">
          <a:xfrm flipV="1">
            <a:off x="0" y="648517"/>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0" name="Rectangle 13"/>
          <p:cNvSpPr>
            <a:spLocks noChangeArrowheads="1"/>
          </p:cNvSpPr>
          <p:nvPr/>
        </p:nvSpPr>
        <p:spPr bwMode="auto">
          <a:xfrm>
            <a:off x="7076670" y="5137540"/>
            <a:ext cx="1456859" cy="1008062"/>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smtClean="0">
                <a:solidFill>
                  <a:srgbClr val="0000FF"/>
                </a:solidFill>
                <a:ea typeface="新宋体" panose="02010609030101010101" pitchFamily="49" charset="-122"/>
              </a:rPr>
              <a:t>实例对象</a:t>
            </a:r>
            <a:r>
              <a:rPr lang="en-US" altLang="zh-CN" sz="2000" dirty="0" smtClean="0">
                <a:solidFill>
                  <a:srgbClr val="0000FF"/>
                </a:solidFill>
                <a:ea typeface="新宋体" panose="02010609030101010101" pitchFamily="49" charset="-122"/>
              </a:rPr>
              <a:t>a</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11" name="Rectangle 14"/>
          <p:cNvSpPr>
            <a:spLocks noChangeArrowheads="1"/>
          </p:cNvSpPr>
          <p:nvPr/>
        </p:nvSpPr>
        <p:spPr bwMode="auto">
          <a:xfrm>
            <a:off x="7242661" y="5458215"/>
            <a:ext cx="1290869" cy="358775"/>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dirty="0" err="1" smtClean="0">
                <a:solidFill>
                  <a:srgbClr val="000000"/>
                </a:solidFill>
                <a:ea typeface="新宋体" panose="02010609030101010101" pitchFamily="49" charset="-122"/>
              </a:rPr>
              <a:t>m_a</a:t>
            </a:r>
            <a:r>
              <a:rPr lang="en-US" altLang="zh-CN" sz="2000" dirty="0" smtClean="0">
                <a:solidFill>
                  <a:srgbClr val="000000"/>
                </a:solidFill>
                <a:ea typeface="新宋体" panose="02010609030101010101" pitchFamily="49" charset="-122"/>
              </a:rPr>
              <a:t>=10</a:t>
            </a:r>
            <a:endParaRPr lang="en-US" altLang="zh-CN" sz="2000" dirty="0">
              <a:solidFill>
                <a:srgbClr val="008000"/>
              </a:solidFill>
              <a:latin typeface="新宋体" panose="02010609030101010101" pitchFamily="49" charset="-122"/>
              <a:ea typeface="新宋体" panose="02010609030101010101" pitchFamily="49" charset="-122"/>
            </a:endParaRPr>
          </a:p>
        </p:txBody>
      </p:sp>
      <p:sp>
        <p:nvSpPr>
          <p:cNvPr id="12" name="Rectangle 13"/>
          <p:cNvSpPr>
            <a:spLocks noChangeArrowheads="1"/>
          </p:cNvSpPr>
          <p:nvPr/>
        </p:nvSpPr>
        <p:spPr bwMode="auto">
          <a:xfrm>
            <a:off x="6192180" y="4747371"/>
            <a:ext cx="2341349" cy="1398231"/>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solidFill>
                  <a:srgbClr val="0000FF"/>
                </a:solidFill>
                <a:ea typeface="新宋体" panose="02010609030101010101" pitchFamily="49" charset="-122"/>
              </a:rPr>
              <a:t>在函数</a:t>
            </a:r>
            <a:r>
              <a:rPr lang="en-US" altLang="zh-CN" sz="2000" dirty="0">
                <a:solidFill>
                  <a:srgbClr val="0000FF"/>
                </a:solidFill>
                <a:ea typeface="新宋体" panose="02010609030101010101" pitchFamily="49" charset="-122"/>
              </a:rPr>
              <a:t>main</a:t>
            </a:r>
            <a:r>
              <a:rPr lang="zh-CN" altLang="en-US" sz="2000" dirty="0" smtClean="0">
                <a:solidFill>
                  <a:srgbClr val="0000FF"/>
                </a:solidFill>
                <a:ea typeface="新宋体" panose="02010609030101010101" pitchFamily="49" charset="-122"/>
              </a:rPr>
              <a:t>中</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13" name="Text Box 9"/>
          <p:cNvSpPr txBox="1">
            <a:spLocks noChangeArrowheads="1"/>
          </p:cNvSpPr>
          <p:nvPr/>
        </p:nvSpPr>
        <p:spPr bwMode="auto">
          <a:xfrm>
            <a:off x="5908636" y="648517"/>
            <a:ext cx="2773402" cy="1368107"/>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smtClean="0">
                <a:ea typeface="楷体_GB2312" pitchFamily="49" charset="-122"/>
                <a:sym typeface="Wingdings" panose="05000000000000000000" pitchFamily="2" charset="2"/>
              </a:rPr>
              <a:t>结果</a:t>
            </a:r>
            <a:r>
              <a:rPr lang="zh-CN" altLang="pt-BR" sz="2000" dirty="0">
                <a:ea typeface="楷体_GB2312" pitchFamily="49" charset="-122"/>
                <a:sym typeface="Wingdings" panose="05000000000000000000" pitchFamily="2" charset="2"/>
              </a:rPr>
              <a:t>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=10</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在</a:t>
            </a:r>
            <a:r>
              <a:rPr lang="en-US" altLang="zh-CN" sz="2000" dirty="0" err="1">
                <a:solidFill>
                  <a:srgbClr val="0000FF"/>
                </a:solidFill>
                <a:ea typeface="楷体_GB2312" pitchFamily="49" charset="-122"/>
                <a:sym typeface="Wingdings" panose="05000000000000000000" pitchFamily="2" charset="2"/>
              </a:rPr>
              <a:t>gb_test</a:t>
            </a:r>
            <a:r>
              <a:rPr lang="zh-CN" altLang="en-US" sz="2000" dirty="0">
                <a:solidFill>
                  <a:srgbClr val="0000FF"/>
                </a:solidFill>
                <a:ea typeface="楷体_GB2312" pitchFamily="49" charset="-122"/>
                <a:sym typeface="Wingdings" panose="05000000000000000000" pitchFamily="2" charset="2"/>
              </a:rPr>
              <a:t>中，</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=20</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在</a:t>
            </a:r>
            <a:r>
              <a:rPr lang="en-US" altLang="zh-CN" sz="2000" dirty="0">
                <a:solidFill>
                  <a:srgbClr val="0000FF"/>
                </a:solidFill>
                <a:ea typeface="楷体_GB2312" pitchFamily="49" charset="-122"/>
                <a:sym typeface="Wingdings" panose="05000000000000000000" pitchFamily="2" charset="2"/>
              </a:rPr>
              <a:t>main</a:t>
            </a:r>
            <a:r>
              <a:rPr lang="zh-CN" altLang="en-US" sz="2000" dirty="0">
                <a:solidFill>
                  <a:srgbClr val="0000FF"/>
                </a:solidFill>
                <a:ea typeface="楷体_GB2312" pitchFamily="49" charset="-122"/>
                <a:sym typeface="Wingdings" panose="05000000000000000000" pitchFamily="2" charset="2"/>
              </a:rPr>
              <a:t>中，</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a:t>
            </a:r>
            <a:r>
              <a:rPr lang="en-US" altLang="zh-CN" sz="2000" dirty="0">
                <a:solidFill>
                  <a:srgbClr val="FF0000"/>
                </a:solidFill>
                <a:ea typeface="楷体_GB2312" pitchFamily="49" charset="-122"/>
                <a:sym typeface="Wingdings" panose="05000000000000000000" pitchFamily="2" charset="2"/>
              </a:rPr>
              <a:t>20</a:t>
            </a:r>
          </a:p>
        </p:txBody>
      </p:sp>
      <p:sp>
        <p:nvSpPr>
          <p:cNvPr id="22" name="Rectangle 19"/>
          <p:cNvSpPr>
            <a:spLocks noChangeArrowheads="1"/>
          </p:cNvSpPr>
          <p:nvPr/>
        </p:nvSpPr>
        <p:spPr bwMode="auto">
          <a:xfrm>
            <a:off x="6339743" y="5458215"/>
            <a:ext cx="337297" cy="3603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dirty="0" smtClean="0">
                <a:solidFill>
                  <a:srgbClr val="000000"/>
                </a:solidFill>
                <a:ea typeface="新宋体" panose="02010609030101010101" pitchFamily="49" charset="-122"/>
              </a:rPr>
              <a:t>pa</a:t>
            </a:r>
            <a:endParaRPr lang="en-US" altLang="zh-CN" sz="2000" dirty="0">
              <a:solidFill>
                <a:srgbClr val="008000"/>
              </a:solidFill>
              <a:latin typeface="新宋体" panose="02010609030101010101" pitchFamily="49" charset="-122"/>
              <a:ea typeface="新宋体" panose="02010609030101010101" pitchFamily="49" charset="-122"/>
            </a:endParaRPr>
          </a:p>
        </p:txBody>
      </p:sp>
      <p:sp>
        <p:nvSpPr>
          <p:cNvPr id="23" name="Line 20"/>
          <p:cNvSpPr>
            <a:spLocks noChangeShapeType="1"/>
          </p:cNvSpPr>
          <p:nvPr/>
        </p:nvSpPr>
        <p:spPr bwMode="auto">
          <a:xfrm>
            <a:off x="6748059" y="5310160"/>
            <a:ext cx="328610" cy="0"/>
          </a:xfrm>
          <a:prstGeom prst="line">
            <a:avLst/>
          </a:prstGeom>
          <a:noFill/>
          <a:ln w="38100">
            <a:solidFill>
              <a:srgbClr val="FF3300"/>
            </a:solidFill>
            <a:round/>
            <a:headEnd type="oval"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endParaRPr lang="zh-CN" altLang="en-US"/>
          </a:p>
        </p:txBody>
      </p:sp>
      <p:sp>
        <p:nvSpPr>
          <p:cNvPr id="24" name="Rectangle 14"/>
          <p:cNvSpPr>
            <a:spLocks noChangeArrowheads="1"/>
          </p:cNvSpPr>
          <p:nvPr/>
        </p:nvSpPr>
        <p:spPr bwMode="auto">
          <a:xfrm>
            <a:off x="6246618" y="5155256"/>
            <a:ext cx="565718" cy="35877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dirty="0" smtClean="0">
                <a:solidFill>
                  <a:srgbClr val="000000"/>
                </a:solidFill>
                <a:ea typeface="新宋体" panose="02010609030101010101" pitchFamily="49" charset="-122"/>
              </a:rPr>
              <a:t>&amp;a</a:t>
            </a:r>
          </a:p>
        </p:txBody>
      </p:sp>
      <p:sp>
        <p:nvSpPr>
          <p:cNvPr id="19" name="Rectangle 13"/>
          <p:cNvSpPr>
            <a:spLocks noChangeArrowheads="1"/>
          </p:cNvSpPr>
          <p:nvPr/>
        </p:nvSpPr>
        <p:spPr bwMode="auto">
          <a:xfrm>
            <a:off x="6192179" y="2897572"/>
            <a:ext cx="2341349" cy="1398231"/>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solidFill>
                  <a:srgbClr val="0000FF"/>
                </a:solidFill>
                <a:ea typeface="新宋体" panose="02010609030101010101" pitchFamily="49" charset="-122"/>
              </a:rPr>
              <a:t>在函数</a:t>
            </a:r>
            <a:r>
              <a:rPr lang="en-US" altLang="zh-CN" sz="2000" dirty="0" err="1">
                <a:solidFill>
                  <a:srgbClr val="0000FF"/>
                </a:solidFill>
                <a:ea typeface="新宋体" panose="02010609030101010101" pitchFamily="49" charset="-122"/>
              </a:rPr>
              <a:t>gb_test</a:t>
            </a:r>
            <a:r>
              <a:rPr lang="zh-CN" altLang="en-US" sz="2000" dirty="0" smtClean="0">
                <a:solidFill>
                  <a:srgbClr val="0000FF"/>
                </a:solidFill>
                <a:ea typeface="新宋体" panose="02010609030101010101" pitchFamily="49" charset="-122"/>
              </a:rPr>
              <a:t>中</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20" name="Rectangle 19"/>
          <p:cNvSpPr>
            <a:spLocks noChangeArrowheads="1"/>
          </p:cNvSpPr>
          <p:nvPr/>
        </p:nvSpPr>
        <p:spPr bwMode="auto">
          <a:xfrm>
            <a:off x="6339742" y="3608416"/>
            <a:ext cx="337297" cy="3603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dirty="0" smtClean="0">
                <a:solidFill>
                  <a:srgbClr val="000000"/>
                </a:solidFill>
                <a:ea typeface="新宋体" panose="02010609030101010101" pitchFamily="49" charset="-122"/>
              </a:rPr>
              <a:t>pa</a:t>
            </a:r>
            <a:endParaRPr lang="en-US" altLang="zh-CN" sz="2000" dirty="0">
              <a:solidFill>
                <a:srgbClr val="008000"/>
              </a:solidFill>
              <a:latin typeface="新宋体" panose="02010609030101010101" pitchFamily="49" charset="-122"/>
              <a:ea typeface="新宋体" panose="02010609030101010101" pitchFamily="49" charset="-122"/>
            </a:endParaRPr>
          </a:p>
        </p:txBody>
      </p:sp>
      <p:sp>
        <p:nvSpPr>
          <p:cNvPr id="25" name="Line 20"/>
          <p:cNvSpPr>
            <a:spLocks noChangeShapeType="1"/>
          </p:cNvSpPr>
          <p:nvPr/>
        </p:nvSpPr>
        <p:spPr bwMode="auto">
          <a:xfrm flipH="1">
            <a:off x="8105775" y="3484844"/>
            <a:ext cx="0" cy="1611315"/>
          </a:xfrm>
          <a:prstGeom prst="line">
            <a:avLst/>
          </a:prstGeom>
          <a:noFill/>
          <a:ln w="38100">
            <a:solidFill>
              <a:srgbClr val="FF3300"/>
            </a:solidFill>
            <a:round/>
            <a:headEnd type="oval"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endParaRPr lang="zh-CN" altLang="en-US"/>
          </a:p>
        </p:txBody>
      </p:sp>
      <p:sp>
        <p:nvSpPr>
          <p:cNvPr id="26" name="Rectangle 14"/>
          <p:cNvSpPr>
            <a:spLocks noChangeArrowheads="1"/>
          </p:cNvSpPr>
          <p:nvPr/>
        </p:nvSpPr>
        <p:spPr bwMode="auto">
          <a:xfrm>
            <a:off x="6246617" y="3305457"/>
            <a:ext cx="565718" cy="35877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dirty="0" smtClean="0">
                <a:solidFill>
                  <a:srgbClr val="000000"/>
                </a:solidFill>
                <a:ea typeface="新宋体" panose="02010609030101010101" pitchFamily="49" charset="-122"/>
              </a:rPr>
              <a:t>&amp;a</a:t>
            </a:r>
          </a:p>
        </p:txBody>
      </p:sp>
      <p:cxnSp>
        <p:nvCxnSpPr>
          <p:cNvPr id="28" name="直接连接符 27"/>
          <p:cNvCxnSpPr/>
          <p:nvPr/>
        </p:nvCxnSpPr>
        <p:spPr>
          <a:xfrm>
            <a:off x="6748059" y="3484844"/>
            <a:ext cx="1357716" cy="0"/>
          </a:xfrm>
          <a:prstGeom prst="line">
            <a:avLst/>
          </a:prstGeom>
          <a:noFill/>
          <a:ln w="38100">
            <a:solidFill>
              <a:srgbClr val="FF3300"/>
            </a:solidFill>
            <a:round/>
            <a:headEnd type="oval"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3064993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5"/>
          <p:cNvSpPr>
            <a:spLocks noChangeArrowheads="1"/>
          </p:cNvSpPr>
          <p:nvPr/>
        </p:nvSpPr>
        <p:spPr bwMode="auto">
          <a:xfrm>
            <a:off x="956734" y="3467096"/>
            <a:ext cx="1642533" cy="237114"/>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1" name="AutoShape 5"/>
          <p:cNvSpPr>
            <a:spLocks noChangeArrowheads="1"/>
          </p:cNvSpPr>
          <p:nvPr/>
        </p:nvSpPr>
        <p:spPr bwMode="auto">
          <a:xfrm>
            <a:off x="912273" y="5055269"/>
            <a:ext cx="1576927" cy="251800"/>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a:xfrm>
            <a:off x="0" y="3177"/>
            <a:ext cx="9144000" cy="677048"/>
          </a:xfrm>
        </p:spPr>
        <p:txBody>
          <a:bodyPr>
            <a:normAutofit/>
          </a:bodyPr>
          <a:lstStyle/>
          <a:p>
            <a:r>
              <a:rPr lang="zh-CN" altLang="en-US" sz="2800" dirty="0"/>
              <a:t>函数参数的指针传递</a:t>
            </a:r>
            <a:r>
              <a:rPr lang="zh-CN" altLang="en-US" sz="2800" dirty="0" smtClean="0"/>
              <a:t>方式</a:t>
            </a:r>
            <a:r>
              <a:rPr lang="en-US" altLang="zh-CN" sz="2800" dirty="0" smtClean="0"/>
              <a:t>——</a:t>
            </a:r>
            <a:r>
              <a:rPr lang="zh-CN" altLang="en-US" sz="2800" dirty="0">
                <a:solidFill>
                  <a:srgbClr val="0000FF"/>
                </a:solidFill>
              </a:rPr>
              <a:t>本质上</a:t>
            </a:r>
            <a:r>
              <a:rPr lang="zh-CN" altLang="en-US" sz="2800" dirty="0"/>
              <a:t>仍然是值传递方式</a:t>
            </a:r>
          </a:p>
        </p:txBody>
      </p:sp>
      <p:sp>
        <p:nvSpPr>
          <p:cNvPr id="3" name="内容占位符 2"/>
          <p:cNvSpPr>
            <a:spLocks noGrp="1"/>
          </p:cNvSpPr>
          <p:nvPr>
            <p:ph idx="1"/>
          </p:nvPr>
        </p:nvSpPr>
        <p:spPr>
          <a:xfrm>
            <a:off x="461963" y="680225"/>
            <a:ext cx="8220075" cy="5676126"/>
          </a:xfrm>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=10):</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&amp; </a:t>
            </a:r>
            <a:r>
              <a:rPr lang="en-US" altLang="zh-CN" sz="1800" dirty="0">
                <a:solidFill>
                  <a:srgbClr val="80808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拷贝</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mb_show</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err="1" smtClean="0">
                <a:solidFill>
                  <a:srgbClr val="0000FF"/>
                </a:solidFill>
                <a:latin typeface="新宋体" panose="02010609030101010101" pitchFamily="49" charset="-122"/>
                <a:ea typeface="新宋体" panose="02010609030101010101" pitchFamily="49" charset="-122"/>
              </a:rPr>
              <a:t>const</a:t>
            </a:r>
            <a:r>
              <a:rPr lang="en-US" altLang="zh-CN" sz="1800" dirty="0" smtClean="0">
                <a:solidFill>
                  <a:srgbClr val="0000FF"/>
                </a:solidFill>
                <a:latin typeface="新宋体" panose="02010609030101010101" pitchFamily="49" charset="-122"/>
                <a:ea typeface="新宋体" panose="02010609030101010101" pitchFamily="49" charset="-122"/>
              </a:rPr>
              <a:t> char</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smtClean="0">
                <a:solidFill>
                  <a:srgbClr val="808080"/>
                </a:solidFill>
                <a:latin typeface="新宋体" panose="02010609030101010101" pitchFamily="49" charset="-122"/>
                <a:ea typeface="新宋体" panose="02010609030101010101" pitchFamily="49" charset="-122"/>
              </a:rPr>
              <a:t>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808080"/>
                </a:solidFill>
                <a:latin typeface="新宋体" panose="02010609030101010101" pitchFamily="49" charset="-122"/>
                <a:ea typeface="新宋体" panose="02010609030101010101" pitchFamily="49" charset="-122"/>
              </a:rPr>
              <a:t>s</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void</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pa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pa</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20;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pa</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mb_show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在</a:t>
            </a:r>
            <a:r>
              <a:rPr lang="en-US" altLang="zh-CN" sz="1800" dirty="0" err="1">
                <a:solidFill>
                  <a:srgbClr val="A31515"/>
                </a:solidFill>
                <a:latin typeface="新宋体" panose="02010609030101010101" pitchFamily="49" charset="-122"/>
                <a:ea typeface="新宋体" panose="02010609030101010101" pitchFamily="49" charset="-122"/>
              </a:rPr>
              <a:t>gb_test</a:t>
            </a:r>
            <a:r>
              <a:rPr lang="zh-CN" altLang="en-US" sz="1800" dirty="0">
                <a:solidFill>
                  <a:srgbClr val="A31515"/>
                </a:solidFill>
                <a:latin typeface="新宋体" panose="02010609030101010101" pitchFamily="49" charset="-122"/>
                <a:ea typeface="新宋体" panose="02010609030101010101" pitchFamily="49" charset="-122"/>
              </a:rPr>
              <a:t>中，</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gb_test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*pa = &amp;a;</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(pa);</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pa-&gt;</a:t>
            </a:r>
            <a:r>
              <a:rPr lang="en-US" altLang="zh-CN" sz="1800" dirty="0" err="1">
                <a:solidFill>
                  <a:srgbClr val="000000"/>
                </a:solidFill>
                <a:latin typeface="新宋体" panose="02010609030101010101" pitchFamily="49" charset="-122"/>
                <a:ea typeface="新宋体" panose="02010609030101010101" pitchFamily="49" charset="-122"/>
              </a:rPr>
              <a:t>mb_show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在</a:t>
            </a:r>
            <a:r>
              <a:rPr lang="en-US" altLang="zh-CN" sz="1800" dirty="0">
                <a:solidFill>
                  <a:srgbClr val="A31515"/>
                </a:solidFill>
                <a:latin typeface="新宋体" panose="02010609030101010101" pitchFamily="49" charset="-122"/>
                <a:ea typeface="新宋体" panose="02010609030101010101" pitchFamily="49" charset="-122"/>
              </a:rPr>
              <a:t>main</a:t>
            </a:r>
            <a:r>
              <a:rPr lang="zh-CN" altLang="en-US" sz="1800" dirty="0">
                <a:solidFill>
                  <a:srgbClr val="A31515"/>
                </a:solidFill>
                <a:latin typeface="新宋体" panose="02010609030101010101" pitchFamily="49" charset="-122"/>
                <a:ea typeface="新宋体" panose="02010609030101010101" pitchFamily="49" charset="-122"/>
              </a:rPr>
              <a:t>中，</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35</a:t>
            </a:fld>
            <a:endParaRPr lang="zh-CN" altLang="en-US"/>
          </a:p>
        </p:txBody>
      </p:sp>
      <p:sp>
        <p:nvSpPr>
          <p:cNvPr id="6" name="Line 4"/>
          <p:cNvSpPr>
            <a:spLocks noChangeShapeType="1"/>
          </p:cNvSpPr>
          <p:nvPr/>
        </p:nvSpPr>
        <p:spPr bwMode="auto">
          <a:xfrm flipV="1">
            <a:off x="0" y="648517"/>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0" name="Rectangle 13"/>
          <p:cNvSpPr>
            <a:spLocks noChangeArrowheads="1"/>
          </p:cNvSpPr>
          <p:nvPr/>
        </p:nvSpPr>
        <p:spPr bwMode="auto">
          <a:xfrm>
            <a:off x="7076670" y="5137540"/>
            <a:ext cx="1456859" cy="1008062"/>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smtClean="0">
                <a:solidFill>
                  <a:srgbClr val="0000FF"/>
                </a:solidFill>
                <a:ea typeface="新宋体" panose="02010609030101010101" pitchFamily="49" charset="-122"/>
              </a:rPr>
              <a:t>实例对象</a:t>
            </a:r>
            <a:r>
              <a:rPr lang="en-US" altLang="zh-CN" sz="2000" dirty="0" smtClean="0">
                <a:solidFill>
                  <a:srgbClr val="0000FF"/>
                </a:solidFill>
                <a:ea typeface="新宋体" panose="02010609030101010101" pitchFamily="49" charset="-122"/>
              </a:rPr>
              <a:t>a</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11" name="Rectangle 14"/>
          <p:cNvSpPr>
            <a:spLocks noChangeArrowheads="1"/>
          </p:cNvSpPr>
          <p:nvPr/>
        </p:nvSpPr>
        <p:spPr bwMode="auto">
          <a:xfrm>
            <a:off x="7242661" y="5458215"/>
            <a:ext cx="1290869" cy="358775"/>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dirty="0" err="1" smtClean="0">
                <a:solidFill>
                  <a:srgbClr val="000000"/>
                </a:solidFill>
                <a:ea typeface="新宋体" panose="02010609030101010101" pitchFamily="49" charset="-122"/>
              </a:rPr>
              <a:t>m_a</a:t>
            </a:r>
            <a:r>
              <a:rPr lang="en-US" altLang="zh-CN" sz="2000" dirty="0" smtClean="0">
                <a:solidFill>
                  <a:srgbClr val="000000"/>
                </a:solidFill>
                <a:ea typeface="新宋体" panose="02010609030101010101" pitchFamily="49" charset="-122"/>
              </a:rPr>
              <a:t>=</a:t>
            </a:r>
            <a:r>
              <a:rPr lang="en-US" altLang="zh-CN" sz="2000" dirty="0" smtClean="0">
                <a:solidFill>
                  <a:srgbClr val="FF0000"/>
                </a:solidFill>
                <a:ea typeface="新宋体" panose="02010609030101010101" pitchFamily="49" charset="-122"/>
              </a:rPr>
              <a:t>20</a:t>
            </a:r>
            <a:endParaRPr lang="en-US" altLang="zh-CN" sz="2000" dirty="0">
              <a:solidFill>
                <a:srgbClr val="FF0000"/>
              </a:solidFill>
              <a:latin typeface="新宋体" panose="02010609030101010101" pitchFamily="49" charset="-122"/>
              <a:ea typeface="新宋体" panose="02010609030101010101" pitchFamily="49" charset="-122"/>
            </a:endParaRPr>
          </a:p>
        </p:txBody>
      </p:sp>
      <p:sp>
        <p:nvSpPr>
          <p:cNvPr id="12" name="Rectangle 13"/>
          <p:cNvSpPr>
            <a:spLocks noChangeArrowheads="1"/>
          </p:cNvSpPr>
          <p:nvPr/>
        </p:nvSpPr>
        <p:spPr bwMode="auto">
          <a:xfrm>
            <a:off x="6192180" y="4747371"/>
            <a:ext cx="2341349" cy="1398231"/>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solidFill>
                  <a:srgbClr val="0000FF"/>
                </a:solidFill>
                <a:ea typeface="新宋体" panose="02010609030101010101" pitchFamily="49" charset="-122"/>
              </a:rPr>
              <a:t>在函数</a:t>
            </a:r>
            <a:r>
              <a:rPr lang="en-US" altLang="zh-CN" sz="2000" dirty="0">
                <a:solidFill>
                  <a:srgbClr val="0000FF"/>
                </a:solidFill>
                <a:ea typeface="新宋体" panose="02010609030101010101" pitchFamily="49" charset="-122"/>
              </a:rPr>
              <a:t>main</a:t>
            </a:r>
            <a:r>
              <a:rPr lang="zh-CN" altLang="en-US" sz="2000" dirty="0" smtClean="0">
                <a:solidFill>
                  <a:srgbClr val="0000FF"/>
                </a:solidFill>
                <a:ea typeface="新宋体" panose="02010609030101010101" pitchFamily="49" charset="-122"/>
              </a:rPr>
              <a:t>中</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13" name="Text Box 9"/>
          <p:cNvSpPr txBox="1">
            <a:spLocks noChangeArrowheads="1"/>
          </p:cNvSpPr>
          <p:nvPr/>
        </p:nvSpPr>
        <p:spPr bwMode="auto">
          <a:xfrm>
            <a:off x="5908636" y="648517"/>
            <a:ext cx="2773402" cy="1368107"/>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smtClean="0">
                <a:ea typeface="楷体_GB2312" pitchFamily="49" charset="-122"/>
                <a:sym typeface="Wingdings" panose="05000000000000000000" pitchFamily="2" charset="2"/>
              </a:rPr>
              <a:t>结果</a:t>
            </a:r>
            <a:r>
              <a:rPr lang="zh-CN" altLang="pt-BR" sz="2000" dirty="0">
                <a:ea typeface="楷体_GB2312" pitchFamily="49" charset="-122"/>
                <a:sym typeface="Wingdings" panose="05000000000000000000" pitchFamily="2" charset="2"/>
              </a:rPr>
              <a:t>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=10</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在</a:t>
            </a:r>
            <a:r>
              <a:rPr lang="en-US" altLang="zh-CN" sz="2000" dirty="0" err="1">
                <a:solidFill>
                  <a:srgbClr val="0000FF"/>
                </a:solidFill>
                <a:ea typeface="楷体_GB2312" pitchFamily="49" charset="-122"/>
                <a:sym typeface="Wingdings" panose="05000000000000000000" pitchFamily="2" charset="2"/>
              </a:rPr>
              <a:t>gb_test</a:t>
            </a:r>
            <a:r>
              <a:rPr lang="zh-CN" altLang="en-US" sz="2000" dirty="0">
                <a:solidFill>
                  <a:srgbClr val="0000FF"/>
                </a:solidFill>
                <a:ea typeface="楷体_GB2312" pitchFamily="49" charset="-122"/>
                <a:sym typeface="Wingdings" panose="05000000000000000000" pitchFamily="2" charset="2"/>
              </a:rPr>
              <a:t>中，</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=20</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在</a:t>
            </a:r>
            <a:r>
              <a:rPr lang="en-US" altLang="zh-CN" sz="2000" dirty="0">
                <a:solidFill>
                  <a:srgbClr val="0000FF"/>
                </a:solidFill>
                <a:ea typeface="楷体_GB2312" pitchFamily="49" charset="-122"/>
                <a:sym typeface="Wingdings" panose="05000000000000000000" pitchFamily="2" charset="2"/>
              </a:rPr>
              <a:t>main</a:t>
            </a:r>
            <a:r>
              <a:rPr lang="zh-CN" altLang="en-US" sz="2000" dirty="0">
                <a:solidFill>
                  <a:srgbClr val="0000FF"/>
                </a:solidFill>
                <a:ea typeface="楷体_GB2312" pitchFamily="49" charset="-122"/>
                <a:sym typeface="Wingdings" panose="05000000000000000000" pitchFamily="2" charset="2"/>
              </a:rPr>
              <a:t>中，</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a:t>
            </a:r>
            <a:r>
              <a:rPr lang="en-US" altLang="zh-CN" sz="2000" dirty="0">
                <a:solidFill>
                  <a:srgbClr val="FF0000"/>
                </a:solidFill>
                <a:ea typeface="楷体_GB2312" pitchFamily="49" charset="-122"/>
                <a:sym typeface="Wingdings" panose="05000000000000000000" pitchFamily="2" charset="2"/>
              </a:rPr>
              <a:t>20</a:t>
            </a:r>
          </a:p>
        </p:txBody>
      </p:sp>
      <p:sp>
        <p:nvSpPr>
          <p:cNvPr id="22" name="Rectangle 19"/>
          <p:cNvSpPr>
            <a:spLocks noChangeArrowheads="1"/>
          </p:cNvSpPr>
          <p:nvPr/>
        </p:nvSpPr>
        <p:spPr bwMode="auto">
          <a:xfrm>
            <a:off x="6339743" y="5458215"/>
            <a:ext cx="337297" cy="3603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dirty="0" smtClean="0">
                <a:solidFill>
                  <a:srgbClr val="000000"/>
                </a:solidFill>
                <a:ea typeface="新宋体" panose="02010609030101010101" pitchFamily="49" charset="-122"/>
              </a:rPr>
              <a:t>pa</a:t>
            </a:r>
            <a:endParaRPr lang="en-US" altLang="zh-CN" sz="2000" dirty="0">
              <a:solidFill>
                <a:srgbClr val="008000"/>
              </a:solidFill>
              <a:latin typeface="新宋体" panose="02010609030101010101" pitchFamily="49" charset="-122"/>
              <a:ea typeface="新宋体" panose="02010609030101010101" pitchFamily="49" charset="-122"/>
            </a:endParaRPr>
          </a:p>
        </p:txBody>
      </p:sp>
      <p:sp>
        <p:nvSpPr>
          <p:cNvPr id="23" name="Line 20"/>
          <p:cNvSpPr>
            <a:spLocks noChangeShapeType="1"/>
          </p:cNvSpPr>
          <p:nvPr/>
        </p:nvSpPr>
        <p:spPr bwMode="auto">
          <a:xfrm>
            <a:off x="6748059" y="5310160"/>
            <a:ext cx="328610" cy="0"/>
          </a:xfrm>
          <a:prstGeom prst="line">
            <a:avLst/>
          </a:prstGeom>
          <a:noFill/>
          <a:ln w="38100">
            <a:solidFill>
              <a:srgbClr val="FF3300"/>
            </a:solidFill>
            <a:round/>
            <a:headEnd type="oval"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endParaRPr lang="zh-CN" altLang="en-US"/>
          </a:p>
        </p:txBody>
      </p:sp>
      <p:sp>
        <p:nvSpPr>
          <p:cNvPr id="24" name="Rectangle 14"/>
          <p:cNvSpPr>
            <a:spLocks noChangeArrowheads="1"/>
          </p:cNvSpPr>
          <p:nvPr/>
        </p:nvSpPr>
        <p:spPr bwMode="auto">
          <a:xfrm>
            <a:off x="6246618" y="5155256"/>
            <a:ext cx="565718" cy="35877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dirty="0" smtClean="0">
                <a:solidFill>
                  <a:srgbClr val="000000"/>
                </a:solidFill>
                <a:ea typeface="新宋体" panose="02010609030101010101" pitchFamily="49" charset="-122"/>
              </a:rPr>
              <a:t>&amp;a</a:t>
            </a:r>
          </a:p>
        </p:txBody>
      </p:sp>
      <p:sp>
        <p:nvSpPr>
          <p:cNvPr id="19" name="Rectangle 13"/>
          <p:cNvSpPr>
            <a:spLocks noChangeArrowheads="1"/>
          </p:cNvSpPr>
          <p:nvPr/>
        </p:nvSpPr>
        <p:spPr bwMode="auto">
          <a:xfrm>
            <a:off x="6192179" y="2897572"/>
            <a:ext cx="2341349" cy="1398231"/>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solidFill>
                  <a:srgbClr val="0000FF"/>
                </a:solidFill>
                <a:ea typeface="新宋体" panose="02010609030101010101" pitchFamily="49" charset="-122"/>
              </a:rPr>
              <a:t>在函数</a:t>
            </a:r>
            <a:r>
              <a:rPr lang="en-US" altLang="zh-CN" sz="2000" dirty="0" err="1">
                <a:solidFill>
                  <a:srgbClr val="0000FF"/>
                </a:solidFill>
                <a:ea typeface="新宋体" panose="02010609030101010101" pitchFamily="49" charset="-122"/>
              </a:rPr>
              <a:t>gb_test</a:t>
            </a:r>
            <a:r>
              <a:rPr lang="zh-CN" altLang="en-US" sz="2000" dirty="0" smtClean="0">
                <a:solidFill>
                  <a:srgbClr val="0000FF"/>
                </a:solidFill>
                <a:ea typeface="新宋体" panose="02010609030101010101" pitchFamily="49" charset="-122"/>
              </a:rPr>
              <a:t>中</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20" name="Rectangle 19"/>
          <p:cNvSpPr>
            <a:spLocks noChangeArrowheads="1"/>
          </p:cNvSpPr>
          <p:nvPr/>
        </p:nvSpPr>
        <p:spPr bwMode="auto">
          <a:xfrm>
            <a:off x="6339742" y="3608416"/>
            <a:ext cx="337297" cy="3603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dirty="0" smtClean="0">
                <a:solidFill>
                  <a:srgbClr val="000000"/>
                </a:solidFill>
                <a:ea typeface="新宋体" panose="02010609030101010101" pitchFamily="49" charset="-122"/>
              </a:rPr>
              <a:t>pa</a:t>
            </a:r>
            <a:endParaRPr lang="en-US" altLang="zh-CN" sz="2000" dirty="0">
              <a:solidFill>
                <a:srgbClr val="008000"/>
              </a:solidFill>
              <a:latin typeface="新宋体" panose="02010609030101010101" pitchFamily="49" charset="-122"/>
              <a:ea typeface="新宋体" panose="02010609030101010101" pitchFamily="49" charset="-122"/>
            </a:endParaRPr>
          </a:p>
        </p:txBody>
      </p:sp>
      <p:sp>
        <p:nvSpPr>
          <p:cNvPr id="25" name="Line 20"/>
          <p:cNvSpPr>
            <a:spLocks noChangeShapeType="1"/>
          </p:cNvSpPr>
          <p:nvPr/>
        </p:nvSpPr>
        <p:spPr bwMode="auto">
          <a:xfrm flipH="1">
            <a:off x="8105775" y="3484844"/>
            <a:ext cx="0" cy="1611315"/>
          </a:xfrm>
          <a:prstGeom prst="line">
            <a:avLst/>
          </a:prstGeom>
          <a:noFill/>
          <a:ln w="38100">
            <a:solidFill>
              <a:srgbClr val="FF3300"/>
            </a:solidFill>
            <a:round/>
            <a:headEnd type="oval"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endParaRPr lang="zh-CN" altLang="en-US"/>
          </a:p>
        </p:txBody>
      </p:sp>
      <p:sp>
        <p:nvSpPr>
          <p:cNvPr id="26" name="Rectangle 14"/>
          <p:cNvSpPr>
            <a:spLocks noChangeArrowheads="1"/>
          </p:cNvSpPr>
          <p:nvPr/>
        </p:nvSpPr>
        <p:spPr bwMode="auto">
          <a:xfrm>
            <a:off x="6246617" y="3305457"/>
            <a:ext cx="565718" cy="35877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dirty="0" smtClean="0">
                <a:solidFill>
                  <a:srgbClr val="000000"/>
                </a:solidFill>
                <a:ea typeface="新宋体" panose="02010609030101010101" pitchFamily="49" charset="-122"/>
              </a:rPr>
              <a:t>&amp;a</a:t>
            </a:r>
          </a:p>
        </p:txBody>
      </p:sp>
      <p:cxnSp>
        <p:nvCxnSpPr>
          <p:cNvPr id="28" name="直接连接符 27"/>
          <p:cNvCxnSpPr/>
          <p:nvPr/>
        </p:nvCxnSpPr>
        <p:spPr>
          <a:xfrm>
            <a:off x="6748059" y="3484844"/>
            <a:ext cx="1357716" cy="0"/>
          </a:xfrm>
          <a:prstGeom prst="line">
            <a:avLst/>
          </a:prstGeom>
          <a:noFill/>
          <a:ln w="38100">
            <a:solidFill>
              <a:srgbClr val="FF3300"/>
            </a:solidFill>
            <a:round/>
            <a:headEnd type="oval"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2466179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5"/>
          <p:cNvSpPr>
            <a:spLocks noChangeArrowheads="1"/>
          </p:cNvSpPr>
          <p:nvPr/>
        </p:nvSpPr>
        <p:spPr bwMode="auto">
          <a:xfrm>
            <a:off x="956734" y="3695898"/>
            <a:ext cx="4004733" cy="237114"/>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1" name="AutoShape 5"/>
          <p:cNvSpPr>
            <a:spLocks noChangeArrowheads="1"/>
          </p:cNvSpPr>
          <p:nvPr/>
        </p:nvSpPr>
        <p:spPr bwMode="auto">
          <a:xfrm>
            <a:off x="912273" y="5055269"/>
            <a:ext cx="1576927" cy="251800"/>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a:xfrm>
            <a:off x="0" y="3177"/>
            <a:ext cx="9144000" cy="677048"/>
          </a:xfrm>
        </p:spPr>
        <p:txBody>
          <a:bodyPr>
            <a:normAutofit/>
          </a:bodyPr>
          <a:lstStyle/>
          <a:p>
            <a:r>
              <a:rPr lang="zh-CN" altLang="en-US" sz="2800" dirty="0"/>
              <a:t>函数参数的指针传递</a:t>
            </a:r>
            <a:r>
              <a:rPr lang="zh-CN" altLang="en-US" sz="2800" dirty="0" smtClean="0"/>
              <a:t>方式</a:t>
            </a:r>
            <a:r>
              <a:rPr lang="en-US" altLang="zh-CN" sz="2800" dirty="0" smtClean="0"/>
              <a:t>——</a:t>
            </a:r>
            <a:r>
              <a:rPr lang="zh-CN" altLang="en-US" sz="2800" dirty="0">
                <a:solidFill>
                  <a:srgbClr val="0000FF"/>
                </a:solidFill>
              </a:rPr>
              <a:t>本质上</a:t>
            </a:r>
            <a:r>
              <a:rPr lang="zh-CN" altLang="en-US" sz="2800" dirty="0"/>
              <a:t>仍然是值传递方式</a:t>
            </a:r>
          </a:p>
        </p:txBody>
      </p:sp>
      <p:sp>
        <p:nvSpPr>
          <p:cNvPr id="3" name="内容占位符 2"/>
          <p:cNvSpPr>
            <a:spLocks noGrp="1"/>
          </p:cNvSpPr>
          <p:nvPr>
            <p:ph idx="1"/>
          </p:nvPr>
        </p:nvSpPr>
        <p:spPr>
          <a:xfrm>
            <a:off x="461963" y="680225"/>
            <a:ext cx="8220075" cy="5676126"/>
          </a:xfrm>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=10):</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&amp; </a:t>
            </a:r>
            <a:r>
              <a:rPr lang="en-US" altLang="zh-CN" sz="1800" dirty="0">
                <a:solidFill>
                  <a:srgbClr val="80808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拷贝</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mb_show</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err="1" smtClean="0">
                <a:solidFill>
                  <a:srgbClr val="0000FF"/>
                </a:solidFill>
                <a:latin typeface="新宋体" panose="02010609030101010101" pitchFamily="49" charset="-122"/>
                <a:ea typeface="新宋体" panose="02010609030101010101" pitchFamily="49" charset="-122"/>
              </a:rPr>
              <a:t>const</a:t>
            </a:r>
            <a:r>
              <a:rPr lang="en-US" altLang="zh-CN" sz="1800" dirty="0" smtClean="0">
                <a:solidFill>
                  <a:srgbClr val="0000FF"/>
                </a:solidFill>
                <a:latin typeface="新宋体" panose="02010609030101010101" pitchFamily="49" charset="-122"/>
                <a:ea typeface="新宋体" panose="02010609030101010101" pitchFamily="49" charset="-122"/>
              </a:rPr>
              <a:t> char</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smtClean="0">
                <a:solidFill>
                  <a:srgbClr val="808080"/>
                </a:solidFill>
                <a:latin typeface="新宋体" panose="02010609030101010101" pitchFamily="49" charset="-122"/>
                <a:ea typeface="新宋体" panose="02010609030101010101" pitchFamily="49" charset="-122"/>
              </a:rPr>
              <a:t>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808080"/>
                </a:solidFill>
                <a:latin typeface="新宋体" panose="02010609030101010101" pitchFamily="49" charset="-122"/>
                <a:ea typeface="新宋体" panose="02010609030101010101" pitchFamily="49" charset="-122"/>
              </a:rPr>
              <a:t>s</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void</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pa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pa</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20;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pa</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mb_show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在</a:t>
            </a:r>
            <a:r>
              <a:rPr lang="en-US" altLang="zh-CN" sz="1800" dirty="0" err="1">
                <a:solidFill>
                  <a:srgbClr val="A31515"/>
                </a:solidFill>
                <a:latin typeface="新宋体" panose="02010609030101010101" pitchFamily="49" charset="-122"/>
                <a:ea typeface="新宋体" panose="02010609030101010101" pitchFamily="49" charset="-122"/>
              </a:rPr>
              <a:t>gb_test</a:t>
            </a:r>
            <a:r>
              <a:rPr lang="zh-CN" altLang="en-US" sz="1800" dirty="0">
                <a:solidFill>
                  <a:srgbClr val="A31515"/>
                </a:solidFill>
                <a:latin typeface="新宋体" panose="02010609030101010101" pitchFamily="49" charset="-122"/>
                <a:ea typeface="新宋体" panose="02010609030101010101" pitchFamily="49" charset="-122"/>
              </a:rPr>
              <a:t>中，</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gb_test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*pa = &amp;a;</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(pa);</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pa-&gt;</a:t>
            </a:r>
            <a:r>
              <a:rPr lang="en-US" altLang="zh-CN" sz="1800" dirty="0" err="1">
                <a:solidFill>
                  <a:srgbClr val="000000"/>
                </a:solidFill>
                <a:latin typeface="新宋体" panose="02010609030101010101" pitchFamily="49" charset="-122"/>
                <a:ea typeface="新宋体" panose="02010609030101010101" pitchFamily="49" charset="-122"/>
              </a:rPr>
              <a:t>mb_show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在</a:t>
            </a:r>
            <a:r>
              <a:rPr lang="en-US" altLang="zh-CN" sz="1800" dirty="0">
                <a:solidFill>
                  <a:srgbClr val="A31515"/>
                </a:solidFill>
                <a:latin typeface="新宋体" panose="02010609030101010101" pitchFamily="49" charset="-122"/>
                <a:ea typeface="新宋体" panose="02010609030101010101" pitchFamily="49" charset="-122"/>
              </a:rPr>
              <a:t>main</a:t>
            </a:r>
            <a:r>
              <a:rPr lang="zh-CN" altLang="en-US" sz="1800" dirty="0">
                <a:solidFill>
                  <a:srgbClr val="A31515"/>
                </a:solidFill>
                <a:latin typeface="新宋体" panose="02010609030101010101" pitchFamily="49" charset="-122"/>
                <a:ea typeface="新宋体" panose="02010609030101010101" pitchFamily="49" charset="-122"/>
              </a:rPr>
              <a:t>中，</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36</a:t>
            </a:fld>
            <a:endParaRPr lang="zh-CN" altLang="en-US"/>
          </a:p>
        </p:txBody>
      </p:sp>
      <p:sp>
        <p:nvSpPr>
          <p:cNvPr id="6" name="Line 4"/>
          <p:cNvSpPr>
            <a:spLocks noChangeShapeType="1"/>
          </p:cNvSpPr>
          <p:nvPr/>
        </p:nvSpPr>
        <p:spPr bwMode="auto">
          <a:xfrm flipV="1">
            <a:off x="0" y="648517"/>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0" name="Rectangle 13"/>
          <p:cNvSpPr>
            <a:spLocks noChangeArrowheads="1"/>
          </p:cNvSpPr>
          <p:nvPr/>
        </p:nvSpPr>
        <p:spPr bwMode="auto">
          <a:xfrm>
            <a:off x="7076670" y="5137540"/>
            <a:ext cx="1456859" cy="1008062"/>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smtClean="0">
                <a:solidFill>
                  <a:srgbClr val="0000FF"/>
                </a:solidFill>
                <a:ea typeface="新宋体" panose="02010609030101010101" pitchFamily="49" charset="-122"/>
              </a:rPr>
              <a:t>实例对象</a:t>
            </a:r>
            <a:r>
              <a:rPr lang="en-US" altLang="zh-CN" sz="2000" dirty="0" smtClean="0">
                <a:solidFill>
                  <a:srgbClr val="0000FF"/>
                </a:solidFill>
                <a:ea typeface="新宋体" panose="02010609030101010101" pitchFamily="49" charset="-122"/>
              </a:rPr>
              <a:t>a</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11" name="Rectangle 14"/>
          <p:cNvSpPr>
            <a:spLocks noChangeArrowheads="1"/>
          </p:cNvSpPr>
          <p:nvPr/>
        </p:nvSpPr>
        <p:spPr bwMode="auto">
          <a:xfrm>
            <a:off x="7242661" y="5458215"/>
            <a:ext cx="1290869" cy="358775"/>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dirty="0" err="1" smtClean="0">
                <a:solidFill>
                  <a:srgbClr val="000000"/>
                </a:solidFill>
                <a:ea typeface="新宋体" panose="02010609030101010101" pitchFamily="49" charset="-122"/>
              </a:rPr>
              <a:t>m_a</a:t>
            </a:r>
            <a:r>
              <a:rPr lang="en-US" altLang="zh-CN" sz="2000" dirty="0" smtClean="0">
                <a:solidFill>
                  <a:srgbClr val="000000"/>
                </a:solidFill>
                <a:ea typeface="新宋体" panose="02010609030101010101" pitchFamily="49" charset="-122"/>
              </a:rPr>
              <a:t>=</a:t>
            </a:r>
            <a:r>
              <a:rPr lang="en-US" altLang="zh-CN" sz="2000" dirty="0" smtClean="0">
                <a:solidFill>
                  <a:srgbClr val="FF0000"/>
                </a:solidFill>
                <a:ea typeface="新宋体" panose="02010609030101010101" pitchFamily="49" charset="-122"/>
              </a:rPr>
              <a:t>20</a:t>
            </a:r>
            <a:endParaRPr lang="en-US" altLang="zh-CN" sz="2000" dirty="0">
              <a:solidFill>
                <a:srgbClr val="FF0000"/>
              </a:solidFill>
              <a:latin typeface="新宋体" panose="02010609030101010101" pitchFamily="49" charset="-122"/>
              <a:ea typeface="新宋体" panose="02010609030101010101" pitchFamily="49" charset="-122"/>
            </a:endParaRPr>
          </a:p>
        </p:txBody>
      </p:sp>
      <p:sp>
        <p:nvSpPr>
          <p:cNvPr id="12" name="Rectangle 13"/>
          <p:cNvSpPr>
            <a:spLocks noChangeArrowheads="1"/>
          </p:cNvSpPr>
          <p:nvPr/>
        </p:nvSpPr>
        <p:spPr bwMode="auto">
          <a:xfrm>
            <a:off x="6192180" y="4747371"/>
            <a:ext cx="2341349" cy="1398231"/>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solidFill>
                  <a:srgbClr val="0000FF"/>
                </a:solidFill>
                <a:ea typeface="新宋体" panose="02010609030101010101" pitchFamily="49" charset="-122"/>
              </a:rPr>
              <a:t>在函数</a:t>
            </a:r>
            <a:r>
              <a:rPr lang="en-US" altLang="zh-CN" sz="2000" dirty="0">
                <a:solidFill>
                  <a:srgbClr val="0000FF"/>
                </a:solidFill>
                <a:ea typeface="新宋体" panose="02010609030101010101" pitchFamily="49" charset="-122"/>
              </a:rPr>
              <a:t>main</a:t>
            </a:r>
            <a:r>
              <a:rPr lang="zh-CN" altLang="en-US" sz="2000" dirty="0" smtClean="0">
                <a:solidFill>
                  <a:srgbClr val="0000FF"/>
                </a:solidFill>
                <a:ea typeface="新宋体" panose="02010609030101010101" pitchFamily="49" charset="-122"/>
              </a:rPr>
              <a:t>中</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13" name="Text Box 9"/>
          <p:cNvSpPr txBox="1">
            <a:spLocks noChangeArrowheads="1"/>
          </p:cNvSpPr>
          <p:nvPr/>
        </p:nvSpPr>
        <p:spPr bwMode="auto">
          <a:xfrm>
            <a:off x="5908636" y="648517"/>
            <a:ext cx="2773402" cy="1368107"/>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smtClean="0">
                <a:ea typeface="楷体_GB2312" pitchFamily="49" charset="-122"/>
                <a:sym typeface="Wingdings" panose="05000000000000000000" pitchFamily="2" charset="2"/>
              </a:rPr>
              <a:t>结果</a:t>
            </a:r>
            <a:r>
              <a:rPr lang="zh-CN" altLang="pt-BR" sz="2000" dirty="0">
                <a:ea typeface="楷体_GB2312" pitchFamily="49" charset="-122"/>
                <a:sym typeface="Wingdings" panose="05000000000000000000" pitchFamily="2" charset="2"/>
              </a:rPr>
              <a:t>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=10</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在</a:t>
            </a:r>
            <a:r>
              <a:rPr lang="en-US" altLang="zh-CN" sz="2000" dirty="0" err="1">
                <a:solidFill>
                  <a:srgbClr val="0000FF"/>
                </a:solidFill>
                <a:ea typeface="楷体_GB2312" pitchFamily="49" charset="-122"/>
                <a:sym typeface="Wingdings" panose="05000000000000000000" pitchFamily="2" charset="2"/>
              </a:rPr>
              <a:t>gb_test</a:t>
            </a:r>
            <a:r>
              <a:rPr lang="zh-CN" altLang="en-US" sz="2000" dirty="0">
                <a:solidFill>
                  <a:srgbClr val="0000FF"/>
                </a:solidFill>
                <a:ea typeface="楷体_GB2312" pitchFamily="49" charset="-122"/>
                <a:sym typeface="Wingdings" panose="05000000000000000000" pitchFamily="2" charset="2"/>
              </a:rPr>
              <a:t>中，</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=20</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在</a:t>
            </a:r>
            <a:r>
              <a:rPr lang="en-US" altLang="zh-CN" sz="2000" dirty="0">
                <a:solidFill>
                  <a:srgbClr val="0000FF"/>
                </a:solidFill>
                <a:ea typeface="楷体_GB2312" pitchFamily="49" charset="-122"/>
                <a:sym typeface="Wingdings" panose="05000000000000000000" pitchFamily="2" charset="2"/>
              </a:rPr>
              <a:t>main</a:t>
            </a:r>
            <a:r>
              <a:rPr lang="zh-CN" altLang="en-US" sz="2000" dirty="0">
                <a:solidFill>
                  <a:srgbClr val="0000FF"/>
                </a:solidFill>
                <a:ea typeface="楷体_GB2312" pitchFamily="49" charset="-122"/>
                <a:sym typeface="Wingdings" panose="05000000000000000000" pitchFamily="2" charset="2"/>
              </a:rPr>
              <a:t>中，</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a:t>
            </a:r>
            <a:r>
              <a:rPr lang="en-US" altLang="zh-CN" sz="2000" dirty="0">
                <a:solidFill>
                  <a:srgbClr val="FF0000"/>
                </a:solidFill>
                <a:ea typeface="楷体_GB2312" pitchFamily="49" charset="-122"/>
                <a:sym typeface="Wingdings" panose="05000000000000000000" pitchFamily="2" charset="2"/>
              </a:rPr>
              <a:t>20</a:t>
            </a:r>
          </a:p>
        </p:txBody>
      </p:sp>
      <p:sp>
        <p:nvSpPr>
          <p:cNvPr id="22" name="Rectangle 19"/>
          <p:cNvSpPr>
            <a:spLocks noChangeArrowheads="1"/>
          </p:cNvSpPr>
          <p:nvPr/>
        </p:nvSpPr>
        <p:spPr bwMode="auto">
          <a:xfrm>
            <a:off x="6339743" y="5458215"/>
            <a:ext cx="337297" cy="3603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dirty="0" smtClean="0">
                <a:solidFill>
                  <a:srgbClr val="000000"/>
                </a:solidFill>
                <a:ea typeface="新宋体" panose="02010609030101010101" pitchFamily="49" charset="-122"/>
              </a:rPr>
              <a:t>pa</a:t>
            </a:r>
            <a:endParaRPr lang="en-US" altLang="zh-CN" sz="2000" dirty="0">
              <a:solidFill>
                <a:srgbClr val="008000"/>
              </a:solidFill>
              <a:latin typeface="新宋体" panose="02010609030101010101" pitchFamily="49" charset="-122"/>
              <a:ea typeface="新宋体" panose="02010609030101010101" pitchFamily="49" charset="-122"/>
            </a:endParaRPr>
          </a:p>
        </p:txBody>
      </p:sp>
      <p:sp>
        <p:nvSpPr>
          <p:cNvPr id="23" name="Line 20"/>
          <p:cNvSpPr>
            <a:spLocks noChangeShapeType="1"/>
          </p:cNvSpPr>
          <p:nvPr/>
        </p:nvSpPr>
        <p:spPr bwMode="auto">
          <a:xfrm>
            <a:off x="6748059" y="5310160"/>
            <a:ext cx="328610" cy="0"/>
          </a:xfrm>
          <a:prstGeom prst="line">
            <a:avLst/>
          </a:prstGeom>
          <a:noFill/>
          <a:ln w="38100">
            <a:solidFill>
              <a:srgbClr val="FF3300"/>
            </a:solidFill>
            <a:round/>
            <a:headEnd type="oval"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endParaRPr lang="zh-CN" altLang="en-US"/>
          </a:p>
        </p:txBody>
      </p:sp>
      <p:sp>
        <p:nvSpPr>
          <p:cNvPr id="24" name="Rectangle 14"/>
          <p:cNvSpPr>
            <a:spLocks noChangeArrowheads="1"/>
          </p:cNvSpPr>
          <p:nvPr/>
        </p:nvSpPr>
        <p:spPr bwMode="auto">
          <a:xfrm>
            <a:off x="6246618" y="5155256"/>
            <a:ext cx="565718" cy="35877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dirty="0" smtClean="0">
                <a:solidFill>
                  <a:srgbClr val="000000"/>
                </a:solidFill>
                <a:ea typeface="新宋体" panose="02010609030101010101" pitchFamily="49" charset="-122"/>
              </a:rPr>
              <a:t>&amp;a</a:t>
            </a:r>
          </a:p>
        </p:txBody>
      </p:sp>
      <p:sp>
        <p:nvSpPr>
          <p:cNvPr id="19" name="Rectangle 13"/>
          <p:cNvSpPr>
            <a:spLocks noChangeArrowheads="1"/>
          </p:cNvSpPr>
          <p:nvPr/>
        </p:nvSpPr>
        <p:spPr bwMode="auto">
          <a:xfrm>
            <a:off x="6192179" y="2897572"/>
            <a:ext cx="2341349" cy="1398231"/>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solidFill>
                  <a:srgbClr val="0000FF"/>
                </a:solidFill>
                <a:ea typeface="新宋体" panose="02010609030101010101" pitchFamily="49" charset="-122"/>
              </a:rPr>
              <a:t>在函数</a:t>
            </a:r>
            <a:r>
              <a:rPr lang="en-US" altLang="zh-CN" sz="2000" dirty="0" err="1">
                <a:solidFill>
                  <a:srgbClr val="0000FF"/>
                </a:solidFill>
                <a:ea typeface="新宋体" panose="02010609030101010101" pitchFamily="49" charset="-122"/>
              </a:rPr>
              <a:t>gb_test</a:t>
            </a:r>
            <a:r>
              <a:rPr lang="zh-CN" altLang="en-US" sz="2000" dirty="0" smtClean="0">
                <a:solidFill>
                  <a:srgbClr val="0000FF"/>
                </a:solidFill>
                <a:ea typeface="新宋体" panose="02010609030101010101" pitchFamily="49" charset="-122"/>
              </a:rPr>
              <a:t>中</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20" name="Rectangle 19"/>
          <p:cNvSpPr>
            <a:spLocks noChangeArrowheads="1"/>
          </p:cNvSpPr>
          <p:nvPr/>
        </p:nvSpPr>
        <p:spPr bwMode="auto">
          <a:xfrm>
            <a:off x="6339742" y="3608416"/>
            <a:ext cx="337297" cy="3603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dirty="0" smtClean="0">
                <a:solidFill>
                  <a:srgbClr val="000000"/>
                </a:solidFill>
                <a:ea typeface="新宋体" panose="02010609030101010101" pitchFamily="49" charset="-122"/>
              </a:rPr>
              <a:t>pa</a:t>
            </a:r>
            <a:endParaRPr lang="en-US" altLang="zh-CN" sz="2000" dirty="0">
              <a:solidFill>
                <a:srgbClr val="008000"/>
              </a:solidFill>
              <a:latin typeface="新宋体" panose="02010609030101010101" pitchFamily="49" charset="-122"/>
              <a:ea typeface="新宋体" panose="02010609030101010101" pitchFamily="49" charset="-122"/>
            </a:endParaRPr>
          </a:p>
        </p:txBody>
      </p:sp>
      <p:sp>
        <p:nvSpPr>
          <p:cNvPr id="25" name="Line 20"/>
          <p:cNvSpPr>
            <a:spLocks noChangeShapeType="1"/>
          </p:cNvSpPr>
          <p:nvPr/>
        </p:nvSpPr>
        <p:spPr bwMode="auto">
          <a:xfrm flipH="1">
            <a:off x="8105775" y="3484844"/>
            <a:ext cx="0" cy="1611315"/>
          </a:xfrm>
          <a:prstGeom prst="line">
            <a:avLst/>
          </a:prstGeom>
          <a:noFill/>
          <a:ln w="38100">
            <a:solidFill>
              <a:srgbClr val="FF3300"/>
            </a:solidFill>
            <a:round/>
            <a:headEnd type="oval"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endParaRPr lang="zh-CN" altLang="en-US"/>
          </a:p>
        </p:txBody>
      </p:sp>
      <p:sp>
        <p:nvSpPr>
          <p:cNvPr id="26" name="Rectangle 14"/>
          <p:cNvSpPr>
            <a:spLocks noChangeArrowheads="1"/>
          </p:cNvSpPr>
          <p:nvPr/>
        </p:nvSpPr>
        <p:spPr bwMode="auto">
          <a:xfrm>
            <a:off x="6246617" y="3305457"/>
            <a:ext cx="565718" cy="35877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dirty="0" smtClean="0">
                <a:solidFill>
                  <a:srgbClr val="000000"/>
                </a:solidFill>
                <a:ea typeface="新宋体" panose="02010609030101010101" pitchFamily="49" charset="-122"/>
              </a:rPr>
              <a:t>&amp;a</a:t>
            </a:r>
          </a:p>
        </p:txBody>
      </p:sp>
      <p:cxnSp>
        <p:nvCxnSpPr>
          <p:cNvPr id="28" name="直接连接符 27"/>
          <p:cNvCxnSpPr/>
          <p:nvPr/>
        </p:nvCxnSpPr>
        <p:spPr>
          <a:xfrm>
            <a:off x="6748059" y="3484844"/>
            <a:ext cx="1357716" cy="0"/>
          </a:xfrm>
          <a:prstGeom prst="line">
            <a:avLst/>
          </a:prstGeom>
          <a:noFill/>
          <a:ln w="38100">
            <a:solidFill>
              <a:srgbClr val="FF3300"/>
            </a:solidFill>
            <a:round/>
            <a:headEnd type="oval"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 Box 9"/>
          <p:cNvSpPr txBox="1">
            <a:spLocks noChangeArrowheads="1"/>
          </p:cNvSpPr>
          <p:nvPr/>
        </p:nvSpPr>
        <p:spPr bwMode="auto">
          <a:xfrm>
            <a:off x="3308453" y="2907876"/>
            <a:ext cx="2748430" cy="70312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smtClean="0">
                <a:ea typeface="楷体_GB2312" pitchFamily="49" charset="-122"/>
                <a:sym typeface="Wingdings" panose="05000000000000000000" pitchFamily="2" charset="2"/>
              </a:rPr>
              <a:t>输出</a:t>
            </a:r>
            <a:r>
              <a:rPr lang="pt-BR" altLang="zh-CN" sz="2000" dirty="0">
                <a:ea typeface="楷体_GB2312" pitchFamily="49" charset="-122"/>
                <a:sym typeface="Wingdings" panose="05000000000000000000" pitchFamily="2" charset="2"/>
              </a:rPr>
              <a:t>:</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在</a:t>
            </a:r>
            <a:r>
              <a:rPr lang="en-US" altLang="zh-CN" sz="2000" dirty="0" err="1">
                <a:solidFill>
                  <a:srgbClr val="0000FF"/>
                </a:solidFill>
                <a:ea typeface="楷体_GB2312" pitchFamily="49" charset="-122"/>
                <a:sym typeface="Wingdings" panose="05000000000000000000" pitchFamily="2" charset="2"/>
              </a:rPr>
              <a:t>gb_test</a:t>
            </a:r>
            <a:r>
              <a:rPr lang="zh-CN" altLang="en-US" sz="2000" dirty="0">
                <a:solidFill>
                  <a:srgbClr val="0000FF"/>
                </a:solidFill>
                <a:ea typeface="楷体_GB2312" pitchFamily="49" charset="-122"/>
                <a:sym typeface="Wingdings" panose="05000000000000000000" pitchFamily="2" charset="2"/>
              </a:rPr>
              <a:t>中，</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=20</a:t>
            </a:r>
          </a:p>
        </p:txBody>
      </p:sp>
    </p:spTree>
    <p:extLst>
      <p:ext uri="{BB962C8B-B14F-4D97-AF65-F5344CB8AC3E}">
        <p14:creationId xmlns:p14="http://schemas.microsoft.com/office/powerpoint/2010/main" val="37444284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5"/>
          <p:cNvSpPr>
            <a:spLocks noChangeArrowheads="1"/>
          </p:cNvSpPr>
          <p:nvPr/>
        </p:nvSpPr>
        <p:spPr bwMode="auto">
          <a:xfrm>
            <a:off x="937403" y="5291348"/>
            <a:ext cx="3604117" cy="237114"/>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a:xfrm>
            <a:off x="0" y="3177"/>
            <a:ext cx="9144000" cy="677048"/>
          </a:xfrm>
        </p:spPr>
        <p:txBody>
          <a:bodyPr>
            <a:normAutofit/>
          </a:bodyPr>
          <a:lstStyle/>
          <a:p>
            <a:r>
              <a:rPr lang="zh-CN" altLang="en-US" sz="2800" dirty="0"/>
              <a:t>函数参数的指针传递</a:t>
            </a:r>
            <a:r>
              <a:rPr lang="zh-CN" altLang="en-US" sz="2800" dirty="0" smtClean="0"/>
              <a:t>方式</a:t>
            </a:r>
            <a:r>
              <a:rPr lang="en-US" altLang="zh-CN" sz="2800" dirty="0" smtClean="0"/>
              <a:t>——</a:t>
            </a:r>
            <a:r>
              <a:rPr lang="zh-CN" altLang="en-US" sz="2800" dirty="0">
                <a:solidFill>
                  <a:srgbClr val="0000FF"/>
                </a:solidFill>
              </a:rPr>
              <a:t>本质上</a:t>
            </a:r>
            <a:r>
              <a:rPr lang="zh-CN" altLang="en-US" sz="2800" dirty="0"/>
              <a:t>仍然是值传递方式</a:t>
            </a:r>
          </a:p>
        </p:txBody>
      </p:sp>
      <p:sp>
        <p:nvSpPr>
          <p:cNvPr id="3" name="内容占位符 2"/>
          <p:cNvSpPr>
            <a:spLocks noGrp="1"/>
          </p:cNvSpPr>
          <p:nvPr>
            <p:ph idx="1"/>
          </p:nvPr>
        </p:nvSpPr>
        <p:spPr>
          <a:xfrm>
            <a:off x="461963" y="680225"/>
            <a:ext cx="8220075" cy="5676126"/>
          </a:xfrm>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=10):</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&amp; </a:t>
            </a:r>
            <a:r>
              <a:rPr lang="en-US" altLang="zh-CN" sz="1800" dirty="0">
                <a:solidFill>
                  <a:srgbClr val="80808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拷贝</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mb_show</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err="1" smtClean="0">
                <a:solidFill>
                  <a:srgbClr val="0000FF"/>
                </a:solidFill>
                <a:latin typeface="新宋体" panose="02010609030101010101" pitchFamily="49" charset="-122"/>
                <a:ea typeface="新宋体" panose="02010609030101010101" pitchFamily="49" charset="-122"/>
              </a:rPr>
              <a:t>const</a:t>
            </a:r>
            <a:r>
              <a:rPr lang="en-US" altLang="zh-CN" sz="1800" dirty="0" smtClean="0">
                <a:solidFill>
                  <a:srgbClr val="0000FF"/>
                </a:solidFill>
                <a:latin typeface="新宋体" panose="02010609030101010101" pitchFamily="49" charset="-122"/>
                <a:ea typeface="新宋体" panose="02010609030101010101" pitchFamily="49" charset="-122"/>
              </a:rPr>
              <a:t> char</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smtClean="0">
                <a:solidFill>
                  <a:srgbClr val="808080"/>
                </a:solidFill>
                <a:latin typeface="新宋体" panose="02010609030101010101" pitchFamily="49" charset="-122"/>
                <a:ea typeface="新宋体" panose="02010609030101010101" pitchFamily="49" charset="-122"/>
              </a:rPr>
              <a:t>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808080"/>
                </a:solidFill>
                <a:latin typeface="新宋体" panose="02010609030101010101" pitchFamily="49" charset="-122"/>
                <a:ea typeface="新宋体" panose="02010609030101010101" pitchFamily="49" charset="-122"/>
              </a:rPr>
              <a:t>s</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void</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pa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pa</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20;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pa</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mb_show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在</a:t>
            </a:r>
            <a:r>
              <a:rPr lang="en-US" altLang="zh-CN" sz="1800" dirty="0" err="1">
                <a:solidFill>
                  <a:srgbClr val="A31515"/>
                </a:solidFill>
                <a:latin typeface="新宋体" panose="02010609030101010101" pitchFamily="49" charset="-122"/>
                <a:ea typeface="新宋体" panose="02010609030101010101" pitchFamily="49" charset="-122"/>
              </a:rPr>
              <a:t>gb_test</a:t>
            </a:r>
            <a:r>
              <a:rPr lang="zh-CN" altLang="en-US" sz="1800" dirty="0">
                <a:solidFill>
                  <a:srgbClr val="A31515"/>
                </a:solidFill>
                <a:latin typeface="新宋体" panose="02010609030101010101" pitchFamily="49" charset="-122"/>
                <a:ea typeface="新宋体" panose="02010609030101010101" pitchFamily="49" charset="-122"/>
              </a:rPr>
              <a:t>中，</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gb_test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*pa = &amp;a;</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(pa);</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pa-&gt;</a:t>
            </a:r>
            <a:r>
              <a:rPr lang="en-US" altLang="zh-CN" sz="1800" dirty="0" err="1">
                <a:solidFill>
                  <a:srgbClr val="000000"/>
                </a:solidFill>
                <a:latin typeface="新宋体" panose="02010609030101010101" pitchFamily="49" charset="-122"/>
                <a:ea typeface="新宋体" panose="02010609030101010101" pitchFamily="49" charset="-122"/>
              </a:rPr>
              <a:t>mb_show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在</a:t>
            </a:r>
            <a:r>
              <a:rPr lang="en-US" altLang="zh-CN" sz="1800" dirty="0">
                <a:solidFill>
                  <a:srgbClr val="A31515"/>
                </a:solidFill>
                <a:latin typeface="新宋体" panose="02010609030101010101" pitchFamily="49" charset="-122"/>
                <a:ea typeface="新宋体" panose="02010609030101010101" pitchFamily="49" charset="-122"/>
              </a:rPr>
              <a:t>main</a:t>
            </a:r>
            <a:r>
              <a:rPr lang="zh-CN" altLang="en-US" sz="1800" dirty="0">
                <a:solidFill>
                  <a:srgbClr val="A31515"/>
                </a:solidFill>
                <a:latin typeface="新宋体" panose="02010609030101010101" pitchFamily="49" charset="-122"/>
                <a:ea typeface="新宋体" panose="02010609030101010101" pitchFamily="49" charset="-122"/>
              </a:rPr>
              <a:t>中，</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37</a:t>
            </a:fld>
            <a:endParaRPr lang="zh-CN" altLang="en-US"/>
          </a:p>
        </p:txBody>
      </p:sp>
      <p:sp>
        <p:nvSpPr>
          <p:cNvPr id="6" name="Line 4"/>
          <p:cNvSpPr>
            <a:spLocks noChangeShapeType="1"/>
          </p:cNvSpPr>
          <p:nvPr/>
        </p:nvSpPr>
        <p:spPr bwMode="auto">
          <a:xfrm flipV="1">
            <a:off x="0" y="648517"/>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0" name="Rectangle 13"/>
          <p:cNvSpPr>
            <a:spLocks noChangeArrowheads="1"/>
          </p:cNvSpPr>
          <p:nvPr/>
        </p:nvSpPr>
        <p:spPr bwMode="auto">
          <a:xfrm>
            <a:off x="7076670" y="5137540"/>
            <a:ext cx="1456859" cy="1008062"/>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smtClean="0">
                <a:solidFill>
                  <a:srgbClr val="0000FF"/>
                </a:solidFill>
                <a:ea typeface="新宋体" panose="02010609030101010101" pitchFamily="49" charset="-122"/>
              </a:rPr>
              <a:t>实例对象</a:t>
            </a:r>
            <a:r>
              <a:rPr lang="en-US" altLang="zh-CN" sz="2000" dirty="0" smtClean="0">
                <a:solidFill>
                  <a:srgbClr val="0000FF"/>
                </a:solidFill>
                <a:ea typeface="新宋体" panose="02010609030101010101" pitchFamily="49" charset="-122"/>
              </a:rPr>
              <a:t>a</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11" name="Rectangle 14"/>
          <p:cNvSpPr>
            <a:spLocks noChangeArrowheads="1"/>
          </p:cNvSpPr>
          <p:nvPr/>
        </p:nvSpPr>
        <p:spPr bwMode="auto">
          <a:xfrm>
            <a:off x="7242661" y="5458215"/>
            <a:ext cx="1290869" cy="358775"/>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dirty="0" err="1" smtClean="0">
                <a:solidFill>
                  <a:srgbClr val="000000"/>
                </a:solidFill>
                <a:ea typeface="新宋体" panose="02010609030101010101" pitchFamily="49" charset="-122"/>
              </a:rPr>
              <a:t>m_a</a:t>
            </a:r>
            <a:r>
              <a:rPr lang="en-US" altLang="zh-CN" sz="2000" dirty="0" smtClean="0">
                <a:solidFill>
                  <a:srgbClr val="000000"/>
                </a:solidFill>
                <a:ea typeface="新宋体" panose="02010609030101010101" pitchFamily="49" charset="-122"/>
              </a:rPr>
              <a:t>=</a:t>
            </a:r>
            <a:r>
              <a:rPr lang="en-US" altLang="zh-CN" sz="2000" dirty="0" smtClean="0">
                <a:solidFill>
                  <a:srgbClr val="FF0000"/>
                </a:solidFill>
                <a:ea typeface="新宋体" panose="02010609030101010101" pitchFamily="49" charset="-122"/>
              </a:rPr>
              <a:t>20</a:t>
            </a:r>
            <a:endParaRPr lang="en-US" altLang="zh-CN" sz="2000" dirty="0">
              <a:solidFill>
                <a:srgbClr val="FF0000"/>
              </a:solidFill>
              <a:latin typeface="新宋体" panose="02010609030101010101" pitchFamily="49" charset="-122"/>
              <a:ea typeface="新宋体" panose="02010609030101010101" pitchFamily="49" charset="-122"/>
            </a:endParaRPr>
          </a:p>
        </p:txBody>
      </p:sp>
      <p:sp>
        <p:nvSpPr>
          <p:cNvPr id="12" name="Rectangle 13"/>
          <p:cNvSpPr>
            <a:spLocks noChangeArrowheads="1"/>
          </p:cNvSpPr>
          <p:nvPr/>
        </p:nvSpPr>
        <p:spPr bwMode="auto">
          <a:xfrm>
            <a:off x="6192180" y="4747371"/>
            <a:ext cx="2341349" cy="1398231"/>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solidFill>
                  <a:srgbClr val="0000FF"/>
                </a:solidFill>
                <a:ea typeface="新宋体" panose="02010609030101010101" pitchFamily="49" charset="-122"/>
              </a:rPr>
              <a:t>在函数</a:t>
            </a:r>
            <a:r>
              <a:rPr lang="en-US" altLang="zh-CN" sz="2000" dirty="0">
                <a:solidFill>
                  <a:srgbClr val="0000FF"/>
                </a:solidFill>
                <a:ea typeface="新宋体" panose="02010609030101010101" pitchFamily="49" charset="-122"/>
              </a:rPr>
              <a:t>main</a:t>
            </a:r>
            <a:r>
              <a:rPr lang="zh-CN" altLang="en-US" sz="2000" dirty="0" smtClean="0">
                <a:solidFill>
                  <a:srgbClr val="0000FF"/>
                </a:solidFill>
                <a:ea typeface="新宋体" panose="02010609030101010101" pitchFamily="49" charset="-122"/>
              </a:rPr>
              <a:t>中</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13" name="Text Box 9"/>
          <p:cNvSpPr txBox="1">
            <a:spLocks noChangeArrowheads="1"/>
          </p:cNvSpPr>
          <p:nvPr/>
        </p:nvSpPr>
        <p:spPr bwMode="auto">
          <a:xfrm>
            <a:off x="5908636" y="648517"/>
            <a:ext cx="2773402" cy="1368107"/>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smtClean="0">
                <a:ea typeface="楷体_GB2312" pitchFamily="49" charset="-122"/>
                <a:sym typeface="Wingdings" panose="05000000000000000000" pitchFamily="2" charset="2"/>
              </a:rPr>
              <a:t>结果</a:t>
            </a:r>
            <a:r>
              <a:rPr lang="zh-CN" altLang="pt-BR" sz="2000" dirty="0">
                <a:ea typeface="楷体_GB2312" pitchFamily="49" charset="-122"/>
                <a:sym typeface="Wingdings" panose="05000000000000000000" pitchFamily="2" charset="2"/>
              </a:rPr>
              <a:t>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=10</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在</a:t>
            </a:r>
            <a:r>
              <a:rPr lang="en-US" altLang="zh-CN" sz="2000" dirty="0" err="1">
                <a:solidFill>
                  <a:srgbClr val="0000FF"/>
                </a:solidFill>
                <a:ea typeface="楷体_GB2312" pitchFamily="49" charset="-122"/>
                <a:sym typeface="Wingdings" panose="05000000000000000000" pitchFamily="2" charset="2"/>
              </a:rPr>
              <a:t>gb_test</a:t>
            </a:r>
            <a:r>
              <a:rPr lang="zh-CN" altLang="en-US" sz="2000" dirty="0">
                <a:solidFill>
                  <a:srgbClr val="0000FF"/>
                </a:solidFill>
                <a:ea typeface="楷体_GB2312" pitchFamily="49" charset="-122"/>
                <a:sym typeface="Wingdings" panose="05000000000000000000" pitchFamily="2" charset="2"/>
              </a:rPr>
              <a:t>中，</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=20</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在</a:t>
            </a:r>
            <a:r>
              <a:rPr lang="en-US" altLang="zh-CN" sz="2000" dirty="0">
                <a:solidFill>
                  <a:srgbClr val="0000FF"/>
                </a:solidFill>
                <a:ea typeface="楷体_GB2312" pitchFamily="49" charset="-122"/>
                <a:sym typeface="Wingdings" panose="05000000000000000000" pitchFamily="2" charset="2"/>
              </a:rPr>
              <a:t>main</a:t>
            </a:r>
            <a:r>
              <a:rPr lang="zh-CN" altLang="en-US" sz="2000" dirty="0">
                <a:solidFill>
                  <a:srgbClr val="0000FF"/>
                </a:solidFill>
                <a:ea typeface="楷体_GB2312" pitchFamily="49" charset="-122"/>
                <a:sym typeface="Wingdings" panose="05000000000000000000" pitchFamily="2" charset="2"/>
              </a:rPr>
              <a:t>中，</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a:t>
            </a:r>
            <a:r>
              <a:rPr lang="en-US" altLang="zh-CN" sz="2000" dirty="0">
                <a:solidFill>
                  <a:srgbClr val="FF0000"/>
                </a:solidFill>
                <a:ea typeface="楷体_GB2312" pitchFamily="49" charset="-122"/>
                <a:sym typeface="Wingdings" panose="05000000000000000000" pitchFamily="2" charset="2"/>
              </a:rPr>
              <a:t>20</a:t>
            </a:r>
          </a:p>
        </p:txBody>
      </p:sp>
      <p:sp>
        <p:nvSpPr>
          <p:cNvPr id="22" name="Rectangle 19"/>
          <p:cNvSpPr>
            <a:spLocks noChangeArrowheads="1"/>
          </p:cNvSpPr>
          <p:nvPr/>
        </p:nvSpPr>
        <p:spPr bwMode="auto">
          <a:xfrm>
            <a:off x="6339743" y="5458215"/>
            <a:ext cx="337297" cy="3603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dirty="0" smtClean="0">
                <a:solidFill>
                  <a:srgbClr val="000000"/>
                </a:solidFill>
                <a:ea typeface="新宋体" panose="02010609030101010101" pitchFamily="49" charset="-122"/>
              </a:rPr>
              <a:t>pa</a:t>
            </a:r>
            <a:endParaRPr lang="en-US" altLang="zh-CN" sz="2000" dirty="0">
              <a:solidFill>
                <a:srgbClr val="008000"/>
              </a:solidFill>
              <a:latin typeface="新宋体" panose="02010609030101010101" pitchFamily="49" charset="-122"/>
              <a:ea typeface="新宋体" panose="02010609030101010101" pitchFamily="49" charset="-122"/>
            </a:endParaRPr>
          </a:p>
        </p:txBody>
      </p:sp>
      <p:sp>
        <p:nvSpPr>
          <p:cNvPr id="23" name="Line 20"/>
          <p:cNvSpPr>
            <a:spLocks noChangeShapeType="1"/>
          </p:cNvSpPr>
          <p:nvPr/>
        </p:nvSpPr>
        <p:spPr bwMode="auto">
          <a:xfrm>
            <a:off x="6748059" y="5310160"/>
            <a:ext cx="328610" cy="0"/>
          </a:xfrm>
          <a:prstGeom prst="line">
            <a:avLst/>
          </a:prstGeom>
          <a:noFill/>
          <a:ln w="38100">
            <a:solidFill>
              <a:srgbClr val="FF3300"/>
            </a:solidFill>
            <a:round/>
            <a:headEnd type="oval"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endParaRPr lang="zh-CN" altLang="en-US"/>
          </a:p>
        </p:txBody>
      </p:sp>
      <p:sp>
        <p:nvSpPr>
          <p:cNvPr id="24" name="Rectangle 14"/>
          <p:cNvSpPr>
            <a:spLocks noChangeArrowheads="1"/>
          </p:cNvSpPr>
          <p:nvPr/>
        </p:nvSpPr>
        <p:spPr bwMode="auto">
          <a:xfrm>
            <a:off x="6246618" y="5155256"/>
            <a:ext cx="565718" cy="35877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dirty="0" smtClean="0">
                <a:solidFill>
                  <a:srgbClr val="000000"/>
                </a:solidFill>
                <a:ea typeface="新宋体" panose="02010609030101010101" pitchFamily="49" charset="-122"/>
              </a:rPr>
              <a:t>&amp;a</a:t>
            </a:r>
          </a:p>
        </p:txBody>
      </p:sp>
      <p:sp>
        <p:nvSpPr>
          <p:cNvPr id="19" name="Rectangle 13"/>
          <p:cNvSpPr>
            <a:spLocks noChangeArrowheads="1"/>
          </p:cNvSpPr>
          <p:nvPr/>
        </p:nvSpPr>
        <p:spPr bwMode="auto">
          <a:xfrm>
            <a:off x="6192179" y="2897572"/>
            <a:ext cx="2341349" cy="1398231"/>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solidFill>
                  <a:srgbClr val="0000FF"/>
                </a:solidFill>
                <a:ea typeface="新宋体" panose="02010609030101010101" pitchFamily="49" charset="-122"/>
              </a:rPr>
              <a:t>在函数</a:t>
            </a:r>
            <a:r>
              <a:rPr lang="en-US" altLang="zh-CN" sz="2000" dirty="0" err="1">
                <a:solidFill>
                  <a:srgbClr val="0000FF"/>
                </a:solidFill>
                <a:ea typeface="新宋体" panose="02010609030101010101" pitchFamily="49" charset="-122"/>
              </a:rPr>
              <a:t>gb_test</a:t>
            </a:r>
            <a:r>
              <a:rPr lang="zh-CN" altLang="en-US" sz="2000" dirty="0" smtClean="0">
                <a:solidFill>
                  <a:srgbClr val="0000FF"/>
                </a:solidFill>
                <a:ea typeface="新宋体" panose="02010609030101010101" pitchFamily="49" charset="-122"/>
              </a:rPr>
              <a:t>中</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20" name="Rectangle 19"/>
          <p:cNvSpPr>
            <a:spLocks noChangeArrowheads="1"/>
          </p:cNvSpPr>
          <p:nvPr/>
        </p:nvSpPr>
        <p:spPr bwMode="auto">
          <a:xfrm>
            <a:off x="6339742" y="3608416"/>
            <a:ext cx="337297" cy="3603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dirty="0" smtClean="0">
                <a:solidFill>
                  <a:srgbClr val="000000"/>
                </a:solidFill>
                <a:ea typeface="新宋体" panose="02010609030101010101" pitchFamily="49" charset="-122"/>
              </a:rPr>
              <a:t>pa</a:t>
            </a:r>
            <a:endParaRPr lang="en-US" altLang="zh-CN" sz="2000" dirty="0">
              <a:solidFill>
                <a:srgbClr val="008000"/>
              </a:solidFill>
              <a:latin typeface="新宋体" panose="02010609030101010101" pitchFamily="49" charset="-122"/>
              <a:ea typeface="新宋体" panose="02010609030101010101" pitchFamily="49" charset="-122"/>
            </a:endParaRPr>
          </a:p>
        </p:txBody>
      </p:sp>
      <p:sp>
        <p:nvSpPr>
          <p:cNvPr id="25" name="Line 20"/>
          <p:cNvSpPr>
            <a:spLocks noChangeShapeType="1"/>
          </p:cNvSpPr>
          <p:nvPr/>
        </p:nvSpPr>
        <p:spPr bwMode="auto">
          <a:xfrm flipH="1">
            <a:off x="8105775" y="3484844"/>
            <a:ext cx="0" cy="1611315"/>
          </a:xfrm>
          <a:prstGeom prst="line">
            <a:avLst/>
          </a:prstGeom>
          <a:noFill/>
          <a:ln w="38100">
            <a:solidFill>
              <a:srgbClr val="FF3300"/>
            </a:solidFill>
            <a:round/>
            <a:headEnd type="oval"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endParaRPr lang="zh-CN" altLang="en-US"/>
          </a:p>
        </p:txBody>
      </p:sp>
      <p:sp>
        <p:nvSpPr>
          <p:cNvPr id="26" name="Rectangle 14"/>
          <p:cNvSpPr>
            <a:spLocks noChangeArrowheads="1"/>
          </p:cNvSpPr>
          <p:nvPr/>
        </p:nvSpPr>
        <p:spPr bwMode="auto">
          <a:xfrm>
            <a:off x="6246617" y="3305457"/>
            <a:ext cx="565718" cy="35877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dirty="0" smtClean="0">
                <a:solidFill>
                  <a:srgbClr val="000000"/>
                </a:solidFill>
                <a:ea typeface="新宋体" panose="02010609030101010101" pitchFamily="49" charset="-122"/>
              </a:rPr>
              <a:t>&amp;a</a:t>
            </a:r>
          </a:p>
        </p:txBody>
      </p:sp>
      <p:cxnSp>
        <p:nvCxnSpPr>
          <p:cNvPr id="28" name="直接连接符 27"/>
          <p:cNvCxnSpPr/>
          <p:nvPr/>
        </p:nvCxnSpPr>
        <p:spPr>
          <a:xfrm>
            <a:off x="6748059" y="3484844"/>
            <a:ext cx="1357716" cy="0"/>
          </a:xfrm>
          <a:prstGeom prst="line">
            <a:avLst/>
          </a:prstGeom>
          <a:noFill/>
          <a:ln w="38100">
            <a:solidFill>
              <a:srgbClr val="FF3300"/>
            </a:solidFill>
            <a:round/>
            <a:headEnd type="oval"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 Box 9"/>
          <p:cNvSpPr txBox="1">
            <a:spLocks noChangeArrowheads="1"/>
          </p:cNvSpPr>
          <p:nvPr/>
        </p:nvSpPr>
        <p:spPr bwMode="auto">
          <a:xfrm>
            <a:off x="3360332" y="5608625"/>
            <a:ext cx="2748430" cy="70312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smtClean="0">
                <a:ea typeface="楷体_GB2312" pitchFamily="49" charset="-122"/>
                <a:sym typeface="Wingdings" panose="05000000000000000000" pitchFamily="2" charset="2"/>
              </a:rPr>
              <a:t>输出</a:t>
            </a:r>
            <a:r>
              <a:rPr lang="pt-BR" altLang="zh-CN" sz="2000" dirty="0">
                <a:ea typeface="楷体_GB2312" pitchFamily="49" charset="-122"/>
                <a:sym typeface="Wingdings" panose="05000000000000000000" pitchFamily="2" charset="2"/>
              </a:rPr>
              <a:t>:</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在</a:t>
            </a:r>
            <a:r>
              <a:rPr lang="en-US" altLang="zh-CN" sz="2000" dirty="0">
                <a:solidFill>
                  <a:srgbClr val="0000FF"/>
                </a:solidFill>
                <a:ea typeface="楷体_GB2312" pitchFamily="49" charset="-122"/>
                <a:sym typeface="Wingdings" panose="05000000000000000000" pitchFamily="2" charset="2"/>
              </a:rPr>
              <a:t>main</a:t>
            </a:r>
            <a:r>
              <a:rPr lang="zh-CN" altLang="en-US" sz="2000" dirty="0">
                <a:solidFill>
                  <a:srgbClr val="0000FF"/>
                </a:solidFill>
                <a:ea typeface="楷体_GB2312" pitchFamily="49" charset="-122"/>
                <a:sym typeface="Wingdings" panose="05000000000000000000" pitchFamily="2" charset="2"/>
              </a:rPr>
              <a:t>中，</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=20</a:t>
            </a:r>
          </a:p>
        </p:txBody>
      </p:sp>
      <p:cxnSp>
        <p:nvCxnSpPr>
          <p:cNvPr id="29" name="直接连接符 28"/>
          <p:cNvCxnSpPr/>
          <p:nvPr/>
        </p:nvCxnSpPr>
        <p:spPr>
          <a:xfrm flipV="1">
            <a:off x="6204446" y="2897573"/>
            <a:ext cx="2329082" cy="13982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191232" y="2897572"/>
            <a:ext cx="2342296" cy="1398231"/>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32819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p:cNvSpPr>
            <a:spLocks noChangeArrowheads="1"/>
          </p:cNvSpPr>
          <p:nvPr/>
        </p:nvSpPr>
        <p:spPr bwMode="auto">
          <a:xfrm>
            <a:off x="912273" y="4826000"/>
            <a:ext cx="1576927" cy="251800"/>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a:xfrm>
            <a:off x="0" y="3177"/>
            <a:ext cx="9144000" cy="677048"/>
          </a:xfrm>
        </p:spPr>
        <p:txBody>
          <a:bodyPr/>
          <a:lstStyle/>
          <a:p>
            <a:r>
              <a:rPr lang="zh-CN" altLang="en-US" dirty="0"/>
              <a:t>函数参数的引用传递方式</a:t>
            </a:r>
          </a:p>
        </p:txBody>
      </p:sp>
      <p:sp>
        <p:nvSpPr>
          <p:cNvPr id="3" name="内容占位符 2"/>
          <p:cNvSpPr>
            <a:spLocks noGrp="1"/>
          </p:cNvSpPr>
          <p:nvPr>
            <p:ph idx="1"/>
          </p:nvPr>
        </p:nvSpPr>
        <p:spPr>
          <a:xfrm>
            <a:off x="461963" y="680225"/>
            <a:ext cx="8220075" cy="5676126"/>
          </a:xfrm>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=10):</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&amp; </a:t>
            </a:r>
            <a:r>
              <a:rPr lang="en-US" altLang="zh-CN" sz="1800" dirty="0">
                <a:solidFill>
                  <a:srgbClr val="80808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拷贝</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mb_show</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err="1" smtClean="0">
                <a:solidFill>
                  <a:srgbClr val="0000FF"/>
                </a:solidFill>
                <a:latin typeface="新宋体" panose="02010609030101010101" pitchFamily="49" charset="-122"/>
                <a:ea typeface="新宋体" panose="02010609030101010101" pitchFamily="49" charset="-122"/>
              </a:rPr>
              <a:t>const</a:t>
            </a:r>
            <a:r>
              <a:rPr lang="en-US" altLang="zh-CN" sz="1800" dirty="0" smtClean="0">
                <a:solidFill>
                  <a:srgbClr val="0000FF"/>
                </a:solidFill>
                <a:latin typeface="新宋体" panose="02010609030101010101" pitchFamily="49" charset="-122"/>
                <a:ea typeface="新宋体" panose="02010609030101010101" pitchFamily="49" charset="-122"/>
              </a:rPr>
              <a:t> char</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smtClean="0">
                <a:solidFill>
                  <a:srgbClr val="808080"/>
                </a:solidFill>
                <a:latin typeface="新宋体" panose="02010609030101010101" pitchFamily="49" charset="-122"/>
                <a:ea typeface="新宋体" panose="02010609030101010101" pitchFamily="49" charset="-122"/>
              </a:rPr>
              <a:t>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808080"/>
                </a:solidFill>
                <a:latin typeface="新宋体" panose="02010609030101010101" pitchFamily="49" charset="-122"/>
                <a:ea typeface="新宋体" panose="02010609030101010101" pitchFamily="49" charset="-122"/>
              </a:rPr>
              <a:t>s</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void</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&amp;</a:t>
            </a:r>
            <a:r>
              <a:rPr lang="en-US" altLang="zh-CN" sz="1800" dirty="0">
                <a:solidFill>
                  <a:srgbClr val="80808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20;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.mb_show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在</a:t>
            </a:r>
            <a:r>
              <a:rPr lang="en-US" altLang="zh-CN" sz="1800" dirty="0" err="1">
                <a:solidFill>
                  <a:srgbClr val="A31515"/>
                </a:solidFill>
                <a:latin typeface="新宋体" panose="02010609030101010101" pitchFamily="49" charset="-122"/>
                <a:ea typeface="新宋体" panose="02010609030101010101" pitchFamily="49" charset="-122"/>
              </a:rPr>
              <a:t>gb_test</a:t>
            </a:r>
            <a:r>
              <a:rPr lang="zh-CN" altLang="en-US" sz="1800" dirty="0">
                <a:solidFill>
                  <a:srgbClr val="A31515"/>
                </a:solidFill>
                <a:latin typeface="新宋体" panose="02010609030101010101" pitchFamily="49" charset="-122"/>
                <a:ea typeface="新宋体" panose="02010609030101010101" pitchFamily="49" charset="-122"/>
              </a:rPr>
              <a:t>中，</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gb_test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(a);</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a.mb_show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在</a:t>
            </a:r>
            <a:r>
              <a:rPr lang="en-US" altLang="zh-CN" sz="1800" dirty="0">
                <a:solidFill>
                  <a:srgbClr val="A31515"/>
                </a:solidFill>
                <a:latin typeface="新宋体" panose="02010609030101010101" pitchFamily="49" charset="-122"/>
                <a:ea typeface="新宋体" panose="02010609030101010101" pitchFamily="49" charset="-122"/>
              </a:rPr>
              <a:t>main</a:t>
            </a:r>
            <a:r>
              <a:rPr lang="zh-CN" altLang="en-US" sz="1800" dirty="0">
                <a:solidFill>
                  <a:srgbClr val="A31515"/>
                </a:solidFill>
                <a:latin typeface="新宋体" panose="02010609030101010101" pitchFamily="49" charset="-122"/>
                <a:ea typeface="新宋体" panose="02010609030101010101" pitchFamily="49" charset="-122"/>
              </a:rPr>
              <a:t>中，</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38</a:t>
            </a:fld>
            <a:endParaRPr lang="zh-CN" altLang="en-US"/>
          </a:p>
        </p:txBody>
      </p:sp>
      <p:sp>
        <p:nvSpPr>
          <p:cNvPr id="6" name="Line 4"/>
          <p:cNvSpPr>
            <a:spLocks noChangeShapeType="1"/>
          </p:cNvSpPr>
          <p:nvPr/>
        </p:nvSpPr>
        <p:spPr bwMode="auto">
          <a:xfrm flipV="1">
            <a:off x="0" y="648517"/>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3" name="Text Box 9"/>
          <p:cNvSpPr txBox="1">
            <a:spLocks noChangeArrowheads="1"/>
          </p:cNvSpPr>
          <p:nvPr/>
        </p:nvSpPr>
        <p:spPr bwMode="auto">
          <a:xfrm>
            <a:off x="5836190" y="718226"/>
            <a:ext cx="2717647" cy="1267746"/>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smtClean="0">
                <a:ea typeface="楷体_GB2312" pitchFamily="49" charset="-122"/>
                <a:sym typeface="Wingdings" panose="05000000000000000000" pitchFamily="2" charset="2"/>
              </a:rPr>
              <a:t>结果</a:t>
            </a:r>
            <a:r>
              <a:rPr lang="zh-CN" altLang="pt-BR" sz="2000" dirty="0">
                <a:ea typeface="楷体_GB2312" pitchFamily="49" charset="-122"/>
                <a:sym typeface="Wingdings" panose="05000000000000000000" pitchFamily="2" charset="2"/>
              </a:rPr>
              <a:t>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=10</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在</a:t>
            </a:r>
            <a:r>
              <a:rPr lang="en-US" altLang="zh-CN" sz="2000" dirty="0" err="1">
                <a:solidFill>
                  <a:srgbClr val="0000FF"/>
                </a:solidFill>
                <a:ea typeface="楷体_GB2312" pitchFamily="49" charset="-122"/>
                <a:sym typeface="Wingdings" panose="05000000000000000000" pitchFamily="2" charset="2"/>
              </a:rPr>
              <a:t>gb_test</a:t>
            </a:r>
            <a:r>
              <a:rPr lang="zh-CN" altLang="en-US" sz="2000" dirty="0">
                <a:solidFill>
                  <a:srgbClr val="0000FF"/>
                </a:solidFill>
                <a:ea typeface="楷体_GB2312" pitchFamily="49" charset="-122"/>
                <a:sym typeface="Wingdings" panose="05000000000000000000" pitchFamily="2" charset="2"/>
              </a:rPr>
              <a:t>中，</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=20</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在</a:t>
            </a:r>
            <a:r>
              <a:rPr lang="en-US" altLang="zh-CN" sz="2000" dirty="0">
                <a:solidFill>
                  <a:srgbClr val="0000FF"/>
                </a:solidFill>
                <a:ea typeface="楷体_GB2312" pitchFamily="49" charset="-122"/>
                <a:sym typeface="Wingdings" panose="05000000000000000000" pitchFamily="2" charset="2"/>
              </a:rPr>
              <a:t>main</a:t>
            </a:r>
            <a:r>
              <a:rPr lang="zh-CN" altLang="en-US" sz="2000" dirty="0">
                <a:solidFill>
                  <a:srgbClr val="0000FF"/>
                </a:solidFill>
                <a:ea typeface="楷体_GB2312" pitchFamily="49" charset="-122"/>
                <a:sym typeface="Wingdings" panose="05000000000000000000" pitchFamily="2" charset="2"/>
              </a:rPr>
              <a:t>中，</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=20</a:t>
            </a:r>
          </a:p>
        </p:txBody>
      </p:sp>
      <p:sp>
        <p:nvSpPr>
          <p:cNvPr id="15" name="Rectangle 13"/>
          <p:cNvSpPr>
            <a:spLocks noChangeArrowheads="1"/>
          </p:cNvSpPr>
          <p:nvPr/>
        </p:nvSpPr>
        <p:spPr bwMode="auto">
          <a:xfrm>
            <a:off x="7076670" y="5137540"/>
            <a:ext cx="1456859" cy="1008062"/>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smtClean="0">
                <a:solidFill>
                  <a:srgbClr val="0000FF"/>
                </a:solidFill>
                <a:ea typeface="新宋体" panose="02010609030101010101" pitchFamily="49" charset="-122"/>
              </a:rPr>
              <a:t>实例对象</a:t>
            </a:r>
            <a:r>
              <a:rPr lang="en-US" altLang="zh-CN" sz="2000" dirty="0" smtClean="0">
                <a:solidFill>
                  <a:srgbClr val="0000FF"/>
                </a:solidFill>
                <a:ea typeface="新宋体" panose="02010609030101010101" pitchFamily="49" charset="-122"/>
              </a:rPr>
              <a:t>a</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16" name="Rectangle 14"/>
          <p:cNvSpPr>
            <a:spLocks noChangeArrowheads="1"/>
          </p:cNvSpPr>
          <p:nvPr/>
        </p:nvSpPr>
        <p:spPr bwMode="auto">
          <a:xfrm>
            <a:off x="7242661" y="5458215"/>
            <a:ext cx="1290869" cy="358775"/>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dirty="0" err="1" smtClean="0">
                <a:solidFill>
                  <a:srgbClr val="000000"/>
                </a:solidFill>
                <a:ea typeface="新宋体" panose="02010609030101010101" pitchFamily="49" charset="-122"/>
              </a:rPr>
              <a:t>m_a</a:t>
            </a:r>
            <a:r>
              <a:rPr lang="en-US" altLang="zh-CN" sz="2000" dirty="0" smtClean="0">
                <a:solidFill>
                  <a:srgbClr val="000000"/>
                </a:solidFill>
                <a:ea typeface="新宋体" panose="02010609030101010101" pitchFamily="49" charset="-122"/>
              </a:rPr>
              <a:t>=</a:t>
            </a:r>
            <a:r>
              <a:rPr lang="en-US" altLang="zh-CN" sz="2000" dirty="0" smtClean="0">
                <a:ea typeface="新宋体" panose="02010609030101010101" pitchFamily="49" charset="-122"/>
              </a:rPr>
              <a:t>10</a:t>
            </a:r>
            <a:endParaRPr lang="en-US" altLang="zh-CN" sz="2000" dirty="0">
              <a:latin typeface="新宋体" panose="02010609030101010101" pitchFamily="49" charset="-122"/>
              <a:ea typeface="新宋体" panose="02010609030101010101" pitchFamily="49" charset="-122"/>
            </a:endParaRPr>
          </a:p>
        </p:txBody>
      </p:sp>
      <p:sp>
        <p:nvSpPr>
          <p:cNvPr id="17" name="Rectangle 13"/>
          <p:cNvSpPr>
            <a:spLocks noChangeArrowheads="1"/>
          </p:cNvSpPr>
          <p:nvPr/>
        </p:nvSpPr>
        <p:spPr bwMode="auto">
          <a:xfrm>
            <a:off x="6192180" y="4747371"/>
            <a:ext cx="2341349" cy="1398231"/>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solidFill>
                  <a:srgbClr val="0000FF"/>
                </a:solidFill>
                <a:ea typeface="新宋体" panose="02010609030101010101" pitchFamily="49" charset="-122"/>
              </a:rPr>
              <a:t>在函数</a:t>
            </a:r>
            <a:r>
              <a:rPr lang="en-US" altLang="zh-CN" sz="2000" dirty="0">
                <a:solidFill>
                  <a:srgbClr val="0000FF"/>
                </a:solidFill>
                <a:ea typeface="新宋体" panose="02010609030101010101" pitchFamily="49" charset="-122"/>
              </a:rPr>
              <a:t>main</a:t>
            </a:r>
            <a:r>
              <a:rPr lang="zh-CN" altLang="en-US" sz="2000" dirty="0" smtClean="0">
                <a:solidFill>
                  <a:srgbClr val="0000FF"/>
                </a:solidFill>
                <a:ea typeface="新宋体" panose="02010609030101010101" pitchFamily="49" charset="-122"/>
              </a:rPr>
              <a:t>中</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18" name="Rectangle 19"/>
          <p:cNvSpPr>
            <a:spLocks noChangeArrowheads="1"/>
          </p:cNvSpPr>
          <p:nvPr/>
        </p:nvSpPr>
        <p:spPr bwMode="auto">
          <a:xfrm>
            <a:off x="6428949" y="5137540"/>
            <a:ext cx="337297" cy="3603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dirty="0" smtClean="0">
                <a:solidFill>
                  <a:srgbClr val="000000"/>
                </a:solidFill>
                <a:ea typeface="新宋体" panose="02010609030101010101" pitchFamily="49" charset="-122"/>
              </a:rPr>
              <a:t>a</a:t>
            </a:r>
            <a:endParaRPr lang="en-US" altLang="zh-CN" sz="2000" dirty="0">
              <a:solidFill>
                <a:srgbClr val="008000"/>
              </a:solidFill>
              <a:latin typeface="新宋体" panose="02010609030101010101" pitchFamily="49" charset="-122"/>
              <a:ea typeface="新宋体" panose="02010609030101010101" pitchFamily="49" charset="-122"/>
            </a:endParaRPr>
          </a:p>
        </p:txBody>
      </p:sp>
      <p:sp>
        <p:nvSpPr>
          <p:cNvPr id="7" name="右箭头 6"/>
          <p:cNvSpPr/>
          <p:nvPr/>
        </p:nvSpPr>
        <p:spPr>
          <a:xfrm>
            <a:off x="6720737" y="5201173"/>
            <a:ext cx="312234" cy="233095"/>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 Box 9"/>
          <p:cNvSpPr txBox="1">
            <a:spLocks noChangeArrowheads="1"/>
          </p:cNvSpPr>
          <p:nvPr/>
        </p:nvSpPr>
        <p:spPr bwMode="auto">
          <a:xfrm>
            <a:off x="4675456" y="4717060"/>
            <a:ext cx="1368215" cy="70312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smtClean="0">
                <a:ea typeface="楷体_GB2312" pitchFamily="49" charset="-122"/>
                <a:sym typeface="Wingdings" panose="05000000000000000000" pitchFamily="2" charset="2"/>
              </a:rPr>
              <a:t>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=10</a:t>
            </a:r>
          </a:p>
        </p:txBody>
      </p:sp>
    </p:spTree>
    <p:extLst>
      <p:ext uri="{BB962C8B-B14F-4D97-AF65-F5344CB8AC3E}">
        <p14:creationId xmlns:p14="http://schemas.microsoft.com/office/powerpoint/2010/main" val="12898483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p:cNvSpPr>
            <a:spLocks noChangeArrowheads="1"/>
          </p:cNvSpPr>
          <p:nvPr/>
        </p:nvSpPr>
        <p:spPr bwMode="auto">
          <a:xfrm>
            <a:off x="480471" y="3009900"/>
            <a:ext cx="2317761" cy="237114"/>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9" name="AutoShape 5"/>
          <p:cNvSpPr>
            <a:spLocks noChangeArrowheads="1"/>
          </p:cNvSpPr>
          <p:nvPr/>
        </p:nvSpPr>
        <p:spPr bwMode="auto">
          <a:xfrm>
            <a:off x="912273" y="5054600"/>
            <a:ext cx="1576927" cy="248654"/>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a:xfrm>
            <a:off x="0" y="3177"/>
            <a:ext cx="9144000" cy="677048"/>
          </a:xfrm>
        </p:spPr>
        <p:txBody>
          <a:bodyPr/>
          <a:lstStyle/>
          <a:p>
            <a:r>
              <a:rPr lang="zh-CN" altLang="en-US" dirty="0"/>
              <a:t>函数参数的引用传递方式</a:t>
            </a:r>
          </a:p>
        </p:txBody>
      </p:sp>
      <p:sp>
        <p:nvSpPr>
          <p:cNvPr id="3" name="内容占位符 2"/>
          <p:cNvSpPr>
            <a:spLocks noGrp="1"/>
          </p:cNvSpPr>
          <p:nvPr>
            <p:ph idx="1"/>
          </p:nvPr>
        </p:nvSpPr>
        <p:spPr>
          <a:xfrm>
            <a:off x="461963" y="680225"/>
            <a:ext cx="8220075" cy="5676126"/>
          </a:xfrm>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=10):</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&amp; </a:t>
            </a:r>
            <a:r>
              <a:rPr lang="en-US" altLang="zh-CN" sz="1800" dirty="0">
                <a:solidFill>
                  <a:srgbClr val="80808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拷贝</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mb_show</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err="1" smtClean="0">
                <a:solidFill>
                  <a:srgbClr val="0000FF"/>
                </a:solidFill>
                <a:latin typeface="新宋体" panose="02010609030101010101" pitchFamily="49" charset="-122"/>
                <a:ea typeface="新宋体" panose="02010609030101010101" pitchFamily="49" charset="-122"/>
              </a:rPr>
              <a:t>const</a:t>
            </a:r>
            <a:r>
              <a:rPr lang="en-US" altLang="zh-CN" sz="1800" dirty="0" smtClean="0">
                <a:solidFill>
                  <a:srgbClr val="0000FF"/>
                </a:solidFill>
                <a:latin typeface="新宋体" panose="02010609030101010101" pitchFamily="49" charset="-122"/>
                <a:ea typeface="新宋体" panose="02010609030101010101" pitchFamily="49" charset="-122"/>
              </a:rPr>
              <a:t> char</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smtClean="0">
                <a:solidFill>
                  <a:srgbClr val="808080"/>
                </a:solidFill>
                <a:latin typeface="新宋体" panose="02010609030101010101" pitchFamily="49" charset="-122"/>
                <a:ea typeface="新宋体" panose="02010609030101010101" pitchFamily="49" charset="-122"/>
              </a:rPr>
              <a:t>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808080"/>
                </a:solidFill>
                <a:latin typeface="新宋体" panose="02010609030101010101" pitchFamily="49" charset="-122"/>
                <a:ea typeface="新宋体" panose="02010609030101010101" pitchFamily="49" charset="-122"/>
              </a:rPr>
              <a:t>s</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&amp;</a:t>
            </a:r>
            <a:r>
              <a:rPr lang="en-US" altLang="zh-CN" sz="1800" dirty="0">
                <a:solidFill>
                  <a:srgbClr val="80808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20;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.mb_show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在</a:t>
            </a:r>
            <a:r>
              <a:rPr lang="en-US" altLang="zh-CN" sz="1800" dirty="0" err="1">
                <a:solidFill>
                  <a:srgbClr val="A31515"/>
                </a:solidFill>
                <a:latin typeface="新宋体" panose="02010609030101010101" pitchFamily="49" charset="-122"/>
                <a:ea typeface="新宋体" panose="02010609030101010101" pitchFamily="49" charset="-122"/>
              </a:rPr>
              <a:t>gb_test</a:t>
            </a:r>
            <a:r>
              <a:rPr lang="zh-CN" altLang="en-US" sz="1800" dirty="0">
                <a:solidFill>
                  <a:srgbClr val="A31515"/>
                </a:solidFill>
                <a:latin typeface="新宋体" panose="02010609030101010101" pitchFamily="49" charset="-122"/>
                <a:ea typeface="新宋体" panose="02010609030101010101" pitchFamily="49" charset="-122"/>
              </a:rPr>
              <a:t>中，</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gb_test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(a);</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a.mb_show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在</a:t>
            </a:r>
            <a:r>
              <a:rPr lang="en-US" altLang="zh-CN" sz="1800" dirty="0">
                <a:solidFill>
                  <a:srgbClr val="A31515"/>
                </a:solidFill>
                <a:latin typeface="新宋体" panose="02010609030101010101" pitchFamily="49" charset="-122"/>
                <a:ea typeface="新宋体" panose="02010609030101010101" pitchFamily="49" charset="-122"/>
              </a:rPr>
              <a:t>main</a:t>
            </a:r>
            <a:r>
              <a:rPr lang="zh-CN" altLang="en-US" sz="1800" dirty="0">
                <a:solidFill>
                  <a:srgbClr val="A31515"/>
                </a:solidFill>
                <a:latin typeface="新宋体" panose="02010609030101010101" pitchFamily="49" charset="-122"/>
                <a:ea typeface="新宋体" panose="02010609030101010101" pitchFamily="49" charset="-122"/>
              </a:rPr>
              <a:t>中，</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39</a:t>
            </a:fld>
            <a:endParaRPr lang="zh-CN" altLang="en-US"/>
          </a:p>
        </p:txBody>
      </p:sp>
      <p:sp>
        <p:nvSpPr>
          <p:cNvPr id="6" name="Line 4"/>
          <p:cNvSpPr>
            <a:spLocks noChangeShapeType="1"/>
          </p:cNvSpPr>
          <p:nvPr/>
        </p:nvSpPr>
        <p:spPr bwMode="auto">
          <a:xfrm flipV="1">
            <a:off x="0" y="648517"/>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3" name="Text Box 9"/>
          <p:cNvSpPr txBox="1">
            <a:spLocks noChangeArrowheads="1"/>
          </p:cNvSpPr>
          <p:nvPr/>
        </p:nvSpPr>
        <p:spPr bwMode="auto">
          <a:xfrm>
            <a:off x="5836190" y="718226"/>
            <a:ext cx="2717647" cy="1267746"/>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smtClean="0">
                <a:ea typeface="楷体_GB2312" pitchFamily="49" charset="-122"/>
                <a:sym typeface="Wingdings" panose="05000000000000000000" pitchFamily="2" charset="2"/>
              </a:rPr>
              <a:t>结果</a:t>
            </a:r>
            <a:r>
              <a:rPr lang="zh-CN" altLang="pt-BR" sz="2000" dirty="0">
                <a:ea typeface="楷体_GB2312" pitchFamily="49" charset="-122"/>
                <a:sym typeface="Wingdings" panose="05000000000000000000" pitchFamily="2" charset="2"/>
              </a:rPr>
              <a:t>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=10</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在</a:t>
            </a:r>
            <a:r>
              <a:rPr lang="en-US" altLang="zh-CN" sz="2000" dirty="0" err="1">
                <a:solidFill>
                  <a:srgbClr val="0000FF"/>
                </a:solidFill>
                <a:ea typeface="楷体_GB2312" pitchFamily="49" charset="-122"/>
                <a:sym typeface="Wingdings" panose="05000000000000000000" pitchFamily="2" charset="2"/>
              </a:rPr>
              <a:t>gb_test</a:t>
            </a:r>
            <a:r>
              <a:rPr lang="zh-CN" altLang="en-US" sz="2000" dirty="0">
                <a:solidFill>
                  <a:srgbClr val="0000FF"/>
                </a:solidFill>
                <a:ea typeface="楷体_GB2312" pitchFamily="49" charset="-122"/>
                <a:sym typeface="Wingdings" panose="05000000000000000000" pitchFamily="2" charset="2"/>
              </a:rPr>
              <a:t>中，</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=20</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在</a:t>
            </a:r>
            <a:r>
              <a:rPr lang="en-US" altLang="zh-CN" sz="2000" dirty="0">
                <a:solidFill>
                  <a:srgbClr val="0000FF"/>
                </a:solidFill>
                <a:ea typeface="楷体_GB2312" pitchFamily="49" charset="-122"/>
                <a:sym typeface="Wingdings" panose="05000000000000000000" pitchFamily="2" charset="2"/>
              </a:rPr>
              <a:t>main</a:t>
            </a:r>
            <a:r>
              <a:rPr lang="zh-CN" altLang="en-US" sz="2000" dirty="0">
                <a:solidFill>
                  <a:srgbClr val="0000FF"/>
                </a:solidFill>
                <a:ea typeface="楷体_GB2312" pitchFamily="49" charset="-122"/>
                <a:sym typeface="Wingdings" panose="05000000000000000000" pitchFamily="2" charset="2"/>
              </a:rPr>
              <a:t>中，</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=20</a:t>
            </a:r>
          </a:p>
        </p:txBody>
      </p:sp>
      <p:sp>
        <p:nvSpPr>
          <p:cNvPr id="15" name="Rectangle 13"/>
          <p:cNvSpPr>
            <a:spLocks noChangeArrowheads="1"/>
          </p:cNvSpPr>
          <p:nvPr/>
        </p:nvSpPr>
        <p:spPr bwMode="auto">
          <a:xfrm>
            <a:off x="7076670" y="5137540"/>
            <a:ext cx="1456859" cy="1008062"/>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smtClean="0">
                <a:solidFill>
                  <a:srgbClr val="0000FF"/>
                </a:solidFill>
                <a:ea typeface="新宋体" panose="02010609030101010101" pitchFamily="49" charset="-122"/>
              </a:rPr>
              <a:t>实例对象</a:t>
            </a:r>
            <a:r>
              <a:rPr lang="en-US" altLang="zh-CN" sz="2000" dirty="0" smtClean="0">
                <a:solidFill>
                  <a:srgbClr val="0000FF"/>
                </a:solidFill>
                <a:ea typeface="新宋体" panose="02010609030101010101" pitchFamily="49" charset="-122"/>
              </a:rPr>
              <a:t>a</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16" name="Rectangle 14"/>
          <p:cNvSpPr>
            <a:spLocks noChangeArrowheads="1"/>
          </p:cNvSpPr>
          <p:nvPr/>
        </p:nvSpPr>
        <p:spPr bwMode="auto">
          <a:xfrm>
            <a:off x="7242661" y="5458215"/>
            <a:ext cx="1290869" cy="358775"/>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dirty="0" err="1" smtClean="0">
                <a:solidFill>
                  <a:srgbClr val="000000"/>
                </a:solidFill>
                <a:ea typeface="新宋体" panose="02010609030101010101" pitchFamily="49" charset="-122"/>
              </a:rPr>
              <a:t>m_a</a:t>
            </a:r>
            <a:r>
              <a:rPr lang="en-US" altLang="zh-CN" sz="2000" dirty="0" smtClean="0">
                <a:solidFill>
                  <a:srgbClr val="000000"/>
                </a:solidFill>
                <a:ea typeface="新宋体" panose="02010609030101010101" pitchFamily="49" charset="-122"/>
              </a:rPr>
              <a:t>=</a:t>
            </a:r>
            <a:r>
              <a:rPr lang="en-US" altLang="zh-CN" sz="2000" dirty="0" smtClean="0">
                <a:ea typeface="新宋体" panose="02010609030101010101" pitchFamily="49" charset="-122"/>
              </a:rPr>
              <a:t>10</a:t>
            </a:r>
            <a:endParaRPr lang="en-US" altLang="zh-CN" sz="2000" dirty="0">
              <a:latin typeface="新宋体" panose="02010609030101010101" pitchFamily="49" charset="-122"/>
              <a:ea typeface="新宋体" panose="02010609030101010101" pitchFamily="49" charset="-122"/>
            </a:endParaRPr>
          </a:p>
        </p:txBody>
      </p:sp>
      <p:sp>
        <p:nvSpPr>
          <p:cNvPr id="17" name="Rectangle 13"/>
          <p:cNvSpPr>
            <a:spLocks noChangeArrowheads="1"/>
          </p:cNvSpPr>
          <p:nvPr/>
        </p:nvSpPr>
        <p:spPr bwMode="auto">
          <a:xfrm>
            <a:off x="6192180" y="4747371"/>
            <a:ext cx="2341349" cy="1398231"/>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solidFill>
                  <a:srgbClr val="0000FF"/>
                </a:solidFill>
                <a:ea typeface="新宋体" panose="02010609030101010101" pitchFamily="49" charset="-122"/>
              </a:rPr>
              <a:t>在函数</a:t>
            </a:r>
            <a:r>
              <a:rPr lang="en-US" altLang="zh-CN" sz="2000" dirty="0">
                <a:solidFill>
                  <a:srgbClr val="0000FF"/>
                </a:solidFill>
                <a:ea typeface="新宋体" panose="02010609030101010101" pitchFamily="49" charset="-122"/>
              </a:rPr>
              <a:t>main</a:t>
            </a:r>
            <a:r>
              <a:rPr lang="zh-CN" altLang="en-US" sz="2000" dirty="0" smtClean="0">
                <a:solidFill>
                  <a:srgbClr val="0000FF"/>
                </a:solidFill>
                <a:ea typeface="新宋体" panose="02010609030101010101" pitchFamily="49" charset="-122"/>
              </a:rPr>
              <a:t>中</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18" name="Rectangle 19"/>
          <p:cNvSpPr>
            <a:spLocks noChangeArrowheads="1"/>
          </p:cNvSpPr>
          <p:nvPr/>
        </p:nvSpPr>
        <p:spPr bwMode="auto">
          <a:xfrm>
            <a:off x="6428949" y="5137540"/>
            <a:ext cx="337297" cy="3603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dirty="0" smtClean="0">
                <a:solidFill>
                  <a:srgbClr val="000000"/>
                </a:solidFill>
                <a:ea typeface="新宋体" panose="02010609030101010101" pitchFamily="49" charset="-122"/>
              </a:rPr>
              <a:t>a</a:t>
            </a:r>
            <a:endParaRPr lang="en-US" altLang="zh-CN" sz="2000" dirty="0">
              <a:solidFill>
                <a:srgbClr val="008000"/>
              </a:solidFill>
              <a:latin typeface="新宋体" panose="02010609030101010101" pitchFamily="49" charset="-122"/>
              <a:ea typeface="新宋体" panose="02010609030101010101" pitchFamily="49" charset="-122"/>
            </a:endParaRPr>
          </a:p>
        </p:txBody>
      </p:sp>
      <p:sp>
        <p:nvSpPr>
          <p:cNvPr id="21" name="Rectangle 13"/>
          <p:cNvSpPr>
            <a:spLocks noChangeArrowheads="1"/>
          </p:cNvSpPr>
          <p:nvPr/>
        </p:nvSpPr>
        <p:spPr bwMode="auto">
          <a:xfrm>
            <a:off x="6192179" y="2897572"/>
            <a:ext cx="2341349" cy="1398231"/>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solidFill>
                  <a:srgbClr val="0000FF"/>
                </a:solidFill>
                <a:ea typeface="新宋体" panose="02010609030101010101" pitchFamily="49" charset="-122"/>
              </a:rPr>
              <a:t>在函数</a:t>
            </a:r>
            <a:r>
              <a:rPr lang="en-US" altLang="zh-CN" sz="2000" dirty="0" err="1">
                <a:solidFill>
                  <a:srgbClr val="0000FF"/>
                </a:solidFill>
                <a:ea typeface="新宋体" panose="02010609030101010101" pitchFamily="49" charset="-122"/>
              </a:rPr>
              <a:t>gb_test</a:t>
            </a:r>
            <a:r>
              <a:rPr lang="zh-CN" altLang="en-US" sz="2000" dirty="0" smtClean="0">
                <a:solidFill>
                  <a:srgbClr val="0000FF"/>
                </a:solidFill>
                <a:ea typeface="新宋体" panose="02010609030101010101" pitchFamily="49" charset="-122"/>
              </a:rPr>
              <a:t>中</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7" name="右箭头 6"/>
          <p:cNvSpPr/>
          <p:nvPr/>
        </p:nvSpPr>
        <p:spPr>
          <a:xfrm>
            <a:off x="6720737" y="5201173"/>
            <a:ext cx="312234" cy="233095"/>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ctangle 19"/>
          <p:cNvSpPr>
            <a:spLocks noChangeArrowheads="1"/>
          </p:cNvSpPr>
          <p:nvPr/>
        </p:nvSpPr>
        <p:spPr bwMode="auto">
          <a:xfrm>
            <a:off x="6428949" y="3317942"/>
            <a:ext cx="337297" cy="3603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dirty="0" smtClean="0">
                <a:solidFill>
                  <a:srgbClr val="000000"/>
                </a:solidFill>
                <a:ea typeface="新宋体" panose="02010609030101010101" pitchFamily="49" charset="-122"/>
              </a:rPr>
              <a:t>a</a:t>
            </a:r>
            <a:endParaRPr lang="en-US" altLang="zh-CN" sz="2000" dirty="0">
              <a:solidFill>
                <a:srgbClr val="008000"/>
              </a:solidFill>
              <a:latin typeface="新宋体" panose="02010609030101010101" pitchFamily="49" charset="-122"/>
              <a:ea typeface="新宋体" panose="02010609030101010101" pitchFamily="49" charset="-122"/>
            </a:endParaRPr>
          </a:p>
        </p:txBody>
      </p:sp>
      <p:sp>
        <p:nvSpPr>
          <p:cNvPr id="30" name="圆角右箭头 29"/>
          <p:cNvSpPr/>
          <p:nvPr/>
        </p:nvSpPr>
        <p:spPr>
          <a:xfrm rot="5400000">
            <a:off x="6610590" y="3529683"/>
            <a:ext cx="1719847" cy="1495867"/>
          </a:xfrm>
          <a:prstGeom prst="bentArrow">
            <a:avLst>
              <a:gd name="adj1" fmla="val 9345"/>
              <a:gd name="adj2" fmla="val 11955"/>
              <a:gd name="adj3" fmla="val 20528"/>
              <a:gd name="adj4" fmla="val 4375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082742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面向对象程序设计</a:t>
            </a:r>
            <a:r>
              <a:rPr lang="zh-CN" altLang="en-US" dirty="0" smtClean="0"/>
              <a:t>基础</a:t>
            </a:r>
            <a:r>
              <a:rPr lang="en-US" altLang="zh-CN" dirty="0"/>
              <a:t/>
            </a:r>
            <a:br>
              <a:rPr lang="en-US" altLang="zh-CN" dirty="0"/>
            </a:br>
            <a:r>
              <a:rPr lang="en-US" altLang="zh-CN" sz="3200" dirty="0">
                <a:solidFill>
                  <a:schemeClr val="accent6">
                    <a:lumMod val="75000"/>
                  </a:schemeClr>
                </a:solidFill>
              </a:rPr>
              <a:t>(Fundamentals of Object-Oriented Programming)</a:t>
            </a:r>
            <a:endParaRPr lang="zh-CN" altLang="en-US" dirty="0">
              <a:solidFill>
                <a:schemeClr val="accent6">
                  <a:lumMod val="75000"/>
                </a:schemeClr>
              </a:solidFill>
            </a:endParaRPr>
          </a:p>
        </p:txBody>
      </p:sp>
      <p:sp>
        <p:nvSpPr>
          <p:cNvPr id="3" name="副标题 2"/>
          <p:cNvSpPr>
            <a:spLocks noGrp="1"/>
          </p:cNvSpPr>
          <p:nvPr>
            <p:ph type="subTitle" idx="1"/>
          </p:nvPr>
        </p:nvSpPr>
        <p:spPr>
          <a:xfrm>
            <a:off x="-1" y="3457576"/>
            <a:ext cx="9134475" cy="2667000"/>
          </a:xfrm>
        </p:spPr>
        <p:txBody>
          <a:bodyPr>
            <a:normAutofit fontScale="85000" lnSpcReduction="20000"/>
          </a:bodyPr>
          <a:lstStyle/>
          <a:p>
            <a:pPr>
              <a:lnSpc>
                <a:spcPct val="120000"/>
              </a:lnSpc>
            </a:pPr>
            <a:r>
              <a:rPr lang="zh-CN" altLang="en-US" sz="5200" dirty="0" smtClean="0">
                <a:ea typeface="隶书" panose="02010509060101010101" pitchFamily="49" charset="-122"/>
              </a:rPr>
              <a:t>雍</a:t>
            </a:r>
            <a:r>
              <a:rPr lang="zh-CN" altLang="en-US" sz="5200" dirty="0">
                <a:ea typeface="隶书" panose="02010509060101010101" pitchFamily="49" charset="-122"/>
              </a:rPr>
              <a:t>俊海</a:t>
            </a:r>
            <a:endParaRPr lang="en-US" altLang="zh-CN" sz="5200" dirty="0">
              <a:ea typeface="隶书" panose="02010509060101010101" pitchFamily="49" charset="-122"/>
            </a:endParaRPr>
          </a:p>
          <a:p>
            <a:pPr>
              <a:lnSpc>
                <a:spcPct val="120000"/>
              </a:lnSpc>
            </a:pPr>
            <a:r>
              <a:rPr lang="zh-CN" altLang="en-US" dirty="0" smtClean="0">
                <a:ea typeface="隶书" panose="02010509060101010101" pitchFamily="49" charset="-122"/>
              </a:rPr>
              <a:t>清华大学软件学院</a:t>
            </a:r>
            <a:endParaRPr lang="en-US" altLang="zh-CN" dirty="0">
              <a:ea typeface="隶书" panose="02010509060101010101" pitchFamily="49" charset="-122"/>
            </a:endParaRPr>
          </a:p>
          <a:p>
            <a:pPr>
              <a:lnSpc>
                <a:spcPct val="120000"/>
              </a:lnSpc>
            </a:pPr>
            <a:r>
              <a:rPr lang="en-US" altLang="zh-CN" dirty="0"/>
              <a:t>School of Software, Tsinghua University</a:t>
            </a:r>
          </a:p>
          <a:p>
            <a:pPr>
              <a:lnSpc>
                <a:spcPct val="120000"/>
              </a:lnSpc>
            </a:pPr>
            <a:r>
              <a:rPr lang="en-US" altLang="zh-CN" dirty="0"/>
              <a:t>yongjunhai@tsinghua.org.cn</a:t>
            </a:r>
            <a:endParaRPr lang="zh-CN" altLang="en-US" dirty="0">
              <a:ea typeface="隶书" panose="02010509060101010101" pitchFamily="49" charset="-122"/>
            </a:endParaRPr>
          </a:p>
        </p:txBody>
      </p:sp>
      <p:sp>
        <p:nvSpPr>
          <p:cNvPr id="5" name="日期占位符 4"/>
          <p:cNvSpPr>
            <a:spLocks noGrp="1"/>
          </p:cNvSpPr>
          <p:nvPr>
            <p:ph type="dt" sz="half" idx="10"/>
          </p:nvPr>
        </p:nvSpPr>
        <p:spPr/>
        <p:txBody>
          <a:bodyPr/>
          <a:lstStyle/>
          <a:p>
            <a:fld id="{6B034EC7-A483-44A8-8D9D-E5CF8445A484}" type="datetime2">
              <a:rPr lang="zh-CN" altLang="en-US" smtClean="0"/>
              <a:t>2021年3月28日</a:t>
            </a:fld>
            <a:endParaRPr lang="zh-CN" altLang="en-US" dirty="0"/>
          </a:p>
        </p:txBody>
      </p:sp>
      <p:sp>
        <p:nvSpPr>
          <p:cNvPr id="6" name="页脚占位符 5"/>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2635496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p:cNvSpPr>
            <a:spLocks noChangeArrowheads="1"/>
          </p:cNvSpPr>
          <p:nvPr/>
        </p:nvSpPr>
        <p:spPr bwMode="auto">
          <a:xfrm>
            <a:off x="965200" y="3467098"/>
            <a:ext cx="1833032" cy="237114"/>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9" name="AutoShape 5"/>
          <p:cNvSpPr>
            <a:spLocks noChangeArrowheads="1"/>
          </p:cNvSpPr>
          <p:nvPr/>
        </p:nvSpPr>
        <p:spPr bwMode="auto">
          <a:xfrm>
            <a:off x="912273" y="5054600"/>
            <a:ext cx="1576927" cy="248654"/>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a:xfrm>
            <a:off x="0" y="3177"/>
            <a:ext cx="9144000" cy="677048"/>
          </a:xfrm>
        </p:spPr>
        <p:txBody>
          <a:bodyPr/>
          <a:lstStyle/>
          <a:p>
            <a:r>
              <a:rPr lang="zh-CN" altLang="en-US" dirty="0"/>
              <a:t>函数参数的引用传递方式</a:t>
            </a:r>
          </a:p>
        </p:txBody>
      </p:sp>
      <p:sp>
        <p:nvSpPr>
          <p:cNvPr id="3" name="内容占位符 2"/>
          <p:cNvSpPr>
            <a:spLocks noGrp="1"/>
          </p:cNvSpPr>
          <p:nvPr>
            <p:ph idx="1"/>
          </p:nvPr>
        </p:nvSpPr>
        <p:spPr>
          <a:xfrm>
            <a:off x="461963" y="680225"/>
            <a:ext cx="8220075" cy="5676126"/>
          </a:xfrm>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=10):</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&amp; </a:t>
            </a:r>
            <a:r>
              <a:rPr lang="en-US" altLang="zh-CN" sz="1800" dirty="0">
                <a:solidFill>
                  <a:srgbClr val="80808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拷贝</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mb_show</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err="1" smtClean="0">
                <a:solidFill>
                  <a:srgbClr val="0000FF"/>
                </a:solidFill>
                <a:latin typeface="新宋体" panose="02010609030101010101" pitchFamily="49" charset="-122"/>
                <a:ea typeface="新宋体" panose="02010609030101010101" pitchFamily="49" charset="-122"/>
              </a:rPr>
              <a:t>const</a:t>
            </a:r>
            <a:r>
              <a:rPr lang="en-US" altLang="zh-CN" sz="1800" dirty="0" smtClean="0">
                <a:solidFill>
                  <a:srgbClr val="0000FF"/>
                </a:solidFill>
                <a:latin typeface="新宋体" panose="02010609030101010101" pitchFamily="49" charset="-122"/>
                <a:ea typeface="新宋体" panose="02010609030101010101" pitchFamily="49" charset="-122"/>
              </a:rPr>
              <a:t> char</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smtClean="0">
                <a:solidFill>
                  <a:srgbClr val="808080"/>
                </a:solidFill>
                <a:latin typeface="新宋体" panose="02010609030101010101" pitchFamily="49" charset="-122"/>
                <a:ea typeface="新宋体" panose="02010609030101010101" pitchFamily="49" charset="-122"/>
              </a:rPr>
              <a:t>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808080"/>
                </a:solidFill>
                <a:latin typeface="新宋体" panose="02010609030101010101" pitchFamily="49" charset="-122"/>
                <a:ea typeface="新宋体" panose="02010609030101010101" pitchFamily="49" charset="-122"/>
              </a:rPr>
              <a:t>s</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&amp;</a:t>
            </a:r>
            <a:r>
              <a:rPr lang="en-US" altLang="zh-CN" sz="1800" dirty="0">
                <a:solidFill>
                  <a:srgbClr val="80808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20;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.mb_show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在</a:t>
            </a:r>
            <a:r>
              <a:rPr lang="en-US" altLang="zh-CN" sz="1800" dirty="0" err="1">
                <a:solidFill>
                  <a:srgbClr val="A31515"/>
                </a:solidFill>
                <a:latin typeface="新宋体" panose="02010609030101010101" pitchFamily="49" charset="-122"/>
                <a:ea typeface="新宋体" panose="02010609030101010101" pitchFamily="49" charset="-122"/>
              </a:rPr>
              <a:t>gb_test</a:t>
            </a:r>
            <a:r>
              <a:rPr lang="zh-CN" altLang="en-US" sz="1800" dirty="0">
                <a:solidFill>
                  <a:srgbClr val="A31515"/>
                </a:solidFill>
                <a:latin typeface="新宋体" panose="02010609030101010101" pitchFamily="49" charset="-122"/>
                <a:ea typeface="新宋体" panose="02010609030101010101" pitchFamily="49" charset="-122"/>
              </a:rPr>
              <a:t>中，</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gb_test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(a);</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a.mb_show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在</a:t>
            </a:r>
            <a:r>
              <a:rPr lang="en-US" altLang="zh-CN" sz="1800" dirty="0">
                <a:solidFill>
                  <a:srgbClr val="A31515"/>
                </a:solidFill>
                <a:latin typeface="新宋体" panose="02010609030101010101" pitchFamily="49" charset="-122"/>
                <a:ea typeface="新宋体" panose="02010609030101010101" pitchFamily="49" charset="-122"/>
              </a:rPr>
              <a:t>main</a:t>
            </a:r>
            <a:r>
              <a:rPr lang="zh-CN" altLang="en-US" sz="1800" dirty="0">
                <a:solidFill>
                  <a:srgbClr val="A31515"/>
                </a:solidFill>
                <a:latin typeface="新宋体" panose="02010609030101010101" pitchFamily="49" charset="-122"/>
                <a:ea typeface="新宋体" panose="02010609030101010101" pitchFamily="49" charset="-122"/>
              </a:rPr>
              <a:t>中，</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40</a:t>
            </a:fld>
            <a:endParaRPr lang="zh-CN" altLang="en-US"/>
          </a:p>
        </p:txBody>
      </p:sp>
      <p:sp>
        <p:nvSpPr>
          <p:cNvPr id="6" name="Line 4"/>
          <p:cNvSpPr>
            <a:spLocks noChangeShapeType="1"/>
          </p:cNvSpPr>
          <p:nvPr/>
        </p:nvSpPr>
        <p:spPr bwMode="auto">
          <a:xfrm flipV="1">
            <a:off x="0" y="648517"/>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3" name="Text Box 9"/>
          <p:cNvSpPr txBox="1">
            <a:spLocks noChangeArrowheads="1"/>
          </p:cNvSpPr>
          <p:nvPr/>
        </p:nvSpPr>
        <p:spPr bwMode="auto">
          <a:xfrm>
            <a:off x="5836190" y="718226"/>
            <a:ext cx="2717647" cy="1267746"/>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smtClean="0">
                <a:ea typeface="楷体_GB2312" pitchFamily="49" charset="-122"/>
                <a:sym typeface="Wingdings" panose="05000000000000000000" pitchFamily="2" charset="2"/>
              </a:rPr>
              <a:t>结果</a:t>
            </a:r>
            <a:r>
              <a:rPr lang="zh-CN" altLang="pt-BR" sz="2000" dirty="0">
                <a:ea typeface="楷体_GB2312" pitchFamily="49" charset="-122"/>
                <a:sym typeface="Wingdings" panose="05000000000000000000" pitchFamily="2" charset="2"/>
              </a:rPr>
              <a:t>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=10</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在</a:t>
            </a:r>
            <a:r>
              <a:rPr lang="en-US" altLang="zh-CN" sz="2000" dirty="0" err="1">
                <a:solidFill>
                  <a:srgbClr val="0000FF"/>
                </a:solidFill>
                <a:ea typeface="楷体_GB2312" pitchFamily="49" charset="-122"/>
                <a:sym typeface="Wingdings" panose="05000000000000000000" pitchFamily="2" charset="2"/>
              </a:rPr>
              <a:t>gb_test</a:t>
            </a:r>
            <a:r>
              <a:rPr lang="zh-CN" altLang="en-US" sz="2000" dirty="0">
                <a:solidFill>
                  <a:srgbClr val="0000FF"/>
                </a:solidFill>
                <a:ea typeface="楷体_GB2312" pitchFamily="49" charset="-122"/>
                <a:sym typeface="Wingdings" panose="05000000000000000000" pitchFamily="2" charset="2"/>
              </a:rPr>
              <a:t>中，</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=20</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在</a:t>
            </a:r>
            <a:r>
              <a:rPr lang="en-US" altLang="zh-CN" sz="2000" dirty="0">
                <a:solidFill>
                  <a:srgbClr val="0000FF"/>
                </a:solidFill>
                <a:ea typeface="楷体_GB2312" pitchFamily="49" charset="-122"/>
                <a:sym typeface="Wingdings" panose="05000000000000000000" pitchFamily="2" charset="2"/>
              </a:rPr>
              <a:t>main</a:t>
            </a:r>
            <a:r>
              <a:rPr lang="zh-CN" altLang="en-US" sz="2000" dirty="0">
                <a:solidFill>
                  <a:srgbClr val="0000FF"/>
                </a:solidFill>
                <a:ea typeface="楷体_GB2312" pitchFamily="49" charset="-122"/>
                <a:sym typeface="Wingdings" panose="05000000000000000000" pitchFamily="2" charset="2"/>
              </a:rPr>
              <a:t>中，</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=20</a:t>
            </a:r>
          </a:p>
        </p:txBody>
      </p:sp>
      <p:sp>
        <p:nvSpPr>
          <p:cNvPr id="15" name="Rectangle 13"/>
          <p:cNvSpPr>
            <a:spLocks noChangeArrowheads="1"/>
          </p:cNvSpPr>
          <p:nvPr/>
        </p:nvSpPr>
        <p:spPr bwMode="auto">
          <a:xfrm>
            <a:off x="7076670" y="5137540"/>
            <a:ext cx="1456859" cy="1008062"/>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smtClean="0">
                <a:solidFill>
                  <a:srgbClr val="0000FF"/>
                </a:solidFill>
                <a:ea typeface="新宋体" panose="02010609030101010101" pitchFamily="49" charset="-122"/>
              </a:rPr>
              <a:t>实例对象</a:t>
            </a:r>
            <a:r>
              <a:rPr lang="en-US" altLang="zh-CN" sz="2000" dirty="0" smtClean="0">
                <a:solidFill>
                  <a:srgbClr val="0000FF"/>
                </a:solidFill>
                <a:ea typeface="新宋体" panose="02010609030101010101" pitchFamily="49" charset="-122"/>
              </a:rPr>
              <a:t>a</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16" name="Rectangle 14"/>
          <p:cNvSpPr>
            <a:spLocks noChangeArrowheads="1"/>
          </p:cNvSpPr>
          <p:nvPr/>
        </p:nvSpPr>
        <p:spPr bwMode="auto">
          <a:xfrm>
            <a:off x="7242661" y="5458215"/>
            <a:ext cx="1290869" cy="358775"/>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dirty="0" err="1" smtClean="0">
                <a:solidFill>
                  <a:srgbClr val="000000"/>
                </a:solidFill>
                <a:ea typeface="新宋体" panose="02010609030101010101" pitchFamily="49" charset="-122"/>
              </a:rPr>
              <a:t>m_a</a:t>
            </a:r>
            <a:r>
              <a:rPr lang="en-US" altLang="zh-CN" sz="2000" dirty="0" smtClean="0">
                <a:solidFill>
                  <a:srgbClr val="000000"/>
                </a:solidFill>
                <a:ea typeface="新宋体" panose="02010609030101010101" pitchFamily="49" charset="-122"/>
              </a:rPr>
              <a:t>=</a:t>
            </a:r>
            <a:r>
              <a:rPr lang="en-US" altLang="zh-CN" sz="2000" dirty="0" smtClean="0">
                <a:solidFill>
                  <a:srgbClr val="FF0000"/>
                </a:solidFill>
                <a:ea typeface="新宋体" panose="02010609030101010101" pitchFamily="49" charset="-122"/>
              </a:rPr>
              <a:t>20</a:t>
            </a:r>
            <a:endParaRPr lang="en-US" altLang="zh-CN" sz="2000" dirty="0">
              <a:solidFill>
                <a:srgbClr val="FF0000"/>
              </a:solidFill>
              <a:latin typeface="新宋体" panose="02010609030101010101" pitchFamily="49" charset="-122"/>
              <a:ea typeface="新宋体" panose="02010609030101010101" pitchFamily="49" charset="-122"/>
            </a:endParaRPr>
          </a:p>
        </p:txBody>
      </p:sp>
      <p:sp>
        <p:nvSpPr>
          <p:cNvPr id="17" name="Rectangle 13"/>
          <p:cNvSpPr>
            <a:spLocks noChangeArrowheads="1"/>
          </p:cNvSpPr>
          <p:nvPr/>
        </p:nvSpPr>
        <p:spPr bwMode="auto">
          <a:xfrm>
            <a:off x="6192180" y="4747371"/>
            <a:ext cx="2341349" cy="1398231"/>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solidFill>
                  <a:srgbClr val="0000FF"/>
                </a:solidFill>
                <a:ea typeface="新宋体" panose="02010609030101010101" pitchFamily="49" charset="-122"/>
              </a:rPr>
              <a:t>在函数</a:t>
            </a:r>
            <a:r>
              <a:rPr lang="en-US" altLang="zh-CN" sz="2000" dirty="0">
                <a:solidFill>
                  <a:srgbClr val="0000FF"/>
                </a:solidFill>
                <a:ea typeface="新宋体" panose="02010609030101010101" pitchFamily="49" charset="-122"/>
              </a:rPr>
              <a:t>main</a:t>
            </a:r>
            <a:r>
              <a:rPr lang="zh-CN" altLang="en-US" sz="2000" dirty="0" smtClean="0">
                <a:solidFill>
                  <a:srgbClr val="0000FF"/>
                </a:solidFill>
                <a:ea typeface="新宋体" panose="02010609030101010101" pitchFamily="49" charset="-122"/>
              </a:rPr>
              <a:t>中</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18" name="Rectangle 19"/>
          <p:cNvSpPr>
            <a:spLocks noChangeArrowheads="1"/>
          </p:cNvSpPr>
          <p:nvPr/>
        </p:nvSpPr>
        <p:spPr bwMode="auto">
          <a:xfrm>
            <a:off x="6428949" y="5137540"/>
            <a:ext cx="337297" cy="3603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dirty="0" smtClean="0">
                <a:solidFill>
                  <a:srgbClr val="000000"/>
                </a:solidFill>
                <a:ea typeface="新宋体" panose="02010609030101010101" pitchFamily="49" charset="-122"/>
              </a:rPr>
              <a:t>a</a:t>
            </a:r>
            <a:endParaRPr lang="en-US" altLang="zh-CN" sz="2000" dirty="0">
              <a:solidFill>
                <a:srgbClr val="008000"/>
              </a:solidFill>
              <a:latin typeface="新宋体" panose="02010609030101010101" pitchFamily="49" charset="-122"/>
              <a:ea typeface="新宋体" panose="02010609030101010101" pitchFamily="49" charset="-122"/>
            </a:endParaRPr>
          </a:p>
        </p:txBody>
      </p:sp>
      <p:sp>
        <p:nvSpPr>
          <p:cNvPr id="21" name="Rectangle 13"/>
          <p:cNvSpPr>
            <a:spLocks noChangeArrowheads="1"/>
          </p:cNvSpPr>
          <p:nvPr/>
        </p:nvSpPr>
        <p:spPr bwMode="auto">
          <a:xfrm>
            <a:off x="6192179" y="2897572"/>
            <a:ext cx="2341349" cy="1398231"/>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solidFill>
                  <a:srgbClr val="0000FF"/>
                </a:solidFill>
                <a:ea typeface="新宋体" panose="02010609030101010101" pitchFamily="49" charset="-122"/>
              </a:rPr>
              <a:t>在函数</a:t>
            </a:r>
            <a:r>
              <a:rPr lang="en-US" altLang="zh-CN" sz="2000" dirty="0" err="1">
                <a:solidFill>
                  <a:srgbClr val="0000FF"/>
                </a:solidFill>
                <a:ea typeface="新宋体" panose="02010609030101010101" pitchFamily="49" charset="-122"/>
              </a:rPr>
              <a:t>gb_test</a:t>
            </a:r>
            <a:r>
              <a:rPr lang="zh-CN" altLang="en-US" sz="2000" dirty="0" smtClean="0">
                <a:solidFill>
                  <a:srgbClr val="0000FF"/>
                </a:solidFill>
                <a:ea typeface="新宋体" panose="02010609030101010101" pitchFamily="49" charset="-122"/>
              </a:rPr>
              <a:t>中</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7" name="右箭头 6"/>
          <p:cNvSpPr/>
          <p:nvPr/>
        </p:nvSpPr>
        <p:spPr>
          <a:xfrm>
            <a:off x="6720737" y="5201173"/>
            <a:ext cx="312234" cy="233095"/>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ctangle 19"/>
          <p:cNvSpPr>
            <a:spLocks noChangeArrowheads="1"/>
          </p:cNvSpPr>
          <p:nvPr/>
        </p:nvSpPr>
        <p:spPr bwMode="auto">
          <a:xfrm>
            <a:off x="6428949" y="3317942"/>
            <a:ext cx="337297" cy="3603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dirty="0" smtClean="0">
                <a:solidFill>
                  <a:srgbClr val="000000"/>
                </a:solidFill>
                <a:ea typeface="新宋体" panose="02010609030101010101" pitchFamily="49" charset="-122"/>
              </a:rPr>
              <a:t>a</a:t>
            </a:r>
            <a:endParaRPr lang="en-US" altLang="zh-CN" sz="2000" dirty="0">
              <a:solidFill>
                <a:srgbClr val="008000"/>
              </a:solidFill>
              <a:latin typeface="新宋体" panose="02010609030101010101" pitchFamily="49" charset="-122"/>
              <a:ea typeface="新宋体" panose="02010609030101010101" pitchFamily="49" charset="-122"/>
            </a:endParaRPr>
          </a:p>
        </p:txBody>
      </p:sp>
      <p:sp>
        <p:nvSpPr>
          <p:cNvPr id="30" name="圆角右箭头 29"/>
          <p:cNvSpPr/>
          <p:nvPr/>
        </p:nvSpPr>
        <p:spPr>
          <a:xfrm rot="5400000">
            <a:off x="6610590" y="3529683"/>
            <a:ext cx="1719847" cy="1495867"/>
          </a:xfrm>
          <a:prstGeom prst="bentArrow">
            <a:avLst>
              <a:gd name="adj1" fmla="val 9345"/>
              <a:gd name="adj2" fmla="val 11955"/>
              <a:gd name="adj3" fmla="val 20528"/>
              <a:gd name="adj4" fmla="val 4375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73018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p:cNvSpPr>
            <a:spLocks noChangeArrowheads="1"/>
          </p:cNvSpPr>
          <p:nvPr/>
        </p:nvSpPr>
        <p:spPr bwMode="auto">
          <a:xfrm>
            <a:off x="965200" y="3697184"/>
            <a:ext cx="3754120" cy="237114"/>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9" name="AutoShape 5"/>
          <p:cNvSpPr>
            <a:spLocks noChangeArrowheads="1"/>
          </p:cNvSpPr>
          <p:nvPr/>
        </p:nvSpPr>
        <p:spPr bwMode="auto">
          <a:xfrm>
            <a:off x="912273" y="5054600"/>
            <a:ext cx="1576927" cy="248654"/>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a:xfrm>
            <a:off x="0" y="3177"/>
            <a:ext cx="9144000" cy="677048"/>
          </a:xfrm>
        </p:spPr>
        <p:txBody>
          <a:bodyPr/>
          <a:lstStyle/>
          <a:p>
            <a:r>
              <a:rPr lang="zh-CN" altLang="en-US" dirty="0"/>
              <a:t>函数参数的引用传递方式</a:t>
            </a:r>
          </a:p>
        </p:txBody>
      </p:sp>
      <p:sp>
        <p:nvSpPr>
          <p:cNvPr id="3" name="内容占位符 2"/>
          <p:cNvSpPr>
            <a:spLocks noGrp="1"/>
          </p:cNvSpPr>
          <p:nvPr>
            <p:ph idx="1"/>
          </p:nvPr>
        </p:nvSpPr>
        <p:spPr>
          <a:xfrm>
            <a:off x="461963" y="680225"/>
            <a:ext cx="8220075" cy="5676126"/>
          </a:xfrm>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=10):</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&amp; </a:t>
            </a:r>
            <a:r>
              <a:rPr lang="en-US" altLang="zh-CN" sz="1800" dirty="0">
                <a:solidFill>
                  <a:srgbClr val="80808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拷贝</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mb_show</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err="1" smtClean="0">
                <a:solidFill>
                  <a:srgbClr val="0000FF"/>
                </a:solidFill>
                <a:latin typeface="新宋体" panose="02010609030101010101" pitchFamily="49" charset="-122"/>
                <a:ea typeface="新宋体" panose="02010609030101010101" pitchFamily="49" charset="-122"/>
              </a:rPr>
              <a:t>const</a:t>
            </a:r>
            <a:r>
              <a:rPr lang="en-US" altLang="zh-CN" sz="1800" dirty="0" smtClean="0">
                <a:solidFill>
                  <a:srgbClr val="0000FF"/>
                </a:solidFill>
                <a:latin typeface="新宋体" panose="02010609030101010101" pitchFamily="49" charset="-122"/>
                <a:ea typeface="新宋体" panose="02010609030101010101" pitchFamily="49" charset="-122"/>
              </a:rPr>
              <a:t> char</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smtClean="0">
                <a:solidFill>
                  <a:srgbClr val="808080"/>
                </a:solidFill>
                <a:latin typeface="新宋体" panose="02010609030101010101" pitchFamily="49" charset="-122"/>
                <a:ea typeface="新宋体" panose="02010609030101010101" pitchFamily="49" charset="-122"/>
              </a:rPr>
              <a:t>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808080"/>
                </a:solidFill>
                <a:latin typeface="新宋体" panose="02010609030101010101" pitchFamily="49" charset="-122"/>
                <a:ea typeface="新宋体" panose="02010609030101010101" pitchFamily="49" charset="-122"/>
              </a:rPr>
              <a:t>s</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&amp;</a:t>
            </a:r>
            <a:r>
              <a:rPr lang="en-US" altLang="zh-CN" sz="1800" dirty="0">
                <a:solidFill>
                  <a:srgbClr val="80808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20;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.mb_show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在</a:t>
            </a:r>
            <a:r>
              <a:rPr lang="en-US" altLang="zh-CN" sz="1800" dirty="0" err="1">
                <a:solidFill>
                  <a:srgbClr val="A31515"/>
                </a:solidFill>
                <a:latin typeface="新宋体" panose="02010609030101010101" pitchFamily="49" charset="-122"/>
                <a:ea typeface="新宋体" panose="02010609030101010101" pitchFamily="49" charset="-122"/>
              </a:rPr>
              <a:t>gb_test</a:t>
            </a:r>
            <a:r>
              <a:rPr lang="zh-CN" altLang="en-US" sz="1800" dirty="0">
                <a:solidFill>
                  <a:srgbClr val="A31515"/>
                </a:solidFill>
                <a:latin typeface="新宋体" panose="02010609030101010101" pitchFamily="49" charset="-122"/>
                <a:ea typeface="新宋体" panose="02010609030101010101" pitchFamily="49" charset="-122"/>
              </a:rPr>
              <a:t>中，</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gb_test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(a);</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a.mb_show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在</a:t>
            </a:r>
            <a:r>
              <a:rPr lang="en-US" altLang="zh-CN" sz="1800" dirty="0">
                <a:solidFill>
                  <a:srgbClr val="A31515"/>
                </a:solidFill>
                <a:latin typeface="新宋体" panose="02010609030101010101" pitchFamily="49" charset="-122"/>
                <a:ea typeface="新宋体" panose="02010609030101010101" pitchFamily="49" charset="-122"/>
              </a:rPr>
              <a:t>main</a:t>
            </a:r>
            <a:r>
              <a:rPr lang="zh-CN" altLang="en-US" sz="1800" dirty="0">
                <a:solidFill>
                  <a:srgbClr val="A31515"/>
                </a:solidFill>
                <a:latin typeface="新宋体" panose="02010609030101010101" pitchFamily="49" charset="-122"/>
                <a:ea typeface="新宋体" panose="02010609030101010101" pitchFamily="49" charset="-122"/>
              </a:rPr>
              <a:t>中，</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41</a:t>
            </a:fld>
            <a:endParaRPr lang="zh-CN" altLang="en-US"/>
          </a:p>
        </p:txBody>
      </p:sp>
      <p:sp>
        <p:nvSpPr>
          <p:cNvPr id="6" name="Line 4"/>
          <p:cNvSpPr>
            <a:spLocks noChangeShapeType="1"/>
          </p:cNvSpPr>
          <p:nvPr/>
        </p:nvSpPr>
        <p:spPr bwMode="auto">
          <a:xfrm flipV="1">
            <a:off x="0" y="648517"/>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3" name="Text Box 9"/>
          <p:cNvSpPr txBox="1">
            <a:spLocks noChangeArrowheads="1"/>
          </p:cNvSpPr>
          <p:nvPr/>
        </p:nvSpPr>
        <p:spPr bwMode="auto">
          <a:xfrm>
            <a:off x="5836190" y="718226"/>
            <a:ext cx="2717647" cy="1267746"/>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smtClean="0">
                <a:ea typeface="楷体_GB2312" pitchFamily="49" charset="-122"/>
                <a:sym typeface="Wingdings" panose="05000000000000000000" pitchFamily="2" charset="2"/>
              </a:rPr>
              <a:t>结果</a:t>
            </a:r>
            <a:r>
              <a:rPr lang="zh-CN" altLang="pt-BR" sz="2000" dirty="0">
                <a:ea typeface="楷体_GB2312" pitchFamily="49" charset="-122"/>
                <a:sym typeface="Wingdings" panose="05000000000000000000" pitchFamily="2" charset="2"/>
              </a:rPr>
              <a:t>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=10</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在</a:t>
            </a:r>
            <a:r>
              <a:rPr lang="en-US" altLang="zh-CN" sz="2000" dirty="0" err="1">
                <a:solidFill>
                  <a:srgbClr val="0000FF"/>
                </a:solidFill>
                <a:ea typeface="楷体_GB2312" pitchFamily="49" charset="-122"/>
                <a:sym typeface="Wingdings" panose="05000000000000000000" pitchFamily="2" charset="2"/>
              </a:rPr>
              <a:t>gb_test</a:t>
            </a:r>
            <a:r>
              <a:rPr lang="zh-CN" altLang="en-US" sz="2000" dirty="0">
                <a:solidFill>
                  <a:srgbClr val="0000FF"/>
                </a:solidFill>
                <a:ea typeface="楷体_GB2312" pitchFamily="49" charset="-122"/>
                <a:sym typeface="Wingdings" panose="05000000000000000000" pitchFamily="2" charset="2"/>
              </a:rPr>
              <a:t>中，</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=20</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在</a:t>
            </a:r>
            <a:r>
              <a:rPr lang="en-US" altLang="zh-CN" sz="2000" dirty="0">
                <a:solidFill>
                  <a:srgbClr val="0000FF"/>
                </a:solidFill>
                <a:ea typeface="楷体_GB2312" pitchFamily="49" charset="-122"/>
                <a:sym typeface="Wingdings" panose="05000000000000000000" pitchFamily="2" charset="2"/>
              </a:rPr>
              <a:t>main</a:t>
            </a:r>
            <a:r>
              <a:rPr lang="zh-CN" altLang="en-US" sz="2000" dirty="0">
                <a:solidFill>
                  <a:srgbClr val="0000FF"/>
                </a:solidFill>
                <a:ea typeface="楷体_GB2312" pitchFamily="49" charset="-122"/>
                <a:sym typeface="Wingdings" panose="05000000000000000000" pitchFamily="2" charset="2"/>
              </a:rPr>
              <a:t>中，</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=20</a:t>
            </a:r>
          </a:p>
        </p:txBody>
      </p:sp>
      <p:sp>
        <p:nvSpPr>
          <p:cNvPr id="15" name="Rectangle 13"/>
          <p:cNvSpPr>
            <a:spLocks noChangeArrowheads="1"/>
          </p:cNvSpPr>
          <p:nvPr/>
        </p:nvSpPr>
        <p:spPr bwMode="auto">
          <a:xfrm>
            <a:off x="7076670" y="5137540"/>
            <a:ext cx="1456859" cy="1008062"/>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smtClean="0">
                <a:solidFill>
                  <a:srgbClr val="0000FF"/>
                </a:solidFill>
                <a:ea typeface="新宋体" panose="02010609030101010101" pitchFamily="49" charset="-122"/>
              </a:rPr>
              <a:t>实例对象</a:t>
            </a:r>
            <a:r>
              <a:rPr lang="en-US" altLang="zh-CN" sz="2000" dirty="0" smtClean="0">
                <a:solidFill>
                  <a:srgbClr val="0000FF"/>
                </a:solidFill>
                <a:ea typeface="新宋体" panose="02010609030101010101" pitchFamily="49" charset="-122"/>
              </a:rPr>
              <a:t>a</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16" name="Rectangle 14"/>
          <p:cNvSpPr>
            <a:spLocks noChangeArrowheads="1"/>
          </p:cNvSpPr>
          <p:nvPr/>
        </p:nvSpPr>
        <p:spPr bwMode="auto">
          <a:xfrm>
            <a:off x="7242661" y="5458215"/>
            <a:ext cx="1290869" cy="358775"/>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dirty="0" err="1" smtClean="0">
                <a:solidFill>
                  <a:srgbClr val="000000"/>
                </a:solidFill>
                <a:ea typeface="新宋体" panose="02010609030101010101" pitchFamily="49" charset="-122"/>
              </a:rPr>
              <a:t>m_a</a:t>
            </a:r>
            <a:r>
              <a:rPr lang="en-US" altLang="zh-CN" sz="2000" dirty="0" smtClean="0">
                <a:solidFill>
                  <a:srgbClr val="000000"/>
                </a:solidFill>
                <a:ea typeface="新宋体" panose="02010609030101010101" pitchFamily="49" charset="-122"/>
              </a:rPr>
              <a:t>=</a:t>
            </a:r>
            <a:r>
              <a:rPr lang="en-US" altLang="zh-CN" sz="2000" dirty="0" smtClean="0">
                <a:solidFill>
                  <a:srgbClr val="FF0000"/>
                </a:solidFill>
                <a:ea typeface="新宋体" panose="02010609030101010101" pitchFamily="49" charset="-122"/>
              </a:rPr>
              <a:t>20</a:t>
            </a:r>
            <a:endParaRPr lang="en-US" altLang="zh-CN" sz="2000" dirty="0">
              <a:solidFill>
                <a:srgbClr val="FF0000"/>
              </a:solidFill>
              <a:latin typeface="新宋体" panose="02010609030101010101" pitchFamily="49" charset="-122"/>
              <a:ea typeface="新宋体" panose="02010609030101010101" pitchFamily="49" charset="-122"/>
            </a:endParaRPr>
          </a:p>
        </p:txBody>
      </p:sp>
      <p:sp>
        <p:nvSpPr>
          <p:cNvPr id="17" name="Rectangle 13"/>
          <p:cNvSpPr>
            <a:spLocks noChangeArrowheads="1"/>
          </p:cNvSpPr>
          <p:nvPr/>
        </p:nvSpPr>
        <p:spPr bwMode="auto">
          <a:xfrm>
            <a:off x="6192180" y="4747371"/>
            <a:ext cx="2341349" cy="1398231"/>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solidFill>
                  <a:srgbClr val="0000FF"/>
                </a:solidFill>
                <a:ea typeface="新宋体" panose="02010609030101010101" pitchFamily="49" charset="-122"/>
              </a:rPr>
              <a:t>在函数</a:t>
            </a:r>
            <a:r>
              <a:rPr lang="en-US" altLang="zh-CN" sz="2000" dirty="0">
                <a:solidFill>
                  <a:srgbClr val="0000FF"/>
                </a:solidFill>
                <a:ea typeface="新宋体" panose="02010609030101010101" pitchFamily="49" charset="-122"/>
              </a:rPr>
              <a:t>main</a:t>
            </a:r>
            <a:r>
              <a:rPr lang="zh-CN" altLang="en-US" sz="2000" dirty="0" smtClean="0">
                <a:solidFill>
                  <a:srgbClr val="0000FF"/>
                </a:solidFill>
                <a:ea typeface="新宋体" panose="02010609030101010101" pitchFamily="49" charset="-122"/>
              </a:rPr>
              <a:t>中</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18" name="Rectangle 19"/>
          <p:cNvSpPr>
            <a:spLocks noChangeArrowheads="1"/>
          </p:cNvSpPr>
          <p:nvPr/>
        </p:nvSpPr>
        <p:spPr bwMode="auto">
          <a:xfrm>
            <a:off x="6428949" y="5137540"/>
            <a:ext cx="337297" cy="3603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dirty="0" smtClean="0">
                <a:solidFill>
                  <a:srgbClr val="000000"/>
                </a:solidFill>
                <a:ea typeface="新宋体" panose="02010609030101010101" pitchFamily="49" charset="-122"/>
              </a:rPr>
              <a:t>a</a:t>
            </a:r>
            <a:endParaRPr lang="en-US" altLang="zh-CN" sz="2000" dirty="0">
              <a:solidFill>
                <a:srgbClr val="008000"/>
              </a:solidFill>
              <a:latin typeface="新宋体" panose="02010609030101010101" pitchFamily="49" charset="-122"/>
              <a:ea typeface="新宋体" panose="02010609030101010101" pitchFamily="49" charset="-122"/>
            </a:endParaRPr>
          </a:p>
        </p:txBody>
      </p:sp>
      <p:sp>
        <p:nvSpPr>
          <p:cNvPr id="21" name="Rectangle 13"/>
          <p:cNvSpPr>
            <a:spLocks noChangeArrowheads="1"/>
          </p:cNvSpPr>
          <p:nvPr/>
        </p:nvSpPr>
        <p:spPr bwMode="auto">
          <a:xfrm>
            <a:off x="6192179" y="2897572"/>
            <a:ext cx="2341349" cy="1398231"/>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solidFill>
                  <a:srgbClr val="0000FF"/>
                </a:solidFill>
                <a:ea typeface="新宋体" panose="02010609030101010101" pitchFamily="49" charset="-122"/>
              </a:rPr>
              <a:t>在函数</a:t>
            </a:r>
            <a:r>
              <a:rPr lang="en-US" altLang="zh-CN" sz="2000" dirty="0" err="1">
                <a:solidFill>
                  <a:srgbClr val="0000FF"/>
                </a:solidFill>
                <a:ea typeface="新宋体" panose="02010609030101010101" pitchFamily="49" charset="-122"/>
              </a:rPr>
              <a:t>gb_test</a:t>
            </a:r>
            <a:r>
              <a:rPr lang="zh-CN" altLang="en-US" sz="2000" dirty="0" smtClean="0">
                <a:solidFill>
                  <a:srgbClr val="0000FF"/>
                </a:solidFill>
                <a:ea typeface="新宋体" panose="02010609030101010101" pitchFamily="49" charset="-122"/>
              </a:rPr>
              <a:t>中</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7" name="右箭头 6"/>
          <p:cNvSpPr/>
          <p:nvPr/>
        </p:nvSpPr>
        <p:spPr>
          <a:xfrm>
            <a:off x="6720737" y="5201173"/>
            <a:ext cx="312234" cy="233095"/>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ctangle 19"/>
          <p:cNvSpPr>
            <a:spLocks noChangeArrowheads="1"/>
          </p:cNvSpPr>
          <p:nvPr/>
        </p:nvSpPr>
        <p:spPr bwMode="auto">
          <a:xfrm>
            <a:off x="6428949" y="3317942"/>
            <a:ext cx="337297" cy="3603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dirty="0" smtClean="0">
                <a:solidFill>
                  <a:srgbClr val="000000"/>
                </a:solidFill>
                <a:ea typeface="新宋体" panose="02010609030101010101" pitchFamily="49" charset="-122"/>
              </a:rPr>
              <a:t>a</a:t>
            </a:r>
            <a:endParaRPr lang="en-US" altLang="zh-CN" sz="2000" dirty="0">
              <a:solidFill>
                <a:srgbClr val="008000"/>
              </a:solidFill>
              <a:latin typeface="新宋体" panose="02010609030101010101" pitchFamily="49" charset="-122"/>
              <a:ea typeface="新宋体" panose="02010609030101010101" pitchFamily="49" charset="-122"/>
            </a:endParaRPr>
          </a:p>
        </p:txBody>
      </p:sp>
      <p:sp>
        <p:nvSpPr>
          <p:cNvPr id="30" name="圆角右箭头 29"/>
          <p:cNvSpPr/>
          <p:nvPr/>
        </p:nvSpPr>
        <p:spPr>
          <a:xfrm rot="5400000">
            <a:off x="6610590" y="3529683"/>
            <a:ext cx="1719847" cy="1495867"/>
          </a:xfrm>
          <a:prstGeom prst="bentArrow">
            <a:avLst>
              <a:gd name="adj1" fmla="val 9345"/>
              <a:gd name="adj2" fmla="val 11955"/>
              <a:gd name="adj3" fmla="val 20528"/>
              <a:gd name="adj4" fmla="val 4375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 Box 9"/>
          <p:cNvSpPr txBox="1">
            <a:spLocks noChangeArrowheads="1"/>
          </p:cNvSpPr>
          <p:nvPr/>
        </p:nvSpPr>
        <p:spPr bwMode="auto">
          <a:xfrm>
            <a:off x="3308453" y="2907876"/>
            <a:ext cx="2748430" cy="70312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smtClean="0">
                <a:ea typeface="楷体_GB2312" pitchFamily="49" charset="-122"/>
                <a:sym typeface="Wingdings" panose="05000000000000000000" pitchFamily="2" charset="2"/>
              </a:rPr>
              <a:t>输出</a:t>
            </a:r>
            <a:r>
              <a:rPr lang="pt-BR" altLang="zh-CN" sz="2000" dirty="0">
                <a:ea typeface="楷体_GB2312" pitchFamily="49" charset="-122"/>
                <a:sym typeface="Wingdings" panose="05000000000000000000" pitchFamily="2" charset="2"/>
              </a:rPr>
              <a:t>:</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在</a:t>
            </a:r>
            <a:r>
              <a:rPr lang="en-US" altLang="zh-CN" sz="2000" dirty="0" err="1">
                <a:solidFill>
                  <a:srgbClr val="0000FF"/>
                </a:solidFill>
                <a:ea typeface="楷体_GB2312" pitchFamily="49" charset="-122"/>
                <a:sym typeface="Wingdings" panose="05000000000000000000" pitchFamily="2" charset="2"/>
              </a:rPr>
              <a:t>gb_test</a:t>
            </a:r>
            <a:r>
              <a:rPr lang="zh-CN" altLang="en-US" sz="2000" dirty="0">
                <a:solidFill>
                  <a:srgbClr val="0000FF"/>
                </a:solidFill>
                <a:ea typeface="楷体_GB2312" pitchFamily="49" charset="-122"/>
                <a:sym typeface="Wingdings" panose="05000000000000000000" pitchFamily="2" charset="2"/>
              </a:rPr>
              <a:t>中，</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=20</a:t>
            </a:r>
          </a:p>
        </p:txBody>
      </p:sp>
    </p:spTree>
    <p:extLst>
      <p:ext uri="{BB962C8B-B14F-4D97-AF65-F5344CB8AC3E}">
        <p14:creationId xmlns:p14="http://schemas.microsoft.com/office/powerpoint/2010/main" val="28750811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p:cNvSpPr>
            <a:spLocks noChangeArrowheads="1"/>
          </p:cNvSpPr>
          <p:nvPr/>
        </p:nvSpPr>
        <p:spPr bwMode="auto">
          <a:xfrm>
            <a:off x="943663" y="5301718"/>
            <a:ext cx="3399737" cy="237114"/>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a:xfrm>
            <a:off x="0" y="3177"/>
            <a:ext cx="9144000" cy="677048"/>
          </a:xfrm>
        </p:spPr>
        <p:txBody>
          <a:bodyPr/>
          <a:lstStyle/>
          <a:p>
            <a:r>
              <a:rPr lang="zh-CN" altLang="en-US" dirty="0"/>
              <a:t>函数参数的引用传递方式</a:t>
            </a:r>
          </a:p>
        </p:txBody>
      </p:sp>
      <p:sp>
        <p:nvSpPr>
          <p:cNvPr id="3" name="内容占位符 2"/>
          <p:cNvSpPr>
            <a:spLocks noGrp="1"/>
          </p:cNvSpPr>
          <p:nvPr>
            <p:ph idx="1"/>
          </p:nvPr>
        </p:nvSpPr>
        <p:spPr>
          <a:xfrm>
            <a:off x="461963" y="680225"/>
            <a:ext cx="8220075" cy="5676126"/>
          </a:xfrm>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=10):</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err="1">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&amp; </a:t>
            </a:r>
            <a:r>
              <a:rPr lang="en-US" altLang="zh-CN" sz="1800" dirty="0">
                <a:solidFill>
                  <a:srgbClr val="80808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拷贝</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mb_show</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err="1" smtClean="0">
                <a:solidFill>
                  <a:srgbClr val="0000FF"/>
                </a:solidFill>
                <a:latin typeface="新宋体" panose="02010609030101010101" pitchFamily="49" charset="-122"/>
                <a:ea typeface="新宋体" panose="02010609030101010101" pitchFamily="49" charset="-122"/>
              </a:rPr>
              <a:t>const</a:t>
            </a:r>
            <a:r>
              <a:rPr lang="en-US" altLang="zh-CN" sz="1800" dirty="0" smtClean="0">
                <a:solidFill>
                  <a:srgbClr val="0000FF"/>
                </a:solidFill>
                <a:latin typeface="新宋体" panose="02010609030101010101" pitchFamily="49" charset="-122"/>
                <a:ea typeface="新宋体" panose="02010609030101010101" pitchFamily="49" charset="-122"/>
              </a:rPr>
              <a:t> char</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smtClean="0">
                <a:solidFill>
                  <a:srgbClr val="808080"/>
                </a:solidFill>
                <a:latin typeface="新宋体" panose="02010609030101010101" pitchFamily="49" charset="-122"/>
                <a:ea typeface="新宋体" panose="02010609030101010101" pitchFamily="49" charset="-122"/>
              </a:rPr>
              <a:t>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808080"/>
                </a:solidFill>
                <a:latin typeface="新宋体" panose="02010609030101010101" pitchFamily="49" charset="-122"/>
                <a:ea typeface="新宋体" panose="02010609030101010101" pitchFamily="49" charset="-122"/>
              </a:rPr>
              <a:t>s</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&amp;</a:t>
            </a:r>
            <a:r>
              <a:rPr lang="en-US" altLang="zh-CN" sz="1800" dirty="0">
                <a:solidFill>
                  <a:srgbClr val="80808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20;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a:t>
            </a:r>
            <a:r>
              <a:rPr lang="en-US" altLang="zh-CN" sz="1800" dirty="0" err="1">
                <a:solidFill>
                  <a:srgbClr val="000000"/>
                </a:solidFill>
                <a:latin typeface="新宋体" panose="02010609030101010101" pitchFamily="49" charset="-122"/>
                <a:ea typeface="新宋体" panose="02010609030101010101" pitchFamily="49" charset="-122"/>
              </a:rPr>
              <a:t>.mb_show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在</a:t>
            </a:r>
            <a:r>
              <a:rPr lang="en-US" altLang="zh-CN" sz="1800" dirty="0" err="1">
                <a:solidFill>
                  <a:srgbClr val="A31515"/>
                </a:solidFill>
                <a:latin typeface="新宋体" panose="02010609030101010101" pitchFamily="49" charset="-122"/>
                <a:ea typeface="新宋体" panose="02010609030101010101" pitchFamily="49" charset="-122"/>
              </a:rPr>
              <a:t>gb_test</a:t>
            </a:r>
            <a:r>
              <a:rPr lang="zh-CN" altLang="en-US" sz="1800" dirty="0">
                <a:solidFill>
                  <a:srgbClr val="A31515"/>
                </a:solidFill>
                <a:latin typeface="新宋体" panose="02010609030101010101" pitchFamily="49" charset="-122"/>
                <a:ea typeface="新宋体" panose="02010609030101010101" pitchFamily="49" charset="-122"/>
              </a:rPr>
              <a:t>中，</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gb_test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(a);</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a.mb_show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在</a:t>
            </a:r>
            <a:r>
              <a:rPr lang="en-US" altLang="zh-CN" sz="1800" dirty="0">
                <a:solidFill>
                  <a:srgbClr val="A31515"/>
                </a:solidFill>
                <a:latin typeface="新宋体" panose="02010609030101010101" pitchFamily="49" charset="-122"/>
                <a:ea typeface="新宋体" panose="02010609030101010101" pitchFamily="49" charset="-122"/>
              </a:rPr>
              <a:t>main</a:t>
            </a:r>
            <a:r>
              <a:rPr lang="zh-CN" altLang="en-US" sz="1800" dirty="0">
                <a:solidFill>
                  <a:srgbClr val="A31515"/>
                </a:solidFill>
                <a:latin typeface="新宋体" panose="02010609030101010101" pitchFamily="49" charset="-122"/>
                <a:ea typeface="新宋体" panose="02010609030101010101" pitchFamily="49" charset="-122"/>
              </a:rPr>
              <a:t>中，</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42</a:t>
            </a:fld>
            <a:endParaRPr lang="zh-CN" altLang="en-US"/>
          </a:p>
        </p:txBody>
      </p:sp>
      <p:sp>
        <p:nvSpPr>
          <p:cNvPr id="6" name="Line 4"/>
          <p:cNvSpPr>
            <a:spLocks noChangeShapeType="1"/>
          </p:cNvSpPr>
          <p:nvPr/>
        </p:nvSpPr>
        <p:spPr bwMode="auto">
          <a:xfrm flipV="1">
            <a:off x="0" y="648517"/>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3" name="Text Box 9"/>
          <p:cNvSpPr txBox="1">
            <a:spLocks noChangeArrowheads="1"/>
          </p:cNvSpPr>
          <p:nvPr/>
        </p:nvSpPr>
        <p:spPr bwMode="auto">
          <a:xfrm>
            <a:off x="5836190" y="718226"/>
            <a:ext cx="2717647" cy="1267746"/>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smtClean="0">
                <a:ea typeface="楷体_GB2312" pitchFamily="49" charset="-122"/>
                <a:sym typeface="Wingdings" panose="05000000000000000000" pitchFamily="2" charset="2"/>
              </a:rPr>
              <a:t>结果</a:t>
            </a:r>
            <a:r>
              <a:rPr lang="zh-CN" altLang="pt-BR" sz="2000" dirty="0">
                <a:ea typeface="楷体_GB2312" pitchFamily="49" charset="-122"/>
                <a:sym typeface="Wingdings" panose="05000000000000000000" pitchFamily="2" charset="2"/>
              </a:rPr>
              <a:t>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=10</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在</a:t>
            </a:r>
            <a:r>
              <a:rPr lang="en-US" altLang="zh-CN" sz="2000" dirty="0" err="1">
                <a:solidFill>
                  <a:srgbClr val="0000FF"/>
                </a:solidFill>
                <a:ea typeface="楷体_GB2312" pitchFamily="49" charset="-122"/>
                <a:sym typeface="Wingdings" panose="05000000000000000000" pitchFamily="2" charset="2"/>
              </a:rPr>
              <a:t>gb_test</a:t>
            </a:r>
            <a:r>
              <a:rPr lang="zh-CN" altLang="en-US" sz="2000" dirty="0">
                <a:solidFill>
                  <a:srgbClr val="0000FF"/>
                </a:solidFill>
                <a:ea typeface="楷体_GB2312" pitchFamily="49" charset="-122"/>
                <a:sym typeface="Wingdings" panose="05000000000000000000" pitchFamily="2" charset="2"/>
              </a:rPr>
              <a:t>中，</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=20</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在</a:t>
            </a:r>
            <a:r>
              <a:rPr lang="en-US" altLang="zh-CN" sz="2000" dirty="0">
                <a:solidFill>
                  <a:srgbClr val="0000FF"/>
                </a:solidFill>
                <a:ea typeface="楷体_GB2312" pitchFamily="49" charset="-122"/>
                <a:sym typeface="Wingdings" panose="05000000000000000000" pitchFamily="2" charset="2"/>
              </a:rPr>
              <a:t>main</a:t>
            </a:r>
            <a:r>
              <a:rPr lang="zh-CN" altLang="en-US" sz="2000" dirty="0">
                <a:solidFill>
                  <a:srgbClr val="0000FF"/>
                </a:solidFill>
                <a:ea typeface="楷体_GB2312" pitchFamily="49" charset="-122"/>
                <a:sym typeface="Wingdings" panose="05000000000000000000" pitchFamily="2" charset="2"/>
              </a:rPr>
              <a:t>中，</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=20</a:t>
            </a:r>
          </a:p>
        </p:txBody>
      </p:sp>
      <p:sp>
        <p:nvSpPr>
          <p:cNvPr id="15" name="Rectangle 13"/>
          <p:cNvSpPr>
            <a:spLocks noChangeArrowheads="1"/>
          </p:cNvSpPr>
          <p:nvPr/>
        </p:nvSpPr>
        <p:spPr bwMode="auto">
          <a:xfrm>
            <a:off x="7076670" y="5137540"/>
            <a:ext cx="1456859" cy="1008062"/>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smtClean="0">
                <a:solidFill>
                  <a:srgbClr val="0000FF"/>
                </a:solidFill>
                <a:ea typeface="新宋体" panose="02010609030101010101" pitchFamily="49" charset="-122"/>
              </a:rPr>
              <a:t>实例对象</a:t>
            </a:r>
            <a:r>
              <a:rPr lang="en-US" altLang="zh-CN" sz="2000" dirty="0" smtClean="0">
                <a:solidFill>
                  <a:srgbClr val="0000FF"/>
                </a:solidFill>
                <a:ea typeface="新宋体" panose="02010609030101010101" pitchFamily="49" charset="-122"/>
              </a:rPr>
              <a:t>a</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16" name="Rectangle 14"/>
          <p:cNvSpPr>
            <a:spLocks noChangeArrowheads="1"/>
          </p:cNvSpPr>
          <p:nvPr/>
        </p:nvSpPr>
        <p:spPr bwMode="auto">
          <a:xfrm>
            <a:off x="7242661" y="5458215"/>
            <a:ext cx="1290869" cy="358775"/>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dirty="0" err="1" smtClean="0">
                <a:solidFill>
                  <a:srgbClr val="000000"/>
                </a:solidFill>
                <a:ea typeface="新宋体" panose="02010609030101010101" pitchFamily="49" charset="-122"/>
              </a:rPr>
              <a:t>m_a</a:t>
            </a:r>
            <a:r>
              <a:rPr lang="en-US" altLang="zh-CN" sz="2000" dirty="0" smtClean="0">
                <a:solidFill>
                  <a:srgbClr val="000000"/>
                </a:solidFill>
                <a:ea typeface="新宋体" panose="02010609030101010101" pitchFamily="49" charset="-122"/>
              </a:rPr>
              <a:t>=</a:t>
            </a:r>
            <a:r>
              <a:rPr lang="en-US" altLang="zh-CN" sz="2000" dirty="0" smtClean="0">
                <a:solidFill>
                  <a:srgbClr val="FF0000"/>
                </a:solidFill>
                <a:ea typeface="新宋体" panose="02010609030101010101" pitchFamily="49" charset="-122"/>
              </a:rPr>
              <a:t>20</a:t>
            </a:r>
            <a:endParaRPr lang="en-US" altLang="zh-CN" sz="2000" dirty="0">
              <a:solidFill>
                <a:srgbClr val="FF0000"/>
              </a:solidFill>
              <a:latin typeface="新宋体" panose="02010609030101010101" pitchFamily="49" charset="-122"/>
              <a:ea typeface="新宋体" panose="02010609030101010101" pitchFamily="49" charset="-122"/>
            </a:endParaRPr>
          </a:p>
        </p:txBody>
      </p:sp>
      <p:sp>
        <p:nvSpPr>
          <p:cNvPr id="17" name="Rectangle 13"/>
          <p:cNvSpPr>
            <a:spLocks noChangeArrowheads="1"/>
          </p:cNvSpPr>
          <p:nvPr/>
        </p:nvSpPr>
        <p:spPr bwMode="auto">
          <a:xfrm>
            <a:off x="6192180" y="4747371"/>
            <a:ext cx="2341349" cy="1398231"/>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solidFill>
                  <a:srgbClr val="0000FF"/>
                </a:solidFill>
                <a:ea typeface="新宋体" panose="02010609030101010101" pitchFamily="49" charset="-122"/>
              </a:rPr>
              <a:t>在函数</a:t>
            </a:r>
            <a:r>
              <a:rPr lang="en-US" altLang="zh-CN" sz="2000" dirty="0">
                <a:solidFill>
                  <a:srgbClr val="0000FF"/>
                </a:solidFill>
                <a:ea typeface="新宋体" panose="02010609030101010101" pitchFamily="49" charset="-122"/>
              </a:rPr>
              <a:t>main</a:t>
            </a:r>
            <a:r>
              <a:rPr lang="zh-CN" altLang="en-US" sz="2000" dirty="0" smtClean="0">
                <a:solidFill>
                  <a:srgbClr val="0000FF"/>
                </a:solidFill>
                <a:ea typeface="新宋体" panose="02010609030101010101" pitchFamily="49" charset="-122"/>
              </a:rPr>
              <a:t>中</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18" name="Rectangle 19"/>
          <p:cNvSpPr>
            <a:spLocks noChangeArrowheads="1"/>
          </p:cNvSpPr>
          <p:nvPr/>
        </p:nvSpPr>
        <p:spPr bwMode="auto">
          <a:xfrm>
            <a:off x="6428949" y="5137540"/>
            <a:ext cx="337297" cy="3603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dirty="0" smtClean="0">
                <a:solidFill>
                  <a:srgbClr val="000000"/>
                </a:solidFill>
                <a:ea typeface="新宋体" panose="02010609030101010101" pitchFamily="49" charset="-122"/>
              </a:rPr>
              <a:t>a</a:t>
            </a:r>
            <a:endParaRPr lang="en-US" altLang="zh-CN" sz="2000" dirty="0">
              <a:solidFill>
                <a:srgbClr val="008000"/>
              </a:solidFill>
              <a:latin typeface="新宋体" panose="02010609030101010101" pitchFamily="49" charset="-122"/>
              <a:ea typeface="新宋体" panose="02010609030101010101" pitchFamily="49" charset="-122"/>
            </a:endParaRPr>
          </a:p>
        </p:txBody>
      </p:sp>
      <p:sp>
        <p:nvSpPr>
          <p:cNvPr id="21" name="Rectangle 13"/>
          <p:cNvSpPr>
            <a:spLocks noChangeArrowheads="1"/>
          </p:cNvSpPr>
          <p:nvPr/>
        </p:nvSpPr>
        <p:spPr bwMode="auto">
          <a:xfrm>
            <a:off x="6192179" y="2897572"/>
            <a:ext cx="2341349" cy="1398231"/>
          </a:xfrm>
          <a:prstGeom prst="rect">
            <a:avLst/>
          </a:prstGeom>
          <a:noFill/>
          <a:ln w="9525">
            <a:solidFill>
              <a:srgbClr val="FF3300"/>
            </a:solidFill>
            <a:miter lim="800000"/>
            <a:headEnd/>
            <a:tailEnd/>
          </a:ln>
          <a:effectLs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solidFill>
                  <a:srgbClr val="0000FF"/>
                </a:solidFill>
                <a:ea typeface="新宋体" panose="02010609030101010101" pitchFamily="49" charset="-122"/>
              </a:rPr>
              <a:t>在函数</a:t>
            </a:r>
            <a:r>
              <a:rPr lang="en-US" altLang="zh-CN" sz="2000" dirty="0" err="1">
                <a:solidFill>
                  <a:srgbClr val="0000FF"/>
                </a:solidFill>
                <a:ea typeface="新宋体" panose="02010609030101010101" pitchFamily="49" charset="-122"/>
              </a:rPr>
              <a:t>gb_test</a:t>
            </a:r>
            <a:r>
              <a:rPr lang="zh-CN" altLang="en-US" sz="2000" dirty="0" smtClean="0">
                <a:solidFill>
                  <a:srgbClr val="0000FF"/>
                </a:solidFill>
                <a:ea typeface="新宋体" panose="02010609030101010101" pitchFamily="49" charset="-122"/>
              </a:rPr>
              <a:t>中</a:t>
            </a:r>
            <a:endParaRPr lang="zh-CN" altLang="en-US" sz="2000" dirty="0">
              <a:solidFill>
                <a:srgbClr val="008000"/>
              </a:solidFill>
              <a:latin typeface="新宋体" panose="02010609030101010101" pitchFamily="49" charset="-122"/>
              <a:ea typeface="新宋体" panose="02010609030101010101" pitchFamily="49" charset="-122"/>
            </a:endParaRPr>
          </a:p>
        </p:txBody>
      </p:sp>
      <p:sp>
        <p:nvSpPr>
          <p:cNvPr id="7" name="右箭头 6"/>
          <p:cNvSpPr/>
          <p:nvPr/>
        </p:nvSpPr>
        <p:spPr>
          <a:xfrm>
            <a:off x="6720737" y="5201173"/>
            <a:ext cx="312234" cy="233095"/>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ctangle 19"/>
          <p:cNvSpPr>
            <a:spLocks noChangeArrowheads="1"/>
          </p:cNvSpPr>
          <p:nvPr/>
        </p:nvSpPr>
        <p:spPr bwMode="auto">
          <a:xfrm>
            <a:off x="6428949" y="3317942"/>
            <a:ext cx="337297" cy="3603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dirty="0" smtClean="0">
                <a:solidFill>
                  <a:srgbClr val="000000"/>
                </a:solidFill>
                <a:ea typeface="新宋体" panose="02010609030101010101" pitchFamily="49" charset="-122"/>
              </a:rPr>
              <a:t>a</a:t>
            </a:r>
            <a:endParaRPr lang="en-US" altLang="zh-CN" sz="2000" dirty="0">
              <a:solidFill>
                <a:srgbClr val="008000"/>
              </a:solidFill>
              <a:latin typeface="新宋体" panose="02010609030101010101" pitchFamily="49" charset="-122"/>
              <a:ea typeface="新宋体" panose="02010609030101010101" pitchFamily="49" charset="-122"/>
            </a:endParaRPr>
          </a:p>
        </p:txBody>
      </p:sp>
      <p:sp>
        <p:nvSpPr>
          <p:cNvPr id="30" name="圆角右箭头 29"/>
          <p:cNvSpPr/>
          <p:nvPr/>
        </p:nvSpPr>
        <p:spPr>
          <a:xfrm rot="5400000">
            <a:off x="6610590" y="3529683"/>
            <a:ext cx="1719847" cy="1495867"/>
          </a:xfrm>
          <a:prstGeom prst="bentArrow">
            <a:avLst>
              <a:gd name="adj1" fmla="val 9345"/>
              <a:gd name="adj2" fmla="val 11955"/>
              <a:gd name="adj3" fmla="val 20528"/>
              <a:gd name="adj4" fmla="val 4375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 Box 9"/>
          <p:cNvSpPr txBox="1">
            <a:spLocks noChangeArrowheads="1"/>
          </p:cNvSpPr>
          <p:nvPr/>
        </p:nvSpPr>
        <p:spPr bwMode="auto">
          <a:xfrm>
            <a:off x="3360332" y="5608625"/>
            <a:ext cx="2748430" cy="70312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smtClean="0">
                <a:ea typeface="楷体_GB2312" pitchFamily="49" charset="-122"/>
                <a:sym typeface="Wingdings" panose="05000000000000000000" pitchFamily="2" charset="2"/>
              </a:rPr>
              <a:t>输出</a:t>
            </a:r>
            <a:r>
              <a:rPr lang="pt-BR" altLang="zh-CN" sz="2000" dirty="0">
                <a:ea typeface="楷体_GB2312" pitchFamily="49" charset="-122"/>
                <a:sym typeface="Wingdings" panose="05000000000000000000" pitchFamily="2" charset="2"/>
              </a:rPr>
              <a:t>:</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在</a:t>
            </a:r>
            <a:r>
              <a:rPr lang="en-US" altLang="zh-CN" sz="2000" dirty="0">
                <a:solidFill>
                  <a:srgbClr val="0000FF"/>
                </a:solidFill>
                <a:ea typeface="楷体_GB2312" pitchFamily="49" charset="-122"/>
                <a:sym typeface="Wingdings" panose="05000000000000000000" pitchFamily="2" charset="2"/>
              </a:rPr>
              <a:t>main</a:t>
            </a:r>
            <a:r>
              <a:rPr lang="zh-CN" altLang="en-US" sz="2000" dirty="0">
                <a:solidFill>
                  <a:srgbClr val="0000FF"/>
                </a:solidFill>
                <a:ea typeface="楷体_GB2312" pitchFamily="49" charset="-122"/>
                <a:sym typeface="Wingdings" panose="05000000000000000000" pitchFamily="2" charset="2"/>
              </a:rPr>
              <a:t>中，</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=20</a:t>
            </a:r>
          </a:p>
        </p:txBody>
      </p:sp>
      <p:cxnSp>
        <p:nvCxnSpPr>
          <p:cNvPr id="23" name="直接连接符 22"/>
          <p:cNvCxnSpPr/>
          <p:nvPr/>
        </p:nvCxnSpPr>
        <p:spPr>
          <a:xfrm flipV="1">
            <a:off x="6204446" y="2897573"/>
            <a:ext cx="2329082" cy="13982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191232" y="2897572"/>
            <a:ext cx="2342296" cy="1398231"/>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8120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a:t>指针</a:t>
            </a:r>
          </a:p>
          <a:p>
            <a:r>
              <a:rPr lang="zh-CN" altLang="en-US" dirty="0"/>
              <a:t>指针与</a:t>
            </a:r>
            <a:r>
              <a:rPr lang="en-US" altLang="zh-CN" dirty="0" err="1"/>
              <a:t>const</a:t>
            </a:r>
            <a:endParaRPr lang="en-US" altLang="zh-CN" dirty="0"/>
          </a:p>
          <a:p>
            <a:r>
              <a:rPr lang="zh-CN" altLang="en-US" dirty="0"/>
              <a:t>左值引用</a:t>
            </a:r>
          </a:p>
          <a:p>
            <a:r>
              <a:rPr lang="zh-CN" altLang="en-US" dirty="0"/>
              <a:t>函数参数的传递方式</a:t>
            </a:r>
          </a:p>
          <a:p>
            <a:r>
              <a:rPr lang="zh-CN" altLang="en-US" dirty="0"/>
              <a:t>双向链表案例</a:t>
            </a:r>
          </a:p>
          <a:p>
            <a:r>
              <a:rPr lang="zh-CN" altLang="en-US" dirty="0"/>
              <a:t>复习</a:t>
            </a:r>
          </a:p>
          <a:p>
            <a:r>
              <a:rPr lang="zh-CN" altLang="en-US" dirty="0"/>
              <a:t>作业</a:t>
            </a:r>
          </a:p>
        </p:txBody>
      </p:sp>
      <p:sp>
        <p:nvSpPr>
          <p:cNvPr id="4" name="日期占位符 3"/>
          <p:cNvSpPr>
            <a:spLocks noGrp="1"/>
          </p:cNvSpPr>
          <p:nvPr>
            <p:ph type="dt" sz="half" idx="10"/>
          </p:nvPr>
        </p:nvSpPr>
        <p:spPr/>
        <p:txBody>
          <a:bodyPr/>
          <a:lstStyle/>
          <a:p>
            <a:fld id="{C2B53F0A-F76F-4225-8CCB-2FB6B8E06622}"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5239"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3787573"/>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25700793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双向链表案例</a:t>
            </a:r>
            <a:r>
              <a:rPr lang="en-US" altLang="zh-CN" dirty="0" smtClean="0"/>
              <a:t>: </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实现一个学生学号与成绩的管理系统</a:t>
            </a:r>
            <a:r>
              <a:rPr lang="zh-CN" altLang="en-US" dirty="0" smtClean="0"/>
              <a:t>，指令号与</a:t>
            </a:r>
            <a:r>
              <a:rPr lang="zh-CN" altLang="en-US" dirty="0"/>
              <a:t>对应功能如下</a:t>
            </a:r>
            <a:r>
              <a:rPr lang="en-US" altLang="zh-CN" dirty="0"/>
              <a:t>:</a:t>
            </a:r>
          </a:p>
          <a:p>
            <a:pPr lvl="1"/>
            <a:r>
              <a:rPr lang="zh-CN" altLang="en-US" dirty="0"/>
              <a:t>指</a:t>
            </a:r>
            <a:r>
              <a:rPr lang="zh-CN" altLang="en-US" dirty="0" smtClean="0"/>
              <a:t>令</a:t>
            </a:r>
            <a:r>
              <a:rPr lang="en-US" altLang="zh-CN" dirty="0"/>
              <a:t>1: </a:t>
            </a:r>
            <a:r>
              <a:rPr lang="zh-CN" altLang="en-US" dirty="0"/>
              <a:t>添加若干位学生</a:t>
            </a:r>
            <a:r>
              <a:rPr lang="en-US" altLang="zh-CN" dirty="0"/>
              <a:t>(</a:t>
            </a:r>
            <a:r>
              <a:rPr lang="zh-CN" altLang="en-US" dirty="0"/>
              <a:t>学号 成绩</a:t>
            </a:r>
            <a:r>
              <a:rPr lang="en-US" altLang="zh-CN" dirty="0"/>
              <a:t>)</a:t>
            </a:r>
            <a:r>
              <a:rPr lang="zh-CN" altLang="en-US" dirty="0"/>
              <a:t>，以</a:t>
            </a:r>
            <a:r>
              <a:rPr lang="en-US" altLang="zh-CN" dirty="0"/>
              <a:t>0</a:t>
            </a:r>
            <a:r>
              <a:rPr lang="zh-CN" altLang="en-US" dirty="0"/>
              <a:t>结束。</a:t>
            </a:r>
          </a:p>
          <a:p>
            <a:pPr lvl="1"/>
            <a:r>
              <a:rPr lang="zh-CN" altLang="en-US" dirty="0"/>
              <a:t>指</a:t>
            </a:r>
            <a:r>
              <a:rPr lang="zh-CN" altLang="en-US" dirty="0" smtClean="0"/>
              <a:t>令</a:t>
            </a:r>
            <a:r>
              <a:rPr lang="en-US" altLang="zh-CN" dirty="0"/>
              <a:t>2: </a:t>
            </a:r>
            <a:r>
              <a:rPr lang="zh-CN" altLang="en-US" dirty="0"/>
              <a:t>删除第</a:t>
            </a:r>
            <a:r>
              <a:rPr lang="en-US" altLang="zh-CN" dirty="0"/>
              <a:t>1</a:t>
            </a:r>
            <a:r>
              <a:rPr lang="zh-CN" altLang="en-US" dirty="0"/>
              <a:t>位指定学号的学生。</a:t>
            </a:r>
          </a:p>
          <a:p>
            <a:pPr lvl="1"/>
            <a:r>
              <a:rPr lang="zh-CN" altLang="en-US" dirty="0"/>
              <a:t>指</a:t>
            </a:r>
            <a:r>
              <a:rPr lang="zh-CN" altLang="en-US" dirty="0" smtClean="0"/>
              <a:t>令</a:t>
            </a:r>
            <a:r>
              <a:rPr lang="en-US" altLang="zh-CN" dirty="0"/>
              <a:t>3: </a:t>
            </a:r>
            <a:r>
              <a:rPr lang="zh-CN" altLang="en-US" dirty="0"/>
              <a:t>删除所有学生。</a:t>
            </a:r>
          </a:p>
          <a:p>
            <a:pPr lvl="1"/>
            <a:r>
              <a:rPr lang="zh-CN" altLang="en-US" dirty="0"/>
              <a:t>指</a:t>
            </a:r>
            <a:r>
              <a:rPr lang="zh-CN" altLang="en-US" dirty="0" smtClean="0"/>
              <a:t>令</a:t>
            </a:r>
            <a:r>
              <a:rPr lang="en-US" altLang="zh-CN" dirty="0"/>
              <a:t>4: </a:t>
            </a:r>
            <a:r>
              <a:rPr lang="zh-CN" altLang="en-US" dirty="0"/>
              <a:t>按学号排序所有学生。</a:t>
            </a:r>
          </a:p>
          <a:p>
            <a:pPr lvl="1"/>
            <a:r>
              <a:rPr lang="zh-CN" altLang="en-US" dirty="0"/>
              <a:t>指</a:t>
            </a:r>
            <a:r>
              <a:rPr lang="zh-CN" altLang="en-US" dirty="0" smtClean="0"/>
              <a:t>令</a:t>
            </a:r>
            <a:r>
              <a:rPr lang="en-US" altLang="zh-CN" dirty="0"/>
              <a:t>5: </a:t>
            </a:r>
            <a:r>
              <a:rPr lang="zh-CN" altLang="en-US" dirty="0"/>
              <a:t>按成绩排序所有学生。</a:t>
            </a:r>
          </a:p>
          <a:p>
            <a:pPr lvl="1"/>
            <a:r>
              <a:rPr lang="zh-CN" altLang="en-US" dirty="0"/>
              <a:t>指</a:t>
            </a:r>
            <a:r>
              <a:rPr lang="zh-CN" altLang="en-US" dirty="0" smtClean="0"/>
              <a:t>令</a:t>
            </a:r>
            <a:r>
              <a:rPr lang="en-US" altLang="zh-CN" dirty="0"/>
              <a:t>6: </a:t>
            </a:r>
            <a:r>
              <a:rPr lang="zh-CN" altLang="en-US" dirty="0"/>
              <a:t>显示所有学生信息。</a:t>
            </a:r>
          </a:p>
          <a:p>
            <a:pPr lvl="1"/>
            <a:r>
              <a:rPr lang="zh-CN" altLang="en-US" dirty="0"/>
              <a:t>指</a:t>
            </a:r>
            <a:r>
              <a:rPr lang="zh-CN" altLang="en-US" dirty="0" smtClean="0"/>
              <a:t>令</a:t>
            </a:r>
            <a:r>
              <a:rPr lang="en-US" altLang="zh-CN" dirty="0"/>
              <a:t>-1: </a:t>
            </a:r>
            <a:r>
              <a:rPr lang="zh-CN" altLang="en-US" dirty="0"/>
              <a:t>退出</a:t>
            </a:r>
            <a:r>
              <a:rPr lang="zh-CN" altLang="en-US" dirty="0" smtClean="0"/>
              <a:t>。</a:t>
            </a:r>
            <a:endParaRPr lang="en-US" altLang="zh-CN" dirty="0" smtClean="0"/>
          </a:p>
          <a:p>
            <a:r>
              <a:rPr lang="zh-CN" altLang="en-US" dirty="0" smtClean="0"/>
              <a:t>要求</a:t>
            </a:r>
            <a:r>
              <a:rPr lang="en-US" altLang="zh-CN" dirty="0" smtClean="0"/>
              <a:t>: </a:t>
            </a:r>
            <a:r>
              <a:rPr lang="zh-CN" altLang="en-US" dirty="0" smtClean="0"/>
              <a:t>学号</a:t>
            </a:r>
            <a:r>
              <a:rPr lang="zh-CN" altLang="en-US" dirty="0" smtClean="0">
                <a:solidFill>
                  <a:srgbClr val="FF0000"/>
                </a:solidFill>
              </a:rPr>
              <a:t>必须</a:t>
            </a:r>
            <a:r>
              <a:rPr lang="zh-CN" altLang="en-US" dirty="0" smtClean="0"/>
              <a:t>大于</a:t>
            </a:r>
            <a:r>
              <a:rPr lang="en-US" altLang="zh-CN" dirty="0" smtClean="0"/>
              <a:t>0</a:t>
            </a:r>
            <a:r>
              <a:rPr lang="zh-CN" altLang="en-US" dirty="0" smtClean="0"/>
              <a:t>，成绩</a:t>
            </a:r>
            <a:r>
              <a:rPr lang="zh-CN" altLang="en-US" dirty="0" smtClean="0">
                <a:solidFill>
                  <a:srgbClr val="FF0000"/>
                </a:solidFill>
              </a:rPr>
              <a:t>不能</a:t>
            </a:r>
            <a:r>
              <a:rPr lang="zh-CN" altLang="en-US" dirty="0" smtClean="0"/>
              <a:t>小于</a:t>
            </a:r>
            <a:r>
              <a:rPr lang="en-US" altLang="zh-CN" dirty="0" smtClean="0"/>
              <a:t>0</a:t>
            </a:r>
            <a:r>
              <a:rPr lang="zh-CN" altLang="en-US" dirty="0" smtClean="0"/>
              <a:t>。</a:t>
            </a:r>
            <a:endParaRPr lang="en-US" altLang="zh-CN" dirty="0" smtClean="0"/>
          </a:p>
          <a:p>
            <a:r>
              <a:rPr lang="zh-CN" altLang="en-US" dirty="0" smtClean="0"/>
              <a:t>采用双向链表存储学生的学号与成绩。</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5188804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对象分析</a:t>
            </a:r>
            <a:endParaRPr lang="zh-CN" altLang="en-US" dirty="0"/>
          </a:p>
        </p:txBody>
      </p:sp>
      <p:sp>
        <p:nvSpPr>
          <p:cNvPr id="3" name="内容占位符 2"/>
          <p:cNvSpPr>
            <a:spLocks noGrp="1"/>
          </p:cNvSpPr>
          <p:nvPr>
            <p:ph idx="1"/>
          </p:nvPr>
        </p:nvSpPr>
        <p:spPr/>
        <p:txBody>
          <a:bodyPr/>
          <a:lstStyle/>
          <a:p>
            <a:pPr algn="just"/>
            <a:r>
              <a:rPr lang="zh-CN" altLang="en-US" dirty="0" smtClean="0"/>
              <a:t>学生类</a:t>
            </a:r>
            <a:endParaRPr lang="en-US" altLang="zh-CN" dirty="0" smtClean="0"/>
          </a:p>
          <a:p>
            <a:pPr algn="just"/>
            <a:r>
              <a:rPr lang="zh-CN" altLang="en-US" dirty="0" smtClean="0"/>
              <a:t>双向链表类</a:t>
            </a:r>
            <a:endParaRPr lang="en-US" altLang="zh-CN" dirty="0" smtClean="0"/>
          </a:p>
          <a:p>
            <a:pPr algn="just"/>
            <a:r>
              <a:rPr lang="zh-CN" altLang="en-US" dirty="0" smtClean="0"/>
              <a:t>学生学号与成绩的管理系统类</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7230598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例程求解</a:t>
            </a:r>
            <a:r>
              <a:rPr lang="en-US" altLang="zh-CN" dirty="0"/>
              <a:t>: C++</a:t>
            </a:r>
            <a:r>
              <a:rPr lang="zh-CN" altLang="en-US" dirty="0"/>
              <a:t>语言软件构件库</a:t>
            </a:r>
          </a:p>
        </p:txBody>
      </p:sp>
      <p:sp>
        <p:nvSpPr>
          <p:cNvPr id="3" name="内容占位符 2"/>
          <p:cNvSpPr>
            <a:spLocks noGrp="1"/>
          </p:cNvSpPr>
          <p:nvPr>
            <p:ph idx="1"/>
          </p:nvPr>
        </p:nvSpPr>
        <p:spPr/>
        <p:txBody>
          <a:bodyPr>
            <a:normAutofit/>
          </a:bodyPr>
          <a:lstStyle/>
          <a:p>
            <a:r>
              <a:rPr lang="zh-CN" altLang="en-US" dirty="0"/>
              <a:t>在本案例中的</a:t>
            </a:r>
            <a:r>
              <a:rPr lang="en-US" altLang="zh-CN" dirty="0"/>
              <a:t>C++</a:t>
            </a:r>
            <a:r>
              <a:rPr lang="zh-CN" altLang="en-US" dirty="0"/>
              <a:t>语言软件构件库</a:t>
            </a:r>
          </a:p>
          <a:p>
            <a:pPr lvl="1"/>
            <a:r>
              <a:rPr lang="en-US" altLang="zh-CN" dirty="0" err="1"/>
              <a:t>CP_Student.h</a:t>
            </a:r>
            <a:endParaRPr lang="en-US" altLang="zh-CN" dirty="0"/>
          </a:p>
          <a:p>
            <a:pPr lvl="1"/>
            <a:r>
              <a:rPr lang="en-US" altLang="zh-CN" dirty="0" smtClean="0"/>
              <a:t>CP_Student.cpp</a:t>
            </a:r>
            <a:endParaRPr lang="en-US" altLang="zh-CN" dirty="0"/>
          </a:p>
          <a:p>
            <a:pPr lvl="1"/>
            <a:r>
              <a:rPr lang="en-US" altLang="zh-CN" dirty="0" err="1" smtClean="0"/>
              <a:t>CP_ChainDoubleLink.h</a:t>
            </a:r>
            <a:endParaRPr lang="en-US" altLang="zh-CN" dirty="0"/>
          </a:p>
          <a:p>
            <a:pPr lvl="1"/>
            <a:r>
              <a:rPr lang="en-US" altLang="zh-CN" dirty="0"/>
              <a:t>CP_ChainDoubleLink.cpp</a:t>
            </a:r>
          </a:p>
          <a:p>
            <a:pPr lvl="1"/>
            <a:r>
              <a:rPr lang="en-US" altLang="zh-CN" dirty="0" err="1"/>
              <a:t>CP_StudentSystem.h</a:t>
            </a:r>
            <a:endParaRPr lang="en-US" altLang="zh-CN" dirty="0"/>
          </a:p>
          <a:p>
            <a:pPr lvl="1"/>
            <a:r>
              <a:rPr lang="en-US" altLang="zh-CN" dirty="0"/>
              <a:t>CP_StudentSystem.cpp</a:t>
            </a:r>
          </a:p>
          <a:p>
            <a:r>
              <a:rPr lang="zh-CN" altLang="en-US" dirty="0" smtClean="0"/>
              <a:t>无法</a:t>
            </a:r>
            <a:r>
              <a:rPr lang="zh-CN" altLang="en-US" dirty="0"/>
              <a:t>构成软件构件库的代码文件</a:t>
            </a:r>
          </a:p>
          <a:p>
            <a:pPr lvl="1"/>
            <a:r>
              <a:rPr lang="en-US" altLang="zh-CN" dirty="0"/>
              <a:t>CP_StudentSystemMain.cpp</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698285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学生类</a:t>
            </a:r>
            <a:r>
              <a:rPr lang="en-US" altLang="zh-CN" dirty="0"/>
              <a:t>: </a:t>
            </a:r>
            <a:r>
              <a:rPr lang="en-US" altLang="zh-CN" dirty="0" err="1"/>
              <a:t>CP_Student.h</a:t>
            </a:r>
            <a:endParaRPr lang="zh-CN" altLang="en-US" dirty="0"/>
          </a:p>
        </p:txBody>
      </p:sp>
      <p:sp>
        <p:nvSpPr>
          <p:cNvPr id="3" name="内容占位符 2"/>
          <p:cNvSpPr>
            <a:spLocks noGrp="1"/>
          </p:cNvSpPr>
          <p:nvPr>
            <p:ph idx="1"/>
          </p:nvPr>
        </p:nvSpPr>
        <p:spPr/>
        <p:txBody>
          <a:bodyPr>
            <a:noAutofit/>
          </a:bodyPr>
          <a:lstStyle/>
          <a:p>
            <a:pPr marL="0" indent="0">
              <a:lnSpc>
                <a:spcPts val="23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ifndef</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6F008A"/>
                </a:solidFill>
                <a:latin typeface="新宋体" panose="02010609030101010101" pitchFamily="49" charset="-122"/>
                <a:ea typeface="新宋体" panose="02010609030101010101" pitchFamily="49" charset="-122"/>
              </a:rPr>
              <a:t>CP_STUDENT_H</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3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#define</a:t>
            </a:r>
            <a:r>
              <a:rPr lang="en-US" altLang="zh-CN" sz="2000" dirty="0">
                <a:solidFill>
                  <a:srgbClr val="000000"/>
                </a:solidFill>
                <a:latin typeface="新宋体" panose="02010609030101010101" pitchFamily="49" charset="-122"/>
                <a:ea typeface="新宋体" panose="02010609030101010101" pitchFamily="49" charset="-122"/>
              </a:rPr>
              <a:t> CP_STUDENT_H</a:t>
            </a:r>
          </a:p>
          <a:p>
            <a:pPr marL="0" indent="0">
              <a:lnSpc>
                <a:spcPts val="23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CP_Student.h</a:t>
            </a:r>
            <a:r>
              <a:rPr lang="en-US" altLang="zh-CN" sz="2000" dirty="0">
                <a:solidFill>
                  <a:srgbClr val="A31515"/>
                </a:solidFill>
                <a:latin typeface="新宋体" panose="02010609030101010101" pitchFamily="49" charset="-122"/>
                <a:ea typeface="新宋体" panose="02010609030101010101" pitchFamily="49" charset="-122"/>
              </a:rPr>
              <a: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3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3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CP_Student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3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3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3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m_ID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3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m_score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3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3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CP_Student</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id = 0,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score = 100)</a:t>
            </a:r>
          </a:p>
          <a:p>
            <a:pPr marL="0" indent="0">
              <a:lnSpc>
                <a:spcPts val="23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m_ID</a:t>
            </a:r>
            <a:r>
              <a:rPr lang="en-US" altLang="zh-CN" sz="2000" dirty="0">
                <a:solidFill>
                  <a:srgbClr val="000000"/>
                </a:solidFill>
                <a:latin typeface="新宋体" panose="02010609030101010101" pitchFamily="49" charset="-122"/>
                <a:ea typeface="新宋体" panose="02010609030101010101" pitchFamily="49" charset="-122"/>
              </a:rPr>
              <a:t>(id), </a:t>
            </a:r>
            <a:r>
              <a:rPr lang="en-US" altLang="zh-CN" sz="2000" dirty="0" err="1">
                <a:solidFill>
                  <a:srgbClr val="000000"/>
                </a:solidFill>
                <a:latin typeface="新宋体" panose="02010609030101010101" pitchFamily="49" charset="-122"/>
                <a:ea typeface="新宋体" panose="02010609030101010101" pitchFamily="49" charset="-122"/>
              </a:rPr>
              <a:t>m_score</a:t>
            </a:r>
            <a:r>
              <a:rPr lang="en-US" altLang="zh-CN" sz="2000" dirty="0">
                <a:solidFill>
                  <a:srgbClr val="000000"/>
                </a:solidFill>
                <a:latin typeface="新宋体" panose="02010609030101010101" pitchFamily="49" charset="-122"/>
                <a:ea typeface="新宋体" panose="02010609030101010101" pitchFamily="49" charset="-122"/>
              </a:rPr>
              <a:t>(score) { }</a:t>
            </a:r>
          </a:p>
          <a:p>
            <a:pPr marL="0" indent="0">
              <a:lnSpc>
                <a:spcPts val="23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err="1">
                <a:solidFill>
                  <a:srgbClr val="008000"/>
                </a:solidFill>
                <a:latin typeface="新宋体" panose="02010609030101010101" pitchFamily="49" charset="-122"/>
                <a:ea typeface="新宋体" panose="02010609030101010101" pitchFamily="49" charset="-122"/>
              </a:rPr>
              <a:t>CP_Student</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3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300"/>
              </a:lnSpc>
              <a:spcBef>
                <a:spcPts val="0"/>
              </a:spcBef>
              <a:buNone/>
            </a:pPr>
            <a:r>
              <a:rPr lang="nl-NL" altLang="zh-CN" sz="2000" dirty="0">
                <a:solidFill>
                  <a:srgbClr val="0000FF"/>
                </a:solidFill>
                <a:latin typeface="新宋体" panose="02010609030101010101" pitchFamily="49" charset="-122"/>
                <a:ea typeface="新宋体" panose="02010609030101010101" pitchFamily="49" charset="-122"/>
              </a:rPr>
              <a:t>extern</a:t>
            </a:r>
            <a:r>
              <a:rPr lang="nl-NL" altLang="zh-CN" sz="2000" dirty="0">
                <a:solidFill>
                  <a:srgbClr val="000000"/>
                </a:solidFill>
                <a:latin typeface="新宋体" panose="02010609030101010101" pitchFamily="49" charset="-122"/>
                <a:ea typeface="新宋体" panose="02010609030101010101" pitchFamily="49" charset="-122"/>
              </a:rPr>
              <a:t> </a:t>
            </a:r>
            <a:r>
              <a:rPr lang="nl-NL" altLang="zh-CN" sz="2000" dirty="0">
                <a:solidFill>
                  <a:srgbClr val="0000FF"/>
                </a:solidFill>
                <a:latin typeface="新宋体" panose="02010609030101010101" pitchFamily="49" charset="-122"/>
                <a:ea typeface="新宋体" panose="02010609030101010101" pitchFamily="49" charset="-122"/>
              </a:rPr>
              <a:t>void</a:t>
            </a:r>
            <a:r>
              <a:rPr lang="nl-NL" altLang="zh-CN" sz="2000" dirty="0">
                <a:solidFill>
                  <a:srgbClr val="000000"/>
                </a:solidFill>
                <a:latin typeface="新宋体" panose="02010609030101010101" pitchFamily="49" charset="-122"/>
                <a:ea typeface="新宋体" panose="02010609030101010101" pitchFamily="49" charset="-122"/>
              </a:rPr>
              <a:t> gb_swapStudent(CP_Student &amp;a, CP_Student &amp;b);</a:t>
            </a:r>
          </a:p>
          <a:p>
            <a:pPr marL="0" indent="0">
              <a:lnSpc>
                <a:spcPts val="23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endif</a:t>
            </a:r>
            <a:endParaRPr lang="en-US" altLang="zh-CN" sz="20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C2B53F0A-F76F-4225-8CCB-2FB6B8E06622}"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326225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学生类</a:t>
            </a:r>
            <a:r>
              <a:rPr lang="en-US" altLang="zh-CN"/>
              <a:t>: </a:t>
            </a:r>
            <a:r>
              <a:rPr lang="en-US" altLang="zh-CN" smtClean="0"/>
              <a:t>CP_Student.cpp</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&lt;</a:t>
            </a:r>
            <a:r>
              <a:rPr lang="en-US" altLang="zh-CN" dirty="0" err="1">
                <a:solidFill>
                  <a:srgbClr val="A31515"/>
                </a:solidFill>
                <a:latin typeface="新宋体" panose="02010609030101010101" pitchFamily="49" charset="-122"/>
                <a:ea typeface="新宋体" panose="02010609030101010101" pitchFamily="49" charset="-122"/>
              </a:rPr>
              <a:t>iostream</a:t>
            </a:r>
            <a:r>
              <a:rPr lang="en-US" altLang="zh-CN" dirty="0">
                <a:solidFill>
                  <a:srgbClr val="A31515"/>
                </a:solidFill>
                <a:latin typeface="新宋体" panose="02010609030101010101" pitchFamily="49" charset="-122"/>
                <a:ea typeface="新宋体" panose="02010609030101010101" pitchFamily="49" charset="-122"/>
              </a:rPr>
              <a:t>&gt;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using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namespace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std</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err="1">
                <a:solidFill>
                  <a:srgbClr val="A31515"/>
                </a:solidFill>
                <a:latin typeface="新宋体" panose="02010609030101010101" pitchFamily="49" charset="-122"/>
                <a:ea typeface="新宋体" panose="02010609030101010101" pitchFamily="49" charset="-122"/>
              </a:rPr>
              <a:t>CP_Student.h</a:t>
            </a:r>
            <a:r>
              <a:rPr lang="en-US" altLang="zh-CN" dirty="0">
                <a:solidFill>
                  <a:srgbClr val="A31515"/>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gb_swapStudent</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2B91AF"/>
                </a:solidFill>
                <a:latin typeface="新宋体" panose="02010609030101010101" pitchFamily="49" charset="-122"/>
                <a:ea typeface="新宋体" panose="02010609030101010101" pitchFamily="49" charset="-122"/>
              </a:rPr>
              <a:t>CP_Student</a:t>
            </a:r>
            <a:r>
              <a:rPr lang="en-US" altLang="zh-CN" dirty="0">
                <a:solidFill>
                  <a:srgbClr val="000000"/>
                </a:solidFill>
                <a:latin typeface="新宋体" panose="02010609030101010101" pitchFamily="49" charset="-122"/>
                <a:ea typeface="新宋体" panose="02010609030101010101" pitchFamily="49" charset="-122"/>
              </a:rPr>
              <a:t> &amp;</a:t>
            </a:r>
            <a:r>
              <a:rPr lang="en-US" altLang="zh-CN" dirty="0">
                <a:solidFill>
                  <a:srgbClr val="808080"/>
                </a:solidFill>
                <a:latin typeface="新宋体" panose="02010609030101010101" pitchFamily="49" charset="-122"/>
                <a:ea typeface="新宋体" panose="02010609030101010101" pitchFamily="49" charset="-122"/>
              </a:rPr>
              <a:t>a</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CP_Student</a:t>
            </a:r>
            <a:r>
              <a:rPr lang="en-US" altLang="zh-CN" dirty="0">
                <a:solidFill>
                  <a:srgbClr val="000000"/>
                </a:solidFill>
                <a:latin typeface="新宋体" panose="02010609030101010101" pitchFamily="49" charset="-122"/>
                <a:ea typeface="新宋体" panose="02010609030101010101" pitchFamily="49" charset="-122"/>
              </a:rPr>
              <a:t> &amp;</a:t>
            </a:r>
            <a:r>
              <a:rPr lang="en-US" altLang="zh-CN" dirty="0">
                <a:solidFill>
                  <a:srgbClr val="808080"/>
                </a:solidFill>
                <a:latin typeface="新宋体" panose="02010609030101010101" pitchFamily="49" charset="-122"/>
                <a:ea typeface="新宋体" panose="02010609030101010101" pitchFamily="49" charset="-122"/>
              </a:rPr>
              <a:t>b</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CP_Student</a:t>
            </a:r>
            <a:r>
              <a:rPr lang="en-US" altLang="zh-CN" dirty="0">
                <a:solidFill>
                  <a:srgbClr val="000000"/>
                </a:solidFill>
                <a:latin typeface="新宋体" panose="02010609030101010101" pitchFamily="49" charset="-122"/>
                <a:ea typeface="新宋体" panose="02010609030101010101" pitchFamily="49" charset="-122"/>
              </a:rPr>
              <a:t> t = </a:t>
            </a:r>
            <a:r>
              <a:rPr lang="en-US" altLang="zh-CN" dirty="0">
                <a:solidFill>
                  <a:srgbClr val="808080"/>
                </a:solidFill>
                <a:latin typeface="新宋体" panose="02010609030101010101" pitchFamily="49" charset="-122"/>
                <a:ea typeface="新宋体" panose="02010609030101010101" pitchFamily="49" charset="-122"/>
              </a:rPr>
              <a:t>a</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808080"/>
                </a:solidFill>
                <a:latin typeface="新宋体" panose="02010609030101010101" pitchFamily="49" charset="-122"/>
                <a:ea typeface="新宋体" panose="02010609030101010101" pitchFamily="49" charset="-122"/>
              </a:rPr>
              <a:t>a</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808080"/>
                </a:solidFill>
                <a:latin typeface="新宋体" panose="02010609030101010101" pitchFamily="49" charset="-122"/>
                <a:ea typeface="新宋体" panose="02010609030101010101" pitchFamily="49" charset="-122"/>
              </a:rPr>
              <a:t>b</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808080"/>
                </a:solidFill>
                <a:latin typeface="新宋体" panose="02010609030101010101" pitchFamily="49" charset="-122"/>
                <a:ea typeface="新宋体" panose="02010609030101010101" pitchFamily="49" charset="-122"/>
              </a:rPr>
              <a:t>b</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函数</a:t>
            </a:r>
            <a:r>
              <a:rPr lang="en-US" altLang="zh-CN" dirty="0" err="1">
                <a:solidFill>
                  <a:srgbClr val="008000"/>
                </a:solidFill>
                <a:latin typeface="新宋体" panose="02010609030101010101" pitchFamily="49" charset="-122"/>
                <a:ea typeface="新宋体" panose="02010609030101010101" pitchFamily="49" charset="-122"/>
              </a:rPr>
              <a:t>gb_swapStudent</a:t>
            </a:r>
            <a:r>
              <a:rPr lang="zh-CN" altLang="en-US" dirty="0">
                <a:solidFill>
                  <a:srgbClr val="008000"/>
                </a:solidFill>
                <a:latin typeface="新宋体" panose="02010609030101010101" pitchFamily="49" charset="-122"/>
                <a:ea typeface="新宋体" panose="02010609030101010101" pitchFamily="49" charset="-122"/>
              </a:rPr>
              <a:t>定义</a:t>
            </a:r>
            <a:r>
              <a:rPr lang="zh-CN" altLang="en-US" dirty="0" smtClean="0">
                <a:solidFill>
                  <a:srgbClr val="008000"/>
                </a:solidFill>
                <a:latin typeface="新宋体" panose="02010609030101010101" pitchFamily="49" charset="-122"/>
                <a:ea typeface="新宋体" panose="02010609030101010101" pitchFamily="49" charset="-122"/>
              </a:rPr>
              <a:t>结束</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191972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双向链表</a:t>
            </a:r>
          </a:p>
        </p:txBody>
      </p:sp>
      <p:sp>
        <p:nvSpPr>
          <p:cNvPr id="3" name="内容占位符 2"/>
          <p:cNvSpPr>
            <a:spLocks noGrp="1"/>
          </p:cNvSpPr>
          <p:nvPr>
            <p:ph idx="1"/>
          </p:nvPr>
        </p:nvSpPr>
        <p:spPr>
          <a:xfrm>
            <a:off x="461963" y="1457324"/>
            <a:ext cx="8220075" cy="2617054"/>
          </a:xfrm>
        </p:spPr>
        <p:txBody>
          <a:bodyPr>
            <a:normAutofit lnSpcReduction="10000"/>
          </a:bodyPr>
          <a:lstStyle/>
          <a:p>
            <a:pPr>
              <a:lnSpc>
                <a:spcPct val="90000"/>
              </a:lnSpc>
            </a:pPr>
            <a:r>
              <a:rPr lang="zh-CN" altLang="en-US" dirty="0"/>
              <a:t>链表的每个元素称为一</a:t>
            </a:r>
            <a:r>
              <a:rPr lang="zh-CN" altLang="en-US" dirty="0" smtClean="0"/>
              <a:t>个</a:t>
            </a:r>
            <a:r>
              <a:rPr lang="zh-CN" altLang="en-US" dirty="0" smtClean="0">
                <a:solidFill>
                  <a:srgbClr val="0000FF"/>
                </a:solidFill>
              </a:rPr>
              <a:t>结点</a:t>
            </a:r>
            <a:r>
              <a:rPr lang="zh-CN" altLang="en-US" dirty="0" smtClean="0"/>
              <a:t>。</a:t>
            </a:r>
            <a:endParaRPr lang="en-US" altLang="zh-CN" dirty="0" smtClean="0"/>
          </a:p>
          <a:p>
            <a:pPr lvl="1">
              <a:lnSpc>
                <a:spcPct val="90000"/>
              </a:lnSpc>
            </a:pPr>
            <a:r>
              <a:rPr lang="zh-CN" altLang="en-US" dirty="0" smtClean="0"/>
              <a:t>含有内容的结点称为</a:t>
            </a:r>
            <a:r>
              <a:rPr lang="zh-CN" altLang="en-US" dirty="0" smtClean="0">
                <a:solidFill>
                  <a:srgbClr val="0000FF"/>
                </a:solidFill>
              </a:rPr>
              <a:t>记录</a:t>
            </a:r>
            <a:r>
              <a:rPr lang="zh-CN" altLang="en-US" dirty="0" smtClean="0"/>
              <a:t>。</a:t>
            </a:r>
            <a:endParaRPr lang="en-US" altLang="zh-CN" dirty="0" smtClean="0"/>
          </a:p>
          <a:p>
            <a:pPr lvl="1">
              <a:lnSpc>
                <a:spcPct val="90000"/>
              </a:lnSpc>
            </a:pPr>
            <a:r>
              <a:rPr lang="zh-CN" altLang="en-US" dirty="0" smtClean="0"/>
              <a:t>有些结点分配了内存，但还没有填充内容，则</a:t>
            </a:r>
            <a:r>
              <a:rPr lang="zh-CN" altLang="en-US" dirty="0" smtClean="0">
                <a:solidFill>
                  <a:srgbClr val="FF0000"/>
                </a:solidFill>
              </a:rPr>
              <a:t>不能</a:t>
            </a:r>
            <a:r>
              <a:rPr lang="zh-CN" altLang="en-US" dirty="0" smtClean="0"/>
              <a:t>称为记录。</a:t>
            </a:r>
            <a:endParaRPr lang="zh-CN" altLang="en-US" dirty="0"/>
          </a:p>
          <a:p>
            <a:pPr>
              <a:lnSpc>
                <a:spcPct val="90000"/>
              </a:lnSpc>
            </a:pPr>
            <a:r>
              <a:rPr lang="zh-CN" altLang="en-US" dirty="0" smtClean="0"/>
              <a:t>链表通常还有</a:t>
            </a:r>
            <a:r>
              <a:rPr lang="zh-CN" altLang="en-US" dirty="0"/>
              <a:t>一个头指针</a:t>
            </a:r>
            <a:r>
              <a:rPr lang="en-US" altLang="zh-CN" dirty="0"/>
              <a:t>head</a:t>
            </a:r>
            <a:r>
              <a:rPr lang="zh-CN" altLang="en-US" dirty="0"/>
              <a:t>，指向</a:t>
            </a:r>
            <a:r>
              <a:rPr lang="zh-CN" altLang="en-US" dirty="0">
                <a:solidFill>
                  <a:srgbClr val="0000FF"/>
                </a:solidFill>
              </a:rPr>
              <a:t>首结点</a:t>
            </a:r>
            <a:r>
              <a:rPr lang="zh-CN" altLang="en-US" dirty="0" smtClean="0"/>
              <a:t>。</a:t>
            </a:r>
            <a:endParaRPr lang="en-US" altLang="zh-CN" dirty="0" smtClean="0"/>
          </a:p>
          <a:p>
            <a:pPr>
              <a:lnSpc>
                <a:spcPct val="90000"/>
              </a:lnSpc>
            </a:pPr>
            <a:r>
              <a:rPr lang="zh-CN" altLang="en-US" dirty="0" smtClean="0"/>
              <a:t>与首结点相对，链表的最后一个结点称为</a:t>
            </a:r>
            <a:r>
              <a:rPr lang="zh-CN" altLang="en-US" dirty="0" smtClean="0">
                <a:solidFill>
                  <a:srgbClr val="0000FF"/>
                </a:solidFill>
              </a:rPr>
              <a:t>尾结点</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pSp>
        <p:nvGrpSpPr>
          <p:cNvPr id="7" name="组合 6"/>
          <p:cNvGrpSpPr/>
          <p:nvPr/>
        </p:nvGrpSpPr>
        <p:grpSpPr>
          <a:xfrm>
            <a:off x="484265" y="4181357"/>
            <a:ext cx="8064500" cy="2022475"/>
            <a:chOff x="461963" y="3947183"/>
            <a:chExt cx="8064500" cy="2022475"/>
          </a:xfrm>
        </p:grpSpPr>
        <p:pic>
          <p:nvPicPr>
            <p:cNvPr id="9" name="Picture 103"/>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6113" y="4572658"/>
              <a:ext cx="1266825" cy="125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Line 41"/>
            <p:cNvSpPr>
              <a:spLocks noChangeShapeType="1"/>
            </p:cNvSpPr>
            <p:nvPr/>
          </p:nvSpPr>
          <p:spPr bwMode="auto">
            <a:xfrm>
              <a:off x="1563688" y="5198133"/>
              <a:ext cx="1225550" cy="0"/>
            </a:xfrm>
            <a:prstGeom prst="line">
              <a:avLst/>
            </a:prstGeom>
            <a:noFill/>
            <a:ln w="25400" cap="sq">
              <a:solidFill>
                <a:schemeClr val="tx1"/>
              </a:solidFill>
              <a:round/>
              <a:headEnd type="oval" w="med" len="me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 name="Text Box 42"/>
            <p:cNvSpPr txBox="1">
              <a:spLocks noChangeArrowheads="1"/>
            </p:cNvSpPr>
            <p:nvPr/>
          </p:nvSpPr>
          <p:spPr bwMode="auto">
            <a:xfrm>
              <a:off x="1685925" y="4596470"/>
              <a:ext cx="915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chemeClr val="accent2"/>
                  </a:solidFill>
                </a:rPr>
                <a:t>head</a:t>
              </a:r>
            </a:p>
          </p:txBody>
        </p:sp>
        <p:sp>
          <p:nvSpPr>
            <p:cNvPr id="12" name="Text Box 43"/>
            <p:cNvSpPr txBox="1">
              <a:spLocks noChangeArrowheads="1"/>
            </p:cNvSpPr>
            <p:nvPr/>
          </p:nvSpPr>
          <p:spPr bwMode="auto">
            <a:xfrm>
              <a:off x="4981575" y="3947183"/>
              <a:ext cx="1076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chemeClr val="accent2"/>
                  </a:solidFill>
                </a:rPr>
                <a:t>结点</a:t>
              </a:r>
              <a:r>
                <a:rPr lang="en-US" altLang="zh-CN" sz="2800">
                  <a:solidFill>
                    <a:schemeClr val="accent2"/>
                  </a:solidFill>
                </a:rPr>
                <a:t>2</a:t>
              </a:r>
            </a:p>
          </p:txBody>
        </p:sp>
        <p:sp>
          <p:nvSpPr>
            <p:cNvPr id="13" name="Text Box 45"/>
            <p:cNvSpPr txBox="1">
              <a:spLocks noChangeArrowheads="1"/>
            </p:cNvSpPr>
            <p:nvPr/>
          </p:nvSpPr>
          <p:spPr bwMode="auto">
            <a:xfrm>
              <a:off x="2109789" y="3947183"/>
              <a:ext cx="23135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50000"/>
                </a:spcBef>
                <a:buNone/>
              </a:pPr>
              <a:r>
                <a:rPr lang="zh-CN" altLang="zh-CN" sz="2800" dirty="0">
                  <a:solidFill>
                    <a:schemeClr val="accent2"/>
                  </a:solidFill>
                </a:rPr>
                <a:t>首</a:t>
              </a:r>
              <a:r>
                <a:rPr lang="zh-CN" altLang="zh-CN" sz="2800" dirty="0" smtClean="0">
                  <a:solidFill>
                    <a:schemeClr val="accent2"/>
                  </a:solidFill>
                </a:rPr>
                <a:t>结点</a:t>
              </a:r>
              <a:r>
                <a:rPr lang="en-US" altLang="zh-CN" sz="2800" dirty="0" smtClean="0">
                  <a:solidFill>
                    <a:schemeClr val="accent2"/>
                  </a:solidFill>
                </a:rPr>
                <a:t>/</a:t>
              </a:r>
              <a:r>
                <a:rPr lang="zh-CN" altLang="zh-CN" sz="2800" dirty="0" smtClean="0">
                  <a:solidFill>
                    <a:schemeClr val="accent2"/>
                  </a:solidFill>
                </a:rPr>
                <a:t>结点</a:t>
              </a:r>
              <a:r>
                <a:rPr lang="en-US" altLang="zh-CN" sz="2800" dirty="0" smtClean="0">
                  <a:solidFill>
                    <a:schemeClr val="accent2"/>
                  </a:solidFill>
                </a:rPr>
                <a:t>1</a:t>
              </a:r>
              <a:endParaRPr lang="zh-CN" altLang="en-US" sz="2800" dirty="0">
                <a:solidFill>
                  <a:schemeClr val="accent2"/>
                </a:solidFill>
              </a:endParaRPr>
            </a:p>
          </p:txBody>
        </p:sp>
        <p:sp>
          <p:nvSpPr>
            <p:cNvPr id="14" name="Text Box 46"/>
            <p:cNvSpPr txBox="1">
              <a:spLocks noChangeArrowheads="1"/>
            </p:cNvSpPr>
            <p:nvPr/>
          </p:nvSpPr>
          <p:spPr bwMode="auto">
            <a:xfrm>
              <a:off x="6255835" y="3947183"/>
              <a:ext cx="227062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50000"/>
                </a:spcBef>
                <a:buNone/>
              </a:pPr>
              <a:r>
                <a:rPr lang="zh-CN" altLang="en-US" sz="2800" dirty="0">
                  <a:solidFill>
                    <a:schemeClr val="accent2"/>
                  </a:solidFill>
                </a:rPr>
                <a:t>结点</a:t>
              </a:r>
              <a:r>
                <a:rPr lang="en-US" altLang="zh-CN" sz="2800" dirty="0" smtClean="0">
                  <a:solidFill>
                    <a:schemeClr val="accent2"/>
                  </a:solidFill>
                </a:rPr>
                <a:t>3/</a:t>
              </a:r>
              <a:r>
                <a:rPr lang="zh-CN" altLang="en-US" sz="2800" dirty="0" smtClean="0">
                  <a:solidFill>
                    <a:schemeClr val="accent2"/>
                  </a:solidFill>
                </a:rPr>
                <a:t>尾</a:t>
              </a:r>
              <a:r>
                <a:rPr lang="zh-CN" altLang="zh-CN" sz="2800" dirty="0" smtClean="0">
                  <a:solidFill>
                    <a:schemeClr val="accent2"/>
                  </a:solidFill>
                </a:rPr>
                <a:t>结点</a:t>
              </a:r>
              <a:endParaRPr lang="en-US" altLang="zh-CN" sz="2800" dirty="0">
                <a:solidFill>
                  <a:schemeClr val="accent2"/>
                </a:solidFill>
              </a:endParaRPr>
            </a:p>
          </p:txBody>
        </p:sp>
        <p:grpSp>
          <p:nvGrpSpPr>
            <p:cNvPr id="15" name="Group 27"/>
            <p:cNvGrpSpPr>
              <a:grpSpLocks/>
            </p:cNvGrpSpPr>
            <p:nvPr/>
          </p:nvGrpSpPr>
          <p:grpSpPr bwMode="auto">
            <a:xfrm>
              <a:off x="5475288" y="5244170"/>
              <a:ext cx="1531937" cy="300038"/>
              <a:chOff x="1202" y="2296"/>
              <a:chExt cx="862" cy="635"/>
            </a:xfrm>
          </p:grpSpPr>
          <p:sp>
            <p:nvSpPr>
              <p:cNvPr id="16"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8"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19" name="Group 27"/>
            <p:cNvGrpSpPr>
              <a:grpSpLocks/>
            </p:cNvGrpSpPr>
            <p:nvPr/>
          </p:nvGrpSpPr>
          <p:grpSpPr bwMode="auto">
            <a:xfrm>
              <a:off x="3367088" y="5315608"/>
              <a:ext cx="1531937" cy="228600"/>
              <a:chOff x="1202" y="2296"/>
              <a:chExt cx="862" cy="635"/>
            </a:xfrm>
          </p:grpSpPr>
          <p:sp>
            <p:nvSpPr>
              <p:cNvPr id="20"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1"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2"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pic>
          <p:nvPicPr>
            <p:cNvPr id="23" name="Picture 104"/>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86325" y="4572658"/>
              <a:ext cx="1266825" cy="125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105"/>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6538" y="4572658"/>
              <a:ext cx="1266825" cy="125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106"/>
            <p:cNvSpPr>
              <a:spLocks noChangeArrowheads="1"/>
            </p:cNvSpPr>
            <p:nvPr/>
          </p:nvSpPr>
          <p:spPr bwMode="auto">
            <a:xfrm>
              <a:off x="461963" y="3947183"/>
              <a:ext cx="8064500" cy="2022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6" name="Text Box 45"/>
            <p:cNvSpPr txBox="1">
              <a:spLocks noChangeArrowheads="1"/>
            </p:cNvSpPr>
            <p:nvPr/>
          </p:nvSpPr>
          <p:spPr bwMode="auto">
            <a:xfrm>
              <a:off x="534988" y="4020208"/>
              <a:ext cx="54133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chemeClr val="accent2"/>
                  </a:solidFill>
                </a:rPr>
                <a:t>双</a:t>
              </a:r>
            </a:p>
            <a:p>
              <a:pPr eaLnBrk="1" hangingPunct="1">
                <a:spcBef>
                  <a:spcPct val="0"/>
                </a:spcBef>
                <a:buFontTx/>
                <a:buNone/>
              </a:pPr>
              <a:r>
                <a:rPr lang="zh-CN" altLang="en-US" sz="2800">
                  <a:solidFill>
                    <a:schemeClr val="accent2"/>
                  </a:solidFill>
                </a:rPr>
                <a:t>向</a:t>
              </a:r>
            </a:p>
            <a:p>
              <a:pPr eaLnBrk="1" hangingPunct="1">
                <a:spcBef>
                  <a:spcPct val="0"/>
                </a:spcBef>
                <a:buFontTx/>
                <a:buNone/>
              </a:pPr>
              <a:r>
                <a:rPr lang="zh-CN" altLang="en-US" sz="2800">
                  <a:solidFill>
                    <a:schemeClr val="accent2"/>
                  </a:solidFill>
                </a:rPr>
                <a:t>链</a:t>
              </a:r>
            </a:p>
            <a:p>
              <a:pPr eaLnBrk="1" hangingPunct="1">
                <a:spcBef>
                  <a:spcPct val="0"/>
                </a:spcBef>
                <a:buFontTx/>
                <a:buNone/>
              </a:pPr>
              <a:r>
                <a:rPr lang="zh-CN" altLang="en-US" sz="2800">
                  <a:solidFill>
                    <a:schemeClr val="accent2"/>
                  </a:solidFill>
                </a:rPr>
                <a:t>表</a:t>
              </a:r>
            </a:p>
          </p:txBody>
        </p:sp>
        <p:grpSp>
          <p:nvGrpSpPr>
            <p:cNvPr id="27" name="Group 27"/>
            <p:cNvGrpSpPr>
              <a:grpSpLocks/>
            </p:cNvGrpSpPr>
            <p:nvPr/>
          </p:nvGrpSpPr>
          <p:grpSpPr bwMode="auto">
            <a:xfrm flipH="1" flipV="1">
              <a:off x="4002088" y="4793320"/>
              <a:ext cx="1531937" cy="228600"/>
              <a:chOff x="1202" y="2296"/>
              <a:chExt cx="862" cy="635"/>
            </a:xfrm>
          </p:grpSpPr>
          <p:sp>
            <p:nvSpPr>
              <p:cNvPr id="28"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9"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0" name="Line 30"/>
              <p:cNvSpPr>
                <a:spLocks noChangeShapeType="1"/>
              </p:cNvSpPr>
              <p:nvPr/>
            </p:nvSpPr>
            <p:spPr bwMode="auto">
              <a:xfrm flipV="1">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31" name="Group 27"/>
            <p:cNvGrpSpPr>
              <a:grpSpLocks/>
            </p:cNvGrpSpPr>
            <p:nvPr/>
          </p:nvGrpSpPr>
          <p:grpSpPr bwMode="auto">
            <a:xfrm flipH="1" flipV="1">
              <a:off x="6130925" y="4806020"/>
              <a:ext cx="1531938" cy="228600"/>
              <a:chOff x="1202" y="2296"/>
              <a:chExt cx="862" cy="635"/>
            </a:xfrm>
          </p:grpSpPr>
          <p:sp>
            <p:nvSpPr>
              <p:cNvPr id="32"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 name="Line 30"/>
              <p:cNvSpPr>
                <a:spLocks noChangeShapeType="1"/>
              </p:cNvSpPr>
              <p:nvPr/>
            </p:nvSpPr>
            <p:spPr bwMode="auto">
              <a:xfrm flipV="1">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cxnSp>
          <p:nvCxnSpPr>
            <p:cNvPr id="35" name="AutoShape 132"/>
            <p:cNvCxnSpPr>
              <a:cxnSpLocks noChangeShapeType="1"/>
            </p:cNvCxnSpPr>
            <p:nvPr/>
          </p:nvCxnSpPr>
          <p:spPr bwMode="auto">
            <a:xfrm rot="16200000" flipV="1">
              <a:off x="5271443" y="2884201"/>
              <a:ext cx="277813" cy="5220000"/>
            </a:xfrm>
            <a:prstGeom prst="bentConnector4">
              <a:avLst>
                <a:gd name="adj1" fmla="val -82287"/>
                <a:gd name="adj2" fmla="val 104551"/>
              </a:avLst>
            </a:prstGeom>
            <a:noFill/>
            <a:ln w="28575">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134"/>
            <p:cNvCxnSpPr>
              <a:cxnSpLocks noChangeShapeType="1"/>
            </p:cNvCxnSpPr>
            <p:nvPr/>
          </p:nvCxnSpPr>
          <p:spPr bwMode="auto">
            <a:xfrm rot="5400000" flipV="1">
              <a:off x="5671344" y="2465252"/>
              <a:ext cx="282575" cy="4852987"/>
            </a:xfrm>
            <a:prstGeom prst="bentConnector5">
              <a:avLst>
                <a:gd name="adj1" fmla="val -80898"/>
                <a:gd name="adj2" fmla="val 103204"/>
                <a:gd name="adj3" fmla="val 94380"/>
              </a:avLst>
            </a:prstGeom>
            <a:noFill/>
            <a:ln w="19050">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Rectangle 135"/>
            <p:cNvSpPr>
              <a:spLocks noChangeArrowheads="1"/>
            </p:cNvSpPr>
            <p:nvPr/>
          </p:nvSpPr>
          <p:spPr bwMode="auto">
            <a:xfrm>
              <a:off x="2188080" y="4339702"/>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err="1" smtClean="0">
                  <a:ea typeface="楷体_GB2312" pitchFamily="49" charset="-122"/>
                </a:rPr>
                <a:t>m_previous</a:t>
              </a:r>
              <a:endParaRPr lang="en-US" altLang="zh-CN" sz="1800" dirty="0">
                <a:ea typeface="楷体_GB2312" pitchFamily="49" charset="-122"/>
              </a:endParaRPr>
            </a:p>
          </p:txBody>
        </p:sp>
        <p:sp>
          <p:nvSpPr>
            <p:cNvPr id="38" name="Rectangle 136"/>
            <p:cNvSpPr>
              <a:spLocks noChangeArrowheads="1"/>
            </p:cNvSpPr>
            <p:nvPr/>
          </p:nvSpPr>
          <p:spPr bwMode="auto">
            <a:xfrm>
              <a:off x="4949825" y="4491987"/>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err="1" smtClean="0">
                  <a:ea typeface="楷体_GB2312" pitchFamily="49" charset="-122"/>
                </a:rPr>
                <a:t>m_previous</a:t>
              </a:r>
              <a:endParaRPr lang="en-US" altLang="zh-CN" sz="1800" dirty="0">
                <a:ea typeface="楷体_GB2312" pitchFamily="49" charset="-122"/>
              </a:endParaRPr>
            </a:p>
          </p:txBody>
        </p:sp>
        <p:sp>
          <p:nvSpPr>
            <p:cNvPr id="39" name="Rectangle 137"/>
            <p:cNvSpPr>
              <a:spLocks noChangeArrowheads="1"/>
            </p:cNvSpPr>
            <p:nvPr/>
          </p:nvSpPr>
          <p:spPr bwMode="auto">
            <a:xfrm>
              <a:off x="7038975" y="4503176"/>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err="1" smtClean="0">
                  <a:ea typeface="楷体_GB2312" pitchFamily="49" charset="-122"/>
                </a:rPr>
                <a:t>m_previous</a:t>
              </a:r>
              <a:endParaRPr lang="en-US" altLang="zh-CN" sz="1800" dirty="0">
                <a:ea typeface="楷体_GB2312" pitchFamily="49" charset="-122"/>
              </a:endParaRPr>
            </a:p>
          </p:txBody>
        </p:sp>
        <p:sp>
          <p:nvSpPr>
            <p:cNvPr id="40" name="Rectangle 138"/>
            <p:cNvSpPr>
              <a:spLocks noChangeArrowheads="1"/>
            </p:cNvSpPr>
            <p:nvPr/>
          </p:nvSpPr>
          <p:spPr bwMode="auto">
            <a:xfrm>
              <a:off x="2833726" y="5493661"/>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err="1" smtClean="0">
                  <a:ea typeface="楷体_GB2312" pitchFamily="49" charset="-122"/>
                </a:rPr>
                <a:t>m_next</a:t>
              </a:r>
              <a:endParaRPr lang="en-US" altLang="zh-CN" sz="1800" dirty="0">
                <a:ea typeface="楷体_GB2312" pitchFamily="49" charset="-122"/>
              </a:endParaRPr>
            </a:p>
          </p:txBody>
        </p:sp>
        <p:sp>
          <p:nvSpPr>
            <p:cNvPr id="41" name="Rectangle 139"/>
            <p:cNvSpPr>
              <a:spLocks noChangeArrowheads="1"/>
            </p:cNvSpPr>
            <p:nvPr/>
          </p:nvSpPr>
          <p:spPr bwMode="auto">
            <a:xfrm>
              <a:off x="4945063" y="5492073"/>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err="1" smtClean="0">
                  <a:ea typeface="楷体_GB2312" pitchFamily="49" charset="-122"/>
                </a:rPr>
                <a:t>m_next</a:t>
              </a:r>
              <a:endParaRPr lang="en-US" altLang="zh-CN" sz="1800" dirty="0">
                <a:ea typeface="楷体_GB2312" pitchFamily="49" charset="-122"/>
              </a:endParaRPr>
            </a:p>
          </p:txBody>
        </p:sp>
        <p:sp>
          <p:nvSpPr>
            <p:cNvPr id="42" name="Rectangle 140"/>
            <p:cNvSpPr>
              <a:spLocks noChangeArrowheads="1"/>
            </p:cNvSpPr>
            <p:nvPr/>
          </p:nvSpPr>
          <p:spPr bwMode="auto">
            <a:xfrm>
              <a:off x="7070802" y="5447469"/>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err="1" smtClean="0">
                  <a:ea typeface="楷体_GB2312" pitchFamily="49" charset="-122"/>
                </a:rPr>
                <a:t>m_next</a:t>
              </a:r>
              <a:endParaRPr lang="en-US" altLang="zh-CN" sz="1800" dirty="0">
                <a:ea typeface="楷体_GB2312" pitchFamily="49" charset="-122"/>
              </a:endParaRPr>
            </a:p>
          </p:txBody>
        </p:sp>
      </p:grpSp>
    </p:spTree>
    <p:extLst>
      <p:ext uri="{BB962C8B-B14F-4D97-AF65-F5344CB8AC3E}">
        <p14:creationId xmlns:p14="http://schemas.microsoft.com/office/powerpoint/2010/main" val="7241464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助教</a:t>
            </a:r>
          </a:p>
        </p:txBody>
      </p:sp>
      <p:sp>
        <p:nvSpPr>
          <p:cNvPr id="3" name="内容占位符 2"/>
          <p:cNvSpPr>
            <a:spLocks noGrp="1"/>
          </p:cNvSpPr>
          <p:nvPr>
            <p:ph idx="1"/>
          </p:nvPr>
        </p:nvSpPr>
        <p:spPr/>
        <p:txBody>
          <a:bodyPr/>
          <a:lstStyle/>
          <a:p>
            <a:r>
              <a:rPr lang="zh-CN" altLang="en-US" dirty="0"/>
              <a:t>唐瑞杰</a:t>
            </a:r>
          </a:p>
          <a:p>
            <a:pPr lvl="1"/>
            <a:r>
              <a:rPr lang="en-US" altLang="zh-CN" dirty="0"/>
              <a:t>Tel: 13521813891</a:t>
            </a:r>
          </a:p>
          <a:p>
            <a:pPr lvl="1"/>
            <a:r>
              <a:rPr lang="en-US" altLang="zh-CN" dirty="0"/>
              <a:t>Email: thss15_tangrj@163.com</a:t>
            </a:r>
          </a:p>
          <a:p>
            <a:pPr lvl="1"/>
            <a:r>
              <a:rPr lang="zh-CN" altLang="en-US" dirty="0"/>
              <a:t>微信号</a:t>
            </a:r>
            <a:r>
              <a:rPr lang="en-US" altLang="zh-CN" dirty="0"/>
              <a:t>: trj13619002195</a:t>
            </a:r>
          </a:p>
          <a:p>
            <a:r>
              <a:rPr lang="zh-CN" altLang="en-US" dirty="0"/>
              <a:t>郑成伟</a:t>
            </a:r>
          </a:p>
          <a:p>
            <a:pPr lvl="1"/>
            <a:r>
              <a:rPr lang="en-US" altLang="zh-CN" dirty="0"/>
              <a:t>Tel: 18401653040</a:t>
            </a:r>
          </a:p>
          <a:p>
            <a:pPr lvl="1"/>
            <a:r>
              <a:rPr lang="en-US" altLang="zh-CN" dirty="0"/>
              <a:t>Email: </a:t>
            </a:r>
            <a:r>
              <a:rPr lang="en-US" altLang="zh-CN" dirty="0" smtClean="0"/>
              <a:t>zhengcw18@mails.tsinghua.edu.cn</a:t>
            </a:r>
          </a:p>
          <a:p>
            <a:pPr lvl="1"/>
            <a:r>
              <a:rPr lang="zh-CN" altLang="en-US" dirty="0"/>
              <a:t>微信号</a:t>
            </a:r>
            <a:r>
              <a:rPr lang="en-US" altLang="zh-CN" dirty="0" smtClean="0"/>
              <a:t>: </a:t>
            </a:r>
            <a:r>
              <a:rPr lang="zh-CN" altLang="en-US" smtClean="0"/>
              <a:t>可以通过手机号加入</a:t>
            </a:r>
            <a:endParaRPr lang="en-US" altLang="zh-CN" dirty="0"/>
          </a:p>
        </p:txBody>
      </p:sp>
      <p:sp>
        <p:nvSpPr>
          <p:cNvPr id="4" name="日期占位符 3"/>
          <p:cNvSpPr>
            <a:spLocks noGrp="1"/>
          </p:cNvSpPr>
          <p:nvPr>
            <p:ph type="dt" sz="half" idx="10"/>
          </p:nvPr>
        </p:nvSpPr>
        <p:spPr/>
        <p:txBody>
          <a:bodyPr/>
          <a:lstStyle/>
          <a:p>
            <a:fld id="{18935C1D-3DEC-475C-8129-2CB307D07981}"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页脚占位符 9"/>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418901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a:t>
            </a:r>
            <a:r>
              <a:rPr lang="en-US" altLang="zh-CN" dirty="0"/>
              <a:t>0</a:t>
            </a:r>
            <a:r>
              <a:rPr lang="zh-CN" altLang="en-US" dirty="0"/>
              <a:t>个记录的双向链表</a:t>
            </a:r>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Line 41"/>
          <p:cNvSpPr>
            <a:spLocks noChangeShapeType="1"/>
          </p:cNvSpPr>
          <p:nvPr/>
        </p:nvSpPr>
        <p:spPr bwMode="auto">
          <a:xfrm>
            <a:off x="5332413" y="4175125"/>
            <a:ext cx="1225550" cy="0"/>
          </a:xfrm>
          <a:prstGeom prst="line">
            <a:avLst/>
          </a:prstGeom>
          <a:noFill/>
          <a:ln w="25400" cap="sq">
            <a:solidFill>
              <a:schemeClr val="tx1"/>
            </a:solidFill>
            <a:round/>
            <a:headEnd type="oval" w="med" len="me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 name="Text Box 42"/>
          <p:cNvSpPr txBox="1">
            <a:spLocks noChangeArrowheads="1"/>
          </p:cNvSpPr>
          <p:nvPr/>
        </p:nvSpPr>
        <p:spPr bwMode="auto">
          <a:xfrm>
            <a:off x="5454650" y="3573463"/>
            <a:ext cx="9159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chemeClr val="accent2"/>
                </a:solidFill>
              </a:rPr>
              <a:t>head</a:t>
            </a:r>
          </a:p>
        </p:txBody>
      </p:sp>
      <p:pic>
        <p:nvPicPr>
          <p:cNvPr id="11" name="Picture 8"/>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45263" y="3549650"/>
            <a:ext cx="1266825"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Box 46"/>
          <p:cNvSpPr txBox="1">
            <a:spLocks noChangeArrowheads="1"/>
          </p:cNvSpPr>
          <p:nvPr/>
        </p:nvSpPr>
        <p:spPr bwMode="auto">
          <a:xfrm>
            <a:off x="6754813" y="3562350"/>
            <a:ext cx="8477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a:solidFill>
                  <a:srgbClr val="FF3300"/>
                </a:solidFill>
              </a:rPr>
              <a:t>NULL</a:t>
            </a:r>
            <a:endParaRPr lang="en-US" altLang="zh-CN" sz="2400">
              <a:solidFill>
                <a:srgbClr val="FF3300"/>
              </a:solidFill>
            </a:endParaRPr>
          </a:p>
        </p:txBody>
      </p:sp>
      <p:sp>
        <p:nvSpPr>
          <p:cNvPr id="13" name="Text Box 46"/>
          <p:cNvSpPr txBox="1">
            <a:spLocks noChangeArrowheads="1"/>
          </p:cNvSpPr>
          <p:nvPr/>
        </p:nvSpPr>
        <p:spPr bwMode="auto">
          <a:xfrm>
            <a:off x="7067550" y="4432300"/>
            <a:ext cx="220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solidFill>
                  <a:srgbClr val="FF3300"/>
                </a:solidFill>
              </a:rPr>
              <a:t>X</a:t>
            </a:r>
          </a:p>
        </p:txBody>
      </p:sp>
      <p:sp>
        <p:nvSpPr>
          <p:cNvPr id="14" name="Line 15"/>
          <p:cNvSpPr>
            <a:spLocks noChangeShapeType="1"/>
          </p:cNvSpPr>
          <p:nvPr/>
        </p:nvSpPr>
        <p:spPr bwMode="auto">
          <a:xfrm flipV="1">
            <a:off x="4572000" y="1773238"/>
            <a:ext cx="0" cy="439261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42"/>
          <p:cNvSpPr txBox="1">
            <a:spLocks noChangeArrowheads="1"/>
          </p:cNvSpPr>
          <p:nvPr/>
        </p:nvSpPr>
        <p:spPr bwMode="auto">
          <a:xfrm>
            <a:off x="1331913" y="3916363"/>
            <a:ext cx="915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dirty="0">
                <a:solidFill>
                  <a:schemeClr val="accent2"/>
                </a:solidFill>
              </a:rPr>
              <a:t>head</a:t>
            </a:r>
          </a:p>
        </p:txBody>
      </p:sp>
      <p:sp>
        <p:nvSpPr>
          <p:cNvPr id="17" name="Text Box 46"/>
          <p:cNvSpPr txBox="1">
            <a:spLocks noChangeArrowheads="1"/>
          </p:cNvSpPr>
          <p:nvPr/>
        </p:nvSpPr>
        <p:spPr bwMode="auto">
          <a:xfrm>
            <a:off x="2460625" y="3979069"/>
            <a:ext cx="876300" cy="3937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a:solidFill>
                  <a:srgbClr val="FF3300"/>
                </a:solidFill>
              </a:rPr>
              <a:t>NULL</a:t>
            </a:r>
            <a:endParaRPr lang="en-US" altLang="zh-CN" sz="2400">
              <a:solidFill>
                <a:srgbClr val="FF3300"/>
              </a:solidFill>
            </a:endParaRPr>
          </a:p>
        </p:txBody>
      </p:sp>
      <p:sp>
        <p:nvSpPr>
          <p:cNvPr id="18" name="Rectangle 28"/>
          <p:cNvSpPr>
            <a:spLocks noChangeArrowheads="1"/>
          </p:cNvSpPr>
          <p:nvPr/>
        </p:nvSpPr>
        <p:spPr bwMode="auto">
          <a:xfrm>
            <a:off x="7812088" y="3611970"/>
            <a:ext cx="11756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err="1" smtClean="0">
                <a:ea typeface="楷体_GB2312" pitchFamily="49" charset="-122"/>
              </a:rPr>
              <a:t>m_previous</a:t>
            </a:r>
            <a:endParaRPr lang="en-US" altLang="zh-CN" sz="1800" dirty="0">
              <a:ea typeface="楷体_GB2312" pitchFamily="49" charset="-122"/>
            </a:endParaRPr>
          </a:p>
        </p:txBody>
      </p:sp>
      <p:sp>
        <p:nvSpPr>
          <p:cNvPr id="19" name="Rectangle 29"/>
          <p:cNvSpPr>
            <a:spLocks noChangeArrowheads="1"/>
          </p:cNvSpPr>
          <p:nvPr/>
        </p:nvSpPr>
        <p:spPr bwMode="auto">
          <a:xfrm>
            <a:off x="7824788" y="4454932"/>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err="1" smtClean="0">
                <a:ea typeface="楷体_GB2312" pitchFamily="49" charset="-122"/>
              </a:rPr>
              <a:t>m_next</a:t>
            </a:r>
            <a:endParaRPr lang="en-US" altLang="zh-CN" sz="1800" dirty="0">
              <a:ea typeface="楷体_GB2312" pitchFamily="49" charset="-122"/>
            </a:endParaRPr>
          </a:p>
        </p:txBody>
      </p:sp>
    </p:spTree>
    <p:extLst>
      <p:ext uri="{BB962C8B-B14F-4D97-AF65-F5344CB8AC3E}">
        <p14:creationId xmlns:p14="http://schemas.microsoft.com/office/powerpoint/2010/main" val="15417050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存储单个记录的双向链表</a:t>
            </a:r>
          </a:p>
        </p:txBody>
      </p:sp>
      <p:sp>
        <p:nvSpPr>
          <p:cNvPr id="4" name="日期占位符 3"/>
          <p:cNvSpPr>
            <a:spLocks noGrp="1"/>
          </p:cNvSpPr>
          <p:nvPr>
            <p:ph type="dt" sz="half" idx="10"/>
          </p:nvPr>
        </p:nvSpPr>
        <p:spPr/>
        <p:txBody>
          <a:bodyPr/>
          <a:lstStyle/>
          <a:p>
            <a:fld id="{C2B53F0A-F76F-4225-8CCB-2FB6B8E06622}"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pSp>
        <p:nvGrpSpPr>
          <p:cNvPr id="9" name="Group 37"/>
          <p:cNvGrpSpPr>
            <a:grpSpLocks/>
          </p:cNvGrpSpPr>
          <p:nvPr/>
        </p:nvGrpSpPr>
        <p:grpSpPr bwMode="auto">
          <a:xfrm>
            <a:off x="2801938" y="2924175"/>
            <a:ext cx="3876674" cy="1878013"/>
            <a:chOff x="558" y="1888"/>
            <a:chExt cx="2442" cy="1183"/>
          </a:xfrm>
        </p:grpSpPr>
        <p:sp>
          <p:nvSpPr>
            <p:cNvPr id="10" name="Line 41"/>
            <p:cNvSpPr>
              <a:spLocks noChangeShapeType="1"/>
            </p:cNvSpPr>
            <p:nvPr/>
          </p:nvSpPr>
          <p:spPr bwMode="auto">
            <a:xfrm>
              <a:off x="558" y="2676"/>
              <a:ext cx="772" cy="0"/>
            </a:xfrm>
            <a:prstGeom prst="line">
              <a:avLst/>
            </a:prstGeom>
            <a:noFill/>
            <a:ln w="25400" cap="sq">
              <a:solidFill>
                <a:schemeClr val="tx1"/>
              </a:solidFill>
              <a:round/>
              <a:headEnd type="oval" w="med" len="me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 name="Text Box 42"/>
            <p:cNvSpPr txBox="1">
              <a:spLocks noChangeArrowheads="1"/>
            </p:cNvSpPr>
            <p:nvPr/>
          </p:nvSpPr>
          <p:spPr bwMode="auto">
            <a:xfrm>
              <a:off x="635" y="2297"/>
              <a:ext cx="57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chemeClr val="accent2"/>
                  </a:solidFill>
                </a:rPr>
                <a:t>head</a:t>
              </a:r>
            </a:p>
          </p:txBody>
        </p:sp>
        <p:sp>
          <p:nvSpPr>
            <p:cNvPr id="12" name="Text Box 45"/>
            <p:cNvSpPr txBox="1">
              <a:spLocks noChangeArrowheads="1"/>
            </p:cNvSpPr>
            <p:nvPr/>
          </p:nvSpPr>
          <p:spPr bwMode="auto">
            <a:xfrm>
              <a:off x="690" y="1888"/>
              <a:ext cx="192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zh-CN" sz="2800" dirty="0">
                  <a:solidFill>
                    <a:schemeClr val="accent2"/>
                  </a:solidFill>
                </a:rPr>
                <a:t>首</a:t>
              </a:r>
              <a:r>
                <a:rPr lang="zh-CN" altLang="zh-CN" sz="2800" dirty="0" smtClean="0">
                  <a:solidFill>
                    <a:schemeClr val="accent2"/>
                  </a:solidFill>
                </a:rPr>
                <a:t>结点</a:t>
              </a:r>
              <a:r>
                <a:rPr lang="en-US" altLang="zh-CN" sz="2800" dirty="0" smtClean="0">
                  <a:solidFill>
                    <a:schemeClr val="accent2"/>
                  </a:solidFill>
                </a:rPr>
                <a:t>/</a:t>
              </a:r>
              <a:r>
                <a:rPr lang="zh-CN" altLang="en-US" sz="2800" dirty="0" smtClean="0">
                  <a:solidFill>
                    <a:schemeClr val="accent2"/>
                  </a:solidFill>
                </a:rPr>
                <a:t>尾结点</a:t>
              </a:r>
              <a:endParaRPr lang="zh-CN" altLang="en-US" sz="2800" dirty="0">
                <a:solidFill>
                  <a:schemeClr val="accent2"/>
                </a:solidFill>
              </a:endParaRPr>
            </a:p>
          </p:txBody>
        </p:sp>
        <p:pic>
          <p:nvPicPr>
            <p:cNvPr id="13" name="Picture 20"/>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2" y="2282"/>
              <a:ext cx="798" cy="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AutoShape 29"/>
            <p:cNvCxnSpPr>
              <a:cxnSpLocks noChangeShapeType="1"/>
            </p:cNvCxnSpPr>
            <p:nvPr/>
          </p:nvCxnSpPr>
          <p:spPr bwMode="auto">
            <a:xfrm rot="16200000" flipV="1">
              <a:off x="1442" y="2670"/>
              <a:ext cx="173" cy="384"/>
            </a:xfrm>
            <a:prstGeom prst="bentConnector4">
              <a:avLst>
                <a:gd name="adj1" fmla="val -95380"/>
                <a:gd name="adj2" fmla="val 138019"/>
              </a:avLst>
            </a:prstGeom>
            <a:noFill/>
            <a:ln w="28575">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30"/>
            <p:cNvCxnSpPr>
              <a:cxnSpLocks noChangeShapeType="1"/>
            </p:cNvCxnSpPr>
            <p:nvPr/>
          </p:nvCxnSpPr>
          <p:spPr bwMode="auto">
            <a:xfrm rot="5400000" flipV="1">
              <a:off x="1833" y="2292"/>
              <a:ext cx="164" cy="388"/>
            </a:xfrm>
            <a:prstGeom prst="bentConnector5">
              <a:avLst>
                <a:gd name="adj1" fmla="val -87806"/>
                <a:gd name="adj2" fmla="val 135306"/>
                <a:gd name="adj3" fmla="val 99389"/>
              </a:avLst>
            </a:prstGeom>
            <a:noFill/>
            <a:ln w="19050">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Rectangle 35"/>
            <p:cNvSpPr>
              <a:spLocks noChangeArrowheads="1"/>
            </p:cNvSpPr>
            <p:nvPr/>
          </p:nvSpPr>
          <p:spPr bwMode="auto">
            <a:xfrm>
              <a:off x="2259" y="2295"/>
              <a:ext cx="741"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err="1" smtClean="0">
                  <a:ea typeface="楷体_GB2312" pitchFamily="49" charset="-122"/>
                </a:rPr>
                <a:t>m_previous</a:t>
              </a:r>
              <a:endParaRPr lang="en-US" altLang="zh-CN" sz="1800" dirty="0">
                <a:ea typeface="楷体_GB2312" pitchFamily="49" charset="-122"/>
              </a:endParaRPr>
            </a:p>
          </p:txBody>
        </p:sp>
        <p:sp>
          <p:nvSpPr>
            <p:cNvPr id="17" name="Rectangle 36"/>
            <p:cNvSpPr>
              <a:spLocks noChangeArrowheads="1"/>
            </p:cNvSpPr>
            <p:nvPr/>
          </p:nvSpPr>
          <p:spPr bwMode="auto">
            <a:xfrm>
              <a:off x="702" y="2896"/>
              <a:ext cx="46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err="1" smtClean="0">
                  <a:ea typeface="楷体_GB2312" pitchFamily="49" charset="-122"/>
                </a:rPr>
                <a:t>m_next</a:t>
              </a:r>
              <a:endParaRPr lang="en-US" altLang="zh-CN" sz="1800" dirty="0">
                <a:ea typeface="楷体_GB2312" pitchFamily="49" charset="-122"/>
              </a:endParaRPr>
            </a:p>
          </p:txBody>
        </p:sp>
      </p:grpSp>
    </p:spTree>
    <p:extLst>
      <p:ext uri="{BB962C8B-B14F-4D97-AF65-F5344CB8AC3E}">
        <p14:creationId xmlns:p14="http://schemas.microsoft.com/office/powerpoint/2010/main" val="27344476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6"/>
            <a:ext cx="9144000" cy="544985"/>
          </a:xfrm>
        </p:spPr>
        <p:txBody>
          <a:bodyPr>
            <a:normAutofit fontScale="90000"/>
          </a:bodyPr>
          <a:lstStyle/>
          <a:p>
            <a:r>
              <a:rPr lang="zh-CN" altLang="zh-CN" dirty="0"/>
              <a:t>双向链表</a:t>
            </a:r>
            <a:r>
              <a:rPr lang="zh-CN" altLang="zh-CN" dirty="0" smtClean="0"/>
              <a:t>类</a:t>
            </a:r>
            <a:r>
              <a:rPr lang="en-US" altLang="zh-CN" dirty="0"/>
              <a:t>: </a:t>
            </a:r>
            <a:r>
              <a:rPr lang="en-US" altLang="zh-CN" dirty="0" err="1"/>
              <a:t>CP_ChainDoubleLink.h</a:t>
            </a:r>
            <a:endParaRPr lang="zh-CN" altLang="en-US" dirty="0"/>
          </a:p>
        </p:txBody>
      </p:sp>
      <p:sp>
        <p:nvSpPr>
          <p:cNvPr id="3" name="内容占位符 2"/>
          <p:cNvSpPr>
            <a:spLocks noGrp="1"/>
          </p:cNvSpPr>
          <p:nvPr>
            <p:ph idx="1"/>
          </p:nvPr>
        </p:nvSpPr>
        <p:spPr>
          <a:xfrm>
            <a:off x="461963" y="557561"/>
            <a:ext cx="8220075" cy="5798790"/>
          </a:xfrm>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ifndef</a:t>
            </a:r>
            <a:r>
              <a:rPr lang="en-US" altLang="zh-CN" sz="1800" dirty="0">
                <a:solidFill>
                  <a:srgbClr val="000000"/>
                </a:solidFill>
                <a:latin typeface="新宋体" panose="02010609030101010101" pitchFamily="49" charset="-122"/>
                <a:ea typeface="新宋体" panose="02010609030101010101" pitchFamily="49" charset="-122"/>
              </a:rPr>
              <a:t> CP_CHAINDOUBLELINK_H</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#define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6F008A"/>
                </a:solidFill>
                <a:latin typeface="新宋体" panose="02010609030101010101" pitchFamily="49" charset="-122"/>
                <a:ea typeface="新宋体" panose="02010609030101010101" pitchFamily="49" charset="-122"/>
              </a:rPr>
              <a:t>CP_CHAINDOUBLELINK_H</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8000"/>
                </a:solidFill>
                <a:latin typeface="新宋体" panose="02010609030101010101" pitchFamily="49" charset="-122"/>
                <a:ea typeface="新宋体" panose="02010609030101010101" pitchFamily="49" charset="-122"/>
              </a:rPr>
              <a:t>// #include "</a:t>
            </a:r>
            <a:r>
              <a:rPr lang="en-US" altLang="zh-CN" sz="1800" dirty="0" err="1">
                <a:solidFill>
                  <a:srgbClr val="008000"/>
                </a:solidFill>
                <a:latin typeface="新宋体" panose="02010609030101010101" pitchFamily="49" charset="-122"/>
                <a:ea typeface="新宋体" panose="02010609030101010101" pitchFamily="49" charset="-122"/>
              </a:rPr>
              <a:t>CP_ChainDoubleLink.h</a:t>
            </a:r>
            <a:r>
              <a:rPr lang="en-US" altLang="zh-CN" sz="1800" dirty="0">
                <a:solidFill>
                  <a:srgbClr val="008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CP_Student.h</a:t>
            </a:r>
            <a:r>
              <a:rPr lang="en-US" altLang="zh-CN" sz="1800" dirty="0">
                <a:solidFill>
                  <a:srgbClr val="A31515"/>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CP_ChainDoubleLink</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CP_Student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m_data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smtClean="0">
                <a:solidFill>
                  <a:srgbClr val="008000"/>
                </a:solidFill>
                <a:latin typeface="新宋体" panose="02010609030101010101" pitchFamily="49" charset="-122"/>
                <a:ea typeface="新宋体" panose="02010609030101010101" pitchFamily="49" charset="-122"/>
              </a:rPr>
              <a:t>指向前一</a:t>
            </a:r>
            <a:r>
              <a:rPr lang="zh-CN" altLang="en-US" sz="1800" dirty="0">
                <a:solidFill>
                  <a:srgbClr val="008000"/>
                </a:solidFill>
                <a:latin typeface="新宋体" panose="02010609030101010101" pitchFamily="49" charset="-122"/>
                <a:ea typeface="新宋体" panose="02010609030101010101" pitchFamily="49" charset="-122"/>
              </a:rPr>
              <a:t>个结点。</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00"/>
                </a:solidFill>
                <a:latin typeface="新宋体" panose="02010609030101010101" pitchFamily="49" charset="-122"/>
                <a:ea typeface="新宋体" panose="02010609030101010101" pitchFamily="49" charset="-122"/>
              </a:rPr>
              <a:t>*</a:t>
            </a:r>
            <a:r>
              <a:rPr lang="en-US" altLang="zh-CN" sz="1800" dirty="0" err="1" smtClean="0">
                <a:solidFill>
                  <a:srgbClr val="000000"/>
                </a:solidFill>
                <a:latin typeface="新宋体" panose="02010609030101010101" pitchFamily="49" charset="-122"/>
                <a:ea typeface="新宋体" panose="02010609030101010101" pitchFamily="49" charset="-122"/>
              </a:rPr>
              <a:t>m_next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指向后一个结点。</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m_next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 {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mb_createNode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mb_deleteNode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2B91AF"/>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 * p);</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mb_findNodeById</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id);</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mb_getNodeNumber</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mb_sortById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mb_sortByScore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CP_ChainDoubleLink</a:t>
            </a:r>
            <a:r>
              <a:rPr lang="zh-CN" altLang="en-US" sz="1800" dirty="0">
                <a:solidFill>
                  <a:srgbClr val="008000"/>
                </a:solidFill>
                <a:latin typeface="新宋体" panose="02010609030101010101" pitchFamily="49" charset="-122"/>
                <a:ea typeface="新宋体" panose="02010609030101010101" pitchFamily="49" charset="-122"/>
              </a:rPr>
              <a:t>定义</a:t>
            </a:r>
            <a:r>
              <a:rPr lang="zh-CN" altLang="en-US" sz="1800" dirty="0" smtClean="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a:t>
            </a:r>
            <a:r>
              <a:rPr lang="en-US" altLang="zh-CN" sz="1800" dirty="0" err="1" smtClean="0">
                <a:solidFill>
                  <a:srgbClr val="0000FF"/>
                </a:solidFill>
                <a:latin typeface="新宋体" panose="02010609030101010101" pitchFamily="49" charset="-122"/>
                <a:ea typeface="新宋体" panose="02010609030101010101" pitchFamily="49" charset="-122"/>
              </a:rPr>
              <a:t>endif</a:t>
            </a:r>
            <a:endParaRPr lang="en-US" altLang="zh-CN"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52</a:t>
            </a:fld>
            <a:endParaRPr lang="zh-CN" altLang="en-US"/>
          </a:p>
        </p:txBody>
      </p:sp>
      <p:sp>
        <p:nvSpPr>
          <p:cNvPr id="6" name="Line 4"/>
          <p:cNvSpPr>
            <a:spLocks noChangeShapeType="1"/>
          </p:cNvSpPr>
          <p:nvPr/>
        </p:nvSpPr>
        <p:spPr bwMode="auto">
          <a:xfrm flipV="1">
            <a:off x="0" y="548161"/>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13"/>
          <p:cNvSpPr txBox="1">
            <a:spLocks noChangeArrowheads="1"/>
          </p:cNvSpPr>
          <p:nvPr/>
        </p:nvSpPr>
        <p:spPr bwMode="auto">
          <a:xfrm>
            <a:off x="6930134" y="2689650"/>
            <a:ext cx="10080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dirty="0">
                <a:ea typeface="黑体" panose="02010609060101010101" pitchFamily="49" charset="-122"/>
              </a:rPr>
              <a:t>链表指针</a:t>
            </a:r>
          </a:p>
        </p:txBody>
      </p:sp>
      <p:sp>
        <p:nvSpPr>
          <p:cNvPr id="10" name="AutoShape 15"/>
          <p:cNvSpPr>
            <a:spLocks/>
          </p:cNvSpPr>
          <p:nvPr/>
        </p:nvSpPr>
        <p:spPr bwMode="auto">
          <a:xfrm>
            <a:off x="6829328" y="2879724"/>
            <a:ext cx="142875" cy="450851"/>
          </a:xfrm>
          <a:prstGeom prst="rightBrace">
            <a:avLst>
              <a:gd name="adj1" fmla="val 58796"/>
              <a:gd name="adj2" fmla="val 50000"/>
            </a:avLst>
          </a:prstGeom>
          <a:noFill/>
          <a:ln w="28575"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zh-CN" b="0">
              <a:solidFill>
                <a:srgbClr val="CC0066"/>
              </a:solidFill>
            </a:endParaRPr>
          </a:p>
        </p:txBody>
      </p:sp>
      <p:sp>
        <p:nvSpPr>
          <p:cNvPr id="11" name="AutoShape 5"/>
          <p:cNvSpPr>
            <a:spLocks/>
          </p:cNvSpPr>
          <p:nvPr/>
        </p:nvSpPr>
        <p:spPr bwMode="auto">
          <a:xfrm>
            <a:off x="3565573" y="1872629"/>
            <a:ext cx="2259494" cy="423747"/>
          </a:xfrm>
          <a:prstGeom prst="borderCallout2">
            <a:avLst>
              <a:gd name="adj1" fmla="val 68174"/>
              <a:gd name="adj2" fmla="val -324"/>
              <a:gd name="adj3" fmla="val 67835"/>
              <a:gd name="adj4" fmla="val -2619"/>
              <a:gd name="adj5" fmla="val 195274"/>
              <a:gd name="adj6" fmla="val -26287"/>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ea typeface="楷体_GB2312" pitchFamily="49" charset="-122"/>
              </a:rPr>
              <a:t>链表的基础数据。</a:t>
            </a:r>
            <a:endParaRPr lang="en-US" altLang="zh-CN" sz="2000" dirty="0">
              <a:ea typeface="楷体_GB2312" pitchFamily="49" charset="-122"/>
            </a:endParaRPr>
          </a:p>
        </p:txBody>
      </p:sp>
      <p:sp>
        <p:nvSpPr>
          <p:cNvPr id="12" name="AutoShape 5"/>
          <p:cNvSpPr>
            <a:spLocks/>
          </p:cNvSpPr>
          <p:nvPr/>
        </p:nvSpPr>
        <p:spPr bwMode="auto">
          <a:xfrm>
            <a:off x="6304418" y="4122311"/>
            <a:ext cx="2259494" cy="971649"/>
          </a:xfrm>
          <a:prstGeom prst="borderCallout2">
            <a:avLst>
              <a:gd name="adj1" fmla="val 68174"/>
              <a:gd name="adj2" fmla="val -324"/>
              <a:gd name="adj3" fmla="val 67835"/>
              <a:gd name="adj4" fmla="val -2619"/>
              <a:gd name="adj5" fmla="val -12387"/>
              <a:gd name="adj6" fmla="val -47509"/>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a:ea typeface="楷体_GB2312" pitchFamily="49" charset="-122"/>
              </a:rPr>
              <a:t>构造函数创建一个存储</a:t>
            </a:r>
            <a:r>
              <a:rPr lang="en-US" altLang="zh-CN" sz="2000" dirty="0">
                <a:ea typeface="楷体_GB2312" pitchFamily="49" charset="-122"/>
              </a:rPr>
              <a:t>1</a:t>
            </a:r>
            <a:r>
              <a:rPr lang="zh-CN" altLang="en-US" sz="2000" dirty="0">
                <a:ea typeface="楷体_GB2312" pitchFamily="49" charset="-122"/>
              </a:rPr>
              <a:t>个结点但含</a:t>
            </a:r>
            <a:r>
              <a:rPr lang="en-US" altLang="zh-CN" sz="2000" dirty="0">
                <a:ea typeface="楷体_GB2312" pitchFamily="49" charset="-122"/>
              </a:rPr>
              <a:t>0</a:t>
            </a:r>
            <a:r>
              <a:rPr lang="zh-CN" altLang="en-US" sz="2000" dirty="0">
                <a:ea typeface="楷体_GB2312" pitchFamily="49" charset="-122"/>
              </a:rPr>
              <a:t>个记录的双向链表。</a:t>
            </a:r>
            <a:endParaRPr lang="en-US" altLang="zh-CN" sz="2000" dirty="0">
              <a:ea typeface="楷体_GB2312" pitchFamily="49" charset="-122"/>
            </a:endParaRPr>
          </a:p>
        </p:txBody>
      </p:sp>
      <p:grpSp>
        <p:nvGrpSpPr>
          <p:cNvPr id="13" name="Group 17"/>
          <p:cNvGrpSpPr>
            <a:grpSpLocks/>
          </p:cNvGrpSpPr>
          <p:nvPr/>
        </p:nvGrpSpPr>
        <p:grpSpPr bwMode="auto">
          <a:xfrm>
            <a:off x="6381653" y="5113212"/>
            <a:ext cx="2443163" cy="1252538"/>
            <a:chOff x="3515" y="2236"/>
            <a:chExt cx="1539" cy="789"/>
          </a:xfrm>
        </p:grpSpPr>
        <p:pic>
          <p:nvPicPr>
            <p:cNvPr id="14" name="Picture 6"/>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5" y="2236"/>
              <a:ext cx="798" cy="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 Box 46"/>
            <p:cNvSpPr txBox="1">
              <a:spLocks noChangeArrowheads="1"/>
            </p:cNvSpPr>
            <p:nvPr/>
          </p:nvSpPr>
          <p:spPr bwMode="auto">
            <a:xfrm>
              <a:off x="3647" y="2244"/>
              <a:ext cx="53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a:solidFill>
                    <a:srgbClr val="FF3300"/>
                  </a:solidFill>
                </a:rPr>
                <a:t>NULL</a:t>
              </a:r>
              <a:endParaRPr lang="en-US" altLang="zh-CN" sz="2400">
                <a:solidFill>
                  <a:srgbClr val="FF3300"/>
                </a:solidFill>
              </a:endParaRPr>
            </a:p>
          </p:txBody>
        </p:sp>
        <p:sp>
          <p:nvSpPr>
            <p:cNvPr id="16" name="Text Box 46"/>
            <p:cNvSpPr txBox="1">
              <a:spLocks noChangeArrowheads="1"/>
            </p:cNvSpPr>
            <p:nvPr/>
          </p:nvSpPr>
          <p:spPr bwMode="auto">
            <a:xfrm>
              <a:off x="3651" y="2785"/>
              <a:ext cx="53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dirty="0" smtClean="0">
                  <a:solidFill>
                    <a:srgbClr val="FF3300"/>
                  </a:solidFill>
                </a:rPr>
                <a:t>NULL</a:t>
              </a:r>
              <a:endParaRPr lang="en-US" altLang="zh-CN" sz="2400" dirty="0">
                <a:solidFill>
                  <a:srgbClr val="FF3300"/>
                </a:solidFill>
              </a:endParaRPr>
            </a:p>
          </p:txBody>
        </p:sp>
        <p:sp>
          <p:nvSpPr>
            <p:cNvPr id="17" name="Rectangle 13"/>
            <p:cNvSpPr>
              <a:spLocks noChangeArrowheads="1"/>
            </p:cNvSpPr>
            <p:nvPr/>
          </p:nvSpPr>
          <p:spPr bwMode="auto">
            <a:xfrm>
              <a:off x="4313" y="2275"/>
              <a:ext cx="741"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err="1" smtClean="0">
                  <a:ea typeface="楷体_GB2312" pitchFamily="49" charset="-122"/>
                </a:rPr>
                <a:t>m_previous</a:t>
              </a:r>
              <a:endParaRPr lang="en-US" altLang="zh-CN" sz="1800" dirty="0">
                <a:ea typeface="楷体_GB2312" pitchFamily="49" charset="-122"/>
              </a:endParaRPr>
            </a:p>
          </p:txBody>
        </p:sp>
        <p:sp>
          <p:nvSpPr>
            <p:cNvPr id="18" name="Rectangle 14"/>
            <p:cNvSpPr>
              <a:spLocks noChangeArrowheads="1"/>
            </p:cNvSpPr>
            <p:nvPr/>
          </p:nvSpPr>
          <p:spPr bwMode="auto">
            <a:xfrm>
              <a:off x="4321" y="2806"/>
              <a:ext cx="477"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err="1" smtClean="0">
                  <a:ea typeface="楷体_GB2312" pitchFamily="49" charset="-122"/>
                </a:rPr>
                <a:t>m_next</a:t>
              </a:r>
              <a:endParaRPr lang="en-US" altLang="zh-CN" sz="1800" dirty="0">
                <a:ea typeface="楷体_GB2312" pitchFamily="49" charset="-122"/>
              </a:endParaRPr>
            </a:p>
          </p:txBody>
        </p:sp>
      </p:grpSp>
    </p:spTree>
    <p:extLst>
      <p:ext uri="{BB962C8B-B14F-4D97-AF65-F5344CB8AC3E}">
        <p14:creationId xmlns:p14="http://schemas.microsoft.com/office/powerpoint/2010/main" val="6346470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双向链表类</a:t>
            </a:r>
            <a:r>
              <a:rPr lang="en-US" altLang="zh-CN" dirty="0"/>
              <a:t>: </a:t>
            </a:r>
            <a:r>
              <a:rPr lang="en-US" altLang="zh-CN" dirty="0" smtClean="0"/>
              <a:t>CP_ChainDoubleLink.cpp</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&lt;</a:t>
            </a:r>
            <a:r>
              <a:rPr lang="en-US" altLang="zh-CN" dirty="0" err="1">
                <a:solidFill>
                  <a:srgbClr val="A31515"/>
                </a:solidFill>
                <a:latin typeface="新宋体" panose="02010609030101010101" pitchFamily="49" charset="-122"/>
                <a:ea typeface="新宋体" panose="02010609030101010101" pitchFamily="49" charset="-122"/>
              </a:rPr>
              <a:t>iostream</a:t>
            </a:r>
            <a:r>
              <a:rPr lang="en-US" altLang="zh-CN" dirty="0">
                <a:solidFill>
                  <a:srgbClr val="A31515"/>
                </a:solidFill>
                <a:latin typeface="新宋体" panose="02010609030101010101" pitchFamily="49" charset="-122"/>
                <a:ea typeface="新宋体" panose="02010609030101010101" pitchFamily="49" charset="-122"/>
              </a:rPr>
              <a:t>&gt;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using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namespace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std</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err="1">
                <a:solidFill>
                  <a:srgbClr val="A31515"/>
                </a:solidFill>
                <a:latin typeface="新宋体" panose="02010609030101010101" pitchFamily="49" charset="-122"/>
                <a:ea typeface="新宋体" panose="02010609030101010101" pitchFamily="49" charset="-122"/>
              </a:rPr>
              <a:t>CP_ChainDoubleLink.h</a:t>
            </a:r>
            <a:r>
              <a:rPr lang="en-US" altLang="zh-CN" dirty="0">
                <a:solidFill>
                  <a:srgbClr val="A31515"/>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err="1">
                <a:solidFill>
                  <a:srgbClr val="2B91AF"/>
                </a:solidFill>
                <a:latin typeface="新宋体" panose="02010609030101010101" pitchFamily="49" charset="-122"/>
                <a:ea typeface="新宋体" panose="02010609030101010101" pitchFamily="49" charset="-122"/>
              </a:rPr>
              <a:t>CP_ChainDoubleLink</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CP_ChainDoubleLink</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m_previous</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6F008A"/>
                </a:solidFill>
                <a:latin typeface="新宋体" panose="02010609030101010101" pitchFamily="49" charset="-122"/>
                <a:ea typeface="新宋体" panose="02010609030101010101" pitchFamily="49" charset="-122"/>
              </a:rPr>
              <a:t>NULL</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m_previous</a:t>
            </a:r>
            <a:r>
              <a:rPr lang="en-US" altLang="zh-CN" dirty="0">
                <a:solidFill>
                  <a:srgbClr val="000000"/>
                </a:solidFill>
                <a:latin typeface="新宋体" panose="02010609030101010101" pitchFamily="49" charset="-122"/>
                <a:ea typeface="新宋体" panose="02010609030101010101" pitchFamily="49" charset="-122"/>
              </a:rPr>
              <a:t>-&gt;</a:t>
            </a:r>
            <a:r>
              <a:rPr lang="en-US" altLang="zh-CN" dirty="0" err="1">
                <a:solidFill>
                  <a:srgbClr val="000000"/>
                </a:solidFill>
                <a:latin typeface="新宋体" panose="02010609030101010101" pitchFamily="49" charset="-122"/>
                <a:ea typeface="新宋体" panose="02010609030101010101" pitchFamily="49" charset="-122"/>
              </a:rPr>
              <a:t>m_next</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6F008A"/>
                </a:solidFill>
                <a:latin typeface="新宋体" panose="02010609030101010101" pitchFamily="49" charset="-122"/>
                <a:ea typeface="新宋体" panose="02010609030101010101" pitchFamily="49" charset="-122"/>
              </a:rPr>
              <a:t>NULL</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delete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m_next</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类</a:t>
            </a:r>
            <a:r>
              <a:rPr lang="en-US" altLang="zh-CN" dirty="0" err="1">
                <a:solidFill>
                  <a:srgbClr val="008000"/>
                </a:solidFill>
                <a:latin typeface="新宋体" panose="02010609030101010101" pitchFamily="49" charset="-122"/>
                <a:ea typeface="新宋体" panose="02010609030101010101" pitchFamily="49" charset="-122"/>
              </a:rPr>
              <a:t>CP_ChainDoubleLink</a:t>
            </a:r>
            <a:r>
              <a:rPr lang="zh-CN" altLang="en-US" dirty="0">
                <a:solidFill>
                  <a:srgbClr val="008000"/>
                </a:solidFill>
                <a:latin typeface="新宋体" panose="02010609030101010101" pitchFamily="49" charset="-122"/>
                <a:ea typeface="新宋体" panose="02010609030101010101" pitchFamily="49" charset="-122"/>
              </a:rPr>
              <a:t>的析构函数定义</a:t>
            </a:r>
            <a:r>
              <a:rPr lang="zh-CN" altLang="en-US" dirty="0" smtClean="0">
                <a:solidFill>
                  <a:srgbClr val="008000"/>
                </a:solidFill>
                <a:latin typeface="新宋体" panose="02010609030101010101" pitchFamily="49" charset="-122"/>
                <a:ea typeface="新宋体" panose="02010609030101010101" pitchFamily="49" charset="-122"/>
              </a:rPr>
              <a:t>结束</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6002551" y="1565718"/>
            <a:ext cx="2905706" cy="1267746"/>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lgn="ctr" eaLnBrk="1" hangingPunct="1">
              <a:spcBef>
                <a:spcPct val="0"/>
              </a:spcBef>
              <a:buFontTx/>
              <a:buNone/>
            </a:pPr>
            <a:r>
              <a:rPr lang="zh-CN" altLang="en-US" sz="2000" dirty="0" smtClean="0">
                <a:ea typeface="楷体_GB2312" pitchFamily="49" charset="-122"/>
                <a:sym typeface="Wingdings" panose="05000000000000000000" pitchFamily="2" charset="2"/>
              </a:rPr>
              <a:t>在分析析构函数之前，先看双向链表如何构建。</a:t>
            </a:r>
            <a:endParaRPr lang="en-US" altLang="zh-CN" sz="20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37188274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如何向双向链表添加新记录</a:t>
            </a:r>
            <a:r>
              <a:rPr lang="en-US" altLang="zh-CN" dirty="0"/>
              <a:t>/</a:t>
            </a:r>
            <a:r>
              <a:rPr lang="zh-CN" altLang="en-US" dirty="0"/>
              <a:t>结点</a:t>
            </a:r>
          </a:p>
        </p:txBody>
      </p:sp>
      <p:sp>
        <p:nvSpPr>
          <p:cNvPr id="3" name="内容占位符 2"/>
          <p:cNvSpPr>
            <a:spLocks noGrp="1"/>
          </p:cNvSpPr>
          <p:nvPr>
            <p:ph idx="1"/>
          </p:nvPr>
        </p:nvSpPr>
        <p:spPr/>
        <p:txBody>
          <a:bodyPr/>
          <a:lstStyle/>
          <a:p>
            <a:r>
              <a:rPr lang="zh-CN" altLang="en-US" dirty="0"/>
              <a:t>存储</a:t>
            </a:r>
            <a:r>
              <a:rPr lang="en-US" altLang="zh-CN" dirty="0"/>
              <a:t>0</a:t>
            </a:r>
            <a:r>
              <a:rPr lang="zh-CN" altLang="en-US" dirty="0"/>
              <a:t>个记录的双向链表</a:t>
            </a:r>
            <a:r>
              <a:rPr lang="en-US" altLang="zh-CN" dirty="0"/>
              <a:t>?</a:t>
            </a:r>
          </a:p>
          <a:p>
            <a:r>
              <a:rPr lang="zh-CN" altLang="en-US" dirty="0"/>
              <a:t>存储</a:t>
            </a:r>
            <a:r>
              <a:rPr lang="en-US" altLang="zh-CN" dirty="0"/>
              <a:t>1</a:t>
            </a:r>
            <a:r>
              <a:rPr lang="zh-CN" altLang="en-US" dirty="0"/>
              <a:t>个记录的双向链表</a:t>
            </a:r>
            <a:r>
              <a:rPr lang="en-US" altLang="zh-CN" dirty="0"/>
              <a:t>?</a:t>
            </a:r>
          </a:p>
          <a:p>
            <a:r>
              <a:rPr lang="zh-CN" altLang="en-US" dirty="0"/>
              <a:t>存储</a:t>
            </a:r>
            <a:r>
              <a:rPr lang="en-US" altLang="zh-CN" dirty="0"/>
              <a:t>n(n&gt;1)</a:t>
            </a:r>
            <a:r>
              <a:rPr lang="zh-CN" altLang="en-US" dirty="0"/>
              <a:t>个记录的双向链表</a:t>
            </a:r>
            <a:r>
              <a:rPr lang="en-US" altLang="zh-CN" dirty="0" smtClean="0"/>
              <a:t>?</a:t>
            </a:r>
            <a:endParaRPr lang="en-US" altLang="zh-CN"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4221439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添加新记录</a:t>
            </a:r>
            <a:r>
              <a:rPr lang="en-US" altLang="zh-CN" dirty="0"/>
              <a:t>/</a:t>
            </a:r>
            <a:r>
              <a:rPr lang="zh-CN" altLang="en-US" dirty="0"/>
              <a:t>结点</a:t>
            </a:r>
          </a:p>
        </p:txBody>
      </p:sp>
      <p:sp>
        <p:nvSpPr>
          <p:cNvPr id="3" name="内容占位符 2"/>
          <p:cNvSpPr>
            <a:spLocks noGrp="1"/>
          </p:cNvSpPr>
          <p:nvPr>
            <p:ph idx="1"/>
          </p:nvPr>
        </p:nvSpPr>
        <p:spPr>
          <a:xfrm>
            <a:off x="461963" y="1457325"/>
            <a:ext cx="8220075" cy="538743"/>
          </a:xfrm>
        </p:spPr>
        <p:txBody>
          <a:bodyPr/>
          <a:lstStyle/>
          <a:p>
            <a:r>
              <a:rPr lang="zh-CN" altLang="en-US" dirty="0"/>
              <a:t>存储</a:t>
            </a:r>
            <a:r>
              <a:rPr lang="en-US" altLang="zh-CN" dirty="0"/>
              <a:t>0</a:t>
            </a:r>
            <a:r>
              <a:rPr lang="zh-CN" altLang="en-US" dirty="0"/>
              <a:t>个记录的双向</a:t>
            </a:r>
            <a:r>
              <a:rPr lang="zh-CN" altLang="en-US" dirty="0" smtClean="0"/>
              <a:t>链表。</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pSp>
        <p:nvGrpSpPr>
          <p:cNvPr id="9" name="Group 5"/>
          <p:cNvGrpSpPr>
            <a:grpSpLocks/>
          </p:cNvGrpSpPr>
          <p:nvPr/>
        </p:nvGrpSpPr>
        <p:grpSpPr bwMode="auto">
          <a:xfrm>
            <a:off x="1618979" y="3246440"/>
            <a:ext cx="2416175" cy="1252537"/>
            <a:chOff x="3515" y="2236"/>
            <a:chExt cx="1522" cy="789"/>
          </a:xfrm>
        </p:grpSpPr>
        <p:pic>
          <p:nvPicPr>
            <p:cNvPr id="10" name="Picture 6"/>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5" y="2236"/>
              <a:ext cx="798" cy="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 Box 46"/>
            <p:cNvSpPr txBox="1">
              <a:spLocks noChangeArrowheads="1"/>
            </p:cNvSpPr>
            <p:nvPr/>
          </p:nvSpPr>
          <p:spPr bwMode="auto">
            <a:xfrm>
              <a:off x="3647" y="2244"/>
              <a:ext cx="53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a:solidFill>
                    <a:srgbClr val="FF3300"/>
                  </a:solidFill>
                </a:rPr>
                <a:t>NULL</a:t>
              </a:r>
              <a:endParaRPr lang="en-US" altLang="zh-CN" sz="2400">
                <a:solidFill>
                  <a:srgbClr val="FF3300"/>
                </a:solidFill>
              </a:endParaRPr>
            </a:p>
          </p:txBody>
        </p:sp>
        <p:sp>
          <p:nvSpPr>
            <p:cNvPr id="12" name="Text Box 46"/>
            <p:cNvSpPr txBox="1">
              <a:spLocks noChangeArrowheads="1"/>
            </p:cNvSpPr>
            <p:nvPr/>
          </p:nvSpPr>
          <p:spPr bwMode="auto">
            <a:xfrm>
              <a:off x="3844" y="2792"/>
              <a:ext cx="13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solidFill>
                    <a:srgbClr val="FF3300"/>
                  </a:solidFill>
                </a:rPr>
                <a:t>X</a:t>
              </a:r>
            </a:p>
          </p:txBody>
        </p:sp>
        <p:sp>
          <p:nvSpPr>
            <p:cNvPr id="13" name="Rectangle 9"/>
            <p:cNvSpPr>
              <a:spLocks noChangeArrowheads="1"/>
            </p:cNvSpPr>
            <p:nvPr/>
          </p:nvSpPr>
          <p:spPr bwMode="auto">
            <a:xfrm>
              <a:off x="4313" y="2275"/>
              <a:ext cx="724"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err="1" smtClean="0">
                  <a:ea typeface="楷体_GB2312" pitchFamily="49" charset="-122"/>
                </a:rPr>
                <a:t>m_previous</a:t>
              </a:r>
              <a:endParaRPr lang="en-US" altLang="zh-CN" sz="1800" dirty="0">
                <a:ea typeface="楷体_GB2312" pitchFamily="49" charset="-122"/>
              </a:endParaRPr>
            </a:p>
          </p:txBody>
        </p:sp>
        <p:sp>
          <p:nvSpPr>
            <p:cNvPr id="14" name="Rectangle 10"/>
            <p:cNvSpPr>
              <a:spLocks noChangeArrowheads="1"/>
            </p:cNvSpPr>
            <p:nvPr/>
          </p:nvSpPr>
          <p:spPr bwMode="auto">
            <a:xfrm>
              <a:off x="4321" y="2806"/>
              <a:ext cx="46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err="1" smtClean="0">
                  <a:ea typeface="楷体_GB2312" pitchFamily="49" charset="-122"/>
                </a:rPr>
                <a:t>m_next</a:t>
              </a:r>
              <a:endParaRPr lang="en-US" altLang="zh-CN" sz="1800" dirty="0">
                <a:ea typeface="楷体_GB2312" pitchFamily="49" charset="-122"/>
              </a:endParaRPr>
            </a:p>
          </p:txBody>
        </p:sp>
      </p:grpSp>
      <p:sp>
        <p:nvSpPr>
          <p:cNvPr id="15" name="Rectangle 11"/>
          <p:cNvSpPr>
            <a:spLocks noChangeArrowheads="1"/>
          </p:cNvSpPr>
          <p:nvPr/>
        </p:nvSpPr>
        <p:spPr bwMode="auto">
          <a:xfrm>
            <a:off x="1063354" y="5062540"/>
            <a:ext cx="32162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ea typeface="楷体_GB2312" pitchFamily="49" charset="-122"/>
              </a:rPr>
              <a:t>存储</a:t>
            </a:r>
            <a:r>
              <a:rPr lang="en-US" altLang="zh-CN" sz="2400">
                <a:ea typeface="楷体_GB2312" pitchFamily="49" charset="-122"/>
              </a:rPr>
              <a:t>0</a:t>
            </a:r>
            <a:r>
              <a:rPr lang="zh-CN" altLang="en-US" sz="2400">
                <a:ea typeface="楷体_GB2312" pitchFamily="49" charset="-122"/>
              </a:rPr>
              <a:t>个记录的双向链表</a:t>
            </a:r>
          </a:p>
        </p:txBody>
      </p:sp>
      <p:sp>
        <p:nvSpPr>
          <p:cNvPr id="16" name="Text Box 45"/>
          <p:cNvSpPr txBox="1">
            <a:spLocks noChangeArrowheads="1"/>
          </p:cNvSpPr>
          <p:nvPr/>
        </p:nvSpPr>
        <p:spPr bwMode="auto">
          <a:xfrm>
            <a:off x="4879704" y="2654302"/>
            <a:ext cx="29038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zh-CN" sz="2800" dirty="0">
                <a:solidFill>
                  <a:schemeClr val="accent2"/>
                </a:solidFill>
              </a:rPr>
              <a:t>首</a:t>
            </a:r>
            <a:r>
              <a:rPr lang="zh-CN" altLang="zh-CN" sz="2800" dirty="0" smtClean="0">
                <a:solidFill>
                  <a:schemeClr val="accent2"/>
                </a:solidFill>
              </a:rPr>
              <a:t>结点</a:t>
            </a:r>
            <a:r>
              <a:rPr lang="en-US" altLang="zh-CN" sz="2800" dirty="0" smtClean="0">
                <a:solidFill>
                  <a:schemeClr val="accent2"/>
                </a:solidFill>
              </a:rPr>
              <a:t>/</a:t>
            </a:r>
            <a:r>
              <a:rPr lang="zh-CN" altLang="en-US" sz="2800" dirty="0" smtClean="0">
                <a:solidFill>
                  <a:schemeClr val="accent2"/>
                </a:solidFill>
              </a:rPr>
              <a:t>尾结点</a:t>
            </a:r>
            <a:endParaRPr lang="zh-CN" altLang="en-US" sz="2800" dirty="0">
              <a:solidFill>
                <a:schemeClr val="accent2"/>
              </a:solidFill>
            </a:endParaRPr>
          </a:p>
        </p:txBody>
      </p:sp>
      <p:pic>
        <p:nvPicPr>
          <p:cNvPr id="17" name="Picture 16"/>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9004" y="3279777"/>
            <a:ext cx="1266825"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AutoShape 17"/>
          <p:cNvCxnSpPr>
            <a:cxnSpLocks noChangeShapeType="1"/>
          </p:cNvCxnSpPr>
          <p:nvPr/>
        </p:nvCxnSpPr>
        <p:spPr bwMode="auto">
          <a:xfrm rot="16200000" flipV="1">
            <a:off x="5820297" y="3894934"/>
            <a:ext cx="274637" cy="609600"/>
          </a:xfrm>
          <a:prstGeom prst="bentConnector4">
            <a:avLst>
              <a:gd name="adj1" fmla="val -95380"/>
              <a:gd name="adj2" fmla="val 138019"/>
            </a:avLst>
          </a:prstGeom>
          <a:noFill/>
          <a:ln w="28575">
            <a:solidFill>
              <a:srgbClr val="FF3300"/>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8"/>
          <p:cNvCxnSpPr>
            <a:cxnSpLocks noChangeShapeType="1"/>
          </p:cNvCxnSpPr>
          <p:nvPr/>
        </p:nvCxnSpPr>
        <p:spPr bwMode="auto">
          <a:xfrm rot="5400000" flipV="1">
            <a:off x="6440216" y="3295652"/>
            <a:ext cx="260350" cy="615950"/>
          </a:xfrm>
          <a:prstGeom prst="bentConnector5">
            <a:avLst>
              <a:gd name="adj1" fmla="val -87806"/>
              <a:gd name="adj2" fmla="val 135306"/>
              <a:gd name="adj3" fmla="val 99389"/>
            </a:avLst>
          </a:prstGeom>
          <a:noFill/>
          <a:ln w="19050">
            <a:solidFill>
              <a:srgbClr val="FF3300"/>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Rectangle 19"/>
          <p:cNvSpPr>
            <a:spLocks noChangeArrowheads="1"/>
          </p:cNvSpPr>
          <p:nvPr/>
        </p:nvSpPr>
        <p:spPr bwMode="auto">
          <a:xfrm>
            <a:off x="7116491" y="3300822"/>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err="1" smtClean="0">
                <a:ea typeface="楷体_GB2312" pitchFamily="49" charset="-122"/>
              </a:rPr>
              <a:t>m_previous</a:t>
            </a:r>
            <a:endParaRPr lang="en-US" altLang="zh-CN" sz="1800" dirty="0">
              <a:ea typeface="楷体_GB2312" pitchFamily="49" charset="-122"/>
            </a:endParaRPr>
          </a:p>
        </p:txBody>
      </p:sp>
      <p:sp>
        <p:nvSpPr>
          <p:cNvPr id="21" name="Rectangle 20"/>
          <p:cNvSpPr>
            <a:spLocks noChangeArrowheads="1"/>
          </p:cNvSpPr>
          <p:nvPr/>
        </p:nvSpPr>
        <p:spPr bwMode="auto">
          <a:xfrm>
            <a:off x="6895828" y="4206458"/>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err="1" smtClean="0">
                <a:ea typeface="楷体_GB2312" pitchFamily="49" charset="-122"/>
              </a:rPr>
              <a:t>m_next</a:t>
            </a:r>
            <a:endParaRPr lang="en-US" altLang="zh-CN" sz="1800" dirty="0">
              <a:ea typeface="楷体_GB2312" pitchFamily="49" charset="-122"/>
            </a:endParaRPr>
          </a:p>
        </p:txBody>
      </p:sp>
      <p:sp>
        <p:nvSpPr>
          <p:cNvPr id="22" name="Rectangle 22"/>
          <p:cNvSpPr>
            <a:spLocks noChangeArrowheads="1"/>
          </p:cNvSpPr>
          <p:nvPr/>
        </p:nvSpPr>
        <p:spPr bwMode="auto">
          <a:xfrm>
            <a:off x="5182916" y="5062540"/>
            <a:ext cx="32162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ea typeface="楷体_GB2312" pitchFamily="49" charset="-122"/>
              </a:rPr>
              <a:t>存储</a:t>
            </a:r>
            <a:r>
              <a:rPr lang="en-US" altLang="zh-CN" sz="2400">
                <a:ea typeface="楷体_GB2312" pitchFamily="49" charset="-122"/>
              </a:rPr>
              <a:t>1</a:t>
            </a:r>
            <a:r>
              <a:rPr lang="zh-CN" altLang="en-US" sz="2400">
                <a:ea typeface="楷体_GB2312" pitchFamily="49" charset="-122"/>
              </a:rPr>
              <a:t>个记录的双向链表</a:t>
            </a:r>
          </a:p>
        </p:txBody>
      </p:sp>
      <p:sp>
        <p:nvSpPr>
          <p:cNvPr id="23" name="AutoShape 23"/>
          <p:cNvSpPr>
            <a:spLocks noChangeArrowheads="1"/>
          </p:cNvSpPr>
          <p:nvPr/>
        </p:nvSpPr>
        <p:spPr bwMode="auto">
          <a:xfrm>
            <a:off x="4303441" y="3621090"/>
            <a:ext cx="576263" cy="503237"/>
          </a:xfrm>
          <a:prstGeom prst="rightArrow">
            <a:avLst>
              <a:gd name="adj1" fmla="val 50000"/>
              <a:gd name="adj2" fmla="val 286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4" name="Text Box 42"/>
          <p:cNvSpPr txBox="1">
            <a:spLocks noChangeArrowheads="1"/>
          </p:cNvSpPr>
          <p:nvPr/>
        </p:nvSpPr>
        <p:spPr bwMode="auto">
          <a:xfrm>
            <a:off x="1350691" y="2686052"/>
            <a:ext cx="915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chemeClr val="accent2"/>
                </a:solidFill>
              </a:rPr>
              <a:t>head</a:t>
            </a:r>
          </a:p>
        </p:txBody>
      </p:sp>
      <p:sp>
        <p:nvSpPr>
          <p:cNvPr id="25" name="Text Box 42"/>
          <p:cNvSpPr txBox="1">
            <a:spLocks noChangeArrowheads="1"/>
          </p:cNvSpPr>
          <p:nvPr/>
        </p:nvSpPr>
        <p:spPr bwMode="auto">
          <a:xfrm>
            <a:off x="4676505" y="3167860"/>
            <a:ext cx="915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chemeClr val="accent2"/>
                </a:solidFill>
              </a:rPr>
              <a:t>head</a:t>
            </a:r>
          </a:p>
        </p:txBody>
      </p:sp>
    </p:spTree>
    <p:extLst>
      <p:ext uri="{BB962C8B-B14F-4D97-AF65-F5344CB8AC3E}">
        <p14:creationId xmlns:p14="http://schemas.microsoft.com/office/powerpoint/2010/main" val="41543904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添加新记录</a:t>
            </a:r>
            <a:r>
              <a:rPr lang="en-US" altLang="zh-CN" dirty="0"/>
              <a:t>/</a:t>
            </a:r>
            <a:r>
              <a:rPr lang="zh-CN" altLang="en-US" dirty="0"/>
              <a:t>结点</a:t>
            </a:r>
          </a:p>
        </p:txBody>
      </p:sp>
      <p:sp>
        <p:nvSpPr>
          <p:cNvPr id="3" name="内容占位符 2"/>
          <p:cNvSpPr>
            <a:spLocks noGrp="1"/>
          </p:cNvSpPr>
          <p:nvPr>
            <p:ph idx="1"/>
          </p:nvPr>
        </p:nvSpPr>
        <p:spPr>
          <a:xfrm>
            <a:off x="461963" y="1457325"/>
            <a:ext cx="8220075" cy="572197"/>
          </a:xfrm>
        </p:spPr>
        <p:txBody>
          <a:bodyPr/>
          <a:lstStyle/>
          <a:p>
            <a:r>
              <a:rPr lang="zh-CN" altLang="en-US" dirty="0"/>
              <a:t>存储</a:t>
            </a:r>
            <a:r>
              <a:rPr lang="en-US" altLang="zh-CN" dirty="0"/>
              <a:t>1</a:t>
            </a:r>
            <a:r>
              <a:rPr lang="zh-CN" altLang="en-US" dirty="0"/>
              <a:t>个记录的双向</a:t>
            </a:r>
            <a:r>
              <a:rPr lang="zh-CN" altLang="en-US" dirty="0" smtClean="0"/>
              <a:t>链表。</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42"/>
          <p:cNvSpPr txBox="1">
            <a:spLocks noChangeArrowheads="1"/>
          </p:cNvSpPr>
          <p:nvPr/>
        </p:nvSpPr>
        <p:spPr bwMode="auto">
          <a:xfrm>
            <a:off x="1745128" y="4221165"/>
            <a:ext cx="915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chemeClr val="accent2"/>
                </a:solidFill>
              </a:rPr>
              <a:t>head</a:t>
            </a:r>
          </a:p>
        </p:txBody>
      </p:sp>
      <p:grpSp>
        <p:nvGrpSpPr>
          <p:cNvPr id="10" name="Group 27"/>
          <p:cNvGrpSpPr>
            <a:grpSpLocks/>
          </p:cNvGrpSpPr>
          <p:nvPr/>
        </p:nvGrpSpPr>
        <p:grpSpPr bwMode="auto">
          <a:xfrm>
            <a:off x="3816582" y="4951453"/>
            <a:ext cx="1116000" cy="228600"/>
            <a:chOff x="1202" y="2296"/>
            <a:chExt cx="862" cy="635"/>
          </a:xfrm>
        </p:grpSpPr>
        <p:sp>
          <p:nvSpPr>
            <p:cNvPr id="11" name="Line 28"/>
            <p:cNvSpPr>
              <a:spLocks noChangeShapeType="1"/>
            </p:cNvSpPr>
            <p:nvPr/>
          </p:nvSpPr>
          <p:spPr bwMode="auto">
            <a:xfrm>
              <a:off x="1202" y="2931"/>
              <a:ext cx="589" cy="0"/>
            </a:xfrm>
            <a:prstGeom prst="line">
              <a:avLst/>
            </a:prstGeom>
            <a:noFill/>
            <a:ln w="25400" cap="sq">
              <a:solidFill>
                <a:srgbClr val="FF3300"/>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 name="Line 29"/>
            <p:cNvSpPr>
              <a:spLocks noChangeShapeType="1"/>
            </p:cNvSpPr>
            <p:nvPr/>
          </p:nvSpPr>
          <p:spPr bwMode="auto">
            <a:xfrm flipV="1">
              <a:off x="1791" y="2296"/>
              <a:ext cx="0" cy="635"/>
            </a:xfrm>
            <a:prstGeom prst="line">
              <a:avLst/>
            </a:prstGeom>
            <a:noFill/>
            <a:ln w="25400" cap="sq">
              <a:solidFill>
                <a:srgbClr val="FF33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 name="Line 30"/>
            <p:cNvSpPr>
              <a:spLocks noChangeShapeType="1"/>
            </p:cNvSpPr>
            <p:nvPr/>
          </p:nvSpPr>
          <p:spPr bwMode="auto">
            <a:xfrm>
              <a:off x="1791" y="2296"/>
              <a:ext cx="273" cy="0"/>
            </a:xfrm>
            <a:prstGeom prst="line">
              <a:avLst/>
            </a:prstGeom>
            <a:noFill/>
            <a:ln w="25400" cap="sq">
              <a:solidFill>
                <a:srgbClr val="FF3300"/>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pic>
        <p:nvPicPr>
          <p:cNvPr id="14" name="Picture 38"/>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45528" y="4197352"/>
            <a:ext cx="1266825" cy="1252538"/>
          </a:xfrm>
          <a:prstGeom prst="rect">
            <a:avLst/>
          </a:prstGeom>
          <a:solidFill>
            <a:srgbClr val="FF99FF"/>
          </a:solidFill>
          <a:ln w="9525">
            <a:solidFill>
              <a:srgbClr val="FF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39"/>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5740" y="4197352"/>
            <a:ext cx="1266825"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 name="Group 27"/>
          <p:cNvGrpSpPr>
            <a:grpSpLocks/>
          </p:cNvGrpSpPr>
          <p:nvPr/>
        </p:nvGrpSpPr>
        <p:grpSpPr bwMode="auto">
          <a:xfrm flipH="1" flipV="1">
            <a:off x="4061290" y="4473770"/>
            <a:ext cx="1531938" cy="228600"/>
            <a:chOff x="1202" y="2296"/>
            <a:chExt cx="862" cy="635"/>
          </a:xfrm>
        </p:grpSpPr>
        <p:sp>
          <p:nvSpPr>
            <p:cNvPr id="17" name="Line 28"/>
            <p:cNvSpPr>
              <a:spLocks noChangeShapeType="1"/>
            </p:cNvSpPr>
            <p:nvPr/>
          </p:nvSpPr>
          <p:spPr bwMode="auto">
            <a:xfrm>
              <a:off x="1202" y="2931"/>
              <a:ext cx="589" cy="0"/>
            </a:xfrm>
            <a:prstGeom prst="line">
              <a:avLst/>
            </a:prstGeom>
            <a:noFill/>
            <a:ln w="25400" cap="sq">
              <a:solidFill>
                <a:srgbClr val="339933"/>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8" name="Line 29"/>
            <p:cNvSpPr>
              <a:spLocks noChangeShapeType="1"/>
            </p:cNvSpPr>
            <p:nvPr/>
          </p:nvSpPr>
          <p:spPr bwMode="auto">
            <a:xfrm flipV="1">
              <a:off x="1791" y="2296"/>
              <a:ext cx="0" cy="635"/>
            </a:xfrm>
            <a:prstGeom prst="line">
              <a:avLst/>
            </a:prstGeom>
            <a:noFill/>
            <a:ln w="25400" cap="sq">
              <a:solidFill>
                <a:srgbClr val="3399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9" name="Line 30"/>
            <p:cNvSpPr>
              <a:spLocks noChangeShapeType="1"/>
            </p:cNvSpPr>
            <p:nvPr/>
          </p:nvSpPr>
          <p:spPr bwMode="auto">
            <a:xfrm flipV="1">
              <a:off x="1791" y="2296"/>
              <a:ext cx="273" cy="0"/>
            </a:xfrm>
            <a:prstGeom prst="line">
              <a:avLst/>
            </a:prstGeom>
            <a:noFill/>
            <a:ln w="25400" cap="sq">
              <a:solidFill>
                <a:srgbClr val="339933"/>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cxnSp>
        <p:nvCxnSpPr>
          <p:cNvPr id="20" name="AutoShape 44"/>
          <p:cNvCxnSpPr>
            <a:cxnSpLocks noChangeShapeType="1"/>
          </p:cNvCxnSpPr>
          <p:nvPr/>
        </p:nvCxnSpPr>
        <p:spPr bwMode="auto">
          <a:xfrm rot="16200000" flipV="1">
            <a:off x="4276047" y="3563495"/>
            <a:ext cx="227012" cy="3060000"/>
          </a:xfrm>
          <a:prstGeom prst="bentConnector4">
            <a:avLst>
              <a:gd name="adj1" fmla="val -132870"/>
              <a:gd name="adj2" fmla="val 107894"/>
            </a:avLst>
          </a:prstGeom>
          <a:noFill/>
          <a:ln w="28575">
            <a:solidFill>
              <a:srgbClr val="339933"/>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45"/>
          <p:cNvCxnSpPr>
            <a:cxnSpLocks noChangeShapeType="1"/>
          </p:cNvCxnSpPr>
          <p:nvPr/>
        </p:nvCxnSpPr>
        <p:spPr bwMode="auto">
          <a:xfrm rot="5400000" flipV="1">
            <a:off x="4656603" y="3117852"/>
            <a:ext cx="287337" cy="2735263"/>
          </a:xfrm>
          <a:prstGeom prst="bentConnector5">
            <a:avLst>
              <a:gd name="adj1" fmla="val -79560"/>
              <a:gd name="adj2" fmla="val 109167"/>
              <a:gd name="adj3" fmla="val 95023"/>
            </a:avLst>
          </a:prstGeom>
          <a:noFill/>
          <a:ln w="19050">
            <a:solidFill>
              <a:srgbClr val="CC66FF"/>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Rectangle 46"/>
          <p:cNvSpPr>
            <a:spLocks noChangeArrowheads="1"/>
          </p:cNvSpPr>
          <p:nvPr/>
        </p:nvSpPr>
        <p:spPr bwMode="auto">
          <a:xfrm>
            <a:off x="2247284" y="3930944"/>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err="1" smtClean="0">
                <a:ea typeface="楷体_GB2312" pitchFamily="49" charset="-122"/>
              </a:rPr>
              <a:t>m_previous</a:t>
            </a:r>
            <a:endParaRPr lang="en-US" altLang="zh-CN" sz="1800" dirty="0">
              <a:ea typeface="楷体_GB2312" pitchFamily="49" charset="-122"/>
            </a:endParaRPr>
          </a:p>
        </p:txBody>
      </p:sp>
      <p:sp>
        <p:nvSpPr>
          <p:cNvPr id="23" name="Rectangle 47"/>
          <p:cNvSpPr>
            <a:spLocks noChangeArrowheads="1"/>
          </p:cNvSpPr>
          <p:nvPr/>
        </p:nvSpPr>
        <p:spPr bwMode="auto">
          <a:xfrm>
            <a:off x="5009028" y="4150134"/>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err="1" smtClean="0">
                <a:ea typeface="楷体_GB2312" pitchFamily="49" charset="-122"/>
              </a:rPr>
              <a:t>m_previous</a:t>
            </a:r>
            <a:endParaRPr lang="en-US" altLang="zh-CN" sz="1800" dirty="0">
              <a:ea typeface="楷体_GB2312" pitchFamily="49" charset="-122"/>
            </a:endParaRPr>
          </a:p>
        </p:txBody>
      </p:sp>
      <p:sp>
        <p:nvSpPr>
          <p:cNvPr id="24" name="Rectangle 48"/>
          <p:cNvSpPr>
            <a:spLocks noChangeArrowheads="1"/>
          </p:cNvSpPr>
          <p:nvPr/>
        </p:nvSpPr>
        <p:spPr bwMode="auto">
          <a:xfrm>
            <a:off x="2904080" y="5051449"/>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err="1" smtClean="0">
                <a:ea typeface="楷体_GB2312" pitchFamily="49" charset="-122"/>
              </a:rPr>
              <a:t>m_next</a:t>
            </a:r>
            <a:endParaRPr lang="en-US" altLang="zh-CN" sz="1800" dirty="0">
              <a:ea typeface="楷体_GB2312" pitchFamily="49" charset="-122"/>
            </a:endParaRPr>
          </a:p>
        </p:txBody>
      </p:sp>
      <p:sp>
        <p:nvSpPr>
          <p:cNvPr id="25" name="Rectangle 49"/>
          <p:cNvSpPr>
            <a:spLocks noChangeArrowheads="1"/>
          </p:cNvSpPr>
          <p:nvPr/>
        </p:nvSpPr>
        <p:spPr bwMode="auto">
          <a:xfrm>
            <a:off x="5015416" y="5061013"/>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err="1" smtClean="0">
                <a:ea typeface="楷体_GB2312" pitchFamily="49" charset="-122"/>
              </a:rPr>
              <a:t>m_next</a:t>
            </a:r>
            <a:endParaRPr lang="en-US" altLang="zh-CN" sz="1800" dirty="0">
              <a:ea typeface="楷体_GB2312" pitchFamily="49" charset="-122"/>
            </a:endParaRPr>
          </a:p>
        </p:txBody>
      </p:sp>
      <p:sp>
        <p:nvSpPr>
          <p:cNvPr id="26" name="AutoShape 51"/>
          <p:cNvSpPr>
            <a:spLocks noChangeArrowheads="1"/>
          </p:cNvSpPr>
          <p:nvPr/>
        </p:nvSpPr>
        <p:spPr bwMode="auto">
          <a:xfrm>
            <a:off x="1986043" y="3252790"/>
            <a:ext cx="360362" cy="792162"/>
          </a:xfrm>
          <a:prstGeom prst="downArrow">
            <a:avLst>
              <a:gd name="adj1" fmla="val 50000"/>
              <a:gd name="adj2" fmla="val 5495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7" name="Text Box 42"/>
          <p:cNvSpPr txBox="1">
            <a:spLocks noChangeArrowheads="1"/>
          </p:cNvSpPr>
          <p:nvPr/>
        </p:nvSpPr>
        <p:spPr bwMode="auto">
          <a:xfrm>
            <a:off x="1768940" y="2484440"/>
            <a:ext cx="9159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chemeClr val="accent2"/>
                </a:solidFill>
              </a:rPr>
              <a:t>head</a:t>
            </a:r>
          </a:p>
        </p:txBody>
      </p:sp>
      <p:pic>
        <p:nvPicPr>
          <p:cNvPr id="28" name="Picture 56"/>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9553" y="2460627"/>
            <a:ext cx="1266825"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9" name="AutoShape 57"/>
          <p:cNvCxnSpPr>
            <a:cxnSpLocks noChangeShapeType="1"/>
          </p:cNvCxnSpPr>
          <p:nvPr/>
        </p:nvCxnSpPr>
        <p:spPr bwMode="auto">
          <a:xfrm rot="16200000" flipV="1">
            <a:off x="3050846" y="3075784"/>
            <a:ext cx="274637" cy="609600"/>
          </a:xfrm>
          <a:prstGeom prst="bentConnector4">
            <a:avLst>
              <a:gd name="adj1" fmla="val -95380"/>
              <a:gd name="adj2" fmla="val 138019"/>
            </a:avLst>
          </a:prstGeom>
          <a:noFill/>
          <a:ln w="28575">
            <a:solidFill>
              <a:srgbClr val="FF3300"/>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58"/>
          <p:cNvCxnSpPr>
            <a:cxnSpLocks noChangeShapeType="1"/>
          </p:cNvCxnSpPr>
          <p:nvPr/>
        </p:nvCxnSpPr>
        <p:spPr bwMode="auto">
          <a:xfrm rot="5400000" flipV="1">
            <a:off x="3670765" y="2476502"/>
            <a:ext cx="260350" cy="615950"/>
          </a:xfrm>
          <a:prstGeom prst="bentConnector5">
            <a:avLst>
              <a:gd name="adj1" fmla="val -87806"/>
              <a:gd name="adj2" fmla="val 135306"/>
              <a:gd name="adj3" fmla="val 99389"/>
            </a:avLst>
          </a:prstGeom>
          <a:noFill/>
          <a:ln w="19050">
            <a:solidFill>
              <a:srgbClr val="CC66FF"/>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Rectangle 59"/>
          <p:cNvSpPr>
            <a:spLocks noChangeArrowheads="1"/>
          </p:cNvSpPr>
          <p:nvPr/>
        </p:nvSpPr>
        <p:spPr bwMode="auto">
          <a:xfrm>
            <a:off x="2304437" y="2214933"/>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err="1" smtClean="0">
                <a:ea typeface="楷体_GB2312" pitchFamily="49" charset="-122"/>
              </a:rPr>
              <a:t>m_previous</a:t>
            </a:r>
            <a:endParaRPr lang="en-US" altLang="zh-CN" sz="1800" dirty="0">
              <a:ea typeface="楷体_GB2312" pitchFamily="49" charset="-122"/>
            </a:endParaRPr>
          </a:p>
        </p:txBody>
      </p:sp>
      <p:sp>
        <p:nvSpPr>
          <p:cNvPr id="32" name="Rectangle 60"/>
          <p:cNvSpPr>
            <a:spLocks noChangeArrowheads="1"/>
          </p:cNvSpPr>
          <p:nvPr/>
        </p:nvSpPr>
        <p:spPr bwMode="auto">
          <a:xfrm>
            <a:off x="4162466" y="3419846"/>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err="1" smtClean="0">
                <a:ea typeface="楷体_GB2312" pitchFamily="49" charset="-122"/>
              </a:rPr>
              <a:t>m_next</a:t>
            </a:r>
            <a:endParaRPr lang="en-US" altLang="zh-CN" sz="1800" dirty="0">
              <a:ea typeface="楷体_GB2312" pitchFamily="49" charset="-122"/>
            </a:endParaRPr>
          </a:p>
        </p:txBody>
      </p:sp>
    </p:spTree>
    <p:extLst>
      <p:ext uri="{BB962C8B-B14F-4D97-AF65-F5344CB8AC3E}">
        <p14:creationId xmlns:p14="http://schemas.microsoft.com/office/powerpoint/2010/main" val="355750602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添加新记录</a:t>
            </a:r>
            <a:r>
              <a:rPr lang="en-US" altLang="zh-CN" dirty="0"/>
              <a:t>/</a:t>
            </a:r>
            <a:r>
              <a:rPr lang="zh-CN" altLang="en-US" dirty="0"/>
              <a:t>结点</a:t>
            </a:r>
          </a:p>
        </p:txBody>
      </p:sp>
      <p:sp>
        <p:nvSpPr>
          <p:cNvPr id="3" name="内容占位符 2"/>
          <p:cNvSpPr>
            <a:spLocks noGrp="1"/>
          </p:cNvSpPr>
          <p:nvPr>
            <p:ph idx="1"/>
          </p:nvPr>
        </p:nvSpPr>
        <p:spPr>
          <a:xfrm>
            <a:off x="461963" y="1457325"/>
            <a:ext cx="8220075" cy="572197"/>
          </a:xfrm>
        </p:spPr>
        <p:txBody>
          <a:bodyPr/>
          <a:lstStyle/>
          <a:p>
            <a:r>
              <a:rPr lang="zh-CN" altLang="en-US" dirty="0"/>
              <a:t>存储</a:t>
            </a:r>
            <a:r>
              <a:rPr lang="en-US" altLang="zh-CN" dirty="0"/>
              <a:t>n(n&gt;1)</a:t>
            </a:r>
            <a:r>
              <a:rPr lang="zh-CN" altLang="en-US" dirty="0"/>
              <a:t>个记录的双向</a:t>
            </a:r>
            <a:r>
              <a:rPr lang="zh-CN" altLang="en-US" dirty="0" smtClean="0"/>
              <a:t>链表。</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pic>
        <p:nvPicPr>
          <p:cNvPr id="9" name="Picture 5"/>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82796" y="4403031"/>
            <a:ext cx="1266825" cy="1252537"/>
          </a:xfrm>
          <a:prstGeom prst="rect">
            <a:avLst/>
          </a:prstGeom>
          <a:solidFill>
            <a:srgbClr val="FF99FF"/>
          </a:solidFill>
          <a:ln w="9525">
            <a:solidFill>
              <a:srgbClr val="FF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42"/>
          <p:cNvSpPr txBox="1">
            <a:spLocks noChangeArrowheads="1"/>
          </p:cNvSpPr>
          <p:nvPr/>
        </p:nvSpPr>
        <p:spPr bwMode="auto">
          <a:xfrm>
            <a:off x="1072608" y="4426843"/>
            <a:ext cx="915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chemeClr val="accent2"/>
                </a:solidFill>
              </a:rPr>
              <a:t>head</a:t>
            </a:r>
          </a:p>
        </p:txBody>
      </p:sp>
      <p:grpSp>
        <p:nvGrpSpPr>
          <p:cNvPr id="11" name="Group 27"/>
          <p:cNvGrpSpPr>
            <a:grpSpLocks/>
          </p:cNvGrpSpPr>
          <p:nvPr/>
        </p:nvGrpSpPr>
        <p:grpSpPr bwMode="auto">
          <a:xfrm>
            <a:off x="5263408" y="5074543"/>
            <a:ext cx="1116000" cy="300038"/>
            <a:chOff x="1202" y="2296"/>
            <a:chExt cx="862" cy="635"/>
          </a:xfrm>
        </p:grpSpPr>
        <p:sp>
          <p:nvSpPr>
            <p:cNvPr id="12" name="Line 28"/>
            <p:cNvSpPr>
              <a:spLocks noChangeShapeType="1"/>
            </p:cNvSpPr>
            <p:nvPr/>
          </p:nvSpPr>
          <p:spPr bwMode="auto">
            <a:xfrm>
              <a:off x="1202" y="2931"/>
              <a:ext cx="589" cy="0"/>
            </a:xfrm>
            <a:prstGeom prst="line">
              <a:avLst/>
            </a:prstGeom>
            <a:noFill/>
            <a:ln w="25400" cap="sq">
              <a:solidFill>
                <a:srgbClr val="FF3300"/>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 name="Line 29"/>
            <p:cNvSpPr>
              <a:spLocks noChangeShapeType="1"/>
            </p:cNvSpPr>
            <p:nvPr/>
          </p:nvSpPr>
          <p:spPr bwMode="auto">
            <a:xfrm flipV="1">
              <a:off x="1791" y="2296"/>
              <a:ext cx="0" cy="635"/>
            </a:xfrm>
            <a:prstGeom prst="line">
              <a:avLst/>
            </a:prstGeom>
            <a:noFill/>
            <a:ln w="25400" cap="sq">
              <a:solidFill>
                <a:srgbClr val="FF33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 name="Line 30"/>
            <p:cNvSpPr>
              <a:spLocks noChangeShapeType="1"/>
            </p:cNvSpPr>
            <p:nvPr/>
          </p:nvSpPr>
          <p:spPr bwMode="auto">
            <a:xfrm>
              <a:off x="1791" y="2296"/>
              <a:ext cx="273" cy="0"/>
            </a:xfrm>
            <a:prstGeom prst="line">
              <a:avLst/>
            </a:prstGeom>
            <a:noFill/>
            <a:ln w="25400" cap="sq">
              <a:solidFill>
                <a:srgbClr val="FF3300"/>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15" name="Group 27"/>
          <p:cNvGrpSpPr>
            <a:grpSpLocks/>
          </p:cNvGrpSpPr>
          <p:nvPr/>
        </p:nvGrpSpPr>
        <p:grpSpPr bwMode="auto">
          <a:xfrm>
            <a:off x="3156004" y="5145981"/>
            <a:ext cx="1126357" cy="228600"/>
            <a:chOff x="1194" y="2296"/>
            <a:chExt cx="870" cy="635"/>
          </a:xfrm>
        </p:grpSpPr>
        <p:sp>
          <p:nvSpPr>
            <p:cNvPr id="16" name="Line 28"/>
            <p:cNvSpPr>
              <a:spLocks noChangeShapeType="1"/>
            </p:cNvSpPr>
            <p:nvPr/>
          </p:nvSpPr>
          <p:spPr bwMode="auto">
            <a:xfrm>
              <a:off x="1194"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8"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pic>
        <p:nvPicPr>
          <p:cNvPr id="19" name="Picture 19"/>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3008" y="4403031"/>
            <a:ext cx="1266825" cy="125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0"/>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3221" y="4403031"/>
            <a:ext cx="1266825" cy="125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1" name="Group 27"/>
          <p:cNvGrpSpPr>
            <a:grpSpLocks/>
          </p:cNvGrpSpPr>
          <p:nvPr/>
        </p:nvGrpSpPr>
        <p:grpSpPr bwMode="auto">
          <a:xfrm flipH="1" flipV="1">
            <a:off x="3388771" y="4679448"/>
            <a:ext cx="1531937" cy="228600"/>
            <a:chOff x="1202" y="2296"/>
            <a:chExt cx="862" cy="635"/>
          </a:xfrm>
        </p:grpSpPr>
        <p:sp>
          <p:nvSpPr>
            <p:cNvPr id="22"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3"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 name="Line 30"/>
            <p:cNvSpPr>
              <a:spLocks noChangeShapeType="1"/>
            </p:cNvSpPr>
            <p:nvPr/>
          </p:nvSpPr>
          <p:spPr bwMode="auto">
            <a:xfrm flipV="1">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25" name="Group 27"/>
          <p:cNvGrpSpPr>
            <a:grpSpLocks/>
          </p:cNvGrpSpPr>
          <p:nvPr/>
        </p:nvGrpSpPr>
        <p:grpSpPr bwMode="auto">
          <a:xfrm flipH="1" flipV="1">
            <a:off x="5517608" y="4669846"/>
            <a:ext cx="1531938" cy="228600"/>
            <a:chOff x="1202" y="2296"/>
            <a:chExt cx="862" cy="635"/>
          </a:xfrm>
        </p:grpSpPr>
        <p:sp>
          <p:nvSpPr>
            <p:cNvPr id="26" name="Line 28"/>
            <p:cNvSpPr>
              <a:spLocks noChangeShapeType="1"/>
            </p:cNvSpPr>
            <p:nvPr/>
          </p:nvSpPr>
          <p:spPr bwMode="auto">
            <a:xfrm>
              <a:off x="1202" y="2931"/>
              <a:ext cx="589" cy="0"/>
            </a:xfrm>
            <a:prstGeom prst="line">
              <a:avLst/>
            </a:prstGeom>
            <a:noFill/>
            <a:ln w="25400" cap="sq">
              <a:solidFill>
                <a:srgbClr val="339933"/>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7" name="Line 29"/>
            <p:cNvSpPr>
              <a:spLocks noChangeShapeType="1"/>
            </p:cNvSpPr>
            <p:nvPr/>
          </p:nvSpPr>
          <p:spPr bwMode="auto">
            <a:xfrm flipV="1">
              <a:off x="1791" y="2296"/>
              <a:ext cx="0" cy="635"/>
            </a:xfrm>
            <a:prstGeom prst="line">
              <a:avLst/>
            </a:prstGeom>
            <a:noFill/>
            <a:ln w="25400" cap="sq">
              <a:solidFill>
                <a:srgbClr val="3399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8" name="Line 30"/>
            <p:cNvSpPr>
              <a:spLocks noChangeShapeType="1"/>
            </p:cNvSpPr>
            <p:nvPr/>
          </p:nvSpPr>
          <p:spPr bwMode="auto">
            <a:xfrm flipV="1">
              <a:off x="1791" y="2296"/>
              <a:ext cx="273" cy="0"/>
            </a:xfrm>
            <a:prstGeom prst="line">
              <a:avLst/>
            </a:prstGeom>
            <a:noFill/>
            <a:ln w="25400" cap="sq">
              <a:solidFill>
                <a:srgbClr val="339933"/>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cxnSp>
        <p:nvCxnSpPr>
          <p:cNvPr id="29" name="AutoShape 29"/>
          <p:cNvCxnSpPr>
            <a:cxnSpLocks noChangeShapeType="1"/>
          </p:cNvCxnSpPr>
          <p:nvPr/>
        </p:nvCxnSpPr>
        <p:spPr bwMode="auto">
          <a:xfrm rot="16200000" flipV="1">
            <a:off x="4604126" y="2768574"/>
            <a:ext cx="277813" cy="5112000"/>
          </a:xfrm>
          <a:prstGeom prst="bentConnector4">
            <a:avLst>
              <a:gd name="adj1" fmla="val -82287"/>
              <a:gd name="adj2" fmla="val 104551"/>
            </a:avLst>
          </a:prstGeom>
          <a:noFill/>
          <a:ln w="28575">
            <a:solidFill>
              <a:srgbClr val="339933"/>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30"/>
          <p:cNvCxnSpPr>
            <a:cxnSpLocks noChangeShapeType="1"/>
          </p:cNvCxnSpPr>
          <p:nvPr/>
        </p:nvCxnSpPr>
        <p:spPr bwMode="auto">
          <a:xfrm rot="5400000" flipV="1">
            <a:off x="5058027" y="2295625"/>
            <a:ext cx="282575" cy="4852987"/>
          </a:xfrm>
          <a:prstGeom prst="bentConnector5">
            <a:avLst>
              <a:gd name="adj1" fmla="val -80898"/>
              <a:gd name="adj2" fmla="val 103204"/>
              <a:gd name="adj3" fmla="val 94380"/>
            </a:avLst>
          </a:prstGeom>
          <a:noFill/>
          <a:ln w="19050">
            <a:solidFill>
              <a:srgbClr val="CC66FF"/>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Rectangle 31"/>
          <p:cNvSpPr>
            <a:spLocks noChangeArrowheads="1"/>
          </p:cNvSpPr>
          <p:nvPr/>
        </p:nvSpPr>
        <p:spPr bwMode="auto">
          <a:xfrm>
            <a:off x="1597069" y="4136622"/>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32" name="Rectangle 32"/>
          <p:cNvSpPr>
            <a:spLocks noChangeArrowheads="1"/>
          </p:cNvSpPr>
          <p:nvPr/>
        </p:nvSpPr>
        <p:spPr bwMode="auto">
          <a:xfrm>
            <a:off x="4336508" y="4355813"/>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33" name="Rectangle 33"/>
          <p:cNvSpPr>
            <a:spLocks noChangeArrowheads="1"/>
          </p:cNvSpPr>
          <p:nvPr/>
        </p:nvSpPr>
        <p:spPr bwMode="auto">
          <a:xfrm>
            <a:off x="6425658" y="4344700"/>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34" name="Rectangle 34"/>
          <p:cNvSpPr>
            <a:spLocks noChangeArrowheads="1"/>
          </p:cNvSpPr>
          <p:nvPr/>
        </p:nvSpPr>
        <p:spPr bwMode="auto">
          <a:xfrm>
            <a:off x="2209258" y="5268279"/>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35" name="Rectangle 35"/>
          <p:cNvSpPr>
            <a:spLocks noChangeArrowheads="1"/>
          </p:cNvSpPr>
          <p:nvPr/>
        </p:nvSpPr>
        <p:spPr bwMode="auto">
          <a:xfrm>
            <a:off x="4331746" y="5268279"/>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36" name="Rectangle 36"/>
          <p:cNvSpPr>
            <a:spLocks noChangeArrowheads="1"/>
          </p:cNvSpPr>
          <p:nvPr/>
        </p:nvSpPr>
        <p:spPr bwMode="auto">
          <a:xfrm>
            <a:off x="6435183" y="5268279"/>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37" name="Text Box 42"/>
          <p:cNvSpPr txBox="1">
            <a:spLocks noChangeArrowheads="1"/>
          </p:cNvSpPr>
          <p:nvPr/>
        </p:nvSpPr>
        <p:spPr bwMode="auto">
          <a:xfrm>
            <a:off x="1072608" y="2439293"/>
            <a:ext cx="915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chemeClr val="accent2"/>
                </a:solidFill>
              </a:rPr>
              <a:t>head</a:t>
            </a:r>
          </a:p>
        </p:txBody>
      </p:sp>
      <p:grpSp>
        <p:nvGrpSpPr>
          <p:cNvPr id="38" name="Group 27"/>
          <p:cNvGrpSpPr>
            <a:grpSpLocks/>
          </p:cNvGrpSpPr>
          <p:nvPr/>
        </p:nvGrpSpPr>
        <p:grpSpPr bwMode="auto">
          <a:xfrm>
            <a:off x="3077150" y="3158431"/>
            <a:ext cx="1224000" cy="228600"/>
            <a:chOff x="1202" y="2296"/>
            <a:chExt cx="862" cy="635"/>
          </a:xfrm>
        </p:grpSpPr>
        <p:sp>
          <p:nvSpPr>
            <p:cNvPr id="39"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1"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pic>
        <p:nvPicPr>
          <p:cNvPr id="42" name="Picture 51"/>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3008" y="2415481"/>
            <a:ext cx="1266825" cy="125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52"/>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3221" y="2415481"/>
            <a:ext cx="1266825" cy="125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4" name="Group 27"/>
          <p:cNvGrpSpPr>
            <a:grpSpLocks/>
          </p:cNvGrpSpPr>
          <p:nvPr/>
        </p:nvGrpSpPr>
        <p:grpSpPr bwMode="auto">
          <a:xfrm flipH="1" flipV="1">
            <a:off x="3388771" y="2680747"/>
            <a:ext cx="1531937" cy="228600"/>
            <a:chOff x="1202" y="2296"/>
            <a:chExt cx="862" cy="635"/>
          </a:xfrm>
        </p:grpSpPr>
        <p:sp>
          <p:nvSpPr>
            <p:cNvPr id="45"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6"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7" name="Line 30"/>
            <p:cNvSpPr>
              <a:spLocks noChangeShapeType="1"/>
            </p:cNvSpPr>
            <p:nvPr/>
          </p:nvSpPr>
          <p:spPr bwMode="auto">
            <a:xfrm flipV="1">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cxnSp>
        <p:nvCxnSpPr>
          <p:cNvPr id="48" name="AutoShape 61"/>
          <p:cNvCxnSpPr>
            <a:cxnSpLocks noChangeShapeType="1"/>
          </p:cNvCxnSpPr>
          <p:nvPr/>
        </p:nvCxnSpPr>
        <p:spPr bwMode="auto">
          <a:xfrm rot="16200000" flipV="1">
            <a:off x="3603526" y="1781624"/>
            <a:ext cx="227013" cy="3060000"/>
          </a:xfrm>
          <a:prstGeom prst="bentConnector4">
            <a:avLst>
              <a:gd name="adj1" fmla="val -132870"/>
              <a:gd name="adj2" fmla="val 107894"/>
            </a:avLst>
          </a:prstGeom>
          <a:noFill/>
          <a:ln w="28575">
            <a:solidFill>
              <a:srgbClr val="FF3300"/>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AutoShape 62"/>
          <p:cNvCxnSpPr>
            <a:cxnSpLocks noChangeShapeType="1"/>
          </p:cNvCxnSpPr>
          <p:nvPr/>
        </p:nvCxnSpPr>
        <p:spPr bwMode="auto">
          <a:xfrm rot="5400000" flipV="1">
            <a:off x="3984083" y="1335981"/>
            <a:ext cx="287338" cy="2735262"/>
          </a:xfrm>
          <a:prstGeom prst="bentConnector5">
            <a:avLst>
              <a:gd name="adj1" fmla="val -79560"/>
              <a:gd name="adj2" fmla="val 109167"/>
              <a:gd name="adj3" fmla="val 95023"/>
            </a:avLst>
          </a:prstGeom>
          <a:noFill/>
          <a:ln w="19050">
            <a:solidFill>
              <a:srgbClr val="CC66FF"/>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Rectangle 63"/>
          <p:cNvSpPr>
            <a:spLocks noChangeArrowheads="1"/>
          </p:cNvSpPr>
          <p:nvPr/>
        </p:nvSpPr>
        <p:spPr bwMode="auto">
          <a:xfrm>
            <a:off x="1585915" y="2160223"/>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err="1" smtClean="0">
                <a:ea typeface="楷体_GB2312" pitchFamily="49" charset="-122"/>
              </a:rPr>
              <a:t>m_previous</a:t>
            </a:r>
            <a:endParaRPr lang="en-US" altLang="zh-CN" sz="1800" dirty="0">
              <a:ea typeface="楷体_GB2312" pitchFamily="49" charset="-122"/>
            </a:endParaRPr>
          </a:p>
        </p:txBody>
      </p:sp>
      <p:sp>
        <p:nvSpPr>
          <p:cNvPr id="51" name="Rectangle 64"/>
          <p:cNvSpPr>
            <a:spLocks noChangeArrowheads="1"/>
          </p:cNvSpPr>
          <p:nvPr/>
        </p:nvSpPr>
        <p:spPr bwMode="auto">
          <a:xfrm>
            <a:off x="4336508" y="2368263"/>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52" name="Rectangle 66"/>
          <p:cNvSpPr>
            <a:spLocks noChangeArrowheads="1"/>
          </p:cNvSpPr>
          <p:nvPr/>
        </p:nvSpPr>
        <p:spPr bwMode="auto">
          <a:xfrm>
            <a:off x="2220409" y="3291880"/>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err="1" smtClean="0">
                <a:ea typeface="楷体_GB2312" pitchFamily="49" charset="-122"/>
              </a:rPr>
              <a:t>m_next</a:t>
            </a:r>
            <a:endParaRPr lang="en-US" altLang="zh-CN" sz="1800" dirty="0">
              <a:ea typeface="楷体_GB2312" pitchFamily="49" charset="-122"/>
            </a:endParaRPr>
          </a:p>
        </p:txBody>
      </p:sp>
      <p:sp>
        <p:nvSpPr>
          <p:cNvPr id="53" name="Rectangle 67"/>
          <p:cNvSpPr>
            <a:spLocks noChangeArrowheads="1"/>
          </p:cNvSpPr>
          <p:nvPr/>
        </p:nvSpPr>
        <p:spPr bwMode="auto">
          <a:xfrm>
            <a:off x="4331746" y="3279141"/>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54" name="Rectangle 75"/>
          <p:cNvSpPr>
            <a:spLocks noChangeArrowheads="1"/>
          </p:cNvSpPr>
          <p:nvPr/>
        </p:nvSpPr>
        <p:spPr bwMode="auto">
          <a:xfrm>
            <a:off x="6244683" y="2407543"/>
            <a:ext cx="1597025"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ea typeface="楷体_GB2312" pitchFamily="49" charset="-122"/>
              </a:rPr>
              <a:t>能否统一处理</a:t>
            </a:r>
            <a:r>
              <a:rPr lang="en-US" altLang="zh-CN" sz="2400">
                <a:ea typeface="楷体_GB2312" pitchFamily="49" charset="-122"/>
              </a:rPr>
              <a:t>1</a:t>
            </a:r>
            <a:r>
              <a:rPr lang="zh-CN" altLang="en-US" sz="2400">
                <a:ea typeface="楷体_GB2312" pitchFamily="49" charset="-122"/>
              </a:rPr>
              <a:t>个记录的情况</a:t>
            </a:r>
            <a:r>
              <a:rPr lang="en-US" altLang="zh-CN" sz="2400">
                <a:ea typeface="楷体_GB2312" pitchFamily="49" charset="-122"/>
              </a:rPr>
              <a:t>?</a:t>
            </a:r>
          </a:p>
        </p:txBody>
      </p:sp>
      <p:sp>
        <p:nvSpPr>
          <p:cNvPr id="55" name="AutoShape 76"/>
          <p:cNvSpPr>
            <a:spLocks noChangeArrowheads="1"/>
          </p:cNvSpPr>
          <p:nvPr/>
        </p:nvSpPr>
        <p:spPr bwMode="auto">
          <a:xfrm>
            <a:off x="1350421" y="3352106"/>
            <a:ext cx="360362" cy="792162"/>
          </a:xfrm>
          <a:prstGeom prst="downArrow">
            <a:avLst>
              <a:gd name="adj1" fmla="val 50000"/>
              <a:gd name="adj2" fmla="val 5495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255105735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200" dirty="0"/>
              <a:t>添加新记录/</a:t>
            </a:r>
            <a:r>
              <a:rPr lang="zh-CN" altLang="zh-CN" sz="3200" dirty="0" smtClean="0"/>
              <a:t>结点</a:t>
            </a:r>
            <a:r>
              <a:rPr lang="en-US" altLang="zh-CN" sz="3200" dirty="0"/>
              <a:t>: CP_ChainDoubleLink.cpp (</a:t>
            </a:r>
            <a:r>
              <a:rPr lang="zh-CN" altLang="en-US" sz="3200" dirty="0" smtClean="0"/>
              <a:t>续</a:t>
            </a:r>
            <a:r>
              <a:rPr lang="en-US" altLang="zh-CN" sz="3200" dirty="0" smtClean="0"/>
              <a:t>)</a:t>
            </a:r>
            <a:endParaRPr lang="zh-CN" altLang="en-US" sz="3200" dirty="0"/>
          </a:p>
        </p:txBody>
      </p:sp>
      <p:sp>
        <p:nvSpPr>
          <p:cNvPr id="3" name="内容占位符 2"/>
          <p:cNvSpPr>
            <a:spLocks noGrp="1"/>
          </p:cNvSpPr>
          <p:nvPr>
            <p:ph idx="1"/>
          </p:nvPr>
        </p:nvSpPr>
        <p:spPr/>
        <p:txBody>
          <a:bodyPr>
            <a:noAutofit/>
          </a:bodyPr>
          <a:lstStyle/>
          <a:p>
            <a:pPr marL="0" indent="0">
              <a:lnSpc>
                <a:spcPts val="2000"/>
              </a:lnSpc>
              <a:spcBef>
                <a:spcPts val="0"/>
              </a:spcBef>
              <a:buNone/>
            </a:pPr>
            <a:r>
              <a:rPr lang="en-US" altLang="zh-CN" sz="1800" dirty="0" err="1">
                <a:solidFill>
                  <a:srgbClr val="2B91AF"/>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mb_createNode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this</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m_next</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this</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this</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8000"/>
                </a:solidFill>
                <a:latin typeface="新宋体" panose="02010609030101010101" pitchFamily="49" charset="-122"/>
                <a:ea typeface="新宋体" panose="02010609030101010101" pitchFamily="49" charset="-122"/>
              </a:rPr>
              <a:t>// if</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pNew</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pNew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new</a:t>
            </a:r>
            <a:r>
              <a:rPr lang="en-US" altLang="zh-CN" sz="1800" dirty="0">
                <a:solidFill>
                  <a:prstClr val="black"/>
                </a:solidFill>
                <a:ea typeface="楷体_GB2312" pitchFamily="49" charset="-122"/>
                <a:sym typeface="Wingdings" panose="05000000000000000000" pitchFamily="2" charset="2"/>
              </a:rPr>
              <a:t>(</a:t>
            </a:r>
            <a:r>
              <a:rPr lang="en-US" altLang="zh-CN" sz="1800" dirty="0" err="1">
                <a:solidFill>
                  <a:srgbClr val="FF0000"/>
                </a:solidFill>
                <a:ea typeface="楷体_GB2312" pitchFamily="49" charset="-122"/>
                <a:sym typeface="Wingdings" panose="05000000000000000000" pitchFamily="2" charset="2"/>
              </a:rPr>
              <a:t>nothrow</a:t>
            </a:r>
            <a:r>
              <a:rPr lang="en-US" altLang="zh-CN" sz="1800" dirty="0">
                <a:solidFill>
                  <a:prstClr val="black"/>
                </a:solidFill>
                <a:ea typeface="楷体_GB2312" pitchFamily="49" charset="-122"/>
                <a:sym typeface="Wingdings" panose="05000000000000000000" pitchFamily="2" charset="2"/>
              </a:rPr>
              <a:t>)</a:t>
            </a:r>
            <a:r>
              <a:rPr lang="en-US" altLang="zh-CN" sz="1600" dirty="0" err="1">
                <a:solidFill>
                  <a:srgbClr val="2B91AF"/>
                </a:solidFill>
                <a:latin typeface="新宋体" panose="02010609030101010101" pitchFamily="49" charset="-122"/>
                <a:ea typeface="新宋体" panose="02010609030101010101" pitchFamily="49" charset="-122"/>
              </a:rPr>
              <a:t>CP_ChainDoubleLink</a:t>
            </a:r>
            <a:r>
              <a:rPr lang="en-US" altLang="zh-CN" sz="1600" dirty="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pNew</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申请内存失败</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 p =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p</a:t>
            </a:r>
            <a:r>
              <a:rPr lang="zh-CN" altLang="en-US" sz="1800" dirty="0">
                <a:solidFill>
                  <a:srgbClr val="008000"/>
                </a:solidFill>
                <a:latin typeface="新宋体" panose="02010609030101010101" pitchFamily="49" charset="-122"/>
                <a:ea typeface="新宋体" panose="02010609030101010101" pitchFamily="49" charset="-122"/>
              </a:rPr>
              <a:t>指向尾结点</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000000"/>
                </a:solidFill>
                <a:latin typeface="新宋体" panose="02010609030101010101" pitchFamily="49" charset="-122"/>
                <a:ea typeface="新宋体" panose="02010609030101010101" pitchFamily="49" charset="-122"/>
              </a:rPr>
              <a:t>pNew</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m_next</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this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this</a:t>
            </a:r>
            <a:r>
              <a:rPr lang="zh-CN" altLang="en-US" sz="1800" dirty="0">
                <a:solidFill>
                  <a:srgbClr val="008000"/>
                </a:solidFill>
                <a:latin typeface="新宋体" panose="02010609030101010101" pitchFamily="49" charset="-122"/>
                <a:ea typeface="新宋体" panose="02010609030101010101" pitchFamily="49" charset="-122"/>
              </a:rPr>
              <a:t>指向首结点</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p-&gt;</a:t>
            </a:r>
            <a:r>
              <a:rPr lang="en-US" altLang="zh-CN" sz="1800" dirty="0" err="1">
                <a:solidFill>
                  <a:srgbClr val="000000"/>
                </a:solidFill>
                <a:latin typeface="新宋体" panose="02010609030101010101" pitchFamily="49" charset="-122"/>
                <a:ea typeface="新宋体" panose="02010609030101010101" pitchFamily="49" charset="-122"/>
              </a:rPr>
              <a:t>m_next</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 = p;</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pNew</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CP_ChainDoubleLink</a:t>
            </a:r>
            <a:r>
              <a:rPr lang="zh-CN" altLang="en-US" sz="1800" dirty="0">
                <a:solidFill>
                  <a:srgbClr val="008000"/>
                </a:solidFill>
                <a:latin typeface="新宋体" panose="02010609030101010101" pitchFamily="49" charset="-122"/>
                <a:ea typeface="新宋体" panose="02010609030101010101" pitchFamily="49" charset="-122"/>
              </a:rPr>
              <a:t>的成员函数</a:t>
            </a:r>
            <a:r>
              <a:rPr lang="en-US" altLang="zh-CN" sz="1800" dirty="0" err="1">
                <a:solidFill>
                  <a:srgbClr val="008000"/>
                </a:solidFill>
                <a:latin typeface="新宋体" panose="02010609030101010101" pitchFamily="49" charset="-122"/>
                <a:ea typeface="新宋体" panose="02010609030101010101" pitchFamily="49" charset="-122"/>
              </a:rPr>
              <a:t>mb_createNode</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AutoShape 11"/>
          <p:cNvSpPr>
            <a:spLocks/>
          </p:cNvSpPr>
          <p:nvPr/>
        </p:nvSpPr>
        <p:spPr bwMode="auto">
          <a:xfrm>
            <a:off x="3657600" y="2020094"/>
            <a:ext cx="144463" cy="1500981"/>
          </a:xfrm>
          <a:prstGeom prst="rightBrace">
            <a:avLst>
              <a:gd name="adj1" fmla="val 141208"/>
              <a:gd name="adj2" fmla="val 50000"/>
            </a:avLst>
          </a:prstGeom>
          <a:noFill/>
          <a:ln w="28575" cap="sq">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zh-CN" b="0">
              <a:solidFill>
                <a:srgbClr val="CC0066"/>
              </a:solidFill>
            </a:endParaRPr>
          </a:p>
        </p:txBody>
      </p:sp>
      <p:sp>
        <p:nvSpPr>
          <p:cNvPr id="10" name="Text Box 12"/>
          <p:cNvSpPr txBox="1">
            <a:spLocks noChangeArrowheads="1"/>
          </p:cNvSpPr>
          <p:nvPr/>
        </p:nvSpPr>
        <p:spPr bwMode="auto">
          <a:xfrm>
            <a:off x="3729831" y="2290544"/>
            <a:ext cx="1526981" cy="96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dirty="0">
                <a:solidFill>
                  <a:srgbClr val="339933"/>
                </a:solidFill>
                <a:ea typeface="黑体" panose="02010609060101010101" pitchFamily="49" charset="-122"/>
              </a:rPr>
              <a:t>0</a:t>
            </a:r>
            <a:r>
              <a:rPr lang="zh-CN" altLang="en-US" sz="2800" dirty="0">
                <a:solidFill>
                  <a:srgbClr val="339933"/>
                </a:solidFill>
                <a:ea typeface="黑体" panose="02010609060101010101" pitchFamily="49" charset="-122"/>
              </a:rPr>
              <a:t>个记录场景</a:t>
            </a:r>
          </a:p>
        </p:txBody>
      </p:sp>
      <p:sp>
        <p:nvSpPr>
          <p:cNvPr id="11" name="Text Box 12"/>
          <p:cNvSpPr txBox="1">
            <a:spLocks noChangeArrowheads="1"/>
          </p:cNvSpPr>
          <p:nvPr/>
        </p:nvSpPr>
        <p:spPr bwMode="auto">
          <a:xfrm>
            <a:off x="142082" y="4174861"/>
            <a:ext cx="611187"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dirty="0">
                <a:solidFill>
                  <a:srgbClr val="339933"/>
                </a:solidFill>
                <a:ea typeface="黑体" panose="02010609060101010101" pitchFamily="49" charset="-122"/>
              </a:rPr>
              <a:t>n&gt;0</a:t>
            </a:r>
            <a:r>
              <a:rPr lang="zh-CN" altLang="en-US" sz="2800" dirty="0">
                <a:solidFill>
                  <a:srgbClr val="339933"/>
                </a:solidFill>
                <a:ea typeface="黑体" panose="02010609060101010101" pitchFamily="49" charset="-122"/>
              </a:rPr>
              <a:t>场景</a:t>
            </a:r>
          </a:p>
        </p:txBody>
      </p:sp>
      <p:sp>
        <p:nvSpPr>
          <p:cNvPr id="12" name="AutoShape 11"/>
          <p:cNvSpPr>
            <a:spLocks/>
          </p:cNvSpPr>
          <p:nvPr/>
        </p:nvSpPr>
        <p:spPr bwMode="auto">
          <a:xfrm flipH="1">
            <a:off x="788601" y="3600451"/>
            <a:ext cx="142875" cy="2429932"/>
          </a:xfrm>
          <a:prstGeom prst="rightBrace">
            <a:avLst>
              <a:gd name="adj1" fmla="val 92407"/>
              <a:gd name="adj2" fmla="val 50000"/>
            </a:avLst>
          </a:prstGeom>
          <a:noFill/>
          <a:ln w="28575" cap="sq">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zh-CN" b="0">
              <a:solidFill>
                <a:srgbClr val="CC0066"/>
              </a:solidFill>
            </a:endParaRPr>
          </a:p>
        </p:txBody>
      </p:sp>
      <p:grpSp>
        <p:nvGrpSpPr>
          <p:cNvPr id="61" name="Group 27"/>
          <p:cNvGrpSpPr>
            <a:grpSpLocks/>
          </p:cNvGrpSpPr>
          <p:nvPr/>
        </p:nvGrpSpPr>
        <p:grpSpPr bwMode="auto">
          <a:xfrm>
            <a:off x="7360239" y="2574496"/>
            <a:ext cx="497944" cy="208340"/>
            <a:chOff x="1413" y="2296"/>
            <a:chExt cx="862" cy="635"/>
          </a:xfrm>
        </p:grpSpPr>
        <p:sp>
          <p:nvSpPr>
            <p:cNvPr id="76" name="Line 28"/>
            <p:cNvSpPr>
              <a:spLocks noChangeShapeType="1"/>
            </p:cNvSpPr>
            <p:nvPr/>
          </p:nvSpPr>
          <p:spPr bwMode="auto">
            <a:xfrm>
              <a:off x="1413"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7" name="Line 29"/>
            <p:cNvSpPr>
              <a:spLocks noChangeShapeType="1"/>
            </p:cNvSpPr>
            <p:nvPr/>
          </p:nvSpPr>
          <p:spPr bwMode="auto">
            <a:xfrm flipV="1">
              <a:off x="2002"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 name="Line 30"/>
            <p:cNvSpPr>
              <a:spLocks noChangeShapeType="1"/>
            </p:cNvSpPr>
            <p:nvPr/>
          </p:nvSpPr>
          <p:spPr bwMode="auto">
            <a:xfrm>
              <a:off x="2002"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pic>
        <p:nvPicPr>
          <p:cNvPr id="62" name="Picture 90"/>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827170" y="1852540"/>
            <a:ext cx="1079500" cy="114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91"/>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488907" y="1891604"/>
            <a:ext cx="1079500" cy="1141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4" name="AutoShape 92"/>
          <p:cNvCxnSpPr>
            <a:cxnSpLocks noChangeShapeType="1"/>
          </p:cNvCxnSpPr>
          <p:nvPr/>
        </p:nvCxnSpPr>
        <p:spPr bwMode="auto">
          <a:xfrm rot="16200000" flipV="1">
            <a:off x="7189387" y="1916879"/>
            <a:ext cx="196766" cy="1512000"/>
          </a:xfrm>
          <a:prstGeom prst="bentConnector4">
            <a:avLst>
              <a:gd name="adj1" fmla="val -151472"/>
              <a:gd name="adj2" fmla="val 112847"/>
            </a:avLst>
          </a:prstGeom>
          <a:noFill/>
          <a:ln w="28575">
            <a:solidFill>
              <a:srgbClr val="FF3300"/>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AutoShape 93"/>
          <p:cNvCxnSpPr>
            <a:cxnSpLocks noChangeShapeType="1"/>
          </p:cNvCxnSpPr>
          <p:nvPr/>
        </p:nvCxnSpPr>
        <p:spPr bwMode="auto">
          <a:xfrm rot="5400000" flipV="1">
            <a:off x="8053431" y="1391245"/>
            <a:ext cx="196766" cy="1512887"/>
          </a:xfrm>
          <a:prstGeom prst="bentConnector5">
            <a:avLst>
              <a:gd name="adj1" fmla="val -136032"/>
              <a:gd name="adj2" fmla="val 112380"/>
              <a:gd name="adj3" fmla="val 97792"/>
            </a:avLst>
          </a:prstGeom>
          <a:noFill/>
          <a:ln w="19050">
            <a:solidFill>
              <a:srgbClr val="CC66FF"/>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Rectangle 94"/>
          <p:cNvSpPr>
            <a:spLocks noChangeArrowheads="1"/>
          </p:cNvSpPr>
          <p:nvPr/>
        </p:nvSpPr>
        <p:spPr bwMode="auto">
          <a:xfrm flipH="1">
            <a:off x="6199131" y="1644719"/>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err="1" smtClean="0">
                <a:solidFill>
                  <a:srgbClr val="339933"/>
                </a:solidFill>
                <a:ea typeface="楷体_GB2312" pitchFamily="49" charset="-122"/>
              </a:rPr>
              <a:t>m_previous</a:t>
            </a:r>
            <a:endParaRPr lang="en-US" altLang="zh-CN" sz="1800" dirty="0">
              <a:solidFill>
                <a:srgbClr val="339933"/>
              </a:solidFill>
              <a:ea typeface="楷体_GB2312" pitchFamily="49" charset="-122"/>
            </a:endParaRPr>
          </a:p>
        </p:txBody>
      </p:sp>
      <p:sp>
        <p:nvSpPr>
          <p:cNvPr id="67" name="Rectangle 95"/>
          <p:cNvSpPr>
            <a:spLocks noChangeArrowheads="1"/>
          </p:cNvSpPr>
          <p:nvPr/>
        </p:nvSpPr>
        <p:spPr bwMode="auto">
          <a:xfrm flipH="1">
            <a:off x="7900195" y="1797232"/>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solidFill>
                  <a:srgbClr val="339933"/>
                </a:solidFill>
                <a:ea typeface="楷体_GB2312" pitchFamily="49" charset="-122"/>
              </a:rPr>
              <a:t>m_</a:t>
            </a:r>
            <a:r>
              <a:rPr lang="en-US" altLang="zh-CN" sz="1800" dirty="0" err="1" smtClean="0">
                <a:solidFill>
                  <a:srgbClr val="339933"/>
                </a:solidFill>
                <a:ea typeface="楷体_GB2312" pitchFamily="49" charset="-122"/>
              </a:rPr>
              <a:t>previous</a:t>
            </a:r>
            <a:endParaRPr lang="en-US" altLang="zh-CN" sz="1800" dirty="0">
              <a:solidFill>
                <a:srgbClr val="339933"/>
              </a:solidFill>
              <a:ea typeface="楷体_GB2312" pitchFamily="49" charset="-122"/>
            </a:endParaRPr>
          </a:p>
        </p:txBody>
      </p:sp>
      <p:sp>
        <p:nvSpPr>
          <p:cNvPr id="68" name="Rectangle 96"/>
          <p:cNvSpPr>
            <a:spLocks noChangeArrowheads="1"/>
          </p:cNvSpPr>
          <p:nvPr/>
        </p:nvSpPr>
        <p:spPr bwMode="auto">
          <a:xfrm flipH="1">
            <a:off x="6560152" y="2664080"/>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solidFill>
                  <a:srgbClr val="339933"/>
                </a:solidFill>
                <a:ea typeface="楷体_GB2312" pitchFamily="49" charset="-122"/>
              </a:rPr>
              <a:t>m_</a:t>
            </a:r>
            <a:r>
              <a:rPr lang="en-US" altLang="zh-CN" sz="1800" dirty="0" err="1" smtClean="0">
                <a:solidFill>
                  <a:srgbClr val="339933"/>
                </a:solidFill>
                <a:ea typeface="楷体_GB2312" pitchFamily="49" charset="-122"/>
              </a:rPr>
              <a:t>next</a:t>
            </a:r>
            <a:endParaRPr lang="en-US" altLang="zh-CN" sz="1800" dirty="0">
              <a:solidFill>
                <a:srgbClr val="339933"/>
              </a:solidFill>
              <a:ea typeface="楷体_GB2312" pitchFamily="49" charset="-122"/>
            </a:endParaRPr>
          </a:p>
        </p:txBody>
      </p:sp>
      <p:sp>
        <p:nvSpPr>
          <p:cNvPr id="69" name="Rectangle 97"/>
          <p:cNvSpPr>
            <a:spLocks noChangeArrowheads="1"/>
          </p:cNvSpPr>
          <p:nvPr/>
        </p:nvSpPr>
        <p:spPr bwMode="auto">
          <a:xfrm flipH="1">
            <a:off x="8134142" y="2618489"/>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solidFill>
                  <a:srgbClr val="339933"/>
                </a:solidFill>
                <a:ea typeface="楷体_GB2312" pitchFamily="49" charset="-122"/>
              </a:rPr>
              <a:t>m_</a:t>
            </a:r>
            <a:r>
              <a:rPr lang="en-US" altLang="zh-CN" sz="1800" dirty="0" err="1" smtClean="0">
                <a:solidFill>
                  <a:srgbClr val="339933"/>
                </a:solidFill>
                <a:ea typeface="楷体_GB2312" pitchFamily="49" charset="-122"/>
              </a:rPr>
              <a:t>next</a:t>
            </a:r>
            <a:endParaRPr lang="en-US" altLang="zh-CN" sz="1800" dirty="0">
              <a:solidFill>
                <a:srgbClr val="339933"/>
              </a:solidFill>
              <a:ea typeface="楷体_GB2312" pitchFamily="49" charset="-122"/>
            </a:endParaRPr>
          </a:p>
        </p:txBody>
      </p:sp>
      <p:grpSp>
        <p:nvGrpSpPr>
          <p:cNvPr id="70" name="Group 27"/>
          <p:cNvGrpSpPr>
            <a:grpSpLocks/>
          </p:cNvGrpSpPr>
          <p:nvPr/>
        </p:nvGrpSpPr>
        <p:grpSpPr bwMode="auto">
          <a:xfrm flipH="1" flipV="1">
            <a:off x="7550945" y="2112127"/>
            <a:ext cx="647700" cy="208340"/>
            <a:chOff x="1202" y="2228"/>
            <a:chExt cx="862" cy="635"/>
          </a:xfrm>
        </p:grpSpPr>
        <p:sp>
          <p:nvSpPr>
            <p:cNvPr id="73" name="Line 28"/>
            <p:cNvSpPr>
              <a:spLocks noChangeShapeType="1"/>
            </p:cNvSpPr>
            <p:nvPr/>
          </p:nvSpPr>
          <p:spPr bwMode="auto">
            <a:xfrm>
              <a:off x="1202" y="2863"/>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4" name="Line 29"/>
            <p:cNvSpPr>
              <a:spLocks noChangeShapeType="1"/>
            </p:cNvSpPr>
            <p:nvPr/>
          </p:nvSpPr>
          <p:spPr bwMode="auto">
            <a:xfrm flipV="1">
              <a:off x="1791" y="2228"/>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5" name="Line 30"/>
            <p:cNvSpPr>
              <a:spLocks noChangeShapeType="1"/>
            </p:cNvSpPr>
            <p:nvPr/>
          </p:nvSpPr>
          <p:spPr bwMode="auto">
            <a:xfrm>
              <a:off x="1791" y="2228"/>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71" name="Rectangle 106"/>
          <p:cNvSpPr>
            <a:spLocks noChangeArrowheads="1"/>
          </p:cNvSpPr>
          <p:nvPr/>
        </p:nvSpPr>
        <p:spPr bwMode="auto">
          <a:xfrm flipH="1">
            <a:off x="6879432" y="2307955"/>
            <a:ext cx="35907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a:solidFill>
                  <a:srgbClr val="0000FF"/>
                </a:solidFill>
                <a:ea typeface="楷体_GB2312" pitchFamily="49" charset="-122"/>
              </a:rPr>
              <a:t>this</a:t>
            </a:r>
          </a:p>
        </p:txBody>
      </p:sp>
      <p:sp>
        <p:nvSpPr>
          <p:cNvPr id="72" name="Rectangle 107"/>
          <p:cNvSpPr>
            <a:spLocks noChangeArrowheads="1"/>
          </p:cNvSpPr>
          <p:nvPr/>
        </p:nvSpPr>
        <p:spPr bwMode="auto">
          <a:xfrm flipH="1">
            <a:off x="8331995" y="2282241"/>
            <a:ext cx="127000" cy="250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a:solidFill>
                  <a:schemeClr val="accent2"/>
                </a:solidFill>
                <a:ea typeface="楷体_GB2312" pitchFamily="49" charset="-122"/>
              </a:rPr>
              <a:t>p</a:t>
            </a:r>
          </a:p>
        </p:txBody>
      </p:sp>
      <p:pic>
        <p:nvPicPr>
          <p:cNvPr id="80" name="Picture 54"/>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827283" y="3240908"/>
            <a:ext cx="1025838" cy="1186414"/>
          </a:xfrm>
          <a:prstGeom prst="rect">
            <a:avLst/>
          </a:prstGeom>
          <a:solidFill>
            <a:srgbClr val="FF99FF"/>
          </a:solidFill>
          <a:ln w="9525">
            <a:solidFill>
              <a:srgbClr val="FF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1" name="Group 27"/>
          <p:cNvGrpSpPr>
            <a:grpSpLocks/>
          </p:cNvGrpSpPr>
          <p:nvPr/>
        </p:nvGrpSpPr>
        <p:grpSpPr bwMode="auto">
          <a:xfrm>
            <a:off x="6103880" y="3991251"/>
            <a:ext cx="435071" cy="216532"/>
            <a:chOff x="1442" y="2296"/>
            <a:chExt cx="862" cy="635"/>
          </a:xfrm>
        </p:grpSpPr>
        <p:sp>
          <p:nvSpPr>
            <p:cNvPr id="106" name="Line 28"/>
            <p:cNvSpPr>
              <a:spLocks noChangeShapeType="1"/>
            </p:cNvSpPr>
            <p:nvPr/>
          </p:nvSpPr>
          <p:spPr bwMode="auto">
            <a:xfrm>
              <a:off x="144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7" name="Line 29"/>
            <p:cNvSpPr>
              <a:spLocks noChangeShapeType="1"/>
            </p:cNvSpPr>
            <p:nvPr/>
          </p:nvSpPr>
          <p:spPr bwMode="auto">
            <a:xfrm flipV="1">
              <a:off x="203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8" name="Line 30"/>
            <p:cNvSpPr>
              <a:spLocks noChangeShapeType="1"/>
            </p:cNvSpPr>
            <p:nvPr/>
          </p:nvSpPr>
          <p:spPr bwMode="auto">
            <a:xfrm>
              <a:off x="203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pic>
        <p:nvPicPr>
          <p:cNvPr id="82" name="Picture 60"/>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526883" y="3240908"/>
            <a:ext cx="1025838" cy="1186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 name="Picture 61"/>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255145" y="3281508"/>
            <a:ext cx="1025838" cy="1186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4" name="AutoShape 63"/>
          <p:cNvCxnSpPr>
            <a:cxnSpLocks noChangeShapeType="1"/>
          </p:cNvCxnSpPr>
          <p:nvPr/>
        </p:nvCxnSpPr>
        <p:spPr bwMode="auto">
          <a:xfrm rot="5400000" flipV="1">
            <a:off x="7349504" y="2212454"/>
            <a:ext cx="272168" cy="2738082"/>
          </a:xfrm>
          <a:prstGeom prst="bentConnector5">
            <a:avLst>
              <a:gd name="adj1" fmla="val -108843"/>
              <a:gd name="adj2" fmla="val 108208"/>
              <a:gd name="adj3" fmla="val 98338"/>
            </a:avLst>
          </a:prstGeom>
          <a:noFill/>
          <a:ln w="19050">
            <a:solidFill>
              <a:srgbClr val="CC66FF"/>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Rectangle 64"/>
          <p:cNvSpPr>
            <a:spLocks noChangeArrowheads="1"/>
          </p:cNvSpPr>
          <p:nvPr/>
        </p:nvSpPr>
        <p:spPr bwMode="auto">
          <a:xfrm flipH="1">
            <a:off x="4911823" y="3008936"/>
            <a:ext cx="114999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solidFill>
                  <a:srgbClr val="339933"/>
                </a:solidFill>
                <a:ea typeface="楷体_GB2312" pitchFamily="49" charset="-122"/>
              </a:rPr>
              <a:t>m_</a:t>
            </a:r>
            <a:r>
              <a:rPr lang="en-US" altLang="zh-CN" sz="1800" dirty="0" err="1" smtClean="0">
                <a:solidFill>
                  <a:srgbClr val="339933"/>
                </a:solidFill>
                <a:ea typeface="楷体_GB2312" pitchFamily="49" charset="-122"/>
              </a:rPr>
              <a:t>previous</a:t>
            </a:r>
            <a:endParaRPr lang="en-US" altLang="zh-CN" sz="1800" dirty="0">
              <a:solidFill>
                <a:srgbClr val="339933"/>
              </a:solidFill>
              <a:ea typeface="楷体_GB2312" pitchFamily="49" charset="-122"/>
            </a:endParaRPr>
          </a:p>
        </p:txBody>
      </p:sp>
      <p:sp>
        <p:nvSpPr>
          <p:cNvPr id="86" name="Rectangle 65"/>
          <p:cNvSpPr>
            <a:spLocks noChangeArrowheads="1"/>
          </p:cNvSpPr>
          <p:nvPr/>
        </p:nvSpPr>
        <p:spPr bwMode="auto">
          <a:xfrm flipH="1">
            <a:off x="6596278" y="3188871"/>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solidFill>
                  <a:srgbClr val="339933"/>
                </a:solidFill>
                <a:ea typeface="楷体_GB2312" pitchFamily="49" charset="-122"/>
              </a:rPr>
              <a:t>m_</a:t>
            </a:r>
            <a:r>
              <a:rPr lang="en-US" altLang="zh-CN" sz="1800" dirty="0" err="1" smtClean="0">
                <a:solidFill>
                  <a:srgbClr val="339933"/>
                </a:solidFill>
                <a:ea typeface="楷体_GB2312" pitchFamily="49" charset="-122"/>
              </a:rPr>
              <a:t>previous</a:t>
            </a:r>
            <a:endParaRPr lang="en-US" altLang="zh-CN" sz="1800" dirty="0">
              <a:solidFill>
                <a:srgbClr val="339933"/>
              </a:solidFill>
              <a:ea typeface="楷体_GB2312" pitchFamily="49" charset="-122"/>
            </a:endParaRPr>
          </a:p>
        </p:txBody>
      </p:sp>
      <p:sp>
        <p:nvSpPr>
          <p:cNvPr id="87" name="Rectangle 66"/>
          <p:cNvSpPr>
            <a:spLocks noChangeArrowheads="1"/>
          </p:cNvSpPr>
          <p:nvPr/>
        </p:nvSpPr>
        <p:spPr bwMode="auto">
          <a:xfrm flipH="1">
            <a:off x="7920816" y="3178345"/>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solidFill>
                  <a:srgbClr val="339933"/>
                </a:solidFill>
                <a:ea typeface="楷体_GB2312" pitchFamily="49" charset="-122"/>
              </a:rPr>
              <a:t>m_</a:t>
            </a:r>
            <a:r>
              <a:rPr lang="en-US" altLang="zh-CN" sz="1800" dirty="0" err="1" smtClean="0">
                <a:solidFill>
                  <a:srgbClr val="339933"/>
                </a:solidFill>
                <a:ea typeface="楷体_GB2312" pitchFamily="49" charset="-122"/>
              </a:rPr>
              <a:t>previous</a:t>
            </a:r>
            <a:endParaRPr lang="en-US" altLang="zh-CN" sz="1800" dirty="0">
              <a:solidFill>
                <a:srgbClr val="339933"/>
              </a:solidFill>
              <a:ea typeface="楷体_GB2312" pitchFamily="49" charset="-122"/>
            </a:endParaRPr>
          </a:p>
        </p:txBody>
      </p:sp>
      <p:sp>
        <p:nvSpPr>
          <p:cNvPr id="88" name="Rectangle 67"/>
          <p:cNvSpPr>
            <a:spLocks noChangeArrowheads="1"/>
          </p:cNvSpPr>
          <p:nvPr/>
        </p:nvSpPr>
        <p:spPr bwMode="auto">
          <a:xfrm flipH="1">
            <a:off x="5308498" y="4099620"/>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solidFill>
                  <a:srgbClr val="339933"/>
                </a:solidFill>
                <a:ea typeface="楷体_GB2312" pitchFamily="49" charset="-122"/>
              </a:rPr>
              <a:t>m_</a:t>
            </a:r>
            <a:r>
              <a:rPr lang="en-US" altLang="zh-CN" sz="1800" dirty="0" err="1" smtClean="0">
                <a:solidFill>
                  <a:srgbClr val="339933"/>
                </a:solidFill>
                <a:ea typeface="楷体_GB2312" pitchFamily="49" charset="-122"/>
              </a:rPr>
              <a:t>next</a:t>
            </a:r>
            <a:endParaRPr lang="en-US" altLang="zh-CN" sz="1800" dirty="0">
              <a:solidFill>
                <a:srgbClr val="339933"/>
              </a:solidFill>
              <a:ea typeface="楷体_GB2312" pitchFamily="49" charset="-122"/>
            </a:endParaRPr>
          </a:p>
        </p:txBody>
      </p:sp>
      <p:sp>
        <p:nvSpPr>
          <p:cNvPr id="89" name="Rectangle 68"/>
          <p:cNvSpPr>
            <a:spLocks noChangeArrowheads="1"/>
          </p:cNvSpPr>
          <p:nvPr/>
        </p:nvSpPr>
        <p:spPr bwMode="auto">
          <a:xfrm flipH="1">
            <a:off x="6568584" y="4052241"/>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solidFill>
                  <a:srgbClr val="339933"/>
                </a:solidFill>
                <a:ea typeface="楷体_GB2312" pitchFamily="49" charset="-122"/>
              </a:rPr>
              <a:t>m_</a:t>
            </a:r>
            <a:r>
              <a:rPr lang="en-US" altLang="zh-CN" sz="1800" dirty="0" err="1" smtClean="0">
                <a:solidFill>
                  <a:srgbClr val="339933"/>
                </a:solidFill>
                <a:ea typeface="楷体_GB2312" pitchFamily="49" charset="-122"/>
              </a:rPr>
              <a:t>next</a:t>
            </a:r>
            <a:endParaRPr lang="en-US" altLang="zh-CN" sz="1800" dirty="0">
              <a:solidFill>
                <a:srgbClr val="339933"/>
              </a:solidFill>
              <a:ea typeface="楷体_GB2312" pitchFamily="49" charset="-122"/>
            </a:endParaRPr>
          </a:p>
        </p:txBody>
      </p:sp>
      <p:sp>
        <p:nvSpPr>
          <p:cNvPr id="90" name="Rectangle 69"/>
          <p:cNvSpPr>
            <a:spLocks noChangeArrowheads="1"/>
          </p:cNvSpPr>
          <p:nvPr/>
        </p:nvSpPr>
        <p:spPr bwMode="auto">
          <a:xfrm flipH="1">
            <a:off x="8079376" y="4063530"/>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solidFill>
                  <a:srgbClr val="339933"/>
                </a:solidFill>
                <a:ea typeface="楷体_GB2312" pitchFamily="49" charset="-122"/>
              </a:rPr>
              <a:t>m_</a:t>
            </a:r>
            <a:r>
              <a:rPr lang="en-US" altLang="zh-CN" sz="1800" dirty="0" err="1" smtClean="0">
                <a:solidFill>
                  <a:srgbClr val="339933"/>
                </a:solidFill>
                <a:ea typeface="楷体_GB2312" pitchFamily="49" charset="-122"/>
              </a:rPr>
              <a:t>next</a:t>
            </a:r>
            <a:endParaRPr lang="en-US" altLang="zh-CN" sz="1800" dirty="0">
              <a:solidFill>
                <a:srgbClr val="339933"/>
              </a:solidFill>
              <a:ea typeface="楷体_GB2312" pitchFamily="49" charset="-122"/>
            </a:endParaRPr>
          </a:p>
        </p:txBody>
      </p:sp>
      <p:grpSp>
        <p:nvGrpSpPr>
          <p:cNvPr id="91" name="Group 27"/>
          <p:cNvGrpSpPr>
            <a:grpSpLocks/>
          </p:cNvGrpSpPr>
          <p:nvPr/>
        </p:nvGrpSpPr>
        <p:grpSpPr bwMode="auto">
          <a:xfrm>
            <a:off x="7374707" y="3955947"/>
            <a:ext cx="452577" cy="216532"/>
            <a:chOff x="1202" y="2296"/>
            <a:chExt cx="862" cy="635"/>
          </a:xfrm>
        </p:grpSpPr>
        <p:sp>
          <p:nvSpPr>
            <p:cNvPr id="103" name="Line 28"/>
            <p:cNvSpPr>
              <a:spLocks noChangeShapeType="1"/>
            </p:cNvSpPr>
            <p:nvPr/>
          </p:nvSpPr>
          <p:spPr bwMode="auto">
            <a:xfrm>
              <a:off x="1202" y="2931"/>
              <a:ext cx="589" cy="0"/>
            </a:xfrm>
            <a:prstGeom prst="line">
              <a:avLst/>
            </a:prstGeom>
            <a:noFill/>
            <a:ln w="25400" cap="sq">
              <a:solidFill>
                <a:srgbClr val="FF3300"/>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4" name="Line 29"/>
            <p:cNvSpPr>
              <a:spLocks noChangeShapeType="1"/>
            </p:cNvSpPr>
            <p:nvPr/>
          </p:nvSpPr>
          <p:spPr bwMode="auto">
            <a:xfrm flipV="1">
              <a:off x="1791" y="2296"/>
              <a:ext cx="0" cy="635"/>
            </a:xfrm>
            <a:prstGeom prst="line">
              <a:avLst/>
            </a:prstGeom>
            <a:noFill/>
            <a:ln w="25400" cap="sq">
              <a:solidFill>
                <a:srgbClr val="FF33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5" name="Line 30"/>
            <p:cNvSpPr>
              <a:spLocks noChangeShapeType="1"/>
            </p:cNvSpPr>
            <p:nvPr/>
          </p:nvSpPr>
          <p:spPr bwMode="auto">
            <a:xfrm>
              <a:off x="1791" y="2296"/>
              <a:ext cx="273" cy="0"/>
            </a:xfrm>
            <a:prstGeom prst="line">
              <a:avLst/>
            </a:prstGeom>
            <a:noFill/>
            <a:ln w="25400" cap="sq">
              <a:solidFill>
                <a:srgbClr val="FF3300"/>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92" name="Group 27"/>
          <p:cNvGrpSpPr>
            <a:grpSpLocks/>
          </p:cNvGrpSpPr>
          <p:nvPr/>
        </p:nvGrpSpPr>
        <p:grpSpPr bwMode="auto">
          <a:xfrm flipH="1" flipV="1">
            <a:off x="6264389" y="3510020"/>
            <a:ext cx="615503" cy="216532"/>
            <a:chOff x="1202" y="2230"/>
            <a:chExt cx="862" cy="635"/>
          </a:xfrm>
        </p:grpSpPr>
        <p:sp>
          <p:nvSpPr>
            <p:cNvPr id="100" name="Line 28"/>
            <p:cNvSpPr>
              <a:spLocks noChangeShapeType="1"/>
            </p:cNvSpPr>
            <p:nvPr/>
          </p:nvSpPr>
          <p:spPr bwMode="auto">
            <a:xfrm>
              <a:off x="1202" y="2865"/>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1" name="Line 29"/>
            <p:cNvSpPr>
              <a:spLocks noChangeShapeType="1"/>
            </p:cNvSpPr>
            <p:nvPr/>
          </p:nvSpPr>
          <p:spPr bwMode="auto">
            <a:xfrm flipV="1">
              <a:off x="1791" y="2230"/>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 name="Line 30"/>
            <p:cNvSpPr>
              <a:spLocks noChangeShapeType="1"/>
            </p:cNvSpPr>
            <p:nvPr/>
          </p:nvSpPr>
          <p:spPr bwMode="auto">
            <a:xfrm>
              <a:off x="1791" y="2230"/>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93" name="Group 27"/>
          <p:cNvGrpSpPr>
            <a:grpSpLocks/>
          </p:cNvGrpSpPr>
          <p:nvPr/>
        </p:nvGrpSpPr>
        <p:grpSpPr bwMode="auto">
          <a:xfrm flipH="1" flipV="1">
            <a:off x="7554229" y="3504005"/>
            <a:ext cx="615503" cy="216532"/>
            <a:chOff x="1202" y="2230"/>
            <a:chExt cx="862" cy="635"/>
          </a:xfrm>
        </p:grpSpPr>
        <p:sp>
          <p:nvSpPr>
            <p:cNvPr id="97" name="Line 28"/>
            <p:cNvSpPr>
              <a:spLocks noChangeShapeType="1"/>
            </p:cNvSpPr>
            <p:nvPr/>
          </p:nvSpPr>
          <p:spPr bwMode="auto">
            <a:xfrm>
              <a:off x="1202" y="2865"/>
              <a:ext cx="589" cy="0"/>
            </a:xfrm>
            <a:prstGeom prst="line">
              <a:avLst/>
            </a:prstGeom>
            <a:noFill/>
            <a:ln w="25400" cap="sq">
              <a:solidFill>
                <a:srgbClr val="339933"/>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8" name="Line 29"/>
            <p:cNvSpPr>
              <a:spLocks noChangeShapeType="1"/>
            </p:cNvSpPr>
            <p:nvPr/>
          </p:nvSpPr>
          <p:spPr bwMode="auto">
            <a:xfrm flipV="1">
              <a:off x="1791" y="2230"/>
              <a:ext cx="0" cy="635"/>
            </a:xfrm>
            <a:prstGeom prst="line">
              <a:avLst/>
            </a:prstGeom>
            <a:noFill/>
            <a:ln w="25400" cap="sq">
              <a:solidFill>
                <a:srgbClr val="3399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 name="Line 30"/>
            <p:cNvSpPr>
              <a:spLocks noChangeShapeType="1"/>
            </p:cNvSpPr>
            <p:nvPr/>
          </p:nvSpPr>
          <p:spPr bwMode="auto">
            <a:xfrm>
              <a:off x="1791" y="2296"/>
              <a:ext cx="273" cy="0"/>
            </a:xfrm>
            <a:prstGeom prst="line">
              <a:avLst/>
            </a:prstGeom>
            <a:noFill/>
            <a:ln w="25400" cap="sq">
              <a:solidFill>
                <a:srgbClr val="339933"/>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cxnSp>
        <p:nvCxnSpPr>
          <p:cNvPr id="94" name="AutoShape 83"/>
          <p:cNvCxnSpPr>
            <a:cxnSpLocks noChangeShapeType="1"/>
          </p:cNvCxnSpPr>
          <p:nvPr/>
        </p:nvCxnSpPr>
        <p:spPr bwMode="auto">
          <a:xfrm rot="16200000" flipV="1">
            <a:off x="6470570" y="2739743"/>
            <a:ext cx="272168" cy="2700000"/>
          </a:xfrm>
          <a:prstGeom prst="bentConnector5">
            <a:avLst>
              <a:gd name="adj1" fmla="val -105528"/>
              <a:gd name="adj2" fmla="val 109551"/>
              <a:gd name="adj3" fmla="val 101102"/>
            </a:avLst>
          </a:prstGeom>
          <a:noFill/>
          <a:ln w="28575">
            <a:solidFill>
              <a:srgbClr val="339933"/>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 name="Rectangle 84"/>
          <p:cNvSpPr>
            <a:spLocks noChangeArrowheads="1"/>
          </p:cNvSpPr>
          <p:nvPr/>
        </p:nvSpPr>
        <p:spPr bwMode="auto">
          <a:xfrm flipH="1">
            <a:off x="5599102" y="3736215"/>
            <a:ext cx="35907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a:solidFill>
                  <a:srgbClr val="0000FF"/>
                </a:solidFill>
                <a:ea typeface="楷体_GB2312" pitchFamily="49" charset="-122"/>
              </a:rPr>
              <a:t>this</a:t>
            </a:r>
          </a:p>
        </p:txBody>
      </p:sp>
      <p:sp>
        <p:nvSpPr>
          <p:cNvPr id="96" name="Rectangle 85"/>
          <p:cNvSpPr>
            <a:spLocks noChangeArrowheads="1"/>
          </p:cNvSpPr>
          <p:nvPr/>
        </p:nvSpPr>
        <p:spPr bwMode="auto">
          <a:xfrm flipH="1">
            <a:off x="6979458" y="3704046"/>
            <a:ext cx="120687" cy="260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a:solidFill>
                  <a:schemeClr val="accent2"/>
                </a:solidFill>
                <a:ea typeface="楷体_GB2312" pitchFamily="49" charset="-122"/>
              </a:rPr>
              <a:t>p</a:t>
            </a:r>
          </a:p>
        </p:txBody>
      </p:sp>
    </p:spTree>
    <p:extLst>
      <p:ext uri="{BB962C8B-B14F-4D97-AF65-F5344CB8AC3E}">
        <p14:creationId xmlns:p14="http://schemas.microsoft.com/office/powerpoint/2010/main" val="24638061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如何删除双向链表</a:t>
            </a:r>
            <a:r>
              <a:rPr lang="en-US" altLang="zh-CN" dirty="0"/>
              <a:t>/</a:t>
            </a:r>
            <a:r>
              <a:rPr lang="zh-CN" altLang="en-US" dirty="0"/>
              <a:t>写析构函数</a:t>
            </a:r>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pSp>
        <p:nvGrpSpPr>
          <p:cNvPr id="9" name="Group 6"/>
          <p:cNvGrpSpPr>
            <a:grpSpLocks/>
          </p:cNvGrpSpPr>
          <p:nvPr/>
        </p:nvGrpSpPr>
        <p:grpSpPr bwMode="auto">
          <a:xfrm>
            <a:off x="611188" y="1868488"/>
            <a:ext cx="2416175" cy="1252537"/>
            <a:chOff x="3515" y="2236"/>
            <a:chExt cx="1522" cy="789"/>
          </a:xfrm>
        </p:grpSpPr>
        <p:pic>
          <p:nvPicPr>
            <p:cNvPr id="10" name="Picture 7"/>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5" y="2236"/>
              <a:ext cx="798" cy="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 Box 46"/>
            <p:cNvSpPr txBox="1">
              <a:spLocks noChangeArrowheads="1"/>
            </p:cNvSpPr>
            <p:nvPr/>
          </p:nvSpPr>
          <p:spPr bwMode="auto">
            <a:xfrm>
              <a:off x="3647" y="2244"/>
              <a:ext cx="53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a:solidFill>
                    <a:srgbClr val="FF3300"/>
                  </a:solidFill>
                </a:rPr>
                <a:t>NULL</a:t>
              </a:r>
              <a:endParaRPr lang="en-US" altLang="zh-CN" sz="2400">
                <a:solidFill>
                  <a:srgbClr val="FF3300"/>
                </a:solidFill>
              </a:endParaRPr>
            </a:p>
          </p:txBody>
        </p:sp>
        <p:sp>
          <p:nvSpPr>
            <p:cNvPr id="12" name="Text Box 46"/>
            <p:cNvSpPr txBox="1">
              <a:spLocks noChangeArrowheads="1"/>
            </p:cNvSpPr>
            <p:nvPr/>
          </p:nvSpPr>
          <p:spPr bwMode="auto">
            <a:xfrm>
              <a:off x="3844" y="2792"/>
              <a:ext cx="13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solidFill>
                    <a:srgbClr val="FF3300"/>
                  </a:solidFill>
                </a:rPr>
                <a:t>X</a:t>
              </a:r>
            </a:p>
          </p:txBody>
        </p:sp>
        <p:sp>
          <p:nvSpPr>
            <p:cNvPr id="13" name="Rectangle 10"/>
            <p:cNvSpPr>
              <a:spLocks noChangeArrowheads="1"/>
            </p:cNvSpPr>
            <p:nvPr/>
          </p:nvSpPr>
          <p:spPr bwMode="auto">
            <a:xfrm>
              <a:off x="4313" y="2275"/>
              <a:ext cx="724"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err="1" smtClean="0">
                  <a:ea typeface="楷体_GB2312" pitchFamily="49" charset="-122"/>
                </a:rPr>
                <a:t>m_previous</a:t>
              </a:r>
              <a:endParaRPr lang="en-US" altLang="zh-CN" sz="1800" dirty="0">
                <a:ea typeface="楷体_GB2312" pitchFamily="49" charset="-122"/>
              </a:endParaRPr>
            </a:p>
          </p:txBody>
        </p:sp>
        <p:sp>
          <p:nvSpPr>
            <p:cNvPr id="14" name="Rectangle 11"/>
            <p:cNvSpPr>
              <a:spLocks noChangeArrowheads="1"/>
            </p:cNvSpPr>
            <p:nvPr/>
          </p:nvSpPr>
          <p:spPr bwMode="auto">
            <a:xfrm>
              <a:off x="4321" y="2806"/>
              <a:ext cx="46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sp>
        <p:nvSpPr>
          <p:cNvPr id="15" name="Rectangle 12"/>
          <p:cNvSpPr>
            <a:spLocks noChangeArrowheads="1"/>
          </p:cNvSpPr>
          <p:nvPr/>
        </p:nvSpPr>
        <p:spPr bwMode="auto">
          <a:xfrm>
            <a:off x="179388" y="1773238"/>
            <a:ext cx="360362" cy="146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ea typeface="楷体_GB2312" pitchFamily="49" charset="-122"/>
              </a:rPr>
              <a:t>0</a:t>
            </a:r>
            <a:r>
              <a:rPr lang="zh-CN" altLang="en-US" sz="2400">
                <a:ea typeface="楷体_GB2312" pitchFamily="49" charset="-122"/>
              </a:rPr>
              <a:t>个记录</a:t>
            </a:r>
          </a:p>
        </p:txBody>
      </p:sp>
      <p:sp>
        <p:nvSpPr>
          <p:cNvPr id="16" name="Rectangle 13"/>
          <p:cNvSpPr>
            <a:spLocks noChangeArrowheads="1"/>
          </p:cNvSpPr>
          <p:nvPr/>
        </p:nvSpPr>
        <p:spPr bwMode="auto">
          <a:xfrm>
            <a:off x="294009" y="5486805"/>
            <a:ext cx="7443036" cy="738664"/>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2400" dirty="0" err="1" smtClean="0">
                <a:latin typeface="新宋体" panose="02010609030101010101" pitchFamily="49" charset="-122"/>
                <a:ea typeface="新宋体" panose="02010609030101010101" pitchFamily="49" charset="-122"/>
              </a:rPr>
              <a:t>CP_ChainDoubleLink</a:t>
            </a:r>
            <a:r>
              <a:rPr lang="en-US" altLang="zh-CN" sz="2400" dirty="0" smtClean="0">
                <a:latin typeface="新宋体" panose="02010609030101010101" pitchFamily="49" charset="-122"/>
                <a:ea typeface="新宋体" panose="02010609030101010101" pitchFamily="49" charset="-122"/>
              </a:rPr>
              <a:t> </a:t>
            </a:r>
            <a:r>
              <a:rPr lang="zh-CN" altLang="zh-CN" sz="2400" dirty="0" smtClean="0">
                <a:latin typeface="新宋体" panose="02010609030101010101" pitchFamily="49" charset="-122"/>
                <a:ea typeface="新宋体" panose="02010609030101010101" pitchFamily="49" charset="-122"/>
              </a:rPr>
              <a:t>*</a:t>
            </a:r>
            <a:r>
              <a:rPr lang="en-US" altLang="zh-CN" sz="2400" dirty="0" smtClean="0">
                <a:latin typeface="新宋体" panose="02010609030101010101" pitchFamily="49" charset="-122"/>
                <a:ea typeface="新宋体" panose="02010609030101010101" pitchFamily="49" charset="-122"/>
              </a:rPr>
              <a:t>p</a:t>
            </a:r>
            <a:r>
              <a:rPr lang="zh-CN" altLang="zh-CN" sz="2400" dirty="0" smtClean="0">
                <a:latin typeface="新宋体" panose="02010609030101010101" pitchFamily="49" charset="-122"/>
                <a:ea typeface="新宋体" panose="02010609030101010101" pitchFamily="49" charset="-122"/>
              </a:rPr>
              <a:t> </a:t>
            </a:r>
            <a:r>
              <a:rPr lang="zh-CN" altLang="zh-CN" sz="2400" dirty="0">
                <a:latin typeface="新宋体" panose="02010609030101010101" pitchFamily="49" charset="-122"/>
                <a:ea typeface="新宋体" panose="02010609030101010101" pitchFamily="49" charset="-122"/>
              </a:rPr>
              <a:t>= </a:t>
            </a:r>
            <a:r>
              <a:rPr lang="zh-CN" altLang="zh-CN" sz="2400" dirty="0">
                <a:solidFill>
                  <a:srgbClr val="0000FF"/>
                </a:solidFill>
                <a:latin typeface="新宋体" panose="02010609030101010101" pitchFamily="49" charset="-122"/>
                <a:ea typeface="新宋体" panose="02010609030101010101" pitchFamily="49" charset="-122"/>
              </a:rPr>
              <a:t>new </a:t>
            </a:r>
            <a:r>
              <a:rPr lang="en-US" altLang="zh-CN" sz="2400" dirty="0" err="1">
                <a:latin typeface="新宋体" panose="02010609030101010101" pitchFamily="49" charset="-122"/>
                <a:ea typeface="新宋体" panose="02010609030101010101" pitchFamily="49" charset="-122"/>
              </a:rPr>
              <a:t>CP_ChainDoubleLink</a:t>
            </a:r>
            <a:r>
              <a:rPr lang="zh-CN" altLang="zh-CN" sz="2400" dirty="0" smtClean="0">
                <a:latin typeface="新宋体" panose="02010609030101010101" pitchFamily="49" charset="-122"/>
                <a:ea typeface="新宋体" panose="02010609030101010101" pitchFamily="49" charset="-122"/>
              </a:rPr>
              <a:t>;</a:t>
            </a:r>
            <a:endParaRPr lang="zh-CN" altLang="zh-CN" sz="2400" dirty="0">
              <a:latin typeface="新宋体" panose="02010609030101010101" pitchFamily="49" charset="-122"/>
              <a:ea typeface="新宋体" panose="02010609030101010101" pitchFamily="49" charset="-122"/>
            </a:endParaRPr>
          </a:p>
          <a:p>
            <a:pPr eaLnBrk="1" hangingPunct="1">
              <a:spcBef>
                <a:spcPct val="0"/>
              </a:spcBef>
              <a:buFontTx/>
              <a:buNone/>
            </a:pPr>
            <a:r>
              <a:rPr lang="zh-CN" altLang="zh-CN" sz="2400" dirty="0">
                <a:solidFill>
                  <a:srgbClr val="0000FF"/>
                </a:solidFill>
                <a:latin typeface="新宋体" panose="02010609030101010101" pitchFamily="49" charset="-122"/>
                <a:ea typeface="新宋体" panose="02010609030101010101" pitchFamily="49" charset="-122"/>
              </a:rPr>
              <a:t>delete </a:t>
            </a:r>
            <a:r>
              <a:rPr lang="en-US" altLang="zh-CN" sz="2400" dirty="0">
                <a:latin typeface="新宋体" panose="02010609030101010101" pitchFamily="49" charset="-122"/>
                <a:ea typeface="新宋体" panose="02010609030101010101" pitchFamily="49" charset="-122"/>
              </a:rPr>
              <a:t>p</a:t>
            </a:r>
            <a:r>
              <a:rPr lang="zh-CN" altLang="zh-CN" sz="2400" dirty="0">
                <a:latin typeface="新宋体" panose="02010609030101010101" pitchFamily="49" charset="-122"/>
                <a:ea typeface="新宋体" panose="02010609030101010101" pitchFamily="49" charset="-122"/>
              </a:rPr>
              <a:t>;</a:t>
            </a:r>
          </a:p>
        </p:txBody>
      </p:sp>
      <p:sp>
        <p:nvSpPr>
          <p:cNvPr id="17" name="Rectangle 14"/>
          <p:cNvSpPr>
            <a:spLocks noChangeArrowheads="1"/>
          </p:cNvSpPr>
          <p:nvPr/>
        </p:nvSpPr>
        <p:spPr bwMode="auto">
          <a:xfrm>
            <a:off x="303117" y="4319462"/>
            <a:ext cx="3277490" cy="1107996"/>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2400" dirty="0">
                <a:latin typeface="新宋体" panose="02010609030101010101" pitchFamily="49" charset="-122"/>
                <a:ea typeface="新宋体" panose="02010609030101010101" pitchFamily="49" charset="-122"/>
              </a:rPr>
              <a:t>{</a:t>
            </a:r>
          </a:p>
          <a:p>
            <a:pPr>
              <a:spcBef>
                <a:spcPct val="0"/>
              </a:spcBef>
              <a:buNone/>
            </a:pPr>
            <a:r>
              <a:rPr lang="en-US" altLang="zh-CN" sz="2400" dirty="0" err="1">
                <a:latin typeface="新宋体" panose="02010609030101010101" pitchFamily="49" charset="-122"/>
                <a:ea typeface="新宋体" panose="02010609030101010101" pitchFamily="49" charset="-122"/>
              </a:rPr>
              <a:t>CP_ChainDoubleLink</a:t>
            </a:r>
            <a:r>
              <a:rPr lang="zh-CN" altLang="zh-CN" sz="2400" dirty="0">
                <a:latin typeface="新宋体" panose="02010609030101010101" pitchFamily="49" charset="-122"/>
                <a:ea typeface="新宋体" panose="02010609030101010101" pitchFamily="49" charset="-122"/>
              </a:rPr>
              <a:t> c;</a:t>
            </a:r>
          </a:p>
          <a:p>
            <a:pPr>
              <a:spcBef>
                <a:spcPct val="0"/>
              </a:spcBef>
              <a:buNone/>
            </a:pPr>
            <a:r>
              <a:rPr lang="en-US" altLang="zh-CN" sz="2400" dirty="0">
                <a:latin typeface="新宋体" panose="02010609030101010101" pitchFamily="49" charset="-122"/>
                <a:ea typeface="新宋体" panose="02010609030101010101" pitchFamily="49" charset="-122"/>
              </a:rPr>
              <a:t>}</a:t>
            </a:r>
            <a:endParaRPr lang="zh-CN" altLang="zh-CN" sz="2400" dirty="0">
              <a:latin typeface="新宋体" panose="02010609030101010101" pitchFamily="49" charset="-122"/>
              <a:ea typeface="新宋体" panose="02010609030101010101" pitchFamily="49" charset="-122"/>
            </a:endParaRPr>
          </a:p>
        </p:txBody>
      </p:sp>
      <p:sp>
        <p:nvSpPr>
          <p:cNvPr id="18" name="Rectangle 15"/>
          <p:cNvSpPr>
            <a:spLocks noChangeArrowheads="1"/>
          </p:cNvSpPr>
          <p:nvPr/>
        </p:nvSpPr>
        <p:spPr bwMode="auto">
          <a:xfrm>
            <a:off x="1732312" y="3225877"/>
            <a:ext cx="4191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6600" dirty="0">
                <a:solidFill>
                  <a:srgbClr val="FF3300"/>
                </a:solidFill>
                <a:ea typeface="楷体_GB2312" pitchFamily="49" charset="-122"/>
              </a:rPr>
              <a:t>?</a:t>
            </a:r>
          </a:p>
        </p:txBody>
      </p:sp>
      <p:grpSp>
        <p:nvGrpSpPr>
          <p:cNvPr id="19" name="Group 122"/>
          <p:cNvGrpSpPr>
            <a:grpSpLocks/>
          </p:cNvGrpSpPr>
          <p:nvPr/>
        </p:nvGrpSpPr>
        <p:grpSpPr bwMode="auto">
          <a:xfrm>
            <a:off x="3541706" y="1631956"/>
            <a:ext cx="1531934" cy="1576393"/>
            <a:chOff x="2231" y="1060"/>
            <a:chExt cx="965" cy="993"/>
          </a:xfrm>
        </p:grpSpPr>
        <p:pic>
          <p:nvPicPr>
            <p:cNvPr id="20" name="Picture 18"/>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8" y="1264"/>
              <a:ext cx="798" cy="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AutoShape 19"/>
            <p:cNvCxnSpPr>
              <a:cxnSpLocks noChangeShapeType="1"/>
            </p:cNvCxnSpPr>
            <p:nvPr/>
          </p:nvCxnSpPr>
          <p:spPr bwMode="auto">
            <a:xfrm rot="16200000" flipV="1">
              <a:off x="2586" y="1584"/>
              <a:ext cx="173" cy="522"/>
            </a:xfrm>
            <a:prstGeom prst="bentConnector4">
              <a:avLst>
                <a:gd name="adj1" fmla="val -95380"/>
                <a:gd name="adj2" fmla="val 138019"/>
              </a:avLst>
            </a:prstGeom>
            <a:noFill/>
            <a:ln w="28575">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0"/>
            <p:cNvCxnSpPr>
              <a:cxnSpLocks noChangeShapeType="1"/>
            </p:cNvCxnSpPr>
            <p:nvPr/>
          </p:nvCxnSpPr>
          <p:spPr bwMode="auto">
            <a:xfrm rot="5400000" flipV="1">
              <a:off x="2909" y="1274"/>
              <a:ext cx="164" cy="388"/>
            </a:xfrm>
            <a:prstGeom prst="bentConnector5">
              <a:avLst>
                <a:gd name="adj1" fmla="val -87806"/>
                <a:gd name="adj2" fmla="val 135306"/>
                <a:gd name="adj3" fmla="val 99389"/>
              </a:avLst>
            </a:prstGeom>
            <a:noFill/>
            <a:ln w="19050">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Rectangle 21"/>
            <p:cNvSpPr>
              <a:spLocks noChangeArrowheads="1"/>
            </p:cNvSpPr>
            <p:nvPr/>
          </p:nvSpPr>
          <p:spPr bwMode="auto">
            <a:xfrm>
              <a:off x="2231" y="1060"/>
              <a:ext cx="724"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24" name="Rectangle 22"/>
            <p:cNvSpPr>
              <a:spLocks noChangeArrowheads="1"/>
            </p:cNvSpPr>
            <p:nvPr/>
          </p:nvSpPr>
          <p:spPr bwMode="auto">
            <a:xfrm>
              <a:off x="2432" y="1826"/>
              <a:ext cx="46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sp>
        <p:nvSpPr>
          <p:cNvPr id="25" name="Rectangle 24"/>
          <p:cNvSpPr>
            <a:spLocks noChangeArrowheads="1"/>
          </p:cNvSpPr>
          <p:nvPr/>
        </p:nvSpPr>
        <p:spPr bwMode="auto">
          <a:xfrm>
            <a:off x="3132138" y="1773238"/>
            <a:ext cx="431800" cy="146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ea typeface="楷体_GB2312" pitchFamily="49" charset="-122"/>
              </a:rPr>
              <a:t>1</a:t>
            </a:r>
            <a:r>
              <a:rPr lang="zh-CN" altLang="en-US" sz="2400" dirty="0">
                <a:ea typeface="楷体_GB2312" pitchFamily="49" charset="-122"/>
              </a:rPr>
              <a:t>个记录</a:t>
            </a:r>
          </a:p>
        </p:txBody>
      </p:sp>
      <p:sp>
        <p:nvSpPr>
          <p:cNvPr id="26" name="Rectangle 72"/>
          <p:cNvSpPr>
            <a:spLocks noChangeArrowheads="1"/>
          </p:cNvSpPr>
          <p:nvPr/>
        </p:nvSpPr>
        <p:spPr bwMode="auto">
          <a:xfrm>
            <a:off x="5724525" y="1773238"/>
            <a:ext cx="360363" cy="146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ea typeface="楷体_GB2312" pitchFamily="49" charset="-122"/>
              </a:rPr>
              <a:t>2</a:t>
            </a:r>
            <a:r>
              <a:rPr lang="zh-CN" altLang="en-US" sz="2400">
                <a:ea typeface="楷体_GB2312" pitchFamily="49" charset="-122"/>
              </a:rPr>
              <a:t>个记录</a:t>
            </a:r>
          </a:p>
        </p:txBody>
      </p:sp>
      <p:sp>
        <p:nvSpPr>
          <p:cNvPr id="27" name="Rectangle 73"/>
          <p:cNvSpPr>
            <a:spLocks noChangeArrowheads="1"/>
          </p:cNvSpPr>
          <p:nvPr/>
        </p:nvSpPr>
        <p:spPr bwMode="auto">
          <a:xfrm>
            <a:off x="3851221" y="3613149"/>
            <a:ext cx="288925" cy="146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ea typeface="楷体_GB2312" pitchFamily="49" charset="-122"/>
              </a:rPr>
              <a:t>3</a:t>
            </a:r>
            <a:r>
              <a:rPr lang="zh-CN" altLang="en-US" sz="2400">
                <a:ea typeface="楷体_GB2312" pitchFamily="49" charset="-122"/>
              </a:rPr>
              <a:t>个记录</a:t>
            </a:r>
          </a:p>
        </p:txBody>
      </p:sp>
      <p:pic>
        <p:nvPicPr>
          <p:cNvPr id="28" name="Picture 74"/>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235771" y="3749674"/>
            <a:ext cx="1079500" cy="1252537"/>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9" name="Group 27"/>
          <p:cNvGrpSpPr>
            <a:grpSpLocks/>
          </p:cNvGrpSpPr>
          <p:nvPr/>
        </p:nvGrpSpPr>
        <p:grpSpPr bwMode="auto">
          <a:xfrm>
            <a:off x="5409138" y="4541836"/>
            <a:ext cx="486000" cy="228600"/>
            <a:chOff x="1202" y="2296"/>
            <a:chExt cx="862" cy="635"/>
          </a:xfrm>
        </p:grpSpPr>
        <p:sp>
          <p:nvSpPr>
            <p:cNvPr id="30"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1"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pic>
        <p:nvPicPr>
          <p:cNvPr id="33" name="Picture 79"/>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867346" y="3749674"/>
            <a:ext cx="1079500" cy="1252537"/>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lgn="ctr">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80"/>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529084" y="3792536"/>
            <a:ext cx="1079500"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5" name="AutoShape 81"/>
          <p:cNvCxnSpPr>
            <a:cxnSpLocks noChangeShapeType="1"/>
          </p:cNvCxnSpPr>
          <p:nvPr/>
        </p:nvCxnSpPr>
        <p:spPr bwMode="auto">
          <a:xfrm rot="5400000" flipV="1">
            <a:off x="6732534" y="2668586"/>
            <a:ext cx="287337" cy="2881313"/>
          </a:xfrm>
          <a:prstGeom prst="bentConnector5">
            <a:avLst>
              <a:gd name="adj1" fmla="val -108843"/>
              <a:gd name="adj2" fmla="val 108208"/>
              <a:gd name="adj3" fmla="val 98338"/>
            </a:avLst>
          </a:prstGeom>
          <a:noFill/>
          <a:ln w="19050">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Rectangle 82"/>
          <p:cNvSpPr>
            <a:spLocks noChangeArrowheads="1"/>
          </p:cNvSpPr>
          <p:nvPr/>
        </p:nvSpPr>
        <p:spPr bwMode="auto">
          <a:xfrm flipH="1">
            <a:off x="4239312" y="3503826"/>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37" name="Rectangle 83"/>
          <p:cNvSpPr>
            <a:spLocks noChangeArrowheads="1"/>
          </p:cNvSpPr>
          <p:nvPr/>
        </p:nvSpPr>
        <p:spPr bwMode="auto">
          <a:xfrm flipH="1">
            <a:off x="5940371" y="3702456"/>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38" name="Rectangle 84"/>
          <p:cNvSpPr>
            <a:spLocks noChangeArrowheads="1"/>
          </p:cNvSpPr>
          <p:nvPr/>
        </p:nvSpPr>
        <p:spPr bwMode="auto">
          <a:xfrm flipH="1">
            <a:off x="7334196" y="3713568"/>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39" name="Rectangle 85"/>
          <p:cNvSpPr>
            <a:spLocks noChangeArrowheads="1"/>
          </p:cNvSpPr>
          <p:nvPr/>
        </p:nvSpPr>
        <p:spPr bwMode="auto">
          <a:xfrm flipH="1">
            <a:off x="4588255" y="4629805"/>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40" name="Rectangle 86"/>
          <p:cNvSpPr>
            <a:spLocks noChangeArrowheads="1"/>
          </p:cNvSpPr>
          <p:nvPr/>
        </p:nvSpPr>
        <p:spPr bwMode="auto">
          <a:xfrm flipH="1">
            <a:off x="5917017" y="4629805"/>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41" name="Rectangle 87"/>
          <p:cNvSpPr>
            <a:spLocks noChangeArrowheads="1"/>
          </p:cNvSpPr>
          <p:nvPr/>
        </p:nvSpPr>
        <p:spPr bwMode="auto">
          <a:xfrm flipH="1">
            <a:off x="7545755" y="4629805"/>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nvGrpSpPr>
          <p:cNvPr id="42" name="Group 27"/>
          <p:cNvGrpSpPr>
            <a:grpSpLocks/>
          </p:cNvGrpSpPr>
          <p:nvPr/>
        </p:nvGrpSpPr>
        <p:grpSpPr bwMode="auto">
          <a:xfrm>
            <a:off x="6766487" y="4513415"/>
            <a:ext cx="486000" cy="228600"/>
            <a:chOff x="1202" y="2296"/>
            <a:chExt cx="862" cy="635"/>
          </a:xfrm>
        </p:grpSpPr>
        <p:sp>
          <p:nvSpPr>
            <p:cNvPr id="43"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46" name="Group 27"/>
          <p:cNvGrpSpPr>
            <a:grpSpLocks/>
          </p:cNvGrpSpPr>
          <p:nvPr/>
        </p:nvGrpSpPr>
        <p:grpSpPr bwMode="auto">
          <a:xfrm flipH="1" flipV="1">
            <a:off x="5591121" y="4032326"/>
            <a:ext cx="647700" cy="228600"/>
            <a:chOff x="1202" y="2296"/>
            <a:chExt cx="862" cy="635"/>
          </a:xfrm>
        </p:grpSpPr>
        <p:sp>
          <p:nvSpPr>
            <p:cNvPr id="47"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8"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9"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50" name="Group 27"/>
          <p:cNvGrpSpPr>
            <a:grpSpLocks/>
          </p:cNvGrpSpPr>
          <p:nvPr/>
        </p:nvGrpSpPr>
        <p:grpSpPr bwMode="auto">
          <a:xfrm flipH="1" flipV="1">
            <a:off x="6948434" y="4037127"/>
            <a:ext cx="647700" cy="228600"/>
            <a:chOff x="1202" y="2296"/>
            <a:chExt cx="862" cy="635"/>
          </a:xfrm>
        </p:grpSpPr>
        <p:sp>
          <p:nvSpPr>
            <p:cNvPr id="51"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2"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cxnSp>
        <p:nvCxnSpPr>
          <p:cNvPr id="54" name="AutoShape 100"/>
          <p:cNvCxnSpPr>
            <a:cxnSpLocks noChangeShapeType="1"/>
          </p:cNvCxnSpPr>
          <p:nvPr/>
        </p:nvCxnSpPr>
        <p:spPr bwMode="auto">
          <a:xfrm rot="16200000" flipV="1">
            <a:off x="5827002" y="3205818"/>
            <a:ext cx="287337" cy="2880000"/>
          </a:xfrm>
          <a:prstGeom prst="bentConnector5">
            <a:avLst>
              <a:gd name="adj1" fmla="val -105528"/>
              <a:gd name="adj2" fmla="val 109551"/>
              <a:gd name="adj3" fmla="val 101102"/>
            </a:avLst>
          </a:prstGeom>
          <a:noFill/>
          <a:ln w="28575">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5" name="Group 27"/>
          <p:cNvGrpSpPr>
            <a:grpSpLocks/>
          </p:cNvGrpSpPr>
          <p:nvPr/>
        </p:nvGrpSpPr>
        <p:grpSpPr bwMode="auto">
          <a:xfrm>
            <a:off x="7198263" y="2703513"/>
            <a:ext cx="486000" cy="228600"/>
            <a:chOff x="1202" y="2296"/>
            <a:chExt cx="862" cy="635"/>
          </a:xfrm>
        </p:grpSpPr>
        <p:sp>
          <p:nvSpPr>
            <p:cNvPr id="56"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pic>
        <p:nvPicPr>
          <p:cNvPr id="59" name="Picture 108"/>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67625" y="1911350"/>
            <a:ext cx="1079500"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109"/>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329363" y="1954213"/>
            <a:ext cx="1079500" cy="125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1" name="AutoShape 110"/>
          <p:cNvCxnSpPr>
            <a:cxnSpLocks noChangeShapeType="1"/>
          </p:cNvCxnSpPr>
          <p:nvPr/>
        </p:nvCxnSpPr>
        <p:spPr bwMode="auto">
          <a:xfrm rot="16200000" flipV="1">
            <a:off x="7020276" y="2055462"/>
            <a:ext cx="215900" cy="1512000"/>
          </a:xfrm>
          <a:prstGeom prst="bentConnector4">
            <a:avLst>
              <a:gd name="adj1" fmla="val -151472"/>
              <a:gd name="adj2" fmla="val 112847"/>
            </a:avLst>
          </a:prstGeom>
          <a:noFill/>
          <a:ln w="28575">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AutoShape 111"/>
          <p:cNvCxnSpPr>
            <a:cxnSpLocks noChangeShapeType="1"/>
          </p:cNvCxnSpPr>
          <p:nvPr/>
        </p:nvCxnSpPr>
        <p:spPr bwMode="auto">
          <a:xfrm rot="5400000" flipV="1">
            <a:off x="7884319" y="1478756"/>
            <a:ext cx="215900" cy="1512888"/>
          </a:xfrm>
          <a:prstGeom prst="bentConnector5">
            <a:avLst>
              <a:gd name="adj1" fmla="val -136032"/>
              <a:gd name="adj2" fmla="val 112380"/>
              <a:gd name="adj3" fmla="val 97792"/>
            </a:avLst>
          </a:prstGeom>
          <a:noFill/>
          <a:ln w="19050">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Rectangle 112"/>
          <p:cNvSpPr>
            <a:spLocks noChangeArrowheads="1"/>
          </p:cNvSpPr>
          <p:nvPr/>
        </p:nvSpPr>
        <p:spPr bwMode="auto">
          <a:xfrm flipH="1">
            <a:off x="6039587" y="1665502"/>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64" name="Rectangle 113"/>
          <p:cNvSpPr>
            <a:spLocks noChangeArrowheads="1"/>
          </p:cNvSpPr>
          <p:nvPr/>
        </p:nvSpPr>
        <p:spPr bwMode="auto">
          <a:xfrm flipH="1">
            <a:off x="7740650" y="1864132"/>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65" name="Rectangle 114"/>
          <p:cNvSpPr>
            <a:spLocks noChangeArrowheads="1"/>
          </p:cNvSpPr>
          <p:nvPr/>
        </p:nvSpPr>
        <p:spPr bwMode="auto">
          <a:xfrm flipH="1">
            <a:off x="6401581" y="2819343"/>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66" name="Rectangle 115"/>
          <p:cNvSpPr>
            <a:spLocks noChangeArrowheads="1"/>
          </p:cNvSpPr>
          <p:nvPr/>
        </p:nvSpPr>
        <p:spPr bwMode="auto">
          <a:xfrm flipH="1">
            <a:off x="7973167" y="2782540"/>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nvGrpSpPr>
          <p:cNvPr id="67" name="Group 27"/>
          <p:cNvGrpSpPr>
            <a:grpSpLocks/>
          </p:cNvGrpSpPr>
          <p:nvPr/>
        </p:nvGrpSpPr>
        <p:grpSpPr bwMode="auto">
          <a:xfrm flipH="1" flipV="1">
            <a:off x="7391400" y="2182851"/>
            <a:ext cx="647700" cy="228600"/>
            <a:chOff x="1202" y="2296"/>
            <a:chExt cx="862" cy="635"/>
          </a:xfrm>
        </p:grpSpPr>
        <p:sp>
          <p:nvSpPr>
            <p:cNvPr id="68"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9"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0"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spTree>
    <p:extLst>
      <p:ext uri="{BB962C8B-B14F-4D97-AF65-F5344CB8AC3E}">
        <p14:creationId xmlns:p14="http://schemas.microsoft.com/office/powerpoint/2010/main" val="34395152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smtClean="0"/>
              <a:t>第</a:t>
            </a:r>
            <a:r>
              <a:rPr lang="en-US" altLang="zh-CN" dirty="0" smtClean="0"/>
              <a:t>6</a:t>
            </a:r>
            <a:r>
              <a:rPr lang="zh-CN" altLang="en-US" dirty="0"/>
              <a:t>讲   </a:t>
            </a:r>
            <a:r>
              <a:rPr lang="zh-CN" altLang="en-US" dirty="0" smtClean="0"/>
              <a:t>指针和左值引用</a:t>
            </a:r>
            <a:endParaRPr lang="zh-CN" altLang="en-US" dirty="0">
              <a:solidFill>
                <a:schemeClr val="accent6">
                  <a:lumMod val="75000"/>
                </a:schemeClr>
              </a:solidFill>
            </a:endParaRPr>
          </a:p>
        </p:txBody>
      </p:sp>
      <p:sp>
        <p:nvSpPr>
          <p:cNvPr id="3" name="副标题 2"/>
          <p:cNvSpPr>
            <a:spLocks noGrp="1"/>
          </p:cNvSpPr>
          <p:nvPr>
            <p:ph type="subTitle" idx="1"/>
          </p:nvPr>
        </p:nvSpPr>
        <p:spPr>
          <a:xfrm>
            <a:off x="-1" y="3457576"/>
            <a:ext cx="9134475" cy="2667000"/>
          </a:xfrm>
        </p:spPr>
        <p:txBody>
          <a:bodyPr>
            <a:normAutofit/>
          </a:bodyPr>
          <a:lstStyle/>
          <a:p>
            <a:pPr>
              <a:lnSpc>
                <a:spcPct val="120000"/>
              </a:lnSpc>
            </a:pPr>
            <a:r>
              <a:rPr lang="zh-CN" altLang="en-US" sz="5200" dirty="0" smtClean="0">
                <a:ea typeface="隶书" panose="02010509060101010101" pitchFamily="49" charset="-122"/>
              </a:rPr>
              <a:t>雍</a:t>
            </a:r>
            <a:r>
              <a:rPr lang="zh-CN" altLang="en-US" sz="5200" dirty="0">
                <a:ea typeface="隶书" panose="02010509060101010101" pitchFamily="49" charset="-122"/>
              </a:rPr>
              <a:t>俊</a:t>
            </a:r>
            <a:r>
              <a:rPr lang="zh-CN" altLang="en-US" sz="5200" dirty="0" smtClean="0">
                <a:ea typeface="隶书" panose="02010509060101010101" pitchFamily="49" charset="-122"/>
              </a:rPr>
              <a:t>海</a:t>
            </a:r>
            <a:r>
              <a:rPr lang="en-US" altLang="zh-CN" sz="4400" dirty="0">
                <a:ea typeface="隶书" panose="02010509060101010101" pitchFamily="49" charset="-122"/>
              </a:rPr>
              <a:t>(Jun-Hai Yong)</a:t>
            </a:r>
            <a:endParaRPr lang="en-US" altLang="zh-CN" sz="5200" dirty="0">
              <a:ea typeface="隶书" panose="02010509060101010101" pitchFamily="49" charset="-122"/>
            </a:endParaRPr>
          </a:p>
          <a:p>
            <a:pPr>
              <a:lnSpc>
                <a:spcPct val="120000"/>
              </a:lnSpc>
            </a:pPr>
            <a:r>
              <a:rPr lang="zh-CN" altLang="en-US" dirty="0" smtClean="0">
                <a:ea typeface="隶书" panose="02010509060101010101" pitchFamily="49" charset="-122"/>
              </a:rPr>
              <a:t>清华大学软件学院</a:t>
            </a:r>
            <a:endParaRPr lang="en-US" altLang="zh-CN" dirty="0">
              <a:ea typeface="隶书" panose="02010509060101010101" pitchFamily="49" charset="-122"/>
            </a:endParaRPr>
          </a:p>
          <a:p>
            <a:pPr>
              <a:lnSpc>
                <a:spcPct val="120000"/>
              </a:lnSpc>
            </a:pPr>
            <a:r>
              <a:rPr lang="en-US" altLang="zh-CN" dirty="0"/>
              <a:t>School of Software, Tsinghua </a:t>
            </a:r>
            <a:r>
              <a:rPr lang="en-US" altLang="zh-CN" dirty="0" smtClean="0"/>
              <a:t>University</a:t>
            </a:r>
            <a:endParaRPr lang="en-US" altLang="zh-CN" dirty="0"/>
          </a:p>
        </p:txBody>
      </p:sp>
      <p:sp>
        <p:nvSpPr>
          <p:cNvPr id="5" name="日期占位符 4"/>
          <p:cNvSpPr>
            <a:spLocks noGrp="1"/>
          </p:cNvSpPr>
          <p:nvPr>
            <p:ph type="dt" sz="half" idx="10"/>
          </p:nvPr>
        </p:nvSpPr>
        <p:spPr/>
        <p:txBody>
          <a:bodyPr/>
          <a:lstStyle/>
          <a:p>
            <a:fld id="{70359388-81BB-4A74-B681-E7E20837CEC4}" type="datetime2">
              <a:rPr lang="zh-CN" altLang="en-US" smtClean="0"/>
              <a:t>2021年3月28日</a:t>
            </a:fld>
            <a:endParaRPr lang="zh-CN" altLang="en-US" dirty="0"/>
          </a:p>
        </p:txBody>
      </p:sp>
      <p:sp>
        <p:nvSpPr>
          <p:cNvPr id="6" name="页脚占位符 5"/>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7" name="灯片编号占位符 6"/>
          <p:cNvSpPr>
            <a:spLocks noGrp="1"/>
          </p:cNvSpPr>
          <p:nvPr>
            <p:ph type="sldNum" sz="quarter" idx="12"/>
          </p:nvPr>
        </p:nvSpPr>
        <p:spPr/>
        <p:txBody>
          <a:bodyPr/>
          <a:lstStyle/>
          <a:p>
            <a:fld id="{AB393D56-620A-4FA6-AFE0-8A286AD08B3F}" type="slidenum">
              <a:rPr lang="zh-CN" altLang="en-US" smtClean="0"/>
              <a:t>6</a:t>
            </a:fld>
            <a:endParaRPr lang="zh-CN" altLang="en-US"/>
          </a:p>
        </p:txBody>
      </p:sp>
    </p:spTree>
    <p:extLst>
      <p:ext uri="{BB962C8B-B14F-4D97-AF65-F5344CB8AC3E}">
        <p14:creationId xmlns:p14="http://schemas.microsoft.com/office/powerpoint/2010/main" val="18349639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下面析构函数是否有问题</a:t>
            </a:r>
            <a:r>
              <a:rPr lang="en-US" altLang="zh-CN" dirty="0" smtClean="0"/>
              <a:t>?</a:t>
            </a:r>
            <a:endParaRPr lang="zh-CN" altLang="en-US" dirty="0"/>
          </a:p>
        </p:txBody>
      </p:sp>
      <p:sp>
        <p:nvSpPr>
          <p:cNvPr id="3" name="内容占位符 2"/>
          <p:cNvSpPr>
            <a:spLocks noGrp="1"/>
          </p:cNvSpPr>
          <p:nvPr>
            <p:ph idx="1"/>
          </p:nvPr>
        </p:nvSpPr>
        <p:spPr>
          <a:xfrm>
            <a:off x="461963" y="1457325"/>
            <a:ext cx="8220075" cy="2256031"/>
          </a:xfrm>
        </p:spPr>
        <p:txBody>
          <a:bodyPr/>
          <a:lstStyle/>
          <a:p>
            <a:pPr>
              <a:buNone/>
            </a:pPr>
            <a:r>
              <a:rPr lang="en-US" altLang="zh-CN" dirty="0" err="1">
                <a:solidFill>
                  <a:srgbClr val="000000"/>
                </a:solidFill>
                <a:latin typeface="Calibri" panose="020F0502020204030204" pitchFamily="34" charset="0"/>
                <a:ea typeface="新宋体" panose="02010609030101010101" pitchFamily="49" charset="-122"/>
              </a:rPr>
              <a:t>CP_ChainDoubleLink</a:t>
            </a:r>
            <a:r>
              <a:rPr lang="en-US" altLang="zh-CN" dirty="0">
                <a:solidFill>
                  <a:srgbClr val="000000"/>
                </a:solidFill>
                <a:latin typeface="Calibri" panose="020F0502020204030204" pitchFamily="34" charset="0"/>
                <a:ea typeface="新宋体" panose="02010609030101010101" pitchFamily="49" charset="-122"/>
              </a:rPr>
              <a:t>::~</a:t>
            </a:r>
            <a:r>
              <a:rPr lang="en-US" altLang="zh-CN" dirty="0" err="1">
                <a:solidFill>
                  <a:srgbClr val="000000"/>
                </a:solidFill>
                <a:latin typeface="Calibri" panose="020F0502020204030204" pitchFamily="34" charset="0"/>
                <a:ea typeface="新宋体" panose="02010609030101010101" pitchFamily="49" charset="-122"/>
              </a:rPr>
              <a:t>CP_ChainDoubleLink</a:t>
            </a:r>
            <a:r>
              <a:rPr lang="en-US" altLang="zh-CN" dirty="0">
                <a:solidFill>
                  <a:srgbClr val="000000"/>
                </a:solidFill>
                <a:latin typeface="Calibri" panose="020F0502020204030204" pitchFamily="34" charset="0"/>
                <a:ea typeface="新宋体" panose="02010609030101010101" pitchFamily="49" charset="-122"/>
              </a:rPr>
              <a:t> ( )</a:t>
            </a:r>
          </a:p>
          <a:p>
            <a:pPr>
              <a:buNone/>
            </a:pPr>
            <a:r>
              <a:rPr lang="en-US" altLang="zh-CN" dirty="0">
                <a:solidFill>
                  <a:srgbClr val="000000"/>
                </a:solidFill>
                <a:latin typeface="Calibri" panose="020F0502020204030204" pitchFamily="34" charset="0"/>
                <a:ea typeface="新宋体" panose="02010609030101010101" pitchFamily="49" charset="-122"/>
              </a:rPr>
              <a:t>{</a:t>
            </a:r>
          </a:p>
          <a:p>
            <a:pPr>
              <a:buNone/>
            </a:pPr>
            <a:r>
              <a:rPr lang="en-US" altLang="zh-CN" dirty="0">
                <a:solidFill>
                  <a:srgbClr val="000000"/>
                </a:solidFill>
                <a:latin typeface="Calibri" panose="020F0502020204030204" pitchFamily="34" charset="0"/>
                <a:ea typeface="新宋体" panose="02010609030101010101" pitchFamily="49" charset="-122"/>
              </a:rPr>
              <a:t>    </a:t>
            </a:r>
            <a:r>
              <a:rPr lang="en-US" altLang="zh-CN" dirty="0">
                <a:solidFill>
                  <a:srgbClr val="0000FF"/>
                </a:solidFill>
                <a:latin typeface="Calibri" panose="020F0502020204030204" pitchFamily="34" charset="0"/>
                <a:ea typeface="新宋体" panose="02010609030101010101" pitchFamily="49" charset="-122"/>
              </a:rPr>
              <a:t>delete</a:t>
            </a:r>
            <a:r>
              <a:rPr lang="en-US" altLang="zh-CN" dirty="0">
                <a:solidFill>
                  <a:srgbClr val="000000"/>
                </a:solidFill>
                <a:latin typeface="Calibri" panose="020F0502020204030204" pitchFamily="34" charset="0"/>
                <a:ea typeface="新宋体" panose="02010609030101010101" pitchFamily="49" charset="-122"/>
              </a:rPr>
              <a:t> </a:t>
            </a:r>
            <a:r>
              <a:rPr lang="en-US" altLang="zh-CN" dirty="0">
                <a:solidFill>
                  <a:srgbClr val="0000FF"/>
                </a:solidFill>
                <a:latin typeface="Calibri" panose="020F0502020204030204" pitchFamily="34" charset="0"/>
                <a:ea typeface="新宋体" panose="02010609030101010101" pitchFamily="49" charset="-122"/>
              </a:rPr>
              <a:t>this</a:t>
            </a:r>
            <a:r>
              <a:rPr lang="en-US" altLang="zh-CN" dirty="0">
                <a:solidFill>
                  <a:srgbClr val="000000"/>
                </a:solidFill>
                <a:latin typeface="Calibri" panose="020F0502020204030204" pitchFamily="34" charset="0"/>
                <a:ea typeface="新宋体" panose="02010609030101010101" pitchFamily="49" charset="-122"/>
              </a:rPr>
              <a:t>;</a:t>
            </a:r>
          </a:p>
          <a:p>
            <a:pPr>
              <a:buNone/>
            </a:pPr>
            <a:r>
              <a:rPr lang="en-US" altLang="zh-CN" dirty="0">
                <a:solidFill>
                  <a:srgbClr val="000000"/>
                </a:solidFill>
                <a:latin typeface="Calibri" panose="020F0502020204030204" pitchFamily="34" charset="0"/>
                <a:ea typeface="新宋体" panose="02010609030101010101" pitchFamily="49" charset="-122"/>
              </a:rPr>
              <a:t>} </a:t>
            </a:r>
            <a:r>
              <a:rPr lang="en-US" altLang="zh-CN" dirty="0">
                <a:solidFill>
                  <a:srgbClr val="008000"/>
                </a:solidFill>
                <a:latin typeface="Calibri" panose="020F0502020204030204" pitchFamily="34" charset="0"/>
                <a:ea typeface="新宋体" panose="02010609030101010101" pitchFamily="49" charset="-122"/>
              </a:rPr>
              <a:t>// </a:t>
            </a:r>
            <a:r>
              <a:rPr lang="zh-CN" altLang="en-US" dirty="0">
                <a:solidFill>
                  <a:srgbClr val="008000"/>
                </a:solidFill>
                <a:latin typeface="Calibri" panose="020F0502020204030204" pitchFamily="34" charset="0"/>
                <a:ea typeface="新宋体" panose="02010609030101010101" pitchFamily="49" charset="-122"/>
              </a:rPr>
              <a:t>类</a:t>
            </a:r>
            <a:r>
              <a:rPr lang="en-US" altLang="zh-CN" dirty="0" err="1">
                <a:solidFill>
                  <a:srgbClr val="008000"/>
                </a:solidFill>
                <a:latin typeface="Calibri" panose="020F0502020204030204" pitchFamily="34" charset="0"/>
                <a:ea typeface="新宋体" panose="02010609030101010101" pitchFamily="49" charset="-122"/>
              </a:rPr>
              <a:t>CP_Chain</a:t>
            </a:r>
            <a:r>
              <a:rPr lang="zh-CN" altLang="en-US" dirty="0">
                <a:solidFill>
                  <a:srgbClr val="008000"/>
                </a:solidFill>
                <a:latin typeface="Calibri" panose="020F0502020204030204" pitchFamily="34" charset="0"/>
                <a:ea typeface="新宋体" panose="02010609030101010101" pitchFamily="49" charset="-122"/>
              </a:rPr>
              <a:t>的析构函数定义结束</a:t>
            </a:r>
          </a:p>
        </p:txBody>
      </p:sp>
      <p:sp>
        <p:nvSpPr>
          <p:cNvPr id="4" name="日期占位符 3"/>
          <p:cNvSpPr>
            <a:spLocks noGrp="1"/>
          </p:cNvSpPr>
          <p:nvPr>
            <p:ph type="dt" sz="half" idx="10"/>
          </p:nvPr>
        </p:nvSpPr>
        <p:spPr/>
        <p:txBody>
          <a:bodyPr/>
          <a:lstStyle/>
          <a:p>
            <a:fld id="{C2B53F0A-F76F-4225-8CCB-2FB6B8E06622}"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0" name="Rectangle 13"/>
          <p:cNvSpPr>
            <a:spLocks noChangeArrowheads="1"/>
          </p:cNvSpPr>
          <p:nvPr/>
        </p:nvSpPr>
        <p:spPr bwMode="auto">
          <a:xfrm>
            <a:off x="294009" y="5486805"/>
            <a:ext cx="7443036" cy="738664"/>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2400" dirty="0" err="1" smtClean="0">
                <a:latin typeface="新宋体" panose="02010609030101010101" pitchFamily="49" charset="-122"/>
                <a:ea typeface="新宋体" panose="02010609030101010101" pitchFamily="49" charset="-122"/>
              </a:rPr>
              <a:t>CP_ChainDoubleLink</a:t>
            </a:r>
            <a:r>
              <a:rPr lang="en-US" altLang="zh-CN" sz="2400" dirty="0" smtClean="0">
                <a:latin typeface="新宋体" panose="02010609030101010101" pitchFamily="49" charset="-122"/>
                <a:ea typeface="新宋体" panose="02010609030101010101" pitchFamily="49" charset="-122"/>
              </a:rPr>
              <a:t> </a:t>
            </a:r>
            <a:r>
              <a:rPr lang="zh-CN" altLang="zh-CN" sz="2400" dirty="0" smtClean="0">
                <a:latin typeface="新宋体" panose="02010609030101010101" pitchFamily="49" charset="-122"/>
                <a:ea typeface="新宋体" panose="02010609030101010101" pitchFamily="49" charset="-122"/>
              </a:rPr>
              <a:t>*</a:t>
            </a:r>
            <a:r>
              <a:rPr lang="en-US" altLang="zh-CN" sz="2400" dirty="0" smtClean="0">
                <a:latin typeface="新宋体" panose="02010609030101010101" pitchFamily="49" charset="-122"/>
                <a:ea typeface="新宋体" panose="02010609030101010101" pitchFamily="49" charset="-122"/>
              </a:rPr>
              <a:t>p</a:t>
            </a:r>
            <a:r>
              <a:rPr lang="zh-CN" altLang="zh-CN" sz="2400" dirty="0" smtClean="0">
                <a:latin typeface="新宋体" panose="02010609030101010101" pitchFamily="49" charset="-122"/>
                <a:ea typeface="新宋体" panose="02010609030101010101" pitchFamily="49" charset="-122"/>
              </a:rPr>
              <a:t> </a:t>
            </a:r>
            <a:r>
              <a:rPr lang="zh-CN" altLang="zh-CN" sz="2400" dirty="0">
                <a:latin typeface="新宋体" panose="02010609030101010101" pitchFamily="49" charset="-122"/>
                <a:ea typeface="新宋体" panose="02010609030101010101" pitchFamily="49" charset="-122"/>
              </a:rPr>
              <a:t>= </a:t>
            </a:r>
            <a:r>
              <a:rPr lang="zh-CN" altLang="zh-CN" sz="2400" dirty="0">
                <a:solidFill>
                  <a:srgbClr val="0000FF"/>
                </a:solidFill>
                <a:latin typeface="新宋体" panose="02010609030101010101" pitchFamily="49" charset="-122"/>
                <a:ea typeface="新宋体" panose="02010609030101010101" pitchFamily="49" charset="-122"/>
              </a:rPr>
              <a:t>new </a:t>
            </a:r>
            <a:r>
              <a:rPr lang="en-US" altLang="zh-CN" sz="2400" dirty="0" err="1">
                <a:latin typeface="新宋体" panose="02010609030101010101" pitchFamily="49" charset="-122"/>
                <a:ea typeface="新宋体" panose="02010609030101010101" pitchFamily="49" charset="-122"/>
              </a:rPr>
              <a:t>CP_ChainDoubleLink</a:t>
            </a:r>
            <a:r>
              <a:rPr lang="zh-CN" altLang="zh-CN" sz="2400" dirty="0" smtClean="0">
                <a:latin typeface="新宋体" panose="02010609030101010101" pitchFamily="49" charset="-122"/>
                <a:ea typeface="新宋体" panose="02010609030101010101" pitchFamily="49" charset="-122"/>
              </a:rPr>
              <a:t>;</a:t>
            </a:r>
            <a:endParaRPr lang="zh-CN" altLang="zh-CN" sz="2400" dirty="0">
              <a:latin typeface="新宋体" panose="02010609030101010101" pitchFamily="49" charset="-122"/>
              <a:ea typeface="新宋体" panose="02010609030101010101" pitchFamily="49" charset="-122"/>
            </a:endParaRPr>
          </a:p>
          <a:p>
            <a:pPr eaLnBrk="1" hangingPunct="1">
              <a:spcBef>
                <a:spcPct val="0"/>
              </a:spcBef>
              <a:buFontTx/>
              <a:buNone/>
            </a:pPr>
            <a:r>
              <a:rPr lang="zh-CN" altLang="zh-CN" sz="2400" dirty="0">
                <a:solidFill>
                  <a:srgbClr val="0000FF"/>
                </a:solidFill>
                <a:latin typeface="新宋体" panose="02010609030101010101" pitchFamily="49" charset="-122"/>
                <a:ea typeface="新宋体" panose="02010609030101010101" pitchFamily="49" charset="-122"/>
              </a:rPr>
              <a:t>delete </a:t>
            </a:r>
            <a:r>
              <a:rPr lang="en-US" altLang="zh-CN" sz="2400" dirty="0">
                <a:latin typeface="新宋体" panose="02010609030101010101" pitchFamily="49" charset="-122"/>
                <a:ea typeface="新宋体" panose="02010609030101010101" pitchFamily="49" charset="-122"/>
              </a:rPr>
              <a:t>p</a:t>
            </a:r>
            <a:r>
              <a:rPr lang="zh-CN" altLang="zh-CN" sz="2400" dirty="0">
                <a:latin typeface="新宋体" panose="02010609030101010101" pitchFamily="49" charset="-122"/>
                <a:ea typeface="新宋体" panose="02010609030101010101" pitchFamily="49" charset="-122"/>
              </a:rPr>
              <a:t>;</a:t>
            </a:r>
          </a:p>
        </p:txBody>
      </p:sp>
      <p:sp>
        <p:nvSpPr>
          <p:cNvPr id="11" name="Rectangle 14"/>
          <p:cNvSpPr>
            <a:spLocks noChangeArrowheads="1"/>
          </p:cNvSpPr>
          <p:nvPr/>
        </p:nvSpPr>
        <p:spPr bwMode="auto">
          <a:xfrm>
            <a:off x="303117" y="4297157"/>
            <a:ext cx="3277490" cy="1107996"/>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2400" dirty="0" smtClean="0">
                <a:latin typeface="新宋体" panose="02010609030101010101" pitchFamily="49" charset="-122"/>
                <a:ea typeface="新宋体" panose="02010609030101010101" pitchFamily="49" charset="-122"/>
              </a:rPr>
              <a:t>{</a:t>
            </a:r>
          </a:p>
          <a:p>
            <a:pPr>
              <a:spcBef>
                <a:spcPct val="0"/>
              </a:spcBef>
              <a:buNone/>
            </a:pPr>
            <a:r>
              <a:rPr lang="en-US" altLang="zh-CN" sz="2400" dirty="0" err="1" smtClean="0">
                <a:latin typeface="新宋体" panose="02010609030101010101" pitchFamily="49" charset="-122"/>
                <a:ea typeface="新宋体" panose="02010609030101010101" pitchFamily="49" charset="-122"/>
              </a:rPr>
              <a:t>CP_ChainDoubleLink</a:t>
            </a:r>
            <a:r>
              <a:rPr lang="zh-CN" altLang="zh-CN" sz="2400" dirty="0" smtClean="0">
                <a:latin typeface="新宋体" panose="02010609030101010101" pitchFamily="49" charset="-122"/>
                <a:ea typeface="新宋体" panose="02010609030101010101" pitchFamily="49" charset="-122"/>
              </a:rPr>
              <a:t> </a:t>
            </a:r>
            <a:r>
              <a:rPr lang="zh-CN" altLang="zh-CN" sz="2400" dirty="0">
                <a:latin typeface="新宋体" panose="02010609030101010101" pitchFamily="49" charset="-122"/>
                <a:ea typeface="新宋体" panose="02010609030101010101" pitchFamily="49" charset="-122"/>
              </a:rPr>
              <a:t>c;</a:t>
            </a:r>
          </a:p>
          <a:p>
            <a:pPr eaLnBrk="1" hangingPunct="1">
              <a:spcBef>
                <a:spcPct val="0"/>
              </a:spcBef>
              <a:buFontTx/>
              <a:buNone/>
            </a:pPr>
            <a:r>
              <a:rPr lang="en-US" altLang="zh-CN" sz="2400" dirty="0" smtClean="0">
                <a:latin typeface="新宋体" panose="02010609030101010101" pitchFamily="49" charset="-122"/>
                <a:ea typeface="新宋体" panose="02010609030101010101" pitchFamily="49" charset="-122"/>
              </a:rPr>
              <a:t>}</a:t>
            </a:r>
            <a:endParaRPr lang="zh-CN" altLang="zh-CN" sz="2400" dirty="0">
              <a:latin typeface="新宋体" panose="02010609030101010101" pitchFamily="49" charset="-122"/>
              <a:ea typeface="新宋体" panose="02010609030101010101" pitchFamily="49" charset="-122"/>
            </a:endParaRPr>
          </a:p>
        </p:txBody>
      </p:sp>
      <p:grpSp>
        <p:nvGrpSpPr>
          <p:cNvPr id="12" name="Group 13"/>
          <p:cNvGrpSpPr>
            <a:grpSpLocks/>
          </p:cNvGrpSpPr>
          <p:nvPr/>
        </p:nvGrpSpPr>
        <p:grpSpPr bwMode="auto">
          <a:xfrm>
            <a:off x="3754825" y="3864275"/>
            <a:ext cx="1266825" cy="1268413"/>
            <a:chOff x="567" y="2830"/>
            <a:chExt cx="798" cy="799"/>
          </a:xfrm>
        </p:grpSpPr>
        <p:pic>
          <p:nvPicPr>
            <p:cNvPr id="13" name="Picture 8"/>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 y="2840"/>
              <a:ext cx="798" cy="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1"/>
            <p:cNvSpPr>
              <a:spLocks noChangeArrowheads="1"/>
            </p:cNvSpPr>
            <p:nvPr/>
          </p:nvSpPr>
          <p:spPr bwMode="auto">
            <a:xfrm>
              <a:off x="612" y="2830"/>
              <a:ext cx="724"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err="1" smtClean="0">
                  <a:ea typeface="楷体_GB2312" pitchFamily="49" charset="-122"/>
                </a:rPr>
                <a:t>m_previous</a:t>
              </a:r>
              <a:endParaRPr lang="en-US" altLang="zh-CN" sz="1800" dirty="0">
                <a:ea typeface="楷体_GB2312" pitchFamily="49" charset="-122"/>
              </a:endParaRPr>
            </a:p>
          </p:txBody>
        </p:sp>
        <p:sp>
          <p:nvSpPr>
            <p:cNvPr id="15" name="Rectangle 12"/>
            <p:cNvSpPr>
              <a:spLocks noChangeArrowheads="1"/>
            </p:cNvSpPr>
            <p:nvPr/>
          </p:nvSpPr>
          <p:spPr bwMode="auto">
            <a:xfrm>
              <a:off x="612" y="3424"/>
              <a:ext cx="46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sp>
        <p:nvSpPr>
          <p:cNvPr id="16" name="Text Box 42"/>
          <p:cNvSpPr txBox="1">
            <a:spLocks noChangeArrowheads="1"/>
          </p:cNvSpPr>
          <p:nvPr/>
        </p:nvSpPr>
        <p:spPr bwMode="auto">
          <a:xfrm>
            <a:off x="3427800" y="3664248"/>
            <a:ext cx="3413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chemeClr val="accent2"/>
                </a:solidFill>
              </a:rPr>
              <a:t>c</a:t>
            </a:r>
          </a:p>
        </p:txBody>
      </p:sp>
      <p:grpSp>
        <p:nvGrpSpPr>
          <p:cNvPr id="17" name="Group 15"/>
          <p:cNvGrpSpPr>
            <a:grpSpLocks/>
          </p:cNvGrpSpPr>
          <p:nvPr/>
        </p:nvGrpSpPr>
        <p:grpSpPr bwMode="auto">
          <a:xfrm>
            <a:off x="6470220" y="3878563"/>
            <a:ext cx="1266825" cy="1268413"/>
            <a:chOff x="567" y="2830"/>
            <a:chExt cx="798" cy="799"/>
          </a:xfrm>
        </p:grpSpPr>
        <p:pic>
          <p:nvPicPr>
            <p:cNvPr id="18" name="Picture 16"/>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 y="2840"/>
              <a:ext cx="798" cy="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17"/>
            <p:cNvSpPr>
              <a:spLocks noChangeArrowheads="1"/>
            </p:cNvSpPr>
            <p:nvPr/>
          </p:nvSpPr>
          <p:spPr bwMode="auto">
            <a:xfrm>
              <a:off x="612" y="2830"/>
              <a:ext cx="724"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20" name="Rectangle 18"/>
            <p:cNvSpPr>
              <a:spLocks noChangeArrowheads="1"/>
            </p:cNvSpPr>
            <p:nvPr/>
          </p:nvSpPr>
          <p:spPr bwMode="auto">
            <a:xfrm>
              <a:off x="612" y="3424"/>
              <a:ext cx="46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sp>
        <p:nvSpPr>
          <p:cNvPr id="21" name="Text Box 42"/>
          <p:cNvSpPr txBox="1">
            <a:spLocks noChangeArrowheads="1"/>
          </p:cNvSpPr>
          <p:nvPr/>
        </p:nvSpPr>
        <p:spPr bwMode="auto">
          <a:xfrm>
            <a:off x="5584395" y="3637261"/>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solidFill>
                  <a:schemeClr val="accent2"/>
                </a:solidFill>
              </a:rPr>
              <a:t>p</a:t>
            </a:r>
          </a:p>
        </p:txBody>
      </p:sp>
      <p:sp>
        <p:nvSpPr>
          <p:cNvPr id="22" name="Line 12"/>
          <p:cNvSpPr>
            <a:spLocks noChangeShapeType="1"/>
          </p:cNvSpPr>
          <p:nvPr/>
        </p:nvSpPr>
        <p:spPr bwMode="auto">
          <a:xfrm>
            <a:off x="5811408" y="4356399"/>
            <a:ext cx="658812" cy="0"/>
          </a:xfrm>
          <a:prstGeom prst="line">
            <a:avLst/>
          </a:prstGeom>
          <a:noFill/>
          <a:ln w="28575" cap="sq">
            <a:solidFill>
              <a:schemeClr val="tx1"/>
            </a:solidFill>
            <a:round/>
            <a:headEnd type="oval" w="med" len="med"/>
            <a:tailEnd type="triangle"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3" name="Rectangle 15"/>
          <p:cNvSpPr>
            <a:spLocks noChangeArrowheads="1"/>
          </p:cNvSpPr>
          <p:nvPr/>
        </p:nvSpPr>
        <p:spPr bwMode="auto">
          <a:xfrm>
            <a:off x="5511370" y="4142086"/>
            <a:ext cx="534988" cy="40163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zh-CN" b="0">
              <a:solidFill>
                <a:srgbClr val="CC0066"/>
              </a:solidFill>
            </a:endParaRPr>
          </a:p>
        </p:txBody>
      </p:sp>
    </p:spTree>
    <p:extLst>
      <p:ext uri="{BB962C8B-B14F-4D97-AF65-F5344CB8AC3E}">
        <p14:creationId xmlns:p14="http://schemas.microsoft.com/office/powerpoint/2010/main" val="31694129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下面析构函数是否有问题</a:t>
            </a:r>
            <a:r>
              <a:rPr lang="en-US" altLang="zh-CN" dirty="0" smtClean="0"/>
              <a:t>?</a:t>
            </a:r>
            <a:endParaRPr lang="zh-CN" altLang="en-US" dirty="0"/>
          </a:p>
        </p:txBody>
      </p:sp>
      <p:sp>
        <p:nvSpPr>
          <p:cNvPr id="3" name="内容占位符 2"/>
          <p:cNvSpPr>
            <a:spLocks noGrp="1"/>
          </p:cNvSpPr>
          <p:nvPr>
            <p:ph idx="1"/>
          </p:nvPr>
        </p:nvSpPr>
        <p:spPr>
          <a:xfrm>
            <a:off x="461963" y="1457325"/>
            <a:ext cx="8220075" cy="2256031"/>
          </a:xfrm>
        </p:spPr>
        <p:txBody>
          <a:bodyPr/>
          <a:lstStyle/>
          <a:p>
            <a:pPr>
              <a:buNone/>
            </a:pPr>
            <a:r>
              <a:rPr lang="en-US" altLang="zh-CN" dirty="0" err="1">
                <a:solidFill>
                  <a:srgbClr val="000000"/>
                </a:solidFill>
                <a:latin typeface="Calibri" panose="020F0502020204030204" pitchFamily="34" charset="0"/>
                <a:ea typeface="新宋体" panose="02010609030101010101" pitchFamily="49" charset="-122"/>
              </a:rPr>
              <a:t>CP_ChainDoubleLink</a:t>
            </a:r>
            <a:r>
              <a:rPr lang="en-US" altLang="zh-CN" dirty="0">
                <a:solidFill>
                  <a:srgbClr val="000000"/>
                </a:solidFill>
                <a:latin typeface="Calibri" panose="020F0502020204030204" pitchFamily="34" charset="0"/>
                <a:ea typeface="新宋体" panose="02010609030101010101" pitchFamily="49" charset="-122"/>
              </a:rPr>
              <a:t>::~</a:t>
            </a:r>
            <a:r>
              <a:rPr lang="en-US" altLang="zh-CN" dirty="0" err="1">
                <a:solidFill>
                  <a:srgbClr val="000000"/>
                </a:solidFill>
                <a:latin typeface="Calibri" panose="020F0502020204030204" pitchFamily="34" charset="0"/>
                <a:ea typeface="新宋体" panose="02010609030101010101" pitchFamily="49" charset="-122"/>
              </a:rPr>
              <a:t>CP_ChainDoubleLink</a:t>
            </a:r>
            <a:r>
              <a:rPr lang="en-US" altLang="zh-CN" dirty="0">
                <a:solidFill>
                  <a:srgbClr val="000000"/>
                </a:solidFill>
                <a:latin typeface="Calibri" panose="020F0502020204030204" pitchFamily="34" charset="0"/>
                <a:ea typeface="新宋体" panose="02010609030101010101" pitchFamily="49" charset="-122"/>
              </a:rPr>
              <a:t> ( )</a:t>
            </a:r>
          </a:p>
          <a:p>
            <a:pPr>
              <a:buNone/>
            </a:pPr>
            <a:r>
              <a:rPr lang="en-US" altLang="zh-CN" dirty="0">
                <a:solidFill>
                  <a:srgbClr val="000000"/>
                </a:solidFill>
                <a:latin typeface="Calibri" panose="020F0502020204030204" pitchFamily="34" charset="0"/>
                <a:ea typeface="新宋体" panose="02010609030101010101" pitchFamily="49" charset="-122"/>
              </a:rPr>
              <a:t>{</a:t>
            </a:r>
          </a:p>
          <a:p>
            <a:pPr>
              <a:buNone/>
            </a:pPr>
            <a:r>
              <a:rPr lang="en-US" altLang="zh-CN" dirty="0">
                <a:solidFill>
                  <a:srgbClr val="000000"/>
                </a:solidFill>
                <a:latin typeface="Calibri" panose="020F0502020204030204" pitchFamily="34" charset="0"/>
                <a:ea typeface="新宋体" panose="02010609030101010101" pitchFamily="49" charset="-122"/>
              </a:rPr>
              <a:t>    </a:t>
            </a:r>
            <a:r>
              <a:rPr lang="en-US" altLang="zh-CN" dirty="0">
                <a:solidFill>
                  <a:srgbClr val="0000FF"/>
                </a:solidFill>
                <a:latin typeface="Calibri" panose="020F0502020204030204" pitchFamily="34" charset="0"/>
                <a:ea typeface="新宋体" panose="02010609030101010101" pitchFamily="49" charset="-122"/>
              </a:rPr>
              <a:t>delete</a:t>
            </a:r>
            <a:r>
              <a:rPr lang="en-US" altLang="zh-CN" dirty="0">
                <a:solidFill>
                  <a:srgbClr val="000000"/>
                </a:solidFill>
                <a:latin typeface="Calibri" panose="020F0502020204030204" pitchFamily="34" charset="0"/>
                <a:ea typeface="新宋体" panose="02010609030101010101" pitchFamily="49" charset="-122"/>
              </a:rPr>
              <a:t> </a:t>
            </a:r>
            <a:r>
              <a:rPr lang="en-US" altLang="zh-CN" dirty="0">
                <a:solidFill>
                  <a:srgbClr val="0000FF"/>
                </a:solidFill>
                <a:latin typeface="Calibri" panose="020F0502020204030204" pitchFamily="34" charset="0"/>
                <a:ea typeface="新宋体" panose="02010609030101010101" pitchFamily="49" charset="-122"/>
              </a:rPr>
              <a:t>this</a:t>
            </a:r>
            <a:r>
              <a:rPr lang="en-US" altLang="zh-CN" dirty="0">
                <a:solidFill>
                  <a:srgbClr val="000000"/>
                </a:solidFill>
                <a:latin typeface="Calibri" panose="020F0502020204030204" pitchFamily="34" charset="0"/>
                <a:ea typeface="新宋体" panose="02010609030101010101" pitchFamily="49" charset="-122"/>
              </a:rPr>
              <a:t>;</a:t>
            </a:r>
          </a:p>
          <a:p>
            <a:pPr>
              <a:buNone/>
            </a:pPr>
            <a:r>
              <a:rPr lang="en-US" altLang="zh-CN" dirty="0">
                <a:solidFill>
                  <a:srgbClr val="000000"/>
                </a:solidFill>
                <a:latin typeface="Calibri" panose="020F0502020204030204" pitchFamily="34" charset="0"/>
                <a:ea typeface="新宋体" panose="02010609030101010101" pitchFamily="49" charset="-122"/>
              </a:rPr>
              <a:t>} </a:t>
            </a:r>
            <a:r>
              <a:rPr lang="en-US" altLang="zh-CN" dirty="0">
                <a:solidFill>
                  <a:srgbClr val="008000"/>
                </a:solidFill>
                <a:latin typeface="Calibri" panose="020F0502020204030204" pitchFamily="34" charset="0"/>
                <a:ea typeface="新宋体" panose="02010609030101010101" pitchFamily="49" charset="-122"/>
              </a:rPr>
              <a:t>// </a:t>
            </a:r>
            <a:r>
              <a:rPr lang="zh-CN" altLang="en-US" dirty="0">
                <a:solidFill>
                  <a:srgbClr val="008000"/>
                </a:solidFill>
                <a:latin typeface="Calibri" panose="020F0502020204030204" pitchFamily="34" charset="0"/>
                <a:ea typeface="新宋体" panose="02010609030101010101" pitchFamily="49" charset="-122"/>
              </a:rPr>
              <a:t>类</a:t>
            </a:r>
            <a:r>
              <a:rPr lang="en-US" altLang="zh-CN" dirty="0" err="1">
                <a:solidFill>
                  <a:srgbClr val="008000"/>
                </a:solidFill>
                <a:latin typeface="Calibri" panose="020F0502020204030204" pitchFamily="34" charset="0"/>
                <a:ea typeface="新宋体" panose="02010609030101010101" pitchFamily="49" charset="-122"/>
              </a:rPr>
              <a:t>CP_Chain</a:t>
            </a:r>
            <a:r>
              <a:rPr lang="zh-CN" altLang="en-US" dirty="0">
                <a:solidFill>
                  <a:srgbClr val="008000"/>
                </a:solidFill>
                <a:latin typeface="Calibri" panose="020F0502020204030204" pitchFamily="34" charset="0"/>
                <a:ea typeface="新宋体" panose="02010609030101010101" pitchFamily="49" charset="-122"/>
              </a:rPr>
              <a:t>的析构函数定义结束</a:t>
            </a:r>
          </a:p>
        </p:txBody>
      </p:sp>
      <p:sp>
        <p:nvSpPr>
          <p:cNvPr id="4" name="日期占位符 3"/>
          <p:cNvSpPr>
            <a:spLocks noGrp="1"/>
          </p:cNvSpPr>
          <p:nvPr>
            <p:ph type="dt" sz="half" idx="10"/>
          </p:nvPr>
        </p:nvSpPr>
        <p:spPr/>
        <p:txBody>
          <a:bodyPr/>
          <a:lstStyle/>
          <a:p>
            <a:fld id="{C2B53F0A-F76F-4225-8CCB-2FB6B8E06622}"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AutoShape 5"/>
          <p:cNvSpPr>
            <a:spLocks/>
          </p:cNvSpPr>
          <p:nvPr/>
        </p:nvSpPr>
        <p:spPr bwMode="auto">
          <a:xfrm>
            <a:off x="3123066" y="1995291"/>
            <a:ext cx="3703184" cy="692643"/>
          </a:xfrm>
          <a:prstGeom prst="borderCallout2">
            <a:avLst>
              <a:gd name="adj1" fmla="val 29669"/>
              <a:gd name="adj2" fmla="val -153"/>
              <a:gd name="adj3" fmla="val 30247"/>
              <a:gd name="adj4" fmla="val -7592"/>
              <a:gd name="adj5" fmla="val 108213"/>
              <a:gd name="adj6" fmla="val -20778"/>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solidFill>
                  <a:srgbClr val="FF0000"/>
                </a:solidFill>
                <a:ea typeface="楷体_GB2312" pitchFamily="49" charset="-122"/>
              </a:rPr>
              <a:t>不可以</a:t>
            </a:r>
            <a:r>
              <a:rPr lang="en-US" altLang="zh-CN" sz="2000" dirty="0" smtClean="0">
                <a:ea typeface="楷体_GB2312" pitchFamily="49" charset="-122"/>
              </a:rPr>
              <a:t>: </a:t>
            </a:r>
            <a:r>
              <a:rPr lang="zh-CN" altLang="en-US" sz="2000" dirty="0" smtClean="0">
                <a:ea typeface="楷体_GB2312" pitchFamily="49" charset="-122"/>
              </a:rPr>
              <a:t>这</a:t>
            </a:r>
            <a:r>
              <a:rPr lang="zh-CN" altLang="en-US" sz="2000" dirty="0">
                <a:ea typeface="楷体_GB2312" pitchFamily="49" charset="-122"/>
              </a:rPr>
              <a:t>将导致递归</a:t>
            </a:r>
            <a:r>
              <a:rPr lang="zh-CN" altLang="en-US" sz="2000" dirty="0" smtClean="0">
                <a:ea typeface="楷体_GB2312" pitchFamily="49" charset="-122"/>
              </a:rPr>
              <a:t>调用，不断申请释放同一块内存空间。</a:t>
            </a:r>
            <a:endParaRPr lang="zh-CN" altLang="en-US" sz="2000" dirty="0">
              <a:ea typeface="楷体_GB2312" pitchFamily="49" charset="-122"/>
            </a:endParaRPr>
          </a:p>
        </p:txBody>
      </p:sp>
      <p:sp>
        <p:nvSpPr>
          <p:cNvPr id="10" name="Rectangle 13"/>
          <p:cNvSpPr>
            <a:spLocks noChangeArrowheads="1"/>
          </p:cNvSpPr>
          <p:nvPr/>
        </p:nvSpPr>
        <p:spPr bwMode="auto">
          <a:xfrm>
            <a:off x="294009" y="5486805"/>
            <a:ext cx="7443036" cy="738664"/>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2400" dirty="0" err="1" smtClean="0">
                <a:latin typeface="新宋体" panose="02010609030101010101" pitchFamily="49" charset="-122"/>
                <a:ea typeface="新宋体" panose="02010609030101010101" pitchFamily="49" charset="-122"/>
              </a:rPr>
              <a:t>CP_ChainDoubleLink</a:t>
            </a:r>
            <a:r>
              <a:rPr lang="en-US" altLang="zh-CN" sz="2400" dirty="0" smtClean="0">
                <a:latin typeface="新宋体" panose="02010609030101010101" pitchFamily="49" charset="-122"/>
                <a:ea typeface="新宋体" panose="02010609030101010101" pitchFamily="49" charset="-122"/>
              </a:rPr>
              <a:t> </a:t>
            </a:r>
            <a:r>
              <a:rPr lang="zh-CN" altLang="zh-CN" sz="2400" dirty="0" smtClean="0">
                <a:latin typeface="新宋体" panose="02010609030101010101" pitchFamily="49" charset="-122"/>
                <a:ea typeface="新宋体" panose="02010609030101010101" pitchFamily="49" charset="-122"/>
              </a:rPr>
              <a:t>*</a:t>
            </a:r>
            <a:r>
              <a:rPr lang="en-US" altLang="zh-CN" sz="2400" dirty="0" smtClean="0">
                <a:latin typeface="新宋体" panose="02010609030101010101" pitchFamily="49" charset="-122"/>
                <a:ea typeface="新宋体" panose="02010609030101010101" pitchFamily="49" charset="-122"/>
              </a:rPr>
              <a:t>p</a:t>
            </a:r>
            <a:r>
              <a:rPr lang="zh-CN" altLang="zh-CN" sz="2400" dirty="0" smtClean="0">
                <a:latin typeface="新宋体" panose="02010609030101010101" pitchFamily="49" charset="-122"/>
                <a:ea typeface="新宋体" panose="02010609030101010101" pitchFamily="49" charset="-122"/>
              </a:rPr>
              <a:t> </a:t>
            </a:r>
            <a:r>
              <a:rPr lang="zh-CN" altLang="zh-CN" sz="2400" dirty="0">
                <a:latin typeface="新宋体" panose="02010609030101010101" pitchFamily="49" charset="-122"/>
                <a:ea typeface="新宋体" panose="02010609030101010101" pitchFamily="49" charset="-122"/>
              </a:rPr>
              <a:t>= </a:t>
            </a:r>
            <a:r>
              <a:rPr lang="zh-CN" altLang="zh-CN" sz="2400" dirty="0">
                <a:solidFill>
                  <a:srgbClr val="0000FF"/>
                </a:solidFill>
                <a:latin typeface="新宋体" panose="02010609030101010101" pitchFamily="49" charset="-122"/>
                <a:ea typeface="新宋体" panose="02010609030101010101" pitchFamily="49" charset="-122"/>
              </a:rPr>
              <a:t>new </a:t>
            </a:r>
            <a:r>
              <a:rPr lang="en-US" altLang="zh-CN" sz="2400" dirty="0" err="1">
                <a:latin typeface="新宋体" panose="02010609030101010101" pitchFamily="49" charset="-122"/>
                <a:ea typeface="新宋体" panose="02010609030101010101" pitchFamily="49" charset="-122"/>
              </a:rPr>
              <a:t>CP_ChainDoubleLink</a:t>
            </a:r>
            <a:r>
              <a:rPr lang="zh-CN" altLang="zh-CN" sz="2400" dirty="0" smtClean="0">
                <a:latin typeface="新宋体" panose="02010609030101010101" pitchFamily="49" charset="-122"/>
                <a:ea typeface="新宋体" panose="02010609030101010101" pitchFamily="49" charset="-122"/>
              </a:rPr>
              <a:t>;</a:t>
            </a:r>
            <a:endParaRPr lang="zh-CN" altLang="zh-CN" sz="2400" dirty="0">
              <a:latin typeface="新宋体" panose="02010609030101010101" pitchFamily="49" charset="-122"/>
              <a:ea typeface="新宋体" panose="02010609030101010101" pitchFamily="49" charset="-122"/>
            </a:endParaRPr>
          </a:p>
          <a:p>
            <a:pPr eaLnBrk="1" hangingPunct="1">
              <a:spcBef>
                <a:spcPct val="0"/>
              </a:spcBef>
              <a:buFontTx/>
              <a:buNone/>
            </a:pPr>
            <a:r>
              <a:rPr lang="zh-CN" altLang="zh-CN" sz="2400" dirty="0">
                <a:solidFill>
                  <a:srgbClr val="0000FF"/>
                </a:solidFill>
                <a:latin typeface="新宋体" panose="02010609030101010101" pitchFamily="49" charset="-122"/>
                <a:ea typeface="新宋体" panose="02010609030101010101" pitchFamily="49" charset="-122"/>
              </a:rPr>
              <a:t>delete </a:t>
            </a:r>
            <a:r>
              <a:rPr lang="en-US" altLang="zh-CN" sz="2400" dirty="0">
                <a:latin typeface="新宋体" panose="02010609030101010101" pitchFamily="49" charset="-122"/>
                <a:ea typeface="新宋体" panose="02010609030101010101" pitchFamily="49" charset="-122"/>
              </a:rPr>
              <a:t>p</a:t>
            </a:r>
            <a:r>
              <a:rPr lang="zh-CN" altLang="zh-CN" sz="2400" dirty="0">
                <a:latin typeface="新宋体" panose="02010609030101010101" pitchFamily="49" charset="-122"/>
                <a:ea typeface="新宋体" panose="02010609030101010101" pitchFamily="49" charset="-122"/>
              </a:rPr>
              <a:t>;</a:t>
            </a:r>
          </a:p>
        </p:txBody>
      </p:sp>
      <p:sp>
        <p:nvSpPr>
          <p:cNvPr id="11" name="Rectangle 14"/>
          <p:cNvSpPr>
            <a:spLocks noChangeArrowheads="1"/>
          </p:cNvSpPr>
          <p:nvPr/>
        </p:nvSpPr>
        <p:spPr bwMode="auto">
          <a:xfrm>
            <a:off x="303117" y="4297157"/>
            <a:ext cx="3277490" cy="1107996"/>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2400" dirty="0" smtClean="0">
                <a:latin typeface="新宋体" panose="02010609030101010101" pitchFamily="49" charset="-122"/>
                <a:ea typeface="新宋体" panose="02010609030101010101" pitchFamily="49" charset="-122"/>
              </a:rPr>
              <a:t>{</a:t>
            </a:r>
          </a:p>
          <a:p>
            <a:pPr>
              <a:spcBef>
                <a:spcPct val="0"/>
              </a:spcBef>
              <a:buNone/>
            </a:pPr>
            <a:r>
              <a:rPr lang="en-US" altLang="zh-CN" sz="2400" dirty="0" err="1" smtClean="0">
                <a:latin typeface="新宋体" panose="02010609030101010101" pitchFamily="49" charset="-122"/>
                <a:ea typeface="新宋体" panose="02010609030101010101" pitchFamily="49" charset="-122"/>
              </a:rPr>
              <a:t>CP_ChainDoubleLink</a:t>
            </a:r>
            <a:r>
              <a:rPr lang="zh-CN" altLang="zh-CN" sz="2400" dirty="0" smtClean="0">
                <a:latin typeface="新宋体" panose="02010609030101010101" pitchFamily="49" charset="-122"/>
                <a:ea typeface="新宋体" panose="02010609030101010101" pitchFamily="49" charset="-122"/>
              </a:rPr>
              <a:t> </a:t>
            </a:r>
            <a:r>
              <a:rPr lang="zh-CN" altLang="zh-CN" sz="2400" dirty="0">
                <a:latin typeface="新宋体" panose="02010609030101010101" pitchFamily="49" charset="-122"/>
                <a:ea typeface="新宋体" panose="02010609030101010101" pitchFamily="49" charset="-122"/>
              </a:rPr>
              <a:t>c;</a:t>
            </a:r>
          </a:p>
          <a:p>
            <a:pPr eaLnBrk="1" hangingPunct="1">
              <a:spcBef>
                <a:spcPct val="0"/>
              </a:spcBef>
              <a:buFontTx/>
              <a:buNone/>
            </a:pPr>
            <a:r>
              <a:rPr lang="en-US" altLang="zh-CN" sz="2400" dirty="0" smtClean="0">
                <a:latin typeface="新宋体" panose="02010609030101010101" pitchFamily="49" charset="-122"/>
                <a:ea typeface="新宋体" panose="02010609030101010101" pitchFamily="49" charset="-122"/>
              </a:rPr>
              <a:t>}</a:t>
            </a:r>
            <a:endParaRPr lang="zh-CN" altLang="zh-CN" sz="2400" dirty="0">
              <a:latin typeface="新宋体" panose="02010609030101010101" pitchFamily="49" charset="-122"/>
              <a:ea typeface="新宋体" panose="02010609030101010101" pitchFamily="49" charset="-122"/>
            </a:endParaRPr>
          </a:p>
        </p:txBody>
      </p:sp>
      <p:grpSp>
        <p:nvGrpSpPr>
          <p:cNvPr id="12" name="Group 13"/>
          <p:cNvGrpSpPr>
            <a:grpSpLocks/>
          </p:cNvGrpSpPr>
          <p:nvPr/>
        </p:nvGrpSpPr>
        <p:grpSpPr bwMode="auto">
          <a:xfrm>
            <a:off x="3754825" y="3864275"/>
            <a:ext cx="1266825" cy="1268413"/>
            <a:chOff x="567" y="2830"/>
            <a:chExt cx="798" cy="799"/>
          </a:xfrm>
        </p:grpSpPr>
        <p:pic>
          <p:nvPicPr>
            <p:cNvPr id="13" name="Picture 8"/>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 y="2840"/>
              <a:ext cx="798" cy="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1"/>
            <p:cNvSpPr>
              <a:spLocks noChangeArrowheads="1"/>
            </p:cNvSpPr>
            <p:nvPr/>
          </p:nvSpPr>
          <p:spPr bwMode="auto">
            <a:xfrm>
              <a:off x="612" y="2830"/>
              <a:ext cx="724"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err="1" smtClean="0">
                  <a:ea typeface="楷体_GB2312" pitchFamily="49" charset="-122"/>
                </a:rPr>
                <a:t>m_previous</a:t>
              </a:r>
              <a:endParaRPr lang="en-US" altLang="zh-CN" sz="1800" dirty="0">
                <a:ea typeface="楷体_GB2312" pitchFamily="49" charset="-122"/>
              </a:endParaRPr>
            </a:p>
          </p:txBody>
        </p:sp>
        <p:sp>
          <p:nvSpPr>
            <p:cNvPr id="15" name="Rectangle 12"/>
            <p:cNvSpPr>
              <a:spLocks noChangeArrowheads="1"/>
            </p:cNvSpPr>
            <p:nvPr/>
          </p:nvSpPr>
          <p:spPr bwMode="auto">
            <a:xfrm>
              <a:off x="612" y="3424"/>
              <a:ext cx="46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sp>
        <p:nvSpPr>
          <p:cNvPr id="16" name="Text Box 42"/>
          <p:cNvSpPr txBox="1">
            <a:spLocks noChangeArrowheads="1"/>
          </p:cNvSpPr>
          <p:nvPr/>
        </p:nvSpPr>
        <p:spPr bwMode="auto">
          <a:xfrm>
            <a:off x="3427800" y="3664248"/>
            <a:ext cx="3413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chemeClr val="accent2"/>
                </a:solidFill>
              </a:rPr>
              <a:t>c</a:t>
            </a:r>
          </a:p>
        </p:txBody>
      </p:sp>
      <p:grpSp>
        <p:nvGrpSpPr>
          <p:cNvPr id="17" name="Group 15"/>
          <p:cNvGrpSpPr>
            <a:grpSpLocks/>
          </p:cNvGrpSpPr>
          <p:nvPr/>
        </p:nvGrpSpPr>
        <p:grpSpPr bwMode="auto">
          <a:xfrm>
            <a:off x="6470220" y="3878563"/>
            <a:ext cx="1266825" cy="1268413"/>
            <a:chOff x="567" y="2830"/>
            <a:chExt cx="798" cy="799"/>
          </a:xfrm>
        </p:grpSpPr>
        <p:pic>
          <p:nvPicPr>
            <p:cNvPr id="18" name="Picture 16"/>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 y="2840"/>
              <a:ext cx="798" cy="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17"/>
            <p:cNvSpPr>
              <a:spLocks noChangeArrowheads="1"/>
            </p:cNvSpPr>
            <p:nvPr/>
          </p:nvSpPr>
          <p:spPr bwMode="auto">
            <a:xfrm>
              <a:off x="612" y="2830"/>
              <a:ext cx="724"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20" name="Rectangle 18"/>
            <p:cNvSpPr>
              <a:spLocks noChangeArrowheads="1"/>
            </p:cNvSpPr>
            <p:nvPr/>
          </p:nvSpPr>
          <p:spPr bwMode="auto">
            <a:xfrm>
              <a:off x="612" y="3424"/>
              <a:ext cx="46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sp>
        <p:nvSpPr>
          <p:cNvPr id="21" name="Text Box 42"/>
          <p:cNvSpPr txBox="1">
            <a:spLocks noChangeArrowheads="1"/>
          </p:cNvSpPr>
          <p:nvPr/>
        </p:nvSpPr>
        <p:spPr bwMode="auto">
          <a:xfrm>
            <a:off x="5584395" y="3637261"/>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solidFill>
                  <a:schemeClr val="accent2"/>
                </a:solidFill>
              </a:rPr>
              <a:t>p</a:t>
            </a:r>
          </a:p>
        </p:txBody>
      </p:sp>
      <p:sp>
        <p:nvSpPr>
          <p:cNvPr id="22" name="Line 12"/>
          <p:cNvSpPr>
            <a:spLocks noChangeShapeType="1"/>
          </p:cNvSpPr>
          <p:nvPr/>
        </p:nvSpPr>
        <p:spPr bwMode="auto">
          <a:xfrm>
            <a:off x="5811408" y="4356399"/>
            <a:ext cx="658812" cy="0"/>
          </a:xfrm>
          <a:prstGeom prst="line">
            <a:avLst/>
          </a:prstGeom>
          <a:noFill/>
          <a:ln w="28575" cap="sq">
            <a:solidFill>
              <a:schemeClr val="tx1"/>
            </a:solidFill>
            <a:round/>
            <a:headEnd type="oval" w="med" len="med"/>
            <a:tailEnd type="triangle"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3" name="Rectangle 15"/>
          <p:cNvSpPr>
            <a:spLocks noChangeArrowheads="1"/>
          </p:cNvSpPr>
          <p:nvPr/>
        </p:nvSpPr>
        <p:spPr bwMode="auto">
          <a:xfrm>
            <a:off x="5511370" y="4142086"/>
            <a:ext cx="534988" cy="40163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zh-CN" b="0">
              <a:solidFill>
                <a:srgbClr val="CC0066"/>
              </a:solidFill>
            </a:endParaRPr>
          </a:p>
        </p:txBody>
      </p:sp>
    </p:spTree>
    <p:extLst>
      <p:ext uri="{BB962C8B-B14F-4D97-AF65-F5344CB8AC3E}">
        <p14:creationId xmlns:p14="http://schemas.microsoft.com/office/powerpoint/2010/main" val="13441591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下面析构函数是否有问题</a:t>
            </a:r>
            <a:r>
              <a:rPr lang="en-US" altLang="zh-CN" dirty="0"/>
              <a:t>?</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90000"/>
              </a:lnSpc>
              <a:buNone/>
            </a:pPr>
            <a:r>
              <a:rPr lang="en-US" altLang="zh-CN" dirty="0" err="1">
                <a:solidFill>
                  <a:srgbClr val="000000"/>
                </a:solidFill>
                <a:latin typeface="新宋体" panose="02010609030101010101" pitchFamily="49" charset="-122"/>
                <a:ea typeface="新宋体" panose="02010609030101010101" pitchFamily="49" charset="-122"/>
              </a:rPr>
              <a:t>CP_ChainDoubleLink</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CP_ChainDoubleLink</a:t>
            </a:r>
            <a:r>
              <a:rPr lang="en-US" altLang="zh-CN" dirty="0">
                <a:solidFill>
                  <a:srgbClr val="000000"/>
                </a:solidFill>
                <a:latin typeface="新宋体" panose="02010609030101010101" pitchFamily="49" charset="-122"/>
                <a:ea typeface="新宋体" panose="02010609030101010101" pitchFamily="49" charset="-122"/>
              </a:rPr>
              <a:t> ( )</a:t>
            </a:r>
          </a:p>
          <a:p>
            <a:pPr>
              <a:lnSpc>
                <a:spcPct val="90000"/>
              </a:lnSpc>
              <a:buNone/>
            </a:pPr>
            <a:r>
              <a:rPr lang="en-US" altLang="zh-CN" dirty="0">
                <a:solidFill>
                  <a:srgbClr val="000000"/>
                </a:solidFill>
                <a:latin typeface="新宋体" panose="02010609030101010101" pitchFamily="49" charset="-122"/>
                <a:ea typeface="新宋体" panose="02010609030101010101" pitchFamily="49" charset="-122"/>
              </a:rPr>
              <a:t>{</a:t>
            </a:r>
          </a:p>
          <a:p>
            <a:pPr>
              <a:lnSpc>
                <a:spcPct val="90000"/>
              </a:lnSpc>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CP_ChainDoubleLink</a:t>
            </a:r>
            <a:r>
              <a:rPr lang="en-US" altLang="zh-CN" dirty="0">
                <a:solidFill>
                  <a:srgbClr val="000000"/>
                </a:solidFill>
                <a:latin typeface="新宋体" panose="02010609030101010101" pitchFamily="49" charset="-122"/>
                <a:ea typeface="新宋体" panose="02010609030101010101" pitchFamily="49" charset="-122"/>
              </a:rPr>
              <a:t>*p, *q;</a:t>
            </a:r>
          </a:p>
          <a:p>
            <a:pPr>
              <a:lnSpc>
                <a:spcPct val="90000"/>
              </a:lnSpc>
              <a:buNone/>
            </a:pPr>
            <a:r>
              <a:rPr lang="en-US" altLang="zh-CN" dirty="0">
                <a:solidFill>
                  <a:srgbClr val="000000"/>
                </a:solidFill>
                <a:latin typeface="新宋体" panose="02010609030101010101" pitchFamily="49" charset="-122"/>
                <a:ea typeface="新宋体" panose="02010609030101010101" pitchFamily="49" charset="-122"/>
              </a:rPr>
              <a:t>    p = </a:t>
            </a:r>
            <a:r>
              <a:rPr lang="en-US" altLang="zh-CN" dirty="0">
                <a:solidFill>
                  <a:srgbClr val="0000FF"/>
                </a:solidFill>
                <a:latin typeface="新宋体" panose="02010609030101010101" pitchFamily="49" charset="-122"/>
                <a:ea typeface="新宋体" panose="02010609030101010101" pitchFamily="49" charset="-122"/>
              </a:rPr>
              <a:t>this</a:t>
            </a:r>
            <a:r>
              <a:rPr lang="en-US" altLang="zh-CN" dirty="0">
                <a:solidFill>
                  <a:srgbClr val="000000"/>
                </a:solidFill>
                <a:latin typeface="新宋体" panose="02010609030101010101" pitchFamily="49" charset="-122"/>
                <a:ea typeface="新宋体" panose="02010609030101010101" pitchFamily="49" charset="-122"/>
              </a:rPr>
              <a:t>-&gt;</a:t>
            </a:r>
            <a:r>
              <a:rPr lang="en-US" altLang="zh-CN" dirty="0" err="1">
                <a:solidFill>
                  <a:srgbClr val="000000"/>
                </a:solidFill>
                <a:latin typeface="新宋体" panose="02010609030101010101" pitchFamily="49" charset="-122"/>
                <a:ea typeface="新宋体" panose="02010609030101010101" pitchFamily="49" charset="-122"/>
              </a:rPr>
              <a:t>m_next</a:t>
            </a:r>
            <a:r>
              <a:rPr lang="en-US" altLang="zh-CN" dirty="0">
                <a:solidFill>
                  <a:srgbClr val="000000"/>
                </a:solidFill>
                <a:latin typeface="新宋体" panose="02010609030101010101" pitchFamily="49" charset="-122"/>
                <a:ea typeface="新宋体" panose="02010609030101010101" pitchFamily="49" charset="-122"/>
              </a:rPr>
              <a:t>;</a:t>
            </a:r>
          </a:p>
          <a:p>
            <a:pPr>
              <a:lnSpc>
                <a:spcPct val="90000"/>
              </a:lnSpc>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while</a:t>
            </a:r>
            <a:r>
              <a:rPr lang="en-US" altLang="zh-CN" dirty="0">
                <a:solidFill>
                  <a:srgbClr val="000000"/>
                </a:solidFill>
                <a:latin typeface="新宋体" panose="02010609030101010101" pitchFamily="49" charset="-122"/>
                <a:ea typeface="新宋体" panose="02010609030101010101" pitchFamily="49" charset="-122"/>
              </a:rPr>
              <a:t>(p != </a:t>
            </a:r>
            <a:r>
              <a:rPr lang="en-US" altLang="zh-CN" dirty="0">
                <a:solidFill>
                  <a:srgbClr val="0000FF"/>
                </a:solidFill>
                <a:latin typeface="新宋体" panose="02010609030101010101" pitchFamily="49" charset="-122"/>
                <a:ea typeface="新宋体" panose="02010609030101010101" pitchFamily="49" charset="-122"/>
              </a:rPr>
              <a:t>this</a:t>
            </a:r>
            <a:r>
              <a:rPr lang="en-US" altLang="zh-CN" dirty="0">
                <a:solidFill>
                  <a:srgbClr val="000000"/>
                </a:solidFill>
                <a:latin typeface="新宋体" panose="02010609030101010101" pitchFamily="49" charset="-122"/>
                <a:ea typeface="新宋体" panose="02010609030101010101" pitchFamily="49" charset="-122"/>
              </a:rPr>
              <a:t>)</a:t>
            </a:r>
          </a:p>
          <a:p>
            <a:pPr>
              <a:lnSpc>
                <a:spcPct val="90000"/>
              </a:lnSpc>
              <a:buNone/>
            </a:pPr>
            <a:r>
              <a:rPr lang="en-US" altLang="zh-CN" dirty="0">
                <a:solidFill>
                  <a:srgbClr val="000000"/>
                </a:solidFill>
                <a:latin typeface="新宋体" panose="02010609030101010101" pitchFamily="49" charset="-122"/>
                <a:ea typeface="新宋体" panose="02010609030101010101" pitchFamily="49" charset="-122"/>
              </a:rPr>
              <a:t>    {</a:t>
            </a:r>
          </a:p>
          <a:p>
            <a:pPr>
              <a:lnSpc>
                <a:spcPct val="90000"/>
              </a:lnSpc>
              <a:buNone/>
            </a:pPr>
            <a:r>
              <a:rPr lang="en-US" altLang="zh-CN" dirty="0">
                <a:solidFill>
                  <a:srgbClr val="000000"/>
                </a:solidFill>
                <a:latin typeface="新宋体" panose="02010609030101010101" pitchFamily="49" charset="-122"/>
                <a:ea typeface="新宋体" panose="02010609030101010101" pitchFamily="49" charset="-122"/>
              </a:rPr>
              <a:t>        q = p;</a:t>
            </a:r>
          </a:p>
          <a:p>
            <a:pPr>
              <a:lnSpc>
                <a:spcPct val="90000"/>
              </a:lnSpc>
              <a:buNone/>
            </a:pPr>
            <a:r>
              <a:rPr lang="en-US" altLang="zh-CN" dirty="0">
                <a:solidFill>
                  <a:srgbClr val="000000"/>
                </a:solidFill>
                <a:latin typeface="新宋体" panose="02010609030101010101" pitchFamily="49" charset="-122"/>
                <a:ea typeface="新宋体" panose="02010609030101010101" pitchFamily="49" charset="-122"/>
              </a:rPr>
              <a:t>        p = p-&gt;</a:t>
            </a:r>
            <a:r>
              <a:rPr lang="en-US" altLang="zh-CN" dirty="0" err="1">
                <a:solidFill>
                  <a:srgbClr val="000000"/>
                </a:solidFill>
                <a:latin typeface="新宋体" panose="02010609030101010101" pitchFamily="49" charset="-122"/>
                <a:ea typeface="新宋体" panose="02010609030101010101" pitchFamily="49" charset="-122"/>
              </a:rPr>
              <a:t>m_next</a:t>
            </a:r>
            <a:r>
              <a:rPr lang="en-US" altLang="zh-CN" dirty="0">
                <a:solidFill>
                  <a:srgbClr val="000000"/>
                </a:solidFill>
                <a:latin typeface="新宋体" panose="02010609030101010101" pitchFamily="49" charset="-122"/>
                <a:ea typeface="新宋体" panose="02010609030101010101" pitchFamily="49" charset="-122"/>
              </a:rPr>
              <a:t>;</a:t>
            </a:r>
          </a:p>
          <a:p>
            <a:pPr>
              <a:lnSpc>
                <a:spcPct val="90000"/>
              </a:lnSpc>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delete</a:t>
            </a:r>
            <a:r>
              <a:rPr lang="en-US" altLang="zh-CN" dirty="0">
                <a:solidFill>
                  <a:srgbClr val="000000"/>
                </a:solidFill>
                <a:latin typeface="新宋体" panose="02010609030101010101" pitchFamily="49" charset="-122"/>
                <a:ea typeface="新宋体" panose="02010609030101010101" pitchFamily="49" charset="-122"/>
              </a:rPr>
              <a:t> q;</a:t>
            </a:r>
          </a:p>
          <a:p>
            <a:pPr>
              <a:lnSpc>
                <a:spcPct val="90000"/>
              </a:lnSpc>
              <a:buNone/>
            </a:pP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008000"/>
                </a:solidFill>
                <a:latin typeface="新宋体" panose="02010609030101010101" pitchFamily="49" charset="-122"/>
                <a:ea typeface="新宋体" panose="02010609030101010101" pitchFamily="49" charset="-122"/>
              </a:rPr>
              <a:t>// while</a:t>
            </a:r>
            <a:r>
              <a:rPr lang="zh-CN" altLang="en-US" dirty="0">
                <a:solidFill>
                  <a:srgbClr val="008000"/>
                </a:solidFill>
                <a:latin typeface="新宋体" panose="02010609030101010101" pitchFamily="49" charset="-122"/>
                <a:ea typeface="新宋体" panose="02010609030101010101" pitchFamily="49" charset="-122"/>
              </a:rPr>
              <a:t>结束</a:t>
            </a:r>
            <a:endParaRPr lang="zh-CN" altLang="en-US" dirty="0">
              <a:solidFill>
                <a:srgbClr val="000000"/>
              </a:solidFill>
              <a:latin typeface="新宋体" panose="02010609030101010101" pitchFamily="49" charset="-122"/>
              <a:ea typeface="新宋体" panose="02010609030101010101" pitchFamily="49" charset="-122"/>
            </a:endParaRPr>
          </a:p>
          <a:p>
            <a:pPr>
              <a:lnSpc>
                <a:spcPct val="90000"/>
              </a:lnSpc>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zh-CN" dirty="0">
                <a:solidFill>
                  <a:srgbClr val="008000"/>
                </a:solidFill>
                <a:latin typeface="新宋体" panose="02010609030101010101" pitchFamily="49" charset="-122"/>
                <a:ea typeface="新宋体" panose="02010609030101010101" pitchFamily="49" charset="-122"/>
              </a:rPr>
              <a:t>析构函数定义结束</a:t>
            </a:r>
            <a:endParaRPr lang="zh-CN" altLang="en-US" dirty="0">
              <a:solidFill>
                <a:srgbClr val="008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5433839" y="5687121"/>
            <a:ext cx="3119146" cy="54064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lgn="ctr">
              <a:spcBef>
                <a:spcPct val="0"/>
              </a:spcBef>
              <a:buNone/>
            </a:pPr>
            <a:r>
              <a:rPr lang="zh-CN" altLang="en-US" sz="2000" dirty="0">
                <a:ea typeface="楷体_GB2312" pitchFamily="49" charset="-122"/>
                <a:sym typeface="Wingdings" panose="05000000000000000000" pitchFamily="2" charset="2"/>
              </a:rPr>
              <a:t>这将导致空间的重复</a:t>
            </a:r>
            <a:r>
              <a:rPr lang="zh-CN" altLang="en-US" sz="2000" dirty="0" smtClean="0">
                <a:ea typeface="楷体_GB2312" pitchFamily="49" charset="-122"/>
                <a:sym typeface="Wingdings" panose="05000000000000000000" pitchFamily="2" charset="2"/>
              </a:rPr>
              <a:t>释放。</a:t>
            </a:r>
            <a:endParaRPr lang="en-US" altLang="zh-CN" sz="20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318341034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析构函数调用案例解析</a:t>
            </a:r>
          </a:p>
        </p:txBody>
      </p:sp>
      <p:sp>
        <p:nvSpPr>
          <p:cNvPr id="3" name="内容占位符 2"/>
          <p:cNvSpPr>
            <a:spLocks noGrp="1"/>
          </p:cNvSpPr>
          <p:nvPr>
            <p:ph idx="1"/>
          </p:nvPr>
        </p:nvSpPr>
        <p:spPr>
          <a:xfrm>
            <a:off x="461963" y="1457325"/>
            <a:ext cx="5280915" cy="2244880"/>
          </a:xfrm>
        </p:spPr>
        <p:txBody>
          <a:bodyPr>
            <a:normAutofit/>
          </a:bodyPr>
          <a:lstStyle/>
          <a:p>
            <a:pPr marL="0" indent="0">
              <a:lnSpc>
                <a:spcPts val="2400"/>
              </a:lnSpc>
              <a:spcBef>
                <a:spcPts val="0"/>
              </a:spcBef>
              <a:buNone/>
            </a:pPr>
            <a:r>
              <a:rPr lang="en-US" altLang="zh-CN" sz="1800" dirty="0" err="1">
                <a:solidFill>
                  <a:srgbClr val="2B91AF"/>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m_next</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delete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m_next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CP_ChainDoubleLink</a:t>
            </a:r>
            <a:r>
              <a:rPr lang="zh-CN" altLang="en-US" sz="1800" dirty="0">
                <a:solidFill>
                  <a:srgbClr val="008000"/>
                </a:solidFill>
                <a:latin typeface="新宋体" panose="02010609030101010101" pitchFamily="49" charset="-122"/>
                <a:ea typeface="新宋体" panose="02010609030101010101" pitchFamily="49" charset="-122"/>
              </a:rPr>
              <a:t>的析构函数定义</a:t>
            </a:r>
            <a:r>
              <a:rPr lang="zh-CN" altLang="en-US" sz="1800" dirty="0" smtClean="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Rectangle 13"/>
          <p:cNvSpPr>
            <a:spLocks noChangeArrowheads="1"/>
          </p:cNvSpPr>
          <p:nvPr/>
        </p:nvSpPr>
        <p:spPr bwMode="auto">
          <a:xfrm>
            <a:off x="5388685" y="2416907"/>
            <a:ext cx="3454232" cy="830997"/>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smtClean="0">
                <a:latin typeface="新宋体" panose="02010609030101010101" pitchFamily="49" charset="-122"/>
                <a:ea typeface="新宋体" panose="02010609030101010101" pitchFamily="49" charset="-122"/>
              </a:rPr>
              <a:t>CP_ChainDoubleLink</a:t>
            </a:r>
            <a:r>
              <a:rPr lang="en-US" altLang="zh-CN" sz="1800" dirty="0" smtClean="0">
                <a:latin typeface="新宋体" panose="02010609030101010101" pitchFamily="49" charset="-122"/>
                <a:ea typeface="新宋体" panose="02010609030101010101" pitchFamily="49" charset="-122"/>
              </a:rPr>
              <a:t> </a:t>
            </a:r>
            <a:r>
              <a:rPr lang="zh-CN" altLang="zh-CN" sz="1800" dirty="0" smtClean="0">
                <a:latin typeface="新宋体" panose="02010609030101010101" pitchFamily="49" charset="-122"/>
                <a:ea typeface="新宋体" panose="02010609030101010101" pitchFamily="49" charset="-122"/>
              </a:rPr>
              <a:t>*</a:t>
            </a:r>
            <a:r>
              <a:rPr lang="en-US" altLang="zh-CN" sz="1800" dirty="0" smtClean="0">
                <a:latin typeface="新宋体" panose="02010609030101010101" pitchFamily="49" charset="-122"/>
                <a:ea typeface="新宋体" panose="02010609030101010101" pitchFamily="49" charset="-122"/>
              </a:rPr>
              <a:t>p</a:t>
            </a:r>
            <a:r>
              <a:rPr lang="zh-CN" altLang="zh-CN" sz="1800" dirty="0" smtClean="0">
                <a:latin typeface="新宋体" panose="02010609030101010101" pitchFamily="49" charset="-122"/>
                <a:ea typeface="新宋体" panose="02010609030101010101" pitchFamily="49" charset="-122"/>
              </a:rPr>
              <a:t> </a:t>
            </a:r>
            <a:endParaRPr lang="en-US" altLang="zh-CN" sz="1800" dirty="0" smtClean="0">
              <a:latin typeface="新宋体" panose="02010609030101010101" pitchFamily="49" charset="-122"/>
              <a:ea typeface="新宋体" panose="02010609030101010101" pitchFamily="49" charset="-122"/>
            </a:endParaRPr>
          </a:p>
          <a:p>
            <a:pPr>
              <a:spcBef>
                <a:spcPct val="0"/>
              </a:spcBef>
              <a:buNone/>
            </a:pPr>
            <a:r>
              <a:rPr lang="en-US" altLang="zh-CN" sz="1800" dirty="0">
                <a:latin typeface="新宋体" panose="02010609030101010101" pitchFamily="49" charset="-122"/>
                <a:ea typeface="新宋体" panose="02010609030101010101" pitchFamily="49" charset="-122"/>
              </a:rPr>
              <a:t> </a:t>
            </a:r>
            <a:r>
              <a:rPr lang="en-US" altLang="zh-CN" sz="1800" dirty="0" smtClean="0">
                <a:latin typeface="新宋体" panose="02010609030101010101" pitchFamily="49" charset="-122"/>
                <a:ea typeface="新宋体" panose="02010609030101010101" pitchFamily="49" charset="-122"/>
              </a:rPr>
              <a:t>   </a:t>
            </a:r>
            <a:r>
              <a:rPr lang="zh-CN" altLang="zh-CN" sz="1800" dirty="0" smtClean="0">
                <a:latin typeface="新宋体" panose="02010609030101010101" pitchFamily="49" charset="-122"/>
                <a:ea typeface="新宋体" panose="02010609030101010101" pitchFamily="49" charset="-122"/>
              </a:rPr>
              <a:t>= </a:t>
            </a:r>
            <a:r>
              <a:rPr lang="zh-CN" altLang="zh-CN" sz="1800" dirty="0">
                <a:solidFill>
                  <a:srgbClr val="0000FF"/>
                </a:solidFill>
                <a:latin typeface="新宋体" panose="02010609030101010101" pitchFamily="49" charset="-122"/>
                <a:ea typeface="新宋体" panose="02010609030101010101" pitchFamily="49" charset="-122"/>
              </a:rPr>
              <a:t>new </a:t>
            </a:r>
            <a:r>
              <a:rPr lang="en-US" altLang="zh-CN" sz="1800" dirty="0" err="1">
                <a:latin typeface="新宋体" panose="02010609030101010101" pitchFamily="49" charset="-122"/>
                <a:ea typeface="新宋体" panose="02010609030101010101" pitchFamily="49" charset="-122"/>
              </a:rPr>
              <a:t>CP_ChainDoubleLink</a:t>
            </a:r>
            <a:r>
              <a:rPr lang="zh-CN" altLang="zh-CN" sz="1800" dirty="0" smtClean="0">
                <a:latin typeface="新宋体" panose="02010609030101010101" pitchFamily="49" charset="-122"/>
                <a:ea typeface="新宋体" panose="02010609030101010101" pitchFamily="49" charset="-122"/>
              </a:rPr>
              <a:t>;</a:t>
            </a:r>
            <a:endParaRPr lang="zh-CN" altLang="zh-CN" sz="1800" dirty="0">
              <a:latin typeface="新宋体" panose="02010609030101010101" pitchFamily="49" charset="-122"/>
              <a:ea typeface="新宋体" panose="02010609030101010101" pitchFamily="49" charset="-122"/>
            </a:endParaRPr>
          </a:p>
          <a:p>
            <a:pPr eaLnBrk="1" hangingPunct="1">
              <a:spcBef>
                <a:spcPct val="0"/>
              </a:spcBef>
              <a:buFontTx/>
              <a:buNone/>
            </a:pPr>
            <a:r>
              <a:rPr lang="zh-CN" altLang="zh-CN" sz="1800" dirty="0">
                <a:solidFill>
                  <a:srgbClr val="0000FF"/>
                </a:solidFill>
                <a:latin typeface="新宋体" panose="02010609030101010101" pitchFamily="49" charset="-122"/>
                <a:ea typeface="新宋体" panose="02010609030101010101" pitchFamily="49" charset="-122"/>
              </a:rPr>
              <a:t>delete </a:t>
            </a:r>
            <a:r>
              <a:rPr lang="en-US" altLang="zh-CN" sz="1800" dirty="0">
                <a:latin typeface="新宋体" panose="02010609030101010101" pitchFamily="49" charset="-122"/>
                <a:ea typeface="新宋体" panose="02010609030101010101" pitchFamily="49" charset="-122"/>
              </a:rPr>
              <a:t>p</a:t>
            </a:r>
            <a:r>
              <a:rPr lang="zh-CN" altLang="zh-CN" sz="1800" dirty="0">
                <a:latin typeface="新宋体" panose="02010609030101010101" pitchFamily="49" charset="-122"/>
                <a:ea typeface="新宋体" panose="02010609030101010101" pitchFamily="49" charset="-122"/>
              </a:rPr>
              <a:t>;</a:t>
            </a:r>
          </a:p>
        </p:txBody>
      </p:sp>
      <p:sp>
        <p:nvSpPr>
          <p:cNvPr id="10" name="Rectangle 14"/>
          <p:cNvSpPr>
            <a:spLocks noChangeArrowheads="1"/>
          </p:cNvSpPr>
          <p:nvPr/>
        </p:nvSpPr>
        <p:spPr bwMode="auto">
          <a:xfrm>
            <a:off x="5856424" y="1457325"/>
            <a:ext cx="2986493" cy="830997"/>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a:latin typeface="新宋体" panose="02010609030101010101" pitchFamily="49" charset="-122"/>
                <a:ea typeface="新宋体" panose="02010609030101010101" pitchFamily="49" charset="-122"/>
              </a:rPr>
              <a:t>{</a:t>
            </a:r>
          </a:p>
          <a:p>
            <a:pPr>
              <a:spcBef>
                <a:spcPct val="0"/>
              </a:spcBef>
              <a:buNone/>
            </a:pPr>
            <a:r>
              <a:rPr lang="en-US" altLang="zh-CN" sz="1800" dirty="0" smtClean="0">
                <a:latin typeface="新宋体" panose="02010609030101010101" pitchFamily="49" charset="-122"/>
                <a:ea typeface="新宋体" panose="02010609030101010101" pitchFamily="49" charset="-122"/>
              </a:rPr>
              <a:t>    </a:t>
            </a:r>
            <a:r>
              <a:rPr lang="en-US" altLang="zh-CN" sz="1800" dirty="0" err="1" smtClean="0">
                <a:latin typeface="新宋体" panose="02010609030101010101" pitchFamily="49" charset="-122"/>
                <a:ea typeface="新宋体" panose="02010609030101010101" pitchFamily="49" charset="-122"/>
              </a:rPr>
              <a:t>CP_ChainDoubleLink</a:t>
            </a:r>
            <a:r>
              <a:rPr lang="zh-CN" altLang="zh-CN" sz="1800" dirty="0" smtClean="0">
                <a:latin typeface="新宋体" panose="02010609030101010101" pitchFamily="49" charset="-122"/>
                <a:ea typeface="新宋体" panose="02010609030101010101" pitchFamily="49" charset="-122"/>
              </a:rPr>
              <a:t> </a:t>
            </a:r>
            <a:r>
              <a:rPr lang="zh-CN" altLang="zh-CN" sz="1800" dirty="0">
                <a:latin typeface="新宋体" panose="02010609030101010101" pitchFamily="49" charset="-122"/>
                <a:ea typeface="新宋体" panose="02010609030101010101" pitchFamily="49" charset="-122"/>
              </a:rPr>
              <a:t>c;</a:t>
            </a:r>
          </a:p>
          <a:p>
            <a:pPr>
              <a:spcBef>
                <a:spcPct val="0"/>
              </a:spcBef>
              <a:buNone/>
            </a:pPr>
            <a:r>
              <a:rPr lang="en-US" altLang="zh-CN" sz="1800" dirty="0">
                <a:latin typeface="新宋体" panose="02010609030101010101" pitchFamily="49" charset="-122"/>
                <a:ea typeface="新宋体" panose="02010609030101010101" pitchFamily="49" charset="-122"/>
              </a:rPr>
              <a:t>}</a:t>
            </a:r>
            <a:endParaRPr lang="zh-CN" altLang="zh-CN" sz="1800" dirty="0">
              <a:latin typeface="新宋体" panose="02010609030101010101" pitchFamily="49" charset="-122"/>
              <a:ea typeface="新宋体" panose="02010609030101010101" pitchFamily="49" charset="-122"/>
            </a:endParaRPr>
          </a:p>
        </p:txBody>
      </p:sp>
      <p:grpSp>
        <p:nvGrpSpPr>
          <p:cNvPr id="7" name="组合 6"/>
          <p:cNvGrpSpPr/>
          <p:nvPr/>
        </p:nvGrpSpPr>
        <p:grpSpPr>
          <a:xfrm>
            <a:off x="2444796" y="4171844"/>
            <a:ext cx="4244879" cy="1541248"/>
            <a:chOff x="2854497" y="4184955"/>
            <a:chExt cx="4244879" cy="1541248"/>
          </a:xfrm>
        </p:grpSpPr>
        <p:pic>
          <p:nvPicPr>
            <p:cNvPr id="12" name="Picture 74"/>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850956" y="4430803"/>
              <a:ext cx="1079500" cy="1252537"/>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 name="Group 27"/>
            <p:cNvGrpSpPr>
              <a:grpSpLocks/>
            </p:cNvGrpSpPr>
            <p:nvPr/>
          </p:nvGrpSpPr>
          <p:grpSpPr bwMode="auto">
            <a:xfrm>
              <a:off x="4024323" y="5222965"/>
              <a:ext cx="486000" cy="228600"/>
              <a:chOff x="1202" y="2296"/>
              <a:chExt cx="862" cy="635"/>
            </a:xfrm>
          </p:grpSpPr>
          <p:sp>
            <p:nvSpPr>
              <p:cNvPr id="14"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pic>
          <p:nvPicPr>
            <p:cNvPr id="17" name="Picture 79"/>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82531" y="4430803"/>
              <a:ext cx="1079500" cy="1252537"/>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lgn="ctr">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80"/>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144269" y="4473665"/>
              <a:ext cx="1079500"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AutoShape 81"/>
            <p:cNvCxnSpPr>
              <a:cxnSpLocks noChangeShapeType="1"/>
            </p:cNvCxnSpPr>
            <p:nvPr/>
          </p:nvCxnSpPr>
          <p:spPr bwMode="auto">
            <a:xfrm rot="5400000" flipV="1">
              <a:off x="5347719" y="3349715"/>
              <a:ext cx="287337" cy="2881313"/>
            </a:xfrm>
            <a:prstGeom prst="bentConnector5">
              <a:avLst>
                <a:gd name="adj1" fmla="val -108843"/>
                <a:gd name="adj2" fmla="val 108208"/>
                <a:gd name="adj3" fmla="val 98338"/>
              </a:avLst>
            </a:prstGeom>
            <a:noFill/>
            <a:ln w="19050">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Rectangle 82"/>
            <p:cNvSpPr>
              <a:spLocks noChangeArrowheads="1"/>
            </p:cNvSpPr>
            <p:nvPr/>
          </p:nvSpPr>
          <p:spPr bwMode="auto">
            <a:xfrm flipH="1">
              <a:off x="2854497" y="4184955"/>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21" name="Rectangle 83"/>
            <p:cNvSpPr>
              <a:spLocks noChangeArrowheads="1"/>
            </p:cNvSpPr>
            <p:nvPr/>
          </p:nvSpPr>
          <p:spPr bwMode="auto">
            <a:xfrm flipH="1">
              <a:off x="4555556" y="4383585"/>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22" name="Rectangle 84"/>
            <p:cNvSpPr>
              <a:spLocks noChangeArrowheads="1"/>
            </p:cNvSpPr>
            <p:nvPr/>
          </p:nvSpPr>
          <p:spPr bwMode="auto">
            <a:xfrm flipH="1">
              <a:off x="5949381" y="4394697"/>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23" name="Rectangle 85"/>
            <p:cNvSpPr>
              <a:spLocks noChangeArrowheads="1"/>
            </p:cNvSpPr>
            <p:nvPr/>
          </p:nvSpPr>
          <p:spPr bwMode="auto">
            <a:xfrm flipH="1">
              <a:off x="3203440" y="5310934"/>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24" name="Rectangle 86"/>
            <p:cNvSpPr>
              <a:spLocks noChangeArrowheads="1"/>
            </p:cNvSpPr>
            <p:nvPr/>
          </p:nvSpPr>
          <p:spPr bwMode="auto">
            <a:xfrm flipH="1">
              <a:off x="4532202" y="5310934"/>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25" name="Rectangle 87"/>
            <p:cNvSpPr>
              <a:spLocks noChangeArrowheads="1"/>
            </p:cNvSpPr>
            <p:nvPr/>
          </p:nvSpPr>
          <p:spPr bwMode="auto">
            <a:xfrm flipH="1">
              <a:off x="6160940" y="5310934"/>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nvGrpSpPr>
            <p:cNvPr id="26" name="Group 27"/>
            <p:cNvGrpSpPr>
              <a:grpSpLocks/>
            </p:cNvGrpSpPr>
            <p:nvPr/>
          </p:nvGrpSpPr>
          <p:grpSpPr bwMode="auto">
            <a:xfrm>
              <a:off x="5381672" y="5194544"/>
              <a:ext cx="486000" cy="228600"/>
              <a:chOff x="1202" y="2296"/>
              <a:chExt cx="862" cy="635"/>
            </a:xfrm>
          </p:grpSpPr>
          <p:sp>
            <p:nvSpPr>
              <p:cNvPr id="27"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8"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9"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30" name="Group 27"/>
            <p:cNvGrpSpPr>
              <a:grpSpLocks/>
            </p:cNvGrpSpPr>
            <p:nvPr/>
          </p:nvGrpSpPr>
          <p:grpSpPr bwMode="auto">
            <a:xfrm flipH="1" flipV="1">
              <a:off x="4206306" y="4713455"/>
              <a:ext cx="647700" cy="228600"/>
              <a:chOff x="1202" y="2296"/>
              <a:chExt cx="862" cy="635"/>
            </a:xfrm>
          </p:grpSpPr>
          <p:sp>
            <p:nvSpPr>
              <p:cNvPr id="31"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34" name="Group 27"/>
            <p:cNvGrpSpPr>
              <a:grpSpLocks/>
            </p:cNvGrpSpPr>
            <p:nvPr/>
          </p:nvGrpSpPr>
          <p:grpSpPr bwMode="auto">
            <a:xfrm flipH="1" flipV="1">
              <a:off x="5563619" y="4718256"/>
              <a:ext cx="647700" cy="228600"/>
              <a:chOff x="1202" y="2296"/>
              <a:chExt cx="862" cy="635"/>
            </a:xfrm>
          </p:grpSpPr>
          <p:sp>
            <p:nvSpPr>
              <p:cNvPr id="35"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6"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cxnSp>
          <p:nvCxnSpPr>
            <p:cNvPr id="38" name="AutoShape 100"/>
            <p:cNvCxnSpPr>
              <a:cxnSpLocks noChangeShapeType="1"/>
            </p:cNvCxnSpPr>
            <p:nvPr/>
          </p:nvCxnSpPr>
          <p:spPr bwMode="auto">
            <a:xfrm rot="16200000" flipV="1">
              <a:off x="4442187" y="3886947"/>
              <a:ext cx="287337" cy="2880000"/>
            </a:xfrm>
            <a:prstGeom prst="bentConnector5">
              <a:avLst>
                <a:gd name="adj1" fmla="val -105528"/>
                <a:gd name="adj2" fmla="val 109551"/>
                <a:gd name="adj3" fmla="val 101102"/>
              </a:avLst>
            </a:prstGeom>
            <a:noFill/>
            <a:ln w="28575">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66259000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AutoShape 5"/>
          <p:cNvSpPr>
            <a:spLocks noChangeArrowheads="1"/>
          </p:cNvSpPr>
          <p:nvPr/>
        </p:nvSpPr>
        <p:spPr bwMode="auto">
          <a:xfrm>
            <a:off x="990646" y="1498662"/>
            <a:ext cx="2707594" cy="291855"/>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a:xfrm>
            <a:off x="0" y="3177"/>
            <a:ext cx="9144000" cy="760258"/>
          </a:xfrm>
        </p:spPr>
        <p:txBody>
          <a:bodyPr/>
          <a:lstStyle/>
          <a:p>
            <a:r>
              <a:rPr lang="zh-CN" altLang="en-US" dirty="0"/>
              <a:t>析构函数调用案例解析</a:t>
            </a:r>
          </a:p>
        </p:txBody>
      </p:sp>
      <p:sp>
        <p:nvSpPr>
          <p:cNvPr id="3" name="内容占位符 2"/>
          <p:cNvSpPr>
            <a:spLocks noGrp="1"/>
          </p:cNvSpPr>
          <p:nvPr>
            <p:ph idx="1"/>
          </p:nvPr>
        </p:nvSpPr>
        <p:spPr>
          <a:xfrm>
            <a:off x="461963" y="844010"/>
            <a:ext cx="5280915" cy="2244880"/>
          </a:xfrm>
        </p:spPr>
        <p:txBody>
          <a:bodyPr>
            <a:normAutofit/>
          </a:bodyPr>
          <a:lstStyle/>
          <a:p>
            <a:pPr marL="0" indent="0">
              <a:lnSpc>
                <a:spcPts val="2400"/>
              </a:lnSpc>
              <a:spcBef>
                <a:spcPts val="0"/>
              </a:spcBef>
              <a:buNone/>
            </a:pPr>
            <a:r>
              <a:rPr lang="en-US" altLang="zh-CN" sz="1800" dirty="0" err="1">
                <a:solidFill>
                  <a:srgbClr val="2B91AF"/>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m_next</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delete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m_next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CP_ChainDoubleLink</a:t>
            </a:r>
            <a:r>
              <a:rPr lang="zh-CN" altLang="en-US" sz="1800" dirty="0">
                <a:solidFill>
                  <a:srgbClr val="008000"/>
                </a:solidFill>
                <a:latin typeface="新宋体" panose="02010609030101010101" pitchFamily="49" charset="-122"/>
                <a:ea typeface="新宋体" panose="02010609030101010101" pitchFamily="49" charset="-122"/>
              </a:rPr>
              <a:t>的析构函数定义</a:t>
            </a:r>
            <a:r>
              <a:rPr lang="zh-CN" altLang="en-US" sz="1800" dirty="0" smtClean="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64</a:t>
            </a:fld>
            <a:endParaRPr lang="zh-CN" altLang="en-US"/>
          </a:p>
        </p:txBody>
      </p:sp>
      <p:sp>
        <p:nvSpPr>
          <p:cNvPr id="6" name="Line 4"/>
          <p:cNvSpPr>
            <a:spLocks noChangeShapeType="1"/>
          </p:cNvSpPr>
          <p:nvPr/>
        </p:nvSpPr>
        <p:spPr bwMode="auto">
          <a:xfrm flipV="1">
            <a:off x="0" y="715424"/>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Rectangle 13"/>
          <p:cNvSpPr>
            <a:spLocks noChangeArrowheads="1"/>
          </p:cNvSpPr>
          <p:nvPr/>
        </p:nvSpPr>
        <p:spPr bwMode="auto">
          <a:xfrm>
            <a:off x="5580333" y="831194"/>
            <a:ext cx="3454232" cy="830997"/>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smtClean="0">
                <a:latin typeface="新宋体" panose="02010609030101010101" pitchFamily="49" charset="-122"/>
                <a:ea typeface="新宋体" panose="02010609030101010101" pitchFamily="49" charset="-122"/>
              </a:rPr>
              <a:t>CP_ChainDoubleLink</a:t>
            </a:r>
            <a:r>
              <a:rPr lang="en-US" altLang="zh-CN" sz="1800" dirty="0" smtClean="0">
                <a:latin typeface="新宋体" panose="02010609030101010101" pitchFamily="49" charset="-122"/>
                <a:ea typeface="新宋体" panose="02010609030101010101" pitchFamily="49" charset="-122"/>
              </a:rPr>
              <a:t> </a:t>
            </a:r>
            <a:r>
              <a:rPr lang="zh-CN" altLang="zh-CN" sz="1800" dirty="0" smtClean="0">
                <a:latin typeface="新宋体" panose="02010609030101010101" pitchFamily="49" charset="-122"/>
                <a:ea typeface="新宋体" panose="02010609030101010101" pitchFamily="49" charset="-122"/>
              </a:rPr>
              <a:t>*</a:t>
            </a:r>
            <a:r>
              <a:rPr lang="en-US" altLang="zh-CN" sz="1800" dirty="0" smtClean="0">
                <a:latin typeface="新宋体" panose="02010609030101010101" pitchFamily="49" charset="-122"/>
                <a:ea typeface="新宋体" panose="02010609030101010101" pitchFamily="49" charset="-122"/>
              </a:rPr>
              <a:t>p</a:t>
            </a:r>
            <a:r>
              <a:rPr lang="zh-CN" altLang="zh-CN" sz="1800" dirty="0" smtClean="0">
                <a:latin typeface="新宋体" panose="02010609030101010101" pitchFamily="49" charset="-122"/>
                <a:ea typeface="新宋体" panose="02010609030101010101" pitchFamily="49" charset="-122"/>
              </a:rPr>
              <a:t> </a:t>
            </a:r>
            <a:endParaRPr lang="en-US" altLang="zh-CN" sz="1800" dirty="0" smtClean="0">
              <a:latin typeface="新宋体" panose="02010609030101010101" pitchFamily="49" charset="-122"/>
              <a:ea typeface="新宋体" panose="02010609030101010101" pitchFamily="49" charset="-122"/>
            </a:endParaRPr>
          </a:p>
          <a:p>
            <a:pPr>
              <a:spcBef>
                <a:spcPct val="0"/>
              </a:spcBef>
              <a:buNone/>
            </a:pPr>
            <a:r>
              <a:rPr lang="en-US" altLang="zh-CN" sz="1800" dirty="0">
                <a:latin typeface="新宋体" panose="02010609030101010101" pitchFamily="49" charset="-122"/>
                <a:ea typeface="新宋体" panose="02010609030101010101" pitchFamily="49" charset="-122"/>
              </a:rPr>
              <a:t> </a:t>
            </a:r>
            <a:r>
              <a:rPr lang="en-US" altLang="zh-CN" sz="1800" dirty="0" smtClean="0">
                <a:latin typeface="新宋体" panose="02010609030101010101" pitchFamily="49" charset="-122"/>
                <a:ea typeface="新宋体" panose="02010609030101010101" pitchFamily="49" charset="-122"/>
              </a:rPr>
              <a:t>   </a:t>
            </a:r>
            <a:r>
              <a:rPr lang="zh-CN" altLang="zh-CN" sz="1800" dirty="0" smtClean="0">
                <a:latin typeface="新宋体" panose="02010609030101010101" pitchFamily="49" charset="-122"/>
                <a:ea typeface="新宋体" panose="02010609030101010101" pitchFamily="49" charset="-122"/>
              </a:rPr>
              <a:t>= </a:t>
            </a:r>
            <a:r>
              <a:rPr lang="zh-CN" altLang="zh-CN" sz="1800" dirty="0">
                <a:solidFill>
                  <a:srgbClr val="0000FF"/>
                </a:solidFill>
                <a:latin typeface="新宋体" panose="02010609030101010101" pitchFamily="49" charset="-122"/>
                <a:ea typeface="新宋体" panose="02010609030101010101" pitchFamily="49" charset="-122"/>
              </a:rPr>
              <a:t>new </a:t>
            </a:r>
            <a:r>
              <a:rPr lang="en-US" altLang="zh-CN" sz="1800" dirty="0" err="1">
                <a:latin typeface="新宋体" panose="02010609030101010101" pitchFamily="49" charset="-122"/>
                <a:ea typeface="新宋体" panose="02010609030101010101" pitchFamily="49" charset="-122"/>
              </a:rPr>
              <a:t>CP_ChainDoubleLink</a:t>
            </a:r>
            <a:r>
              <a:rPr lang="zh-CN" altLang="zh-CN" sz="1800" dirty="0" smtClean="0">
                <a:latin typeface="新宋体" panose="02010609030101010101" pitchFamily="49" charset="-122"/>
                <a:ea typeface="新宋体" panose="02010609030101010101" pitchFamily="49" charset="-122"/>
              </a:rPr>
              <a:t>;</a:t>
            </a:r>
            <a:endParaRPr lang="zh-CN" altLang="zh-CN" sz="1800" dirty="0">
              <a:latin typeface="新宋体" panose="02010609030101010101" pitchFamily="49" charset="-122"/>
              <a:ea typeface="新宋体" panose="02010609030101010101" pitchFamily="49" charset="-122"/>
            </a:endParaRPr>
          </a:p>
          <a:p>
            <a:pPr eaLnBrk="1" hangingPunct="1">
              <a:spcBef>
                <a:spcPct val="0"/>
              </a:spcBef>
              <a:buFontTx/>
              <a:buNone/>
            </a:pPr>
            <a:r>
              <a:rPr lang="zh-CN" altLang="zh-CN" sz="1800" dirty="0">
                <a:solidFill>
                  <a:srgbClr val="0000FF"/>
                </a:solidFill>
                <a:latin typeface="新宋体" panose="02010609030101010101" pitchFamily="49" charset="-122"/>
                <a:ea typeface="新宋体" panose="02010609030101010101" pitchFamily="49" charset="-122"/>
              </a:rPr>
              <a:t>delete </a:t>
            </a:r>
            <a:r>
              <a:rPr lang="en-US" altLang="zh-CN" sz="1800" dirty="0">
                <a:latin typeface="新宋体" panose="02010609030101010101" pitchFamily="49" charset="-122"/>
                <a:ea typeface="新宋体" panose="02010609030101010101" pitchFamily="49" charset="-122"/>
              </a:rPr>
              <a:t>p</a:t>
            </a:r>
            <a:r>
              <a:rPr lang="zh-CN" altLang="zh-CN" sz="1800" dirty="0">
                <a:latin typeface="新宋体" panose="02010609030101010101" pitchFamily="49" charset="-122"/>
                <a:ea typeface="新宋体" panose="02010609030101010101" pitchFamily="49" charset="-122"/>
              </a:rPr>
              <a:t>;</a:t>
            </a:r>
          </a:p>
        </p:txBody>
      </p:sp>
      <p:grpSp>
        <p:nvGrpSpPr>
          <p:cNvPr id="7" name="组合 6"/>
          <p:cNvGrpSpPr/>
          <p:nvPr/>
        </p:nvGrpSpPr>
        <p:grpSpPr>
          <a:xfrm>
            <a:off x="1435100" y="3112338"/>
            <a:ext cx="4244879" cy="1541248"/>
            <a:chOff x="2854497" y="4184955"/>
            <a:chExt cx="4244879" cy="1541248"/>
          </a:xfrm>
        </p:grpSpPr>
        <p:pic>
          <p:nvPicPr>
            <p:cNvPr id="12" name="Picture 74"/>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850956" y="4430803"/>
              <a:ext cx="1079500" cy="1252537"/>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 name="Group 27"/>
            <p:cNvGrpSpPr>
              <a:grpSpLocks/>
            </p:cNvGrpSpPr>
            <p:nvPr/>
          </p:nvGrpSpPr>
          <p:grpSpPr bwMode="auto">
            <a:xfrm>
              <a:off x="4024323" y="5222965"/>
              <a:ext cx="486000" cy="228600"/>
              <a:chOff x="1202" y="2296"/>
              <a:chExt cx="862" cy="635"/>
            </a:xfrm>
          </p:grpSpPr>
          <p:sp>
            <p:nvSpPr>
              <p:cNvPr id="14"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pic>
          <p:nvPicPr>
            <p:cNvPr id="17" name="Picture 79"/>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82531" y="4430803"/>
              <a:ext cx="1079500" cy="1252537"/>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lgn="ctr">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80"/>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144269" y="4473665"/>
              <a:ext cx="1079500"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AutoShape 81"/>
            <p:cNvCxnSpPr>
              <a:cxnSpLocks noChangeShapeType="1"/>
            </p:cNvCxnSpPr>
            <p:nvPr/>
          </p:nvCxnSpPr>
          <p:spPr bwMode="auto">
            <a:xfrm rot="5400000" flipV="1">
              <a:off x="5347719" y="3349715"/>
              <a:ext cx="287337" cy="2881313"/>
            </a:xfrm>
            <a:prstGeom prst="bentConnector5">
              <a:avLst>
                <a:gd name="adj1" fmla="val -108843"/>
                <a:gd name="adj2" fmla="val 108208"/>
                <a:gd name="adj3" fmla="val 98338"/>
              </a:avLst>
            </a:prstGeom>
            <a:noFill/>
            <a:ln w="19050">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Rectangle 82"/>
            <p:cNvSpPr>
              <a:spLocks noChangeArrowheads="1"/>
            </p:cNvSpPr>
            <p:nvPr/>
          </p:nvSpPr>
          <p:spPr bwMode="auto">
            <a:xfrm flipH="1">
              <a:off x="2854497" y="4184955"/>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21" name="Rectangle 83"/>
            <p:cNvSpPr>
              <a:spLocks noChangeArrowheads="1"/>
            </p:cNvSpPr>
            <p:nvPr/>
          </p:nvSpPr>
          <p:spPr bwMode="auto">
            <a:xfrm flipH="1">
              <a:off x="4555556" y="4383585"/>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22" name="Rectangle 84"/>
            <p:cNvSpPr>
              <a:spLocks noChangeArrowheads="1"/>
            </p:cNvSpPr>
            <p:nvPr/>
          </p:nvSpPr>
          <p:spPr bwMode="auto">
            <a:xfrm flipH="1">
              <a:off x="5949381" y="4394697"/>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23" name="Rectangle 85"/>
            <p:cNvSpPr>
              <a:spLocks noChangeArrowheads="1"/>
            </p:cNvSpPr>
            <p:nvPr/>
          </p:nvSpPr>
          <p:spPr bwMode="auto">
            <a:xfrm flipH="1">
              <a:off x="3203440" y="5310934"/>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24" name="Rectangle 86"/>
            <p:cNvSpPr>
              <a:spLocks noChangeArrowheads="1"/>
            </p:cNvSpPr>
            <p:nvPr/>
          </p:nvSpPr>
          <p:spPr bwMode="auto">
            <a:xfrm flipH="1">
              <a:off x="4532202" y="5310934"/>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25" name="Rectangle 87"/>
            <p:cNvSpPr>
              <a:spLocks noChangeArrowheads="1"/>
            </p:cNvSpPr>
            <p:nvPr/>
          </p:nvSpPr>
          <p:spPr bwMode="auto">
            <a:xfrm flipH="1">
              <a:off x="6158893" y="5310933"/>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nvGrpSpPr>
            <p:cNvPr id="26" name="Group 27"/>
            <p:cNvGrpSpPr>
              <a:grpSpLocks/>
            </p:cNvGrpSpPr>
            <p:nvPr/>
          </p:nvGrpSpPr>
          <p:grpSpPr bwMode="auto">
            <a:xfrm>
              <a:off x="5381672" y="5194544"/>
              <a:ext cx="486000" cy="228600"/>
              <a:chOff x="1202" y="2296"/>
              <a:chExt cx="862" cy="635"/>
            </a:xfrm>
          </p:grpSpPr>
          <p:sp>
            <p:nvSpPr>
              <p:cNvPr id="27"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8"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9"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30" name="Group 27"/>
            <p:cNvGrpSpPr>
              <a:grpSpLocks/>
            </p:cNvGrpSpPr>
            <p:nvPr/>
          </p:nvGrpSpPr>
          <p:grpSpPr bwMode="auto">
            <a:xfrm flipH="1" flipV="1">
              <a:off x="4206306" y="4713455"/>
              <a:ext cx="647700" cy="228600"/>
              <a:chOff x="1202" y="2296"/>
              <a:chExt cx="862" cy="635"/>
            </a:xfrm>
          </p:grpSpPr>
          <p:sp>
            <p:nvSpPr>
              <p:cNvPr id="31"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34" name="Group 27"/>
            <p:cNvGrpSpPr>
              <a:grpSpLocks/>
            </p:cNvGrpSpPr>
            <p:nvPr/>
          </p:nvGrpSpPr>
          <p:grpSpPr bwMode="auto">
            <a:xfrm flipH="1" flipV="1">
              <a:off x="5563619" y="4718256"/>
              <a:ext cx="647700" cy="228600"/>
              <a:chOff x="1202" y="2296"/>
              <a:chExt cx="862" cy="635"/>
            </a:xfrm>
          </p:grpSpPr>
          <p:sp>
            <p:nvSpPr>
              <p:cNvPr id="35"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6"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sp>
        <p:nvSpPr>
          <p:cNvPr id="39" name="Text Box 9"/>
          <p:cNvSpPr txBox="1">
            <a:spLocks noChangeArrowheads="1"/>
          </p:cNvSpPr>
          <p:nvPr/>
        </p:nvSpPr>
        <p:spPr bwMode="auto">
          <a:xfrm>
            <a:off x="5580333" y="1681474"/>
            <a:ext cx="3454232" cy="54064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lgn="ctr">
              <a:spcBef>
                <a:spcPct val="0"/>
              </a:spcBef>
              <a:buNone/>
            </a:pPr>
            <a:r>
              <a:rPr lang="zh-CN" altLang="en-US" sz="2000" dirty="0" smtClean="0">
                <a:ea typeface="楷体_GB2312" pitchFamily="49" charset="-122"/>
                <a:sym typeface="Wingdings" panose="05000000000000000000" pitchFamily="2" charset="2"/>
              </a:rPr>
              <a:t>以此为例。</a:t>
            </a:r>
            <a:endParaRPr lang="en-US" altLang="zh-CN" sz="2000" dirty="0">
              <a:solidFill>
                <a:srgbClr val="0000FF"/>
              </a:solidFill>
              <a:ea typeface="楷体_GB2312" pitchFamily="49" charset="-122"/>
              <a:sym typeface="Wingdings" panose="05000000000000000000" pitchFamily="2" charset="2"/>
            </a:endParaRPr>
          </a:p>
        </p:txBody>
      </p:sp>
      <p:grpSp>
        <p:nvGrpSpPr>
          <p:cNvPr id="40" name="Group 37"/>
          <p:cNvGrpSpPr>
            <a:grpSpLocks/>
          </p:cNvGrpSpPr>
          <p:nvPr/>
        </p:nvGrpSpPr>
        <p:grpSpPr bwMode="auto">
          <a:xfrm>
            <a:off x="755650" y="3443911"/>
            <a:ext cx="958850" cy="401637"/>
            <a:chOff x="476" y="2614"/>
            <a:chExt cx="604" cy="253"/>
          </a:xfrm>
        </p:grpSpPr>
        <p:sp>
          <p:nvSpPr>
            <p:cNvPr id="41" name="Line 12"/>
            <p:cNvSpPr>
              <a:spLocks noChangeShapeType="1"/>
            </p:cNvSpPr>
            <p:nvPr/>
          </p:nvSpPr>
          <p:spPr bwMode="auto">
            <a:xfrm>
              <a:off x="665" y="2749"/>
              <a:ext cx="415" cy="0"/>
            </a:xfrm>
            <a:prstGeom prst="line">
              <a:avLst/>
            </a:prstGeom>
            <a:noFill/>
            <a:ln w="28575" cap="sq">
              <a:solidFill>
                <a:schemeClr val="tx1"/>
              </a:solidFill>
              <a:round/>
              <a:headEnd type="oval" w="med" len="med"/>
              <a:tailEnd type="triangle"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 name="Rectangle 15"/>
            <p:cNvSpPr>
              <a:spLocks noChangeArrowheads="1"/>
            </p:cNvSpPr>
            <p:nvPr/>
          </p:nvSpPr>
          <p:spPr bwMode="auto">
            <a:xfrm>
              <a:off x="476" y="2614"/>
              <a:ext cx="337" cy="2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zh-CN" b="0">
                <a:solidFill>
                  <a:srgbClr val="CC0066"/>
                </a:solidFill>
              </a:endParaRPr>
            </a:p>
          </p:txBody>
        </p:sp>
      </p:grpSp>
      <p:sp>
        <p:nvSpPr>
          <p:cNvPr id="48" name="Text Box 42"/>
          <p:cNvSpPr txBox="1">
            <a:spLocks noChangeArrowheads="1"/>
          </p:cNvSpPr>
          <p:nvPr/>
        </p:nvSpPr>
        <p:spPr bwMode="auto">
          <a:xfrm>
            <a:off x="380568" y="3370479"/>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dirty="0">
                <a:solidFill>
                  <a:srgbClr val="0000FF"/>
                </a:solidFill>
              </a:rPr>
              <a:t>p</a:t>
            </a:r>
          </a:p>
        </p:txBody>
      </p:sp>
      <p:sp>
        <p:nvSpPr>
          <p:cNvPr id="45" name="Text Box 42"/>
          <p:cNvSpPr txBox="1">
            <a:spLocks noChangeArrowheads="1"/>
          </p:cNvSpPr>
          <p:nvPr/>
        </p:nvSpPr>
        <p:spPr bwMode="auto">
          <a:xfrm>
            <a:off x="1939958" y="3756750"/>
            <a:ext cx="658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dirty="0">
                <a:solidFill>
                  <a:srgbClr val="0000FF"/>
                </a:solidFill>
              </a:rPr>
              <a:t>this</a:t>
            </a:r>
          </a:p>
        </p:txBody>
      </p:sp>
      <p:cxnSp>
        <p:nvCxnSpPr>
          <p:cNvPr id="46" name="AutoShape 100"/>
          <p:cNvCxnSpPr>
            <a:cxnSpLocks noChangeShapeType="1"/>
          </p:cNvCxnSpPr>
          <p:nvPr/>
        </p:nvCxnSpPr>
        <p:spPr bwMode="auto">
          <a:xfrm rot="16200000" flipV="1">
            <a:off x="3022790" y="2803181"/>
            <a:ext cx="287337" cy="2880000"/>
          </a:xfrm>
          <a:prstGeom prst="bentConnector5">
            <a:avLst>
              <a:gd name="adj1" fmla="val -105528"/>
              <a:gd name="adj2" fmla="val 109551"/>
              <a:gd name="adj3" fmla="val 101102"/>
            </a:avLst>
          </a:prstGeom>
          <a:noFill/>
          <a:ln w="28575">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Rectangle 38"/>
          <p:cNvSpPr>
            <a:spLocks noChangeArrowheads="1"/>
          </p:cNvSpPr>
          <p:nvPr/>
        </p:nvSpPr>
        <p:spPr bwMode="auto">
          <a:xfrm>
            <a:off x="73612" y="3275713"/>
            <a:ext cx="360363"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ea typeface="楷体_GB2312" pitchFamily="49" charset="-122"/>
              </a:rPr>
              <a:t>初始</a:t>
            </a:r>
          </a:p>
        </p:txBody>
      </p:sp>
    </p:spTree>
    <p:extLst>
      <p:ext uri="{BB962C8B-B14F-4D97-AF65-F5344CB8AC3E}">
        <p14:creationId xmlns:p14="http://schemas.microsoft.com/office/powerpoint/2010/main" val="152984251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AutoShape 5"/>
          <p:cNvSpPr>
            <a:spLocks noChangeArrowheads="1"/>
          </p:cNvSpPr>
          <p:nvPr/>
        </p:nvSpPr>
        <p:spPr bwMode="auto">
          <a:xfrm>
            <a:off x="990646" y="2122136"/>
            <a:ext cx="3103834" cy="291855"/>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a:xfrm>
            <a:off x="0" y="3177"/>
            <a:ext cx="9144000" cy="760258"/>
          </a:xfrm>
        </p:spPr>
        <p:txBody>
          <a:bodyPr/>
          <a:lstStyle/>
          <a:p>
            <a:r>
              <a:rPr lang="zh-CN" altLang="en-US" dirty="0"/>
              <a:t>析构函数调用案例解析</a:t>
            </a:r>
          </a:p>
        </p:txBody>
      </p:sp>
      <p:sp>
        <p:nvSpPr>
          <p:cNvPr id="3" name="内容占位符 2"/>
          <p:cNvSpPr>
            <a:spLocks noGrp="1"/>
          </p:cNvSpPr>
          <p:nvPr>
            <p:ph idx="1"/>
          </p:nvPr>
        </p:nvSpPr>
        <p:spPr>
          <a:xfrm>
            <a:off x="461963" y="844010"/>
            <a:ext cx="5280915" cy="2244880"/>
          </a:xfrm>
        </p:spPr>
        <p:txBody>
          <a:bodyPr>
            <a:normAutofit/>
          </a:bodyPr>
          <a:lstStyle/>
          <a:p>
            <a:pPr marL="0" indent="0">
              <a:lnSpc>
                <a:spcPts val="2400"/>
              </a:lnSpc>
              <a:spcBef>
                <a:spcPts val="0"/>
              </a:spcBef>
              <a:buNone/>
            </a:pPr>
            <a:r>
              <a:rPr lang="en-US" altLang="zh-CN" sz="1800" dirty="0" err="1">
                <a:solidFill>
                  <a:srgbClr val="2B91AF"/>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m_next</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delete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m_next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CP_ChainDoubleLink</a:t>
            </a:r>
            <a:r>
              <a:rPr lang="zh-CN" altLang="en-US" sz="1800" dirty="0">
                <a:solidFill>
                  <a:srgbClr val="008000"/>
                </a:solidFill>
                <a:latin typeface="新宋体" panose="02010609030101010101" pitchFamily="49" charset="-122"/>
                <a:ea typeface="新宋体" panose="02010609030101010101" pitchFamily="49" charset="-122"/>
              </a:rPr>
              <a:t>的析构函数定义</a:t>
            </a:r>
            <a:r>
              <a:rPr lang="zh-CN" altLang="en-US" sz="1800" dirty="0" smtClean="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65</a:t>
            </a:fld>
            <a:endParaRPr lang="zh-CN" altLang="en-US"/>
          </a:p>
        </p:txBody>
      </p:sp>
      <p:sp>
        <p:nvSpPr>
          <p:cNvPr id="6" name="Line 4"/>
          <p:cNvSpPr>
            <a:spLocks noChangeShapeType="1"/>
          </p:cNvSpPr>
          <p:nvPr/>
        </p:nvSpPr>
        <p:spPr bwMode="auto">
          <a:xfrm flipV="1">
            <a:off x="0" y="715424"/>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Rectangle 13"/>
          <p:cNvSpPr>
            <a:spLocks noChangeArrowheads="1"/>
          </p:cNvSpPr>
          <p:nvPr/>
        </p:nvSpPr>
        <p:spPr bwMode="auto">
          <a:xfrm>
            <a:off x="5580333" y="831194"/>
            <a:ext cx="3454232" cy="830997"/>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smtClean="0">
                <a:latin typeface="新宋体" panose="02010609030101010101" pitchFamily="49" charset="-122"/>
                <a:ea typeface="新宋体" panose="02010609030101010101" pitchFamily="49" charset="-122"/>
              </a:rPr>
              <a:t>CP_ChainDoubleLink</a:t>
            </a:r>
            <a:r>
              <a:rPr lang="en-US" altLang="zh-CN" sz="1800" dirty="0" smtClean="0">
                <a:latin typeface="新宋体" panose="02010609030101010101" pitchFamily="49" charset="-122"/>
                <a:ea typeface="新宋体" panose="02010609030101010101" pitchFamily="49" charset="-122"/>
              </a:rPr>
              <a:t> </a:t>
            </a:r>
            <a:r>
              <a:rPr lang="zh-CN" altLang="zh-CN" sz="1800" dirty="0" smtClean="0">
                <a:latin typeface="新宋体" panose="02010609030101010101" pitchFamily="49" charset="-122"/>
                <a:ea typeface="新宋体" panose="02010609030101010101" pitchFamily="49" charset="-122"/>
              </a:rPr>
              <a:t>*</a:t>
            </a:r>
            <a:r>
              <a:rPr lang="en-US" altLang="zh-CN" sz="1800" dirty="0" smtClean="0">
                <a:latin typeface="新宋体" panose="02010609030101010101" pitchFamily="49" charset="-122"/>
                <a:ea typeface="新宋体" panose="02010609030101010101" pitchFamily="49" charset="-122"/>
              </a:rPr>
              <a:t>p</a:t>
            </a:r>
            <a:r>
              <a:rPr lang="zh-CN" altLang="zh-CN" sz="1800" dirty="0" smtClean="0">
                <a:latin typeface="新宋体" panose="02010609030101010101" pitchFamily="49" charset="-122"/>
                <a:ea typeface="新宋体" panose="02010609030101010101" pitchFamily="49" charset="-122"/>
              </a:rPr>
              <a:t> </a:t>
            </a:r>
            <a:endParaRPr lang="en-US" altLang="zh-CN" sz="1800" dirty="0" smtClean="0">
              <a:latin typeface="新宋体" panose="02010609030101010101" pitchFamily="49" charset="-122"/>
              <a:ea typeface="新宋体" panose="02010609030101010101" pitchFamily="49" charset="-122"/>
            </a:endParaRPr>
          </a:p>
          <a:p>
            <a:pPr>
              <a:spcBef>
                <a:spcPct val="0"/>
              </a:spcBef>
              <a:buNone/>
            </a:pPr>
            <a:r>
              <a:rPr lang="en-US" altLang="zh-CN" sz="1800" dirty="0">
                <a:latin typeface="新宋体" panose="02010609030101010101" pitchFamily="49" charset="-122"/>
                <a:ea typeface="新宋体" panose="02010609030101010101" pitchFamily="49" charset="-122"/>
              </a:rPr>
              <a:t> </a:t>
            </a:r>
            <a:r>
              <a:rPr lang="en-US" altLang="zh-CN" sz="1800" dirty="0" smtClean="0">
                <a:latin typeface="新宋体" panose="02010609030101010101" pitchFamily="49" charset="-122"/>
                <a:ea typeface="新宋体" panose="02010609030101010101" pitchFamily="49" charset="-122"/>
              </a:rPr>
              <a:t>   </a:t>
            </a:r>
            <a:r>
              <a:rPr lang="zh-CN" altLang="zh-CN" sz="1800" dirty="0" smtClean="0">
                <a:latin typeface="新宋体" panose="02010609030101010101" pitchFamily="49" charset="-122"/>
                <a:ea typeface="新宋体" panose="02010609030101010101" pitchFamily="49" charset="-122"/>
              </a:rPr>
              <a:t>= </a:t>
            </a:r>
            <a:r>
              <a:rPr lang="zh-CN" altLang="zh-CN" sz="1800" dirty="0">
                <a:solidFill>
                  <a:srgbClr val="0000FF"/>
                </a:solidFill>
                <a:latin typeface="新宋体" panose="02010609030101010101" pitchFamily="49" charset="-122"/>
                <a:ea typeface="新宋体" panose="02010609030101010101" pitchFamily="49" charset="-122"/>
              </a:rPr>
              <a:t>new </a:t>
            </a:r>
            <a:r>
              <a:rPr lang="en-US" altLang="zh-CN" sz="1800" dirty="0" err="1">
                <a:latin typeface="新宋体" panose="02010609030101010101" pitchFamily="49" charset="-122"/>
                <a:ea typeface="新宋体" panose="02010609030101010101" pitchFamily="49" charset="-122"/>
              </a:rPr>
              <a:t>CP_ChainDoubleLink</a:t>
            </a:r>
            <a:r>
              <a:rPr lang="zh-CN" altLang="zh-CN" sz="1800" dirty="0" smtClean="0">
                <a:latin typeface="新宋体" panose="02010609030101010101" pitchFamily="49" charset="-122"/>
                <a:ea typeface="新宋体" panose="02010609030101010101" pitchFamily="49" charset="-122"/>
              </a:rPr>
              <a:t>;</a:t>
            </a:r>
            <a:endParaRPr lang="zh-CN" altLang="zh-CN" sz="1800" dirty="0">
              <a:latin typeface="新宋体" panose="02010609030101010101" pitchFamily="49" charset="-122"/>
              <a:ea typeface="新宋体" panose="02010609030101010101" pitchFamily="49" charset="-122"/>
            </a:endParaRPr>
          </a:p>
          <a:p>
            <a:pPr eaLnBrk="1" hangingPunct="1">
              <a:spcBef>
                <a:spcPct val="0"/>
              </a:spcBef>
              <a:buFontTx/>
              <a:buNone/>
            </a:pPr>
            <a:r>
              <a:rPr lang="zh-CN" altLang="zh-CN" sz="1800" dirty="0">
                <a:solidFill>
                  <a:srgbClr val="0000FF"/>
                </a:solidFill>
                <a:latin typeface="新宋体" panose="02010609030101010101" pitchFamily="49" charset="-122"/>
                <a:ea typeface="新宋体" panose="02010609030101010101" pitchFamily="49" charset="-122"/>
              </a:rPr>
              <a:t>delete </a:t>
            </a:r>
            <a:r>
              <a:rPr lang="en-US" altLang="zh-CN" sz="1800" dirty="0">
                <a:latin typeface="新宋体" panose="02010609030101010101" pitchFamily="49" charset="-122"/>
                <a:ea typeface="新宋体" panose="02010609030101010101" pitchFamily="49" charset="-122"/>
              </a:rPr>
              <a:t>p</a:t>
            </a:r>
            <a:r>
              <a:rPr lang="zh-CN" altLang="zh-CN" sz="1800" dirty="0">
                <a:latin typeface="新宋体" panose="02010609030101010101" pitchFamily="49" charset="-122"/>
                <a:ea typeface="新宋体" panose="02010609030101010101" pitchFamily="49" charset="-122"/>
              </a:rPr>
              <a:t>;</a:t>
            </a:r>
          </a:p>
        </p:txBody>
      </p:sp>
      <p:grpSp>
        <p:nvGrpSpPr>
          <p:cNvPr id="7" name="组合 6"/>
          <p:cNvGrpSpPr/>
          <p:nvPr/>
        </p:nvGrpSpPr>
        <p:grpSpPr>
          <a:xfrm>
            <a:off x="1435100" y="3112338"/>
            <a:ext cx="4808368" cy="1541248"/>
            <a:chOff x="2854497" y="4184955"/>
            <a:chExt cx="4808368" cy="1541248"/>
          </a:xfrm>
        </p:grpSpPr>
        <p:pic>
          <p:nvPicPr>
            <p:cNvPr id="12" name="Picture 74"/>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850956" y="4430803"/>
              <a:ext cx="1079500" cy="1252537"/>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 name="Group 27"/>
            <p:cNvGrpSpPr>
              <a:grpSpLocks/>
            </p:cNvGrpSpPr>
            <p:nvPr/>
          </p:nvGrpSpPr>
          <p:grpSpPr bwMode="auto">
            <a:xfrm>
              <a:off x="4024323" y="5222965"/>
              <a:ext cx="486000" cy="228600"/>
              <a:chOff x="1202" y="2296"/>
              <a:chExt cx="862" cy="635"/>
            </a:xfrm>
          </p:grpSpPr>
          <p:sp>
            <p:nvSpPr>
              <p:cNvPr id="14"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pic>
          <p:nvPicPr>
            <p:cNvPr id="17" name="Picture 79"/>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82531" y="4430803"/>
              <a:ext cx="1079500" cy="1252537"/>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lgn="ctr">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80"/>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144269" y="4473665"/>
              <a:ext cx="1079500"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AutoShape 81"/>
            <p:cNvCxnSpPr>
              <a:cxnSpLocks noChangeShapeType="1"/>
            </p:cNvCxnSpPr>
            <p:nvPr/>
          </p:nvCxnSpPr>
          <p:spPr bwMode="auto">
            <a:xfrm rot="5400000" flipV="1">
              <a:off x="5347719" y="3349715"/>
              <a:ext cx="287337" cy="2881313"/>
            </a:xfrm>
            <a:prstGeom prst="bentConnector5">
              <a:avLst>
                <a:gd name="adj1" fmla="val -108843"/>
                <a:gd name="adj2" fmla="val 108208"/>
                <a:gd name="adj3" fmla="val 98338"/>
              </a:avLst>
            </a:prstGeom>
            <a:noFill/>
            <a:ln w="19050">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Rectangle 82"/>
            <p:cNvSpPr>
              <a:spLocks noChangeArrowheads="1"/>
            </p:cNvSpPr>
            <p:nvPr/>
          </p:nvSpPr>
          <p:spPr bwMode="auto">
            <a:xfrm flipH="1">
              <a:off x="2854497" y="4184955"/>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21" name="Rectangle 83"/>
            <p:cNvSpPr>
              <a:spLocks noChangeArrowheads="1"/>
            </p:cNvSpPr>
            <p:nvPr/>
          </p:nvSpPr>
          <p:spPr bwMode="auto">
            <a:xfrm flipH="1">
              <a:off x="4555556" y="4383585"/>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22" name="Rectangle 84"/>
            <p:cNvSpPr>
              <a:spLocks noChangeArrowheads="1"/>
            </p:cNvSpPr>
            <p:nvPr/>
          </p:nvSpPr>
          <p:spPr bwMode="auto">
            <a:xfrm flipH="1">
              <a:off x="5949381" y="4394697"/>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23" name="Rectangle 85"/>
            <p:cNvSpPr>
              <a:spLocks noChangeArrowheads="1"/>
            </p:cNvSpPr>
            <p:nvPr/>
          </p:nvSpPr>
          <p:spPr bwMode="auto">
            <a:xfrm flipH="1">
              <a:off x="3203440" y="5310934"/>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24" name="Rectangle 86"/>
            <p:cNvSpPr>
              <a:spLocks noChangeArrowheads="1"/>
            </p:cNvSpPr>
            <p:nvPr/>
          </p:nvSpPr>
          <p:spPr bwMode="auto">
            <a:xfrm flipH="1">
              <a:off x="4532202" y="5310934"/>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25" name="Rectangle 87"/>
            <p:cNvSpPr>
              <a:spLocks noChangeArrowheads="1"/>
            </p:cNvSpPr>
            <p:nvPr/>
          </p:nvSpPr>
          <p:spPr bwMode="auto">
            <a:xfrm flipH="1">
              <a:off x="6931896" y="5310843"/>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nvGrpSpPr>
            <p:cNvPr id="26" name="Group 27"/>
            <p:cNvGrpSpPr>
              <a:grpSpLocks/>
            </p:cNvGrpSpPr>
            <p:nvPr/>
          </p:nvGrpSpPr>
          <p:grpSpPr bwMode="auto">
            <a:xfrm>
              <a:off x="5381672" y="5194544"/>
              <a:ext cx="486000" cy="228600"/>
              <a:chOff x="1202" y="2296"/>
              <a:chExt cx="862" cy="635"/>
            </a:xfrm>
          </p:grpSpPr>
          <p:sp>
            <p:nvSpPr>
              <p:cNvPr id="27"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8"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9"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30" name="Group 27"/>
            <p:cNvGrpSpPr>
              <a:grpSpLocks/>
            </p:cNvGrpSpPr>
            <p:nvPr/>
          </p:nvGrpSpPr>
          <p:grpSpPr bwMode="auto">
            <a:xfrm flipH="1" flipV="1">
              <a:off x="4206306" y="4713455"/>
              <a:ext cx="647700" cy="228600"/>
              <a:chOff x="1202" y="2296"/>
              <a:chExt cx="862" cy="635"/>
            </a:xfrm>
          </p:grpSpPr>
          <p:sp>
            <p:nvSpPr>
              <p:cNvPr id="31"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34" name="Group 27"/>
            <p:cNvGrpSpPr>
              <a:grpSpLocks/>
            </p:cNvGrpSpPr>
            <p:nvPr/>
          </p:nvGrpSpPr>
          <p:grpSpPr bwMode="auto">
            <a:xfrm flipH="1" flipV="1">
              <a:off x="5563619" y="4718256"/>
              <a:ext cx="647700" cy="228600"/>
              <a:chOff x="1202" y="2296"/>
              <a:chExt cx="862" cy="635"/>
            </a:xfrm>
          </p:grpSpPr>
          <p:sp>
            <p:nvSpPr>
              <p:cNvPr id="35"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6"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sp>
        <p:nvSpPr>
          <p:cNvPr id="39" name="Text Box 9"/>
          <p:cNvSpPr txBox="1">
            <a:spLocks noChangeArrowheads="1"/>
          </p:cNvSpPr>
          <p:nvPr/>
        </p:nvSpPr>
        <p:spPr bwMode="auto">
          <a:xfrm>
            <a:off x="5580333" y="1681474"/>
            <a:ext cx="3454232" cy="54064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lgn="ctr">
              <a:spcBef>
                <a:spcPct val="0"/>
              </a:spcBef>
              <a:buNone/>
            </a:pPr>
            <a:r>
              <a:rPr lang="zh-CN" altLang="en-US" sz="2000" dirty="0" smtClean="0">
                <a:ea typeface="楷体_GB2312" pitchFamily="49" charset="-122"/>
                <a:sym typeface="Wingdings" panose="05000000000000000000" pitchFamily="2" charset="2"/>
              </a:rPr>
              <a:t>以此为例。</a:t>
            </a:r>
            <a:endParaRPr lang="en-US" altLang="zh-CN" sz="2000" dirty="0">
              <a:solidFill>
                <a:srgbClr val="0000FF"/>
              </a:solidFill>
              <a:ea typeface="楷体_GB2312" pitchFamily="49" charset="-122"/>
              <a:sym typeface="Wingdings" panose="05000000000000000000" pitchFamily="2" charset="2"/>
            </a:endParaRPr>
          </a:p>
        </p:txBody>
      </p:sp>
      <p:grpSp>
        <p:nvGrpSpPr>
          <p:cNvPr id="40" name="Group 37"/>
          <p:cNvGrpSpPr>
            <a:grpSpLocks/>
          </p:cNvGrpSpPr>
          <p:nvPr/>
        </p:nvGrpSpPr>
        <p:grpSpPr bwMode="auto">
          <a:xfrm>
            <a:off x="755650" y="3443911"/>
            <a:ext cx="958850" cy="401637"/>
            <a:chOff x="476" y="2614"/>
            <a:chExt cx="604" cy="253"/>
          </a:xfrm>
        </p:grpSpPr>
        <p:sp>
          <p:nvSpPr>
            <p:cNvPr id="41" name="Line 12"/>
            <p:cNvSpPr>
              <a:spLocks noChangeShapeType="1"/>
            </p:cNvSpPr>
            <p:nvPr/>
          </p:nvSpPr>
          <p:spPr bwMode="auto">
            <a:xfrm>
              <a:off x="665" y="2749"/>
              <a:ext cx="415" cy="0"/>
            </a:xfrm>
            <a:prstGeom prst="line">
              <a:avLst/>
            </a:prstGeom>
            <a:noFill/>
            <a:ln w="28575" cap="sq">
              <a:solidFill>
                <a:schemeClr val="tx1"/>
              </a:solidFill>
              <a:round/>
              <a:headEnd type="oval" w="med" len="med"/>
              <a:tailEnd type="triangle"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 name="Rectangle 15"/>
            <p:cNvSpPr>
              <a:spLocks noChangeArrowheads="1"/>
            </p:cNvSpPr>
            <p:nvPr/>
          </p:nvSpPr>
          <p:spPr bwMode="auto">
            <a:xfrm>
              <a:off x="476" y="2614"/>
              <a:ext cx="337" cy="2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zh-CN" b="0">
                <a:solidFill>
                  <a:srgbClr val="CC0066"/>
                </a:solidFill>
              </a:endParaRPr>
            </a:p>
          </p:txBody>
        </p:sp>
      </p:grpSp>
      <p:sp>
        <p:nvSpPr>
          <p:cNvPr id="48" name="Text Box 42"/>
          <p:cNvSpPr txBox="1">
            <a:spLocks noChangeArrowheads="1"/>
          </p:cNvSpPr>
          <p:nvPr/>
        </p:nvSpPr>
        <p:spPr bwMode="auto">
          <a:xfrm>
            <a:off x="380568" y="3370479"/>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dirty="0">
                <a:solidFill>
                  <a:srgbClr val="0000FF"/>
                </a:solidFill>
              </a:rPr>
              <a:t>p</a:t>
            </a:r>
          </a:p>
        </p:txBody>
      </p:sp>
      <p:sp>
        <p:nvSpPr>
          <p:cNvPr id="44" name="Rectangle 38"/>
          <p:cNvSpPr>
            <a:spLocks noChangeArrowheads="1"/>
          </p:cNvSpPr>
          <p:nvPr/>
        </p:nvSpPr>
        <p:spPr bwMode="auto">
          <a:xfrm flipH="1">
            <a:off x="4653809" y="4235105"/>
            <a:ext cx="635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a:solidFill>
                  <a:srgbClr val="FF0000"/>
                </a:solidFill>
                <a:ea typeface="楷体_GB2312" pitchFamily="49" charset="-122"/>
              </a:rPr>
              <a:t>NULL</a:t>
            </a:r>
          </a:p>
        </p:txBody>
      </p:sp>
      <p:sp>
        <p:nvSpPr>
          <p:cNvPr id="45" name="Text Box 42"/>
          <p:cNvSpPr txBox="1">
            <a:spLocks noChangeArrowheads="1"/>
          </p:cNvSpPr>
          <p:nvPr/>
        </p:nvSpPr>
        <p:spPr bwMode="auto">
          <a:xfrm>
            <a:off x="1939958" y="3756750"/>
            <a:ext cx="658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dirty="0">
                <a:solidFill>
                  <a:srgbClr val="0000FF"/>
                </a:solidFill>
              </a:rPr>
              <a:t>this</a:t>
            </a:r>
          </a:p>
        </p:txBody>
      </p:sp>
      <p:cxnSp>
        <p:nvCxnSpPr>
          <p:cNvPr id="46" name="AutoShape 100"/>
          <p:cNvCxnSpPr>
            <a:cxnSpLocks noChangeShapeType="1"/>
          </p:cNvCxnSpPr>
          <p:nvPr/>
        </p:nvCxnSpPr>
        <p:spPr bwMode="auto">
          <a:xfrm rot="16200000" flipV="1">
            <a:off x="3022790" y="2803181"/>
            <a:ext cx="287337" cy="2880000"/>
          </a:xfrm>
          <a:prstGeom prst="bentConnector5">
            <a:avLst>
              <a:gd name="adj1" fmla="val -105528"/>
              <a:gd name="adj2" fmla="val 109551"/>
              <a:gd name="adj3" fmla="val 101102"/>
            </a:avLst>
          </a:prstGeom>
          <a:noFill/>
          <a:ln w="28575">
            <a:solidFill>
              <a:srgbClr val="FF0000"/>
            </a:solidFill>
            <a:prstDash val="dash"/>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89499694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AutoShape 5"/>
          <p:cNvSpPr>
            <a:spLocks noChangeArrowheads="1"/>
          </p:cNvSpPr>
          <p:nvPr/>
        </p:nvSpPr>
        <p:spPr bwMode="auto">
          <a:xfrm>
            <a:off x="990646" y="2405992"/>
            <a:ext cx="1676354" cy="291855"/>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a:xfrm>
            <a:off x="0" y="3177"/>
            <a:ext cx="9144000" cy="760258"/>
          </a:xfrm>
        </p:spPr>
        <p:txBody>
          <a:bodyPr/>
          <a:lstStyle/>
          <a:p>
            <a:r>
              <a:rPr lang="zh-CN" altLang="en-US" dirty="0"/>
              <a:t>析构函数调用案例解析</a:t>
            </a:r>
          </a:p>
        </p:txBody>
      </p:sp>
      <p:sp>
        <p:nvSpPr>
          <p:cNvPr id="3" name="内容占位符 2"/>
          <p:cNvSpPr>
            <a:spLocks noGrp="1"/>
          </p:cNvSpPr>
          <p:nvPr>
            <p:ph idx="1"/>
          </p:nvPr>
        </p:nvSpPr>
        <p:spPr>
          <a:xfrm>
            <a:off x="461963" y="844010"/>
            <a:ext cx="5280915" cy="2244880"/>
          </a:xfrm>
        </p:spPr>
        <p:txBody>
          <a:bodyPr>
            <a:normAutofit/>
          </a:bodyPr>
          <a:lstStyle/>
          <a:p>
            <a:pPr marL="0" indent="0">
              <a:lnSpc>
                <a:spcPts val="2400"/>
              </a:lnSpc>
              <a:spcBef>
                <a:spcPts val="0"/>
              </a:spcBef>
              <a:buNone/>
            </a:pPr>
            <a:r>
              <a:rPr lang="en-US" altLang="zh-CN" sz="1800" dirty="0" err="1">
                <a:solidFill>
                  <a:srgbClr val="2B91AF"/>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m_next</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delete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m_next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CP_ChainDoubleLink</a:t>
            </a:r>
            <a:r>
              <a:rPr lang="zh-CN" altLang="en-US" sz="1800" dirty="0">
                <a:solidFill>
                  <a:srgbClr val="008000"/>
                </a:solidFill>
                <a:latin typeface="新宋体" panose="02010609030101010101" pitchFamily="49" charset="-122"/>
                <a:ea typeface="新宋体" panose="02010609030101010101" pitchFamily="49" charset="-122"/>
              </a:rPr>
              <a:t>的析构函数定义</a:t>
            </a:r>
            <a:r>
              <a:rPr lang="zh-CN" altLang="en-US" sz="1800" dirty="0" smtClean="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66</a:t>
            </a:fld>
            <a:endParaRPr lang="zh-CN" altLang="en-US"/>
          </a:p>
        </p:txBody>
      </p:sp>
      <p:sp>
        <p:nvSpPr>
          <p:cNvPr id="6" name="Line 4"/>
          <p:cNvSpPr>
            <a:spLocks noChangeShapeType="1"/>
          </p:cNvSpPr>
          <p:nvPr/>
        </p:nvSpPr>
        <p:spPr bwMode="auto">
          <a:xfrm flipV="1">
            <a:off x="0" y="715424"/>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Rectangle 13"/>
          <p:cNvSpPr>
            <a:spLocks noChangeArrowheads="1"/>
          </p:cNvSpPr>
          <p:nvPr/>
        </p:nvSpPr>
        <p:spPr bwMode="auto">
          <a:xfrm>
            <a:off x="5580333" y="831194"/>
            <a:ext cx="3454232" cy="830997"/>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smtClean="0">
                <a:latin typeface="新宋体" panose="02010609030101010101" pitchFamily="49" charset="-122"/>
                <a:ea typeface="新宋体" panose="02010609030101010101" pitchFamily="49" charset="-122"/>
              </a:rPr>
              <a:t>CP_ChainDoubleLink</a:t>
            </a:r>
            <a:r>
              <a:rPr lang="en-US" altLang="zh-CN" sz="1800" dirty="0" smtClean="0">
                <a:latin typeface="新宋体" panose="02010609030101010101" pitchFamily="49" charset="-122"/>
                <a:ea typeface="新宋体" panose="02010609030101010101" pitchFamily="49" charset="-122"/>
              </a:rPr>
              <a:t> </a:t>
            </a:r>
            <a:r>
              <a:rPr lang="zh-CN" altLang="zh-CN" sz="1800" dirty="0" smtClean="0">
                <a:latin typeface="新宋体" panose="02010609030101010101" pitchFamily="49" charset="-122"/>
                <a:ea typeface="新宋体" panose="02010609030101010101" pitchFamily="49" charset="-122"/>
              </a:rPr>
              <a:t>*</a:t>
            </a:r>
            <a:r>
              <a:rPr lang="en-US" altLang="zh-CN" sz="1800" dirty="0" smtClean="0">
                <a:latin typeface="新宋体" panose="02010609030101010101" pitchFamily="49" charset="-122"/>
                <a:ea typeface="新宋体" panose="02010609030101010101" pitchFamily="49" charset="-122"/>
              </a:rPr>
              <a:t>p</a:t>
            </a:r>
            <a:r>
              <a:rPr lang="zh-CN" altLang="zh-CN" sz="1800" dirty="0" smtClean="0">
                <a:latin typeface="新宋体" panose="02010609030101010101" pitchFamily="49" charset="-122"/>
                <a:ea typeface="新宋体" panose="02010609030101010101" pitchFamily="49" charset="-122"/>
              </a:rPr>
              <a:t> </a:t>
            </a:r>
            <a:endParaRPr lang="en-US" altLang="zh-CN" sz="1800" dirty="0" smtClean="0">
              <a:latin typeface="新宋体" panose="02010609030101010101" pitchFamily="49" charset="-122"/>
              <a:ea typeface="新宋体" panose="02010609030101010101" pitchFamily="49" charset="-122"/>
            </a:endParaRPr>
          </a:p>
          <a:p>
            <a:pPr>
              <a:spcBef>
                <a:spcPct val="0"/>
              </a:spcBef>
              <a:buNone/>
            </a:pPr>
            <a:r>
              <a:rPr lang="en-US" altLang="zh-CN" sz="1800" dirty="0">
                <a:latin typeface="新宋体" panose="02010609030101010101" pitchFamily="49" charset="-122"/>
                <a:ea typeface="新宋体" panose="02010609030101010101" pitchFamily="49" charset="-122"/>
              </a:rPr>
              <a:t> </a:t>
            </a:r>
            <a:r>
              <a:rPr lang="en-US" altLang="zh-CN" sz="1800" dirty="0" smtClean="0">
                <a:latin typeface="新宋体" panose="02010609030101010101" pitchFamily="49" charset="-122"/>
                <a:ea typeface="新宋体" panose="02010609030101010101" pitchFamily="49" charset="-122"/>
              </a:rPr>
              <a:t>   </a:t>
            </a:r>
            <a:r>
              <a:rPr lang="zh-CN" altLang="zh-CN" sz="1800" dirty="0" smtClean="0">
                <a:latin typeface="新宋体" panose="02010609030101010101" pitchFamily="49" charset="-122"/>
                <a:ea typeface="新宋体" panose="02010609030101010101" pitchFamily="49" charset="-122"/>
              </a:rPr>
              <a:t>= </a:t>
            </a:r>
            <a:r>
              <a:rPr lang="zh-CN" altLang="zh-CN" sz="1800" dirty="0">
                <a:solidFill>
                  <a:srgbClr val="0000FF"/>
                </a:solidFill>
                <a:latin typeface="新宋体" panose="02010609030101010101" pitchFamily="49" charset="-122"/>
                <a:ea typeface="新宋体" panose="02010609030101010101" pitchFamily="49" charset="-122"/>
              </a:rPr>
              <a:t>new </a:t>
            </a:r>
            <a:r>
              <a:rPr lang="en-US" altLang="zh-CN" sz="1800" dirty="0" err="1">
                <a:latin typeface="新宋体" panose="02010609030101010101" pitchFamily="49" charset="-122"/>
                <a:ea typeface="新宋体" panose="02010609030101010101" pitchFamily="49" charset="-122"/>
              </a:rPr>
              <a:t>CP_ChainDoubleLink</a:t>
            </a:r>
            <a:r>
              <a:rPr lang="zh-CN" altLang="zh-CN" sz="1800" dirty="0" smtClean="0">
                <a:latin typeface="新宋体" panose="02010609030101010101" pitchFamily="49" charset="-122"/>
                <a:ea typeface="新宋体" panose="02010609030101010101" pitchFamily="49" charset="-122"/>
              </a:rPr>
              <a:t>;</a:t>
            </a:r>
            <a:endParaRPr lang="zh-CN" altLang="zh-CN" sz="1800" dirty="0">
              <a:latin typeface="新宋体" panose="02010609030101010101" pitchFamily="49" charset="-122"/>
              <a:ea typeface="新宋体" panose="02010609030101010101" pitchFamily="49" charset="-122"/>
            </a:endParaRPr>
          </a:p>
          <a:p>
            <a:pPr eaLnBrk="1" hangingPunct="1">
              <a:spcBef>
                <a:spcPct val="0"/>
              </a:spcBef>
              <a:buFontTx/>
              <a:buNone/>
            </a:pPr>
            <a:r>
              <a:rPr lang="zh-CN" altLang="zh-CN" sz="1800" dirty="0">
                <a:solidFill>
                  <a:srgbClr val="0000FF"/>
                </a:solidFill>
                <a:latin typeface="新宋体" panose="02010609030101010101" pitchFamily="49" charset="-122"/>
                <a:ea typeface="新宋体" panose="02010609030101010101" pitchFamily="49" charset="-122"/>
              </a:rPr>
              <a:t>delete </a:t>
            </a:r>
            <a:r>
              <a:rPr lang="en-US" altLang="zh-CN" sz="1800" dirty="0">
                <a:latin typeface="新宋体" panose="02010609030101010101" pitchFamily="49" charset="-122"/>
                <a:ea typeface="新宋体" panose="02010609030101010101" pitchFamily="49" charset="-122"/>
              </a:rPr>
              <a:t>p</a:t>
            </a:r>
            <a:r>
              <a:rPr lang="zh-CN" altLang="zh-CN" sz="1800" dirty="0">
                <a:latin typeface="新宋体" panose="02010609030101010101" pitchFamily="49" charset="-122"/>
                <a:ea typeface="新宋体" panose="02010609030101010101" pitchFamily="49" charset="-122"/>
              </a:rPr>
              <a:t>;</a:t>
            </a:r>
          </a:p>
        </p:txBody>
      </p:sp>
      <p:grpSp>
        <p:nvGrpSpPr>
          <p:cNvPr id="7" name="组合 6"/>
          <p:cNvGrpSpPr/>
          <p:nvPr/>
        </p:nvGrpSpPr>
        <p:grpSpPr>
          <a:xfrm>
            <a:off x="1435100" y="3112338"/>
            <a:ext cx="4808368" cy="1541248"/>
            <a:chOff x="2854497" y="4184955"/>
            <a:chExt cx="4808368" cy="1541248"/>
          </a:xfrm>
        </p:grpSpPr>
        <p:pic>
          <p:nvPicPr>
            <p:cNvPr id="12" name="Picture 74"/>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850956" y="4430803"/>
              <a:ext cx="1079500" cy="1252537"/>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 name="Group 27"/>
            <p:cNvGrpSpPr>
              <a:grpSpLocks/>
            </p:cNvGrpSpPr>
            <p:nvPr/>
          </p:nvGrpSpPr>
          <p:grpSpPr bwMode="auto">
            <a:xfrm>
              <a:off x="4024323" y="5222965"/>
              <a:ext cx="486000" cy="228600"/>
              <a:chOff x="1202" y="2296"/>
              <a:chExt cx="862" cy="635"/>
            </a:xfrm>
          </p:grpSpPr>
          <p:sp>
            <p:nvSpPr>
              <p:cNvPr id="14"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pic>
          <p:nvPicPr>
            <p:cNvPr id="17" name="Picture 79"/>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82531" y="4430803"/>
              <a:ext cx="1079500" cy="1252537"/>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lgn="ctr">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80"/>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144269" y="4473665"/>
              <a:ext cx="1079500"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AutoShape 81"/>
            <p:cNvCxnSpPr>
              <a:cxnSpLocks noChangeShapeType="1"/>
            </p:cNvCxnSpPr>
            <p:nvPr/>
          </p:nvCxnSpPr>
          <p:spPr bwMode="auto">
            <a:xfrm rot="5400000" flipV="1">
              <a:off x="5347719" y="3349715"/>
              <a:ext cx="287337" cy="2881313"/>
            </a:xfrm>
            <a:prstGeom prst="bentConnector5">
              <a:avLst>
                <a:gd name="adj1" fmla="val -108843"/>
                <a:gd name="adj2" fmla="val 108208"/>
                <a:gd name="adj3" fmla="val 98338"/>
              </a:avLst>
            </a:prstGeom>
            <a:noFill/>
            <a:ln w="19050">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Rectangle 82"/>
            <p:cNvSpPr>
              <a:spLocks noChangeArrowheads="1"/>
            </p:cNvSpPr>
            <p:nvPr/>
          </p:nvSpPr>
          <p:spPr bwMode="auto">
            <a:xfrm flipH="1">
              <a:off x="2854497" y="4184955"/>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21" name="Rectangle 83"/>
            <p:cNvSpPr>
              <a:spLocks noChangeArrowheads="1"/>
            </p:cNvSpPr>
            <p:nvPr/>
          </p:nvSpPr>
          <p:spPr bwMode="auto">
            <a:xfrm flipH="1">
              <a:off x="4555556" y="4383585"/>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22" name="Rectangle 84"/>
            <p:cNvSpPr>
              <a:spLocks noChangeArrowheads="1"/>
            </p:cNvSpPr>
            <p:nvPr/>
          </p:nvSpPr>
          <p:spPr bwMode="auto">
            <a:xfrm flipH="1">
              <a:off x="5949381" y="4394697"/>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23" name="Rectangle 85"/>
            <p:cNvSpPr>
              <a:spLocks noChangeArrowheads="1"/>
            </p:cNvSpPr>
            <p:nvPr/>
          </p:nvSpPr>
          <p:spPr bwMode="auto">
            <a:xfrm flipH="1">
              <a:off x="3203440" y="5310934"/>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24" name="Rectangle 86"/>
            <p:cNvSpPr>
              <a:spLocks noChangeArrowheads="1"/>
            </p:cNvSpPr>
            <p:nvPr/>
          </p:nvSpPr>
          <p:spPr bwMode="auto">
            <a:xfrm flipH="1">
              <a:off x="4532202" y="5310934"/>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25" name="Rectangle 87"/>
            <p:cNvSpPr>
              <a:spLocks noChangeArrowheads="1"/>
            </p:cNvSpPr>
            <p:nvPr/>
          </p:nvSpPr>
          <p:spPr bwMode="auto">
            <a:xfrm flipH="1">
              <a:off x="6931896" y="5310843"/>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nvGrpSpPr>
            <p:cNvPr id="26" name="Group 27"/>
            <p:cNvGrpSpPr>
              <a:grpSpLocks/>
            </p:cNvGrpSpPr>
            <p:nvPr/>
          </p:nvGrpSpPr>
          <p:grpSpPr bwMode="auto">
            <a:xfrm>
              <a:off x="5381672" y="5194544"/>
              <a:ext cx="486000" cy="228600"/>
              <a:chOff x="1202" y="2296"/>
              <a:chExt cx="862" cy="635"/>
            </a:xfrm>
          </p:grpSpPr>
          <p:sp>
            <p:nvSpPr>
              <p:cNvPr id="27"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8"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9"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30" name="Group 27"/>
            <p:cNvGrpSpPr>
              <a:grpSpLocks/>
            </p:cNvGrpSpPr>
            <p:nvPr/>
          </p:nvGrpSpPr>
          <p:grpSpPr bwMode="auto">
            <a:xfrm flipH="1" flipV="1">
              <a:off x="4206306" y="4713455"/>
              <a:ext cx="647700" cy="228600"/>
              <a:chOff x="1202" y="2296"/>
              <a:chExt cx="862" cy="635"/>
            </a:xfrm>
          </p:grpSpPr>
          <p:sp>
            <p:nvSpPr>
              <p:cNvPr id="31"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34" name="Group 27"/>
            <p:cNvGrpSpPr>
              <a:grpSpLocks/>
            </p:cNvGrpSpPr>
            <p:nvPr/>
          </p:nvGrpSpPr>
          <p:grpSpPr bwMode="auto">
            <a:xfrm flipH="1" flipV="1">
              <a:off x="5563619" y="4718256"/>
              <a:ext cx="647700" cy="228600"/>
              <a:chOff x="1202" y="2296"/>
              <a:chExt cx="862" cy="635"/>
            </a:xfrm>
          </p:grpSpPr>
          <p:sp>
            <p:nvSpPr>
              <p:cNvPr id="35"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6"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sp>
        <p:nvSpPr>
          <p:cNvPr id="39" name="Text Box 9"/>
          <p:cNvSpPr txBox="1">
            <a:spLocks noChangeArrowheads="1"/>
          </p:cNvSpPr>
          <p:nvPr/>
        </p:nvSpPr>
        <p:spPr bwMode="auto">
          <a:xfrm>
            <a:off x="5580333" y="1681474"/>
            <a:ext cx="3454232" cy="54064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lgn="ctr">
              <a:spcBef>
                <a:spcPct val="0"/>
              </a:spcBef>
              <a:buNone/>
            </a:pPr>
            <a:r>
              <a:rPr lang="zh-CN" altLang="en-US" sz="2000" dirty="0" smtClean="0">
                <a:ea typeface="楷体_GB2312" pitchFamily="49" charset="-122"/>
                <a:sym typeface="Wingdings" panose="05000000000000000000" pitchFamily="2" charset="2"/>
              </a:rPr>
              <a:t>以此为例。</a:t>
            </a:r>
            <a:endParaRPr lang="en-US" altLang="zh-CN" sz="2000" dirty="0">
              <a:solidFill>
                <a:srgbClr val="0000FF"/>
              </a:solidFill>
              <a:ea typeface="楷体_GB2312" pitchFamily="49" charset="-122"/>
              <a:sym typeface="Wingdings" panose="05000000000000000000" pitchFamily="2" charset="2"/>
            </a:endParaRPr>
          </a:p>
        </p:txBody>
      </p:sp>
      <p:grpSp>
        <p:nvGrpSpPr>
          <p:cNvPr id="40" name="Group 37"/>
          <p:cNvGrpSpPr>
            <a:grpSpLocks/>
          </p:cNvGrpSpPr>
          <p:nvPr/>
        </p:nvGrpSpPr>
        <p:grpSpPr bwMode="auto">
          <a:xfrm>
            <a:off x="755650" y="3443911"/>
            <a:ext cx="958850" cy="401637"/>
            <a:chOff x="476" y="2614"/>
            <a:chExt cx="604" cy="253"/>
          </a:xfrm>
        </p:grpSpPr>
        <p:sp>
          <p:nvSpPr>
            <p:cNvPr id="41" name="Line 12"/>
            <p:cNvSpPr>
              <a:spLocks noChangeShapeType="1"/>
            </p:cNvSpPr>
            <p:nvPr/>
          </p:nvSpPr>
          <p:spPr bwMode="auto">
            <a:xfrm>
              <a:off x="665" y="2749"/>
              <a:ext cx="415" cy="0"/>
            </a:xfrm>
            <a:prstGeom prst="line">
              <a:avLst/>
            </a:prstGeom>
            <a:noFill/>
            <a:ln w="28575" cap="sq">
              <a:solidFill>
                <a:schemeClr val="tx1"/>
              </a:solidFill>
              <a:round/>
              <a:headEnd type="oval" w="med" len="med"/>
              <a:tailEnd type="triangle"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 name="Rectangle 15"/>
            <p:cNvSpPr>
              <a:spLocks noChangeArrowheads="1"/>
            </p:cNvSpPr>
            <p:nvPr/>
          </p:nvSpPr>
          <p:spPr bwMode="auto">
            <a:xfrm>
              <a:off x="476" y="2614"/>
              <a:ext cx="337" cy="2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zh-CN" b="0">
                <a:solidFill>
                  <a:srgbClr val="CC0066"/>
                </a:solidFill>
              </a:endParaRPr>
            </a:p>
          </p:txBody>
        </p:sp>
      </p:grpSp>
      <p:sp>
        <p:nvSpPr>
          <p:cNvPr id="48" name="Text Box 42"/>
          <p:cNvSpPr txBox="1">
            <a:spLocks noChangeArrowheads="1"/>
          </p:cNvSpPr>
          <p:nvPr/>
        </p:nvSpPr>
        <p:spPr bwMode="auto">
          <a:xfrm>
            <a:off x="380568" y="3370479"/>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dirty="0">
                <a:solidFill>
                  <a:srgbClr val="0000FF"/>
                </a:solidFill>
              </a:rPr>
              <a:t>p</a:t>
            </a:r>
          </a:p>
        </p:txBody>
      </p:sp>
      <p:sp>
        <p:nvSpPr>
          <p:cNvPr id="44" name="Rectangle 38"/>
          <p:cNvSpPr>
            <a:spLocks noChangeArrowheads="1"/>
          </p:cNvSpPr>
          <p:nvPr/>
        </p:nvSpPr>
        <p:spPr bwMode="auto">
          <a:xfrm flipH="1">
            <a:off x="4653809" y="4235105"/>
            <a:ext cx="635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a:solidFill>
                  <a:srgbClr val="FF0000"/>
                </a:solidFill>
                <a:ea typeface="楷体_GB2312" pitchFamily="49" charset="-122"/>
              </a:rPr>
              <a:t>NULL</a:t>
            </a:r>
          </a:p>
        </p:txBody>
      </p:sp>
      <p:sp>
        <p:nvSpPr>
          <p:cNvPr id="45" name="Text Box 42"/>
          <p:cNvSpPr txBox="1">
            <a:spLocks noChangeArrowheads="1"/>
          </p:cNvSpPr>
          <p:nvPr/>
        </p:nvSpPr>
        <p:spPr bwMode="auto">
          <a:xfrm>
            <a:off x="1939958" y="3739512"/>
            <a:ext cx="658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dirty="0">
                <a:solidFill>
                  <a:srgbClr val="0000FF"/>
                </a:solidFill>
              </a:rPr>
              <a:t>this</a:t>
            </a:r>
          </a:p>
        </p:txBody>
      </p:sp>
      <p:sp>
        <p:nvSpPr>
          <p:cNvPr id="80" name="Text Box 42"/>
          <p:cNvSpPr txBox="1">
            <a:spLocks noChangeArrowheads="1"/>
          </p:cNvSpPr>
          <p:nvPr/>
        </p:nvSpPr>
        <p:spPr bwMode="auto">
          <a:xfrm>
            <a:off x="3236331" y="3739512"/>
            <a:ext cx="658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dirty="0">
                <a:solidFill>
                  <a:srgbClr val="FF0000"/>
                </a:solidFill>
              </a:rPr>
              <a:t>this</a:t>
            </a:r>
          </a:p>
        </p:txBody>
      </p:sp>
      <p:sp>
        <p:nvSpPr>
          <p:cNvPr id="81" name="Rectangle 71"/>
          <p:cNvSpPr>
            <a:spLocks noChangeArrowheads="1"/>
          </p:cNvSpPr>
          <p:nvPr/>
        </p:nvSpPr>
        <p:spPr bwMode="auto">
          <a:xfrm>
            <a:off x="2381288" y="5051219"/>
            <a:ext cx="1081087"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ea typeface="楷体_GB2312" pitchFamily="49" charset="-122"/>
              </a:rPr>
              <a:t>递归调调用析构函数</a:t>
            </a:r>
          </a:p>
        </p:txBody>
      </p:sp>
      <p:cxnSp>
        <p:nvCxnSpPr>
          <p:cNvPr id="11" name="肘形连接符 10"/>
          <p:cNvCxnSpPr>
            <a:stCxn id="45" idx="2"/>
            <a:endCxn id="80" idx="2"/>
          </p:cNvCxnSpPr>
          <p:nvPr/>
        </p:nvCxnSpPr>
        <p:spPr>
          <a:xfrm rot="16200000" flipH="1">
            <a:off x="2917550" y="3548525"/>
            <a:ext cx="12700" cy="1296373"/>
          </a:xfrm>
          <a:prstGeom prst="bentConnector3">
            <a:avLst>
              <a:gd name="adj1" fmla="val 6190244"/>
            </a:avLst>
          </a:prstGeom>
          <a:noFill/>
          <a:ln w="19050">
            <a:solidFill>
              <a:srgbClr val="FF0000"/>
            </a:solidFill>
            <a:prstDash val="dash"/>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224051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AutoShape 5"/>
          <p:cNvSpPr>
            <a:spLocks noChangeArrowheads="1"/>
          </p:cNvSpPr>
          <p:nvPr/>
        </p:nvSpPr>
        <p:spPr bwMode="auto">
          <a:xfrm>
            <a:off x="990646" y="1502742"/>
            <a:ext cx="2738074" cy="291855"/>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a:xfrm>
            <a:off x="0" y="3177"/>
            <a:ext cx="9144000" cy="760258"/>
          </a:xfrm>
        </p:spPr>
        <p:txBody>
          <a:bodyPr/>
          <a:lstStyle/>
          <a:p>
            <a:r>
              <a:rPr lang="zh-CN" altLang="en-US" dirty="0"/>
              <a:t>析构函数调用案例解析</a:t>
            </a:r>
          </a:p>
        </p:txBody>
      </p:sp>
      <p:sp>
        <p:nvSpPr>
          <p:cNvPr id="3" name="内容占位符 2"/>
          <p:cNvSpPr>
            <a:spLocks noGrp="1"/>
          </p:cNvSpPr>
          <p:nvPr>
            <p:ph idx="1"/>
          </p:nvPr>
        </p:nvSpPr>
        <p:spPr>
          <a:xfrm>
            <a:off x="461963" y="844010"/>
            <a:ext cx="5280915" cy="2244880"/>
          </a:xfrm>
        </p:spPr>
        <p:txBody>
          <a:bodyPr>
            <a:normAutofit/>
          </a:bodyPr>
          <a:lstStyle/>
          <a:p>
            <a:pPr marL="0" indent="0">
              <a:lnSpc>
                <a:spcPts val="2400"/>
              </a:lnSpc>
              <a:spcBef>
                <a:spcPts val="0"/>
              </a:spcBef>
              <a:buNone/>
            </a:pPr>
            <a:r>
              <a:rPr lang="en-US" altLang="zh-CN" sz="1800" dirty="0" err="1">
                <a:solidFill>
                  <a:srgbClr val="2B91AF"/>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m_next</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delete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m_next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CP_ChainDoubleLink</a:t>
            </a:r>
            <a:r>
              <a:rPr lang="zh-CN" altLang="en-US" sz="1800" dirty="0">
                <a:solidFill>
                  <a:srgbClr val="008000"/>
                </a:solidFill>
                <a:latin typeface="新宋体" panose="02010609030101010101" pitchFamily="49" charset="-122"/>
                <a:ea typeface="新宋体" panose="02010609030101010101" pitchFamily="49" charset="-122"/>
              </a:rPr>
              <a:t>的析构函数定义</a:t>
            </a:r>
            <a:r>
              <a:rPr lang="zh-CN" altLang="en-US" sz="1800" dirty="0" smtClean="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67</a:t>
            </a:fld>
            <a:endParaRPr lang="zh-CN" altLang="en-US"/>
          </a:p>
        </p:txBody>
      </p:sp>
      <p:sp>
        <p:nvSpPr>
          <p:cNvPr id="6" name="Line 4"/>
          <p:cNvSpPr>
            <a:spLocks noChangeShapeType="1"/>
          </p:cNvSpPr>
          <p:nvPr/>
        </p:nvSpPr>
        <p:spPr bwMode="auto">
          <a:xfrm flipV="1">
            <a:off x="0" y="715424"/>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Rectangle 13"/>
          <p:cNvSpPr>
            <a:spLocks noChangeArrowheads="1"/>
          </p:cNvSpPr>
          <p:nvPr/>
        </p:nvSpPr>
        <p:spPr bwMode="auto">
          <a:xfrm>
            <a:off x="5580333" y="831194"/>
            <a:ext cx="3454232" cy="830997"/>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smtClean="0">
                <a:latin typeface="新宋体" panose="02010609030101010101" pitchFamily="49" charset="-122"/>
                <a:ea typeface="新宋体" panose="02010609030101010101" pitchFamily="49" charset="-122"/>
              </a:rPr>
              <a:t>CP_ChainDoubleLink</a:t>
            </a:r>
            <a:r>
              <a:rPr lang="en-US" altLang="zh-CN" sz="1800" dirty="0" smtClean="0">
                <a:latin typeface="新宋体" panose="02010609030101010101" pitchFamily="49" charset="-122"/>
                <a:ea typeface="新宋体" panose="02010609030101010101" pitchFamily="49" charset="-122"/>
              </a:rPr>
              <a:t> </a:t>
            </a:r>
            <a:r>
              <a:rPr lang="zh-CN" altLang="zh-CN" sz="1800" dirty="0" smtClean="0">
                <a:latin typeface="新宋体" panose="02010609030101010101" pitchFamily="49" charset="-122"/>
                <a:ea typeface="新宋体" panose="02010609030101010101" pitchFamily="49" charset="-122"/>
              </a:rPr>
              <a:t>*</a:t>
            </a:r>
            <a:r>
              <a:rPr lang="en-US" altLang="zh-CN" sz="1800" dirty="0" smtClean="0">
                <a:latin typeface="新宋体" panose="02010609030101010101" pitchFamily="49" charset="-122"/>
                <a:ea typeface="新宋体" panose="02010609030101010101" pitchFamily="49" charset="-122"/>
              </a:rPr>
              <a:t>p</a:t>
            </a:r>
            <a:r>
              <a:rPr lang="zh-CN" altLang="zh-CN" sz="1800" dirty="0" smtClean="0">
                <a:latin typeface="新宋体" panose="02010609030101010101" pitchFamily="49" charset="-122"/>
                <a:ea typeface="新宋体" panose="02010609030101010101" pitchFamily="49" charset="-122"/>
              </a:rPr>
              <a:t> </a:t>
            </a:r>
            <a:endParaRPr lang="en-US" altLang="zh-CN" sz="1800" dirty="0" smtClean="0">
              <a:latin typeface="新宋体" panose="02010609030101010101" pitchFamily="49" charset="-122"/>
              <a:ea typeface="新宋体" panose="02010609030101010101" pitchFamily="49" charset="-122"/>
            </a:endParaRPr>
          </a:p>
          <a:p>
            <a:pPr>
              <a:spcBef>
                <a:spcPct val="0"/>
              </a:spcBef>
              <a:buNone/>
            </a:pPr>
            <a:r>
              <a:rPr lang="en-US" altLang="zh-CN" sz="1800" dirty="0">
                <a:latin typeface="新宋体" panose="02010609030101010101" pitchFamily="49" charset="-122"/>
                <a:ea typeface="新宋体" panose="02010609030101010101" pitchFamily="49" charset="-122"/>
              </a:rPr>
              <a:t> </a:t>
            </a:r>
            <a:r>
              <a:rPr lang="en-US" altLang="zh-CN" sz="1800" dirty="0" smtClean="0">
                <a:latin typeface="新宋体" panose="02010609030101010101" pitchFamily="49" charset="-122"/>
                <a:ea typeface="新宋体" panose="02010609030101010101" pitchFamily="49" charset="-122"/>
              </a:rPr>
              <a:t>   </a:t>
            </a:r>
            <a:r>
              <a:rPr lang="zh-CN" altLang="zh-CN" sz="1800" dirty="0" smtClean="0">
                <a:latin typeface="新宋体" panose="02010609030101010101" pitchFamily="49" charset="-122"/>
                <a:ea typeface="新宋体" panose="02010609030101010101" pitchFamily="49" charset="-122"/>
              </a:rPr>
              <a:t>= </a:t>
            </a:r>
            <a:r>
              <a:rPr lang="zh-CN" altLang="zh-CN" sz="1800" dirty="0">
                <a:solidFill>
                  <a:srgbClr val="0000FF"/>
                </a:solidFill>
                <a:latin typeface="新宋体" panose="02010609030101010101" pitchFamily="49" charset="-122"/>
                <a:ea typeface="新宋体" panose="02010609030101010101" pitchFamily="49" charset="-122"/>
              </a:rPr>
              <a:t>new </a:t>
            </a:r>
            <a:r>
              <a:rPr lang="en-US" altLang="zh-CN" sz="1800" dirty="0" err="1">
                <a:latin typeface="新宋体" panose="02010609030101010101" pitchFamily="49" charset="-122"/>
                <a:ea typeface="新宋体" panose="02010609030101010101" pitchFamily="49" charset="-122"/>
              </a:rPr>
              <a:t>CP_ChainDoubleLink</a:t>
            </a:r>
            <a:r>
              <a:rPr lang="zh-CN" altLang="zh-CN" sz="1800" dirty="0" smtClean="0">
                <a:latin typeface="新宋体" panose="02010609030101010101" pitchFamily="49" charset="-122"/>
                <a:ea typeface="新宋体" panose="02010609030101010101" pitchFamily="49" charset="-122"/>
              </a:rPr>
              <a:t>;</a:t>
            </a:r>
            <a:endParaRPr lang="zh-CN" altLang="zh-CN" sz="1800" dirty="0">
              <a:latin typeface="新宋体" panose="02010609030101010101" pitchFamily="49" charset="-122"/>
              <a:ea typeface="新宋体" panose="02010609030101010101" pitchFamily="49" charset="-122"/>
            </a:endParaRPr>
          </a:p>
          <a:p>
            <a:pPr eaLnBrk="1" hangingPunct="1">
              <a:spcBef>
                <a:spcPct val="0"/>
              </a:spcBef>
              <a:buFontTx/>
              <a:buNone/>
            </a:pPr>
            <a:r>
              <a:rPr lang="zh-CN" altLang="zh-CN" sz="1800" dirty="0">
                <a:solidFill>
                  <a:srgbClr val="0000FF"/>
                </a:solidFill>
                <a:latin typeface="新宋体" panose="02010609030101010101" pitchFamily="49" charset="-122"/>
                <a:ea typeface="新宋体" panose="02010609030101010101" pitchFamily="49" charset="-122"/>
              </a:rPr>
              <a:t>delete </a:t>
            </a:r>
            <a:r>
              <a:rPr lang="en-US" altLang="zh-CN" sz="1800" dirty="0">
                <a:latin typeface="新宋体" panose="02010609030101010101" pitchFamily="49" charset="-122"/>
                <a:ea typeface="新宋体" panose="02010609030101010101" pitchFamily="49" charset="-122"/>
              </a:rPr>
              <a:t>p</a:t>
            </a:r>
            <a:r>
              <a:rPr lang="zh-CN" altLang="zh-CN" sz="1800" dirty="0">
                <a:latin typeface="新宋体" panose="02010609030101010101" pitchFamily="49" charset="-122"/>
                <a:ea typeface="新宋体" panose="02010609030101010101" pitchFamily="49" charset="-122"/>
              </a:rPr>
              <a:t>;</a:t>
            </a:r>
          </a:p>
        </p:txBody>
      </p:sp>
      <p:grpSp>
        <p:nvGrpSpPr>
          <p:cNvPr id="7" name="组合 6"/>
          <p:cNvGrpSpPr/>
          <p:nvPr/>
        </p:nvGrpSpPr>
        <p:grpSpPr>
          <a:xfrm>
            <a:off x="1435100" y="3112338"/>
            <a:ext cx="4808368" cy="1541248"/>
            <a:chOff x="2854497" y="4184955"/>
            <a:chExt cx="4808368" cy="1541248"/>
          </a:xfrm>
        </p:grpSpPr>
        <p:pic>
          <p:nvPicPr>
            <p:cNvPr id="12" name="Picture 74"/>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850956" y="4430803"/>
              <a:ext cx="1079500" cy="1252537"/>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 name="Group 27"/>
            <p:cNvGrpSpPr>
              <a:grpSpLocks/>
            </p:cNvGrpSpPr>
            <p:nvPr/>
          </p:nvGrpSpPr>
          <p:grpSpPr bwMode="auto">
            <a:xfrm>
              <a:off x="4024323" y="5222965"/>
              <a:ext cx="486000" cy="228600"/>
              <a:chOff x="1202" y="2296"/>
              <a:chExt cx="862" cy="635"/>
            </a:xfrm>
          </p:grpSpPr>
          <p:sp>
            <p:nvSpPr>
              <p:cNvPr id="14"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pic>
          <p:nvPicPr>
            <p:cNvPr id="17" name="Picture 79"/>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82531" y="4430803"/>
              <a:ext cx="1079500" cy="1252537"/>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lgn="ctr">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80"/>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144269" y="4473665"/>
              <a:ext cx="1079500"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AutoShape 81"/>
            <p:cNvCxnSpPr>
              <a:cxnSpLocks noChangeShapeType="1"/>
            </p:cNvCxnSpPr>
            <p:nvPr/>
          </p:nvCxnSpPr>
          <p:spPr bwMode="auto">
            <a:xfrm rot="5400000" flipV="1">
              <a:off x="5347719" y="3349715"/>
              <a:ext cx="287337" cy="2881313"/>
            </a:xfrm>
            <a:prstGeom prst="bentConnector5">
              <a:avLst>
                <a:gd name="adj1" fmla="val -108843"/>
                <a:gd name="adj2" fmla="val 108208"/>
                <a:gd name="adj3" fmla="val 98338"/>
              </a:avLst>
            </a:prstGeom>
            <a:noFill/>
            <a:ln w="19050">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Rectangle 82"/>
            <p:cNvSpPr>
              <a:spLocks noChangeArrowheads="1"/>
            </p:cNvSpPr>
            <p:nvPr/>
          </p:nvSpPr>
          <p:spPr bwMode="auto">
            <a:xfrm flipH="1">
              <a:off x="2854497" y="4184955"/>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21" name="Rectangle 83"/>
            <p:cNvSpPr>
              <a:spLocks noChangeArrowheads="1"/>
            </p:cNvSpPr>
            <p:nvPr/>
          </p:nvSpPr>
          <p:spPr bwMode="auto">
            <a:xfrm flipH="1">
              <a:off x="4555556" y="4383585"/>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22" name="Rectangle 84"/>
            <p:cNvSpPr>
              <a:spLocks noChangeArrowheads="1"/>
            </p:cNvSpPr>
            <p:nvPr/>
          </p:nvSpPr>
          <p:spPr bwMode="auto">
            <a:xfrm flipH="1">
              <a:off x="5949381" y="4394697"/>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23" name="Rectangle 85"/>
            <p:cNvSpPr>
              <a:spLocks noChangeArrowheads="1"/>
            </p:cNvSpPr>
            <p:nvPr/>
          </p:nvSpPr>
          <p:spPr bwMode="auto">
            <a:xfrm flipH="1">
              <a:off x="3203440" y="5310934"/>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24" name="Rectangle 86"/>
            <p:cNvSpPr>
              <a:spLocks noChangeArrowheads="1"/>
            </p:cNvSpPr>
            <p:nvPr/>
          </p:nvSpPr>
          <p:spPr bwMode="auto">
            <a:xfrm flipH="1">
              <a:off x="4532202" y="5310934"/>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25" name="Rectangle 87"/>
            <p:cNvSpPr>
              <a:spLocks noChangeArrowheads="1"/>
            </p:cNvSpPr>
            <p:nvPr/>
          </p:nvSpPr>
          <p:spPr bwMode="auto">
            <a:xfrm flipH="1">
              <a:off x="6931896" y="5310843"/>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nvGrpSpPr>
            <p:cNvPr id="26" name="Group 27"/>
            <p:cNvGrpSpPr>
              <a:grpSpLocks/>
            </p:cNvGrpSpPr>
            <p:nvPr/>
          </p:nvGrpSpPr>
          <p:grpSpPr bwMode="auto">
            <a:xfrm>
              <a:off x="5381672" y="5194544"/>
              <a:ext cx="486000" cy="228600"/>
              <a:chOff x="1202" y="2296"/>
              <a:chExt cx="862" cy="635"/>
            </a:xfrm>
          </p:grpSpPr>
          <p:sp>
            <p:nvSpPr>
              <p:cNvPr id="27"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8"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9"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30" name="Group 27"/>
            <p:cNvGrpSpPr>
              <a:grpSpLocks/>
            </p:cNvGrpSpPr>
            <p:nvPr/>
          </p:nvGrpSpPr>
          <p:grpSpPr bwMode="auto">
            <a:xfrm flipH="1" flipV="1">
              <a:off x="4206306" y="4713455"/>
              <a:ext cx="647700" cy="228600"/>
              <a:chOff x="1202" y="2296"/>
              <a:chExt cx="862" cy="635"/>
            </a:xfrm>
          </p:grpSpPr>
          <p:sp>
            <p:nvSpPr>
              <p:cNvPr id="31"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34" name="Group 27"/>
            <p:cNvGrpSpPr>
              <a:grpSpLocks/>
            </p:cNvGrpSpPr>
            <p:nvPr/>
          </p:nvGrpSpPr>
          <p:grpSpPr bwMode="auto">
            <a:xfrm flipH="1" flipV="1">
              <a:off x="5563619" y="4718256"/>
              <a:ext cx="647700" cy="228600"/>
              <a:chOff x="1202" y="2296"/>
              <a:chExt cx="862" cy="635"/>
            </a:xfrm>
          </p:grpSpPr>
          <p:sp>
            <p:nvSpPr>
              <p:cNvPr id="35"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6"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sp>
        <p:nvSpPr>
          <p:cNvPr id="39" name="Text Box 9"/>
          <p:cNvSpPr txBox="1">
            <a:spLocks noChangeArrowheads="1"/>
          </p:cNvSpPr>
          <p:nvPr/>
        </p:nvSpPr>
        <p:spPr bwMode="auto">
          <a:xfrm>
            <a:off x="5580333" y="1681474"/>
            <a:ext cx="3454232" cy="54064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lgn="ctr">
              <a:spcBef>
                <a:spcPct val="0"/>
              </a:spcBef>
              <a:buNone/>
            </a:pPr>
            <a:r>
              <a:rPr lang="zh-CN" altLang="en-US" sz="2000" dirty="0" smtClean="0">
                <a:ea typeface="楷体_GB2312" pitchFamily="49" charset="-122"/>
                <a:sym typeface="Wingdings" panose="05000000000000000000" pitchFamily="2" charset="2"/>
              </a:rPr>
              <a:t>以此为例。</a:t>
            </a:r>
            <a:endParaRPr lang="en-US" altLang="zh-CN" sz="2000" dirty="0">
              <a:solidFill>
                <a:srgbClr val="0000FF"/>
              </a:solidFill>
              <a:ea typeface="楷体_GB2312" pitchFamily="49" charset="-122"/>
              <a:sym typeface="Wingdings" panose="05000000000000000000" pitchFamily="2" charset="2"/>
            </a:endParaRPr>
          </a:p>
        </p:txBody>
      </p:sp>
      <p:grpSp>
        <p:nvGrpSpPr>
          <p:cNvPr id="40" name="Group 37"/>
          <p:cNvGrpSpPr>
            <a:grpSpLocks/>
          </p:cNvGrpSpPr>
          <p:nvPr/>
        </p:nvGrpSpPr>
        <p:grpSpPr bwMode="auto">
          <a:xfrm>
            <a:off x="755650" y="3443911"/>
            <a:ext cx="958850" cy="401637"/>
            <a:chOff x="476" y="2614"/>
            <a:chExt cx="604" cy="253"/>
          </a:xfrm>
        </p:grpSpPr>
        <p:sp>
          <p:nvSpPr>
            <p:cNvPr id="41" name="Line 12"/>
            <p:cNvSpPr>
              <a:spLocks noChangeShapeType="1"/>
            </p:cNvSpPr>
            <p:nvPr/>
          </p:nvSpPr>
          <p:spPr bwMode="auto">
            <a:xfrm>
              <a:off x="665" y="2749"/>
              <a:ext cx="415" cy="0"/>
            </a:xfrm>
            <a:prstGeom prst="line">
              <a:avLst/>
            </a:prstGeom>
            <a:noFill/>
            <a:ln w="28575" cap="sq">
              <a:solidFill>
                <a:schemeClr val="tx1"/>
              </a:solidFill>
              <a:round/>
              <a:headEnd type="oval" w="med" len="med"/>
              <a:tailEnd type="triangle"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 name="Rectangle 15"/>
            <p:cNvSpPr>
              <a:spLocks noChangeArrowheads="1"/>
            </p:cNvSpPr>
            <p:nvPr/>
          </p:nvSpPr>
          <p:spPr bwMode="auto">
            <a:xfrm>
              <a:off x="476" y="2614"/>
              <a:ext cx="337" cy="2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zh-CN" b="0">
                <a:solidFill>
                  <a:srgbClr val="CC0066"/>
                </a:solidFill>
              </a:endParaRPr>
            </a:p>
          </p:txBody>
        </p:sp>
      </p:grpSp>
      <p:sp>
        <p:nvSpPr>
          <p:cNvPr id="48" name="Text Box 42"/>
          <p:cNvSpPr txBox="1">
            <a:spLocks noChangeArrowheads="1"/>
          </p:cNvSpPr>
          <p:nvPr/>
        </p:nvSpPr>
        <p:spPr bwMode="auto">
          <a:xfrm>
            <a:off x="380568" y="3370479"/>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dirty="0">
                <a:solidFill>
                  <a:srgbClr val="0000FF"/>
                </a:solidFill>
              </a:rPr>
              <a:t>p</a:t>
            </a:r>
          </a:p>
        </p:txBody>
      </p:sp>
      <p:sp>
        <p:nvSpPr>
          <p:cNvPr id="44" name="Rectangle 38"/>
          <p:cNvSpPr>
            <a:spLocks noChangeArrowheads="1"/>
          </p:cNvSpPr>
          <p:nvPr/>
        </p:nvSpPr>
        <p:spPr bwMode="auto">
          <a:xfrm flipH="1">
            <a:off x="4653809" y="4235105"/>
            <a:ext cx="635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a:solidFill>
                  <a:srgbClr val="FF0000"/>
                </a:solidFill>
                <a:ea typeface="楷体_GB2312" pitchFamily="49" charset="-122"/>
              </a:rPr>
              <a:t>NULL</a:t>
            </a:r>
          </a:p>
        </p:txBody>
      </p:sp>
      <p:sp>
        <p:nvSpPr>
          <p:cNvPr id="81" name="Text Box 42"/>
          <p:cNvSpPr txBox="1">
            <a:spLocks noChangeArrowheads="1"/>
          </p:cNvSpPr>
          <p:nvPr/>
        </p:nvSpPr>
        <p:spPr bwMode="auto">
          <a:xfrm>
            <a:off x="3236331" y="3739512"/>
            <a:ext cx="658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dirty="0">
                <a:solidFill>
                  <a:srgbClr val="0000FF"/>
                </a:solidFill>
              </a:rPr>
              <a:t>this</a:t>
            </a:r>
          </a:p>
        </p:txBody>
      </p:sp>
    </p:spTree>
    <p:extLst>
      <p:ext uri="{BB962C8B-B14F-4D97-AF65-F5344CB8AC3E}">
        <p14:creationId xmlns:p14="http://schemas.microsoft.com/office/powerpoint/2010/main" val="407375535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AutoShape 5"/>
          <p:cNvSpPr>
            <a:spLocks noChangeArrowheads="1"/>
          </p:cNvSpPr>
          <p:nvPr/>
        </p:nvSpPr>
        <p:spPr bwMode="auto">
          <a:xfrm>
            <a:off x="938151" y="2112395"/>
            <a:ext cx="3117486" cy="291855"/>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a:xfrm>
            <a:off x="0" y="3177"/>
            <a:ext cx="9144000" cy="760258"/>
          </a:xfrm>
        </p:spPr>
        <p:txBody>
          <a:bodyPr/>
          <a:lstStyle/>
          <a:p>
            <a:r>
              <a:rPr lang="zh-CN" altLang="en-US" dirty="0"/>
              <a:t>析构函数调用案例解析</a:t>
            </a:r>
          </a:p>
        </p:txBody>
      </p:sp>
      <p:sp>
        <p:nvSpPr>
          <p:cNvPr id="3" name="内容占位符 2"/>
          <p:cNvSpPr>
            <a:spLocks noGrp="1"/>
          </p:cNvSpPr>
          <p:nvPr>
            <p:ph idx="1"/>
          </p:nvPr>
        </p:nvSpPr>
        <p:spPr>
          <a:xfrm>
            <a:off x="461963" y="844010"/>
            <a:ext cx="5280915" cy="2244880"/>
          </a:xfrm>
        </p:spPr>
        <p:txBody>
          <a:bodyPr>
            <a:normAutofit/>
          </a:bodyPr>
          <a:lstStyle/>
          <a:p>
            <a:pPr marL="0" indent="0">
              <a:lnSpc>
                <a:spcPts val="2400"/>
              </a:lnSpc>
              <a:spcBef>
                <a:spcPts val="0"/>
              </a:spcBef>
              <a:buNone/>
            </a:pPr>
            <a:r>
              <a:rPr lang="en-US" altLang="zh-CN" sz="1800" dirty="0" err="1">
                <a:solidFill>
                  <a:srgbClr val="2B91AF"/>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m_next</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delete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m_next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CP_ChainDoubleLink</a:t>
            </a:r>
            <a:r>
              <a:rPr lang="zh-CN" altLang="en-US" sz="1800" dirty="0">
                <a:solidFill>
                  <a:srgbClr val="008000"/>
                </a:solidFill>
                <a:latin typeface="新宋体" panose="02010609030101010101" pitchFamily="49" charset="-122"/>
                <a:ea typeface="新宋体" panose="02010609030101010101" pitchFamily="49" charset="-122"/>
              </a:rPr>
              <a:t>的析构函数定义</a:t>
            </a:r>
            <a:r>
              <a:rPr lang="zh-CN" altLang="en-US" sz="1800" dirty="0" smtClean="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68</a:t>
            </a:fld>
            <a:endParaRPr lang="zh-CN" altLang="en-US"/>
          </a:p>
        </p:txBody>
      </p:sp>
      <p:sp>
        <p:nvSpPr>
          <p:cNvPr id="6" name="Line 4"/>
          <p:cNvSpPr>
            <a:spLocks noChangeShapeType="1"/>
          </p:cNvSpPr>
          <p:nvPr/>
        </p:nvSpPr>
        <p:spPr bwMode="auto">
          <a:xfrm flipV="1">
            <a:off x="0" y="715424"/>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Rectangle 13"/>
          <p:cNvSpPr>
            <a:spLocks noChangeArrowheads="1"/>
          </p:cNvSpPr>
          <p:nvPr/>
        </p:nvSpPr>
        <p:spPr bwMode="auto">
          <a:xfrm>
            <a:off x="5580333" y="831194"/>
            <a:ext cx="3454232" cy="830997"/>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smtClean="0">
                <a:latin typeface="新宋体" panose="02010609030101010101" pitchFamily="49" charset="-122"/>
                <a:ea typeface="新宋体" panose="02010609030101010101" pitchFamily="49" charset="-122"/>
              </a:rPr>
              <a:t>CP_ChainDoubleLink</a:t>
            </a:r>
            <a:r>
              <a:rPr lang="en-US" altLang="zh-CN" sz="1800" dirty="0" smtClean="0">
                <a:latin typeface="新宋体" panose="02010609030101010101" pitchFamily="49" charset="-122"/>
                <a:ea typeface="新宋体" panose="02010609030101010101" pitchFamily="49" charset="-122"/>
              </a:rPr>
              <a:t> </a:t>
            </a:r>
            <a:r>
              <a:rPr lang="zh-CN" altLang="zh-CN" sz="1800" dirty="0" smtClean="0">
                <a:latin typeface="新宋体" panose="02010609030101010101" pitchFamily="49" charset="-122"/>
                <a:ea typeface="新宋体" panose="02010609030101010101" pitchFamily="49" charset="-122"/>
              </a:rPr>
              <a:t>*</a:t>
            </a:r>
            <a:r>
              <a:rPr lang="en-US" altLang="zh-CN" sz="1800" dirty="0" smtClean="0">
                <a:latin typeface="新宋体" panose="02010609030101010101" pitchFamily="49" charset="-122"/>
                <a:ea typeface="新宋体" panose="02010609030101010101" pitchFamily="49" charset="-122"/>
              </a:rPr>
              <a:t>p</a:t>
            </a:r>
            <a:r>
              <a:rPr lang="zh-CN" altLang="zh-CN" sz="1800" dirty="0" smtClean="0">
                <a:latin typeface="新宋体" panose="02010609030101010101" pitchFamily="49" charset="-122"/>
                <a:ea typeface="新宋体" panose="02010609030101010101" pitchFamily="49" charset="-122"/>
              </a:rPr>
              <a:t> </a:t>
            </a:r>
            <a:endParaRPr lang="en-US" altLang="zh-CN" sz="1800" dirty="0" smtClean="0">
              <a:latin typeface="新宋体" panose="02010609030101010101" pitchFamily="49" charset="-122"/>
              <a:ea typeface="新宋体" panose="02010609030101010101" pitchFamily="49" charset="-122"/>
            </a:endParaRPr>
          </a:p>
          <a:p>
            <a:pPr>
              <a:spcBef>
                <a:spcPct val="0"/>
              </a:spcBef>
              <a:buNone/>
            </a:pPr>
            <a:r>
              <a:rPr lang="en-US" altLang="zh-CN" sz="1800" dirty="0">
                <a:latin typeface="新宋体" panose="02010609030101010101" pitchFamily="49" charset="-122"/>
                <a:ea typeface="新宋体" panose="02010609030101010101" pitchFamily="49" charset="-122"/>
              </a:rPr>
              <a:t> </a:t>
            </a:r>
            <a:r>
              <a:rPr lang="en-US" altLang="zh-CN" sz="1800" dirty="0" smtClean="0">
                <a:latin typeface="新宋体" panose="02010609030101010101" pitchFamily="49" charset="-122"/>
                <a:ea typeface="新宋体" panose="02010609030101010101" pitchFamily="49" charset="-122"/>
              </a:rPr>
              <a:t>   </a:t>
            </a:r>
            <a:r>
              <a:rPr lang="zh-CN" altLang="zh-CN" sz="1800" dirty="0" smtClean="0">
                <a:latin typeface="新宋体" panose="02010609030101010101" pitchFamily="49" charset="-122"/>
                <a:ea typeface="新宋体" panose="02010609030101010101" pitchFamily="49" charset="-122"/>
              </a:rPr>
              <a:t>= </a:t>
            </a:r>
            <a:r>
              <a:rPr lang="zh-CN" altLang="zh-CN" sz="1800" dirty="0">
                <a:solidFill>
                  <a:srgbClr val="0000FF"/>
                </a:solidFill>
                <a:latin typeface="新宋体" panose="02010609030101010101" pitchFamily="49" charset="-122"/>
                <a:ea typeface="新宋体" panose="02010609030101010101" pitchFamily="49" charset="-122"/>
              </a:rPr>
              <a:t>new </a:t>
            </a:r>
            <a:r>
              <a:rPr lang="en-US" altLang="zh-CN" sz="1800" dirty="0" err="1">
                <a:latin typeface="新宋体" panose="02010609030101010101" pitchFamily="49" charset="-122"/>
                <a:ea typeface="新宋体" panose="02010609030101010101" pitchFamily="49" charset="-122"/>
              </a:rPr>
              <a:t>CP_ChainDoubleLink</a:t>
            </a:r>
            <a:r>
              <a:rPr lang="zh-CN" altLang="zh-CN" sz="1800" dirty="0" smtClean="0">
                <a:latin typeface="新宋体" panose="02010609030101010101" pitchFamily="49" charset="-122"/>
                <a:ea typeface="新宋体" panose="02010609030101010101" pitchFamily="49" charset="-122"/>
              </a:rPr>
              <a:t>;</a:t>
            </a:r>
            <a:endParaRPr lang="zh-CN" altLang="zh-CN" sz="1800" dirty="0">
              <a:latin typeface="新宋体" panose="02010609030101010101" pitchFamily="49" charset="-122"/>
              <a:ea typeface="新宋体" panose="02010609030101010101" pitchFamily="49" charset="-122"/>
            </a:endParaRPr>
          </a:p>
          <a:p>
            <a:pPr eaLnBrk="1" hangingPunct="1">
              <a:spcBef>
                <a:spcPct val="0"/>
              </a:spcBef>
              <a:buFontTx/>
              <a:buNone/>
            </a:pPr>
            <a:r>
              <a:rPr lang="zh-CN" altLang="zh-CN" sz="1800" dirty="0">
                <a:solidFill>
                  <a:srgbClr val="0000FF"/>
                </a:solidFill>
                <a:latin typeface="新宋体" panose="02010609030101010101" pitchFamily="49" charset="-122"/>
                <a:ea typeface="新宋体" panose="02010609030101010101" pitchFamily="49" charset="-122"/>
              </a:rPr>
              <a:t>delete </a:t>
            </a:r>
            <a:r>
              <a:rPr lang="en-US" altLang="zh-CN" sz="1800" dirty="0">
                <a:latin typeface="新宋体" panose="02010609030101010101" pitchFamily="49" charset="-122"/>
                <a:ea typeface="新宋体" panose="02010609030101010101" pitchFamily="49" charset="-122"/>
              </a:rPr>
              <a:t>p</a:t>
            </a:r>
            <a:r>
              <a:rPr lang="zh-CN" altLang="zh-CN" sz="1800" dirty="0">
                <a:latin typeface="新宋体" panose="02010609030101010101" pitchFamily="49" charset="-122"/>
                <a:ea typeface="新宋体" panose="02010609030101010101" pitchFamily="49" charset="-122"/>
              </a:rPr>
              <a:t>;</a:t>
            </a:r>
          </a:p>
        </p:txBody>
      </p:sp>
      <p:grpSp>
        <p:nvGrpSpPr>
          <p:cNvPr id="7" name="组合 6"/>
          <p:cNvGrpSpPr/>
          <p:nvPr/>
        </p:nvGrpSpPr>
        <p:grpSpPr>
          <a:xfrm>
            <a:off x="1435100" y="3112338"/>
            <a:ext cx="4808368" cy="1541248"/>
            <a:chOff x="2854497" y="4184955"/>
            <a:chExt cx="4808368" cy="1541248"/>
          </a:xfrm>
        </p:grpSpPr>
        <p:pic>
          <p:nvPicPr>
            <p:cNvPr id="12" name="Picture 74"/>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850956" y="4430803"/>
              <a:ext cx="1079500" cy="1252537"/>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79"/>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82531" y="4430803"/>
              <a:ext cx="1079500" cy="1252537"/>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lgn="ctr">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80"/>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144269" y="4473665"/>
              <a:ext cx="1079500"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AutoShape 81"/>
            <p:cNvCxnSpPr>
              <a:cxnSpLocks noChangeShapeType="1"/>
            </p:cNvCxnSpPr>
            <p:nvPr/>
          </p:nvCxnSpPr>
          <p:spPr bwMode="auto">
            <a:xfrm rot="5400000" flipV="1">
              <a:off x="5347719" y="3349715"/>
              <a:ext cx="287337" cy="2881313"/>
            </a:xfrm>
            <a:prstGeom prst="bentConnector5">
              <a:avLst>
                <a:gd name="adj1" fmla="val -108843"/>
                <a:gd name="adj2" fmla="val 108208"/>
                <a:gd name="adj3" fmla="val 98338"/>
              </a:avLst>
            </a:prstGeom>
            <a:noFill/>
            <a:ln w="19050">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Rectangle 82"/>
            <p:cNvSpPr>
              <a:spLocks noChangeArrowheads="1"/>
            </p:cNvSpPr>
            <p:nvPr/>
          </p:nvSpPr>
          <p:spPr bwMode="auto">
            <a:xfrm flipH="1">
              <a:off x="2854497" y="4184955"/>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21" name="Rectangle 83"/>
            <p:cNvSpPr>
              <a:spLocks noChangeArrowheads="1"/>
            </p:cNvSpPr>
            <p:nvPr/>
          </p:nvSpPr>
          <p:spPr bwMode="auto">
            <a:xfrm flipH="1">
              <a:off x="4555556" y="4383585"/>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22" name="Rectangle 84"/>
            <p:cNvSpPr>
              <a:spLocks noChangeArrowheads="1"/>
            </p:cNvSpPr>
            <p:nvPr/>
          </p:nvSpPr>
          <p:spPr bwMode="auto">
            <a:xfrm flipH="1">
              <a:off x="5949381" y="4394697"/>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24" name="Rectangle 86"/>
            <p:cNvSpPr>
              <a:spLocks noChangeArrowheads="1"/>
            </p:cNvSpPr>
            <p:nvPr/>
          </p:nvSpPr>
          <p:spPr bwMode="auto">
            <a:xfrm flipH="1">
              <a:off x="4532202" y="5310934"/>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25" name="Rectangle 87"/>
            <p:cNvSpPr>
              <a:spLocks noChangeArrowheads="1"/>
            </p:cNvSpPr>
            <p:nvPr/>
          </p:nvSpPr>
          <p:spPr bwMode="auto">
            <a:xfrm flipH="1">
              <a:off x="6931896" y="5310843"/>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nvGrpSpPr>
            <p:cNvPr id="26" name="Group 27"/>
            <p:cNvGrpSpPr>
              <a:grpSpLocks/>
            </p:cNvGrpSpPr>
            <p:nvPr/>
          </p:nvGrpSpPr>
          <p:grpSpPr bwMode="auto">
            <a:xfrm>
              <a:off x="5381672" y="5194544"/>
              <a:ext cx="486000" cy="228600"/>
              <a:chOff x="1202" y="2296"/>
              <a:chExt cx="862" cy="635"/>
            </a:xfrm>
          </p:grpSpPr>
          <p:sp>
            <p:nvSpPr>
              <p:cNvPr id="27"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8"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9"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30" name="Group 27"/>
            <p:cNvGrpSpPr>
              <a:grpSpLocks/>
            </p:cNvGrpSpPr>
            <p:nvPr/>
          </p:nvGrpSpPr>
          <p:grpSpPr bwMode="auto">
            <a:xfrm flipH="1" flipV="1">
              <a:off x="4206306" y="4713455"/>
              <a:ext cx="647700" cy="228600"/>
              <a:chOff x="1202" y="2296"/>
              <a:chExt cx="862" cy="635"/>
            </a:xfrm>
          </p:grpSpPr>
          <p:sp>
            <p:nvSpPr>
              <p:cNvPr id="31"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34" name="Group 27"/>
            <p:cNvGrpSpPr>
              <a:grpSpLocks/>
            </p:cNvGrpSpPr>
            <p:nvPr/>
          </p:nvGrpSpPr>
          <p:grpSpPr bwMode="auto">
            <a:xfrm flipH="1" flipV="1">
              <a:off x="5563619" y="4718256"/>
              <a:ext cx="647700" cy="228600"/>
              <a:chOff x="1202" y="2296"/>
              <a:chExt cx="862" cy="635"/>
            </a:xfrm>
          </p:grpSpPr>
          <p:sp>
            <p:nvSpPr>
              <p:cNvPr id="35"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6"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85" name="Rectangle 87"/>
            <p:cNvSpPr>
              <a:spLocks noChangeArrowheads="1"/>
            </p:cNvSpPr>
            <p:nvPr/>
          </p:nvSpPr>
          <p:spPr bwMode="auto">
            <a:xfrm flipH="1">
              <a:off x="3449814" y="5405720"/>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sp>
        <p:nvSpPr>
          <p:cNvPr id="39" name="Text Box 9"/>
          <p:cNvSpPr txBox="1">
            <a:spLocks noChangeArrowheads="1"/>
          </p:cNvSpPr>
          <p:nvPr/>
        </p:nvSpPr>
        <p:spPr bwMode="auto">
          <a:xfrm>
            <a:off x="5580333" y="1681474"/>
            <a:ext cx="3454232" cy="54064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lgn="ctr">
              <a:spcBef>
                <a:spcPct val="0"/>
              </a:spcBef>
              <a:buNone/>
            </a:pPr>
            <a:r>
              <a:rPr lang="zh-CN" altLang="en-US" sz="2000" dirty="0" smtClean="0">
                <a:ea typeface="楷体_GB2312" pitchFamily="49" charset="-122"/>
                <a:sym typeface="Wingdings" panose="05000000000000000000" pitchFamily="2" charset="2"/>
              </a:rPr>
              <a:t>以此为例。</a:t>
            </a:r>
            <a:endParaRPr lang="en-US" altLang="zh-CN" sz="2000" dirty="0">
              <a:solidFill>
                <a:srgbClr val="0000FF"/>
              </a:solidFill>
              <a:ea typeface="楷体_GB2312" pitchFamily="49" charset="-122"/>
              <a:sym typeface="Wingdings" panose="05000000000000000000" pitchFamily="2" charset="2"/>
            </a:endParaRPr>
          </a:p>
        </p:txBody>
      </p:sp>
      <p:grpSp>
        <p:nvGrpSpPr>
          <p:cNvPr id="40" name="Group 37"/>
          <p:cNvGrpSpPr>
            <a:grpSpLocks/>
          </p:cNvGrpSpPr>
          <p:nvPr/>
        </p:nvGrpSpPr>
        <p:grpSpPr bwMode="auto">
          <a:xfrm>
            <a:off x="755650" y="3443911"/>
            <a:ext cx="958850" cy="401637"/>
            <a:chOff x="476" y="2614"/>
            <a:chExt cx="604" cy="253"/>
          </a:xfrm>
        </p:grpSpPr>
        <p:sp>
          <p:nvSpPr>
            <p:cNvPr id="41" name="Line 12"/>
            <p:cNvSpPr>
              <a:spLocks noChangeShapeType="1"/>
            </p:cNvSpPr>
            <p:nvPr/>
          </p:nvSpPr>
          <p:spPr bwMode="auto">
            <a:xfrm>
              <a:off x="665" y="2749"/>
              <a:ext cx="415" cy="0"/>
            </a:xfrm>
            <a:prstGeom prst="line">
              <a:avLst/>
            </a:prstGeom>
            <a:noFill/>
            <a:ln w="28575" cap="sq">
              <a:solidFill>
                <a:schemeClr val="tx1"/>
              </a:solidFill>
              <a:round/>
              <a:headEnd type="oval" w="med" len="med"/>
              <a:tailEnd type="triangle"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 name="Rectangle 15"/>
            <p:cNvSpPr>
              <a:spLocks noChangeArrowheads="1"/>
            </p:cNvSpPr>
            <p:nvPr/>
          </p:nvSpPr>
          <p:spPr bwMode="auto">
            <a:xfrm>
              <a:off x="476" y="2614"/>
              <a:ext cx="337" cy="2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zh-CN" b="0">
                <a:solidFill>
                  <a:srgbClr val="CC0066"/>
                </a:solidFill>
              </a:endParaRPr>
            </a:p>
          </p:txBody>
        </p:sp>
      </p:grpSp>
      <p:sp>
        <p:nvSpPr>
          <p:cNvPr id="48" name="Text Box 42"/>
          <p:cNvSpPr txBox="1">
            <a:spLocks noChangeArrowheads="1"/>
          </p:cNvSpPr>
          <p:nvPr/>
        </p:nvSpPr>
        <p:spPr bwMode="auto">
          <a:xfrm>
            <a:off x="380568" y="3370479"/>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dirty="0">
                <a:solidFill>
                  <a:srgbClr val="0000FF"/>
                </a:solidFill>
              </a:rPr>
              <a:t>p</a:t>
            </a:r>
          </a:p>
        </p:txBody>
      </p:sp>
      <p:sp>
        <p:nvSpPr>
          <p:cNvPr id="44" name="Rectangle 38"/>
          <p:cNvSpPr>
            <a:spLocks noChangeArrowheads="1"/>
          </p:cNvSpPr>
          <p:nvPr/>
        </p:nvSpPr>
        <p:spPr bwMode="auto">
          <a:xfrm flipH="1">
            <a:off x="4653809" y="4235105"/>
            <a:ext cx="635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a:solidFill>
                  <a:srgbClr val="FF0000"/>
                </a:solidFill>
                <a:ea typeface="楷体_GB2312" pitchFamily="49" charset="-122"/>
              </a:rPr>
              <a:t>NULL</a:t>
            </a:r>
          </a:p>
        </p:txBody>
      </p:sp>
      <p:sp>
        <p:nvSpPr>
          <p:cNvPr id="83" name="Text Box 42"/>
          <p:cNvSpPr txBox="1">
            <a:spLocks noChangeArrowheads="1"/>
          </p:cNvSpPr>
          <p:nvPr/>
        </p:nvSpPr>
        <p:spPr bwMode="auto">
          <a:xfrm>
            <a:off x="3236331" y="3739512"/>
            <a:ext cx="658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dirty="0">
                <a:solidFill>
                  <a:srgbClr val="0000FF"/>
                </a:solidFill>
              </a:rPr>
              <a:t>this</a:t>
            </a:r>
          </a:p>
        </p:txBody>
      </p:sp>
      <p:sp>
        <p:nvSpPr>
          <p:cNvPr id="84" name="Rectangle 38"/>
          <p:cNvSpPr>
            <a:spLocks noChangeArrowheads="1"/>
          </p:cNvSpPr>
          <p:nvPr/>
        </p:nvSpPr>
        <p:spPr bwMode="auto">
          <a:xfrm flipH="1">
            <a:off x="1782404" y="4218018"/>
            <a:ext cx="635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a:solidFill>
                  <a:srgbClr val="FF0000"/>
                </a:solidFill>
                <a:ea typeface="楷体_GB2312" pitchFamily="49" charset="-122"/>
              </a:rPr>
              <a:t>NULL</a:t>
            </a:r>
          </a:p>
        </p:txBody>
      </p:sp>
    </p:spTree>
    <p:extLst>
      <p:ext uri="{BB962C8B-B14F-4D97-AF65-F5344CB8AC3E}">
        <p14:creationId xmlns:p14="http://schemas.microsoft.com/office/powerpoint/2010/main" val="356911116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AutoShape 5"/>
          <p:cNvSpPr>
            <a:spLocks noChangeArrowheads="1"/>
          </p:cNvSpPr>
          <p:nvPr/>
        </p:nvSpPr>
        <p:spPr bwMode="auto">
          <a:xfrm>
            <a:off x="938151" y="2413475"/>
            <a:ext cx="1741549" cy="291855"/>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a:xfrm>
            <a:off x="0" y="3177"/>
            <a:ext cx="9144000" cy="760258"/>
          </a:xfrm>
        </p:spPr>
        <p:txBody>
          <a:bodyPr/>
          <a:lstStyle/>
          <a:p>
            <a:r>
              <a:rPr lang="zh-CN" altLang="en-US" dirty="0"/>
              <a:t>析构函数调用案例解析</a:t>
            </a:r>
          </a:p>
        </p:txBody>
      </p:sp>
      <p:sp>
        <p:nvSpPr>
          <p:cNvPr id="3" name="内容占位符 2"/>
          <p:cNvSpPr>
            <a:spLocks noGrp="1"/>
          </p:cNvSpPr>
          <p:nvPr>
            <p:ph idx="1"/>
          </p:nvPr>
        </p:nvSpPr>
        <p:spPr>
          <a:xfrm>
            <a:off x="461963" y="844010"/>
            <a:ext cx="5280915" cy="2244880"/>
          </a:xfrm>
        </p:spPr>
        <p:txBody>
          <a:bodyPr>
            <a:normAutofit/>
          </a:bodyPr>
          <a:lstStyle/>
          <a:p>
            <a:pPr marL="0" indent="0">
              <a:lnSpc>
                <a:spcPts val="2400"/>
              </a:lnSpc>
              <a:spcBef>
                <a:spcPts val="0"/>
              </a:spcBef>
              <a:buNone/>
            </a:pPr>
            <a:r>
              <a:rPr lang="en-US" altLang="zh-CN" sz="1800" dirty="0" err="1">
                <a:solidFill>
                  <a:srgbClr val="2B91AF"/>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m_next</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delete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m_next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CP_ChainDoubleLink</a:t>
            </a:r>
            <a:r>
              <a:rPr lang="zh-CN" altLang="en-US" sz="1800" dirty="0">
                <a:solidFill>
                  <a:srgbClr val="008000"/>
                </a:solidFill>
                <a:latin typeface="新宋体" panose="02010609030101010101" pitchFamily="49" charset="-122"/>
                <a:ea typeface="新宋体" panose="02010609030101010101" pitchFamily="49" charset="-122"/>
              </a:rPr>
              <a:t>的析构函数定义</a:t>
            </a:r>
            <a:r>
              <a:rPr lang="zh-CN" altLang="en-US" sz="1800" dirty="0" smtClean="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69</a:t>
            </a:fld>
            <a:endParaRPr lang="zh-CN" altLang="en-US"/>
          </a:p>
        </p:txBody>
      </p:sp>
      <p:sp>
        <p:nvSpPr>
          <p:cNvPr id="6" name="Line 4"/>
          <p:cNvSpPr>
            <a:spLocks noChangeShapeType="1"/>
          </p:cNvSpPr>
          <p:nvPr/>
        </p:nvSpPr>
        <p:spPr bwMode="auto">
          <a:xfrm flipV="1">
            <a:off x="0" y="715424"/>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Rectangle 13"/>
          <p:cNvSpPr>
            <a:spLocks noChangeArrowheads="1"/>
          </p:cNvSpPr>
          <p:nvPr/>
        </p:nvSpPr>
        <p:spPr bwMode="auto">
          <a:xfrm>
            <a:off x="5580333" y="831194"/>
            <a:ext cx="3454232" cy="830997"/>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smtClean="0">
                <a:latin typeface="新宋体" panose="02010609030101010101" pitchFamily="49" charset="-122"/>
                <a:ea typeface="新宋体" panose="02010609030101010101" pitchFamily="49" charset="-122"/>
              </a:rPr>
              <a:t>CP_ChainDoubleLink</a:t>
            </a:r>
            <a:r>
              <a:rPr lang="en-US" altLang="zh-CN" sz="1800" dirty="0" smtClean="0">
                <a:latin typeface="新宋体" panose="02010609030101010101" pitchFamily="49" charset="-122"/>
                <a:ea typeface="新宋体" panose="02010609030101010101" pitchFamily="49" charset="-122"/>
              </a:rPr>
              <a:t> </a:t>
            </a:r>
            <a:r>
              <a:rPr lang="zh-CN" altLang="zh-CN" sz="1800" dirty="0" smtClean="0">
                <a:latin typeface="新宋体" panose="02010609030101010101" pitchFamily="49" charset="-122"/>
                <a:ea typeface="新宋体" panose="02010609030101010101" pitchFamily="49" charset="-122"/>
              </a:rPr>
              <a:t>*</a:t>
            </a:r>
            <a:r>
              <a:rPr lang="en-US" altLang="zh-CN" sz="1800" dirty="0" smtClean="0">
                <a:latin typeface="新宋体" panose="02010609030101010101" pitchFamily="49" charset="-122"/>
                <a:ea typeface="新宋体" panose="02010609030101010101" pitchFamily="49" charset="-122"/>
              </a:rPr>
              <a:t>p</a:t>
            </a:r>
            <a:r>
              <a:rPr lang="zh-CN" altLang="zh-CN" sz="1800" dirty="0" smtClean="0">
                <a:latin typeface="新宋体" panose="02010609030101010101" pitchFamily="49" charset="-122"/>
                <a:ea typeface="新宋体" panose="02010609030101010101" pitchFamily="49" charset="-122"/>
              </a:rPr>
              <a:t> </a:t>
            </a:r>
            <a:endParaRPr lang="en-US" altLang="zh-CN" sz="1800" dirty="0" smtClean="0">
              <a:latin typeface="新宋体" panose="02010609030101010101" pitchFamily="49" charset="-122"/>
              <a:ea typeface="新宋体" panose="02010609030101010101" pitchFamily="49" charset="-122"/>
            </a:endParaRPr>
          </a:p>
          <a:p>
            <a:pPr>
              <a:spcBef>
                <a:spcPct val="0"/>
              </a:spcBef>
              <a:buNone/>
            </a:pPr>
            <a:r>
              <a:rPr lang="en-US" altLang="zh-CN" sz="1800" dirty="0">
                <a:latin typeface="新宋体" panose="02010609030101010101" pitchFamily="49" charset="-122"/>
                <a:ea typeface="新宋体" panose="02010609030101010101" pitchFamily="49" charset="-122"/>
              </a:rPr>
              <a:t> </a:t>
            </a:r>
            <a:r>
              <a:rPr lang="en-US" altLang="zh-CN" sz="1800" dirty="0" smtClean="0">
                <a:latin typeface="新宋体" panose="02010609030101010101" pitchFamily="49" charset="-122"/>
                <a:ea typeface="新宋体" panose="02010609030101010101" pitchFamily="49" charset="-122"/>
              </a:rPr>
              <a:t>   </a:t>
            </a:r>
            <a:r>
              <a:rPr lang="zh-CN" altLang="zh-CN" sz="1800" dirty="0" smtClean="0">
                <a:latin typeface="新宋体" panose="02010609030101010101" pitchFamily="49" charset="-122"/>
                <a:ea typeface="新宋体" panose="02010609030101010101" pitchFamily="49" charset="-122"/>
              </a:rPr>
              <a:t>= </a:t>
            </a:r>
            <a:r>
              <a:rPr lang="zh-CN" altLang="zh-CN" sz="1800" dirty="0">
                <a:solidFill>
                  <a:srgbClr val="0000FF"/>
                </a:solidFill>
                <a:latin typeface="新宋体" panose="02010609030101010101" pitchFamily="49" charset="-122"/>
                <a:ea typeface="新宋体" panose="02010609030101010101" pitchFamily="49" charset="-122"/>
              </a:rPr>
              <a:t>new </a:t>
            </a:r>
            <a:r>
              <a:rPr lang="en-US" altLang="zh-CN" sz="1800" dirty="0" err="1">
                <a:latin typeface="新宋体" panose="02010609030101010101" pitchFamily="49" charset="-122"/>
                <a:ea typeface="新宋体" panose="02010609030101010101" pitchFamily="49" charset="-122"/>
              </a:rPr>
              <a:t>CP_ChainDoubleLink</a:t>
            </a:r>
            <a:r>
              <a:rPr lang="zh-CN" altLang="zh-CN" sz="1800" dirty="0" smtClean="0">
                <a:latin typeface="新宋体" panose="02010609030101010101" pitchFamily="49" charset="-122"/>
                <a:ea typeface="新宋体" panose="02010609030101010101" pitchFamily="49" charset="-122"/>
              </a:rPr>
              <a:t>;</a:t>
            </a:r>
            <a:endParaRPr lang="zh-CN" altLang="zh-CN" sz="1800" dirty="0">
              <a:latin typeface="新宋体" panose="02010609030101010101" pitchFamily="49" charset="-122"/>
              <a:ea typeface="新宋体" panose="02010609030101010101" pitchFamily="49" charset="-122"/>
            </a:endParaRPr>
          </a:p>
          <a:p>
            <a:pPr eaLnBrk="1" hangingPunct="1">
              <a:spcBef>
                <a:spcPct val="0"/>
              </a:spcBef>
              <a:buFontTx/>
              <a:buNone/>
            </a:pPr>
            <a:r>
              <a:rPr lang="zh-CN" altLang="zh-CN" sz="1800" dirty="0">
                <a:solidFill>
                  <a:srgbClr val="0000FF"/>
                </a:solidFill>
                <a:latin typeface="新宋体" panose="02010609030101010101" pitchFamily="49" charset="-122"/>
                <a:ea typeface="新宋体" panose="02010609030101010101" pitchFamily="49" charset="-122"/>
              </a:rPr>
              <a:t>delete </a:t>
            </a:r>
            <a:r>
              <a:rPr lang="en-US" altLang="zh-CN" sz="1800" dirty="0">
                <a:latin typeface="新宋体" panose="02010609030101010101" pitchFamily="49" charset="-122"/>
                <a:ea typeface="新宋体" panose="02010609030101010101" pitchFamily="49" charset="-122"/>
              </a:rPr>
              <a:t>p</a:t>
            </a:r>
            <a:r>
              <a:rPr lang="zh-CN" altLang="zh-CN" sz="1800" dirty="0">
                <a:latin typeface="新宋体" panose="02010609030101010101" pitchFamily="49" charset="-122"/>
                <a:ea typeface="新宋体" panose="02010609030101010101" pitchFamily="49" charset="-122"/>
              </a:rPr>
              <a:t>;</a:t>
            </a:r>
          </a:p>
        </p:txBody>
      </p:sp>
      <p:sp>
        <p:nvSpPr>
          <p:cNvPr id="39" name="Text Box 9"/>
          <p:cNvSpPr txBox="1">
            <a:spLocks noChangeArrowheads="1"/>
          </p:cNvSpPr>
          <p:nvPr/>
        </p:nvSpPr>
        <p:spPr bwMode="auto">
          <a:xfrm>
            <a:off x="5580333" y="1681474"/>
            <a:ext cx="3454232" cy="54064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lgn="ctr">
              <a:spcBef>
                <a:spcPct val="0"/>
              </a:spcBef>
              <a:buNone/>
            </a:pPr>
            <a:r>
              <a:rPr lang="zh-CN" altLang="en-US" sz="2000" dirty="0" smtClean="0">
                <a:ea typeface="楷体_GB2312" pitchFamily="49" charset="-122"/>
                <a:sym typeface="Wingdings" panose="05000000000000000000" pitchFamily="2" charset="2"/>
              </a:rPr>
              <a:t>以此为例。</a:t>
            </a:r>
            <a:endParaRPr lang="en-US" altLang="zh-CN" sz="2000" dirty="0">
              <a:solidFill>
                <a:srgbClr val="0000FF"/>
              </a:solidFill>
              <a:ea typeface="楷体_GB2312" pitchFamily="49" charset="-122"/>
              <a:sym typeface="Wingdings" panose="05000000000000000000" pitchFamily="2" charset="2"/>
            </a:endParaRPr>
          </a:p>
        </p:txBody>
      </p:sp>
      <p:grpSp>
        <p:nvGrpSpPr>
          <p:cNvPr id="116" name="组合 115"/>
          <p:cNvGrpSpPr/>
          <p:nvPr/>
        </p:nvGrpSpPr>
        <p:grpSpPr>
          <a:xfrm>
            <a:off x="1435100" y="3112338"/>
            <a:ext cx="4808368" cy="1541248"/>
            <a:chOff x="2854497" y="4184955"/>
            <a:chExt cx="4808368" cy="1541248"/>
          </a:xfrm>
        </p:grpSpPr>
        <p:pic>
          <p:nvPicPr>
            <p:cNvPr id="117" name="Picture 74"/>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850956" y="4430803"/>
              <a:ext cx="1079500" cy="1252537"/>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 name="Picture 79"/>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82531" y="4430803"/>
              <a:ext cx="1079500" cy="1252537"/>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lgn="ctr">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80"/>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144269" y="4473665"/>
              <a:ext cx="1079500"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0" name="AutoShape 81"/>
            <p:cNvCxnSpPr>
              <a:cxnSpLocks noChangeShapeType="1"/>
            </p:cNvCxnSpPr>
            <p:nvPr/>
          </p:nvCxnSpPr>
          <p:spPr bwMode="auto">
            <a:xfrm rot="5400000" flipV="1">
              <a:off x="5347719" y="3349715"/>
              <a:ext cx="287337" cy="2881313"/>
            </a:xfrm>
            <a:prstGeom prst="bentConnector5">
              <a:avLst>
                <a:gd name="adj1" fmla="val -108843"/>
                <a:gd name="adj2" fmla="val 108208"/>
                <a:gd name="adj3" fmla="val 98338"/>
              </a:avLst>
            </a:prstGeom>
            <a:noFill/>
            <a:ln w="19050">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 name="Rectangle 82"/>
            <p:cNvSpPr>
              <a:spLocks noChangeArrowheads="1"/>
            </p:cNvSpPr>
            <p:nvPr/>
          </p:nvSpPr>
          <p:spPr bwMode="auto">
            <a:xfrm flipH="1">
              <a:off x="2854497" y="4184955"/>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122" name="Rectangle 83"/>
            <p:cNvSpPr>
              <a:spLocks noChangeArrowheads="1"/>
            </p:cNvSpPr>
            <p:nvPr/>
          </p:nvSpPr>
          <p:spPr bwMode="auto">
            <a:xfrm flipH="1">
              <a:off x="4555556" y="4383585"/>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123" name="Rectangle 84"/>
            <p:cNvSpPr>
              <a:spLocks noChangeArrowheads="1"/>
            </p:cNvSpPr>
            <p:nvPr/>
          </p:nvSpPr>
          <p:spPr bwMode="auto">
            <a:xfrm flipH="1">
              <a:off x="5949381" y="4394697"/>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124" name="Rectangle 86"/>
            <p:cNvSpPr>
              <a:spLocks noChangeArrowheads="1"/>
            </p:cNvSpPr>
            <p:nvPr/>
          </p:nvSpPr>
          <p:spPr bwMode="auto">
            <a:xfrm flipH="1">
              <a:off x="4532202" y="5310934"/>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125" name="Rectangle 87"/>
            <p:cNvSpPr>
              <a:spLocks noChangeArrowheads="1"/>
            </p:cNvSpPr>
            <p:nvPr/>
          </p:nvSpPr>
          <p:spPr bwMode="auto">
            <a:xfrm flipH="1">
              <a:off x="6931896" y="5310843"/>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nvGrpSpPr>
            <p:cNvPr id="126" name="Group 27"/>
            <p:cNvGrpSpPr>
              <a:grpSpLocks/>
            </p:cNvGrpSpPr>
            <p:nvPr/>
          </p:nvGrpSpPr>
          <p:grpSpPr bwMode="auto">
            <a:xfrm>
              <a:off x="5381672" y="5194544"/>
              <a:ext cx="486000" cy="228600"/>
              <a:chOff x="1202" y="2296"/>
              <a:chExt cx="862" cy="635"/>
            </a:xfrm>
          </p:grpSpPr>
          <p:sp>
            <p:nvSpPr>
              <p:cNvPr id="136"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7"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8"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127" name="Group 27"/>
            <p:cNvGrpSpPr>
              <a:grpSpLocks/>
            </p:cNvGrpSpPr>
            <p:nvPr/>
          </p:nvGrpSpPr>
          <p:grpSpPr bwMode="auto">
            <a:xfrm flipH="1" flipV="1">
              <a:off x="4206306" y="4713455"/>
              <a:ext cx="647700" cy="228600"/>
              <a:chOff x="1202" y="2296"/>
              <a:chExt cx="862" cy="635"/>
            </a:xfrm>
          </p:grpSpPr>
          <p:sp>
            <p:nvSpPr>
              <p:cNvPr id="133"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4"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5"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128" name="Group 27"/>
            <p:cNvGrpSpPr>
              <a:grpSpLocks/>
            </p:cNvGrpSpPr>
            <p:nvPr/>
          </p:nvGrpSpPr>
          <p:grpSpPr bwMode="auto">
            <a:xfrm flipH="1" flipV="1">
              <a:off x="5563619" y="4718256"/>
              <a:ext cx="647700" cy="228600"/>
              <a:chOff x="1202" y="2296"/>
              <a:chExt cx="862" cy="635"/>
            </a:xfrm>
          </p:grpSpPr>
          <p:sp>
            <p:nvSpPr>
              <p:cNvPr id="130"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1"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2"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129" name="Rectangle 87"/>
            <p:cNvSpPr>
              <a:spLocks noChangeArrowheads="1"/>
            </p:cNvSpPr>
            <p:nvPr/>
          </p:nvSpPr>
          <p:spPr bwMode="auto">
            <a:xfrm flipH="1">
              <a:off x="3449814" y="5405720"/>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grpSp>
        <p:nvGrpSpPr>
          <p:cNvPr id="139" name="Group 37"/>
          <p:cNvGrpSpPr>
            <a:grpSpLocks/>
          </p:cNvGrpSpPr>
          <p:nvPr/>
        </p:nvGrpSpPr>
        <p:grpSpPr bwMode="auto">
          <a:xfrm>
            <a:off x="755650" y="3443911"/>
            <a:ext cx="958850" cy="401637"/>
            <a:chOff x="476" y="2614"/>
            <a:chExt cx="604" cy="253"/>
          </a:xfrm>
        </p:grpSpPr>
        <p:sp>
          <p:nvSpPr>
            <p:cNvPr id="140" name="Line 12"/>
            <p:cNvSpPr>
              <a:spLocks noChangeShapeType="1"/>
            </p:cNvSpPr>
            <p:nvPr/>
          </p:nvSpPr>
          <p:spPr bwMode="auto">
            <a:xfrm>
              <a:off x="665" y="2749"/>
              <a:ext cx="415" cy="0"/>
            </a:xfrm>
            <a:prstGeom prst="line">
              <a:avLst/>
            </a:prstGeom>
            <a:noFill/>
            <a:ln w="28575" cap="sq">
              <a:solidFill>
                <a:schemeClr val="tx1"/>
              </a:solidFill>
              <a:round/>
              <a:headEnd type="oval" w="med" len="med"/>
              <a:tailEnd type="triangle"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1" name="Rectangle 15"/>
            <p:cNvSpPr>
              <a:spLocks noChangeArrowheads="1"/>
            </p:cNvSpPr>
            <p:nvPr/>
          </p:nvSpPr>
          <p:spPr bwMode="auto">
            <a:xfrm>
              <a:off x="476" y="2614"/>
              <a:ext cx="337" cy="2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zh-CN" b="0">
                <a:solidFill>
                  <a:srgbClr val="CC0066"/>
                </a:solidFill>
              </a:endParaRPr>
            </a:p>
          </p:txBody>
        </p:sp>
      </p:grpSp>
      <p:sp>
        <p:nvSpPr>
          <p:cNvPr id="142" name="Text Box 42"/>
          <p:cNvSpPr txBox="1">
            <a:spLocks noChangeArrowheads="1"/>
          </p:cNvSpPr>
          <p:nvPr/>
        </p:nvSpPr>
        <p:spPr bwMode="auto">
          <a:xfrm>
            <a:off x="380568" y="3370479"/>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dirty="0">
                <a:solidFill>
                  <a:srgbClr val="0000FF"/>
                </a:solidFill>
              </a:rPr>
              <a:t>p</a:t>
            </a:r>
          </a:p>
        </p:txBody>
      </p:sp>
      <p:sp>
        <p:nvSpPr>
          <p:cNvPr id="143" name="Rectangle 38"/>
          <p:cNvSpPr>
            <a:spLocks noChangeArrowheads="1"/>
          </p:cNvSpPr>
          <p:nvPr/>
        </p:nvSpPr>
        <p:spPr bwMode="auto">
          <a:xfrm flipH="1">
            <a:off x="4653809" y="4235105"/>
            <a:ext cx="635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a:solidFill>
                  <a:srgbClr val="FF0000"/>
                </a:solidFill>
                <a:ea typeface="楷体_GB2312" pitchFamily="49" charset="-122"/>
              </a:rPr>
              <a:t>NULL</a:t>
            </a:r>
          </a:p>
        </p:txBody>
      </p:sp>
      <p:sp>
        <p:nvSpPr>
          <p:cNvPr id="144" name="Text Box 42"/>
          <p:cNvSpPr txBox="1">
            <a:spLocks noChangeArrowheads="1"/>
          </p:cNvSpPr>
          <p:nvPr/>
        </p:nvSpPr>
        <p:spPr bwMode="auto">
          <a:xfrm>
            <a:off x="3236331" y="3739512"/>
            <a:ext cx="658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dirty="0">
                <a:solidFill>
                  <a:srgbClr val="0000FF"/>
                </a:solidFill>
              </a:rPr>
              <a:t>this</a:t>
            </a:r>
          </a:p>
        </p:txBody>
      </p:sp>
      <p:sp>
        <p:nvSpPr>
          <p:cNvPr id="145" name="Rectangle 38"/>
          <p:cNvSpPr>
            <a:spLocks noChangeArrowheads="1"/>
          </p:cNvSpPr>
          <p:nvPr/>
        </p:nvSpPr>
        <p:spPr bwMode="auto">
          <a:xfrm flipH="1">
            <a:off x="1782404" y="4218018"/>
            <a:ext cx="635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a:solidFill>
                  <a:srgbClr val="FF0000"/>
                </a:solidFill>
                <a:ea typeface="楷体_GB2312" pitchFamily="49" charset="-122"/>
              </a:rPr>
              <a:t>NULL</a:t>
            </a:r>
          </a:p>
        </p:txBody>
      </p:sp>
      <p:sp>
        <p:nvSpPr>
          <p:cNvPr id="146" name="Text Box 42"/>
          <p:cNvSpPr txBox="1">
            <a:spLocks noChangeArrowheads="1"/>
          </p:cNvSpPr>
          <p:nvPr/>
        </p:nvSpPr>
        <p:spPr bwMode="auto">
          <a:xfrm>
            <a:off x="4652338" y="3693566"/>
            <a:ext cx="658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dirty="0">
                <a:solidFill>
                  <a:srgbClr val="FF0000"/>
                </a:solidFill>
              </a:rPr>
              <a:t>this</a:t>
            </a:r>
          </a:p>
        </p:txBody>
      </p:sp>
      <p:sp>
        <p:nvSpPr>
          <p:cNvPr id="147" name="Rectangle 71"/>
          <p:cNvSpPr>
            <a:spLocks noChangeArrowheads="1"/>
          </p:cNvSpPr>
          <p:nvPr/>
        </p:nvSpPr>
        <p:spPr bwMode="auto">
          <a:xfrm>
            <a:off x="3797295" y="5072179"/>
            <a:ext cx="1081087"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ea typeface="楷体_GB2312" pitchFamily="49" charset="-122"/>
              </a:rPr>
              <a:t>递归调调用析构函数</a:t>
            </a:r>
          </a:p>
        </p:txBody>
      </p:sp>
      <p:cxnSp>
        <p:nvCxnSpPr>
          <p:cNvPr id="148" name="肘形连接符 147"/>
          <p:cNvCxnSpPr>
            <a:endCxn id="146" idx="2"/>
          </p:cNvCxnSpPr>
          <p:nvPr/>
        </p:nvCxnSpPr>
        <p:spPr>
          <a:xfrm rot="16200000" flipH="1">
            <a:off x="4333557" y="3502579"/>
            <a:ext cx="12700" cy="1296373"/>
          </a:xfrm>
          <a:prstGeom prst="bentConnector3">
            <a:avLst>
              <a:gd name="adj1" fmla="val 6190244"/>
            </a:avLst>
          </a:prstGeom>
          <a:noFill/>
          <a:ln w="19050">
            <a:solidFill>
              <a:srgbClr val="0000FF"/>
            </a:solidFill>
            <a:prstDash val="dash"/>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538319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a:t>指针</a:t>
            </a:r>
          </a:p>
          <a:p>
            <a:r>
              <a:rPr lang="zh-CN" altLang="en-US" dirty="0"/>
              <a:t>指针与</a:t>
            </a:r>
            <a:r>
              <a:rPr lang="en-US" altLang="zh-CN" dirty="0" err="1"/>
              <a:t>const</a:t>
            </a:r>
            <a:endParaRPr lang="en-US" altLang="zh-CN" dirty="0"/>
          </a:p>
          <a:p>
            <a:r>
              <a:rPr lang="zh-CN" altLang="en-US" dirty="0"/>
              <a:t>左值引用</a:t>
            </a:r>
          </a:p>
          <a:p>
            <a:r>
              <a:rPr lang="zh-CN" altLang="en-US" dirty="0"/>
              <a:t>函数参数的传递方式</a:t>
            </a:r>
          </a:p>
          <a:p>
            <a:r>
              <a:rPr lang="zh-CN" altLang="en-US" dirty="0"/>
              <a:t>双向链表案例</a:t>
            </a:r>
          </a:p>
          <a:p>
            <a:r>
              <a:rPr lang="zh-CN" altLang="en-US" dirty="0"/>
              <a:t>复习</a:t>
            </a:r>
          </a:p>
          <a:p>
            <a:r>
              <a:rPr lang="zh-CN" altLang="en-US" dirty="0"/>
              <a:t>作业</a:t>
            </a:r>
          </a:p>
        </p:txBody>
      </p:sp>
      <p:sp>
        <p:nvSpPr>
          <p:cNvPr id="4" name="日期占位符 3"/>
          <p:cNvSpPr>
            <a:spLocks noGrp="1"/>
          </p:cNvSpPr>
          <p:nvPr>
            <p:ph type="dt" sz="half" idx="10"/>
          </p:nvPr>
        </p:nvSpPr>
        <p:spPr/>
        <p:txBody>
          <a:bodyPr/>
          <a:lstStyle/>
          <a:p>
            <a:fld id="{C2B53F0A-F76F-4225-8CCB-2FB6B8E06622}"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1942"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1557338"/>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7920897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AutoShape 5"/>
          <p:cNvSpPr>
            <a:spLocks noChangeArrowheads="1"/>
          </p:cNvSpPr>
          <p:nvPr/>
        </p:nvSpPr>
        <p:spPr bwMode="auto">
          <a:xfrm>
            <a:off x="938151" y="1510228"/>
            <a:ext cx="2905623" cy="291855"/>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a:xfrm>
            <a:off x="0" y="3177"/>
            <a:ext cx="9144000" cy="760258"/>
          </a:xfrm>
        </p:spPr>
        <p:txBody>
          <a:bodyPr/>
          <a:lstStyle/>
          <a:p>
            <a:r>
              <a:rPr lang="zh-CN" altLang="en-US" dirty="0"/>
              <a:t>析构函数调用案例解析</a:t>
            </a:r>
          </a:p>
        </p:txBody>
      </p:sp>
      <p:sp>
        <p:nvSpPr>
          <p:cNvPr id="3" name="内容占位符 2"/>
          <p:cNvSpPr>
            <a:spLocks noGrp="1"/>
          </p:cNvSpPr>
          <p:nvPr>
            <p:ph idx="1"/>
          </p:nvPr>
        </p:nvSpPr>
        <p:spPr>
          <a:xfrm>
            <a:off x="461963" y="844010"/>
            <a:ext cx="5280915" cy="2244880"/>
          </a:xfrm>
        </p:spPr>
        <p:txBody>
          <a:bodyPr>
            <a:normAutofit/>
          </a:bodyPr>
          <a:lstStyle/>
          <a:p>
            <a:pPr marL="0" indent="0">
              <a:lnSpc>
                <a:spcPts val="2400"/>
              </a:lnSpc>
              <a:spcBef>
                <a:spcPts val="0"/>
              </a:spcBef>
              <a:buNone/>
            </a:pPr>
            <a:r>
              <a:rPr lang="en-US" altLang="zh-CN" sz="1800" dirty="0" err="1">
                <a:solidFill>
                  <a:srgbClr val="2B91AF"/>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m_next</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delete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m_next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CP_ChainDoubleLink</a:t>
            </a:r>
            <a:r>
              <a:rPr lang="zh-CN" altLang="en-US" sz="1800" dirty="0">
                <a:solidFill>
                  <a:srgbClr val="008000"/>
                </a:solidFill>
                <a:latin typeface="新宋体" panose="02010609030101010101" pitchFamily="49" charset="-122"/>
                <a:ea typeface="新宋体" panose="02010609030101010101" pitchFamily="49" charset="-122"/>
              </a:rPr>
              <a:t>的析构函数定义</a:t>
            </a:r>
            <a:r>
              <a:rPr lang="zh-CN" altLang="en-US" sz="1800" dirty="0" smtClean="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70</a:t>
            </a:fld>
            <a:endParaRPr lang="zh-CN" altLang="en-US"/>
          </a:p>
        </p:txBody>
      </p:sp>
      <p:sp>
        <p:nvSpPr>
          <p:cNvPr id="6" name="Line 4"/>
          <p:cNvSpPr>
            <a:spLocks noChangeShapeType="1"/>
          </p:cNvSpPr>
          <p:nvPr/>
        </p:nvSpPr>
        <p:spPr bwMode="auto">
          <a:xfrm flipV="1">
            <a:off x="0" y="715424"/>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Rectangle 13"/>
          <p:cNvSpPr>
            <a:spLocks noChangeArrowheads="1"/>
          </p:cNvSpPr>
          <p:nvPr/>
        </p:nvSpPr>
        <p:spPr bwMode="auto">
          <a:xfrm>
            <a:off x="5580333" y="831194"/>
            <a:ext cx="3454232" cy="830997"/>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smtClean="0">
                <a:latin typeface="新宋体" panose="02010609030101010101" pitchFamily="49" charset="-122"/>
                <a:ea typeface="新宋体" panose="02010609030101010101" pitchFamily="49" charset="-122"/>
              </a:rPr>
              <a:t>CP_ChainDoubleLink</a:t>
            </a:r>
            <a:r>
              <a:rPr lang="en-US" altLang="zh-CN" sz="1800" dirty="0" smtClean="0">
                <a:latin typeface="新宋体" panose="02010609030101010101" pitchFamily="49" charset="-122"/>
                <a:ea typeface="新宋体" panose="02010609030101010101" pitchFamily="49" charset="-122"/>
              </a:rPr>
              <a:t> </a:t>
            </a:r>
            <a:r>
              <a:rPr lang="zh-CN" altLang="zh-CN" sz="1800" dirty="0" smtClean="0">
                <a:latin typeface="新宋体" panose="02010609030101010101" pitchFamily="49" charset="-122"/>
                <a:ea typeface="新宋体" panose="02010609030101010101" pitchFamily="49" charset="-122"/>
              </a:rPr>
              <a:t>*</a:t>
            </a:r>
            <a:r>
              <a:rPr lang="en-US" altLang="zh-CN" sz="1800" dirty="0" smtClean="0">
                <a:latin typeface="新宋体" panose="02010609030101010101" pitchFamily="49" charset="-122"/>
                <a:ea typeface="新宋体" panose="02010609030101010101" pitchFamily="49" charset="-122"/>
              </a:rPr>
              <a:t>p</a:t>
            </a:r>
            <a:r>
              <a:rPr lang="zh-CN" altLang="zh-CN" sz="1800" dirty="0" smtClean="0">
                <a:latin typeface="新宋体" panose="02010609030101010101" pitchFamily="49" charset="-122"/>
                <a:ea typeface="新宋体" panose="02010609030101010101" pitchFamily="49" charset="-122"/>
              </a:rPr>
              <a:t> </a:t>
            </a:r>
            <a:endParaRPr lang="en-US" altLang="zh-CN" sz="1800" dirty="0" smtClean="0">
              <a:latin typeface="新宋体" panose="02010609030101010101" pitchFamily="49" charset="-122"/>
              <a:ea typeface="新宋体" panose="02010609030101010101" pitchFamily="49" charset="-122"/>
            </a:endParaRPr>
          </a:p>
          <a:p>
            <a:pPr>
              <a:spcBef>
                <a:spcPct val="0"/>
              </a:spcBef>
              <a:buNone/>
            </a:pPr>
            <a:r>
              <a:rPr lang="en-US" altLang="zh-CN" sz="1800" dirty="0">
                <a:latin typeface="新宋体" panose="02010609030101010101" pitchFamily="49" charset="-122"/>
                <a:ea typeface="新宋体" panose="02010609030101010101" pitchFamily="49" charset="-122"/>
              </a:rPr>
              <a:t> </a:t>
            </a:r>
            <a:r>
              <a:rPr lang="en-US" altLang="zh-CN" sz="1800" dirty="0" smtClean="0">
                <a:latin typeface="新宋体" panose="02010609030101010101" pitchFamily="49" charset="-122"/>
                <a:ea typeface="新宋体" panose="02010609030101010101" pitchFamily="49" charset="-122"/>
              </a:rPr>
              <a:t>   </a:t>
            </a:r>
            <a:r>
              <a:rPr lang="zh-CN" altLang="zh-CN" sz="1800" dirty="0" smtClean="0">
                <a:latin typeface="新宋体" panose="02010609030101010101" pitchFamily="49" charset="-122"/>
                <a:ea typeface="新宋体" panose="02010609030101010101" pitchFamily="49" charset="-122"/>
              </a:rPr>
              <a:t>= </a:t>
            </a:r>
            <a:r>
              <a:rPr lang="zh-CN" altLang="zh-CN" sz="1800" dirty="0">
                <a:solidFill>
                  <a:srgbClr val="0000FF"/>
                </a:solidFill>
                <a:latin typeface="新宋体" panose="02010609030101010101" pitchFamily="49" charset="-122"/>
                <a:ea typeface="新宋体" panose="02010609030101010101" pitchFamily="49" charset="-122"/>
              </a:rPr>
              <a:t>new </a:t>
            </a:r>
            <a:r>
              <a:rPr lang="en-US" altLang="zh-CN" sz="1800" dirty="0" err="1">
                <a:latin typeface="新宋体" panose="02010609030101010101" pitchFamily="49" charset="-122"/>
                <a:ea typeface="新宋体" panose="02010609030101010101" pitchFamily="49" charset="-122"/>
              </a:rPr>
              <a:t>CP_ChainDoubleLink</a:t>
            </a:r>
            <a:r>
              <a:rPr lang="zh-CN" altLang="zh-CN" sz="1800" dirty="0" smtClean="0">
                <a:latin typeface="新宋体" panose="02010609030101010101" pitchFamily="49" charset="-122"/>
                <a:ea typeface="新宋体" panose="02010609030101010101" pitchFamily="49" charset="-122"/>
              </a:rPr>
              <a:t>;</a:t>
            </a:r>
            <a:endParaRPr lang="zh-CN" altLang="zh-CN" sz="1800" dirty="0">
              <a:latin typeface="新宋体" panose="02010609030101010101" pitchFamily="49" charset="-122"/>
              <a:ea typeface="新宋体" panose="02010609030101010101" pitchFamily="49" charset="-122"/>
            </a:endParaRPr>
          </a:p>
          <a:p>
            <a:pPr eaLnBrk="1" hangingPunct="1">
              <a:spcBef>
                <a:spcPct val="0"/>
              </a:spcBef>
              <a:buFontTx/>
              <a:buNone/>
            </a:pPr>
            <a:r>
              <a:rPr lang="zh-CN" altLang="zh-CN" sz="1800" dirty="0">
                <a:solidFill>
                  <a:srgbClr val="0000FF"/>
                </a:solidFill>
                <a:latin typeface="新宋体" panose="02010609030101010101" pitchFamily="49" charset="-122"/>
                <a:ea typeface="新宋体" panose="02010609030101010101" pitchFamily="49" charset="-122"/>
              </a:rPr>
              <a:t>delete </a:t>
            </a:r>
            <a:r>
              <a:rPr lang="en-US" altLang="zh-CN" sz="1800" dirty="0">
                <a:latin typeface="新宋体" panose="02010609030101010101" pitchFamily="49" charset="-122"/>
                <a:ea typeface="新宋体" panose="02010609030101010101" pitchFamily="49" charset="-122"/>
              </a:rPr>
              <a:t>p</a:t>
            </a:r>
            <a:r>
              <a:rPr lang="zh-CN" altLang="zh-CN" sz="1800" dirty="0">
                <a:latin typeface="新宋体" panose="02010609030101010101" pitchFamily="49" charset="-122"/>
                <a:ea typeface="新宋体" panose="02010609030101010101" pitchFamily="49" charset="-122"/>
              </a:rPr>
              <a:t>;</a:t>
            </a:r>
          </a:p>
        </p:txBody>
      </p:sp>
      <p:sp>
        <p:nvSpPr>
          <p:cNvPr id="39" name="Text Box 9"/>
          <p:cNvSpPr txBox="1">
            <a:spLocks noChangeArrowheads="1"/>
          </p:cNvSpPr>
          <p:nvPr/>
        </p:nvSpPr>
        <p:spPr bwMode="auto">
          <a:xfrm>
            <a:off x="5580333" y="1681474"/>
            <a:ext cx="3454232" cy="54064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lgn="ctr">
              <a:spcBef>
                <a:spcPct val="0"/>
              </a:spcBef>
              <a:buNone/>
            </a:pPr>
            <a:r>
              <a:rPr lang="zh-CN" altLang="en-US" sz="2000" dirty="0" smtClean="0">
                <a:ea typeface="楷体_GB2312" pitchFamily="49" charset="-122"/>
                <a:sym typeface="Wingdings" panose="05000000000000000000" pitchFamily="2" charset="2"/>
              </a:rPr>
              <a:t>以此为例。</a:t>
            </a:r>
            <a:endParaRPr lang="en-US" altLang="zh-CN" sz="2000" dirty="0">
              <a:solidFill>
                <a:srgbClr val="0000FF"/>
              </a:solidFill>
              <a:ea typeface="楷体_GB2312" pitchFamily="49" charset="-122"/>
              <a:sym typeface="Wingdings" panose="05000000000000000000" pitchFamily="2" charset="2"/>
            </a:endParaRPr>
          </a:p>
        </p:txBody>
      </p:sp>
      <p:grpSp>
        <p:nvGrpSpPr>
          <p:cNvPr id="11" name="组合 10"/>
          <p:cNvGrpSpPr/>
          <p:nvPr/>
        </p:nvGrpSpPr>
        <p:grpSpPr>
          <a:xfrm>
            <a:off x="380568" y="3112338"/>
            <a:ext cx="5862900" cy="1541248"/>
            <a:chOff x="380568" y="3112338"/>
            <a:chExt cx="5862900" cy="1541248"/>
          </a:xfrm>
        </p:grpSpPr>
        <p:grpSp>
          <p:nvGrpSpPr>
            <p:cNvPr id="116" name="组合 115"/>
            <p:cNvGrpSpPr/>
            <p:nvPr/>
          </p:nvGrpSpPr>
          <p:grpSpPr>
            <a:xfrm>
              <a:off x="1435100" y="3112338"/>
              <a:ext cx="4808368" cy="1541248"/>
              <a:chOff x="2854497" y="4184955"/>
              <a:chExt cx="4808368" cy="1541248"/>
            </a:xfrm>
          </p:grpSpPr>
          <p:pic>
            <p:nvPicPr>
              <p:cNvPr id="117" name="Picture 74"/>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850956" y="4430803"/>
                <a:ext cx="1079500" cy="1252537"/>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 name="Picture 79"/>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82531" y="4430803"/>
                <a:ext cx="1079500" cy="1252537"/>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lgn="ctr">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80"/>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144269" y="4473665"/>
                <a:ext cx="1079500"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0" name="AutoShape 81"/>
              <p:cNvCxnSpPr>
                <a:cxnSpLocks noChangeShapeType="1"/>
              </p:cNvCxnSpPr>
              <p:nvPr/>
            </p:nvCxnSpPr>
            <p:spPr bwMode="auto">
              <a:xfrm rot="5400000" flipV="1">
                <a:off x="5347719" y="3349715"/>
                <a:ext cx="287337" cy="2881313"/>
              </a:xfrm>
              <a:prstGeom prst="bentConnector5">
                <a:avLst>
                  <a:gd name="adj1" fmla="val -108843"/>
                  <a:gd name="adj2" fmla="val 108208"/>
                  <a:gd name="adj3" fmla="val 98338"/>
                </a:avLst>
              </a:prstGeom>
              <a:noFill/>
              <a:ln w="19050">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 name="Rectangle 82"/>
              <p:cNvSpPr>
                <a:spLocks noChangeArrowheads="1"/>
              </p:cNvSpPr>
              <p:nvPr/>
            </p:nvSpPr>
            <p:spPr bwMode="auto">
              <a:xfrm flipH="1">
                <a:off x="2854497" y="4184955"/>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122" name="Rectangle 83"/>
              <p:cNvSpPr>
                <a:spLocks noChangeArrowheads="1"/>
              </p:cNvSpPr>
              <p:nvPr/>
            </p:nvSpPr>
            <p:spPr bwMode="auto">
              <a:xfrm flipH="1">
                <a:off x="4555556" y="4383585"/>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123" name="Rectangle 84"/>
              <p:cNvSpPr>
                <a:spLocks noChangeArrowheads="1"/>
              </p:cNvSpPr>
              <p:nvPr/>
            </p:nvSpPr>
            <p:spPr bwMode="auto">
              <a:xfrm flipH="1">
                <a:off x="5949381" y="4394697"/>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124" name="Rectangle 86"/>
              <p:cNvSpPr>
                <a:spLocks noChangeArrowheads="1"/>
              </p:cNvSpPr>
              <p:nvPr/>
            </p:nvSpPr>
            <p:spPr bwMode="auto">
              <a:xfrm flipH="1">
                <a:off x="4532202" y="5310934"/>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125" name="Rectangle 87"/>
              <p:cNvSpPr>
                <a:spLocks noChangeArrowheads="1"/>
              </p:cNvSpPr>
              <p:nvPr/>
            </p:nvSpPr>
            <p:spPr bwMode="auto">
              <a:xfrm flipH="1">
                <a:off x="6931896" y="5310843"/>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nvGrpSpPr>
              <p:cNvPr id="126" name="Group 27"/>
              <p:cNvGrpSpPr>
                <a:grpSpLocks/>
              </p:cNvGrpSpPr>
              <p:nvPr/>
            </p:nvGrpSpPr>
            <p:grpSpPr bwMode="auto">
              <a:xfrm>
                <a:off x="5381672" y="5194544"/>
                <a:ext cx="486000" cy="228600"/>
                <a:chOff x="1202" y="2296"/>
                <a:chExt cx="862" cy="635"/>
              </a:xfrm>
            </p:grpSpPr>
            <p:sp>
              <p:nvSpPr>
                <p:cNvPr id="136"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7"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8"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127" name="Group 27"/>
              <p:cNvGrpSpPr>
                <a:grpSpLocks/>
              </p:cNvGrpSpPr>
              <p:nvPr/>
            </p:nvGrpSpPr>
            <p:grpSpPr bwMode="auto">
              <a:xfrm flipH="1" flipV="1">
                <a:off x="4206306" y="4713455"/>
                <a:ext cx="647700" cy="228600"/>
                <a:chOff x="1202" y="2296"/>
                <a:chExt cx="862" cy="635"/>
              </a:xfrm>
            </p:grpSpPr>
            <p:sp>
              <p:nvSpPr>
                <p:cNvPr id="133"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4"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5"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128" name="Group 27"/>
              <p:cNvGrpSpPr>
                <a:grpSpLocks/>
              </p:cNvGrpSpPr>
              <p:nvPr/>
            </p:nvGrpSpPr>
            <p:grpSpPr bwMode="auto">
              <a:xfrm flipH="1" flipV="1">
                <a:off x="5563619" y="4718256"/>
                <a:ext cx="647700" cy="228600"/>
                <a:chOff x="1202" y="2296"/>
                <a:chExt cx="862" cy="635"/>
              </a:xfrm>
            </p:grpSpPr>
            <p:sp>
              <p:nvSpPr>
                <p:cNvPr id="130"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1"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2"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129" name="Rectangle 87"/>
              <p:cNvSpPr>
                <a:spLocks noChangeArrowheads="1"/>
              </p:cNvSpPr>
              <p:nvPr/>
            </p:nvSpPr>
            <p:spPr bwMode="auto">
              <a:xfrm flipH="1">
                <a:off x="3449814" y="5405720"/>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grpSp>
          <p:nvGrpSpPr>
            <p:cNvPr id="139" name="Group 37"/>
            <p:cNvGrpSpPr>
              <a:grpSpLocks/>
            </p:cNvGrpSpPr>
            <p:nvPr/>
          </p:nvGrpSpPr>
          <p:grpSpPr bwMode="auto">
            <a:xfrm>
              <a:off x="755650" y="3443911"/>
              <a:ext cx="958850" cy="401637"/>
              <a:chOff x="476" y="2614"/>
              <a:chExt cx="604" cy="253"/>
            </a:xfrm>
          </p:grpSpPr>
          <p:sp>
            <p:nvSpPr>
              <p:cNvPr id="140" name="Line 12"/>
              <p:cNvSpPr>
                <a:spLocks noChangeShapeType="1"/>
              </p:cNvSpPr>
              <p:nvPr/>
            </p:nvSpPr>
            <p:spPr bwMode="auto">
              <a:xfrm>
                <a:off x="665" y="2749"/>
                <a:ext cx="415" cy="0"/>
              </a:xfrm>
              <a:prstGeom prst="line">
                <a:avLst/>
              </a:prstGeom>
              <a:noFill/>
              <a:ln w="28575" cap="sq">
                <a:solidFill>
                  <a:schemeClr val="tx1"/>
                </a:solidFill>
                <a:round/>
                <a:headEnd type="oval" w="med" len="med"/>
                <a:tailEnd type="triangle"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1" name="Rectangle 15"/>
              <p:cNvSpPr>
                <a:spLocks noChangeArrowheads="1"/>
              </p:cNvSpPr>
              <p:nvPr/>
            </p:nvSpPr>
            <p:spPr bwMode="auto">
              <a:xfrm>
                <a:off x="476" y="2614"/>
                <a:ext cx="337" cy="2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zh-CN" b="0">
                  <a:solidFill>
                    <a:srgbClr val="CC0066"/>
                  </a:solidFill>
                </a:endParaRPr>
              </a:p>
            </p:txBody>
          </p:sp>
        </p:grpSp>
        <p:sp>
          <p:nvSpPr>
            <p:cNvPr id="142" name="Text Box 42"/>
            <p:cNvSpPr txBox="1">
              <a:spLocks noChangeArrowheads="1"/>
            </p:cNvSpPr>
            <p:nvPr/>
          </p:nvSpPr>
          <p:spPr bwMode="auto">
            <a:xfrm>
              <a:off x="380568" y="3370479"/>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dirty="0">
                  <a:solidFill>
                    <a:srgbClr val="0000FF"/>
                  </a:solidFill>
                </a:rPr>
                <a:t>p</a:t>
              </a:r>
            </a:p>
          </p:txBody>
        </p:sp>
        <p:sp>
          <p:nvSpPr>
            <p:cNvPr id="143" name="Rectangle 38"/>
            <p:cNvSpPr>
              <a:spLocks noChangeArrowheads="1"/>
            </p:cNvSpPr>
            <p:nvPr/>
          </p:nvSpPr>
          <p:spPr bwMode="auto">
            <a:xfrm flipH="1">
              <a:off x="4653809" y="4235105"/>
              <a:ext cx="635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a:solidFill>
                    <a:srgbClr val="FF0000"/>
                  </a:solidFill>
                  <a:ea typeface="楷体_GB2312" pitchFamily="49" charset="-122"/>
                </a:rPr>
                <a:t>NULL</a:t>
              </a:r>
            </a:p>
          </p:txBody>
        </p:sp>
        <p:sp>
          <p:nvSpPr>
            <p:cNvPr id="145" name="Rectangle 38"/>
            <p:cNvSpPr>
              <a:spLocks noChangeArrowheads="1"/>
            </p:cNvSpPr>
            <p:nvPr/>
          </p:nvSpPr>
          <p:spPr bwMode="auto">
            <a:xfrm flipH="1">
              <a:off x="1782404" y="4218018"/>
              <a:ext cx="635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a:solidFill>
                    <a:srgbClr val="FF0000"/>
                  </a:solidFill>
                  <a:ea typeface="楷体_GB2312" pitchFamily="49" charset="-122"/>
                </a:rPr>
                <a:t>NULL</a:t>
              </a:r>
            </a:p>
          </p:txBody>
        </p:sp>
        <p:sp>
          <p:nvSpPr>
            <p:cNvPr id="146" name="Text Box 42"/>
            <p:cNvSpPr txBox="1">
              <a:spLocks noChangeArrowheads="1"/>
            </p:cNvSpPr>
            <p:nvPr/>
          </p:nvSpPr>
          <p:spPr bwMode="auto">
            <a:xfrm>
              <a:off x="4652338" y="3693566"/>
              <a:ext cx="658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dirty="0">
                  <a:solidFill>
                    <a:srgbClr val="0000FF"/>
                  </a:solidFill>
                </a:rPr>
                <a:t>this</a:t>
              </a:r>
            </a:p>
          </p:txBody>
        </p:sp>
      </p:grpSp>
    </p:spTree>
    <p:extLst>
      <p:ext uri="{BB962C8B-B14F-4D97-AF65-F5344CB8AC3E}">
        <p14:creationId xmlns:p14="http://schemas.microsoft.com/office/powerpoint/2010/main" val="92815273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AutoShape 5"/>
          <p:cNvSpPr>
            <a:spLocks noChangeArrowheads="1"/>
          </p:cNvSpPr>
          <p:nvPr/>
        </p:nvSpPr>
        <p:spPr bwMode="auto">
          <a:xfrm>
            <a:off x="938151" y="2123542"/>
            <a:ext cx="3204483" cy="291855"/>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a:xfrm>
            <a:off x="0" y="3177"/>
            <a:ext cx="9144000" cy="760258"/>
          </a:xfrm>
        </p:spPr>
        <p:txBody>
          <a:bodyPr/>
          <a:lstStyle/>
          <a:p>
            <a:r>
              <a:rPr lang="zh-CN" altLang="en-US" dirty="0"/>
              <a:t>析构函数调用案例解析</a:t>
            </a:r>
          </a:p>
        </p:txBody>
      </p:sp>
      <p:sp>
        <p:nvSpPr>
          <p:cNvPr id="3" name="内容占位符 2"/>
          <p:cNvSpPr>
            <a:spLocks noGrp="1"/>
          </p:cNvSpPr>
          <p:nvPr>
            <p:ph idx="1"/>
          </p:nvPr>
        </p:nvSpPr>
        <p:spPr>
          <a:xfrm>
            <a:off x="461963" y="844010"/>
            <a:ext cx="5280915" cy="2244880"/>
          </a:xfrm>
        </p:spPr>
        <p:txBody>
          <a:bodyPr>
            <a:normAutofit/>
          </a:bodyPr>
          <a:lstStyle/>
          <a:p>
            <a:pPr marL="0" indent="0">
              <a:lnSpc>
                <a:spcPts val="2400"/>
              </a:lnSpc>
              <a:spcBef>
                <a:spcPts val="0"/>
              </a:spcBef>
              <a:buNone/>
            </a:pPr>
            <a:r>
              <a:rPr lang="en-US" altLang="zh-CN" sz="1800" dirty="0" err="1">
                <a:solidFill>
                  <a:srgbClr val="2B91AF"/>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m_next</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delete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m_next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CP_ChainDoubleLink</a:t>
            </a:r>
            <a:r>
              <a:rPr lang="zh-CN" altLang="en-US" sz="1800" dirty="0">
                <a:solidFill>
                  <a:srgbClr val="008000"/>
                </a:solidFill>
                <a:latin typeface="新宋体" panose="02010609030101010101" pitchFamily="49" charset="-122"/>
                <a:ea typeface="新宋体" panose="02010609030101010101" pitchFamily="49" charset="-122"/>
              </a:rPr>
              <a:t>的析构函数定义</a:t>
            </a:r>
            <a:r>
              <a:rPr lang="zh-CN" altLang="en-US" sz="1800" dirty="0" smtClean="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71</a:t>
            </a:fld>
            <a:endParaRPr lang="zh-CN" altLang="en-US"/>
          </a:p>
        </p:txBody>
      </p:sp>
      <p:sp>
        <p:nvSpPr>
          <p:cNvPr id="6" name="Line 4"/>
          <p:cNvSpPr>
            <a:spLocks noChangeShapeType="1"/>
          </p:cNvSpPr>
          <p:nvPr/>
        </p:nvSpPr>
        <p:spPr bwMode="auto">
          <a:xfrm flipV="1">
            <a:off x="0" y="715424"/>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Rectangle 13"/>
          <p:cNvSpPr>
            <a:spLocks noChangeArrowheads="1"/>
          </p:cNvSpPr>
          <p:nvPr/>
        </p:nvSpPr>
        <p:spPr bwMode="auto">
          <a:xfrm>
            <a:off x="5580333" y="831194"/>
            <a:ext cx="3454232" cy="830997"/>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smtClean="0">
                <a:latin typeface="新宋体" panose="02010609030101010101" pitchFamily="49" charset="-122"/>
                <a:ea typeface="新宋体" panose="02010609030101010101" pitchFamily="49" charset="-122"/>
              </a:rPr>
              <a:t>CP_ChainDoubleLink</a:t>
            </a:r>
            <a:r>
              <a:rPr lang="en-US" altLang="zh-CN" sz="1800" dirty="0" smtClean="0">
                <a:latin typeface="新宋体" panose="02010609030101010101" pitchFamily="49" charset="-122"/>
                <a:ea typeface="新宋体" panose="02010609030101010101" pitchFamily="49" charset="-122"/>
              </a:rPr>
              <a:t> </a:t>
            </a:r>
            <a:r>
              <a:rPr lang="zh-CN" altLang="zh-CN" sz="1800" dirty="0" smtClean="0">
                <a:latin typeface="新宋体" panose="02010609030101010101" pitchFamily="49" charset="-122"/>
                <a:ea typeface="新宋体" panose="02010609030101010101" pitchFamily="49" charset="-122"/>
              </a:rPr>
              <a:t>*</a:t>
            </a:r>
            <a:r>
              <a:rPr lang="en-US" altLang="zh-CN" sz="1800" dirty="0" smtClean="0">
                <a:latin typeface="新宋体" panose="02010609030101010101" pitchFamily="49" charset="-122"/>
                <a:ea typeface="新宋体" panose="02010609030101010101" pitchFamily="49" charset="-122"/>
              </a:rPr>
              <a:t>p</a:t>
            </a:r>
            <a:r>
              <a:rPr lang="zh-CN" altLang="zh-CN" sz="1800" dirty="0" smtClean="0">
                <a:latin typeface="新宋体" panose="02010609030101010101" pitchFamily="49" charset="-122"/>
                <a:ea typeface="新宋体" panose="02010609030101010101" pitchFamily="49" charset="-122"/>
              </a:rPr>
              <a:t> </a:t>
            </a:r>
            <a:endParaRPr lang="en-US" altLang="zh-CN" sz="1800" dirty="0" smtClean="0">
              <a:latin typeface="新宋体" panose="02010609030101010101" pitchFamily="49" charset="-122"/>
              <a:ea typeface="新宋体" panose="02010609030101010101" pitchFamily="49" charset="-122"/>
            </a:endParaRPr>
          </a:p>
          <a:p>
            <a:pPr>
              <a:spcBef>
                <a:spcPct val="0"/>
              </a:spcBef>
              <a:buNone/>
            </a:pPr>
            <a:r>
              <a:rPr lang="en-US" altLang="zh-CN" sz="1800" dirty="0">
                <a:latin typeface="新宋体" panose="02010609030101010101" pitchFamily="49" charset="-122"/>
                <a:ea typeface="新宋体" panose="02010609030101010101" pitchFamily="49" charset="-122"/>
              </a:rPr>
              <a:t> </a:t>
            </a:r>
            <a:r>
              <a:rPr lang="en-US" altLang="zh-CN" sz="1800" dirty="0" smtClean="0">
                <a:latin typeface="新宋体" panose="02010609030101010101" pitchFamily="49" charset="-122"/>
                <a:ea typeface="新宋体" panose="02010609030101010101" pitchFamily="49" charset="-122"/>
              </a:rPr>
              <a:t>   </a:t>
            </a:r>
            <a:r>
              <a:rPr lang="zh-CN" altLang="zh-CN" sz="1800" dirty="0" smtClean="0">
                <a:latin typeface="新宋体" panose="02010609030101010101" pitchFamily="49" charset="-122"/>
                <a:ea typeface="新宋体" panose="02010609030101010101" pitchFamily="49" charset="-122"/>
              </a:rPr>
              <a:t>= </a:t>
            </a:r>
            <a:r>
              <a:rPr lang="zh-CN" altLang="zh-CN" sz="1800" dirty="0">
                <a:solidFill>
                  <a:srgbClr val="0000FF"/>
                </a:solidFill>
                <a:latin typeface="新宋体" panose="02010609030101010101" pitchFamily="49" charset="-122"/>
                <a:ea typeface="新宋体" panose="02010609030101010101" pitchFamily="49" charset="-122"/>
              </a:rPr>
              <a:t>new </a:t>
            </a:r>
            <a:r>
              <a:rPr lang="en-US" altLang="zh-CN" sz="1800" dirty="0" err="1">
                <a:latin typeface="新宋体" panose="02010609030101010101" pitchFamily="49" charset="-122"/>
                <a:ea typeface="新宋体" panose="02010609030101010101" pitchFamily="49" charset="-122"/>
              </a:rPr>
              <a:t>CP_ChainDoubleLink</a:t>
            </a:r>
            <a:r>
              <a:rPr lang="zh-CN" altLang="zh-CN" sz="1800" dirty="0" smtClean="0">
                <a:latin typeface="新宋体" panose="02010609030101010101" pitchFamily="49" charset="-122"/>
                <a:ea typeface="新宋体" panose="02010609030101010101" pitchFamily="49" charset="-122"/>
              </a:rPr>
              <a:t>;</a:t>
            </a:r>
            <a:endParaRPr lang="zh-CN" altLang="zh-CN" sz="1800" dirty="0">
              <a:latin typeface="新宋体" panose="02010609030101010101" pitchFamily="49" charset="-122"/>
              <a:ea typeface="新宋体" panose="02010609030101010101" pitchFamily="49" charset="-122"/>
            </a:endParaRPr>
          </a:p>
          <a:p>
            <a:pPr eaLnBrk="1" hangingPunct="1">
              <a:spcBef>
                <a:spcPct val="0"/>
              </a:spcBef>
              <a:buFontTx/>
              <a:buNone/>
            </a:pPr>
            <a:r>
              <a:rPr lang="zh-CN" altLang="zh-CN" sz="1800" dirty="0">
                <a:solidFill>
                  <a:srgbClr val="0000FF"/>
                </a:solidFill>
                <a:latin typeface="新宋体" panose="02010609030101010101" pitchFamily="49" charset="-122"/>
                <a:ea typeface="新宋体" panose="02010609030101010101" pitchFamily="49" charset="-122"/>
              </a:rPr>
              <a:t>delete </a:t>
            </a:r>
            <a:r>
              <a:rPr lang="en-US" altLang="zh-CN" sz="1800" dirty="0">
                <a:latin typeface="新宋体" panose="02010609030101010101" pitchFamily="49" charset="-122"/>
                <a:ea typeface="新宋体" panose="02010609030101010101" pitchFamily="49" charset="-122"/>
              </a:rPr>
              <a:t>p</a:t>
            </a:r>
            <a:r>
              <a:rPr lang="zh-CN" altLang="zh-CN" sz="1800" dirty="0">
                <a:latin typeface="新宋体" panose="02010609030101010101" pitchFamily="49" charset="-122"/>
                <a:ea typeface="新宋体" panose="02010609030101010101" pitchFamily="49" charset="-122"/>
              </a:rPr>
              <a:t>;</a:t>
            </a:r>
          </a:p>
        </p:txBody>
      </p:sp>
      <p:sp>
        <p:nvSpPr>
          <p:cNvPr id="39" name="Text Box 9"/>
          <p:cNvSpPr txBox="1">
            <a:spLocks noChangeArrowheads="1"/>
          </p:cNvSpPr>
          <p:nvPr/>
        </p:nvSpPr>
        <p:spPr bwMode="auto">
          <a:xfrm>
            <a:off x="5580333" y="1681474"/>
            <a:ext cx="3454232" cy="54064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lgn="ctr">
              <a:spcBef>
                <a:spcPct val="0"/>
              </a:spcBef>
              <a:buNone/>
            </a:pPr>
            <a:r>
              <a:rPr lang="zh-CN" altLang="en-US" sz="2000" dirty="0" smtClean="0">
                <a:ea typeface="楷体_GB2312" pitchFamily="49" charset="-122"/>
                <a:sym typeface="Wingdings" panose="05000000000000000000" pitchFamily="2" charset="2"/>
              </a:rPr>
              <a:t>以此为例。</a:t>
            </a:r>
            <a:endParaRPr lang="en-US" altLang="zh-CN" sz="2000" dirty="0">
              <a:solidFill>
                <a:srgbClr val="0000FF"/>
              </a:solidFill>
              <a:ea typeface="楷体_GB2312" pitchFamily="49" charset="-122"/>
              <a:sym typeface="Wingdings" panose="05000000000000000000" pitchFamily="2" charset="2"/>
            </a:endParaRPr>
          </a:p>
        </p:txBody>
      </p:sp>
      <p:grpSp>
        <p:nvGrpSpPr>
          <p:cNvPr id="117" name="组合 116"/>
          <p:cNvGrpSpPr/>
          <p:nvPr/>
        </p:nvGrpSpPr>
        <p:grpSpPr>
          <a:xfrm>
            <a:off x="380568" y="3112338"/>
            <a:ext cx="5862900" cy="1541248"/>
            <a:chOff x="380568" y="3112338"/>
            <a:chExt cx="5862900" cy="1541248"/>
          </a:xfrm>
        </p:grpSpPr>
        <p:grpSp>
          <p:nvGrpSpPr>
            <p:cNvPr id="118" name="组合 117"/>
            <p:cNvGrpSpPr/>
            <p:nvPr/>
          </p:nvGrpSpPr>
          <p:grpSpPr>
            <a:xfrm>
              <a:off x="1435100" y="3112338"/>
              <a:ext cx="4808368" cy="1541248"/>
              <a:chOff x="2854497" y="4184955"/>
              <a:chExt cx="4808368" cy="1541248"/>
            </a:xfrm>
          </p:grpSpPr>
          <p:pic>
            <p:nvPicPr>
              <p:cNvPr id="126" name="Picture 74"/>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850956" y="4430803"/>
                <a:ext cx="1079500" cy="1252537"/>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7" name="Picture 79"/>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82531" y="4430803"/>
                <a:ext cx="1079500" cy="1252537"/>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lgn="ctr">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8" name="Picture 80"/>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144269" y="4473665"/>
                <a:ext cx="1079500"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9" name="AutoShape 81"/>
              <p:cNvCxnSpPr>
                <a:cxnSpLocks noChangeShapeType="1"/>
              </p:cNvCxnSpPr>
              <p:nvPr/>
            </p:nvCxnSpPr>
            <p:spPr bwMode="auto">
              <a:xfrm rot="5400000" flipV="1">
                <a:off x="5347719" y="3349715"/>
                <a:ext cx="287337" cy="2881313"/>
              </a:xfrm>
              <a:prstGeom prst="bentConnector5">
                <a:avLst>
                  <a:gd name="adj1" fmla="val -108843"/>
                  <a:gd name="adj2" fmla="val 108208"/>
                  <a:gd name="adj3" fmla="val 98338"/>
                </a:avLst>
              </a:prstGeom>
              <a:noFill/>
              <a:ln w="19050">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0" name="Rectangle 82"/>
              <p:cNvSpPr>
                <a:spLocks noChangeArrowheads="1"/>
              </p:cNvSpPr>
              <p:nvPr/>
            </p:nvSpPr>
            <p:spPr bwMode="auto">
              <a:xfrm flipH="1">
                <a:off x="2854497" y="4184955"/>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131" name="Rectangle 83"/>
              <p:cNvSpPr>
                <a:spLocks noChangeArrowheads="1"/>
              </p:cNvSpPr>
              <p:nvPr/>
            </p:nvSpPr>
            <p:spPr bwMode="auto">
              <a:xfrm flipH="1">
                <a:off x="4555556" y="4383585"/>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132" name="Rectangle 84"/>
              <p:cNvSpPr>
                <a:spLocks noChangeArrowheads="1"/>
              </p:cNvSpPr>
              <p:nvPr/>
            </p:nvSpPr>
            <p:spPr bwMode="auto">
              <a:xfrm flipH="1">
                <a:off x="5949381" y="4394697"/>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134" name="Rectangle 87"/>
              <p:cNvSpPr>
                <a:spLocks noChangeArrowheads="1"/>
              </p:cNvSpPr>
              <p:nvPr/>
            </p:nvSpPr>
            <p:spPr bwMode="auto">
              <a:xfrm flipH="1">
                <a:off x="6931896" y="5310843"/>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nvGrpSpPr>
              <p:cNvPr id="136" name="Group 27"/>
              <p:cNvGrpSpPr>
                <a:grpSpLocks/>
              </p:cNvGrpSpPr>
              <p:nvPr/>
            </p:nvGrpSpPr>
            <p:grpSpPr bwMode="auto">
              <a:xfrm flipH="1" flipV="1">
                <a:off x="4206306" y="4713455"/>
                <a:ext cx="647700" cy="228600"/>
                <a:chOff x="1202" y="2296"/>
                <a:chExt cx="862" cy="635"/>
              </a:xfrm>
            </p:grpSpPr>
            <p:sp>
              <p:nvSpPr>
                <p:cNvPr id="142"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4"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137" name="Group 27"/>
              <p:cNvGrpSpPr>
                <a:grpSpLocks/>
              </p:cNvGrpSpPr>
              <p:nvPr/>
            </p:nvGrpSpPr>
            <p:grpSpPr bwMode="auto">
              <a:xfrm flipH="1" flipV="1">
                <a:off x="5563619" y="4718256"/>
                <a:ext cx="647700" cy="228600"/>
                <a:chOff x="1202" y="2296"/>
                <a:chExt cx="862" cy="635"/>
              </a:xfrm>
            </p:grpSpPr>
            <p:sp>
              <p:nvSpPr>
                <p:cNvPr id="139"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0"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1"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138" name="Rectangle 87"/>
              <p:cNvSpPr>
                <a:spLocks noChangeArrowheads="1"/>
              </p:cNvSpPr>
              <p:nvPr/>
            </p:nvSpPr>
            <p:spPr bwMode="auto">
              <a:xfrm flipH="1">
                <a:off x="3449814" y="5405720"/>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148" name="Rectangle 87"/>
              <p:cNvSpPr>
                <a:spLocks noChangeArrowheads="1"/>
              </p:cNvSpPr>
              <p:nvPr/>
            </p:nvSpPr>
            <p:spPr bwMode="auto">
              <a:xfrm flipH="1">
                <a:off x="4785166" y="5355805"/>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grpSp>
          <p:nvGrpSpPr>
            <p:cNvPr id="119" name="Group 37"/>
            <p:cNvGrpSpPr>
              <a:grpSpLocks/>
            </p:cNvGrpSpPr>
            <p:nvPr/>
          </p:nvGrpSpPr>
          <p:grpSpPr bwMode="auto">
            <a:xfrm>
              <a:off x="755650" y="3443911"/>
              <a:ext cx="958850" cy="401637"/>
              <a:chOff x="476" y="2614"/>
              <a:chExt cx="604" cy="253"/>
            </a:xfrm>
          </p:grpSpPr>
          <p:sp>
            <p:nvSpPr>
              <p:cNvPr id="124" name="Line 12"/>
              <p:cNvSpPr>
                <a:spLocks noChangeShapeType="1"/>
              </p:cNvSpPr>
              <p:nvPr/>
            </p:nvSpPr>
            <p:spPr bwMode="auto">
              <a:xfrm>
                <a:off x="665" y="2749"/>
                <a:ext cx="415" cy="0"/>
              </a:xfrm>
              <a:prstGeom prst="line">
                <a:avLst/>
              </a:prstGeom>
              <a:noFill/>
              <a:ln w="28575" cap="sq">
                <a:solidFill>
                  <a:schemeClr val="tx1"/>
                </a:solidFill>
                <a:round/>
                <a:headEnd type="oval" w="med" len="med"/>
                <a:tailEnd type="triangle"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5" name="Rectangle 15"/>
              <p:cNvSpPr>
                <a:spLocks noChangeArrowheads="1"/>
              </p:cNvSpPr>
              <p:nvPr/>
            </p:nvSpPr>
            <p:spPr bwMode="auto">
              <a:xfrm>
                <a:off x="476" y="2614"/>
                <a:ext cx="337" cy="2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zh-CN" b="0">
                  <a:solidFill>
                    <a:srgbClr val="CC0066"/>
                  </a:solidFill>
                </a:endParaRPr>
              </a:p>
            </p:txBody>
          </p:sp>
        </p:grpSp>
        <p:sp>
          <p:nvSpPr>
            <p:cNvPr id="120" name="Text Box 42"/>
            <p:cNvSpPr txBox="1">
              <a:spLocks noChangeArrowheads="1"/>
            </p:cNvSpPr>
            <p:nvPr/>
          </p:nvSpPr>
          <p:spPr bwMode="auto">
            <a:xfrm>
              <a:off x="380568" y="3370479"/>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dirty="0">
                  <a:solidFill>
                    <a:srgbClr val="0000FF"/>
                  </a:solidFill>
                </a:rPr>
                <a:t>p</a:t>
              </a:r>
            </a:p>
          </p:txBody>
        </p:sp>
        <p:sp>
          <p:nvSpPr>
            <p:cNvPr id="121" name="Rectangle 38"/>
            <p:cNvSpPr>
              <a:spLocks noChangeArrowheads="1"/>
            </p:cNvSpPr>
            <p:nvPr/>
          </p:nvSpPr>
          <p:spPr bwMode="auto">
            <a:xfrm flipH="1">
              <a:off x="4653809" y="4235105"/>
              <a:ext cx="635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a:solidFill>
                    <a:srgbClr val="FF0000"/>
                  </a:solidFill>
                  <a:ea typeface="楷体_GB2312" pitchFamily="49" charset="-122"/>
                </a:rPr>
                <a:t>NULL</a:t>
              </a:r>
            </a:p>
          </p:txBody>
        </p:sp>
        <p:sp>
          <p:nvSpPr>
            <p:cNvPr id="122" name="Rectangle 38"/>
            <p:cNvSpPr>
              <a:spLocks noChangeArrowheads="1"/>
            </p:cNvSpPr>
            <p:nvPr/>
          </p:nvSpPr>
          <p:spPr bwMode="auto">
            <a:xfrm flipH="1">
              <a:off x="1782404" y="4218018"/>
              <a:ext cx="635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a:solidFill>
                    <a:srgbClr val="FF0000"/>
                  </a:solidFill>
                  <a:ea typeface="楷体_GB2312" pitchFamily="49" charset="-122"/>
                </a:rPr>
                <a:t>NULL</a:t>
              </a:r>
            </a:p>
          </p:txBody>
        </p:sp>
        <p:sp>
          <p:nvSpPr>
            <p:cNvPr id="123" name="Text Box 42"/>
            <p:cNvSpPr txBox="1">
              <a:spLocks noChangeArrowheads="1"/>
            </p:cNvSpPr>
            <p:nvPr/>
          </p:nvSpPr>
          <p:spPr bwMode="auto">
            <a:xfrm>
              <a:off x="4652338" y="3693566"/>
              <a:ext cx="658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dirty="0">
                  <a:solidFill>
                    <a:srgbClr val="0000FF"/>
                  </a:solidFill>
                </a:rPr>
                <a:t>this</a:t>
              </a:r>
            </a:p>
          </p:txBody>
        </p:sp>
        <p:sp>
          <p:nvSpPr>
            <p:cNvPr id="149" name="Rectangle 38"/>
            <p:cNvSpPr>
              <a:spLocks noChangeArrowheads="1"/>
            </p:cNvSpPr>
            <p:nvPr/>
          </p:nvSpPr>
          <p:spPr bwMode="auto">
            <a:xfrm flipH="1">
              <a:off x="3117756" y="4168103"/>
              <a:ext cx="635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a:solidFill>
                    <a:srgbClr val="FF0000"/>
                  </a:solidFill>
                  <a:ea typeface="楷体_GB2312" pitchFamily="49" charset="-122"/>
                </a:rPr>
                <a:t>NULL</a:t>
              </a:r>
            </a:p>
          </p:txBody>
        </p:sp>
      </p:grpSp>
    </p:spTree>
    <p:extLst>
      <p:ext uri="{BB962C8B-B14F-4D97-AF65-F5344CB8AC3E}">
        <p14:creationId xmlns:p14="http://schemas.microsoft.com/office/powerpoint/2010/main" val="361501280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AutoShape 5"/>
          <p:cNvSpPr>
            <a:spLocks noChangeArrowheads="1"/>
          </p:cNvSpPr>
          <p:nvPr/>
        </p:nvSpPr>
        <p:spPr bwMode="auto">
          <a:xfrm>
            <a:off x="938151" y="2435773"/>
            <a:ext cx="1785999" cy="291855"/>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a:xfrm>
            <a:off x="0" y="3177"/>
            <a:ext cx="9144000" cy="760258"/>
          </a:xfrm>
        </p:spPr>
        <p:txBody>
          <a:bodyPr/>
          <a:lstStyle/>
          <a:p>
            <a:r>
              <a:rPr lang="zh-CN" altLang="en-US" dirty="0"/>
              <a:t>析构函数调用案例解析</a:t>
            </a:r>
          </a:p>
        </p:txBody>
      </p:sp>
      <p:sp>
        <p:nvSpPr>
          <p:cNvPr id="3" name="内容占位符 2"/>
          <p:cNvSpPr>
            <a:spLocks noGrp="1"/>
          </p:cNvSpPr>
          <p:nvPr>
            <p:ph idx="1"/>
          </p:nvPr>
        </p:nvSpPr>
        <p:spPr>
          <a:xfrm>
            <a:off x="461963" y="844010"/>
            <a:ext cx="5280915" cy="2244880"/>
          </a:xfrm>
        </p:spPr>
        <p:txBody>
          <a:bodyPr>
            <a:normAutofit/>
          </a:bodyPr>
          <a:lstStyle/>
          <a:p>
            <a:pPr marL="0" indent="0">
              <a:lnSpc>
                <a:spcPts val="2400"/>
              </a:lnSpc>
              <a:spcBef>
                <a:spcPts val="0"/>
              </a:spcBef>
              <a:buNone/>
            </a:pPr>
            <a:r>
              <a:rPr lang="en-US" altLang="zh-CN" sz="1800" dirty="0" err="1">
                <a:solidFill>
                  <a:srgbClr val="2B91AF"/>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m_next</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delete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m_next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CP_ChainDoubleLink</a:t>
            </a:r>
            <a:r>
              <a:rPr lang="zh-CN" altLang="en-US" sz="1800" dirty="0">
                <a:solidFill>
                  <a:srgbClr val="008000"/>
                </a:solidFill>
                <a:latin typeface="新宋体" panose="02010609030101010101" pitchFamily="49" charset="-122"/>
                <a:ea typeface="新宋体" panose="02010609030101010101" pitchFamily="49" charset="-122"/>
              </a:rPr>
              <a:t>的析构函数定义</a:t>
            </a:r>
            <a:r>
              <a:rPr lang="zh-CN" altLang="en-US" sz="1800" dirty="0" smtClean="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72</a:t>
            </a:fld>
            <a:endParaRPr lang="zh-CN" altLang="en-US"/>
          </a:p>
        </p:txBody>
      </p:sp>
      <p:sp>
        <p:nvSpPr>
          <p:cNvPr id="6" name="Line 4"/>
          <p:cNvSpPr>
            <a:spLocks noChangeShapeType="1"/>
          </p:cNvSpPr>
          <p:nvPr/>
        </p:nvSpPr>
        <p:spPr bwMode="auto">
          <a:xfrm flipV="1">
            <a:off x="0" y="715424"/>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Rectangle 13"/>
          <p:cNvSpPr>
            <a:spLocks noChangeArrowheads="1"/>
          </p:cNvSpPr>
          <p:nvPr/>
        </p:nvSpPr>
        <p:spPr bwMode="auto">
          <a:xfrm>
            <a:off x="5580333" y="831194"/>
            <a:ext cx="3454232" cy="830997"/>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smtClean="0">
                <a:latin typeface="新宋体" panose="02010609030101010101" pitchFamily="49" charset="-122"/>
                <a:ea typeface="新宋体" panose="02010609030101010101" pitchFamily="49" charset="-122"/>
              </a:rPr>
              <a:t>CP_ChainDoubleLink</a:t>
            </a:r>
            <a:r>
              <a:rPr lang="en-US" altLang="zh-CN" sz="1800" dirty="0" smtClean="0">
                <a:latin typeface="新宋体" panose="02010609030101010101" pitchFamily="49" charset="-122"/>
                <a:ea typeface="新宋体" panose="02010609030101010101" pitchFamily="49" charset="-122"/>
              </a:rPr>
              <a:t> </a:t>
            </a:r>
            <a:r>
              <a:rPr lang="zh-CN" altLang="zh-CN" sz="1800" dirty="0" smtClean="0">
                <a:latin typeface="新宋体" panose="02010609030101010101" pitchFamily="49" charset="-122"/>
                <a:ea typeface="新宋体" panose="02010609030101010101" pitchFamily="49" charset="-122"/>
              </a:rPr>
              <a:t>*</a:t>
            </a:r>
            <a:r>
              <a:rPr lang="en-US" altLang="zh-CN" sz="1800" dirty="0" smtClean="0">
                <a:latin typeface="新宋体" panose="02010609030101010101" pitchFamily="49" charset="-122"/>
                <a:ea typeface="新宋体" panose="02010609030101010101" pitchFamily="49" charset="-122"/>
              </a:rPr>
              <a:t>p</a:t>
            </a:r>
            <a:r>
              <a:rPr lang="zh-CN" altLang="zh-CN" sz="1800" dirty="0" smtClean="0">
                <a:latin typeface="新宋体" panose="02010609030101010101" pitchFamily="49" charset="-122"/>
                <a:ea typeface="新宋体" panose="02010609030101010101" pitchFamily="49" charset="-122"/>
              </a:rPr>
              <a:t> </a:t>
            </a:r>
            <a:endParaRPr lang="en-US" altLang="zh-CN" sz="1800" dirty="0" smtClean="0">
              <a:latin typeface="新宋体" panose="02010609030101010101" pitchFamily="49" charset="-122"/>
              <a:ea typeface="新宋体" panose="02010609030101010101" pitchFamily="49" charset="-122"/>
            </a:endParaRPr>
          </a:p>
          <a:p>
            <a:pPr>
              <a:spcBef>
                <a:spcPct val="0"/>
              </a:spcBef>
              <a:buNone/>
            </a:pPr>
            <a:r>
              <a:rPr lang="en-US" altLang="zh-CN" sz="1800" dirty="0">
                <a:latin typeface="新宋体" panose="02010609030101010101" pitchFamily="49" charset="-122"/>
                <a:ea typeface="新宋体" panose="02010609030101010101" pitchFamily="49" charset="-122"/>
              </a:rPr>
              <a:t> </a:t>
            </a:r>
            <a:r>
              <a:rPr lang="en-US" altLang="zh-CN" sz="1800" dirty="0" smtClean="0">
                <a:latin typeface="新宋体" panose="02010609030101010101" pitchFamily="49" charset="-122"/>
                <a:ea typeface="新宋体" panose="02010609030101010101" pitchFamily="49" charset="-122"/>
              </a:rPr>
              <a:t>   </a:t>
            </a:r>
            <a:r>
              <a:rPr lang="zh-CN" altLang="zh-CN" sz="1800" dirty="0" smtClean="0">
                <a:latin typeface="新宋体" panose="02010609030101010101" pitchFamily="49" charset="-122"/>
                <a:ea typeface="新宋体" panose="02010609030101010101" pitchFamily="49" charset="-122"/>
              </a:rPr>
              <a:t>= </a:t>
            </a:r>
            <a:r>
              <a:rPr lang="zh-CN" altLang="zh-CN" sz="1800" dirty="0">
                <a:solidFill>
                  <a:srgbClr val="0000FF"/>
                </a:solidFill>
                <a:latin typeface="新宋体" panose="02010609030101010101" pitchFamily="49" charset="-122"/>
                <a:ea typeface="新宋体" panose="02010609030101010101" pitchFamily="49" charset="-122"/>
              </a:rPr>
              <a:t>new </a:t>
            </a:r>
            <a:r>
              <a:rPr lang="en-US" altLang="zh-CN" sz="1800" dirty="0" err="1">
                <a:latin typeface="新宋体" panose="02010609030101010101" pitchFamily="49" charset="-122"/>
                <a:ea typeface="新宋体" panose="02010609030101010101" pitchFamily="49" charset="-122"/>
              </a:rPr>
              <a:t>CP_ChainDoubleLink</a:t>
            </a:r>
            <a:r>
              <a:rPr lang="zh-CN" altLang="zh-CN" sz="1800" dirty="0" smtClean="0">
                <a:latin typeface="新宋体" panose="02010609030101010101" pitchFamily="49" charset="-122"/>
                <a:ea typeface="新宋体" panose="02010609030101010101" pitchFamily="49" charset="-122"/>
              </a:rPr>
              <a:t>;</a:t>
            </a:r>
            <a:endParaRPr lang="zh-CN" altLang="zh-CN" sz="1800" dirty="0">
              <a:latin typeface="新宋体" panose="02010609030101010101" pitchFamily="49" charset="-122"/>
              <a:ea typeface="新宋体" panose="02010609030101010101" pitchFamily="49" charset="-122"/>
            </a:endParaRPr>
          </a:p>
          <a:p>
            <a:pPr eaLnBrk="1" hangingPunct="1">
              <a:spcBef>
                <a:spcPct val="0"/>
              </a:spcBef>
              <a:buFontTx/>
              <a:buNone/>
            </a:pPr>
            <a:r>
              <a:rPr lang="zh-CN" altLang="zh-CN" sz="1800" dirty="0">
                <a:solidFill>
                  <a:srgbClr val="0000FF"/>
                </a:solidFill>
                <a:latin typeface="新宋体" panose="02010609030101010101" pitchFamily="49" charset="-122"/>
                <a:ea typeface="新宋体" panose="02010609030101010101" pitchFamily="49" charset="-122"/>
              </a:rPr>
              <a:t>delete </a:t>
            </a:r>
            <a:r>
              <a:rPr lang="en-US" altLang="zh-CN" sz="1800" dirty="0">
                <a:latin typeface="新宋体" panose="02010609030101010101" pitchFamily="49" charset="-122"/>
                <a:ea typeface="新宋体" panose="02010609030101010101" pitchFamily="49" charset="-122"/>
              </a:rPr>
              <a:t>p</a:t>
            </a:r>
            <a:r>
              <a:rPr lang="zh-CN" altLang="zh-CN" sz="1800" dirty="0">
                <a:latin typeface="新宋体" panose="02010609030101010101" pitchFamily="49" charset="-122"/>
                <a:ea typeface="新宋体" panose="02010609030101010101" pitchFamily="49" charset="-122"/>
              </a:rPr>
              <a:t>;</a:t>
            </a:r>
          </a:p>
        </p:txBody>
      </p:sp>
      <p:sp>
        <p:nvSpPr>
          <p:cNvPr id="39" name="Text Box 9"/>
          <p:cNvSpPr txBox="1">
            <a:spLocks noChangeArrowheads="1"/>
          </p:cNvSpPr>
          <p:nvPr/>
        </p:nvSpPr>
        <p:spPr bwMode="auto">
          <a:xfrm>
            <a:off x="5580333" y="1681474"/>
            <a:ext cx="3454232" cy="54064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lgn="ctr">
              <a:spcBef>
                <a:spcPct val="0"/>
              </a:spcBef>
              <a:buNone/>
            </a:pPr>
            <a:r>
              <a:rPr lang="zh-CN" altLang="en-US" sz="2000" dirty="0" smtClean="0">
                <a:ea typeface="楷体_GB2312" pitchFamily="49" charset="-122"/>
                <a:sym typeface="Wingdings" panose="05000000000000000000" pitchFamily="2" charset="2"/>
              </a:rPr>
              <a:t>以此为例。</a:t>
            </a:r>
            <a:endParaRPr lang="en-US" altLang="zh-CN" sz="2000" dirty="0">
              <a:solidFill>
                <a:srgbClr val="0000FF"/>
              </a:solidFill>
              <a:ea typeface="楷体_GB2312" pitchFamily="49" charset="-122"/>
              <a:sym typeface="Wingdings" panose="05000000000000000000" pitchFamily="2" charset="2"/>
            </a:endParaRPr>
          </a:p>
        </p:txBody>
      </p:sp>
      <p:grpSp>
        <p:nvGrpSpPr>
          <p:cNvPr id="117" name="组合 116"/>
          <p:cNvGrpSpPr/>
          <p:nvPr/>
        </p:nvGrpSpPr>
        <p:grpSpPr>
          <a:xfrm>
            <a:off x="380568" y="3112338"/>
            <a:ext cx="5862900" cy="1541248"/>
            <a:chOff x="380568" y="3112338"/>
            <a:chExt cx="5862900" cy="1541248"/>
          </a:xfrm>
        </p:grpSpPr>
        <p:grpSp>
          <p:nvGrpSpPr>
            <p:cNvPr id="118" name="组合 117"/>
            <p:cNvGrpSpPr/>
            <p:nvPr/>
          </p:nvGrpSpPr>
          <p:grpSpPr>
            <a:xfrm>
              <a:off x="1435100" y="3112338"/>
              <a:ext cx="4808368" cy="1541248"/>
              <a:chOff x="2854497" y="4184955"/>
              <a:chExt cx="4808368" cy="1541248"/>
            </a:xfrm>
          </p:grpSpPr>
          <p:pic>
            <p:nvPicPr>
              <p:cNvPr id="127" name="Picture 74"/>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850956" y="4430803"/>
                <a:ext cx="1079500" cy="1252537"/>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8" name="Picture 79"/>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82531" y="4430803"/>
                <a:ext cx="1079500" cy="1252537"/>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lgn="ctr">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9" name="Picture 80"/>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144269" y="4473665"/>
                <a:ext cx="1079500"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0" name="AutoShape 81"/>
              <p:cNvCxnSpPr>
                <a:cxnSpLocks noChangeShapeType="1"/>
              </p:cNvCxnSpPr>
              <p:nvPr/>
            </p:nvCxnSpPr>
            <p:spPr bwMode="auto">
              <a:xfrm rot="5400000" flipV="1">
                <a:off x="5347719" y="3349715"/>
                <a:ext cx="287337" cy="2881313"/>
              </a:xfrm>
              <a:prstGeom prst="bentConnector5">
                <a:avLst>
                  <a:gd name="adj1" fmla="val -108843"/>
                  <a:gd name="adj2" fmla="val 108208"/>
                  <a:gd name="adj3" fmla="val 98338"/>
                </a:avLst>
              </a:prstGeom>
              <a:noFill/>
              <a:ln w="19050">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1" name="Rectangle 82"/>
              <p:cNvSpPr>
                <a:spLocks noChangeArrowheads="1"/>
              </p:cNvSpPr>
              <p:nvPr/>
            </p:nvSpPr>
            <p:spPr bwMode="auto">
              <a:xfrm flipH="1">
                <a:off x="2854497" y="4184955"/>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132" name="Rectangle 83"/>
              <p:cNvSpPr>
                <a:spLocks noChangeArrowheads="1"/>
              </p:cNvSpPr>
              <p:nvPr/>
            </p:nvSpPr>
            <p:spPr bwMode="auto">
              <a:xfrm flipH="1">
                <a:off x="4555556" y="4383585"/>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133" name="Rectangle 84"/>
              <p:cNvSpPr>
                <a:spLocks noChangeArrowheads="1"/>
              </p:cNvSpPr>
              <p:nvPr/>
            </p:nvSpPr>
            <p:spPr bwMode="auto">
              <a:xfrm flipH="1">
                <a:off x="5949381" y="4394697"/>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134" name="Rectangle 87"/>
              <p:cNvSpPr>
                <a:spLocks noChangeArrowheads="1"/>
              </p:cNvSpPr>
              <p:nvPr/>
            </p:nvSpPr>
            <p:spPr bwMode="auto">
              <a:xfrm flipH="1">
                <a:off x="6931896" y="5310843"/>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nvGrpSpPr>
              <p:cNvPr id="135" name="Group 27"/>
              <p:cNvGrpSpPr>
                <a:grpSpLocks/>
              </p:cNvGrpSpPr>
              <p:nvPr/>
            </p:nvGrpSpPr>
            <p:grpSpPr bwMode="auto">
              <a:xfrm flipH="1" flipV="1">
                <a:off x="4206306" y="4713455"/>
                <a:ext cx="647700" cy="228600"/>
                <a:chOff x="1202" y="2296"/>
                <a:chExt cx="862" cy="635"/>
              </a:xfrm>
            </p:grpSpPr>
            <p:sp>
              <p:nvSpPr>
                <p:cNvPr id="142"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4"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136" name="Group 27"/>
              <p:cNvGrpSpPr>
                <a:grpSpLocks/>
              </p:cNvGrpSpPr>
              <p:nvPr/>
            </p:nvGrpSpPr>
            <p:grpSpPr bwMode="auto">
              <a:xfrm flipH="1" flipV="1">
                <a:off x="5563619" y="4718256"/>
                <a:ext cx="647700" cy="228600"/>
                <a:chOff x="1202" y="2296"/>
                <a:chExt cx="862" cy="635"/>
              </a:xfrm>
            </p:grpSpPr>
            <p:sp>
              <p:nvSpPr>
                <p:cNvPr id="139"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0"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1"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137" name="Rectangle 87"/>
              <p:cNvSpPr>
                <a:spLocks noChangeArrowheads="1"/>
              </p:cNvSpPr>
              <p:nvPr/>
            </p:nvSpPr>
            <p:spPr bwMode="auto">
              <a:xfrm flipH="1">
                <a:off x="3449814" y="5405720"/>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138" name="Rectangle 87"/>
              <p:cNvSpPr>
                <a:spLocks noChangeArrowheads="1"/>
              </p:cNvSpPr>
              <p:nvPr/>
            </p:nvSpPr>
            <p:spPr bwMode="auto">
              <a:xfrm flipH="1">
                <a:off x="4785166" y="5355805"/>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grpSp>
          <p:nvGrpSpPr>
            <p:cNvPr id="119" name="Group 37"/>
            <p:cNvGrpSpPr>
              <a:grpSpLocks/>
            </p:cNvGrpSpPr>
            <p:nvPr/>
          </p:nvGrpSpPr>
          <p:grpSpPr bwMode="auto">
            <a:xfrm>
              <a:off x="755650" y="3443911"/>
              <a:ext cx="958850" cy="401637"/>
              <a:chOff x="476" y="2614"/>
              <a:chExt cx="604" cy="253"/>
            </a:xfrm>
          </p:grpSpPr>
          <p:sp>
            <p:nvSpPr>
              <p:cNvPr id="125" name="Line 12"/>
              <p:cNvSpPr>
                <a:spLocks noChangeShapeType="1"/>
              </p:cNvSpPr>
              <p:nvPr/>
            </p:nvSpPr>
            <p:spPr bwMode="auto">
              <a:xfrm>
                <a:off x="665" y="2749"/>
                <a:ext cx="415" cy="0"/>
              </a:xfrm>
              <a:prstGeom prst="line">
                <a:avLst/>
              </a:prstGeom>
              <a:noFill/>
              <a:ln w="28575" cap="sq">
                <a:solidFill>
                  <a:schemeClr val="tx1"/>
                </a:solidFill>
                <a:round/>
                <a:headEnd type="oval" w="med" len="med"/>
                <a:tailEnd type="triangle"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6" name="Rectangle 15"/>
              <p:cNvSpPr>
                <a:spLocks noChangeArrowheads="1"/>
              </p:cNvSpPr>
              <p:nvPr/>
            </p:nvSpPr>
            <p:spPr bwMode="auto">
              <a:xfrm>
                <a:off x="476" y="2614"/>
                <a:ext cx="337" cy="2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zh-CN" b="0">
                  <a:solidFill>
                    <a:srgbClr val="CC0066"/>
                  </a:solidFill>
                </a:endParaRPr>
              </a:p>
            </p:txBody>
          </p:sp>
        </p:grpSp>
        <p:sp>
          <p:nvSpPr>
            <p:cNvPr id="120" name="Text Box 42"/>
            <p:cNvSpPr txBox="1">
              <a:spLocks noChangeArrowheads="1"/>
            </p:cNvSpPr>
            <p:nvPr/>
          </p:nvSpPr>
          <p:spPr bwMode="auto">
            <a:xfrm>
              <a:off x="380568" y="3370479"/>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dirty="0">
                  <a:solidFill>
                    <a:srgbClr val="0000FF"/>
                  </a:solidFill>
                </a:rPr>
                <a:t>p</a:t>
              </a:r>
            </a:p>
          </p:txBody>
        </p:sp>
        <p:sp>
          <p:nvSpPr>
            <p:cNvPr id="121" name="Rectangle 38"/>
            <p:cNvSpPr>
              <a:spLocks noChangeArrowheads="1"/>
            </p:cNvSpPr>
            <p:nvPr/>
          </p:nvSpPr>
          <p:spPr bwMode="auto">
            <a:xfrm flipH="1">
              <a:off x="4653809" y="4235105"/>
              <a:ext cx="635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a:solidFill>
                    <a:srgbClr val="FF0000"/>
                  </a:solidFill>
                  <a:ea typeface="楷体_GB2312" pitchFamily="49" charset="-122"/>
                </a:rPr>
                <a:t>NULL</a:t>
              </a:r>
            </a:p>
          </p:txBody>
        </p:sp>
        <p:sp>
          <p:nvSpPr>
            <p:cNvPr id="122" name="Rectangle 38"/>
            <p:cNvSpPr>
              <a:spLocks noChangeArrowheads="1"/>
            </p:cNvSpPr>
            <p:nvPr/>
          </p:nvSpPr>
          <p:spPr bwMode="auto">
            <a:xfrm flipH="1">
              <a:off x="1782404" y="4218018"/>
              <a:ext cx="635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a:solidFill>
                    <a:srgbClr val="FF0000"/>
                  </a:solidFill>
                  <a:ea typeface="楷体_GB2312" pitchFamily="49" charset="-122"/>
                </a:rPr>
                <a:t>NULL</a:t>
              </a:r>
            </a:p>
          </p:txBody>
        </p:sp>
        <p:sp>
          <p:nvSpPr>
            <p:cNvPr id="123" name="Text Box 42"/>
            <p:cNvSpPr txBox="1">
              <a:spLocks noChangeArrowheads="1"/>
            </p:cNvSpPr>
            <p:nvPr/>
          </p:nvSpPr>
          <p:spPr bwMode="auto">
            <a:xfrm>
              <a:off x="4652338" y="3693566"/>
              <a:ext cx="658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dirty="0">
                  <a:solidFill>
                    <a:srgbClr val="0000FF"/>
                  </a:solidFill>
                </a:rPr>
                <a:t>this</a:t>
              </a:r>
            </a:p>
          </p:txBody>
        </p:sp>
        <p:sp>
          <p:nvSpPr>
            <p:cNvPr id="124" name="Rectangle 38"/>
            <p:cNvSpPr>
              <a:spLocks noChangeArrowheads="1"/>
            </p:cNvSpPr>
            <p:nvPr/>
          </p:nvSpPr>
          <p:spPr bwMode="auto">
            <a:xfrm flipH="1">
              <a:off x="3117756" y="4168103"/>
              <a:ext cx="635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a:solidFill>
                    <a:srgbClr val="FF0000"/>
                  </a:solidFill>
                  <a:ea typeface="楷体_GB2312" pitchFamily="49" charset="-122"/>
                </a:rPr>
                <a:t>NULL</a:t>
              </a:r>
            </a:p>
          </p:txBody>
        </p:sp>
      </p:grpSp>
    </p:spTree>
    <p:extLst>
      <p:ext uri="{BB962C8B-B14F-4D97-AF65-F5344CB8AC3E}">
        <p14:creationId xmlns:p14="http://schemas.microsoft.com/office/powerpoint/2010/main" val="137478173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AutoShape 3"/>
          <p:cNvSpPr>
            <a:spLocks noChangeAspect="1" noChangeArrowheads="1" noTextEdit="1"/>
          </p:cNvSpPr>
          <p:nvPr/>
        </p:nvSpPr>
        <p:spPr bwMode="auto">
          <a:xfrm>
            <a:off x="4436776" y="3353332"/>
            <a:ext cx="1079500" cy="1252537"/>
          </a:xfrm>
          <a:prstGeom prst="rect">
            <a:avLst/>
          </a:prstGeom>
          <a:solidFill>
            <a:srgbClr val="FF99FF"/>
          </a:solidFill>
          <a:ln w="9525" cap="flat" cmpd="sng" algn="ctr">
            <a:solidFill>
              <a:srgbClr val="FF99FF"/>
            </a:solidFill>
            <a:prstDash val="solid"/>
            <a:miter lim="800000"/>
            <a:headEnd type="none" w="med" len="med"/>
            <a:tailEnd type="none" w="med" len="med"/>
          </a:ln>
        </p:spPr>
        <p:txBody>
          <a:bodyPr vert="horz" wrap="square" lIns="91440" tIns="45720" rIns="91440" bIns="45720" numCol="1" anchor="t" anchorCtr="0" compatLnSpc="1">
            <a:prstTxWarp prst="textNoShape">
              <a:avLst/>
            </a:prstTxWarp>
          </a:bodyPr>
          <a:lstStyle/>
          <a:p>
            <a:endParaRPr lang="zh-CN" altLang="en-US"/>
          </a:p>
        </p:txBody>
      </p:sp>
      <p:sp>
        <p:nvSpPr>
          <p:cNvPr id="2" name="标题 1"/>
          <p:cNvSpPr>
            <a:spLocks noGrp="1"/>
          </p:cNvSpPr>
          <p:nvPr>
            <p:ph type="title"/>
          </p:nvPr>
        </p:nvSpPr>
        <p:spPr>
          <a:xfrm>
            <a:off x="0" y="3177"/>
            <a:ext cx="9144000" cy="760258"/>
          </a:xfrm>
        </p:spPr>
        <p:txBody>
          <a:bodyPr/>
          <a:lstStyle/>
          <a:p>
            <a:r>
              <a:rPr lang="zh-CN" altLang="en-US" dirty="0"/>
              <a:t>析构函数调用案例解析</a:t>
            </a:r>
          </a:p>
        </p:txBody>
      </p:sp>
      <p:sp>
        <p:nvSpPr>
          <p:cNvPr id="3" name="内容占位符 2"/>
          <p:cNvSpPr>
            <a:spLocks noGrp="1"/>
          </p:cNvSpPr>
          <p:nvPr>
            <p:ph idx="1"/>
          </p:nvPr>
        </p:nvSpPr>
        <p:spPr>
          <a:xfrm>
            <a:off x="461963" y="844010"/>
            <a:ext cx="5280915" cy="2244880"/>
          </a:xfrm>
        </p:spPr>
        <p:txBody>
          <a:bodyPr>
            <a:normAutofit/>
          </a:bodyPr>
          <a:lstStyle/>
          <a:p>
            <a:pPr marL="0" indent="0">
              <a:lnSpc>
                <a:spcPts val="2400"/>
              </a:lnSpc>
              <a:spcBef>
                <a:spcPts val="0"/>
              </a:spcBef>
              <a:buNone/>
            </a:pPr>
            <a:r>
              <a:rPr lang="en-US" altLang="zh-CN" sz="1800" dirty="0" err="1">
                <a:solidFill>
                  <a:srgbClr val="2B91AF"/>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m_next</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delete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m_next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CP_ChainDoubleLink</a:t>
            </a:r>
            <a:r>
              <a:rPr lang="zh-CN" altLang="en-US" sz="1800" dirty="0">
                <a:solidFill>
                  <a:srgbClr val="008000"/>
                </a:solidFill>
                <a:latin typeface="新宋体" panose="02010609030101010101" pitchFamily="49" charset="-122"/>
                <a:ea typeface="新宋体" panose="02010609030101010101" pitchFamily="49" charset="-122"/>
              </a:rPr>
              <a:t>的析构函数定义</a:t>
            </a:r>
            <a:r>
              <a:rPr lang="zh-CN" altLang="en-US" sz="1800" dirty="0" smtClean="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73</a:t>
            </a:fld>
            <a:endParaRPr lang="zh-CN" altLang="en-US"/>
          </a:p>
        </p:txBody>
      </p:sp>
      <p:sp>
        <p:nvSpPr>
          <p:cNvPr id="6" name="Line 4"/>
          <p:cNvSpPr>
            <a:spLocks noChangeShapeType="1"/>
          </p:cNvSpPr>
          <p:nvPr/>
        </p:nvSpPr>
        <p:spPr bwMode="auto">
          <a:xfrm flipV="1">
            <a:off x="0" y="715424"/>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Rectangle 13"/>
          <p:cNvSpPr>
            <a:spLocks noChangeArrowheads="1"/>
          </p:cNvSpPr>
          <p:nvPr/>
        </p:nvSpPr>
        <p:spPr bwMode="auto">
          <a:xfrm>
            <a:off x="5580333" y="831194"/>
            <a:ext cx="3454232" cy="830997"/>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smtClean="0">
                <a:latin typeface="新宋体" panose="02010609030101010101" pitchFamily="49" charset="-122"/>
                <a:ea typeface="新宋体" panose="02010609030101010101" pitchFamily="49" charset="-122"/>
              </a:rPr>
              <a:t>CP_ChainDoubleLink</a:t>
            </a:r>
            <a:r>
              <a:rPr lang="en-US" altLang="zh-CN" sz="1800" dirty="0" smtClean="0">
                <a:latin typeface="新宋体" panose="02010609030101010101" pitchFamily="49" charset="-122"/>
                <a:ea typeface="新宋体" panose="02010609030101010101" pitchFamily="49" charset="-122"/>
              </a:rPr>
              <a:t> </a:t>
            </a:r>
            <a:r>
              <a:rPr lang="zh-CN" altLang="zh-CN" sz="1800" dirty="0" smtClean="0">
                <a:latin typeface="新宋体" panose="02010609030101010101" pitchFamily="49" charset="-122"/>
                <a:ea typeface="新宋体" panose="02010609030101010101" pitchFamily="49" charset="-122"/>
              </a:rPr>
              <a:t>*</a:t>
            </a:r>
            <a:r>
              <a:rPr lang="en-US" altLang="zh-CN" sz="1800" dirty="0" smtClean="0">
                <a:latin typeface="新宋体" panose="02010609030101010101" pitchFamily="49" charset="-122"/>
                <a:ea typeface="新宋体" panose="02010609030101010101" pitchFamily="49" charset="-122"/>
              </a:rPr>
              <a:t>p</a:t>
            </a:r>
            <a:r>
              <a:rPr lang="zh-CN" altLang="zh-CN" sz="1800" dirty="0" smtClean="0">
                <a:latin typeface="新宋体" panose="02010609030101010101" pitchFamily="49" charset="-122"/>
                <a:ea typeface="新宋体" panose="02010609030101010101" pitchFamily="49" charset="-122"/>
              </a:rPr>
              <a:t> </a:t>
            </a:r>
            <a:endParaRPr lang="en-US" altLang="zh-CN" sz="1800" dirty="0" smtClean="0">
              <a:latin typeface="新宋体" panose="02010609030101010101" pitchFamily="49" charset="-122"/>
              <a:ea typeface="新宋体" panose="02010609030101010101" pitchFamily="49" charset="-122"/>
            </a:endParaRPr>
          </a:p>
          <a:p>
            <a:pPr>
              <a:spcBef>
                <a:spcPct val="0"/>
              </a:spcBef>
              <a:buNone/>
            </a:pPr>
            <a:r>
              <a:rPr lang="en-US" altLang="zh-CN" sz="1800" dirty="0">
                <a:latin typeface="新宋体" panose="02010609030101010101" pitchFamily="49" charset="-122"/>
                <a:ea typeface="新宋体" panose="02010609030101010101" pitchFamily="49" charset="-122"/>
              </a:rPr>
              <a:t> </a:t>
            </a:r>
            <a:r>
              <a:rPr lang="en-US" altLang="zh-CN" sz="1800" dirty="0" smtClean="0">
                <a:latin typeface="新宋体" panose="02010609030101010101" pitchFamily="49" charset="-122"/>
                <a:ea typeface="新宋体" panose="02010609030101010101" pitchFamily="49" charset="-122"/>
              </a:rPr>
              <a:t>   </a:t>
            </a:r>
            <a:r>
              <a:rPr lang="zh-CN" altLang="zh-CN" sz="1800" dirty="0" smtClean="0">
                <a:latin typeface="新宋体" panose="02010609030101010101" pitchFamily="49" charset="-122"/>
                <a:ea typeface="新宋体" panose="02010609030101010101" pitchFamily="49" charset="-122"/>
              </a:rPr>
              <a:t>= </a:t>
            </a:r>
            <a:r>
              <a:rPr lang="zh-CN" altLang="zh-CN" sz="1800" dirty="0">
                <a:solidFill>
                  <a:srgbClr val="0000FF"/>
                </a:solidFill>
                <a:latin typeface="新宋体" panose="02010609030101010101" pitchFamily="49" charset="-122"/>
                <a:ea typeface="新宋体" panose="02010609030101010101" pitchFamily="49" charset="-122"/>
              </a:rPr>
              <a:t>new </a:t>
            </a:r>
            <a:r>
              <a:rPr lang="en-US" altLang="zh-CN" sz="1800" dirty="0" err="1">
                <a:latin typeface="新宋体" panose="02010609030101010101" pitchFamily="49" charset="-122"/>
                <a:ea typeface="新宋体" panose="02010609030101010101" pitchFamily="49" charset="-122"/>
              </a:rPr>
              <a:t>CP_ChainDoubleLink</a:t>
            </a:r>
            <a:r>
              <a:rPr lang="zh-CN" altLang="zh-CN" sz="1800" dirty="0" smtClean="0">
                <a:latin typeface="新宋体" panose="02010609030101010101" pitchFamily="49" charset="-122"/>
                <a:ea typeface="新宋体" panose="02010609030101010101" pitchFamily="49" charset="-122"/>
              </a:rPr>
              <a:t>;</a:t>
            </a:r>
            <a:endParaRPr lang="zh-CN" altLang="zh-CN" sz="1800" dirty="0">
              <a:latin typeface="新宋体" panose="02010609030101010101" pitchFamily="49" charset="-122"/>
              <a:ea typeface="新宋体" panose="02010609030101010101" pitchFamily="49" charset="-122"/>
            </a:endParaRPr>
          </a:p>
          <a:p>
            <a:pPr eaLnBrk="1" hangingPunct="1">
              <a:spcBef>
                <a:spcPct val="0"/>
              </a:spcBef>
              <a:buFontTx/>
              <a:buNone/>
            </a:pPr>
            <a:r>
              <a:rPr lang="zh-CN" altLang="zh-CN" sz="1800" dirty="0">
                <a:solidFill>
                  <a:srgbClr val="0000FF"/>
                </a:solidFill>
                <a:latin typeface="新宋体" panose="02010609030101010101" pitchFamily="49" charset="-122"/>
                <a:ea typeface="新宋体" panose="02010609030101010101" pitchFamily="49" charset="-122"/>
              </a:rPr>
              <a:t>delete </a:t>
            </a:r>
            <a:r>
              <a:rPr lang="en-US" altLang="zh-CN" sz="1800" dirty="0">
                <a:latin typeface="新宋体" panose="02010609030101010101" pitchFamily="49" charset="-122"/>
                <a:ea typeface="新宋体" panose="02010609030101010101" pitchFamily="49" charset="-122"/>
              </a:rPr>
              <a:t>p</a:t>
            </a:r>
            <a:r>
              <a:rPr lang="zh-CN" altLang="zh-CN" sz="1800" dirty="0">
                <a:latin typeface="新宋体" panose="02010609030101010101" pitchFamily="49" charset="-122"/>
                <a:ea typeface="新宋体" panose="02010609030101010101" pitchFamily="49" charset="-122"/>
              </a:rPr>
              <a:t>;</a:t>
            </a:r>
          </a:p>
        </p:txBody>
      </p:sp>
      <p:sp>
        <p:nvSpPr>
          <p:cNvPr id="39" name="Text Box 9"/>
          <p:cNvSpPr txBox="1">
            <a:spLocks noChangeArrowheads="1"/>
          </p:cNvSpPr>
          <p:nvPr/>
        </p:nvSpPr>
        <p:spPr bwMode="auto">
          <a:xfrm>
            <a:off x="5580333" y="1681474"/>
            <a:ext cx="3454232" cy="54064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lgn="ctr">
              <a:spcBef>
                <a:spcPct val="0"/>
              </a:spcBef>
              <a:buNone/>
            </a:pPr>
            <a:r>
              <a:rPr lang="zh-CN" altLang="en-US" sz="2000" dirty="0" smtClean="0">
                <a:ea typeface="楷体_GB2312" pitchFamily="49" charset="-122"/>
                <a:sym typeface="Wingdings" panose="05000000000000000000" pitchFamily="2" charset="2"/>
              </a:rPr>
              <a:t>以此为例。</a:t>
            </a:r>
            <a:endParaRPr lang="en-US" altLang="zh-CN" sz="2000" dirty="0">
              <a:solidFill>
                <a:srgbClr val="0000FF"/>
              </a:solidFill>
              <a:ea typeface="楷体_GB2312" pitchFamily="49" charset="-122"/>
              <a:sym typeface="Wingdings" panose="05000000000000000000" pitchFamily="2" charset="2"/>
            </a:endParaRPr>
          </a:p>
        </p:txBody>
      </p:sp>
      <p:sp>
        <p:nvSpPr>
          <p:cNvPr id="118" name="AutoShape 5"/>
          <p:cNvSpPr>
            <a:spLocks/>
          </p:cNvSpPr>
          <p:nvPr/>
        </p:nvSpPr>
        <p:spPr bwMode="auto">
          <a:xfrm>
            <a:off x="5600063" y="2282150"/>
            <a:ext cx="3348566" cy="423747"/>
          </a:xfrm>
          <a:prstGeom prst="borderCallout2">
            <a:avLst>
              <a:gd name="adj1" fmla="val 68174"/>
              <a:gd name="adj2" fmla="val -324"/>
              <a:gd name="adj3" fmla="val 67835"/>
              <a:gd name="adj4" fmla="val -2619"/>
              <a:gd name="adj5" fmla="val 97905"/>
              <a:gd name="adj6" fmla="val -13300"/>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ea typeface="楷体_GB2312" pitchFamily="49" charset="-122"/>
              </a:rPr>
              <a:t>运行完析构函数，释放内存。</a:t>
            </a:r>
            <a:endParaRPr lang="zh-CN" altLang="en-US" sz="2000" dirty="0">
              <a:ea typeface="楷体_GB2312" pitchFamily="49" charset="-122"/>
            </a:endParaRPr>
          </a:p>
        </p:txBody>
      </p:sp>
      <p:cxnSp>
        <p:nvCxnSpPr>
          <p:cNvPr id="38" name="肘形连接符 37"/>
          <p:cNvCxnSpPr>
            <a:stCxn id="118" idx="0"/>
            <a:endCxn id="147" idx="3"/>
          </p:cNvCxnSpPr>
          <p:nvPr/>
        </p:nvCxnSpPr>
        <p:spPr>
          <a:xfrm flipH="1">
            <a:off x="5516276" y="2494024"/>
            <a:ext cx="3432353" cy="1485577"/>
          </a:xfrm>
          <a:prstGeom prst="bentConnector3">
            <a:avLst>
              <a:gd name="adj1" fmla="val -3086"/>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17" name="组合 116"/>
          <p:cNvGrpSpPr/>
          <p:nvPr/>
        </p:nvGrpSpPr>
        <p:grpSpPr>
          <a:xfrm>
            <a:off x="380568" y="3112338"/>
            <a:ext cx="5862900" cy="1541248"/>
            <a:chOff x="380568" y="3112338"/>
            <a:chExt cx="5862900" cy="1541248"/>
          </a:xfrm>
        </p:grpSpPr>
        <p:grpSp>
          <p:nvGrpSpPr>
            <p:cNvPr id="120" name="组合 119"/>
            <p:cNvGrpSpPr/>
            <p:nvPr/>
          </p:nvGrpSpPr>
          <p:grpSpPr>
            <a:xfrm>
              <a:off x="1435100" y="3112338"/>
              <a:ext cx="4808368" cy="1541248"/>
              <a:chOff x="2854497" y="4184955"/>
              <a:chExt cx="4808368" cy="1541248"/>
            </a:xfrm>
          </p:grpSpPr>
          <p:pic>
            <p:nvPicPr>
              <p:cNvPr id="129" name="Picture 74"/>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850956" y="4430803"/>
                <a:ext cx="1079500" cy="1252537"/>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0" name="Picture 79"/>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82531" y="4430803"/>
                <a:ext cx="1079500" cy="1252537"/>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lgn="ctr">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1" name="Picture 80"/>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144269" y="4473665"/>
                <a:ext cx="1079500"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2" name="AutoShape 81"/>
              <p:cNvCxnSpPr>
                <a:cxnSpLocks noChangeShapeType="1"/>
              </p:cNvCxnSpPr>
              <p:nvPr/>
            </p:nvCxnSpPr>
            <p:spPr bwMode="auto">
              <a:xfrm rot="5400000" flipV="1">
                <a:off x="5347719" y="3349715"/>
                <a:ext cx="287337" cy="2881313"/>
              </a:xfrm>
              <a:prstGeom prst="bentConnector5">
                <a:avLst>
                  <a:gd name="adj1" fmla="val -108843"/>
                  <a:gd name="adj2" fmla="val 108208"/>
                  <a:gd name="adj3" fmla="val 98338"/>
                </a:avLst>
              </a:prstGeom>
              <a:noFill/>
              <a:ln w="19050">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 name="Rectangle 82"/>
              <p:cNvSpPr>
                <a:spLocks noChangeArrowheads="1"/>
              </p:cNvSpPr>
              <p:nvPr/>
            </p:nvSpPr>
            <p:spPr bwMode="auto">
              <a:xfrm flipH="1">
                <a:off x="2854497" y="4184955"/>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134" name="Rectangle 83"/>
              <p:cNvSpPr>
                <a:spLocks noChangeArrowheads="1"/>
              </p:cNvSpPr>
              <p:nvPr/>
            </p:nvSpPr>
            <p:spPr bwMode="auto">
              <a:xfrm flipH="1">
                <a:off x="4555556" y="4383585"/>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135" name="Rectangle 84"/>
              <p:cNvSpPr>
                <a:spLocks noChangeArrowheads="1"/>
              </p:cNvSpPr>
              <p:nvPr/>
            </p:nvSpPr>
            <p:spPr bwMode="auto">
              <a:xfrm flipH="1">
                <a:off x="5949381" y="4394697"/>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136" name="Rectangle 87"/>
              <p:cNvSpPr>
                <a:spLocks noChangeArrowheads="1"/>
              </p:cNvSpPr>
              <p:nvPr/>
            </p:nvSpPr>
            <p:spPr bwMode="auto">
              <a:xfrm flipH="1">
                <a:off x="6931896" y="5310843"/>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nvGrpSpPr>
              <p:cNvPr id="137" name="Group 27"/>
              <p:cNvGrpSpPr>
                <a:grpSpLocks/>
              </p:cNvGrpSpPr>
              <p:nvPr/>
            </p:nvGrpSpPr>
            <p:grpSpPr bwMode="auto">
              <a:xfrm flipH="1" flipV="1">
                <a:off x="4206306" y="4713455"/>
                <a:ext cx="647700" cy="228600"/>
                <a:chOff x="1202" y="2296"/>
                <a:chExt cx="862" cy="635"/>
              </a:xfrm>
            </p:grpSpPr>
            <p:sp>
              <p:nvSpPr>
                <p:cNvPr id="144"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5"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6"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138" name="Group 27"/>
              <p:cNvGrpSpPr>
                <a:grpSpLocks/>
              </p:cNvGrpSpPr>
              <p:nvPr/>
            </p:nvGrpSpPr>
            <p:grpSpPr bwMode="auto">
              <a:xfrm flipH="1" flipV="1">
                <a:off x="5563619" y="4718256"/>
                <a:ext cx="647700" cy="228600"/>
                <a:chOff x="1202" y="2296"/>
                <a:chExt cx="862" cy="635"/>
              </a:xfrm>
            </p:grpSpPr>
            <p:sp>
              <p:nvSpPr>
                <p:cNvPr id="141"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2"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3"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139" name="Rectangle 87"/>
              <p:cNvSpPr>
                <a:spLocks noChangeArrowheads="1"/>
              </p:cNvSpPr>
              <p:nvPr/>
            </p:nvSpPr>
            <p:spPr bwMode="auto">
              <a:xfrm flipH="1">
                <a:off x="3449814" y="5405720"/>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140" name="Rectangle 87"/>
              <p:cNvSpPr>
                <a:spLocks noChangeArrowheads="1"/>
              </p:cNvSpPr>
              <p:nvPr/>
            </p:nvSpPr>
            <p:spPr bwMode="auto">
              <a:xfrm flipH="1">
                <a:off x="4785166" y="5355805"/>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grpSp>
          <p:nvGrpSpPr>
            <p:cNvPr id="121" name="Group 37"/>
            <p:cNvGrpSpPr>
              <a:grpSpLocks/>
            </p:cNvGrpSpPr>
            <p:nvPr/>
          </p:nvGrpSpPr>
          <p:grpSpPr bwMode="auto">
            <a:xfrm>
              <a:off x="755650" y="3443911"/>
              <a:ext cx="958850" cy="401637"/>
              <a:chOff x="476" y="2614"/>
              <a:chExt cx="604" cy="253"/>
            </a:xfrm>
          </p:grpSpPr>
          <p:sp>
            <p:nvSpPr>
              <p:cNvPr id="127" name="Line 12"/>
              <p:cNvSpPr>
                <a:spLocks noChangeShapeType="1"/>
              </p:cNvSpPr>
              <p:nvPr/>
            </p:nvSpPr>
            <p:spPr bwMode="auto">
              <a:xfrm>
                <a:off x="665" y="2749"/>
                <a:ext cx="415" cy="0"/>
              </a:xfrm>
              <a:prstGeom prst="line">
                <a:avLst/>
              </a:prstGeom>
              <a:noFill/>
              <a:ln w="28575" cap="sq">
                <a:solidFill>
                  <a:schemeClr val="tx1"/>
                </a:solidFill>
                <a:round/>
                <a:headEnd type="oval" w="med" len="med"/>
                <a:tailEnd type="triangle"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 name="Rectangle 15"/>
              <p:cNvSpPr>
                <a:spLocks noChangeArrowheads="1"/>
              </p:cNvSpPr>
              <p:nvPr/>
            </p:nvSpPr>
            <p:spPr bwMode="auto">
              <a:xfrm>
                <a:off x="476" y="2614"/>
                <a:ext cx="337" cy="2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zh-CN" b="0">
                  <a:solidFill>
                    <a:srgbClr val="CC0066"/>
                  </a:solidFill>
                </a:endParaRPr>
              </a:p>
            </p:txBody>
          </p:sp>
        </p:grpSp>
        <p:sp>
          <p:nvSpPr>
            <p:cNvPr id="122" name="Text Box 42"/>
            <p:cNvSpPr txBox="1">
              <a:spLocks noChangeArrowheads="1"/>
            </p:cNvSpPr>
            <p:nvPr/>
          </p:nvSpPr>
          <p:spPr bwMode="auto">
            <a:xfrm>
              <a:off x="380568" y="3370479"/>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dirty="0">
                  <a:solidFill>
                    <a:srgbClr val="0000FF"/>
                  </a:solidFill>
                </a:rPr>
                <a:t>p</a:t>
              </a:r>
            </a:p>
          </p:txBody>
        </p:sp>
        <p:sp>
          <p:nvSpPr>
            <p:cNvPr id="123" name="Rectangle 38"/>
            <p:cNvSpPr>
              <a:spLocks noChangeArrowheads="1"/>
            </p:cNvSpPr>
            <p:nvPr/>
          </p:nvSpPr>
          <p:spPr bwMode="auto">
            <a:xfrm flipH="1">
              <a:off x="4653809" y="4235105"/>
              <a:ext cx="635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a:solidFill>
                    <a:srgbClr val="FF0000"/>
                  </a:solidFill>
                  <a:ea typeface="楷体_GB2312" pitchFamily="49" charset="-122"/>
                </a:rPr>
                <a:t>NULL</a:t>
              </a:r>
            </a:p>
          </p:txBody>
        </p:sp>
        <p:sp>
          <p:nvSpPr>
            <p:cNvPr id="124" name="Rectangle 38"/>
            <p:cNvSpPr>
              <a:spLocks noChangeArrowheads="1"/>
            </p:cNvSpPr>
            <p:nvPr/>
          </p:nvSpPr>
          <p:spPr bwMode="auto">
            <a:xfrm flipH="1">
              <a:off x="1782404" y="4218018"/>
              <a:ext cx="635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a:solidFill>
                    <a:srgbClr val="FF0000"/>
                  </a:solidFill>
                  <a:ea typeface="楷体_GB2312" pitchFamily="49" charset="-122"/>
                </a:rPr>
                <a:t>NULL</a:t>
              </a:r>
            </a:p>
          </p:txBody>
        </p:sp>
        <p:sp>
          <p:nvSpPr>
            <p:cNvPr id="125" name="Text Box 42"/>
            <p:cNvSpPr txBox="1">
              <a:spLocks noChangeArrowheads="1"/>
            </p:cNvSpPr>
            <p:nvPr/>
          </p:nvSpPr>
          <p:spPr bwMode="auto">
            <a:xfrm>
              <a:off x="4652338" y="3693566"/>
              <a:ext cx="658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dirty="0">
                  <a:solidFill>
                    <a:srgbClr val="0000FF"/>
                  </a:solidFill>
                </a:rPr>
                <a:t>this</a:t>
              </a:r>
            </a:p>
          </p:txBody>
        </p:sp>
        <p:sp>
          <p:nvSpPr>
            <p:cNvPr id="126" name="Rectangle 38"/>
            <p:cNvSpPr>
              <a:spLocks noChangeArrowheads="1"/>
            </p:cNvSpPr>
            <p:nvPr/>
          </p:nvSpPr>
          <p:spPr bwMode="auto">
            <a:xfrm flipH="1">
              <a:off x="3117756" y="4168103"/>
              <a:ext cx="635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a:solidFill>
                    <a:srgbClr val="FF0000"/>
                  </a:solidFill>
                  <a:ea typeface="楷体_GB2312" pitchFamily="49" charset="-122"/>
                </a:rPr>
                <a:t>NULL</a:t>
              </a:r>
            </a:p>
          </p:txBody>
        </p:sp>
        <p:sp>
          <p:nvSpPr>
            <p:cNvPr id="149" name="Text Box 42"/>
            <p:cNvSpPr txBox="1">
              <a:spLocks noChangeArrowheads="1"/>
            </p:cNvSpPr>
            <p:nvPr/>
          </p:nvSpPr>
          <p:spPr bwMode="auto">
            <a:xfrm>
              <a:off x="3236268" y="3691547"/>
              <a:ext cx="658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dirty="0">
                  <a:solidFill>
                    <a:srgbClr val="FF0000"/>
                  </a:solidFill>
                </a:rPr>
                <a:t>this</a:t>
              </a:r>
            </a:p>
          </p:txBody>
        </p:sp>
      </p:grpSp>
      <p:sp>
        <p:nvSpPr>
          <p:cNvPr id="148" name="Rectangle 37"/>
          <p:cNvSpPr>
            <a:spLocks noChangeArrowheads="1"/>
          </p:cNvSpPr>
          <p:nvPr/>
        </p:nvSpPr>
        <p:spPr bwMode="auto">
          <a:xfrm>
            <a:off x="3733165" y="5152228"/>
            <a:ext cx="1081087"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ea typeface="楷体_GB2312" pitchFamily="49" charset="-122"/>
              </a:rPr>
              <a:t>递归调调用</a:t>
            </a:r>
            <a:r>
              <a:rPr lang="zh-CN" altLang="en-US" sz="2400" dirty="0" smtClean="0">
                <a:ea typeface="楷体_GB2312" pitchFamily="49" charset="-122"/>
              </a:rPr>
              <a:t>返回。</a:t>
            </a:r>
            <a:endParaRPr lang="en-US" altLang="zh-CN" sz="2400" dirty="0">
              <a:ea typeface="楷体_GB2312" pitchFamily="49" charset="-122"/>
            </a:endParaRPr>
          </a:p>
        </p:txBody>
      </p:sp>
      <p:cxnSp>
        <p:nvCxnSpPr>
          <p:cNvPr id="150" name="肘形连接符 149"/>
          <p:cNvCxnSpPr/>
          <p:nvPr/>
        </p:nvCxnSpPr>
        <p:spPr>
          <a:xfrm rot="5400000" flipH="1">
            <a:off x="4272699" y="3441722"/>
            <a:ext cx="2019" cy="1416070"/>
          </a:xfrm>
          <a:prstGeom prst="bentConnector3">
            <a:avLst>
              <a:gd name="adj1" fmla="val -50536850"/>
            </a:avLst>
          </a:prstGeom>
          <a:noFill/>
          <a:ln w="19050">
            <a:solidFill>
              <a:srgbClr val="0000FF"/>
            </a:solidFill>
            <a:prstDash val="dash"/>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6144270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AutoShape 5"/>
          <p:cNvSpPr>
            <a:spLocks noChangeArrowheads="1"/>
          </p:cNvSpPr>
          <p:nvPr/>
        </p:nvSpPr>
        <p:spPr bwMode="auto">
          <a:xfrm>
            <a:off x="938151" y="2435773"/>
            <a:ext cx="1785999" cy="291855"/>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a:xfrm>
            <a:off x="0" y="3177"/>
            <a:ext cx="9144000" cy="760258"/>
          </a:xfrm>
        </p:spPr>
        <p:txBody>
          <a:bodyPr/>
          <a:lstStyle/>
          <a:p>
            <a:r>
              <a:rPr lang="zh-CN" altLang="en-US" dirty="0"/>
              <a:t>析构函数调用案例解析</a:t>
            </a:r>
          </a:p>
        </p:txBody>
      </p:sp>
      <p:sp>
        <p:nvSpPr>
          <p:cNvPr id="3" name="内容占位符 2"/>
          <p:cNvSpPr>
            <a:spLocks noGrp="1"/>
          </p:cNvSpPr>
          <p:nvPr>
            <p:ph idx="1"/>
          </p:nvPr>
        </p:nvSpPr>
        <p:spPr>
          <a:xfrm>
            <a:off x="461963" y="844010"/>
            <a:ext cx="5280915" cy="2244880"/>
          </a:xfrm>
        </p:spPr>
        <p:txBody>
          <a:bodyPr>
            <a:normAutofit/>
          </a:bodyPr>
          <a:lstStyle/>
          <a:p>
            <a:pPr marL="0" indent="0">
              <a:lnSpc>
                <a:spcPts val="2400"/>
              </a:lnSpc>
              <a:spcBef>
                <a:spcPts val="0"/>
              </a:spcBef>
              <a:buNone/>
            </a:pPr>
            <a:r>
              <a:rPr lang="en-US" altLang="zh-CN" sz="1800" dirty="0" err="1">
                <a:solidFill>
                  <a:srgbClr val="2B91AF"/>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m_next</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delete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m_next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CP_ChainDoubleLink</a:t>
            </a:r>
            <a:r>
              <a:rPr lang="zh-CN" altLang="en-US" sz="1800" dirty="0">
                <a:solidFill>
                  <a:srgbClr val="008000"/>
                </a:solidFill>
                <a:latin typeface="新宋体" panose="02010609030101010101" pitchFamily="49" charset="-122"/>
                <a:ea typeface="新宋体" panose="02010609030101010101" pitchFamily="49" charset="-122"/>
              </a:rPr>
              <a:t>的析构函数定义</a:t>
            </a:r>
            <a:r>
              <a:rPr lang="zh-CN" altLang="en-US" sz="1800" dirty="0" smtClean="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74</a:t>
            </a:fld>
            <a:endParaRPr lang="zh-CN" altLang="en-US"/>
          </a:p>
        </p:txBody>
      </p:sp>
      <p:sp>
        <p:nvSpPr>
          <p:cNvPr id="6" name="Line 4"/>
          <p:cNvSpPr>
            <a:spLocks noChangeShapeType="1"/>
          </p:cNvSpPr>
          <p:nvPr/>
        </p:nvSpPr>
        <p:spPr bwMode="auto">
          <a:xfrm flipV="1">
            <a:off x="0" y="715424"/>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Rectangle 13"/>
          <p:cNvSpPr>
            <a:spLocks noChangeArrowheads="1"/>
          </p:cNvSpPr>
          <p:nvPr/>
        </p:nvSpPr>
        <p:spPr bwMode="auto">
          <a:xfrm>
            <a:off x="5580333" y="831194"/>
            <a:ext cx="3454232" cy="830997"/>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smtClean="0">
                <a:latin typeface="新宋体" panose="02010609030101010101" pitchFamily="49" charset="-122"/>
                <a:ea typeface="新宋体" panose="02010609030101010101" pitchFamily="49" charset="-122"/>
              </a:rPr>
              <a:t>CP_ChainDoubleLink</a:t>
            </a:r>
            <a:r>
              <a:rPr lang="en-US" altLang="zh-CN" sz="1800" dirty="0" smtClean="0">
                <a:latin typeface="新宋体" panose="02010609030101010101" pitchFamily="49" charset="-122"/>
                <a:ea typeface="新宋体" panose="02010609030101010101" pitchFamily="49" charset="-122"/>
              </a:rPr>
              <a:t> </a:t>
            </a:r>
            <a:r>
              <a:rPr lang="zh-CN" altLang="zh-CN" sz="1800" dirty="0" smtClean="0">
                <a:latin typeface="新宋体" panose="02010609030101010101" pitchFamily="49" charset="-122"/>
                <a:ea typeface="新宋体" panose="02010609030101010101" pitchFamily="49" charset="-122"/>
              </a:rPr>
              <a:t>*</a:t>
            </a:r>
            <a:r>
              <a:rPr lang="en-US" altLang="zh-CN" sz="1800" dirty="0" smtClean="0">
                <a:latin typeface="新宋体" panose="02010609030101010101" pitchFamily="49" charset="-122"/>
                <a:ea typeface="新宋体" panose="02010609030101010101" pitchFamily="49" charset="-122"/>
              </a:rPr>
              <a:t>p</a:t>
            </a:r>
            <a:r>
              <a:rPr lang="zh-CN" altLang="zh-CN" sz="1800" dirty="0" smtClean="0">
                <a:latin typeface="新宋体" panose="02010609030101010101" pitchFamily="49" charset="-122"/>
                <a:ea typeface="新宋体" panose="02010609030101010101" pitchFamily="49" charset="-122"/>
              </a:rPr>
              <a:t> </a:t>
            </a:r>
            <a:endParaRPr lang="en-US" altLang="zh-CN" sz="1800" dirty="0" smtClean="0">
              <a:latin typeface="新宋体" panose="02010609030101010101" pitchFamily="49" charset="-122"/>
              <a:ea typeface="新宋体" panose="02010609030101010101" pitchFamily="49" charset="-122"/>
            </a:endParaRPr>
          </a:p>
          <a:p>
            <a:pPr>
              <a:spcBef>
                <a:spcPct val="0"/>
              </a:spcBef>
              <a:buNone/>
            </a:pPr>
            <a:r>
              <a:rPr lang="en-US" altLang="zh-CN" sz="1800" dirty="0">
                <a:latin typeface="新宋体" panose="02010609030101010101" pitchFamily="49" charset="-122"/>
                <a:ea typeface="新宋体" panose="02010609030101010101" pitchFamily="49" charset="-122"/>
              </a:rPr>
              <a:t> </a:t>
            </a:r>
            <a:r>
              <a:rPr lang="en-US" altLang="zh-CN" sz="1800" dirty="0" smtClean="0">
                <a:latin typeface="新宋体" panose="02010609030101010101" pitchFamily="49" charset="-122"/>
                <a:ea typeface="新宋体" panose="02010609030101010101" pitchFamily="49" charset="-122"/>
              </a:rPr>
              <a:t>   </a:t>
            </a:r>
            <a:r>
              <a:rPr lang="zh-CN" altLang="zh-CN" sz="1800" dirty="0" smtClean="0">
                <a:latin typeface="新宋体" panose="02010609030101010101" pitchFamily="49" charset="-122"/>
                <a:ea typeface="新宋体" panose="02010609030101010101" pitchFamily="49" charset="-122"/>
              </a:rPr>
              <a:t>= </a:t>
            </a:r>
            <a:r>
              <a:rPr lang="zh-CN" altLang="zh-CN" sz="1800" dirty="0">
                <a:solidFill>
                  <a:srgbClr val="0000FF"/>
                </a:solidFill>
                <a:latin typeface="新宋体" panose="02010609030101010101" pitchFamily="49" charset="-122"/>
                <a:ea typeface="新宋体" panose="02010609030101010101" pitchFamily="49" charset="-122"/>
              </a:rPr>
              <a:t>new </a:t>
            </a:r>
            <a:r>
              <a:rPr lang="en-US" altLang="zh-CN" sz="1800" dirty="0" err="1">
                <a:latin typeface="新宋体" panose="02010609030101010101" pitchFamily="49" charset="-122"/>
                <a:ea typeface="新宋体" panose="02010609030101010101" pitchFamily="49" charset="-122"/>
              </a:rPr>
              <a:t>CP_ChainDoubleLink</a:t>
            </a:r>
            <a:r>
              <a:rPr lang="zh-CN" altLang="zh-CN" sz="1800" dirty="0" smtClean="0">
                <a:latin typeface="新宋体" panose="02010609030101010101" pitchFamily="49" charset="-122"/>
                <a:ea typeface="新宋体" panose="02010609030101010101" pitchFamily="49" charset="-122"/>
              </a:rPr>
              <a:t>;</a:t>
            </a:r>
            <a:endParaRPr lang="zh-CN" altLang="zh-CN" sz="1800" dirty="0">
              <a:latin typeface="新宋体" panose="02010609030101010101" pitchFamily="49" charset="-122"/>
              <a:ea typeface="新宋体" panose="02010609030101010101" pitchFamily="49" charset="-122"/>
            </a:endParaRPr>
          </a:p>
          <a:p>
            <a:pPr eaLnBrk="1" hangingPunct="1">
              <a:spcBef>
                <a:spcPct val="0"/>
              </a:spcBef>
              <a:buFontTx/>
              <a:buNone/>
            </a:pPr>
            <a:r>
              <a:rPr lang="zh-CN" altLang="zh-CN" sz="1800" dirty="0">
                <a:solidFill>
                  <a:srgbClr val="0000FF"/>
                </a:solidFill>
                <a:latin typeface="新宋体" panose="02010609030101010101" pitchFamily="49" charset="-122"/>
                <a:ea typeface="新宋体" panose="02010609030101010101" pitchFamily="49" charset="-122"/>
              </a:rPr>
              <a:t>delete </a:t>
            </a:r>
            <a:r>
              <a:rPr lang="en-US" altLang="zh-CN" sz="1800" dirty="0">
                <a:latin typeface="新宋体" panose="02010609030101010101" pitchFamily="49" charset="-122"/>
                <a:ea typeface="新宋体" panose="02010609030101010101" pitchFamily="49" charset="-122"/>
              </a:rPr>
              <a:t>p</a:t>
            </a:r>
            <a:r>
              <a:rPr lang="zh-CN" altLang="zh-CN" sz="1800" dirty="0">
                <a:latin typeface="新宋体" panose="02010609030101010101" pitchFamily="49" charset="-122"/>
                <a:ea typeface="新宋体" panose="02010609030101010101" pitchFamily="49" charset="-122"/>
              </a:rPr>
              <a:t>;</a:t>
            </a:r>
          </a:p>
        </p:txBody>
      </p:sp>
      <p:sp>
        <p:nvSpPr>
          <p:cNvPr id="39" name="Text Box 9"/>
          <p:cNvSpPr txBox="1">
            <a:spLocks noChangeArrowheads="1"/>
          </p:cNvSpPr>
          <p:nvPr/>
        </p:nvSpPr>
        <p:spPr bwMode="auto">
          <a:xfrm>
            <a:off x="5580333" y="1681474"/>
            <a:ext cx="3454232" cy="54064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lgn="ctr">
              <a:spcBef>
                <a:spcPct val="0"/>
              </a:spcBef>
              <a:buNone/>
            </a:pPr>
            <a:r>
              <a:rPr lang="zh-CN" altLang="en-US" sz="2000" dirty="0" smtClean="0">
                <a:ea typeface="楷体_GB2312" pitchFamily="49" charset="-122"/>
                <a:sym typeface="Wingdings" panose="05000000000000000000" pitchFamily="2" charset="2"/>
              </a:rPr>
              <a:t>以此为例。</a:t>
            </a:r>
            <a:endParaRPr lang="en-US" altLang="zh-CN" sz="2000" dirty="0">
              <a:solidFill>
                <a:srgbClr val="0000FF"/>
              </a:solidFill>
              <a:ea typeface="楷体_GB2312" pitchFamily="49" charset="-122"/>
              <a:sym typeface="Wingdings" panose="05000000000000000000" pitchFamily="2" charset="2"/>
            </a:endParaRPr>
          </a:p>
        </p:txBody>
      </p:sp>
      <p:grpSp>
        <p:nvGrpSpPr>
          <p:cNvPr id="11" name="组合 10"/>
          <p:cNvGrpSpPr/>
          <p:nvPr/>
        </p:nvGrpSpPr>
        <p:grpSpPr>
          <a:xfrm>
            <a:off x="380568" y="3112338"/>
            <a:ext cx="5862900" cy="1541248"/>
            <a:chOff x="380568" y="3112338"/>
            <a:chExt cx="5862900" cy="1541248"/>
          </a:xfrm>
        </p:grpSpPr>
        <p:sp>
          <p:nvSpPr>
            <p:cNvPr id="80" name="AutoShape 3"/>
            <p:cNvSpPr>
              <a:spLocks noChangeAspect="1" noChangeArrowheads="1" noTextEdit="1"/>
            </p:cNvSpPr>
            <p:nvPr/>
          </p:nvSpPr>
          <p:spPr bwMode="auto">
            <a:xfrm>
              <a:off x="4436776" y="3353332"/>
              <a:ext cx="1079500" cy="1252537"/>
            </a:xfrm>
            <a:prstGeom prst="rect">
              <a:avLst/>
            </a:prstGeom>
            <a:solidFill>
              <a:srgbClr val="FF99FF"/>
            </a:solidFill>
            <a:ln w="9525" cap="flat" cmpd="sng" algn="ctr">
              <a:solidFill>
                <a:srgbClr val="FF99FF"/>
              </a:solidFill>
              <a:prstDash val="solid"/>
              <a:miter lim="800000"/>
              <a:headEnd type="none" w="med" len="med"/>
              <a:tailEnd type="none" w="med" len="med"/>
            </a:ln>
          </p:spPr>
          <p:txBody>
            <a:bodyPr vert="horz" wrap="square" lIns="91440" tIns="45720" rIns="91440" bIns="45720" numCol="1" anchor="t" anchorCtr="0" compatLnSpc="1">
              <a:prstTxWarp prst="textNoShape">
                <a:avLst/>
              </a:prstTxWarp>
            </a:bodyPr>
            <a:lstStyle/>
            <a:p>
              <a:endParaRPr lang="zh-CN" altLang="en-US"/>
            </a:p>
          </p:txBody>
        </p:sp>
        <p:grpSp>
          <p:nvGrpSpPr>
            <p:cNvPr id="83" name="组合 82"/>
            <p:cNvGrpSpPr/>
            <p:nvPr/>
          </p:nvGrpSpPr>
          <p:grpSpPr>
            <a:xfrm>
              <a:off x="380568" y="3112338"/>
              <a:ext cx="5862900" cy="1541248"/>
              <a:chOff x="380568" y="3112338"/>
              <a:chExt cx="5862900" cy="1541248"/>
            </a:xfrm>
          </p:grpSpPr>
          <p:grpSp>
            <p:nvGrpSpPr>
              <p:cNvPr id="84" name="组合 83"/>
              <p:cNvGrpSpPr/>
              <p:nvPr/>
            </p:nvGrpSpPr>
            <p:grpSpPr>
              <a:xfrm>
                <a:off x="1435100" y="3112338"/>
                <a:ext cx="4808368" cy="1541248"/>
                <a:chOff x="2854497" y="4184955"/>
                <a:chExt cx="4808368" cy="1541248"/>
              </a:xfrm>
            </p:grpSpPr>
            <p:pic>
              <p:nvPicPr>
                <p:cNvPr id="94" name="Picture 74"/>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850956" y="4430803"/>
                  <a:ext cx="1079500" cy="1252537"/>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79"/>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82531" y="4430803"/>
                  <a:ext cx="1079500" cy="1252537"/>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lgn="ctr">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80"/>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144269" y="4473665"/>
                  <a:ext cx="1079500"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7" name="AutoShape 81"/>
                <p:cNvCxnSpPr>
                  <a:cxnSpLocks noChangeShapeType="1"/>
                </p:cNvCxnSpPr>
                <p:nvPr/>
              </p:nvCxnSpPr>
              <p:spPr bwMode="auto">
                <a:xfrm rot="5400000" flipV="1">
                  <a:off x="5347719" y="3349715"/>
                  <a:ext cx="287337" cy="2881313"/>
                </a:xfrm>
                <a:prstGeom prst="bentConnector5">
                  <a:avLst>
                    <a:gd name="adj1" fmla="val -108843"/>
                    <a:gd name="adj2" fmla="val 108208"/>
                    <a:gd name="adj3" fmla="val 98338"/>
                  </a:avLst>
                </a:prstGeom>
                <a:noFill/>
                <a:ln w="19050">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8" name="Rectangle 82"/>
                <p:cNvSpPr>
                  <a:spLocks noChangeArrowheads="1"/>
                </p:cNvSpPr>
                <p:nvPr/>
              </p:nvSpPr>
              <p:spPr bwMode="auto">
                <a:xfrm flipH="1">
                  <a:off x="2854497" y="4184955"/>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99" name="Rectangle 83"/>
                <p:cNvSpPr>
                  <a:spLocks noChangeArrowheads="1"/>
                </p:cNvSpPr>
                <p:nvPr/>
              </p:nvSpPr>
              <p:spPr bwMode="auto">
                <a:xfrm flipH="1">
                  <a:off x="4555556" y="4383585"/>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100" name="Rectangle 84"/>
                <p:cNvSpPr>
                  <a:spLocks noChangeArrowheads="1"/>
                </p:cNvSpPr>
                <p:nvPr/>
              </p:nvSpPr>
              <p:spPr bwMode="auto">
                <a:xfrm flipH="1">
                  <a:off x="5949381" y="4394697"/>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101" name="Rectangle 87"/>
                <p:cNvSpPr>
                  <a:spLocks noChangeArrowheads="1"/>
                </p:cNvSpPr>
                <p:nvPr/>
              </p:nvSpPr>
              <p:spPr bwMode="auto">
                <a:xfrm flipH="1">
                  <a:off x="6931896" y="5310843"/>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nvGrpSpPr>
                <p:cNvPr id="102" name="Group 27"/>
                <p:cNvGrpSpPr>
                  <a:grpSpLocks/>
                </p:cNvGrpSpPr>
                <p:nvPr/>
              </p:nvGrpSpPr>
              <p:grpSpPr bwMode="auto">
                <a:xfrm flipH="1" flipV="1">
                  <a:off x="4206306" y="4713455"/>
                  <a:ext cx="647700" cy="228600"/>
                  <a:chOff x="1202" y="2296"/>
                  <a:chExt cx="862" cy="635"/>
                </a:xfrm>
              </p:grpSpPr>
              <p:sp>
                <p:nvSpPr>
                  <p:cNvPr id="109"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103" name="Group 27"/>
                <p:cNvGrpSpPr>
                  <a:grpSpLocks/>
                </p:cNvGrpSpPr>
                <p:nvPr/>
              </p:nvGrpSpPr>
              <p:grpSpPr bwMode="auto">
                <a:xfrm flipH="1" flipV="1">
                  <a:off x="5563619" y="4718256"/>
                  <a:ext cx="647700" cy="228600"/>
                  <a:chOff x="1202" y="2296"/>
                  <a:chExt cx="862" cy="635"/>
                </a:xfrm>
              </p:grpSpPr>
              <p:sp>
                <p:nvSpPr>
                  <p:cNvPr id="106"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7"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8"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104" name="Rectangle 87"/>
                <p:cNvSpPr>
                  <a:spLocks noChangeArrowheads="1"/>
                </p:cNvSpPr>
                <p:nvPr/>
              </p:nvSpPr>
              <p:spPr bwMode="auto">
                <a:xfrm flipH="1">
                  <a:off x="3449814" y="5405720"/>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105" name="Rectangle 87"/>
                <p:cNvSpPr>
                  <a:spLocks noChangeArrowheads="1"/>
                </p:cNvSpPr>
                <p:nvPr/>
              </p:nvSpPr>
              <p:spPr bwMode="auto">
                <a:xfrm flipH="1">
                  <a:off x="4785166" y="5355805"/>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grpSp>
            <p:nvGrpSpPr>
              <p:cNvPr id="85" name="Group 37"/>
              <p:cNvGrpSpPr>
                <a:grpSpLocks/>
              </p:cNvGrpSpPr>
              <p:nvPr/>
            </p:nvGrpSpPr>
            <p:grpSpPr bwMode="auto">
              <a:xfrm>
                <a:off x="755650" y="3443911"/>
                <a:ext cx="958850" cy="401637"/>
                <a:chOff x="476" y="2614"/>
                <a:chExt cx="604" cy="253"/>
              </a:xfrm>
            </p:grpSpPr>
            <p:sp>
              <p:nvSpPr>
                <p:cNvPr id="92" name="Line 12"/>
                <p:cNvSpPr>
                  <a:spLocks noChangeShapeType="1"/>
                </p:cNvSpPr>
                <p:nvPr/>
              </p:nvSpPr>
              <p:spPr bwMode="auto">
                <a:xfrm>
                  <a:off x="665" y="2749"/>
                  <a:ext cx="415" cy="0"/>
                </a:xfrm>
                <a:prstGeom prst="line">
                  <a:avLst/>
                </a:prstGeom>
                <a:noFill/>
                <a:ln w="28575" cap="sq">
                  <a:solidFill>
                    <a:schemeClr val="tx1"/>
                  </a:solidFill>
                  <a:round/>
                  <a:headEnd type="oval" w="med" len="med"/>
                  <a:tailEnd type="triangle"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3" name="Rectangle 15"/>
                <p:cNvSpPr>
                  <a:spLocks noChangeArrowheads="1"/>
                </p:cNvSpPr>
                <p:nvPr/>
              </p:nvSpPr>
              <p:spPr bwMode="auto">
                <a:xfrm>
                  <a:off x="476" y="2614"/>
                  <a:ext cx="337" cy="2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zh-CN" b="0">
                    <a:solidFill>
                      <a:srgbClr val="CC0066"/>
                    </a:solidFill>
                  </a:endParaRPr>
                </a:p>
              </p:txBody>
            </p:sp>
          </p:grpSp>
          <p:sp>
            <p:nvSpPr>
              <p:cNvPr id="86" name="Text Box 42"/>
              <p:cNvSpPr txBox="1">
                <a:spLocks noChangeArrowheads="1"/>
              </p:cNvSpPr>
              <p:nvPr/>
            </p:nvSpPr>
            <p:spPr bwMode="auto">
              <a:xfrm>
                <a:off x="380568" y="3370479"/>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dirty="0">
                    <a:solidFill>
                      <a:srgbClr val="0000FF"/>
                    </a:solidFill>
                  </a:rPr>
                  <a:t>p</a:t>
                </a:r>
              </a:p>
            </p:txBody>
          </p:sp>
          <p:sp>
            <p:nvSpPr>
              <p:cNvPr id="87" name="Rectangle 38"/>
              <p:cNvSpPr>
                <a:spLocks noChangeArrowheads="1"/>
              </p:cNvSpPr>
              <p:nvPr/>
            </p:nvSpPr>
            <p:spPr bwMode="auto">
              <a:xfrm flipH="1">
                <a:off x="4653809" y="4235105"/>
                <a:ext cx="635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a:solidFill>
                      <a:srgbClr val="FF0000"/>
                    </a:solidFill>
                    <a:ea typeface="楷体_GB2312" pitchFamily="49" charset="-122"/>
                  </a:rPr>
                  <a:t>NULL</a:t>
                </a:r>
              </a:p>
            </p:txBody>
          </p:sp>
          <p:sp>
            <p:nvSpPr>
              <p:cNvPr id="88" name="Rectangle 38"/>
              <p:cNvSpPr>
                <a:spLocks noChangeArrowheads="1"/>
              </p:cNvSpPr>
              <p:nvPr/>
            </p:nvSpPr>
            <p:spPr bwMode="auto">
              <a:xfrm flipH="1">
                <a:off x="1782404" y="4218018"/>
                <a:ext cx="635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a:solidFill>
                      <a:srgbClr val="FF0000"/>
                    </a:solidFill>
                    <a:ea typeface="楷体_GB2312" pitchFamily="49" charset="-122"/>
                  </a:rPr>
                  <a:t>NULL</a:t>
                </a:r>
              </a:p>
            </p:txBody>
          </p:sp>
          <p:sp>
            <p:nvSpPr>
              <p:cNvPr id="90" name="Rectangle 38"/>
              <p:cNvSpPr>
                <a:spLocks noChangeArrowheads="1"/>
              </p:cNvSpPr>
              <p:nvPr/>
            </p:nvSpPr>
            <p:spPr bwMode="auto">
              <a:xfrm flipH="1">
                <a:off x="3117756" y="4168103"/>
                <a:ext cx="635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a:solidFill>
                      <a:srgbClr val="FF0000"/>
                    </a:solidFill>
                    <a:ea typeface="楷体_GB2312" pitchFamily="49" charset="-122"/>
                  </a:rPr>
                  <a:t>NULL</a:t>
                </a:r>
              </a:p>
            </p:txBody>
          </p:sp>
          <p:sp>
            <p:nvSpPr>
              <p:cNvPr id="91" name="Text Box 42"/>
              <p:cNvSpPr txBox="1">
                <a:spLocks noChangeArrowheads="1"/>
              </p:cNvSpPr>
              <p:nvPr/>
            </p:nvSpPr>
            <p:spPr bwMode="auto">
              <a:xfrm>
                <a:off x="3236268" y="3691547"/>
                <a:ext cx="658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dirty="0">
                    <a:solidFill>
                      <a:srgbClr val="0000FF"/>
                    </a:solidFill>
                  </a:rPr>
                  <a:t>this</a:t>
                </a:r>
              </a:p>
            </p:txBody>
          </p:sp>
        </p:grpSp>
      </p:grpSp>
    </p:spTree>
    <p:extLst>
      <p:ext uri="{BB962C8B-B14F-4D97-AF65-F5344CB8AC3E}">
        <p14:creationId xmlns:p14="http://schemas.microsoft.com/office/powerpoint/2010/main" val="128100869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AutoShape 3"/>
          <p:cNvSpPr>
            <a:spLocks noChangeAspect="1" noChangeArrowheads="1" noTextEdit="1"/>
          </p:cNvSpPr>
          <p:nvPr/>
        </p:nvSpPr>
        <p:spPr bwMode="auto">
          <a:xfrm>
            <a:off x="3067670" y="3352921"/>
            <a:ext cx="1079500" cy="1252537"/>
          </a:xfrm>
          <a:prstGeom prst="rect">
            <a:avLst/>
          </a:prstGeom>
          <a:solidFill>
            <a:srgbClr val="FF99FF"/>
          </a:solidFill>
          <a:ln w="9525" cap="flat" cmpd="sng" algn="ctr">
            <a:solidFill>
              <a:srgbClr val="FF99FF"/>
            </a:solidFill>
            <a:prstDash val="solid"/>
            <a:miter lim="800000"/>
            <a:headEnd type="none" w="med" len="med"/>
            <a:tailEnd type="none" w="med" len="med"/>
          </a:ln>
        </p:spPr>
        <p:txBody>
          <a:bodyPr vert="horz" wrap="square" lIns="91440" tIns="45720" rIns="91440" bIns="45720" numCol="1" anchor="t" anchorCtr="0" compatLnSpc="1">
            <a:prstTxWarp prst="textNoShape">
              <a:avLst/>
            </a:prstTxWarp>
          </a:bodyPr>
          <a:lstStyle/>
          <a:p>
            <a:endParaRPr lang="zh-CN" altLang="en-US"/>
          </a:p>
        </p:txBody>
      </p:sp>
      <p:sp>
        <p:nvSpPr>
          <p:cNvPr id="2" name="标题 1"/>
          <p:cNvSpPr>
            <a:spLocks noGrp="1"/>
          </p:cNvSpPr>
          <p:nvPr>
            <p:ph type="title"/>
          </p:nvPr>
        </p:nvSpPr>
        <p:spPr>
          <a:xfrm>
            <a:off x="0" y="3177"/>
            <a:ext cx="9144000" cy="760258"/>
          </a:xfrm>
        </p:spPr>
        <p:txBody>
          <a:bodyPr/>
          <a:lstStyle/>
          <a:p>
            <a:r>
              <a:rPr lang="zh-CN" altLang="en-US" dirty="0"/>
              <a:t>析构函数调用案例解析</a:t>
            </a:r>
          </a:p>
        </p:txBody>
      </p:sp>
      <p:sp>
        <p:nvSpPr>
          <p:cNvPr id="3" name="内容占位符 2"/>
          <p:cNvSpPr>
            <a:spLocks noGrp="1"/>
          </p:cNvSpPr>
          <p:nvPr>
            <p:ph idx="1"/>
          </p:nvPr>
        </p:nvSpPr>
        <p:spPr>
          <a:xfrm>
            <a:off x="461963" y="844010"/>
            <a:ext cx="5280915" cy="2244880"/>
          </a:xfrm>
        </p:spPr>
        <p:txBody>
          <a:bodyPr>
            <a:normAutofit/>
          </a:bodyPr>
          <a:lstStyle/>
          <a:p>
            <a:pPr marL="0" indent="0">
              <a:lnSpc>
                <a:spcPts val="2400"/>
              </a:lnSpc>
              <a:spcBef>
                <a:spcPts val="0"/>
              </a:spcBef>
              <a:buNone/>
            </a:pPr>
            <a:r>
              <a:rPr lang="en-US" altLang="zh-CN" sz="1800" dirty="0" err="1">
                <a:solidFill>
                  <a:srgbClr val="2B91AF"/>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m_next</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delete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m_next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CP_ChainDoubleLink</a:t>
            </a:r>
            <a:r>
              <a:rPr lang="zh-CN" altLang="en-US" sz="1800" dirty="0">
                <a:solidFill>
                  <a:srgbClr val="008000"/>
                </a:solidFill>
                <a:latin typeface="新宋体" panose="02010609030101010101" pitchFamily="49" charset="-122"/>
                <a:ea typeface="新宋体" panose="02010609030101010101" pitchFamily="49" charset="-122"/>
              </a:rPr>
              <a:t>的析构函数定义</a:t>
            </a:r>
            <a:r>
              <a:rPr lang="zh-CN" altLang="en-US" sz="1800" dirty="0" smtClean="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75</a:t>
            </a:fld>
            <a:endParaRPr lang="zh-CN" altLang="en-US"/>
          </a:p>
        </p:txBody>
      </p:sp>
      <p:sp>
        <p:nvSpPr>
          <p:cNvPr id="6" name="Line 4"/>
          <p:cNvSpPr>
            <a:spLocks noChangeShapeType="1"/>
          </p:cNvSpPr>
          <p:nvPr/>
        </p:nvSpPr>
        <p:spPr bwMode="auto">
          <a:xfrm flipV="1">
            <a:off x="0" y="715424"/>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Rectangle 13"/>
          <p:cNvSpPr>
            <a:spLocks noChangeArrowheads="1"/>
          </p:cNvSpPr>
          <p:nvPr/>
        </p:nvSpPr>
        <p:spPr bwMode="auto">
          <a:xfrm>
            <a:off x="5580333" y="831194"/>
            <a:ext cx="3454232" cy="830997"/>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smtClean="0">
                <a:latin typeface="新宋体" panose="02010609030101010101" pitchFamily="49" charset="-122"/>
                <a:ea typeface="新宋体" panose="02010609030101010101" pitchFamily="49" charset="-122"/>
              </a:rPr>
              <a:t>CP_ChainDoubleLink</a:t>
            </a:r>
            <a:r>
              <a:rPr lang="en-US" altLang="zh-CN" sz="1800" dirty="0" smtClean="0">
                <a:latin typeface="新宋体" panose="02010609030101010101" pitchFamily="49" charset="-122"/>
                <a:ea typeface="新宋体" panose="02010609030101010101" pitchFamily="49" charset="-122"/>
              </a:rPr>
              <a:t> </a:t>
            </a:r>
            <a:r>
              <a:rPr lang="zh-CN" altLang="zh-CN" sz="1800" dirty="0" smtClean="0">
                <a:latin typeface="新宋体" panose="02010609030101010101" pitchFamily="49" charset="-122"/>
                <a:ea typeface="新宋体" panose="02010609030101010101" pitchFamily="49" charset="-122"/>
              </a:rPr>
              <a:t>*</a:t>
            </a:r>
            <a:r>
              <a:rPr lang="en-US" altLang="zh-CN" sz="1800" dirty="0" smtClean="0">
                <a:latin typeface="新宋体" panose="02010609030101010101" pitchFamily="49" charset="-122"/>
                <a:ea typeface="新宋体" panose="02010609030101010101" pitchFamily="49" charset="-122"/>
              </a:rPr>
              <a:t>p</a:t>
            </a:r>
            <a:r>
              <a:rPr lang="zh-CN" altLang="zh-CN" sz="1800" dirty="0" smtClean="0">
                <a:latin typeface="新宋体" panose="02010609030101010101" pitchFamily="49" charset="-122"/>
                <a:ea typeface="新宋体" panose="02010609030101010101" pitchFamily="49" charset="-122"/>
              </a:rPr>
              <a:t> </a:t>
            </a:r>
            <a:endParaRPr lang="en-US" altLang="zh-CN" sz="1800" dirty="0" smtClean="0">
              <a:latin typeface="新宋体" panose="02010609030101010101" pitchFamily="49" charset="-122"/>
              <a:ea typeface="新宋体" panose="02010609030101010101" pitchFamily="49" charset="-122"/>
            </a:endParaRPr>
          </a:p>
          <a:p>
            <a:pPr>
              <a:spcBef>
                <a:spcPct val="0"/>
              </a:spcBef>
              <a:buNone/>
            </a:pPr>
            <a:r>
              <a:rPr lang="en-US" altLang="zh-CN" sz="1800" dirty="0">
                <a:latin typeface="新宋体" panose="02010609030101010101" pitchFamily="49" charset="-122"/>
                <a:ea typeface="新宋体" panose="02010609030101010101" pitchFamily="49" charset="-122"/>
              </a:rPr>
              <a:t> </a:t>
            </a:r>
            <a:r>
              <a:rPr lang="en-US" altLang="zh-CN" sz="1800" dirty="0" smtClean="0">
                <a:latin typeface="新宋体" panose="02010609030101010101" pitchFamily="49" charset="-122"/>
                <a:ea typeface="新宋体" panose="02010609030101010101" pitchFamily="49" charset="-122"/>
              </a:rPr>
              <a:t>   </a:t>
            </a:r>
            <a:r>
              <a:rPr lang="zh-CN" altLang="zh-CN" sz="1800" dirty="0" smtClean="0">
                <a:latin typeface="新宋体" panose="02010609030101010101" pitchFamily="49" charset="-122"/>
                <a:ea typeface="新宋体" panose="02010609030101010101" pitchFamily="49" charset="-122"/>
              </a:rPr>
              <a:t>= </a:t>
            </a:r>
            <a:r>
              <a:rPr lang="zh-CN" altLang="zh-CN" sz="1800" dirty="0">
                <a:solidFill>
                  <a:srgbClr val="0000FF"/>
                </a:solidFill>
                <a:latin typeface="新宋体" panose="02010609030101010101" pitchFamily="49" charset="-122"/>
                <a:ea typeface="新宋体" panose="02010609030101010101" pitchFamily="49" charset="-122"/>
              </a:rPr>
              <a:t>new </a:t>
            </a:r>
            <a:r>
              <a:rPr lang="en-US" altLang="zh-CN" sz="1800" dirty="0" err="1">
                <a:latin typeface="新宋体" panose="02010609030101010101" pitchFamily="49" charset="-122"/>
                <a:ea typeface="新宋体" panose="02010609030101010101" pitchFamily="49" charset="-122"/>
              </a:rPr>
              <a:t>CP_ChainDoubleLink</a:t>
            </a:r>
            <a:r>
              <a:rPr lang="zh-CN" altLang="zh-CN" sz="1800" dirty="0" smtClean="0">
                <a:latin typeface="新宋体" panose="02010609030101010101" pitchFamily="49" charset="-122"/>
                <a:ea typeface="新宋体" panose="02010609030101010101" pitchFamily="49" charset="-122"/>
              </a:rPr>
              <a:t>;</a:t>
            </a:r>
            <a:endParaRPr lang="zh-CN" altLang="zh-CN" sz="1800" dirty="0">
              <a:latin typeface="新宋体" panose="02010609030101010101" pitchFamily="49" charset="-122"/>
              <a:ea typeface="新宋体" panose="02010609030101010101" pitchFamily="49" charset="-122"/>
            </a:endParaRPr>
          </a:p>
          <a:p>
            <a:pPr eaLnBrk="1" hangingPunct="1">
              <a:spcBef>
                <a:spcPct val="0"/>
              </a:spcBef>
              <a:buFontTx/>
              <a:buNone/>
            </a:pPr>
            <a:r>
              <a:rPr lang="zh-CN" altLang="zh-CN" sz="1800" dirty="0">
                <a:solidFill>
                  <a:srgbClr val="0000FF"/>
                </a:solidFill>
                <a:latin typeface="新宋体" panose="02010609030101010101" pitchFamily="49" charset="-122"/>
                <a:ea typeface="新宋体" panose="02010609030101010101" pitchFamily="49" charset="-122"/>
              </a:rPr>
              <a:t>delete </a:t>
            </a:r>
            <a:r>
              <a:rPr lang="en-US" altLang="zh-CN" sz="1800" dirty="0">
                <a:latin typeface="新宋体" panose="02010609030101010101" pitchFamily="49" charset="-122"/>
                <a:ea typeface="新宋体" panose="02010609030101010101" pitchFamily="49" charset="-122"/>
              </a:rPr>
              <a:t>p</a:t>
            </a:r>
            <a:r>
              <a:rPr lang="zh-CN" altLang="zh-CN" sz="1800" dirty="0">
                <a:latin typeface="新宋体" panose="02010609030101010101" pitchFamily="49" charset="-122"/>
                <a:ea typeface="新宋体" panose="02010609030101010101" pitchFamily="49" charset="-122"/>
              </a:rPr>
              <a:t>;</a:t>
            </a:r>
          </a:p>
        </p:txBody>
      </p:sp>
      <p:sp>
        <p:nvSpPr>
          <p:cNvPr id="39" name="Text Box 9"/>
          <p:cNvSpPr txBox="1">
            <a:spLocks noChangeArrowheads="1"/>
          </p:cNvSpPr>
          <p:nvPr/>
        </p:nvSpPr>
        <p:spPr bwMode="auto">
          <a:xfrm>
            <a:off x="5580333" y="1681474"/>
            <a:ext cx="3454232" cy="54064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lgn="ctr">
              <a:spcBef>
                <a:spcPct val="0"/>
              </a:spcBef>
              <a:buNone/>
            </a:pPr>
            <a:r>
              <a:rPr lang="zh-CN" altLang="en-US" sz="2000" dirty="0" smtClean="0">
                <a:ea typeface="楷体_GB2312" pitchFamily="49" charset="-122"/>
                <a:sym typeface="Wingdings" panose="05000000000000000000" pitchFamily="2" charset="2"/>
              </a:rPr>
              <a:t>以此为例。</a:t>
            </a:r>
            <a:endParaRPr lang="en-US" altLang="zh-CN" sz="2000" dirty="0">
              <a:solidFill>
                <a:srgbClr val="0000FF"/>
              </a:solidFill>
              <a:ea typeface="楷体_GB2312" pitchFamily="49" charset="-122"/>
              <a:sym typeface="Wingdings" panose="05000000000000000000" pitchFamily="2" charset="2"/>
            </a:endParaRPr>
          </a:p>
        </p:txBody>
      </p:sp>
      <p:sp>
        <p:nvSpPr>
          <p:cNvPr id="80" name="AutoShape 5"/>
          <p:cNvSpPr>
            <a:spLocks/>
          </p:cNvSpPr>
          <p:nvPr/>
        </p:nvSpPr>
        <p:spPr bwMode="auto">
          <a:xfrm>
            <a:off x="5600063" y="2282150"/>
            <a:ext cx="3348566" cy="423747"/>
          </a:xfrm>
          <a:prstGeom prst="borderCallout2">
            <a:avLst>
              <a:gd name="adj1" fmla="val 68174"/>
              <a:gd name="adj2" fmla="val -324"/>
              <a:gd name="adj3" fmla="val 67835"/>
              <a:gd name="adj4" fmla="val -2619"/>
              <a:gd name="adj5" fmla="val 97905"/>
              <a:gd name="adj6" fmla="val -13300"/>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ea typeface="楷体_GB2312" pitchFamily="49" charset="-122"/>
              </a:rPr>
              <a:t>运行完析构函数，释放内存。</a:t>
            </a:r>
            <a:endParaRPr lang="zh-CN" altLang="en-US" sz="2000" dirty="0">
              <a:ea typeface="楷体_GB2312" pitchFamily="49" charset="-122"/>
            </a:endParaRPr>
          </a:p>
        </p:txBody>
      </p:sp>
      <p:cxnSp>
        <p:nvCxnSpPr>
          <p:cNvPr id="83" name="肘形连接符 82"/>
          <p:cNvCxnSpPr>
            <a:stCxn id="80" idx="1"/>
            <a:endCxn id="115" idx="2"/>
          </p:cNvCxnSpPr>
          <p:nvPr/>
        </p:nvCxnSpPr>
        <p:spPr>
          <a:xfrm rot="5400000">
            <a:off x="4491103" y="1822214"/>
            <a:ext cx="1899561" cy="3666926"/>
          </a:xfrm>
          <a:prstGeom prst="bentConnector3">
            <a:avLst>
              <a:gd name="adj1" fmla="val 113208"/>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85" name="组合 84"/>
          <p:cNvGrpSpPr/>
          <p:nvPr/>
        </p:nvGrpSpPr>
        <p:grpSpPr>
          <a:xfrm>
            <a:off x="380568" y="3112338"/>
            <a:ext cx="5862900" cy="1541248"/>
            <a:chOff x="380568" y="3112338"/>
            <a:chExt cx="5862900" cy="1541248"/>
          </a:xfrm>
        </p:grpSpPr>
        <p:sp>
          <p:nvSpPr>
            <p:cNvPr id="86" name="AutoShape 3"/>
            <p:cNvSpPr>
              <a:spLocks noChangeAspect="1" noChangeArrowheads="1" noTextEdit="1"/>
            </p:cNvSpPr>
            <p:nvPr/>
          </p:nvSpPr>
          <p:spPr bwMode="auto">
            <a:xfrm>
              <a:off x="4436776" y="3353332"/>
              <a:ext cx="1079500" cy="1252537"/>
            </a:xfrm>
            <a:prstGeom prst="rect">
              <a:avLst/>
            </a:prstGeom>
            <a:solidFill>
              <a:srgbClr val="FF99FF"/>
            </a:solidFill>
            <a:ln w="9525" cap="flat" cmpd="sng" algn="ctr">
              <a:solidFill>
                <a:srgbClr val="FF99FF"/>
              </a:solidFill>
              <a:prstDash val="solid"/>
              <a:miter lim="800000"/>
              <a:headEnd type="none" w="med" len="med"/>
              <a:tailEnd type="none" w="med" len="med"/>
            </a:ln>
          </p:spPr>
          <p:txBody>
            <a:bodyPr vert="horz" wrap="square" lIns="91440" tIns="45720" rIns="91440" bIns="45720" numCol="1" anchor="t" anchorCtr="0" compatLnSpc="1">
              <a:prstTxWarp prst="textNoShape">
                <a:avLst/>
              </a:prstTxWarp>
            </a:bodyPr>
            <a:lstStyle/>
            <a:p>
              <a:endParaRPr lang="zh-CN" altLang="en-US"/>
            </a:p>
          </p:txBody>
        </p:sp>
        <p:grpSp>
          <p:nvGrpSpPr>
            <p:cNvPr id="87" name="组合 86"/>
            <p:cNvGrpSpPr/>
            <p:nvPr/>
          </p:nvGrpSpPr>
          <p:grpSpPr>
            <a:xfrm>
              <a:off x="380568" y="3112338"/>
              <a:ext cx="5862900" cy="1541248"/>
              <a:chOff x="380568" y="3112338"/>
              <a:chExt cx="5862900" cy="1541248"/>
            </a:xfrm>
          </p:grpSpPr>
          <p:grpSp>
            <p:nvGrpSpPr>
              <p:cNvPr id="88" name="组合 87"/>
              <p:cNvGrpSpPr/>
              <p:nvPr/>
            </p:nvGrpSpPr>
            <p:grpSpPr>
              <a:xfrm>
                <a:off x="1435100" y="3112338"/>
                <a:ext cx="4808368" cy="1541248"/>
                <a:chOff x="2854497" y="4184955"/>
                <a:chExt cx="4808368" cy="1541248"/>
              </a:xfrm>
            </p:grpSpPr>
            <p:pic>
              <p:nvPicPr>
                <p:cNvPr id="97" name="Picture 74"/>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850956" y="4430803"/>
                  <a:ext cx="1079500" cy="1252537"/>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79"/>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82531" y="4430803"/>
                  <a:ext cx="1079500" cy="1252537"/>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lgn="ctr">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 name="Picture 80"/>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144269" y="4473665"/>
                  <a:ext cx="1079500"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0" name="AutoShape 81"/>
                <p:cNvCxnSpPr>
                  <a:cxnSpLocks noChangeShapeType="1"/>
                </p:cNvCxnSpPr>
                <p:nvPr/>
              </p:nvCxnSpPr>
              <p:spPr bwMode="auto">
                <a:xfrm rot="5400000" flipV="1">
                  <a:off x="5347719" y="3349715"/>
                  <a:ext cx="287337" cy="2881313"/>
                </a:xfrm>
                <a:prstGeom prst="bentConnector5">
                  <a:avLst>
                    <a:gd name="adj1" fmla="val -108843"/>
                    <a:gd name="adj2" fmla="val 108208"/>
                    <a:gd name="adj3" fmla="val 98338"/>
                  </a:avLst>
                </a:prstGeom>
                <a:noFill/>
                <a:ln w="19050">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 name="Rectangle 82"/>
                <p:cNvSpPr>
                  <a:spLocks noChangeArrowheads="1"/>
                </p:cNvSpPr>
                <p:nvPr/>
              </p:nvSpPr>
              <p:spPr bwMode="auto">
                <a:xfrm flipH="1">
                  <a:off x="2854497" y="4184955"/>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102" name="Rectangle 83"/>
                <p:cNvSpPr>
                  <a:spLocks noChangeArrowheads="1"/>
                </p:cNvSpPr>
                <p:nvPr/>
              </p:nvSpPr>
              <p:spPr bwMode="auto">
                <a:xfrm flipH="1">
                  <a:off x="4555556" y="4383585"/>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103" name="Rectangle 84"/>
                <p:cNvSpPr>
                  <a:spLocks noChangeArrowheads="1"/>
                </p:cNvSpPr>
                <p:nvPr/>
              </p:nvSpPr>
              <p:spPr bwMode="auto">
                <a:xfrm flipH="1">
                  <a:off x="5949381" y="4394697"/>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104" name="Rectangle 87"/>
                <p:cNvSpPr>
                  <a:spLocks noChangeArrowheads="1"/>
                </p:cNvSpPr>
                <p:nvPr/>
              </p:nvSpPr>
              <p:spPr bwMode="auto">
                <a:xfrm flipH="1">
                  <a:off x="6931896" y="5310843"/>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nvGrpSpPr>
                <p:cNvPr id="105" name="Group 27"/>
                <p:cNvGrpSpPr>
                  <a:grpSpLocks/>
                </p:cNvGrpSpPr>
                <p:nvPr/>
              </p:nvGrpSpPr>
              <p:grpSpPr bwMode="auto">
                <a:xfrm flipH="1" flipV="1">
                  <a:off x="4206306" y="4713455"/>
                  <a:ext cx="647700" cy="228600"/>
                  <a:chOff x="1202" y="2296"/>
                  <a:chExt cx="862" cy="635"/>
                </a:xfrm>
              </p:grpSpPr>
              <p:sp>
                <p:nvSpPr>
                  <p:cNvPr id="112"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3"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4"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106" name="Group 27"/>
                <p:cNvGrpSpPr>
                  <a:grpSpLocks/>
                </p:cNvGrpSpPr>
                <p:nvPr/>
              </p:nvGrpSpPr>
              <p:grpSpPr bwMode="auto">
                <a:xfrm flipH="1" flipV="1">
                  <a:off x="5563619" y="4718256"/>
                  <a:ext cx="647700" cy="228600"/>
                  <a:chOff x="1202" y="2296"/>
                  <a:chExt cx="862" cy="635"/>
                </a:xfrm>
              </p:grpSpPr>
              <p:sp>
                <p:nvSpPr>
                  <p:cNvPr id="109"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107" name="Rectangle 87"/>
                <p:cNvSpPr>
                  <a:spLocks noChangeArrowheads="1"/>
                </p:cNvSpPr>
                <p:nvPr/>
              </p:nvSpPr>
              <p:spPr bwMode="auto">
                <a:xfrm flipH="1">
                  <a:off x="3449814" y="5405720"/>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108" name="Rectangle 87"/>
                <p:cNvSpPr>
                  <a:spLocks noChangeArrowheads="1"/>
                </p:cNvSpPr>
                <p:nvPr/>
              </p:nvSpPr>
              <p:spPr bwMode="auto">
                <a:xfrm flipH="1">
                  <a:off x="4785166" y="5355805"/>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grpSp>
            <p:nvGrpSpPr>
              <p:cNvPr id="89" name="Group 37"/>
              <p:cNvGrpSpPr>
                <a:grpSpLocks/>
              </p:cNvGrpSpPr>
              <p:nvPr/>
            </p:nvGrpSpPr>
            <p:grpSpPr bwMode="auto">
              <a:xfrm>
                <a:off x="755650" y="3443911"/>
                <a:ext cx="958850" cy="401637"/>
                <a:chOff x="476" y="2614"/>
                <a:chExt cx="604" cy="253"/>
              </a:xfrm>
            </p:grpSpPr>
            <p:sp>
              <p:nvSpPr>
                <p:cNvPr id="95" name="Line 12"/>
                <p:cNvSpPr>
                  <a:spLocks noChangeShapeType="1"/>
                </p:cNvSpPr>
                <p:nvPr/>
              </p:nvSpPr>
              <p:spPr bwMode="auto">
                <a:xfrm>
                  <a:off x="665" y="2749"/>
                  <a:ext cx="415" cy="0"/>
                </a:xfrm>
                <a:prstGeom prst="line">
                  <a:avLst/>
                </a:prstGeom>
                <a:noFill/>
                <a:ln w="28575" cap="sq">
                  <a:solidFill>
                    <a:schemeClr val="tx1"/>
                  </a:solidFill>
                  <a:round/>
                  <a:headEnd type="oval" w="med" len="med"/>
                  <a:tailEnd type="triangle"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 name="Rectangle 15"/>
                <p:cNvSpPr>
                  <a:spLocks noChangeArrowheads="1"/>
                </p:cNvSpPr>
                <p:nvPr/>
              </p:nvSpPr>
              <p:spPr bwMode="auto">
                <a:xfrm>
                  <a:off x="476" y="2614"/>
                  <a:ext cx="337" cy="2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zh-CN" b="0">
                    <a:solidFill>
                      <a:srgbClr val="CC0066"/>
                    </a:solidFill>
                  </a:endParaRPr>
                </a:p>
              </p:txBody>
            </p:sp>
          </p:grpSp>
          <p:sp>
            <p:nvSpPr>
              <p:cNvPr id="90" name="Text Box 42"/>
              <p:cNvSpPr txBox="1">
                <a:spLocks noChangeArrowheads="1"/>
              </p:cNvSpPr>
              <p:nvPr/>
            </p:nvSpPr>
            <p:spPr bwMode="auto">
              <a:xfrm>
                <a:off x="380568" y="3370479"/>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dirty="0">
                    <a:solidFill>
                      <a:srgbClr val="0000FF"/>
                    </a:solidFill>
                  </a:rPr>
                  <a:t>p</a:t>
                </a:r>
              </a:p>
            </p:txBody>
          </p:sp>
          <p:sp>
            <p:nvSpPr>
              <p:cNvPr id="91" name="Rectangle 38"/>
              <p:cNvSpPr>
                <a:spLocks noChangeArrowheads="1"/>
              </p:cNvSpPr>
              <p:nvPr/>
            </p:nvSpPr>
            <p:spPr bwMode="auto">
              <a:xfrm flipH="1">
                <a:off x="4653809" y="4235105"/>
                <a:ext cx="635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a:solidFill>
                      <a:srgbClr val="FF0000"/>
                    </a:solidFill>
                    <a:ea typeface="楷体_GB2312" pitchFamily="49" charset="-122"/>
                  </a:rPr>
                  <a:t>NULL</a:t>
                </a:r>
              </a:p>
            </p:txBody>
          </p:sp>
          <p:sp>
            <p:nvSpPr>
              <p:cNvPr id="92" name="Rectangle 38"/>
              <p:cNvSpPr>
                <a:spLocks noChangeArrowheads="1"/>
              </p:cNvSpPr>
              <p:nvPr/>
            </p:nvSpPr>
            <p:spPr bwMode="auto">
              <a:xfrm flipH="1">
                <a:off x="1782404" y="4218018"/>
                <a:ext cx="635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a:solidFill>
                      <a:srgbClr val="FF0000"/>
                    </a:solidFill>
                    <a:ea typeface="楷体_GB2312" pitchFamily="49" charset="-122"/>
                  </a:rPr>
                  <a:t>NULL</a:t>
                </a:r>
              </a:p>
            </p:txBody>
          </p:sp>
          <p:sp>
            <p:nvSpPr>
              <p:cNvPr id="93" name="Rectangle 38"/>
              <p:cNvSpPr>
                <a:spLocks noChangeArrowheads="1"/>
              </p:cNvSpPr>
              <p:nvPr/>
            </p:nvSpPr>
            <p:spPr bwMode="auto">
              <a:xfrm flipH="1">
                <a:off x="3117756" y="4168103"/>
                <a:ext cx="635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a:solidFill>
                      <a:srgbClr val="FF0000"/>
                    </a:solidFill>
                    <a:ea typeface="楷体_GB2312" pitchFamily="49" charset="-122"/>
                  </a:rPr>
                  <a:t>NULL</a:t>
                </a:r>
              </a:p>
            </p:txBody>
          </p:sp>
          <p:sp>
            <p:nvSpPr>
              <p:cNvPr id="94" name="Text Box 42"/>
              <p:cNvSpPr txBox="1">
                <a:spLocks noChangeArrowheads="1"/>
              </p:cNvSpPr>
              <p:nvPr/>
            </p:nvSpPr>
            <p:spPr bwMode="auto">
              <a:xfrm>
                <a:off x="3236268" y="3691547"/>
                <a:ext cx="658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dirty="0">
                    <a:solidFill>
                      <a:srgbClr val="0000FF"/>
                    </a:solidFill>
                  </a:rPr>
                  <a:t>this</a:t>
                </a:r>
              </a:p>
            </p:txBody>
          </p:sp>
          <p:sp>
            <p:nvSpPr>
              <p:cNvPr id="119" name="Text Box 42"/>
              <p:cNvSpPr txBox="1">
                <a:spLocks noChangeArrowheads="1"/>
              </p:cNvSpPr>
              <p:nvPr/>
            </p:nvSpPr>
            <p:spPr bwMode="auto">
              <a:xfrm>
                <a:off x="1886257" y="3745677"/>
                <a:ext cx="658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dirty="0">
                    <a:solidFill>
                      <a:srgbClr val="FF0000"/>
                    </a:solidFill>
                  </a:rPr>
                  <a:t>this</a:t>
                </a:r>
              </a:p>
            </p:txBody>
          </p:sp>
        </p:grpSp>
      </p:grpSp>
      <p:sp>
        <p:nvSpPr>
          <p:cNvPr id="117" name="Rectangle 37"/>
          <p:cNvSpPr>
            <a:spLocks noChangeArrowheads="1"/>
          </p:cNvSpPr>
          <p:nvPr/>
        </p:nvSpPr>
        <p:spPr bwMode="auto">
          <a:xfrm>
            <a:off x="2316717" y="5126002"/>
            <a:ext cx="1081087"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ea typeface="楷体_GB2312" pitchFamily="49" charset="-122"/>
              </a:rPr>
              <a:t>递归调调用</a:t>
            </a:r>
            <a:r>
              <a:rPr lang="zh-CN" altLang="en-US" sz="2400" dirty="0" smtClean="0">
                <a:ea typeface="楷体_GB2312" pitchFamily="49" charset="-122"/>
              </a:rPr>
              <a:t>返回。</a:t>
            </a:r>
            <a:endParaRPr lang="en-US" altLang="zh-CN" sz="2400" dirty="0">
              <a:ea typeface="楷体_GB2312" pitchFamily="49" charset="-122"/>
            </a:endParaRPr>
          </a:p>
        </p:txBody>
      </p:sp>
      <p:cxnSp>
        <p:nvCxnSpPr>
          <p:cNvPr id="118" name="肘形连接符 117"/>
          <p:cNvCxnSpPr/>
          <p:nvPr/>
        </p:nvCxnSpPr>
        <p:spPr>
          <a:xfrm rot="5400000" flipH="1">
            <a:off x="2856251" y="3415496"/>
            <a:ext cx="2019" cy="1416070"/>
          </a:xfrm>
          <a:prstGeom prst="bentConnector3">
            <a:avLst>
              <a:gd name="adj1" fmla="val -50536850"/>
            </a:avLst>
          </a:prstGeom>
          <a:noFill/>
          <a:ln w="19050">
            <a:solidFill>
              <a:srgbClr val="0000FF"/>
            </a:solidFill>
            <a:prstDash val="dash"/>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9008950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AutoShape 5"/>
          <p:cNvSpPr>
            <a:spLocks noChangeArrowheads="1"/>
          </p:cNvSpPr>
          <p:nvPr/>
        </p:nvSpPr>
        <p:spPr bwMode="auto">
          <a:xfrm>
            <a:off x="938151" y="2435773"/>
            <a:ext cx="1785999" cy="291855"/>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115" name="AutoShape 3"/>
          <p:cNvSpPr>
            <a:spLocks noChangeAspect="1" noChangeArrowheads="1" noTextEdit="1"/>
          </p:cNvSpPr>
          <p:nvPr/>
        </p:nvSpPr>
        <p:spPr bwMode="auto">
          <a:xfrm>
            <a:off x="3067670" y="3352921"/>
            <a:ext cx="1079500" cy="1252537"/>
          </a:xfrm>
          <a:prstGeom prst="rect">
            <a:avLst/>
          </a:prstGeom>
          <a:solidFill>
            <a:srgbClr val="FF99FF"/>
          </a:solidFill>
          <a:ln w="9525" cap="flat" cmpd="sng" algn="ctr">
            <a:solidFill>
              <a:srgbClr val="FF99FF"/>
            </a:solidFill>
            <a:prstDash val="solid"/>
            <a:miter lim="800000"/>
            <a:headEnd type="none" w="med" len="med"/>
            <a:tailEnd type="none" w="med" len="med"/>
          </a:ln>
        </p:spPr>
        <p:txBody>
          <a:bodyPr vert="horz" wrap="square" lIns="91440" tIns="45720" rIns="91440" bIns="45720" numCol="1" anchor="t" anchorCtr="0" compatLnSpc="1">
            <a:prstTxWarp prst="textNoShape">
              <a:avLst/>
            </a:prstTxWarp>
          </a:bodyPr>
          <a:lstStyle/>
          <a:p>
            <a:endParaRPr lang="zh-CN" altLang="en-US"/>
          </a:p>
        </p:txBody>
      </p:sp>
      <p:sp>
        <p:nvSpPr>
          <p:cNvPr id="2" name="标题 1"/>
          <p:cNvSpPr>
            <a:spLocks noGrp="1"/>
          </p:cNvSpPr>
          <p:nvPr>
            <p:ph type="title"/>
          </p:nvPr>
        </p:nvSpPr>
        <p:spPr>
          <a:xfrm>
            <a:off x="0" y="3177"/>
            <a:ext cx="9144000" cy="760258"/>
          </a:xfrm>
        </p:spPr>
        <p:txBody>
          <a:bodyPr/>
          <a:lstStyle/>
          <a:p>
            <a:r>
              <a:rPr lang="zh-CN" altLang="en-US" dirty="0"/>
              <a:t>析构函数调用案例解析</a:t>
            </a:r>
          </a:p>
        </p:txBody>
      </p:sp>
      <p:sp>
        <p:nvSpPr>
          <p:cNvPr id="3" name="内容占位符 2"/>
          <p:cNvSpPr>
            <a:spLocks noGrp="1"/>
          </p:cNvSpPr>
          <p:nvPr>
            <p:ph idx="1"/>
          </p:nvPr>
        </p:nvSpPr>
        <p:spPr>
          <a:xfrm>
            <a:off x="461963" y="844010"/>
            <a:ext cx="5280915" cy="2244880"/>
          </a:xfrm>
        </p:spPr>
        <p:txBody>
          <a:bodyPr>
            <a:normAutofit/>
          </a:bodyPr>
          <a:lstStyle/>
          <a:p>
            <a:pPr marL="0" indent="0">
              <a:lnSpc>
                <a:spcPts val="2400"/>
              </a:lnSpc>
              <a:spcBef>
                <a:spcPts val="0"/>
              </a:spcBef>
              <a:buNone/>
            </a:pPr>
            <a:r>
              <a:rPr lang="en-US" altLang="zh-CN" sz="1800" dirty="0" err="1">
                <a:solidFill>
                  <a:srgbClr val="2B91AF"/>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m_next</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delete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m_next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CP_ChainDoubleLink</a:t>
            </a:r>
            <a:r>
              <a:rPr lang="zh-CN" altLang="en-US" sz="1800" dirty="0">
                <a:solidFill>
                  <a:srgbClr val="008000"/>
                </a:solidFill>
                <a:latin typeface="新宋体" panose="02010609030101010101" pitchFamily="49" charset="-122"/>
                <a:ea typeface="新宋体" panose="02010609030101010101" pitchFamily="49" charset="-122"/>
              </a:rPr>
              <a:t>的析构函数定义</a:t>
            </a:r>
            <a:r>
              <a:rPr lang="zh-CN" altLang="en-US" sz="1800" dirty="0" smtClean="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76</a:t>
            </a:fld>
            <a:endParaRPr lang="zh-CN" altLang="en-US"/>
          </a:p>
        </p:txBody>
      </p:sp>
      <p:sp>
        <p:nvSpPr>
          <p:cNvPr id="6" name="Line 4"/>
          <p:cNvSpPr>
            <a:spLocks noChangeShapeType="1"/>
          </p:cNvSpPr>
          <p:nvPr/>
        </p:nvSpPr>
        <p:spPr bwMode="auto">
          <a:xfrm flipV="1">
            <a:off x="0" y="715424"/>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Rectangle 13"/>
          <p:cNvSpPr>
            <a:spLocks noChangeArrowheads="1"/>
          </p:cNvSpPr>
          <p:nvPr/>
        </p:nvSpPr>
        <p:spPr bwMode="auto">
          <a:xfrm>
            <a:off x="5580333" y="831194"/>
            <a:ext cx="3454232" cy="830997"/>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smtClean="0">
                <a:latin typeface="新宋体" panose="02010609030101010101" pitchFamily="49" charset="-122"/>
                <a:ea typeface="新宋体" panose="02010609030101010101" pitchFamily="49" charset="-122"/>
              </a:rPr>
              <a:t>CP_ChainDoubleLink</a:t>
            </a:r>
            <a:r>
              <a:rPr lang="en-US" altLang="zh-CN" sz="1800" dirty="0" smtClean="0">
                <a:latin typeface="新宋体" panose="02010609030101010101" pitchFamily="49" charset="-122"/>
                <a:ea typeface="新宋体" panose="02010609030101010101" pitchFamily="49" charset="-122"/>
              </a:rPr>
              <a:t> </a:t>
            </a:r>
            <a:r>
              <a:rPr lang="zh-CN" altLang="zh-CN" sz="1800" dirty="0" smtClean="0">
                <a:latin typeface="新宋体" panose="02010609030101010101" pitchFamily="49" charset="-122"/>
                <a:ea typeface="新宋体" panose="02010609030101010101" pitchFamily="49" charset="-122"/>
              </a:rPr>
              <a:t>*</a:t>
            </a:r>
            <a:r>
              <a:rPr lang="en-US" altLang="zh-CN" sz="1800" dirty="0" smtClean="0">
                <a:latin typeface="新宋体" panose="02010609030101010101" pitchFamily="49" charset="-122"/>
                <a:ea typeface="新宋体" panose="02010609030101010101" pitchFamily="49" charset="-122"/>
              </a:rPr>
              <a:t>p</a:t>
            </a:r>
            <a:r>
              <a:rPr lang="zh-CN" altLang="zh-CN" sz="1800" dirty="0" smtClean="0">
                <a:latin typeface="新宋体" panose="02010609030101010101" pitchFamily="49" charset="-122"/>
                <a:ea typeface="新宋体" panose="02010609030101010101" pitchFamily="49" charset="-122"/>
              </a:rPr>
              <a:t> </a:t>
            </a:r>
            <a:endParaRPr lang="en-US" altLang="zh-CN" sz="1800" dirty="0" smtClean="0">
              <a:latin typeface="新宋体" panose="02010609030101010101" pitchFamily="49" charset="-122"/>
              <a:ea typeface="新宋体" panose="02010609030101010101" pitchFamily="49" charset="-122"/>
            </a:endParaRPr>
          </a:p>
          <a:p>
            <a:pPr>
              <a:spcBef>
                <a:spcPct val="0"/>
              </a:spcBef>
              <a:buNone/>
            </a:pPr>
            <a:r>
              <a:rPr lang="en-US" altLang="zh-CN" sz="1800" dirty="0">
                <a:latin typeface="新宋体" panose="02010609030101010101" pitchFamily="49" charset="-122"/>
                <a:ea typeface="新宋体" panose="02010609030101010101" pitchFamily="49" charset="-122"/>
              </a:rPr>
              <a:t> </a:t>
            </a:r>
            <a:r>
              <a:rPr lang="en-US" altLang="zh-CN" sz="1800" dirty="0" smtClean="0">
                <a:latin typeface="新宋体" panose="02010609030101010101" pitchFamily="49" charset="-122"/>
                <a:ea typeface="新宋体" panose="02010609030101010101" pitchFamily="49" charset="-122"/>
              </a:rPr>
              <a:t>   </a:t>
            </a:r>
            <a:r>
              <a:rPr lang="zh-CN" altLang="zh-CN" sz="1800" dirty="0" smtClean="0">
                <a:latin typeface="新宋体" panose="02010609030101010101" pitchFamily="49" charset="-122"/>
                <a:ea typeface="新宋体" panose="02010609030101010101" pitchFamily="49" charset="-122"/>
              </a:rPr>
              <a:t>= </a:t>
            </a:r>
            <a:r>
              <a:rPr lang="zh-CN" altLang="zh-CN" sz="1800" dirty="0">
                <a:solidFill>
                  <a:srgbClr val="0000FF"/>
                </a:solidFill>
                <a:latin typeface="新宋体" panose="02010609030101010101" pitchFamily="49" charset="-122"/>
                <a:ea typeface="新宋体" panose="02010609030101010101" pitchFamily="49" charset="-122"/>
              </a:rPr>
              <a:t>new </a:t>
            </a:r>
            <a:r>
              <a:rPr lang="en-US" altLang="zh-CN" sz="1800" dirty="0" err="1">
                <a:latin typeface="新宋体" panose="02010609030101010101" pitchFamily="49" charset="-122"/>
                <a:ea typeface="新宋体" panose="02010609030101010101" pitchFamily="49" charset="-122"/>
              </a:rPr>
              <a:t>CP_ChainDoubleLink</a:t>
            </a:r>
            <a:r>
              <a:rPr lang="zh-CN" altLang="zh-CN" sz="1800" dirty="0" smtClean="0">
                <a:latin typeface="新宋体" panose="02010609030101010101" pitchFamily="49" charset="-122"/>
                <a:ea typeface="新宋体" panose="02010609030101010101" pitchFamily="49" charset="-122"/>
              </a:rPr>
              <a:t>;</a:t>
            </a:r>
            <a:endParaRPr lang="zh-CN" altLang="zh-CN" sz="1800" dirty="0">
              <a:latin typeface="新宋体" panose="02010609030101010101" pitchFamily="49" charset="-122"/>
              <a:ea typeface="新宋体" panose="02010609030101010101" pitchFamily="49" charset="-122"/>
            </a:endParaRPr>
          </a:p>
          <a:p>
            <a:pPr eaLnBrk="1" hangingPunct="1">
              <a:spcBef>
                <a:spcPct val="0"/>
              </a:spcBef>
              <a:buFontTx/>
              <a:buNone/>
            </a:pPr>
            <a:r>
              <a:rPr lang="zh-CN" altLang="zh-CN" sz="1800" dirty="0">
                <a:solidFill>
                  <a:srgbClr val="0000FF"/>
                </a:solidFill>
                <a:latin typeface="新宋体" panose="02010609030101010101" pitchFamily="49" charset="-122"/>
                <a:ea typeface="新宋体" panose="02010609030101010101" pitchFamily="49" charset="-122"/>
              </a:rPr>
              <a:t>delete </a:t>
            </a:r>
            <a:r>
              <a:rPr lang="en-US" altLang="zh-CN" sz="1800" dirty="0">
                <a:latin typeface="新宋体" panose="02010609030101010101" pitchFamily="49" charset="-122"/>
                <a:ea typeface="新宋体" panose="02010609030101010101" pitchFamily="49" charset="-122"/>
              </a:rPr>
              <a:t>p</a:t>
            </a:r>
            <a:r>
              <a:rPr lang="zh-CN" altLang="zh-CN" sz="1800" dirty="0">
                <a:latin typeface="新宋体" panose="02010609030101010101" pitchFamily="49" charset="-122"/>
                <a:ea typeface="新宋体" panose="02010609030101010101" pitchFamily="49" charset="-122"/>
              </a:rPr>
              <a:t>;</a:t>
            </a:r>
          </a:p>
        </p:txBody>
      </p:sp>
      <p:sp>
        <p:nvSpPr>
          <p:cNvPr id="39" name="Text Box 9"/>
          <p:cNvSpPr txBox="1">
            <a:spLocks noChangeArrowheads="1"/>
          </p:cNvSpPr>
          <p:nvPr/>
        </p:nvSpPr>
        <p:spPr bwMode="auto">
          <a:xfrm>
            <a:off x="5580333" y="1681474"/>
            <a:ext cx="3454232" cy="54064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lgn="ctr">
              <a:spcBef>
                <a:spcPct val="0"/>
              </a:spcBef>
              <a:buNone/>
            </a:pPr>
            <a:r>
              <a:rPr lang="zh-CN" altLang="en-US" sz="2000" dirty="0" smtClean="0">
                <a:ea typeface="楷体_GB2312" pitchFamily="49" charset="-122"/>
                <a:sym typeface="Wingdings" panose="05000000000000000000" pitchFamily="2" charset="2"/>
              </a:rPr>
              <a:t>以此为例。</a:t>
            </a:r>
            <a:endParaRPr lang="en-US" altLang="zh-CN" sz="2000" dirty="0">
              <a:solidFill>
                <a:srgbClr val="0000FF"/>
              </a:solidFill>
              <a:ea typeface="楷体_GB2312" pitchFamily="49" charset="-122"/>
              <a:sym typeface="Wingdings" panose="05000000000000000000" pitchFamily="2" charset="2"/>
            </a:endParaRPr>
          </a:p>
        </p:txBody>
      </p:sp>
      <p:grpSp>
        <p:nvGrpSpPr>
          <p:cNvPr id="85" name="组合 84"/>
          <p:cNvGrpSpPr/>
          <p:nvPr/>
        </p:nvGrpSpPr>
        <p:grpSpPr>
          <a:xfrm>
            <a:off x="380568" y="3112338"/>
            <a:ext cx="5862900" cy="1541248"/>
            <a:chOff x="380568" y="3112338"/>
            <a:chExt cx="5862900" cy="1541248"/>
          </a:xfrm>
        </p:grpSpPr>
        <p:sp>
          <p:nvSpPr>
            <p:cNvPr id="86" name="AutoShape 3"/>
            <p:cNvSpPr>
              <a:spLocks noChangeAspect="1" noChangeArrowheads="1" noTextEdit="1"/>
            </p:cNvSpPr>
            <p:nvPr/>
          </p:nvSpPr>
          <p:spPr bwMode="auto">
            <a:xfrm>
              <a:off x="4436776" y="3353332"/>
              <a:ext cx="1079500" cy="1252537"/>
            </a:xfrm>
            <a:prstGeom prst="rect">
              <a:avLst/>
            </a:prstGeom>
            <a:solidFill>
              <a:srgbClr val="FF99FF"/>
            </a:solidFill>
            <a:ln w="9525" cap="flat" cmpd="sng" algn="ctr">
              <a:solidFill>
                <a:srgbClr val="FF99FF"/>
              </a:solidFill>
              <a:prstDash val="solid"/>
              <a:miter lim="800000"/>
              <a:headEnd type="none" w="med" len="med"/>
              <a:tailEnd type="none" w="med" len="med"/>
            </a:ln>
          </p:spPr>
          <p:txBody>
            <a:bodyPr vert="horz" wrap="square" lIns="91440" tIns="45720" rIns="91440" bIns="45720" numCol="1" anchor="t" anchorCtr="0" compatLnSpc="1">
              <a:prstTxWarp prst="textNoShape">
                <a:avLst/>
              </a:prstTxWarp>
            </a:bodyPr>
            <a:lstStyle/>
            <a:p>
              <a:endParaRPr lang="zh-CN" altLang="en-US"/>
            </a:p>
          </p:txBody>
        </p:sp>
        <p:grpSp>
          <p:nvGrpSpPr>
            <p:cNvPr id="87" name="组合 86"/>
            <p:cNvGrpSpPr/>
            <p:nvPr/>
          </p:nvGrpSpPr>
          <p:grpSpPr>
            <a:xfrm>
              <a:off x="380568" y="3112338"/>
              <a:ext cx="5862900" cy="1541248"/>
              <a:chOff x="380568" y="3112338"/>
              <a:chExt cx="5862900" cy="1541248"/>
            </a:xfrm>
          </p:grpSpPr>
          <p:grpSp>
            <p:nvGrpSpPr>
              <p:cNvPr id="88" name="组合 87"/>
              <p:cNvGrpSpPr/>
              <p:nvPr/>
            </p:nvGrpSpPr>
            <p:grpSpPr>
              <a:xfrm>
                <a:off x="1435100" y="3112338"/>
                <a:ext cx="4808368" cy="1541248"/>
                <a:chOff x="2854497" y="4184955"/>
                <a:chExt cx="4808368" cy="1541248"/>
              </a:xfrm>
            </p:grpSpPr>
            <p:pic>
              <p:nvPicPr>
                <p:cNvPr id="97" name="Picture 74"/>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850956" y="4430803"/>
                  <a:ext cx="1079500" cy="1252537"/>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79"/>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82531" y="4430803"/>
                  <a:ext cx="1079500" cy="1252537"/>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lgn="ctr">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 name="Picture 80"/>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144269" y="4473665"/>
                  <a:ext cx="1079500"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0" name="AutoShape 81"/>
                <p:cNvCxnSpPr>
                  <a:cxnSpLocks noChangeShapeType="1"/>
                </p:cNvCxnSpPr>
                <p:nvPr/>
              </p:nvCxnSpPr>
              <p:spPr bwMode="auto">
                <a:xfrm rot="5400000" flipV="1">
                  <a:off x="5347719" y="3349715"/>
                  <a:ext cx="287337" cy="2881313"/>
                </a:xfrm>
                <a:prstGeom prst="bentConnector5">
                  <a:avLst>
                    <a:gd name="adj1" fmla="val -108843"/>
                    <a:gd name="adj2" fmla="val 108208"/>
                    <a:gd name="adj3" fmla="val 98338"/>
                  </a:avLst>
                </a:prstGeom>
                <a:noFill/>
                <a:ln w="19050">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 name="Rectangle 82"/>
                <p:cNvSpPr>
                  <a:spLocks noChangeArrowheads="1"/>
                </p:cNvSpPr>
                <p:nvPr/>
              </p:nvSpPr>
              <p:spPr bwMode="auto">
                <a:xfrm flipH="1">
                  <a:off x="2854497" y="4184955"/>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102" name="Rectangle 83"/>
                <p:cNvSpPr>
                  <a:spLocks noChangeArrowheads="1"/>
                </p:cNvSpPr>
                <p:nvPr/>
              </p:nvSpPr>
              <p:spPr bwMode="auto">
                <a:xfrm flipH="1">
                  <a:off x="4555556" y="4383585"/>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103" name="Rectangle 84"/>
                <p:cNvSpPr>
                  <a:spLocks noChangeArrowheads="1"/>
                </p:cNvSpPr>
                <p:nvPr/>
              </p:nvSpPr>
              <p:spPr bwMode="auto">
                <a:xfrm flipH="1">
                  <a:off x="5949381" y="4394697"/>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104" name="Rectangle 87"/>
                <p:cNvSpPr>
                  <a:spLocks noChangeArrowheads="1"/>
                </p:cNvSpPr>
                <p:nvPr/>
              </p:nvSpPr>
              <p:spPr bwMode="auto">
                <a:xfrm flipH="1">
                  <a:off x="6931896" y="5310843"/>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nvGrpSpPr>
                <p:cNvPr id="105" name="Group 27"/>
                <p:cNvGrpSpPr>
                  <a:grpSpLocks/>
                </p:cNvGrpSpPr>
                <p:nvPr/>
              </p:nvGrpSpPr>
              <p:grpSpPr bwMode="auto">
                <a:xfrm flipH="1" flipV="1">
                  <a:off x="4206306" y="4713455"/>
                  <a:ext cx="647700" cy="228600"/>
                  <a:chOff x="1202" y="2296"/>
                  <a:chExt cx="862" cy="635"/>
                </a:xfrm>
              </p:grpSpPr>
              <p:sp>
                <p:nvSpPr>
                  <p:cNvPr id="112"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3"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4"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106" name="Group 27"/>
                <p:cNvGrpSpPr>
                  <a:grpSpLocks/>
                </p:cNvGrpSpPr>
                <p:nvPr/>
              </p:nvGrpSpPr>
              <p:grpSpPr bwMode="auto">
                <a:xfrm flipH="1" flipV="1">
                  <a:off x="5563619" y="4718256"/>
                  <a:ext cx="647700" cy="228600"/>
                  <a:chOff x="1202" y="2296"/>
                  <a:chExt cx="862" cy="635"/>
                </a:xfrm>
              </p:grpSpPr>
              <p:sp>
                <p:nvSpPr>
                  <p:cNvPr id="109"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107" name="Rectangle 87"/>
                <p:cNvSpPr>
                  <a:spLocks noChangeArrowheads="1"/>
                </p:cNvSpPr>
                <p:nvPr/>
              </p:nvSpPr>
              <p:spPr bwMode="auto">
                <a:xfrm flipH="1">
                  <a:off x="3449814" y="5405720"/>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108" name="Rectangle 87"/>
                <p:cNvSpPr>
                  <a:spLocks noChangeArrowheads="1"/>
                </p:cNvSpPr>
                <p:nvPr/>
              </p:nvSpPr>
              <p:spPr bwMode="auto">
                <a:xfrm flipH="1">
                  <a:off x="4785166" y="5355805"/>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grpSp>
            <p:nvGrpSpPr>
              <p:cNvPr id="89" name="Group 37"/>
              <p:cNvGrpSpPr>
                <a:grpSpLocks/>
              </p:cNvGrpSpPr>
              <p:nvPr/>
            </p:nvGrpSpPr>
            <p:grpSpPr bwMode="auto">
              <a:xfrm>
                <a:off x="755650" y="3443911"/>
                <a:ext cx="958850" cy="401637"/>
                <a:chOff x="476" y="2614"/>
                <a:chExt cx="604" cy="253"/>
              </a:xfrm>
            </p:grpSpPr>
            <p:sp>
              <p:nvSpPr>
                <p:cNvPr id="95" name="Line 12"/>
                <p:cNvSpPr>
                  <a:spLocks noChangeShapeType="1"/>
                </p:cNvSpPr>
                <p:nvPr/>
              </p:nvSpPr>
              <p:spPr bwMode="auto">
                <a:xfrm>
                  <a:off x="665" y="2749"/>
                  <a:ext cx="415" cy="0"/>
                </a:xfrm>
                <a:prstGeom prst="line">
                  <a:avLst/>
                </a:prstGeom>
                <a:noFill/>
                <a:ln w="28575" cap="sq">
                  <a:solidFill>
                    <a:schemeClr val="tx1"/>
                  </a:solidFill>
                  <a:round/>
                  <a:headEnd type="oval" w="med" len="med"/>
                  <a:tailEnd type="triangle"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 name="Rectangle 15"/>
                <p:cNvSpPr>
                  <a:spLocks noChangeArrowheads="1"/>
                </p:cNvSpPr>
                <p:nvPr/>
              </p:nvSpPr>
              <p:spPr bwMode="auto">
                <a:xfrm>
                  <a:off x="476" y="2614"/>
                  <a:ext cx="337" cy="2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zh-CN" b="0">
                    <a:solidFill>
                      <a:srgbClr val="CC0066"/>
                    </a:solidFill>
                  </a:endParaRPr>
                </a:p>
              </p:txBody>
            </p:sp>
          </p:grpSp>
          <p:sp>
            <p:nvSpPr>
              <p:cNvPr id="90" name="Text Box 42"/>
              <p:cNvSpPr txBox="1">
                <a:spLocks noChangeArrowheads="1"/>
              </p:cNvSpPr>
              <p:nvPr/>
            </p:nvSpPr>
            <p:spPr bwMode="auto">
              <a:xfrm>
                <a:off x="380568" y="3370479"/>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dirty="0">
                    <a:solidFill>
                      <a:srgbClr val="0000FF"/>
                    </a:solidFill>
                  </a:rPr>
                  <a:t>p</a:t>
                </a:r>
              </a:p>
            </p:txBody>
          </p:sp>
          <p:sp>
            <p:nvSpPr>
              <p:cNvPr id="91" name="Rectangle 38"/>
              <p:cNvSpPr>
                <a:spLocks noChangeArrowheads="1"/>
              </p:cNvSpPr>
              <p:nvPr/>
            </p:nvSpPr>
            <p:spPr bwMode="auto">
              <a:xfrm flipH="1">
                <a:off x="4653809" y="4235105"/>
                <a:ext cx="635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a:solidFill>
                      <a:srgbClr val="FF0000"/>
                    </a:solidFill>
                    <a:ea typeface="楷体_GB2312" pitchFamily="49" charset="-122"/>
                  </a:rPr>
                  <a:t>NULL</a:t>
                </a:r>
              </a:p>
            </p:txBody>
          </p:sp>
          <p:sp>
            <p:nvSpPr>
              <p:cNvPr id="92" name="Rectangle 38"/>
              <p:cNvSpPr>
                <a:spLocks noChangeArrowheads="1"/>
              </p:cNvSpPr>
              <p:nvPr/>
            </p:nvSpPr>
            <p:spPr bwMode="auto">
              <a:xfrm flipH="1">
                <a:off x="1782404" y="4218018"/>
                <a:ext cx="635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a:solidFill>
                      <a:srgbClr val="FF0000"/>
                    </a:solidFill>
                    <a:ea typeface="楷体_GB2312" pitchFamily="49" charset="-122"/>
                  </a:rPr>
                  <a:t>NULL</a:t>
                </a:r>
              </a:p>
            </p:txBody>
          </p:sp>
          <p:sp>
            <p:nvSpPr>
              <p:cNvPr id="93" name="Rectangle 38"/>
              <p:cNvSpPr>
                <a:spLocks noChangeArrowheads="1"/>
              </p:cNvSpPr>
              <p:nvPr/>
            </p:nvSpPr>
            <p:spPr bwMode="auto">
              <a:xfrm flipH="1">
                <a:off x="3117756" y="4168103"/>
                <a:ext cx="635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a:solidFill>
                      <a:srgbClr val="FF0000"/>
                    </a:solidFill>
                    <a:ea typeface="楷体_GB2312" pitchFamily="49" charset="-122"/>
                  </a:rPr>
                  <a:t>NULL</a:t>
                </a:r>
              </a:p>
            </p:txBody>
          </p:sp>
          <p:sp>
            <p:nvSpPr>
              <p:cNvPr id="119" name="Text Box 42"/>
              <p:cNvSpPr txBox="1">
                <a:spLocks noChangeArrowheads="1"/>
              </p:cNvSpPr>
              <p:nvPr/>
            </p:nvSpPr>
            <p:spPr bwMode="auto">
              <a:xfrm>
                <a:off x="1886257" y="3745677"/>
                <a:ext cx="658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dirty="0">
                    <a:solidFill>
                      <a:srgbClr val="0000FF"/>
                    </a:solidFill>
                  </a:rPr>
                  <a:t>this</a:t>
                </a:r>
              </a:p>
            </p:txBody>
          </p:sp>
        </p:grpSp>
      </p:grpSp>
    </p:spTree>
    <p:extLst>
      <p:ext uri="{BB962C8B-B14F-4D97-AF65-F5344CB8AC3E}">
        <p14:creationId xmlns:p14="http://schemas.microsoft.com/office/powerpoint/2010/main" val="369259641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AutoShape 3"/>
          <p:cNvSpPr>
            <a:spLocks noChangeAspect="1" noChangeArrowheads="1" noTextEdit="1"/>
          </p:cNvSpPr>
          <p:nvPr/>
        </p:nvSpPr>
        <p:spPr bwMode="auto">
          <a:xfrm>
            <a:off x="1735032" y="3394417"/>
            <a:ext cx="1079500" cy="1252537"/>
          </a:xfrm>
          <a:prstGeom prst="rect">
            <a:avLst/>
          </a:prstGeom>
          <a:solidFill>
            <a:srgbClr val="FF99FF"/>
          </a:solidFill>
          <a:ln w="9525" cap="flat" cmpd="sng" algn="ctr">
            <a:solidFill>
              <a:srgbClr val="FF99FF"/>
            </a:solidFill>
            <a:prstDash val="solid"/>
            <a:miter lim="800000"/>
            <a:headEnd type="none" w="med" len="med"/>
            <a:tailEnd type="none" w="med" len="med"/>
          </a:ln>
        </p:spPr>
        <p:txBody>
          <a:bodyPr vert="horz" wrap="square" lIns="91440" tIns="45720" rIns="91440" bIns="45720" numCol="1" anchor="t" anchorCtr="0" compatLnSpc="1">
            <a:prstTxWarp prst="textNoShape">
              <a:avLst/>
            </a:prstTxWarp>
          </a:bodyPr>
          <a:lstStyle/>
          <a:p>
            <a:endParaRPr lang="zh-CN" altLang="en-US"/>
          </a:p>
        </p:txBody>
      </p:sp>
      <p:sp>
        <p:nvSpPr>
          <p:cNvPr id="115" name="AutoShape 3"/>
          <p:cNvSpPr>
            <a:spLocks noChangeAspect="1" noChangeArrowheads="1" noTextEdit="1"/>
          </p:cNvSpPr>
          <p:nvPr/>
        </p:nvSpPr>
        <p:spPr bwMode="auto">
          <a:xfrm>
            <a:off x="3067670" y="3352921"/>
            <a:ext cx="1079500" cy="1252537"/>
          </a:xfrm>
          <a:prstGeom prst="rect">
            <a:avLst/>
          </a:prstGeom>
          <a:solidFill>
            <a:srgbClr val="FF99FF"/>
          </a:solidFill>
          <a:ln w="9525" cap="flat" cmpd="sng" algn="ctr">
            <a:solidFill>
              <a:srgbClr val="FF99FF"/>
            </a:solidFill>
            <a:prstDash val="solid"/>
            <a:miter lim="800000"/>
            <a:headEnd type="none" w="med" len="med"/>
            <a:tailEnd type="none" w="med" len="med"/>
          </a:ln>
        </p:spPr>
        <p:txBody>
          <a:bodyPr vert="horz" wrap="square" lIns="91440" tIns="45720" rIns="91440" bIns="45720" numCol="1" anchor="t" anchorCtr="0" compatLnSpc="1">
            <a:prstTxWarp prst="textNoShape">
              <a:avLst/>
            </a:prstTxWarp>
          </a:bodyPr>
          <a:lstStyle/>
          <a:p>
            <a:endParaRPr lang="zh-CN" altLang="en-US"/>
          </a:p>
        </p:txBody>
      </p:sp>
      <p:sp>
        <p:nvSpPr>
          <p:cNvPr id="2" name="标题 1"/>
          <p:cNvSpPr>
            <a:spLocks noGrp="1"/>
          </p:cNvSpPr>
          <p:nvPr>
            <p:ph type="title"/>
          </p:nvPr>
        </p:nvSpPr>
        <p:spPr>
          <a:xfrm>
            <a:off x="0" y="3177"/>
            <a:ext cx="9144000" cy="760258"/>
          </a:xfrm>
        </p:spPr>
        <p:txBody>
          <a:bodyPr/>
          <a:lstStyle/>
          <a:p>
            <a:r>
              <a:rPr lang="zh-CN" altLang="en-US" dirty="0"/>
              <a:t>析构函数调用案例解析</a:t>
            </a:r>
          </a:p>
        </p:txBody>
      </p:sp>
      <p:sp>
        <p:nvSpPr>
          <p:cNvPr id="3" name="内容占位符 2"/>
          <p:cNvSpPr>
            <a:spLocks noGrp="1"/>
          </p:cNvSpPr>
          <p:nvPr>
            <p:ph idx="1"/>
          </p:nvPr>
        </p:nvSpPr>
        <p:spPr>
          <a:xfrm>
            <a:off x="461963" y="844010"/>
            <a:ext cx="5280915" cy="2244880"/>
          </a:xfrm>
        </p:spPr>
        <p:txBody>
          <a:bodyPr>
            <a:normAutofit/>
          </a:bodyPr>
          <a:lstStyle/>
          <a:p>
            <a:pPr marL="0" indent="0">
              <a:lnSpc>
                <a:spcPts val="2400"/>
              </a:lnSpc>
              <a:spcBef>
                <a:spcPts val="0"/>
              </a:spcBef>
              <a:buNone/>
            </a:pPr>
            <a:r>
              <a:rPr lang="en-US" altLang="zh-CN" sz="1800" dirty="0" err="1">
                <a:solidFill>
                  <a:srgbClr val="2B91AF"/>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m_next</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delete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m_next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CP_ChainDoubleLink</a:t>
            </a:r>
            <a:r>
              <a:rPr lang="zh-CN" altLang="en-US" sz="1800" dirty="0">
                <a:solidFill>
                  <a:srgbClr val="008000"/>
                </a:solidFill>
                <a:latin typeface="新宋体" panose="02010609030101010101" pitchFamily="49" charset="-122"/>
                <a:ea typeface="新宋体" panose="02010609030101010101" pitchFamily="49" charset="-122"/>
              </a:rPr>
              <a:t>的析构函数定义</a:t>
            </a:r>
            <a:r>
              <a:rPr lang="zh-CN" altLang="en-US" sz="1800" dirty="0" smtClean="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77</a:t>
            </a:fld>
            <a:endParaRPr lang="zh-CN" altLang="en-US"/>
          </a:p>
        </p:txBody>
      </p:sp>
      <p:sp>
        <p:nvSpPr>
          <p:cNvPr id="6" name="Line 4"/>
          <p:cNvSpPr>
            <a:spLocks noChangeShapeType="1"/>
          </p:cNvSpPr>
          <p:nvPr/>
        </p:nvSpPr>
        <p:spPr bwMode="auto">
          <a:xfrm flipV="1">
            <a:off x="0" y="715424"/>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Rectangle 13"/>
          <p:cNvSpPr>
            <a:spLocks noChangeArrowheads="1"/>
          </p:cNvSpPr>
          <p:nvPr/>
        </p:nvSpPr>
        <p:spPr bwMode="auto">
          <a:xfrm>
            <a:off x="5580333" y="831194"/>
            <a:ext cx="3454232" cy="830997"/>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smtClean="0">
                <a:latin typeface="新宋体" panose="02010609030101010101" pitchFamily="49" charset="-122"/>
                <a:ea typeface="新宋体" panose="02010609030101010101" pitchFamily="49" charset="-122"/>
              </a:rPr>
              <a:t>CP_ChainDoubleLink</a:t>
            </a:r>
            <a:r>
              <a:rPr lang="en-US" altLang="zh-CN" sz="1800" dirty="0" smtClean="0">
                <a:latin typeface="新宋体" panose="02010609030101010101" pitchFamily="49" charset="-122"/>
                <a:ea typeface="新宋体" panose="02010609030101010101" pitchFamily="49" charset="-122"/>
              </a:rPr>
              <a:t> </a:t>
            </a:r>
            <a:r>
              <a:rPr lang="zh-CN" altLang="zh-CN" sz="1800" dirty="0" smtClean="0">
                <a:latin typeface="新宋体" panose="02010609030101010101" pitchFamily="49" charset="-122"/>
                <a:ea typeface="新宋体" panose="02010609030101010101" pitchFamily="49" charset="-122"/>
              </a:rPr>
              <a:t>*</a:t>
            </a:r>
            <a:r>
              <a:rPr lang="en-US" altLang="zh-CN" sz="1800" dirty="0" smtClean="0">
                <a:latin typeface="新宋体" panose="02010609030101010101" pitchFamily="49" charset="-122"/>
                <a:ea typeface="新宋体" panose="02010609030101010101" pitchFamily="49" charset="-122"/>
              </a:rPr>
              <a:t>p</a:t>
            </a:r>
            <a:r>
              <a:rPr lang="zh-CN" altLang="zh-CN" sz="1800" dirty="0" smtClean="0">
                <a:latin typeface="新宋体" panose="02010609030101010101" pitchFamily="49" charset="-122"/>
                <a:ea typeface="新宋体" panose="02010609030101010101" pitchFamily="49" charset="-122"/>
              </a:rPr>
              <a:t> </a:t>
            </a:r>
            <a:endParaRPr lang="en-US" altLang="zh-CN" sz="1800" dirty="0" smtClean="0">
              <a:latin typeface="新宋体" panose="02010609030101010101" pitchFamily="49" charset="-122"/>
              <a:ea typeface="新宋体" panose="02010609030101010101" pitchFamily="49" charset="-122"/>
            </a:endParaRPr>
          </a:p>
          <a:p>
            <a:pPr>
              <a:spcBef>
                <a:spcPct val="0"/>
              </a:spcBef>
              <a:buNone/>
            </a:pPr>
            <a:r>
              <a:rPr lang="en-US" altLang="zh-CN" sz="1800" dirty="0">
                <a:latin typeface="新宋体" panose="02010609030101010101" pitchFamily="49" charset="-122"/>
                <a:ea typeface="新宋体" panose="02010609030101010101" pitchFamily="49" charset="-122"/>
              </a:rPr>
              <a:t> </a:t>
            </a:r>
            <a:r>
              <a:rPr lang="en-US" altLang="zh-CN" sz="1800" dirty="0" smtClean="0">
                <a:latin typeface="新宋体" panose="02010609030101010101" pitchFamily="49" charset="-122"/>
                <a:ea typeface="新宋体" panose="02010609030101010101" pitchFamily="49" charset="-122"/>
              </a:rPr>
              <a:t>   </a:t>
            </a:r>
            <a:r>
              <a:rPr lang="zh-CN" altLang="zh-CN" sz="1800" dirty="0" smtClean="0">
                <a:latin typeface="新宋体" panose="02010609030101010101" pitchFamily="49" charset="-122"/>
                <a:ea typeface="新宋体" panose="02010609030101010101" pitchFamily="49" charset="-122"/>
              </a:rPr>
              <a:t>= </a:t>
            </a:r>
            <a:r>
              <a:rPr lang="zh-CN" altLang="zh-CN" sz="1800" dirty="0">
                <a:solidFill>
                  <a:srgbClr val="0000FF"/>
                </a:solidFill>
                <a:latin typeface="新宋体" panose="02010609030101010101" pitchFamily="49" charset="-122"/>
                <a:ea typeface="新宋体" panose="02010609030101010101" pitchFamily="49" charset="-122"/>
              </a:rPr>
              <a:t>new </a:t>
            </a:r>
            <a:r>
              <a:rPr lang="en-US" altLang="zh-CN" sz="1800" dirty="0" err="1">
                <a:latin typeface="新宋体" panose="02010609030101010101" pitchFamily="49" charset="-122"/>
                <a:ea typeface="新宋体" panose="02010609030101010101" pitchFamily="49" charset="-122"/>
              </a:rPr>
              <a:t>CP_ChainDoubleLink</a:t>
            </a:r>
            <a:r>
              <a:rPr lang="zh-CN" altLang="zh-CN" sz="1800" dirty="0" smtClean="0">
                <a:latin typeface="新宋体" panose="02010609030101010101" pitchFamily="49" charset="-122"/>
                <a:ea typeface="新宋体" panose="02010609030101010101" pitchFamily="49" charset="-122"/>
              </a:rPr>
              <a:t>;</a:t>
            </a:r>
            <a:endParaRPr lang="zh-CN" altLang="zh-CN" sz="1800" dirty="0">
              <a:latin typeface="新宋体" panose="02010609030101010101" pitchFamily="49" charset="-122"/>
              <a:ea typeface="新宋体" panose="02010609030101010101" pitchFamily="49" charset="-122"/>
            </a:endParaRPr>
          </a:p>
          <a:p>
            <a:pPr eaLnBrk="1" hangingPunct="1">
              <a:spcBef>
                <a:spcPct val="0"/>
              </a:spcBef>
              <a:buFontTx/>
              <a:buNone/>
            </a:pPr>
            <a:r>
              <a:rPr lang="zh-CN" altLang="zh-CN" sz="1800" dirty="0">
                <a:solidFill>
                  <a:srgbClr val="0000FF"/>
                </a:solidFill>
                <a:latin typeface="新宋体" panose="02010609030101010101" pitchFamily="49" charset="-122"/>
                <a:ea typeface="新宋体" panose="02010609030101010101" pitchFamily="49" charset="-122"/>
              </a:rPr>
              <a:t>delete </a:t>
            </a:r>
            <a:r>
              <a:rPr lang="en-US" altLang="zh-CN" sz="1800" dirty="0">
                <a:latin typeface="新宋体" panose="02010609030101010101" pitchFamily="49" charset="-122"/>
                <a:ea typeface="新宋体" panose="02010609030101010101" pitchFamily="49" charset="-122"/>
              </a:rPr>
              <a:t>p</a:t>
            </a:r>
            <a:r>
              <a:rPr lang="zh-CN" altLang="zh-CN" sz="1800" dirty="0">
                <a:latin typeface="新宋体" panose="02010609030101010101" pitchFamily="49" charset="-122"/>
                <a:ea typeface="新宋体" panose="02010609030101010101" pitchFamily="49" charset="-122"/>
              </a:rPr>
              <a:t>;</a:t>
            </a:r>
          </a:p>
        </p:txBody>
      </p:sp>
      <p:sp>
        <p:nvSpPr>
          <p:cNvPr id="39" name="Text Box 9"/>
          <p:cNvSpPr txBox="1">
            <a:spLocks noChangeArrowheads="1"/>
          </p:cNvSpPr>
          <p:nvPr/>
        </p:nvSpPr>
        <p:spPr bwMode="auto">
          <a:xfrm>
            <a:off x="5580333" y="1681474"/>
            <a:ext cx="3454232" cy="54064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lgn="ctr">
              <a:spcBef>
                <a:spcPct val="0"/>
              </a:spcBef>
              <a:buNone/>
            </a:pPr>
            <a:r>
              <a:rPr lang="zh-CN" altLang="en-US" sz="2000" dirty="0" smtClean="0">
                <a:ea typeface="楷体_GB2312" pitchFamily="49" charset="-122"/>
                <a:sym typeface="Wingdings" panose="05000000000000000000" pitchFamily="2" charset="2"/>
              </a:rPr>
              <a:t>以此为例。</a:t>
            </a:r>
            <a:endParaRPr lang="en-US" altLang="zh-CN" sz="2000" dirty="0">
              <a:solidFill>
                <a:srgbClr val="0000FF"/>
              </a:solidFill>
              <a:ea typeface="楷体_GB2312" pitchFamily="49" charset="-122"/>
              <a:sym typeface="Wingdings" panose="05000000000000000000" pitchFamily="2" charset="2"/>
            </a:endParaRPr>
          </a:p>
        </p:txBody>
      </p:sp>
      <p:grpSp>
        <p:nvGrpSpPr>
          <p:cNvPr id="85" name="组合 84"/>
          <p:cNvGrpSpPr/>
          <p:nvPr/>
        </p:nvGrpSpPr>
        <p:grpSpPr>
          <a:xfrm>
            <a:off x="380568" y="3112338"/>
            <a:ext cx="5862900" cy="1541248"/>
            <a:chOff x="380568" y="3112338"/>
            <a:chExt cx="5862900" cy="1541248"/>
          </a:xfrm>
        </p:grpSpPr>
        <p:sp>
          <p:nvSpPr>
            <p:cNvPr id="86" name="AutoShape 3"/>
            <p:cNvSpPr>
              <a:spLocks noChangeAspect="1" noChangeArrowheads="1" noTextEdit="1"/>
            </p:cNvSpPr>
            <p:nvPr/>
          </p:nvSpPr>
          <p:spPr bwMode="auto">
            <a:xfrm>
              <a:off x="4436776" y="3353332"/>
              <a:ext cx="1079500" cy="1252537"/>
            </a:xfrm>
            <a:prstGeom prst="rect">
              <a:avLst/>
            </a:prstGeom>
            <a:solidFill>
              <a:srgbClr val="FF99FF"/>
            </a:solidFill>
            <a:ln w="9525" cap="flat" cmpd="sng" algn="ctr">
              <a:solidFill>
                <a:srgbClr val="FF99FF"/>
              </a:solidFill>
              <a:prstDash val="solid"/>
              <a:miter lim="800000"/>
              <a:headEnd type="none" w="med" len="med"/>
              <a:tailEnd type="none" w="med" len="med"/>
            </a:ln>
          </p:spPr>
          <p:txBody>
            <a:bodyPr vert="horz" wrap="square" lIns="91440" tIns="45720" rIns="91440" bIns="45720" numCol="1" anchor="t" anchorCtr="0" compatLnSpc="1">
              <a:prstTxWarp prst="textNoShape">
                <a:avLst/>
              </a:prstTxWarp>
            </a:bodyPr>
            <a:lstStyle/>
            <a:p>
              <a:endParaRPr lang="zh-CN" altLang="en-US"/>
            </a:p>
          </p:txBody>
        </p:sp>
        <p:grpSp>
          <p:nvGrpSpPr>
            <p:cNvPr id="87" name="组合 86"/>
            <p:cNvGrpSpPr/>
            <p:nvPr/>
          </p:nvGrpSpPr>
          <p:grpSpPr>
            <a:xfrm>
              <a:off x="380568" y="3112338"/>
              <a:ext cx="5862900" cy="1541248"/>
              <a:chOff x="380568" y="3112338"/>
              <a:chExt cx="5862900" cy="1541248"/>
            </a:xfrm>
          </p:grpSpPr>
          <p:grpSp>
            <p:nvGrpSpPr>
              <p:cNvPr id="88" name="组合 87"/>
              <p:cNvGrpSpPr/>
              <p:nvPr/>
            </p:nvGrpSpPr>
            <p:grpSpPr>
              <a:xfrm>
                <a:off x="1435100" y="3112338"/>
                <a:ext cx="4808368" cy="1541248"/>
                <a:chOff x="2854497" y="4184955"/>
                <a:chExt cx="4808368" cy="1541248"/>
              </a:xfrm>
            </p:grpSpPr>
            <p:pic>
              <p:nvPicPr>
                <p:cNvPr id="97" name="Picture 74"/>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850956" y="4430803"/>
                  <a:ext cx="1079500" cy="1252537"/>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79"/>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82531" y="4430803"/>
                  <a:ext cx="1079500" cy="1252537"/>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lgn="ctr">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 name="Picture 80"/>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144269" y="4473665"/>
                  <a:ext cx="1079500"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0" name="AutoShape 81"/>
                <p:cNvCxnSpPr>
                  <a:cxnSpLocks noChangeShapeType="1"/>
                </p:cNvCxnSpPr>
                <p:nvPr/>
              </p:nvCxnSpPr>
              <p:spPr bwMode="auto">
                <a:xfrm rot="5400000" flipV="1">
                  <a:off x="5347719" y="3349715"/>
                  <a:ext cx="287337" cy="2881313"/>
                </a:xfrm>
                <a:prstGeom prst="bentConnector5">
                  <a:avLst>
                    <a:gd name="adj1" fmla="val -108843"/>
                    <a:gd name="adj2" fmla="val 108208"/>
                    <a:gd name="adj3" fmla="val 98338"/>
                  </a:avLst>
                </a:prstGeom>
                <a:noFill/>
                <a:ln w="19050">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 name="Rectangle 82"/>
                <p:cNvSpPr>
                  <a:spLocks noChangeArrowheads="1"/>
                </p:cNvSpPr>
                <p:nvPr/>
              </p:nvSpPr>
              <p:spPr bwMode="auto">
                <a:xfrm flipH="1">
                  <a:off x="2854497" y="4184955"/>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102" name="Rectangle 83"/>
                <p:cNvSpPr>
                  <a:spLocks noChangeArrowheads="1"/>
                </p:cNvSpPr>
                <p:nvPr/>
              </p:nvSpPr>
              <p:spPr bwMode="auto">
                <a:xfrm flipH="1">
                  <a:off x="4555556" y="4383585"/>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103" name="Rectangle 84"/>
                <p:cNvSpPr>
                  <a:spLocks noChangeArrowheads="1"/>
                </p:cNvSpPr>
                <p:nvPr/>
              </p:nvSpPr>
              <p:spPr bwMode="auto">
                <a:xfrm flipH="1">
                  <a:off x="5949381" y="4394697"/>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104" name="Rectangle 87"/>
                <p:cNvSpPr>
                  <a:spLocks noChangeArrowheads="1"/>
                </p:cNvSpPr>
                <p:nvPr/>
              </p:nvSpPr>
              <p:spPr bwMode="auto">
                <a:xfrm flipH="1">
                  <a:off x="6931896" y="5310843"/>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nvGrpSpPr>
                <p:cNvPr id="105" name="Group 27"/>
                <p:cNvGrpSpPr>
                  <a:grpSpLocks/>
                </p:cNvGrpSpPr>
                <p:nvPr/>
              </p:nvGrpSpPr>
              <p:grpSpPr bwMode="auto">
                <a:xfrm flipH="1" flipV="1">
                  <a:off x="4206306" y="4713455"/>
                  <a:ext cx="647700" cy="228600"/>
                  <a:chOff x="1202" y="2296"/>
                  <a:chExt cx="862" cy="635"/>
                </a:xfrm>
              </p:grpSpPr>
              <p:sp>
                <p:nvSpPr>
                  <p:cNvPr id="112"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3"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4"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106" name="Group 27"/>
                <p:cNvGrpSpPr>
                  <a:grpSpLocks/>
                </p:cNvGrpSpPr>
                <p:nvPr/>
              </p:nvGrpSpPr>
              <p:grpSpPr bwMode="auto">
                <a:xfrm flipH="1" flipV="1">
                  <a:off x="5563619" y="4718256"/>
                  <a:ext cx="647700" cy="228600"/>
                  <a:chOff x="1202" y="2296"/>
                  <a:chExt cx="862" cy="635"/>
                </a:xfrm>
              </p:grpSpPr>
              <p:sp>
                <p:nvSpPr>
                  <p:cNvPr id="109"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107" name="Rectangle 87"/>
                <p:cNvSpPr>
                  <a:spLocks noChangeArrowheads="1"/>
                </p:cNvSpPr>
                <p:nvPr/>
              </p:nvSpPr>
              <p:spPr bwMode="auto">
                <a:xfrm flipH="1">
                  <a:off x="3449814" y="5405720"/>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108" name="Rectangle 87"/>
                <p:cNvSpPr>
                  <a:spLocks noChangeArrowheads="1"/>
                </p:cNvSpPr>
                <p:nvPr/>
              </p:nvSpPr>
              <p:spPr bwMode="auto">
                <a:xfrm flipH="1">
                  <a:off x="4785166" y="5355805"/>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grpSp>
            <p:nvGrpSpPr>
              <p:cNvPr id="89" name="Group 37"/>
              <p:cNvGrpSpPr>
                <a:grpSpLocks/>
              </p:cNvGrpSpPr>
              <p:nvPr/>
            </p:nvGrpSpPr>
            <p:grpSpPr bwMode="auto">
              <a:xfrm>
                <a:off x="755650" y="3443911"/>
                <a:ext cx="958850" cy="401637"/>
                <a:chOff x="476" y="2614"/>
                <a:chExt cx="604" cy="253"/>
              </a:xfrm>
            </p:grpSpPr>
            <p:sp>
              <p:nvSpPr>
                <p:cNvPr id="95" name="Line 12"/>
                <p:cNvSpPr>
                  <a:spLocks noChangeShapeType="1"/>
                </p:cNvSpPr>
                <p:nvPr/>
              </p:nvSpPr>
              <p:spPr bwMode="auto">
                <a:xfrm>
                  <a:off x="665" y="2749"/>
                  <a:ext cx="415" cy="0"/>
                </a:xfrm>
                <a:prstGeom prst="line">
                  <a:avLst/>
                </a:prstGeom>
                <a:noFill/>
                <a:ln w="28575" cap="sq">
                  <a:solidFill>
                    <a:schemeClr val="tx1"/>
                  </a:solidFill>
                  <a:round/>
                  <a:headEnd type="oval" w="med" len="med"/>
                  <a:tailEnd type="triangle"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 name="Rectangle 15"/>
                <p:cNvSpPr>
                  <a:spLocks noChangeArrowheads="1"/>
                </p:cNvSpPr>
                <p:nvPr/>
              </p:nvSpPr>
              <p:spPr bwMode="auto">
                <a:xfrm>
                  <a:off x="476" y="2614"/>
                  <a:ext cx="337" cy="2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zh-CN" b="0">
                    <a:solidFill>
                      <a:srgbClr val="CC0066"/>
                    </a:solidFill>
                  </a:endParaRPr>
                </a:p>
              </p:txBody>
            </p:sp>
          </p:grpSp>
          <p:sp>
            <p:nvSpPr>
              <p:cNvPr id="90" name="Text Box 42"/>
              <p:cNvSpPr txBox="1">
                <a:spLocks noChangeArrowheads="1"/>
              </p:cNvSpPr>
              <p:nvPr/>
            </p:nvSpPr>
            <p:spPr bwMode="auto">
              <a:xfrm>
                <a:off x="380568" y="3370479"/>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dirty="0">
                    <a:solidFill>
                      <a:srgbClr val="0000FF"/>
                    </a:solidFill>
                  </a:rPr>
                  <a:t>p</a:t>
                </a:r>
              </a:p>
            </p:txBody>
          </p:sp>
          <p:sp>
            <p:nvSpPr>
              <p:cNvPr id="91" name="Rectangle 38"/>
              <p:cNvSpPr>
                <a:spLocks noChangeArrowheads="1"/>
              </p:cNvSpPr>
              <p:nvPr/>
            </p:nvSpPr>
            <p:spPr bwMode="auto">
              <a:xfrm flipH="1">
                <a:off x="4653809" y="4235105"/>
                <a:ext cx="635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a:solidFill>
                      <a:srgbClr val="FF0000"/>
                    </a:solidFill>
                    <a:ea typeface="楷体_GB2312" pitchFamily="49" charset="-122"/>
                  </a:rPr>
                  <a:t>NULL</a:t>
                </a:r>
              </a:p>
            </p:txBody>
          </p:sp>
          <p:sp>
            <p:nvSpPr>
              <p:cNvPr id="92" name="Rectangle 38"/>
              <p:cNvSpPr>
                <a:spLocks noChangeArrowheads="1"/>
              </p:cNvSpPr>
              <p:nvPr/>
            </p:nvSpPr>
            <p:spPr bwMode="auto">
              <a:xfrm flipH="1">
                <a:off x="1782404" y="4218018"/>
                <a:ext cx="635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a:solidFill>
                      <a:srgbClr val="FF0000"/>
                    </a:solidFill>
                    <a:ea typeface="楷体_GB2312" pitchFamily="49" charset="-122"/>
                  </a:rPr>
                  <a:t>NULL</a:t>
                </a:r>
              </a:p>
            </p:txBody>
          </p:sp>
          <p:sp>
            <p:nvSpPr>
              <p:cNvPr id="93" name="Rectangle 38"/>
              <p:cNvSpPr>
                <a:spLocks noChangeArrowheads="1"/>
              </p:cNvSpPr>
              <p:nvPr/>
            </p:nvSpPr>
            <p:spPr bwMode="auto">
              <a:xfrm flipH="1">
                <a:off x="3117756" y="4168103"/>
                <a:ext cx="635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a:solidFill>
                      <a:srgbClr val="FF0000"/>
                    </a:solidFill>
                    <a:ea typeface="楷体_GB2312" pitchFamily="49" charset="-122"/>
                  </a:rPr>
                  <a:t>NULL</a:t>
                </a:r>
              </a:p>
            </p:txBody>
          </p:sp>
          <p:sp>
            <p:nvSpPr>
              <p:cNvPr id="119" name="Text Box 42"/>
              <p:cNvSpPr txBox="1">
                <a:spLocks noChangeArrowheads="1"/>
              </p:cNvSpPr>
              <p:nvPr/>
            </p:nvSpPr>
            <p:spPr bwMode="auto">
              <a:xfrm>
                <a:off x="1886257" y="3745677"/>
                <a:ext cx="658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dirty="0">
                    <a:solidFill>
                      <a:srgbClr val="0000FF"/>
                    </a:solidFill>
                  </a:rPr>
                  <a:t>this</a:t>
                </a:r>
              </a:p>
            </p:txBody>
          </p:sp>
        </p:grpSp>
      </p:grpSp>
      <p:sp>
        <p:nvSpPr>
          <p:cNvPr id="43" name="AutoShape 5"/>
          <p:cNvSpPr>
            <a:spLocks/>
          </p:cNvSpPr>
          <p:nvPr/>
        </p:nvSpPr>
        <p:spPr bwMode="auto">
          <a:xfrm>
            <a:off x="5600063" y="2282150"/>
            <a:ext cx="3348566" cy="423747"/>
          </a:xfrm>
          <a:prstGeom prst="borderCallout2">
            <a:avLst>
              <a:gd name="adj1" fmla="val 68174"/>
              <a:gd name="adj2" fmla="val -324"/>
              <a:gd name="adj3" fmla="val 67835"/>
              <a:gd name="adj4" fmla="val -2619"/>
              <a:gd name="adj5" fmla="val 97905"/>
              <a:gd name="adj6" fmla="val -13300"/>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smtClean="0">
                <a:ea typeface="楷体_GB2312" pitchFamily="49" charset="-122"/>
              </a:rPr>
              <a:t>运行完析构函数，释放内存。</a:t>
            </a:r>
            <a:endParaRPr lang="zh-CN" altLang="en-US" sz="2000" dirty="0">
              <a:ea typeface="楷体_GB2312" pitchFamily="49" charset="-122"/>
            </a:endParaRPr>
          </a:p>
        </p:txBody>
      </p:sp>
      <p:cxnSp>
        <p:nvCxnSpPr>
          <p:cNvPr id="44" name="肘形连接符 43"/>
          <p:cNvCxnSpPr>
            <a:stCxn id="43" idx="1"/>
            <a:endCxn id="42" idx="2"/>
          </p:cNvCxnSpPr>
          <p:nvPr/>
        </p:nvCxnSpPr>
        <p:spPr>
          <a:xfrm rot="5400000">
            <a:off x="3804036" y="1176643"/>
            <a:ext cx="1941057" cy="4999564"/>
          </a:xfrm>
          <a:prstGeom prst="bentConnector3">
            <a:avLst>
              <a:gd name="adj1" fmla="val 111777"/>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418131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7"/>
            <a:ext cx="9144000" cy="760258"/>
          </a:xfrm>
        </p:spPr>
        <p:txBody>
          <a:bodyPr/>
          <a:lstStyle/>
          <a:p>
            <a:r>
              <a:rPr lang="zh-CN" altLang="en-US" dirty="0" smtClean="0"/>
              <a:t>复习</a:t>
            </a:r>
            <a:r>
              <a:rPr lang="en-US" altLang="zh-CN" dirty="0" smtClean="0"/>
              <a:t>:</a:t>
            </a:r>
            <a:r>
              <a:rPr lang="zh-CN" altLang="en-US" dirty="0"/>
              <a:t>请自行分析析构</a:t>
            </a:r>
            <a:r>
              <a:rPr lang="zh-CN" altLang="en-US" dirty="0" smtClean="0"/>
              <a:t>函数的调用情况</a:t>
            </a:r>
            <a:endParaRPr lang="zh-CN" altLang="en-US" dirty="0"/>
          </a:p>
        </p:txBody>
      </p:sp>
      <p:sp>
        <p:nvSpPr>
          <p:cNvPr id="3" name="内容占位符 2"/>
          <p:cNvSpPr>
            <a:spLocks noGrp="1"/>
          </p:cNvSpPr>
          <p:nvPr>
            <p:ph idx="1"/>
          </p:nvPr>
        </p:nvSpPr>
        <p:spPr>
          <a:xfrm>
            <a:off x="461963" y="844010"/>
            <a:ext cx="5280915" cy="2244880"/>
          </a:xfrm>
        </p:spPr>
        <p:txBody>
          <a:bodyPr>
            <a:normAutofit/>
          </a:bodyPr>
          <a:lstStyle/>
          <a:p>
            <a:pPr marL="0" indent="0">
              <a:lnSpc>
                <a:spcPts val="2400"/>
              </a:lnSpc>
              <a:spcBef>
                <a:spcPts val="0"/>
              </a:spcBef>
              <a:buNone/>
            </a:pPr>
            <a:r>
              <a:rPr lang="en-US" altLang="zh-CN" sz="1800" dirty="0" err="1">
                <a:solidFill>
                  <a:srgbClr val="2B91AF"/>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m_next</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delete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m_next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CP_ChainDoubleLink</a:t>
            </a:r>
            <a:r>
              <a:rPr lang="zh-CN" altLang="en-US" sz="1800" dirty="0">
                <a:solidFill>
                  <a:srgbClr val="008000"/>
                </a:solidFill>
                <a:latin typeface="新宋体" panose="02010609030101010101" pitchFamily="49" charset="-122"/>
                <a:ea typeface="新宋体" panose="02010609030101010101" pitchFamily="49" charset="-122"/>
              </a:rPr>
              <a:t>的析构函数定义</a:t>
            </a:r>
            <a:r>
              <a:rPr lang="zh-CN" altLang="en-US" sz="1800" dirty="0" smtClean="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78</a:t>
            </a:fld>
            <a:endParaRPr lang="zh-CN" altLang="en-US"/>
          </a:p>
        </p:txBody>
      </p:sp>
      <p:sp>
        <p:nvSpPr>
          <p:cNvPr id="6" name="Line 4"/>
          <p:cNvSpPr>
            <a:spLocks noChangeShapeType="1"/>
          </p:cNvSpPr>
          <p:nvPr/>
        </p:nvSpPr>
        <p:spPr bwMode="auto">
          <a:xfrm flipV="1">
            <a:off x="0" y="715424"/>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45" name="Rectangle 14"/>
          <p:cNvSpPr>
            <a:spLocks noChangeArrowheads="1"/>
          </p:cNvSpPr>
          <p:nvPr/>
        </p:nvSpPr>
        <p:spPr bwMode="auto">
          <a:xfrm>
            <a:off x="5877983" y="921684"/>
            <a:ext cx="2986493" cy="1107996"/>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a:latin typeface="新宋体" panose="02010609030101010101" pitchFamily="49" charset="-122"/>
                <a:ea typeface="新宋体" panose="02010609030101010101" pitchFamily="49" charset="-122"/>
              </a:rPr>
              <a:t>{</a:t>
            </a:r>
          </a:p>
          <a:p>
            <a:pPr>
              <a:spcBef>
                <a:spcPct val="0"/>
              </a:spcBef>
              <a:buNone/>
            </a:pPr>
            <a:r>
              <a:rPr lang="en-US" altLang="zh-CN" sz="1800" dirty="0" smtClean="0">
                <a:latin typeface="新宋体" panose="02010609030101010101" pitchFamily="49" charset="-122"/>
                <a:ea typeface="新宋体" panose="02010609030101010101" pitchFamily="49" charset="-122"/>
              </a:rPr>
              <a:t>    </a:t>
            </a:r>
            <a:r>
              <a:rPr lang="en-US" altLang="zh-CN" sz="1800" dirty="0" err="1" smtClean="0">
                <a:latin typeface="新宋体" panose="02010609030101010101" pitchFamily="49" charset="-122"/>
                <a:ea typeface="新宋体" panose="02010609030101010101" pitchFamily="49" charset="-122"/>
              </a:rPr>
              <a:t>CP_ChainDoubleLink</a:t>
            </a:r>
            <a:r>
              <a:rPr lang="zh-CN" altLang="zh-CN" sz="1800" dirty="0" smtClean="0">
                <a:latin typeface="新宋体" panose="02010609030101010101" pitchFamily="49" charset="-122"/>
                <a:ea typeface="新宋体" panose="02010609030101010101" pitchFamily="49" charset="-122"/>
              </a:rPr>
              <a:t> </a:t>
            </a:r>
            <a:r>
              <a:rPr lang="zh-CN" altLang="zh-CN" sz="1800" dirty="0">
                <a:latin typeface="新宋体" panose="02010609030101010101" pitchFamily="49" charset="-122"/>
                <a:ea typeface="新宋体" panose="02010609030101010101" pitchFamily="49" charset="-122"/>
              </a:rPr>
              <a:t>c</a:t>
            </a:r>
            <a:r>
              <a:rPr lang="zh-CN" altLang="zh-CN" sz="1800" dirty="0" smtClean="0">
                <a:latin typeface="新宋体" panose="02010609030101010101" pitchFamily="49" charset="-122"/>
                <a:ea typeface="新宋体" panose="02010609030101010101" pitchFamily="49" charset="-122"/>
              </a:rPr>
              <a:t>;</a:t>
            </a:r>
            <a:endParaRPr lang="en-US" altLang="zh-CN" sz="1800" dirty="0" smtClean="0">
              <a:latin typeface="新宋体" panose="02010609030101010101" pitchFamily="49" charset="-122"/>
              <a:ea typeface="新宋体" panose="02010609030101010101" pitchFamily="49" charset="-122"/>
            </a:endParaRPr>
          </a:p>
          <a:p>
            <a:pPr>
              <a:spcBef>
                <a:spcPct val="0"/>
              </a:spcBef>
              <a:buNone/>
            </a:pPr>
            <a:r>
              <a:rPr lang="en-US" altLang="zh-CN" sz="1800" dirty="0">
                <a:solidFill>
                  <a:schemeClr val="accent6">
                    <a:lumMod val="75000"/>
                  </a:schemeClr>
                </a:solidFill>
                <a:latin typeface="新宋体" panose="02010609030101010101" pitchFamily="49" charset="-122"/>
                <a:ea typeface="新宋体" panose="02010609030101010101" pitchFamily="49" charset="-122"/>
              </a:rPr>
              <a:t> </a:t>
            </a:r>
            <a:r>
              <a:rPr lang="en-US" altLang="zh-CN" sz="1800" dirty="0" smtClean="0">
                <a:solidFill>
                  <a:schemeClr val="accent6">
                    <a:lumMod val="75000"/>
                  </a:schemeClr>
                </a:solidFill>
                <a:latin typeface="新宋体" panose="02010609030101010101" pitchFamily="49" charset="-122"/>
                <a:ea typeface="新宋体" panose="02010609030101010101" pitchFamily="49" charset="-122"/>
              </a:rPr>
              <a:t>   // …</a:t>
            </a:r>
            <a:endParaRPr lang="zh-CN" altLang="zh-CN" sz="1800" dirty="0">
              <a:solidFill>
                <a:schemeClr val="accent6">
                  <a:lumMod val="75000"/>
                </a:schemeClr>
              </a:solidFill>
              <a:latin typeface="新宋体" panose="02010609030101010101" pitchFamily="49" charset="-122"/>
              <a:ea typeface="新宋体" panose="02010609030101010101" pitchFamily="49" charset="-122"/>
            </a:endParaRPr>
          </a:p>
          <a:p>
            <a:pPr>
              <a:spcBef>
                <a:spcPct val="0"/>
              </a:spcBef>
              <a:buNone/>
            </a:pPr>
            <a:r>
              <a:rPr lang="en-US" altLang="zh-CN" sz="1800" dirty="0">
                <a:latin typeface="新宋体" panose="02010609030101010101" pitchFamily="49" charset="-122"/>
                <a:ea typeface="新宋体" panose="02010609030101010101" pitchFamily="49" charset="-122"/>
              </a:rPr>
              <a:t>}</a:t>
            </a:r>
            <a:endParaRPr lang="zh-CN" altLang="zh-CN" sz="1800" dirty="0">
              <a:latin typeface="新宋体" panose="02010609030101010101" pitchFamily="49" charset="-122"/>
              <a:ea typeface="新宋体" panose="02010609030101010101" pitchFamily="49" charset="-122"/>
            </a:endParaRPr>
          </a:p>
        </p:txBody>
      </p:sp>
      <p:grpSp>
        <p:nvGrpSpPr>
          <p:cNvPr id="46" name="组合 45"/>
          <p:cNvGrpSpPr/>
          <p:nvPr/>
        </p:nvGrpSpPr>
        <p:grpSpPr>
          <a:xfrm>
            <a:off x="1114367" y="3655557"/>
            <a:ext cx="4628511" cy="1541248"/>
            <a:chOff x="2470865" y="4184955"/>
            <a:chExt cx="4628511" cy="1541248"/>
          </a:xfrm>
        </p:grpSpPr>
        <p:pic>
          <p:nvPicPr>
            <p:cNvPr id="47" name="Picture 74"/>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850956" y="4430803"/>
              <a:ext cx="1079500" cy="1252537"/>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8" name="Group 27"/>
            <p:cNvGrpSpPr>
              <a:grpSpLocks/>
            </p:cNvGrpSpPr>
            <p:nvPr/>
          </p:nvGrpSpPr>
          <p:grpSpPr bwMode="auto">
            <a:xfrm>
              <a:off x="4024323" y="5222965"/>
              <a:ext cx="486000" cy="228600"/>
              <a:chOff x="1202" y="2296"/>
              <a:chExt cx="862" cy="635"/>
            </a:xfrm>
          </p:grpSpPr>
          <p:sp>
            <p:nvSpPr>
              <p:cNvPr id="71"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2"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3"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pic>
          <p:nvPicPr>
            <p:cNvPr id="49" name="Picture 79"/>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82531" y="4430803"/>
              <a:ext cx="1079500" cy="1252537"/>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lgn="ctr">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80"/>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144269" y="4473665"/>
              <a:ext cx="1079500"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1" name="AutoShape 81"/>
            <p:cNvCxnSpPr>
              <a:cxnSpLocks noChangeShapeType="1"/>
            </p:cNvCxnSpPr>
            <p:nvPr/>
          </p:nvCxnSpPr>
          <p:spPr bwMode="auto">
            <a:xfrm rot="5400000" flipV="1">
              <a:off x="5347719" y="3349715"/>
              <a:ext cx="287337" cy="2881313"/>
            </a:xfrm>
            <a:prstGeom prst="bentConnector5">
              <a:avLst>
                <a:gd name="adj1" fmla="val -108843"/>
                <a:gd name="adj2" fmla="val 108208"/>
                <a:gd name="adj3" fmla="val 98338"/>
              </a:avLst>
            </a:prstGeom>
            <a:noFill/>
            <a:ln w="19050">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Rectangle 82"/>
            <p:cNvSpPr>
              <a:spLocks noChangeArrowheads="1"/>
            </p:cNvSpPr>
            <p:nvPr/>
          </p:nvSpPr>
          <p:spPr bwMode="auto">
            <a:xfrm flipH="1">
              <a:off x="2854497" y="4184955"/>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53" name="Rectangle 83"/>
            <p:cNvSpPr>
              <a:spLocks noChangeArrowheads="1"/>
            </p:cNvSpPr>
            <p:nvPr/>
          </p:nvSpPr>
          <p:spPr bwMode="auto">
            <a:xfrm flipH="1">
              <a:off x="4555556" y="4383585"/>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54" name="Rectangle 84"/>
            <p:cNvSpPr>
              <a:spLocks noChangeArrowheads="1"/>
            </p:cNvSpPr>
            <p:nvPr/>
          </p:nvSpPr>
          <p:spPr bwMode="auto">
            <a:xfrm flipH="1">
              <a:off x="5949381" y="4394697"/>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55" name="Rectangle 85"/>
            <p:cNvSpPr>
              <a:spLocks noChangeArrowheads="1"/>
            </p:cNvSpPr>
            <p:nvPr/>
          </p:nvSpPr>
          <p:spPr bwMode="auto">
            <a:xfrm flipH="1">
              <a:off x="3203440" y="5310934"/>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56" name="Rectangle 86"/>
            <p:cNvSpPr>
              <a:spLocks noChangeArrowheads="1"/>
            </p:cNvSpPr>
            <p:nvPr/>
          </p:nvSpPr>
          <p:spPr bwMode="auto">
            <a:xfrm flipH="1">
              <a:off x="4532202" y="5310934"/>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57" name="Rectangle 87"/>
            <p:cNvSpPr>
              <a:spLocks noChangeArrowheads="1"/>
            </p:cNvSpPr>
            <p:nvPr/>
          </p:nvSpPr>
          <p:spPr bwMode="auto">
            <a:xfrm flipH="1">
              <a:off x="6160940" y="5310934"/>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nvGrpSpPr>
            <p:cNvPr id="58" name="Group 27"/>
            <p:cNvGrpSpPr>
              <a:grpSpLocks/>
            </p:cNvGrpSpPr>
            <p:nvPr/>
          </p:nvGrpSpPr>
          <p:grpSpPr bwMode="auto">
            <a:xfrm>
              <a:off x="5381672" y="5194544"/>
              <a:ext cx="486000" cy="228600"/>
              <a:chOff x="1202" y="2296"/>
              <a:chExt cx="862" cy="635"/>
            </a:xfrm>
          </p:grpSpPr>
          <p:sp>
            <p:nvSpPr>
              <p:cNvPr id="68"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9"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0"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59" name="Group 27"/>
            <p:cNvGrpSpPr>
              <a:grpSpLocks/>
            </p:cNvGrpSpPr>
            <p:nvPr/>
          </p:nvGrpSpPr>
          <p:grpSpPr bwMode="auto">
            <a:xfrm flipH="1" flipV="1">
              <a:off x="4206306" y="4713455"/>
              <a:ext cx="647700" cy="228600"/>
              <a:chOff x="1202" y="2296"/>
              <a:chExt cx="862" cy="635"/>
            </a:xfrm>
          </p:grpSpPr>
          <p:sp>
            <p:nvSpPr>
              <p:cNvPr id="65"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6"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7"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60" name="Group 27"/>
            <p:cNvGrpSpPr>
              <a:grpSpLocks/>
            </p:cNvGrpSpPr>
            <p:nvPr/>
          </p:nvGrpSpPr>
          <p:grpSpPr bwMode="auto">
            <a:xfrm flipH="1" flipV="1">
              <a:off x="5563619" y="4718256"/>
              <a:ext cx="647700" cy="228600"/>
              <a:chOff x="1202" y="2296"/>
              <a:chExt cx="862" cy="635"/>
            </a:xfrm>
          </p:grpSpPr>
          <p:sp>
            <p:nvSpPr>
              <p:cNvPr id="62"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cxnSp>
          <p:nvCxnSpPr>
            <p:cNvPr id="61" name="AutoShape 100"/>
            <p:cNvCxnSpPr>
              <a:cxnSpLocks noChangeShapeType="1"/>
            </p:cNvCxnSpPr>
            <p:nvPr/>
          </p:nvCxnSpPr>
          <p:spPr bwMode="auto">
            <a:xfrm rot="16200000" flipV="1">
              <a:off x="4442187" y="3886947"/>
              <a:ext cx="287337" cy="2880000"/>
            </a:xfrm>
            <a:prstGeom prst="bentConnector5">
              <a:avLst>
                <a:gd name="adj1" fmla="val -105528"/>
                <a:gd name="adj2" fmla="val 109551"/>
                <a:gd name="adj3" fmla="val 101102"/>
              </a:avLst>
            </a:prstGeom>
            <a:noFill/>
            <a:ln w="28575">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Rectangle 83"/>
            <p:cNvSpPr>
              <a:spLocks noChangeArrowheads="1"/>
            </p:cNvSpPr>
            <p:nvPr/>
          </p:nvSpPr>
          <p:spPr bwMode="auto">
            <a:xfrm flipH="1">
              <a:off x="2470865" y="4314073"/>
              <a:ext cx="35382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dirty="0" smtClean="0">
                  <a:solidFill>
                    <a:srgbClr val="0000FF"/>
                  </a:solidFill>
                  <a:ea typeface="楷体_GB2312" pitchFamily="49" charset="-122"/>
                </a:rPr>
                <a:t>c</a:t>
              </a:r>
              <a:endParaRPr lang="en-US" altLang="zh-CN" dirty="0">
                <a:solidFill>
                  <a:srgbClr val="0000FF"/>
                </a:solidFill>
                <a:ea typeface="楷体_GB2312" pitchFamily="49" charset="-122"/>
              </a:endParaRPr>
            </a:p>
          </p:txBody>
        </p:sp>
      </p:grpSp>
      <p:sp>
        <p:nvSpPr>
          <p:cNvPr id="74" name="AutoShape 5"/>
          <p:cNvSpPr>
            <a:spLocks/>
          </p:cNvSpPr>
          <p:nvPr/>
        </p:nvSpPr>
        <p:spPr bwMode="auto">
          <a:xfrm>
            <a:off x="6257241" y="2256967"/>
            <a:ext cx="2607235" cy="1069858"/>
          </a:xfrm>
          <a:prstGeom prst="borderCallout2">
            <a:avLst>
              <a:gd name="adj1" fmla="val 68174"/>
              <a:gd name="adj2" fmla="val -324"/>
              <a:gd name="adj3" fmla="val 67835"/>
              <a:gd name="adj4" fmla="val -2619"/>
              <a:gd name="adj5" fmla="val -16749"/>
              <a:gd name="adj6" fmla="val -12445"/>
            </a:avLst>
          </a:prstGeom>
          <a:solidFill>
            <a:srgbClr val="FFFF99"/>
          </a:solidFill>
          <a:ln w="3810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just">
              <a:spcBef>
                <a:spcPct val="0"/>
              </a:spcBef>
              <a:buNone/>
            </a:pPr>
            <a:r>
              <a:rPr lang="zh-CN" altLang="en-US" sz="2000" dirty="0">
                <a:ea typeface="楷体_GB2312" pitchFamily="49" charset="-122"/>
              </a:rPr>
              <a:t>在该语句块运行结束之后，双向链表</a:t>
            </a:r>
            <a:r>
              <a:rPr lang="en-US" altLang="zh-CN" sz="2000" dirty="0">
                <a:ea typeface="楷体_GB2312" pitchFamily="49" charset="-122"/>
              </a:rPr>
              <a:t>c</a:t>
            </a:r>
            <a:r>
              <a:rPr lang="zh-CN" altLang="en-US" sz="2000" dirty="0">
                <a:ea typeface="楷体_GB2312" pitchFamily="49" charset="-122"/>
              </a:rPr>
              <a:t>的内存是如何释放的</a:t>
            </a:r>
            <a:r>
              <a:rPr lang="en-US" altLang="zh-CN" sz="2000" dirty="0">
                <a:ea typeface="楷体_GB2312" pitchFamily="49" charset="-122"/>
              </a:rPr>
              <a:t>?</a:t>
            </a:r>
          </a:p>
        </p:txBody>
      </p:sp>
      <p:sp>
        <p:nvSpPr>
          <p:cNvPr id="75" name="Text Box 9"/>
          <p:cNvSpPr txBox="1">
            <a:spLocks noChangeArrowheads="1"/>
          </p:cNvSpPr>
          <p:nvPr/>
        </p:nvSpPr>
        <p:spPr bwMode="auto">
          <a:xfrm>
            <a:off x="6257241" y="3912470"/>
            <a:ext cx="2518770" cy="1027422"/>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lgn="just">
              <a:spcBef>
                <a:spcPct val="0"/>
              </a:spcBef>
              <a:buNone/>
            </a:pPr>
            <a:r>
              <a:rPr lang="zh-CN" altLang="en-US" sz="2000" dirty="0">
                <a:ea typeface="楷体_GB2312" pitchFamily="49" charset="-122"/>
                <a:sym typeface="Wingdings" panose="05000000000000000000" pitchFamily="2" charset="2"/>
              </a:rPr>
              <a:t>假设在内存释放前，双向链表</a:t>
            </a:r>
            <a:r>
              <a:rPr lang="en-US" altLang="zh-CN" sz="2000" dirty="0">
                <a:ea typeface="楷体_GB2312" pitchFamily="49" charset="-122"/>
                <a:sym typeface="Wingdings" panose="05000000000000000000" pitchFamily="2" charset="2"/>
              </a:rPr>
              <a:t>c</a:t>
            </a:r>
            <a:r>
              <a:rPr lang="zh-CN" altLang="en-US" sz="2000" dirty="0">
                <a:ea typeface="楷体_GB2312" pitchFamily="49" charset="-122"/>
                <a:sym typeface="Wingdings" panose="05000000000000000000" pitchFamily="2" charset="2"/>
              </a:rPr>
              <a:t>的内存占用情况如左图所示。</a:t>
            </a:r>
            <a:endParaRPr lang="en-US" altLang="zh-CN" sz="20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247375519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如何删除单个记录</a:t>
            </a:r>
            <a:r>
              <a:rPr lang="en-US" altLang="zh-CN" dirty="0"/>
              <a:t>/</a:t>
            </a:r>
            <a:r>
              <a:rPr lang="zh-CN" altLang="en-US" dirty="0"/>
              <a:t>结点</a:t>
            </a:r>
          </a:p>
        </p:txBody>
      </p:sp>
      <p:sp>
        <p:nvSpPr>
          <p:cNvPr id="3" name="内容占位符 2"/>
          <p:cNvSpPr>
            <a:spLocks noGrp="1"/>
          </p:cNvSpPr>
          <p:nvPr>
            <p:ph idx="1"/>
          </p:nvPr>
        </p:nvSpPr>
        <p:spPr/>
        <p:txBody>
          <a:bodyPr/>
          <a:lstStyle/>
          <a:p>
            <a:r>
              <a:rPr lang="zh-CN" altLang="en-US" dirty="0"/>
              <a:t>存储</a:t>
            </a:r>
            <a:r>
              <a:rPr lang="en-US" altLang="zh-CN" dirty="0"/>
              <a:t>0</a:t>
            </a:r>
            <a:r>
              <a:rPr lang="zh-CN" altLang="en-US" dirty="0"/>
              <a:t>个记录的双向链表</a:t>
            </a:r>
            <a:r>
              <a:rPr lang="en-US" altLang="zh-CN" dirty="0"/>
              <a:t>?</a:t>
            </a:r>
          </a:p>
          <a:p>
            <a:r>
              <a:rPr lang="zh-CN" altLang="en-US" dirty="0"/>
              <a:t>存储</a:t>
            </a:r>
            <a:r>
              <a:rPr lang="en-US" altLang="zh-CN" dirty="0"/>
              <a:t>1</a:t>
            </a:r>
            <a:r>
              <a:rPr lang="zh-CN" altLang="en-US" dirty="0"/>
              <a:t>个记录的双向链表</a:t>
            </a:r>
            <a:r>
              <a:rPr lang="en-US" altLang="zh-CN" dirty="0"/>
              <a:t>?</a:t>
            </a:r>
          </a:p>
          <a:p>
            <a:r>
              <a:rPr lang="zh-CN" altLang="en-US" dirty="0"/>
              <a:t>存储</a:t>
            </a:r>
            <a:r>
              <a:rPr lang="en-US" altLang="zh-CN" dirty="0"/>
              <a:t>2</a:t>
            </a:r>
            <a:r>
              <a:rPr lang="zh-CN" altLang="en-US" dirty="0"/>
              <a:t>个记录的双向链表</a:t>
            </a:r>
            <a:r>
              <a:rPr lang="en-US" altLang="zh-CN" dirty="0"/>
              <a:t>?</a:t>
            </a:r>
          </a:p>
          <a:p>
            <a:r>
              <a:rPr lang="zh-CN" altLang="en-US" dirty="0"/>
              <a:t>存储</a:t>
            </a:r>
            <a:r>
              <a:rPr lang="en-US" altLang="zh-CN" dirty="0"/>
              <a:t>n(n&gt;2)</a:t>
            </a:r>
            <a:r>
              <a:rPr lang="zh-CN" altLang="en-US" dirty="0"/>
              <a:t>个记录的双向链表</a:t>
            </a:r>
            <a:r>
              <a:rPr lang="en-US" altLang="zh-CN" dirty="0" smtClean="0"/>
              <a:t>?</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7624854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a:t>
            </a:r>
            <a:r>
              <a:rPr lang="zh-CN" altLang="en-US" dirty="0" smtClean="0"/>
              <a:t>变量的四个基本属性</a:t>
            </a:r>
            <a:endParaRPr lang="zh-CN" altLang="en-US" dirty="0"/>
          </a:p>
        </p:txBody>
      </p:sp>
      <p:sp>
        <p:nvSpPr>
          <p:cNvPr id="3" name="内容占位符 2"/>
          <p:cNvSpPr>
            <a:spLocks noGrp="1"/>
          </p:cNvSpPr>
          <p:nvPr>
            <p:ph idx="1"/>
          </p:nvPr>
        </p:nvSpPr>
        <p:spPr/>
        <p:txBody>
          <a:bodyPr/>
          <a:lstStyle/>
          <a:p>
            <a:r>
              <a:rPr lang="zh-CN" altLang="en-US" dirty="0"/>
              <a:t>变量名</a:t>
            </a:r>
          </a:p>
          <a:p>
            <a:pPr lvl="1"/>
            <a:r>
              <a:rPr lang="zh-CN" altLang="en-US" dirty="0"/>
              <a:t>合法的标识符</a:t>
            </a:r>
            <a:r>
              <a:rPr lang="zh-CN" altLang="en-US" dirty="0" smtClean="0"/>
              <a:t>，应当设法避免</a:t>
            </a:r>
            <a:r>
              <a:rPr lang="zh-CN" altLang="en-US" dirty="0"/>
              <a:t>同名。</a:t>
            </a:r>
          </a:p>
          <a:p>
            <a:r>
              <a:rPr lang="zh-CN" altLang="en-US" dirty="0"/>
              <a:t>数据类型</a:t>
            </a:r>
          </a:p>
          <a:p>
            <a:pPr lvl="1"/>
            <a:r>
              <a:rPr lang="zh-CN" altLang="en-US" dirty="0"/>
              <a:t>指针</a:t>
            </a:r>
            <a:r>
              <a:rPr lang="en-US" altLang="zh-CN" dirty="0"/>
              <a:t>: </a:t>
            </a:r>
            <a:r>
              <a:rPr lang="zh-CN" altLang="en-US" dirty="0"/>
              <a:t>同时也指定</a:t>
            </a:r>
            <a:r>
              <a:rPr lang="zh-CN" altLang="en-US" dirty="0" smtClean="0"/>
              <a:t>了它</a:t>
            </a:r>
            <a:r>
              <a:rPr lang="zh-CN" altLang="en-US" dirty="0"/>
              <a:t>所指向</a:t>
            </a:r>
            <a:r>
              <a:rPr lang="zh-CN" altLang="en-US" dirty="0" smtClean="0"/>
              <a:t>的数据</a:t>
            </a:r>
            <a:r>
              <a:rPr lang="zh-CN" altLang="en-US" dirty="0"/>
              <a:t>的数据类型。</a:t>
            </a:r>
          </a:p>
          <a:p>
            <a:r>
              <a:rPr lang="zh-CN" altLang="en-US" dirty="0"/>
              <a:t>存储空间</a:t>
            </a:r>
          </a:p>
          <a:p>
            <a:pPr lvl="1"/>
            <a:r>
              <a:rPr lang="zh-CN" altLang="en-US" dirty="0"/>
              <a:t>存放地址的内存空间。</a:t>
            </a:r>
          </a:p>
          <a:p>
            <a:r>
              <a:rPr lang="zh-CN" altLang="en-US" dirty="0"/>
              <a:t>值</a:t>
            </a:r>
          </a:p>
          <a:p>
            <a:pPr lvl="1"/>
            <a:r>
              <a:rPr lang="zh-CN" altLang="en-US" dirty="0"/>
              <a:t>内存地址</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98760129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删除</a:t>
            </a:r>
            <a:r>
              <a:rPr lang="zh-CN" altLang="en-US" dirty="0"/>
              <a:t>单个</a:t>
            </a:r>
            <a:r>
              <a:rPr lang="zh-CN" altLang="zh-CN" dirty="0"/>
              <a:t>记录/结点</a:t>
            </a:r>
            <a:endParaRPr lang="zh-CN" altLang="en-US" dirty="0"/>
          </a:p>
        </p:txBody>
      </p:sp>
      <p:sp>
        <p:nvSpPr>
          <p:cNvPr id="3" name="内容占位符 2"/>
          <p:cNvSpPr>
            <a:spLocks noGrp="1"/>
          </p:cNvSpPr>
          <p:nvPr>
            <p:ph idx="1"/>
          </p:nvPr>
        </p:nvSpPr>
        <p:spPr>
          <a:xfrm>
            <a:off x="461963" y="1457325"/>
            <a:ext cx="8220075" cy="572197"/>
          </a:xfrm>
        </p:spPr>
        <p:txBody>
          <a:bodyPr/>
          <a:lstStyle/>
          <a:p>
            <a:r>
              <a:rPr lang="zh-CN" altLang="en-US" dirty="0"/>
              <a:t>存储</a:t>
            </a:r>
            <a:r>
              <a:rPr lang="en-US" altLang="zh-CN" dirty="0"/>
              <a:t>0</a:t>
            </a:r>
            <a:r>
              <a:rPr lang="zh-CN" altLang="en-US" dirty="0"/>
              <a:t>个记录的双向</a:t>
            </a:r>
            <a:r>
              <a:rPr lang="zh-CN" altLang="en-US" dirty="0" smtClean="0"/>
              <a:t>链表。</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Line 41"/>
          <p:cNvSpPr>
            <a:spLocks noChangeShapeType="1"/>
          </p:cNvSpPr>
          <p:nvPr/>
        </p:nvSpPr>
        <p:spPr bwMode="auto">
          <a:xfrm>
            <a:off x="339726" y="3491359"/>
            <a:ext cx="1225550" cy="0"/>
          </a:xfrm>
          <a:prstGeom prst="line">
            <a:avLst/>
          </a:prstGeom>
          <a:noFill/>
          <a:ln w="25400" cap="sq">
            <a:solidFill>
              <a:schemeClr val="tx1"/>
            </a:solidFill>
            <a:round/>
            <a:headEnd type="oval" w="med" len="me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 name="Text Box 42"/>
          <p:cNvSpPr txBox="1">
            <a:spLocks noChangeArrowheads="1"/>
          </p:cNvSpPr>
          <p:nvPr/>
        </p:nvSpPr>
        <p:spPr bwMode="auto">
          <a:xfrm>
            <a:off x="461963" y="2889697"/>
            <a:ext cx="9159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chemeClr val="accent2"/>
                </a:solidFill>
              </a:rPr>
              <a:t>head</a:t>
            </a:r>
          </a:p>
        </p:txBody>
      </p:sp>
      <p:pic>
        <p:nvPicPr>
          <p:cNvPr id="11" name="Picture 8"/>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2576" y="2865884"/>
            <a:ext cx="1266825"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Box 46"/>
          <p:cNvSpPr txBox="1">
            <a:spLocks noChangeArrowheads="1"/>
          </p:cNvSpPr>
          <p:nvPr/>
        </p:nvSpPr>
        <p:spPr bwMode="auto">
          <a:xfrm>
            <a:off x="1762126" y="2878584"/>
            <a:ext cx="8477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a:solidFill>
                  <a:srgbClr val="FF3300"/>
                </a:solidFill>
              </a:rPr>
              <a:t>NULL</a:t>
            </a:r>
            <a:endParaRPr lang="en-US" altLang="zh-CN" sz="2400">
              <a:solidFill>
                <a:srgbClr val="FF3300"/>
              </a:solidFill>
            </a:endParaRPr>
          </a:p>
        </p:txBody>
      </p:sp>
      <p:sp>
        <p:nvSpPr>
          <p:cNvPr id="13" name="Text Box 46"/>
          <p:cNvSpPr txBox="1">
            <a:spLocks noChangeArrowheads="1"/>
          </p:cNvSpPr>
          <p:nvPr/>
        </p:nvSpPr>
        <p:spPr bwMode="auto">
          <a:xfrm>
            <a:off x="2074863" y="3748534"/>
            <a:ext cx="220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solidFill>
                  <a:srgbClr val="FF3300"/>
                </a:solidFill>
              </a:rPr>
              <a:t>X</a:t>
            </a:r>
          </a:p>
        </p:txBody>
      </p:sp>
      <p:sp>
        <p:nvSpPr>
          <p:cNvPr id="14" name="Rectangle 28"/>
          <p:cNvSpPr>
            <a:spLocks noChangeArrowheads="1"/>
          </p:cNvSpPr>
          <p:nvPr/>
        </p:nvSpPr>
        <p:spPr bwMode="auto">
          <a:xfrm>
            <a:off x="2819401" y="2928204"/>
            <a:ext cx="11756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err="1" smtClean="0">
                <a:ea typeface="楷体_GB2312" pitchFamily="49" charset="-122"/>
              </a:rPr>
              <a:t>m_previous</a:t>
            </a:r>
            <a:endParaRPr lang="en-US" altLang="zh-CN" sz="1800" dirty="0">
              <a:ea typeface="楷体_GB2312" pitchFamily="49" charset="-122"/>
            </a:endParaRPr>
          </a:p>
        </p:txBody>
      </p:sp>
      <p:sp>
        <p:nvSpPr>
          <p:cNvPr id="15" name="Rectangle 29"/>
          <p:cNvSpPr>
            <a:spLocks noChangeArrowheads="1"/>
          </p:cNvSpPr>
          <p:nvPr/>
        </p:nvSpPr>
        <p:spPr bwMode="auto">
          <a:xfrm>
            <a:off x="2832101" y="3771166"/>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err="1" smtClean="0">
                <a:ea typeface="楷体_GB2312" pitchFamily="49" charset="-122"/>
              </a:rPr>
              <a:t>m_next</a:t>
            </a:r>
            <a:endParaRPr lang="en-US" altLang="zh-CN" sz="1800" dirty="0">
              <a:ea typeface="楷体_GB2312" pitchFamily="49" charset="-122"/>
            </a:endParaRPr>
          </a:p>
        </p:txBody>
      </p:sp>
      <p:sp>
        <p:nvSpPr>
          <p:cNvPr id="16" name="Rectangle 11"/>
          <p:cNvSpPr>
            <a:spLocks noChangeArrowheads="1"/>
          </p:cNvSpPr>
          <p:nvPr/>
        </p:nvSpPr>
        <p:spPr bwMode="auto">
          <a:xfrm>
            <a:off x="577056" y="4280327"/>
            <a:ext cx="32162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ea typeface="楷体_GB2312" pitchFamily="49" charset="-122"/>
              </a:rPr>
              <a:t>存储</a:t>
            </a:r>
            <a:r>
              <a:rPr lang="en-US" altLang="zh-CN" sz="2400" dirty="0">
                <a:ea typeface="楷体_GB2312" pitchFamily="49" charset="-122"/>
              </a:rPr>
              <a:t>0</a:t>
            </a:r>
            <a:r>
              <a:rPr lang="zh-CN" altLang="en-US" sz="2400" dirty="0">
                <a:ea typeface="楷体_GB2312" pitchFamily="49" charset="-122"/>
              </a:rPr>
              <a:t>个记录的双向链表</a:t>
            </a:r>
          </a:p>
        </p:txBody>
      </p:sp>
      <p:sp>
        <p:nvSpPr>
          <p:cNvPr id="17" name="AutoShape 19"/>
          <p:cNvSpPr>
            <a:spLocks noChangeArrowheads="1"/>
          </p:cNvSpPr>
          <p:nvPr/>
        </p:nvSpPr>
        <p:spPr bwMode="auto">
          <a:xfrm>
            <a:off x="4297363" y="3179762"/>
            <a:ext cx="576263" cy="503237"/>
          </a:xfrm>
          <a:prstGeom prst="rightArrow">
            <a:avLst>
              <a:gd name="adj1" fmla="val 50000"/>
              <a:gd name="adj2" fmla="val 286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18" name="Rectangle 23"/>
          <p:cNvSpPr>
            <a:spLocks noChangeArrowheads="1"/>
          </p:cNvSpPr>
          <p:nvPr/>
        </p:nvSpPr>
        <p:spPr bwMode="auto">
          <a:xfrm>
            <a:off x="6967538" y="3095625"/>
            <a:ext cx="6096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9600" dirty="0">
                <a:solidFill>
                  <a:srgbClr val="FF3300"/>
                </a:solidFill>
                <a:ea typeface="楷体_GB2312" pitchFamily="49" charset="-122"/>
              </a:rPr>
              <a:t>?</a:t>
            </a:r>
          </a:p>
        </p:txBody>
      </p:sp>
      <p:sp>
        <p:nvSpPr>
          <p:cNvPr id="19" name="Rectangle 24"/>
          <p:cNvSpPr>
            <a:spLocks noChangeArrowheads="1"/>
          </p:cNvSpPr>
          <p:nvPr/>
        </p:nvSpPr>
        <p:spPr bwMode="auto">
          <a:xfrm>
            <a:off x="5656982" y="3663215"/>
            <a:ext cx="12255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ea typeface="楷体_GB2312" pitchFamily="49" charset="-122"/>
              </a:rPr>
              <a:t>是否可以</a:t>
            </a:r>
          </a:p>
        </p:txBody>
      </p:sp>
      <p:sp>
        <p:nvSpPr>
          <p:cNvPr id="20" name="Rectangle 13"/>
          <p:cNvSpPr>
            <a:spLocks noChangeArrowheads="1"/>
          </p:cNvSpPr>
          <p:nvPr/>
        </p:nvSpPr>
        <p:spPr bwMode="auto">
          <a:xfrm>
            <a:off x="4932447" y="4462889"/>
            <a:ext cx="3454232" cy="830997"/>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smtClean="0">
                <a:latin typeface="新宋体" panose="02010609030101010101" pitchFamily="49" charset="-122"/>
                <a:ea typeface="新宋体" panose="02010609030101010101" pitchFamily="49" charset="-122"/>
              </a:rPr>
              <a:t>CP_ChainDoubleLink</a:t>
            </a:r>
            <a:r>
              <a:rPr lang="en-US" altLang="zh-CN" sz="1800" dirty="0" smtClean="0">
                <a:latin typeface="新宋体" panose="02010609030101010101" pitchFamily="49" charset="-122"/>
                <a:ea typeface="新宋体" panose="02010609030101010101" pitchFamily="49" charset="-122"/>
              </a:rPr>
              <a:t> </a:t>
            </a:r>
            <a:r>
              <a:rPr lang="zh-CN" altLang="zh-CN" sz="1800" dirty="0" smtClean="0">
                <a:latin typeface="新宋体" panose="02010609030101010101" pitchFamily="49" charset="-122"/>
                <a:ea typeface="新宋体" panose="02010609030101010101" pitchFamily="49" charset="-122"/>
              </a:rPr>
              <a:t>*</a:t>
            </a:r>
            <a:r>
              <a:rPr lang="en-US" altLang="zh-CN" sz="1800" dirty="0" smtClean="0">
                <a:latin typeface="新宋体" panose="02010609030101010101" pitchFamily="49" charset="-122"/>
                <a:ea typeface="新宋体" panose="02010609030101010101" pitchFamily="49" charset="-122"/>
              </a:rPr>
              <a:t>p</a:t>
            </a:r>
            <a:r>
              <a:rPr lang="zh-CN" altLang="zh-CN" sz="1800" dirty="0" smtClean="0">
                <a:latin typeface="新宋体" panose="02010609030101010101" pitchFamily="49" charset="-122"/>
                <a:ea typeface="新宋体" panose="02010609030101010101" pitchFamily="49" charset="-122"/>
              </a:rPr>
              <a:t> </a:t>
            </a:r>
            <a:endParaRPr lang="en-US" altLang="zh-CN" sz="1800" dirty="0" smtClean="0">
              <a:latin typeface="新宋体" panose="02010609030101010101" pitchFamily="49" charset="-122"/>
              <a:ea typeface="新宋体" panose="02010609030101010101" pitchFamily="49" charset="-122"/>
            </a:endParaRPr>
          </a:p>
          <a:p>
            <a:pPr>
              <a:spcBef>
                <a:spcPct val="0"/>
              </a:spcBef>
              <a:buNone/>
            </a:pPr>
            <a:r>
              <a:rPr lang="en-US" altLang="zh-CN" sz="1800" dirty="0">
                <a:latin typeface="新宋体" panose="02010609030101010101" pitchFamily="49" charset="-122"/>
                <a:ea typeface="新宋体" panose="02010609030101010101" pitchFamily="49" charset="-122"/>
              </a:rPr>
              <a:t> </a:t>
            </a:r>
            <a:r>
              <a:rPr lang="en-US" altLang="zh-CN" sz="1800" dirty="0" smtClean="0">
                <a:latin typeface="新宋体" panose="02010609030101010101" pitchFamily="49" charset="-122"/>
                <a:ea typeface="新宋体" panose="02010609030101010101" pitchFamily="49" charset="-122"/>
              </a:rPr>
              <a:t>   </a:t>
            </a:r>
            <a:r>
              <a:rPr lang="zh-CN" altLang="zh-CN" sz="1800" dirty="0" smtClean="0">
                <a:latin typeface="新宋体" panose="02010609030101010101" pitchFamily="49" charset="-122"/>
                <a:ea typeface="新宋体" panose="02010609030101010101" pitchFamily="49" charset="-122"/>
              </a:rPr>
              <a:t>= </a:t>
            </a:r>
            <a:r>
              <a:rPr lang="zh-CN" altLang="zh-CN" sz="1800" dirty="0">
                <a:solidFill>
                  <a:srgbClr val="0000FF"/>
                </a:solidFill>
                <a:latin typeface="新宋体" panose="02010609030101010101" pitchFamily="49" charset="-122"/>
                <a:ea typeface="新宋体" panose="02010609030101010101" pitchFamily="49" charset="-122"/>
              </a:rPr>
              <a:t>new </a:t>
            </a:r>
            <a:r>
              <a:rPr lang="en-US" altLang="zh-CN" sz="1800" dirty="0" err="1">
                <a:latin typeface="新宋体" panose="02010609030101010101" pitchFamily="49" charset="-122"/>
                <a:ea typeface="新宋体" panose="02010609030101010101" pitchFamily="49" charset="-122"/>
              </a:rPr>
              <a:t>CP_ChainDoubleLink</a:t>
            </a:r>
            <a:r>
              <a:rPr lang="zh-CN" altLang="zh-CN" sz="1800" dirty="0" smtClean="0">
                <a:latin typeface="新宋体" panose="02010609030101010101" pitchFamily="49" charset="-122"/>
                <a:ea typeface="新宋体" panose="02010609030101010101" pitchFamily="49" charset="-122"/>
              </a:rPr>
              <a:t>;</a:t>
            </a:r>
            <a:endParaRPr lang="zh-CN" altLang="zh-CN" sz="1800" dirty="0">
              <a:latin typeface="新宋体" panose="02010609030101010101" pitchFamily="49" charset="-122"/>
              <a:ea typeface="新宋体" panose="02010609030101010101" pitchFamily="49" charset="-122"/>
            </a:endParaRPr>
          </a:p>
          <a:p>
            <a:pPr eaLnBrk="1" hangingPunct="1">
              <a:spcBef>
                <a:spcPct val="0"/>
              </a:spcBef>
              <a:buFontTx/>
              <a:buNone/>
            </a:pPr>
            <a:r>
              <a:rPr lang="zh-CN" altLang="zh-CN" sz="1800" dirty="0">
                <a:solidFill>
                  <a:srgbClr val="0000FF"/>
                </a:solidFill>
                <a:latin typeface="新宋体" panose="02010609030101010101" pitchFamily="49" charset="-122"/>
                <a:ea typeface="新宋体" panose="02010609030101010101" pitchFamily="49" charset="-122"/>
              </a:rPr>
              <a:t>delete </a:t>
            </a:r>
            <a:r>
              <a:rPr lang="en-US" altLang="zh-CN" sz="1800" dirty="0">
                <a:latin typeface="新宋体" panose="02010609030101010101" pitchFamily="49" charset="-122"/>
                <a:ea typeface="新宋体" panose="02010609030101010101" pitchFamily="49" charset="-122"/>
              </a:rPr>
              <a:t>p</a:t>
            </a:r>
            <a:r>
              <a:rPr lang="zh-CN" altLang="zh-CN" sz="1800" dirty="0">
                <a:latin typeface="新宋体" panose="02010609030101010101" pitchFamily="49" charset="-122"/>
                <a:ea typeface="新宋体" panose="02010609030101010101" pitchFamily="49" charset="-122"/>
              </a:rPr>
              <a:t>;</a:t>
            </a:r>
          </a:p>
        </p:txBody>
      </p:sp>
      <p:sp>
        <p:nvSpPr>
          <p:cNvPr id="21" name="Rectangle 14"/>
          <p:cNvSpPr>
            <a:spLocks noChangeArrowheads="1"/>
          </p:cNvSpPr>
          <p:nvPr/>
        </p:nvSpPr>
        <p:spPr bwMode="auto">
          <a:xfrm>
            <a:off x="5166316" y="2133371"/>
            <a:ext cx="2986493" cy="830997"/>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a:latin typeface="新宋体" panose="02010609030101010101" pitchFamily="49" charset="-122"/>
                <a:ea typeface="新宋体" panose="02010609030101010101" pitchFamily="49" charset="-122"/>
              </a:rPr>
              <a:t>{</a:t>
            </a:r>
          </a:p>
          <a:p>
            <a:pPr>
              <a:spcBef>
                <a:spcPct val="0"/>
              </a:spcBef>
              <a:buNone/>
            </a:pPr>
            <a:r>
              <a:rPr lang="en-US" altLang="zh-CN" sz="1800" dirty="0" smtClean="0">
                <a:latin typeface="新宋体" panose="02010609030101010101" pitchFamily="49" charset="-122"/>
                <a:ea typeface="新宋体" panose="02010609030101010101" pitchFamily="49" charset="-122"/>
              </a:rPr>
              <a:t>    </a:t>
            </a:r>
            <a:r>
              <a:rPr lang="en-US" altLang="zh-CN" sz="1800" dirty="0" err="1" smtClean="0">
                <a:latin typeface="新宋体" panose="02010609030101010101" pitchFamily="49" charset="-122"/>
                <a:ea typeface="新宋体" panose="02010609030101010101" pitchFamily="49" charset="-122"/>
              </a:rPr>
              <a:t>CP_ChainDoubleLink</a:t>
            </a:r>
            <a:r>
              <a:rPr lang="zh-CN" altLang="zh-CN" sz="1800" dirty="0" smtClean="0">
                <a:latin typeface="新宋体" panose="02010609030101010101" pitchFamily="49" charset="-122"/>
                <a:ea typeface="新宋体" panose="02010609030101010101" pitchFamily="49" charset="-122"/>
              </a:rPr>
              <a:t> </a:t>
            </a:r>
            <a:r>
              <a:rPr lang="zh-CN" altLang="zh-CN" sz="1800" dirty="0">
                <a:latin typeface="新宋体" panose="02010609030101010101" pitchFamily="49" charset="-122"/>
                <a:ea typeface="新宋体" panose="02010609030101010101" pitchFamily="49" charset="-122"/>
              </a:rPr>
              <a:t>c;</a:t>
            </a:r>
          </a:p>
          <a:p>
            <a:pPr>
              <a:spcBef>
                <a:spcPct val="0"/>
              </a:spcBef>
              <a:buNone/>
            </a:pPr>
            <a:r>
              <a:rPr lang="en-US" altLang="zh-CN" sz="1800" dirty="0">
                <a:latin typeface="新宋体" panose="02010609030101010101" pitchFamily="49" charset="-122"/>
                <a:ea typeface="新宋体" panose="02010609030101010101" pitchFamily="49" charset="-122"/>
              </a:rPr>
              <a:t>}</a:t>
            </a:r>
            <a:endParaRPr lang="zh-CN" altLang="zh-CN" sz="180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205889261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删除</a:t>
            </a:r>
            <a:r>
              <a:rPr lang="zh-CN" altLang="en-US" dirty="0"/>
              <a:t>单个</a:t>
            </a:r>
            <a:r>
              <a:rPr lang="zh-CN" altLang="zh-CN" dirty="0"/>
              <a:t>记录/结点</a:t>
            </a:r>
            <a:endParaRPr lang="zh-CN" altLang="en-US" dirty="0"/>
          </a:p>
        </p:txBody>
      </p:sp>
      <p:sp>
        <p:nvSpPr>
          <p:cNvPr id="3" name="内容占位符 2"/>
          <p:cNvSpPr>
            <a:spLocks noGrp="1"/>
          </p:cNvSpPr>
          <p:nvPr>
            <p:ph idx="1"/>
          </p:nvPr>
        </p:nvSpPr>
        <p:spPr>
          <a:xfrm>
            <a:off x="461963" y="1457325"/>
            <a:ext cx="8220075" cy="561046"/>
          </a:xfrm>
        </p:spPr>
        <p:txBody>
          <a:bodyPr/>
          <a:lstStyle/>
          <a:p>
            <a:r>
              <a:rPr lang="zh-CN" altLang="en-US" dirty="0"/>
              <a:t>存储</a:t>
            </a:r>
            <a:r>
              <a:rPr lang="en-US" altLang="zh-CN" dirty="0"/>
              <a:t>1</a:t>
            </a:r>
            <a:r>
              <a:rPr lang="zh-CN" altLang="en-US" dirty="0"/>
              <a:t>个记录的双向</a:t>
            </a:r>
            <a:r>
              <a:rPr lang="zh-CN" altLang="en-US" dirty="0" smtClean="0"/>
              <a:t>链表。</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pSp>
        <p:nvGrpSpPr>
          <p:cNvPr id="9" name="Group 37"/>
          <p:cNvGrpSpPr>
            <a:grpSpLocks/>
          </p:cNvGrpSpPr>
          <p:nvPr/>
        </p:nvGrpSpPr>
        <p:grpSpPr bwMode="auto">
          <a:xfrm>
            <a:off x="1105693" y="2846392"/>
            <a:ext cx="2357438" cy="1576392"/>
            <a:chOff x="742" y="1684"/>
            <a:chExt cx="1485" cy="993"/>
          </a:xfrm>
        </p:grpSpPr>
        <p:sp>
          <p:nvSpPr>
            <p:cNvPr id="10" name="Text Box 42"/>
            <p:cNvSpPr txBox="1">
              <a:spLocks noChangeArrowheads="1"/>
            </p:cNvSpPr>
            <p:nvPr/>
          </p:nvSpPr>
          <p:spPr bwMode="auto">
            <a:xfrm>
              <a:off x="742" y="1903"/>
              <a:ext cx="57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chemeClr val="accent2"/>
                  </a:solidFill>
                </a:rPr>
                <a:t>head</a:t>
              </a:r>
            </a:p>
          </p:txBody>
        </p:sp>
        <p:pic>
          <p:nvPicPr>
            <p:cNvPr id="11" name="Picture 24"/>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9" y="1888"/>
              <a:ext cx="798" cy="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AutoShape 25"/>
            <p:cNvCxnSpPr>
              <a:cxnSpLocks noChangeShapeType="1"/>
            </p:cNvCxnSpPr>
            <p:nvPr/>
          </p:nvCxnSpPr>
          <p:spPr bwMode="auto">
            <a:xfrm rot="16200000" flipV="1">
              <a:off x="1528" y="2290"/>
              <a:ext cx="173" cy="384"/>
            </a:xfrm>
            <a:prstGeom prst="bentConnector4">
              <a:avLst>
                <a:gd name="adj1" fmla="val -107561"/>
                <a:gd name="adj2" fmla="val 138019"/>
              </a:avLst>
            </a:prstGeom>
            <a:noFill/>
            <a:ln w="28575">
              <a:solidFill>
                <a:srgbClr val="FF3300"/>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26"/>
            <p:cNvCxnSpPr>
              <a:cxnSpLocks noChangeShapeType="1"/>
            </p:cNvCxnSpPr>
            <p:nvPr/>
          </p:nvCxnSpPr>
          <p:spPr bwMode="auto">
            <a:xfrm rot="5400000" flipV="1">
              <a:off x="1940" y="1898"/>
              <a:ext cx="164" cy="388"/>
            </a:xfrm>
            <a:prstGeom prst="bentConnector5">
              <a:avLst>
                <a:gd name="adj1" fmla="val -87806"/>
                <a:gd name="adj2" fmla="val 135306"/>
                <a:gd name="adj3" fmla="val 99389"/>
              </a:avLst>
            </a:prstGeom>
            <a:noFill/>
            <a:ln w="19050">
              <a:solidFill>
                <a:srgbClr val="CC66FF"/>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Rectangle 27"/>
            <p:cNvSpPr>
              <a:spLocks noChangeArrowheads="1"/>
            </p:cNvSpPr>
            <p:nvPr/>
          </p:nvSpPr>
          <p:spPr bwMode="auto">
            <a:xfrm>
              <a:off x="1248" y="1684"/>
              <a:ext cx="724"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err="1" smtClean="0">
                  <a:ea typeface="楷体_GB2312" pitchFamily="49" charset="-122"/>
                </a:rPr>
                <a:t>m_previous</a:t>
              </a:r>
              <a:endParaRPr lang="en-US" altLang="zh-CN" sz="1800" dirty="0">
                <a:ea typeface="楷体_GB2312" pitchFamily="49" charset="-122"/>
              </a:endParaRPr>
            </a:p>
          </p:txBody>
        </p:sp>
        <p:sp>
          <p:nvSpPr>
            <p:cNvPr id="15" name="Rectangle 28"/>
            <p:cNvSpPr>
              <a:spLocks noChangeArrowheads="1"/>
            </p:cNvSpPr>
            <p:nvPr/>
          </p:nvSpPr>
          <p:spPr bwMode="auto">
            <a:xfrm>
              <a:off x="1463" y="2380"/>
              <a:ext cx="46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grpSp>
        <p:nvGrpSpPr>
          <p:cNvPr id="16" name="Group 38"/>
          <p:cNvGrpSpPr>
            <a:grpSpLocks/>
          </p:cNvGrpSpPr>
          <p:nvPr/>
        </p:nvGrpSpPr>
        <p:grpSpPr bwMode="auto">
          <a:xfrm>
            <a:off x="5455443" y="2609850"/>
            <a:ext cx="2684463" cy="1812925"/>
            <a:chOff x="3482" y="1626"/>
            <a:chExt cx="1691" cy="1142"/>
          </a:xfrm>
        </p:grpSpPr>
        <p:grpSp>
          <p:nvGrpSpPr>
            <p:cNvPr id="17" name="Group 29"/>
            <p:cNvGrpSpPr>
              <a:grpSpLocks/>
            </p:cNvGrpSpPr>
            <p:nvPr/>
          </p:nvGrpSpPr>
          <p:grpSpPr bwMode="auto">
            <a:xfrm>
              <a:off x="3651" y="1979"/>
              <a:ext cx="1522" cy="789"/>
              <a:chOff x="3515" y="2236"/>
              <a:chExt cx="1522" cy="789"/>
            </a:xfrm>
          </p:grpSpPr>
          <p:pic>
            <p:nvPicPr>
              <p:cNvPr id="19" name="Picture 30"/>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5" y="2236"/>
                <a:ext cx="798" cy="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 Box 46"/>
              <p:cNvSpPr txBox="1">
                <a:spLocks noChangeArrowheads="1"/>
              </p:cNvSpPr>
              <p:nvPr/>
            </p:nvSpPr>
            <p:spPr bwMode="auto">
              <a:xfrm>
                <a:off x="3647" y="2244"/>
                <a:ext cx="53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a:solidFill>
                      <a:srgbClr val="FF3300"/>
                    </a:solidFill>
                  </a:rPr>
                  <a:t>NULL</a:t>
                </a:r>
                <a:endParaRPr lang="en-US" altLang="zh-CN" sz="2400">
                  <a:solidFill>
                    <a:srgbClr val="FF3300"/>
                  </a:solidFill>
                </a:endParaRPr>
              </a:p>
            </p:txBody>
          </p:sp>
          <p:sp>
            <p:nvSpPr>
              <p:cNvPr id="21" name="Text Box 46"/>
              <p:cNvSpPr txBox="1">
                <a:spLocks noChangeArrowheads="1"/>
              </p:cNvSpPr>
              <p:nvPr/>
            </p:nvSpPr>
            <p:spPr bwMode="auto">
              <a:xfrm>
                <a:off x="3844" y="2792"/>
                <a:ext cx="13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solidFill>
                      <a:srgbClr val="FF3300"/>
                    </a:solidFill>
                  </a:rPr>
                  <a:t>X</a:t>
                </a:r>
              </a:p>
            </p:txBody>
          </p:sp>
          <p:sp>
            <p:nvSpPr>
              <p:cNvPr id="22" name="Rectangle 33"/>
              <p:cNvSpPr>
                <a:spLocks noChangeArrowheads="1"/>
              </p:cNvSpPr>
              <p:nvPr/>
            </p:nvSpPr>
            <p:spPr bwMode="auto">
              <a:xfrm>
                <a:off x="4313" y="2275"/>
                <a:ext cx="724"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23" name="Rectangle 34"/>
              <p:cNvSpPr>
                <a:spLocks noChangeArrowheads="1"/>
              </p:cNvSpPr>
              <p:nvPr/>
            </p:nvSpPr>
            <p:spPr bwMode="auto">
              <a:xfrm>
                <a:off x="4321" y="2806"/>
                <a:ext cx="46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sp>
          <p:nvSpPr>
            <p:cNvPr id="18" name="Text Box 42"/>
            <p:cNvSpPr txBox="1">
              <a:spLocks noChangeArrowheads="1"/>
            </p:cNvSpPr>
            <p:nvPr/>
          </p:nvSpPr>
          <p:spPr bwMode="auto">
            <a:xfrm>
              <a:off x="3482" y="1626"/>
              <a:ext cx="57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chemeClr val="accent2"/>
                  </a:solidFill>
                </a:rPr>
                <a:t>head</a:t>
              </a:r>
            </a:p>
          </p:txBody>
        </p:sp>
      </p:grpSp>
      <p:sp>
        <p:nvSpPr>
          <p:cNvPr id="24" name="AutoShape 36"/>
          <p:cNvSpPr>
            <a:spLocks noChangeArrowheads="1"/>
          </p:cNvSpPr>
          <p:nvPr/>
        </p:nvSpPr>
        <p:spPr bwMode="auto">
          <a:xfrm>
            <a:off x="4283868" y="3429000"/>
            <a:ext cx="576263" cy="503237"/>
          </a:xfrm>
          <a:prstGeom prst="rightArrow">
            <a:avLst>
              <a:gd name="adj1" fmla="val 50000"/>
              <a:gd name="adj2" fmla="val 286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87241297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删除</a:t>
            </a:r>
            <a:r>
              <a:rPr lang="zh-CN" altLang="en-US" dirty="0"/>
              <a:t>单个</a:t>
            </a:r>
            <a:r>
              <a:rPr lang="zh-CN" altLang="zh-CN" dirty="0"/>
              <a:t>记录/结点</a:t>
            </a:r>
            <a:endParaRPr lang="zh-CN" altLang="en-US" dirty="0"/>
          </a:p>
        </p:txBody>
      </p:sp>
      <p:sp>
        <p:nvSpPr>
          <p:cNvPr id="3" name="内容占位符 2"/>
          <p:cNvSpPr>
            <a:spLocks noGrp="1"/>
          </p:cNvSpPr>
          <p:nvPr>
            <p:ph idx="1"/>
          </p:nvPr>
        </p:nvSpPr>
        <p:spPr>
          <a:xfrm>
            <a:off x="461963" y="1457325"/>
            <a:ext cx="8220075" cy="639104"/>
          </a:xfrm>
        </p:spPr>
        <p:txBody>
          <a:bodyPr/>
          <a:lstStyle/>
          <a:p>
            <a:r>
              <a:rPr lang="zh-CN" altLang="en-US" dirty="0"/>
              <a:t>存储</a:t>
            </a:r>
            <a:r>
              <a:rPr lang="en-US" altLang="zh-CN" dirty="0"/>
              <a:t>2</a:t>
            </a:r>
            <a:r>
              <a:rPr lang="zh-CN" altLang="en-US" dirty="0"/>
              <a:t>个记录的双向链表</a:t>
            </a:r>
            <a:r>
              <a:rPr lang="en-US" altLang="zh-CN" dirty="0"/>
              <a:t>: </a:t>
            </a:r>
            <a:r>
              <a:rPr lang="zh-CN" altLang="en-US" dirty="0"/>
              <a:t>删尾</a:t>
            </a:r>
            <a:r>
              <a:rPr lang="zh-CN" altLang="en-US" dirty="0" smtClean="0"/>
              <a:t>结点。</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pSp>
        <p:nvGrpSpPr>
          <p:cNvPr id="7" name="组合 6"/>
          <p:cNvGrpSpPr/>
          <p:nvPr/>
        </p:nvGrpSpPr>
        <p:grpSpPr>
          <a:xfrm>
            <a:off x="569119" y="2838896"/>
            <a:ext cx="8005763" cy="1592260"/>
            <a:chOff x="179387" y="2281336"/>
            <a:chExt cx="8005763" cy="1592260"/>
          </a:xfrm>
        </p:grpSpPr>
        <p:sp>
          <p:nvSpPr>
            <p:cNvPr id="9" name="Text Box 42"/>
            <p:cNvSpPr txBox="1">
              <a:spLocks noChangeArrowheads="1"/>
            </p:cNvSpPr>
            <p:nvPr/>
          </p:nvSpPr>
          <p:spPr bwMode="auto">
            <a:xfrm>
              <a:off x="179387" y="2644871"/>
              <a:ext cx="915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chemeClr val="accent2"/>
                  </a:solidFill>
                </a:rPr>
                <a:t>head</a:t>
              </a:r>
            </a:p>
          </p:txBody>
        </p:sp>
        <p:grpSp>
          <p:nvGrpSpPr>
            <p:cNvPr id="10" name="Group 27"/>
            <p:cNvGrpSpPr>
              <a:grpSpLocks/>
            </p:cNvGrpSpPr>
            <p:nvPr/>
          </p:nvGrpSpPr>
          <p:grpSpPr bwMode="auto">
            <a:xfrm>
              <a:off x="1860550" y="3364009"/>
              <a:ext cx="1531937" cy="228600"/>
              <a:chOff x="1202" y="2296"/>
              <a:chExt cx="862" cy="635"/>
            </a:xfrm>
          </p:grpSpPr>
          <p:sp>
            <p:nvSpPr>
              <p:cNvPr id="11" name="Line 28"/>
              <p:cNvSpPr>
                <a:spLocks noChangeShapeType="1"/>
              </p:cNvSpPr>
              <p:nvPr/>
            </p:nvSpPr>
            <p:spPr bwMode="auto">
              <a:xfrm>
                <a:off x="1202" y="2931"/>
                <a:ext cx="589" cy="0"/>
              </a:xfrm>
              <a:prstGeom prst="line">
                <a:avLst/>
              </a:prstGeom>
              <a:noFill/>
              <a:ln w="25400" cap="sq">
                <a:solidFill>
                  <a:srgbClr val="FF3300"/>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 name="Line 29"/>
              <p:cNvSpPr>
                <a:spLocks noChangeShapeType="1"/>
              </p:cNvSpPr>
              <p:nvPr/>
            </p:nvSpPr>
            <p:spPr bwMode="auto">
              <a:xfrm flipV="1">
                <a:off x="1791" y="2296"/>
                <a:ext cx="0" cy="635"/>
              </a:xfrm>
              <a:prstGeom prst="line">
                <a:avLst/>
              </a:prstGeom>
              <a:noFill/>
              <a:ln w="25400" cap="sq">
                <a:solidFill>
                  <a:srgbClr val="FF33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 name="Line 30"/>
              <p:cNvSpPr>
                <a:spLocks noChangeShapeType="1"/>
              </p:cNvSpPr>
              <p:nvPr/>
            </p:nvSpPr>
            <p:spPr bwMode="auto">
              <a:xfrm>
                <a:off x="1791" y="2296"/>
                <a:ext cx="273" cy="0"/>
              </a:xfrm>
              <a:prstGeom prst="line">
                <a:avLst/>
              </a:prstGeom>
              <a:noFill/>
              <a:ln w="25400" cap="sq">
                <a:solidFill>
                  <a:srgbClr val="FF3300"/>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pic>
          <p:nvPicPr>
            <p:cNvPr id="14" name="Picture 38"/>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79787" y="2621059"/>
              <a:ext cx="1266825" cy="1252537"/>
            </a:xfrm>
            <a:prstGeom prst="rect">
              <a:avLst/>
            </a:prstGeom>
            <a:solidFill>
              <a:srgbClr val="FF99FF"/>
            </a:solidFill>
            <a:ln w="9525">
              <a:solidFill>
                <a:srgbClr val="FF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39"/>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0000" y="2621059"/>
              <a:ext cx="1266825" cy="125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 name="Group 27"/>
            <p:cNvGrpSpPr>
              <a:grpSpLocks/>
            </p:cNvGrpSpPr>
            <p:nvPr/>
          </p:nvGrpSpPr>
          <p:grpSpPr bwMode="auto">
            <a:xfrm flipH="1" flipV="1">
              <a:off x="2495550" y="2841721"/>
              <a:ext cx="1531937" cy="228600"/>
              <a:chOff x="1202" y="2296"/>
              <a:chExt cx="862" cy="635"/>
            </a:xfrm>
          </p:grpSpPr>
          <p:sp>
            <p:nvSpPr>
              <p:cNvPr id="17"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8"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9" name="Line 30"/>
              <p:cNvSpPr>
                <a:spLocks noChangeShapeType="1"/>
              </p:cNvSpPr>
              <p:nvPr/>
            </p:nvSpPr>
            <p:spPr bwMode="auto">
              <a:xfrm flipV="1">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cxnSp>
          <p:nvCxnSpPr>
            <p:cNvPr id="20" name="AutoShape 44"/>
            <p:cNvCxnSpPr>
              <a:cxnSpLocks noChangeShapeType="1"/>
            </p:cNvCxnSpPr>
            <p:nvPr/>
          </p:nvCxnSpPr>
          <p:spPr bwMode="auto">
            <a:xfrm rot="16200000" flipV="1">
              <a:off x="2656305" y="2041202"/>
              <a:ext cx="227013" cy="2952000"/>
            </a:xfrm>
            <a:prstGeom prst="bentConnector4">
              <a:avLst>
                <a:gd name="adj1" fmla="val -132870"/>
                <a:gd name="adj2" fmla="val 107894"/>
              </a:avLst>
            </a:prstGeom>
            <a:noFill/>
            <a:ln w="28575">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45"/>
            <p:cNvCxnSpPr>
              <a:cxnSpLocks noChangeShapeType="1"/>
            </p:cNvCxnSpPr>
            <p:nvPr/>
          </p:nvCxnSpPr>
          <p:spPr bwMode="auto">
            <a:xfrm rot="5400000" flipV="1">
              <a:off x="3090862" y="1541559"/>
              <a:ext cx="287338" cy="2735262"/>
            </a:xfrm>
            <a:prstGeom prst="bentConnector5">
              <a:avLst>
                <a:gd name="adj1" fmla="val -79560"/>
                <a:gd name="adj2" fmla="val 109167"/>
                <a:gd name="adj3" fmla="val 95023"/>
              </a:avLst>
            </a:prstGeom>
            <a:noFill/>
            <a:ln w="19050">
              <a:solidFill>
                <a:srgbClr val="CC66FF"/>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Rectangle 46"/>
            <p:cNvSpPr>
              <a:spLocks noChangeArrowheads="1"/>
            </p:cNvSpPr>
            <p:nvPr/>
          </p:nvSpPr>
          <p:spPr bwMode="auto">
            <a:xfrm>
              <a:off x="670389" y="2332347"/>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err="1" smtClean="0">
                  <a:ea typeface="楷体_GB2312" pitchFamily="49" charset="-122"/>
                </a:rPr>
                <a:t>m_previous</a:t>
              </a:r>
              <a:endParaRPr lang="en-US" altLang="zh-CN" sz="1800" dirty="0">
                <a:ea typeface="楷体_GB2312" pitchFamily="49" charset="-122"/>
              </a:endParaRPr>
            </a:p>
          </p:txBody>
        </p:sp>
        <p:sp>
          <p:nvSpPr>
            <p:cNvPr id="23" name="Rectangle 47"/>
            <p:cNvSpPr>
              <a:spLocks noChangeArrowheads="1"/>
            </p:cNvSpPr>
            <p:nvPr/>
          </p:nvSpPr>
          <p:spPr bwMode="auto">
            <a:xfrm>
              <a:off x="3443287" y="2573841"/>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24" name="Rectangle 48"/>
            <p:cNvSpPr>
              <a:spLocks noChangeArrowheads="1"/>
            </p:cNvSpPr>
            <p:nvPr/>
          </p:nvSpPr>
          <p:spPr bwMode="auto">
            <a:xfrm>
              <a:off x="1327188" y="3519760"/>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25" name="Rectangle 49"/>
            <p:cNvSpPr>
              <a:spLocks noChangeArrowheads="1"/>
            </p:cNvSpPr>
            <p:nvPr/>
          </p:nvSpPr>
          <p:spPr bwMode="auto">
            <a:xfrm>
              <a:off x="3438525" y="3529323"/>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nvGrpSpPr>
            <p:cNvPr id="27" name="Group 52"/>
            <p:cNvGrpSpPr>
              <a:grpSpLocks/>
            </p:cNvGrpSpPr>
            <p:nvPr/>
          </p:nvGrpSpPr>
          <p:grpSpPr bwMode="auto">
            <a:xfrm>
              <a:off x="5827712" y="2281336"/>
              <a:ext cx="2357438" cy="1531940"/>
              <a:chOff x="742" y="1712"/>
              <a:chExt cx="1485" cy="965"/>
            </a:xfrm>
          </p:grpSpPr>
          <p:sp>
            <p:nvSpPr>
              <p:cNvPr id="28" name="Text Box 42"/>
              <p:cNvSpPr txBox="1">
                <a:spLocks noChangeArrowheads="1"/>
              </p:cNvSpPr>
              <p:nvPr/>
            </p:nvSpPr>
            <p:spPr bwMode="auto">
              <a:xfrm>
                <a:off x="742" y="1903"/>
                <a:ext cx="57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chemeClr val="accent2"/>
                    </a:solidFill>
                  </a:rPr>
                  <a:t>head</a:t>
                </a:r>
              </a:p>
            </p:txBody>
          </p:sp>
          <p:pic>
            <p:nvPicPr>
              <p:cNvPr id="29" name="Picture 54"/>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9" y="1888"/>
                <a:ext cx="798" cy="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0" name="AutoShape 55"/>
              <p:cNvCxnSpPr>
                <a:cxnSpLocks noChangeShapeType="1"/>
              </p:cNvCxnSpPr>
              <p:nvPr/>
            </p:nvCxnSpPr>
            <p:spPr bwMode="auto">
              <a:xfrm rot="16200000" flipV="1">
                <a:off x="1640" y="2185"/>
                <a:ext cx="173" cy="567"/>
              </a:xfrm>
              <a:prstGeom prst="bentConnector4">
                <a:avLst>
                  <a:gd name="adj1" fmla="val -95380"/>
                  <a:gd name="adj2" fmla="val 138019"/>
                </a:avLst>
              </a:prstGeom>
              <a:noFill/>
              <a:ln w="28575">
                <a:solidFill>
                  <a:srgbClr val="FF3300"/>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56"/>
              <p:cNvCxnSpPr>
                <a:cxnSpLocks noChangeShapeType="1"/>
              </p:cNvCxnSpPr>
              <p:nvPr/>
            </p:nvCxnSpPr>
            <p:spPr bwMode="auto">
              <a:xfrm rot="5400000" flipV="1">
                <a:off x="1940" y="1898"/>
                <a:ext cx="164" cy="388"/>
              </a:xfrm>
              <a:prstGeom prst="bentConnector5">
                <a:avLst>
                  <a:gd name="adj1" fmla="val -87806"/>
                  <a:gd name="adj2" fmla="val 135306"/>
                  <a:gd name="adj3" fmla="val 99389"/>
                </a:avLst>
              </a:prstGeom>
              <a:noFill/>
              <a:ln w="19050">
                <a:solidFill>
                  <a:srgbClr val="CC66FF"/>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Rectangle 57"/>
              <p:cNvSpPr>
                <a:spLocks noChangeArrowheads="1"/>
              </p:cNvSpPr>
              <p:nvPr/>
            </p:nvSpPr>
            <p:spPr bwMode="auto">
              <a:xfrm>
                <a:off x="1108" y="1712"/>
                <a:ext cx="724"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33" name="Rectangle 58"/>
              <p:cNvSpPr>
                <a:spLocks noChangeArrowheads="1"/>
              </p:cNvSpPr>
              <p:nvPr/>
            </p:nvSpPr>
            <p:spPr bwMode="auto">
              <a:xfrm>
                <a:off x="1463" y="2457"/>
                <a:ext cx="46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sp>
          <p:nvSpPr>
            <p:cNvPr id="34" name="AutoShape 36"/>
            <p:cNvSpPr>
              <a:spLocks noChangeArrowheads="1"/>
            </p:cNvSpPr>
            <p:nvPr/>
          </p:nvSpPr>
          <p:spPr bwMode="auto">
            <a:xfrm>
              <a:off x="5087937" y="2912365"/>
              <a:ext cx="576263" cy="503237"/>
            </a:xfrm>
            <a:prstGeom prst="rightArrow">
              <a:avLst>
                <a:gd name="adj1" fmla="val 50000"/>
                <a:gd name="adj2" fmla="val 286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grpSp>
    </p:spTree>
    <p:extLst>
      <p:ext uri="{BB962C8B-B14F-4D97-AF65-F5344CB8AC3E}">
        <p14:creationId xmlns:p14="http://schemas.microsoft.com/office/powerpoint/2010/main" val="269719577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删除</a:t>
            </a:r>
            <a:r>
              <a:rPr lang="zh-CN" altLang="en-US" dirty="0"/>
              <a:t>单个</a:t>
            </a:r>
            <a:r>
              <a:rPr lang="zh-CN" altLang="zh-CN" dirty="0"/>
              <a:t>记录/结点</a:t>
            </a:r>
            <a:endParaRPr lang="zh-CN" altLang="en-US" dirty="0"/>
          </a:p>
        </p:txBody>
      </p:sp>
      <p:sp>
        <p:nvSpPr>
          <p:cNvPr id="3" name="内容占位符 2"/>
          <p:cNvSpPr>
            <a:spLocks noGrp="1"/>
          </p:cNvSpPr>
          <p:nvPr>
            <p:ph idx="1"/>
          </p:nvPr>
        </p:nvSpPr>
        <p:spPr>
          <a:xfrm>
            <a:off x="461963" y="1457325"/>
            <a:ext cx="8220075" cy="549895"/>
          </a:xfrm>
        </p:spPr>
        <p:txBody>
          <a:bodyPr/>
          <a:lstStyle/>
          <a:p>
            <a:r>
              <a:rPr lang="zh-CN" altLang="en-US" dirty="0"/>
              <a:t>存储</a:t>
            </a:r>
            <a:r>
              <a:rPr lang="en-US" altLang="zh-CN" dirty="0"/>
              <a:t>2</a:t>
            </a:r>
            <a:r>
              <a:rPr lang="zh-CN" altLang="en-US" dirty="0"/>
              <a:t>个记录的双向链表</a:t>
            </a:r>
            <a:r>
              <a:rPr lang="en-US" altLang="zh-CN" dirty="0"/>
              <a:t>: </a:t>
            </a:r>
            <a:r>
              <a:rPr lang="zh-CN" altLang="en-US" dirty="0"/>
              <a:t>删除第</a:t>
            </a:r>
            <a:r>
              <a:rPr lang="en-US" altLang="zh-CN" dirty="0"/>
              <a:t>1</a:t>
            </a:r>
            <a:r>
              <a:rPr lang="zh-CN" altLang="en-US" dirty="0"/>
              <a:t>个</a:t>
            </a:r>
            <a:r>
              <a:rPr lang="zh-CN" altLang="en-US" dirty="0" smtClean="0"/>
              <a:t>记录。</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pSp>
        <p:nvGrpSpPr>
          <p:cNvPr id="9" name="Group 27"/>
          <p:cNvGrpSpPr>
            <a:grpSpLocks/>
          </p:cNvGrpSpPr>
          <p:nvPr/>
        </p:nvGrpSpPr>
        <p:grpSpPr bwMode="auto">
          <a:xfrm>
            <a:off x="2036492" y="5273910"/>
            <a:ext cx="1531938" cy="228600"/>
            <a:chOff x="1202" y="2296"/>
            <a:chExt cx="862" cy="635"/>
          </a:xfrm>
        </p:grpSpPr>
        <p:sp>
          <p:nvSpPr>
            <p:cNvPr id="10" name="Line 28"/>
            <p:cNvSpPr>
              <a:spLocks noChangeShapeType="1"/>
            </p:cNvSpPr>
            <p:nvPr/>
          </p:nvSpPr>
          <p:spPr bwMode="auto">
            <a:xfrm>
              <a:off x="1202" y="2931"/>
              <a:ext cx="589" cy="0"/>
            </a:xfrm>
            <a:prstGeom prst="line">
              <a:avLst/>
            </a:prstGeom>
            <a:noFill/>
            <a:ln w="25400" cap="sq">
              <a:solidFill>
                <a:srgbClr val="FF3300"/>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 name="Line 29"/>
            <p:cNvSpPr>
              <a:spLocks noChangeShapeType="1"/>
            </p:cNvSpPr>
            <p:nvPr/>
          </p:nvSpPr>
          <p:spPr bwMode="auto">
            <a:xfrm flipV="1">
              <a:off x="1791" y="2296"/>
              <a:ext cx="0" cy="635"/>
            </a:xfrm>
            <a:prstGeom prst="line">
              <a:avLst/>
            </a:prstGeom>
            <a:noFill/>
            <a:ln w="25400" cap="sq">
              <a:solidFill>
                <a:srgbClr val="FF33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 name="Line 30"/>
            <p:cNvSpPr>
              <a:spLocks noChangeShapeType="1"/>
            </p:cNvSpPr>
            <p:nvPr/>
          </p:nvSpPr>
          <p:spPr bwMode="auto">
            <a:xfrm>
              <a:off x="1791" y="2296"/>
              <a:ext cx="273" cy="0"/>
            </a:xfrm>
            <a:prstGeom prst="line">
              <a:avLst/>
            </a:prstGeom>
            <a:noFill/>
            <a:ln w="25400" cap="sq">
              <a:solidFill>
                <a:srgbClr val="FF3300"/>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pic>
        <p:nvPicPr>
          <p:cNvPr id="13" name="Picture 10"/>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5730" y="4564413"/>
            <a:ext cx="1266825" cy="1252538"/>
          </a:xfrm>
          <a:prstGeom prst="rect">
            <a:avLst/>
          </a:prstGeom>
          <a:solidFill>
            <a:srgbClr val="FF99FF"/>
          </a:solidFill>
          <a:ln w="9525">
            <a:solidFill>
              <a:srgbClr val="FF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1"/>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5942" y="4564413"/>
            <a:ext cx="1266825"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5" name="Group 27"/>
          <p:cNvGrpSpPr>
            <a:grpSpLocks/>
          </p:cNvGrpSpPr>
          <p:nvPr/>
        </p:nvGrpSpPr>
        <p:grpSpPr bwMode="auto">
          <a:xfrm flipH="1" flipV="1">
            <a:off x="2671492" y="4829680"/>
            <a:ext cx="1531938" cy="228600"/>
            <a:chOff x="1202" y="2296"/>
            <a:chExt cx="862" cy="635"/>
          </a:xfrm>
        </p:grpSpPr>
        <p:sp>
          <p:nvSpPr>
            <p:cNvPr id="16"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8" name="Line 30"/>
            <p:cNvSpPr>
              <a:spLocks noChangeShapeType="1"/>
            </p:cNvSpPr>
            <p:nvPr/>
          </p:nvSpPr>
          <p:spPr bwMode="auto">
            <a:xfrm flipV="1">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cxnSp>
        <p:nvCxnSpPr>
          <p:cNvPr id="19" name="AutoShape 16"/>
          <p:cNvCxnSpPr>
            <a:cxnSpLocks noChangeShapeType="1"/>
          </p:cNvCxnSpPr>
          <p:nvPr/>
        </p:nvCxnSpPr>
        <p:spPr bwMode="auto">
          <a:xfrm rot="16200000" flipV="1">
            <a:off x="2832249" y="3984556"/>
            <a:ext cx="227012" cy="2952000"/>
          </a:xfrm>
          <a:prstGeom prst="bentConnector4">
            <a:avLst>
              <a:gd name="adj1" fmla="val -132870"/>
              <a:gd name="adj2" fmla="val 107894"/>
            </a:avLst>
          </a:prstGeom>
          <a:noFill/>
          <a:ln w="28575">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7"/>
          <p:cNvCxnSpPr>
            <a:cxnSpLocks noChangeShapeType="1"/>
          </p:cNvCxnSpPr>
          <p:nvPr/>
        </p:nvCxnSpPr>
        <p:spPr bwMode="auto">
          <a:xfrm rot="5400000" flipV="1">
            <a:off x="3266805" y="3484913"/>
            <a:ext cx="287337" cy="2735263"/>
          </a:xfrm>
          <a:prstGeom prst="bentConnector5">
            <a:avLst>
              <a:gd name="adj1" fmla="val -79560"/>
              <a:gd name="adj2" fmla="val 109167"/>
              <a:gd name="adj3" fmla="val 95023"/>
            </a:avLst>
          </a:prstGeom>
          <a:noFill/>
          <a:ln w="19050">
            <a:solidFill>
              <a:srgbClr val="CC66FF"/>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Rectangle 18"/>
          <p:cNvSpPr>
            <a:spLocks noChangeArrowheads="1"/>
          </p:cNvSpPr>
          <p:nvPr/>
        </p:nvSpPr>
        <p:spPr bwMode="auto">
          <a:xfrm>
            <a:off x="1169717" y="4197646"/>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22" name="Rectangle 19"/>
          <p:cNvSpPr>
            <a:spLocks noChangeArrowheads="1"/>
          </p:cNvSpPr>
          <p:nvPr/>
        </p:nvSpPr>
        <p:spPr bwMode="auto">
          <a:xfrm>
            <a:off x="3619230" y="4517195"/>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23" name="Rectangle 20"/>
          <p:cNvSpPr>
            <a:spLocks noChangeArrowheads="1"/>
          </p:cNvSpPr>
          <p:nvPr/>
        </p:nvSpPr>
        <p:spPr bwMode="auto">
          <a:xfrm>
            <a:off x="1514282" y="5463114"/>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24" name="Rectangle 21"/>
          <p:cNvSpPr>
            <a:spLocks noChangeArrowheads="1"/>
          </p:cNvSpPr>
          <p:nvPr/>
        </p:nvSpPr>
        <p:spPr bwMode="auto">
          <a:xfrm>
            <a:off x="3614467" y="5461527"/>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nvGrpSpPr>
          <p:cNvPr id="25" name="Group 30"/>
          <p:cNvGrpSpPr>
            <a:grpSpLocks/>
          </p:cNvGrpSpPr>
          <p:nvPr/>
        </p:nvGrpSpPr>
        <p:grpSpPr bwMode="auto">
          <a:xfrm>
            <a:off x="7014892" y="4248508"/>
            <a:ext cx="1509713" cy="1576390"/>
            <a:chOff x="1308" y="2783"/>
            <a:chExt cx="951" cy="993"/>
          </a:xfrm>
        </p:grpSpPr>
        <p:pic>
          <p:nvPicPr>
            <p:cNvPr id="26" name="Picture 25"/>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61" y="2987"/>
              <a:ext cx="798" cy="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7" name="AutoShape 26"/>
            <p:cNvCxnSpPr>
              <a:cxnSpLocks noChangeShapeType="1"/>
            </p:cNvCxnSpPr>
            <p:nvPr/>
          </p:nvCxnSpPr>
          <p:spPr bwMode="auto">
            <a:xfrm rot="16200000" flipV="1">
              <a:off x="1672" y="3284"/>
              <a:ext cx="173" cy="567"/>
            </a:xfrm>
            <a:prstGeom prst="bentConnector4">
              <a:avLst>
                <a:gd name="adj1" fmla="val -95380"/>
                <a:gd name="adj2" fmla="val 138019"/>
              </a:avLst>
            </a:prstGeom>
            <a:noFill/>
            <a:ln w="28575">
              <a:solidFill>
                <a:srgbClr val="FF3300"/>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27"/>
            <p:cNvCxnSpPr>
              <a:cxnSpLocks noChangeShapeType="1"/>
            </p:cNvCxnSpPr>
            <p:nvPr/>
          </p:nvCxnSpPr>
          <p:spPr bwMode="auto">
            <a:xfrm rot="5400000" flipV="1">
              <a:off x="1972" y="2997"/>
              <a:ext cx="164" cy="388"/>
            </a:xfrm>
            <a:prstGeom prst="bentConnector5">
              <a:avLst>
                <a:gd name="adj1" fmla="val -87806"/>
                <a:gd name="adj2" fmla="val 135306"/>
                <a:gd name="adj3" fmla="val 99389"/>
              </a:avLst>
            </a:prstGeom>
            <a:noFill/>
            <a:ln w="19050">
              <a:solidFill>
                <a:srgbClr val="CC66FF"/>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Rectangle 28"/>
            <p:cNvSpPr>
              <a:spLocks noChangeArrowheads="1"/>
            </p:cNvSpPr>
            <p:nvPr/>
          </p:nvSpPr>
          <p:spPr bwMode="auto">
            <a:xfrm>
              <a:off x="1308" y="2783"/>
              <a:ext cx="724"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30" name="Rectangle 29"/>
            <p:cNvSpPr>
              <a:spLocks noChangeArrowheads="1"/>
            </p:cNvSpPr>
            <p:nvPr/>
          </p:nvSpPr>
          <p:spPr bwMode="auto">
            <a:xfrm>
              <a:off x="1509" y="3556"/>
              <a:ext cx="46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sp>
        <p:nvSpPr>
          <p:cNvPr id="31" name="AutoShape 31"/>
          <p:cNvSpPr>
            <a:spLocks noChangeArrowheads="1"/>
          </p:cNvSpPr>
          <p:nvPr/>
        </p:nvSpPr>
        <p:spPr bwMode="auto">
          <a:xfrm>
            <a:off x="4366942" y="2989613"/>
            <a:ext cx="360363" cy="503238"/>
          </a:xfrm>
          <a:prstGeom prst="rightArrow">
            <a:avLst>
              <a:gd name="adj1" fmla="val 54574"/>
              <a:gd name="adj2" fmla="val 4845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32" name="AutoShape 48"/>
          <p:cNvSpPr>
            <a:spLocks noChangeArrowheads="1"/>
          </p:cNvSpPr>
          <p:nvPr/>
        </p:nvSpPr>
        <p:spPr bwMode="auto">
          <a:xfrm>
            <a:off x="606155" y="4986688"/>
            <a:ext cx="360362" cy="503238"/>
          </a:xfrm>
          <a:prstGeom prst="rightArrow">
            <a:avLst>
              <a:gd name="adj1" fmla="val 54574"/>
              <a:gd name="adj2" fmla="val 4845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grpSp>
        <p:nvGrpSpPr>
          <p:cNvPr id="33" name="Group 27"/>
          <p:cNvGrpSpPr>
            <a:grpSpLocks/>
          </p:cNvGrpSpPr>
          <p:nvPr/>
        </p:nvGrpSpPr>
        <p:grpSpPr bwMode="auto">
          <a:xfrm>
            <a:off x="1244330" y="3362676"/>
            <a:ext cx="1531937" cy="228600"/>
            <a:chOff x="1202" y="2296"/>
            <a:chExt cx="862" cy="635"/>
          </a:xfrm>
        </p:grpSpPr>
        <p:sp>
          <p:nvSpPr>
            <p:cNvPr id="34"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6"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pic>
        <p:nvPicPr>
          <p:cNvPr id="37" name="Picture 72"/>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3567" y="2619726"/>
            <a:ext cx="1266825" cy="125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73"/>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780" y="2619726"/>
            <a:ext cx="1266825" cy="1252537"/>
          </a:xfrm>
          <a:prstGeom prst="rect">
            <a:avLst/>
          </a:prstGeom>
          <a:solidFill>
            <a:srgbClr val="FF99FF"/>
          </a:solidFill>
          <a:ln w="9525">
            <a:solidFill>
              <a:srgbClr val="FF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9" name="Group 27"/>
          <p:cNvGrpSpPr>
            <a:grpSpLocks/>
          </p:cNvGrpSpPr>
          <p:nvPr/>
        </p:nvGrpSpPr>
        <p:grpSpPr bwMode="auto">
          <a:xfrm flipH="1" flipV="1">
            <a:off x="1879330" y="2840388"/>
            <a:ext cx="1531937" cy="228600"/>
            <a:chOff x="1202" y="2296"/>
            <a:chExt cx="862" cy="635"/>
          </a:xfrm>
        </p:grpSpPr>
        <p:sp>
          <p:nvSpPr>
            <p:cNvPr id="40"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1"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 name="Line 30"/>
            <p:cNvSpPr>
              <a:spLocks noChangeShapeType="1"/>
            </p:cNvSpPr>
            <p:nvPr/>
          </p:nvSpPr>
          <p:spPr bwMode="auto">
            <a:xfrm flipV="1">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cxnSp>
        <p:nvCxnSpPr>
          <p:cNvPr id="43" name="AutoShape 78"/>
          <p:cNvCxnSpPr>
            <a:cxnSpLocks noChangeShapeType="1"/>
          </p:cNvCxnSpPr>
          <p:nvPr/>
        </p:nvCxnSpPr>
        <p:spPr bwMode="auto">
          <a:xfrm rot="16200000" flipV="1">
            <a:off x="2040085" y="2039869"/>
            <a:ext cx="227013" cy="2952000"/>
          </a:xfrm>
          <a:prstGeom prst="bentConnector4">
            <a:avLst>
              <a:gd name="adj1" fmla="val -132870"/>
              <a:gd name="adj2" fmla="val 107894"/>
            </a:avLst>
          </a:prstGeom>
          <a:noFill/>
          <a:ln w="28575">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AutoShape 79"/>
          <p:cNvCxnSpPr>
            <a:cxnSpLocks noChangeShapeType="1"/>
          </p:cNvCxnSpPr>
          <p:nvPr/>
        </p:nvCxnSpPr>
        <p:spPr bwMode="auto">
          <a:xfrm rot="5400000" flipV="1">
            <a:off x="2474642" y="1540226"/>
            <a:ext cx="287338" cy="2735262"/>
          </a:xfrm>
          <a:prstGeom prst="bentConnector5">
            <a:avLst>
              <a:gd name="adj1" fmla="val -79560"/>
              <a:gd name="adj2" fmla="val 109167"/>
              <a:gd name="adj3" fmla="val 95023"/>
            </a:avLst>
          </a:prstGeom>
          <a:noFill/>
          <a:ln w="19050">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Rectangle 80"/>
          <p:cNvSpPr>
            <a:spLocks noChangeArrowheads="1"/>
          </p:cNvSpPr>
          <p:nvPr/>
        </p:nvSpPr>
        <p:spPr bwMode="auto">
          <a:xfrm>
            <a:off x="377555" y="2252958"/>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46" name="Rectangle 81"/>
          <p:cNvSpPr>
            <a:spLocks noChangeArrowheads="1"/>
          </p:cNvSpPr>
          <p:nvPr/>
        </p:nvSpPr>
        <p:spPr bwMode="auto">
          <a:xfrm>
            <a:off x="2827067" y="2572508"/>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47" name="Rectangle 82"/>
          <p:cNvSpPr>
            <a:spLocks noChangeArrowheads="1"/>
          </p:cNvSpPr>
          <p:nvPr/>
        </p:nvSpPr>
        <p:spPr bwMode="auto">
          <a:xfrm>
            <a:off x="744421" y="3518427"/>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48" name="Rectangle 83"/>
          <p:cNvSpPr>
            <a:spLocks noChangeArrowheads="1"/>
          </p:cNvSpPr>
          <p:nvPr/>
        </p:nvSpPr>
        <p:spPr bwMode="auto">
          <a:xfrm>
            <a:off x="2822305" y="3516839"/>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49" name="Rectangle 85"/>
          <p:cNvSpPr>
            <a:spLocks noChangeArrowheads="1"/>
          </p:cNvSpPr>
          <p:nvPr/>
        </p:nvSpPr>
        <p:spPr bwMode="auto">
          <a:xfrm>
            <a:off x="2800080" y="2989613"/>
            <a:ext cx="1192212" cy="488950"/>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grpSp>
        <p:nvGrpSpPr>
          <p:cNvPr id="50" name="Group 27"/>
          <p:cNvGrpSpPr>
            <a:grpSpLocks/>
          </p:cNvGrpSpPr>
          <p:nvPr/>
        </p:nvGrpSpPr>
        <p:grpSpPr bwMode="auto">
          <a:xfrm>
            <a:off x="5652817" y="3313309"/>
            <a:ext cx="1531938" cy="228600"/>
            <a:chOff x="1202" y="2296"/>
            <a:chExt cx="862" cy="635"/>
          </a:xfrm>
        </p:grpSpPr>
        <p:sp>
          <p:nvSpPr>
            <p:cNvPr id="51"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2"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pic>
        <p:nvPicPr>
          <p:cNvPr id="54" name="Picture 91"/>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2055" y="2614963"/>
            <a:ext cx="1266825"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92"/>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2267" y="2614963"/>
            <a:ext cx="1266825"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6" name="Group 27"/>
          <p:cNvGrpSpPr>
            <a:grpSpLocks/>
          </p:cNvGrpSpPr>
          <p:nvPr/>
        </p:nvGrpSpPr>
        <p:grpSpPr bwMode="auto">
          <a:xfrm flipH="1" flipV="1">
            <a:off x="6287817" y="2835626"/>
            <a:ext cx="1531938" cy="228600"/>
            <a:chOff x="1202" y="2296"/>
            <a:chExt cx="862" cy="635"/>
          </a:xfrm>
        </p:grpSpPr>
        <p:sp>
          <p:nvSpPr>
            <p:cNvPr id="57"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9" name="Line 30"/>
            <p:cNvSpPr>
              <a:spLocks noChangeShapeType="1"/>
            </p:cNvSpPr>
            <p:nvPr/>
          </p:nvSpPr>
          <p:spPr bwMode="auto">
            <a:xfrm flipV="1">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cxnSp>
        <p:nvCxnSpPr>
          <p:cNvPr id="60" name="AutoShape 97"/>
          <p:cNvCxnSpPr>
            <a:cxnSpLocks noChangeShapeType="1"/>
          </p:cNvCxnSpPr>
          <p:nvPr/>
        </p:nvCxnSpPr>
        <p:spPr bwMode="auto">
          <a:xfrm rot="16200000" flipV="1">
            <a:off x="6448574" y="2035106"/>
            <a:ext cx="227012" cy="2952000"/>
          </a:xfrm>
          <a:prstGeom prst="bentConnector4">
            <a:avLst>
              <a:gd name="adj1" fmla="val -132870"/>
              <a:gd name="adj2" fmla="val 107894"/>
            </a:avLst>
          </a:prstGeom>
          <a:noFill/>
          <a:ln w="28575">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AutoShape 98"/>
          <p:cNvCxnSpPr>
            <a:cxnSpLocks noChangeShapeType="1"/>
          </p:cNvCxnSpPr>
          <p:nvPr/>
        </p:nvCxnSpPr>
        <p:spPr bwMode="auto">
          <a:xfrm rot="5400000" flipV="1">
            <a:off x="6883130" y="1535463"/>
            <a:ext cx="287337" cy="2735263"/>
          </a:xfrm>
          <a:prstGeom prst="bentConnector5">
            <a:avLst>
              <a:gd name="adj1" fmla="val -79560"/>
              <a:gd name="adj2" fmla="val 109167"/>
              <a:gd name="adj3" fmla="val 95023"/>
            </a:avLst>
          </a:prstGeom>
          <a:noFill/>
          <a:ln w="19050">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Rectangle 99"/>
          <p:cNvSpPr>
            <a:spLocks noChangeArrowheads="1"/>
          </p:cNvSpPr>
          <p:nvPr/>
        </p:nvSpPr>
        <p:spPr bwMode="auto">
          <a:xfrm>
            <a:off x="4786042" y="2237044"/>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63" name="Rectangle 100"/>
          <p:cNvSpPr>
            <a:spLocks noChangeArrowheads="1"/>
          </p:cNvSpPr>
          <p:nvPr/>
        </p:nvSpPr>
        <p:spPr bwMode="auto">
          <a:xfrm>
            <a:off x="7235555" y="2567745"/>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64" name="Rectangle 101"/>
          <p:cNvSpPr>
            <a:spLocks noChangeArrowheads="1"/>
          </p:cNvSpPr>
          <p:nvPr/>
        </p:nvSpPr>
        <p:spPr bwMode="auto">
          <a:xfrm>
            <a:off x="5130607" y="3513664"/>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65" name="Rectangle 102"/>
          <p:cNvSpPr>
            <a:spLocks noChangeArrowheads="1"/>
          </p:cNvSpPr>
          <p:nvPr/>
        </p:nvSpPr>
        <p:spPr bwMode="auto">
          <a:xfrm>
            <a:off x="7241943" y="3500926"/>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66" name="Rectangle 103"/>
          <p:cNvSpPr>
            <a:spLocks noChangeArrowheads="1"/>
          </p:cNvSpPr>
          <p:nvPr/>
        </p:nvSpPr>
        <p:spPr bwMode="auto">
          <a:xfrm>
            <a:off x="5103542" y="2973738"/>
            <a:ext cx="1192213" cy="488950"/>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67" name="AutoShape 105"/>
          <p:cNvSpPr>
            <a:spLocks noChangeArrowheads="1"/>
          </p:cNvSpPr>
          <p:nvPr/>
        </p:nvSpPr>
        <p:spPr bwMode="auto">
          <a:xfrm>
            <a:off x="5933805" y="4915251"/>
            <a:ext cx="360362" cy="503237"/>
          </a:xfrm>
          <a:prstGeom prst="rightArrow">
            <a:avLst>
              <a:gd name="adj1" fmla="val 54574"/>
              <a:gd name="adj2" fmla="val 4845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56462678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删除</a:t>
            </a:r>
            <a:r>
              <a:rPr lang="zh-CN" altLang="en-US" dirty="0"/>
              <a:t>单个</a:t>
            </a:r>
            <a:r>
              <a:rPr lang="zh-CN" altLang="zh-CN" dirty="0"/>
              <a:t>记录/结点</a:t>
            </a:r>
            <a:endParaRPr lang="zh-CN" altLang="en-US" dirty="0"/>
          </a:p>
        </p:txBody>
      </p:sp>
      <p:sp>
        <p:nvSpPr>
          <p:cNvPr id="3" name="内容占位符 2"/>
          <p:cNvSpPr>
            <a:spLocks noGrp="1"/>
          </p:cNvSpPr>
          <p:nvPr>
            <p:ph idx="1"/>
          </p:nvPr>
        </p:nvSpPr>
        <p:spPr>
          <a:xfrm>
            <a:off x="461963" y="1457325"/>
            <a:ext cx="8220075" cy="572197"/>
          </a:xfrm>
        </p:spPr>
        <p:txBody>
          <a:bodyPr/>
          <a:lstStyle/>
          <a:p>
            <a:r>
              <a:rPr lang="zh-CN" altLang="en-US" dirty="0"/>
              <a:t>存储</a:t>
            </a:r>
            <a:r>
              <a:rPr lang="en-US" altLang="zh-CN" dirty="0"/>
              <a:t>3</a:t>
            </a:r>
            <a:r>
              <a:rPr lang="zh-CN" altLang="en-US" dirty="0"/>
              <a:t>个记录的双向链表</a:t>
            </a:r>
            <a:r>
              <a:rPr lang="en-US" altLang="zh-CN" dirty="0"/>
              <a:t>: </a:t>
            </a:r>
            <a:r>
              <a:rPr lang="zh-CN" altLang="en-US" dirty="0"/>
              <a:t>删最后</a:t>
            </a:r>
            <a:r>
              <a:rPr lang="en-US" altLang="zh-CN" dirty="0"/>
              <a:t>1</a:t>
            </a:r>
            <a:r>
              <a:rPr lang="zh-CN" altLang="en-US" dirty="0"/>
              <a:t>个</a:t>
            </a:r>
            <a:r>
              <a:rPr lang="zh-CN" altLang="en-US" dirty="0" smtClean="0"/>
              <a:t>记录。</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pic>
        <p:nvPicPr>
          <p:cNvPr id="9" name="Picture 30"/>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722688" y="3251318"/>
            <a:ext cx="1079500" cy="1252537"/>
          </a:xfrm>
          <a:prstGeom prst="rect">
            <a:avLst/>
          </a:prstGeom>
          <a:solidFill>
            <a:srgbClr val="FF99FF"/>
          </a:solidFill>
          <a:ln w="9525">
            <a:solidFill>
              <a:srgbClr val="FF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27"/>
          <p:cNvGrpSpPr>
            <a:grpSpLocks/>
          </p:cNvGrpSpPr>
          <p:nvPr/>
        </p:nvGrpSpPr>
        <p:grpSpPr bwMode="auto">
          <a:xfrm>
            <a:off x="1728788" y="3987725"/>
            <a:ext cx="647700" cy="228600"/>
            <a:chOff x="1202" y="2296"/>
            <a:chExt cx="862" cy="635"/>
          </a:xfrm>
        </p:grpSpPr>
        <p:sp>
          <p:nvSpPr>
            <p:cNvPr id="11"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pic>
        <p:nvPicPr>
          <p:cNvPr id="14" name="Picture 35"/>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354263" y="3251318"/>
            <a:ext cx="1079500" cy="125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36"/>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016000" y="3294180"/>
            <a:ext cx="1079500"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AutoShape 37"/>
          <p:cNvCxnSpPr>
            <a:cxnSpLocks noChangeShapeType="1"/>
          </p:cNvCxnSpPr>
          <p:nvPr/>
        </p:nvCxnSpPr>
        <p:spPr bwMode="auto">
          <a:xfrm rot="5400000" flipV="1">
            <a:off x="3219450" y="2170231"/>
            <a:ext cx="287337" cy="2881312"/>
          </a:xfrm>
          <a:prstGeom prst="bentConnector5">
            <a:avLst>
              <a:gd name="adj1" fmla="val -108843"/>
              <a:gd name="adj2" fmla="val 108208"/>
              <a:gd name="adj3" fmla="val 98338"/>
            </a:avLst>
          </a:prstGeom>
          <a:noFill/>
          <a:ln w="19050">
            <a:solidFill>
              <a:srgbClr val="CC66FF"/>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ectangle 38"/>
          <p:cNvSpPr>
            <a:spLocks noChangeArrowheads="1"/>
          </p:cNvSpPr>
          <p:nvPr/>
        </p:nvSpPr>
        <p:spPr bwMode="auto">
          <a:xfrm flipH="1">
            <a:off x="726226" y="3016621"/>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err="1" smtClean="0">
                <a:ea typeface="楷体_GB2312" pitchFamily="49" charset="-122"/>
              </a:rPr>
              <a:t>m_previous</a:t>
            </a:r>
            <a:endParaRPr lang="en-US" altLang="zh-CN" sz="1800" dirty="0">
              <a:ea typeface="楷体_GB2312" pitchFamily="49" charset="-122"/>
            </a:endParaRPr>
          </a:p>
        </p:txBody>
      </p:sp>
      <p:sp>
        <p:nvSpPr>
          <p:cNvPr id="18" name="Rectangle 39"/>
          <p:cNvSpPr>
            <a:spLocks noChangeArrowheads="1"/>
          </p:cNvSpPr>
          <p:nvPr/>
        </p:nvSpPr>
        <p:spPr bwMode="auto">
          <a:xfrm flipH="1">
            <a:off x="2427288" y="3204100"/>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19" name="Rectangle 40"/>
          <p:cNvSpPr>
            <a:spLocks noChangeArrowheads="1"/>
          </p:cNvSpPr>
          <p:nvPr/>
        </p:nvSpPr>
        <p:spPr bwMode="auto">
          <a:xfrm flipH="1">
            <a:off x="3821113" y="3192987"/>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20" name="Rectangle 41"/>
          <p:cNvSpPr>
            <a:spLocks noChangeArrowheads="1"/>
          </p:cNvSpPr>
          <p:nvPr/>
        </p:nvSpPr>
        <p:spPr bwMode="auto">
          <a:xfrm flipH="1">
            <a:off x="1098398" y="4192881"/>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21" name="Rectangle 42"/>
          <p:cNvSpPr>
            <a:spLocks noChangeArrowheads="1"/>
          </p:cNvSpPr>
          <p:nvPr/>
        </p:nvSpPr>
        <p:spPr bwMode="auto">
          <a:xfrm flipH="1">
            <a:off x="2449362" y="4137280"/>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22" name="Rectangle 43"/>
          <p:cNvSpPr>
            <a:spLocks noChangeArrowheads="1"/>
          </p:cNvSpPr>
          <p:nvPr/>
        </p:nvSpPr>
        <p:spPr bwMode="auto">
          <a:xfrm flipH="1">
            <a:off x="4012161" y="4148431"/>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nvGrpSpPr>
          <p:cNvPr id="23" name="Group 27"/>
          <p:cNvGrpSpPr>
            <a:grpSpLocks/>
          </p:cNvGrpSpPr>
          <p:nvPr/>
        </p:nvGrpSpPr>
        <p:grpSpPr bwMode="auto">
          <a:xfrm>
            <a:off x="3074988" y="3937002"/>
            <a:ext cx="647700" cy="228600"/>
            <a:chOff x="1202" y="2296"/>
            <a:chExt cx="862" cy="635"/>
          </a:xfrm>
        </p:grpSpPr>
        <p:sp>
          <p:nvSpPr>
            <p:cNvPr id="24" name="Line 28"/>
            <p:cNvSpPr>
              <a:spLocks noChangeShapeType="1"/>
            </p:cNvSpPr>
            <p:nvPr/>
          </p:nvSpPr>
          <p:spPr bwMode="auto">
            <a:xfrm>
              <a:off x="1202" y="2931"/>
              <a:ext cx="589" cy="0"/>
            </a:xfrm>
            <a:prstGeom prst="line">
              <a:avLst/>
            </a:prstGeom>
            <a:noFill/>
            <a:ln w="25400" cap="sq">
              <a:solidFill>
                <a:srgbClr val="FF3300"/>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5" name="Line 29"/>
            <p:cNvSpPr>
              <a:spLocks noChangeShapeType="1"/>
            </p:cNvSpPr>
            <p:nvPr/>
          </p:nvSpPr>
          <p:spPr bwMode="auto">
            <a:xfrm flipV="1">
              <a:off x="1791" y="2296"/>
              <a:ext cx="0" cy="635"/>
            </a:xfrm>
            <a:prstGeom prst="line">
              <a:avLst/>
            </a:prstGeom>
            <a:noFill/>
            <a:ln w="25400" cap="sq">
              <a:solidFill>
                <a:srgbClr val="FF33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 name="Line 30"/>
            <p:cNvSpPr>
              <a:spLocks noChangeShapeType="1"/>
            </p:cNvSpPr>
            <p:nvPr/>
          </p:nvSpPr>
          <p:spPr bwMode="auto">
            <a:xfrm>
              <a:off x="1791" y="2296"/>
              <a:ext cx="273" cy="0"/>
            </a:xfrm>
            <a:prstGeom prst="line">
              <a:avLst/>
            </a:prstGeom>
            <a:noFill/>
            <a:ln w="25400" cap="sq">
              <a:solidFill>
                <a:srgbClr val="FF3300"/>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27" name="Group 27"/>
          <p:cNvGrpSpPr>
            <a:grpSpLocks/>
          </p:cNvGrpSpPr>
          <p:nvPr/>
        </p:nvGrpSpPr>
        <p:grpSpPr bwMode="auto">
          <a:xfrm flipH="1" flipV="1">
            <a:off x="2078038" y="3522819"/>
            <a:ext cx="647700" cy="228600"/>
            <a:chOff x="1202" y="2296"/>
            <a:chExt cx="862" cy="635"/>
          </a:xfrm>
        </p:grpSpPr>
        <p:sp>
          <p:nvSpPr>
            <p:cNvPr id="28"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9"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0"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31" name="Group 27"/>
          <p:cNvGrpSpPr>
            <a:grpSpLocks/>
          </p:cNvGrpSpPr>
          <p:nvPr/>
        </p:nvGrpSpPr>
        <p:grpSpPr bwMode="auto">
          <a:xfrm flipH="1" flipV="1">
            <a:off x="3435350" y="3538771"/>
            <a:ext cx="647700" cy="228600"/>
            <a:chOff x="1202" y="2296"/>
            <a:chExt cx="862" cy="635"/>
          </a:xfrm>
        </p:grpSpPr>
        <p:sp>
          <p:nvSpPr>
            <p:cNvPr id="32"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cxnSp>
        <p:nvCxnSpPr>
          <p:cNvPr id="35" name="AutoShape 56"/>
          <p:cNvCxnSpPr>
            <a:cxnSpLocks noChangeShapeType="1"/>
          </p:cNvCxnSpPr>
          <p:nvPr/>
        </p:nvCxnSpPr>
        <p:spPr bwMode="auto">
          <a:xfrm rot="16200000" flipV="1">
            <a:off x="2313920" y="2707461"/>
            <a:ext cx="287337" cy="2880000"/>
          </a:xfrm>
          <a:prstGeom prst="bentConnector5">
            <a:avLst>
              <a:gd name="adj1" fmla="val -105528"/>
              <a:gd name="adj2" fmla="val 109551"/>
              <a:gd name="adj3" fmla="val 101102"/>
            </a:avLst>
          </a:prstGeom>
          <a:noFill/>
          <a:ln w="28575">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6" name="Group 27"/>
          <p:cNvGrpSpPr>
            <a:grpSpLocks/>
          </p:cNvGrpSpPr>
          <p:nvPr/>
        </p:nvGrpSpPr>
        <p:grpSpPr bwMode="auto">
          <a:xfrm>
            <a:off x="6526213" y="3930575"/>
            <a:ext cx="647700" cy="228600"/>
            <a:chOff x="1202" y="2296"/>
            <a:chExt cx="862" cy="635"/>
          </a:xfrm>
        </p:grpSpPr>
        <p:sp>
          <p:nvSpPr>
            <p:cNvPr id="37"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pic>
        <p:nvPicPr>
          <p:cNvPr id="40" name="Picture 63"/>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151688" y="3194168"/>
            <a:ext cx="1079500" cy="125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64"/>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813425" y="3237030"/>
            <a:ext cx="1079500"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2" name="AutoShape 65"/>
          <p:cNvCxnSpPr>
            <a:cxnSpLocks noChangeShapeType="1"/>
          </p:cNvCxnSpPr>
          <p:nvPr/>
        </p:nvCxnSpPr>
        <p:spPr bwMode="auto">
          <a:xfrm rot="16200000" flipV="1">
            <a:off x="6504338" y="3338280"/>
            <a:ext cx="215900" cy="1512000"/>
          </a:xfrm>
          <a:prstGeom prst="bentConnector4">
            <a:avLst>
              <a:gd name="adj1" fmla="val -151472"/>
              <a:gd name="adj2" fmla="val 112847"/>
            </a:avLst>
          </a:prstGeom>
          <a:noFill/>
          <a:ln w="28575">
            <a:solidFill>
              <a:srgbClr val="FF3300"/>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AutoShape 66"/>
          <p:cNvCxnSpPr>
            <a:cxnSpLocks noChangeShapeType="1"/>
          </p:cNvCxnSpPr>
          <p:nvPr/>
        </p:nvCxnSpPr>
        <p:spPr bwMode="auto">
          <a:xfrm rot="5400000" flipV="1">
            <a:off x="7368382" y="2761574"/>
            <a:ext cx="215900" cy="1512887"/>
          </a:xfrm>
          <a:prstGeom prst="bentConnector5">
            <a:avLst>
              <a:gd name="adj1" fmla="val -136032"/>
              <a:gd name="adj2" fmla="val 112380"/>
              <a:gd name="adj3" fmla="val 97792"/>
            </a:avLst>
          </a:prstGeom>
          <a:noFill/>
          <a:ln w="19050">
            <a:solidFill>
              <a:srgbClr val="CC66FF"/>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Rectangle 67"/>
          <p:cNvSpPr>
            <a:spLocks noChangeArrowheads="1"/>
          </p:cNvSpPr>
          <p:nvPr/>
        </p:nvSpPr>
        <p:spPr bwMode="auto">
          <a:xfrm flipH="1">
            <a:off x="5534804" y="2926018"/>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45" name="Rectangle 68"/>
          <p:cNvSpPr>
            <a:spLocks noChangeArrowheads="1"/>
          </p:cNvSpPr>
          <p:nvPr/>
        </p:nvSpPr>
        <p:spPr bwMode="auto">
          <a:xfrm flipH="1">
            <a:off x="7224713" y="3146950"/>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46" name="Rectangle 69"/>
          <p:cNvSpPr>
            <a:spLocks noChangeArrowheads="1"/>
          </p:cNvSpPr>
          <p:nvPr/>
        </p:nvSpPr>
        <p:spPr bwMode="auto">
          <a:xfrm flipH="1">
            <a:off x="5895825" y="4135731"/>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47" name="Rectangle 70"/>
          <p:cNvSpPr>
            <a:spLocks noChangeArrowheads="1"/>
          </p:cNvSpPr>
          <p:nvPr/>
        </p:nvSpPr>
        <p:spPr bwMode="auto">
          <a:xfrm flipH="1">
            <a:off x="7447507" y="4080130"/>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nvGrpSpPr>
          <p:cNvPr id="48" name="Group 27"/>
          <p:cNvGrpSpPr>
            <a:grpSpLocks/>
          </p:cNvGrpSpPr>
          <p:nvPr/>
        </p:nvGrpSpPr>
        <p:grpSpPr bwMode="auto">
          <a:xfrm flipH="1" flipV="1">
            <a:off x="6875463" y="3454518"/>
            <a:ext cx="647700" cy="228600"/>
            <a:chOff x="1202" y="2296"/>
            <a:chExt cx="862" cy="635"/>
          </a:xfrm>
        </p:grpSpPr>
        <p:sp>
          <p:nvSpPr>
            <p:cNvPr id="49"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0"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52" name="AutoShape 77"/>
          <p:cNvSpPr>
            <a:spLocks noChangeArrowheads="1"/>
          </p:cNvSpPr>
          <p:nvPr/>
        </p:nvSpPr>
        <p:spPr bwMode="auto">
          <a:xfrm>
            <a:off x="5138738" y="3581518"/>
            <a:ext cx="360362" cy="503237"/>
          </a:xfrm>
          <a:prstGeom prst="rightArrow">
            <a:avLst>
              <a:gd name="adj1" fmla="val 54574"/>
              <a:gd name="adj2" fmla="val 4845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128469935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删除</a:t>
            </a:r>
            <a:r>
              <a:rPr lang="zh-CN" altLang="en-US" dirty="0"/>
              <a:t>单个</a:t>
            </a:r>
            <a:r>
              <a:rPr lang="zh-CN" altLang="zh-CN" dirty="0"/>
              <a:t>记录/结点</a:t>
            </a:r>
            <a:endParaRPr lang="zh-CN" altLang="en-US" dirty="0"/>
          </a:p>
        </p:txBody>
      </p:sp>
      <p:sp>
        <p:nvSpPr>
          <p:cNvPr id="3" name="内容占位符 2"/>
          <p:cNvSpPr>
            <a:spLocks noGrp="1"/>
          </p:cNvSpPr>
          <p:nvPr>
            <p:ph idx="1"/>
          </p:nvPr>
        </p:nvSpPr>
        <p:spPr>
          <a:xfrm>
            <a:off x="461963" y="1457325"/>
            <a:ext cx="8220075" cy="594499"/>
          </a:xfrm>
        </p:spPr>
        <p:txBody>
          <a:bodyPr/>
          <a:lstStyle/>
          <a:p>
            <a:r>
              <a:rPr lang="zh-CN" altLang="en-US" dirty="0"/>
              <a:t>存储</a:t>
            </a:r>
            <a:r>
              <a:rPr lang="en-US" altLang="zh-CN" dirty="0"/>
              <a:t>3</a:t>
            </a:r>
            <a:r>
              <a:rPr lang="zh-CN" altLang="en-US" dirty="0"/>
              <a:t>个记录的双向链表</a:t>
            </a:r>
            <a:r>
              <a:rPr lang="en-US" altLang="zh-CN" dirty="0"/>
              <a:t>: </a:t>
            </a:r>
            <a:r>
              <a:rPr lang="zh-CN" altLang="en-US" dirty="0"/>
              <a:t>删除第</a:t>
            </a:r>
            <a:r>
              <a:rPr lang="en-US" altLang="zh-CN" dirty="0"/>
              <a:t>2</a:t>
            </a:r>
            <a:r>
              <a:rPr lang="zh-CN" altLang="en-US" dirty="0"/>
              <a:t>个</a:t>
            </a:r>
            <a:r>
              <a:rPr lang="zh-CN" altLang="en-US" dirty="0" smtClean="0"/>
              <a:t>记录。</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pic>
        <p:nvPicPr>
          <p:cNvPr id="9" name="Picture 5"/>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722689" y="3073787"/>
            <a:ext cx="1079500" cy="1252537"/>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27"/>
          <p:cNvGrpSpPr>
            <a:grpSpLocks/>
          </p:cNvGrpSpPr>
          <p:nvPr/>
        </p:nvGrpSpPr>
        <p:grpSpPr bwMode="auto">
          <a:xfrm>
            <a:off x="1728789" y="3799043"/>
            <a:ext cx="647700" cy="228600"/>
            <a:chOff x="1202" y="2296"/>
            <a:chExt cx="862" cy="635"/>
          </a:xfrm>
        </p:grpSpPr>
        <p:sp>
          <p:nvSpPr>
            <p:cNvPr id="11" name="Line 28"/>
            <p:cNvSpPr>
              <a:spLocks noChangeShapeType="1"/>
            </p:cNvSpPr>
            <p:nvPr/>
          </p:nvSpPr>
          <p:spPr bwMode="auto">
            <a:xfrm>
              <a:off x="1202" y="2931"/>
              <a:ext cx="589" cy="0"/>
            </a:xfrm>
            <a:prstGeom prst="line">
              <a:avLst/>
            </a:prstGeom>
            <a:noFill/>
            <a:ln w="25400" cap="sq">
              <a:solidFill>
                <a:srgbClr val="FF0000"/>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 name="Line 29"/>
            <p:cNvSpPr>
              <a:spLocks noChangeShapeType="1"/>
            </p:cNvSpPr>
            <p:nvPr/>
          </p:nvSpPr>
          <p:spPr bwMode="auto">
            <a:xfrm flipV="1">
              <a:off x="1791" y="2296"/>
              <a:ext cx="0" cy="635"/>
            </a:xfrm>
            <a:prstGeom prst="line">
              <a:avLst/>
            </a:prstGeom>
            <a:noFill/>
            <a:ln w="25400" cap="sq">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 name="Line 30"/>
            <p:cNvSpPr>
              <a:spLocks noChangeShapeType="1"/>
            </p:cNvSpPr>
            <p:nvPr/>
          </p:nvSpPr>
          <p:spPr bwMode="auto">
            <a:xfrm>
              <a:off x="1791" y="2296"/>
              <a:ext cx="273" cy="0"/>
            </a:xfrm>
            <a:prstGeom prst="line">
              <a:avLst/>
            </a:prstGeom>
            <a:noFill/>
            <a:ln w="25400" cap="sq">
              <a:solidFill>
                <a:srgbClr val="FF0000"/>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pic>
        <p:nvPicPr>
          <p:cNvPr id="14" name="Picture 10"/>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354264" y="3073787"/>
            <a:ext cx="1079500" cy="1252537"/>
          </a:xfrm>
          <a:prstGeom prst="rect">
            <a:avLst/>
          </a:prstGeom>
          <a:solidFill>
            <a:srgbClr val="FF99FF"/>
          </a:solidFill>
          <a:ln w="9525">
            <a:solidFill>
              <a:srgbClr val="FF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1"/>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016001" y="3116649"/>
            <a:ext cx="1079500"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AutoShape 12"/>
          <p:cNvCxnSpPr>
            <a:cxnSpLocks noChangeShapeType="1"/>
          </p:cNvCxnSpPr>
          <p:nvPr/>
        </p:nvCxnSpPr>
        <p:spPr bwMode="auto">
          <a:xfrm rot="5400000" flipV="1">
            <a:off x="3219451" y="1992700"/>
            <a:ext cx="287337" cy="2881312"/>
          </a:xfrm>
          <a:prstGeom prst="bentConnector5">
            <a:avLst>
              <a:gd name="adj1" fmla="val -108843"/>
              <a:gd name="adj2" fmla="val 108208"/>
              <a:gd name="adj3" fmla="val 98338"/>
            </a:avLst>
          </a:prstGeom>
          <a:noFill/>
          <a:ln w="19050">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ectangle 13"/>
          <p:cNvSpPr>
            <a:spLocks noChangeArrowheads="1"/>
          </p:cNvSpPr>
          <p:nvPr/>
        </p:nvSpPr>
        <p:spPr bwMode="auto">
          <a:xfrm flipH="1">
            <a:off x="737377" y="2816788"/>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err="1" smtClean="0">
                <a:ea typeface="楷体_GB2312" pitchFamily="49" charset="-122"/>
              </a:rPr>
              <a:t>m_previous</a:t>
            </a:r>
            <a:endParaRPr lang="en-US" altLang="zh-CN" sz="1800" dirty="0">
              <a:ea typeface="楷体_GB2312" pitchFamily="49" charset="-122"/>
            </a:endParaRPr>
          </a:p>
        </p:txBody>
      </p:sp>
      <p:sp>
        <p:nvSpPr>
          <p:cNvPr id="18" name="Rectangle 14"/>
          <p:cNvSpPr>
            <a:spLocks noChangeArrowheads="1"/>
          </p:cNvSpPr>
          <p:nvPr/>
        </p:nvSpPr>
        <p:spPr bwMode="auto">
          <a:xfrm flipH="1">
            <a:off x="2427289" y="3026569"/>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19" name="Rectangle 15"/>
          <p:cNvSpPr>
            <a:spLocks noChangeArrowheads="1"/>
          </p:cNvSpPr>
          <p:nvPr/>
        </p:nvSpPr>
        <p:spPr bwMode="auto">
          <a:xfrm flipH="1">
            <a:off x="3821114" y="3015456"/>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20" name="Rectangle 16"/>
          <p:cNvSpPr>
            <a:spLocks noChangeArrowheads="1"/>
          </p:cNvSpPr>
          <p:nvPr/>
        </p:nvSpPr>
        <p:spPr bwMode="auto">
          <a:xfrm flipH="1">
            <a:off x="1076096" y="4015350"/>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21" name="Rectangle 17"/>
          <p:cNvSpPr>
            <a:spLocks noChangeArrowheads="1"/>
          </p:cNvSpPr>
          <p:nvPr/>
        </p:nvSpPr>
        <p:spPr bwMode="auto">
          <a:xfrm flipH="1">
            <a:off x="2438213" y="3959749"/>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22" name="Rectangle 18"/>
          <p:cNvSpPr>
            <a:spLocks noChangeArrowheads="1"/>
          </p:cNvSpPr>
          <p:nvPr/>
        </p:nvSpPr>
        <p:spPr bwMode="auto">
          <a:xfrm flipH="1">
            <a:off x="4023312" y="3959749"/>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nvGrpSpPr>
          <p:cNvPr id="23" name="Group 27"/>
          <p:cNvGrpSpPr>
            <a:grpSpLocks/>
          </p:cNvGrpSpPr>
          <p:nvPr/>
        </p:nvGrpSpPr>
        <p:grpSpPr bwMode="auto">
          <a:xfrm>
            <a:off x="3074989" y="3759471"/>
            <a:ext cx="647700" cy="228600"/>
            <a:chOff x="1202" y="2296"/>
            <a:chExt cx="862" cy="635"/>
          </a:xfrm>
        </p:grpSpPr>
        <p:sp>
          <p:nvSpPr>
            <p:cNvPr id="24"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5"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27" name="Group 27"/>
          <p:cNvGrpSpPr>
            <a:grpSpLocks/>
          </p:cNvGrpSpPr>
          <p:nvPr/>
        </p:nvGrpSpPr>
        <p:grpSpPr bwMode="auto">
          <a:xfrm flipH="1" flipV="1">
            <a:off x="2078039" y="3334137"/>
            <a:ext cx="647700" cy="228600"/>
            <a:chOff x="1202" y="2296"/>
            <a:chExt cx="862" cy="635"/>
          </a:xfrm>
        </p:grpSpPr>
        <p:sp>
          <p:nvSpPr>
            <p:cNvPr id="28"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9"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0"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31" name="Group 27"/>
          <p:cNvGrpSpPr>
            <a:grpSpLocks/>
          </p:cNvGrpSpPr>
          <p:nvPr/>
        </p:nvGrpSpPr>
        <p:grpSpPr bwMode="auto">
          <a:xfrm flipH="1" flipV="1">
            <a:off x="3435351" y="3327787"/>
            <a:ext cx="647700" cy="228600"/>
            <a:chOff x="1202" y="2296"/>
            <a:chExt cx="862" cy="635"/>
          </a:xfrm>
        </p:grpSpPr>
        <p:sp>
          <p:nvSpPr>
            <p:cNvPr id="32" name="Line 28"/>
            <p:cNvSpPr>
              <a:spLocks noChangeShapeType="1"/>
            </p:cNvSpPr>
            <p:nvPr/>
          </p:nvSpPr>
          <p:spPr bwMode="auto">
            <a:xfrm>
              <a:off x="1202" y="2931"/>
              <a:ext cx="589" cy="0"/>
            </a:xfrm>
            <a:prstGeom prst="line">
              <a:avLst/>
            </a:prstGeom>
            <a:noFill/>
            <a:ln w="25400" cap="sq">
              <a:solidFill>
                <a:srgbClr val="CC66FF"/>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 name="Line 29"/>
            <p:cNvSpPr>
              <a:spLocks noChangeShapeType="1"/>
            </p:cNvSpPr>
            <p:nvPr/>
          </p:nvSpPr>
          <p:spPr bwMode="auto">
            <a:xfrm flipV="1">
              <a:off x="1791" y="2296"/>
              <a:ext cx="0" cy="635"/>
            </a:xfrm>
            <a:prstGeom prst="line">
              <a:avLst/>
            </a:prstGeom>
            <a:noFill/>
            <a:ln w="25400" cap="sq">
              <a:solidFill>
                <a:srgbClr val="CC66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 name="Line 30"/>
            <p:cNvSpPr>
              <a:spLocks noChangeShapeType="1"/>
            </p:cNvSpPr>
            <p:nvPr/>
          </p:nvSpPr>
          <p:spPr bwMode="auto">
            <a:xfrm>
              <a:off x="1791" y="2296"/>
              <a:ext cx="273" cy="0"/>
            </a:xfrm>
            <a:prstGeom prst="line">
              <a:avLst/>
            </a:prstGeom>
            <a:noFill/>
            <a:ln w="25400" cap="sq">
              <a:solidFill>
                <a:srgbClr val="CC66FF"/>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cxnSp>
        <p:nvCxnSpPr>
          <p:cNvPr id="35" name="AutoShape 31"/>
          <p:cNvCxnSpPr>
            <a:cxnSpLocks noChangeShapeType="1"/>
          </p:cNvCxnSpPr>
          <p:nvPr/>
        </p:nvCxnSpPr>
        <p:spPr bwMode="auto">
          <a:xfrm rot="16200000" flipV="1">
            <a:off x="2349921" y="2493930"/>
            <a:ext cx="287337" cy="2952000"/>
          </a:xfrm>
          <a:prstGeom prst="bentConnector5">
            <a:avLst>
              <a:gd name="adj1" fmla="val -105528"/>
              <a:gd name="adj2" fmla="val 109551"/>
              <a:gd name="adj3" fmla="val 101102"/>
            </a:avLst>
          </a:prstGeom>
          <a:noFill/>
          <a:ln w="28575">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6" name="Group 27"/>
          <p:cNvGrpSpPr>
            <a:grpSpLocks/>
          </p:cNvGrpSpPr>
          <p:nvPr/>
        </p:nvGrpSpPr>
        <p:grpSpPr bwMode="auto">
          <a:xfrm>
            <a:off x="6526214" y="3753044"/>
            <a:ext cx="647700" cy="228600"/>
            <a:chOff x="1202" y="2296"/>
            <a:chExt cx="862" cy="635"/>
          </a:xfrm>
        </p:grpSpPr>
        <p:sp>
          <p:nvSpPr>
            <p:cNvPr id="37" name="Line 28"/>
            <p:cNvSpPr>
              <a:spLocks noChangeShapeType="1"/>
            </p:cNvSpPr>
            <p:nvPr/>
          </p:nvSpPr>
          <p:spPr bwMode="auto">
            <a:xfrm>
              <a:off x="1202" y="2931"/>
              <a:ext cx="589" cy="0"/>
            </a:xfrm>
            <a:prstGeom prst="line">
              <a:avLst/>
            </a:prstGeom>
            <a:noFill/>
            <a:ln w="25400" cap="sq">
              <a:solidFill>
                <a:srgbClr val="FF0000"/>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 name="Line 29"/>
            <p:cNvSpPr>
              <a:spLocks noChangeShapeType="1"/>
            </p:cNvSpPr>
            <p:nvPr/>
          </p:nvSpPr>
          <p:spPr bwMode="auto">
            <a:xfrm flipV="1">
              <a:off x="1791" y="2296"/>
              <a:ext cx="0" cy="635"/>
            </a:xfrm>
            <a:prstGeom prst="line">
              <a:avLst/>
            </a:prstGeom>
            <a:noFill/>
            <a:ln w="25400" cap="sq">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 name="Line 30"/>
            <p:cNvSpPr>
              <a:spLocks noChangeShapeType="1"/>
            </p:cNvSpPr>
            <p:nvPr/>
          </p:nvSpPr>
          <p:spPr bwMode="auto">
            <a:xfrm>
              <a:off x="1791" y="2296"/>
              <a:ext cx="273" cy="0"/>
            </a:xfrm>
            <a:prstGeom prst="line">
              <a:avLst/>
            </a:prstGeom>
            <a:noFill/>
            <a:ln w="25400" cap="sq">
              <a:solidFill>
                <a:srgbClr val="FF0000"/>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pic>
        <p:nvPicPr>
          <p:cNvPr id="40" name="Picture 38"/>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151689" y="3016637"/>
            <a:ext cx="1079500" cy="125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39"/>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813426" y="3059499"/>
            <a:ext cx="1079500"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2" name="AutoShape 40"/>
          <p:cNvCxnSpPr>
            <a:cxnSpLocks noChangeShapeType="1"/>
          </p:cNvCxnSpPr>
          <p:nvPr/>
        </p:nvCxnSpPr>
        <p:spPr bwMode="auto">
          <a:xfrm rot="16200000" flipV="1">
            <a:off x="6504339" y="3160749"/>
            <a:ext cx="215900" cy="1512000"/>
          </a:xfrm>
          <a:prstGeom prst="bentConnector4">
            <a:avLst>
              <a:gd name="adj1" fmla="val -151472"/>
              <a:gd name="adj2" fmla="val 112847"/>
            </a:avLst>
          </a:prstGeom>
          <a:noFill/>
          <a:ln w="28575">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AutoShape 41"/>
          <p:cNvCxnSpPr>
            <a:cxnSpLocks noChangeShapeType="1"/>
          </p:cNvCxnSpPr>
          <p:nvPr/>
        </p:nvCxnSpPr>
        <p:spPr bwMode="auto">
          <a:xfrm rot="5400000" flipV="1">
            <a:off x="7368383" y="2584043"/>
            <a:ext cx="215900" cy="1512887"/>
          </a:xfrm>
          <a:prstGeom prst="bentConnector5">
            <a:avLst>
              <a:gd name="adj1" fmla="val -136032"/>
              <a:gd name="adj2" fmla="val 112380"/>
              <a:gd name="adj3" fmla="val 97792"/>
            </a:avLst>
          </a:prstGeom>
          <a:noFill/>
          <a:ln w="19050">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Rectangle 42"/>
          <p:cNvSpPr>
            <a:spLocks noChangeArrowheads="1"/>
          </p:cNvSpPr>
          <p:nvPr/>
        </p:nvSpPr>
        <p:spPr bwMode="auto">
          <a:xfrm flipH="1">
            <a:off x="5534803" y="2737336"/>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45" name="Rectangle 43"/>
          <p:cNvSpPr>
            <a:spLocks noChangeArrowheads="1"/>
          </p:cNvSpPr>
          <p:nvPr/>
        </p:nvSpPr>
        <p:spPr bwMode="auto">
          <a:xfrm flipH="1">
            <a:off x="7224714" y="2969419"/>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46" name="Rectangle 44"/>
          <p:cNvSpPr>
            <a:spLocks noChangeArrowheads="1"/>
          </p:cNvSpPr>
          <p:nvPr/>
        </p:nvSpPr>
        <p:spPr bwMode="auto">
          <a:xfrm flipH="1">
            <a:off x="5895825" y="3958200"/>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47" name="Rectangle 45"/>
          <p:cNvSpPr>
            <a:spLocks noChangeArrowheads="1"/>
          </p:cNvSpPr>
          <p:nvPr/>
        </p:nvSpPr>
        <p:spPr bwMode="auto">
          <a:xfrm flipH="1">
            <a:off x="7447509" y="3902599"/>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nvGrpSpPr>
          <p:cNvPr id="48" name="Group 27"/>
          <p:cNvGrpSpPr>
            <a:grpSpLocks/>
          </p:cNvGrpSpPr>
          <p:nvPr/>
        </p:nvGrpSpPr>
        <p:grpSpPr bwMode="auto">
          <a:xfrm flipH="1" flipV="1">
            <a:off x="6875464" y="3276987"/>
            <a:ext cx="647700" cy="228600"/>
            <a:chOff x="1202" y="2296"/>
            <a:chExt cx="862" cy="635"/>
          </a:xfrm>
        </p:grpSpPr>
        <p:sp>
          <p:nvSpPr>
            <p:cNvPr id="49" name="Line 28"/>
            <p:cNvSpPr>
              <a:spLocks noChangeShapeType="1"/>
            </p:cNvSpPr>
            <p:nvPr/>
          </p:nvSpPr>
          <p:spPr bwMode="auto">
            <a:xfrm>
              <a:off x="1202" y="2931"/>
              <a:ext cx="589" cy="0"/>
            </a:xfrm>
            <a:prstGeom prst="line">
              <a:avLst/>
            </a:prstGeom>
            <a:noFill/>
            <a:ln w="25400" cap="sq">
              <a:solidFill>
                <a:srgbClr val="CC66FF"/>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0" name="Line 29"/>
            <p:cNvSpPr>
              <a:spLocks noChangeShapeType="1"/>
            </p:cNvSpPr>
            <p:nvPr/>
          </p:nvSpPr>
          <p:spPr bwMode="auto">
            <a:xfrm flipV="1">
              <a:off x="1791" y="2296"/>
              <a:ext cx="0" cy="635"/>
            </a:xfrm>
            <a:prstGeom prst="line">
              <a:avLst/>
            </a:prstGeom>
            <a:noFill/>
            <a:ln w="25400" cap="sq">
              <a:solidFill>
                <a:srgbClr val="CC66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 name="Line 30"/>
            <p:cNvSpPr>
              <a:spLocks noChangeShapeType="1"/>
            </p:cNvSpPr>
            <p:nvPr/>
          </p:nvSpPr>
          <p:spPr bwMode="auto">
            <a:xfrm>
              <a:off x="1791" y="2296"/>
              <a:ext cx="273" cy="0"/>
            </a:xfrm>
            <a:prstGeom prst="line">
              <a:avLst/>
            </a:prstGeom>
            <a:noFill/>
            <a:ln w="25400" cap="sq">
              <a:solidFill>
                <a:srgbClr val="CC66FF"/>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52" name="AutoShape 52"/>
          <p:cNvSpPr>
            <a:spLocks noChangeArrowheads="1"/>
          </p:cNvSpPr>
          <p:nvPr/>
        </p:nvSpPr>
        <p:spPr bwMode="auto">
          <a:xfrm>
            <a:off x="5138739" y="3403987"/>
            <a:ext cx="360362" cy="503237"/>
          </a:xfrm>
          <a:prstGeom prst="rightArrow">
            <a:avLst>
              <a:gd name="adj1" fmla="val 54574"/>
              <a:gd name="adj2" fmla="val 4845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215985798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删除</a:t>
            </a:r>
            <a:r>
              <a:rPr lang="zh-CN" altLang="en-US" dirty="0"/>
              <a:t>单个</a:t>
            </a:r>
            <a:r>
              <a:rPr lang="zh-CN" altLang="zh-CN" dirty="0"/>
              <a:t>记录/结点</a:t>
            </a:r>
            <a:endParaRPr lang="zh-CN" altLang="en-US" dirty="0"/>
          </a:p>
        </p:txBody>
      </p:sp>
      <p:sp>
        <p:nvSpPr>
          <p:cNvPr id="3" name="内容占位符 2"/>
          <p:cNvSpPr>
            <a:spLocks noGrp="1"/>
          </p:cNvSpPr>
          <p:nvPr>
            <p:ph idx="1"/>
          </p:nvPr>
        </p:nvSpPr>
        <p:spPr>
          <a:xfrm>
            <a:off x="461963" y="1457325"/>
            <a:ext cx="8220075" cy="572197"/>
          </a:xfrm>
        </p:spPr>
        <p:txBody>
          <a:bodyPr/>
          <a:lstStyle/>
          <a:p>
            <a:r>
              <a:rPr lang="zh-CN" altLang="en-US" dirty="0"/>
              <a:t>存储</a:t>
            </a:r>
            <a:r>
              <a:rPr lang="en-US" altLang="zh-CN" dirty="0"/>
              <a:t>3</a:t>
            </a:r>
            <a:r>
              <a:rPr lang="zh-CN" altLang="en-US" dirty="0"/>
              <a:t>个记录的双向链表</a:t>
            </a:r>
            <a:r>
              <a:rPr lang="en-US" altLang="zh-CN" dirty="0"/>
              <a:t>: </a:t>
            </a:r>
            <a:r>
              <a:rPr lang="zh-CN" altLang="en-US" dirty="0"/>
              <a:t>删除第</a:t>
            </a:r>
            <a:r>
              <a:rPr lang="en-US" altLang="zh-CN" dirty="0"/>
              <a:t>1</a:t>
            </a:r>
            <a:r>
              <a:rPr lang="zh-CN" altLang="en-US" dirty="0"/>
              <a:t>个</a:t>
            </a:r>
            <a:r>
              <a:rPr lang="zh-CN" altLang="en-US" dirty="0" smtClean="0"/>
              <a:t>记录。</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pic>
        <p:nvPicPr>
          <p:cNvPr id="9" name="Picture 5"/>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944939" y="4360169"/>
            <a:ext cx="1079500" cy="1252538"/>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27"/>
          <p:cNvGrpSpPr>
            <a:grpSpLocks/>
          </p:cNvGrpSpPr>
          <p:nvPr/>
        </p:nvGrpSpPr>
        <p:grpSpPr bwMode="auto">
          <a:xfrm>
            <a:off x="1928737" y="5107728"/>
            <a:ext cx="647700" cy="228600"/>
            <a:chOff x="1202" y="2296"/>
            <a:chExt cx="862" cy="635"/>
          </a:xfrm>
        </p:grpSpPr>
        <p:sp>
          <p:nvSpPr>
            <p:cNvPr id="11" name="Line 28"/>
            <p:cNvSpPr>
              <a:spLocks noChangeShapeType="1"/>
            </p:cNvSpPr>
            <p:nvPr/>
          </p:nvSpPr>
          <p:spPr bwMode="auto">
            <a:xfrm>
              <a:off x="1202" y="2931"/>
              <a:ext cx="589" cy="0"/>
            </a:xfrm>
            <a:prstGeom prst="line">
              <a:avLst/>
            </a:prstGeom>
            <a:noFill/>
            <a:ln w="25400" cap="sq">
              <a:solidFill>
                <a:srgbClr val="FF0000"/>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 name="Line 29"/>
            <p:cNvSpPr>
              <a:spLocks noChangeShapeType="1"/>
            </p:cNvSpPr>
            <p:nvPr/>
          </p:nvSpPr>
          <p:spPr bwMode="auto">
            <a:xfrm flipV="1">
              <a:off x="1791" y="2296"/>
              <a:ext cx="0" cy="635"/>
            </a:xfrm>
            <a:prstGeom prst="line">
              <a:avLst/>
            </a:prstGeom>
            <a:noFill/>
            <a:ln w="25400" cap="sq">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 name="Line 30"/>
            <p:cNvSpPr>
              <a:spLocks noChangeShapeType="1"/>
            </p:cNvSpPr>
            <p:nvPr/>
          </p:nvSpPr>
          <p:spPr bwMode="auto">
            <a:xfrm>
              <a:off x="1791" y="2296"/>
              <a:ext cx="273" cy="0"/>
            </a:xfrm>
            <a:prstGeom prst="line">
              <a:avLst/>
            </a:prstGeom>
            <a:noFill/>
            <a:ln w="25400" cap="sq">
              <a:solidFill>
                <a:srgbClr val="FF0000"/>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pic>
        <p:nvPicPr>
          <p:cNvPr id="14" name="Picture 10"/>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576514" y="4360169"/>
            <a:ext cx="1079500" cy="1252538"/>
          </a:xfrm>
          <a:prstGeom prst="rect">
            <a:avLst/>
          </a:prstGeom>
          <a:solidFill>
            <a:srgbClr val="FF99FF"/>
          </a:solidFill>
          <a:ln w="9525">
            <a:solidFill>
              <a:srgbClr val="FF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1"/>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238251" y="4403032"/>
            <a:ext cx="1079500" cy="125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AutoShape 12"/>
          <p:cNvCxnSpPr>
            <a:cxnSpLocks noChangeShapeType="1"/>
          </p:cNvCxnSpPr>
          <p:nvPr/>
        </p:nvCxnSpPr>
        <p:spPr bwMode="auto">
          <a:xfrm rot="5400000" flipV="1">
            <a:off x="3441701" y="3279082"/>
            <a:ext cx="287338" cy="2881312"/>
          </a:xfrm>
          <a:prstGeom prst="bentConnector5">
            <a:avLst>
              <a:gd name="adj1" fmla="val -108843"/>
              <a:gd name="adj2" fmla="val 108208"/>
              <a:gd name="adj3" fmla="val 98338"/>
            </a:avLst>
          </a:prstGeom>
          <a:noFill/>
          <a:ln w="19050">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ectangle 13"/>
          <p:cNvSpPr>
            <a:spLocks noChangeArrowheads="1"/>
          </p:cNvSpPr>
          <p:nvPr/>
        </p:nvSpPr>
        <p:spPr bwMode="auto">
          <a:xfrm flipH="1">
            <a:off x="959630" y="4092018"/>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18" name="Rectangle 14"/>
          <p:cNvSpPr>
            <a:spLocks noChangeArrowheads="1"/>
          </p:cNvSpPr>
          <p:nvPr/>
        </p:nvSpPr>
        <p:spPr bwMode="auto">
          <a:xfrm flipH="1">
            <a:off x="2649539" y="4312951"/>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19" name="Rectangle 15"/>
          <p:cNvSpPr>
            <a:spLocks noChangeArrowheads="1"/>
          </p:cNvSpPr>
          <p:nvPr/>
        </p:nvSpPr>
        <p:spPr bwMode="auto">
          <a:xfrm flipH="1">
            <a:off x="4043364" y="4301839"/>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20" name="Rectangle 16"/>
          <p:cNvSpPr>
            <a:spLocks noChangeArrowheads="1"/>
          </p:cNvSpPr>
          <p:nvPr/>
        </p:nvSpPr>
        <p:spPr bwMode="auto">
          <a:xfrm flipH="1">
            <a:off x="1331800" y="5301733"/>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21" name="Rectangle 17"/>
          <p:cNvSpPr>
            <a:spLocks noChangeArrowheads="1"/>
          </p:cNvSpPr>
          <p:nvPr/>
        </p:nvSpPr>
        <p:spPr bwMode="auto">
          <a:xfrm flipH="1">
            <a:off x="2649310" y="5257283"/>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22" name="Rectangle 18"/>
          <p:cNvSpPr>
            <a:spLocks noChangeArrowheads="1"/>
          </p:cNvSpPr>
          <p:nvPr/>
        </p:nvSpPr>
        <p:spPr bwMode="auto">
          <a:xfrm flipH="1">
            <a:off x="4245555" y="5246132"/>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nvGrpSpPr>
          <p:cNvPr id="23" name="Group 27"/>
          <p:cNvGrpSpPr>
            <a:grpSpLocks/>
          </p:cNvGrpSpPr>
          <p:nvPr/>
        </p:nvGrpSpPr>
        <p:grpSpPr bwMode="auto">
          <a:xfrm>
            <a:off x="3308390" y="5068156"/>
            <a:ext cx="647700" cy="228600"/>
            <a:chOff x="1202" y="2296"/>
            <a:chExt cx="862" cy="635"/>
          </a:xfrm>
        </p:grpSpPr>
        <p:sp>
          <p:nvSpPr>
            <p:cNvPr id="24"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5"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27" name="Group 27"/>
          <p:cNvGrpSpPr>
            <a:grpSpLocks/>
          </p:cNvGrpSpPr>
          <p:nvPr/>
        </p:nvGrpSpPr>
        <p:grpSpPr bwMode="auto">
          <a:xfrm flipH="1" flipV="1">
            <a:off x="2300289" y="4620519"/>
            <a:ext cx="647700" cy="228600"/>
            <a:chOff x="1202" y="2296"/>
            <a:chExt cx="862" cy="635"/>
          </a:xfrm>
        </p:grpSpPr>
        <p:sp>
          <p:nvSpPr>
            <p:cNvPr id="28"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9"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0"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31" name="Group 27"/>
          <p:cNvGrpSpPr>
            <a:grpSpLocks/>
          </p:cNvGrpSpPr>
          <p:nvPr/>
        </p:nvGrpSpPr>
        <p:grpSpPr bwMode="auto">
          <a:xfrm flipH="1" flipV="1">
            <a:off x="3657601" y="4614169"/>
            <a:ext cx="647700" cy="228600"/>
            <a:chOff x="1202" y="2296"/>
            <a:chExt cx="862" cy="635"/>
          </a:xfrm>
        </p:grpSpPr>
        <p:sp>
          <p:nvSpPr>
            <p:cNvPr id="32" name="Line 28"/>
            <p:cNvSpPr>
              <a:spLocks noChangeShapeType="1"/>
            </p:cNvSpPr>
            <p:nvPr/>
          </p:nvSpPr>
          <p:spPr bwMode="auto">
            <a:xfrm>
              <a:off x="1202" y="2931"/>
              <a:ext cx="589" cy="0"/>
            </a:xfrm>
            <a:prstGeom prst="line">
              <a:avLst/>
            </a:prstGeom>
            <a:noFill/>
            <a:ln w="25400" cap="sq">
              <a:solidFill>
                <a:srgbClr val="CC66FF"/>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 name="Line 29"/>
            <p:cNvSpPr>
              <a:spLocks noChangeShapeType="1"/>
            </p:cNvSpPr>
            <p:nvPr/>
          </p:nvSpPr>
          <p:spPr bwMode="auto">
            <a:xfrm flipV="1">
              <a:off x="1791" y="2296"/>
              <a:ext cx="0" cy="635"/>
            </a:xfrm>
            <a:prstGeom prst="line">
              <a:avLst/>
            </a:prstGeom>
            <a:noFill/>
            <a:ln w="25400" cap="sq">
              <a:solidFill>
                <a:srgbClr val="CC66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 name="Line 30"/>
            <p:cNvSpPr>
              <a:spLocks noChangeShapeType="1"/>
            </p:cNvSpPr>
            <p:nvPr/>
          </p:nvSpPr>
          <p:spPr bwMode="auto">
            <a:xfrm>
              <a:off x="1791" y="2296"/>
              <a:ext cx="273" cy="0"/>
            </a:xfrm>
            <a:prstGeom prst="line">
              <a:avLst/>
            </a:prstGeom>
            <a:noFill/>
            <a:ln w="25400" cap="sq">
              <a:solidFill>
                <a:srgbClr val="CC66FF"/>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cxnSp>
        <p:nvCxnSpPr>
          <p:cNvPr id="35" name="AutoShape 31"/>
          <p:cNvCxnSpPr>
            <a:cxnSpLocks noChangeShapeType="1"/>
          </p:cNvCxnSpPr>
          <p:nvPr/>
        </p:nvCxnSpPr>
        <p:spPr bwMode="auto">
          <a:xfrm rot="16200000" flipV="1">
            <a:off x="2536171" y="3816312"/>
            <a:ext cx="287338" cy="2880000"/>
          </a:xfrm>
          <a:prstGeom prst="bentConnector5">
            <a:avLst>
              <a:gd name="adj1" fmla="val -105528"/>
              <a:gd name="adj2" fmla="val 109551"/>
              <a:gd name="adj3" fmla="val 101102"/>
            </a:avLst>
          </a:prstGeom>
          <a:noFill/>
          <a:ln w="28575">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6" name="Group 27"/>
          <p:cNvGrpSpPr>
            <a:grpSpLocks/>
          </p:cNvGrpSpPr>
          <p:nvPr/>
        </p:nvGrpSpPr>
        <p:grpSpPr bwMode="auto">
          <a:xfrm>
            <a:off x="6748464" y="5050578"/>
            <a:ext cx="647700" cy="228600"/>
            <a:chOff x="1202" y="2296"/>
            <a:chExt cx="862" cy="635"/>
          </a:xfrm>
        </p:grpSpPr>
        <p:sp>
          <p:nvSpPr>
            <p:cNvPr id="37" name="Line 28"/>
            <p:cNvSpPr>
              <a:spLocks noChangeShapeType="1"/>
            </p:cNvSpPr>
            <p:nvPr/>
          </p:nvSpPr>
          <p:spPr bwMode="auto">
            <a:xfrm>
              <a:off x="1202" y="2931"/>
              <a:ext cx="589" cy="0"/>
            </a:xfrm>
            <a:prstGeom prst="line">
              <a:avLst/>
            </a:prstGeom>
            <a:noFill/>
            <a:ln w="25400" cap="sq">
              <a:solidFill>
                <a:srgbClr val="FF0000"/>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 name="Line 29"/>
            <p:cNvSpPr>
              <a:spLocks noChangeShapeType="1"/>
            </p:cNvSpPr>
            <p:nvPr/>
          </p:nvSpPr>
          <p:spPr bwMode="auto">
            <a:xfrm flipV="1">
              <a:off x="1791" y="2296"/>
              <a:ext cx="0" cy="635"/>
            </a:xfrm>
            <a:prstGeom prst="line">
              <a:avLst/>
            </a:prstGeom>
            <a:noFill/>
            <a:ln w="25400" cap="sq">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 name="Line 30"/>
            <p:cNvSpPr>
              <a:spLocks noChangeShapeType="1"/>
            </p:cNvSpPr>
            <p:nvPr/>
          </p:nvSpPr>
          <p:spPr bwMode="auto">
            <a:xfrm>
              <a:off x="1791" y="2296"/>
              <a:ext cx="273" cy="0"/>
            </a:xfrm>
            <a:prstGeom prst="line">
              <a:avLst/>
            </a:prstGeom>
            <a:noFill/>
            <a:ln w="25400" cap="sq">
              <a:solidFill>
                <a:srgbClr val="FF0000"/>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pic>
        <p:nvPicPr>
          <p:cNvPr id="40" name="Picture 38"/>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373939" y="4303019"/>
            <a:ext cx="1079500"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39"/>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035676" y="4345882"/>
            <a:ext cx="1079500" cy="125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2" name="AutoShape 40"/>
          <p:cNvCxnSpPr>
            <a:cxnSpLocks noChangeShapeType="1"/>
          </p:cNvCxnSpPr>
          <p:nvPr/>
        </p:nvCxnSpPr>
        <p:spPr bwMode="auto">
          <a:xfrm rot="16200000" flipV="1">
            <a:off x="6726589" y="4447132"/>
            <a:ext cx="215900" cy="1512000"/>
          </a:xfrm>
          <a:prstGeom prst="bentConnector4">
            <a:avLst>
              <a:gd name="adj1" fmla="val -151472"/>
              <a:gd name="adj2" fmla="val 112847"/>
            </a:avLst>
          </a:prstGeom>
          <a:noFill/>
          <a:ln w="28575">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AutoShape 41"/>
          <p:cNvCxnSpPr>
            <a:cxnSpLocks noChangeShapeType="1"/>
          </p:cNvCxnSpPr>
          <p:nvPr/>
        </p:nvCxnSpPr>
        <p:spPr bwMode="auto">
          <a:xfrm rot="5400000" flipV="1">
            <a:off x="7590633" y="3870425"/>
            <a:ext cx="215900" cy="1512887"/>
          </a:xfrm>
          <a:prstGeom prst="bentConnector5">
            <a:avLst>
              <a:gd name="adj1" fmla="val -136032"/>
              <a:gd name="adj2" fmla="val 112380"/>
              <a:gd name="adj3" fmla="val 97792"/>
            </a:avLst>
          </a:prstGeom>
          <a:noFill/>
          <a:ln w="19050">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Rectangle 42"/>
          <p:cNvSpPr>
            <a:spLocks noChangeArrowheads="1"/>
          </p:cNvSpPr>
          <p:nvPr/>
        </p:nvSpPr>
        <p:spPr bwMode="auto">
          <a:xfrm flipH="1">
            <a:off x="5757055" y="4046020"/>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45" name="Rectangle 43"/>
          <p:cNvSpPr>
            <a:spLocks noChangeArrowheads="1"/>
          </p:cNvSpPr>
          <p:nvPr/>
        </p:nvSpPr>
        <p:spPr bwMode="auto">
          <a:xfrm flipH="1">
            <a:off x="7446964" y="4255801"/>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46" name="Rectangle 44"/>
          <p:cNvSpPr>
            <a:spLocks noChangeArrowheads="1"/>
          </p:cNvSpPr>
          <p:nvPr/>
        </p:nvSpPr>
        <p:spPr bwMode="auto">
          <a:xfrm flipH="1">
            <a:off x="6106923" y="5233432"/>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47" name="Rectangle 45"/>
          <p:cNvSpPr>
            <a:spLocks noChangeArrowheads="1"/>
          </p:cNvSpPr>
          <p:nvPr/>
        </p:nvSpPr>
        <p:spPr bwMode="auto">
          <a:xfrm flipH="1">
            <a:off x="7658607" y="5177831"/>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nvGrpSpPr>
          <p:cNvPr id="48" name="Group 27"/>
          <p:cNvGrpSpPr>
            <a:grpSpLocks/>
          </p:cNvGrpSpPr>
          <p:nvPr/>
        </p:nvGrpSpPr>
        <p:grpSpPr bwMode="auto">
          <a:xfrm flipH="1" flipV="1">
            <a:off x="7097714" y="4563369"/>
            <a:ext cx="647700" cy="228600"/>
            <a:chOff x="1202" y="2296"/>
            <a:chExt cx="862" cy="635"/>
          </a:xfrm>
        </p:grpSpPr>
        <p:sp>
          <p:nvSpPr>
            <p:cNvPr id="49" name="Line 28"/>
            <p:cNvSpPr>
              <a:spLocks noChangeShapeType="1"/>
            </p:cNvSpPr>
            <p:nvPr/>
          </p:nvSpPr>
          <p:spPr bwMode="auto">
            <a:xfrm>
              <a:off x="1202" y="2931"/>
              <a:ext cx="589" cy="0"/>
            </a:xfrm>
            <a:prstGeom prst="line">
              <a:avLst/>
            </a:prstGeom>
            <a:noFill/>
            <a:ln w="25400" cap="sq">
              <a:solidFill>
                <a:srgbClr val="CC66FF"/>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0" name="Line 29"/>
            <p:cNvSpPr>
              <a:spLocks noChangeShapeType="1"/>
            </p:cNvSpPr>
            <p:nvPr/>
          </p:nvSpPr>
          <p:spPr bwMode="auto">
            <a:xfrm flipV="1">
              <a:off x="1791" y="2296"/>
              <a:ext cx="0" cy="635"/>
            </a:xfrm>
            <a:prstGeom prst="line">
              <a:avLst/>
            </a:prstGeom>
            <a:noFill/>
            <a:ln w="25400" cap="sq">
              <a:solidFill>
                <a:srgbClr val="CC66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 name="Line 30"/>
            <p:cNvSpPr>
              <a:spLocks noChangeShapeType="1"/>
            </p:cNvSpPr>
            <p:nvPr/>
          </p:nvSpPr>
          <p:spPr bwMode="auto">
            <a:xfrm>
              <a:off x="1791" y="2296"/>
              <a:ext cx="273" cy="0"/>
            </a:xfrm>
            <a:prstGeom prst="line">
              <a:avLst/>
            </a:prstGeom>
            <a:noFill/>
            <a:ln w="25400" cap="sq">
              <a:solidFill>
                <a:srgbClr val="CC66FF"/>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52" name="AutoShape 52"/>
          <p:cNvSpPr>
            <a:spLocks noChangeArrowheads="1"/>
          </p:cNvSpPr>
          <p:nvPr/>
        </p:nvSpPr>
        <p:spPr bwMode="auto">
          <a:xfrm>
            <a:off x="5360989" y="4690369"/>
            <a:ext cx="360362" cy="503238"/>
          </a:xfrm>
          <a:prstGeom prst="rightArrow">
            <a:avLst>
              <a:gd name="adj1" fmla="val 54574"/>
              <a:gd name="adj2" fmla="val 4845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53" name="AutoShape 53"/>
          <p:cNvSpPr>
            <a:spLocks noChangeArrowheads="1"/>
          </p:cNvSpPr>
          <p:nvPr/>
        </p:nvSpPr>
        <p:spPr bwMode="auto">
          <a:xfrm>
            <a:off x="461964" y="4690369"/>
            <a:ext cx="360362" cy="503238"/>
          </a:xfrm>
          <a:prstGeom prst="rightArrow">
            <a:avLst>
              <a:gd name="adj1" fmla="val 54574"/>
              <a:gd name="adj2" fmla="val 4845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pic>
        <p:nvPicPr>
          <p:cNvPr id="54" name="Picture 54"/>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933826" y="2537719"/>
            <a:ext cx="1079500" cy="1252538"/>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5" name="Group 27"/>
          <p:cNvGrpSpPr>
            <a:grpSpLocks/>
          </p:cNvGrpSpPr>
          <p:nvPr/>
        </p:nvGrpSpPr>
        <p:grpSpPr bwMode="auto">
          <a:xfrm>
            <a:off x="1939926" y="3329882"/>
            <a:ext cx="647700" cy="228600"/>
            <a:chOff x="1202" y="2296"/>
            <a:chExt cx="862" cy="635"/>
          </a:xfrm>
        </p:grpSpPr>
        <p:sp>
          <p:nvSpPr>
            <p:cNvPr id="56"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8"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pic>
        <p:nvPicPr>
          <p:cNvPr id="59" name="Picture 59"/>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565401" y="2537719"/>
            <a:ext cx="1079500" cy="1252538"/>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lgn="ctr">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60"/>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227139" y="2580582"/>
            <a:ext cx="1079500" cy="1252537"/>
          </a:xfrm>
          <a:prstGeom prst="rect">
            <a:avLst/>
          </a:prstGeom>
          <a:solidFill>
            <a:srgbClr val="FF99FF"/>
          </a:solidFill>
          <a:ln w="9525" algn="ctr">
            <a:solidFill>
              <a:srgbClr val="FF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1" name="AutoShape 61"/>
          <p:cNvCxnSpPr>
            <a:cxnSpLocks noChangeShapeType="1"/>
          </p:cNvCxnSpPr>
          <p:nvPr/>
        </p:nvCxnSpPr>
        <p:spPr bwMode="auto">
          <a:xfrm rot="5400000" flipV="1">
            <a:off x="3430589" y="1456631"/>
            <a:ext cx="287338" cy="2881313"/>
          </a:xfrm>
          <a:prstGeom prst="bentConnector5">
            <a:avLst>
              <a:gd name="adj1" fmla="val -108843"/>
              <a:gd name="adj2" fmla="val 108208"/>
              <a:gd name="adj3" fmla="val 98338"/>
            </a:avLst>
          </a:prstGeom>
          <a:noFill/>
          <a:ln w="19050">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Rectangle 62"/>
          <p:cNvSpPr>
            <a:spLocks noChangeArrowheads="1"/>
          </p:cNvSpPr>
          <p:nvPr/>
        </p:nvSpPr>
        <p:spPr bwMode="auto">
          <a:xfrm flipH="1">
            <a:off x="937367" y="2258418"/>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err="1" smtClean="0">
                <a:ea typeface="楷体_GB2312" pitchFamily="49" charset="-122"/>
              </a:rPr>
              <a:t>m_previous</a:t>
            </a:r>
            <a:endParaRPr lang="en-US" altLang="zh-CN" sz="1800" dirty="0">
              <a:ea typeface="楷体_GB2312" pitchFamily="49" charset="-122"/>
            </a:endParaRPr>
          </a:p>
        </p:txBody>
      </p:sp>
      <p:sp>
        <p:nvSpPr>
          <p:cNvPr id="63" name="Rectangle 63"/>
          <p:cNvSpPr>
            <a:spLocks noChangeArrowheads="1"/>
          </p:cNvSpPr>
          <p:nvPr/>
        </p:nvSpPr>
        <p:spPr bwMode="auto">
          <a:xfrm flipH="1">
            <a:off x="2638426" y="2490501"/>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64" name="Rectangle 64"/>
          <p:cNvSpPr>
            <a:spLocks noChangeArrowheads="1"/>
          </p:cNvSpPr>
          <p:nvPr/>
        </p:nvSpPr>
        <p:spPr bwMode="auto">
          <a:xfrm flipH="1">
            <a:off x="4032251" y="2479389"/>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65" name="Rectangle 65"/>
          <p:cNvSpPr>
            <a:spLocks noChangeArrowheads="1"/>
          </p:cNvSpPr>
          <p:nvPr/>
        </p:nvSpPr>
        <p:spPr bwMode="auto">
          <a:xfrm flipH="1">
            <a:off x="1432200" y="3468132"/>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66" name="Rectangle 66"/>
          <p:cNvSpPr>
            <a:spLocks noChangeArrowheads="1"/>
          </p:cNvSpPr>
          <p:nvPr/>
        </p:nvSpPr>
        <p:spPr bwMode="auto">
          <a:xfrm flipH="1">
            <a:off x="2682802" y="3434833"/>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67" name="Rectangle 67"/>
          <p:cNvSpPr>
            <a:spLocks noChangeArrowheads="1"/>
          </p:cNvSpPr>
          <p:nvPr/>
        </p:nvSpPr>
        <p:spPr bwMode="auto">
          <a:xfrm flipH="1">
            <a:off x="4234448" y="3423682"/>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nvGrpSpPr>
          <p:cNvPr id="68" name="Group 27"/>
          <p:cNvGrpSpPr>
            <a:grpSpLocks/>
          </p:cNvGrpSpPr>
          <p:nvPr/>
        </p:nvGrpSpPr>
        <p:grpSpPr bwMode="auto">
          <a:xfrm>
            <a:off x="3286126" y="3234555"/>
            <a:ext cx="647700" cy="228600"/>
            <a:chOff x="1202" y="2296"/>
            <a:chExt cx="862" cy="635"/>
          </a:xfrm>
        </p:grpSpPr>
        <p:sp>
          <p:nvSpPr>
            <p:cNvPr id="69"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0"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1"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72" name="Group 27"/>
          <p:cNvGrpSpPr>
            <a:grpSpLocks/>
          </p:cNvGrpSpPr>
          <p:nvPr/>
        </p:nvGrpSpPr>
        <p:grpSpPr bwMode="auto">
          <a:xfrm flipH="1" flipV="1">
            <a:off x="2289176" y="2798069"/>
            <a:ext cx="647700" cy="228600"/>
            <a:chOff x="1202" y="2296"/>
            <a:chExt cx="862" cy="635"/>
          </a:xfrm>
        </p:grpSpPr>
        <p:sp>
          <p:nvSpPr>
            <p:cNvPr id="73"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4"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5"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76" name="Group 27"/>
          <p:cNvGrpSpPr>
            <a:grpSpLocks/>
          </p:cNvGrpSpPr>
          <p:nvPr/>
        </p:nvGrpSpPr>
        <p:grpSpPr bwMode="auto">
          <a:xfrm flipH="1" flipV="1">
            <a:off x="3646489" y="2791719"/>
            <a:ext cx="647700" cy="228600"/>
            <a:chOff x="1202" y="2296"/>
            <a:chExt cx="862" cy="635"/>
          </a:xfrm>
        </p:grpSpPr>
        <p:sp>
          <p:nvSpPr>
            <p:cNvPr id="77"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9"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cxnSp>
        <p:nvCxnSpPr>
          <p:cNvPr id="80" name="AutoShape 80"/>
          <p:cNvCxnSpPr>
            <a:cxnSpLocks noChangeShapeType="1"/>
          </p:cNvCxnSpPr>
          <p:nvPr/>
        </p:nvCxnSpPr>
        <p:spPr bwMode="auto">
          <a:xfrm rot="16200000" flipV="1">
            <a:off x="2525057" y="1993863"/>
            <a:ext cx="287338" cy="2880000"/>
          </a:xfrm>
          <a:prstGeom prst="bentConnector5">
            <a:avLst>
              <a:gd name="adj1" fmla="val -105528"/>
              <a:gd name="adj2" fmla="val 109551"/>
              <a:gd name="adj3" fmla="val 101102"/>
            </a:avLst>
          </a:prstGeom>
          <a:noFill/>
          <a:ln w="28575">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Rectangle 113"/>
          <p:cNvSpPr>
            <a:spLocks noChangeArrowheads="1"/>
          </p:cNvSpPr>
          <p:nvPr/>
        </p:nvSpPr>
        <p:spPr bwMode="auto">
          <a:xfrm>
            <a:off x="2616201" y="2893319"/>
            <a:ext cx="1016000" cy="477838"/>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82" name="Rectangle 115"/>
          <p:cNvSpPr>
            <a:spLocks noChangeArrowheads="1"/>
          </p:cNvSpPr>
          <p:nvPr/>
        </p:nvSpPr>
        <p:spPr bwMode="auto">
          <a:xfrm>
            <a:off x="1285876" y="4757044"/>
            <a:ext cx="1016000" cy="477838"/>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83" name="Rectangle 116"/>
          <p:cNvSpPr>
            <a:spLocks noChangeArrowheads="1"/>
          </p:cNvSpPr>
          <p:nvPr/>
        </p:nvSpPr>
        <p:spPr bwMode="auto">
          <a:xfrm>
            <a:off x="6078539" y="4718944"/>
            <a:ext cx="1016000" cy="477838"/>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414438133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200" dirty="0"/>
              <a:t>删除单个记录/</a:t>
            </a:r>
            <a:r>
              <a:rPr lang="zh-CN" altLang="zh-CN" sz="3200" dirty="0" smtClean="0"/>
              <a:t>结点</a:t>
            </a:r>
            <a:r>
              <a:rPr lang="en-US" altLang="zh-CN" sz="3200" dirty="0"/>
              <a:t>: CP_ChainDoubleLink.cpp</a:t>
            </a:r>
            <a:endParaRPr lang="zh-CN" altLang="en-US" sz="3200" dirty="0"/>
          </a:p>
        </p:txBody>
      </p:sp>
      <p:sp>
        <p:nvSpPr>
          <p:cNvPr id="3" name="内容占位符 2"/>
          <p:cNvSpPr>
            <a:spLocks noGrp="1"/>
          </p:cNvSpPr>
          <p:nvPr>
            <p:ph idx="1"/>
          </p:nvPr>
        </p:nvSpPr>
        <p:spPr/>
        <p:txBody>
          <a:bodyPr>
            <a:noAutofit/>
          </a:bodyPr>
          <a:lstStyle/>
          <a:p>
            <a:pPr marL="0" indent="0">
              <a:lnSpc>
                <a:spcPts val="25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CP_ChainDoubleLink</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mb_deleteNode</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2B91AF"/>
                </a:solidFill>
                <a:latin typeface="新宋体" panose="02010609030101010101" pitchFamily="49" charset="-122"/>
                <a:ea typeface="新宋体" panose="02010609030101010101" pitchFamily="49" charset="-122"/>
              </a:rPr>
              <a:t>CP_ChainDoubleLink</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808080"/>
                </a:solidFill>
                <a:latin typeface="新宋体" panose="02010609030101010101" pitchFamily="49" charset="-122"/>
                <a:ea typeface="新宋体" panose="02010609030101010101" pitchFamily="49" charset="-122"/>
              </a:rPr>
              <a:t>p</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5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5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if</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m_previous</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6F008A"/>
                </a:solidFill>
                <a:latin typeface="新宋体" panose="02010609030101010101" pitchFamily="49" charset="-122"/>
                <a:ea typeface="新宋体" panose="02010609030101010101" pitchFamily="49" charset="-122"/>
              </a:rPr>
              <a:t>NULL</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5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5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CP_ChainDoubleLink</a:t>
            </a:r>
            <a:r>
              <a:rPr lang="en-US" altLang="zh-CN" sz="2000" dirty="0">
                <a:solidFill>
                  <a:srgbClr val="000000"/>
                </a:solidFill>
                <a:latin typeface="新宋体" panose="02010609030101010101" pitchFamily="49" charset="-122"/>
                <a:ea typeface="新宋体" panose="02010609030101010101" pitchFamily="49" charset="-122"/>
              </a:rPr>
              <a:t>* q;</a:t>
            </a:r>
          </a:p>
          <a:p>
            <a:pPr marL="0" indent="0">
              <a:lnSpc>
                <a:spcPts val="25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if</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808080"/>
                </a:solidFill>
                <a:latin typeface="新宋体" panose="02010609030101010101" pitchFamily="49" charset="-122"/>
                <a:ea typeface="新宋体" panose="02010609030101010101" pitchFamily="49" charset="-122"/>
              </a:rPr>
              <a:t>p</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0000FF"/>
                </a:solidFill>
                <a:latin typeface="新宋体" panose="02010609030101010101" pitchFamily="49" charset="-122"/>
                <a:ea typeface="新宋体" panose="02010609030101010101" pitchFamily="49" charset="-122"/>
              </a:rPr>
              <a:t>this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删除第</a:t>
            </a:r>
            <a:r>
              <a:rPr lang="en-US" altLang="zh-CN" sz="2000" dirty="0">
                <a:solidFill>
                  <a:srgbClr val="008000"/>
                </a:solidFill>
                <a:latin typeface="新宋体" panose="02010609030101010101" pitchFamily="49" charset="-122"/>
                <a:ea typeface="新宋体" panose="02010609030101010101" pitchFamily="49" charset="-122"/>
              </a:rPr>
              <a:t>1</a:t>
            </a:r>
            <a:r>
              <a:rPr lang="zh-CN" altLang="en-US" sz="2000" dirty="0">
                <a:solidFill>
                  <a:srgbClr val="008000"/>
                </a:solidFill>
                <a:latin typeface="新宋体" panose="02010609030101010101" pitchFamily="49" charset="-122"/>
                <a:ea typeface="新宋体" panose="02010609030101010101" pitchFamily="49" charset="-122"/>
              </a:rPr>
              <a:t>个记录</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500"/>
              </a:lnSpc>
              <a:spcBef>
                <a:spcPts val="0"/>
              </a:spcBef>
              <a:buNone/>
            </a:pPr>
            <a:r>
              <a:rPr lang="zh-CN" altLang="en-US"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5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if</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808080"/>
                </a:solidFill>
                <a:latin typeface="新宋体" panose="02010609030101010101" pitchFamily="49" charset="-122"/>
                <a:ea typeface="新宋体" panose="02010609030101010101" pitchFamily="49" charset="-122"/>
              </a:rPr>
              <a:t>p</a:t>
            </a:r>
            <a:r>
              <a:rPr lang="en-US" altLang="zh-CN" sz="2000" dirty="0">
                <a:solidFill>
                  <a:srgbClr val="000000"/>
                </a:solidFill>
                <a:latin typeface="新宋体" panose="02010609030101010101" pitchFamily="49" charset="-122"/>
                <a:ea typeface="新宋体" panose="02010609030101010101" pitchFamily="49" charset="-122"/>
              </a:rPr>
              <a:t>-&gt;</a:t>
            </a:r>
            <a:r>
              <a:rPr lang="en-US" altLang="zh-CN" sz="2000" dirty="0" err="1">
                <a:solidFill>
                  <a:srgbClr val="000000"/>
                </a:solidFill>
                <a:latin typeface="新宋体" panose="02010609030101010101" pitchFamily="49" charset="-122"/>
                <a:ea typeface="新宋体" panose="02010609030101010101" pitchFamily="49" charset="-122"/>
              </a:rPr>
              <a:t>m_previous</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0000FF"/>
                </a:solidFill>
                <a:latin typeface="新宋体" panose="02010609030101010101" pitchFamily="49" charset="-122"/>
                <a:ea typeface="新宋体" panose="02010609030101010101" pitchFamily="49" charset="-122"/>
              </a:rPr>
              <a:t>this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单节点</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500"/>
              </a:lnSpc>
              <a:spcBef>
                <a:spcPts val="0"/>
              </a:spcBef>
              <a:buNone/>
            </a:pPr>
            <a:r>
              <a:rPr lang="zh-CN" altLang="en-US"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5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808080"/>
                </a:solidFill>
                <a:latin typeface="新宋体" panose="02010609030101010101" pitchFamily="49" charset="-122"/>
                <a:ea typeface="新宋体" panose="02010609030101010101" pitchFamily="49" charset="-122"/>
              </a:rPr>
              <a:t>p</a:t>
            </a:r>
            <a:r>
              <a:rPr lang="en-US" altLang="zh-CN" sz="2000" dirty="0">
                <a:solidFill>
                  <a:srgbClr val="000000"/>
                </a:solidFill>
                <a:latin typeface="新宋体" panose="02010609030101010101" pitchFamily="49" charset="-122"/>
                <a:ea typeface="新宋体" panose="02010609030101010101" pitchFamily="49" charset="-122"/>
              </a:rPr>
              <a:t>-&gt;</a:t>
            </a:r>
            <a:r>
              <a:rPr lang="en-US" altLang="zh-CN" sz="2000" dirty="0" err="1">
                <a:solidFill>
                  <a:srgbClr val="000000"/>
                </a:solidFill>
                <a:latin typeface="新宋体" panose="02010609030101010101" pitchFamily="49" charset="-122"/>
                <a:ea typeface="新宋体" panose="02010609030101010101" pitchFamily="49" charset="-122"/>
              </a:rPr>
              <a:t>m_previous</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6F008A"/>
                </a:solidFill>
                <a:latin typeface="新宋体" panose="02010609030101010101" pitchFamily="49" charset="-122"/>
                <a:ea typeface="新宋体" panose="02010609030101010101" pitchFamily="49" charset="-122"/>
              </a:rPr>
              <a:t>NULL</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5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5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008000"/>
                </a:solidFill>
                <a:latin typeface="新宋体" panose="02010609030101010101" pitchFamily="49" charset="-122"/>
                <a:ea typeface="新宋体" panose="02010609030101010101" pitchFamily="49" charset="-122"/>
              </a:rPr>
              <a:t>// if</a:t>
            </a:r>
            <a:r>
              <a:rPr lang="zh-CN" altLang="en-US" sz="2000" dirty="0">
                <a:solidFill>
                  <a:srgbClr val="008000"/>
                </a:solidFill>
                <a:latin typeface="新宋体" panose="02010609030101010101" pitchFamily="49" charset="-122"/>
                <a:ea typeface="新宋体" panose="02010609030101010101" pitchFamily="49" charset="-122"/>
              </a:rPr>
              <a:t>结构结束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5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m_data</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808080"/>
                </a:solidFill>
                <a:latin typeface="新宋体" panose="02010609030101010101" pitchFamily="49" charset="-122"/>
                <a:ea typeface="新宋体" panose="02010609030101010101" pitchFamily="49" charset="-122"/>
              </a:rPr>
              <a:t>p</a:t>
            </a:r>
            <a:r>
              <a:rPr lang="en-US" altLang="zh-CN" sz="2000" dirty="0">
                <a:solidFill>
                  <a:srgbClr val="000000"/>
                </a:solidFill>
                <a:latin typeface="新宋体" panose="02010609030101010101" pitchFamily="49" charset="-122"/>
                <a:ea typeface="新宋体" panose="02010609030101010101" pitchFamily="49" charset="-122"/>
              </a:rPr>
              <a:t>-&gt;</a:t>
            </a:r>
            <a:r>
              <a:rPr lang="en-US" altLang="zh-CN" sz="2000" dirty="0" err="1">
                <a:solidFill>
                  <a:srgbClr val="000000"/>
                </a:solidFill>
                <a:latin typeface="新宋体" panose="02010609030101010101" pitchFamily="49" charset="-122"/>
                <a:ea typeface="新宋体" panose="02010609030101010101" pitchFamily="49" charset="-122"/>
              </a:rPr>
              <a:t>m_next</a:t>
            </a:r>
            <a:r>
              <a:rPr lang="en-US" altLang="zh-CN" sz="2000" dirty="0">
                <a:solidFill>
                  <a:srgbClr val="000000"/>
                </a:solidFill>
                <a:latin typeface="新宋体" panose="02010609030101010101" pitchFamily="49" charset="-122"/>
                <a:ea typeface="新宋体" panose="02010609030101010101" pitchFamily="49" charset="-122"/>
              </a:rPr>
              <a:t>-&gt;</a:t>
            </a:r>
            <a:r>
              <a:rPr lang="en-US" altLang="zh-CN" sz="2000" dirty="0" err="1">
                <a:solidFill>
                  <a:srgbClr val="000000"/>
                </a:solidFill>
                <a:latin typeface="新宋体" panose="02010609030101010101" pitchFamily="49" charset="-122"/>
                <a:ea typeface="新宋体" panose="02010609030101010101" pitchFamily="49" charset="-122"/>
              </a:rPr>
              <a:t>m_data</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5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808080"/>
                </a:solidFill>
                <a:latin typeface="新宋体" panose="02010609030101010101" pitchFamily="49" charset="-122"/>
                <a:ea typeface="新宋体" panose="02010609030101010101" pitchFamily="49" charset="-122"/>
              </a:rPr>
              <a:t>p</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808080"/>
                </a:solidFill>
                <a:latin typeface="新宋体" panose="02010609030101010101" pitchFamily="49" charset="-122"/>
                <a:ea typeface="新宋体" panose="02010609030101010101" pitchFamily="49" charset="-122"/>
              </a:rPr>
              <a:t>p</a:t>
            </a:r>
            <a:r>
              <a:rPr lang="en-US" altLang="zh-CN" sz="2000" dirty="0">
                <a:solidFill>
                  <a:srgbClr val="000000"/>
                </a:solidFill>
                <a:latin typeface="新宋体" panose="02010609030101010101" pitchFamily="49" charset="-122"/>
                <a:ea typeface="新宋体" panose="02010609030101010101" pitchFamily="49" charset="-122"/>
              </a:rPr>
              <a:t>-&gt;</a:t>
            </a:r>
            <a:r>
              <a:rPr lang="en-US" altLang="zh-CN" sz="2000" dirty="0" err="1">
                <a:solidFill>
                  <a:srgbClr val="000000"/>
                </a:solidFill>
                <a:latin typeface="新宋体" panose="02010609030101010101" pitchFamily="49" charset="-122"/>
                <a:ea typeface="新宋体" panose="02010609030101010101" pitchFamily="49" charset="-122"/>
              </a:rPr>
              <a:t>m_next</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5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008000"/>
                </a:solidFill>
                <a:latin typeface="新宋体" panose="02010609030101010101" pitchFamily="49" charset="-122"/>
                <a:ea typeface="新宋体" panose="02010609030101010101" pitchFamily="49" charset="-122"/>
              </a:rPr>
              <a:t>// if</a:t>
            </a:r>
            <a:r>
              <a:rPr lang="zh-CN" altLang="en-US" sz="2000" dirty="0">
                <a:solidFill>
                  <a:srgbClr val="008000"/>
                </a:solidFill>
                <a:latin typeface="新宋体" panose="02010609030101010101" pitchFamily="49" charset="-122"/>
                <a:ea typeface="新宋体" panose="02010609030101010101" pitchFamily="49" charset="-122"/>
              </a:rPr>
              <a:t>结构结束</a:t>
            </a:r>
            <a:endParaRPr lang="zh-CN" altLang="en-US" sz="2000"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AutoShape 11"/>
          <p:cNvSpPr>
            <a:spLocks/>
          </p:cNvSpPr>
          <p:nvPr/>
        </p:nvSpPr>
        <p:spPr bwMode="auto">
          <a:xfrm>
            <a:off x="6291261" y="3738565"/>
            <a:ext cx="144463" cy="1584325"/>
          </a:xfrm>
          <a:prstGeom prst="rightBrace">
            <a:avLst>
              <a:gd name="adj1" fmla="val 91392"/>
              <a:gd name="adj2" fmla="val 50000"/>
            </a:avLst>
          </a:prstGeom>
          <a:noFill/>
          <a:ln w="28575" cap="sq">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zh-CN" b="0">
              <a:solidFill>
                <a:srgbClr val="CC0066"/>
              </a:solidFill>
            </a:endParaRPr>
          </a:p>
        </p:txBody>
      </p:sp>
      <p:sp>
        <p:nvSpPr>
          <p:cNvPr id="10" name="Text Box 12"/>
          <p:cNvSpPr txBox="1">
            <a:spLocks noChangeArrowheads="1"/>
          </p:cNvSpPr>
          <p:nvPr/>
        </p:nvSpPr>
        <p:spPr bwMode="auto">
          <a:xfrm>
            <a:off x="6435724" y="4053673"/>
            <a:ext cx="160963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dirty="0">
                <a:solidFill>
                  <a:srgbClr val="339933"/>
                </a:solidFill>
                <a:ea typeface="黑体" panose="02010609060101010101" pitchFamily="49" charset="-122"/>
              </a:rPr>
              <a:t>1</a:t>
            </a:r>
            <a:r>
              <a:rPr lang="zh-CN" altLang="en-US" sz="2800" dirty="0">
                <a:solidFill>
                  <a:srgbClr val="339933"/>
                </a:solidFill>
                <a:ea typeface="黑体" panose="02010609060101010101" pitchFamily="49" charset="-122"/>
              </a:rPr>
              <a:t>个</a:t>
            </a:r>
            <a:r>
              <a:rPr lang="zh-CN" altLang="en-US" sz="2800" dirty="0" smtClean="0">
                <a:solidFill>
                  <a:srgbClr val="339933"/>
                </a:solidFill>
                <a:ea typeface="黑体" panose="02010609060101010101" pitchFamily="49" charset="-122"/>
              </a:rPr>
              <a:t>记录的场景</a:t>
            </a:r>
            <a:endParaRPr lang="zh-CN" altLang="en-US" sz="2800" dirty="0">
              <a:solidFill>
                <a:srgbClr val="339933"/>
              </a:solidFill>
              <a:ea typeface="黑体" panose="02010609060101010101" pitchFamily="49" charset="-122"/>
            </a:endParaRPr>
          </a:p>
        </p:txBody>
      </p:sp>
      <p:sp>
        <p:nvSpPr>
          <p:cNvPr id="11" name="Text Box 12"/>
          <p:cNvSpPr txBox="1">
            <a:spLocks noChangeArrowheads="1"/>
          </p:cNvSpPr>
          <p:nvPr/>
        </p:nvSpPr>
        <p:spPr bwMode="auto">
          <a:xfrm>
            <a:off x="74613" y="3159918"/>
            <a:ext cx="611187" cy="298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en-US" sz="2800" dirty="0" err="1">
                <a:solidFill>
                  <a:srgbClr val="339933"/>
                </a:solidFill>
                <a:ea typeface="黑体" panose="02010609060101010101" pitchFamily="49" charset="-122"/>
              </a:rPr>
              <a:t>删除第</a:t>
            </a:r>
            <a:r>
              <a:rPr lang="zh-CN" altLang="en-US" sz="2800" dirty="0">
                <a:solidFill>
                  <a:srgbClr val="339933"/>
                </a:solidFill>
                <a:ea typeface="黑体" panose="02010609060101010101" pitchFamily="49" charset="-122"/>
              </a:rPr>
              <a:t> </a:t>
            </a:r>
            <a:r>
              <a:rPr lang="en-US" altLang="en-US" sz="2800" dirty="0">
                <a:solidFill>
                  <a:srgbClr val="339933"/>
                </a:solidFill>
                <a:ea typeface="黑体" panose="02010609060101010101" pitchFamily="49" charset="-122"/>
              </a:rPr>
              <a:t>1</a:t>
            </a:r>
            <a:r>
              <a:rPr lang="en-US" altLang="zh-CN" sz="2800" dirty="0">
                <a:solidFill>
                  <a:srgbClr val="339933"/>
                </a:solidFill>
                <a:ea typeface="黑体" panose="02010609060101010101" pitchFamily="49" charset="-122"/>
              </a:rPr>
              <a:t> </a:t>
            </a:r>
            <a:r>
              <a:rPr lang="en-US" altLang="en-US" sz="2800" dirty="0" err="1">
                <a:solidFill>
                  <a:srgbClr val="339933"/>
                </a:solidFill>
                <a:ea typeface="黑体" panose="02010609060101010101" pitchFamily="49" charset="-122"/>
              </a:rPr>
              <a:t>个记录</a:t>
            </a:r>
            <a:endParaRPr lang="zh-CN" altLang="en-US" sz="2800" dirty="0">
              <a:solidFill>
                <a:srgbClr val="339933"/>
              </a:solidFill>
              <a:ea typeface="黑体" panose="02010609060101010101" pitchFamily="49" charset="-122"/>
            </a:endParaRPr>
          </a:p>
        </p:txBody>
      </p:sp>
      <p:sp>
        <p:nvSpPr>
          <p:cNvPr id="12" name="AutoShape 11"/>
          <p:cNvSpPr>
            <a:spLocks/>
          </p:cNvSpPr>
          <p:nvPr/>
        </p:nvSpPr>
        <p:spPr bwMode="auto">
          <a:xfrm flipH="1">
            <a:off x="769143" y="3130552"/>
            <a:ext cx="142875" cy="3097213"/>
          </a:xfrm>
          <a:prstGeom prst="rightBrace">
            <a:avLst>
              <a:gd name="adj1" fmla="val 180648"/>
              <a:gd name="adj2" fmla="val 50000"/>
            </a:avLst>
          </a:prstGeom>
          <a:noFill/>
          <a:ln w="28575" cap="sq">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zh-CN" b="0">
              <a:solidFill>
                <a:srgbClr val="CC0066"/>
              </a:solidFill>
            </a:endParaRPr>
          </a:p>
        </p:txBody>
      </p:sp>
      <p:sp>
        <p:nvSpPr>
          <p:cNvPr id="13" name="AutoShape 11"/>
          <p:cNvSpPr>
            <a:spLocks/>
          </p:cNvSpPr>
          <p:nvPr/>
        </p:nvSpPr>
        <p:spPr bwMode="auto">
          <a:xfrm>
            <a:off x="5048645" y="5410995"/>
            <a:ext cx="144463" cy="488155"/>
          </a:xfrm>
          <a:prstGeom prst="rightBrace">
            <a:avLst>
              <a:gd name="adj1" fmla="val 45696"/>
              <a:gd name="adj2" fmla="val 50000"/>
            </a:avLst>
          </a:prstGeom>
          <a:noFill/>
          <a:ln w="28575" cap="sq">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zh-CN" b="0">
              <a:solidFill>
                <a:srgbClr val="CC0066"/>
              </a:solidFill>
            </a:endParaRPr>
          </a:p>
        </p:txBody>
      </p:sp>
      <p:sp>
        <p:nvSpPr>
          <p:cNvPr id="14" name="Text Box 12"/>
          <p:cNvSpPr txBox="1">
            <a:spLocks noChangeArrowheads="1"/>
          </p:cNvSpPr>
          <p:nvPr/>
        </p:nvSpPr>
        <p:spPr bwMode="auto">
          <a:xfrm>
            <a:off x="5120876" y="5375930"/>
            <a:ext cx="32759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dirty="0">
                <a:solidFill>
                  <a:srgbClr val="339933"/>
                </a:solidFill>
                <a:ea typeface="黑体" panose="02010609060101010101" pitchFamily="49" charset="-122"/>
              </a:rPr>
              <a:t>记录数大于</a:t>
            </a:r>
            <a:r>
              <a:rPr lang="en-US" altLang="zh-CN" sz="2800" dirty="0">
                <a:solidFill>
                  <a:srgbClr val="339933"/>
                </a:solidFill>
                <a:ea typeface="黑体" panose="02010609060101010101" pitchFamily="49" charset="-122"/>
              </a:rPr>
              <a:t>1</a:t>
            </a:r>
            <a:r>
              <a:rPr lang="zh-CN" altLang="en-US" sz="2800" dirty="0">
                <a:solidFill>
                  <a:srgbClr val="339933"/>
                </a:solidFill>
                <a:ea typeface="黑体" panose="02010609060101010101" pitchFamily="49" charset="-122"/>
              </a:rPr>
              <a:t>的场景</a:t>
            </a:r>
          </a:p>
        </p:txBody>
      </p:sp>
    </p:spTree>
    <p:extLst>
      <p:ext uri="{BB962C8B-B14F-4D97-AF65-F5344CB8AC3E}">
        <p14:creationId xmlns:p14="http://schemas.microsoft.com/office/powerpoint/2010/main" val="303424442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200" dirty="0"/>
              <a:t>删除单个记录/结点</a:t>
            </a:r>
            <a:r>
              <a:rPr lang="en-US" altLang="zh-CN" sz="3200" dirty="0"/>
              <a:t>: CP_ChainDoubleLink.cpp</a:t>
            </a:r>
            <a:endParaRPr lang="zh-CN" altLang="en-US" sz="3200" dirty="0"/>
          </a:p>
        </p:txBody>
      </p:sp>
      <p:sp>
        <p:nvSpPr>
          <p:cNvPr id="3" name="内容占位符 2"/>
          <p:cNvSpPr>
            <a:spLocks noGrp="1"/>
          </p:cNvSpPr>
          <p:nvPr>
            <p:ph idx="1"/>
          </p:nvPr>
        </p:nvSpPr>
        <p:spPr/>
        <p:txBody>
          <a:bodyPr>
            <a:noAutofit/>
          </a:bodyPr>
          <a:lstStyle/>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smtClean="0">
                <a:solidFill>
                  <a:srgbClr val="0000FF"/>
                </a:solidFill>
                <a:latin typeface="新宋体" panose="02010609030101010101" pitchFamily="49" charset="-122"/>
                <a:ea typeface="新宋体" panose="02010609030101010101" pitchFamily="49" charset="-122"/>
              </a:rPr>
              <a:t>for</a:t>
            </a:r>
            <a:r>
              <a:rPr lang="en-US" altLang="zh-CN" sz="2000" dirty="0" smtClean="0">
                <a:solidFill>
                  <a:srgbClr val="000000"/>
                </a:solidFill>
                <a:latin typeface="新宋体" panose="02010609030101010101" pitchFamily="49" charset="-122"/>
                <a:ea typeface="新宋体" panose="02010609030101010101" pitchFamily="49" charset="-122"/>
              </a:rPr>
              <a:t>(q=</a:t>
            </a:r>
            <a:r>
              <a:rPr lang="en-US" altLang="zh-CN" sz="2000" dirty="0" err="1" smtClean="0">
                <a:solidFill>
                  <a:srgbClr val="000000"/>
                </a:solidFill>
                <a:latin typeface="新宋体" panose="02010609030101010101" pitchFamily="49" charset="-122"/>
                <a:ea typeface="新宋体" panose="02010609030101010101" pitchFamily="49" charset="-122"/>
              </a:rPr>
              <a:t>m_next</a:t>
            </a:r>
            <a:r>
              <a:rPr lang="en-US" altLang="zh-CN" sz="2000" dirty="0" smtClean="0">
                <a:solidFill>
                  <a:srgbClr val="000000"/>
                </a:solidFill>
                <a:latin typeface="新宋体" panose="02010609030101010101" pitchFamily="49" charset="-122"/>
                <a:ea typeface="新宋体" panose="02010609030101010101" pitchFamily="49" charset="-122"/>
              </a:rPr>
              <a:t>;((q!=</a:t>
            </a:r>
            <a:r>
              <a:rPr lang="en-US" altLang="zh-CN" sz="2000" dirty="0" smtClean="0">
                <a:solidFill>
                  <a:srgbClr val="808080"/>
                </a:solidFill>
                <a:latin typeface="新宋体" panose="02010609030101010101" pitchFamily="49" charset="-122"/>
                <a:ea typeface="新宋体" panose="02010609030101010101" pitchFamily="49" charset="-122"/>
              </a:rPr>
              <a:t>p</a:t>
            </a:r>
            <a:r>
              <a:rPr lang="en-US" altLang="zh-CN" sz="2000" dirty="0" smtClean="0">
                <a:solidFill>
                  <a:srgbClr val="000000"/>
                </a:solidFill>
                <a:latin typeface="新宋体" panose="02010609030101010101" pitchFamily="49" charset="-122"/>
                <a:ea typeface="新宋体" panose="02010609030101010101" pitchFamily="49" charset="-122"/>
              </a:rPr>
              <a:t>)&amp;&amp;(q!=</a:t>
            </a:r>
            <a:r>
              <a:rPr lang="en-US" altLang="zh-CN" sz="2000" dirty="0" smtClean="0">
                <a:solidFill>
                  <a:srgbClr val="0000FF"/>
                </a:solidFill>
                <a:latin typeface="新宋体" panose="02010609030101010101" pitchFamily="49" charset="-122"/>
                <a:ea typeface="新宋体" panose="02010609030101010101" pitchFamily="49" charset="-122"/>
              </a:rPr>
              <a:t>this</a:t>
            </a:r>
            <a:r>
              <a:rPr lang="en-US" altLang="zh-CN" sz="2000" dirty="0" smtClean="0">
                <a:solidFill>
                  <a:srgbClr val="000000"/>
                </a:solidFill>
                <a:latin typeface="新宋体" panose="02010609030101010101" pitchFamily="49" charset="-122"/>
                <a:ea typeface="新宋体" panose="02010609030101010101" pitchFamily="49" charset="-122"/>
              </a:rPr>
              <a: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zh-CN" altLang="en-US"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if</a:t>
            </a:r>
            <a:r>
              <a:rPr lang="en-US" altLang="zh-CN" sz="2000" dirty="0">
                <a:solidFill>
                  <a:srgbClr val="000000"/>
                </a:solidFill>
                <a:latin typeface="新宋体" panose="02010609030101010101" pitchFamily="49" charset="-122"/>
                <a:ea typeface="新宋体" panose="02010609030101010101" pitchFamily="49" charset="-122"/>
              </a:rPr>
              <a:t> (q != </a:t>
            </a:r>
            <a:r>
              <a:rPr lang="en-US" altLang="zh-CN" sz="2000" dirty="0">
                <a:solidFill>
                  <a:srgbClr val="6F008A"/>
                </a:solidFill>
                <a:latin typeface="新宋体" panose="02010609030101010101" pitchFamily="49" charset="-122"/>
                <a:ea typeface="新宋体" panose="02010609030101010101" pitchFamily="49" charset="-122"/>
              </a:rPr>
              <a:t>NULL</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q = q-&gt;</a:t>
            </a:r>
            <a:r>
              <a:rPr lang="en-US" altLang="zh-CN" sz="2000" dirty="0" err="1">
                <a:solidFill>
                  <a:srgbClr val="000000"/>
                </a:solidFill>
                <a:latin typeface="新宋体" panose="02010609030101010101" pitchFamily="49" charset="-122"/>
                <a:ea typeface="新宋体" panose="02010609030101010101" pitchFamily="49" charset="-122"/>
              </a:rPr>
              <a:t>m_next</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else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break</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008000"/>
                </a:solidFill>
                <a:latin typeface="新宋体" panose="02010609030101010101" pitchFamily="49" charset="-122"/>
                <a:ea typeface="新宋体" panose="02010609030101010101" pitchFamily="49" charset="-122"/>
              </a:rPr>
              <a:t>// for</a:t>
            </a:r>
            <a:r>
              <a:rPr lang="zh-CN" altLang="en-US" sz="2000" dirty="0">
                <a:solidFill>
                  <a:srgbClr val="008000"/>
                </a:solidFill>
                <a:latin typeface="新宋体" panose="02010609030101010101" pitchFamily="49" charset="-122"/>
                <a:ea typeface="新宋体" panose="02010609030101010101" pitchFamily="49" charset="-122"/>
              </a:rPr>
              <a:t>循环结束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if</a:t>
            </a:r>
            <a:r>
              <a:rPr lang="en-US" altLang="zh-CN" sz="2000" dirty="0">
                <a:solidFill>
                  <a:srgbClr val="000000"/>
                </a:solidFill>
                <a:latin typeface="新宋体" panose="02010609030101010101" pitchFamily="49" charset="-122"/>
                <a:ea typeface="新宋体" panose="02010609030101010101" pitchFamily="49" charset="-122"/>
              </a:rPr>
              <a:t> (q == </a:t>
            </a:r>
            <a:r>
              <a:rPr lang="en-US" altLang="zh-CN" sz="2000" dirty="0">
                <a:solidFill>
                  <a:srgbClr val="0000FF"/>
                </a:solidFill>
                <a:latin typeface="新宋体" panose="02010609030101010101" pitchFamily="49" charset="-122"/>
                <a:ea typeface="新宋体" panose="02010609030101010101" pitchFamily="49" charset="-122"/>
              </a:rPr>
              <a:t>this</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if</a:t>
            </a:r>
            <a:r>
              <a:rPr lang="en-US" altLang="zh-CN" sz="2000" dirty="0">
                <a:solidFill>
                  <a:srgbClr val="000000"/>
                </a:solidFill>
                <a:latin typeface="新宋体" panose="02010609030101010101" pitchFamily="49" charset="-122"/>
                <a:ea typeface="新宋体" panose="02010609030101010101" pitchFamily="49" charset="-122"/>
              </a:rPr>
              <a:t> (q != </a:t>
            </a:r>
            <a:r>
              <a:rPr lang="en-US" altLang="zh-CN" sz="2000" dirty="0">
                <a:solidFill>
                  <a:srgbClr val="808080"/>
                </a:solidFill>
                <a:latin typeface="新宋体" panose="02010609030101010101" pitchFamily="49" charset="-122"/>
                <a:ea typeface="新宋体" panose="02010609030101010101" pitchFamily="49" charset="-122"/>
              </a:rPr>
              <a:t>p</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q</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808080"/>
                </a:solidFill>
                <a:latin typeface="新宋体" panose="02010609030101010101" pitchFamily="49" charset="-122"/>
                <a:ea typeface="新宋体" panose="02010609030101010101" pitchFamily="49" charset="-122"/>
              </a:rPr>
              <a:t>p</a:t>
            </a:r>
            <a:r>
              <a:rPr lang="en-US" altLang="zh-CN" sz="2000" dirty="0">
                <a:solidFill>
                  <a:srgbClr val="000000"/>
                </a:solidFill>
                <a:latin typeface="新宋体" panose="02010609030101010101" pitchFamily="49" charset="-122"/>
                <a:ea typeface="新宋体" panose="02010609030101010101" pitchFamily="49" charset="-122"/>
              </a:rPr>
              <a:t>-&gt;</a:t>
            </a:r>
            <a:r>
              <a:rPr lang="en-US" altLang="zh-CN" sz="2000" dirty="0" err="1">
                <a:solidFill>
                  <a:srgbClr val="000000"/>
                </a:solidFill>
                <a:latin typeface="新宋体" panose="02010609030101010101" pitchFamily="49" charset="-122"/>
                <a:ea typeface="新宋体" panose="02010609030101010101" pitchFamily="49" charset="-122"/>
              </a:rPr>
              <a:t>m_previous</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q</a:t>
            </a:r>
            <a:r>
              <a:rPr lang="en-US" altLang="zh-CN" sz="2000" dirty="0">
                <a:solidFill>
                  <a:srgbClr val="000000"/>
                </a:solidFill>
                <a:latin typeface="新宋体" panose="02010609030101010101" pitchFamily="49" charset="-122"/>
                <a:ea typeface="新宋体" panose="02010609030101010101" pitchFamily="49" charset="-122"/>
              </a:rPr>
              <a:t>-&gt;</a:t>
            </a:r>
            <a:r>
              <a:rPr lang="en-US" altLang="zh-CN" sz="2000" dirty="0" err="1">
                <a:solidFill>
                  <a:srgbClr val="000000"/>
                </a:solidFill>
                <a:latin typeface="新宋体" panose="02010609030101010101" pitchFamily="49" charset="-122"/>
                <a:ea typeface="新宋体" panose="02010609030101010101" pitchFamily="49" charset="-122"/>
              </a:rPr>
              <a:t>m_next</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808080"/>
                </a:solidFill>
                <a:latin typeface="新宋体" panose="02010609030101010101" pitchFamily="49" charset="-122"/>
                <a:ea typeface="新宋体" panose="02010609030101010101" pitchFamily="49" charset="-122"/>
              </a:rPr>
              <a:t>p</a:t>
            </a:r>
            <a:r>
              <a:rPr lang="en-US" altLang="zh-CN" sz="2000" dirty="0">
                <a:solidFill>
                  <a:srgbClr val="000000"/>
                </a:solidFill>
                <a:latin typeface="新宋体" panose="02010609030101010101" pitchFamily="49" charset="-122"/>
                <a:ea typeface="新宋体" panose="02010609030101010101" pitchFamily="49" charset="-122"/>
              </a:rPr>
              <a:t>-&gt;</a:t>
            </a:r>
            <a:r>
              <a:rPr lang="en-US" altLang="zh-CN" sz="2000" dirty="0" err="1">
                <a:solidFill>
                  <a:srgbClr val="000000"/>
                </a:solidFill>
                <a:latin typeface="新宋体" panose="02010609030101010101" pitchFamily="49" charset="-122"/>
                <a:ea typeface="新宋体" panose="02010609030101010101" pitchFamily="49" charset="-122"/>
              </a:rPr>
              <a:t>m_next</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FF0000"/>
                </a:solidFill>
                <a:latin typeface="新宋体" panose="02010609030101010101" pitchFamily="49" charset="-122"/>
                <a:ea typeface="新宋体" panose="02010609030101010101" pitchFamily="49" charset="-122"/>
              </a:rPr>
              <a:t>q</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808080"/>
                </a:solidFill>
                <a:latin typeface="新宋体" panose="02010609030101010101" pitchFamily="49" charset="-122"/>
                <a:ea typeface="新宋体" panose="02010609030101010101" pitchFamily="49" charset="-122"/>
              </a:rPr>
              <a:t>p</a:t>
            </a:r>
            <a:r>
              <a:rPr lang="en-US" altLang="zh-CN" sz="2000" dirty="0">
                <a:solidFill>
                  <a:srgbClr val="000000"/>
                </a:solidFill>
                <a:latin typeface="新宋体" panose="02010609030101010101" pitchFamily="49" charset="-122"/>
                <a:ea typeface="新宋体" panose="02010609030101010101" pitchFamily="49" charset="-122"/>
              </a:rPr>
              <a:t>-&gt;</a:t>
            </a:r>
            <a:r>
              <a:rPr lang="en-US" altLang="zh-CN" sz="2000" dirty="0" err="1">
                <a:solidFill>
                  <a:srgbClr val="000000"/>
                </a:solidFill>
                <a:latin typeface="新宋体" panose="02010609030101010101" pitchFamily="49" charset="-122"/>
                <a:ea typeface="新宋体" panose="02010609030101010101" pitchFamily="49" charset="-122"/>
              </a:rPr>
              <a:t>m_next</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FF0000"/>
                </a:solidFill>
                <a:latin typeface="新宋体" panose="02010609030101010101" pitchFamily="49" charset="-122"/>
                <a:ea typeface="新宋体" panose="02010609030101010101" pitchFamily="49" charset="-122"/>
              </a:rPr>
              <a:t>q</a:t>
            </a:r>
            <a:r>
              <a:rPr lang="en-US" altLang="zh-CN" sz="2000" dirty="0">
                <a:solidFill>
                  <a:srgbClr val="000000"/>
                </a:solidFill>
                <a:latin typeface="新宋体" panose="02010609030101010101" pitchFamily="49" charset="-122"/>
                <a:ea typeface="新宋体" panose="02010609030101010101" pitchFamily="49" charset="-122"/>
              </a:rPr>
              <a:t>-&gt;</a:t>
            </a:r>
            <a:r>
              <a:rPr lang="en-US" altLang="zh-CN" sz="2000" dirty="0" err="1">
                <a:solidFill>
                  <a:srgbClr val="000000"/>
                </a:solidFill>
                <a:latin typeface="新宋体" panose="02010609030101010101" pitchFamily="49" charset="-122"/>
                <a:ea typeface="新宋体" panose="02010609030101010101" pitchFamily="49" charset="-122"/>
              </a:rPr>
              <a:t>m_previous</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808080"/>
                </a:solidFill>
                <a:latin typeface="新宋体" panose="02010609030101010101" pitchFamily="49" charset="-122"/>
                <a:ea typeface="新宋体" panose="02010609030101010101" pitchFamily="49" charset="-122"/>
              </a:rPr>
              <a:t>p</a:t>
            </a:r>
            <a:r>
              <a:rPr lang="en-US" altLang="zh-CN" sz="2000" dirty="0">
                <a:solidFill>
                  <a:srgbClr val="000000"/>
                </a:solidFill>
                <a:latin typeface="新宋体" panose="02010609030101010101" pitchFamily="49" charset="-122"/>
                <a:ea typeface="新宋体" panose="02010609030101010101" pitchFamily="49" charset="-122"/>
              </a:rPr>
              <a:t>-&gt;</a:t>
            </a:r>
            <a:r>
              <a:rPr lang="en-US" altLang="zh-CN" sz="2000" dirty="0" err="1">
                <a:solidFill>
                  <a:srgbClr val="000000"/>
                </a:solidFill>
                <a:latin typeface="新宋体" panose="02010609030101010101" pitchFamily="49" charset="-122"/>
                <a:ea typeface="新宋体" panose="02010609030101010101" pitchFamily="49" charset="-122"/>
              </a:rPr>
              <a:t>m_previous</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808080"/>
                </a:solidFill>
                <a:latin typeface="新宋体" panose="02010609030101010101" pitchFamily="49" charset="-122"/>
                <a:ea typeface="新宋体" panose="02010609030101010101" pitchFamily="49" charset="-122"/>
              </a:rPr>
              <a:t>p</a:t>
            </a:r>
            <a:r>
              <a:rPr lang="en-US" altLang="zh-CN" sz="2000" dirty="0">
                <a:solidFill>
                  <a:srgbClr val="000000"/>
                </a:solidFill>
                <a:latin typeface="新宋体" panose="02010609030101010101" pitchFamily="49" charset="-122"/>
                <a:ea typeface="新宋体" panose="02010609030101010101" pitchFamily="49" charset="-122"/>
              </a:rPr>
              <a:t>-&gt;</a:t>
            </a:r>
            <a:r>
              <a:rPr lang="en-US" altLang="zh-CN" sz="2000" dirty="0" err="1">
                <a:solidFill>
                  <a:srgbClr val="000000"/>
                </a:solidFill>
                <a:latin typeface="新宋体" panose="02010609030101010101" pitchFamily="49" charset="-122"/>
                <a:ea typeface="新宋体" panose="02010609030101010101" pitchFamily="49" charset="-122"/>
              </a:rPr>
              <a:t>m_previous</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808080"/>
                </a:solidFill>
                <a:latin typeface="新宋体" panose="02010609030101010101" pitchFamily="49" charset="-122"/>
                <a:ea typeface="新宋体" panose="02010609030101010101" pitchFamily="49" charset="-122"/>
              </a:rPr>
              <a:t>p</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p-&gt;</a:t>
            </a:r>
            <a:r>
              <a:rPr lang="en-US" altLang="zh-CN" sz="2000" dirty="0" err="1">
                <a:solidFill>
                  <a:srgbClr val="008000"/>
                </a:solidFill>
                <a:latin typeface="新宋体" panose="02010609030101010101" pitchFamily="49" charset="-122"/>
                <a:ea typeface="新宋体" panose="02010609030101010101" pitchFamily="49" charset="-122"/>
              </a:rPr>
              <a:t>m_next</a:t>
            </a:r>
            <a:r>
              <a:rPr lang="en-US" altLang="zh-CN" sz="2000" dirty="0">
                <a:solidFill>
                  <a:srgbClr val="008000"/>
                </a:solidFill>
                <a:latin typeface="新宋体" panose="02010609030101010101" pitchFamily="49" charset="-122"/>
                <a:ea typeface="新宋体" panose="02010609030101010101" pitchFamily="49" charset="-122"/>
              </a:rPr>
              <a:t> = NULL;</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delete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808080"/>
                </a:solidFill>
                <a:latin typeface="新宋体" panose="02010609030101010101" pitchFamily="49" charset="-122"/>
                <a:ea typeface="新宋体" panose="02010609030101010101" pitchFamily="49" charset="-122"/>
              </a:rPr>
              <a:t>p</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err="1">
                <a:solidFill>
                  <a:srgbClr val="008000"/>
                </a:solidFill>
                <a:latin typeface="新宋体" panose="02010609030101010101" pitchFamily="49" charset="-122"/>
                <a:ea typeface="新宋体" panose="02010609030101010101" pitchFamily="49" charset="-122"/>
              </a:rPr>
              <a:t>CP_ChainDoubleLink</a:t>
            </a:r>
            <a:r>
              <a:rPr lang="zh-CN" altLang="en-US" sz="2000" dirty="0">
                <a:solidFill>
                  <a:srgbClr val="008000"/>
                </a:solidFill>
                <a:latin typeface="新宋体" panose="02010609030101010101" pitchFamily="49" charset="-122"/>
                <a:ea typeface="新宋体" panose="02010609030101010101" pitchFamily="49" charset="-122"/>
              </a:rPr>
              <a:t>的成员函数</a:t>
            </a:r>
            <a:r>
              <a:rPr lang="en-US" altLang="zh-CN" sz="2000" dirty="0" err="1">
                <a:solidFill>
                  <a:srgbClr val="008000"/>
                </a:solidFill>
                <a:latin typeface="新宋体" panose="02010609030101010101" pitchFamily="49" charset="-122"/>
                <a:ea typeface="新宋体" panose="02010609030101010101" pitchFamily="49" charset="-122"/>
              </a:rPr>
              <a:t>mb_deleteNode</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AutoShape 11"/>
          <p:cNvSpPr>
            <a:spLocks/>
          </p:cNvSpPr>
          <p:nvPr/>
        </p:nvSpPr>
        <p:spPr bwMode="auto">
          <a:xfrm>
            <a:off x="4979600" y="1517610"/>
            <a:ext cx="144462" cy="1584325"/>
          </a:xfrm>
          <a:prstGeom prst="rightBrace">
            <a:avLst>
              <a:gd name="adj1" fmla="val 91392"/>
              <a:gd name="adj2" fmla="val 50000"/>
            </a:avLst>
          </a:prstGeom>
          <a:noFill/>
          <a:ln w="28575" cap="sq">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zh-CN" b="0">
              <a:solidFill>
                <a:srgbClr val="CC0066"/>
              </a:solidFill>
            </a:endParaRPr>
          </a:p>
        </p:txBody>
      </p:sp>
      <p:sp>
        <p:nvSpPr>
          <p:cNvPr id="10" name="Text Box 12"/>
          <p:cNvSpPr txBox="1">
            <a:spLocks noChangeArrowheads="1"/>
          </p:cNvSpPr>
          <p:nvPr/>
        </p:nvSpPr>
        <p:spPr bwMode="auto">
          <a:xfrm>
            <a:off x="5122475" y="1446173"/>
            <a:ext cx="1152525"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dirty="0">
                <a:solidFill>
                  <a:srgbClr val="339933"/>
                </a:solidFill>
                <a:ea typeface="黑体" panose="02010609060101010101" pitchFamily="49" charset="-122"/>
              </a:rPr>
              <a:t>在链表中找对应的结点</a:t>
            </a:r>
          </a:p>
        </p:txBody>
      </p:sp>
      <p:sp>
        <p:nvSpPr>
          <p:cNvPr id="11" name="Text Box 12"/>
          <p:cNvSpPr txBox="1">
            <a:spLocks noChangeArrowheads="1"/>
          </p:cNvSpPr>
          <p:nvPr/>
        </p:nvSpPr>
        <p:spPr bwMode="auto">
          <a:xfrm>
            <a:off x="312738" y="4280793"/>
            <a:ext cx="611187"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en-US" sz="2800" dirty="0" err="1">
                <a:solidFill>
                  <a:srgbClr val="339933"/>
                </a:solidFill>
                <a:ea typeface="黑体" panose="02010609060101010101" pitchFamily="49" charset="-122"/>
              </a:rPr>
              <a:t>删除</a:t>
            </a:r>
            <a:r>
              <a:rPr lang="zh-CN" altLang="en-US" sz="2800" dirty="0">
                <a:solidFill>
                  <a:srgbClr val="339933"/>
                </a:solidFill>
                <a:ea typeface="黑体" panose="02010609060101010101" pitchFamily="49" charset="-122"/>
              </a:rPr>
              <a:t>结点</a:t>
            </a:r>
          </a:p>
        </p:txBody>
      </p:sp>
      <p:sp>
        <p:nvSpPr>
          <p:cNvPr id="12" name="AutoShape 11"/>
          <p:cNvSpPr>
            <a:spLocks/>
          </p:cNvSpPr>
          <p:nvPr/>
        </p:nvSpPr>
        <p:spPr bwMode="auto">
          <a:xfrm flipH="1">
            <a:off x="904798" y="4292699"/>
            <a:ext cx="106363" cy="1684338"/>
          </a:xfrm>
          <a:prstGeom prst="rightBrace">
            <a:avLst>
              <a:gd name="adj1" fmla="val 131965"/>
              <a:gd name="adj2" fmla="val 50000"/>
            </a:avLst>
          </a:prstGeom>
          <a:noFill/>
          <a:ln w="28575" cap="sq">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zh-CN" b="0">
              <a:solidFill>
                <a:srgbClr val="CC0066"/>
              </a:solidFill>
            </a:endParaRPr>
          </a:p>
        </p:txBody>
      </p:sp>
      <p:sp>
        <p:nvSpPr>
          <p:cNvPr id="13" name="AutoShape 11"/>
          <p:cNvSpPr>
            <a:spLocks/>
          </p:cNvSpPr>
          <p:nvPr/>
        </p:nvSpPr>
        <p:spPr bwMode="auto">
          <a:xfrm>
            <a:off x="2835274" y="3136104"/>
            <a:ext cx="215900" cy="1008062"/>
          </a:xfrm>
          <a:prstGeom prst="rightBrace">
            <a:avLst>
              <a:gd name="adj1" fmla="val 38909"/>
              <a:gd name="adj2" fmla="val 50000"/>
            </a:avLst>
          </a:prstGeom>
          <a:noFill/>
          <a:ln w="28575" cap="sq">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zh-CN" b="0">
              <a:solidFill>
                <a:srgbClr val="CC0066"/>
              </a:solidFill>
            </a:endParaRPr>
          </a:p>
        </p:txBody>
      </p:sp>
      <p:sp>
        <p:nvSpPr>
          <p:cNvPr id="14" name="Text Box 12"/>
          <p:cNvSpPr txBox="1">
            <a:spLocks noChangeArrowheads="1"/>
          </p:cNvSpPr>
          <p:nvPr/>
        </p:nvSpPr>
        <p:spPr bwMode="auto">
          <a:xfrm>
            <a:off x="3122612" y="3409154"/>
            <a:ext cx="27368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rgbClr val="339933"/>
                </a:solidFill>
                <a:ea typeface="黑体" panose="02010609060101010101" pitchFamily="49" charset="-122"/>
              </a:rPr>
              <a:t>没有找到该结点</a:t>
            </a:r>
          </a:p>
        </p:txBody>
      </p:sp>
      <p:sp>
        <p:nvSpPr>
          <p:cNvPr id="58" name="AutoShape 56"/>
          <p:cNvSpPr>
            <a:spLocks noChangeArrowheads="1"/>
          </p:cNvSpPr>
          <p:nvPr/>
        </p:nvSpPr>
        <p:spPr bwMode="auto">
          <a:xfrm rot="16200000">
            <a:off x="7224713" y="3906836"/>
            <a:ext cx="360362" cy="503238"/>
          </a:xfrm>
          <a:prstGeom prst="rightArrow">
            <a:avLst>
              <a:gd name="adj1" fmla="val 54574"/>
              <a:gd name="adj2" fmla="val 4845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grpSp>
        <p:nvGrpSpPr>
          <p:cNvPr id="7" name="组合 6"/>
          <p:cNvGrpSpPr/>
          <p:nvPr/>
        </p:nvGrpSpPr>
        <p:grpSpPr>
          <a:xfrm>
            <a:off x="6359526" y="2130175"/>
            <a:ext cx="2594581" cy="1663909"/>
            <a:chOff x="6140489" y="2071477"/>
            <a:chExt cx="2594581" cy="1663909"/>
          </a:xfrm>
        </p:grpSpPr>
        <p:grpSp>
          <p:nvGrpSpPr>
            <p:cNvPr id="42" name="Group 27"/>
            <p:cNvGrpSpPr>
              <a:grpSpLocks/>
            </p:cNvGrpSpPr>
            <p:nvPr/>
          </p:nvGrpSpPr>
          <p:grpSpPr bwMode="auto">
            <a:xfrm>
              <a:off x="6876808" y="3165189"/>
              <a:ext cx="647700" cy="228600"/>
              <a:chOff x="1189" y="2110"/>
              <a:chExt cx="862" cy="635"/>
            </a:xfrm>
          </p:grpSpPr>
          <p:sp>
            <p:nvSpPr>
              <p:cNvPr id="43" name="Line 28"/>
              <p:cNvSpPr>
                <a:spLocks noChangeShapeType="1"/>
              </p:cNvSpPr>
              <p:nvPr/>
            </p:nvSpPr>
            <p:spPr bwMode="auto">
              <a:xfrm>
                <a:off x="1189" y="2745"/>
                <a:ext cx="589" cy="0"/>
              </a:xfrm>
              <a:prstGeom prst="line">
                <a:avLst/>
              </a:prstGeom>
              <a:noFill/>
              <a:ln w="25400" cap="sq">
                <a:solidFill>
                  <a:srgbClr val="FF0000"/>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 name="Line 29"/>
              <p:cNvSpPr>
                <a:spLocks noChangeShapeType="1"/>
              </p:cNvSpPr>
              <p:nvPr/>
            </p:nvSpPr>
            <p:spPr bwMode="auto">
              <a:xfrm flipV="1">
                <a:off x="1778" y="2110"/>
                <a:ext cx="0" cy="635"/>
              </a:xfrm>
              <a:prstGeom prst="line">
                <a:avLst/>
              </a:prstGeom>
              <a:noFill/>
              <a:ln w="25400" cap="sq">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 name="Line 30"/>
              <p:cNvSpPr>
                <a:spLocks noChangeShapeType="1"/>
              </p:cNvSpPr>
              <p:nvPr/>
            </p:nvSpPr>
            <p:spPr bwMode="auto">
              <a:xfrm>
                <a:off x="1778" y="2110"/>
                <a:ext cx="273" cy="0"/>
              </a:xfrm>
              <a:prstGeom prst="line">
                <a:avLst/>
              </a:prstGeom>
              <a:noFill/>
              <a:ln w="25400" cap="sq">
                <a:solidFill>
                  <a:srgbClr val="FF0000"/>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pic>
          <p:nvPicPr>
            <p:cNvPr id="46" name="Picture 44"/>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512050" y="2439986"/>
              <a:ext cx="1079500"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45"/>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173788" y="2482849"/>
              <a:ext cx="1079500" cy="125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8" name="AutoShape 46"/>
            <p:cNvCxnSpPr>
              <a:cxnSpLocks noChangeShapeType="1"/>
            </p:cNvCxnSpPr>
            <p:nvPr/>
          </p:nvCxnSpPr>
          <p:spPr bwMode="auto">
            <a:xfrm rot="16200000" flipV="1">
              <a:off x="6864701" y="2584098"/>
              <a:ext cx="215900" cy="1512000"/>
            </a:xfrm>
            <a:prstGeom prst="bentConnector4">
              <a:avLst>
                <a:gd name="adj1" fmla="val -151472"/>
                <a:gd name="adj2" fmla="val 112847"/>
              </a:avLst>
            </a:prstGeom>
            <a:noFill/>
            <a:ln w="28575">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AutoShape 47"/>
            <p:cNvCxnSpPr>
              <a:cxnSpLocks noChangeShapeType="1"/>
            </p:cNvCxnSpPr>
            <p:nvPr/>
          </p:nvCxnSpPr>
          <p:spPr bwMode="auto">
            <a:xfrm rot="5400000" flipV="1">
              <a:off x="7728744" y="2007392"/>
              <a:ext cx="215900" cy="1512888"/>
            </a:xfrm>
            <a:prstGeom prst="bentConnector5">
              <a:avLst>
                <a:gd name="adj1" fmla="val -136032"/>
                <a:gd name="adj2" fmla="val 112380"/>
                <a:gd name="adj3" fmla="val 97792"/>
              </a:avLst>
            </a:prstGeom>
            <a:noFill/>
            <a:ln w="19050">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Rectangle 48"/>
            <p:cNvSpPr>
              <a:spLocks noChangeArrowheads="1"/>
            </p:cNvSpPr>
            <p:nvPr/>
          </p:nvSpPr>
          <p:spPr bwMode="auto">
            <a:xfrm flipH="1">
              <a:off x="6140489" y="2071477"/>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err="1" smtClean="0">
                  <a:ea typeface="楷体_GB2312" pitchFamily="49" charset="-122"/>
                </a:rPr>
                <a:t>m_previous</a:t>
              </a:r>
              <a:endParaRPr lang="en-US" altLang="zh-CN" sz="1800" dirty="0">
                <a:ea typeface="楷体_GB2312" pitchFamily="49" charset="-122"/>
              </a:endParaRPr>
            </a:p>
          </p:txBody>
        </p:sp>
        <p:sp>
          <p:nvSpPr>
            <p:cNvPr id="51" name="Rectangle 49"/>
            <p:cNvSpPr>
              <a:spLocks noChangeArrowheads="1"/>
            </p:cNvSpPr>
            <p:nvPr/>
          </p:nvSpPr>
          <p:spPr bwMode="auto">
            <a:xfrm flipH="1">
              <a:off x="7585075" y="2392768"/>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52" name="Rectangle 50"/>
            <p:cNvSpPr>
              <a:spLocks noChangeArrowheads="1"/>
            </p:cNvSpPr>
            <p:nvPr/>
          </p:nvSpPr>
          <p:spPr bwMode="auto">
            <a:xfrm flipH="1">
              <a:off x="6211796" y="3369419"/>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53" name="Rectangle 51"/>
            <p:cNvSpPr>
              <a:spLocks noChangeArrowheads="1"/>
            </p:cNvSpPr>
            <p:nvPr/>
          </p:nvSpPr>
          <p:spPr bwMode="auto">
            <a:xfrm flipH="1">
              <a:off x="7830170" y="3314798"/>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nvGrpSpPr>
            <p:cNvPr id="54" name="Group 27"/>
            <p:cNvGrpSpPr>
              <a:grpSpLocks/>
            </p:cNvGrpSpPr>
            <p:nvPr/>
          </p:nvGrpSpPr>
          <p:grpSpPr bwMode="auto">
            <a:xfrm flipH="1" flipV="1">
              <a:off x="7235825" y="2722656"/>
              <a:ext cx="647700" cy="228600"/>
              <a:chOff x="1202" y="2234"/>
              <a:chExt cx="862" cy="635"/>
            </a:xfrm>
          </p:grpSpPr>
          <p:sp>
            <p:nvSpPr>
              <p:cNvPr id="55" name="Line 28"/>
              <p:cNvSpPr>
                <a:spLocks noChangeShapeType="1"/>
              </p:cNvSpPr>
              <p:nvPr/>
            </p:nvSpPr>
            <p:spPr bwMode="auto">
              <a:xfrm>
                <a:off x="1202" y="2869"/>
                <a:ext cx="589" cy="0"/>
              </a:xfrm>
              <a:prstGeom prst="line">
                <a:avLst/>
              </a:prstGeom>
              <a:noFill/>
              <a:ln w="25400" cap="sq">
                <a:solidFill>
                  <a:srgbClr val="CC66FF"/>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6" name="Line 29"/>
              <p:cNvSpPr>
                <a:spLocks noChangeShapeType="1"/>
              </p:cNvSpPr>
              <p:nvPr/>
            </p:nvSpPr>
            <p:spPr bwMode="auto">
              <a:xfrm flipV="1">
                <a:off x="1791" y="2234"/>
                <a:ext cx="0" cy="635"/>
              </a:xfrm>
              <a:prstGeom prst="line">
                <a:avLst/>
              </a:prstGeom>
              <a:noFill/>
              <a:ln w="25400" cap="sq">
                <a:solidFill>
                  <a:srgbClr val="CC66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 name="Line 30"/>
              <p:cNvSpPr>
                <a:spLocks noChangeShapeType="1"/>
              </p:cNvSpPr>
              <p:nvPr/>
            </p:nvSpPr>
            <p:spPr bwMode="auto">
              <a:xfrm>
                <a:off x="1791" y="2234"/>
                <a:ext cx="273" cy="0"/>
              </a:xfrm>
              <a:prstGeom prst="line">
                <a:avLst/>
              </a:prstGeom>
              <a:noFill/>
              <a:ln w="25400" cap="sq">
                <a:solidFill>
                  <a:srgbClr val="CC66FF"/>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61" name="Rectangle 60"/>
            <p:cNvSpPr>
              <a:spLocks noChangeArrowheads="1"/>
            </p:cNvSpPr>
            <p:nvPr/>
          </p:nvSpPr>
          <p:spPr bwMode="auto">
            <a:xfrm flipH="1">
              <a:off x="6650038" y="2971799"/>
              <a:ext cx="127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a:solidFill>
                    <a:srgbClr val="0000FF"/>
                  </a:solidFill>
                  <a:ea typeface="楷体_GB2312" pitchFamily="49" charset="-122"/>
                </a:rPr>
                <a:t>q</a:t>
              </a:r>
            </a:p>
          </p:txBody>
        </p:sp>
        <p:sp>
          <p:nvSpPr>
            <p:cNvPr id="62" name="Rectangle 61"/>
            <p:cNvSpPr>
              <a:spLocks noChangeArrowheads="1"/>
            </p:cNvSpPr>
            <p:nvPr/>
          </p:nvSpPr>
          <p:spPr bwMode="auto">
            <a:xfrm flipH="1">
              <a:off x="7945438" y="2970211"/>
              <a:ext cx="127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a:solidFill>
                    <a:srgbClr val="FF0000"/>
                  </a:solidFill>
                  <a:ea typeface="楷体_GB2312" pitchFamily="49" charset="-122"/>
                </a:rPr>
                <a:t>q</a:t>
              </a:r>
            </a:p>
          </p:txBody>
        </p:sp>
      </p:grpSp>
      <p:grpSp>
        <p:nvGrpSpPr>
          <p:cNvPr id="64" name="组合 63"/>
          <p:cNvGrpSpPr/>
          <p:nvPr/>
        </p:nvGrpSpPr>
        <p:grpSpPr>
          <a:xfrm>
            <a:off x="4682547" y="4335368"/>
            <a:ext cx="4256031" cy="1574701"/>
            <a:chOff x="4593339" y="4391123"/>
            <a:chExt cx="4256031" cy="1574701"/>
          </a:xfrm>
        </p:grpSpPr>
        <p:pic>
          <p:nvPicPr>
            <p:cNvPr id="15" name="Picture 13"/>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00950" y="4670424"/>
              <a:ext cx="1079500" cy="1252537"/>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 name="Group 27"/>
            <p:cNvGrpSpPr>
              <a:grpSpLocks/>
            </p:cNvGrpSpPr>
            <p:nvPr/>
          </p:nvGrpSpPr>
          <p:grpSpPr bwMode="auto">
            <a:xfrm>
              <a:off x="5579996" y="5415066"/>
              <a:ext cx="647700" cy="228600"/>
              <a:chOff x="1166" y="2164"/>
              <a:chExt cx="862" cy="635"/>
            </a:xfrm>
          </p:grpSpPr>
          <p:sp>
            <p:nvSpPr>
              <p:cNvPr id="17" name="Line 28"/>
              <p:cNvSpPr>
                <a:spLocks noChangeShapeType="1"/>
              </p:cNvSpPr>
              <p:nvPr/>
            </p:nvSpPr>
            <p:spPr bwMode="auto">
              <a:xfrm>
                <a:off x="1166" y="2799"/>
                <a:ext cx="589" cy="0"/>
              </a:xfrm>
              <a:prstGeom prst="line">
                <a:avLst/>
              </a:prstGeom>
              <a:noFill/>
              <a:ln w="25400" cap="sq">
                <a:solidFill>
                  <a:srgbClr val="FF0000"/>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8" name="Line 29"/>
              <p:cNvSpPr>
                <a:spLocks noChangeShapeType="1"/>
              </p:cNvSpPr>
              <p:nvPr/>
            </p:nvSpPr>
            <p:spPr bwMode="auto">
              <a:xfrm flipV="1">
                <a:off x="1755" y="2164"/>
                <a:ext cx="0" cy="635"/>
              </a:xfrm>
              <a:prstGeom prst="line">
                <a:avLst/>
              </a:prstGeom>
              <a:noFill/>
              <a:ln w="25400" cap="sq">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9" name="Line 30"/>
              <p:cNvSpPr>
                <a:spLocks noChangeShapeType="1"/>
              </p:cNvSpPr>
              <p:nvPr/>
            </p:nvSpPr>
            <p:spPr bwMode="auto">
              <a:xfrm>
                <a:off x="1755" y="2164"/>
                <a:ext cx="273" cy="0"/>
              </a:xfrm>
              <a:prstGeom prst="line">
                <a:avLst/>
              </a:prstGeom>
              <a:noFill/>
              <a:ln w="25400" cap="sq">
                <a:solidFill>
                  <a:srgbClr val="FF0000"/>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pic>
          <p:nvPicPr>
            <p:cNvPr id="20" name="Picture 18"/>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232525" y="4670424"/>
              <a:ext cx="1079500" cy="1252537"/>
            </a:xfrm>
            <a:prstGeom prst="rect">
              <a:avLst/>
            </a:prstGeom>
            <a:solidFill>
              <a:srgbClr val="FF99FF"/>
            </a:solidFill>
            <a:ln w="9525">
              <a:solidFill>
                <a:srgbClr val="FF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19"/>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894263" y="4713286"/>
              <a:ext cx="1079500"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 name="AutoShape 20"/>
            <p:cNvCxnSpPr>
              <a:cxnSpLocks noChangeShapeType="1"/>
            </p:cNvCxnSpPr>
            <p:nvPr/>
          </p:nvCxnSpPr>
          <p:spPr bwMode="auto">
            <a:xfrm rot="5400000" flipV="1">
              <a:off x="7097713" y="3589336"/>
              <a:ext cx="287337" cy="2881313"/>
            </a:xfrm>
            <a:prstGeom prst="bentConnector5">
              <a:avLst>
                <a:gd name="adj1" fmla="val -108843"/>
                <a:gd name="adj2" fmla="val 108208"/>
                <a:gd name="adj3" fmla="val 98338"/>
              </a:avLst>
            </a:prstGeom>
            <a:noFill/>
            <a:ln w="19050">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Rectangle 21"/>
            <p:cNvSpPr>
              <a:spLocks noChangeArrowheads="1"/>
            </p:cNvSpPr>
            <p:nvPr/>
          </p:nvSpPr>
          <p:spPr bwMode="auto">
            <a:xfrm flipH="1">
              <a:off x="4593339" y="4391123"/>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24" name="Rectangle 22"/>
            <p:cNvSpPr>
              <a:spLocks noChangeArrowheads="1"/>
            </p:cNvSpPr>
            <p:nvPr/>
          </p:nvSpPr>
          <p:spPr bwMode="auto">
            <a:xfrm flipH="1">
              <a:off x="6305550" y="4623206"/>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25" name="Rectangle 23"/>
            <p:cNvSpPr>
              <a:spLocks noChangeArrowheads="1"/>
            </p:cNvSpPr>
            <p:nvPr/>
          </p:nvSpPr>
          <p:spPr bwMode="auto">
            <a:xfrm flipH="1">
              <a:off x="7699375" y="4612093"/>
              <a:ext cx="1149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previous</a:t>
              </a:r>
              <a:endParaRPr lang="en-US" altLang="zh-CN" sz="1800" dirty="0">
                <a:ea typeface="楷体_GB2312" pitchFamily="49" charset="-122"/>
              </a:endParaRPr>
            </a:p>
          </p:txBody>
        </p:sp>
        <p:sp>
          <p:nvSpPr>
            <p:cNvPr id="26" name="Rectangle 24"/>
            <p:cNvSpPr>
              <a:spLocks noChangeArrowheads="1"/>
            </p:cNvSpPr>
            <p:nvPr/>
          </p:nvSpPr>
          <p:spPr bwMode="auto">
            <a:xfrm flipH="1">
              <a:off x="4965511" y="5611987"/>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27" name="Rectangle 25"/>
            <p:cNvSpPr>
              <a:spLocks noChangeArrowheads="1"/>
            </p:cNvSpPr>
            <p:nvPr/>
          </p:nvSpPr>
          <p:spPr bwMode="auto">
            <a:xfrm flipH="1">
              <a:off x="6303617" y="5593243"/>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sp>
          <p:nvSpPr>
            <p:cNvPr id="28" name="Rectangle 26"/>
            <p:cNvSpPr>
              <a:spLocks noChangeArrowheads="1"/>
            </p:cNvSpPr>
            <p:nvPr/>
          </p:nvSpPr>
          <p:spPr bwMode="auto">
            <a:xfrm flipH="1">
              <a:off x="7910930" y="5532361"/>
              <a:ext cx="730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1800" dirty="0" err="1">
                  <a:ea typeface="楷体_GB2312" pitchFamily="49" charset="-122"/>
                </a:rPr>
                <a:t>m_</a:t>
              </a:r>
              <a:r>
                <a:rPr lang="en-US" altLang="zh-CN" sz="1800" dirty="0" err="1" smtClean="0">
                  <a:ea typeface="楷体_GB2312" pitchFamily="49" charset="-122"/>
                </a:rPr>
                <a:t>next</a:t>
              </a:r>
              <a:endParaRPr lang="en-US" altLang="zh-CN" sz="1800" dirty="0">
                <a:ea typeface="楷体_GB2312" pitchFamily="49" charset="-122"/>
              </a:endParaRPr>
            </a:p>
          </p:txBody>
        </p:sp>
        <p:grpSp>
          <p:nvGrpSpPr>
            <p:cNvPr id="29" name="Group 27"/>
            <p:cNvGrpSpPr>
              <a:grpSpLocks/>
            </p:cNvGrpSpPr>
            <p:nvPr/>
          </p:nvGrpSpPr>
          <p:grpSpPr bwMode="auto">
            <a:xfrm>
              <a:off x="6953250" y="5389561"/>
              <a:ext cx="647700" cy="228600"/>
              <a:chOff x="1202" y="2296"/>
              <a:chExt cx="862" cy="635"/>
            </a:xfrm>
          </p:grpSpPr>
          <p:sp>
            <p:nvSpPr>
              <p:cNvPr id="30"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1"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33" name="Group 27"/>
            <p:cNvGrpSpPr>
              <a:grpSpLocks/>
            </p:cNvGrpSpPr>
            <p:nvPr/>
          </p:nvGrpSpPr>
          <p:grpSpPr bwMode="auto">
            <a:xfrm flipH="1" flipV="1">
              <a:off x="5956300" y="4930774"/>
              <a:ext cx="647700" cy="228600"/>
              <a:chOff x="1202" y="2296"/>
              <a:chExt cx="862" cy="635"/>
            </a:xfrm>
          </p:grpSpPr>
          <p:sp>
            <p:nvSpPr>
              <p:cNvPr id="34" name="Line 28"/>
              <p:cNvSpPr>
                <a:spLocks noChangeShapeType="1"/>
              </p:cNvSpPr>
              <p:nvPr/>
            </p:nvSpPr>
            <p:spPr bwMode="auto">
              <a:xfrm>
                <a:off x="1202" y="2931"/>
                <a:ext cx="589" cy="0"/>
              </a:xfrm>
              <a:prstGeom prst="line">
                <a:avLst/>
              </a:prstGeom>
              <a:noFill/>
              <a:ln w="25400" cap="sq">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 name="Line 29"/>
              <p:cNvSpPr>
                <a:spLocks noChangeShapeType="1"/>
              </p:cNvSpPr>
              <p:nvPr/>
            </p:nvSpPr>
            <p:spPr bwMode="auto">
              <a:xfrm flipV="1">
                <a:off x="1791" y="2296"/>
                <a:ext cx="0" cy="635"/>
              </a:xfrm>
              <a:prstGeom prst="line">
                <a:avLst/>
              </a:prstGeom>
              <a:noFill/>
              <a:ln w="254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6" name="Line 30"/>
              <p:cNvSpPr>
                <a:spLocks noChangeShapeType="1"/>
              </p:cNvSpPr>
              <p:nvPr/>
            </p:nvSpPr>
            <p:spPr bwMode="auto">
              <a:xfrm>
                <a:off x="1791" y="2296"/>
                <a:ext cx="273" cy="0"/>
              </a:xfrm>
              <a:prstGeom prst="line">
                <a:avLst/>
              </a:prstGeom>
              <a:noFill/>
              <a:ln w="25400" cap="sq">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37" name="Group 27"/>
            <p:cNvGrpSpPr>
              <a:grpSpLocks/>
            </p:cNvGrpSpPr>
            <p:nvPr/>
          </p:nvGrpSpPr>
          <p:grpSpPr bwMode="auto">
            <a:xfrm flipH="1" flipV="1">
              <a:off x="7313613" y="4924424"/>
              <a:ext cx="647700" cy="228600"/>
              <a:chOff x="1202" y="2296"/>
              <a:chExt cx="862" cy="635"/>
            </a:xfrm>
          </p:grpSpPr>
          <p:sp>
            <p:nvSpPr>
              <p:cNvPr id="38" name="Line 28"/>
              <p:cNvSpPr>
                <a:spLocks noChangeShapeType="1"/>
              </p:cNvSpPr>
              <p:nvPr/>
            </p:nvSpPr>
            <p:spPr bwMode="auto">
              <a:xfrm>
                <a:off x="1202" y="2931"/>
                <a:ext cx="589" cy="0"/>
              </a:xfrm>
              <a:prstGeom prst="line">
                <a:avLst/>
              </a:prstGeom>
              <a:noFill/>
              <a:ln w="25400" cap="sq">
                <a:solidFill>
                  <a:srgbClr val="CC66FF"/>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 name="Line 29"/>
              <p:cNvSpPr>
                <a:spLocks noChangeShapeType="1"/>
              </p:cNvSpPr>
              <p:nvPr/>
            </p:nvSpPr>
            <p:spPr bwMode="auto">
              <a:xfrm flipV="1">
                <a:off x="1791" y="2296"/>
                <a:ext cx="0" cy="635"/>
              </a:xfrm>
              <a:prstGeom prst="line">
                <a:avLst/>
              </a:prstGeom>
              <a:noFill/>
              <a:ln w="25400" cap="sq">
                <a:solidFill>
                  <a:srgbClr val="CC66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 name="Line 30"/>
              <p:cNvSpPr>
                <a:spLocks noChangeShapeType="1"/>
              </p:cNvSpPr>
              <p:nvPr/>
            </p:nvSpPr>
            <p:spPr bwMode="auto">
              <a:xfrm>
                <a:off x="1791" y="2296"/>
                <a:ext cx="273" cy="0"/>
              </a:xfrm>
              <a:prstGeom prst="line">
                <a:avLst/>
              </a:prstGeom>
              <a:noFill/>
              <a:ln w="25400" cap="sq">
                <a:solidFill>
                  <a:srgbClr val="CC66FF"/>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cxnSp>
          <p:nvCxnSpPr>
            <p:cNvPr id="41" name="AutoShape 39"/>
            <p:cNvCxnSpPr>
              <a:cxnSpLocks noChangeShapeType="1"/>
            </p:cNvCxnSpPr>
            <p:nvPr/>
          </p:nvCxnSpPr>
          <p:spPr bwMode="auto">
            <a:xfrm rot="16200000" flipV="1">
              <a:off x="6192181" y="4126568"/>
              <a:ext cx="287337" cy="2880000"/>
            </a:xfrm>
            <a:prstGeom prst="bentConnector5">
              <a:avLst>
                <a:gd name="adj1" fmla="val -105528"/>
                <a:gd name="adj2" fmla="val 109551"/>
                <a:gd name="adj3" fmla="val 101102"/>
              </a:avLst>
            </a:prstGeom>
            <a:noFill/>
            <a:ln w="28575">
              <a:solidFill>
                <a:schemeClr val="tx1"/>
              </a:solidFill>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Rectangle 58"/>
            <p:cNvSpPr>
              <a:spLocks noChangeArrowheads="1"/>
            </p:cNvSpPr>
            <p:nvPr/>
          </p:nvSpPr>
          <p:spPr bwMode="auto">
            <a:xfrm flipH="1">
              <a:off x="6708775" y="5159374"/>
              <a:ext cx="127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a:solidFill>
                    <a:srgbClr val="0000FF"/>
                  </a:solidFill>
                  <a:ea typeface="楷体_GB2312" pitchFamily="49" charset="-122"/>
                </a:rPr>
                <a:t>p</a:t>
              </a:r>
            </a:p>
          </p:txBody>
        </p:sp>
        <p:sp>
          <p:nvSpPr>
            <p:cNvPr id="60" name="Rectangle 59"/>
            <p:cNvSpPr>
              <a:spLocks noChangeArrowheads="1"/>
            </p:cNvSpPr>
            <p:nvPr/>
          </p:nvSpPr>
          <p:spPr bwMode="auto">
            <a:xfrm flipH="1">
              <a:off x="5370513" y="5202236"/>
              <a:ext cx="127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a:solidFill>
                    <a:srgbClr val="0000FF"/>
                  </a:solidFill>
                  <a:ea typeface="楷体_GB2312" pitchFamily="49" charset="-122"/>
                </a:rPr>
                <a:t>q</a:t>
              </a:r>
            </a:p>
          </p:txBody>
        </p:sp>
        <p:sp>
          <p:nvSpPr>
            <p:cNvPr id="63" name="Rectangle 62"/>
            <p:cNvSpPr>
              <a:spLocks noChangeArrowheads="1"/>
            </p:cNvSpPr>
            <p:nvPr/>
          </p:nvSpPr>
          <p:spPr bwMode="auto">
            <a:xfrm flipH="1">
              <a:off x="8018463" y="5202236"/>
              <a:ext cx="127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a:solidFill>
                    <a:srgbClr val="FF0000"/>
                  </a:solidFill>
                  <a:ea typeface="楷体_GB2312" pitchFamily="49" charset="-122"/>
                </a:rPr>
                <a:t>q</a:t>
              </a:r>
            </a:p>
          </p:txBody>
        </p:sp>
      </p:grpSp>
    </p:spTree>
    <p:extLst>
      <p:ext uri="{BB962C8B-B14F-4D97-AF65-F5344CB8AC3E}">
        <p14:creationId xmlns:p14="http://schemas.microsoft.com/office/powerpoint/2010/main" val="176085175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指定学号的</a:t>
            </a:r>
            <a:r>
              <a:rPr lang="zh-CN" altLang="en-US" dirty="0" smtClean="0"/>
              <a:t>学生</a:t>
            </a:r>
            <a:r>
              <a:rPr lang="en-US" altLang="zh-CN" dirty="0"/>
              <a:t>: CP_ChainDoubleLink.cpp</a:t>
            </a:r>
            <a:endParaRPr lang="zh-CN" altLang="en-US" dirty="0"/>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err="1">
                <a:solidFill>
                  <a:srgbClr val="2B91AF"/>
                </a:solidFill>
                <a:latin typeface="新宋体" panose="02010609030101010101" pitchFamily="49" charset="-122"/>
                <a:ea typeface="新宋体" panose="02010609030101010101" pitchFamily="49" charset="-122"/>
              </a:rPr>
              <a:t>CP_ChainDoubleLink</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CP_ChainDoubleLink</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mb_findNodeById</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808080"/>
                </a:solidFill>
                <a:latin typeface="新宋体" panose="02010609030101010101" pitchFamily="49" charset="-122"/>
                <a:ea typeface="新宋体" panose="02010609030101010101" pitchFamily="49" charset="-122"/>
              </a:rPr>
              <a:t>id</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m_previous</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6F008A"/>
                </a:solidFill>
                <a:latin typeface="新宋体" panose="02010609030101010101" pitchFamily="49" charset="-122"/>
                <a:ea typeface="新宋体" panose="02010609030101010101" pitchFamily="49" charset="-122"/>
              </a:rPr>
              <a:t>NULL</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6F008A"/>
                </a:solidFill>
                <a:latin typeface="新宋体" panose="02010609030101010101" pitchFamily="49" charset="-122"/>
                <a:ea typeface="新宋体" panose="02010609030101010101" pitchFamily="49" charset="-122"/>
              </a:rPr>
              <a:t>NULL</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CP_ChainDoubleLink</a:t>
            </a:r>
            <a:r>
              <a:rPr lang="en-US" altLang="zh-CN" dirty="0">
                <a:solidFill>
                  <a:srgbClr val="000000"/>
                </a:solidFill>
                <a:latin typeface="新宋体" panose="02010609030101010101" pitchFamily="49" charset="-122"/>
                <a:ea typeface="新宋体" panose="02010609030101010101" pitchFamily="49" charset="-122"/>
              </a:rPr>
              <a:t>* p = </a:t>
            </a:r>
            <a:r>
              <a:rPr lang="en-US" altLang="zh-CN" dirty="0">
                <a:solidFill>
                  <a:srgbClr val="0000FF"/>
                </a:solidFill>
                <a:latin typeface="新宋体" panose="02010609030101010101" pitchFamily="49" charset="-122"/>
                <a:ea typeface="新宋体" panose="02010609030101010101" pitchFamily="49" charset="-122"/>
              </a:rPr>
              <a:t>this</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do</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srgbClr val="000000"/>
                </a:solidFill>
                <a:latin typeface="新宋体" panose="02010609030101010101" pitchFamily="49" charset="-122"/>
                <a:ea typeface="新宋体" panose="02010609030101010101" pitchFamily="49" charset="-122"/>
              </a:rPr>
              <a:t> (p-&gt;</a:t>
            </a:r>
            <a:r>
              <a:rPr lang="en-US" altLang="zh-CN" dirty="0" err="1">
                <a:solidFill>
                  <a:srgbClr val="000000"/>
                </a:solidFill>
                <a:latin typeface="新宋体" panose="02010609030101010101" pitchFamily="49" charset="-122"/>
                <a:ea typeface="新宋体" panose="02010609030101010101" pitchFamily="49" charset="-122"/>
              </a:rPr>
              <a:t>m_data.m_ID</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808080"/>
                </a:solidFill>
                <a:latin typeface="新宋体" panose="02010609030101010101" pitchFamily="49" charset="-122"/>
                <a:ea typeface="新宋体" panose="02010609030101010101" pitchFamily="49" charset="-122"/>
              </a:rPr>
              <a:t>id</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p;</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p = p-&gt;</a:t>
            </a:r>
            <a:r>
              <a:rPr lang="en-US" altLang="zh-CN" dirty="0" err="1">
                <a:solidFill>
                  <a:srgbClr val="000000"/>
                </a:solidFill>
                <a:latin typeface="新宋体" panose="02010609030101010101" pitchFamily="49" charset="-122"/>
                <a:ea typeface="新宋体" panose="02010609030101010101" pitchFamily="49" charset="-122"/>
              </a:rPr>
              <a:t>m_next</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0000FF"/>
                </a:solidFill>
                <a:latin typeface="新宋体" panose="02010609030101010101" pitchFamily="49" charset="-122"/>
                <a:ea typeface="新宋体" panose="02010609030101010101" pitchFamily="49" charset="-122"/>
              </a:rPr>
              <a:t>while</a:t>
            </a:r>
            <a:r>
              <a:rPr lang="en-US" altLang="zh-CN" dirty="0">
                <a:solidFill>
                  <a:srgbClr val="000000"/>
                </a:solidFill>
                <a:latin typeface="新宋体" panose="02010609030101010101" pitchFamily="49" charset="-122"/>
                <a:ea typeface="新宋体" panose="02010609030101010101" pitchFamily="49" charset="-122"/>
              </a:rPr>
              <a:t> (p != </a:t>
            </a:r>
            <a:r>
              <a:rPr lang="en-US" altLang="zh-CN" dirty="0">
                <a:solidFill>
                  <a:srgbClr val="0000FF"/>
                </a:solidFill>
                <a:latin typeface="新宋体" panose="02010609030101010101" pitchFamily="49" charset="-122"/>
                <a:ea typeface="新宋体" panose="02010609030101010101" pitchFamily="49" charset="-122"/>
              </a:rPr>
              <a:t>this</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6F008A"/>
                </a:solidFill>
                <a:latin typeface="新宋体" panose="02010609030101010101" pitchFamily="49" charset="-122"/>
                <a:ea typeface="新宋体" panose="02010609030101010101" pitchFamily="49" charset="-122"/>
              </a:rPr>
              <a:t>NULL</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类</a:t>
            </a:r>
            <a:r>
              <a:rPr lang="en-US" altLang="zh-CN" dirty="0" err="1">
                <a:solidFill>
                  <a:srgbClr val="008000"/>
                </a:solidFill>
                <a:latin typeface="新宋体" panose="02010609030101010101" pitchFamily="49" charset="-122"/>
                <a:ea typeface="新宋体" panose="02010609030101010101" pitchFamily="49" charset="-122"/>
              </a:rPr>
              <a:t>CP_ChainDoubleLink</a:t>
            </a:r>
            <a:r>
              <a:rPr lang="zh-CN" altLang="en-US" dirty="0">
                <a:solidFill>
                  <a:srgbClr val="008000"/>
                </a:solidFill>
                <a:latin typeface="新宋体" panose="02010609030101010101" pitchFamily="49" charset="-122"/>
                <a:ea typeface="新宋体" panose="02010609030101010101" pitchFamily="49" charset="-122"/>
              </a:rPr>
              <a:t>的成员函数</a:t>
            </a:r>
            <a:r>
              <a:rPr lang="en-US" altLang="zh-CN" dirty="0" err="1">
                <a:solidFill>
                  <a:srgbClr val="008000"/>
                </a:solidFill>
                <a:latin typeface="新宋体" panose="02010609030101010101" pitchFamily="49" charset="-122"/>
                <a:ea typeface="新宋体" panose="02010609030101010101" pitchFamily="49" charset="-122"/>
              </a:rPr>
              <a:t>mb_findNodeById</a:t>
            </a:r>
            <a:r>
              <a:rPr lang="zh-CN" altLang="en-US" dirty="0">
                <a:solidFill>
                  <a:srgbClr val="008000"/>
                </a:solidFill>
                <a:latin typeface="新宋体" panose="02010609030101010101" pitchFamily="49" charset="-122"/>
                <a:ea typeface="新宋体" panose="02010609030101010101" pitchFamily="49" charset="-122"/>
              </a:rPr>
              <a:t>定义结束</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826892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指针变量定义</a:t>
            </a:r>
          </a:p>
        </p:txBody>
      </p:sp>
      <p:sp>
        <p:nvSpPr>
          <p:cNvPr id="3" name="内容占位符 2"/>
          <p:cNvSpPr>
            <a:spLocks noGrp="1"/>
          </p:cNvSpPr>
          <p:nvPr>
            <p:ph idx="1"/>
          </p:nvPr>
        </p:nvSpPr>
        <p:spPr>
          <a:xfrm>
            <a:off x="461963" y="1457325"/>
            <a:ext cx="8220075" cy="1332864"/>
          </a:xfrm>
        </p:spPr>
        <p:txBody>
          <a:bodyPr>
            <a:normAutofit fontScale="92500" lnSpcReduction="10000"/>
          </a:bodyPr>
          <a:lstStyle/>
          <a:p>
            <a:r>
              <a:rPr lang="zh-CN" altLang="en-US" dirty="0"/>
              <a:t>格式</a:t>
            </a:r>
            <a:r>
              <a:rPr lang="en-US" altLang="zh-CN" dirty="0"/>
              <a:t>:</a:t>
            </a:r>
          </a:p>
          <a:p>
            <a:pPr lvl="1">
              <a:buNone/>
            </a:pPr>
            <a:r>
              <a:rPr lang="zh-CN" altLang="en-US" sz="2400" i="1" dirty="0">
                <a:solidFill>
                  <a:srgbClr val="A30021"/>
                </a:solidFill>
              </a:rPr>
              <a:t>类型标识符</a:t>
            </a:r>
            <a:r>
              <a:rPr lang="zh-CN" altLang="en-US" sz="2400" dirty="0">
                <a:solidFill>
                  <a:srgbClr val="A30021"/>
                </a:solidFill>
              </a:rPr>
              <a:t>  </a:t>
            </a:r>
            <a:r>
              <a:rPr lang="zh-CN" altLang="en-US" sz="2400" dirty="0">
                <a:solidFill>
                  <a:srgbClr val="0000FF"/>
                </a:solidFill>
              </a:rPr>
              <a:t>*</a:t>
            </a:r>
            <a:r>
              <a:rPr lang="zh-CN" altLang="en-US" sz="2400" i="1" dirty="0">
                <a:solidFill>
                  <a:srgbClr val="A30021"/>
                </a:solidFill>
              </a:rPr>
              <a:t>指针变量名</a:t>
            </a:r>
            <a:r>
              <a:rPr lang="en-US" altLang="zh-CN" sz="2400" dirty="0">
                <a:solidFill>
                  <a:srgbClr val="A30021"/>
                </a:solidFill>
              </a:rPr>
              <a:t>;</a:t>
            </a:r>
          </a:p>
          <a:p>
            <a:r>
              <a:rPr lang="zh-CN" altLang="en-US" dirty="0" smtClean="0"/>
              <a:t>示例</a:t>
            </a:r>
            <a:r>
              <a:rPr lang="en-US" altLang="zh-CN" dirty="0" smtClean="0"/>
              <a:t>(</a:t>
            </a:r>
            <a:r>
              <a:rPr lang="zh-CN" altLang="en-US" dirty="0" smtClean="0"/>
              <a:t>最后一个是指针数组的例子</a:t>
            </a:r>
            <a:r>
              <a:rPr lang="en-US" altLang="zh-CN" dirty="0" smtClean="0"/>
              <a:t>):</a:t>
            </a:r>
            <a:endParaRPr lang="en-US" altLang="zh-CN"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2499263352"/>
              </p:ext>
            </p:extLst>
          </p:nvPr>
        </p:nvGraphicFramePr>
        <p:xfrm>
          <a:off x="635907" y="2790190"/>
          <a:ext cx="7862657" cy="3566160"/>
        </p:xfrm>
        <a:graphic>
          <a:graphicData uri="http://schemas.openxmlformats.org/drawingml/2006/table">
            <a:tbl>
              <a:tblPr firstRow="1" bandRow="1">
                <a:tableStyleId>{5C22544A-7EE6-4342-B048-85BDC9FD1C3A}</a:tableStyleId>
              </a:tblPr>
              <a:tblGrid>
                <a:gridCol w="1893075"/>
                <a:gridCol w="5969582"/>
              </a:tblGrid>
              <a:tr h="370840">
                <a:tc>
                  <a:txBody>
                    <a:bodyPr/>
                    <a:lstStyle/>
                    <a:p>
                      <a:r>
                        <a:rPr lang="en-US" altLang="zh-CN" sz="2400" dirty="0" err="1" smtClean="0">
                          <a:solidFill>
                            <a:srgbClr val="0000FF"/>
                          </a:solidFill>
                        </a:rPr>
                        <a:t>int</a:t>
                      </a:r>
                      <a:r>
                        <a:rPr lang="en-US" altLang="zh-CN" sz="2400" dirty="0" smtClean="0">
                          <a:solidFill>
                            <a:srgbClr val="0000FF"/>
                          </a:solidFill>
                        </a:rPr>
                        <a:t> </a:t>
                      </a:r>
                      <a:r>
                        <a:rPr lang="en-US" altLang="zh-CN" sz="2400" dirty="0" smtClean="0">
                          <a:solidFill>
                            <a:schemeClr val="tx1"/>
                          </a:solidFill>
                        </a:rPr>
                        <a:t>*p;</a:t>
                      </a:r>
                      <a:endParaRPr lang="zh-CN" altLang="en-US"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b="1" i="0" kern="1200" baseline="0" dirty="0" smtClean="0">
                          <a:solidFill>
                            <a:srgbClr val="339933"/>
                          </a:solidFill>
                          <a:latin typeface="Times New Roman" panose="02020603050405020304" pitchFamily="18" charset="0"/>
                          <a:ea typeface="宋体" panose="02010600030101010101" pitchFamily="2" charset="-122"/>
                          <a:cs typeface="+mj-cs"/>
                        </a:rPr>
                        <a:t>// </a:t>
                      </a:r>
                      <a:r>
                        <a:rPr lang="zh-CN" altLang="en-US" sz="2400" b="1" i="0" kern="1200" baseline="0" dirty="0" smtClean="0">
                          <a:solidFill>
                            <a:srgbClr val="339933"/>
                          </a:solidFill>
                          <a:latin typeface="Times New Roman" panose="02020603050405020304" pitchFamily="18" charset="0"/>
                          <a:ea typeface="宋体" panose="02010600030101010101" pitchFamily="2" charset="-122"/>
                          <a:cs typeface="+mj-cs"/>
                        </a:rPr>
                        <a:t>定义</a:t>
                      </a:r>
                      <a:r>
                        <a:rPr lang="en-US" altLang="zh-CN" sz="2400" b="1" i="0" kern="1200" baseline="0" dirty="0" smtClean="0">
                          <a:solidFill>
                            <a:srgbClr val="339933"/>
                          </a:solidFill>
                          <a:latin typeface="Times New Roman" panose="02020603050405020304" pitchFamily="18" charset="0"/>
                          <a:ea typeface="宋体" panose="02010600030101010101" pitchFamily="2" charset="-122"/>
                          <a:cs typeface="+mj-cs"/>
                        </a:rPr>
                        <a:t>p</a:t>
                      </a:r>
                      <a:r>
                        <a:rPr lang="zh-CN" altLang="en-US" sz="2400" b="1" i="0" kern="1200" baseline="0" dirty="0" smtClean="0">
                          <a:solidFill>
                            <a:srgbClr val="339933"/>
                          </a:solidFill>
                          <a:latin typeface="Times New Roman" panose="02020603050405020304" pitchFamily="18" charset="0"/>
                          <a:ea typeface="宋体" panose="02010600030101010101" pitchFamily="2" charset="-122"/>
                          <a:cs typeface="+mj-cs"/>
                        </a:rPr>
                        <a:t>为指向整数类型变量的指针</a:t>
                      </a:r>
                      <a:endParaRPr lang="zh-CN" altLang="en-US" sz="2400" b="1" i="0" kern="1200" baseline="0" dirty="0">
                        <a:solidFill>
                          <a:srgbClr val="339933"/>
                        </a:solidFill>
                        <a:latin typeface="Times New Roman" panose="02020603050405020304" pitchFamily="18" charset="0"/>
                        <a:ea typeface="宋体" panose="02010600030101010101" pitchFamily="2" charset="-122"/>
                        <a:cs typeface="+mj-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kumimoji="0" lang="en-US" altLang="zh-CN" sz="2400" b="1" i="0" u="none" strike="noStrike" kern="1200" cap="none" spc="0" normalizeH="0" baseline="0" noProof="0" dirty="0" smtClean="0">
                          <a:ln>
                            <a:noFill/>
                          </a:ln>
                          <a:solidFill>
                            <a:srgbClr val="0000FF"/>
                          </a:solidFill>
                          <a:effectLst/>
                          <a:uLnTx/>
                          <a:uFillTx/>
                          <a:latin typeface="Times New Roman" panose="02020603050405020304" pitchFamily="18" charset="0"/>
                          <a:ea typeface="+mn-ea"/>
                          <a:cs typeface="+mj-cs"/>
                        </a:rPr>
                        <a:t>float</a:t>
                      </a:r>
                      <a:r>
                        <a:rPr kumimoji="0" lang="en-US" altLang="zh-CN" sz="2400" b="1" i="0" u="none" strike="noStrike" kern="1200" cap="none" spc="0" normalizeH="0" baseline="0" noProof="0" dirty="0" smtClean="0">
                          <a:ln>
                            <a:noFill/>
                          </a:ln>
                          <a:solidFill>
                            <a:srgbClr val="ED7D31"/>
                          </a:solidFill>
                          <a:effectLst/>
                          <a:uLnTx/>
                          <a:uFillTx/>
                          <a:latin typeface="Times New Roman" panose="02020603050405020304" pitchFamily="18" charset="0"/>
                          <a:ea typeface="+mn-ea"/>
                          <a:cs typeface="+mj-cs"/>
                        </a:rPr>
                        <a:t> </a:t>
                      </a:r>
                      <a:r>
                        <a:rPr kumimoji="0" lang="en-US" altLang="zh-CN" sz="24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mj-cs"/>
                        </a:rPr>
                        <a:t>*pf;</a:t>
                      </a:r>
                      <a:endParaRPr lang="zh-CN" altLang="en-US"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altLang="zh-CN" sz="2400" b="1" i="0" u="none" strike="noStrike" kern="1200" cap="none" spc="0" normalizeH="0" baseline="0" noProof="0" dirty="0" smtClean="0">
                          <a:ln>
                            <a:noFill/>
                          </a:ln>
                          <a:solidFill>
                            <a:srgbClr val="339933"/>
                          </a:solidFill>
                          <a:effectLst/>
                          <a:uLnTx/>
                          <a:uFillTx/>
                          <a:latin typeface="Times New Roman" panose="02020603050405020304" pitchFamily="18" charset="0"/>
                          <a:ea typeface="+mn-ea"/>
                          <a:cs typeface="+mj-cs"/>
                        </a:rPr>
                        <a:t>// </a:t>
                      </a:r>
                      <a:r>
                        <a:rPr kumimoji="0" lang="zh-CN" altLang="en-US" sz="2400" b="1" i="0" u="none" strike="noStrike" kern="1200" cap="none" spc="0" normalizeH="0" baseline="0" noProof="0" dirty="0" smtClean="0">
                          <a:ln>
                            <a:noFill/>
                          </a:ln>
                          <a:solidFill>
                            <a:srgbClr val="339933"/>
                          </a:solidFill>
                          <a:effectLst/>
                          <a:uLnTx/>
                          <a:uFillTx/>
                          <a:latin typeface="Times New Roman" panose="02020603050405020304" pitchFamily="18" charset="0"/>
                          <a:ea typeface="+mn-ea"/>
                          <a:cs typeface="+mj-cs"/>
                        </a:rPr>
                        <a:t>定义</a:t>
                      </a:r>
                      <a:r>
                        <a:rPr kumimoji="0" lang="en-US" altLang="zh-CN" sz="2400" b="1" i="0" u="none" strike="noStrike" kern="1200" cap="none" spc="0" normalizeH="0" baseline="0" noProof="0" smtClean="0">
                          <a:ln>
                            <a:noFill/>
                          </a:ln>
                          <a:solidFill>
                            <a:srgbClr val="339933"/>
                          </a:solidFill>
                          <a:effectLst/>
                          <a:uLnTx/>
                          <a:uFillTx/>
                          <a:latin typeface="Times New Roman" panose="02020603050405020304" pitchFamily="18" charset="0"/>
                          <a:ea typeface="+mn-ea"/>
                          <a:cs typeface="+mj-cs"/>
                        </a:rPr>
                        <a:t>pf</a:t>
                      </a:r>
                      <a:r>
                        <a:rPr kumimoji="0" lang="zh-CN" altLang="en-US" sz="2400" b="1" i="0" u="none" strike="noStrike" kern="1200" cap="none" spc="0" normalizeH="0" baseline="0" noProof="0" smtClean="0">
                          <a:ln>
                            <a:noFill/>
                          </a:ln>
                          <a:solidFill>
                            <a:srgbClr val="339933"/>
                          </a:solidFill>
                          <a:effectLst/>
                          <a:uLnTx/>
                          <a:uFillTx/>
                          <a:latin typeface="Times New Roman" panose="02020603050405020304" pitchFamily="18" charset="0"/>
                          <a:ea typeface="+mn-ea"/>
                          <a:cs typeface="+mj-cs"/>
                        </a:rPr>
                        <a:t>为</a:t>
                      </a:r>
                      <a:r>
                        <a:rPr kumimoji="0" lang="zh-CN" altLang="en-US" sz="2400" b="1" i="0" u="none" strike="noStrike" kern="1200" cap="none" spc="0" normalizeH="0" baseline="0" noProof="0" dirty="0" smtClean="0">
                          <a:ln>
                            <a:noFill/>
                          </a:ln>
                          <a:solidFill>
                            <a:srgbClr val="339933"/>
                          </a:solidFill>
                          <a:effectLst/>
                          <a:uLnTx/>
                          <a:uFillTx/>
                          <a:latin typeface="Times New Roman" panose="02020603050405020304" pitchFamily="18" charset="0"/>
                          <a:ea typeface="+mn-ea"/>
                          <a:cs typeface="+mj-cs"/>
                        </a:rPr>
                        <a:t>指向</a:t>
                      </a:r>
                      <a:r>
                        <a:rPr kumimoji="0" lang="en-US" altLang="zh-CN" sz="2400" b="1" i="0" u="none" strike="noStrike" kern="1200" cap="none" spc="0" normalizeH="0" baseline="0" noProof="0" dirty="0" smtClean="0">
                          <a:ln>
                            <a:noFill/>
                          </a:ln>
                          <a:solidFill>
                            <a:srgbClr val="339933"/>
                          </a:solidFill>
                          <a:effectLst/>
                          <a:uLnTx/>
                          <a:uFillTx/>
                          <a:latin typeface="Times New Roman" panose="02020603050405020304" pitchFamily="18" charset="0"/>
                          <a:ea typeface="+mn-ea"/>
                          <a:cs typeface="+mj-cs"/>
                        </a:rPr>
                        <a:t>float</a:t>
                      </a:r>
                      <a:r>
                        <a:rPr kumimoji="0" lang="zh-CN" altLang="en-US" sz="2400" b="1" i="0" u="none" strike="noStrike" kern="1200" cap="none" spc="0" normalizeH="0" baseline="0" noProof="0" dirty="0" smtClean="0">
                          <a:ln>
                            <a:noFill/>
                          </a:ln>
                          <a:solidFill>
                            <a:srgbClr val="339933"/>
                          </a:solidFill>
                          <a:effectLst/>
                          <a:uLnTx/>
                          <a:uFillTx/>
                          <a:latin typeface="Times New Roman" panose="02020603050405020304" pitchFamily="18" charset="0"/>
                          <a:ea typeface="+mn-ea"/>
                          <a:cs typeface="+mj-cs"/>
                        </a:rPr>
                        <a:t>型变量的指针</a:t>
                      </a:r>
                      <a:endParaRPr lang="zh-CN" altLang="en-US"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kumimoji="0" lang="en-US" altLang="zh-CN" sz="2400" b="1" i="0" u="none" strike="noStrike" kern="1200" cap="none" spc="0" normalizeH="0" baseline="0" noProof="0" dirty="0" smtClean="0">
                          <a:ln>
                            <a:noFill/>
                          </a:ln>
                          <a:solidFill>
                            <a:srgbClr val="0000FF"/>
                          </a:solidFill>
                          <a:effectLst/>
                          <a:uLnTx/>
                          <a:uFillTx/>
                          <a:latin typeface="Times New Roman" panose="02020603050405020304" pitchFamily="18" charset="0"/>
                          <a:ea typeface="+mn-ea"/>
                          <a:cs typeface="+mj-cs"/>
                        </a:rPr>
                        <a:t>double</a:t>
                      </a:r>
                      <a:r>
                        <a:rPr kumimoji="0" lang="en-US" altLang="zh-CN" sz="2400" b="1" i="0" u="none" strike="noStrike" kern="1200" cap="none" spc="0" normalizeH="0" baseline="0" noProof="0" dirty="0" smtClean="0">
                          <a:ln>
                            <a:noFill/>
                          </a:ln>
                          <a:solidFill>
                            <a:srgbClr val="ED7D31"/>
                          </a:solidFill>
                          <a:effectLst/>
                          <a:uLnTx/>
                          <a:uFillTx/>
                          <a:latin typeface="Times New Roman" panose="02020603050405020304" pitchFamily="18" charset="0"/>
                          <a:ea typeface="+mn-ea"/>
                          <a:cs typeface="+mj-cs"/>
                        </a:rPr>
                        <a:t> </a:t>
                      </a:r>
                      <a:r>
                        <a:rPr kumimoji="0" lang="en-US" altLang="zh-CN" sz="24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mj-cs"/>
                        </a:rPr>
                        <a:t>*</a:t>
                      </a:r>
                      <a:r>
                        <a:rPr kumimoji="0" lang="en-US" altLang="zh-CN" sz="2400" b="1"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mj-cs"/>
                        </a:rPr>
                        <a:t>pd</a:t>
                      </a:r>
                      <a:r>
                        <a:rPr kumimoji="0" lang="en-US" altLang="zh-CN" sz="24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mj-cs"/>
                        </a:rPr>
                        <a:t>;</a:t>
                      </a:r>
                      <a:endParaRPr lang="zh-CN" altLang="en-US"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altLang="zh-CN" sz="2400" b="1" i="0" u="none" strike="noStrike" kern="1200" cap="none" spc="0" normalizeH="0" baseline="0" noProof="0" dirty="0" smtClean="0">
                          <a:ln>
                            <a:noFill/>
                          </a:ln>
                          <a:solidFill>
                            <a:srgbClr val="339933"/>
                          </a:solidFill>
                          <a:effectLst/>
                          <a:uLnTx/>
                          <a:uFillTx/>
                          <a:latin typeface="Times New Roman" panose="02020603050405020304" pitchFamily="18" charset="0"/>
                          <a:ea typeface="+mn-ea"/>
                          <a:cs typeface="+mj-cs"/>
                        </a:rPr>
                        <a:t>// </a:t>
                      </a:r>
                      <a:r>
                        <a:rPr kumimoji="0" lang="zh-CN" altLang="en-US" sz="2400" b="1" i="0" u="none" strike="noStrike" kern="1200" cap="none" spc="0" normalizeH="0" baseline="0" noProof="0" dirty="0" smtClean="0">
                          <a:ln>
                            <a:noFill/>
                          </a:ln>
                          <a:solidFill>
                            <a:srgbClr val="339933"/>
                          </a:solidFill>
                          <a:effectLst/>
                          <a:uLnTx/>
                          <a:uFillTx/>
                          <a:latin typeface="Times New Roman" panose="02020603050405020304" pitchFamily="18" charset="0"/>
                          <a:ea typeface="+mn-ea"/>
                          <a:cs typeface="+mj-cs"/>
                        </a:rPr>
                        <a:t>定义</a:t>
                      </a:r>
                      <a:r>
                        <a:rPr kumimoji="0" lang="en-US" altLang="zh-CN" sz="2400" b="1" i="0" u="none" strike="noStrike" kern="1200" cap="none" spc="0" normalizeH="0" baseline="0" noProof="0" dirty="0" err="1" smtClean="0">
                          <a:ln>
                            <a:noFill/>
                          </a:ln>
                          <a:solidFill>
                            <a:srgbClr val="339933"/>
                          </a:solidFill>
                          <a:effectLst/>
                          <a:uLnTx/>
                          <a:uFillTx/>
                          <a:latin typeface="Times New Roman" panose="02020603050405020304" pitchFamily="18" charset="0"/>
                          <a:ea typeface="+mn-ea"/>
                          <a:cs typeface="+mj-cs"/>
                        </a:rPr>
                        <a:t>pd</a:t>
                      </a:r>
                      <a:r>
                        <a:rPr kumimoji="0" lang="zh-CN" altLang="en-US" sz="2400" b="1" i="0" u="none" strike="noStrike" kern="1200" cap="none" spc="0" normalizeH="0" baseline="0" noProof="0" dirty="0" smtClean="0">
                          <a:ln>
                            <a:noFill/>
                          </a:ln>
                          <a:solidFill>
                            <a:srgbClr val="339933"/>
                          </a:solidFill>
                          <a:effectLst/>
                          <a:uLnTx/>
                          <a:uFillTx/>
                          <a:latin typeface="Times New Roman" panose="02020603050405020304" pitchFamily="18" charset="0"/>
                          <a:ea typeface="+mn-ea"/>
                          <a:cs typeface="+mj-cs"/>
                        </a:rPr>
                        <a:t>为指向</a:t>
                      </a:r>
                      <a:r>
                        <a:rPr kumimoji="0" lang="en-US" altLang="zh-CN" sz="2400" b="1" i="0" u="none" strike="noStrike" kern="1200" cap="none" spc="0" normalizeH="0" baseline="0" noProof="0" dirty="0" smtClean="0">
                          <a:ln>
                            <a:noFill/>
                          </a:ln>
                          <a:solidFill>
                            <a:srgbClr val="339933"/>
                          </a:solidFill>
                          <a:effectLst/>
                          <a:uLnTx/>
                          <a:uFillTx/>
                          <a:latin typeface="Times New Roman" panose="02020603050405020304" pitchFamily="18" charset="0"/>
                          <a:ea typeface="+mn-ea"/>
                          <a:cs typeface="+mj-cs"/>
                        </a:rPr>
                        <a:t>double</a:t>
                      </a:r>
                      <a:r>
                        <a:rPr kumimoji="0" lang="zh-CN" altLang="en-US" sz="2400" b="1" i="0" u="none" strike="noStrike" kern="1200" cap="none" spc="0" normalizeH="0" baseline="0" noProof="0" dirty="0" smtClean="0">
                          <a:ln>
                            <a:noFill/>
                          </a:ln>
                          <a:solidFill>
                            <a:srgbClr val="339933"/>
                          </a:solidFill>
                          <a:effectLst/>
                          <a:uLnTx/>
                          <a:uFillTx/>
                          <a:latin typeface="Times New Roman" panose="02020603050405020304" pitchFamily="18" charset="0"/>
                          <a:ea typeface="+mn-ea"/>
                          <a:cs typeface="+mj-cs"/>
                        </a:rPr>
                        <a:t>型变量的指针</a:t>
                      </a:r>
                      <a:endParaRPr lang="zh-CN" altLang="en-US"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kumimoji="0" lang="en-US" altLang="zh-CN" sz="2400" b="1" i="0" u="none" strike="noStrike" kern="1200" cap="none" spc="0" normalizeH="0" baseline="0" noProof="0" dirty="0" err="1" smtClean="0">
                          <a:ln>
                            <a:noFill/>
                          </a:ln>
                          <a:solidFill>
                            <a:srgbClr val="0000FF"/>
                          </a:solidFill>
                          <a:effectLst/>
                          <a:uLnTx/>
                          <a:uFillTx/>
                          <a:latin typeface="Times New Roman" panose="02020603050405020304" pitchFamily="18" charset="0"/>
                          <a:ea typeface="+mn-ea"/>
                          <a:cs typeface="+mj-cs"/>
                        </a:rPr>
                        <a:t>int</a:t>
                      </a:r>
                      <a:r>
                        <a:rPr kumimoji="0" lang="en-US" altLang="zh-CN" sz="2400" b="1" i="0" u="none" strike="noStrike" kern="1200" cap="none" spc="0" normalizeH="0" baseline="0" noProof="0" dirty="0" smtClean="0">
                          <a:ln>
                            <a:noFill/>
                          </a:ln>
                          <a:solidFill>
                            <a:srgbClr val="0000FF"/>
                          </a:solidFill>
                          <a:effectLst/>
                          <a:uLnTx/>
                          <a:uFillTx/>
                          <a:latin typeface="Times New Roman" panose="02020603050405020304" pitchFamily="18" charset="0"/>
                          <a:ea typeface="+mn-ea"/>
                          <a:cs typeface="+mj-cs"/>
                        </a:rPr>
                        <a:t> </a:t>
                      </a:r>
                      <a:r>
                        <a:rPr kumimoji="0" lang="en-US" altLang="zh-CN" sz="24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mj-cs"/>
                        </a:rPr>
                        <a:t>(*pa)[10];</a:t>
                      </a:r>
                      <a:endParaRPr lang="zh-CN" altLang="en-US"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altLang="zh-CN" sz="2400" b="1" i="0" u="none" strike="noStrike" kern="1200" cap="none" spc="0" normalizeH="0" baseline="0" noProof="0" dirty="0" smtClean="0">
                          <a:ln>
                            <a:noFill/>
                          </a:ln>
                          <a:solidFill>
                            <a:srgbClr val="339933"/>
                          </a:solidFill>
                          <a:effectLst/>
                          <a:uLnTx/>
                          <a:uFillTx/>
                          <a:latin typeface="Times New Roman" panose="02020603050405020304" pitchFamily="18" charset="0"/>
                          <a:ea typeface="+mn-ea"/>
                          <a:cs typeface="+mj-cs"/>
                        </a:rPr>
                        <a:t>// </a:t>
                      </a:r>
                      <a:r>
                        <a:rPr kumimoji="0" lang="zh-CN" altLang="en-US" sz="2400" b="1" i="0" u="none" strike="noStrike" kern="1200" cap="none" spc="0" normalizeH="0" baseline="0" noProof="0" dirty="0" smtClean="0">
                          <a:ln>
                            <a:noFill/>
                          </a:ln>
                          <a:solidFill>
                            <a:srgbClr val="339933"/>
                          </a:solidFill>
                          <a:effectLst/>
                          <a:uLnTx/>
                          <a:uFillTx/>
                          <a:latin typeface="Times New Roman" panose="02020603050405020304" pitchFamily="18" charset="0"/>
                          <a:ea typeface="+mn-ea"/>
                          <a:cs typeface="+mj-cs"/>
                        </a:rPr>
                        <a:t>定义</a:t>
                      </a:r>
                      <a:r>
                        <a:rPr kumimoji="0" lang="en-US" altLang="zh-CN" sz="2400" b="1" i="0" u="none" strike="noStrike" kern="1200" cap="none" spc="0" normalizeH="0" baseline="0" noProof="0" dirty="0" smtClean="0">
                          <a:ln>
                            <a:noFill/>
                          </a:ln>
                          <a:solidFill>
                            <a:srgbClr val="339933"/>
                          </a:solidFill>
                          <a:effectLst/>
                          <a:uLnTx/>
                          <a:uFillTx/>
                          <a:latin typeface="Times New Roman" panose="02020603050405020304" pitchFamily="18" charset="0"/>
                          <a:ea typeface="+mn-ea"/>
                          <a:cs typeface="+mj-cs"/>
                        </a:rPr>
                        <a:t>pa</a:t>
                      </a:r>
                      <a:r>
                        <a:rPr kumimoji="0" lang="zh-CN" altLang="en-US" sz="2400" b="1" i="0" u="none" strike="noStrike" kern="1200" cap="none" spc="0" normalizeH="0" baseline="0" noProof="0" dirty="0" smtClean="0">
                          <a:ln>
                            <a:noFill/>
                          </a:ln>
                          <a:solidFill>
                            <a:srgbClr val="339933"/>
                          </a:solidFill>
                          <a:effectLst/>
                          <a:uLnTx/>
                          <a:uFillTx/>
                          <a:latin typeface="Times New Roman" panose="02020603050405020304" pitchFamily="18" charset="0"/>
                          <a:ea typeface="+mn-ea"/>
                          <a:cs typeface="+mj-cs"/>
                        </a:rPr>
                        <a:t>为指向</a:t>
                      </a:r>
                      <a:r>
                        <a:rPr kumimoji="0" lang="en-US" altLang="zh-CN" sz="2400" b="1" i="0" u="none" strike="noStrike" kern="1200" cap="none" spc="0" normalizeH="0" baseline="0" noProof="0" dirty="0" err="1" smtClean="0">
                          <a:ln>
                            <a:noFill/>
                          </a:ln>
                          <a:solidFill>
                            <a:srgbClr val="339933"/>
                          </a:solidFill>
                          <a:effectLst/>
                          <a:uLnTx/>
                          <a:uFillTx/>
                          <a:latin typeface="Times New Roman" panose="02020603050405020304" pitchFamily="18" charset="0"/>
                          <a:ea typeface="+mn-ea"/>
                          <a:cs typeface="+mj-cs"/>
                        </a:rPr>
                        <a:t>int</a:t>
                      </a:r>
                      <a:r>
                        <a:rPr kumimoji="0" lang="zh-CN" altLang="en-US" sz="2400" b="1" i="0" u="none" strike="noStrike" kern="1200" cap="none" spc="0" normalizeH="0" baseline="0" noProof="0" dirty="0" smtClean="0">
                          <a:ln>
                            <a:noFill/>
                          </a:ln>
                          <a:solidFill>
                            <a:srgbClr val="339933"/>
                          </a:solidFill>
                          <a:effectLst/>
                          <a:uLnTx/>
                          <a:uFillTx/>
                          <a:latin typeface="Times New Roman" panose="02020603050405020304" pitchFamily="18" charset="0"/>
                          <a:ea typeface="+mn-ea"/>
                          <a:cs typeface="+mj-cs"/>
                        </a:rPr>
                        <a:t>型数组的指针</a:t>
                      </a:r>
                      <a:endParaRPr lang="zh-CN" altLang="en-US"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kumimoji="0" lang="en-US" altLang="zh-CN" sz="2400" b="1" i="0" u="none" strike="noStrike" kern="1200" cap="none" spc="0" normalizeH="0" baseline="0" noProof="0" dirty="0" err="1" smtClean="0">
                          <a:ln>
                            <a:noFill/>
                          </a:ln>
                          <a:solidFill>
                            <a:srgbClr val="0000FF"/>
                          </a:solidFill>
                          <a:effectLst/>
                          <a:uLnTx/>
                          <a:uFillTx/>
                          <a:latin typeface="Times New Roman" panose="02020603050405020304" pitchFamily="18" charset="0"/>
                          <a:ea typeface="+mn-ea"/>
                          <a:cs typeface="+mj-cs"/>
                        </a:rPr>
                        <a:t>int</a:t>
                      </a:r>
                      <a:r>
                        <a:rPr kumimoji="0" lang="en-US" altLang="zh-CN" sz="2400" b="1" i="0" u="none" strike="noStrike" kern="1200" cap="none" spc="0" normalizeH="0" baseline="0" noProof="0" dirty="0" smtClean="0">
                          <a:ln>
                            <a:noFill/>
                          </a:ln>
                          <a:solidFill>
                            <a:srgbClr val="0000FF"/>
                          </a:solidFill>
                          <a:effectLst/>
                          <a:uLnTx/>
                          <a:uFillTx/>
                          <a:latin typeface="Times New Roman" panose="02020603050405020304" pitchFamily="18" charset="0"/>
                          <a:ea typeface="+mn-ea"/>
                          <a:cs typeface="+mj-cs"/>
                        </a:rPr>
                        <a:t> </a:t>
                      </a:r>
                      <a:r>
                        <a:rPr kumimoji="0" lang="en-US" altLang="zh-CN" sz="24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mj-cs"/>
                        </a:rPr>
                        <a:t>(*</a:t>
                      </a:r>
                      <a:r>
                        <a:rPr kumimoji="0" lang="en-US" altLang="zh-CN" sz="2400" b="1"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mj-cs"/>
                        </a:rPr>
                        <a:t>pu</a:t>
                      </a:r>
                      <a:r>
                        <a:rPr kumimoji="0" lang="en-US" altLang="zh-CN" sz="24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mj-cs"/>
                        </a:rPr>
                        <a:t>)( );</a:t>
                      </a:r>
                      <a:endParaRPr lang="zh-CN" altLang="en-US"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altLang="zh-CN" sz="2400" b="1" i="0" u="none" strike="noStrike" kern="1200" cap="none" spc="0" normalizeH="0" baseline="0" noProof="0" dirty="0" smtClean="0">
                          <a:ln>
                            <a:noFill/>
                          </a:ln>
                          <a:solidFill>
                            <a:srgbClr val="339933"/>
                          </a:solidFill>
                          <a:effectLst/>
                          <a:uLnTx/>
                          <a:uFillTx/>
                          <a:latin typeface="Times New Roman" panose="02020603050405020304" pitchFamily="18" charset="0"/>
                          <a:ea typeface="+mn-ea"/>
                          <a:cs typeface="+mj-cs"/>
                        </a:rPr>
                        <a:t>// </a:t>
                      </a:r>
                      <a:r>
                        <a:rPr kumimoji="0" lang="zh-CN" altLang="en-US" sz="2400" b="1" i="0" u="none" strike="noStrike" kern="1200" cap="none" spc="0" normalizeH="0" baseline="0" noProof="0" dirty="0" smtClean="0">
                          <a:ln>
                            <a:noFill/>
                          </a:ln>
                          <a:solidFill>
                            <a:srgbClr val="339933"/>
                          </a:solidFill>
                          <a:effectLst/>
                          <a:uLnTx/>
                          <a:uFillTx/>
                          <a:latin typeface="Times New Roman" panose="02020603050405020304" pitchFamily="18" charset="0"/>
                          <a:ea typeface="+mn-ea"/>
                          <a:cs typeface="+mj-cs"/>
                        </a:rPr>
                        <a:t>定义</a:t>
                      </a:r>
                      <a:r>
                        <a:rPr kumimoji="0" lang="en-US" altLang="zh-CN" sz="2400" b="1" i="0" u="none" strike="noStrike" kern="1200" cap="none" spc="0" normalizeH="0" baseline="0" noProof="0" dirty="0" err="1" smtClean="0">
                          <a:ln>
                            <a:noFill/>
                          </a:ln>
                          <a:solidFill>
                            <a:srgbClr val="339933"/>
                          </a:solidFill>
                          <a:effectLst/>
                          <a:uLnTx/>
                          <a:uFillTx/>
                          <a:latin typeface="Times New Roman" panose="02020603050405020304" pitchFamily="18" charset="0"/>
                          <a:ea typeface="+mn-ea"/>
                          <a:cs typeface="+mj-cs"/>
                        </a:rPr>
                        <a:t>pu</a:t>
                      </a:r>
                      <a:r>
                        <a:rPr kumimoji="0" lang="zh-CN" altLang="en-US" sz="2400" b="1" i="0" u="none" strike="noStrike" kern="1200" cap="none" spc="0" normalizeH="0" baseline="0" noProof="0" dirty="0" smtClean="0">
                          <a:ln>
                            <a:noFill/>
                          </a:ln>
                          <a:solidFill>
                            <a:srgbClr val="339933"/>
                          </a:solidFill>
                          <a:effectLst/>
                          <a:uLnTx/>
                          <a:uFillTx/>
                          <a:latin typeface="Times New Roman" panose="02020603050405020304" pitchFamily="18" charset="0"/>
                          <a:ea typeface="+mn-ea"/>
                          <a:cs typeface="+mj-cs"/>
                        </a:rPr>
                        <a:t>为指向</a:t>
                      </a:r>
                      <a:r>
                        <a:rPr kumimoji="0" lang="en-US" altLang="zh-CN" sz="2400" b="1" i="0" u="none" strike="noStrike" kern="1200" cap="none" spc="0" normalizeH="0" baseline="0" noProof="0" dirty="0" err="1" smtClean="0">
                          <a:ln>
                            <a:noFill/>
                          </a:ln>
                          <a:solidFill>
                            <a:srgbClr val="339933"/>
                          </a:solidFill>
                          <a:effectLst/>
                          <a:uLnTx/>
                          <a:uFillTx/>
                          <a:latin typeface="Times New Roman" panose="02020603050405020304" pitchFamily="18" charset="0"/>
                          <a:ea typeface="+mn-ea"/>
                          <a:cs typeface="+mj-cs"/>
                        </a:rPr>
                        <a:t>int</a:t>
                      </a:r>
                      <a:r>
                        <a:rPr kumimoji="0" lang="zh-CN" altLang="en-US" sz="2400" b="1" i="0" u="none" strike="noStrike" kern="1200" cap="none" spc="0" normalizeH="0" baseline="0" noProof="0" dirty="0" smtClean="0">
                          <a:ln>
                            <a:noFill/>
                          </a:ln>
                          <a:solidFill>
                            <a:srgbClr val="339933"/>
                          </a:solidFill>
                          <a:effectLst/>
                          <a:uLnTx/>
                          <a:uFillTx/>
                          <a:latin typeface="Times New Roman" panose="02020603050405020304" pitchFamily="18" charset="0"/>
                          <a:ea typeface="+mn-ea"/>
                          <a:cs typeface="+mj-cs"/>
                        </a:rPr>
                        <a:t>型函数的指针</a:t>
                      </a:r>
                      <a:endParaRPr lang="zh-CN" altLang="en-US"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kumimoji="0" lang="en-US" altLang="zh-CN" sz="2400" b="1" i="0" u="none" strike="noStrike" kern="1200" cap="none" spc="0" normalizeH="0" baseline="0" noProof="0" dirty="0" err="1" smtClean="0">
                          <a:ln>
                            <a:noFill/>
                          </a:ln>
                          <a:solidFill>
                            <a:srgbClr val="0000FF"/>
                          </a:solidFill>
                          <a:effectLst/>
                          <a:uLnTx/>
                          <a:uFillTx/>
                          <a:latin typeface="Times New Roman" panose="02020603050405020304" pitchFamily="18" charset="0"/>
                          <a:ea typeface="+mn-ea"/>
                          <a:cs typeface="+mj-cs"/>
                        </a:rPr>
                        <a:t>int</a:t>
                      </a:r>
                      <a:r>
                        <a:rPr kumimoji="0" lang="en-US" altLang="zh-CN" sz="2400" b="1" i="0" u="none" strike="noStrike" kern="1200" cap="none" spc="0" normalizeH="0" baseline="0" noProof="0" dirty="0" smtClean="0">
                          <a:ln>
                            <a:noFill/>
                          </a:ln>
                          <a:solidFill>
                            <a:srgbClr val="0000FF"/>
                          </a:solidFill>
                          <a:effectLst/>
                          <a:uLnTx/>
                          <a:uFillTx/>
                          <a:latin typeface="Times New Roman" panose="02020603050405020304" pitchFamily="18" charset="0"/>
                          <a:ea typeface="+mn-ea"/>
                          <a:cs typeface="+mj-cs"/>
                        </a:rPr>
                        <a:t> </a:t>
                      </a:r>
                      <a:r>
                        <a:rPr kumimoji="0" lang="en-US" altLang="zh-CN" sz="24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mj-cs"/>
                        </a:rPr>
                        <a:t>**</a:t>
                      </a:r>
                      <a:r>
                        <a:rPr kumimoji="0" lang="en-US" altLang="zh-CN" sz="2400" b="1"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mj-cs"/>
                        </a:rPr>
                        <a:t>qq</a:t>
                      </a:r>
                      <a:r>
                        <a:rPr kumimoji="0" lang="en-US" altLang="zh-CN" sz="24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mj-cs"/>
                        </a:rPr>
                        <a:t>;</a:t>
                      </a:r>
                      <a:endParaRPr lang="zh-CN" altLang="en-US"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altLang="zh-CN" sz="2400" b="1" i="0" u="none" strike="noStrike" kern="1200" cap="none" spc="0" normalizeH="0" baseline="0" noProof="0" dirty="0" smtClean="0">
                          <a:ln>
                            <a:noFill/>
                          </a:ln>
                          <a:solidFill>
                            <a:srgbClr val="339933"/>
                          </a:solidFill>
                          <a:effectLst/>
                          <a:uLnTx/>
                          <a:uFillTx/>
                          <a:latin typeface="Times New Roman" panose="02020603050405020304" pitchFamily="18" charset="0"/>
                          <a:ea typeface="+mn-ea"/>
                          <a:cs typeface="+mj-cs"/>
                        </a:rPr>
                        <a:t>// </a:t>
                      </a:r>
                      <a:r>
                        <a:rPr kumimoji="0" lang="zh-CN" altLang="en-US" sz="2400" b="1" i="0" u="none" strike="noStrike" kern="1200" cap="none" spc="0" normalizeH="0" baseline="0" noProof="0" dirty="0" smtClean="0">
                          <a:ln>
                            <a:noFill/>
                          </a:ln>
                          <a:solidFill>
                            <a:srgbClr val="339933"/>
                          </a:solidFill>
                          <a:effectLst/>
                          <a:uLnTx/>
                          <a:uFillTx/>
                          <a:latin typeface="Times New Roman" panose="02020603050405020304" pitchFamily="18" charset="0"/>
                          <a:ea typeface="+mn-ea"/>
                          <a:cs typeface="+mj-cs"/>
                        </a:rPr>
                        <a:t>定义</a:t>
                      </a:r>
                      <a:r>
                        <a:rPr kumimoji="0" lang="en-US" altLang="zh-CN" sz="2400" b="1" i="0" u="none" strike="noStrike" kern="1200" cap="none" spc="0" normalizeH="0" baseline="0" noProof="0" dirty="0" err="1" smtClean="0">
                          <a:ln>
                            <a:noFill/>
                          </a:ln>
                          <a:solidFill>
                            <a:srgbClr val="339933"/>
                          </a:solidFill>
                          <a:effectLst/>
                          <a:uLnTx/>
                          <a:uFillTx/>
                          <a:latin typeface="Times New Roman" panose="02020603050405020304" pitchFamily="18" charset="0"/>
                          <a:ea typeface="+mn-ea"/>
                          <a:cs typeface="+mj-cs"/>
                        </a:rPr>
                        <a:t>qq</a:t>
                      </a:r>
                      <a:r>
                        <a:rPr kumimoji="0" lang="zh-CN" altLang="en-US" sz="2400" b="1" i="0" u="none" strike="noStrike" kern="1200" cap="none" spc="0" normalizeH="0" baseline="0" noProof="0" dirty="0" smtClean="0">
                          <a:ln>
                            <a:noFill/>
                          </a:ln>
                          <a:solidFill>
                            <a:srgbClr val="339933"/>
                          </a:solidFill>
                          <a:effectLst/>
                          <a:uLnTx/>
                          <a:uFillTx/>
                          <a:latin typeface="Times New Roman" panose="02020603050405020304" pitchFamily="18" charset="0"/>
                          <a:ea typeface="+mn-ea"/>
                          <a:cs typeface="+mj-cs"/>
                        </a:rPr>
                        <a:t>为指向</a:t>
                      </a:r>
                      <a:r>
                        <a:rPr kumimoji="0" lang="en-US" altLang="zh-CN" sz="2400" b="1" i="0" u="none" strike="noStrike" kern="1200" cap="none" spc="0" normalizeH="0" baseline="0" noProof="0" dirty="0" err="1" smtClean="0">
                          <a:ln>
                            <a:noFill/>
                          </a:ln>
                          <a:solidFill>
                            <a:srgbClr val="339933"/>
                          </a:solidFill>
                          <a:effectLst/>
                          <a:uLnTx/>
                          <a:uFillTx/>
                          <a:latin typeface="Times New Roman" panose="02020603050405020304" pitchFamily="18" charset="0"/>
                          <a:ea typeface="+mn-ea"/>
                          <a:cs typeface="+mj-cs"/>
                        </a:rPr>
                        <a:t>int</a:t>
                      </a:r>
                      <a:r>
                        <a:rPr kumimoji="0" lang="zh-CN" altLang="en-US" sz="2400" b="1" i="0" u="none" strike="noStrike" kern="1200" cap="none" spc="0" normalizeH="0" baseline="0" noProof="0" dirty="0" smtClean="0">
                          <a:ln>
                            <a:noFill/>
                          </a:ln>
                          <a:solidFill>
                            <a:srgbClr val="339933"/>
                          </a:solidFill>
                          <a:effectLst/>
                          <a:uLnTx/>
                          <a:uFillTx/>
                          <a:latin typeface="Times New Roman" panose="02020603050405020304" pitchFamily="18" charset="0"/>
                          <a:ea typeface="+mn-ea"/>
                          <a:cs typeface="+mj-cs"/>
                        </a:rPr>
                        <a:t>型指针的指针</a:t>
                      </a:r>
                      <a:endParaRPr lang="zh-CN" altLang="en-US"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algn="l" defTabSz="914400" rtl="0" eaLnBrk="1" latinLnBrk="0" hangingPunct="1"/>
                      <a:r>
                        <a:rPr kumimoji="0" lang="en-US" altLang="zh-CN" sz="2400" b="1" i="0" u="none" strike="noStrike" kern="1200" cap="none" spc="0" normalizeH="0" baseline="0" dirty="0" err="1" smtClean="0">
                          <a:ln>
                            <a:noFill/>
                          </a:ln>
                          <a:solidFill>
                            <a:srgbClr val="0000FF"/>
                          </a:solidFill>
                          <a:effectLst/>
                          <a:uLnTx/>
                          <a:uFillTx/>
                          <a:latin typeface="Times New Roman" panose="02020603050405020304" pitchFamily="18" charset="0"/>
                          <a:ea typeface="+mn-ea"/>
                          <a:cs typeface="+mj-cs"/>
                        </a:rPr>
                        <a:t>int</a:t>
                      </a:r>
                      <a:r>
                        <a:rPr kumimoji="0" lang="en-US" altLang="zh-CN" sz="2400" b="1" i="0" u="none" strike="noStrike" kern="1200" cap="none" spc="0" normalizeH="0" baseline="0" dirty="0" smtClean="0">
                          <a:ln>
                            <a:noFill/>
                          </a:ln>
                          <a:solidFill>
                            <a:srgbClr val="0000FF"/>
                          </a:solidFill>
                          <a:effectLst/>
                          <a:uLnTx/>
                          <a:uFillTx/>
                          <a:latin typeface="Times New Roman" panose="02020603050405020304" pitchFamily="18" charset="0"/>
                          <a:ea typeface="+mn-ea"/>
                          <a:cs typeface="+mj-cs"/>
                        </a:rPr>
                        <a:t> </a:t>
                      </a:r>
                      <a:r>
                        <a:rPr kumimoji="0" lang="en-US" altLang="zh-CN" sz="2400" b="1" i="0" u="none" strike="noStrike" kern="1200" cap="none" spc="0" normalizeH="0" baseline="0" dirty="0" smtClean="0">
                          <a:ln>
                            <a:noFill/>
                          </a:ln>
                          <a:solidFill>
                            <a:schemeClr val="tx1"/>
                          </a:solidFill>
                          <a:effectLst/>
                          <a:uLnTx/>
                          <a:uFillTx/>
                          <a:latin typeface="Times New Roman" panose="02020603050405020304" pitchFamily="18" charset="0"/>
                          <a:ea typeface="+mn-ea"/>
                          <a:cs typeface="+mj-cs"/>
                        </a:rPr>
                        <a:t>*pa[5];</a:t>
                      </a:r>
                      <a:endParaRPr kumimoji="0" lang="zh-CN" altLang="en-US" sz="2400" b="1" i="0" u="none" strike="noStrike" kern="1200" cap="none" spc="0" normalizeH="0" baseline="0" dirty="0">
                        <a:ln>
                          <a:noFill/>
                        </a:ln>
                        <a:solidFill>
                          <a:schemeClr val="tx1"/>
                        </a:solidFill>
                        <a:effectLst/>
                        <a:uLnTx/>
                        <a:uFillTx/>
                        <a:latin typeface="Times New Roman" panose="02020603050405020304" pitchFamily="18" charset="0"/>
                        <a:ea typeface="+mn-ea"/>
                        <a:cs typeface="+mj-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altLang="zh-CN" sz="2400" b="1" i="0" u="none" strike="noStrike" kern="1200" cap="none" spc="0" normalizeH="0" baseline="0" dirty="0" smtClean="0">
                          <a:ln>
                            <a:noFill/>
                          </a:ln>
                          <a:solidFill>
                            <a:srgbClr val="339933"/>
                          </a:solidFill>
                          <a:effectLst/>
                          <a:uLnTx/>
                          <a:uFillTx/>
                          <a:latin typeface="Times New Roman" panose="02020603050405020304" pitchFamily="18" charset="0"/>
                          <a:ea typeface="+mn-ea"/>
                          <a:cs typeface="+mj-cs"/>
                        </a:rPr>
                        <a:t>// </a:t>
                      </a:r>
                      <a:r>
                        <a:rPr kumimoji="0" lang="zh-CN" altLang="en-US" sz="2400" b="1" i="0" u="none" strike="noStrike" kern="1200" cap="none" spc="0" normalizeH="0" baseline="0" dirty="0" smtClean="0">
                          <a:ln>
                            <a:noFill/>
                          </a:ln>
                          <a:solidFill>
                            <a:srgbClr val="339933"/>
                          </a:solidFill>
                          <a:effectLst/>
                          <a:uLnTx/>
                          <a:uFillTx/>
                          <a:latin typeface="Times New Roman" panose="02020603050405020304" pitchFamily="18" charset="0"/>
                          <a:ea typeface="+mn-ea"/>
                          <a:cs typeface="+mj-cs"/>
                        </a:rPr>
                        <a:t>变量</a:t>
                      </a:r>
                      <a:r>
                        <a:rPr kumimoji="0" lang="en-US" altLang="zh-CN" sz="2400" b="1" i="0" u="none" strike="noStrike" kern="1200" cap="none" spc="0" normalizeH="0" baseline="0" dirty="0" smtClean="0">
                          <a:ln>
                            <a:noFill/>
                          </a:ln>
                          <a:solidFill>
                            <a:srgbClr val="339933"/>
                          </a:solidFill>
                          <a:effectLst/>
                          <a:uLnTx/>
                          <a:uFillTx/>
                          <a:latin typeface="Times New Roman" panose="02020603050405020304" pitchFamily="18" charset="0"/>
                          <a:ea typeface="+mn-ea"/>
                          <a:cs typeface="+mj-cs"/>
                        </a:rPr>
                        <a:t>pa</a:t>
                      </a:r>
                      <a:r>
                        <a:rPr kumimoji="0" lang="zh-CN" altLang="en-US" sz="2400" b="1" i="0" u="none" strike="noStrike" kern="1200" cap="none" spc="0" normalizeH="0" baseline="0" dirty="0" smtClean="0">
                          <a:ln>
                            <a:noFill/>
                          </a:ln>
                          <a:solidFill>
                            <a:srgbClr val="339933"/>
                          </a:solidFill>
                          <a:effectLst/>
                          <a:uLnTx/>
                          <a:uFillTx/>
                          <a:latin typeface="Times New Roman" panose="02020603050405020304" pitchFamily="18" charset="0"/>
                          <a:ea typeface="+mn-ea"/>
                          <a:cs typeface="+mj-cs"/>
                        </a:rPr>
                        <a:t>是一维数组，它共有</a:t>
                      </a:r>
                      <a:r>
                        <a:rPr kumimoji="0" lang="en-US" altLang="zh-CN" sz="2400" b="1" i="0" u="none" strike="noStrike" kern="1200" cap="none" spc="0" normalizeH="0" baseline="0" dirty="0" smtClean="0">
                          <a:ln>
                            <a:noFill/>
                          </a:ln>
                          <a:solidFill>
                            <a:srgbClr val="339933"/>
                          </a:solidFill>
                          <a:effectLst/>
                          <a:uLnTx/>
                          <a:uFillTx/>
                          <a:latin typeface="Times New Roman" panose="02020603050405020304" pitchFamily="18" charset="0"/>
                          <a:ea typeface="+mn-ea"/>
                          <a:cs typeface="+mj-cs"/>
                        </a:rPr>
                        <a:t>5</a:t>
                      </a:r>
                      <a:r>
                        <a:rPr kumimoji="0" lang="zh-CN" altLang="en-US" sz="2400" b="1" i="0" u="none" strike="noStrike" kern="1200" cap="none" spc="0" normalizeH="0" baseline="0" dirty="0" smtClean="0">
                          <a:ln>
                            <a:noFill/>
                          </a:ln>
                          <a:solidFill>
                            <a:srgbClr val="339933"/>
                          </a:solidFill>
                          <a:effectLst/>
                          <a:uLnTx/>
                          <a:uFillTx/>
                          <a:latin typeface="Times New Roman" panose="02020603050405020304" pitchFamily="18" charset="0"/>
                          <a:ea typeface="+mn-ea"/>
                          <a:cs typeface="+mj-cs"/>
                        </a:rPr>
                        <a:t>个元素，其中每个元素均是</a:t>
                      </a:r>
                      <a:r>
                        <a:rPr kumimoji="0" lang="en-US" altLang="zh-CN" sz="2400" b="1" i="0" u="none" strike="noStrike" kern="1200" cap="none" spc="0" normalizeH="0" baseline="0" dirty="0" err="1" smtClean="0">
                          <a:ln>
                            <a:noFill/>
                          </a:ln>
                          <a:solidFill>
                            <a:srgbClr val="339933"/>
                          </a:solidFill>
                          <a:effectLst/>
                          <a:uLnTx/>
                          <a:uFillTx/>
                          <a:latin typeface="Times New Roman" panose="02020603050405020304" pitchFamily="18" charset="0"/>
                          <a:ea typeface="+mn-ea"/>
                          <a:cs typeface="+mj-cs"/>
                        </a:rPr>
                        <a:t>int</a:t>
                      </a:r>
                      <a:r>
                        <a:rPr kumimoji="0" lang="en-US" altLang="zh-CN" sz="2400" b="1" i="0" u="none" strike="noStrike" kern="1200" cap="none" spc="0" normalizeH="0" baseline="0" dirty="0" smtClean="0">
                          <a:ln>
                            <a:noFill/>
                          </a:ln>
                          <a:solidFill>
                            <a:srgbClr val="339933"/>
                          </a:solidFill>
                          <a:effectLst/>
                          <a:uLnTx/>
                          <a:uFillTx/>
                          <a:latin typeface="Times New Roman" panose="02020603050405020304" pitchFamily="18" charset="0"/>
                          <a:ea typeface="+mn-ea"/>
                          <a:cs typeface="+mj-cs"/>
                        </a:rPr>
                        <a:t> *</a:t>
                      </a:r>
                      <a:r>
                        <a:rPr kumimoji="0" lang="zh-CN" altLang="en-US" sz="2400" b="1" i="0" u="none" strike="noStrike" kern="1200" cap="none" spc="0" normalizeH="0" baseline="0" dirty="0" smtClean="0">
                          <a:ln>
                            <a:noFill/>
                          </a:ln>
                          <a:solidFill>
                            <a:srgbClr val="339933"/>
                          </a:solidFill>
                          <a:effectLst/>
                          <a:uLnTx/>
                          <a:uFillTx/>
                          <a:latin typeface="Times New Roman" panose="02020603050405020304" pitchFamily="18" charset="0"/>
                          <a:ea typeface="+mn-ea"/>
                          <a:cs typeface="+mj-cs"/>
                        </a:rPr>
                        <a:t>类型的指针。</a:t>
                      </a:r>
                      <a:endParaRPr kumimoji="0" lang="zh-CN" altLang="en-US" sz="2400" b="1" i="0" u="none" strike="noStrike" kern="1200" cap="none" spc="0" normalizeH="0" baseline="0" dirty="0">
                        <a:ln>
                          <a:noFill/>
                        </a:ln>
                        <a:solidFill>
                          <a:srgbClr val="339933"/>
                        </a:solidFill>
                        <a:effectLst/>
                        <a:uLnTx/>
                        <a:uFillTx/>
                        <a:latin typeface="Times New Roman" panose="02020603050405020304" pitchFamily="18" charset="0"/>
                        <a:ea typeface="+mn-ea"/>
                        <a:cs typeface="+mj-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22251122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统计记录</a:t>
            </a:r>
            <a:r>
              <a:rPr lang="zh-CN" altLang="zh-CN" dirty="0" smtClean="0"/>
              <a:t>个数</a:t>
            </a:r>
            <a:r>
              <a:rPr lang="en-US" altLang="zh-CN" dirty="0" smtClean="0"/>
              <a:t>: </a:t>
            </a:r>
            <a:r>
              <a:rPr lang="en-US" altLang="zh-CN" dirty="0"/>
              <a:t>CP_ChainDoubleLink.cpp</a:t>
            </a:r>
            <a:endParaRPr lang="zh-CN" altLang="en-US" dirty="0"/>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CP_ChainDoubleLink</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mb_getNodeNumber</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m_previous</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6F008A"/>
                </a:solidFill>
                <a:latin typeface="新宋体" panose="02010609030101010101" pitchFamily="49" charset="-122"/>
                <a:ea typeface="新宋体" panose="02010609030101010101" pitchFamily="49" charset="-122"/>
              </a:rPr>
              <a:t>NULL</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0;</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n = 0;</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CP_ChainDoubleLink</a:t>
            </a:r>
            <a:r>
              <a:rPr lang="en-US" altLang="zh-CN" dirty="0">
                <a:solidFill>
                  <a:srgbClr val="000000"/>
                </a:solidFill>
                <a:latin typeface="新宋体" panose="02010609030101010101" pitchFamily="49" charset="-122"/>
                <a:ea typeface="新宋体" panose="02010609030101010101" pitchFamily="49" charset="-122"/>
              </a:rPr>
              <a:t>* p = </a:t>
            </a:r>
            <a:r>
              <a:rPr lang="en-US" altLang="zh-CN" dirty="0">
                <a:solidFill>
                  <a:srgbClr val="0000FF"/>
                </a:solidFill>
                <a:latin typeface="新宋体" panose="02010609030101010101" pitchFamily="49" charset="-122"/>
                <a:ea typeface="新宋体" panose="02010609030101010101" pitchFamily="49" charset="-122"/>
              </a:rPr>
              <a:t>this</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do</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n++;</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p = p-&gt;</a:t>
            </a:r>
            <a:r>
              <a:rPr lang="en-US" altLang="zh-CN" dirty="0" err="1">
                <a:solidFill>
                  <a:srgbClr val="000000"/>
                </a:solidFill>
                <a:latin typeface="新宋体" panose="02010609030101010101" pitchFamily="49" charset="-122"/>
                <a:ea typeface="新宋体" panose="02010609030101010101" pitchFamily="49" charset="-122"/>
              </a:rPr>
              <a:t>m_next</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0000FF"/>
                </a:solidFill>
                <a:latin typeface="新宋体" panose="02010609030101010101" pitchFamily="49" charset="-122"/>
                <a:ea typeface="新宋体" panose="02010609030101010101" pitchFamily="49" charset="-122"/>
              </a:rPr>
              <a:t>while</a:t>
            </a:r>
            <a:r>
              <a:rPr lang="en-US" altLang="zh-CN" dirty="0">
                <a:solidFill>
                  <a:srgbClr val="000000"/>
                </a:solidFill>
                <a:latin typeface="新宋体" panose="02010609030101010101" pitchFamily="49" charset="-122"/>
                <a:ea typeface="新宋体" panose="02010609030101010101" pitchFamily="49" charset="-122"/>
              </a:rPr>
              <a:t> (p != </a:t>
            </a:r>
            <a:r>
              <a:rPr lang="en-US" altLang="zh-CN" dirty="0">
                <a:solidFill>
                  <a:srgbClr val="0000FF"/>
                </a:solidFill>
                <a:latin typeface="新宋体" panose="02010609030101010101" pitchFamily="49" charset="-122"/>
                <a:ea typeface="新宋体" panose="02010609030101010101" pitchFamily="49" charset="-122"/>
              </a:rPr>
              <a:t>this</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n;</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类</a:t>
            </a:r>
            <a:r>
              <a:rPr lang="en-US" altLang="zh-CN" dirty="0" err="1">
                <a:solidFill>
                  <a:srgbClr val="008000"/>
                </a:solidFill>
                <a:latin typeface="新宋体" panose="02010609030101010101" pitchFamily="49" charset="-122"/>
                <a:ea typeface="新宋体" panose="02010609030101010101" pitchFamily="49" charset="-122"/>
              </a:rPr>
              <a:t>CP_ChainDoubleLink</a:t>
            </a:r>
            <a:r>
              <a:rPr lang="zh-CN" altLang="en-US" dirty="0">
                <a:solidFill>
                  <a:srgbClr val="008000"/>
                </a:solidFill>
                <a:latin typeface="新宋体" panose="02010609030101010101" pitchFamily="49" charset="-122"/>
                <a:ea typeface="新宋体" panose="02010609030101010101" pitchFamily="49" charset="-122"/>
              </a:rPr>
              <a:t>的成员函数</a:t>
            </a:r>
            <a:r>
              <a:rPr lang="en-US" altLang="zh-CN" dirty="0" err="1">
                <a:solidFill>
                  <a:srgbClr val="008000"/>
                </a:solidFill>
                <a:latin typeface="新宋体" panose="02010609030101010101" pitchFamily="49" charset="-122"/>
                <a:ea typeface="新宋体" panose="02010609030101010101" pitchFamily="49" charset="-122"/>
              </a:rPr>
              <a:t>mb_getNodeNumber</a:t>
            </a:r>
            <a:r>
              <a:rPr lang="zh-CN" altLang="en-US" dirty="0">
                <a:solidFill>
                  <a:srgbClr val="008000"/>
                </a:solidFill>
                <a:latin typeface="新宋体" panose="02010609030101010101" pitchFamily="49" charset="-122"/>
                <a:ea typeface="新宋体" panose="02010609030101010101" pitchFamily="49" charset="-122"/>
              </a:rPr>
              <a:t>定义结束</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28000700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按学号排序</a:t>
            </a:r>
            <a:r>
              <a:rPr lang="en-US" altLang="zh-CN" dirty="0"/>
              <a:t>: CP_ChainDoubleLink.cpp</a:t>
            </a:r>
            <a:endParaRPr lang="zh-CN" altLang="en-US" dirty="0"/>
          </a:p>
        </p:txBody>
      </p:sp>
      <p:sp>
        <p:nvSpPr>
          <p:cNvPr id="3" name="内容占位符 2"/>
          <p:cNvSpPr>
            <a:spLocks noGrp="1"/>
          </p:cNvSpPr>
          <p:nvPr>
            <p:ph idx="1"/>
          </p:nvPr>
        </p:nvSpPr>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mb_sortById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this</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 *p = </a:t>
            </a:r>
            <a:r>
              <a:rPr lang="en-US" altLang="zh-CN" sz="1800" dirty="0">
                <a:solidFill>
                  <a:srgbClr val="0000FF"/>
                </a:solidFill>
                <a:latin typeface="新宋体" panose="02010609030101010101" pitchFamily="49" charset="-122"/>
                <a:ea typeface="新宋体" panose="02010609030101010101" pitchFamily="49" charset="-122"/>
              </a:rPr>
              <a:t>this</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 *q, *q1;</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do</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q =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do</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q1 = q-&gt;</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(q1-&gt;</a:t>
            </a:r>
            <a:r>
              <a:rPr lang="en-US" altLang="zh-CN" sz="1800" dirty="0" err="1">
                <a:solidFill>
                  <a:srgbClr val="000000"/>
                </a:solidFill>
                <a:latin typeface="新宋体" panose="02010609030101010101" pitchFamily="49" charset="-122"/>
                <a:ea typeface="新宋体" panose="02010609030101010101" pitchFamily="49" charset="-122"/>
              </a:rPr>
              <a:t>m_data.m_ID</a:t>
            </a:r>
            <a:r>
              <a:rPr lang="en-US" altLang="zh-CN" sz="1800" dirty="0">
                <a:solidFill>
                  <a:srgbClr val="000000"/>
                </a:solidFill>
                <a:latin typeface="新宋体" panose="02010609030101010101" pitchFamily="49" charset="-122"/>
                <a:ea typeface="新宋体" panose="02010609030101010101" pitchFamily="49" charset="-122"/>
              </a:rPr>
              <a:t> &gt; q-&gt;</a:t>
            </a:r>
            <a:r>
              <a:rPr lang="en-US" altLang="zh-CN" sz="1800" dirty="0" err="1">
                <a:solidFill>
                  <a:srgbClr val="000000"/>
                </a:solidFill>
                <a:latin typeface="新宋体" panose="02010609030101010101" pitchFamily="49" charset="-122"/>
                <a:ea typeface="新宋体" panose="02010609030101010101" pitchFamily="49" charset="-122"/>
              </a:rPr>
              <a:t>m_data.m_ID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gb_swapStudent</a:t>
            </a:r>
            <a:r>
              <a:rPr lang="en-US" altLang="zh-CN" sz="1800" dirty="0">
                <a:solidFill>
                  <a:srgbClr val="000000"/>
                </a:solidFill>
                <a:latin typeface="新宋体" panose="02010609030101010101" pitchFamily="49" charset="-122"/>
                <a:ea typeface="新宋体" panose="02010609030101010101" pitchFamily="49" charset="-122"/>
              </a:rPr>
              <a:t>(q1-&gt;</a:t>
            </a:r>
            <a:r>
              <a:rPr lang="en-US" altLang="zh-CN" sz="1800" dirty="0" err="1">
                <a:solidFill>
                  <a:srgbClr val="000000"/>
                </a:solidFill>
                <a:latin typeface="新宋体" panose="02010609030101010101" pitchFamily="49" charset="-122"/>
                <a:ea typeface="新宋体" panose="02010609030101010101" pitchFamily="49" charset="-122"/>
              </a:rPr>
              <a:t>m_data</a:t>
            </a:r>
            <a:r>
              <a:rPr lang="en-US" altLang="zh-CN" sz="1800" dirty="0">
                <a:solidFill>
                  <a:srgbClr val="000000"/>
                </a:solidFill>
                <a:latin typeface="新宋体" panose="02010609030101010101" pitchFamily="49" charset="-122"/>
                <a:ea typeface="新宋体" panose="02010609030101010101" pitchFamily="49" charset="-122"/>
              </a:rPr>
              <a:t>, q-&gt;</a:t>
            </a:r>
            <a:r>
              <a:rPr lang="en-US" altLang="zh-CN" sz="1800" dirty="0" err="1">
                <a:solidFill>
                  <a:srgbClr val="000000"/>
                </a:solidFill>
                <a:latin typeface="新宋体" panose="02010609030101010101" pitchFamily="49" charset="-122"/>
                <a:ea typeface="新宋体" panose="02010609030101010101" pitchFamily="49" charset="-122"/>
              </a:rPr>
              <a:t>m_data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q = q1;</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while</a:t>
            </a:r>
            <a:r>
              <a:rPr lang="en-US" altLang="zh-CN" sz="1800" dirty="0">
                <a:solidFill>
                  <a:srgbClr val="000000"/>
                </a:solidFill>
                <a:latin typeface="新宋体" panose="02010609030101010101" pitchFamily="49" charset="-122"/>
                <a:ea typeface="新宋体" panose="02010609030101010101" pitchFamily="49" charset="-122"/>
              </a:rPr>
              <a:t> (q!=p);</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p = p-&gt;</a:t>
            </a:r>
            <a:r>
              <a:rPr lang="en-US" altLang="zh-CN" sz="1800" dirty="0" err="1">
                <a:solidFill>
                  <a:srgbClr val="000000"/>
                </a:solidFill>
                <a:latin typeface="新宋体" panose="02010609030101010101" pitchFamily="49" charset="-122"/>
                <a:ea typeface="新宋体" panose="02010609030101010101" pitchFamily="49" charset="-122"/>
              </a:rPr>
              <a:t>m_next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while</a:t>
            </a:r>
            <a:r>
              <a:rPr lang="en-US" altLang="zh-CN" sz="1800" dirty="0">
                <a:solidFill>
                  <a:srgbClr val="000000"/>
                </a:solidFill>
                <a:latin typeface="新宋体" panose="02010609030101010101" pitchFamily="49" charset="-122"/>
                <a:ea typeface="新宋体" panose="02010609030101010101" pitchFamily="49" charset="-122"/>
              </a:rPr>
              <a:t> (p !=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CP_ChainDoubleLink</a:t>
            </a:r>
            <a:r>
              <a:rPr lang="zh-CN" altLang="en-US" sz="1800" dirty="0">
                <a:solidFill>
                  <a:srgbClr val="008000"/>
                </a:solidFill>
                <a:latin typeface="新宋体" panose="02010609030101010101" pitchFamily="49" charset="-122"/>
                <a:ea typeface="新宋体" panose="02010609030101010101" pitchFamily="49" charset="-122"/>
              </a:rPr>
              <a:t>的成员函数</a:t>
            </a:r>
            <a:r>
              <a:rPr lang="en-US" altLang="zh-CN" sz="1800" dirty="0" err="1">
                <a:solidFill>
                  <a:srgbClr val="008000"/>
                </a:solidFill>
                <a:latin typeface="新宋体" panose="02010609030101010101" pitchFamily="49" charset="-122"/>
                <a:ea typeface="新宋体" panose="02010609030101010101" pitchFamily="49" charset="-122"/>
              </a:rPr>
              <a:t>mb_sortById</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6163267" y="1457324"/>
            <a:ext cx="2713103" cy="2200276"/>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lgn="just">
              <a:spcBef>
                <a:spcPct val="0"/>
              </a:spcBef>
              <a:buNone/>
            </a:pPr>
            <a:r>
              <a:rPr lang="zh-CN" altLang="en-US" sz="2000" dirty="0" smtClean="0">
                <a:ea typeface="楷体_GB2312" pitchFamily="49" charset="-122"/>
                <a:sym typeface="Wingdings" panose="05000000000000000000" pitchFamily="2" charset="2"/>
              </a:rPr>
              <a:t>经典的冒泡排序方法</a:t>
            </a:r>
            <a:r>
              <a:rPr lang="en-US" altLang="zh-CN" sz="2000" dirty="0" smtClean="0">
                <a:ea typeface="楷体_GB2312" pitchFamily="49" charset="-122"/>
                <a:sym typeface="Wingdings" panose="05000000000000000000" pitchFamily="2" charset="2"/>
              </a:rPr>
              <a:t>:</a:t>
            </a:r>
          </a:p>
          <a:p>
            <a:pPr marL="637200" indent="-457200" algn="just">
              <a:spcBef>
                <a:spcPct val="0"/>
              </a:spcBef>
              <a:buAutoNum type="arabicParenBoth"/>
            </a:pPr>
            <a:r>
              <a:rPr lang="zh-CN" altLang="en-US" sz="2000" dirty="0" smtClean="0">
                <a:solidFill>
                  <a:srgbClr val="0000FF"/>
                </a:solidFill>
                <a:ea typeface="楷体_GB2312" pitchFamily="49" charset="-122"/>
                <a:sym typeface="Wingdings" panose="05000000000000000000" pitchFamily="2" charset="2"/>
              </a:rPr>
              <a:t>内循环</a:t>
            </a:r>
            <a:r>
              <a:rPr lang="en-US" altLang="zh-CN" sz="2000" dirty="0" smtClean="0">
                <a:solidFill>
                  <a:srgbClr val="0000FF"/>
                </a:solidFill>
                <a:ea typeface="楷体_GB2312" pitchFamily="49" charset="-122"/>
                <a:sym typeface="Wingdings" panose="05000000000000000000" pitchFamily="2" charset="2"/>
              </a:rPr>
              <a:t>: </a:t>
            </a:r>
            <a:r>
              <a:rPr lang="zh-CN" altLang="en-US" sz="2000" dirty="0" smtClean="0">
                <a:ea typeface="楷体_GB2312" pitchFamily="49" charset="-122"/>
                <a:sym typeface="Wingdings" panose="05000000000000000000" pitchFamily="2" charset="2"/>
              </a:rPr>
              <a:t>让最小的元素浮上来。</a:t>
            </a:r>
            <a:endParaRPr lang="en-US" altLang="zh-CN" sz="2000" dirty="0" smtClean="0">
              <a:ea typeface="楷体_GB2312" pitchFamily="49" charset="-122"/>
              <a:sym typeface="Wingdings" panose="05000000000000000000" pitchFamily="2" charset="2"/>
            </a:endParaRPr>
          </a:p>
          <a:p>
            <a:pPr marL="637200" indent="-457200" algn="just">
              <a:spcBef>
                <a:spcPct val="0"/>
              </a:spcBef>
              <a:buAutoNum type="arabicParenBoth"/>
            </a:pPr>
            <a:r>
              <a:rPr lang="zh-CN" altLang="en-US" sz="2000" dirty="0" smtClean="0">
                <a:solidFill>
                  <a:srgbClr val="0000FF"/>
                </a:solidFill>
                <a:ea typeface="楷体_GB2312" pitchFamily="49" charset="-122"/>
                <a:sym typeface="Wingdings" panose="05000000000000000000" pitchFamily="2" charset="2"/>
              </a:rPr>
              <a:t>外循环</a:t>
            </a:r>
            <a:r>
              <a:rPr lang="en-US" altLang="zh-CN" sz="2000" dirty="0" smtClean="0">
                <a:solidFill>
                  <a:srgbClr val="0000FF"/>
                </a:solidFill>
                <a:ea typeface="楷体_GB2312" pitchFamily="49" charset="-122"/>
                <a:sym typeface="Wingdings" panose="05000000000000000000" pitchFamily="2" charset="2"/>
              </a:rPr>
              <a:t>: </a:t>
            </a:r>
            <a:r>
              <a:rPr lang="zh-CN" altLang="en-US" sz="2000" dirty="0" smtClean="0">
                <a:ea typeface="楷体_GB2312" pitchFamily="49" charset="-122"/>
                <a:sym typeface="Wingdings" panose="05000000000000000000" pitchFamily="2" charset="2"/>
              </a:rPr>
              <a:t>每次内循环浮上来的最小元素，无需再进行排序。</a:t>
            </a:r>
            <a:endParaRPr lang="en-US" altLang="zh-CN" sz="2000" dirty="0">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371791283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按成绩排序</a:t>
            </a:r>
            <a:r>
              <a:rPr lang="en-US" altLang="zh-CN" dirty="0"/>
              <a:t>: CP_ChainDoubleLink.cpp</a:t>
            </a:r>
            <a:endParaRPr lang="zh-CN" altLang="en-US" dirty="0"/>
          </a:p>
        </p:txBody>
      </p:sp>
      <p:sp>
        <p:nvSpPr>
          <p:cNvPr id="3" name="内容占位符 2"/>
          <p:cNvSpPr>
            <a:spLocks noGrp="1"/>
          </p:cNvSpPr>
          <p:nvPr>
            <p:ph idx="1"/>
          </p:nvPr>
        </p:nvSpPr>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mb_sortByScore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this</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 *p = </a:t>
            </a:r>
            <a:r>
              <a:rPr lang="en-US" altLang="zh-CN" sz="1800" dirty="0">
                <a:solidFill>
                  <a:srgbClr val="0000FF"/>
                </a:solidFill>
                <a:latin typeface="新宋体" panose="02010609030101010101" pitchFamily="49" charset="-122"/>
                <a:ea typeface="新宋体" panose="02010609030101010101" pitchFamily="49" charset="-122"/>
              </a:rPr>
              <a:t>this</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 *q, *q1;</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do</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q =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do</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q1 = q-&gt;</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(q1-&gt;</a:t>
            </a:r>
            <a:r>
              <a:rPr lang="en-US" altLang="zh-CN" sz="1800" dirty="0" err="1">
                <a:solidFill>
                  <a:srgbClr val="000000"/>
                </a:solidFill>
                <a:latin typeface="新宋体" panose="02010609030101010101" pitchFamily="49" charset="-122"/>
                <a:ea typeface="新宋体" panose="02010609030101010101" pitchFamily="49" charset="-122"/>
              </a:rPr>
              <a:t>m_data.m_score</a:t>
            </a:r>
            <a:r>
              <a:rPr lang="en-US" altLang="zh-CN" sz="1800" dirty="0">
                <a:solidFill>
                  <a:srgbClr val="000000"/>
                </a:solidFill>
                <a:latin typeface="新宋体" panose="02010609030101010101" pitchFamily="49" charset="-122"/>
                <a:ea typeface="新宋体" panose="02010609030101010101" pitchFamily="49" charset="-122"/>
              </a:rPr>
              <a:t> &gt; q-&gt;</a:t>
            </a:r>
            <a:r>
              <a:rPr lang="en-US" altLang="zh-CN" sz="1800" dirty="0" err="1">
                <a:solidFill>
                  <a:srgbClr val="000000"/>
                </a:solidFill>
                <a:latin typeface="新宋体" panose="02010609030101010101" pitchFamily="49" charset="-122"/>
                <a:ea typeface="新宋体" panose="02010609030101010101" pitchFamily="49" charset="-122"/>
              </a:rPr>
              <a:t>m_data.m_score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gb_swapStudent</a:t>
            </a:r>
            <a:r>
              <a:rPr lang="en-US" altLang="zh-CN" sz="1800" dirty="0">
                <a:solidFill>
                  <a:srgbClr val="000000"/>
                </a:solidFill>
                <a:latin typeface="新宋体" panose="02010609030101010101" pitchFamily="49" charset="-122"/>
                <a:ea typeface="新宋体" panose="02010609030101010101" pitchFamily="49" charset="-122"/>
              </a:rPr>
              <a:t>(q1-&gt;</a:t>
            </a:r>
            <a:r>
              <a:rPr lang="en-US" altLang="zh-CN" sz="1800" dirty="0" err="1">
                <a:solidFill>
                  <a:srgbClr val="000000"/>
                </a:solidFill>
                <a:latin typeface="新宋体" panose="02010609030101010101" pitchFamily="49" charset="-122"/>
                <a:ea typeface="新宋体" panose="02010609030101010101" pitchFamily="49" charset="-122"/>
              </a:rPr>
              <a:t>m_data</a:t>
            </a:r>
            <a:r>
              <a:rPr lang="en-US" altLang="zh-CN" sz="1800" dirty="0">
                <a:solidFill>
                  <a:srgbClr val="000000"/>
                </a:solidFill>
                <a:latin typeface="新宋体" panose="02010609030101010101" pitchFamily="49" charset="-122"/>
                <a:ea typeface="新宋体" panose="02010609030101010101" pitchFamily="49" charset="-122"/>
              </a:rPr>
              <a:t>, q-&gt;</a:t>
            </a:r>
            <a:r>
              <a:rPr lang="en-US" altLang="zh-CN" sz="1800" dirty="0" err="1">
                <a:solidFill>
                  <a:srgbClr val="000000"/>
                </a:solidFill>
                <a:latin typeface="新宋体" panose="02010609030101010101" pitchFamily="49" charset="-122"/>
                <a:ea typeface="新宋体" panose="02010609030101010101" pitchFamily="49" charset="-122"/>
              </a:rPr>
              <a:t>m_data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q = q1;</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while</a:t>
            </a:r>
            <a:r>
              <a:rPr lang="en-US" altLang="zh-CN" sz="1800" dirty="0">
                <a:solidFill>
                  <a:srgbClr val="000000"/>
                </a:solidFill>
                <a:latin typeface="新宋体" panose="02010609030101010101" pitchFamily="49" charset="-122"/>
                <a:ea typeface="新宋体" panose="02010609030101010101" pitchFamily="49" charset="-122"/>
              </a:rPr>
              <a:t> (q != p);</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p = p-&gt;</a:t>
            </a:r>
            <a:r>
              <a:rPr lang="en-US" altLang="zh-CN" sz="1800" dirty="0" err="1">
                <a:solidFill>
                  <a:srgbClr val="000000"/>
                </a:solidFill>
                <a:latin typeface="新宋体" panose="02010609030101010101" pitchFamily="49" charset="-122"/>
                <a:ea typeface="新宋体" panose="02010609030101010101" pitchFamily="49" charset="-122"/>
              </a:rPr>
              <a:t>m_next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while</a:t>
            </a:r>
            <a:r>
              <a:rPr lang="en-US" altLang="zh-CN" sz="1800" dirty="0">
                <a:solidFill>
                  <a:srgbClr val="000000"/>
                </a:solidFill>
                <a:latin typeface="新宋体" panose="02010609030101010101" pitchFamily="49" charset="-122"/>
                <a:ea typeface="新宋体" panose="02010609030101010101" pitchFamily="49" charset="-122"/>
              </a:rPr>
              <a:t> (p != </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CP_ChainDoubleLink</a:t>
            </a:r>
            <a:r>
              <a:rPr lang="zh-CN" altLang="en-US" sz="1800" dirty="0">
                <a:solidFill>
                  <a:srgbClr val="008000"/>
                </a:solidFill>
                <a:latin typeface="新宋体" panose="02010609030101010101" pitchFamily="49" charset="-122"/>
                <a:ea typeface="新宋体" panose="02010609030101010101" pitchFamily="49" charset="-122"/>
              </a:rPr>
              <a:t>的成员函数</a:t>
            </a:r>
            <a:r>
              <a:rPr lang="en-US" altLang="zh-CN" sz="1800" dirty="0" err="1">
                <a:solidFill>
                  <a:srgbClr val="008000"/>
                </a:solidFill>
                <a:latin typeface="新宋体" panose="02010609030101010101" pitchFamily="49" charset="-122"/>
                <a:ea typeface="新宋体" panose="02010609030101010101" pitchFamily="49" charset="-122"/>
              </a:rPr>
              <a:t>mb_sortByScore</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C2B53F0A-F76F-4225-8CCB-2FB6B8E06622}"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07168575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学生学号与成绩管理系统</a:t>
            </a:r>
            <a:r>
              <a:rPr lang="en-US" altLang="zh-CN" sz="3200" dirty="0"/>
              <a:t>: </a:t>
            </a:r>
            <a:r>
              <a:rPr lang="en-US" altLang="zh-CN" sz="3200" dirty="0" err="1"/>
              <a:t>CP_StudentSystem.h</a:t>
            </a:r>
            <a:endParaRPr lang="zh-CN" altLang="en-US" sz="3200" dirty="0"/>
          </a:p>
        </p:txBody>
      </p:sp>
      <p:sp>
        <p:nvSpPr>
          <p:cNvPr id="3" name="内容占位符 2"/>
          <p:cNvSpPr>
            <a:spLocks noGrp="1"/>
          </p:cNvSpPr>
          <p:nvPr>
            <p:ph idx="1"/>
          </p:nvPr>
        </p:nvSpPr>
        <p:spPr/>
        <p:txBody>
          <a:bodyPr>
            <a:noAutofit/>
          </a:bodyPr>
          <a:lstStyle/>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ifndef</a:t>
            </a:r>
            <a:r>
              <a:rPr lang="en-US" altLang="zh-CN" sz="2000" dirty="0">
                <a:solidFill>
                  <a:srgbClr val="000000"/>
                </a:solidFill>
                <a:latin typeface="新宋体" panose="02010609030101010101" pitchFamily="49" charset="-122"/>
                <a:ea typeface="新宋体" panose="02010609030101010101" pitchFamily="49" charset="-122"/>
              </a:rPr>
              <a:t> CP_STUDENTSYSTEM_H</a:t>
            </a:r>
          </a:p>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#define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6F008A"/>
                </a:solidFill>
                <a:latin typeface="新宋体" panose="02010609030101010101" pitchFamily="49" charset="-122"/>
                <a:ea typeface="新宋体" panose="02010609030101010101" pitchFamily="49" charset="-122"/>
              </a:rPr>
              <a:t>CP_STUDENTSYSTEM_H</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2000" dirty="0">
                <a:solidFill>
                  <a:srgbClr val="008000"/>
                </a:solidFill>
                <a:latin typeface="新宋体" panose="02010609030101010101" pitchFamily="49" charset="-122"/>
                <a:ea typeface="新宋体" panose="02010609030101010101" pitchFamily="49" charset="-122"/>
              </a:rPr>
              <a:t>// #include "</a:t>
            </a:r>
            <a:r>
              <a:rPr lang="en-US" altLang="zh-CN" sz="2000" dirty="0" err="1">
                <a:solidFill>
                  <a:srgbClr val="008000"/>
                </a:solidFill>
                <a:latin typeface="新宋体" panose="02010609030101010101" pitchFamily="49" charset="-122"/>
                <a:ea typeface="新宋体" panose="02010609030101010101" pitchFamily="49" charset="-122"/>
              </a:rPr>
              <a:t>CP_StudentSystem.h</a:t>
            </a:r>
            <a:r>
              <a:rPr lang="en-US" altLang="zh-CN" sz="2000" dirty="0">
                <a:solidFill>
                  <a:srgbClr val="008000"/>
                </a:solidFill>
                <a:latin typeface="新宋体" panose="02010609030101010101" pitchFamily="49" charset="-122"/>
                <a:ea typeface="新宋体" panose="02010609030101010101" pitchFamily="49" charset="-122"/>
              </a:rPr>
              <a: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CP_ChainDoubleLink.h</a:t>
            </a:r>
            <a:r>
              <a:rPr lang="en-US" altLang="zh-CN" sz="2000" dirty="0">
                <a:solidFill>
                  <a:srgbClr val="A31515"/>
                </a:solidFill>
                <a:latin typeface="新宋体" panose="02010609030101010101" pitchFamily="49" charset="-122"/>
                <a:ea typeface="新宋体" panose="02010609030101010101" pitchFamily="49" charset="-122"/>
              </a:rPr>
              <a: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CP_StudentSystem</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CP_ChainDoubleLink</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m_head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CP_StudentSystem</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m_head</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a:solidFill>
                  <a:srgbClr val="6F008A"/>
                </a:solidFill>
                <a:latin typeface="新宋体" panose="02010609030101010101" pitchFamily="49" charset="-122"/>
                <a:ea typeface="新宋体" panose="02010609030101010101" pitchFamily="49" charset="-122"/>
              </a:rPr>
              <a:t>NULL</a:t>
            </a:r>
            <a:r>
              <a:rPr lang="en-US" altLang="zh-CN" sz="2000" dirty="0">
                <a:solidFill>
                  <a:srgbClr val="000000"/>
                </a:solidFill>
                <a:latin typeface="新宋体" panose="02010609030101010101" pitchFamily="49" charset="-122"/>
                <a:ea typeface="新宋体" panose="02010609030101010101" pitchFamily="49" charset="-122"/>
              </a:rPr>
              <a:t>) { }</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CP_StudentSystem</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008080"/>
                </a:solidFill>
                <a:latin typeface="新宋体" panose="02010609030101010101" pitchFamily="49" charset="-122"/>
                <a:ea typeface="新宋体" panose="02010609030101010101" pitchFamily="49" charset="-122"/>
              </a:rPr>
              <a:t>delete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m_head</a:t>
            </a:r>
            <a:r>
              <a:rPr lang="en-US" altLang="zh-CN" sz="2000" dirty="0">
                <a:solidFill>
                  <a:srgbClr val="000000"/>
                </a:solidFill>
                <a:latin typeface="新宋体" panose="02010609030101010101" pitchFamily="49" charset="-122"/>
                <a:ea typeface="新宋体" panose="02010609030101010101" pitchFamily="49" charset="-122"/>
              </a:rPr>
              <a:t>; }</a:t>
            </a:r>
          </a:p>
          <a:p>
            <a:pPr marL="0" indent="0">
              <a:lnSpc>
                <a:spcPts val="20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mb_printAllStudent</a:t>
            </a:r>
            <a:r>
              <a:rPr lang="en-US" altLang="zh-CN" sz="2000" dirty="0" smtClean="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mb_printMainMenu</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smtClean="0">
                <a:solidFill>
                  <a:srgbClr val="0000FF"/>
                </a:solidFill>
                <a:latin typeface="新宋体" panose="02010609030101010101" pitchFamily="49" charset="-122"/>
                <a:ea typeface="新宋体" panose="02010609030101010101" pitchFamily="49" charset="-122"/>
              </a:rPr>
              <a:t>    void</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mb_run</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err="1">
                <a:solidFill>
                  <a:srgbClr val="008000"/>
                </a:solidFill>
                <a:latin typeface="新宋体" panose="02010609030101010101" pitchFamily="49" charset="-122"/>
                <a:ea typeface="新宋体" panose="02010609030101010101" pitchFamily="49" charset="-122"/>
              </a:rPr>
              <a:t>CP_StudentSystem</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a:t>
            </a:r>
            <a:r>
              <a:rPr lang="en-US" altLang="zh-CN" sz="2000" dirty="0" err="1" smtClean="0">
                <a:solidFill>
                  <a:srgbClr val="0000FF"/>
                </a:solidFill>
                <a:latin typeface="新宋体" panose="02010609030101010101" pitchFamily="49" charset="-122"/>
                <a:ea typeface="新宋体" panose="02010609030101010101" pitchFamily="49" charset="-122"/>
              </a:rPr>
              <a:t>endif</a:t>
            </a:r>
            <a:endParaRPr lang="en-US" altLang="zh-CN" sz="20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99185357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6"/>
            <a:ext cx="9144000" cy="387117"/>
          </a:xfrm>
        </p:spPr>
        <p:txBody>
          <a:bodyPr>
            <a:noAutofit/>
          </a:bodyPr>
          <a:lstStyle/>
          <a:p>
            <a:r>
              <a:rPr lang="zh-CN" altLang="en-US" sz="2000" dirty="0"/>
              <a:t>显示所有学生</a:t>
            </a:r>
            <a:r>
              <a:rPr lang="zh-CN" altLang="en-US" sz="2000" dirty="0" smtClean="0"/>
              <a:t>信息</a:t>
            </a:r>
            <a:r>
              <a:rPr lang="en-US" altLang="zh-CN" sz="2000" dirty="0"/>
              <a:t>: CP_StudentSystem.cpp</a:t>
            </a:r>
            <a:endParaRPr lang="zh-CN" altLang="en-US" sz="2000" dirty="0"/>
          </a:p>
        </p:txBody>
      </p:sp>
      <p:sp>
        <p:nvSpPr>
          <p:cNvPr id="3" name="内容占位符 2"/>
          <p:cNvSpPr>
            <a:spLocks noGrp="1"/>
          </p:cNvSpPr>
          <p:nvPr>
            <p:ph idx="1"/>
          </p:nvPr>
        </p:nvSpPr>
        <p:spPr>
          <a:xfrm>
            <a:off x="461963" y="390293"/>
            <a:ext cx="8220075" cy="5966058"/>
          </a:xfrm>
        </p:spPr>
        <p:txBody>
          <a:bodyPr>
            <a:noAutofit/>
          </a:body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CP_StudentSystem.h</a:t>
            </a:r>
            <a:r>
              <a:rPr lang="en-US" altLang="zh-CN" sz="1800" dirty="0">
                <a:solidFill>
                  <a:srgbClr val="A31515"/>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CP_StudentSystem</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mb_printAllStudent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m_head</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目前还没有学生。</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8000"/>
                </a:solidFill>
                <a:latin typeface="新宋体" panose="02010609030101010101" pitchFamily="49" charset="-122"/>
                <a:ea typeface="新宋体" panose="02010609030101010101" pitchFamily="49" charset="-122"/>
              </a:rPr>
              <a:t>// if</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m_head</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m_previous</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目前还没有学生。</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8000"/>
                </a:solidFill>
                <a:latin typeface="新宋体" panose="02010609030101010101" pitchFamily="49" charset="-122"/>
                <a:ea typeface="新宋体" panose="02010609030101010101" pitchFamily="49" charset="-122"/>
              </a:rPr>
              <a:t>// if</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 p = </a:t>
            </a:r>
            <a:r>
              <a:rPr lang="en-US" altLang="zh-CN" sz="1800" dirty="0" err="1">
                <a:solidFill>
                  <a:srgbClr val="000000"/>
                </a:solidFill>
                <a:latin typeface="新宋体" panose="02010609030101010101" pitchFamily="49" charset="-122"/>
                <a:ea typeface="新宋体" panose="02010609030101010101" pitchFamily="49" charset="-122"/>
              </a:rPr>
              <a:t>m_head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n = 1;</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do</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n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 </a:t>
            </a:r>
            <a:r>
              <a:rPr lang="zh-CN" altLang="en-US" sz="1800" dirty="0">
                <a:solidFill>
                  <a:srgbClr val="A31515"/>
                </a:solidFill>
                <a:latin typeface="新宋体" panose="02010609030101010101" pitchFamily="49" charset="-122"/>
                <a:ea typeface="新宋体" panose="02010609030101010101" pitchFamily="49" charset="-122"/>
              </a:rPr>
              <a:t>学号</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p-&gt;</a:t>
            </a:r>
            <a:r>
              <a:rPr lang="en-US" altLang="zh-CN" sz="1800" dirty="0" err="1">
                <a:solidFill>
                  <a:srgbClr val="000000"/>
                </a:solidFill>
                <a:latin typeface="新宋体" panose="02010609030101010101" pitchFamily="49" charset="-122"/>
                <a:ea typeface="新宋体" panose="02010609030101010101" pitchFamily="49" charset="-122"/>
              </a:rPr>
              <a:t>m_data.m_ID</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 </a:t>
            </a:r>
            <a:r>
              <a:rPr lang="zh-CN" altLang="en-US" sz="1800" dirty="0">
                <a:solidFill>
                  <a:srgbClr val="A31515"/>
                </a:solidFill>
                <a:latin typeface="新宋体" panose="02010609030101010101" pitchFamily="49" charset="-122"/>
                <a:ea typeface="新宋体" panose="02010609030101010101" pitchFamily="49" charset="-122"/>
              </a:rPr>
              <a:t>成绩</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p-&gt;</a:t>
            </a:r>
            <a:r>
              <a:rPr lang="en-US" altLang="zh-CN" sz="1800" dirty="0" err="1">
                <a:solidFill>
                  <a:srgbClr val="000000"/>
                </a:solidFill>
                <a:latin typeface="新宋体" panose="02010609030101010101" pitchFamily="49" charset="-122"/>
                <a:ea typeface="新宋体" panose="02010609030101010101" pitchFamily="49" charset="-122"/>
              </a:rPr>
              <a:t>m_data.m_score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p = p-&gt;</a:t>
            </a:r>
            <a:r>
              <a:rPr lang="en-US" altLang="zh-CN" sz="1800" dirty="0" err="1">
                <a:solidFill>
                  <a:srgbClr val="000000"/>
                </a:solidFill>
                <a:latin typeface="新宋体" panose="02010609030101010101" pitchFamily="49" charset="-122"/>
                <a:ea typeface="新宋体" panose="02010609030101010101" pitchFamily="49" charset="-122"/>
              </a:rPr>
              <a:t>m_next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while</a:t>
            </a:r>
            <a:r>
              <a:rPr lang="en-US" altLang="zh-CN" sz="1800" dirty="0">
                <a:solidFill>
                  <a:srgbClr val="000000"/>
                </a:solidFill>
                <a:latin typeface="新宋体" panose="02010609030101010101" pitchFamily="49" charset="-122"/>
                <a:ea typeface="新宋体" panose="02010609030101010101" pitchFamily="49" charset="-122"/>
              </a:rPr>
              <a:t> (p != </a:t>
            </a:r>
            <a:r>
              <a:rPr lang="en-US" altLang="zh-CN" sz="1800" dirty="0" err="1">
                <a:solidFill>
                  <a:srgbClr val="000000"/>
                </a:solidFill>
                <a:latin typeface="新宋体" panose="02010609030101010101" pitchFamily="49" charset="-122"/>
                <a:ea typeface="新宋体" panose="02010609030101010101" pitchFamily="49" charset="-122"/>
              </a:rPr>
              <a:t>m_head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CP_StudentSystem</a:t>
            </a:r>
            <a:r>
              <a:rPr lang="zh-CN" altLang="en-US" sz="1800" dirty="0">
                <a:solidFill>
                  <a:srgbClr val="008000"/>
                </a:solidFill>
                <a:latin typeface="新宋体" panose="02010609030101010101" pitchFamily="49" charset="-122"/>
                <a:ea typeface="新宋体" panose="02010609030101010101" pitchFamily="49" charset="-122"/>
              </a:rPr>
              <a:t>的成员函数</a:t>
            </a:r>
            <a:r>
              <a:rPr lang="en-US" altLang="zh-CN" sz="1800" dirty="0" err="1">
                <a:solidFill>
                  <a:srgbClr val="008000"/>
                </a:solidFill>
                <a:latin typeface="新宋体" panose="02010609030101010101" pitchFamily="49" charset="-122"/>
                <a:ea typeface="新宋体" panose="02010609030101010101" pitchFamily="49" charset="-122"/>
              </a:rPr>
              <a:t>mb_printAllStudent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94</a:t>
            </a:fld>
            <a:endParaRPr lang="zh-CN" altLang="en-US"/>
          </a:p>
        </p:txBody>
      </p:sp>
      <p:sp>
        <p:nvSpPr>
          <p:cNvPr id="6" name="Line 4"/>
          <p:cNvSpPr>
            <a:spLocks noChangeShapeType="1"/>
          </p:cNvSpPr>
          <p:nvPr/>
        </p:nvSpPr>
        <p:spPr bwMode="auto">
          <a:xfrm flipV="1">
            <a:off x="0" y="392033"/>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404192521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显示主菜单</a:t>
            </a:r>
            <a:r>
              <a:rPr lang="en-US" altLang="zh-CN" dirty="0"/>
              <a:t>: CP_StudentSystem.cpp</a:t>
            </a:r>
            <a:endParaRPr lang="zh-CN" altLang="en-US" dirty="0"/>
          </a:p>
        </p:txBody>
      </p:sp>
      <p:sp>
        <p:nvSpPr>
          <p:cNvPr id="3" name="内容占位符 2"/>
          <p:cNvSpPr>
            <a:spLocks noGrp="1"/>
          </p:cNvSpPr>
          <p:nvPr>
            <p:ph idx="1"/>
          </p:nvPr>
        </p:nvSpPr>
        <p:spPr/>
        <p:txBody>
          <a:bodyPr>
            <a:noAutofit/>
          </a:bodyPr>
          <a:lstStyle/>
          <a:p>
            <a:pPr marL="0" indent="0">
              <a:spcBef>
                <a:spcPts val="800"/>
              </a:spcBef>
              <a:buNone/>
            </a:pP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CP_StudentSystem</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mb_printMainMenu</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spcBef>
                <a:spcPts val="80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spcBef>
                <a:spcPts val="80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"\n</a:t>
            </a:r>
            <a:r>
              <a:rPr lang="zh-CN" altLang="en-US" sz="2000" dirty="0">
                <a:solidFill>
                  <a:srgbClr val="A31515"/>
                </a:solidFill>
                <a:latin typeface="新宋体" panose="02010609030101010101" pitchFamily="49" charset="-122"/>
                <a:ea typeface="新宋体" panose="02010609030101010101" pitchFamily="49" charset="-122"/>
              </a:rPr>
              <a:t>主菜单</a:t>
            </a:r>
            <a:r>
              <a:rPr lang="en-US" altLang="zh-CN" sz="2000" dirty="0">
                <a:solidFill>
                  <a:srgbClr val="A31515"/>
                </a:solidFill>
                <a:latin typeface="新宋体" panose="02010609030101010101" pitchFamily="49" charset="-122"/>
                <a:ea typeface="新宋体" panose="02010609030101010101" pitchFamily="49" charset="-122"/>
              </a:rPr>
              <a:t>:\n"</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spcBef>
                <a:spcPts val="80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"\t1: </a:t>
            </a:r>
            <a:r>
              <a:rPr lang="zh-CN" altLang="en-US" sz="2000" dirty="0">
                <a:solidFill>
                  <a:srgbClr val="A31515"/>
                </a:solidFill>
                <a:latin typeface="新宋体" panose="02010609030101010101" pitchFamily="49" charset="-122"/>
                <a:ea typeface="新宋体" panose="02010609030101010101" pitchFamily="49" charset="-122"/>
              </a:rPr>
              <a:t>添加若干位学生</a:t>
            </a:r>
            <a:r>
              <a:rPr lang="en-US" altLang="zh-CN" sz="2000" dirty="0">
                <a:solidFill>
                  <a:srgbClr val="A31515"/>
                </a:solidFill>
                <a:latin typeface="新宋体" panose="02010609030101010101" pitchFamily="49" charset="-122"/>
                <a:ea typeface="新宋体" panose="02010609030101010101" pitchFamily="49" charset="-122"/>
              </a:rPr>
              <a:t>(</a:t>
            </a:r>
            <a:r>
              <a:rPr lang="zh-CN" altLang="en-US" sz="2000" dirty="0">
                <a:solidFill>
                  <a:srgbClr val="A31515"/>
                </a:solidFill>
                <a:latin typeface="新宋体" panose="02010609030101010101" pitchFamily="49" charset="-122"/>
                <a:ea typeface="新宋体" panose="02010609030101010101" pitchFamily="49" charset="-122"/>
              </a:rPr>
              <a:t>学号 成绩</a:t>
            </a:r>
            <a:r>
              <a:rPr lang="en-US" altLang="zh-CN" sz="2000" dirty="0">
                <a:solidFill>
                  <a:srgbClr val="A31515"/>
                </a:solidFill>
                <a:latin typeface="新宋体" panose="02010609030101010101" pitchFamily="49" charset="-122"/>
                <a:ea typeface="新宋体" panose="02010609030101010101" pitchFamily="49" charset="-122"/>
              </a:rPr>
              <a:t>)</a:t>
            </a:r>
            <a:r>
              <a:rPr lang="zh-CN" altLang="en-US" sz="2000" dirty="0">
                <a:solidFill>
                  <a:srgbClr val="A31515"/>
                </a:solidFill>
                <a:latin typeface="新宋体" panose="02010609030101010101" pitchFamily="49" charset="-122"/>
                <a:ea typeface="新宋体" panose="02010609030101010101" pitchFamily="49" charset="-122"/>
              </a:rPr>
              <a:t>，以</a:t>
            </a:r>
            <a:r>
              <a:rPr lang="en-US" altLang="zh-CN" sz="2000" dirty="0">
                <a:solidFill>
                  <a:srgbClr val="A31515"/>
                </a:solidFill>
                <a:latin typeface="新宋体" panose="02010609030101010101" pitchFamily="49" charset="-122"/>
                <a:ea typeface="新宋体" panose="02010609030101010101" pitchFamily="49" charset="-122"/>
              </a:rPr>
              <a:t>0</a:t>
            </a:r>
            <a:r>
              <a:rPr lang="zh-CN" altLang="en-US" sz="2000" dirty="0">
                <a:solidFill>
                  <a:srgbClr val="A31515"/>
                </a:solidFill>
                <a:latin typeface="新宋体" panose="02010609030101010101" pitchFamily="49" charset="-122"/>
                <a:ea typeface="新宋体" panose="02010609030101010101" pitchFamily="49" charset="-122"/>
              </a:rPr>
              <a:t>结束。</a:t>
            </a:r>
            <a:r>
              <a:rPr lang="en-US" altLang="zh-CN" sz="2000" dirty="0">
                <a:solidFill>
                  <a:srgbClr val="A31515"/>
                </a:solidFill>
                <a:latin typeface="新宋体" panose="02010609030101010101" pitchFamily="49" charset="-122"/>
                <a:ea typeface="新宋体" panose="02010609030101010101" pitchFamily="49" charset="-122"/>
              </a:rPr>
              <a:t>\n"</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spcBef>
                <a:spcPts val="80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"\t2: </a:t>
            </a:r>
            <a:r>
              <a:rPr lang="zh-CN" altLang="en-US" sz="2000" dirty="0">
                <a:solidFill>
                  <a:srgbClr val="A31515"/>
                </a:solidFill>
                <a:latin typeface="新宋体" panose="02010609030101010101" pitchFamily="49" charset="-122"/>
                <a:ea typeface="新宋体" panose="02010609030101010101" pitchFamily="49" charset="-122"/>
              </a:rPr>
              <a:t>删除第</a:t>
            </a:r>
            <a:r>
              <a:rPr lang="en-US" altLang="zh-CN" sz="2000" dirty="0">
                <a:solidFill>
                  <a:srgbClr val="A31515"/>
                </a:solidFill>
                <a:latin typeface="新宋体" panose="02010609030101010101" pitchFamily="49" charset="-122"/>
                <a:ea typeface="新宋体" panose="02010609030101010101" pitchFamily="49" charset="-122"/>
              </a:rPr>
              <a:t>1</a:t>
            </a:r>
            <a:r>
              <a:rPr lang="zh-CN" altLang="en-US" sz="2000" dirty="0">
                <a:solidFill>
                  <a:srgbClr val="A31515"/>
                </a:solidFill>
                <a:latin typeface="新宋体" panose="02010609030101010101" pitchFamily="49" charset="-122"/>
                <a:ea typeface="新宋体" panose="02010609030101010101" pitchFamily="49" charset="-122"/>
              </a:rPr>
              <a:t>位指定学号的学生。</a:t>
            </a:r>
            <a:r>
              <a:rPr lang="en-US" altLang="zh-CN" sz="2000" dirty="0">
                <a:solidFill>
                  <a:srgbClr val="A31515"/>
                </a:solidFill>
                <a:latin typeface="新宋体" panose="02010609030101010101" pitchFamily="49" charset="-122"/>
                <a:ea typeface="新宋体" panose="02010609030101010101" pitchFamily="49" charset="-122"/>
              </a:rPr>
              <a:t>\n"</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spcBef>
                <a:spcPts val="80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"\t3: </a:t>
            </a:r>
            <a:r>
              <a:rPr lang="zh-CN" altLang="en-US" sz="2000" dirty="0">
                <a:solidFill>
                  <a:srgbClr val="A31515"/>
                </a:solidFill>
                <a:latin typeface="新宋体" panose="02010609030101010101" pitchFamily="49" charset="-122"/>
                <a:ea typeface="新宋体" panose="02010609030101010101" pitchFamily="49" charset="-122"/>
              </a:rPr>
              <a:t>删除所有学生。</a:t>
            </a:r>
            <a:r>
              <a:rPr lang="en-US" altLang="zh-CN" sz="2000" dirty="0">
                <a:solidFill>
                  <a:srgbClr val="A31515"/>
                </a:solidFill>
                <a:latin typeface="新宋体" panose="02010609030101010101" pitchFamily="49" charset="-122"/>
                <a:ea typeface="新宋体" panose="02010609030101010101" pitchFamily="49" charset="-122"/>
              </a:rPr>
              <a:t>\n"</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spcBef>
                <a:spcPts val="80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"\t4: </a:t>
            </a:r>
            <a:r>
              <a:rPr lang="zh-CN" altLang="en-US" sz="2000" dirty="0">
                <a:solidFill>
                  <a:srgbClr val="A31515"/>
                </a:solidFill>
                <a:latin typeface="新宋体" panose="02010609030101010101" pitchFamily="49" charset="-122"/>
                <a:ea typeface="新宋体" panose="02010609030101010101" pitchFamily="49" charset="-122"/>
              </a:rPr>
              <a:t>按学号排序所有学生。</a:t>
            </a:r>
            <a:r>
              <a:rPr lang="en-US" altLang="zh-CN" sz="2000" dirty="0">
                <a:solidFill>
                  <a:srgbClr val="A31515"/>
                </a:solidFill>
                <a:latin typeface="新宋体" panose="02010609030101010101" pitchFamily="49" charset="-122"/>
                <a:ea typeface="新宋体" panose="02010609030101010101" pitchFamily="49" charset="-122"/>
              </a:rPr>
              <a:t>\n"</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spcBef>
                <a:spcPts val="80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"\t5: </a:t>
            </a:r>
            <a:r>
              <a:rPr lang="zh-CN" altLang="en-US" sz="2000" dirty="0">
                <a:solidFill>
                  <a:srgbClr val="A31515"/>
                </a:solidFill>
                <a:latin typeface="新宋体" panose="02010609030101010101" pitchFamily="49" charset="-122"/>
                <a:ea typeface="新宋体" panose="02010609030101010101" pitchFamily="49" charset="-122"/>
              </a:rPr>
              <a:t>按成绩排序所有学生。</a:t>
            </a:r>
            <a:r>
              <a:rPr lang="en-US" altLang="zh-CN" sz="2000" dirty="0">
                <a:solidFill>
                  <a:srgbClr val="A31515"/>
                </a:solidFill>
                <a:latin typeface="新宋体" panose="02010609030101010101" pitchFamily="49" charset="-122"/>
                <a:ea typeface="新宋体" panose="02010609030101010101" pitchFamily="49" charset="-122"/>
              </a:rPr>
              <a:t>\n"</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spcBef>
                <a:spcPts val="80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"\t6: </a:t>
            </a:r>
            <a:r>
              <a:rPr lang="zh-CN" altLang="en-US" sz="2000" dirty="0">
                <a:solidFill>
                  <a:srgbClr val="A31515"/>
                </a:solidFill>
                <a:latin typeface="新宋体" panose="02010609030101010101" pitchFamily="49" charset="-122"/>
                <a:ea typeface="新宋体" panose="02010609030101010101" pitchFamily="49" charset="-122"/>
              </a:rPr>
              <a:t>显示所有学生信息。</a:t>
            </a:r>
            <a:r>
              <a:rPr lang="en-US" altLang="zh-CN" sz="2000" dirty="0">
                <a:solidFill>
                  <a:srgbClr val="A31515"/>
                </a:solidFill>
                <a:latin typeface="新宋体" panose="02010609030101010101" pitchFamily="49" charset="-122"/>
                <a:ea typeface="新宋体" panose="02010609030101010101" pitchFamily="49" charset="-122"/>
              </a:rPr>
              <a:t>\n"</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spcBef>
                <a:spcPts val="80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"\t-1: </a:t>
            </a:r>
            <a:r>
              <a:rPr lang="zh-CN" altLang="en-US" sz="2000" dirty="0">
                <a:solidFill>
                  <a:srgbClr val="A31515"/>
                </a:solidFill>
                <a:latin typeface="新宋体" panose="02010609030101010101" pitchFamily="49" charset="-122"/>
                <a:ea typeface="新宋体" panose="02010609030101010101" pitchFamily="49" charset="-122"/>
              </a:rPr>
              <a:t>退出。</a:t>
            </a:r>
            <a:r>
              <a:rPr lang="en-US" altLang="zh-CN" sz="2000" dirty="0">
                <a:solidFill>
                  <a:srgbClr val="A31515"/>
                </a:solidFill>
                <a:latin typeface="新宋体" panose="02010609030101010101" pitchFamily="49" charset="-122"/>
                <a:ea typeface="新宋体" panose="02010609030101010101" pitchFamily="49" charset="-122"/>
              </a:rPr>
              <a:t>\n"</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spcBef>
                <a:spcPts val="80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zh-CN" altLang="en-US" sz="2000" dirty="0">
                <a:solidFill>
                  <a:srgbClr val="A31515"/>
                </a:solidFill>
                <a:latin typeface="新宋体" panose="02010609030101010101" pitchFamily="49" charset="-122"/>
                <a:ea typeface="新宋体" panose="02010609030101010101" pitchFamily="49" charset="-122"/>
              </a:rPr>
              <a:t>请输入</a:t>
            </a:r>
            <a:r>
              <a:rPr lang="en-US" altLang="zh-CN" sz="2000" dirty="0">
                <a:solidFill>
                  <a:srgbClr val="A31515"/>
                </a:solidFill>
                <a:latin typeface="新宋体" panose="02010609030101010101" pitchFamily="49" charset="-122"/>
                <a:ea typeface="新宋体" panose="02010609030101010101" pitchFamily="49" charset="-122"/>
              </a:rPr>
              <a:t>1</a:t>
            </a:r>
            <a:r>
              <a:rPr lang="zh-CN" altLang="en-US"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A31515"/>
                </a:solidFill>
                <a:latin typeface="新宋体" panose="02010609030101010101" pitchFamily="49" charset="-122"/>
                <a:ea typeface="新宋体" panose="02010609030101010101" pitchFamily="49" charset="-122"/>
              </a:rPr>
              <a:t>2</a:t>
            </a:r>
            <a:r>
              <a:rPr lang="zh-CN" altLang="en-US"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A31515"/>
                </a:solidFill>
                <a:latin typeface="新宋体" panose="02010609030101010101" pitchFamily="49" charset="-122"/>
                <a:ea typeface="新宋体" panose="02010609030101010101" pitchFamily="49" charset="-122"/>
              </a:rPr>
              <a:t>3</a:t>
            </a:r>
            <a:r>
              <a:rPr lang="zh-CN" altLang="en-US"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A31515"/>
                </a:solidFill>
                <a:latin typeface="新宋体" panose="02010609030101010101" pitchFamily="49" charset="-122"/>
                <a:ea typeface="新宋体" panose="02010609030101010101" pitchFamily="49" charset="-122"/>
              </a:rPr>
              <a:t>4</a:t>
            </a:r>
            <a:r>
              <a:rPr lang="zh-CN" altLang="en-US"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A31515"/>
                </a:solidFill>
                <a:latin typeface="新宋体" panose="02010609030101010101" pitchFamily="49" charset="-122"/>
                <a:ea typeface="新宋体" panose="02010609030101010101" pitchFamily="49" charset="-122"/>
              </a:rPr>
              <a:t>5</a:t>
            </a:r>
            <a:r>
              <a:rPr lang="zh-CN" altLang="en-US"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A31515"/>
                </a:solidFill>
                <a:latin typeface="新宋体" panose="02010609030101010101" pitchFamily="49" charset="-122"/>
                <a:ea typeface="新宋体" panose="02010609030101010101" pitchFamily="49" charset="-122"/>
              </a:rPr>
              <a:t>6</a:t>
            </a:r>
            <a:r>
              <a:rPr lang="zh-CN" altLang="en-US" sz="2000" dirty="0">
                <a:solidFill>
                  <a:srgbClr val="A31515"/>
                </a:solidFill>
                <a:latin typeface="新宋体" panose="02010609030101010101" pitchFamily="49" charset="-122"/>
                <a:ea typeface="新宋体" panose="02010609030101010101" pitchFamily="49" charset="-122"/>
              </a:rPr>
              <a:t>或</a:t>
            </a:r>
            <a:r>
              <a:rPr lang="en-US" altLang="zh-CN" sz="2000" dirty="0">
                <a:solidFill>
                  <a:srgbClr val="A31515"/>
                </a:solidFill>
                <a:latin typeface="新宋体" panose="02010609030101010101" pitchFamily="49" charset="-122"/>
                <a:ea typeface="新宋体" panose="02010609030101010101" pitchFamily="49" charset="-122"/>
              </a:rPr>
              <a:t>-1:"</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spcBef>
                <a:spcPts val="80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err="1">
                <a:solidFill>
                  <a:srgbClr val="008000"/>
                </a:solidFill>
                <a:latin typeface="新宋体" panose="02010609030101010101" pitchFamily="49" charset="-122"/>
                <a:ea typeface="新宋体" panose="02010609030101010101" pitchFamily="49" charset="-122"/>
              </a:rPr>
              <a:t>CP_StudentSystem</a:t>
            </a:r>
            <a:r>
              <a:rPr lang="zh-CN" altLang="en-US" sz="2000" dirty="0">
                <a:solidFill>
                  <a:srgbClr val="008000"/>
                </a:solidFill>
                <a:latin typeface="新宋体" panose="02010609030101010101" pitchFamily="49" charset="-122"/>
                <a:ea typeface="新宋体" panose="02010609030101010101" pitchFamily="49" charset="-122"/>
              </a:rPr>
              <a:t>的成员函数</a:t>
            </a:r>
            <a:r>
              <a:rPr lang="en-US" altLang="zh-CN" sz="2000" dirty="0" err="1">
                <a:solidFill>
                  <a:srgbClr val="008000"/>
                </a:solidFill>
                <a:latin typeface="新宋体" panose="02010609030101010101" pitchFamily="49" charset="-122"/>
                <a:ea typeface="新宋体" panose="02010609030101010101" pitchFamily="49" charset="-122"/>
              </a:rPr>
              <a:t>mb_printMainMenu</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13219741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命令处理</a:t>
            </a:r>
            <a:r>
              <a:rPr lang="en-US" altLang="zh-CN" dirty="0"/>
              <a:t>: CP_StudentSystem.cpp</a:t>
            </a:r>
            <a:endParaRPr lang="zh-CN" altLang="en-US" dirty="0"/>
          </a:p>
        </p:txBody>
      </p:sp>
      <p:sp>
        <p:nvSpPr>
          <p:cNvPr id="3" name="内容占位符 2"/>
          <p:cNvSpPr>
            <a:spLocks noGrp="1"/>
          </p:cNvSpPr>
          <p:nvPr>
            <p:ph idx="1"/>
          </p:nvPr>
        </p:nvSpPr>
        <p:spPr/>
        <p:txBody>
          <a:bodyPr>
            <a:noAutofit/>
          </a:bodyPr>
          <a:lstStyle/>
          <a:p>
            <a:pPr marL="0" indent="0">
              <a:lnSpc>
                <a:spcPts val="24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CP_StudentSystem</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mb_run</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m_head</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008080"/>
                </a:solidFill>
                <a:latin typeface="新宋体" panose="02010609030101010101" pitchFamily="49" charset="-122"/>
                <a:ea typeface="新宋体" panose="02010609030101010101" pitchFamily="49" charset="-122"/>
              </a:rPr>
              <a:t>new</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CP_ChainDoubleLink</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if</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m_head</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6F008A"/>
                </a:solidFill>
                <a:latin typeface="新宋体" panose="02010609030101010101" pitchFamily="49" charset="-122"/>
                <a:ea typeface="新宋体" panose="02010609030101010101" pitchFamily="49" charset="-122"/>
              </a:rPr>
              <a:t>NULL</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CP_Student</a:t>
            </a:r>
            <a:r>
              <a:rPr lang="en-US" altLang="zh-CN" sz="2000" dirty="0">
                <a:solidFill>
                  <a:srgbClr val="000000"/>
                </a:solidFill>
                <a:latin typeface="新宋体" panose="02010609030101010101" pitchFamily="49" charset="-122"/>
                <a:ea typeface="新宋体" panose="02010609030101010101" pitchFamily="49" charset="-122"/>
              </a:rPr>
              <a:t> s;</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CP_ChainDoubleLink</a:t>
            </a:r>
            <a:r>
              <a:rPr lang="en-US" altLang="zh-CN" sz="2000" dirty="0">
                <a:solidFill>
                  <a:srgbClr val="000000"/>
                </a:solidFill>
                <a:latin typeface="新宋体" panose="02010609030101010101" pitchFamily="49" charset="-122"/>
                <a:ea typeface="新宋体" panose="02010609030101010101" pitchFamily="49" charset="-122"/>
              </a:rPr>
              <a:t> *p;</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c;</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do</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r>
              <a:rPr lang="zh-CN" altLang="en-US"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c = 10;</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mb_printMainMenu</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cin</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&gt;&gt;</a:t>
            </a:r>
            <a:r>
              <a:rPr lang="en-US" altLang="zh-CN" sz="2000" dirty="0">
                <a:solidFill>
                  <a:srgbClr val="000000"/>
                </a:solidFill>
                <a:latin typeface="新宋体" panose="02010609030101010101" pitchFamily="49" charset="-122"/>
                <a:ea typeface="新宋体" panose="02010609030101010101" pitchFamily="49" charset="-122"/>
              </a:rPr>
              <a:t> c;</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if</a:t>
            </a:r>
            <a:r>
              <a:rPr lang="en-US" altLang="zh-CN" sz="2000" dirty="0">
                <a:solidFill>
                  <a:srgbClr val="000000"/>
                </a:solidFill>
                <a:latin typeface="新宋体" panose="02010609030101010101" pitchFamily="49" charset="-122"/>
                <a:ea typeface="新宋体" panose="02010609030101010101" pitchFamily="49" charset="-122"/>
              </a:rPr>
              <a:t> (c&gt;9)</a:t>
            </a:r>
          </a:p>
          <a:p>
            <a:pPr marL="0" indent="0">
              <a:lnSpc>
                <a:spcPts val="2400"/>
              </a:lnSpc>
              <a:spcBef>
                <a:spcPts val="0"/>
              </a:spcBef>
              <a:buNone/>
            </a:pPr>
            <a:r>
              <a:rPr lang="zh-CN" altLang="en-US"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zh-CN" altLang="en-US"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zh-CN" altLang="en-US" sz="2000" dirty="0">
                <a:solidFill>
                  <a:srgbClr val="A31515"/>
                </a:solidFill>
                <a:latin typeface="新宋体" panose="02010609030101010101" pitchFamily="49" charset="-122"/>
                <a:ea typeface="新宋体" panose="02010609030101010101" pitchFamily="49" charset="-122"/>
              </a:rPr>
              <a:t>错误</a:t>
            </a:r>
            <a:r>
              <a:rPr lang="en-US" altLang="zh-CN" sz="2000" dirty="0">
                <a:solidFill>
                  <a:srgbClr val="A31515"/>
                </a:solidFill>
                <a:latin typeface="新宋体" panose="02010609030101010101" pitchFamily="49" charset="-122"/>
                <a:ea typeface="新宋体" panose="02010609030101010101" pitchFamily="49" charset="-122"/>
              </a:rPr>
              <a:t>: </a:t>
            </a:r>
            <a:r>
              <a:rPr lang="zh-CN" altLang="en-US" sz="2000" dirty="0">
                <a:solidFill>
                  <a:srgbClr val="A31515"/>
                </a:solidFill>
                <a:latin typeface="新宋体" panose="02010609030101010101" pitchFamily="49" charset="-122"/>
                <a:ea typeface="新宋体" panose="02010609030101010101" pitchFamily="49" charset="-122"/>
              </a:rPr>
              <a:t>输入格式有误</a:t>
            </a:r>
            <a:r>
              <a:rPr lang="en-US" altLang="zh-CN" sz="2000" dirty="0">
                <a:solidFill>
                  <a:srgbClr val="A31515"/>
                </a:solidFill>
                <a:latin typeface="新宋体" panose="02010609030101010101" pitchFamily="49" charset="-122"/>
                <a:ea typeface="新宋体" panose="02010609030101010101" pitchFamily="49" charset="-122"/>
              </a:rPr>
              <a:t>!\n"</a:t>
            </a:r>
            <a:r>
              <a:rPr lang="en-US" altLang="zh-CN" sz="2000" dirty="0">
                <a:solidFill>
                  <a:srgbClr val="000000"/>
                </a:solidFill>
                <a:latin typeface="新宋体" panose="02010609030101010101" pitchFamily="49" charset="-122"/>
                <a:ea typeface="新宋体" panose="02010609030101010101" pitchFamily="49" charset="-122"/>
              </a:rPr>
              <a:t>;</a:t>
            </a:r>
            <a:endParaRPr lang="zh-CN" altLang="en-US" sz="2000"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2155057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6"/>
            <a:ext cx="9144000" cy="779159"/>
          </a:xfrm>
        </p:spPr>
        <p:txBody>
          <a:bodyPr/>
          <a:lstStyle/>
          <a:p>
            <a:r>
              <a:rPr lang="zh-CN" altLang="en-US" dirty="0" smtClean="0"/>
              <a:t>命令处理</a:t>
            </a:r>
            <a:r>
              <a:rPr lang="en-US" altLang="zh-CN" dirty="0"/>
              <a:t>: CP_StudentSystem.cpp</a:t>
            </a:r>
            <a:endParaRPr lang="zh-CN" altLang="en-US" dirty="0"/>
          </a:p>
        </p:txBody>
      </p:sp>
      <p:sp>
        <p:nvSpPr>
          <p:cNvPr id="3" name="内容占位符 2"/>
          <p:cNvSpPr>
            <a:spLocks noGrp="1"/>
          </p:cNvSpPr>
          <p:nvPr>
            <p:ph idx="1"/>
          </p:nvPr>
        </p:nvSpPr>
        <p:spPr>
          <a:xfrm>
            <a:off x="461963" y="802888"/>
            <a:ext cx="8220075" cy="5553463"/>
          </a:xfrm>
        </p:spPr>
        <p:txBody>
          <a:bodyPr>
            <a:noAutofit/>
          </a:bodyPr>
          <a:lstStyle/>
          <a:p>
            <a:pPr marL="0" indent="0">
              <a:lnSpc>
                <a:spcPts val="18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switch</a:t>
            </a:r>
            <a:r>
              <a:rPr lang="en-US" altLang="zh-CN" sz="1800" dirty="0">
                <a:solidFill>
                  <a:srgbClr val="000000"/>
                </a:solidFill>
                <a:latin typeface="新宋体" panose="02010609030101010101" pitchFamily="49" charset="-122"/>
                <a:ea typeface="新宋体" panose="02010609030101010101" pitchFamily="49" charset="-122"/>
              </a:rPr>
              <a:t> (c)</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case</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1: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添加若干位学生</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学号 成绩</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，以</a:t>
            </a:r>
            <a:r>
              <a:rPr lang="en-US" altLang="zh-CN" sz="1800" dirty="0">
                <a:solidFill>
                  <a:srgbClr val="008000"/>
                </a:solidFill>
                <a:latin typeface="新宋体" panose="02010609030101010101" pitchFamily="49" charset="-122"/>
                <a:ea typeface="新宋体" panose="02010609030101010101" pitchFamily="49" charset="-122"/>
              </a:rPr>
              <a:t>0</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do</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s.m_ID</a:t>
            </a:r>
            <a:r>
              <a:rPr lang="en-US" altLang="zh-CN" sz="1800" dirty="0">
                <a:solidFill>
                  <a:srgbClr val="000000"/>
                </a:solidFill>
                <a:latin typeface="新宋体" panose="02010609030101010101" pitchFamily="49" charset="-122"/>
                <a:ea typeface="新宋体" panose="02010609030101010101" pitchFamily="49" charset="-122"/>
              </a:rPr>
              <a:t> =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s.m_score</a:t>
            </a:r>
            <a:r>
              <a:rPr lang="en-US" altLang="zh-CN" sz="1800" dirty="0">
                <a:solidFill>
                  <a:srgbClr val="000000"/>
                </a:solidFill>
                <a:latin typeface="新宋体" panose="02010609030101010101" pitchFamily="49" charset="-122"/>
                <a:ea typeface="新宋体" panose="02010609030101010101" pitchFamily="49" charset="-122"/>
              </a:rPr>
              <a:t> = -1;</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添加学生的学号与成绩，以</a:t>
            </a:r>
            <a:r>
              <a:rPr lang="en-US" altLang="zh-CN" sz="1800" dirty="0">
                <a:solidFill>
                  <a:srgbClr val="A31515"/>
                </a:solidFill>
                <a:latin typeface="新宋体" panose="02010609030101010101" pitchFamily="49" charset="-122"/>
                <a:ea typeface="新宋体" panose="02010609030101010101" pitchFamily="49" charset="-122"/>
              </a:rPr>
              <a:t>0</a:t>
            </a:r>
            <a:r>
              <a:rPr lang="zh-CN" altLang="en-US" sz="1800" dirty="0">
                <a:solidFill>
                  <a:srgbClr val="A31515"/>
                </a:solidFill>
                <a:latin typeface="新宋体" panose="02010609030101010101" pitchFamily="49" charset="-122"/>
                <a:ea typeface="新宋体" panose="02010609030101010101" pitchFamily="49" charset="-122"/>
              </a:rPr>
              <a:t>结束</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cin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&gt;&gt;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s.m_ID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s.m_ID</a:t>
            </a:r>
            <a:r>
              <a:rPr lang="en-US" altLang="zh-CN" sz="1800" dirty="0">
                <a:solidFill>
                  <a:srgbClr val="000000"/>
                </a:solidFill>
                <a:latin typeface="新宋体" panose="02010609030101010101" pitchFamily="49" charset="-122"/>
                <a:ea typeface="新宋体" panose="02010609030101010101" pitchFamily="49" charset="-122"/>
              </a:rPr>
              <a:t> &gt;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cin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&gt;&gt;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s.m_score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s.m_ID</a:t>
            </a:r>
            <a:r>
              <a:rPr lang="en-US" altLang="zh-CN" sz="1800" dirty="0">
                <a:solidFill>
                  <a:srgbClr val="000000"/>
                </a:solidFill>
                <a:latin typeface="新宋体" panose="02010609030101010101" pitchFamily="49" charset="-122"/>
                <a:ea typeface="新宋体" panose="02010609030101010101" pitchFamily="49" charset="-122"/>
              </a:rPr>
              <a:t> &lt;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学号不能小于</a:t>
            </a:r>
            <a:r>
              <a:rPr lang="en-US" altLang="zh-CN" sz="1800" dirty="0">
                <a:solidFill>
                  <a:srgbClr val="A31515"/>
                </a:solidFill>
                <a:latin typeface="新宋体" panose="02010609030101010101" pitchFamily="49" charset="-122"/>
                <a:ea typeface="新宋体" panose="02010609030101010101" pitchFamily="49" charset="-122"/>
              </a:rPr>
              <a:t>0"</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s.m_ID</a:t>
            </a:r>
            <a:r>
              <a:rPr lang="en-US" altLang="zh-CN" sz="1800" dirty="0">
                <a:solidFill>
                  <a:srgbClr val="000000"/>
                </a:solidFill>
                <a:latin typeface="新宋体" panose="02010609030101010101" pitchFamily="49" charset="-122"/>
                <a:ea typeface="新宋体" panose="02010609030101010101" pitchFamily="49" charset="-122"/>
              </a:rPr>
              <a:t> &gt; 0) &amp;&amp; (</a:t>
            </a:r>
            <a:r>
              <a:rPr lang="en-US" altLang="zh-CN" sz="1800" dirty="0" err="1">
                <a:solidFill>
                  <a:srgbClr val="000000"/>
                </a:solidFill>
                <a:latin typeface="新宋体" panose="02010609030101010101" pitchFamily="49" charset="-122"/>
                <a:ea typeface="新宋体" panose="02010609030101010101" pitchFamily="49" charset="-122"/>
              </a:rPr>
              <a:t>s.m_score</a:t>
            </a:r>
            <a:r>
              <a:rPr lang="en-US" altLang="zh-CN" sz="1800" dirty="0">
                <a:solidFill>
                  <a:srgbClr val="000000"/>
                </a:solidFill>
                <a:latin typeface="新宋体" panose="02010609030101010101" pitchFamily="49" charset="-122"/>
                <a:ea typeface="新宋体" panose="02010609030101010101" pitchFamily="49" charset="-122"/>
              </a:rPr>
              <a:t> &lt;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成绩不能小于</a:t>
            </a:r>
            <a:r>
              <a:rPr lang="en-US" altLang="zh-CN" sz="1800" dirty="0">
                <a:solidFill>
                  <a:srgbClr val="A31515"/>
                </a:solidFill>
                <a:latin typeface="新宋体" panose="02010609030101010101" pitchFamily="49" charset="-122"/>
                <a:ea typeface="新宋体" panose="02010609030101010101" pitchFamily="49" charset="-122"/>
              </a:rPr>
              <a:t>0"</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s.m_ID</a:t>
            </a:r>
            <a:r>
              <a:rPr lang="en-US" altLang="zh-CN" sz="1800" dirty="0">
                <a:solidFill>
                  <a:srgbClr val="000000"/>
                </a:solidFill>
                <a:latin typeface="新宋体" panose="02010609030101010101" pitchFamily="49" charset="-122"/>
                <a:ea typeface="新宋体" panose="02010609030101010101" pitchFamily="49" charset="-122"/>
              </a:rPr>
              <a:t> &gt; 0) &amp;&amp; (</a:t>
            </a:r>
            <a:r>
              <a:rPr lang="en-US" altLang="zh-CN" sz="1800" dirty="0" err="1">
                <a:solidFill>
                  <a:srgbClr val="000000"/>
                </a:solidFill>
                <a:latin typeface="新宋体" panose="02010609030101010101" pitchFamily="49" charset="-122"/>
                <a:ea typeface="新宋体" panose="02010609030101010101" pitchFamily="49" charset="-122"/>
              </a:rPr>
              <a:t>s.m_score</a:t>
            </a:r>
            <a:r>
              <a:rPr lang="en-US" altLang="zh-CN" sz="1800" dirty="0">
                <a:solidFill>
                  <a:srgbClr val="000000"/>
                </a:solidFill>
                <a:latin typeface="新宋体" panose="02010609030101010101" pitchFamily="49" charset="-122"/>
                <a:ea typeface="新宋体" panose="02010609030101010101" pitchFamily="49" charset="-122"/>
              </a:rPr>
              <a:t> &gt;= 0))</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p = </a:t>
            </a:r>
            <a:r>
              <a:rPr lang="en-US" altLang="zh-CN" sz="1800" dirty="0" err="1">
                <a:solidFill>
                  <a:srgbClr val="000000"/>
                </a:solidFill>
                <a:latin typeface="新宋体" panose="02010609030101010101" pitchFamily="49" charset="-122"/>
                <a:ea typeface="新宋体" panose="02010609030101010101" pitchFamily="49" charset="-122"/>
              </a:rPr>
              <a:t>m_head</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mb_createNode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(p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p-&gt;</a:t>
            </a:r>
            <a:r>
              <a:rPr lang="en-US" altLang="zh-CN" sz="1800" dirty="0" err="1">
                <a:solidFill>
                  <a:srgbClr val="000000"/>
                </a:solidFill>
                <a:latin typeface="新宋体" panose="02010609030101010101" pitchFamily="49" charset="-122"/>
                <a:ea typeface="新宋体" panose="02010609030101010101" pitchFamily="49" charset="-122"/>
              </a:rPr>
              <a:t>m_data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s;</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else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内存申请失败</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8000"/>
                </a:solidFill>
                <a:latin typeface="新宋体" panose="02010609030101010101" pitchFamily="49" charset="-122"/>
                <a:ea typeface="新宋体" panose="02010609030101010101" pitchFamily="49" charset="-122"/>
              </a:rPr>
              <a:t>// if</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while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s.m_ID</a:t>
            </a:r>
            <a:r>
              <a:rPr lang="en-US" altLang="zh-CN" sz="1800" dirty="0">
                <a:solidFill>
                  <a:srgbClr val="000000"/>
                </a:solidFill>
                <a:latin typeface="新宋体" panose="02010609030101010101" pitchFamily="49" charset="-122"/>
                <a:ea typeface="新宋体" panose="02010609030101010101" pitchFamily="49" charset="-122"/>
              </a:rPr>
              <a:t> &gt;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break</a:t>
            </a:r>
            <a:r>
              <a:rPr lang="en-US" altLang="zh-CN" sz="1800" dirty="0">
                <a:solidFill>
                  <a:srgbClr val="000000"/>
                </a:solidFill>
                <a:latin typeface="新宋体" panose="02010609030101010101" pitchFamily="49" charset="-122"/>
                <a:ea typeface="新宋体" panose="02010609030101010101" pitchFamily="49" charset="-122"/>
              </a:rPr>
              <a:t>;</a:t>
            </a:r>
            <a:endParaRPr lang="zh-CN" altLang="en-US" sz="1800"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97</a:t>
            </a:fld>
            <a:endParaRPr lang="zh-CN" altLang="en-US"/>
          </a:p>
        </p:txBody>
      </p:sp>
      <p:sp>
        <p:nvSpPr>
          <p:cNvPr id="6" name="Line 4"/>
          <p:cNvSpPr>
            <a:spLocks noChangeShapeType="1"/>
          </p:cNvSpPr>
          <p:nvPr/>
        </p:nvSpPr>
        <p:spPr bwMode="auto">
          <a:xfrm flipV="1">
            <a:off x="0" y="782335"/>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89152324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7"/>
            <a:ext cx="9144000" cy="957574"/>
          </a:xfrm>
        </p:spPr>
        <p:txBody>
          <a:bodyPr/>
          <a:lstStyle/>
          <a:p>
            <a:r>
              <a:rPr lang="zh-CN" altLang="en-US" dirty="0" smtClean="0"/>
              <a:t>命令处理</a:t>
            </a:r>
            <a:r>
              <a:rPr lang="en-US" altLang="zh-CN" dirty="0"/>
              <a:t>: CP_StudentSystem.cpp</a:t>
            </a:r>
            <a:endParaRPr lang="zh-CN" altLang="en-US" dirty="0"/>
          </a:p>
        </p:txBody>
      </p:sp>
      <p:sp>
        <p:nvSpPr>
          <p:cNvPr id="3" name="内容占位符 2"/>
          <p:cNvSpPr>
            <a:spLocks noGrp="1"/>
          </p:cNvSpPr>
          <p:nvPr>
            <p:ph idx="1"/>
          </p:nvPr>
        </p:nvSpPr>
        <p:spPr>
          <a:xfrm>
            <a:off x="461963" y="1037063"/>
            <a:ext cx="8220075" cy="5319288"/>
          </a:xfrm>
        </p:spPr>
        <p:txBody>
          <a:bodyPr>
            <a:noAutofit/>
          </a:bodyPr>
          <a:lstStyle/>
          <a:p>
            <a:pPr marL="0" indent="0">
              <a:lnSpc>
                <a:spcPts val="1800"/>
              </a:lnSpc>
              <a:spcBef>
                <a:spcPts val="0"/>
              </a:spcBef>
              <a:buNone/>
            </a:pPr>
            <a:r>
              <a:rPr lang="zh-CN" altLang="en-US"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case</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2: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删除第</a:t>
            </a:r>
            <a:r>
              <a:rPr lang="en-US" altLang="zh-CN" sz="1800" dirty="0">
                <a:solidFill>
                  <a:srgbClr val="008000"/>
                </a:solidFill>
                <a:latin typeface="新宋体" panose="02010609030101010101" pitchFamily="49" charset="-122"/>
                <a:ea typeface="新宋体" panose="02010609030101010101" pitchFamily="49" charset="-122"/>
              </a:rPr>
              <a:t>1</a:t>
            </a:r>
            <a:r>
              <a:rPr lang="zh-CN" altLang="en-US" sz="1800" dirty="0">
                <a:solidFill>
                  <a:srgbClr val="008000"/>
                </a:solidFill>
                <a:latin typeface="新宋体" panose="02010609030101010101" pitchFamily="49" charset="-122"/>
                <a:ea typeface="新宋体" panose="02010609030101010101" pitchFamily="49" charset="-122"/>
              </a:rPr>
              <a:t>位指定学号的学生。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删除学生，请输入这位学生的学号</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s.m_ID</a:t>
            </a:r>
            <a:r>
              <a:rPr lang="en-US" altLang="zh-CN" sz="1800" dirty="0">
                <a:solidFill>
                  <a:srgbClr val="000000"/>
                </a:solidFill>
                <a:latin typeface="新宋体" panose="02010609030101010101" pitchFamily="49" charset="-122"/>
                <a:ea typeface="新宋体" panose="02010609030101010101" pitchFamily="49" charset="-122"/>
              </a:rPr>
              <a:t> = -1;</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cin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&gt;&gt;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s.m_ID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s.m_ID</a:t>
            </a:r>
            <a:r>
              <a:rPr lang="en-US" altLang="zh-CN" sz="1800" dirty="0">
                <a:solidFill>
                  <a:srgbClr val="000000"/>
                </a:solidFill>
                <a:latin typeface="新宋体" panose="02010609030101010101" pitchFamily="49" charset="-122"/>
                <a:ea typeface="新宋体" panose="02010609030101010101" pitchFamily="49" charset="-122"/>
              </a:rPr>
              <a:t> &lt;= 0)</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学号必须为正整数</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s.m_ID</a:t>
            </a:r>
            <a:r>
              <a:rPr lang="en-US" altLang="zh-CN" sz="1800" dirty="0">
                <a:solidFill>
                  <a:srgbClr val="000000"/>
                </a:solidFill>
                <a:latin typeface="新宋体" panose="02010609030101010101" pitchFamily="49" charset="-122"/>
                <a:ea typeface="新宋体" panose="02010609030101010101" pitchFamily="49" charset="-122"/>
              </a:rPr>
              <a:t> &gt; 0)</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p = </a:t>
            </a:r>
            <a:r>
              <a:rPr lang="en-US" altLang="zh-CN" sz="1800" dirty="0" err="1">
                <a:solidFill>
                  <a:srgbClr val="000000"/>
                </a:solidFill>
                <a:latin typeface="新宋体" panose="02010609030101010101" pitchFamily="49" charset="-122"/>
                <a:ea typeface="新宋体" panose="02010609030101010101" pitchFamily="49" charset="-122"/>
              </a:rPr>
              <a:t>m_head</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mb_findNodeById</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s.m_ID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(p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m_head</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mb_deleteNode</a:t>
            </a:r>
            <a:r>
              <a:rPr lang="en-US" altLang="zh-CN" sz="1800" dirty="0">
                <a:solidFill>
                  <a:srgbClr val="000000"/>
                </a:solidFill>
                <a:latin typeface="新宋体" panose="02010609030101010101" pitchFamily="49" charset="-122"/>
                <a:ea typeface="新宋体" panose="02010609030101010101" pitchFamily="49" charset="-122"/>
              </a:rPr>
              <a:t>(p);</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else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没有找到该学号的学生。</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8000"/>
                </a:solidFill>
                <a:latin typeface="新宋体" panose="02010609030101010101" pitchFamily="49" charset="-122"/>
                <a:ea typeface="新宋体" panose="02010609030101010101" pitchFamily="49" charset="-122"/>
              </a:rPr>
              <a:t>// if</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break</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case</a:t>
            </a:r>
            <a:r>
              <a:rPr lang="en-US" altLang="zh-CN" sz="1800" dirty="0">
                <a:solidFill>
                  <a:srgbClr val="000000"/>
                </a:solidFill>
                <a:latin typeface="新宋体" panose="02010609030101010101" pitchFamily="49" charset="-122"/>
                <a:ea typeface="新宋体" panose="02010609030101010101" pitchFamily="49" charset="-122"/>
              </a:rPr>
              <a:t> 3: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删除所有学生。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delete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m_head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m_head</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8080"/>
                </a:solidFill>
                <a:latin typeface="新宋体" panose="02010609030101010101" pitchFamily="49" charset="-122"/>
                <a:ea typeface="新宋体" panose="02010609030101010101" pitchFamily="49" charset="-122"/>
              </a:rPr>
              <a:t>new</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CP_ChainDoubleLink</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m_head</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 =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内存申请失败</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8000"/>
                </a:solidFill>
                <a:latin typeface="新宋体" panose="02010609030101010101" pitchFamily="49" charset="-122"/>
                <a:ea typeface="新宋体" panose="02010609030101010101" pitchFamily="49" charset="-122"/>
              </a:rPr>
              <a:t>// if</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break</a:t>
            </a:r>
            <a:r>
              <a:rPr lang="en-US" altLang="zh-CN" sz="1800" dirty="0">
                <a:solidFill>
                  <a:srgbClr val="000000"/>
                </a:solidFill>
                <a:latin typeface="新宋体" panose="02010609030101010101" pitchFamily="49" charset="-122"/>
                <a:ea typeface="新宋体" panose="02010609030101010101" pitchFamily="49" charset="-122"/>
              </a:rPr>
              <a:t>;</a:t>
            </a:r>
            <a:endParaRPr lang="zh-CN" altLang="en-US" sz="1800"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98</a:t>
            </a:fld>
            <a:endParaRPr lang="zh-CN" altLang="en-US"/>
          </a:p>
        </p:txBody>
      </p:sp>
      <p:sp>
        <p:nvSpPr>
          <p:cNvPr id="6" name="Line 4"/>
          <p:cNvSpPr>
            <a:spLocks noChangeShapeType="1"/>
          </p:cNvSpPr>
          <p:nvPr/>
        </p:nvSpPr>
        <p:spPr bwMode="auto">
          <a:xfrm flipV="1">
            <a:off x="0" y="960750"/>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9902986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7"/>
            <a:ext cx="9144000" cy="779156"/>
          </a:xfrm>
        </p:spPr>
        <p:txBody>
          <a:bodyPr/>
          <a:lstStyle/>
          <a:p>
            <a:r>
              <a:rPr lang="zh-CN" altLang="en-US" dirty="0" smtClean="0"/>
              <a:t>命令处理</a:t>
            </a:r>
            <a:r>
              <a:rPr lang="en-US" altLang="zh-CN" dirty="0"/>
              <a:t>: CP_StudentSystem.cpp</a:t>
            </a:r>
            <a:endParaRPr lang="zh-CN" altLang="en-US" dirty="0"/>
          </a:p>
        </p:txBody>
      </p:sp>
      <p:sp>
        <p:nvSpPr>
          <p:cNvPr id="3" name="内容占位符 2"/>
          <p:cNvSpPr>
            <a:spLocks noGrp="1"/>
          </p:cNvSpPr>
          <p:nvPr>
            <p:ph idx="1"/>
          </p:nvPr>
        </p:nvSpPr>
        <p:spPr>
          <a:xfrm>
            <a:off x="461963" y="802888"/>
            <a:ext cx="8220075" cy="5553463"/>
          </a:xfrm>
        </p:spPr>
        <p:txBody>
          <a:bodyPr>
            <a:noAutofit/>
          </a:bodyPr>
          <a:lstStyle/>
          <a:p>
            <a:pPr marL="0" indent="0">
              <a:lnSpc>
                <a:spcPts val="18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case</a:t>
            </a:r>
            <a:r>
              <a:rPr lang="en-US" altLang="zh-CN" sz="1800" dirty="0">
                <a:solidFill>
                  <a:srgbClr val="000000"/>
                </a:solidFill>
                <a:latin typeface="新宋体" panose="02010609030101010101" pitchFamily="49" charset="-122"/>
                <a:ea typeface="新宋体" panose="02010609030101010101" pitchFamily="49" charset="-122"/>
              </a:rPr>
              <a:t> 4: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按学号排序所有学生。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m_head</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m_head</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mb_sortById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mb_printAllStudent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8000"/>
                </a:solidFill>
                <a:latin typeface="新宋体" panose="02010609030101010101" pitchFamily="49" charset="-122"/>
                <a:ea typeface="新宋体" panose="02010609030101010101" pitchFamily="49" charset="-122"/>
              </a:rPr>
              <a:t>// if</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break</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case</a:t>
            </a:r>
            <a:r>
              <a:rPr lang="en-US" altLang="zh-CN" sz="1800" dirty="0">
                <a:solidFill>
                  <a:srgbClr val="000000"/>
                </a:solidFill>
                <a:latin typeface="新宋体" panose="02010609030101010101" pitchFamily="49" charset="-122"/>
                <a:ea typeface="新宋体" panose="02010609030101010101" pitchFamily="49" charset="-122"/>
              </a:rPr>
              <a:t> 5: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按成绩排序所有学生。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m_head</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m_head</a:t>
            </a:r>
            <a:r>
              <a:rPr lang="en-US" altLang="zh-CN" sz="1800" dirty="0">
                <a:solidFill>
                  <a:srgbClr val="000000"/>
                </a:solidFill>
                <a:latin typeface="新宋体" panose="02010609030101010101" pitchFamily="49" charset="-122"/>
                <a:ea typeface="新宋体" panose="02010609030101010101" pitchFamily="49" charset="-122"/>
              </a:rPr>
              <a:t>-&gt;</a:t>
            </a:r>
            <a:r>
              <a:rPr lang="en-US" altLang="zh-CN" sz="1800" dirty="0" err="1">
                <a:solidFill>
                  <a:srgbClr val="000000"/>
                </a:solidFill>
                <a:latin typeface="新宋体" panose="02010609030101010101" pitchFamily="49" charset="-122"/>
                <a:ea typeface="新宋体" panose="02010609030101010101" pitchFamily="49" charset="-122"/>
              </a:rPr>
              <a:t>mb_sortByScore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mb_printAllStudent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8000"/>
                </a:solidFill>
                <a:latin typeface="新宋体" panose="02010609030101010101" pitchFamily="49" charset="-122"/>
                <a:ea typeface="新宋体" panose="02010609030101010101" pitchFamily="49" charset="-122"/>
              </a:rPr>
              <a:t>// if</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break</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case</a:t>
            </a:r>
            <a:r>
              <a:rPr lang="en-US" altLang="zh-CN" sz="1800" dirty="0">
                <a:solidFill>
                  <a:srgbClr val="000000"/>
                </a:solidFill>
                <a:latin typeface="新宋体" panose="02010609030101010101" pitchFamily="49" charset="-122"/>
                <a:ea typeface="新宋体" panose="02010609030101010101" pitchFamily="49" charset="-122"/>
              </a:rPr>
              <a:t> 6: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显示所有学生信息。</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mb_printAllStudent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break</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8000"/>
                </a:solidFill>
                <a:latin typeface="新宋体" panose="02010609030101010101" pitchFamily="49" charset="-122"/>
                <a:ea typeface="新宋体" panose="02010609030101010101" pitchFamily="49" charset="-122"/>
              </a:rPr>
              <a:t>// switch</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cin.clear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来清除错误状态</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cin.ignore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清空输入缓冲区</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while</a:t>
            </a:r>
            <a:r>
              <a:rPr lang="en-US" altLang="zh-CN" sz="1800" dirty="0">
                <a:solidFill>
                  <a:srgbClr val="000000"/>
                </a:solidFill>
                <a:latin typeface="新宋体" panose="02010609030101010101" pitchFamily="49" charset="-122"/>
                <a:ea typeface="新宋体" panose="02010609030101010101" pitchFamily="49" charset="-122"/>
              </a:rPr>
              <a:t> (c &gt;=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delete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m_head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m_head</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CP_StudentSystem</a:t>
            </a:r>
            <a:r>
              <a:rPr lang="zh-CN" altLang="en-US" sz="1800" dirty="0">
                <a:solidFill>
                  <a:srgbClr val="008000"/>
                </a:solidFill>
                <a:latin typeface="新宋体" panose="02010609030101010101" pitchFamily="49" charset="-122"/>
                <a:ea typeface="新宋体" panose="02010609030101010101" pitchFamily="49" charset="-122"/>
              </a:rPr>
              <a:t>的成员函数</a:t>
            </a:r>
            <a:r>
              <a:rPr lang="en-US" altLang="zh-CN" sz="1800" dirty="0" err="1">
                <a:solidFill>
                  <a:srgbClr val="008000"/>
                </a:solidFill>
                <a:latin typeface="新宋体" panose="02010609030101010101" pitchFamily="49" charset="-122"/>
                <a:ea typeface="新宋体" panose="02010609030101010101" pitchFamily="49" charset="-122"/>
              </a:rPr>
              <a:t>mb_run</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2021年3月28日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99</a:t>
            </a:fld>
            <a:endParaRPr lang="zh-CN" altLang="en-US"/>
          </a:p>
        </p:txBody>
      </p:sp>
      <p:sp>
        <p:nvSpPr>
          <p:cNvPr id="6" name="Line 4"/>
          <p:cNvSpPr>
            <a:spLocks noChangeShapeType="1"/>
          </p:cNvSpPr>
          <p:nvPr/>
        </p:nvSpPr>
        <p:spPr bwMode="auto">
          <a:xfrm flipV="1">
            <a:off x="0" y="782332"/>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91833303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1271</TotalTime>
  <Words>14135</Words>
  <Application>Microsoft Office PowerPoint</Application>
  <PresentationFormat>全屏显示(4:3)</PresentationFormat>
  <Paragraphs>2891</Paragraphs>
  <Slides>133</Slides>
  <Notes>132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133</vt:i4>
      </vt:variant>
    </vt:vector>
  </HeadingPairs>
  <TitlesOfParts>
    <vt:vector size="146" baseType="lpstr">
      <vt:lpstr>Microsoft Yahei</vt:lpstr>
      <vt:lpstr>黑体</vt:lpstr>
      <vt:lpstr>楷体_GB2312</vt:lpstr>
      <vt:lpstr>隶书</vt:lpstr>
      <vt:lpstr>宋体</vt:lpstr>
      <vt:lpstr>Microsoft YaHei</vt:lpstr>
      <vt:lpstr>新宋体</vt:lpstr>
      <vt:lpstr>Arial</vt:lpstr>
      <vt:lpstr>Calibri</vt:lpstr>
      <vt:lpstr>Times New Roman</vt:lpstr>
      <vt:lpstr>Wingdings</vt:lpstr>
      <vt:lpstr>Office 主题</vt:lpstr>
      <vt:lpstr>剪辑</vt:lpstr>
      <vt:lpstr>本课程采用</vt:lpstr>
      <vt:lpstr>下面高亮的两处代码为什么采用引用?</vt:lpstr>
      <vt:lpstr>PowerPoint 演示文稿</vt:lpstr>
      <vt:lpstr>面向对象程序设计基础 (Fundamentals of Object-Oriented Programming)</vt:lpstr>
      <vt:lpstr>助教</vt:lpstr>
      <vt:lpstr>第6讲   指针和左值引用</vt:lpstr>
      <vt:lpstr>本章总体纲要</vt:lpstr>
      <vt:lpstr>指针变量的四个基本属性</vt:lpstr>
      <vt:lpstr>指针变量定义</vt:lpstr>
      <vt:lpstr>指针赋值示例</vt:lpstr>
      <vt:lpstr>指针的初始化</vt:lpstr>
      <vt:lpstr>空指针与野指针</vt:lpstr>
      <vt:lpstr>安全使用指针: 借助零地址</vt:lpstr>
      <vt:lpstr>安全使用指针: 构造函数与析构函数</vt:lpstr>
      <vt:lpstr>指针: new与delete</vt:lpstr>
      <vt:lpstr>下面程序是否有误? 如果没有，输出什么?</vt:lpstr>
      <vt:lpstr>本章总体纲要</vt:lpstr>
      <vt:lpstr>指针与const</vt:lpstr>
      <vt:lpstr>常量指针: 指针本身不是常量</vt:lpstr>
      <vt:lpstr>指针常量</vt:lpstr>
      <vt:lpstr>常量指针常量</vt:lpstr>
      <vt:lpstr>本章总体纲要</vt:lpstr>
      <vt:lpstr>左值引用(Reference)</vt:lpstr>
      <vt:lpstr>左值引用变量示例</vt:lpstr>
      <vt:lpstr>本章总体纲要</vt:lpstr>
      <vt:lpstr>函数参数的传递方式</vt:lpstr>
      <vt:lpstr>函数参数的值传递方式</vt:lpstr>
      <vt:lpstr>函数参数的值传递方式</vt:lpstr>
      <vt:lpstr>函数参数的值传递方式</vt:lpstr>
      <vt:lpstr>函数参数的值传递方式</vt:lpstr>
      <vt:lpstr>函数参数的值传递方式</vt:lpstr>
      <vt:lpstr>函数参数的指针传递方式——本质上仍然是值传递方式</vt:lpstr>
      <vt:lpstr>函数参数的指针传递方式——本质上仍然是值传递方式</vt:lpstr>
      <vt:lpstr>函数参数的指针传递方式——本质上仍然是值传递方式</vt:lpstr>
      <vt:lpstr>函数参数的指针传递方式——本质上仍然是值传递方式</vt:lpstr>
      <vt:lpstr>函数参数的指针传递方式——本质上仍然是值传递方式</vt:lpstr>
      <vt:lpstr>函数参数的指针传递方式——本质上仍然是值传递方式</vt:lpstr>
      <vt:lpstr>函数参数的引用传递方式</vt:lpstr>
      <vt:lpstr>函数参数的引用传递方式</vt:lpstr>
      <vt:lpstr>函数参数的引用传递方式</vt:lpstr>
      <vt:lpstr>函数参数的引用传递方式</vt:lpstr>
      <vt:lpstr>函数参数的引用传递方式</vt:lpstr>
      <vt:lpstr>本章总体纲要</vt:lpstr>
      <vt:lpstr>双向链表案例: </vt:lpstr>
      <vt:lpstr>对象分析</vt:lpstr>
      <vt:lpstr>例程求解: C++语言软件构件库</vt:lpstr>
      <vt:lpstr>学生类: CP_Student.h</vt:lpstr>
      <vt:lpstr>学生类: CP_Student.cpp</vt:lpstr>
      <vt:lpstr>双向链表</vt:lpstr>
      <vt:lpstr>存储0个记录的双向链表</vt:lpstr>
      <vt:lpstr>存储单个记录的双向链表</vt:lpstr>
      <vt:lpstr>双向链表类: CP_ChainDoubleLink.h</vt:lpstr>
      <vt:lpstr>双向链表类: CP_ChainDoubleLink.cpp</vt:lpstr>
      <vt:lpstr>如何向双向链表添加新记录/结点</vt:lpstr>
      <vt:lpstr>添加新记录/结点</vt:lpstr>
      <vt:lpstr>添加新记录/结点</vt:lpstr>
      <vt:lpstr>添加新记录/结点</vt:lpstr>
      <vt:lpstr>添加新记录/结点: CP_ChainDoubleLink.cpp (续)</vt:lpstr>
      <vt:lpstr>如何删除双向链表/写析构函数</vt:lpstr>
      <vt:lpstr>下面析构函数是否有问题?</vt:lpstr>
      <vt:lpstr>下面析构函数是否有问题?</vt:lpstr>
      <vt:lpstr>下面析构函数是否有问题?</vt:lpstr>
      <vt:lpstr>析构函数调用案例解析</vt:lpstr>
      <vt:lpstr>析构函数调用案例解析</vt:lpstr>
      <vt:lpstr>析构函数调用案例解析</vt:lpstr>
      <vt:lpstr>析构函数调用案例解析</vt:lpstr>
      <vt:lpstr>析构函数调用案例解析</vt:lpstr>
      <vt:lpstr>析构函数调用案例解析</vt:lpstr>
      <vt:lpstr>析构函数调用案例解析</vt:lpstr>
      <vt:lpstr>析构函数调用案例解析</vt:lpstr>
      <vt:lpstr>析构函数调用案例解析</vt:lpstr>
      <vt:lpstr>析构函数调用案例解析</vt:lpstr>
      <vt:lpstr>析构函数调用案例解析</vt:lpstr>
      <vt:lpstr>析构函数调用案例解析</vt:lpstr>
      <vt:lpstr>析构函数调用案例解析</vt:lpstr>
      <vt:lpstr>析构函数调用案例解析</vt:lpstr>
      <vt:lpstr>析构函数调用案例解析</vt:lpstr>
      <vt:lpstr>复习:请自行分析析构函数的调用情况</vt:lpstr>
      <vt:lpstr>如何删除单个记录/结点</vt:lpstr>
      <vt:lpstr>删除单个记录/结点</vt:lpstr>
      <vt:lpstr>删除单个记录/结点</vt:lpstr>
      <vt:lpstr>删除单个记录/结点</vt:lpstr>
      <vt:lpstr>删除单个记录/结点</vt:lpstr>
      <vt:lpstr>删除单个记录/结点</vt:lpstr>
      <vt:lpstr>删除单个记录/结点</vt:lpstr>
      <vt:lpstr>删除单个记录/结点</vt:lpstr>
      <vt:lpstr>删除单个记录/结点: CP_ChainDoubleLink.cpp</vt:lpstr>
      <vt:lpstr>删除单个记录/结点: CP_ChainDoubleLink.cpp</vt:lpstr>
      <vt:lpstr>指定学号的学生: CP_ChainDoubleLink.cpp</vt:lpstr>
      <vt:lpstr>统计记录个数: CP_ChainDoubleLink.cpp</vt:lpstr>
      <vt:lpstr>按学号排序: CP_ChainDoubleLink.cpp</vt:lpstr>
      <vt:lpstr>按成绩排序: CP_ChainDoubleLink.cpp</vt:lpstr>
      <vt:lpstr>学生学号与成绩管理系统: CP_StudentSystem.h</vt:lpstr>
      <vt:lpstr>显示所有学生信息: CP_StudentSystem.cpp</vt:lpstr>
      <vt:lpstr>显示主菜单: CP_StudentSystem.cpp</vt:lpstr>
      <vt:lpstr>命令处理: CP_StudentSystem.cpp</vt:lpstr>
      <vt:lpstr>命令处理: CP_StudentSystem.cpp</vt:lpstr>
      <vt:lpstr>命令处理: CP_StudentSystem.cpp</vt:lpstr>
      <vt:lpstr>命令处理: CP_StudentSystem.cpp</vt:lpstr>
      <vt:lpstr>主程序: CP_StudentSystemMain.cpp</vt:lpstr>
      <vt:lpstr>运行结果示例</vt:lpstr>
      <vt:lpstr>运行结果示例</vt:lpstr>
      <vt:lpstr>运行结果示例</vt:lpstr>
      <vt:lpstr>运行结果示例</vt:lpstr>
      <vt:lpstr>运行结果示例</vt:lpstr>
      <vt:lpstr>本章总体纲要</vt:lpstr>
      <vt:lpstr>复习练习题(不用交)</vt:lpstr>
      <vt:lpstr>复习练习题(不用交)</vt:lpstr>
      <vt:lpstr>思考练习题(不用交)</vt:lpstr>
      <vt:lpstr>本章总体纲要</vt:lpstr>
      <vt:lpstr>第6次作业(采用VC 2017编写程序)</vt:lpstr>
      <vt:lpstr>第6次作业(采用VC 2017编写程序)</vt:lpstr>
      <vt:lpstr>作业要求补充</vt:lpstr>
      <vt:lpstr>Thank You</vt:lpstr>
      <vt:lpstr>面向对象程序设计基础 (Fundamentals of Object-Oriented Programming)</vt:lpstr>
      <vt:lpstr>助教</vt:lpstr>
      <vt:lpstr>第4次作业讲评</vt:lpstr>
      <vt:lpstr>第4次作业(采用VC 2017编写程序)</vt:lpstr>
      <vt:lpstr>存在的问题</vt:lpstr>
      <vt:lpstr>存在的问题</vt:lpstr>
      <vt:lpstr>亮点</vt:lpstr>
      <vt:lpstr>优秀作业</vt:lpstr>
      <vt:lpstr>Thank You</vt:lpstr>
      <vt:lpstr>谢谢</vt:lpstr>
      <vt:lpstr>雍俊海编写过的部分书</vt:lpstr>
      <vt:lpstr>雍俊海编写过的部分书</vt:lpstr>
      <vt:lpstr>雍俊海编写过的部分书</vt:lpstr>
      <vt:lpstr>雍俊海编写过的部分书</vt:lpstr>
      <vt:lpstr>雍俊海编写过的部分书</vt:lpstr>
      <vt:lpstr>雍俊海编写过的部分书</vt:lpstr>
      <vt:lpstr>雍俊海编写过的部分书</vt:lpstr>
      <vt:lpstr>雍俊海编写过的部分书</vt:lpstr>
      <vt:lpstr>谢谢</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720</cp:revision>
  <dcterms:created xsi:type="dcterms:W3CDTF">2017-01-12T02:44:27Z</dcterms:created>
  <dcterms:modified xsi:type="dcterms:W3CDTF">2021-03-28T15:30:46Z</dcterms:modified>
</cp:coreProperties>
</file>