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sldIdLst>
    <p:sldId id="400" r:id="rId2"/>
    <p:sldId id="401" r:id="rId3"/>
    <p:sldId id="402" r:id="rId4"/>
    <p:sldId id="273" r:id="rId5"/>
    <p:sldId id="275" r:id="rId6"/>
    <p:sldId id="331" r:id="rId7"/>
    <p:sldId id="332" r:id="rId8"/>
    <p:sldId id="333" r:id="rId9"/>
    <p:sldId id="341" r:id="rId10"/>
    <p:sldId id="334" r:id="rId11"/>
    <p:sldId id="335" r:id="rId12"/>
    <p:sldId id="342" r:id="rId13"/>
    <p:sldId id="336" r:id="rId14"/>
    <p:sldId id="337" r:id="rId15"/>
    <p:sldId id="338" r:id="rId16"/>
    <p:sldId id="343" r:id="rId17"/>
    <p:sldId id="339" r:id="rId18"/>
    <p:sldId id="340" r:id="rId19"/>
    <p:sldId id="321" r:id="rId20"/>
    <p:sldId id="344" r:id="rId21"/>
    <p:sldId id="322" r:id="rId22"/>
    <p:sldId id="323" r:id="rId23"/>
    <p:sldId id="324" r:id="rId24"/>
    <p:sldId id="325" r:id="rId25"/>
    <p:sldId id="326" r:id="rId26"/>
    <p:sldId id="327" r:id="rId27"/>
    <p:sldId id="328" r:id="rId28"/>
    <p:sldId id="329" r:id="rId29"/>
    <p:sldId id="330" r:id="rId30"/>
    <p:sldId id="311" r:id="rId31"/>
    <p:sldId id="387" r:id="rId32"/>
    <p:sldId id="312" r:id="rId33"/>
    <p:sldId id="313" r:id="rId34"/>
    <p:sldId id="314" r:id="rId35"/>
    <p:sldId id="315" r:id="rId36"/>
    <p:sldId id="316" r:id="rId37"/>
    <p:sldId id="317" r:id="rId38"/>
    <p:sldId id="318" r:id="rId39"/>
    <p:sldId id="319" r:id="rId40"/>
    <p:sldId id="320" r:id="rId41"/>
    <p:sldId id="301" r:id="rId42"/>
    <p:sldId id="302" r:id="rId43"/>
    <p:sldId id="303" r:id="rId44"/>
    <p:sldId id="304" r:id="rId45"/>
    <p:sldId id="345" r:id="rId46"/>
    <p:sldId id="305" r:id="rId47"/>
    <p:sldId id="306" r:id="rId48"/>
    <p:sldId id="307" r:id="rId49"/>
    <p:sldId id="308" r:id="rId50"/>
    <p:sldId id="309" r:id="rId51"/>
    <p:sldId id="310" r:id="rId52"/>
    <p:sldId id="291" r:id="rId53"/>
    <p:sldId id="292" r:id="rId54"/>
    <p:sldId id="293" r:id="rId55"/>
    <p:sldId id="294" r:id="rId56"/>
    <p:sldId id="295" r:id="rId57"/>
    <p:sldId id="296" r:id="rId58"/>
    <p:sldId id="297" r:id="rId59"/>
    <p:sldId id="298" r:id="rId60"/>
    <p:sldId id="299" r:id="rId61"/>
    <p:sldId id="351" r:id="rId62"/>
    <p:sldId id="352" r:id="rId63"/>
    <p:sldId id="353" r:id="rId64"/>
    <p:sldId id="348" r:id="rId65"/>
    <p:sldId id="349" r:id="rId66"/>
    <p:sldId id="350" r:id="rId67"/>
    <p:sldId id="300" r:id="rId68"/>
    <p:sldId id="354" r:id="rId69"/>
    <p:sldId id="286" r:id="rId70"/>
    <p:sldId id="287" r:id="rId71"/>
    <p:sldId id="288" r:id="rId72"/>
    <p:sldId id="357" r:id="rId73"/>
    <p:sldId id="356" r:id="rId74"/>
    <p:sldId id="289" r:id="rId75"/>
    <p:sldId id="358" r:id="rId76"/>
    <p:sldId id="366" r:id="rId77"/>
    <p:sldId id="359" r:id="rId78"/>
    <p:sldId id="360" r:id="rId79"/>
    <p:sldId id="355" r:id="rId80"/>
    <p:sldId id="364" r:id="rId81"/>
    <p:sldId id="365" r:id="rId82"/>
    <p:sldId id="361" r:id="rId83"/>
    <p:sldId id="382" r:id="rId84"/>
    <p:sldId id="368" r:id="rId85"/>
    <p:sldId id="367" r:id="rId86"/>
    <p:sldId id="290" r:id="rId87"/>
    <p:sldId id="281" r:id="rId88"/>
    <p:sldId id="282" r:id="rId89"/>
    <p:sldId id="283" r:id="rId90"/>
    <p:sldId id="371" r:id="rId91"/>
    <p:sldId id="372" r:id="rId92"/>
    <p:sldId id="369" r:id="rId93"/>
    <p:sldId id="370" r:id="rId94"/>
    <p:sldId id="284" r:id="rId95"/>
    <p:sldId id="285" r:id="rId96"/>
    <p:sldId id="259" r:id="rId97"/>
    <p:sldId id="389" r:id="rId98"/>
    <p:sldId id="403" r:id="rId99"/>
    <p:sldId id="391" r:id="rId100"/>
    <p:sldId id="399" r:id="rId101"/>
    <p:sldId id="269" r:id="rId102"/>
    <p:sldId id="374" r:id="rId103"/>
    <p:sldId id="386" r:id="rId104"/>
    <p:sldId id="376" r:id="rId105"/>
    <p:sldId id="377" r:id="rId106"/>
    <p:sldId id="378" r:id="rId107"/>
    <p:sldId id="379" r:id="rId108"/>
    <p:sldId id="380" r:id="rId109"/>
    <p:sldId id="381" r:id="rId110"/>
    <p:sldId id="270"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247" autoAdjust="0"/>
  </p:normalViewPr>
  <p:slideViewPr>
    <p:cSldViewPr snapToGrid="0">
      <p:cViewPr varScale="1">
        <p:scale>
          <a:sx n="57" d="100"/>
          <a:sy n="57" d="100"/>
        </p:scale>
        <p:origin x="149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a:t>
            </a:fld>
            <a:endParaRPr lang="zh-CN" altLang="en-US"/>
          </a:p>
        </p:txBody>
      </p:sp>
    </p:spTree>
    <p:extLst>
      <p:ext uri="{BB962C8B-B14F-4D97-AF65-F5344CB8AC3E}">
        <p14:creationId xmlns:p14="http://schemas.microsoft.com/office/powerpoint/2010/main" val="3767840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9192209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3874551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31346338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40795515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5137761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892424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25946955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4582153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270648236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雨课堂</a:t>
            </a:r>
            <a:r>
              <a:rPr lang="en-US" altLang="zh-CN" dirty="0" smtClean="0"/>
              <a:t>(</a:t>
            </a:r>
            <a:r>
              <a:rPr lang="zh-CN" altLang="en-US" dirty="0" smtClean="0"/>
              <a:t>语音</a:t>
            </a:r>
            <a:r>
              <a:rPr lang="en-US" altLang="zh-CN" dirty="0" smtClean="0"/>
              <a:t>PPT</a:t>
            </a:r>
            <a:r>
              <a:rPr lang="zh-CN" altLang="en-US" dirty="0" smtClean="0"/>
              <a:t>页</a:t>
            </a:r>
            <a:r>
              <a:rPr lang="en-US" altLang="zh-CN" dirty="0" smtClean="0"/>
              <a:t>)</a:t>
            </a:r>
            <a:r>
              <a:rPr lang="zh-CN" altLang="en-US" dirty="0" smtClean="0"/>
              <a:t>习题页码</a:t>
            </a:r>
            <a:r>
              <a:rPr lang="en-US" altLang="zh-CN" dirty="0" smtClean="0"/>
              <a:t>: 82</a:t>
            </a:r>
            <a:r>
              <a:rPr lang="zh-CN" altLang="en-US" dirty="0" smtClean="0"/>
              <a:t>。</a:t>
            </a:r>
            <a:r>
              <a:rPr lang="en-US" altLang="zh-CN" dirty="0" smtClean="0"/>
              <a:t>[</a:t>
            </a:r>
            <a:r>
              <a:rPr lang="zh-CN" altLang="en-US" dirty="0" smtClean="0"/>
              <a:t>至少需要</a:t>
            </a:r>
            <a:r>
              <a:rPr lang="en-US" altLang="zh-CN" dirty="0" smtClean="0"/>
              <a:t>5</a:t>
            </a:r>
            <a:r>
              <a:rPr lang="zh-CN" altLang="en-US" dirty="0" smtClean="0"/>
              <a:t>分钟</a:t>
            </a:r>
            <a:r>
              <a:rPr lang="en-US" altLang="zh-CN" dirty="0" smtClean="0"/>
              <a:t>]</a:t>
            </a:r>
          </a:p>
          <a:p>
            <a:r>
              <a:rPr lang="en-US" altLang="zh-CN" dirty="0" smtClean="0"/>
              <a:t>_</a:t>
            </a:r>
            <a:r>
              <a:rPr lang="zh-CN" altLang="en-US" dirty="0" smtClean="0"/>
              <a:t>不计结尾</a:t>
            </a:r>
            <a:r>
              <a:rPr lang="en-US" altLang="zh-CN" smtClean="0"/>
              <a:t>_72</a:t>
            </a:r>
            <a:r>
              <a:rPr lang="zh-CN" altLang="en-US" smtClean="0"/>
              <a:t>分钟</a:t>
            </a:r>
            <a:r>
              <a:rPr lang="en-US" altLang="zh-CN" dirty="0" smtClean="0"/>
              <a:t>_1</a:t>
            </a:r>
            <a:r>
              <a:rPr lang="zh-CN" altLang="en-US" dirty="0" smtClean="0"/>
              <a:t>道题</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110</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208380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202259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668936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363397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413780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2176324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110522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702516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81786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24900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148097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84745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3908088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758444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2481562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4088442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808175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181053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2555116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4234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384119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1821270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4401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321385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7680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3126743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781302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681862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995760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191575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3293339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1153092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1110579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3499716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1894424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5883447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1116149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160389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5974700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197967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289603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36344834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3698883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3637408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349549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4128813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318294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4660533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19289978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11046561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93432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29103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668236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31777113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37353155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2200588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29684814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27921364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3516801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32758259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40930651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295454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38632455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31864277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7324362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4671821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39833557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25355140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5048406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20609326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17325651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36371914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336490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33213138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41506455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22544421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答案</a:t>
            </a:r>
            <a:r>
              <a:rPr lang="en-US" altLang="zh-CN" dirty="0" smtClean="0"/>
              <a:t>:</a:t>
            </a:r>
          </a:p>
          <a:p>
            <a:r>
              <a:rPr lang="en-US" altLang="zh-CN" dirty="0" smtClean="0"/>
              <a:t>5: [0]1000: [1]1: [2]2: [3]100: [4]4</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19359250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15448185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37441826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9130681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34829855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8065370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27639610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29448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27323305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33199862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69692152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18958337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8579854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37528734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368810926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34748530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41014210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2021年4月16日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2021年4月16日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2021年4月16日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2021年4月16日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2021年4月16日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2021年4月16日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2021年4月16日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2021年4月16日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2021年4月16日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0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8.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6.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2021年4月16日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 xmlns:a16="http://schemas.microsoft.com/office/drawing/2014/main"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 xmlns:a16="http://schemas.microsoft.com/office/drawing/2014/main"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4950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544982"/>
          </a:xfrm>
        </p:spPr>
        <p:txBody>
          <a:bodyPr>
            <a:normAutofit fontScale="90000"/>
          </a:bodyPr>
          <a:lstStyle/>
          <a:p>
            <a:r>
              <a:rPr lang="zh-CN" altLang="en-US" dirty="0"/>
              <a:t>函数模板代码</a:t>
            </a:r>
            <a:r>
              <a:rPr lang="zh-CN" altLang="en-US" dirty="0" smtClean="0"/>
              <a:t>示例</a:t>
            </a:r>
            <a:r>
              <a:rPr lang="en-US" altLang="zh-CN" dirty="0" smtClean="0"/>
              <a:t>3: </a:t>
            </a:r>
            <a:r>
              <a:rPr lang="zh-CN" altLang="en-US" dirty="0" smtClean="0"/>
              <a:t>类类型</a:t>
            </a:r>
            <a:endParaRPr lang="zh-CN" altLang="en-US" dirty="0"/>
          </a:p>
        </p:txBody>
      </p:sp>
      <p:sp>
        <p:nvSpPr>
          <p:cNvPr id="3" name="内容占位符 2"/>
          <p:cNvSpPr>
            <a:spLocks noGrp="1"/>
          </p:cNvSpPr>
          <p:nvPr>
            <p:ph idx="1"/>
          </p:nvPr>
        </p:nvSpPr>
        <p:spPr>
          <a:xfrm>
            <a:off x="461963" y="568712"/>
            <a:ext cx="8220075" cy="5787639"/>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 &lt;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x</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gb_report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写全</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gb_report</a:t>
            </a:r>
            <a:r>
              <a:rPr lang="en-US" altLang="zh-CN" sz="1800" dirty="0">
                <a:solidFill>
                  <a:srgbClr val="008000"/>
                </a:solidFill>
                <a:latin typeface="新宋体" panose="02010609030101010101" pitchFamily="49" charset="-122"/>
                <a:ea typeface="新宋体" panose="02010609030101010101" pitchFamily="49" charset="-122"/>
              </a:rPr>
              <a:t>&lt;CP_A&gt;(a);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54815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760078" y="5291105"/>
            <a:ext cx="1921960"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235315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271549157"/>
      </p:ext>
    </p:extLst>
  </p:cSld>
  <p:clrMapOvr>
    <a:masterClrMapping/>
  </p:clrMapOvr>
  <mc:AlternateContent xmlns:mc="http://schemas.openxmlformats.org/markup-compatibility/2006" xmlns:p14="http://schemas.microsoft.com/office/powerpoint/2010/main">
    <mc:Choice Requires="p14">
      <p:transition spd="slow" p14:dur="2000" advTm="7642"/>
    </mc:Choice>
    <mc:Fallback xmlns="">
      <p:transition spd="slow" advTm="7642"/>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490755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12"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5547" y="1452565"/>
            <a:ext cx="2723410"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685800" y="5761038"/>
            <a:ext cx="7772400"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smtClean="0"/>
              <a:t>入选</a:t>
            </a:r>
            <a:r>
              <a:rPr lang="en-US" altLang="zh-CN" dirty="0"/>
              <a:t>2019</a:t>
            </a:r>
            <a:r>
              <a:rPr lang="zh-CN" altLang="en-US" dirty="0"/>
              <a:t>年</a:t>
            </a:r>
            <a:r>
              <a:rPr lang="zh-CN" altLang="en-US" dirty="0" smtClean="0"/>
              <a:t>全国中小学图书馆（室）推荐书目</a:t>
            </a:r>
            <a:endParaRPr lang="en-US" altLang="zh-CN" dirty="0"/>
          </a:p>
        </p:txBody>
      </p:sp>
      <p:sp>
        <p:nvSpPr>
          <p:cNvPr id="14" name="Text Box 6"/>
          <p:cNvSpPr txBox="1">
            <a:spLocks noChangeArrowheads="1"/>
          </p:cNvSpPr>
          <p:nvPr/>
        </p:nvSpPr>
        <p:spPr bwMode="auto">
          <a:xfrm>
            <a:off x="6875462" y="5288617"/>
            <a:ext cx="1582738"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a:t>谢谢推广</a:t>
            </a:r>
            <a:r>
              <a:rPr lang="en-US" altLang="zh-CN" dirty="0"/>
              <a:t>!</a:t>
            </a:r>
          </a:p>
        </p:txBody>
      </p:sp>
    </p:spTree>
    <p:extLst>
      <p:ext uri="{BB962C8B-B14F-4D97-AF65-F5344CB8AC3E}">
        <p14:creationId xmlns:p14="http://schemas.microsoft.com/office/powerpoint/2010/main" val="249763692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8517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Tree>
    <p:extLst>
      <p:ext uri="{BB962C8B-B14F-4D97-AF65-F5344CB8AC3E}">
        <p14:creationId xmlns:p14="http://schemas.microsoft.com/office/powerpoint/2010/main" val="32866819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7610588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559278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50870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39602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模板函数</a:t>
            </a:r>
          </a:p>
        </p:txBody>
      </p:sp>
      <p:sp>
        <p:nvSpPr>
          <p:cNvPr id="3" name="内容占位符 2"/>
          <p:cNvSpPr>
            <a:spLocks noGrp="1"/>
          </p:cNvSpPr>
          <p:nvPr>
            <p:ph idx="1"/>
          </p:nvPr>
        </p:nvSpPr>
        <p:spPr/>
        <p:txBody>
          <a:bodyPr/>
          <a:lstStyle/>
          <a:p>
            <a:r>
              <a:rPr lang="zh-CN" altLang="en-US" dirty="0">
                <a:solidFill>
                  <a:srgbClr val="0000FF"/>
                </a:solidFill>
              </a:rPr>
              <a:t>函数模板</a:t>
            </a:r>
            <a:r>
              <a:rPr lang="zh-CN" altLang="en-US" dirty="0" smtClean="0"/>
              <a:t>不是函数。</a:t>
            </a:r>
            <a:endParaRPr lang="en-US" altLang="zh-CN" dirty="0" smtClean="0"/>
          </a:p>
          <a:p>
            <a:pPr lvl="1"/>
            <a:r>
              <a:rPr lang="zh-CN" altLang="en-US" dirty="0">
                <a:solidFill>
                  <a:srgbClr val="0000FF"/>
                </a:solidFill>
              </a:rPr>
              <a:t>函数模板</a:t>
            </a:r>
            <a:r>
              <a:rPr lang="zh-CN" altLang="en-US" dirty="0"/>
              <a:t>只定义了函数框架，需要</a:t>
            </a:r>
            <a:r>
              <a:rPr lang="zh-CN" altLang="en-US" dirty="0" smtClean="0"/>
              <a:t>代入实际参数才能确定其功能。</a:t>
            </a:r>
            <a:endParaRPr lang="en-US" altLang="zh-CN" dirty="0" smtClean="0"/>
          </a:p>
          <a:p>
            <a:r>
              <a:rPr lang="zh-CN" altLang="en-US" dirty="0" smtClean="0"/>
              <a:t>当函数模板</a:t>
            </a:r>
            <a:r>
              <a:rPr lang="zh-CN" altLang="en-US" dirty="0"/>
              <a:t>被实例化时，</a:t>
            </a:r>
            <a:r>
              <a:rPr lang="zh-CN" altLang="en-US" dirty="0" smtClean="0"/>
              <a:t>实际的数据类型替换</a:t>
            </a:r>
            <a:r>
              <a:rPr lang="zh-CN" altLang="en-US" dirty="0"/>
              <a:t>模板的类型参数，生成一个</a:t>
            </a:r>
            <a:r>
              <a:rPr lang="zh-CN" altLang="en-US" dirty="0">
                <a:solidFill>
                  <a:srgbClr val="0000FF"/>
                </a:solidFill>
              </a:rPr>
              <a:t>模板函数</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187812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110</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44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14896"/>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601405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类模板定义格式：</a:t>
            </a:r>
          </a:p>
          <a:p>
            <a:pPr lvl="1">
              <a:buNone/>
            </a:pPr>
            <a:r>
              <a:rPr lang="zh-CN" altLang="en-US" dirty="0"/>
              <a:t>   </a:t>
            </a:r>
            <a:r>
              <a:rPr lang="en-US" altLang="zh-CN" dirty="0">
                <a:solidFill>
                  <a:srgbClr val="0000FF"/>
                </a:solidFill>
              </a:rPr>
              <a:t>template</a:t>
            </a:r>
            <a:r>
              <a:rPr lang="en-US" altLang="zh-CN" dirty="0"/>
              <a:t>  &lt;</a:t>
            </a:r>
            <a:r>
              <a:rPr lang="zh-CN" altLang="zh-CN" i="1" dirty="0">
                <a:solidFill>
                  <a:srgbClr val="A30021"/>
                </a:solidFill>
              </a:rPr>
              <a:t>模板参数列表</a:t>
            </a:r>
            <a:r>
              <a:rPr lang="en-US" altLang="zh-CN" dirty="0"/>
              <a:t>&gt;</a:t>
            </a:r>
            <a:r>
              <a:rPr lang="en-US" altLang="zh-CN" dirty="0">
                <a:solidFill>
                  <a:srgbClr val="A30021"/>
                </a:solidFill>
              </a:rPr>
              <a:t> </a:t>
            </a:r>
          </a:p>
          <a:p>
            <a:pPr lvl="1">
              <a:buNone/>
            </a:pPr>
            <a:r>
              <a:rPr lang="en-US" altLang="zh-CN" dirty="0">
                <a:solidFill>
                  <a:srgbClr val="A30021"/>
                </a:solidFill>
              </a:rPr>
              <a:t>   </a:t>
            </a:r>
            <a:r>
              <a:rPr lang="zh-CN" altLang="en-US" i="1" dirty="0">
                <a:solidFill>
                  <a:srgbClr val="A30021"/>
                </a:solidFill>
              </a:rPr>
              <a:t>类定义</a:t>
            </a:r>
          </a:p>
          <a:p>
            <a:r>
              <a:rPr lang="zh-CN" altLang="en-US" dirty="0"/>
              <a:t>使用类模板使用户可以为类定义一种模式，使得类中的某些数据成员、某些成员函数的参数、某些成员函数的返回值，能适应</a:t>
            </a:r>
            <a:r>
              <a:rPr lang="zh-CN" altLang="en-US" dirty="0" smtClean="0"/>
              <a:t>多种数据类型。</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4892288" y="2512549"/>
            <a:ext cx="1871663" cy="476250"/>
          </a:xfrm>
          <a:prstGeom prst="borderCallout2">
            <a:avLst>
              <a:gd name="adj1" fmla="val 24000"/>
              <a:gd name="adj2" fmla="val -4069"/>
              <a:gd name="adj3" fmla="val 24000"/>
              <a:gd name="adj4" fmla="val -29431"/>
              <a:gd name="adj5" fmla="val -21667"/>
              <a:gd name="adj6" fmla="val -51907"/>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不允许为空。</a:t>
            </a:r>
          </a:p>
        </p:txBody>
      </p:sp>
    </p:spTree>
    <p:extLst>
      <p:ext uri="{BB962C8B-B14F-4D97-AF65-F5344CB8AC3E}">
        <p14:creationId xmlns:p14="http://schemas.microsoft.com/office/powerpoint/2010/main" val="810038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类模板代码示例</a:t>
            </a:r>
            <a:r>
              <a:rPr lang="en-US" altLang="zh-CN" sz="3200" dirty="0" smtClean="0"/>
              <a:t>1: </a:t>
            </a:r>
            <a:r>
              <a:rPr lang="zh-CN" altLang="en-US" sz="3200" dirty="0" smtClean="0"/>
              <a:t>成员函数声明与定义在一起</a:t>
            </a:r>
            <a:endParaRPr lang="zh-CN" altLang="en-US" sz="3200" dirty="0"/>
          </a:p>
        </p:txBody>
      </p:sp>
      <p:sp>
        <p:nvSpPr>
          <p:cNvPr id="3" name="内容占位符 2"/>
          <p:cNvSpPr>
            <a:spLocks noGrp="1"/>
          </p:cNvSpPr>
          <p:nvPr>
            <p:ph idx="1"/>
          </p:nvPr>
        </p:nvSpPr>
        <p:spPr/>
        <p:txBody>
          <a:bodyPr>
            <a:norm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CT_Data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a.mb_setData</a:t>
            </a:r>
            <a:r>
              <a:rPr lang="en-US" altLang="zh-CN" sz="1800" dirty="0">
                <a:solidFill>
                  <a:srgbClr val="000000"/>
                </a:solidFill>
                <a:latin typeface="新宋体" panose="02010609030101010101" pitchFamily="49" charset="-122"/>
                <a:ea typeface="新宋体" panose="02010609030101010101" pitchFamily="49" charset="-122"/>
              </a:rPr>
              <a:t>(20);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a.mb_getData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6"/>
          <p:cNvSpPr>
            <a:spLocks/>
          </p:cNvSpPr>
          <p:nvPr/>
        </p:nvSpPr>
        <p:spPr bwMode="auto">
          <a:xfrm>
            <a:off x="3749907" y="4487127"/>
            <a:ext cx="1943100" cy="720725"/>
          </a:xfrm>
          <a:prstGeom prst="borderCallout2">
            <a:avLst>
              <a:gd name="adj1" fmla="val 15861"/>
              <a:gd name="adj2" fmla="val -3921"/>
              <a:gd name="adj3" fmla="val 15861"/>
              <a:gd name="adj4" fmla="val -22060"/>
              <a:gd name="adj5" fmla="val 68722"/>
              <a:gd name="adj6" fmla="val -52616"/>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这里不能写成</a:t>
            </a:r>
            <a:r>
              <a:rPr lang="en-US" altLang="zh-CN" sz="1800" dirty="0">
                <a:ea typeface="楷体_GB2312" pitchFamily="49" charset="-122"/>
              </a:rPr>
              <a:t>: </a:t>
            </a:r>
            <a:r>
              <a:rPr lang="en-US" altLang="zh-CN" sz="1800" dirty="0" err="1">
                <a:ea typeface="楷体_GB2312" pitchFamily="49" charset="-122"/>
              </a:rPr>
              <a:t>CT_Data</a:t>
            </a:r>
            <a:r>
              <a:rPr lang="en-US" altLang="zh-CN" sz="1800" dirty="0">
                <a:ea typeface="楷体_GB2312" pitchFamily="49" charset="-122"/>
              </a:rPr>
              <a:t>  a;</a:t>
            </a:r>
          </a:p>
        </p:txBody>
      </p:sp>
      <p:sp>
        <p:nvSpPr>
          <p:cNvPr id="10" name="Text Box 9"/>
          <p:cNvSpPr txBox="1">
            <a:spLocks noChangeArrowheads="1"/>
          </p:cNvSpPr>
          <p:nvPr/>
        </p:nvSpPr>
        <p:spPr bwMode="auto">
          <a:xfrm>
            <a:off x="6760078" y="5291105"/>
            <a:ext cx="1921960"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a=20</a:t>
            </a:r>
          </a:p>
        </p:txBody>
      </p:sp>
    </p:spTree>
    <p:extLst>
      <p:ext uri="{BB962C8B-B14F-4D97-AF65-F5344CB8AC3E}">
        <p14:creationId xmlns:p14="http://schemas.microsoft.com/office/powerpoint/2010/main" val="3773218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类模板代码</a:t>
            </a:r>
            <a:r>
              <a:rPr lang="zh-CN" altLang="en-US" dirty="0" smtClean="0"/>
              <a:t>示例</a:t>
            </a:r>
            <a:r>
              <a:rPr lang="en-US" altLang="zh-CN" dirty="0" smtClean="0"/>
              <a:t>2: </a:t>
            </a:r>
            <a:r>
              <a:rPr lang="zh-CN" altLang="en-US" dirty="0"/>
              <a:t>成员函数声明与</a:t>
            </a:r>
            <a:r>
              <a:rPr lang="zh-CN" altLang="en-US" dirty="0" smtClean="0"/>
              <a:t>定义分开</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a:spLocks noGrp="1"/>
          </p:cNvSpPr>
          <p:nvPr>
            <p:ph idx="1"/>
          </p:nvPr>
        </p:nvSpPr>
        <p:spPr>
          <a:xfrm>
            <a:off x="272393" y="1457325"/>
            <a:ext cx="4104000" cy="4899026"/>
          </a:xfrm>
          <a:ln w="38100">
            <a:solidFill>
              <a:srgbClr val="FF3300"/>
            </a:solidFill>
          </a:ln>
        </p:spPr>
        <p:txBody>
          <a:bodyPr>
            <a:normAutofit/>
          </a:body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d);</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模板</a:t>
            </a:r>
            <a:r>
              <a:rPr lang="en-US" altLang="zh-CN" sz="1800" dirty="0" err="1">
                <a:solidFill>
                  <a:srgbClr val="008000"/>
                </a:solidFill>
                <a:latin typeface="新宋体" panose="02010609030101010101" pitchFamily="49" charset="-122"/>
                <a:ea typeface="新宋体" panose="02010609030101010101" pitchFamily="49" charset="-122"/>
              </a:rPr>
              <a:t>CT_Data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0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mb_getData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en-US" altLang="zh-CN" sz="1800" dirty="0" err="1" smtClean="0">
                <a:solidFill>
                  <a:srgbClr val="008000"/>
                </a:solidFill>
                <a:latin typeface="新宋体" panose="02010609030101010101" pitchFamily="49" charset="-122"/>
                <a:ea typeface="新宋体" panose="02010609030101010101" pitchFamily="49" charset="-122"/>
              </a:rPr>
              <a:t>CT_Data</a:t>
            </a:r>
            <a:r>
              <a:rPr lang="zh-CN" altLang="en-US" sz="1800" dirty="0" smtClean="0">
                <a:solidFill>
                  <a:srgbClr val="008000"/>
                </a:solidFill>
                <a:latin typeface="新宋体" panose="02010609030101010101" pitchFamily="49" charset="-122"/>
                <a:ea typeface="新宋体" panose="02010609030101010101" pitchFamily="49" charset="-122"/>
              </a:rPr>
              <a:t>的函数</a:t>
            </a:r>
            <a:r>
              <a:rPr lang="en-US" altLang="zh-CN" sz="1800" dirty="0" err="1" smtClean="0">
                <a:solidFill>
                  <a:srgbClr val="008000"/>
                </a:solidFill>
                <a:latin typeface="新宋体" panose="02010609030101010101" pitchFamily="49" charset="-122"/>
                <a:ea typeface="新宋体" panose="02010609030101010101" pitchFamily="49" charset="-122"/>
              </a:rPr>
              <a:t>mb_getData</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376392" y="1457325"/>
            <a:ext cx="4466525" cy="4899026"/>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mb_setData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smtClean="0">
                <a:solidFill>
                  <a:srgbClr val="008000"/>
                </a:solidFill>
                <a:latin typeface="新宋体" panose="02010609030101010101" pitchFamily="49" charset="-122"/>
                <a:ea typeface="新宋体" panose="02010609030101010101" pitchFamily="49" charset="-122"/>
              </a:rPr>
              <a:t>CT_Data</a:t>
            </a:r>
            <a:r>
              <a:rPr lang="zh-CN" altLang="en-US" sz="1800" dirty="0" smtClean="0">
                <a:solidFill>
                  <a:srgbClr val="008000"/>
                </a:solidFill>
                <a:latin typeface="新宋体" panose="02010609030101010101" pitchFamily="49" charset="-122"/>
                <a:ea typeface="新宋体" panose="02010609030101010101" pitchFamily="49" charset="-122"/>
              </a:rPr>
              <a:t>的函数</a:t>
            </a:r>
            <a:r>
              <a:rPr lang="en-US" altLang="zh-CN" sz="1800" dirty="0" err="1" smtClean="0">
                <a:solidFill>
                  <a:srgbClr val="008000"/>
                </a:solidFill>
                <a:latin typeface="新宋体" panose="02010609030101010101" pitchFamily="49" charset="-122"/>
                <a:ea typeface="新宋体" panose="02010609030101010101" pitchFamily="49" charset="-122"/>
              </a:rPr>
              <a:t>mb_setData</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a.mb_setData</a:t>
            </a:r>
            <a:r>
              <a:rPr lang="en-US" altLang="zh-CN" sz="1800" dirty="0">
                <a:solidFill>
                  <a:srgbClr val="000000"/>
                </a:solidFill>
                <a:latin typeface="新宋体" panose="02010609030101010101" pitchFamily="49" charset="-122"/>
                <a:ea typeface="新宋体" panose="02010609030101010101" pitchFamily="49" charset="-122"/>
              </a:rPr>
              <a:t>(40);</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a.mb_getData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altLang="zh-CN" sz="1800" dirty="0">
              <a:solidFill>
                <a:srgbClr val="339933"/>
              </a:solidFill>
            </a:endParaRPr>
          </a:p>
        </p:txBody>
      </p:sp>
      <p:sp>
        <p:nvSpPr>
          <p:cNvPr id="12" name="Text Box 9"/>
          <p:cNvSpPr txBox="1">
            <a:spLocks noChangeArrowheads="1"/>
          </p:cNvSpPr>
          <p:nvPr/>
        </p:nvSpPr>
        <p:spPr bwMode="auto">
          <a:xfrm>
            <a:off x="6920957" y="5311658"/>
            <a:ext cx="1921960"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a=40</a:t>
            </a:r>
          </a:p>
        </p:txBody>
      </p:sp>
      <p:sp>
        <p:nvSpPr>
          <p:cNvPr id="13" name="AutoShape 6"/>
          <p:cNvSpPr>
            <a:spLocks/>
          </p:cNvSpPr>
          <p:nvPr/>
        </p:nvSpPr>
        <p:spPr bwMode="auto">
          <a:xfrm>
            <a:off x="6899817" y="2937261"/>
            <a:ext cx="1943100" cy="720725"/>
          </a:xfrm>
          <a:prstGeom prst="borderCallout2">
            <a:avLst>
              <a:gd name="adj1" fmla="val 15861"/>
              <a:gd name="adj2" fmla="val -3921"/>
              <a:gd name="adj3" fmla="val 15861"/>
              <a:gd name="adj4" fmla="val -22060"/>
              <a:gd name="adj5" fmla="val 84194"/>
              <a:gd name="adj6" fmla="val -4343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这里不能写成</a:t>
            </a:r>
            <a:r>
              <a:rPr lang="en-US" altLang="zh-CN" sz="1800" dirty="0">
                <a:ea typeface="楷体_GB2312" pitchFamily="49" charset="-122"/>
              </a:rPr>
              <a:t>: </a:t>
            </a:r>
            <a:r>
              <a:rPr lang="en-US" altLang="zh-CN" sz="1800" dirty="0" err="1">
                <a:ea typeface="楷体_GB2312" pitchFamily="49" charset="-122"/>
              </a:rPr>
              <a:t>CT_Data</a:t>
            </a:r>
            <a:r>
              <a:rPr lang="en-US" altLang="zh-CN" sz="1800" dirty="0">
                <a:ea typeface="楷体_GB2312" pitchFamily="49" charset="-122"/>
              </a:rPr>
              <a:t> a;</a:t>
            </a:r>
          </a:p>
        </p:txBody>
      </p:sp>
      <p:sp>
        <p:nvSpPr>
          <p:cNvPr id="14" name="Text Box 7"/>
          <p:cNvSpPr txBox="1">
            <a:spLocks noChangeArrowheads="1"/>
          </p:cNvSpPr>
          <p:nvPr/>
        </p:nvSpPr>
        <p:spPr bwMode="auto">
          <a:xfrm>
            <a:off x="3891776" y="2373432"/>
            <a:ext cx="484615" cy="258886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不能删除这里的</a:t>
            </a:r>
            <a:r>
              <a:rPr lang="en-US" altLang="zh-CN" sz="1800" dirty="0" smtClean="0">
                <a:ea typeface="楷体_GB2312" pitchFamily="49" charset="-122"/>
              </a:rPr>
              <a:t>&lt;</a:t>
            </a:r>
            <a:r>
              <a:rPr lang="en-US" altLang="zh-CN" sz="1800" dirty="0">
                <a:ea typeface="楷体_GB2312" pitchFamily="49" charset="-122"/>
              </a:rPr>
              <a:t>T</a:t>
            </a:r>
            <a:r>
              <a:rPr lang="en-US" altLang="zh-CN" sz="1800" dirty="0" smtClean="0">
                <a:ea typeface="楷体_GB2312" pitchFamily="49" charset="-122"/>
              </a:rPr>
              <a:t>&gt;</a:t>
            </a:r>
            <a:endParaRPr lang="zh-CN" altLang="en-US" sz="1800" dirty="0">
              <a:ea typeface="楷体_GB2312" pitchFamily="49" charset="-122"/>
            </a:endParaRPr>
          </a:p>
        </p:txBody>
      </p:sp>
      <p:sp>
        <p:nvSpPr>
          <p:cNvPr id="15" name="Line 8"/>
          <p:cNvSpPr>
            <a:spLocks noChangeShapeType="1"/>
          </p:cNvSpPr>
          <p:nvPr/>
        </p:nvSpPr>
        <p:spPr bwMode="auto">
          <a:xfrm flipH="1">
            <a:off x="4376390" y="1984917"/>
            <a:ext cx="1589512" cy="388515"/>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9"/>
          <p:cNvSpPr>
            <a:spLocks noChangeShapeType="1"/>
          </p:cNvSpPr>
          <p:nvPr/>
        </p:nvSpPr>
        <p:spPr bwMode="auto">
          <a:xfrm flipV="1">
            <a:off x="1706137" y="4962292"/>
            <a:ext cx="2185638" cy="167267"/>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89981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31922"/>
          </a:xfrm>
        </p:spPr>
        <p:txBody>
          <a:bodyPr>
            <a:noAutofit/>
          </a:bodyPr>
          <a:lstStyle/>
          <a:p>
            <a:r>
              <a:rPr lang="zh-CN" altLang="en-US" sz="2400" dirty="0"/>
              <a:t>类模板代码</a:t>
            </a:r>
            <a:r>
              <a:rPr lang="zh-CN" altLang="en-US" sz="2400" dirty="0" smtClean="0"/>
              <a:t>示例</a:t>
            </a:r>
            <a:r>
              <a:rPr lang="en-US" altLang="zh-CN" sz="2400" dirty="0" smtClean="0"/>
              <a:t>3: </a:t>
            </a:r>
            <a:r>
              <a:rPr lang="zh-CN" altLang="en-US" sz="2400" dirty="0" smtClean="0"/>
              <a:t>头文件与源文件模式</a:t>
            </a:r>
            <a:endParaRPr lang="zh-CN" altLang="en-US" sz="24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44779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a:spLocks noGrp="1"/>
          </p:cNvSpPr>
          <p:nvPr>
            <p:ph idx="1"/>
          </p:nvPr>
        </p:nvSpPr>
        <p:spPr>
          <a:xfrm>
            <a:off x="272393" y="512956"/>
            <a:ext cx="4104000" cy="5843395"/>
          </a:xfrm>
          <a:ln w="38100">
            <a:solidFill>
              <a:srgbClr val="FF33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CT_DATA_H</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CT_DATA_H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d);</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模板</a:t>
            </a:r>
            <a:r>
              <a:rPr lang="en-US" altLang="zh-CN" sz="1800" dirty="0" err="1">
                <a:solidFill>
                  <a:srgbClr val="008000"/>
                </a:solidFill>
                <a:latin typeface="新宋体" panose="02010609030101010101" pitchFamily="49" charset="-122"/>
                <a:ea typeface="新宋体" panose="02010609030101010101" pitchFamily="49" charset="-122"/>
              </a:rPr>
              <a:t>CT_Data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mb_getData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CT_Data</a:t>
            </a:r>
            <a:r>
              <a:rPr lang="zh-CN" altLang="en-US" sz="1800" dirty="0">
                <a:solidFill>
                  <a:srgbClr val="008000"/>
                </a:solidFill>
                <a:latin typeface="新宋体" panose="02010609030101010101" pitchFamily="49" charset="-122"/>
                <a:ea typeface="新宋体" panose="02010609030101010101" pitchFamily="49" charset="-122"/>
              </a:rPr>
              <a:t>的函数</a:t>
            </a:r>
            <a:r>
              <a:rPr lang="en-US" altLang="zh-CN" sz="1800" dirty="0" err="1">
                <a:solidFill>
                  <a:srgbClr val="008000"/>
                </a:solidFill>
                <a:latin typeface="新宋体" panose="02010609030101010101" pitchFamily="49" charset="-122"/>
                <a:ea typeface="新宋体" panose="02010609030101010101" pitchFamily="49" charset="-122"/>
              </a:rPr>
              <a:t>mb_getData</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mb_setData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CT_Data</a:t>
            </a:r>
            <a:r>
              <a:rPr lang="zh-CN" altLang="en-US" sz="1800" dirty="0">
                <a:solidFill>
                  <a:srgbClr val="008000"/>
                </a:solidFill>
                <a:latin typeface="新宋体" panose="02010609030101010101" pitchFamily="49" charset="-122"/>
                <a:ea typeface="新宋体" panose="02010609030101010101" pitchFamily="49" charset="-122"/>
              </a:rPr>
              <a:t>的函数</a:t>
            </a:r>
            <a:r>
              <a:rPr lang="en-US" altLang="zh-CN" sz="1800" dirty="0" err="1">
                <a:solidFill>
                  <a:srgbClr val="008000"/>
                </a:solidFill>
                <a:latin typeface="新宋体" panose="02010609030101010101" pitchFamily="49" charset="-122"/>
                <a:ea typeface="新宋体" panose="02010609030101010101" pitchFamily="49" charset="-122"/>
              </a:rPr>
              <a:t>mb_setData</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376392" y="512956"/>
            <a:ext cx="4466525" cy="5843395"/>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CP_Test.h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CT_Data</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a.mb_setData</a:t>
            </a:r>
            <a:r>
              <a:rPr lang="en-US" altLang="zh-CN" sz="1800" dirty="0">
                <a:solidFill>
                  <a:srgbClr val="000000"/>
                </a:solidFill>
                <a:latin typeface="新宋体" panose="02010609030101010101" pitchFamily="49" charset="-122"/>
                <a:ea typeface="新宋体" panose="02010609030101010101" pitchFamily="49" charset="-122"/>
              </a:rPr>
              <a:t>(40);</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a.mb_getData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altLang="zh-CN" sz="1800" dirty="0">
              <a:solidFill>
                <a:srgbClr val="339933"/>
              </a:solidFill>
            </a:endParaRPr>
          </a:p>
        </p:txBody>
      </p:sp>
      <p:sp>
        <p:nvSpPr>
          <p:cNvPr id="12" name="Text Box 9"/>
          <p:cNvSpPr txBox="1">
            <a:spLocks noChangeArrowheads="1"/>
          </p:cNvSpPr>
          <p:nvPr/>
        </p:nvSpPr>
        <p:spPr bwMode="auto">
          <a:xfrm>
            <a:off x="6920957" y="5311658"/>
            <a:ext cx="1921960"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a=40</a:t>
            </a:r>
          </a:p>
        </p:txBody>
      </p:sp>
      <p:sp>
        <p:nvSpPr>
          <p:cNvPr id="13" name="AutoShape 6"/>
          <p:cNvSpPr>
            <a:spLocks/>
          </p:cNvSpPr>
          <p:nvPr/>
        </p:nvSpPr>
        <p:spPr bwMode="auto">
          <a:xfrm>
            <a:off x="6899817" y="1636656"/>
            <a:ext cx="1943100" cy="720725"/>
          </a:xfrm>
          <a:prstGeom prst="borderCallout2">
            <a:avLst>
              <a:gd name="adj1" fmla="val 15861"/>
              <a:gd name="adj2" fmla="val -3921"/>
              <a:gd name="adj3" fmla="val 15861"/>
              <a:gd name="adj4" fmla="val -22060"/>
              <a:gd name="adj5" fmla="val 84194"/>
              <a:gd name="adj6" fmla="val -4343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这里不能写成</a:t>
            </a:r>
            <a:r>
              <a:rPr lang="en-US" altLang="zh-CN" sz="1800" dirty="0">
                <a:ea typeface="楷体_GB2312" pitchFamily="49" charset="-122"/>
              </a:rPr>
              <a:t>: </a:t>
            </a:r>
            <a:r>
              <a:rPr lang="en-US" altLang="zh-CN" sz="1800" dirty="0" err="1">
                <a:ea typeface="楷体_GB2312" pitchFamily="49" charset="-122"/>
              </a:rPr>
              <a:t>CT_Data</a:t>
            </a:r>
            <a:r>
              <a:rPr lang="en-US" altLang="zh-CN" sz="1800" dirty="0">
                <a:ea typeface="楷体_GB2312" pitchFamily="49" charset="-122"/>
              </a:rPr>
              <a:t> a;</a:t>
            </a:r>
          </a:p>
        </p:txBody>
      </p:sp>
      <p:sp>
        <p:nvSpPr>
          <p:cNvPr id="14" name="Text Box 7"/>
          <p:cNvSpPr txBox="1">
            <a:spLocks noChangeArrowheads="1"/>
          </p:cNvSpPr>
          <p:nvPr/>
        </p:nvSpPr>
        <p:spPr bwMode="auto">
          <a:xfrm>
            <a:off x="2673275" y="512956"/>
            <a:ext cx="1703118" cy="92948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模板的定义与实现应当都放入头文件中。</a:t>
            </a:r>
            <a:endParaRPr lang="zh-CN" altLang="en-US" sz="1800" dirty="0">
              <a:ea typeface="楷体_GB2312" pitchFamily="49" charset="-122"/>
            </a:endParaRPr>
          </a:p>
        </p:txBody>
      </p:sp>
    </p:spTree>
    <p:extLst>
      <p:ext uri="{BB962C8B-B14F-4D97-AF65-F5344CB8AC3E}">
        <p14:creationId xmlns:p14="http://schemas.microsoft.com/office/powerpoint/2010/main" val="2174904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类模板的派生</a:t>
            </a:r>
          </a:p>
        </p:txBody>
      </p:sp>
      <p:sp>
        <p:nvSpPr>
          <p:cNvPr id="3" name="内容占位符 2"/>
          <p:cNvSpPr>
            <a:spLocks noGrp="1"/>
          </p:cNvSpPr>
          <p:nvPr>
            <p:ph idx="1"/>
          </p:nvPr>
        </p:nvSpPr>
        <p:spPr/>
        <p:txBody>
          <a:bodyPr>
            <a:normAutofit lnSpcReduction="10000"/>
          </a:bodyPr>
          <a:lstStyle/>
          <a:p>
            <a:r>
              <a:rPr lang="zh-CN" altLang="en-US" dirty="0"/>
              <a:t>从类模板派生出普通类；</a:t>
            </a:r>
          </a:p>
          <a:p>
            <a:pPr lvl="1">
              <a:buNone/>
            </a:pPr>
            <a:r>
              <a:rPr lang="en-US" altLang="zh-CN" dirty="0">
                <a:solidFill>
                  <a:srgbClr val="0000FF"/>
                </a:solidFill>
              </a:rPr>
              <a:t>template</a:t>
            </a:r>
            <a:r>
              <a:rPr lang="en-US" altLang="zh-CN" dirty="0">
                <a:solidFill>
                  <a:schemeClr val="accent2"/>
                </a:solidFill>
              </a:rPr>
              <a:t> </a:t>
            </a:r>
            <a:r>
              <a:rPr lang="en-US" altLang="zh-CN" dirty="0"/>
              <a:t>&lt;</a:t>
            </a:r>
            <a:r>
              <a:rPr lang="en-US" altLang="zh-CN" dirty="0">
                <a:solidFill>
                  <a:srgbClr val="0000FF"/>
                </a:solidFill>
              </a:rPr>
              <a:t>class</a:t>
            </a:r>
            <a:r>
              <a:rPr lang="en-US" altLang="zh-CN" dirty="0"/>
              <a:t> T&gt;</a:t>
            </a:r>
          </a:p>
          <a:p>
            <a:pPr lvl="1">
              <a:buNone/>
            </a:pPr>
            <a:r>
              <a:rPr lang="en-US" altLang="zh-CN" dirty="0">
                <a:solidFill>
                  <a:srgbClr val="0000FF"/>
                </a:solidFill>
              </a:rPr>
              <a:t>class</a:t>
            </a:r>
            <a:r>
              <a:rPr lang="en-US" altLang="zh-CN" dirty="0"/>
              <a:t> Base</a:t>
            </a:r>
            <a:r>
              <a:rPr lang="en-US" altLang="zh-CN" dirty="0" smtClean="0"/>
              <a:t>{......}; </a:t>
            </a:r>
            <a:r>
              <a:rPr lang="en-US" altLang="zh-CN" dirty="0" smtClean="0">
                <a:solidFill>
                  <a:schemeClr val="accent6">
                    <a:lumMod val="75000"/>
                  </a:schemeClr>
                </a:solidFill>
              </a:rPr>
              <a:t>// </a:t>
            </a:r>
            <a:r>
              <a:rPr lang="zh-CN" altLang="en-US" dirty="0" smtClean="0">
                <a:solidFill>
                  <a:schemeClr val="accent6">
                    <a:lumMod val="75000"/>
                  </a:schemeClr>
                </a:solidFill>
              </a:rPr>
              <a:t>定义父类模板</a:t>
            </a:r>
            <a:endParaRPr lang="en-US" altLang="zh-CN" dirty="0" smtClean="0">
              <a:solidFill>
                <a:schemeClr val="accent6">
                  <a:lumMod val="75000"/>
                </a:schemeClr>
              </a:solidFill>
            </a:endParaRPr>
          </a:p>
          <a:p>
            <a:pPr lvl="1">
              <a:buNone/>
            </a:pPr>
            <a:endParaRPr lang="en-US" altLang="zh-CN" dirty="0"/>
          </a:p>
          <a:p>
            <a:pPr lvl="1">
              <a:buNone/>
            </a:pPr>
            <a:r>
              <a:rPr lang="en-US" altLang="zh-CN" dirty="0">
                <a:solidFill>
                  <a:srgbClr val="0000FF"/>
                </a:solidFill>
              </a:rPr>
              <a:t>class</a:t>
            </a:r>
            <a:r>
              <a:rPr lang="en-US" altLang="zh-CN" dirty="0"/>
              <a:t> Derive</a:t>
            </a:r>
            <a:r>
              <a:rPr lang="en-US" altLang="zh-CN" dirty="0" smtClean="0"/>
              <a:t>: </a:t>
            </a:r>
            <a:r>
              <a:rPr lang="en-US" altLang="zh-CN" dirty="0" smtClean="0">
                <a:solidFill>
                  <a:srgbClr val="0000FF"/>
                </a:solidFill>
              </a:rPr>
              <a:t>public</a:t>
            </a:r>
            <a:r>
              <a:rPr lang="en-US" altLang="zh-CN" dirty="0" smtClean="0">
                <a:solidFill>
                  <a:schemeClr val="accent2"/>
                </a:solidFill>
              </a:rPr>
              <a:t> </a:t>
            </a:r>
            <a:r>
              <a:rPr lang="en-US" altLang="zh-CN" dirty="0"/>
              <a:t>Base&lt;</a:t>
            </a:r>
            <a:r>
              <a:rPr lang="en-US" altLang="zh-CN" dirty="0" err="1">
                <a:solidFill>
                  <a:srgbClr val="0000FF"/>
                </a:solidFill>
              </a:rPr>
              <a:t>int</a:t>
            </a:r>
            <a:r>
              <a:rPr lang="en-US" altLang="zh-CN" dirty="0" smtClean="0"/>
              <a:t>&gt;{......};</a:t>
            </a:r>
            <a:r>
              <a:rPr lang="en-US" altLang="zh-CN" dirty="0"/>
              <a:t> </a:t>
            </a:r>
            <a:r>
              <a:rPr lang="en-US" altLang="zh-CN" dirty="0">
                <a:solidFill>
                  <a:schemeClr val="accent6">
                    <a:lumMod val="75000"/>
                  </a:schemeClr>
                </a:solidFill>
              </a:rPr>
              <a:t>// </a:t>
            </a:r>
            <a:r>
              <a:rPr lang="zh-CN" altLang="en-US" dirty="0" smtClean="0">
                <a:solidFill>
                  <a:schemeClr val="accent6">
                    <a:lumMod val="75000"/>
                  </a:schemeClr>
                </a:solidFill>
              </a:rPr>
              <a:t>定义子类</a:t>
            </a:r>
            <a:endParaRPr lang="en-US" altLang="zh-CN" dirty="0"/>
          </a:p>
          <a:p>
            <a:r>
              <a:rPr lang="zh-CN" altLang="en-US" dirty="0"/>
              <a:t>从类模板派生出类模板；</a:t>
            </a:r>
          </a:p>
          <a:p>
            <a:pPr lvl="1">
              <a:buNone/>
            </a:pPr>
            <a:r>
              <a:rPr lang="en-US" altLang="zh-CN" dirty="0">
                <a:solidFill>
                  <a:srgbClr val="0000FF"/>
                </a:solidFill>
              </a:rPr>
              <a:t>template</a:t>
            </a:r>
            <a:r>
              <a:rPr lang="en-US" altLang="zh-CN" dirty="0">
                <a:solidFill>
                  <a:schemeClr val="accent2"/>
                </a:solidFill>
              </a:rPr>
              <a:t> </a:t>
            </a:r>
            <a:r>
              <a:rPr lang="en-US" altLang="zh-CN" dirty="0"/>
              <a:t>&lt;</a:t>
            </a:r>
            <a:r>
              <a:rPr lang="en-US" altLang="zh-CN" dirty="0">
                <a:solidFill>
                  <a:srgbClr val="0000FF"/>
                </a:solidFill>
              </a:rPr>
              <a:t>class </a:t>
            </a:r>
            <a:r>
              <a:rPr lang="en-US" altLang="zh-CN" dirty="0"/>
              <a:t>T&gt;</a:t>
            </a:r>
          </a:p>
          <a:p>
            <a:pPr lvl="1">
              <a:buNone/>
            </a:pPr>
            <a:r>
              <a:rPr lang="en-US" altLang="zh-CN" dirty="0">
                <a:solidFill>
                  <a:srgbClr val="0000FF"/>
                </a:solidFill>
              </a:rPr>
              <a:t>class</a:t>
            </a:r>
            <a:r>
              <a:rPr lang="en-US" altLang="zh-CN" dirty="0">
                <a:solidFill>
                  <a:schemeClr val="accent2"/>
                </a:solidFill>
              </a:rPr>
              <a:t> </a:t>
            </a:r>
            <a:r>
              <a:rPr lang="en-US" altLang="zh-CN" dirty="0"/>
              <a:t>Base</a:t>
            </a:r>
            <a:r>
              <a:rPr lang="en-US" altLang="zh-CN" dirty="0" smtClean="0"/>
              <a:t>{......};</a:t>
            </a:r>
            <a:r>
              <a:rPr lang="en-US" altLang="zh-CN" dirty="0"/>
              <a:t> </a:t>
            </a:r>
            <a:r>
              <a:rPr lang="en-US" altLang="zh-CN" dirty="0">
                <a:solidFill>
                  <a:schemeClr val="accent6">
                    <a:lumMod val="75000"/>
                  </a:schemeClr>
                </a:solidFill>
              </a:rPr>
              <a:t>// </a:t>
            </a:r>
            <a:r>
              <a:rPr lang="zh-CN" altLang="en-US" dirty="0">
                <a:solidFill>
                  <a:schemeClr val="accent6">
                    <a:lumMod val="75000"/>
                  </a:schemeClr>
                </a:solidFill>
              </a:rPr>
              <a:t>定义父类模板</a:t>
            </a:r>
            <a:endParaRPr lang="en-US" altLang="zh-CN" dirty="0" smtClean="0"/>
          </a:p>
          <a:p>
            <a:pPr lvl="1">
              <a:buNone/>
            </a:pPr>
            <a:endParaRPr lang="en-US" altLang="zh-CN" dirty="0"/>
          </a:p>
          <a:p>
            <a:pPr lvl="1">
              <a:buNone/>
            </a:pPr>
            <a:r>
              <a:rPr lang="en-US" altLang="zh-CN" dirty="0">
                <a:solidFill>
                  <a:srgbClr val="0000FF"/>
                </a:solidFill>
              </a:rPr>
              <a:t>template</a:t>
            </a:r>
            <a:r>
              <a:rPr lang="en-US" altLang="zh-CN" dirty="0"/>
              <a:t> &lt;</a:t>
            </a:r>
            <a:r>
              <a:rPr lang="en-US" altLang="zh-CN" dirty="0">
                <a:solidFill>
                  <a:srgbClr val="0000FF"/>
                </a:solidFill>
              </a:rPr>
              <a:t>class </a:t>
            </a:r>
            <a:r>
              <a:rPr lang="en-US" altLang="zh-CN" dirty="0"/>
              <a:t>T&gt;</a:t>
            </a:r>
          </a:p>
          <a:p>
            <a:pPr lvl="1">
              <a:buNone/>
            </a:pPr>
            <a:r>
              <a:rPr lang="en-US" altLang="zh-CN" dirty="0">
                <a:solidFill>
                  <a:srgbClr val="0000FF"/>
                </a:solidFill>
              </a:rPr>
              <a:t>class</a:t>
            </a:r>
            <a:r>
              <a:rPr lang="en-US" altLang="zh-CN" dirty="0"/>
              <a:t> Derive</a:t>
            </a:r>
            <a:r>
              <a:rPr lang="en-US" altLang="zh-CN" dirty="0" smtClean="0"/>
              <a:t>: </a:t>
            </a:r>
            <a:r>
              <a:rPr lang="en-US" altLang="zh-CN" dirty="0" smtClean="0">
                <a:solidFill>
                  <a:srgbClr val="0000FF"/>
                </a:solidFill>
              </a:rPr>
              <a:t>public</a:t>
            </a:r>
            <a:r>
              <a:rPr lang="en-US" altLang="zh-CN" dirty="0" smtClean="0">
                <a:solidFill>
                  <a:schemeClr val="accent2"/>
                </a:solidFill>
              </a:rPr>
              <a:t> </a:t>
            </a:r>
            <a:r>
              <a:rPr lang="en-US" altLang="zh-CN" dirty="0"/>
              <a:t>Base&lt;T</a:t>
            </a:r>
            <a:r>
              <a:rPr lang="en-US" altLang="zh-CN" dirty="0" smtClean="0"/>
              <a:t>&gt;{......};</a:t>
            </a:r>
            <a:r>
              <a:rPr lang="en-US" altLang="zh-CN" dirty="0"/>
              <a:t> </a:t>
            </a:r>
            <a:r>
              <a:rPr lang="en-US" altLang="zh-CN" dirty="0">
                <a:solidFill>
                  <a:schemeClr val="accent6">
                    <a:lumMod val="75000"/>
                  </a:schemeClr>
                </a:solidFill>
              </a:rPr>
              <a:t>// </a:t>
            </a:r>
            <a:r>
              <a:rPr lang="zh-CN" altLang="en-US" dirty="0">
                <a:solidFill>
                  <a:schemeClr val="accent6">
                    <a:lumMod val="75000"/>
                  </a:schemeClr>
                </a:solidFill>
              </a:rPr>
              <a:t>定义子</a:t>
            </a:r>
            <a:r>
              <a:rPr lang="zh-CN" altLang="en-US" dirty="0" smtClean="0">
                <a:solidFill>
                  <a:schemeClr val="accent6">
                    <a:lumMod val="75000"/>
                  </a:schemeClr>
                </a:solidFill>
              </a:rPr>
              <a:t>类模板</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35516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函数模板或类模板定义的位置</a:t>
            </a:r>
          </a:p>
        </p:txBody>
      </p:sp>
      <p:sp>
        <p:nvSpPr>
          <p:cNvPr id="3" name="内容占位符 2"/>
          <p:cNvSpPr>
            <a:spLocks noGrp="1"/>
          </p:cNvSpPr>
          <p:nvPr>
            <p:ph idx="1"/>
          </p:nvPr>
        </p:nvSpPr>
        <p:spPr/>
        <p:txBody>
          <a:bodyPr/>
          <a:lstStyle/>
          <a:p>
            <a:r>
              <a:rPr lang="en-US" altLang="en-US" dirty="0" err="1"/>
              <a:t>函数模板</a:t>
            </a:r>
            <a:r>
              <a:rPr lang="zh-CN" altLang="en-US" dirty="0"/>
              <a:t>或类模板只能在全局、命名空间或类范围内定义，</a:t>
            </a:r>
            <a:r>
              <a:rPr lang="zh-CN" altLang="en-US" dirty="0">
                <a:solidFill>
                  <a:srgbClr val="FF0000"/>
                </a:solidFill>
              </a:rPr>
              <a:t>不能</a:t>
            </a:r>
            <a:r>
              <a:rPr lang="zh-CN" altLang="en-US" dirty="0"/>
              <a:t>在函数内部或语句块内部等局部范围内定义。</a:t>
            </a:r>
          </a:p>
          <a:p>
            <a:pPr lvl="1"/>
            <a:r>
              <a:rPr lang="zh-CN" altLang="en-US" dirty="0"/>
              <a:t>例如</a:t>
            </a:r>
            <a:r>
              <a:rPr lang="zh-CN" altLang="en-US" dirty="0">
                <a:solidFill>
                  <a:srgbClr val="FF0000"/>
                </a:solidFill>
              </a:rPr>
              <a:t>不能</a:t>
            </a:r>
            <a:r>
              <a:rPr lang="zh-CN" altLang="en-US" dirty="0"/>
              <a:t>在</a:t>
            </a:r>
            <a:r>
              <a:rPr lang="en-US" altLang="zh-CN" dirty="0"/>
              <a:t>main</a:t>
            </a:r>
            <a:r>
              <a:rPr lang="zh-CN" altLang="en-US" dirty="0"/>
              <a:t>函数中定义</a:t>
            </a:r>
            <a:r>
              <a:rPr lang="en-US" altLang="en-US" dirty="0" err="1"/>
              <a:t>函数模板</a:t>
            </a:r>
            <a:r>
              <a:rPr lang="zh-CN" altLang="en-US" dirty="0"/>
              <a:t>或类模板。</a:t>
            </a:r>
          </a:p>
          <a:p>
            <a:pPr marL="0" indent="0" algn="just">
              <a:buNone/>
            </a:pP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62206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在模板形参表中的关键字</a:t>
            </a:r>
            <a:r>
              <a:rPr lang="en-US" altLang="zh-CN" dirty="0">
                <a:solidFill>
                  <a:srgbClr val="0000FF"/>
                </a:solidFill>
              </a:rPr>
              <a:t>class</a:t>
            </a:r>
            <a:r>
              <a:rPr lang="zh-CN" altLang="en-US" dirty="0"/>
              <a:t>与</a:t>
            </a:r>
            <a:r>
              <a:rPr lang="en-US" altLang="zh-CN" dirty="0" err="1">
                <a:solidFill>
                  <a:srgbClr val="0000FF"/>
                </a:solidFill>
              </a:rPr>
              <a:t>typename</a:t>
            </a:r>
            <a:endParaRPr lang="zh-CN" altLang="en-US" dirty="0">
              <a:solidFill>
                <a:srgbClr val="0000FF"/>
              </a:solidFill>
            </a:endParaRPr>
          </a:p>
        </p:txBody>
      </p:sp>
      <p:sp>
        <p:nvSpPr>
          <p:cNvPr id="3" name="内容占位符 2"/>
          <p:cNvSpPr>
            <a:spLocks noGrp="1"/>
          </p:cNvSpPr>
          <p:nvPr>
            <p:ph idx="1"/>
          </p:nvPr>
        </p:nvSpPr>
        <p:spPr/>
        <p:txBody>
          <a:bodyPr/>
          <a:lstStyle/>
          <a:p>
            <a:r>
              <a:rPr lang="zh-CN" altLang="en-US" dirty="0"/>
              <a:t>在模板形参列表中，关键字</a:t>
            </a:r>
            <a:r>
              <a:rPr lang="en-US" altLang="zh-CN" dirty="0">
                <a:solidFill>
                  <a:srgbClr val="0000FF"/>
                </a:solidFill>
              </a:rPr>
              <a:t>class</a:t>
            </a:r>
            <a:r>
              <a:rPr lang="zh-CN" altLang="en-US" dirty="0"/>
              <a:t>与</a:t>
            </a:r>
            <a:r>
              <a:rPr lang="en-US" altLang="zh-CN" dirty="0" err="1">
                <a:solidFill>
                  <a:srgbClr val="0000FF"/>
                </a:solidFill>
              </a:rPr>
              <a:t>typename</a:t>
            </a:r>
            <a:r>
              <a:rPr lang="zh-CN" altLang="en-US" dirty="0"/>
              <a:t>具有相同含义，可以互换使用。</a:t>
            </a:r>
          </a:p>
          <a:p>
            <a:r>
              <a:rPr lang="zh-CN" altLang="en-US" dirty="0"/>
              <a:t>关键字 </a:t>
            </a:r>
            <a:r>
              <a:rPr lang="en-US" altLang="zh-CN" dirty="0" err="1">
                <a:solidFill>
                  <a:srgbClr val="0000FF"/>
                </a:solidFill>
              </a:rPr>
              <a:t>typename</a:t>
            </a:r>
            <a:r>
              <a:rPr lang="zh-CN" altLang="en-US" dirty="0"/>
              <a:t>是</a:t>
            </a:r>
            <a:r>
              <a:rPr lang="en-US" altLang="zh-CN" dirty="0"/>
              <a:t>C++</a:t>
            </a:r>
            <a:r>
              <a:rPr lang="zh-CN" altLang="en-US" dirty="0"/>
              <a:t>标准新引入的。</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76325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2021年4月16日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1451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417"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6130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017300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概述</a:t>
            </a:r>
          </a:p>
        </p:txBody>
      </p:sp>
      <p:sp>
        <p:nvSpPr>
          <p:cNvPr id="3" name="内容占位符 2"/>
          <p:cNvSpPr>
            <a:spLocks noGrp="1"/>
          </p:cNvSpPr>
          <p:nvPr>
            <p:ph idx="1"/>
          </p:nvPr>
        </p:nvSpPr>
        <p:spPr/>
        <p:txBody>
          <a:bodyPr/>
          <a:lstStyle/>
          <a:p>
            <a:r>
              <a:rPr lang="en-US" altLang="zh-CN" dirty="0"/>
              <a:t>STL(Standard Template Library</a:t>
            </a:r>
            <a:r>
              <a:rPr lang="zh-CN" altLang="en-US" dirty="0"/>
              <a:t>，标准模板库</a:t>
            </a:r>
            <a:r>
              <a:rPr lang="en-US" altLang="zh-CN" dirty="0"/>
              <a:t>)</a:t>
            </a:r>
            <a:r>
              <a:rPr lang="zh-CN" altLang="en-US" dirty="0"/>
              <a:t>原是由惠普实验室开发的，现被引入到</a:t>
            </a:r>
            <a:r>
              <a:rPr lang="en-US" altLang="zh-CN" dirty="0"/>
              <a:t>C++</a:t>
            </a:r>
            <a:r>
              <a:rPr lang="zh-CN" altLang="en-US" dirty="0"/>
              <a:t>标准中</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8038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主要组成部分</a:t>
            </a:r>
          </a:p>
        </p:txBody>
      </p:sp>
      <p:sp>
        <p:nvSpPr>
          <p:cNvPr id="3" name="内容占位符 2"/>
          <p:cNvSpPr>
            <a:spLocks noGrp="1"/>
          </p:cNvSpPr>
          <p:nvPr>
            <p:ph idx="1"/>
          </p:nvPr>
        </p:nvSpPr>
        <p:spPr/>
        <p:txBody>
          <a:bodyPr>
            <a:normAutofit/>
          </a:bodyPr>
          <a:lstStyle/>
          <a:p>
            <a:r>
              <a:rPr lang="en-US" altLang="zh-CN" sz="3200" dirty="0"/>
              <a:t>STL</a:t>
            </a:r>
            <a:r>
              <a:rPr lang="zh-CN" altLang="en-US" sz="3200" dirty="0"/>
              <a:t>主要由</a:t>
            </a:r>
            <a:r>
              <a:rPr lang="zh-CN" altLang="zh-CN" sz="3200" dirty="0"/>
              <a:t>算法</a:t>
            </a:r>
            <a:r>
              <a:rPr lang="en-US" altLang="zh-CN" sz="3200" dirty="0"/>
              <a:t>(</a:t>
            </a:r>
            <a:r>
              <a:rPr lang="zh-CN" altLang="zh-CN" sz="3200" dirty="0"/>
              <a:t>algorithm</a:t>
            </a:r>
            <a:r>
              <a:rPr lang="en-US" altLang="zh-CN" sz="3200" dirty="0"/>
              <a:t>)</a:t>
            </a:r>
            <a:r>
              <a:rPr lang="zh-CN" altLang="en-US" sz="3200" dirty="0"/>
              <a:t>、</a:t>
            </a:r>
            <a:r>
              <a:rPr lang="zh-CN" altLang="zh-CN" sz="3200" dirty="0"/>
              <a:t>容器</a:t>
            </a:r>
            <a:r>
              <a:rPr lang="en-US" altLang="zh-CN" sz="3200" dirty="0"/>
              <a:t>(</a:t>
            </a:r>
            <a:r>
              <a:rPr lang="zh-CN" altLang="zh-CN" sz="3200" dirty="0"/>
              <a:t>container</a:t>
            </a:r>
            <a:r>
              <a:rPr lang="en-US" altLang="zh-CN" sz="3200" dirty="0"/>
              <a:t>)</a:t>
            </a:r>
            <a:r>
              <a:rPr lang="zh-CN" altLang="zh-CN" sz="3200" dirty="0"/>
              <a:t>和迭代器</a:t>
            </a:r>
            <a:r>
              <a:rPr lang="en-US" altLang="zh-CN" sz="3200" dirty="0"/>
              <a:t>(</a:t>
            </a:r>
            <a:r>
              <a:rPr lang="zh-CN" altLang="zh-CN" sz="3200" dirty="0"/>
              <a:t>iterator</a:t>
            </a:r>
            <a:r>
              <a:rPr lang="en-US" altLang="zh-CN" sz="3200" dirty="0"/>
              <a:t>)</a:t>
            </a:r>
            <a:r>
              <a:rPr lang="zh-CN" altLang="en-US" sz="3200" dirty="0"/>
              <a:t>三部分组成。</a:t>
            </a:r>
          </a:p>
          <a:p>
            <a:pPr lvl="1"/>
            <a:r>
              <a:rPr lang="zh-CN" altLang="zh-CN" sz="2800" dirty="0">
                <a:solidFill>
                  <a:srgbClr val="0000FF"/>
                </a:solidFill>
              </a:rPr>
              <a:t>算法</a:t>
            </a:r>
            <a:r>
              <a:rPr lang="zh-CN" altLang="en-US" sz="2800" dirty="0">
                <a:solidFill>
                  <a:srgbClr val="0000FF"/>
                </a:solidFill>
              </a:rPr>
              <a:t>部分</a:t>
            </a:r>
            <a:r>
              <a:rPr lang="zh-CN" altLang="en-US" sz="2800" dirty="0"/>
              <a:t>提供了比较、交换、查找、遍历操作、复制、修改、移除、反转、排序、合并等</a:t>
            </a:r>
            <a:r>
              <a:rPr lang="zh-CN" altLang="zh-CN" sz="2800" dirty="0"/>
              <a:t>算法</a:t>
            </a:r>
            <a:r>
              <a:rPr lang="zh-CN" altLang="en-US" sz="2800" dirty="0"/>
              <a:t>。</a:t>
            </a:r>
          </a:p>
          <a:p>
            <a:pPr lvl="1"/>
            <a:r>
              <a:rPr lang="zh-CN" altLang="en-US" sz="2800" dirty="0">
                <a:solidFill>
                  <a:srgbClr val="0000FF"/>
                </a:solidFill>
              </a:rPr>
              <a:t>容器部分</a:t>
            </a:r>
            <a:r>
              <a:rPr lang="zh-CN" altLang="en-US" sz="2800" dirty="0"/>
              <a:t>提供了向量</a:t>
            </a:r>
            <a:r>
              <a:rPr lang="en-US" altLang="zh-CN" sz="2800" dirty="0"/>
              <a:t>(vector)</a:t>
            </a:r>
            <a:r>
              <a:rPr lang="zh-CN" altLang="en-US" sz="2800" dirty="0"/>
              <a:t>、列表</a:t>
            </a:r>
            <a:r>
              <a:rPr lang="en-US" altLang="zh-CN" sz="2800" dirty="0"/>
              <a:t>(list)</a:t>
            </a:r>
            <a:r>
              <a:rPr lang="zh-CN" altLang="en-US" sz="2800" dirty="0"/>
              <a:t>、双队列</a:t>
            </a:r>
            <a:r>
              <a:rPr lang="en-US" altLang="zh-CN" sz="2800" dirty="0"/>
              <a:t>(</a:t>
            </a:r>
            <a:r>
              <a:rPr lang="en-US" altLang="zh-CN" sz="2800" dirty="0" err="1"/>
              <a:t>deque</a:t>
            </a:r>
            <a:r>
              <a:rPr lang="en-US" altLang="zh-CN" sz="2800" dirty="0"/>
              <a:t>)</a:t>
            </a:r>
            <a:r>
              <a:rPr lang="zh-CN" altLang="en-US" sz="2800" dirty="0"/>
              <a:t>、集合</a:t>
            </a:r>
            <a:r>
              <a:rPr lang="en-US" altLang="zh-CN" sz="2800" dirty="0"/>
              <a:t>(set)</a:t>
            </a:r>
            <a:r>
              <a:rPr lang="zh-CN" altLang="en-US" sz="2800" dirty="0"/>
              <a:t>、栈</a:t>
            </a:r>
            <a:r>
              <a:rPr lang="en-US" altLang="zh-CN" sz="2800" dirty="0"/>
              <a:t>(stack)</a:t>
            </a:r>
            <a:r>
              <a:rPr lang="zh-CN" altLang="en-US" sz="2800" dirty="0"/>
              <a:t>、队列</a:t>
            </a:r>
            <a:r>
              <a:rPr lang="en-US" altLang="zh-CN" sz="2800" dirty="0"/>
              <a:t>(queue)</a:t>
            </a:r>
            <a:r>
              <a:rPr lang="zh-CN" altLang="en-US" sz="2800" dirty="0"/>
              <a:t>、映射</a:t>
            </a:r>
            <a:r>
              <a:rPr lang="en-US" altLang="zh-CN" sz="2800" dirty="0"/>
              <a:t>(map)</a:t>
            </a:r>
            <a:r>
              <a:rPr lang="zh-CN" altLang="en-US" sz="2800" dirty="0"/>
              <a:t>等经典数据结构。</a:t>
            </a:r>
          </a:p>
          <a:p>
            <a:pPr lvl="1"/>
            <a:r>
              <a:rPr lang="zh-CN" altLang="zh-CN" sz="2800" dirty="0">
                <a:solidFill>
                  <a:srgbClr val="0000FF"/>
                </a:solidFill>
              </a:rPr>
              <a:t>迭代器</a:t>
            </a:r>
            <a:r>
              <a:rPr lang="zh-CN" altLang="en-US" sz="2800" dirty="0">
                <a:solidFill>
                  <a:srgbClr val="0000FF"/>
                </a:solidFill>
              </a:rPr>
              <a:t>部分</a:t>
            </a:r>
            <a:r>
              <a:rPr lang="zh-CN" altLang="en-US" sz="2800" dirty="0"/>
              <a:t>是</a:t>
            </a:r>
            <a:r>
              <a:rPr lang="en-US" altLang="zh-CN" sz="2800" dirty="0"/>
              <a:t>STL</a:t>
            </a:r>
            <a:r>
              <a:rPr lang="zh-CN" altLang="en-US" sz="2800" dirty="0"/>
              <a:t>的基础部分，向上支撑</a:t>
            </a:r>
            <a:r>
              <a:rPr lang="zh-CN" altLang="zh-CN" sz="2800" dirty="0"/>
              <a:t>算法</a:t>
            </a:r>
            <a:r>
              <a:rPr lang="zh-CN" altLang="en-US" sz="2800" dirty="0"/>
              <a:t>和容器部分，并在</a:t>
            </a:r>
            <a:r>
              <a:rPr lang="zh-CN" altLang="zh-CN" sz="2800" dirty="0"/>
              <a:t>算法</a:t>
            </a:r>
            <a:r>
              <a:rPr lang="zh-CN" altLang="en-US" sz="2800" dirty="0"/>
              <a:t>和容器之间起到桥梁的作用</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96084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迭代器的种类</a:t>
            </a:r>
          </a:p>
        </p:txBody>
      </p:sp>
      <p:sp>
        <p:nvSpPr>
          <p:cNvPr id="3" name="内容占位符 2"/>
          <p:cNvSpPr>
            <a:spLocks noGrp="1"/>
          </p:cNvSpPr>
          <p:nvPr>
            <p:ph idx="1"/>
          </p:nvPr>
        </p:nvSpPr>
        <p:spPr/>
        <p:txBody>
          <a:bodyPr>
            <a:normAutofit/>
          </a:bodyPr>
          <a:lstStyle/>
          <a:p>
            <a:pPr>
              <a:lnSpc>
                <a:spcPct val="80000"/>
              </a:lnSpc>
            </a:pPr>
            <a:r>
              <a:rPr lang="zh-CN" altLang="en-US" sz="3200" dirty="0">
                <a:solidFill>
                  <a:srgbClr val="0000FF"/>
                </a:solidFill>
              </a:rPr>
              <a:t>输入迭代器</a:t>
            </a:r>
            <a:r>
              <a:rPr lang="en-US" altLang="zh-CN" sz="3200" dirty="0"/>
              <a:t>(Input iterator): </a:t>
            </a:r>
            <a:r>
              <a:rPr lang="zh-CN" altLang="en-US" sz="3200" dirty="0"/>
              <a:t>读，不能写；只支持自增运算</a:t>
            </a:r>
          </a:p>
          <a:p>
            <a:pPr>
              <a:lnSpc>
                <a:spcPct val="80000"/>
              </a:lnSpc>
            </a:pPr>
            <a:r>
              <a:rPr lang="zh-CN" altLang="en-US" sz="3200" dirty="0">
                <a:solidFill>
                  <a:srgbClr val="0000FF"/>
                </a:solidFill>
              </a:rPr>
              <a:t>输出迭代器</a:t>
            </a:r>
            <a:r>
              <a:rPr lang="en-US" altLang="zh-CN" sz="3200" dirty="0"/>
              <a:t>(Output iterator): </a:t>
            </a:r>
            <a:r>
              <a:rPr lang="zh-CN" altLang="en-US" sz="3200" dirty="0"/>
              <a:t>写，不能读；只支持自增运算</a:t>
            </a:r>
          </a:p>
          <a:p>
            <a:pPr>
              <a:lnSpc>
                <a:spcPct val="80000"/>
              </a:lnSpc>
            </a:pPr>
            <a:r>
              <a:rPr lang="zh-CN" altLang="en-US" sz="3200" dirty="0">
                <a:solidFill>
                  <a:srgbClr val="0000FF"/>
                </a:solidFill>
              </a:rPr>
              <a:t>前向迭代器</a:t>
            </a:r>
            <a:r>
              <a:rPr lang="en-US" altLang="zh-CN" sz="3200" dirty="0"/>
              <a:t>(Forward iterator): </a:t>
            </a:r>
            <a:r>
              <a:rPr lang="zh-CN" altLang="en-US" sz="3200" dirty="0"/>
              <a:t>读和写；只支持自增运算</a:t>
            </a:r>
          </a:p>
          <a:p>
            <a:pPr>
              <a:lnSpc>
                <a:spcPct val="80000"/>
              </a:lnSpc>
            </a:pPr>
            <a:r>
              <a:rPr lang="zh-CN" altLang="en-US" sz="3200" dirty="0">
                <a:solidFill>
                  <a:srgbClr val="0000FF"/>
                </a:solidFill>
              </a:rPr>
              <a:t>双向迭代器</a:t>
            </a:r>
            <a:r>
              <a:rPr lang="en-US" altLang="zh-CN" sz="3200" dirty="0"/>
              <a:t>(Bidirectional iterator): </a:t>
            </a:r>
            <a:r>
              <a:rPr lang="zh-CN" altLang="en-US" sz="3200" dirty="0"/>
              <a:t>读和写；支持自增和自减运算</a:t>
            </a:r>
          </a:p>
          <a:p>
            <a:pPr>
              <a:lnSpc>
                <a:spcPct val="80000"/>
              </a:lnSpc>
            </a:pPr>
            <a:r>
              <a:rPr lang="zh-CN" altLang="en-US" sz="3200" dirty="0">
                <a:solidFill>
                  <a:srgbClr val="0000FF"/>
                </a:solidFill>
              </a:rPr>
              <a:t>随机访问迭代器</a:t>
            </a:r>
            <a:r>
              <a:rPr lang="en-US" altLang="zh-CN" sz="3200" dirty="0"/>
              <a:t>(Random access iterator): </a:t>
            </a:r>
            <a:r>
              <a:rPr lang="zh-CN" altLang="en-US" sz="3200" dirty="0"/>
              <a:t>读和写；支持完整的迭代器</a:t>
            </a:r>
            <a:r>
              <a:rPr lang="zh-CN" altLang="en-US" sz="3200" dirty="0" smtClean="0"/>
              <a:t>算术运算</a:t>
            </a:r>
            <a:endParaRPr lang="zh-CN" altLang="en-US" sz="32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7457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a:t>
            </a:r>
            <a:r>
              <a:rPr lang="en-US" altLang="zh-CN" dirty="0"/>
              <a:t>(vector)</a:t>
            </a:r>
            <a:endParaRPr lang="zh-CN" altLang="en-US" dirty="0"/>
          </a:p>
        </p:txBody>
      </p:sp>
      <p:sp>
        <p:nvSpPr>
          <p:cNvPr id="3" name="内容占位符 2"/>
          <p:cNvSpPr>
            <a:spLocks noGrp="1"/>
          </p:cNvSpPr>
          <p:nvPr>
            <p:ph idx="1"/>
          </p:nvPr>
        </p:nvSpPr>
        <p:spPr>
          <a:xfrm>
            <a:off x="461963" y="1457326"/>
            <a:ext cx="8220075" cy="2822999"/>
          </a:xfrm>
        </p:spPr>
        <p:txBody>
          <a:bodyPr>
            <a:normAutofit fontScale="85000" lnSpcReduction="20000"/>
          </a:bodyPr>
          <a:lstStyle/>
          <a:p>
            <a:pPr>
              <a:lnSpc>
                <a:spcPct val="110000"/>
              </a:lnSpc>
            </a:pPr>
            <a:r>
              <a:rPr lang="en-US" altLang="zh-CN" dirty="0">
                <a:solidFill>
                  <a:srgbClr val="0000FF"/>
                </a:solidFill>
              </a:rPr>
              <a:t>#include</a:t>
            </a:r>
            <a:r>
              <a:rPr lang="en-US" altLang="zh-CN" dirty="0"/>
              <a:t> </a:t>
            </a:r>
            <a:r>
              <a:rPr lang="en-US" altLang="zh-CN" dirty="0">
                <a:solidFill>
                  <a:srgbClr val="A30021"/>
                </a:solidFill>
              </a:rPr>
              <a:t>&lt;vector&gt;</a:t>
            </a:r>
            <a:r>
              <a:rPr lang="en-US" altLang="zh-CN" dirty="0"/>
              <a:t> </a:t>
            </a:r>
            <a:r>
              <a:rPr lang="en-US" altLang="zh-CN" dirty="0">
                <a:solidFill>
                  <a:srgbClr val="339933"/>
                </a:solidFill>
              </a:rPr>
              <a:t>// </a:t>
            </a:r>
            <a:r>
              <a:rPr lang="zh-CN" altLang="en-US" dirty="0">
                <a:solidFill>
                  <a:srgbClr val="339933"/>
                </a:solidFill>
              </a:rPr>
              <a:t>头文件</a:t>
            </a:r>
          </a:p>
          <a:p>
            <a:pPr>
              <a:lnSpc>
                <a:spcPct val="110000"/>
              </a:lnSpc>
            </a:pPr>
            <a:r>
              <a:rPr lang="zh-CN" altLang="en-US" dirty="0" smtClean="0"/>
              <a:t>向量的长度</a:t>
            </a:r>
            <a:r>
              <a:rPr lang="en-US" altLang="zh-CN" dirty="0" smtClean="0"/>
              <a:t>(</a:t>
            </a:r>
            <a:r>
              <a:rPr lang="en-US" altLang="zh-CN" dirty="0" smtClean="0">
                <a:solidFill>
                  <a:srgbClr val="0000FF"/>
                </a:solidFill>
              </a:rPr>
              <a:t>size</a:t>
            </a:r>
            <a:r>
              <a:rPr lang="en-US" altLang="zh-CN" dirty="0" smtClean="0"/>
              <a:t>): </a:t>
            </a:r>
            <a:r>
              <a:rPr lang="zh-CN" altLang="en-US" sz="2400" dirty="0" smtClean="0"/>
              <a:t>向量</a:t>
            </a:r>
            <a:r>
              <a:rPr lang="zh-CN" altLang="en-US" sz="2400" dirty="0"/>
              <a:t>的元素个数</a:t>
            </a:r>
          </a:p>
          <a:p>
            <a:pPr>
              <a:lnSpc>
                <a:spcPct val="110000"/>
              </a:lnSpc>
            </a:pPr>
            <a:r>
              <a:rPr lang="zh-CN" altLang="en-US" dirty="0"/>
              <a:t>向量的</a:t>
            </a:r>
            <a:r>
              <a:rPr lang="zh-CN" altLang="en-US" dirty="0" smtClean="0"/>
              <a:t>内容</a:t>
            </a:r>
            <a:r>
              <a:rPr lang="en-US" altLang="zh-CN" dirty="0" smtClean="0"/>
              <a:t>: </a:t>
            </a:r>
            <a:r>
              <a:rPr lang="zh-CN" altLang="en-US" sz="2400" dirty="0" smtClean="0"/>
              <a:t>向量</a:t>
            </a:r>
            <a:r>
              <a:rPr lang="zh-CN" altLang="en-US" sz="2400" dirty="0"/>
              <a:t>的所有元素</a:t>
            </a:r>
          </a:p>
          <a:p>
            <a:pPr>
              <a:lnSpc>
                <a:spcPct val="110000"/>
              </a:lnSpc>
            </a:pPr>
            <a:r>
              <a:rPr lang="zh-CN" altLang="en-US" dirty="0"/>
              <a:t>向量的</a:t>
            </a:r>
            <a:r>
              <a:rPr lang="zh-CN" altLang="en-US" dirty="0" smtClean="0"/>
              <a:t>容量</a:t>
            </a:r>
            <a:r>
              <a:rPr lang="en-US" altLang="zh-CN" dirty="0"/>
              <a:t>(</a:t>
            </a:r>
            <a:r>
              <a:rPr lang="en-US" altLang="zh-CN" dirty="0">
                <a:solidFill>
                  <a:srgbClr val="0000FF"/>
                </a:solidFill>
              </a:rPr>
              <a:t>capacity</a:t>
            </a:r>
            <a:r>
              <a:rPr lang="en-US" altLang="zh-CN" dirty="0"/>
              <a:t>)</a:t>
            </a:r>
            <a:endParaRPr lang="zh-CN" altLang="en-US" dirty="0"/>
          </a:p>
          <a:p>
            <a:pPr lvl="1">
              <a:lnSpc>
                <a:spcPct val="110000"/>
              </a:lnSpc>
            </a:pPr>
            <a:r>
              <a:rPr lang="zh-CN" altLang="en-US" sz="2400" dirty="0"/>
              <a:t>向量所分配的存储空间大小</a:t>
            </a:r>
            <a:r>
              <a:rPr lang="zh-CN" altLang="en-US" sz="2400" dirty="0" smtClean="0"/>
              <a:t>，即可以</a:t>
            </a:r>
            <a:r>
              <a:rPr lang="zh-CN" altLang="en-US" sz="2400" dirty="0"/>
              <a:t>容纳的元素</a:t>
            </a:r>
            <a:r>
              <a:rPr lang="zh-CN" altLang="en-US" sz="2400" dirty="0" smtClean="0"/>
              <a:t>个数。</a:t>
            </a:r>
            <a:endParaRPr lang="zh-CN" altLang="en-US" sz="2400" dirty="0"/>
          </a:p>
          <a:p>
            <a:pPr lvl="1">
              <a:lnSpc>
                <a:spcPct val="110000"/>
              </a:lnSpc>
            </a:pPr>
            <a:r>
              <a:rPr lang="zh-CN" altLang="en-US" sz="2400" dirty="0"/>
              <a:t>除非通过向量交换或定义新向量，向量的容量通常只能增加，而</a:t>
            </a:r>
            <a:r>
              <a:rPr lang="zh-CN" altLang="en-US" sz="2400" dirty="0">
                <a:solidFill>
                  <a:srgbClr val="FF0000"/>
                </a:solidFill>
              </a:rPr>
              <a:t>不会减少</a:t>
            </a:r>
            <a:r>
              <a:rPr lang="zh-CN" altLang="en-US" sz="2400" dirty="0"/>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24" name="Group 131"/>
          <p:cNvGrpSpPr>
            <a:grpSpLocks/>
          </p:cNvGrpSpPr>
          <p:nvPr/>
        </p:nvGrpSpPr>
        <p:grpSpPr bwMode="auto">
          <a:xfrm>
            <a:off x="129379" y="4113638"/>
            <a:ext cx="8875713" cy="2014538"/>
            <a:chOff x="56" y="210"/>
            <a:chExt cx="5591" cy="1269"/>
          </a:xfrm>
        </p:grpSpPr>
        <p:sp>
          <p:nvSpPr>
            <p:cNvPr id="25" name="AutoShape 23"/>
            <p:cNvSpPr>
              <a:spLocks noChangeArrowheads="1"/>
            </p:cNvSpPr>
            <p:nvPr/>
          </p:nvSpPr>
          <p:spPr bwMode="auto">
            <a:xfrm>
              <a:off x="56" y="572"/>
              <a:ext cx="5585" cy="907"/>
            </a:xfrm>
            <a:prstGeom prst="roundRect">
              <a:avLst>
                <a:gd name="adj" fmla="val 16667"/>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6" name="Text Box 45"/>
            <p:cNvSpPr txBox="1">
              <a:spLocks noChangeArrowheads="1"/>
            </p:cNvSpPr>
            <p:nvPr/>
          </p:nvSpPr>
          <p:spPr bwMode="auto">
            <a:xfrm>
              <a:off x="158" y="210"/>
              <a:ext cx="7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vector</a:t>
              </a:r>
            </a:p>
          </p:txBody>
        </p:sp>
        <p:grpSp>
          <p:nvGrpSpPr>
            <p:cNvPr id="27" name="Group 105"/>
            <p:cNvGrpSpPr>
              <a:grpSpLocks/>
            </p:cNvGrpSpPr>
            <p:nvPr/>
          </p:nvGrpSpPr>
          <p:grpSpPr bwMode="auto">
            <a:xfrm>
              <a:off x="134" y="929"/>
              <a:ext cx="5441" cy="273"/>
              <a:chOff x="70" y="2001"/>
              <a:chExt cx="5441" cy="273"/>
            </a:xfrm>
          </p:grpSpPr>
          <p:sp>
            <p:nvSpPr>
              <p:cNvPr id="31" name="Rectangle 97"/>
              <p:cNvSpPr>
                <a:spLocks noChangeArrowheads="1"/>
              </p:cNvSpPr>
              <p:nvPr/>
            </p:nvSpPr>
            <p:spPr bwMode="auto">
              <a:xfrm>
                <a:off x="70" y="2001"/>
                <a:ext cx="681"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2" name="Rectangle 98"/>
              <p:cNvSpPr>
                <a:spLocks noChangeArrowheads="1"/>
              </p:cNvSpPr>
              <p:nvPr/>
            </p:nvSpPr>
            <p:spPr bwMode="auto">
              <a:xfrm>
                <a:off x="750" y="2001"/>
                <a:ext cx="681"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3" name="Rectangle 99"/>
              <p:cNvSpPr>
                <a:spLocks noChangeArrowheads="1"/>
              </p:cNvSpPr>
              <p:nvPr/>
            </p:nvSpPr>
            <p:spPr bwMode="auto">
              <a:xfrm>
                <a:off x="1430" y="2001"/>
                <a:ext cx="681"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4" name="Rectangle 100"/>
              <p:cNvSpPr>
                <a:spLocks noChangeArrowheads="1"/>
              </p:cNvSpPr>
              <p:nvPr/>
            </p:nvSpPr>
            <p:spPr bwMode="auto">
              <a:xfrm>
                <a:off x="2110" y="2001"/>
                <a:ext cx="681"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5" name="Rectangle 101"/>
              <p:cNvSpPr>
                <a:spLocks noChangeArrowheads="1"/>
              </p:cNvSpPr>
              <p:nvPr/>
            </p:nvSpPr>
            <p:spPr bwMode="auto">
              <a:xfrm>
                <a:off x="2790" y="2001"/>
                <a:ext cx="681"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6" name="Rectangle 102"/>
              <p:cNvSpPr>
                <a:spLocks noChangeArrowheads="1"/>
              </p:cNvSpPr>
              <p:nvPr/>
            </p:nvSpPr>
            <p:spPr bwMode="auto">
              <a:xfrm>
                <a:off x="3470" y="2001"/>
                <a:ext cx="681" cy="27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7" name="Rectangle 103"/>
              <p:cNvSpPr>
                <a:spLocks noChangeArrowheads="1"/>
              </p:cNvSpPr>
              <p:nvPr/>
            </p:nvSpPr>
            <p:spPr bwMode="auto">
              <a:xfrm>
                <a:off x="4150" y="2001"/>
                <a:ext cx="681" cy="27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38" name="Rectangle 104"/>
              <p:cNvSpPr>
                <a:spLocks noChangeArrowheads="1"/>
              </p:cNvSpPr>
              <p:nvPr/>
            </p:nvSpPr>
            <p:spPr bwMode="auto">
              <a:xfrm>
                <a:off x="4830" y="2001"/>
                <a:ext cx="681" cy="27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grpSp>
        <p:sp>
          <p:nvSpPr>
            <p:cNvPr id="28" name="Text Box 42"/>
            <p:cNvSpPr txBox="1">
              <a:spLocks noChangeArrowheads="1"/>
            </p:cNvSpPr>
            <p:nvPr/>
          </p:nvSpPr>
          <p:spPr bwMode="auto">
            <a:xfrm>
              <a:off x="2880" y="618"/>
              <a:ext cx="6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smtClean="0">
                  <a:ln>
                    <a:noFill/>
                  </a:ln>
                  <a:solidFill>
                    <a:srgbClr val="3333CC"/>
                  </a:solidFill>
                  <a:effectLst/>
                  <a:uLnTx/>
                  <a:uFillTx/>
                  <a:latin typeface="Times New Roman" panose="02020603050405020304" pitchFamily="18" charset="0"/>
                  <a:ea typeface="宋体" panose="02010600030101010101" pitchFamily="2" charset="-122"/>
                </a:rPr>
                <a:t>size-1</a:t>
              </a:r>
            </a:p>
          </p:txBody>
        </p:sp>
        <p:sp>
          <p:nvSpPr>
            <p:cNvPr id="29" name="Text Box 42"/>
            <p:cNvSpPr txBox="1">
              <a:spLocks noChangeArrowheads="1"/>
            </p:cNvSpPr>
            <p:nvPr/>
          </p:nvSpPr>
          <p:spPr bwMode="auto">
            <a:xfrm>
              <a:off x="158" y="61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smtClean="0">
                  <a:ln>
                    <a:noFill/>
                  </a:ln>
                  <a:solidFill>
                    <a:srgbClr val="3333CC"/>
                  </a:solidFill>
                  <a:effectLst/>
                  <a:uLnTx/>
                  <a:uFillTx/>
                  <a:latin typeface="Times New Roman" panose="02020603050405020304" pitchFamily="18" charset="0"/>
                  <a:ea typeface="宋体" panose="02010600030101010101" pitchFamily="2" charset="-122"/>
                </a:rPr>
                <a:t>0</a:t>
              </a:r>
            </a:p>
          </p:txBody>
        </p:sp>
        <p:sp>
          <p:nvSpPr>
            <p:cNvPr id="30" name="Text Box 42"/>
            <p:cNvSpPr txBox="1">
              <a:spLocks noChangeArrowheads="1"/>
            </p:cNvSpPr>
            <p:nvPr/>
          </p:nvSpPr>
          <p:spPr bwMode="auto">
            <a:xfrm>
              <a:off x="4548" y="572"/>
              <a:ext cx="1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capacity-1</a:t>
              </a:r>
            </a:p>
          </p:txBody>
        </p:sp>
      </p:grpSp>
    </p:spTree>
    <p:extLst>
      <p:ext uri="{BB962C8B-B14F-4D97-AF65-F5344CB8AC3E}">
        <p14:creationId xmlns:p14="http://schemas.microsoft.com/office/powerpoint/2010/main" val="3609838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721652"/>
          </a:xfrm>
        </p:spPr>
        <p:txBody>
          <a:bodyPr>
            <a:noAutofit/>
          </a:bodyPr>
          <a:lstStyle/>
          <a:p>
            <a:r>
              <a:rPr lang="zh-CN" altLang="en-US" sz="3200" dirty="0"/>
              <a:t>向量的构造函数</a:t>
            </a:r>
          </a:p>
        </p:txBody>
      </p:sp>
      <p:sp>
        <p:nvSpPr>
          <p:cNvPr id="3" name="内容占位符 2"/>
          <p:cNvSpPr>
            <a:spLocks noGrp="1"/>
          </p:cNvSpPr>
          <p:nvPr>
            <p:ph idx="1"/>
          </p:nvPr>
        </p:nvSpPr>
        <p:spPr>
          <a:xfrm>
            <a:off x="461963" y="724829"/>
            <a:ext cx="8220075" cy="5631522"/>
          </a:xfrm>
        </p:spPr>
        <p:txBody>
          <a:bodyPr>
            <a:noAutofit/>
          </a:bodyPr>
          <a:lstStyle/>
          <a:p>
            <a:pPr>
              <a:lnSpc>
                <a:spcPct val="110000"/>
              </a:lnSpc>
              <a:spcBef>
                <a:spcPts val="0"/>
              </a:spcBef>
            </a:pPr>
            <a:r>
              <a:rPr lang="zh-CN" altLang="en-US" sz="2000" dirty="0"/>
              <a:t>构造函数</a:t>
            </a:r>
            <a:r>
              <a:rPr lang="en-US" altLang="zh-CN" sz="2000" dirty="0"/>
              <a:t>vector&lt;T&gt;( )</a:t>
            </a:r>
          </a:p>
          <a:p>
            <a:pPr lvl="1">
              <a:lnSpc>
                <a:spcPct val="110000"/>
              </a:lnSpc>
              <a:spcBef>
                <a:spcPts val="0"/>
              </a:spcBef>
            </a:pPr>
            <a:r>
              <a:rPr lang="zh-CN" altLang="en-US" sz="1800" dirty="0"/>
              <a:t>构造容量与长度均为</a:t>
            </a:r>
            <a:r>
              <a:rPr lang="en-US" altLang="zh-CN" sz="1800" dirty="0"/>
              <a:t>0</a:t>
            </a:r>
            <a:r>
              <a:rPr lang="zh-CN" altLang="en-US" sz="1800" dirty="0"/>
              <a:t>的向量。</a:t>
            </a:r>
          </a:p>
          <a:p>
            <a:pPr lvl="1">
              <a:lnSpc>
                <a:spcPct val="110000"/>
              </a:lnSpc>
              <a:spcBef>
                <a:spcPts val="0"/>
              </a:spcBef>
            </a:pPr>
            <a:r>
              <a:rPr lang="zh-CN" altLang="en-US" sz="1800" dirty="0"/>
              <a:t>示例</a:t>
            </a:r>
            <a:r>
              <a:rPr lang="en-US" altLang="zh-CN" sz="1800" dirty="0"/>
              <a:t>: vector&lt;</a:t>
            </a:r>
            <a:r>
              <a:rPr lang="en-US" altLang="zh-CN" sz="1800" dirty="0" err="1">
                <a:solidFill>
                  <a:srgbClr val="0000FF"/>
                </a:solidFill>
              </a:rPr>
              <a:t>int</a:t>
            </a:r>
            <a:r>
              <a:rPr lang="en-US" altLang="zh-CN" sz="1800" dirty="0"/>
              <a:t>&gt; </a:t>
            </a:r>
            <a:r>
              <a:rPr lang="en-US" altLang="zh-CN" sz="1800" dirty="0" err="1"/>
              <a:t>va</a:t>
            </a:r>
            <a:r>
              <a:rPr lang="en-US" altLang="zh-CN" sz="1800" dirty="0"/>
              <a:t>;</a:t>
            </a:r>
          </a:p>
          <a:p>
            <a:pPr>
              <a:lnSpc>
                <a:spcPct val="110000"/>
              </a:lnSpc>
              <a:spcBef>
                <a:spcPts val="0"/>
              </a:spcBef>
            </a:pPr>
            <a:r>
              <a:rPr lang="zh-CN" altLang="en-US" sz="2000" dirty="0"/>
              <a:t>构造函数</a:t>
            </a:r>
            <a:r>
              <a:rPr lang="en-US" altLang="zh-CN" sz="2000" dirty="0"/>
              <a:t>vector&lt;T&gt;( </a:t>
            </a:r>
            <a:r>
              <a:rPr lang="en-US" altLang="zh-CN" sz="2000" dirty="0" err="1"/>
              <a:t>size_type</a:t>
            </a:r>
            <a:r>
              <a:rPr lang="en-US" altLang="zh-CN" sz="2000" dirty="0"/>
              <a:t> n, </a:t>
            </a:r>
            <a:r>
              <a:rPr lang="en-US" altLang="zh-CN" sz="2000" dirty="0" err="1"/>
              <a:t>const</a:t>
            </a:r>
            <a:r>
              <a:rPr lang="en-US" altLang="zh-CN" sz="2000" dirty="0"/>
              <a:t> T&amp; value = T( ))</a:t>
            </a:r>
          </a:p>
          <a:p>
            <a:pPr lvl="1">
              <a:lnSpc>
                <a:spcPct val="110000"/>
              </a:lnSpc>
              <a:spcBef>
                <a:spcPts val="0"/>
              </a:spcBef>
            </a:pPr>
            <a:r>
              <a:rPr lang="zh-CN" altLang="en-US" sz="1800" dirty="0"/>
              <a:t>构造容量与长度均为</a:t>
            </a:r>
            <a:r>
              <a:rPr lang="en-US" altLang="zh-CN" sz="1800" dirty="0"/>
              <a:t>n</a:t>
            </a:r>
            <a:r>
              <a:rPr lang="zh-CN" altLang="en-US" sz="1800" dirty="0"/>
              <a:t>的向量，而且各个元素的值为</a:t>
            </a:r>
            <a:r>
              <a:rPr lang="en-US" altLang="zh-CN" sz="1800" dirty="0"/>
              <a:t>value</a:t>
            </a:r>
            <a:r>
              <a:rPr lang="zh-CN" altLang="en-US" sz="1800" dirty="0"/>
              <a:t>。</a:t>
            </a:r>
          </a:p>
          <a:p>
            <a:pPr lvl="1">
              <a:lnSpc>
                <a:spcPct val="110000"/>
              </a:lnSpc>
              <a:spcBef>
                <a:spcPts val="0"/>
              </a:spcBef>
            </a:pPr>
            <a:r>
              <a:rPr lang="zh-CN" altLang="zh-CN" sz="1800" dirty="0"/>
              <a:t>示例: </a:t>
            </a: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(20, 100);</a:t>
            </a:r>
          </a:p>
          <a:p>
            <a:pPr>
              <a:lnSpc>
                <a:spcPct val="110000"/>
              </a:lnSpc>
              <a:spcBef>
                <a:spcPts val="0"/>
              </a:spcBef>
            </a:pPr>
            <a:r>
              <a:rPr lang="zh-CN" altLang="en-US" sz="2000" dirty="0"/>
              <a:t>构造函数</a:t>
            </a:r>
            <a:r>
              <a:rPr lang="en-US" altLang="zh-CN" sz="2000" dirty="0"/>
              <a:t>vector(vector&lt;T&gt;&amp; x)</a:t>
            </a:r>
          </a:p>
          <a:p>
            <a:pPr lvl="1">
              <a:lnSpc>
                <a:spcPct val="110000"/>
              </a:lnSpc>
              <a:spcBef>
                <a:spcPts val="0"/>
              </a:spcBef>
            </a:pPr>
            <a:r>
              <a:rPr lang="zh-CN" altLang="en-US" sz="1800" dirty="0"/>
              <a:t>构造向量，复制向量</a:t>
            </a:r>
            <a:r>
              <a:rPr lang="en-US" altLang="zh-CN" sz="1800" dirty="0"/>
              <a:t>x</a:t>
            </a:r>
            <a:r>
              <a:rPr lang="zh-CN" altLang="en-US" sz="1800" dirty="0"/>
              <a:t>的内容。结果向量的容量与长度相等。</a:t>
            </a:r>
          </a:p>
          <a:p>
            <a:pPr lvl="1">
              <a:lnSpc>
                <a:spcPct val="110000"/>
              </a:lnSpc>
              <a:spcBef>
                <a:spcPts val="0"/>
              </a:spcBef>
            </a:pPr>
            <a:r>
              <a:rPr lang="zh-CN" altLang="zh-CN" sz="1800" dirty="0"/>
              <a:t>示例:</a:t>
            </a:r>
            <a:endParaRPr lang="en-US" altLang="zh-CN" sz="1800" dirty="0"/>
          </a:p>
          <a:p>
            <a:pPr lvl="1">
              <a:lnSpc>
                <a:spcPct val="110000"/>
              </a:lnSpc>
              <a:spcBef>
                <a:spcPts val="0"/>
              </a:spcBef>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(5, 50);</a:t>
            </a:r>
          </a:p>
          <a:p>
            <a:pPr lvl="1">
              <a:lnSpc>
                <a:spcPct val="110000"/>
              </a:lnSpc>
              <a:spcBef>
                <a:spcPts val="0"/>
              </a:spcBef>
              <a:buNone/>
            </a:pPr>
            <a:r>
              <a:rPr lang="en-US" altLang="zh-CN" sz="1800" dirty="0" err="1"/>
              <a:t>va.resize</a:t>
            </a:r>
            <a:r>
              <a:rPr lang="en-US" altLang="zh-CN" sz="1800" dirty="0"/>
              <a:t>(3);</a:t>
            </a:r>
            <a:r>
              <a:rPr lang="en-US" altLang="zh-CN" sz="1800" dirty="0">
                <a:solidFill>
                  <a:srgbClr val="339933"/>
                </a:solidFill>
              </a:rPr>
              <a:t> // </a:t>
            </a:r>
            <a:r>
              <a:rPr lang="en-US" altLang="zh-CN" sz="1800" dirty="0" err="1">
                <a:solidFill>
                  <a:srgbClr val="339933"/>
                </a:solidFill>
              </a:rPr>
              <a:t>va</a:t>
            </a:r>
            <a:r>
              <a:rPr lang="zh-CN" altLang="en-US" sz="1800" dirty="0">
                <a:solidFill>
                  <a:srgbClr val="339933"/>
                </a:solidFill>
              </a:rPr>
              <a:t>的容量是</a:t>
            </a:r>
            <a:r>
              <a:rPr lang="en-US" altLang="zh-CN" sz="1800" dirty="0">
                <a:solidFill>
                  <a:srgbClr val="339933"/>
                </a:solidFill>
              </a:rPr>
              <a:t>5</a:t>
            </a:r>
          </a:p>
          <a:p>
            <a:pPr lvl="1">
              <a:lnSpc>
                <a:spcPct val="110000"/>
              </a:lnSpc>
              <a:spcBef>
                <a:spcPts val="0"/>
              </a:spcBef>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vb</a:t>
            </a:r>
            <a:r>
              <a:rPr lang="en-US" altLang="zh-CN" sz="1800" dirty="0"/>
              <a:t>(</a:t>
            </a:r>
            <a:r>
              <a:rPr lang="en-US" altLang="zh-CN" sz="1800" dirty="0" err="1"/>
              <a:t>va</a:t>
            </a:r>
            <a:r>
              <a:rPr lang="en-US" altLang="zh-CN" sz="1800" dirty="0"/>
              <a:t>); </a:t>
            </a:r>
            <a:r>
              <a:rPr lang="en-US" altLang="zh-CN" sz="1800" dirty="0">
                <a:solidFill>
                  <a:srgbClr val="339933"/>
                </a:solidFill>
              </a:rPr>
              <a:t>// </a:t>
            </a:r>
            <a:r>
              <a:rPr lang="en-US" altLang="zh-CN" sz="1800" dirty="0" err="1">
                <a:solidFill>
                  <a:srgbClr val="339933"/>
                </a:solidFill>
              </a:rPr>
              <a:t>vb</a:t>
            </a:r>
            <a:r>
              <a:rPr lang="zh-CN" altLang="en-US" sz="1800" dirty="0">
                <a:solidFill>
                  <a:srgbClr val="339933"/>
                </a:solidFill>
              </a:rPr>
              <a:t>的容量是</a:t>
            </a:r>
            <a:r>
              <a:rPr lang="en-US" altLang="zh-CN" sz="1800" dirty="0">
                <a:solidFill>
                  <a:srgbClr val="339933"/>
                </a:solidFill>
              </a:rPr>
              <a:t>3</a:t>
            </a:r>
          </a:p>
          <a:p>
            <a:pPr>
              <a:lnSpc>
                <a:spcPct val="110000"/>
              </a:lnSpc>
              <a:spcBef>
                <a:spcPts val="0"/>
              </a:spcBef>
            </a:pPr>
            <a:r>
              <a:rPr lang="zh-CN" altLang="en-US" sz="2000" dirty="0"/>
              <a:t>构造函数</a:t>
            </a:r>
            <a:r>
              <a:rPr lang="en-US" altLang="zh-CN" sz="2000" dirty="0"/>
              <a:t>vector(</a:t>
            </a:r>
            <a:r>
              <a:rPr lang="en-US" altLang="zh-CN" sz="2000" dirty="0" err="1"/>
              <a:t>InputIterator</a:t>
            </a:r>
            <a:r>
              <a:rPr lang="en-US" altLang="zh-CN" sz="2000" dirty="0"/>
              <a:t> first, </a:t>
            </a:r>
            <a:r>
              <a:rPr lang="en-US" altLang="zh-CN" sz="2000" dirty="0" err="1"/>
              <a:t>InputIterator</a:t>
            </a:r>
            <a:r>
              <a:rPr lang="en-US" altLang="zh-CN" sz="2000" dirty="0"/>
              <a:t> last)</a:t>
            </a:r>
          </a:p>
          <a:p>
            <a:pPr lvl="1">
              <a:lnSpc>
                <a:spcPct val="110000"/>
              </a:lnSpc>
              <a:spcBef>
                <a:spcPts val="0"/>
              </a:spcBef>
            </a:pPr>
            <a:r>
              <a:rPr lang="zh-CN" altLang="en-US" sz="1800" dirty="0"/>
              <a:t>构造向量，复制从</a:t>
            </a:r>
            <a:r>
              <a:rPr lang="en-US" altLang="zh-CN" sz="1800" dirty="0"/>
              <a:t>first</a:t>
            </a:r>
            <a:r>
              <a:rPr lang="zh-CN" altLang="en-US" sz="1800" dirty="0"/>
              <a:t>开始并且在</a:t>
            </a:r>
            <a:r>
              <a:rPr lang="en-US" altLang="zh-CN" sz="1800" dirty="0"/>
              <a:t>last</a:t>
            </a:r>
            <a:r>
              <a:rPr lang="zh-CN" altLang="en-US" sz="1800" dirty="0"/>
              <a:t>之前的元素。</a:t>
            </a:r>
          </a:p>
          <a:p>
            <a:pPr lvl="1">
              <a:lnSpc>
                <a:spcPct val="110000"/>
              </a:lnSpc>
              <a:spcBef>
                <a:spcPts val="0"/>
              </a:spcBef>
            </a:pPr>
            <a:r>
              <a:rPr lang="zh-CN" altLang="zh-CN" sz="1800" dirty="0"/>
              <a:t>示例:</a:t>
            </a:r>
            <a:endParaRPr lang="en-US" altLang="zh-CN" sz="1800" dirty="0"/>
          </a:p>
          <a:p>
            <a:pPr lvl="1">
              <a:lnSpc>
                <a:spcPct val="110000"/>
              </a:lnSpc>
              <a:spcBef>
                <a:spcPts val="0"/>
              </a:spcBef>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(5, 50);</a:t>
            </a:r>
          </a:p>
          <a:p>
            <a:pPr lvl="1">
              <a:lnSpc>
                <a:spcPct val="110000"/>
              </a:lnSpc>
              <a:spcBef>
                <a:spcPts val="0"/>
              </a:spcBef>
              <a:buNone/>
            </a:pPr>
            <a:r>
              <a:rPr lang="en-US" altLang="zh-CN" sz="1800" dirty="0" err="1"/>
              <a:t>va.resize</a:t>
            </a:r>
            <a:r>
              <a:rPr lang="en-US" altLang="zh-CN" sz="1800" dirty="0"/>
              <a:t>(3); </a:t>
            </a:r>
            <a:r>
              <a:rPr lang="en-US" altLang="zh-CN" sz="1800" dirty="0">
                <a:solidFill>
                  <a:srgbClr val="339933"/>
                </a:solidFill>
              </a:rPr>
              <a:t>// </a:t>
            </a:r>
            <a:r>
              <a:rPr lang="en-US" altLang="zh-CN" sz="1800" dirty="0" err="1">
                <a:solidFill>
                  <a:srgbClr val="339933"/>
                </a:solidFill>
              </a:rPr>
              <a:t>va</a:t>
            </a:r>
            <a:r>
              <a:rPr lang="zh-CN" altLang="en-US" sz="1800" dirty="0">
                <a:solidFill>
                  <a:srgbClr val="339933"/>
                </a:solidFill>
              </a:rPr>
              <a:t>的容量是</a:t>
            </a:r>
            <a:r>
              <a:rPr lang="en-US" altLang="zh-CN" sz="1800" dirty="0">
                <a:solidFill>
                  <a:srgbClr val="339933"/>
                </a:solidFill>
              </a:rPr>
              <a:t>5</a:t>
            </a:r>
          </a:p>
          <a:p>
            <a:pPr lvl="1">
              <a:lnSpc>
                <a:spcPct val="110000"/>
              </a:lnSpc>
              <a:spcBef>
                <a:spcPts val="0"/>
              </a:spcBef>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vb</a:t>
            </a:r>
            <a:r>
              <a:rPr lang="en-US" altLang="zh-CN" sz="1800" dirty="0"/>
              <a:t>(</a:t>
            </a:r>
            <a:r>
              <a:rPr lang="en-US" altLang="zh-CN" sz="1800" dirty="0" err="1"/>
              <a:t>va.begin</a:t>
            </a:r>
            <a:r>
              <a:rPr lang="en-US" altLang="zh-CN" sz="1800" dirty="0"/>
              <a:t>( ), </a:t>
            </a:r>
            <a:r>
              <a:rPr lang="en-US" altLang="zh-CN" sz="1800" dirty="0" err="1"/>
              <a:t>va.end</a:t>
            </a:r>
            <a:r>
              <a:rPr lang="en-US" altLang="zh-CN" sz="1800" dirty="0"/>
              <a:t>( </a:t>
            </a:r>
            <a:r>
              <a:rPr lang="en-US" altLang="zh-CN" sz="1800" dirty="0" smtClean="0"/>
              <a:t>));  </a:t>
            </a:r>
            <a:r>
              <a:rPr lang="en-US" altLang="zh-CN" sz="1800" dirty="0" smtClean="0">
                <a:solidFill>
                  <a:srgbClr val="339933"/>
                </a:solidFill>
              </a:rPr>
              <a:t>// </a:t>
            </a:r>
            <a:r>
              <a:rPr lang="zh-CN" altLang="en-US" sz="1800" dirty="0">
                <a:solidFill>
                  <a:srgbClr val="339933"/>
                </a:solidFill>
              </a:rPr>
              <a:t>结果</a:t>
            </a:r>
            <a:r>
              <a:rPr lang="en-US" altLang="zh-CN" sz="1800" dirty="0" err="1">
                <a:solidFill>
                  <a:srgbClr val="339933"/>
                </a:solidFill>
              </a:rPr>
              <a:t>vb</a:t>
            </a:r>
            <a:r>
              <a:rPr lang="zh-CN" altLang="en-US" sz="1800" dirty="0">
                <a:solidFill>
                  <a:srgbClr val="339933"/>
                </a:solidFill>
              </a:rPr>
              <a:t>的长度和容量均为</a:t>
            </a:r>
            <a:r>
              <a:rPr lang="en-US" altLang="zh-CN" sz="1800" dirty="0">
                <a:solidFill>
                  <a:srgbClr val="339933"/>
                </a:solidFill>
              </a:rPr>
              <a:t>3</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72657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33157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向量基本信息</a:t>
            </a:r>
          </a:p>
        </p:txBody>
      </p:sp>
      <p:sp>
        <p:nvSpPr>
          <p:cNvPr id="3" name="内容占位符 2"/>
          <p:cNvSpPr>
            <a:spLocks noGrp="1"/>
          </p:cNvSpPr>
          <p:nvPr>
            <p:ph idx="1"/>
          </p:nvPr>
        </p:nvSpPr>
        <p:spPr>
          <a:xfrm>
            <a:off x="461963" y="1328739"/>
            <a:ext cx="8220075" cy="5027612"/>
          </a:xfrm>
        </p:spPr>
        <p:txBody>
          <a:bodyPr>
            <a:normAutofit fontScale="92500" lnSpcReduction="10000"/>
          </a:bodyPr>
          <a:lstStyle/>
          <a:p>
            <a:pPr>
              <a:lnSpc>
                <a:spcPct val="110000"/>
              </a:lnSpc>
            </a:pPr>
            <a:r>
              <a:rPr lang="zh-CN" altLang="en-US" sz="2400" dirty="0"/>
              <a:t>函数</a:t>
            </a:r>
            <a:r>
              <a:rPr lang="en-US" altLang="zh-CN" sz="2400" dirty="0" err="1"/>
              <a:t>size_type</a:t>
            </a:r>
            <a:r>
              <a:rPr lang="en-US" altLang="zh-CN" sz="2400" dirty="0"/>
              <a:t> capacity( )</a:t>
            </a:r>
          </a:p>
          <a:p>
            <a:pPr lvl="1">
              <a:lnSpc>
                <a:spcPct val="110000"/>
              </a:lnSpc>
            </a:pPr>
            <a:r>
              <a:rPr lang="zh-CN" altLang="en-US" sz="2000" dirty="0"/>
              <a:t>返回向量的容量。</a:t>
            </a:r>
          </a:p>
          <a:p>
            <a:pPr lvl="1">
              <a:lnSpc>
                <a:spcPct val="110000"/>
              </a:lnSpc>
            </a:pPr>
            <a:r>
              <a:rPr lang="zh-CN" altLang="en-US" sz="2000" dirty="0"/>
              <a:t>示例</a:t>
            </a:r>
            <a:r>
              <a:rPr lang="en-US" altLang="zh-CN" sz="2000" dirty="0"/>
              <a:t>: vector&lt;</a:t>
            </a:r>
            <a:r>
              <a:rPr lang="en-US" altLang="zh-CN" sz="2000" dirty="0" err="1">
                <a:solidFill>
                  <a:srgbClr val="0000FF"/>
                </a:solidFill>
              </a:rPr>
              <a:t>int</a:t>
            </a:r>
            <a:r>
              <a:rPr lang="en-US" altLang="zh-CN" sz="2000" dirty="0"/>
              <a:t>&gt; </a:t>
            </a:r>
            <a:r>
              <a:rPr lang="en-US" altLang="zh-CN" sz="2000" dirty="0" err="1"/>
              <a:t>va</a:t>
            </a:r>
            <a:r>
              <a:rPr lang="en-US" altLang="zh-CN" sz="2000" dirty="0"/>
              <a:t>(10, 100); </a:t>
            </a:r>
            <a:r>
              <a:rPr lang="en-US" altLang="zh-CN" sz="2000" dirty="0" err="1">
                <a:solidFill>
                  <a:srgbClr val="0000FF"/>
                </a:solidFill>
              </a:rPr>
              <a:t>int</a:t>
            </a:r>
            <a:r>
              <a:rPr lang="en-US" altLang="zh-CN" sz="2000" dirty="0">
                <a:solidFill>
                  <a:srgbClr val="0000FF"/>
                </a:solidFill>
              </a:rPr>
              <a:t> </a:t>
            </a:r>
            <a:r>
              <a:rPr lang="en-US" altLang="zh-CN" sz="2000" dirty="0"/>
              <a:t>c = </a:t>
            </a:r>
            <a:r>
              <a:rPr lang="en-US" altLang="zh-CN" sz="2000" dirty="0" err="1"/>
              <a:t>va.capacity</a:t>
            </a:r>
            <a:r>
              <a:rPr lang="en-US" altLang="zh-CN" sz="2000" dirty="0"/>
              <a:t>( ); </a:t>
            </a:r>
            <a:r>
              <a:rPr lang="en-US" altLang="zh-CN" sz="2000" dirty="0">
                <a:solidFill>
                  <a:srgbClr val="339933"/>
                </a:solidFill>
              </a:rPr>
              <a:t>// </a:t>
            </a:r>
            <a:r>
              <a:rPr lang="zh-CN" altLang="en-US" sz="2000" dirty="0">
                <a:solidFill>
                  <a:srgbClr val="339933"/>
                </a:solidFill>
              </a:rPr>
              <a:t>结果</a:t>
            </a:r>
            <a:r>
              <a:rPr lang="en-US" altLang="zh-CN" sz="2000" dirty="0">
                <a:solidFill>
                  <a:srgbClr val="339933"/>
                </a:solidFill>
              </a:rPr>
              <a:t>c=10</a:t>
            </a:r>
            <a:endParaRPr lang="en-US" altLang="zh-CN" sz="2000" dirty="0"/>
          </a:p>
          <a:p>
            <a:pPr>
              <a:lnSpc>
                <a:spcPct val="110000"/>
              </a:lnSpc>
            </a:pPr>
            <a:r>
              <a:rPr lang="zh-CN" altLang="en-US" sz="2400" dirty="0"/>
              <a:t>函数</a:t>
            </a:r>
            <a:r>
              <a:rPr lang="en-US" altLang="zh-CN" sz="2400" dirty="0" err="1"/>
              <a:t>size_type</a:t>
            </a:r>
            <a:r>
              <a:rPr lang="en-US" altLang="zh-CN" sz="2400" dirty="0"/>
              <a:t> size( ) </a:t>
            </a:r>
            <a:r>
              <a:rPr lang="en-US" altLang="zh-CN" sz="2400" dirty="0" err="1"/>
              <a:t>const</a:t>
            </a:r>
            <a:endParaRPr lang="en-US" altLang="zh-CN" sz="2400" dirty="0"/>
          </a:p>
          <a:p>
            <a:pPr lvl="1">
              <a:lnSpc>
                <a:spcPct val="110000"/>
              </a:lnSpc>
            </a:pPr>
            <a:r>
              <a:rPr lang="zh-CN" altLang="en-US" sz="2000" dirty="0"/>
              <a:t>返回向量的长度。</a:t>
            </a:r>
          </a:p>
          <a:p>
            <a:pPr lvl="1">
              <a:lnSpc>
                <a:spcPct val="110000"/>
              </a:lnSpc>
            </a:pPr>
            <a:r>
              <a:rPr lang="zh-CN" altLang="en-US" sz="2000" dirty="0"/>
              <a:t>示例</a:t>
            </a:r>
            <a:r>
              <a:rPr lang="en-US" altLang="zh-CN" sz="2000" dirty="0"/>
              <a:t>: vector&lt;</a:t>
            </a:r>
            <a:r>
              <a:rPr lang="en-US" altLang="zh-CN" sz="2000" dirty="0" err="1">
                <a:solidFill>
                  <a:srgbClr val="0000FF"/>
                </a:solidFill>
              </a:rPr>
              <a:t>int</a:t>
            </a:r>
            <a:r>
              <a:rPr lang="en-US" altLang="zh-CN" sz="2000" dirty="0"/>
              <a:t>&gt; </a:t>
            </a:r>
            <a:r>
              <a:rPr lang="en-US" altLang="zh-CN" sz="2000" dirty="0" err="1"/>
              <a:t>va</a:t>
            </a:r>
            <a:r>
              <a:rPr lang="en-US" altLang="zh-CN" sz="2000" dirty="0"/>
              <a:t>(20, 100); </a:t>
            </a:r>
            <a:r>
              <a:rPr lang="en-US" altLang="zh-CN" sz="2000" dirty="0" err="1">
                <a:solidFill>
                  <a:srgbClr val="0000FF"/>
                </a:solidFill>
              </a:rPr>
              <a:t>int</a:t>
            </a:r>
            <a:r>
              <a:rPr lang="en-US" altLang="zh-CN" sz="2000" dirty="0">
                <a:solidFill>
                  <a:srgbClr val="0000FF"/>
                </a:solidFill>
              </a:rPr>
              <a:t> </a:t>
            </a:r>
            <a:r>
              <a:rPr lang="en-US" altLang="zh-CN" sz="2000" dirty="0"/>
              <a:t>n = </a:t>
            </a:r>
            <a:r>
              <a:rPr lang="en-US" altLang="zh-CN" sz="2000" dirty="0" err="1"/>
              <a:t>va.size</a:t>
            </a:r>
            <a:r>
              <a:rPr lang="en-US" altLang="zh-CN" sz="2000" dirty="0"/>
              <a:t>( );</a:t>
            </a:r>
          </a:p>
          <a:p>
            <a:pPr>
              <a:lnSpc>
                <a:spcPct val="110000"/>
              </a:lnSpc>
            </a:pPr>
            <a:r>
              <a:rPr lang="zh-CN" altLang="en-US" sz="2400" dirty="0"/>
              <a:t>函数</a:t>
            </a:r>
            <a:r>
              <a:rPr lang="en-US" altLang="zh-CN" sz="2400" dirty="0" err="1"/>
              <a:t>size_type</a:t>
            </a:r>
            <a:r>
              <a:rPr lang="en-US" altLang="zh-CN" sz="2400" dirty="0"/>
              <a:t> </a:t>
            </a:r>
            <a:r>
              <a:rPr lang="en-US" altLang="zh-CN" sz="2400" dirty="0" err="1"/>
              <a:t>max_size</a:t>
            </a:r>
            <a:r>
              <a:rPr lang="en-US" altLang="zh-CN" sz="2400" dirty="0"/>
              <a:t>( )</a:t>
            </a:r>
          </a:p>
          <a:p>
            <a:pPr lvl="1">
              <a:lnSpc>
                <a:spcPct val="110000"/>
              </a:lnSpc>
            </a:pPr>
            <a:r>
              <a:rPr lang="zh-CN" altLang="en-US" sz="2000" dirty="0"/>
              <a:t>返回向量所允许的最大长度。</a:t>
            </a:r>
          </a:p>
          <a:p>
            <a:pPr lvl="1">
              <a:lnSpc>
                <a:spcPct val="110000"/>
              </a:lnSpc>
            </a:pPr>
            <a:r>
              <a:rPr lang="zh-CN" altLang="en-US" sz="2000" dirty="0"/>
              <a:t>应当注意，这不是向量的容量，即通常</a:t>
            </a:r>
            <a:r>
              <a:rPr lang="zh-CN" altLang="en-US" sz="2000" dirty="0" smtClean="0"/>
              <a:t>向量不会分配</a:t>
            </a:r>
            <a:r>
              <a:rPr lang="zh-CN" altLang="en-US" sz="2000" dirty="0"/>
              <a:t>这么大的空间。</a:t>
            </a:r>
          </a:p>
          <a:p>
            <a:pPr lvl="1">
              <a:lnSpc>
                <a:spcPct val="110000"/>
              </a:lnSpc>
            </a:pPr>
            <a:r>
              <a:rPr lang="zh-CN" altLang="en-US" sz="2000" dirty="0"/>
              <a:t>示例</a:t>
            </a:r>
            <a:r>
              <a:rPr lang="en-US" altLang="zh-CN" sz="2000" dirty="0"/>
              <a:t>: </a:t>
            </a:r>
            <a:r>
              <a:rPr lang="sv-SE" altLang="zh-CN" sz="2000" dirty="0"/>
              <a:t>vector&lt;</a:t>
            </a:r>
            <a:r>
              <a:rPr lang="sv-SE" altLang="zh-CN" sz="2000" dirty="0">
                <a:solidFill>
                  <a:srgbClr val="0000FF"/>
                </a:solidFill>
              </a:rPr>
              <a:t>int</a:t>
            </a:r>
            <a:r>
              <a:rPr lang="sv-SE" altLang="zh-CN" sz="2000" dirty="0"/>
              <a:t>&gt; va; </a:t>
            </a:r>
            <a:r>
              <a:rPr lang="sv-SE" altLang="zh-CN" sz="2000" dirty="0">
                <a:solidFill>
                  <a:srgbClr val="0000FF"/>
                </a:solidFill>
              </a:rPr>
              <a:t>int</a:t>
            </a:r>
            <a:r>
              <a:rPr lang="sv-SE" altLang="zh-CN" sz="2000" dirty="0">
                <a:solidFill>
                  <a:schemeClr val="accent2"/>
                </a:solidFill>
              </a:rPr>
              <a:t> </a:t>
            </a:r>
            <a:r>
              <a:rPr lang="sv-SE" altLang="zh-CN" sz="2000" dirty="0"/>
              <a:t>i = va.max_size( );</a:t>
            </a:r>
            <a:endParaRPr lang="en-US" altLang="zh-CN" sz="2000" dirty="0"/>
          </a:p>
          <a:p>
            <a:pPr>
              <a:lnSpc>
                <a:spcPct val="110000"/>
              </a:lnSpc>
            </a:pPr>
            <a:r>
              <a:rPr lang="zh-CN" altLang="en-US" sz="2400" dirty="0"/>
              <a:t>函数</a:t>
            </a:r>
            <a:r>
              <a:rPr lang="en-US" altLang="zh-CN" sz="2400" dirty="0"/>
              <a:t>bool empty( )</a:t>
            </a:r>
          </a:p>
          <a:p>
            <a:pPr lvl="1">
              <a:lnSpc>
                <a:spcPct val="110000"/>
              </a:lnSpc>
            </a:pPr>
            <a:r>
              <a:rPr lang="zh-CN" altLang="en-US" sz="2000" dirty="0"/>
              <a:t>如果向量的长度为</a:t>
            </a:r>
            <a:r>
              <a:rPr lang="en-US" altLang="zh-CN" sz="2000" dirty="0"/>
              <a:t>0</a:t>
            </a:r>
            <a:r>
              <a:rPr lang="zh-CN" altLang="en-US" sz="2000" dirty="0"/>
              <a:t>，则返回</a:t>
            </a:r>
            <a:r>
              <a:rPr lang="en-US" altLang="zh-CN" sz="2000" dirty="0">
                <a:solidFill>
                  <a:srgbClr val="0000FF"/>
                </a:solidFill>
              </a:rPr>
              <a:t>true</a:t>
            </a:r>
            <a:r>
              <a:rPr lang="zh-CN" altLang="en-US" sz="2000" dirty="0"/>
              <a:t>；否则返回</a:t>
            </a:r>
            <a:r>
              <a:rPr lang="en-US" altLang="zh-CN" sz="2000" dirty="0">
                <a:solidFill>
                  <a:srgbClr val="0000FF"/>
                </a:solidFill>
              </a:rPr>
              <a:t>false</a:t>
            </a:r>
            <a:r>
              <a:rPr lang="zh-CN" altLang="en-US" sz="2000" dirty="0"/>
              <a:t>。</a:t>
            </a:r>
          </a:p>
          <a:p>
            <a:pPr lvl="1">
              <a:lnSpc>
                <a:spcPct val="110000"/>
              </a:lnSpc>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(10, 100); </a:t>
            </a:r>
            <a:r>
              <a:rPr lang="en-US" altLang="zh-CN" sz="2000" dirty="0">
                <a:solidFill>
                  <a:srgbClr val="0000FF"/>
                </a:solidFill>
              </a:rPr>
              <a:t>bool </a:t>
            </a:r>
            <a:r>
              <a:rPr lang="en-US" altLang="zh-CN" sz="2000" dirty="0"/>
              <a:t>r = </a:t>
            </a:r>
            <a:r>
              <a:rPr lang="en-US" altLang="zh-CN" sz="2000" dirty="0" err="1"/>
              <a:t>va.empty</a:t>
            </a:r>
            <a:r>
              <a:rPr lang="en-US" altLang="zh-CN" sz="2000" dirty="0"/>
              <a:t>( ); </a:t>
            </a:r>
            <a:r>
              <a:rPr lang="en-US" altLang="zh-CN" sz="2000" dirty="0">
                <a:solidFill>
                  <a:srgbClr val="339933"/>
                </a:solidFill>
              </a:rPr>
              <a:t>// </a:t>
            </a:r>
            <a:r>
              <a:rPr lang="zh-CN" altLang="en-US" sz="2000" dirty="0">
                <a:solidFill>
                  <a:srgbClr val="339933"/>
                </a:solidFill>
              </a:rPr>
              <a:t>结果</a:t>
            </a:r>
            <a:r>
              <a:rPr lang="en-US" altLang="zh-CN" sz="2000" dirty="0">
                <a:solidFill>
                  <a:srgbClr val="339933"/>
                </a:solidFill>
              </a:rPr>
              <a:t>r=false</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12520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578434"/>
          </a:xfrm>
        </p:spPr>
        <p:txBody>
          <a:bodyPr>
            <a:normAutofit fontScale="90000"/>
          </a:bodyPr>
          <a:lstStyle/>
          <a:p>
            <a:r>
              <a:rPr lang="zh-CN" altLang="en-US" dirty="0"/>
              <a:t>改变向量长度与容量</a:t>
            </a:r>
          </a:p>
        </p:txBody>
      </p:sp>
      <p:sp>
        <p:nvSpPr>
          <p:cNvPr id="3" name="内容占位符 2"/>
          <p:cNvSpPr>
            <a:spLocks noGrp="1"/>
          </p:cNvSpPr>
          <p:nvPr>
            <p:ph idx="1"/>
          </p:nvPr>
        </p:nvSpPr>
        <p:spPr>
          <a:xfrm>
            <a:off x="461963" y="591015"/>
            <a:ext cx="8220075" cy="5765336"/>
          </a:xfrm>
        </p:spPr>
        <p:txBody>
          <a:bodyPr>
            <a:noAutofit/>
          </a:bodyPr>
          <a:lstStyle/>
          <a:p>
            <a:r>
              <a:rPr lang="zh-CN" altLang="en-US" sz="2400" dirty="0"/>
              <a:t>函数</a:t>
            </a:r>
            <a:r>
              <a:rPr lang="en-US" altLang="zh-CN" sz="2400" dirty="0"/>
              <a:t>void reserve(</a:t>
            </a:r>
            <a:r>
              <a:rPr lang="en-US" altLang="zh-CN" sz="2400" dirty="0" err="1"/>
              <a:t>size_type</a:t>
            </a:r>
            <a:r>
              <a:rPr lang="en-US" altLang="zh-CN" sz="2400" dirty="0"/>
              <a:t> n)</a:t>
            </a:r>
          </a:p>
          <a:p>
            <a:pPr lvl="1"/>
            <a:r>
              <a:rPr lang="zh-CN" altLang="en-US" sz="1800" dirty="0"/>
              <a:t>预订向量的容量。</a:t>
            </a:r>
          </a:p>
          <a:p>
            <a:pPr lvl="1"/>
            <a:r>
              <a:rPr lang="zh-CN" altLang="en-US" sz="1800" dirty="0"/>
              <a:t>如果向量原来的容量大于或等于</a:t>
            </a:r>
            <a:r>
              <a:rPr lang="en-US" altLang="zh-CN" sz="1800" dirty="0"/>
              <a:t>n</a:t>
            </a:r>
            <a:r>
              <a:rPr lang="zh-CN" altLang="en-US" sz="1800" dirty="0"/>
              <a:t>，则容量不变；否则，容量变为</a:t>
            </a:r>
            <a:r>
              <a:rPr lang="en-US" altLang="zh-CN" sz="1800" dirty="0"/>
              <a:t>n</a:t>
            </a:r>
            <a:r>
              <a:rPr lang="zh-CN" altLang="en-US" sz="1800" dirty="0"/>
              <a:t>。</a:t>
            </a:r>
          </a:p>
          <a:p>
            <a:pPr lvl="1"/>
            <a:r>
              <a:rPr lang="zh-CN" altLang="en-US" sz="1800" dirty="0"/>
              <a:t>同时，向量的长度不变。</a:t>
            </a:r>
          </a:p>
          <a:p>
            <a:pPr lvl="1"/>
            <a:r>
              <a:rPr lang="zh-CN" altLang="en-US" sz="1800" dirty="0"/>
              <a:t>示例</a:t>
            </a:r>
            <a:r>
              <a:rPr lang="en-US" altLang="zh-CN" sz="1800" dirty="0"/>
              <a:t>: vector&lt;</a:t>
            </a:r>
            <a:r>
              <a:rPr lang="en-US" altLang="zh-CN" sz="1800" dirty="0" err="1">
                <a:solidFill>
                  <a:srgbClr val="0000FF"/>
                </a:solidFill>
              </a:rPr>
              <a:t>int</a:t>
            </a:r>
            <a:r>
              <a:rPr lang="en-US" altLang="zh-CN" sz="1800" dirty="0"/>
              <a:t>&gt; </a:t>
            </a:r>
            <a:r>
              <a:rPr lang="en-US" altLang="zh-CN" sz="1800" dirty="0" err="1"/>
              <a:t>va</a:t>
            </a:r>
            <a:r>
              <a:rPr lang="en-US" altLang="zh-CN" sz="1800" dirty="0"/>
              <a:t>; </a:t>
            </a:r>
            <a:r>
              <a:rPr lang="en-US" altLang="zh-CN" sz="1800" dirty="0" err="1"/>
              <a:t>va.reserve</a:t>
            </a:r>
            <a:r>
              <a:rPr lang="en-US" altLang="zh-CN" sz="1800" dirty="0"/>
              <a:t>(10);</a:t>
            </a:r>
          </a:p>
          <a:p>
            <a:r>
              <a:rPr lang="zh-CN" altLang="en-US" sz="2400" dirty="0"/>
              <a:t>函数</a:t>
            </a:r>
            <a:r>
              <a:rPr lang="en-US" altLang="zh-CN" sz="2400" dirty="0"/>
              <a:t>void resize (</a:t>
            </a:r>
            <a:r>
              <a:rPr lang="en-US" altLang="zh-CN" sz="2400" dirty="0" err="1"/>
              <a:t>size_type</a:t>
            </a:r>
            <a:r>
              <a:rPr lang="en-US" altLang="zh-CN" sz="2400" dirty="0"/>
              <a:t> n, T c=T( ))</a:t>
            </a:r>
          </a:p>
          <a:p>
            <a:pPr lvl="1"/>
            <a:r>
              <a:rPr lang="zh-CN" altLang="en-US" sz="1800" dirty="0"/>
              <a:t>将向量的长度设置为</a:t>
            </a:r>
            <a:r>
              <a:rPr lang="en-US" altLang="zh-CN" sz="1800" dirty="0"/>
              <a:t>n</a:t>
            </a:r>
            <a:r>
              <a:rPr lang="zh-CN" altLang="en-US" sz="1800" dirty="0"/>
              <a:t>。</a:t>
            </a:r>
          </a:p>
          <a:p>
            <a:pPr lvl="1"/>
            <a:r>
              <a:rPr lang="zh-CN" altLang="en-US" sz="1800" dirty="0"/>
              <a:t>如果原来的长度小于</a:t>
            </a:r>
            <a:r>
              <a:rPr lang="en-US" altLang="zh-CN" sz="1800" dirty="0"/>
              <a:t>n</a:t>
            </a:r>
            <a:r>
              <a:rPr lang="zh-CN" altLang="en-US" sz="1800" dirty="0"/>
              <a:t>，则超出原来长度的元素初始化为</a:t>
            </a:r>
            <a:r>
              <a:rPr lang="en-US" altLang="zh-CN" sz="1800" dirty="0"/>
              <a:t>c</a:t>
            </a:r>
            <a:r>
              <a:rPr lang="zh-CN" altLang="en-US" sz="1800" dirty="0"/>
              <a:t>，原有元素的值不变。</a:t>
            </a:r>
          </a:p>
          <a:p>
            <a:pPr lvl="1"/>
            <a:r>
              <a:rPr lang="zh-CN" altLang="en-US" sz="1800" dirty="0"/>
              <a:t>如果向量原来的容量大于或等于</a:t>
            </a:r>
            <a:r>
              <a:rPr lang="en-US" altLang="zh-CN" sz="1800" dirty="0"/>
              <a:t>n</a:t>
            </a:r>
            <a:r>
              <a:rPr lang="zh-CN" altLang="en-US" sz="1800" dirty="0"/>
              <a:t>，则容量不变；否则，容量变为</a:t>
            </a:r>
            <a:r>
              <a:rPr lang="en-US" altLang="zh-CN" sz="1800" dirty="0"/>
              <a:t>n</a:t>
            </a:r>
            <a:r>
              <a:rPr lang="zh-CN" altLang="en-US" sz="1800" dirty="0"/>
              <a:t>。</a:t>
            </a:r>
          </a:p>
          <a:p>
            <a:pPr lvl="1"/>
            <a:r>
              <a:rPr lang="zh-CN" altLang="en-US" sz="1800" dirty="0"/>
              <a:t>示例</a:t>
            </a:r>
            <a:r>
              <a:rPr lang="en-US" altLang="zh-CN" sz="1800" dirty="0"/>
              <a:t>: </a:t>
            </a:r>
          </a:p>
          <a:p>
            <a:pPr lvl="1">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(3, 100); </a:t>
            </a:r>
          </a:p>
          <a:p>
            <a:pPr lvl="1">
              <a:buNone/>
            </a:pPr>
            <a:r>
              <a:rPr lang="en-US" altLang="zh-CN" sz="1800" dirty="0" err="1"/>
              <a:t>va.resize</a:t>
            </a:r>
            <a:r>
              <a:rPr lang="en-US" altLang="zh-CN" sz="1800" dirty="0"/>
              <a:t>(5, 200); </a:t>
            </a:r>
            <a:r>
              <a:rPr lang="en-US" altLang="zh-CN" sz="1800" dirty="0">
                <a:solidFill>
                  <a:srgbClr val="339933"/>
                </a:solidFill>
              </a:rPr>
              <a:t>// </a:t>
            </a:r>
            <a:r>
              <a:rPr lang="zh-CN" altLang="en-US" sz="1800" dirty="0">
                <a:solidFill>
                  <a:srgbClr val="339933"/>
                </a:solidFill>
              </a:rPr>
              <a:t>前</a:t>
            </a:r>
            <a:r>
              <a:rPr lang="en-US" altLang="zh-CN" sz="1800" dirty="0">
                <a:solidFill>
                  <a:srgbClr val="339933"/>
                </a:solidFill>
              </a:rPr>
              <a:t>3</a:t>
            </a:r>
            <a:r>
              <a:rPr lang="zh-CN" altLang="en-US" sz="1800" dirty="0">
                <a:solidFill>
                  <a:srgbClr val="339933"/>
                </a:solidFill>
              </a:rPr>
              <a:t>个元素</a:t>
            </a:r>
            <a:r>
              <a:rPr lang="en-US" altLang="zh-CN" sz="1800" dirty="0">
                <a:solidFill>
                  <a:srgbClr val="339933"/>
                </a:solidFill>
              </a:rPr>
              <a:t>100, </a:t>
            </a:r>
            <a:r>
              <a:rPr lang="zh-CN" altLang="en-US" sz="1800" dirty="0">
                <a:solidFill>
                  <a:srgbClr val="339933"/>
                </a:solidFill>
              </a:rPr>
              <a:t>后</a:t>
            </a:r>
            <a:r>
              <a:rPr lang="en-US" altLang="zh-CN" sz="1800" dirty="0">
                <a:solidFill>
                  <a:srgbClr val="339933"/>
                </a:solidFill>
              </a:rPr>
              <a:t>2</a:t>
            </a:r>
            <a:r>
              <a:rPr lang="zh-CN" altLang="en-US" sz="1800" dirty="0">
                <a:solidFill>
                  <a:srgbClr val="339933"/>
                </a:solidFill>
              </a:rPr>
              <a:t>个为</a:t>
            </a:r>
            <a:r>
              <a:rPr lang="en-US" altLang="zh-CN" sz="1800" dirty="0">
                <a:solidFill>
                  <a:srgbClr val="339933"/>
                </a:solidFill>
              </a:rPr>
              <a:t>200</a:t>
            </a:r>
          </a:p>
          <a:p>
            <a:r>
              <a:rPr lang="zh-CN" altLang="en-US" sz="2400" dirty="0"/>
              <a:t>函数</a:t>
            </a:r>
            <a:r>
              <a:rPr lang="en-US" altLang="zh-CN" sz="2400" dirty="0"/>
              <a:t>void clear( )</a:t>
            </a:r>
          </a:p>
          <a:p>
            <a:pPr lvl="1"/>
            <a:r>
              <a:rPr lang="zh-CN" altLang="en-US" sz="1800" dirty="0"/>
              <a:t>清空向量的内容，即向量长度将变为</a:t>
            </a:r>
            <a:r>
              <a:rPr lang="en-US" altLang="zh-CN" sz="1800" dirty="0"/>
              <a:t>0</a:t>
            </a:r>
            <a:r>
              <a:rPr lang="zh-CN" altLang="en-US" sz="1800" dirty="0"/>
              <a:t>，但是向量的容量不变。</a:t>
            </a:r>
          </a:p>
          <a:p>
            <a:pPr lvl="1"/>
            <a:r>
              <a:rPr lang="zh-CN" altLang="en-US" sz="1800" dirty="0"/>
              <a:t>示例</a:t>
            </a:r>
            <a:r>
              <a:rPr lang="en-US" altLang="zh-CN" sz="1800" dirty="0"/>
              <a:t>: vector&lt;</a:t>
            </a:r>
            <a:r>
              <a:rPr lang="en-US" altLang="zh-CN" sz="1800" dirty="0" err="1">
                <a:solidFill>
                  <a:srgbClr val="0000FF"/>
                </a:solidFill>
              </a:rPr>
              <a:t>int</a:t>
            </a:r>
            <a:r>
              <a:rPr lang="en-US" altLang="zh-CN" sz="1800" dirty="0"/>
              <a:t>&gt; </a:t>
            </a:r>
            <a:r>
              <a:rPr lang="en-US" altLang="zh-CN" sz="1800" dirty="0" err="1"/>
              <a:t>va</a:t>
            </a:r>
            <a:r>
              <a:rPr lang="en-US" altLang="zh-CN" sz="1800" dirty="0"/>
              <a:t>(10, 100); </a:t>
            </a:r>
            <a:r>
              <a:rPr lang="en-US" altLang="zh-CN" sz="1800" dirty="0" err="1"/>
              <a:t>va.clear</a:t>
            </a:r>
            <a:r>
              <a:rPr lang="en-US" altLang="zh-CN" sz="1800" dirty="0"/>
              <a:t>( );</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58161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98317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511526"/>
          </a:xfrm>
        </p:spPr>
        <p:txBody>
          <a:bodyPr>
            <a:normAutofit fontScale="90000"/>
          </a:bodyPr>
          <a:lstStyle/>
          <a:p>
            <a:r>
              <a:rPr lang="zh-CN" altLang="en-US" dirty="0"/>
              <a:t>向量元素引用</a:t>
            </a:r>
          </a:p>
        </p:txBody>
      </p:sp>
      <p:sp>
        <p:nvSpPr>
          <p:cNvPr id="3" name="内容占位符 2"/>
          <p:cNvSpPr>
            <a:spLocks noGrp="1"/>
          </p:cNvSpPr>
          <p:nvPr>
            <p:ph idx="1"/>
          </p:nvPr>
        </p:nvSpPr>
        <p:spPr>
          <a:xfrm>
            <a:off x="461963" y="524107"/>
            <a:ext cx="8220075" cy="5832244"/>
          </a:xfrm>
        </p:spPr>
        <p:txBody>
          <a:bodyPr>
            <a:noAutofit/>
          </a:bodyPr>
          <a:lstStyle/>
          <a:p>
            <a:pPr>
              <a:lnSpc>
                <a:spcPts val="2000"/>
              </a:lnSpc>
            </a:pPr>
            <a:r>
              <a:rPr lang="zh-CN" altLang="en-US" sz="2000" dirty="0"/>
              <a:t>函数</a:t>
            </a:r>
            <a:r>
              <a:rPr lang="en-US" altLang="zh-CN" sz="2000" dirty="0"/>
              <a:t>reference at(</a:t>
            </a:r>
            <a:r>
              <a:rPr lang="en-US" altLang="zh-CN" sz="2000" dirty="0" err="1"/>
              <a:t>size_type</a:t>
            </a:r>
            <a:r>
              <a:rPr lang="en-US" altLang="zh-CN" sz="2000" dirty="0"/>
              <a:t> n)</a:t>
            </a:r>
          </a:p>
          <a:p>
            <a:pPr>
              <a:lnSpc>
                <a:spcPts val="2000"/>
              </a:lnSpc>
            </a:pPr>
            <a:r>
              <a:rPr lang="zh-CN" altLang="en-US" sz="2000" dirty="0"/>
              <a:t>运算符</a:t>
            </a:r>
            <a:r>
              <a:rPr lang="en-US" altLang="zh-CN" sz="2000" dirty="0"/>
              <a:t>reference operator[ ](</a:t>
            </a:r>
            <a:r>
              <a:rPr lang="en-US" altLang="zh-CN" sz="2000" dirty="0" err="1"/>
              <a:t>size_type</a:t>
            </a:r>
            <a:r>
              <a:rPr lang="en-US" altLang="zh-CN" sz="2000" dirty="0"/>
              <a:t> n);</a:t>
            </a:r>
          </a:p>
          <a:p>
            <a:pPr lvl="1">
              <a:lnSpc>
                <a:spcPts val="1800"/>
              </a:lnSpc>
            </a:pPr>
            <a:r>
              <a:rPr lang="zh-CN" altLang="en-US" sz="1800" dirty="0"/>
              <a:t>返回下标为</a:t>
            </a:r>
            <a:r>
              <a:rPr lang="en-US" altLang="zh-CN" sz="1800" dirty="0"/>
              <a:t>n</a:t>
            </a:r>
            <a:r>
              <a:rPr lang="zh-CN" altLang="en-US" sz="1800" dirty="0"/>
              <a:t>的元素的引用。</a:t>
            </a:r>
          </a:p>
          <a:p>
            <a:pPr lvl="1">
              <a:lnSpc>
                <a:spcPts val="1800"/>
              </a:lnSpc>
            </a:pPr>
            <a:r>
              <a:rPr lang="zh-CN" altLang="en-US" sz="1800" dirty="0"/>
              <a:t>示例</a:t>
            </a:r>
            <a:r>
              <a:rPr lang="en-US" altLang="zh-CN" sz="1800" dirty="0"/>
              <a:t>:</a:t>
            </a:r>
          </a:p>
          <a:p>
            <a:pPr lvl="1">
              <a:lnSpc>
                <a:spcPts val="1800"/>
              </a:lnSpc>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(3);</a:t>
            </a:r>
          </a:p>
          <a:p>
            <a:pPr lvl="1">
              <a:lnSpc>
                <a:spcPts val="1800"/>
              </a:lnSpc>
              <a:buNone/>
            </a:pPr>
            <a:r>
              <a:rPr lang="en-US" altLang="zh-CN" sz="1800" dirty="0" err="1"/>
              <a:t>va</a:t>
            </a:r>
            <a:r>
              <a:rPr lang="en-US" altLang="zh-CN" sz="1800" dirty="0"/>
              <a:t>[2] = 40;</a:t>
            </a:r>
          </a:p>
          <a:p>
            <a:pPr lvl="1">
              <a:lnSpc>
                <a:spcPts val="1800"/>
              </a:lnSpc>
              <a:buNone/>
            </a:pPr>
            <a:r>
              <a:rPr lang="en-US" altLang="zh-CN" sz="1800" dirty="0" err="1">
                <a:solidFill>
                  <a:srgbClr val="0000FF"/>
                </a:solidFill>
              </a:rPr>
              <a:t>int</a:t>
            </a:r>
            <a:r>
              <a:rPr lang="en-US" altLang="zh-CN" sz="1800" dirty="0">
                <a:solidFill>
                  <a:srgbClr val="0000FF"/>
                </a:solidFill>
              </a:rPr>
              <a:t> </a:t>
            </a:r>
            <a:r>
              <a:rPr lang="en-US" altLang="zh-CN" sz="1800" dirty="0"/>
              <a:t>&amp; e = va.at(2);</a:t>
            </a:r>
          </a:p>
          <a:p>
            <a:pPr lvl="1">
              <a:lnSpc>
                <a:spcPts val="1800"/>
              </a:lnSpc>
              <a:buNone/>
            </a:pPr>
            <a:r>
              <a:rPr lang="en-US" altLang="zh-CN" sz="1800" dirty="0"/>
              <a:t>e = 60; </a:t>
            </a:r>
            <a:r>
              <a:rPr lang="en-US" altLang="zh-CN" sz="1800" dirty="0">
                <a:solidFill>
                  <a:srgbClr val="339933"/>
                </a:solidFill>
              </a:rPr>
              <a:t>// </a:t>
            </a:r>
            <a:r>
              <a:rPr lang="en-US" altLang="zh-CN" sz="1800" dirty="0" err="1">
                <a:solidFill>
                  <a:srgbClr val="339933"/>
                </a:solidFill>
              </a:rPr>
              <a:t>va</a:t>
            </a:r>
            <a:r>
              <a:rPr lang="en-US" altLang="zh-CN" sz="1800" dirty="0">
                <a:solidFill>
                  <a:srgbClr val="339933"/>
                </a:solidFill>
              </a:rPr>
              <a:t>[2]</a:t>
            </a:r>
            <a:r>
              <a:rPr lang="zh-CN" altLang="en-US" sz="1800" dirty="0">
                <a:solidFill>
                  <a:srgbClr val="339933"/>
                </a:solidFill>
              </a:rPr>
              <a:t>的值将变为</a:t>
            </a:r>
            <a:r>
              <a:rPr lang="en-US" altLang="zh-CN" sz="1800" dirty="0">
                <a:solidFill>
                  <a:srgbClr val="339933"/>
                </a:solidFill>
              </a:rPr>
              <a:t>60 (</a:t>
            </a:r>
            <a:r>
              <a:rPr lang="zh-CN" altLang="en-US" sz="1800" dirty="0">
                <a:solidFill>
                  <a:srgbClr val="FF0000"/>
                </a:solidFill>
              </a:rPr>
              <a:t>为什么</a:t>
            </a:r>
            <a:r>
              <a:rPr lang="en-US" altLang="zh-CN" sz="1800" dirty="0">
                <a:solidFill>
                  <a:srgbClr val="FF0000"/>
                </a:solidFill>
              </a:rPr>
              <a:t>?</a:t>
            </a:r>
            <a:r>
              <a:rPr lang="en-US" altLang="zh-CN" sz="1800" dirty="0">
                <a:solidFill>
                  <a:srgbClr val="339933"/>
                </a:solidFill>
              </a:rPr>
              <a:t>)</a:t>
            </a:r>
          </a:p>
          <a:p>
            <a:pPr lvl="1">
              <a:lnSpc>
                <a:spcPts val="1800"/>
              </a:lnSpc>
              <a:buNone/>
            </a:pPr>
            <a:r>
              <a:rPr lang="en-US" altLang="zh-CN" sz="1800" dirty="0" err="1">
                <a:solidFill>
                  <a:srgbClr val="0000FF"/>
                </a:solidFill>
              </a:rPr>
              <a:t>int</a:t>
            </a:r>
            <a:r>
              <a:rPr lang="en-US" altLang="zh-CN" sz="1800" dirty="0">
                <a:solidFill>
                  <a:srgbClr val="0000FF"/>
                </a:solidFill>
              </a:rPr>
              <a:t> </a:t>
            </a:r>
            <a:r>
              <a:rPr lang="en-US" altLang="zh-CN" sz="1800" dirty="0"/>
              <a:t>d = va.at(2);</a:t>
            </a:r>
          </a:p>
          <a:p>
            <a:pPr lvl="1">
              <a:lnSpc>
                <a:spcPts val="1800"/>
              </a:lnSpc>
              <a:buNone/>
            </a:pPr>
            <a:r>
              <a:rPr lang="en-US" altLang="zh-CN" sz="1800" dirty="0"/>
              <a:t>d = 80; </a:t>
            </a:r>
            <a:r>
              <a:rPr lang="en-US" altLang="zh-CN" sz="1800" dirty="0">
                <a:solidFill>
                  <a:srgbClr val="339933"/>
                </a:solidFill>
              </a:rPr>
              <a:t>// </a:t>
            </a:r>
            <a:r>
              <a:rPr lang="en-US" altLang="zh-CN" sz="1800" dirty="0" err="1">
                <a:solidFill>
                  <a:srgbClr val="339933"/>
                </a:solidFill>
              </a:rPr>
              <a:t>va</a:t>
            </a:r>
            <a:r>
              <a:rPr lang="en-US" altLang="zh-CN" sz="1800" dirty="0">
                <a:solidFill>
                  <a:srgbClr val="339933"/>
                </a:solidFill>
              </a:rPr>
              <a:t>[2]</a:t>
            </a:r>
            <a:r>
              <a:rPr lang="zh-CN" altLang="en-US" sz="1800" dirty="0">
                <a:solidFill>
                  <a:srgbClr val="339933"/>
                </a:solidFill>
              </a:rPr>
              <a:t>的值不变</a:t>
            </a:r>
            <a:r>
              <a:rPr lang="en-US" altLang="zh-CN" sz="1800" dirty="0">
                <a:solidFill>
                  <a:srgbClr val="339933"/>
                </a:solidFill>
              </a:rPr>
              <a:t>(</a:t>
            </a:r>
            <a:r>
              <a:rPr lang="zh-CN" altLang="en-US" sz="1800" dirty="0">
                <a:solidFill>
                  <a:srgbClr val="FF0000"/>
                </a:solidFill>
              </a:rPr>
              <a:t>为什么</a:t>
            </a:r>
            <a:r>
              <a:rPr lang="en-US" altLang="zh-CN" sz="1800" dirty="0">
                <a:solidFill>
                  <a:srgbClr val="FF0000"/>
                </a:solidFill>
              </a:rPr>
              <a:t>?</a:t>
            </a:r>
            <a:r>
              <a:rPr lang="en-US" altLang="zh-CN" sz="1800" dirty="0">
                <a:solidFill>
                  <a:srgbClr val="339933"/>
                </a:solidFill>
              </a:rPr>
              <a:t>)</a:t>
            </a:r>
          </a:p>
          <a:p>
            <a:pPr>
              <a:lnSpc>
                <a:spcPts val="2000"/>
              </a:lnSpc>
            </a:pPr>
            <a:r>
              <a:rPr lang="zh-CN" altLang="en-US" sz="2000" dirty="0"/>
              <a:t>函数</a:t>
            </a:r>
            <a:r>
              <a:rPr lang="en-US" altLang="zh-CN" sz="2000" dirty="0"/>
              <a:t>reference front( )</a:t>
            </a:r>
          </a:p>
          <a:p>
            <a:pPr lvl="1">
              <a:lnSpc>
                <a:spcPts val="1800"/>
              </a:lnSpc>
            </a:pPr>
            <a:r>
              <a:rPr lang="zh-CN" altLang="en-US" sz="1800" dirty="0"/>
              <a:t>返回第一个元素的引用。</a:t>
            </a:r>
          </a:p>
          <a:p>
            <a:pPr lvl="1">
              <a:lnSpc>
                <a:spcPts val="1800"/>
              </a:lnSpc>
            </a:pPr>
            <a:r>
              <a:rPr lang="zh-CN" altLang="en-US" sz="1800" dirty="0"/>
              <a:t>示例</a:t>
            </a:r>
            <a:r>
              <a:rPr lang="en-US" altLang="zh-CN" sz="1800" dirty="0"/>
              <a:t>:</a:t>
            </a:r>
          </a:p>
          <a:p>
            <a:pPr lvl="1">
              <a:lnSpc>
                <a:spcPts val="1800"/>
              </a:lnSpc>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a:t>va</a:t>
            </a:r>
            <a:r>
              <a:rPr lang="en-US" altLang="zh-CN" sz="1800" dirty="0"/>
              <a:t>(10, 50);</a:t>
            </a:r>
          </a:p>
          <a:p>
            <a:pPr lvl="1">
              <a:lnSpc>
                <a:spcPts val="1800"/>
              </a:lnSpc>
              <a:buNone/>
            </a:pPr>
            <a:r>
              <a:rPr lang="en-US" altLang="zh-CN" sz="1800" dirty="0" err="1">
                <a:solidFill>
                  <a:srgbClr val="0000FF"/>
                </a:solidFill>
              </a:rPr>
              <a:t>int</a:t>
            </a:r>
            <a:r>
              <a:rPr lang="en-US" altLang="zh-CN" sz="1800" dirty="0">
                <a:solidFill>
                  <a:srgbClr val="0000FF"/>
                </a:solidFill>
              </a:rPr>
              <a:t> </a:t>
            </a:r>
            <a:r>
              <a:rPr lang="en-US" altLang="zh-CN" sz="1800" dirty="0"/>
              <a:t>&amp; r = </a:t>
            </a:r>
            <a:r>
              <a:rPr lang="en-US" altLang="zh-CN" sz="1800" dirty="0" err="1"/>
              <a:t>va.front</a:t>
            </a:r>
            <a:r>
              <a:rPr lang="en-US" altLang="zh-CN" sz="1800" dirty="0"/>
              <a:t>( );</a:t>
            </a:r>
          </a:p>
          <a:p>
            <a:pPr lvl="1">
              <a:lnSpc>
                <a:spcPts val="1800"/>
              </a:lnSpc>
              <a:buNone/>
            </a:pPr>
            <a:r>
              <a:rPr lang="en-US" altLang="zh-CN" sz="1800" dirty="0"/>
              <a:t>r = 100; </a:t>
            </a:r>
            <a:r>
              <a:rPr lang="en-US" altLang="zh-CN" sz="1800" dirty="0">
                <a:solidFill>
                  <a:srgbClr val="339933"/>
                </a:solidFill>
              </a:rPr>
              <a:t>// </a:t>
            </a:r>
            <a:r>
              <a:rPr lang="zh-CN" altLang="en-US" sz="1800" dirty="0">
                <a:solidFill>
                  <a:srgbClr val="339933"/>
                </a:solidFill>
              </a:rPr>
              <a:t>将</a:t>
            </a:r>
            <a:r>
              <a:rPr lang="en-US" altLang="zh-CN" sz="1800" dirty="0" err="1">
                <a:solidFill>
                  <a:srgbClr val="339933"/>
                </a:solidFill>
              </a:rPr>
              <a:t>va</a:t>
            </a:r>
            <a:r>
              <a:rPr lang="en-US" altLang="zh-CN" sz="1800" dirty="0">
                <a:solidFill>
                  <a:srgbClr val="339933"/>
                </a:solidFill>
              </a:rPr>
              <a:t>[0]</a:t>
            </a:r>
            <a:r>
              <a:rPr lang="zh-CN" altLang="en-US" sz="1800" dirty="0">
                <a:solidFill>
                  <a:srgbClr val="339933"/>
                </a:solidFill>
              </a:rPr>
              <a:t>的值设置为</a:t>
            </a:r>
            <a:r>
              <a:rPr lang="en-US" altLang="zh-CN" sz="1800" dirty="0">
                <a:solidFill>
                  <a:srgbClr val="339933"/>
                </a:solidFill>
              </a:rPr>
              <a:t>100</a:t>
            </a:r>
          </a:p>
          <a:p>
            <a:pPr>
              <a:lnSpc>
                <a:spcPts val="2000"/>
              </a:lnSpc>
            </a:pPr>
            <a:r>
              <a:rPr lang="zh-CN" altLang="en-US" sz="2000" dirty="0"/>
              <a:t>函数</a:t>
            </a:r>
            <a:r>
              <a:rPr lang="en-US" altLang="zh-CN" sz="2000" dirty="0"/>
              <a:t>reference back( )</a:t>
            </a:r>
          </a:p>
          <a:p>
            <a:pPr lvl="1">
              <a:lnSpc>
                <a:spcPts val="1800"/>
              </a:lnSpc>
            </a:pPr>
            <a:r>
              <a:rPr lang="zh-CN" altLang="en-US" sz="1800" dirty="0"/>
              <a:t>返回最后一个元素的引用。</a:t>
            </a:r>
          </a:p>
          <a:p>
            <a:pPr lvl="1">
              <a:lnSpc>
                <a:spcPts val="1800"/>
              </a:lnSpc>
            </a:pPr>
            <a:r>
              <a:rPr lang="zh-CN" altLang="en-US" sz="1800" dirty="0"/>
              <a:t>示例</a:t>
            </a:r>
            <a:r>
              <a:rPr lang="en-US" altLang="zh-CN" sz="1800" dirty="0"/>
              <a:t>: vector&lt;</a:t>
            </a:r>
            <a:r>
              <a:rPr lang="en-US" altLang="zh-CN" sz="1800" dirty="0" err="1">
                <a:solidFill>
                  <a:srgbClr val="0000FF"/>
                </a:solidFill>
              </a:rPr>
              <a:t>int</a:t>
            </a:r>
            <a:r>
              <a:rPr lang="en-US" altLang="zh-CN" sz="1800" dirty="0"/>
              <a:t>&gt; </a:t>
            </a:r>
            <a:r>
              <a:rPr lang="en-US" altLang="zh-CN" sz="1800" dirty="0" err="1"/>
              <a:t>va</a:t>
            </a:r>
            <a:r>
              <a:rPr lang="en-US" altLang="zh-CN" sz="1800" dirty="0"/>
              <a:t>(5, 100); </a:t>
            </a:r>
            <a:r>
              <a:rPr lang="en-US" altLang="zh-CN" sz="1800" dirty="0" err="1">
                <a:solidFill>
                  <a:srgbClr val="0000FF"/>
                </a:solidFill>
              </a:rPr>
              <a:t>int</a:t>
            </a:r>
            <a:r>
              <a:rPr lang="en-US" altLang="zh-CN" sz="1800" dirty="0">
                <a:solidFill>
                  <a:srgbClr val="0000FF"/>
                </a:solidFill>
              </a:rPr>
              <a:t> </a:t>
            </a:r>
            <a:r>
              <a:rPr lang="en-US" altLang="zh-CN" sz="1800" dirty="0"/>
              <a:t>&amp; e = </a:t>
            </a:r>
            <a:r>
              <a:rPr lang="en-US" altLang="zh-CN" sz="1800" dirty="0" err="1"/>
              <a:t>va.back</a:t>
            </a:r>
            <a:r>
              <a:rPr lang="en-US" altLang="zh-CN" sz="1800" dirty="0"/>
              <a:t>( );</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514702"/>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35447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获取向量的正向迭代器</a:t>
            </a:r>
          </a:p>
        </p:txBody>
      </p:sp>
      <p:sp>
        <p:nvSpPr>
          <p:cNvPr id="3" name="内容占位符 2"/>
          <p:cNvSpPr>
            <a:spLocks noGrp="1"/>
          </p:cNvSpPr>
          <p:nvPr>
            <p:ph idx="1"/>
          </p:nvPr>
        </p:nvSpPr>
        <p:spPr>
          <a:xfrm>
            <a:off x="461963" y="1457325"/>
            <a:ext cx="8220075" cy="3839504"/>
          </a:xfrm>
        </p:spPr>
        <p:txBody>
          <a:bodyPr>
            <a:normAutofit lnSpcReduction="10000"/>
          </a:bodyPr>
          <a:lstStyle/>
          <a:p>
            <a:pPr>
              <a:lnSpc>
                <a:spcPct val="80000"/>
              </a:lnSpc>
            </a:pPr>
            <a:r>
              <a:rPr lang="zh-CN" altLang="en-US" sz="2000" dirty="0"/>
              <a:t>函数</a:t>
            </a:r>
            <a:r>
              <a:rPr lang="en-US" altLang="zh-CN" sz="2000" dirty="0"/>
              <a:t>iterator begin( )</a:t>
            </a:r>
          </a:p>
          <a:p>
            <a:pPr lvl="1">
              <a:lnSpc>
                <a:spcPct val="80000"/>
              </a:lnSpc>
            </a:pPr>
            <a:r>
              <a:rPr lang="zh-CN" altLang="en-US" sz="1800" dirty="0"/>
              <a:t>返回第一个元素所对应的迭代器。</a:t>
            </a:r>
          </a:p>
          <a:p>
            <a:pPr lvl="1">
              <a:lnSpc>
                <a:spcPct val="80000"/>
              </a:lnSpc>
            </a:pPr>
            <a:r>
              <a:rPr lang="zh-CN" altLang="en-US" sz="1800" dirty="0"/>
              <a:t>示例</a:t>
            </a:r>
            <a:r>
              <a:rPr lang="en-US" altLang="zh-CN" sz="1800" dirty="0"/>
              <a:t>:</a:t>
            </a:r>
          </a:p>
          <a:p>
            <a:pPr lvl="1">
              <a:lnSpc>
                <a:spcPct val="80000"/>
              </a:lnSpc>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smtClean="0"/>
              <a:t>va</a:t>
            </a:r>
            <a:r>
              <a:rPr lang="en-US" altLang="zh-CN" sz="1800" dirty="0" smtClean="0"/>
              <a:t>(3);</a:t>
            </a:r>
            <a:endParaRPr lang="en-US" altLang="zh-CN" sz="1800" dirty="0"/>
          </a:p>
          <a:p>
            <a:pPr lvl="1">
              <a:lnSpc>
                <a:spcPct val="80000"/>
              </a:lnSpc>
              <a:buNone/>
            </a:pPr>
            <a:r>
              <a:rPr lang="en-US" altLang="zh-CN" sz="1800" dirty="0"/>
              <a:t>vector&lt;</a:t>
            </a:r>
            <a:r>
              <a:rPr lang="en-US" altLang="zh-CN" sz="1800" dirty="0" err="1">
                <a:solidFill>
                  <a:srgbClr val="0000FF"/>
                </a:solidFill>
              </a:rPr>
              <a:t>int</a:t>
            </a:r>
            <a:r>
              <a:rPr lang="en-US" altLang="zh-CN" sz="1800" dirty="0"/>
              <a:t>&gt;::iterator r = </a:t>
            </a:r>
            <a:r>
              <a:rPr lang="en-US" altLang="zh-CN" sz="1800" dirty="0" err="1"/>
              <a:t>va.begin</a:t>
            </a:r>
            <a:r>
              <a:rPr lang="en-US" altLang="zh-CN" sz="1800" dirty="0"/>
              <a:t>( );</a:t>
            </a:r>
          </a:p>
          <a:p>
            <a:pPr lvl="1">
              <a:lnSpc>
                <a:spcPct val="80000"/>
              </a:lnSpc>
              <a:buNone/>
            </a:pPr>
            <a:r>
              <a:rPr lang="en-US" altLang="zh-CN" sz="1800" dirty="0"/>
              <a:t>*r = 80; </a:t>
            </a:r>
            <a:r>
              <a:rPr lang="en-US" altLang="zh-CN" sz="1800" dirty="0">
                <a:solidFill>
                  <a:srgbClr val="339933"/>
                </a:solidFill>
              </a:rPr>
              <a:t>// </a:t>
            </a:r>
            <a:r>
              <a:rPr lang="zh-CN" altLang="en-US" sz="1800" dirty="0">
                <a:solidFill>
                  <a:srgbClr val="339933"/>
                </a:solidFill>
              </a:rPr>
              <a:t>将</a:t>
            </a:r>
            <a:r>
              <a:rPr lang="en-US" altLang="zh-CN" sz="1800" dirty="0" err="1">
                <a:solidFill>
                  <a:srgbClr val="339933"/>
                </a:solidFill>
              </a:rPr>
              <a:t>va</a:t>
            </a:r>
            <a:r>
              <a:rPr lang="en-US" altLang="zh-CN" sz="1800" dirty="0">
                <a:solidFill>
                  <a:srgbClr val="339933"/>
                </a:solidFill>
              </a:rPr>
              <a:t>[0]</a:t>
            </a:r>
            <a:r>
              <a:rPr lang="zh-CN" altLang="en-US" sz="1800" dirty="0">
                <a:solidFill>
                  <a:srgbClr val="339933"/>
                </a:solidFill>
              </a:rPr>
              <a:t>的值设置为</a:t>
            </a:r>
            <a:r>
              <a:rPr lang="en-US" altLang="zh-CN" sz="1800" dirty="0">
                <a:solidFill>
                  <a:srgbClr val="339933"/>
                </a:solidFill>
              </a:rPr>
              <a:t>80</a:t>
            </a:r>
            <a:endParaRPr lang="en-US" altLang="zh-CN" sz="1800" dirty="0"/>
          </a:p>
          <a:p>
            <a:pPr>
              <a:lnSpc>
                <a:spcPct val="80000"/>
              </a:lnSpc>
            </a:pPr>
            <a:r>
              <a:rPr lang="zh-CN" altLang="en-US" sz="2000" dirty="0"/>
              <a:t>函数</a:t>
            </a:r>
            <a:r>
              <a:rPr lang="en-US" altLang="zh-CN" sz="2000" dirty="0"/>
              <a:t>iterator end( )</a:t>
            </a:r>
          </a:p>
          <a:p>
            <a:pPr lvl="1">
              <a:lnSpc>
                <a:spcPct val="80000"/>
              </a:lnSpc>
            </a:pPr>
            <a:r>
              <a:rPr lang="zh-CN" altLang="en-US" sz="1800" dirty="0"/>
              <a:t>返回在最后一个元素之后的迭代器。</a:t>
            </a:r>
          </a:p>
          <a:p>
            <a:pPr lvl="1">
              <a:lnSpc>
                <a:spcPct val="80000"/>
              </a:lnSpc>
            </a:pPr>
            <a:r>
              <a:rPr lang="zh-CN" altLang="en-US" sz="1800" dirty="0"/>
              <a:t>示例</a:t>
            </a:r>
            <a:r>
              <a:rPr lang="en-US" altLang="zh-CN" sz="1800" dirty="0"/>
              <a:t>:</a:t>
            </a:r>
          </a:p>
          <a:p>
            <a:pPr lvl="1">
              <a:lnSpc>
                <a:spcPct val="80000"/>
              </a:lnSpc>
              <a:buNone/>
            </a:pPr>
            <a:r>
              <a:rPr lang="en-US" altLang="zh-CN" sz="1800" dirty="0"/>
              <a:t>vector&lt;</a:t>
            </a:r>
            <a:r>
              <a:rPr lang="en-US" altLang="zh-CN" sz="1800" dirty="0" err="1">
                <a:solidFill>
                  <a:srgbClr val="0000FF"/>
                </a:solidFill>
              </a:rPr>
              <a:t>int</a:t>
            </a:r>
            <a:r>
              <a:rPr lang="en-US" altLang="zh-CN" sz="1800" dirty="0"/>
              <a:t>&gt; </a:t>
            </a:r>
            <a:r>
              <a:rPr lang="en-US" altLang="zh-CN" sz="1800" dirty="0" err="1" smtClean="0"/>
              <a:t>va</a:t>
            </a:r>
            <a:r>
              <a:rPr lang="en-US" altLang="zh-CN" sz="1800" dirty="0" smtClean="0"/>
              <a:t>(3);</a:t>
            </a:r>
            <a:endParaRPr lang="en-US" altLang="zh-CN" sz="1800" dirty="0"/>
          </a:p>
          <a:p>
            <a:pPr lvl="1">
              <a:lnSpc>
                <a:spcPct val="80000"/>
              </a:lnSpc>
              <a:buNone/>
            </a:pPr>
            <a:r>
              <a:rPr lang="en-US" altLang="zh-CN" sz="1800" dirty="0"/>
              <a:t>vector&lt;</a:t>
            </a:r>
            <a:r>
              <a:rPr lang="en-US" altLang="zh-CN" sz="1800" dirty="0" err="1">
                <a:solidFill>
                  <a:srgbClr val="0000FF"/>
                </a:solidFill>
              </a:rPr>
              <a:t>int</a:t>
            </a:r>
            <a:r>
              <a:rPr lang="en-US" altLang="zh-CN" sz="1800" dirty="0"/>
              <a:t>&gt;::iterator r = </a:t>
            </a:r>
            <a:r>
              <a:rPr lang="en-US" altLang="zh-CN" sz="1800" dirty="0" err="1"/>
              <a:t>va.end</a:t>
            </a:r>
            <a:r>
              <a:rPr lang="en-US" altLang="zh-CN" sz="1800" dirty="0"/>
              <a:t>( );</a:t>
            </a:r>
          </a:p>
          <a:p>
            <a:pPr lvl="1">
              <a:lnSpc>
                <a:spcPct val="80000"/>
              </a:lnSpc>
              <a:buNone/>
            </a:pPr>
            <a:r>
              <a:rPr lang="en-US" altLang="zh-CN" sz="1800" dirty="0"/>
              <a:t>r--;</a:t>
            </a:r>
          </a:p>
          <a:p>
            <a:pPr lvl="1">
              <a:lnSpc>
                <a:spcPct val="80000"/>
              </a:lnSpc>
              <a:buNone/>
            </a:pPr>
            <a:r>
              <a:rPr lang="en-US" altLang="zh-CN" sz="1800" dirty="0"/>
              <a:t>*r = 80; </a:t>
            </a:r>
            <a:r>
              <a:rPr lang="en-US" altLang="zh-CN" sz="1800" dirty="0">
                <a:solidFill>
                  <a:srgbClr val="339933"/>
                </a:solidFill>
              </a:rPr>
              <a:t>// </a:t>
            </a:r>
            <a:r>
              <a:rPr lang="zh-CN" altLang="en-US" sz="1800" dirty="0">
                <a:solidFill>
                  <a:srgbClr val="339933"/>
                </a:solidFill>
              </a:rPr>
              <a:t>将</a:t>
            </a:r>
            <a:r>
              <a:rPr lang="en-US" altLang="zh-CN" sz="1800" dirty="0" err="1" smtClean="0">
                <a:solidFill>
                  <a:srgbClr val="339933"/>
                </a:solidFill>
              </a:rPr>
              <a:t>va</a:t>
            </a:r>
            <a:r>
              <a:rPr lang="en-US" altLang="zh-CN" sz="1800" smtClean="0">
                <a:solidFill>
                  <a:srgbClr val="339933"/>
                </a:solidFill>
              </a:rPr>
              <a:t>[2]</a:t>
            </a:r>
            <a:r>
              <a:rPr lang="zh-CN" altLang="en-US" sz="1800" dirty="0">
                <a:solidFill>
                  <a:srgbClr val="339933"/>
                </a:solidFill>
              </a:rPr>
              <a:t>的值设置为</a:t>
            </a:r>
            <a:r>
              <a:rPr lang="en-US" altLang="zh-CN" sz="1800" dirty="0">
                <a:solidFill>
                  <a:srgbClr val="339933"/>
                </a:solidFill>
              </a:rPr>
              <a:t>80</a:t>
            </a:r>
          </a:p>
          <a:p>
            <a:pPr>
              <a:lnSpc>
                <a:spcPct val="80000"/>
              </a:lnSpc>
            </a:pPr>
            <a:r>
              <a:rPr lang="zh-CN" altLang="en-US" sz="2000" dirty="0"/>
              <a:t>如果向量的长度为</a:t>
            </a:r>
            <a:r>
              <a:rPr lang="en-US" altLang="zh-CN" sz="2000" dirty="0"/>
              <a:t>0</a:t>
            </a:r>
            <a:r>
              <a:rPr lang="zh-CN" altLang="en-US" sz="2000" dirty="0"/>
              <a:t>，</a:t>
            </a:r>
            <a:r>
              <a:rPr lang="zh-CN" altLang="en-US" sz="2000" dirty="0" smtClean="0"/>
              <a:t>则成员函数</a:t>
            </a:r>
            <a:r>
              <a:rPr lang="en-US" altLang="zh-CN" sz="2000" dirty="0"/>
              <a:t>begin( )</a:t>
            </a:r>
            <a:r>
              <a:rPr lang="zh-CN" altLang="en-US" sz="2000" dirty="0"/>
              <a:t>与</a:t>
            </a:r>
            <a:r>
              <a:rPr lang="zh-CN" altLang="zh-CN" sz="2000" dirty="0"/>
              <a:t>end( )</a:t>
            </a:r>
            <a:r>
              <a:rPr lang="zh-CN" altLang="en-US" sz="2000" dirty="0"/>
              <a:t>的返回值相等。</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110"/>
          <p:cNvGrpSpPr>
            <a:grpSpLocks/>
          </p:cNvGrpSpPr>
          <p:nvPr/>
        </p:nvGrpSpPr>
        <p:grpSpPr bwMode="auto">
          <a:xfrm>
            <a:off x="277388" y="5136491"/>
            <a:ext cx="8269288" cy="1089818"/>
            <a:chOff x="197" y="1396"/>
            <a:chExt cx="5209" cy="1373"/>
          </a:xfrm>
        </p:grpSpPr>
        <p:sp>
          <p:nvSpPr>
            <p:cNvPr id="10" name="Line 41"/>
            <p:cNvSpPr>
              <a:spLocks noChangeShapeType="1"/>
            </p:cNvSpPr>
            <p:nvPr/>
          </p:nvSpPr>
          <p:spPr bwMode="auto">
            <a:xfrm>
              <a:off x="197" y="2087"/>
              <a:ext cx="772"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42"/>
            <p:cNvSpPr txBox="1">
              <a:spLocks noChangeArrowheads="1"/>
            </p:cNvSpPr>
            <p:nvPr/>
          </p:nvSpPr>
          <p:spPr bwMode="auto">
            <a:xfrm>
              <a:off x="197" y="1396"/>
              <a:ext cx="852"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00FF"/>
                  </a:solidFill>
                </a:rPr>
                <a:t>begin( )</a:t>
              </a:r>
            </a:p>
          </p:txBody>
        </p:sp>
        <p:grpSp>
          <p:nvGrpSpPr>
            <p:cNvPr id="12" name="Group 27"/>
            <p:cNvGrpSpPr>
              <a:grpSpLocks/>
            </p:cNvGrpSpPr>
            <p:nvPr/>
          </p:nvGrpSpPr>
          <p:grpSpPr bwMode="auto">
            <a:xfrm>
              <a:off x="2646" y="2271"/>
              <a:ext cx="965" cy="322"/>
              <a:chOff x="1202" y="2296"/>
              <a:chExt cx="862" cy="635"/>
            </a:xfrm>
          </p:grpSpPr>
          <p:sp>
            <p:nvSpPr>
              <p:cNvPr id="2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 name="Group 27"/>
            <p:cNvGrpSpPr>
              <a:grpSpLocks/>
            </p:cNvGrpSpPr>
            <p:nvPr/>
          </p:nvGrpSpPr>
          <p:grpSpPr bwMode="auto">
            <a:xfrm>
              <a:off x="1333" y="2270"/>
              <a:ext cx="965" cy="322"/>
              <a:chOff x="1202" y="2296"/>
              <a:chExt cx="862" cy="635"/>
            </a:xfrm>
          </p:grpSpPr>
          <p:sp>
            <p:nvSpPr>
              <p:cNvPr id="2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 y="1979"/>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0" y="1979"/>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 y="1979"/>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46"/>
            <p:cNvSpPr txBox="1">
              <a:spLocks noChangeArrowheads="1"/>
            </p:cNvSpPr>
            <p:nvPr/>
          </p:nvSpPr>
          <p:spPr bwMode="auto">
            <a:xfrm>
              <a:off x="4866" y="2132"/>
              <a:ext cx="540" cy="236"/>
            </a:xfrm>
            <a:prstGeom prst="rect">
              <a:avLst/>
            </a:prstGeom>
            <a:solidFill>
              <a:srgbClr val="FF3300"/>
            </a:solidFill>
            <a:ln w="9525">
              <a:solidFill>
                <a:srgbClr val="FF3300"/>
              </a:solidFill>
              <a:miter lim="800000"/>
              <a:headEnd/>
              <a:tailEnd/>
            </a:ln>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dirty="0">
                  <a:solidFill>
                    <a:srgbClr val="FF3300"/>
                  </a:solidFill>
                </a:rPr>
                <a:t>NULL</a:t>
              </a:r>
              <a:endParaRPr lang="en-US" altLang="zh-CN" sz="2400" dirty="0">
                <a:solidFill>
                  <a:srgbClr val="FF3300"/>
                </a:solidFill>
              </a:endParaRPr>
            </a:p>
          </p:txBody>
        </p:sp>
        <p:grpSp>
          <p:nvGrpSpPr>
            <p:cNvPr id="18" name="Group 27"/>
            <p:cNvGrpSpPr>
              <a:grpSpLocks/>
            </p:cNvGrpSpPr>
            <p:nvPr/>
          </p:nvGrpSpPr>
          <p:grpSpPr bwMode="auto">
            <a:xfrm>
              <a:off x="3992" y="2271"/>
              <a:ext cx="965" cy="322"/>
              <a:chOff x="1202" y="2296"/>
              <a:chExt cx="862" cy="635"/>
            </a:xfrm>
          </p:grpSpPr>
          <p:sp>
            <p:nvSpPr>
              <p:cNvPr id="2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9" name="Text Box 42"/>
            <p:cNvSpPr txBox="1">
              <a:spLocks noChangeArrowheads="1"/>
            </p:cNvSpPr>
            <p:nvPr/>
          </p:nvSpPr>
          <p:spPr bwMode="auto">
            <a:xfrm>
              <a:off x="4694" y="1515"/>
              <a:ext cx="677"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00FF"/>
                  </a:solidFill>
                </a:rPr>
                <a:t>end( )</a:t>
              </a:r>
            </a:p>
          </p:txBody>
        </p:sp>
      </p:grpSp>
    </p:spTree>
    <p:extLst>
      <p:ext uri="{BB962C8B-B14F-4D97-AF65-F5344CB8AC3E}">
        <p14:creationId xmlns:p14="http://schemas.microsoft.com/office/powerpoint/2010/main" val="420338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5973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获取向量的逆序迭代器</a:t>
            </a:r>
          </a:p>
        </p:txBody>
      </p:sp>
      <p:sp>
        <p:nvSpPr>
          <p:cNvPr id="3" name="内容占位符 2"/>
          <p:cNvSpPr>
            <a:spLocks noGrp="1"/>
          </p:cNvSpPr>
          <p:nvPr>
            <p:ph idx="1"/>
          </p:nvPr>
        </p:nvSpPr>
        <p:spPr>
          <a:xfrm>
            <a:off x="461963" y="1457325"/>
            <a:ext cx="8220075" cy="3464363"/>
          </a:xfrm>
        </p:spPr>
        <p:txBody>
          <a:bodyPr>
            <a:normAutofit fontScale="92500" lnSpcReduction="20000"/>
          </a:bodyPr>
          <a:lstStyle/>
          <a:p>
            <a:pPr>
              <a:lnSpc>
                <a:spcPct val="80000"/>
              </a:lnSpc>
            </a:pPr>
            <a:r>
              <a:rPr lang="zh-CN" altLang="en-US" sz="2400" dirty="0"/>
              <a:t>函数</a:t>
            </a:r>
            <a:r>
              <a:rPr lang="en-US" altLang="zh-CN" sz="2400" dirty="0" err="1"/>
              <a:t>reverse_iterator</a:t>
            </a:r>
            <a:r>
              <a:rPr lang="en-US" altLang="zh-CN" sz="2400" dirty="0"/>
              <a:t> </a:t>
            </a:r>
            <a:r>
              <a:rPr lang="en-US" altLang="zh-CN" sz="2400" dirty="0" err="1"/>
              <a:t>rbegin</a:t>
            </a:r>
            <a:r>
              <a:rPr lang="en-US" altLang="zh-CN" sz="2400" dirty="0"/>
              <a:t>( )</a:t>
            </a:r>
          </a:p>
          <a:p>
            <a:pPr lvl="1">
              <a:lnSpc>
                <a:spcPct val="80000"/>
              </a:lnSpc>
            </a:pPr>
            <a:r>
              <a:rPr lang="zh-CN" altLang="en-US" sz="2000" dirty="0"/>
              <a:t>返回逆序的第一个元素所对应的迭代器。</a:t>
            </a:r>
          </a:p>
          <a:p>
            <a:pPr lvl="1">
              <a:lnSpc>
                <a:spcPct val="80000"/>
              </a:lnSpc>
            </a:pPr>
            <a:r>
              <a:rPr lang="zh-CN" altLang="en-US" sz="2000" dirty="0"/>
              <a:t>示例</a:t>
            </a:r>
            <a:r>
              <a:rPr lang="en-US" altLang="zh-CN" sz="2000" dirty="0"/>
              <a:t>:</a:t>
            </a:r>
          </a:p>
          <a:p>
            <a:pPr lvl="1">
              <a:lnSpc>
                <a:spcPct val="8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smtClean="0"/>
              <a:t>va</a:t>
            </a:r>
            <a:r>
              <a:rPr lang="en-US" altLang="zh-CN" sz="2000" dirty="0" smtClean="0"/>
              <a:t>(3, </a:t>
            </a:r>
            <a:r>
              <a:rPr lang="en-US" altLang="zh-CN" sz="2000" dirty="0"/>
              <a:t>50);</a:t>
            </a:r>
          </a:p>
          <a:p>
            <a:pPr lvl="1">
              <a:lnSpc>
                <a:spcPct val="80000"/>
              </a:lnSpc>
              <a:buNone/>
            </a:pPr>
            <a:r>
              <a:rPr lang="en-US" altLang="zh-CN" sz="2000" dirty="0"/>
              <a:t>vector&lt;</a:t>
            </a:r>
            <a:r>
              <a:rPr lang="en-US" altLang="zh-CN" sz="2000" dirty="0" err="1">
                <a:solidFill>
                  <a:srgbClr val="0000FF"/>
                </a:solidFill>
              </a:rPr>
              <a:t>int</a:t>
            </a:r>
            <a:r>
              <a:rPr lang="en-US" altLang="zh-CN" sz="2000" dirty="0"/>
              <a:t>&gt;::</a:t>
            </a:r>
            <a:r>
              <a:rPr lang="en-US" altLang="zh-CN" sz="2000" dirty="0" err="1"/>
              <a:t>reverse_iterator</a:t>
            </a:r>
            <a:r>
              <a:rPr lang="en-US" altLang="zh-CN" sz="2000" dirty="0"/>
              <a:t> r = </a:t>
            </a:r>
            <a:r>
              <a:rPr lang="en-US" altLang="zh-CN" sz="2000" dirty="0" err="1"/>
              <a:t>va.rbegin</a:t>
            </a:r>
            <a:r>
              <a:rPr lang="en-US" altLang="zh-CN" sz="2000" dirty="0"/>
              <a:t>( );</a:t>
            </a:r>
          </a:p>
          <a:p>
            <a:pPr lvl="1">
              <a:lnSpc>
                <a:spcPct val="80000"/>
              </a:lnSpc>
              <a:buNone/>
            </a:pPr>
            <a:r>
              <a:rPr lang="en-US" altLang="zh-CN" sz="2000" dirty="0"/>
              <a:t>*r = 100; </a:t>
            </a:r>
            <a:r>
              <a:rPr lang="en-US" altLang="zh-CN" sz="2000" dirty="0">
                <a:solidFill>
                  <a:srgbClr val="339933"/>
                </a:solidFill>
              </a:rPr>
              <a:t>// </a:t>
            </a:r>
            <a:r>
              <a:rPr lang="zh-CN" altLang="en-US" sz="2000" dirty="0">
                <a:solidFill>
                  <a:srgbClr val="339933"/>
                </a:solidFill>
              </a:rPr>
              <a:t>结果最后一个元素</a:t>
            </a:r>
            <a:r>
              <a:rPr lang="en-US" altLang="zh-CN" sz="2000" dirty="0" err="1" smtClean="0">
                <a:solidFill>
                  <a:srgbClr val="339933"/>
                </a:solidFill>
              </a:rPr>
              <a:t>va</a:t>
            </a:r>
            <a:r>
              <a:rPr lang="en-US" altLang="zh-CN" sz="2000" dirty="0" smtClean="0">
                <a:solidFill>
                  <a:srgbClr val="339933"/>
                </a:solidFill>
              </a:rPr>
              <a:t>[2]=</a:t>
            </a:r>
            <a:r>
              <a:rPr lang="en-US" altLang="zh-CN" sz="2000" dirty="0">
                <a:solidFill>
                  <a:srgbClr val="339933"/>
                </a:solidFill>
              </a:rPr>
              <a:t>100</a:t>
            </a:r>
          </a:p>
          <a:p>
            <a:pPr>
              <a:lnSpc>
                <a:spcPct val="80000"/>
              </a:lnSpc>
            </a:pPr>
            <a:r>
              <a:rPr lang="zh-CN" altLang="en-US" sz="2400" dirty="0"/>
              <a:t>函数</a:t>
            </a:r>
            <a:r>
              <a:rPr lang="en-US" altLang="zh-CN" sz="2400" dirty="0" err="1"/>
              <a:t>reverse_iterator</a:t>
            </a:r>
            <a:r>
              <a:rPr lang="en-US" altLang="zh-CN" sz="2400" dirty="0"/>
              <a:t> rend( )</a:t>
            </a:r>
          </a:p>
          <a:p>
            <a:pPr lvl="1">
              <a:lnSpc>
                <a:spcPct val="80000"/>
              </a:lnSpc>
            </a:pPr>
            <a:r>
              <a:rPr lang="zh-CN" altLang="en-US" sz="2000" dirty="0"/>
              <a:t>返回逆序的在最后一个元素之后的迭代器。</a:t>
            </a:r>
          </a:p>
          <a:p>
            <a:pPr lvl="1">
              <a:lnSpc>
                <a:spcPct val="80000"/>
              </a:lnSpc>
            </a:pPr>
            <a:r>
              <a:rPr lang="zh-CN" altLang="en-US" sz="2000" dirty="0"/>
              <a:t>示例</a:t>
            </a:r>
            <a:r>
              <a:rPr lang="en-US" altLang="zh-CN" sz="2000" dirty="0"/>
              <a:t>:</a:t>
            </a:r>
          </a:p>
          <a:p>
            <a:pPr lvl="1">
              <a:lnSpc>
                <a:spcPct val="80000"/>
              </a:lnSpc>
              <a:buNone/>
            </a:pPr>
            <a:r>
              <a:rPr lang="pt-BR" altLang="zh-CN" sz="2000" dirty="0"/>
              <a:t>vector&lt;</a:t>
            </a:r>
            <a:r>
              <a:rPr lang="pt-BR" altLang="zh-CN" sz="2000" dirty="0">
                <a:solidFill>
                  <a:srgbClr val="0000FF"/>
                </a:solidFill>
              </a:rPr>
              <a:t>int</a:t>
            </a:r>
            <a:r>
              <a:rPr lang="pt-BR" altLang="zh-CN" sz="2000"/>
              <a:t>&gt; </a:t>
            </a:r>
            <a:r>
              <a:rPr lang="pt-BR" altLang="zh-CN" sz="2000" smtClean="0"/>
              <a:t>va(3, </a:t>
            </a:r>
            <a:r>
              <a:rPr lang="pt-BR" altLang="zh-CN" sz="2000" dirty="0"/>
              <a:t>50);</a:t>
            </a:r>
          </a:p>
          <a:p>
            <a:pPr lvl="1">
              <a:lnSpc>
                <a:spcPct val="80000"/>
              </a:lnSpc>
              <a:buNone/>
            </a:pPr>
            <a:r>
              <a:rPr lang="pt-BR" altLang="zh-CN" sz="2000" dirty="0"/>
              <a:t>vector&lt;</a:t>
            </a:r>
            <a:r>
              <a:rPr lang="pt-BR" altLang="zh-CN" sz="2000" dirty="0">
                <a:solidFill>
                  <a:srgbClr val="0000FF"/>
                </a:solidFill>
              </a:rPr>
              <a:t>int</a:t>
            </a:r>
            <a:r>
              <a:rPr lang="pt-BR" altLang="zh-CN" sz="2000" dirty="0"/>
              <a:t>&gt;::reverse_iterator r = va.rend( );</a:t>
            </a:r>
          </a:p>
          <a:p>
            <a:pPr lvl="1">
              <a:lnSpc>
                <a:spcPct val="80000"/>
              </a:lnSpc>
              <a:buNone/>
            </a:pPr>
            <a:r>
              <a:rPr lang="pt-BR" altLang="zh-CN" sz="2000" dirty="0"/>
              <a:t>r--;</a:t>
            </a:r>
            <a:endParaRPr lang="en-US" altLang="zh-CN" sz="2000" dirty="0"/>
          </a:p>
          <a:p>
            <a:pPr lvl="1">
              <a:lnSpc>
                <a:spcPct val="80000"/>
              </a:lnSpc>
              <a:buNone/>
            </a:pPr>
            <a:r>
              <a:rPr lang="en-US" altLang="zh-CN" sz="2000" dirty="0"/>
              <a:t>*r = 100; </a:t>
            </a:r>
            <a:r>
              <a:rPr lang="en-US" altLang="zh-CN" sz="2000" dirty="0">
                <a:solidFill>
                  <a:srgbClr val="339933"/>
                </a:solidFill>
              </a:rPr>
              <a:t>// </a:t>
            </a:r>
            <a:r>
              <a:rPr lang="zh-CN" altLang="en-US" sz="2000" dirty="0">
                <a:solidFill>
                  <a:srgbClr val="339933"/>
                </a:solidFill>
              </a:rPr>
              <a:t>结果</a:t>
            </a:r>
            <a:r>
              <a:rPr lang="en-US" altLang="zh-CN" sz="2000" dirty="0" err="1">
                <a:solidFill>
                  <a:srgbClr val="339933"/>
                </a:solidFill>
              </a:rPr>
              <a:t>va</a:t>
            </a:r>
            <a:r>
              <a:rPr lang="en-US" altLang="zh-CN" sz="2000" dirty="0">
                <a:solidFill>
                  <a:srgbClr val="339933"/>
                </a:solidFill>
              </a:rPr>
              <a:t>[0]=100</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132"/>
          <p:cNvGrpSpPr>
            <a:grpSpLocks/>
          </p:cNvGrpSpPr>
          <p:nvPr/>
        </p:nvGrpSpPr>
        <p:grpSpPr bwMode="auto">
          <a:xfrm>
            <a:off x="250823" y="4713744"/>
            <a:ext cx="8632825" cy="1435097"/>
            <a:chOff x="249" y="2666"/>
            <a:chExt cx="5438" cy="1209"/>
          </a:xfrm>
        </p:grpSpPr>
        <p:sp>
          <p:nvSpPr>
            <p:cNvPr id="10" name="Line 41"/>
            <p:cNvSpPr>
              <a:spLocks noChangeShapeType="1"/>
            </p:cNvSpPr>
            <p:nvPr/>
          </p:nvSpPr>
          <p:spPr bwMode="auto">
            <a:xfrm flipH="1">
              <a:off x="4786" y="3193"/>
              <a:ext cx="772"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42"/>
            <p:cNvSpPr txBox="1">
              <a:spLocks noChangeArrowheads="1"/>
            </p:cNvSpPr>
            <p:nvPr/>
          </p:nvSpPr>
          <p:spPr bwMode="auto">
            <a:xfrm flipH="1">
              <a:off x="249" y="2704"/>
              <a:ext cx="77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00FF"/>
                  </a:solidFill>
                </a:rPr>
                <a:t>rend( )</a:t>
              </a:r>
            </a:p>
          </p:txBody>
        </p:sp>
        <p:grpSp>
          <p:nvGrpSpPr>
            <p:cNvPr id="12" name="Group 27"/>
            <p:cNvGrpSpPr>
              <a:grpSpLocks/>
            </p:cNvGrpSpPr>
            <p:nvPr/>
          </p:nvGrpSpPr>
          <p:grpSpPr bwMode="auto">
            <a:xfrm flipH="1">
              <a:off x="2144" y="3377"/>
              <a:ext cx="965" cy="322"/>
              <a:chOff x="1202" y="2296"/>
              <a:chExt cx="862" cy="635"/>
            </a:xfrm>
          </p:grpSpPr>
          <p:sp>
            <p:nvSpPr>
              <p:cNvPr id="2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 name="Group 27"/>
            <p:cNvGrpSpPr>
              <a:grpSpLocks/>
            </p:cNvGrpSpPr>
            <p:nvPr/>
          </p:nvGrpSpPr>
          <p:grpSpPr bwMode="auto">
            <a:xfrm flipH="1">
              <a:off x="3457" y="3376"/>
              <a:ext cx="965" cy="322"/>
              <a:chOff x="1202" y="2296"/>
              <a:chExt cx="862" cy="635"/>
            </a:xfrm>
          </p:grpSpPr>
          <p:sp>
            <p:nvSpPr>
              <p:cNvPr id="2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1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39" y="3085"/>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68" y="3085"/>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996" y="3085"/>
              <a:ext cx="797"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46"/>
            <p:cNvSpPr txBox="1">
              <a:spLocks noChangeArrowheads="1"/>
            </p:cNvSpPr>
            <p:nvPr/>
          </p:nvSpPr>
          <p:spPr bwMode="auto">
            <a:xfrm flipH="1">
              <a:off x="349" y="3238"/>
              <a:ext cx="540" cy="236"/>
            </a:xfrm>
            <a:prstGeom prst="rect">
              <a:avLst/>
            </a:prstGeom>
            <a:solidFill>
              <a:srgbClr val="FF3300"/>
            </a:solidFill>
            <a:ln w="9525">
              <a:solidFill>
                <a:srgbClr val="FF3300"/>
              </a:solidFill>
              <a:miter lim="800000"/>
              <a:headEnd/>
              <a:tailEnd/>
            </a:ln>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grpSp>
          <p:nvGrpSpPr>
            <p:cNvPr id="18" name="Group 27"/>
            <p:cNvGrpSpPr>
              <a:grpSpLocks/>
            </p:cNvGrpSpPr>
            <p:nvPr/>
          </p:nvGrpSpPr>
          <p:grpSpPr bwMode="auto">
            <a:xfrm flipH="1">
              <a:off x="798" y="3377"/>
              <a:ext cx="965" cy="322"/>
              <a:chOff x="1202" y="2296"/>
              <a:chExt cx="862" cy="635"/>
            </a:xfrm>
          </p:grpSpPr>
          <p:sp>
            <p:nvSpPr>
              <p:cNvPr id="2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9" name="Text Box 42"/>
            <p:cNvSpPr txBox="1">
              <a:spLocks noChangeArrowheads="1"/>
            </p:cNvSpPr>
            <p:nvPr/>
          </p:nvSpPr>
          <p:spPr bwMode="auto">
            <a:xfrm flipH="1">
              <a:off x="4743" y="2666"/>
              <a:ext cx="94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err="1">
                  <a:solidFill>
                    <a:srgbClr val="0000FF"/>
                  </a:solidFill>
                </a:rPr>
                <a:t>rbegin</a:t>
              </a:r>
              <a:r>
                <a:rPr lang="en-US" altLang="zh-CN" sz="2800" dirty="0">
                  <a:solidFill>
                    <a:srgbClr val="0000FF"/>
                  </a:solidFill>
                </a:rPr>
                <a:t>( )</a:t>
              </a:r>
            </a:p>
          </p:txBody>
        </p:sp>
      </p:grpSp>
    </p:spTree>
    <p:extLst>
      <p:ext uri="{BB962C8B-B14F-4D97-AF65-F5344CB8AC3E}">
        <p14:creationId xmlns:p14="http://schemas.microsoft.com/office/powerpoint/2010/main" val="934782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a:t>
            </a:r>
            <a:r>
              <a:rPr lang="en-US" altLang="zh-CN" dirty="0" smtClean="0"/>
              <a:t>: </a:t>
            </a:r>
            <a:r>
              <a:rPr lang="zh-CN" altLang="en-US" dirty="0" smtClean="0"/>
              <a:t>加上</a:t>
            </a:r>
            <a:r>
              <a:rPr lang="en-US" altLang="zh-CN" dirty="0" err="1" smtClean="0">
                <a:solidFill>
                  <a:srgbClr val="0000FF"/>
                </a:solidFill>
              </a:rPr>
              <a:t>typename</a:t>
            </a:r>
            <a:r>
              <a:rPr lang="zh-CN" altLang="en-US" dirty="0" smtClean="0"/>
              <a:t>强调数据类型</a:t>
            </a:r>
            <a:endParaRPr lang="zh-CN" altLang="en-US" dirty="0"/>
          </a:p>
        </p:txBody>
      </p:sp>
      <p:sp>
        <p:nvSpPr>
          <p:cNvPr id="3" name="内容占位符 2"/>
          <p:cNvSpPr>
            <a:spLocks noGrp="1"/>
          </p:cNvSpPr>
          <p:nvPr>
            <p:ph idx="1"/>
          </p:nvPr>
        </p:nvSpPr>
        <p:spPr>
          <a:xfrm>
            <a:off x="491697" y="2276752"/>
            <a:ext cx="6533570" cy="2007218"/>
          </a:xfrm>
          <a:ln w="15875">
            <a:solidFill>
              <a:srgbClr val="FF0000"/>
            </a:solidFill>
          </a:ln>
        </p:spPr>
        <p:txBody>
          <a:bodyPr>
            <a:noAutofit/>
          </a:bodyPr>
          <a:lstStyle/>
          <a:p>
            <a:pPr marL="0" indent="0">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 </a:t>
            </a:r>
            <a:r>
              <a:rPr lang="en-US" altLang="zh-CN" sz="2000" dirty="0" err="1">
                <a:solidFill>
                  <a:srgbClr val="000000"/>
                </a:solidFill>
                <a:latin typeface="新宋体" panose="02010609030101010101" pitchFamily="49" charset="-122"/>
                <a:ea typeface="新宋体" panose="02010609030101010101" pitchFamily="49" charset="-122"/>
              </a:rPr>
              <a:t>va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a:solidFill>
                  <a:srgbClr val="2B91AF"/>
                </a:solidFill>
                <a:latin typeface="新宋体" panose="02010609030101010101" pitchFamily="49" charset="-122"/>
                <a:ea typeface="新宋体" panose="02010609030101010101" pitchFamily="49" charset="-122"/>
              </a:rPr>
              <a:t>iterator</a:t>
            </a:r>
            <a:r>
              <a:rPr lang="en-US" altLang="zh-CN" sz="2000" dirty="0">
                <a:solidFill>
                  <a:srgbClr val="000000"/>
                </a:solidFill>
                <a:latin typeface="新宋体" panose="02010609030101010101" pitchFamily="49" charset="-122"/>
                <a:ea typeface="新宋体" panose="02010609030101010101" pitchFamily="49" charset="-122"/>
              </a:rPr>
              <a:t> r = </a:t>
            </a:r>
            <a:r>
              <a:rPr lang="en-US" altLang="zh-CN" sz="2000" dirty="0" err="1">
                <a:solidFill>
                  <a:srgbClr val="000000"/>
                </a:solidFill>
                <a:latin typeface="新宋体" panose="02010609030101010101" pitchFamily="49" charset="-122"/>
                <a:ea typeface="新宋体" panose="02010609030101010101" pitchFamily="49" charset="-122"/>
              </a:rPr>
              <a:t>va.begin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r = 80;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将</a:t>
            </a:r>
            <a:r>
              <a:rPr lang="en-US" altLang="zh-CN" sz="2000" dirty="0" err="1">
                <a:solidFill>
                  <a:srgbClr val="008000"/>
                </a:solidFill>
                <a:latin typeface="新宋体" panose="02010609030101010101" pitchFamily="49" charset="-122"/>
                <a:ea typeface="新宋体" panose="02010609030101010101" pitchFamily="49" charset="-122"/>
              </a:rPr>
              <a:t>va</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的值设置为</a:t>
            </a:r>
            <a:r>
              <a:rPr lang="en-US" altLang="zh-CN" sz="2000" dirty="0">
                <a:solidFill>
                  <a:srgbClr val="008000"/>
                </a:solidFill>
                <a:latin typeface="新宋体" panose="02010609030101010101" pitchFamily="49" charset="-122"/>
                <a:ea typeface="新宋体" panose="02010609030101010101" pitchFamily="49" charset="-122"/>
              </a:rPr>
              <a:t>80</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2B91AF"/>
                </a:solidFill>
                <a:latin typeface="新宋体" panose="02010609030101010101" pitchFamily="49" charset="-122"/>
                <a:ea typeface="新宋体" panose="02010609030101010101" pitchFamily="49" charset="-122"/>
              </a:rPr>
              <a:t>reverse_iterator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rr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va.rbegin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zh-CN" altLang="en-US" sz="2000" dirty="0">
                <a:solidFill>
                  <a:srgbClr val="00808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rr</a:t>
            </a:r>
            <a:r>
              <a:rPr lang="en-US" altLang="zh-CN" sz="2000" dirty="0">
                <a:solidFill>
                  <a:srgbClr val="000000"/>
                </a:solidFill>
                <a:latin typeface="新宋体" panose="02010609030101010101" pitchFamily="49" charset="-122"/>
                <a:ea typeface="新宋体" panose="02010609030101010101" pitchFamily="49" charset="-122"/>
              </a:rPr>
              <a:t> = 100;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结果最后一个元素</a:t>
            </a:r>
            <a:r>
              <a:rPr lang="en-US" altLang="zh-CN" sz="2000" dirty="0" err="1">
                <a:solidFill>
                  <a:srgbClr val="008000"/>
                </a:solidFill>
                <a:latin typeface="新宋体" panose="02010609030101010101" pitchFamily="49" charset="-122"/>
                <a:ea typeface="新宋体" panose="02010609030101010101" pitchFamily="49" charset="-122"/>
              </a:rPr>
              <a:t>va</a:t>
            </a:r>
            <a:r>
              <a:rPr lang="en-US" altLang="zh-CN" sz="2000" dirty="0">
                <a:solidFill>
                  <a:srgbClr val="008000"/>
                </a:solidFill>
                <a:latin typeface="新宋体" panose="02010609030101010101" pitchFamily="49" charset="-122"/>
                <a:ea typeface="新宋体" panose="02010609030101010101" pitchFamily="49" charset="-122"/>
              </a:rPr>
              <a:t>[4]=100</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29528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614363" y="1481139"/>
            <a:ext cx="8220075" cy="838315"/>
          </a:xfrm>
          <a:prstGeom prst="rect">
            <a:avLst/>
          </a:prstGeom>
        </p:spPr>
        <p:txBody>
          <a:bodyPr vert="horz" lIns="91440" tIns="45720" rIns="91440" bIns="45720" rtlCol="0">
            <a:normAutofit fontScale="925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smtClean="0"/>
              <a:t>在使用在类内部定义的数据类型时，有些编译器要求加上关键字</a:t>
            </a:r>
            <a:r>
              <a:rPr lang="en-US" altLang="zh-CN" sz="2400" dirty="0" err="1" smtClean="0">
                <a:solidFill>
                  <a:srgbClr val="0000FF"/>
                </a:solidFill>
              </a:rPr>
              <a:t>typename</a:t>
            </a:r>
            <a:r>
              <a:rPr lang="zh-CN" altLang="en-US" sz="2400" dirty="0" smtClean="0"/>
              <a:t>强调这是数据类型</a:t>
            </a:r>
            <a:r>
              <a:rPr lang="zh-CN" altLang="en-US" sz="2400" smtClean="0"/>
              <a:t>，而不是类</a:t>
            </a:r>
            <a:r>
              <a:rPr lang="zh-CN" altLang="en-US" sz="2400" dirty="0" smtClean="0"/>
              <a:t>的静态成员变量。</a:t>
            </a:r>
          </a:p>
        </p:txBody>
      </p:sp>
      <p:sp>
        <p:nvSpPr>
          <p:cNvPr id="11" name="内容占位符 2"/>
          <p:cNvSpPr txBox="1">
            <a:spLocks/>
          </p:cNvSpPr>
          <p:nvPr/>
        </p:nvSpPr>
        <p:spPr>
          <a:xfrm>
            <a:off x="1048215" y="4293379"/>
            <a:ext cx="7638586" cy="2007218"/>
          </a:xfrm>
          <a:prstGeom prst="rect">
            <a:avLst/>
          </a:prstGeom>
          <a:noFill/>
          <a:ln w="15875">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 </a:t>
            </a:r>
            <a:r>
              <a:rPr lang="en-US" altLang="zh-CN" sz="2000" dirty="0" err="1">
                <a:solidFill>
                  <a:srgbClr val="000000"/>
                </a:solidFill>
                <a:latin typeface="新宋体" panose="02010609030101010101" pitchFamily="49" charset="-122"/>
                <a:ea typeface="新宋体" panose="02010609030101010101" pitchFamily="49" charset="-122"/>
              </a:rPr>
              <a:t>va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typename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a:solidFill>
                  <a:srgbClr val="2B91AF"/>
                </a:solidFill>
                <a:latin typeface="新宋体" panose="02010609030101010101" pitchFamily="49" charset="-122"/>
                <a:ea typeface="新宋体" panose="02010609030101010101" pitchFamily="49" charset="-122"/>
              </a:rPr>
              <a:t>iterator</a:t>
            </a:r>
            <a:r>
              <a:rPr lang="en-US" altLang="zh-CN" sz="2000" dirty="0">
                <a:solidFill>
                  <a:srgbClr val="000000"/>
                </a:solidFill>
                <a:latin typeface="新宋体" panose="02010609030101010101" pitchFamily="49" charset="-122"/>
                <a:ea typeface="新宋体" panose="02010609030101010101" pitchFamily="49" charset="-122"/>
              </a:rPr>
              <a:t> r = </a:t>
            </a:r>
            <a:r>
              <a:rPr lang="en-US" altLang="zh-CN" sz="2000" dirty="0" err="1">
                <a:solidFill>
                  <a:srgbClr val="000000"/>
                </a:solidFill>
                <a:latin typeface="新宋体" panose="02010609030101010101" pitchFamily="49" charset="-122"/>
                <a:ea typeface="新宋体" panose="02010609030101010101" pitchFamily="49" charset="-122"/>
              </a:rPr>
              <a:t>va.begin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r = 80;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将</a:t>
            </a:r>
            <a:r>
              <a:rPr lang="en-US" altLang="zh-CN" sz="2000" dirty="0" err="1">
                <a:solidFill>
                  <a:srgbClr val="008000"/>
                </a:solidFill>
                <a:latin typeface="新宋体" panose="02010609030101010101" pitchFamily="49" charset="-122"/>
                <a:ea typeface="新宋体" panose="02010609030101010101" pitchFamily="49" charset="-122"/>
              </a:rPr>
              <a:t>va</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的值设置为</a:t>
            </a:r>
            <a:r>
              <a:rPr lang="en-US" altLang="zh-CN" sz="2000" dirty="0">
                <a:solidFill>
                  <a:srgbClr val="008000"/>
                </a:solidFill>
                <a:latin typeface="新宋体" panose="02010609030101010101" pitchFamily="49" charset="-122"/>
                <a:ea typeface="新宋体" panose="02010609030101010101" pitchFamily="49" charset="-122"/>
              </a:rPr>
              <a:t>80</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typename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2B91AF"/>
                </a:solidFill>
                <a:latin typeface="新宋体" panose="02010609030101010101" pitchFamily="49" charset="-122"/>
                <a:ea typeface="新宋体" panose="02010609030101010101" pitchFamily="49" charset="-122"/>
              </a:rPr>
              <a:t>reverse_iterator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rr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va.rbegin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zh-CN" altLang="en-US" sz="2000" dirty="0">
                <a:solidFill>
                  <a:srgbClr val="00808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rr</a:t>
            </a:r>
            <a:r>
              <a:rPr lang="en-US" altLang="zh-CN" sz="2000" dirty="0">
                <a:solidFill>
                  <a:srgbClr val="000000"/>
                </a:solidFill>
                <a:latin typeface="新宋体" panose="02010609030101010101" pitchFamily="49" charset="-122"/>
                <a:ea typeface="新宋体" panose="02010609030101010101" pitchFamily="49" charset="-122"/>
              </a:rPr>
              <a:t> = 100;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结果最后一个元素</a:t>
            </a:r>
            <a:r>
              <a:rPr lang="en-US" altLang="zh-CN" sz="2000" dirty="0" err="1">
                <a:solidFill>
                  <a:srgbClr val="008000"/>
                </a:solidFill>
                <a:latin typeface="新宋体" panose="02010609030101010101" pitchFamily="49" charset="-122"/>
                <a:ea typeface="新宋体" panose="02010609030101010101" pitchFamily="49" charset="-122"/>
              </a:rPr>
              <a:t>va</a:t>
            </a:r>
            <a:r>
              <a:rPr lang="en-US" altLang="zh-CN" sz="2000" dirty="0">
                <a:solidFill>
                  <a:srgbClr val="008000"/>
                </a:solidFill>
                <a:latin typeface="新宋体" panose="02010609030101010101" pitchFamily="49" charset="-122"/>
                <a:ea typeface="新宋体" panose="02010609030101010101" pitchFamily="49" charset="-122"/>
              </a:rPr>
              <a:t>[4]=100</a:t>
            </a:r>
            <a:endParaRPr 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525686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向量赋值函数</a:t>
            </a:r>
          </a:p>
        </p:txBody>
      </p:sp>
      <p:sp>
        <p:nvSpPr>
          <p:cNvPr id="3" name="内容占位符 2"/>
          <p:cNvSpPr>
            <a:spLocks noGrp="1"/>
          </p:cNvSpPr>
          <p:nvPr>
            <p:ph idx="1"/>
          </p:nvPr>
        </p:nvSpPr>
        <p:spPr>
          <a:xfrm>
            <a:off x="461963" y="1328739"/>
            <a:ext cx="8220075" cy="5027612"/>
          </a:xfrm>
        </p:spPr>
        <p:txBody>
          <a:bodyPr>
            <a:normAutofit fontScale="92500" lnSpcReduction="10000"/>
          </a:bodyPr>
          <a:lstStyle/>
          <a:p>
            <a:pPr>
              <a:lnSpc>
                <a:spcPct val="110000"/>
              </a:lnSpc>
            </a:pPr>
            <a:r>
              <a:rPr lang="zh-CN" altLang="en-US" sz="2400" dirty="0"/>
              <a:t>函数</a:t>
            </a:r>
            <a:r>
              <a:rPr lang="en-US" altLang="zh-CN" sz="2400" dirty="0"/>
              <a:t>void assign(</a:t>
            </a:r>
            <a:r>
              <a:rPr lang="en-US" altLang="zh-CN" sz="2400" dirty="0" err="1"/>
              <a:t>size_type</a:t>
            </a:r>
            <a:r>
              <a:rPr lang="en-US" altLang="zh-CN" sz="2400" dirty="0"/>
              <a:t> n, </a:t>
            </a:r>
            <a:r>
              <a:rPr lang="en-US" altLang="zh-CN" sz="2400" dirty="0" err="1"/>
              <a:t>const</a:t>
            </a:r>
            <a:r>
              <a:rPr lang="en-US" altLang="zh-CN" sz="2400" dirty="0"/>
              <a:t> T&amp; u)</a:t>
            </a:r>
          </a:p>
          <a:p>
            <a:pPr lvl="1">
              <a:lnSpc>
                <a:spcPct val="110000"/>
              </a:lnSpc>
            </a:pPr>
            <a:r>
              <a:rPr lang="zh-CN" altLang="en-US" sz="2000" dirty="0"/>
              <a:t>将向量的长度变为</a:t>
            </a:r>
            <a:r>
              <a:rPr lang="en-US" altLang="zh-CN" sz="2000" dirty="0"/>
              <a:t>n</a:t>
            </a:r>
            <a:r>
              <a:rPr lang="zh-CN" altLang="en-US" sz="2000" dirty="0"/>
              <a:t>，并将各个元素的值均设置为</a:t>
            </a:r>
            <a:r>
              <a:rPr lang="en-US" altLang="zh-CN" sz="2000" dirty="0"/>
              <a:t>u</a:t>
            </a:r>
            <a:r>
              <a:rPr lang="zh-CN" altLang="en-US" sz="2000" dirty="0"/>
              <a:t>。</a:t>
            </a:r>
          </a:p>
          <a:p>
            <a:pPr lvl="1">
              <a:lnSpc>
                <a:spcPct val="110000"/>
              </a:lnSpc>
            </a:pPr>
            <a:r>
              <a:rPr lang="zh-CN" altLang="en-US" sz="2000" dirty="0"/>
              <a:t>如果向量原来的容量小于</a:t>
            </a:r>
            <a:r>
              <a:rPr lang="en-US" altLang="zh-CN" sz="2000" dirty="0"/>
              <a:t>n</a:t>
            </a:r>
            <a:r>
              <a:rPr lang="zh-CN" altLang="en-US" sz="2000" dirty="0"/>
              <a:t>，则向量的容量也变为</a:t>
            </a:r>
            <a:r>
              <a:rPr lang="en-US" altLang="zh-CN" sz="2000" dirty="0"/>
              <a:t>n</a:t>
            </a:r>
            <a:r>
              <a:rPr lang="zh-CN" altLang="en-US" sz="2000" dirty="0"/>
              <a:t>；否则，向量的容量不变。</a:t>
            </a:r>
          </a:p>
          <a:p>
            <a:pPr lvl="1">
              <a:lnSpc>
                <a:spcPct val="110000"/>
              </a:lnSpc>
            </a:pPr>
            <a:r>
              <a:rPr lang="zh-CN" altLang="en-US" sz="2000" dirty="0"/>
              <a:t>示例</a:t>
            </a:r>
            <a:r>
              <a:rPr lang="en-US" altLang="zh-CN" sz="2000" dirty="0"/>
              <a:t>:</a:t>
            </a:r>
          </a:p>
          <a:p>
            <a:pPr lvl="1">
              <a:lnSpc>
                <a:spcPct val="11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a:t>
            </a:r>
          </a:p>
          <a:p>
            <a:pPr lvl="1">
              <a:lnSpc>
                <a:spcPct val="110000"/>
              </a:lnSpc>
              <a:buNone/>
            </a:pPr>
            <a:r>
              <a:rPr lang="en-US" altLang="zh-CN" sz="2000" dirty="0" err="1"/>
              <a:t>va.assign</a:t>
            </a:r>
            <a:r>
              <a:rPr lang="en-US" altLang="zh-CN" sz="2000" dirty="0"/>
              <a:t>(10, 100); </a:t>
            </a:r>
            <a:r>
              <a:rPr lang="en-US" altLang="zh-CN" sz="2000" dirty="0">
                <a:solidFill>
                  <a:srgbClr val="339933"/>
                </a:solidFill>
              </a:rPr>
              <a:t>//</a:t>
            </a:r>
            <a:r>
              <a:rPr lang="zh-CN" altLang="en-US" sz="2000" dirty="0">
                <a:solidFill>
                  <a:srgbClr val="339933"/>
                </a:solidFill>
              </a:rPr>
              <a:t>长度和容量均为</a:t>
            </a:r>
            <a:r>
              <a:rPr lang="en-US" altLang="zh-CN" sz="2000" dirty="0">
                <a:solidFill>
                  <a:srgbClr val="339933"/>
                </a:solidFill>
              </a:rPr>
              <a:t>10</a:t>
            </a:r>
          </a:p>
          <a:p>
            <a:pPr>
              <a:lnSpc>
                <a:spcPct val="110000"/>
              </a:lnSpc>
            </a:pPr>
            <a:r>
              <a:rPr lang="zh-CN" altLang="en-US" sz="2400" dirty="0"/>
              <a:t>函数</a:t>
            </a:r>
            <a:r>
              <a:rPr lang="en-US" altLang="zh-CN" sz="2400" dirty="0"/>
              <a:t>void assign(</a:t>
            </a:r>
            <a:r>
              <a:rPr lang="en-US" altLang="zh-CN" sz="2400" dirty="0" err="1"/>
              <a:t>InputIterator</a:t>
            </a:r>
            <a:r>
              <a:rPr lang="en-US" altLang="zh-CN" sz="2400" dirty="0"/>
              <a:t> first, </a:t>
            </a:r>
            <a:r>
              <a:rPr lang="en-US" altLang="zh-CN" sz="2400" dirty="0" err="1"/>
              <a:t>InputIterator</a:t>
            </a:r>
            <a:r>
              <a:rPr lang="en-US" altLang="zh-CN" sz="2400" dirty="0"/>
              <a:t> last)</a:t>
            </a:r>
          </a:p>
          <a:p>
            <a:pPr lvl="1">
              <a:lnSpc>
                <a:spcPct val="110000"/>
              </a:lnSpc>
            </a:pPr>
            <a:r>
              <a:rPr lang="zh-CN" altLang="en-US" sz="2000" dirty="0"/>
              <a:t>将迭代器从</a:t>
            </a:r>
            <a:r>
              <a:rPr lang="en-US" altLang="zh-CN" sz="2000" dirty="0"/>
              <a:t>first</a:t>
            </a:r>
            <a:r>
              <a:rPr lang="zh-CN" altLang="en-US" sz="2000" dirty="0"/>
              <a:t>到</a:t>
            </a:r>
            <a:r>
              <a:rPr lang="en-US" altLang="zh-CN" sz="2000" dirty="0"/>
              <a:t>last</a:t>
            </a:r>
            <a:r>
              <a:rPr lang="zh-CN" altLang="en-US" sz="2000" dirty="0"/>
              <a:t>界定的向量长度及元素值复制给当前向量。</a:t>
            </a:r>
          </a:p>
          <a:p>
            <a:pPr lvl="1">
              <a:lnSpc>
                <a:spcPct val="110000"/>
              </a:lnSpc>
            </a:pPr>
            <a:r>
              <a:rPr lang="zh-CN" altLang="en-US" sz="2000" dirty="0"/>
              <a:t>如果向量原来的容量小于新长度，则向量的容量也变为新长度；否则，向量的容量不变。</a:t>
            </a:r>
          </a:p>
          <a:p>
            <a:pPr lvl="1">
              <a:lnSpc>
                <a:spcPct val="110000"/>
              </a:lnSpc>
            </a:pPr>
            <a:r>
              <a:rPr lang="zh-CN" altLang="en-US" sz="2000" dirty="0"/>
              <a:t>示例</a:t>
            </a:r>
            <a:r>
              <a:rPr lang="en-US" altLang="zh-CN" sz="2000" dirty="0"/>
              <a:t>:</a:t>
            </a:r>
          </a:p>
          <a:p>
            <a:pPr lvl="1">
              <a:lnSpc>
                <a:spcPct val="11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 </a:t>
            </a:r>
            <a:r>
              <a:rPr lang="en-US" altLang="zh-CN" sz="2000" dirty="0" err="1"/>
              <a:t>vb</a:t>
            </a:r>
            <a:r>
              <a:rPr lang="en-US" altLang="zh-CN" sz="2000" dirty="0"/>
              <a:t>(10, 100);</a:t>
            </a:r>
          </a:p>
          <a:p>
            <a:pPr lvl="1">
              <a:lnSpc>
                <a:spcPct val="110000"/>
              </a:lnSpc>
              <a:buNone/>
            </a:pPr>
            <a:r>
              <a:rPr lang="en-US" altLang="zh-CN" sz="2000" dirty="0" err="1"/>
              <a:t>va.assign</a:t>
            </a:r>
            <a:r>
              <a:rPr lang="en-US" altLang="zh-CN" sz="2000" dirty="0"/>
              <a:t>(</a:t>
            </a:r>
            <a:r>
              <a:rPr lang="en-US" altLang="zh-CN" sz="2000" dirty="0" err="1"/>
              <a:t>vb.begin</a:t>
            </a:r>
            <a:r>
              <a:rPr lang="en-US" altLang="zh-CN" sz="2000" dirty="0"/>
              <a:t>( ), </a:t>
            </a:r>
            <a:r>
              <a:rPr lang="en-US" altLang="zh-CN" sz="2000" dirty="0" err="1"/>
              <a:t>vb.end</a:t>
            </a:r>
            <a:r>
              <a:rPr lang="en-US" altLang="zh-CN" sz="2000" dirty="0"/>
              <a:t>( )); </a:t>
            </a:r>
            <a:r>
              <a:rPr lang="en-US" altLang="zh-CN" sz="2000" dirty="0">
                <a:solidFill>
                  <a:srgbClr val="339933"/>
                </a:solidFill>
              </a:rPr>
              <a:t>//</a:t>
            </a:r>
            <a:r>
              <a:rPr lang="zh-CN" altLang="en-US" sz="2000" dirty="0">
                <a:solidFill>
                  <a:srgbClr val="339933"/>
                </a:solidFill>
              </a:rPr>
              <a:t>长度和容量均为</a:t>
            </a:r>
            <a:r>
              <a:rPr lang="en-US" altLang="zh-CN" sz="2000" dirty="0">
                <a:solidFill>
                  <a:srgbClr val="339933"/>
                </a:solidFill>
              </a:rPr>
              <a:t>10</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29528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74801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向量赋值</a:t>
            </a:r>
            <a:r>
              <a:rPr lang="zh-CN" altLang="en-US" dirty="0"/>
              <a:t>运算符</a:t>
            </a:r>
          </a:p>
        </p:txBody>
      </p:sp>
      <p:sp>
        <p:nvSpPr>
          <p:cNvPr id="3" name="内容占位符 2"/>
          <p:cNvSpPr>
            <a:spLocks noGrp="1"/>
          </p:cNvSpPr>
          <p:nvPr>
            <p:ph idx="1"/>
          </p:nvPr>
        </p:nvSpPr>
        <p:spPr>
          <a:xfrm>
            <a:off x="326578" y="1457325"/>
            <a:ext cx="8481315" cy="4899026"/>
          </a:xfrm>
        </p:spPr>
        <p:txBody>
          <a:bodyPr/>
          <a:lstStyle/>
          <a:p>
            <a:r>
              <a:rPr lang="zh-CN" altLang="en-US" dirty="0"/>
              <a:t>运算符</a:t>
            </a:r>
            <a:r>
              <a:rPr lang="en-US" altLang="zh-CN" dirty="0"/>
              <a:t>vector&lt;T&gt;&amp; operator=(</a:t>
            </a:r>
            <a:r>
              <a:rPr lang="en-US" altLang="zh-CN" dirty="0" err="1"/>
              <a:t>const</a:t>
            </a:r>
            <a:r>
              <a:rPr lang="en-US" altLang="zh-CN" dirty="0"/>
              <a:t> vector&lt;T&gt;&amp; x);</a:t>
            </a:r>
          </a:p>
          <a:p>
            <a:pPr lvl="1"/>
            <a:r>
              <a:rPr lang="zh-CN" altLang="en-US" dirty="0"/>
              <a:t>复制</a:t>
            </a:r>
            <a:r>
              <a:rPr lang="en-US" altLang="zh-CN" dirty="0"/>
              <a:t>x</a:t>
            </a:r>
            <a:r>
              <a:rPr lang="zh-CN" altLang="en-US" dirty="0"/>
              <a:t>的内容。</a:t>
            </a:r>
          </a:p>
          <a:p>
            <a:pPr lvl="1"/>
            <a:r>
              <a:rPr lang="zh-CN" altLang="en-US" dirty="0"/>
              <a:t>如果原来的容量已经超过向量</a:t>
            </a:r>
            <a:r>
              <a:rPr lang="en-US" altLang="zh-CN" dirty="0"/>
              <a:t>x</a:t>
            </a:r>
            <a:r>
              <a:rPr lang="zh-CN" altLang="en-US" dirty="0"/>
              <a:t>的长度，则容量不变。</a:t>
            </a:r>
          </a:p>
          <a:p>
            <a:pPr lvl="1"/>
            <a:r>
              <a:rPr lang="zh-CN" altLang="en-US" dirty="0"/>
              <a:t>示例</a:t>
            </a:r>
            <a:r>
              <a:rPr lang="en-US" altLang="zh-CN" dirty="0"/>
              <a:t>:</a:t>
            </a:r>
          </a:p>
          <a:p>
            <a:pPr lvl="1">
              <a:buNone/>
            </a:pPr>
            <a:r>
              <a:rPr lang="en-US" altLang="zh-CN" dirty="0"/>
              <a:t>vector&lt;</a:t>
            </a:r>
            <a:r>
              <a:rPr lang="en-US" altLang="zh-CN" dirty="0" err="1">
                <a:solidFill>
                  <a:srgbClr val="0000FF"/>
                </a:solidFill>
              </a:rPr>
              <a:t>int</a:t>
            </a:r>
            <a:r>
              <a:rPr lang="en-US" altLang="zh-CN" dirty="0"/>
              <a:t>&gt; </a:t>
            </a:r>
            <a:r>
              <a:rPr lang="en-US" altLang="zh-CN" dirty="0" err="1"/>
              <a:t>va</a:t>
            </a:r>
            <a:r>
              <a:rPr lang="en-US" altLang="zh-CN" dirty="0"/>
              <a:t>(5, 50), </a:t>
            </a:r>
            <a:r>
              <a:rPr lang="en-US" altLang="zh-CN" dirty="0" err="1"/>
              <a:t>vb</a:t>
            </a:r>
            <a:r>
              <a:rPr lang="en-US" altLang="zh-CN" dirty="0"/>
              <a:t>(10, 100);</a:t>
            </a:r>
          </a:p>
          <a:p>
            <a:pPr lvl="1">
              <a:buNone/>
            </a:pPr>
            <a:r>
              <a:rPr lang="en-US" altLang="zh-CN" dirty="0" err="1"/>
              <a:t>va</a:t>
            </a:r>
            <a:r>
              <a:rPr lang="en-US" altLang="zh-CN" dirty="0"/>
              <a:t>=</a:t>
            </a:r>
            <a:r>
              <a:rPr lang="en-US" altLang="zh-CN" dirty="0" err="1"/>
              <a:t>vb</a:t>
            </a:r>
            <a:r>
              <a:rPr lang="en-US" altLang="zh-CN" dirty="0"/>
              <a:t>; </a:t>
            </a:r>
            <a:r>
              <a:rPr lang="en-US" altLang="zh-CN" dirty="0">
                <a:solidFill>
                  <a:srgbClr val="339933"/>
                </a:solidFill>
              </a:rPr>
              <a:t>// </a:t>
            </a:r>
            <a:r>
              <a:rPr lang="zh-CN" altLang="en-US" dirty="0">
                <a:solidFill>
                  <a:srgbClr val="339933"/>
                </a:solidFill>
              </a:rPr>
              <a:t>结果</a:t>
            </a:r>
            <a:r>
              <a:rPr lang="en-US" altLang="zh-CN" dirty="0" err="1">
                <a:solidFill>
                  <a:srgbClr val="339933"/>
                </a:solidFill>
              </a:rPr>
              <a:t>va</a:t>
            </a:r>
            <a:r>
              <a:rPr lang="zh-CN" altLang="en-US" dirty="0">
                <a:solidFill>
                  <a:srgbClr val="339933"/>
                </a:solidFill>
              </a:rPr>
              <a:t>的长度为</a:t>
            </a:r>
            <a:r>
              <a:rPr lang="en-US" altLang="zh-CN" dirty="0">
                <a:solidFill>
                  <a:srgbClr val="339933"/>
                </a:solidFill>
              </a:rPr>
              <a:t>10, </a:t>
            </a:r>
            <a:r>
              <a:rPr lang="zh-CN" altLang="en-US" dirty="0">
                <a:solidFill>
                  <a:srgbClr val="339933"/>
                </a:solidFill>
              </a:rPr>
              <a:t>元素值均为</a:t>
            </a:r>
            <a:r>
              <a:rPr lang="en-US" altLang="zh-CN" dirty="0">
                <a:solidFill>
                  <a:srgbClr val="339933"/>
                </a:solidFill>
              </a:rPr>
              <a:t>100</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50990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向量交换</a:t>
            </a:r>
          </a:p>
        </p:txBody>
      </p:sp>
      <p:sp>
        <p:nvSpPr>
          <p:cNvPr id="3" name="内容占位符 2"/>
          <p:cNvSpPr>
            <a:spLocks noGrp="1"/>
          </p:cNvSpPr>
          <p:nvPr>
            <p:ph idx="1"/>
          </p:nvPr>
        </p:nvSpPr>
        <p:spPr/>
        <p:txBody>
          <a:bodyPr/>
          <a:lstStyle/>
          <a:p>
            <a:r>
              <a:rPr lang="zh-CN" altLang="en-US" dirty="0"/>
              <a:t>函数</a:t>
            </a:r>
            <a:r>
              <a:rPr lang="en-US" altLang="zh-CN" dirty="0"/>
              <a:t>void swap(vector&lt;T&gt;&amp; x)</a:t>
            </a:r>
          </a:p>
          <a:p>
            <a:pPr lvl="1"/>
            <a:r>
              <a:rPr lang="zh-CN" altLang="en-US" dirty="0"/>
              <a:t>将当前向量与向量</a:t>
            </a:r>
            <a:r>
              <a:rPr lang="en-US" altLang="zh-CN" dirty="0"/>
              <a:t>x</a:t>
            </a:r>
            <a:r>
              <a:rPr lang="zh-CN" altLang="en-US" dirty="0"/>
              <a:t>进行交换，包括内容与容量。</a:t>
            </a:r>
          </a:p>
          <a:p>
            <a:pPr lvl="1"/>
            <a:r>
              <a:rPr lang="zh-CN" altLang="en-US" dirty="0"/>
              <a:t>示例</a:t>
            </a:r>
            <a:r>
              <a:rPr lang="en-US" altLang="zh-CN" dirty="0"/>
              <a:t>:</a:t>
            </a:r>
          </a:p>
          <a:p>
            <a:pPr lvl="1">
              <a:buNone/>
            </a:pPr>
            <a:r>
              <a:rPr lang="en-US" altLang="zh-CN" dirty="0"/>
              <a:t>vector&lt;</a:t>
            </a:r>
            <a:r>
              <a:rPr lang="en-US" altLang="zh-CN" dirty="0" err="1">
                <a:solidFill>
                  <a:srgbClr val="0000FF"/>
                </a:solidFill>
              </a:rPr>
              <a:t>int</a:t>
            </a:r>
            <a:r>
              <a:rPr lang="en-US" altLang="zh-CN" dirty="0"/>
              <a:t>&gt; </a:t>
            </a:r>
            <a:r>
              <a:rPr lang="en-US" altLang="zh-CN" dirty="0" err="1"/>
              <a:t>va</a:t>
            </a:r>
            <a:r>
              <a:rPr lang="en-US" altLang="zh-CN" dirty="0"/>
              <a:t>(5, 50), </a:t>
            </a:r>
            <a:r>
              <a:rPr lang="en-US" altLang="zh-CN" dirty="0" err="1"/>
              <a:t>vb</a:t>
            </a:r>
            <a:r>
              <a:rPr lang="en-US" altLang="zh-CN" dirty="0"/>
              <a:t>(10, 100);</a:t>
            </a:r>
          </a:p>
          <a:p>
            <a:pPr lvl="1">
              <a:buNone/>
            </a:pPr>
            <a:r>
              <a:rPr lang="en-US" altLang="zh-CN" dirty="0" err="1"/>
              <a:t>va.swap</a:t>
            </a:r>
            <a:r>
              <a:rPr lang="en-US" altLang="zh-CN" dirty="0"/>
              <a:t>(</a:t>
            </a:r>
            <a:r>
              <a:rPr lang="en-US" altLang="zh-CN" dirty="0" err="1"/>
              <a:t>vb</a:t>
            </a:r>
            <a:r>
              <a:rPr lang="en-US" altLang="zh-CN" dirty="0"/>
              <a:t>);</a:t>
            </a:r>
          </a:p>
          <a:p>
            <a:pPr lvl="1">
              <a:buNone/>
            </a:pPr>
            <a:r>
              <a:rPr lang="en-US" altLang="zh-CN" dirty="0">
                <a:solidFill>
                  <a:srgbClr val="339933"/>
                </a:solidFill>
              </a:rPr>
              <a:t>// </a:t>
            </a:r>
            <a:r>
              <a:rPr lang="zh-CN" altLang="en-US" dirty="0">
                <a:solidFill>
                  <a:srgbClr val="339933"/>
                </a:solidFill>
              </a:rPr>
              <a:t>结果</a:t>
            </a:r>
            <a:r>
              <a:rPr lang="en-US" altLang="zh-CN" dirty="0" err="1">
                <a:solidFill>
                  <a:srgbClr val="339933"/>
                </a:solidFill>
              </a:rPr>
              <a:t>va</a:t>
            </a:r>
            <a:r>
              <a:rPr lang="zh-CN" altLang="en-US" dirty="0">
                <a:solidFill>
                  <a:srgbClr val="339933"/>
                </a:solidFill>
              </a:rPr>
              <a:t>的长度与容量均为</a:t>
            </a:r>
            <a:r>
              <a:rPr lang="en-US" altLang="zh-CN" dirty="0">
                <a:solidFill>
                  <a:srgbClr val="339933"/>
                </a:solidFill>
              </a:rPr>
              <a:t>10</a:t>
            </a:r>
          </a:p>
          <a:p>
            <a:pPr lvl="1">
              <a:buNone/>
            </a:pPr>
            <a:r>
              <a:rPr lang="en-US" altLang="zh-CN" dirty="0">
                <a:solidFill>
                  <a:srgbClr val="339933"/>
                </a:solidFill>
              </a:rPr>
              <a:t>// </a:t>
            </a:r>
            <a:r>
              <a:rPr lang="zh-CN" altLang="en-US" dirty="0">
                <a:solidFill>
                  <a:srgbClr val="339933"/>
                </a:solidFill>
              </a:rPr>
              <a:t>结果</a:t>
            </a:r>
            <a:r>
              <a:rPr lang="en-US" altLang="zh-CN" dirty="0" err="1">
                <a:solidFill>
                  <a:srgbClr val="339933"/>
                </a:solidFill>
              </a:rPr>
              <a:t>vb</a:t>
            </a:r>
            <a:r>
              <a:rPr lang="zh-CN" altLang="en-US" dirty="0">
                <a:solidFill>
                  <a:srgbClr val="339933"/>
                </a:solidFill>
              </a:rPr>
              <a:t>的长度与容量均为</a:t>
            </a:r>
            <a:r>
              <a:rPr lang="en-US" altLang="zh-CN" dirty="0">
                <a:solidFill>
                  <a:srgbClr val="339933"/>
                </a:solidFill>
              </a:rPr>
              <a:t>5</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29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a:t>
            </a:r>
            <a:r>
              <a:rPr lang="en-US" altLang="zh-CN" dirty="0" smtClean="0"/>
              <a:t>: </a:t>
            </a:r>
            <a:r>
              <a:rPr lang="zh-CN" altLang="en-US" dirty="0" smtClean="0"/>
              <a:t>插入元素</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80000"/>
              </a:lnSpc>
            </a:pPr>
            <a:r>
              <a:rPr lang="zh-CN" altLang="en-US" sz="2400" dirty="0"/>
              <a:t>函数</a:t>
            </a:r>
            <a:r>
              <a:rPr lang="en-US" altLang="zh-CN" sz="2400" dirty="0"/>
              <a:t>iterator insert(iterator position, </a:t>
            </a:r>
            <a:r>
              <a:rPr lang="en-US" altLang="zh-CN" sz="2400" dirty="0" err="1"/>
              <a:t>const</a:t>
            </a:r>
            <a:r>
              <a:rPr lang="en-US" altLang="zh-CN" sz="2400" dirty="0"/>
              <a:t> T&amp; x)</a:t>
            </a:r>
          </a:p>
          <a:p>
            <a:pPr lvl="1">
              <a:lnSpc>
                <a:spcPct val="80000"/>
              </a:lnSpc>
            </a:pPr>
            <a:r>
              <a:rPr lang="zh-CN" altLang="en-US" sz="2000" dirty="0"/>
              <a:t>在指定的位置之前插入新元素</a:t>
            </a:r>
            <a:r>
              <a:rPr lang="en-US" altLang="zh-CN" sz="2000" dirty="0"/>
              <a:t>x</a:t>
            </a:r>
            <a:r>
              <a:rPr lang="zh-CN" altLang="en-US" sz="2000" dirty="0"/>
              <a:t>。返回新元素所对应的迭代器。</a:t>
            </a:r>
          </a:p>
          <a:p>
            <a:pPr lvl="1">
              <a:lnSpc>
                <a:spcPct val="80000"/>
              </a:lnSpc>
            </a:pPr>
            <a:r>
              <a:rPr lang="zh-CN" altLang="en-US" sz="2000" dirty="0"/>
              <a:t>示例</a:t>
            </a:r>
            <a:r>
              <a:rPr lang="en-US" altLang="zh-CN" sz="2000" dirty="0"/>
              <a:t>:</a:t>
            </a:r>
          </a:p>
          <a:p>
            <a:pPr lvl="1">
              <a:lnSpc>
                <a:spcPct val="8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(10, 50);</a:t>
            </a:r>
          </a:p>
          <a:p>
            <a:pPr lvl="1">
              <a:lnSpc>
                <a:spcPct val="80000"/>
              </a:lnSpc>
              <a:buNone/>
            </a:pPr>
            <a:r>
              <a:rPr lang="en-US" altLang="zh-CN" sz="2000" dirty="0" err="1"/>
              <a:t>va.insert</a:t>
            </a:r>
            <a:r>
              <a:rPr lang="en-US" altLang="zh-CN" sz="2000" dirty="0"/>
              <a:t>(</a:t>
            </a:r>
            <a:r>
              <a:rPr lang="en-US" altLang="zh-CN" sz="2000" dirty="0" err="1"/>
              <a:t>va.begin</a:t>
            </a:r>
            <a:r>
              <a:rPr lang="en-US" altLang="zh-CN" sz="2000" dirty="0"/>
              <a:t>( ), 100); </a:t>
            </a:r>
            <a:r>
              <a:rPr lang="en-US" altLang="zh-CN" sz="2000" dirty="0">
                <a:solidFill>
                  <a:srgbClr val="339933"/>
                </a:solidFill>
              </a:rPr>
              <a:t>// </a:t>
            </a:r>
            <a:r>
              <a:rPr lang="zh-CN" altLang="en-US" sz="2000" dirty="0">
                <a:solidFill>
                  <a:srgbClr val="339933"/>
                </a:solidFill>
              </a:rPr>
              <a:t>结果</a:t>
            </a:r>
            <a:r>
              <a:rPr lang="en-US" altLang="zh-CN" sz="2000" dirty="0" err="1">
                <a:solidFill>
                  <a:srgbClr val="339933"/>
                </a:solidFill>
              </a:rPr>
              <a:t>va</a:t>
            </a:r>
            <a:r>
              <a:rPr lang="en-US" altLang="zh-CN" sz="2000" dirty="0">
                <a:solidFill>
                  <a:srgbClr val="339933"/>
                </a:solidFill>
              </a:rPr>
              <a:t>[0]=100</a:t>
            </a:r>
          </a:p>
          <a:p>
            <a:pPr>
              <a:lnSpc>
                <a:spcPct val="80000"/>
              </a:lnSpc>
            </a:pPr>
            <a:r>
              <a:rPr lang="zh-CN" altLang="en-US" sz="2400" dirty="0"/>
              <a:t>函数</a:t>
            </a:r>
            <a:r>
              <a:rPr lang="en-US" altLang="zh-CN" sz="2400" dirty="0"/>
              <a:t>void insert(iterator position, </a:t>
            </a:r>
            <a:r>
              <a:rPr lang="en-US" altLang="zh-CN" sz="2400" dirty="0" err="1"/>
              <a:t>size_type</a:t>
            </a:r>
            <a:r>
              <a:rPr lang="en-US" altLang="zh-CN" sz="2400" dirty="0"/>
              <a:t> n, </a:t>
            </a:r>
            <a:r>
              <a:rPr lang="en-US" altLang="zh-CN" sz="2400" dirty="0" err="1"/>
              <a:t>const</a:t>
            </a:r>
            <a:r>
              <a:rPr lang="en-US" altLang="zh-CN" sz="2400" dirty="0"/>
              <a:t> T&amp; x)</a:t>
            </a:r>
          </a:p>
          <a:p>
            <a:pPr lvl="1">
              <a:lnSpc>
                <a:spcPct val="80000"/>
              </a:lnSpc>
            </a:pPr>
            <a:r>
              <a:rPr lang="zh-CN" altLang="en-US" sz="2000" dirty="0"/>
              <a:t>在指定的位置之前插入</a:t>
            </a:r>
            <a:r>
              <a:rPr lang="en-US" altLang="zh-CN" sz="2000" dirty="0"/>
              <a:t>n</a:t>
            </a:r>
            <a:r>
              <a:rPr lang="zh-CN" altLang="en-US" sz="2000" dirty="0"/>
              <a:t>个新元素</a:t>
            </a:r>
            <a:r>
              <a:rPr lang="en-US" altLang="zh-CN" sz="2000" dirty="0"/>
              <a:t>x</a:t>
            </a:r>
            <a:r>
              <a:rPr lang="zh-CN" altLang="en-US" sz="2000" dirty="0"/>
              <a:t>。</a:t>
            </a:r>
          </a:p>
          <a:p>
            <a:pPr lvl="1">
              <a:lnSpc>
                <a:spcPct val="80000"/>
              </a:lnSpc>
            </a:pPr>
            <a:r>
              <a:rPr lang="zh-CN" altLang="en-US" sz="2000" dirty="0"/>
              <a:t>示例</a:t>
            </a:r>
            <a:r>
              <a:rPr lang="en-US" altLang="zh-CN" sz="2000" dirty="0"/>
              <a:t>:</a:t>
            </a:r>
          </a:p>
          <a:p>
            <a:pPr lvl="1">
              <a:lnSpc>
                <a:spcPct val="8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(10, 50);</a:t>
            </a:r>
          </a:p>
          <a:p>
            <a:pPr lvl="1">
              <a:lnSpc>
                <a:spcPct val="80000"/>
              </a:lnSpc>
              <a:buNone/>
            </a:pPr>
            <a:r>
              <a:rPr lang="en-US" altLang="zh-CN" sz="2000" dirty="0" err="1"/>
              <a:t>va.insert</a:t>
            </a:r>
            <a:r>
              <a:rPr lang="en-US" altLang="zh-CN" sz="2000" dirty="0"/>
              <a:t>(</a:t>
            </a:r>
            <a:r>
              <a:rPr lang="en-US" altLang="zh-CN" sz="2000" dirty="0" err="1"/>
              <a:t>va.begin</a:t>
            </a:r>
            <a:r>
              <a:rPr lang="en-US" altLang="zh-CN" sz="2000" dirty="0"/>
              <a:t>( ), 2, 100); </a:t>
            </a:r>
            <a:r>
              <a:rPr lang="en-US" altLang="zh-CN" sz="2000" dirty="0">
                <a:solidFill>
                  <a:srgbClr val="339933"/>
                </a:solidFill>
              </a:rPr>
              <a:t>// </a:t>
            </a:r>
            <a:r>
              <a:rPr lang="zh-CN" altLang="en-US" sz="2000" dirty="0">
                <a:solidFill>
                  <a:srgbClr val="339933"/>
                </a:solidFill>
              </a:rPr>
              <a:t>结果</a:t>
            </a:r>
            <a:r>
              <a:rPr lang="en-US" altLang="zh-CN" sz="2000" dirty="0" err="1">
                <a:solidFill>
                  <a:srgbClr val="339933"/>
                </a:solidFill>
              </a:rPr>
              <a:t>va</a:t>
            </a:r>
            <a:r>
              <a:rPr lang="en-US" altLang="zh-CN" sz="2000" dirty="0">
                <a:solidFill>
                  <a:srgbClr val="339933"/>
                </a:solidFill>
              </a:rPr>
              <a:t>[0]=</a:t>
            </a:r>
            <a:r>
              <a:rPr lang="en-US" altLang="zh-CN" sz="2000" dirty="0" err="1">
                <a:solidFill>
                  <a:srgbClr val="339933"/>
                </a:solidFill>
              </a:rPr>
              <a:t>va</a:t>
            </a:r>
            <a:r>
              <a:rPr lang="en-US" altLang="zh-CN" sz="2000" dirty="0">
                <a:solidFill>
                  <a:srgbClr val="339933"/>
                </a:solidFill>
              </a:rPr>
              <a:t>[1]=100</a:t>
            </a:r>
            <a:endParaRPr lang="en-US" altLang="zh-CN" sz="2000" dirty="0"/>
          </a:p>
          <a:p>
            <a:pPr>
              <a:lnSpc>
                <a:spcPct val="80000"/>
              </a:lnSpc>
            </a:pPr>
            <a:r>
              <a:rPr lang="zh-CN" altLang="en-US" sz="2400" dirty="0"/>
              <a:t>函数</a:t>
            </a:r>
            <a:r>
              <a:rPr lang="en-US" altLang="zh-CN" sz="2400" dirty="0"/>
              <a:t>void insert(iterator position, </a:t>
            </a:r>
            <a:r>
              <a:rPr lang="en-US" altLang="zh-CN" sz="2400" dirty="0" err="1"/>
              <a:t>InputIterator</a:t>
            </a:r>
            <a:r>
              <a:rPr lang="en-US" altLang="zh-CN" sz="2400" dirty="0"/>
              <a:t> first, </a:t>
            </a:r>
            <a:r>
              <a:rPr lang="en-US" altLang="zh-CN" sz="2400" dirty="0" err="1"/>
              <a:t>InputIterator</a:t>
            </a:r>
            <a:r>
              <a:rPr lang="en-US" altLang="zh-CN" sz="2400" dirty="0"/>
              <a:t> last)</a:t>
            </a:r>
          </a:p>
          <a:p>
            <a:pPr lvl="1">
              <a:lnSpc>
                <a:spcPct val="80000"/>
              </a:lnSpc>
            </a:pPr>
            <a:r>
              <a:rPr lang="zh-CN" altLang="en-US" sz="2000" dirty="0"/>
              <a:t>在指定的位置之前插入从</a:t>
            </a:r>
            <a:r>
              <a:rPr lang="en-US" altLang="zh-CN" sz="2000" dirty="0"/>
              <a:t>first</a:t>
            </a:r>
            <a:r>
              <a:rPr lang="zh-CN" altLang="en-US" sz="2000" dirty="0"/>
              <a:t>开始并且在</a:t>
            </a:r>
            <a:r>
              <a:rPr lang="en-US" altLang="zh-CN" sz="2000" dirty="0"/>
              <a:t>last</a:t>
            </a:r>
            <a:r>
              <a:rPr lang="zh-CN" altLang="en-US" sz="2000" dirty="0"/>
              <a:t>之前的元素。</a:t>
            </a:r>
          </a:p>
          <a:p>
            <a:pPr lvl="1">
              <a:lnSpc>
                <a:spcPct val="80000"/>
              </a:lnSpc>
            </a:pPr>
            <a:r>
              <a:rPr lang="zh-CN" altLang="en-US" sz="2000" dirty="0"/>
              <a:t>示例</a:t>
            </a:r>
            <a:r>
              <a:rPr lang="en-US" altLang="zh-CN" sz="2000" dirty="0"/>
              <a:t>:</a:t>
            </a:r>
          </a:p>
          <a:p>
            <a:pPr lvl="1">
              <a:lnSpc>
                <a:spcPct val="8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(3, 50), </a:t>
            </a:r>
            <a:r>
              <a:rPr lang="en-US" altLang="zh-CN" sz="2000" dirty="0" err="1"/>
              <a:t>vb</a:t>
            </a:r>
            <a:r>
              <a:rPr lang="en-US" altLang="zh-CN" sz="2000" dirty="0"/>
              <a:t>(5, 100);</a:t>
            </a:r>
          </a:p>
          <a:p>
            <a:pPr lvl="1">
              <a:lnSpc>
                <a:spcPct val="80000"/>
              </a:lnSpc>
              <a:buNone/>
            </a:pPr>
            <a:r>
              <a:rPr lang="en-US" altLang="zh-CN" sz="2000" dirty="0" err="1"/>
              <a:t>va.insert</a:t>
            </a:r>
            <a:r>
              <a:rPr lang="en-US" altLang="zh-CN" sz="2000" dirty="0"/>
              <a:t>(</a:t>
            </a:r>
            <a:r>
              <a:rPr lang="en-US" altLang="zh-CN" sz="2000" dirty="0" err="1"/>
              <a:t>va.begin</a:t>
            </a:r>
            <a:r>
              <a:rPr lang="en-US" altLang="zh-CN" sz="2000" dirty="0"/>
              <a:t>( ), </a:t>
            </a:r>
            <a:r>
              <a:rPr lang="en-US" altLang="zh-CN" sz="2000" dirty="0" err="1"/>
              <a:t>vb.begin</a:t>
            </a:r>
            <a:r>
              <a:rPr lang="en-US" altLang="zh-CN" sz="2000" dirty="0"/>
              <a:t>( ), </a:t>
            </a:r>
            <a:r>
              <a:rPr lang="en-US" altLang="zh-CN" sz="2000" dirty="0" err="1"/>
              <a:t>vb.end</a:t>
            </a:r>
            <a:r>
              <a:rPr lang="en-US" altLang="zh-CN" sz="2000" dirty="0"/>
              <a:t>( ));</a:t>
            </a:r>
          </a:p>
          <a:p>
            <a:pPr lvl="1">
              <a:lnSpc>
                <a:spcPct val="80000"/>
              </a:lnSpc>
              <a:buNone/>
            </a:pPr>
            <a:r>
              <a:rPr lang="en-US" altLang="zh-CN" sz="2000" dirty="0">
                <a:solidFill>
                  <a:srgbClr val="339933"/>
                </a:solidFill>
              </a:rPr>
              <a:t>// </a:t>
            </a:r>
            <a:r>
              <a:rPr lang="zh-CN" altLang="en-US" sz="2000" dirty="0">
                <a:solidFill>
                  <a:srgbClr val="339933"/>
                </a:solidFill>
              </a:rPr>
              <a:t>结果长度为</a:t>
            </a:r>
            <a:r>
              <a:rPr lang="en-US" altLang="zh-CN" sz="2000" dirty="0">
                <a:solidFill>
                  <a:srgbClr val="339933"/>
                </a:solidFill>
              </a:rPr>
              <a:t>8, </a:t>
            </a:r>
            <a:r>
              <a:rPr lang="zh-CN" altLang="en-US" sz="2000" dirty="0">
                <a:solidFill>
                  <a:srgbClr val="339933"/>
                </a:solidFill>
              </a:rPr>
              <a:t>前</a:t>
            </a:r>
            <a:r>
              <a:rPr lang="en-US" altLang="zh-CN" sz="2000" dirty="0">
                <a:solidFill>
                  <a:srgbClr val="339933"/>
                </a:solidFill>
              </a:rPr>
              <a:t>5</a:t>
            </a:r>
            <a:r>
              <a:rPr lang="zh-CN" altLang="en-US" sz="2000" dirty="0">
                <a:solidFill>
                  <a:srgbClr val="339933"/>
                </a:solidFill>
              </a:rPr>
              <a:t>个为</a:t>
            </a:r>
            <a:r>
              <a:rPr lang="en-US" altLang="zh-CN" sz="2000" dirty="0">
                <a:solidFill>
                  <a:srgbClr val="339933"/>
                </a:solidFill>
              </a:rPr>
              <a:t>100</a:t>
            </a:r>
            <a:r>
              <a:rPr lang="zh-CN" altLang="en-US" sz="2000" dirty="0">
                <a:solidFill>
                  <a:srgbClr val="339933"/>
                </a:solidFill>
              </a:rPr>
              <a:t>，后</a:t>
            </a:r>
            <a:r>
              <a:rPr lang="en-US" altLang="zh-CN" sz="2000" dirty="0">
                <a:solidFill>
                  <a:srgbClr val="339933"/>
                </a:solidFill>
              </a:rPr>
              <a:t>3</a:t>
            </a:r>
            <a:r>
              <a:rPr lang="zh-CN" altLang="en-US" sz="2000" dirty="0">
                <a:solidFill>
                  <a:srgbClr val="339933"/>
                </a:solidFill>
              </a:rPr>
              <a:t>个为</a:t>
            </a:r>
            <a:r>
              <a:rPr lang="en-US" altLang="zh-CN" sz="2000" dirty="0">
                <a:solidFill>
                  <a:srgbClr val="339933"/>
                </a:solidFill>
              </a:rPr>
              <a:t>50</a:t>
            </a:r>
            <a:r>
              <a:rPr lang="zh-CN" altLang="en-US" sz="2000" dirty="0">
                <a:solidFill>
                  <a:srgbClr val="339933"/>
                </a:solidFill>
              </a:rPr>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57770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在向量末尾添加</a:t>
            </a:r>
            <a:r>
              <a:rPr lang="en-US" altLang="zh-CN" dirty="0"/>
              <a:t>/</a:t>
            </a:r>
            <a:r>
              <a:rPr lang="zh-CN" altLang="en-US" dirty="0"/>
              <a:t>删除</a:t>
            </a:r>
            <a:r>
              <a:rPr lang="zh-CN" altLang="zh-CN" dirty="0"/>
              <a:t>元素</a:t>
            </a:r>
            <a:endParaRPr lang="zh-CN" altLang="en-US" dirty="0"/>
          </a:p>
        </p:txBody>
      </p:sp>
      <p:sp>
        <p:nvSpPr>
          <p:cNvPr id="3" name="内容占位符 2"/>
          <p:cNvSpPr>
            <a:spLocks noGrp="1"/>
          </p:cNvSpPr>
          <p:nvPr>
            <p:ph idx="1"/>
          </p:nvPr>
        </p:nvSpPr>
        <p:spPr/>
        <p:txBody>
          <a:bodyPr/>
          <a:lstStyle/>
          <a:p>
            <a:r>
              <a:rPr lang="zh-CN" altLang="en-US" dirty="0"/>
              <a:t>函数</a:t>
            </a:r>
            <a:r>
              <a:rPr lang="en-US" altLang="zh-CN" dirty="0"/>
              <a:t>void </a:t>
            </a:r>
            <a:r>
              <a:rPr lang="en-US" altLang="zh-CN" dirty="0" err="1"/>
              <a:t>push_back</a:t>
            </a:r>
            <a:r>
              <a:rPr lang="en-US" altLang="zh-CN" dirty="0"/>
              <a:t>(T&amp; u)</a:t>
            </a:r>
          </a:p>
          <a:p>
            <a:pPr lvl="1"/>
            <a:r>
              <a:rPr lang="zh-CN" altLang="en-US" sz="2400" dirty="0"/>
              <a:t>在向量的末尾添加新元素</a:t>
            </a:r>
            <a:r>
              <a:rPr lang="en-US" altLang="zh-CN" sz="2400" dirty="0"/>
              <a:t>u</a:t>
            </a:r>
            <a:r>
              <a:rPr lang="zh-CN" altLang="en-US" sz="2400" dirty="0"/>
              <a:t>。</a:t>
            </a:r>
          </a:p>
          <a:p>
            <a:pPr lvl="1"/>
            <a:r>
              <a:rPr lang="zh-CN" altLang="en-US" sz="2400" dirty="0"/>
              <a:t>示例</a:t>
            </a:r>
            <a:r>
              <a:rPr lang="en-US" altLang="zh-CN" sz="2400" dirty="0"/>
              <a:t>:</a:t>
            </a:r>
          </a:p>
          <a:p>
            <a:pPr lvl="1">
              <a:buNone/>
            </a:pPr>
            <a:r>
              <a:rPr lang="en-US" altLang="zh-CN" sz="2400" dirty="0"/>
              <a:t>vector&lt;</a:t>
            </a:r>
            <a:r>
              <a:rPr lang="en-US" altLang="zh-CN" sz="2400" dirty="0" err="1">
                <a:solidFill>
                  <a:srgbClr val="0000FF"/>
                </a:solidFill>
              </a:rPr>
              <a:t>int</a:t>
            </a:r>
            <a:r>
              <a:rPr lang="en-US" altLang="zh-CN" sz="2400" dirty="0"/>
              <a:t>&gt; </a:t>
            </a:r>
            <a:r>
              <a:rPr lang="en-US" altLang="zh-CN" sz="2400" dirty="0" err="1"/>
              <a:t>va</a:t>
            </a:r>
            <a:r>
              <a:rPr lang="en-US" altLang="zh-CN" sz="2400" dirty="0"/>
              <a:t>(5, 50);</a:t>
            </a:r>
          </a:p>
          <a:p>
            <a:pPr lvl="1">
              <a:buNone/>
            </a:pPr>
            <a:r>
              <a:rPr lang="en-US" altLang="zh-CN" sz="2400" dirty="0" err="1"/>
              <a:t>va.push_back</a:t>
            </a:r>
            <a:r>
              <a:rPr lang="en-US" altLang="zh-CN" sz="2400" dirty="0"/>
              <a:t>(100);</a:t>
            </a:r>
          </a:p>
          <a:p>
            <a:r>
              <a:rPr lang="zh-CN" altLang="en-US" dirty="0"/>
              <a:t>函数</a:t>
            </a:r>
            <a:r>
              <a:rPr lang="en-US" altLang="zh-CN" dirty="0"/>
              <a:t>void </a:t>
            </a:r>
            <a:r>
              <a:rPr lang="en-US" altLang="zh-CN" dirty="0" err="1"/>
              <a:t>pop_back</a:t>
            </a:r>
            <a:r>
              <a:rPr lang="en-US" altLang="zh-CN" dirty="0"/>
              <a:t>( )</a:t>
            </a:r>
          </a:p>
          <a:p>
            <a:pPr lvl="1"/>
            <a:r>
              <a:rPr lang="zh-CN" altLang="en-US" sz="2400" dirty="0"/>
              <a:t>删除最后一个元素。</a:t>
            </a:r>
          </a:p>
          <a:p>
            <a:pPr lvl="1"/>
            <a:r>
              <a:rPr lang="zh-CN" altLang="en-US" sz="2400" dirty="0"/>
              <a:t>示例</a:t>
            </a:r>
            <a:r>
              <a:rPr lang="en-US" altLang="zh-CN" sz="2400" dirty="0"/>
              <a:t>:</a:t>
            </a:r>
          </a:p>
          <a:p>
            <a:pPr lvl="1">
              <a:buNone/>
            </a:pPr>
            <a:r>
              <a:rPr lang="en-US" altLang="zh-CN" sz="2400" dirty="0"/>
              <a:t>vector&lt;</a:t>
            </a:r>
            <a:r>
              <a:rPr lang="en-US" altLang="zh-CN" sz="2400" dirty="0" err="1">
                <a:solidFill>
                  <a:srgbClr val="0000FF"/>
                </a:solidFill>
              </a:rPr>
              <a:t>int</a:t>
            </a:r>
            <a:r>
              <a:rPr lang="en-US" altLang="zh-CN" sz="2400" dirty="0"/>
              <a:t>&gt; </a:t>
            </a:r>
            <a:r>
              <a:rPr lang="en-US" altLang="zh-CN" sz="2400" dirty="0" err="1"/>
              <a:t>va</a:t>
            </a:r>
            <a:r>
              <a:rPr lang="en-US" altLang="zh-CN" sz="2400" dirty="0"/>
              <a:t>(5, 50);</a:t>
            </a:r>
          </a:p>
          <a:p>
            <a:pPr lvl="1">
              <a:buNone/>
            </a:pPr>
            <a:r>
              <a:rPr lang="en-US" altLang="zh-CN" sz="2400" dirty="0" err="1"/>
              <a:t>va.pop_back</a:t>
            </a:r>
            <a:r>
              <a:rPr lang="en-US" altLang="zh-CN" sz="2400" dirty="0"/>
              <a:t>( );</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61575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删除向量元素</a:t>
            </a:r>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sz="2400" dirty="0"/>
              <a:t>函数</a:t>
            </a:r>
            <a:r>
              <a:rPr lang="en-US" altLang="zh-CN" sz="2400" dirty="0"/>
              <a:t>iterator erase(iterator position)</a:t>
            </a:r>
          </a:p>
          <a:p>
            <a:pPr lvl="1">
              <a:lnSpc>
                <a:spcPct val="110000"/>
              </a:lnSpc>
            </a:pPr>
            <a:r>
              <a:rPr lang="zh-CN" altLang="en-US" sz="2000" dirty="0"/>
              <a:t>删除迭代器</a:t>
            </a:r>
            <a:r>
              <a:rPr lang="en-US" altLang="zh-CN" sz="2000" dirty="0"/>
              <a:t>position</a:t>
            </a:r>
            <a:r>
              <a:rPr lang="zh-CN" altLang="en-US" sz="2000" dirty="0"/>
              <a:t>所对应的元素。</a:t>
            </a:r>
          </a:p>
          <a:p>
            <a:pPr lvl="1">
              <a:lnSpc>
                <a:spcPct val="110000"/>
              </a:lnSpc>
            </a:pPr>
            <a:r>
              <a:rPr lang="zh-CN" altLang="en-US" sz="2000" dirty="0"/>
              <a:t>该函数返回</a:t>
            </a:r>
            <a:r>
              <a:rPr lang="en-US" altLang="zh-CN" sz="2000" dirty="0"/>
              <a:t>position</a:t>
            </a:r>
            <a:r>
              <a:rPr lang="zh-CN" altLang="en-US" sz="2000" dirty="0"/>
              <a:t>之后的元素所对应的迭代器。</a:t>
            </a:r>
          </a:p>
          <a:p>
            <a:pPr lvl="1">
              <a:lnSpc>
                <a:spcPct val="110000"/>
              </a:lnSpc>
            </a:pPr>
            <a:r>
              <a:rPr lang="zh-CN" altLang="en-US" sz="2000" dirty="0"/>
              <a:t>示例</a:t>
            </a:r>
            <a:r>
              <a:rPr lang="en-US" altLang="zh-CN" sz="2000" dirty="0"/>
              <a:t>:</a:t>
            </a:r>
          </a:p>
          <a:p>
            <a:pPr lvl="1">
              <a:lnSpc>
                <a:spcPct val="11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a:t>
            </a:r>
          </a:p>
          <a:p>
            <a:pPr lvl="1">
              <a:lnSpc>
                <a:spcPct val="110000"/>
              </a:lnSpc>
              <a:buNone/>
            </a:pPr>
            <a:r>
              <a:rPr lang="en-US" altLang="zh-CN" sz="2000" dirty="0"/>
              <a:t>vector&lt;</a:t>
            </a:r>
            <a:r>
              <a:rPr lang="en-US" altLang="zh-CN" sz="2000" dirty="0" err="1">
                <a:solidFill>
                  <a:srgbClr val="0000FF"/>
                </a:solidFill>
              </a:rPr>
              <a:t>int</a:t>
            </a:r>
            <a:r>
              <a:rPr lang="en-US" altLang="zh-CN" sz="2000" dirty="0"/>
              <a:t>&gt;::iterator r = </a:t>
            </a:r>
            <a:r>
              <a:rPr lang="en-US" altLang="zh-CN" sz="2000" dirty="0" err="1"/>
              <a:t>va.begin</a:t>
            </a:r>
            <a:r>
              <a:rPr lang="en-US" altLang="zh-CN" sz="2000" dirty="0"/>
              <a:t>( );</a:t>
            </a:r>
          </a:p>
          <a:p>
            <a:pPr lvl="1">
              <a:lnSpc>
                <a:spcPct val="110000"/>
              </a:lnSpc>
              <a:buNone/>
            </a:pPr>
            <a:r>
              <a:rPr lang="en-US" altLang="zh-CN" sz="2000" dirty="0" err="1"/>
              <a:t>va.erase</a:t>
            </a:r>
            <a:r>
              <a:rPr lang="en-US" altLang="zh-CN" sz="2000" dirty="0"/>
              <a:t>(r); </a:t>
            </a:r>
            <a:r>
              <a:rPr lang="en-US" altLang="zh-CN" sz="2000" dirty="0">
                <a:solidFill>
                  <a:srgbClr val="339933"/>
                </a:solidFill>
              </a:rPr>
              <a:t>// </a:t>
            </a:r>
            <a:r>
              <a:rPr lang="en-US" altLang="zh-CN" sz="2000" dirty="0" err="1">
                <a:solidFill>
                  <a:srgbClr val="339933"/>
                </a:solidFill>
              </a:rPr>
              <a:t>va</a:t>
            </a:r>
            <a:r>
              <a:rPr lang="zh-CN" altLang="en-US" sz="2000" dirty="0">
                <a:solidFill>
                  <a:srgbClr val="339933"/>
                </a:solidFill>
              </a:rPr>
              <a:t>的第</a:t>
            </a:r>
            <a:r>
              <a:rPr lang="en-US" altLang="zh-CN" sz="2000" dirty="0">
                <a:solidFill>
                  <a:srgbClr val="339933"/>
                </a:solidFill>
              </a:rPr>
              <a:t>1</a:t>
            </a:r>
            <a:r>
              <a:rPr lang="zh-CN" altLang="en-US" sz="2000" dirty="0">
                <a:solidFill>
                  <a:srgbClr val="339933"/>
                </a:solidFill>
              </a:rPr>
              <a:t>个元素被删除</a:t>
            </a:r>
          </a:p>
          <a:p>
            <a:pPr>
              <a:lnSpc>
                <a:spcPct val="110000"/>
              </a:lnSpc>
            </a:pPr>
            <a:r>
              <a:rPr lang="zh-CN" altLang="en-US" sz="2400" dirty="0"/>
              <a:t>函数</a:t>
            </a:r>
            <a:r>
              <a:rPr lang="en-US" altLang="zh-CN" sz="2400" dirty="0"/>
              <a:t>iterator erase(iterator first, iterator last)</a:t>
            </a:r>
          </a:p>
          <a:p>
            <a:pPr lvl="1">
              <a:lnSpc>
                <a:spcPct val="110000"/>
              </a:lnSpc>
            </a:pPr>
            <a:r>
              <a:rPr lang="zh-CN" altLang="en-US" sz="2000" dirty="0"/>
              <a:t>删除从</a:t>
            </a:r>
            <a:r>
              <a:rPr lang="en-US" altLang="zh-CN" sz="2000" dirty="0"/>
              <a:t>first</a:t>
            </a:r>
            <a:r>
              <a:rPr lang="zh-CN" altLang="en-US" sz="2000" dirty="0"/>
              <a:t>开始并且在</a:t>
            </a:r>
            <a:r>
              <a:rPr lang="en-US" altLang="zh-CN" sz="2000" dirty="0"/>
              <a:t>last</a:t>
            </a:r>
            <a:r>
              <a:rPr lang="zh-CN" altLang="en-US" sz="2000" dirty="0"/>
              <a:t>之前的元素。</a:t>
            </a:r>
          </a:p>
          <a:p>
            <a:pPr lvl="1">
              <a:lnSpc>
                <a:spcPct val="110000"/>
              </a:lnSpc>
            </a:pPr>
            <a:r>
              <a:rPr lang="zh-CN" altLang="en-US" sz="2000" dirty="0"/>
              <a:t>该函数返回紧接着被删除元素之后的元素所对应的迭代器。</a:t>
            </a:r>
          </a:p>
          <a:p>
            <a:pPr lvl="1">
              <a:lnSpc>
                <a:spcPct val="110000"/>
              </a:lnSpc>
            </a:pPr>
            <a:r>
              <a:rPr lang="zh-CN" altLang="en-US" sz="2000" dirty="0"/>
              <a:t>示例</a:t>
            </a:r>
            <a:r>
              <a:rPr lang="en-US" altLang="zh-CN" sz="2000" dirty="0"/>
              <a:t>:</a:t>
            </a:r>
          </a:p>
          <a:p>
            <a:pPr lvl="1">
              <a:lnSpc>
                <a:spcPct val="110000"/>
              </a:lnSpc>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(10, 50);</a:t>
            </a:r>
          </a:p>
          <a:p>
            <a:pPr lvl="1">
              <a:lnSpc>
                <a:spcPct val="110000"/>
              </a:lnSpc>
              <a:buNone/>
            </a:pPr>
            <a:r>
              <a:rPr lang="en-US" altLang="zh-CN" sz="2000" dirty="0" err="1"/>
              <a:t>va.erase</a:t>
            </a:r>
            <a:r>
              <a:rPr lang="en-US" altLang="zh-CN" sz="2000" dirty="0"/>
              <a:t>(</a:t>
            </a:r>
            <a:r>
              <a:rPr lang="en-US" altLang="zh-CN" sz="2000" dirty="0" err="1"/>
              <a:t>va.begin</a:t>
            </a:r>
            <a:r>
              <a:rPr lang="en-US" altLang="zh-CN" sz="2000" dirty="0"/>
              <a:t>( ), </a:t>
            </a:r>
            <a:r>
              <a:rPr lang="en-US" altLang="zh-CN" sz="2000" dirty="0" err="1"/>
              <a:t>va.end</a:t>
            </a:r>
            <a:r>
              <a:rPr lang="en-US" altLang="zh-CN" sz="2000" dirty="0"/>
              <a:t>( )-1); </a:t>
            </a:r>
            <a:r>
              <a:rPr lang="en-US" altLang="zh-CN" sz="2000" dirty="0">
                <a:solidFill>
                  <a:srgbClr val="339933"/>
                </a:solidFill>
              </a:rPr>
              <a:t>// </a:t>
            </a:r>
            <a:r>
              <a:rPr lang="zh-CN" altLang="en-US" sz="2000" dirty="0">
                <a:solidFill>
                  <a:srgbClr val="339933"/>
                </a:solidFill>
              </a:rPr>
              <a:t>删除前</a:t>
            </a:r>
            <a:r>
              <a:rPr lang="en-US" altLang="zh-CN" sz="2000" dirty="0">
                <a:solidFill>
                  <a:srgbClr val="339933"/>
                </a:solidFill>
              </a:rPr>
              <a:t>9</a:t>
            </a:r>
            <a:r>
              <a:rPr lang="zh-CN" altLang="en-US" sz="2000" dirty="0">
                <a:solidFill>
                  <a:srgbClr val="339933"/>
                </a:solidFill>
              </a:rPr>
              <a:t>个元素</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5618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向量间的关系运算</a:t>
            </a:r>
          </a:p>
        </p:txBody>
      </p:sp>
      <p:sp>
        <p:nvSpPr>
          <p:cNvPr id="3" name="内容占位符 2"/>
          <p:cNvSpPr>
            <a:spLocks noGrp="1"/>
          </p:cNvSpPr>
          <p:nvPr>
            <p:ph idx="1"/>
          </p:nvPr>
        </p:nvSpPr>
        <p:spPr/>
        <p:txBody>
          <a:bodyPr/>
          <a:lstStyle/>
          <a:p>
            <a:r>
              <a:rPr lang="zh-CN" altLang="en-US" sz="2400" dirty="0"/>
              <a:t>比较向量</a:t>
            </a:r>
            <a:r>
              <a:rPr lang="en-US" altLang="zh-CN" sz="2400" dirty="0"/>
              <a:t>x</a:t>
            </a:r>
            <a:r>
              <a:rPr lang="zh-CN" altLang="en-US" sz="2400" dirty="0"/>
              <a:t>与</a:t>
            </a:r>
            <a:r>
              <a:rPr lang="en-US" altLang="zh-CN" sz="2400" dirty="0"/>
              <a:t>y</a:t>
            </a:r>
            <a:r>
              <a:rPr lang="zh-CN" altLang="en-US" sz="2400" dirty="0"/>
              <a:t>之间大小。从头到尾逐个比较</a:t>
            </a:r>
            <a:r>
              <a:rPr lang="en-US" altLang="zh-CN" sz="2400" dirty="0"/>
              <a:t>x</a:t>
            </a:r>
            <a:r>
              <a:rPr lang="zh-CN" altLang="en-US" sz="2400" dirty="0"/>
              <a:t>与</a:t>
            </a:r>
            <a:r>
              <a:rPr lang="en-US" altLang="zh-CN" sz="2400" dirty="0"/>
              <a:t>y</a:t>
            </a:r>
            <a:r>
              <a:rPr lang="zh-CN" altLang="en-US" sz="2400" dirty="0"/>
              <a:t>的每个元素。如果所有元素都相等，则</a:t>
            </a:r>
            <a:r>
              <a:rPr lang="en-US" altLang="zh-CN" sz="2400" dirty="0"/>
              <a:t>x</a:t>
            </a:r>
            <a:r>
              <a:rPr lang="zh-CN" altLang="en-US" sz="2400" dirty="0"/>
              <a:t>与</a:t>
            </a:r>
            <a:r>
              <a:rPr lang="en-US" altLang="zh-CN" sz="2400" dirty="0"/>
              <a:t>y</a:t>
            </a:r>
            <a:r>
              <a:rPr lang="zh-CN" altLang="en-US" sz="2400" dirty="0"/>
              <a:t>相等；否则，由第一个不相等的元素之间的大小关系决定</a:t>
            </a:r>
            <a:r>
              <a:rPr lang="en-US" altLang="zh-CN" sz="2400" dirty="0"/>
              <a:t>x</a:t>
            </a:r>
            <a:r>
              <a:rPr lang="zh-CN" altLang="en-US" sz="2400" dirty="0"/>
              <a:t>与</a:t>
            </a:r>
            <a:r>
              <a:rPr lang="en-US" altLang="zh-CN" sz="2400" dirty="0"/>
              <a:t>y</a:t>
            </a:r>
            <a:r>
              <a:rPr lang="zh-CN" altLang="en-US" sz="2400" dirty="0"/>
              <a:t>之间大小。如果</a:t>
            </a:r>
            <a:r>
              <a:rPr lang="en-US" altLang="zh-CN" sz="2400" dirty="0"/>
              <a:t>x</a:t>
            </a:r>
            <a:r>
              <a:rPr lang="zh-CN" altLang="en-US" sz="2400" dirty="0"/>
              <a:t>与</a:t>
            </a:r>
            <a:r>
              <a:rPr lang="en-US" altLang="zh-CN" sz="2400" dirty="0"/>
              <a:t>y</a:t>
            </a:r>
            <a:r>
              <a:rPr lang="zh-CN" altLang="en-US" sz="2400" dirty="0"/>
              <a:t>的元素个数不同且长度小的向量的所有元素与另一个向量的对应元素依次相等，则认为长度小的向量小于长度大的向量。</a:t>
            </a:r>
          </a:p>
          <a:p>
            <a:pPr lvl="1"/>
            <a:r>
              <a:rPr lang="zh-CN" altLang="en-US" sz="2000" dirty="0"/>
              <a:t>运算声明示例</a:t>
            </a:r>
            <a:r>
              <a:rPr lang="en-US" altLang="zh-CN" sz="2000" dirty="0"/>
              <a:t>: operator&lt;(</a:t>
            </a:r>
            <a:r>
              <a:rPr lang="en-US" altLang="zh-CN" sz="2000" dirty="0" err="1"/>
              <a:t>const</a:t>
            </a:r>
            <a:r>
              <a:rPr lang="en-US" altLang="zh-CN" sz="2000" dirty="0"/>
              <a:t> vector&lt;T&gt;&amp; x, </a:t>
            </a:r>
            <a:r>
              <a:rPr lang="en-US" altLang="zh-CN" sz="2000" dirty="0" err="1"/>
              <a:t>const</a:t>
            </a:r>
            <a:r>
              <a:rPr lang="en-US" altLang="zh-CN" sz="2000" dirty="0"/>
              <a:t> vector&lt;T&gt;&amp; y);</a:t>
            </a:r>
          </a:p>
          <a:p>
            <a:pPr lvl="1"/>
            <a:r>
              <a:rPr lang="zh-CN" altLang="en-US" sz="2000" dirty="0"/>
              <a:t>运算</a:t>
            </a:r>
            <a:r>
              <a:rPr lang="en-US" altLang="zh-CN" sz="2000" dirty="0"/>
              <a:t>: &lt;, &lt;=, &gt;, &gt;=, ==, !=</a:t>
            </a:r>
          </a:p>
          <a:p>
            <a:pPr lvl="1"/>
            <a:r>
              <a:rPr lang="zh-CN" altLang="en-US" sz="2000" dirty="0"/>
              <a:t>代码示例</a:t>
            </a:r>
            <a:r>
              <a:rPr lang="en-US" altLang="zh-CN" sz="2000" dirty="0"/>
              <a:t>:</a:t>
            </a:r>
          </a:p>
          <a:p>
            <a:pPr lvl="1">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 </a:t>
            </a:r>
            <a:r>
              <a:rPr lang="en-US" altLang="zh-CN" sz="2000" dirty="0" err="1"/>
              <a:t>vb</a:t>
            </a:r>
            <a:r>
              <a:rPr lang="en-US" altLang="zh-CN" sz="2000" dirty="0"/>
              <a:t>(10, 100);</a:t>
            </a:r>
          </a:p>
          <a:p>
            <a:pPr lvl="1">
              <a:buNone/>
            </a:pPr>
            <a:r>
              <a:rPr lang="en-US" altLang="zh-CN" sz="2000" dirty="0">
                <a:solidFill>
                  <a:srgbClr val="0000FF"/>
                </a:solidFill>
              </a:rPr>
              <a:t>if</a:t>
            </a:r>
            <a:r>
              <a:rPr lang="en-US" altLang="zh-CN" sz="2000" dirty="0">
                <a:solidFill>
                  <a:schemeClr val="accent2"/>
                </a:solidFill>
              </a:rPr>
              <a:t> </a:t>
            </a:r>
            <a:r>
              <a:rPr lang="en-US" altLang="zh-CN" sz="2000" dirty="0"/>
              <a:t>(</a:t>
            </a:r>
            <a:r>
              <a:rPr lang="en-US" altLang="zh-CN" sz="2000" dirty="0" err="1"/>
              <a:t>va</a:t>
            </a:r>
            <a:r>
              <a:rPr lang="en-US" altLang="zh-CN" sz="2000" dirty="0"/>
              <a:t> &lt;= </a:t>
            </a:r>
            <a:r>
              <a:rPr lang="en-US" altLang="zh-CN" sz="2000" dirty="0" err="1"/>
              <a:t>vb</a:t>
            </a:r>
            <a:r>
              <a:rPr lang="en-US" altLang="zh-CN" sz="2000" dirty="0"/>
              <a:t>) </a:t>
            </a:r>
            <a:r>
              <a:rPr lang="en-US" altLang="zh-CN" sz="2000" dirty="0">
                <a:solidFill>
                  <a:srgbClr val="339933"/>
                </a:solidFill>
              </a:rPr>
              <a:t>// “</a:t>
            </a:r>
            <a:r>
              <a:rPr lang="en-US" altLang="zh-CN" sz="2000" dirty="0" err="1">
                <a:solidFill>
                  <a:srgbClr val="339933"/>
                </a:solidFill>
              </a:rPr>
              <a:t>va</a:t>
            </a:r>
            <a:r>
              <a:rPr lang="en-US" altLang="zh-CN" sz="2000" dirty="0">
                <a:solidFill>
                  <a:srgbClr val="339933"/>
                </a:solidFill>
              </a:rPr>
              <a:t> &lt;= </a:t>
            </a:r>
            <a:r>
              <a:rPr lang="en-US" altLang="zh-CN" sz="2000" dirty="0" err="1">
                <a:solidFill>
                  <a:srgbClr val="339933"/>
                </a:solidFill>
              </a:rPr>
              <a:t>vb</a:t>
            </a:r>
            <a:r>
              <a:rPr lang="en-US" altLang="zh-CN" sz="2000" dirty="0">
                <a:solidFill>
                  <a:srgbClr val="339933"/>
                </a:solidFill>
              </a:rPr>
              <a:t>”</a:t>
            </a:r>
            <a:r>
              <a:rPr lang="zh-CN" altLang="en-US" sz="2000" dirty="0">
                <a:solidFill>
                  <a:srgbClr val="339933"/>
                </a:solidFill>
              </a:rPr>
              <a:t>成立</a:t>
            </a:r>
          </a:p>
          <a:p>
            <a:pPr lvl="1">
              <a:buNone/>
            </a:pPr>
            <a:r>
              <a:rPr lang="zh-CN" altLang="en-US" sz="2000" dirty="0"/>
              <a:t>    </a:t>
            </a:r>
            <a:r>
              <a:rPr lang="en-US" altLang="zh-CN" sz="2000" dirty="0" err="1"/>
              <a:t>cout</a:t>
            </a:r>
            <a:r>
              <a:rPr lang="en-US" altLang="zh-CN" sz="2000" dirty="0"/>
              <a:t> &lt;&lt; "</a:t>
            </a:r>
            <a:r>
              <a:rPr lang="en-US" altLang="zh-CN" sz="2000" dirty="0" err="1"/>
              <a:t>va</a:t>
            </a:r>
            <a:r>
              <a:rPr lang="en-US" altLang="zh-CN" sz="2000" dirty="0"/>
              <a:t> &lt;= </a:t>
            </a:r>
            <a:r>
              <a:rPr lang="en-US" altLang="zh-CN" sz="2000" dirty="0" err="1"/>
              <a:t>vb</a:t>
            </a:r>
            <a:r>
              <a:rPr lang="en-US" altLang="zh-CN" sz="2000" dirty="0"/>
              <a:t>" &lt;&lt; </a:t>
            </a:r>
            <a:r>
              <a:rPr lang="en-US" altLang="zh-CN" sz="2000" dirty="0" err="1"/>
              <a:t>endl</a:t>
            </a:r>
            <a:r>
              <a:rPr lang="en-US" altLang="zh-CN" sz="2000" dirty="0"/>
              <a:t>;</a:t>
            </a:r>
          </a:p>
          <a:p>
            <a:pPr lvl="1">
              <a:buNone/>
            </a:pPr>
            <a:r>
              <a:rPr lang="en-US" altLang="zh-CN" sz="2000" dirty="0">
                <a:solidFill>
                  <a:srgbClr val="0000FF"/>
                </a:solidFill>
              </a:rPr>
              <a:t>else </a:t>
            </a:r>
            <a:r>
              <a:rPr lang="en-US" altLang="zh-CN" sz="2000" dirty="0" err="1"/>
              <a:t>cout</a:t>
            </a:r>
            <a:r>
              <a:rPr lang="en-US" altLang="zh-CN" sz="2000" dirty="0"/>
              <a:t> &lt;&lt; "</a:t>
            </a:r>
            <a:r>
              <a:rPr lang="en-US" altLang="zh-CN" sz="2000" dirty="0" err="1"/>
              <a:t>va</a:t>
            </a:r>
            <a:r>
              <a:rPr lang="en-US" altLang="zh-CN" sz="2000" dirty="0"/>
              <a:t> &gt; </a:t>
            </a:r>
            <a:r>
              <a:rPr lang="en-US" altLang="zh-CN" sz="2000" dirty="0" err="1"/>
              <a:t>vb</a:t>
            </a:r>
            <a:r>
              <a:rPr lang="en-US" altLang="zh-CN" sz="2000" dirty="0"/>
              <a:t>" &lt;&lt; </a:t>
            </a:r>
            <a:r>
              <a:rPr lang="en-US" altLang="zh-CN" sz="2000" dirty="0" err="1"/>
              <a:t>endl</a:t>
            </a:r>
            <a:r>
              <a:rPr lang="en-US" altLang="zh-CN" sz="2000" dirty="0"/>
              <a:t>;</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563572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向量遍历例程说明</a:t>
            </a:r>
          </a:p>
        </p:txBody>
      </p:sp>
      <p:sp>
        <p:nvSpPr>
          <p:cNvPr id="3" name="内容占位符 2"/>
          <p:cNvSpPr>
            <a:spLocks noGrp="1"/>
          </p:cNvSpPr>
          <p:nvPr>
            <p:ph idx="1"/>
          </p:nvPr>
        </p:nvSpPr>
        <p:spPr/>
        <p:txBody>
          <a:bodyPr>
            <a:normAutofit lnSpcReduction="10000"/>
          </a:bodyPr>
          <a:lstStyle/>
          <a:p>
            <a:r>
              <a:rPr lang="zh-CN" altLang="en-US" sz="2000" dirty="0"/>
              <a:t>编写如下</a:t>
            </a:r>
            <a:r>
              <a:rPr lang="en-US" altLang="zh-CN" sz="2000" dirty="0" err="1"/>
              <a:t>gt_setVector</a:t>
            </a:r>
            <a:r>
              <a:rPr lang="zh-CN" altLang="en-US" sz="2000" dirty="0"/>
              <a:t>函数模板，将向量</a:t>
            </a:r>
            <a:r>
              <a:rPr lang="en-US" altLang="zh-CN" sz="2000" dirty="0"/>
              <a:t>v</a:t>
            </a:r>
            <a:r>
              <a:rPr lang="zh-CN" altLang="en-US" sz="2000" dirty="0"/>
              <a:t>的元素赋值为</a:t>
            </a:r>
            <a:r>
              <a:rPr lang="en-US" altLang="zh-CN" sz="2000" dirty="0"/>
              <a:t>(</a:t>
            </a:r>
            <a:r>
              <a:rPr lang="zh-CN" altLang="en-US" sz="2000" dirty="0"/>
              <a:t>其下标</a:t>
            </a:r>
            <a:r>
              <a:rPr lang="en-US" altLang="zh-CN" sz="2000" dirty="0"/>
              <a:t>+1)</a:t>
            </a:r>
            <a:r>
              <a:rPr lang="zh-CN" altLang="en-US" sz="2000" dirty="0"/>
              <a:t>乘以</a:t>
            </a:r>
            <a:r>
              <a:rPr lang="en-US" altLang="zh-CN" sz="2000" dirty="0"/>
              <a:t>10</a:t>
            </a:r>
            <a:r>
              <a:rPr lang="zh-CN" altLang="en-US" sz="2000" dirty="0"/>
              <a:t>。</a:t>
            </a:r>
          </a:p>
          <a:p>
            <a:pPr lvl="1">
              <a:buNone/>
            </a:pPr>
            <a:r>
              <a:rPr lang="en-US" altLang="zh-CN" sz="1800" dirty="0">
                <a:solidFill>
                  <a:srgbClr val="0000FF"/>
                </a:solidFill>
                <a:ea typeface="新宋体" panose="02010609030101010101" pitchFamily="49" charset="-122"/>
              </a:rPr>
              <a:t>template</a:t>
            </a:r>
            <a:r>
              <a:rPr lang="en-US" altLang="zh-CN" sz="1800" dirty="0">
                <a:solidFill>
                  <a:srgbClr val="000000"/>
                </a:solidFill>
                <a:ea typeface="新宋体" panose="02010609030101010101" pitchFamily="49" charset="-122"/>
              </a:rPr>
              <a:t>&lt;</a:t>
            </a: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T&gt;</a:t>
            </a:r>
            <a:endParaRPr lang="en-US" altLang="zh-CN" sz="1800" dirty="0">
              <a:solidFill>
                <a:srgbClr val="0000FF"/>
              </a:solidFill>
              <a:ea typeface="新宋体" panose="02010609030101010101" pitchFamily="49" charset="-122"/>
            </a:endParaRPr>
          </a:p>
          <a:p>
            <a:pPr lvl="1">
              <a:buNone/>
            </a:pP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gt_setVector</a:t>
            </a:r>
            <a:r>
              <a:rPr lang="en-US" altLang="zh-CN" sz="1800" dirty="0">
                <a:solidFill>
                  <a:srgbClr val="000000"/>
                </a:solidFill>
                <a:ea typeface="新宋体" panose="02010609030101010101" pitchFamily="49" charset="-122"/>
              </a:rPr>
              <a:t>(vector&lt;T&gt;&amp; v)</a:t>
            </a:r>
            <a:r>
              <a:rPr lang="en-US" altLang="zh-CN" sz="1800" dirty="0"/>
              <a:t> </a:t>
            </a:r>
          </a:p>
          <a:p>
            <a:r>
              <a:rPr lang="zh-CN" altLang="en-US" sz="2000" dirty="0"/>
              <a:t>编写如下</a:t>
            </a:r>
            <a:r>
              <a:rPr lang="en-US" altLang="en-US" sz="2000" dirty="0" err="1"/>
              <a:t>gt_showVector</a:t>
            </a:r>
            <a:r>
              <a:rPr lang="zh-CN" altLang="en-US" sz="2000"/>
              <a:t>函数模板，</a:t>
            </a:r>
            <a:r>
              <a:rPr lang="zh-CN" altLang="en-US" sz="2000" dirty="0"/>
              <a:t>输出向量</a:t>
            </a:r>
            <a:r>
              <a:rPr lang="en-US" altLang="zh-CN" sz="2000" dirty="0"/>
              <a:t>v</a:t>
            </a:r>
            <a:r>
              <a:rPr lang="zh-CN" altLang="en-US" sz="2000" dirty="0"/>
              <a:t>的长度、容量和内容。</a:t>
            </a:r>
          </a:p>
          <a:p>
            <a:pPr lvl="1">
              <a:buNone/>
            </a:pPr>
            <a:r>
              <a:rPr lang="en-US" altLang="zh-CN" sz="1800" dirty="0">
                <a:solidFill>
                  <a:srgbClr val="0000FF"/>
                </a:solidFill>
                <a:ea typeface="新宋体" panose="02010609030101010101" pitchFamily="49" charset="-122"/>
              </a:rPr>
              <a:t>template</a:t>
            </a:r>
            <a:r>
              <a:rPr lang="en-US" altLang="zh-CN" sz="1800" dirty="0">
                <a:solidFill>
                  <a:srgbClr val="000000"/>
                </a:solidFill>
                <a:ea typeface="新宋体" panose="02010609030101010101" pitchFamily="49" charset="-122"/>
              </a:rPr>
              <a:t>&lt;</a:t>
            </a: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T&gt;</a:t>
            </a:r>
            <a:endParaRPr lang="en-US" altLang="zh-CN" sz="1800" dirty="0">
              <a:solidFill>
                <a:srgbClr val="0000FF"/>
              </a:solidFill>
              <a:ea typeface="新宋体" panose="02010609030101010101" pitchFamily="49" charset="-122"/>
            </a:endParaRPr>
          </a:p>
          <a:p>
            <a:pPr lvl="1">
              <a:buNone/>
            </a:pP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gt_showVector</a:t>
            </a:r>
            <a:r>
              <a:rPr lang="en-US" altLang="zh-CN" sz="1800" dirty="0">
                <a:solidFill>
                  <a:srgbClr val="000000"/>
                </a:solidFill>
                <a:ea typeface="新宋体" panose="02010609030101010101" pitchFamily="49" charset="-122"/>
              </a:rPr>
              <a:t>(</a:t>
            </a:r>
            <a:r>
              <a:rPr lang="en-US" altLang="zh-CN" sz="1800" dirty="0" err="1">
                <a:solidFill>
                  <a:srgbClr val="0000FF"/>
                </a:solidFill>
                <a:ea typeface="新宋体" panose="02010609030101010101" pitchFamily="49" charset="-122"/>
              </a:rPr>
              <a:t>const</a:t>
            </a:r>
            <a:r>
              <a:rPr lang="en-US" altLang="zh-CN" sz="1800" dirty="0">
                <a:solidFill>
                  <a:srgbClr val="000000"/>
                </a:solidFill>
                <a:ea typeface="新宋体" panose="02010609030101010101" pitchFamily="49" charset="-122"/>
              </a:rPr>
              <a:t> vector&lt;T&gt;&amp; v)</a:t>
            </a:r>
            <a:r>
              <a:rPr lang="en-US" altLang="zh-CN" sz="1800" dirty="0"/>
              <a:t> </a:t>
            </a:r>
          </a:p>
          <a:p>
            <a:r>
              <a:rPr lang="zh-CN" altLang="en-US" sz="2000" dirty="0"/>
              <a:t>主测试</a:t>
            </a:r>
            <a:r>
              <a:rPr lang="en-US" altLang="zh-CN" sz="2000" dirty="0" err="1"/>
              <a:t>gb_test</a:t>
            </a:r>
            <a:r>
              <a:rPr lang="zh-CN" altLang="en-US" sz="2000" dirty="0"/>
              <a:t>函数代码如下</a:t>
            </a:r>
            <a:r>
              <a:rPr lang="en-US" altLang="zh-CN" sz="2000" dirty="0"/>
              <a:t>:</a:t>
            </a:r>
          </a:p>
          <a:p>
            <a:pPr lvl="1">
              <a:buNone/>
            </a:pPr>
            <a:r>
              <a:rPr lang="en-US" altLang="zh-CN" sz="1800" dirty="0">
                <a:solidFill>
                  <a:srgbClr val="0000FF"/>
                </a:solidFill>
              </a:rPr>
              <a:t>void </a:t>
            </a:r>
            <a:r>
              <a:rPr lang="en-US" altLang="zh-CN" sz="1800" dirty="0" err="1"/>
              <a:t>gb_test</a:t>
            </a:r>
            <a:r>
              <a:rPr lang="en-US" altLang="zh-CN" sz="1800" dirty="0"/>
              <a:t>( )</a:t>
            </a:r>
          </a:p>
          <a:p>
            <a:pPr lvl="1">
              <a:buNone/>
            </a:pPr>
            <a:r>
              <a:rPr lang="en-US" altLang="zh-CN" sz="1800" dirty="0"/>
              <a:t>{</a:t>
            </a:r>
          </a:p>
          <a:p>
            <a:pPr lvl="1">
              <a:buNone/>
            </a:pPr>
            <a:r>
              <a:rPr lang="en-US" altLang="zh-CN" sz="1800" dirty="0"/>
              <a:t>    vector&lt;</a:t>
            </a:r>
            <a:r>
              <a:rPr lang="en-US" altLang="zh-CN" sz="1800" dirty="0" err="1">
                <a:solidFill>
                  <a:srgbClr val="0000FF"/>
                </a:solidFill>
              </a:rPr>
              <a:t>int</a:t>
            </a:r>
            <a:r>
              <a:rPr lang="en-US" altLang="zh-CN" sz="1800" dirty="0"/>
              <a:t>&gt; </a:t>
            </a:r>
            <a:r>
              <a:rPr lang="en-US" altLang="zh-CN" sz="1800" dirty="0" err="1"/>
              <a:t>va</a:t>
            </a:r>
            <a:r>
              <a:rPr lang="en-US" altLang="zh-CN" sz="1800" dirty="0"/>
              <a:t>(3);</a:t>
            </a:r>
          </a:p>
          <a:p>
            <a:pPr lvl="1">
              <a:buNone/>
            </a:pPr>
            <a:r>
              <a:rPr lang="en-US" altLang="zh-CN" sz="1800" dirty="0"/>
              <a:t>    </a:t>
            </a:r>
            <a:r>
              <a:rPr lang="en-US" altLang="zh-CN" sz="1800" dirty="0" err="1"/>
              <a:t>gt_setVector</a:t>
            </a:r>
            <a:r>
              <a:rPr lang="en-US" altLang="zh-CN" sz="1800" dirty="0"/>
              <a:t>&lt;</a:t>
            </a:r>
            <a:r>
              <a:rPr lang="en-US" altLang="zh-CN" sz="1800" dirty="0" err="1">
                <a:solidFill>
                  <a:srgbClr val="0000FF"/>
                </a:solidFill>
              </a:rPr>
              <a:t>int</a:t>
            </a:r>
            <a:r>
              <a:rPr lang="en-US" altLang="zh-CN" sz="1800" dirty="0"/>
              <a:t>&gt;(</a:t>
            </a:r>
            <a:r>
              <a:rPr lang="en-US" altLang="zh-CN" sz="1800" dirty="0" err="1"/>
              <a:t>va</a:t>
            </a:r>
            <a:r>
              <a:rPr lang="en-US" altLang="zh-CN" sz="1800" dirty="0"/>
              <a:t>);</a:t>
            </a:r>
          </a:p>
          <a:p>
            <a:pPr lvl="1">
              <a:buNone/>
            </a:pPr>
            <a:r>
              <a:rPr lang="en-US" altLang="zh-CN" sz="1800" dirty="0"/>
              <a:t>    </a:t>
            </a:r>
            <a:r>
              <a:rPr lang="en-US" altLang="zh-CN" sz="1800" dirty="0" err="1"/>
              <a:t>gt_showVector</a:t>
            </a:r>
            <a:r>
              <a:rPr lang="en-US" altLang="zh-CN" sz="1800" dirty="0"/>
              <a:t>&lt;</a:t>
            </a:r>
            <a:r>
              <a:rPr lang="en-US" altLang="zh-CN" sz="1800" dirty="0" err="1">
                <a:solidFill>
                  <a:srgbClr val="0000FF"/>
                </a:solidFill>
              </a:rPr>
              <a:t>int</a:t>
            </a:r>
            <a:r>
              <a:rPr lang="en-US" altLang="zh-CN" sz="1800" dirty="0"/>
              <a:t>&gt;(</a:t>
            </a:r>
            <a:r>
              <a:rPr lang="en-US" altLang="zh-CN" sz="1800" dirty="0" err="1"/>
              <a:t>va</a:t>
            </a:r>
            <a:r>
              <a:rPr lang="en-US" altLang="zh-CN" sz="1800" dirty="0"/>
              <a:t>);</a:t>
            </a:r>
          </a:p>
          <a:p>
            <a:pPr lvl="1">
              <a:buNone/>
            </a:pPr>
            <a:r>
              <a:rPr lang="en-US" altLang="zh-CN" sz="1800" dirty="0"/>
              <a:t>} </a:t>
            </a:r>
            <a:r>
              <a:rPr lang="en-US" altLang="zh-CN" sz="1800" dirty="0">
                <a:solidFill>
                  <a:srgbClr val="339933"/>
                </a:solidFill>
              </a:rPr>
              <a:t>// </a:t>
            </a:r>
            <a:r>
              <a:rPr lang="zh-CN" altLang="en-US" sz="1800" dirty="0">
                <a:solidFill>
                  <a:srgbClr val="339933"/>
                </a:solidFill>
              </a:rPr>
              <a:t>函数</a:t>
            </a:r>
            <a:r>
              <a:rPr lang="en-US" altLang="zh-CN" sz="1800" dirty="0" err="1">
                <a:solidFill>
                  <a:srgbClr val="339933"/>
                </a:solidFill>
              </a:rPr>
              <a:t>gb_test</a:t>
            </a:r>
            <a:r>
              <a:rPr lang="zh-CN" altLang="en-US" sz="1800" dirty="0">
                <a:solidFill>
                  <a:srgbClr val="339933"/>
                </a:solidFill>
              </a:rPr>
              <a:t>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6873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9</a:t>
            </a:r>
            <a:r>
              <a:rPr lang="zh-CN" altLang="en-US" dirty="0"/>
              <a:t>讲   </a:t>
            </a:r>
            <a:r>
              <a:rPr lang="zh-CN" altLang="en-US" dirty="0" smtClean="0"/>
              <a:t>模板</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2021年4月16日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4</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a:t>CP_TestMain.cpp</a:t>
            </a:r>
            <a:r>
              <a:rPr lang="zh-CN" altLang="en-US" dirty="0" smtClean="0"/>
              <a:t>；</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&lt;vector&gt;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template</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gt_setVector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2B91AF"/>
                </a:solidFill>
                <a:latin typeface="新宋体" panose="02010609030101010101" pitchFamily="49" charset="-122"/>
                <a:ea typeface="新宋体" panose="02010609030101010101" pitchFamily="49" charset="-122"/>
              </a:rPr>
              <a: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 =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(i = 0; i&lt;n; i++)</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10 + 10;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函数模板</a:t>
            </a:r>
            <a:r>
              <a:rPr lang="en-US" altLang="zh-CN" dirty="0" err="1">
                <a:solidFill>
                  <a:srgbClr val="008000"/>
                </a:solidFill>
                <a:latin typeface="新宋体" panose="02010609030101010101" pitchFamily="49" charset="-122"/>
                <a:ea typeface="新宋体" panose="02010609030101010101" pitchFamily="49" charset="-122"/>
              </a:rPr>
              <a:t>gt_setVector</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5699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a:t>CP_TestMain.cpp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template</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gt_showVector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 =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"capacity="</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.capacity</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"Contents: "</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(i = 0; i&lt;n; i++)</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函数模板</a:t>
            </a:r>
            <a:r>
              <a:rPr lang="en-US" altLang="zh-CN" dirty="0" err="1">
                <a:solidFill>
                  <a:srgbClr val="008000"/>
                </a:solidFill>
                <a:latin typeface="新宋体" panose="02010609030101010101" pitchFamily="49" charset="-122"/>
                <a:ea typeface="新宋体" panose="02010609030101010101" pitchFamily="49" charset="-122"/>
              </a:rPr>
              <a:t>gt_showVector</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Text Box 9"/>
          <p:cNvSpPr txBox="1">
            <a:spLocks noChangeArrowheads="1"/>
          </p:cNvSpPr>
          <p:nvPr/>
        </p:nvSpPr>
        <p:spPr bwMode="auto">
          <a:xfrm>
            <a:off x="5080192" y="1457324"/>
            <a:ext cx="3807330" cy="164271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size=3:capacity=3</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Contents: 3: [0]10: [1]20: [2]30</a:t>
            </a:r>
          </a:p>
        </p:txBody>
      </p:sp>
    </p:spTree>
    <p:extLst>
      <p:ext uri="{BB962C8B-B14F-4D97-AF65-F5344CB8AC3E}">
        <p14:creationId xmlns:p14="http://schemas.microsoft.com/office/powerpoint/2010/main" val="2709348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a:t>CP_TestMain.cpp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&gt; </a:t>
            </a:r>
            <a:r>
              <a:rPr lang="en-US" altLang="zh-CN" dirty="0" err="1">
                <a:solidFill>
                  <a:srgbClr val="000000"/>
                </a:solidFill>
                <a:latin typeface="新宋体" panose="02010609030101010101" pitchFamily="49" charset="-122"/>
                <a:ea typeface="新宋体" panose="02010609030101010101" pitchFamily="49" charset="-122"/>
              </a:rPr>
              <a:t>va</a:t>
            </a:r>
            <a:r>
              <a:rPr lang="en-US" altLang="zh-CN" dirty="0">
                <a:solidFill>
                  <a:srgbClr val="000000"/>
                </a:solidFill>
                <a:latin typeface="新宋体" panose="02010609030101010101" pitchFamily="49" charset="-122"/>
                <a:ea typeface="新宋体" panose="02010609030101010101" pitchFamily="49" charset="-122"/>
              </a:rPr>
              <a:t>(3);</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gt_setVector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000000"/>
                </a:solidFill>
                <a:latin typeface="新宋体" panose="02010609030101010101" pitchFamily="49" charset="-122"/>
                <a:ea typeface="新宋体" panose="02010609030101010101" pitchFamily="49" charset="-122"/>
              </a:rPr>
              <a:t>va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gt_showVector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000000"/>
                </a:solidFill>
                <a:latin typeface="新宋体" panose="02010609030101010101" pitchFamily="49" charset="-122"/>
                <a:ea typeface="新宋体" panose="02010609030101010101" pitchFamily="49" charset="-122"/>
              </a:rPr>
              <a:t>va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gb_test</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801414" y="1457324"/>
            <a:ext cx="3807330" cy="164271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size=3:capacity=3</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Contents: 3: [0]10: [1]20: [2]30</a:t>
            </a:r>
          </a:p>
        </p:txBody>
      </p:sp>
    </p:spTree>
    <p:extLst>
      <p:ext uri="{BB962C8B-B14F-4D97-AF65-F5344CB8AC3E}">
        <p14:creationId xmlns:p14="http://schemas.microsoft.com/office/powerpoint/2010/main" val="4014757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通过正向迭代器遍历向量元素</a:t>
            </a:r>
          </a:p>
        </p:txBody>
      </p:sp>
      <p:sp>
        <p:nvSpPr>
          <p:cNvPr id="3" name="内容占位符 2"/>
          <p:cNvSpPr>
            <a:spLocks noGrp="1"/>
          </p:cNvSpPr>
          <p:nvPr>
            <p:ph idx="1"/>
          </p:nvPr>
        </p:nvSpPr>
        <p:spPr/>
        <p:txBody>
          <a:bodyPr>
            <a:normAutofit lnSpcReduction="10000"/>
          </a:bodyPr>
          <a:lstStyle/>
          <a:p>
            <a:pPr>
              <a:lnSpc>
                <a:spcPct val="150000"/>
              </a:lnSpc>
              <a:spcBef>
                <a:spcPct val="0"/>
              </a:spcBef>
              <a:buNone/>
            </a:pPr>
            <a:r>
              <a:rPr lang="en-US" altLang="zh-CN" dirty="0">
                <a:solidFill>
                  <a:srgbClr val="0000FF"/>
                </a:solidFill>
                <a:ea typeface="新宋体" panose="02010609030101010101" pitchFamily="49" charset="-122"/>
              </a:rPr>
              <a:t>template</a:t>
            </a:r>
            <a:r>
              <a:rPr lang="en-US" altLang="zh-CN" dirty="0">
                <a:solidFill>
                  <a:srgbClr val="000000"/>
                </a:solidFill>
                <a:ea typeface="新宋体" panose="02010609030101010101" pitchFamily="49" charset="-122"/>
              </a:rPr>
              <a:t>&lt;</a:t>
            </a:r>
            <a:r>
              <a:rPr lang="en-US" altLang="zh-CN" dirty="0">
                <a:solidFill>
                  <a:srgbClr val="0000FF"/>
                </a:solidFill>
                <a:ea typeface="新宋体" panose="02010609030101010101" pitchFamily="49" charset="-122"/>
              </a:rPr>
              <a:t>class</a:t>
            </a:r>
            <a:r>
              <a:rPr lang="en-US" altLang="zh-CN" dirty="0">
                <a:solidFill>
                  <a:srgbClr val="000000"/>
                </a:solidFill>
                <a:ea typeface="新宋体" panose="02010609030101010101" pitchFamily="49" charset="-122"/>
              </a:rPr>
              <a:t> T&gt;</a:t>
            </a:r>
            <a:endParaRPr lang="sv-SE" altLang="zh-CN" dirty="0">
              <a:solidFill>
                <a:srgbClr val="0000FF"/>
              </a:solidFill>
              <a:ea typeface="新宋体" panose="02010609030101010101" pitchFamily="49" charset="-122"/>
            </a:endParaRPr>
          </a:p>
          <a:p>
            <a:pPr>
              <a:lnSpc>
                <a:spcPct val="150000"/>
              </a:lnSpc>
              <a:spcBef>
                <a:spcPct val="0"/>
              </a:spcBef>
              <a:buNone/>
            </a:pPr>
            <a:r>
              <a:rPr lang="sv-SE" altLang="zh-CN" dirty="0">
                <a:solidFill>
                  <a:srgbClr val="0000FF"/>
                </a:solidFill>
                <a:ea typeface="新宋体" panose="02010609030101010101" pitchFamily="49" charset="-122"/>
              </a:rPr>
              <a:t>void</a:t>
            </a:r>
            <a:r>
              <a:rPr lang="sv-SE" altLang="zh-CN" dirty="0">
                <a:solidFill>
                  <a:srgbClr val="000000"/>
                </a:solidFill>
                <a:ea typeface="新宋体" panose="02010609030101010101" pitchFamily="49" charset="-122"/>
              </a:rPr>
              <a:t> gt_setVector(vector&lt;T&gt;&amp; v)</a:t>
            </a:r>
          </a:p>
          <a:p>
            <a:pPr>
              <a:lnSpc>
                <a:spcPct val="150000"/>
              </a:lnSpc>
              <a:spcBef>
                <a:spcPct val="0"/>
              </a:spcBef>
              <a:buNone/>
            </a:pPr>
            <a:r>
              <a:rPr lang="sv-SE" altLang="zh-CN" dirty="0">
                <a:solidFill>
                  <a:srgbClr val="000000"/>
                </a:solidFill>
                <a:ea typeface="新宋体" panose="02010609030101010101" pitchFamily="49" charset="-122"/>
              </a:rPr>
              <a:t>{</a:t>
            </a:r>
          </a:p>
          <a:p>
            <a:pPr>
              <a:lnSpc>
                <a:spcPct val="150000"/>
              </a:lnSpc>
              <a:spcBef>
                <a:spcPct val="0"/>
              </a:spcBef>
              <a:buNone/>
            </a:pPr>
            <a:r>
              <a:rPr lang="sv-SE" altLang="zh-CN" dirty="0">
                <a:solidFill>
                  <a:srgbClr val="000000"/>
                </a:solidFill>
                <a:ea typeface="新宋体" panose="02010609030101010101" pitchFamily="49" charset="-122"/>
              </a:rPr>
              <a:t>    vector&lt;</a:t>
            </a:r>
            <a:r>
              <a:rPr lang="sv-SE" altLang="zh-CN" dirty="0">
                <a:solidFill>
                  <a:srgbClr val="0000FF"/>
                </a:solidFill>
                <a:ea typeface="新宋体" panose="02010609030101010101" pitchFamily="49" charset="-122"/>
              </a:rPr>
              <a:t>int</a:t>
            </a:r>
            <a:r>
              <a:rPr lang="sv-SE" altLang="zh-CN" dirty="0">
                <a:solidFill>
                  <a:srgbClr val="000000"/>
                </a:solidFill>
                <a:ea typeface="新宋体" panose="02010609030101010101" pitchFamily="49" charset="-122"/>
              </a:rPr>
              <a:t>&gt;::iterator r;</a:t>
            </a:r>
          </a:p>
          <a:p>
            <a:pPr>
              <a:lnSpc>
                <a:spcPct val="150000"/>
              </a:lnSpc>
              <a:spcBef>
                <a:spcPct val="0"/>
              </a:spcBef>
              <a:buNone/>
            </a:pPr>
            <a:r>
              <a:rPr lang="sv-SE" altLang="zh-CN" dirty="0">
                <a:solidFill>
                  <a:srgbClr val="000000"/>
                </a:solidFill>
                <a:ea typeface="新宋体" panose="02010609030101010101" pitchFamily="49" charset="-122"/>
              </a:rPr>
              <a:t>    </a:t>
            </a:r>
            <a:r>
              <a:rPr lang="sv-SE" altLang="zh-CN" dirty="0">
                <a:solidFill>
                  <a:srgbClr val="0000FF"/>
                </a:solidFill>
                <a:ea typeface="新宋体" panose="02010609030101010101" pitchFamily="49" charset="-122"/>
              </a:rPr>
              <a:t>int</a:t>
            </a:r>
            <a:r>
              <a:rPr lang="sv-SE" altLang="zh-CN" dirty="0">
                <a:solidFill>
                  <a:srgbClr val="000000"/>
                </a:solidFill>
                <a:ea typeface="新宋体" panose="02010609030101010101" pitchFamily="49" charset="-122"/>
              </a:rPr>
              <a:t> i = 0;</a:t>
            </a:r>
          </a:p>
          <a:p>
            <a:pPr>
              <a:lnSpc>
                <a:spcPct val="150000"/>
              </a:lnSpc>
              <a:spcBef>
                <a:spcPct val="0"/>
              </a:spcBef>
              <a:buNone/>
            </a:pPr>
            <a:r>
              <a:rPr lang="sv-SE" altLang="zh-CN" dirty="0">
                <a:solidFill>
                  <a:srgbClr val="000000"/>
                </a:solidFill>
                <a:ea typeface="新宋体" panose="02010609030101010101" pitchFamily="49" charset="-122"/>
              </a:rPr>
              <a:t>    </a:t>
            </a:r>
            <a:r>
              <a:rPr lang="sv-SE" altLang="zh-CN" dirty="0">
                <a:solidFill>
                  <a:srgbClr val="0000FF"/>
                </a:solidFill>
                <a:ea typeface="新宋体" panose="02010609030101010101" pitchFamily="49" charset="-122"/>
              </a:rPr>
              <a:t>for</a:t>
            </a:r>
            <a:r>
              <a:rPr lang="sv-SE" altLang="zh-CN" dirty="0">
                <a:solidFill>
                  <a:srgbClr val="000000"/>
                </a:solidFill>
                <a:ea typeface="新宋体" panose="02010609030101010101" pitchFamily="49" charset="-122"/>
              </a:rPr>
              <a:t> (r=v.begin( ); r!=v.end( ); r++, i+=10)</a:t>
            </a:r>
          </a:p>
          <a:p>
            <a:pPr>
              <a:lnSpc>
                <a:spcPct val="150000"/>
              </a:lnSpc>
              <a:spcBef>
                <a:spcPct val="0"/>
              </a:spcBef>
              <a:buNone/>
            </a:pPr>
            <a:r>
              <a:rPr lang="sv-SE" altLang="zh-CN" dirty="0">
                <a:solidFill>
                  <a:srgbClr val="000000"/>
                </a:solidFill>
                <a:ea typeface="新宋体" panose="02010609030101010101" pitchFamily="49" charset="-122"/>
              </a:rPr>
              <a:t>        </a:t>
            </a:r>
            <a:r>
              <a:rPr lang="en-US" altLang="zh-CN" dirty="0">
                <a:solidFill>
                  <a:srgbClr val="000000"/>
                </a:solidFill>
                <a:ea typeface="新宋体" panose="02010609030101010101" pitchFamily="49" charset="-122"/>
              </a:rPr>
              <a:t>*r = </a:t>
            </a:r>
            <a:r>
              <a:rPr lang="en-US" altLang="zh-CN" dirty="0" err="1">
                <a:solidFill>
                  <a:srgbClr val="000000"/>
                </a:solidFill>
                <a:ea typeface="新宋体" panose="02010609030101010101" pitchFamily="49" charset="-122"/>
              </a:rPr>
              <a:t>i</a:t>
            </a:r>
            <a:r>
              <a:rPr lang="en-US" altLang="zh-CN" dirty="0">
                <a:solidFill>
                  <a:srgbClr val="000000"/>
                </a:solidFill>
                <a:ea typeface="新宋体" panose="02010609030101010101" pitchFamily="49" charset="-122"/>
              </a:rPr>
              <a:t>;</a:t>
            </a:r>
          </a:p>
          <a:p>
            <a:pPr>
              <a:lnSpc>
                <a:spcPct val="150000"/>
              </a:lnSpc>
              <a:spcBef>
                <a:spcPct val="0"/>
              </a:spcBef>
              <a:buNone/>
            </a:pPr>
            <a:r>
              <a:rPr lang="sv-SE" altLang="zh-CN" dirty="0">
                <a:solidFill>
                  <a:srgbClr val="000000"/>
                </a:solidFill>
                <a:ea typeface="新宋体" panose="02010609030101010101" pitchFamily="49" charset="-122"/>
              </a:rPr>
              <a:t>} </a:t>
            </a:r>
            <a:r>
              <a:rPr lang="sv-SE" altLang="zh-CN" dirty="0">
                <a:solidFill>
                  <a:srgbClr val="008000"/>
                </a:solidFill>
                <a:ea typeface="新宋体" panose="02010609030101010101" pitchFamily="49" charset="-122"/>
              </a:rPr>
              <a:t>// </a:t>
            </a:r>
            <a:r>
              <a:rPr lang="zh-CN" altLang="sv-SE" dirty="0">
                <a:solidFill>
                  <a:srgbClr val="008000"/>
                </a:solidFill>
                <a:latin typeface="新宋体" panose="02010609030101010101" pitchFamily="49" charset="-122"/>
                <a:ea typeface="新宋体" panose="02010609030101010101" pitchFamily="49" charset="-122"/>
              </a:rPr>
              <a:t>函数模板</a:t>
            </a:r>
            <a:r>
              <a:rPr lang="en-US" altLang="zh-CN" dirty="0" err="1">
                <a:solidFill>
                  <a:srgbClr val="008000"/>
                </a:solidFill>
                <a:ea typeface="新宋体" panose="02010609030101010101" pitchFamily="49" charset="-122"/>
              </a:rPr>
              <a:t>gt_setVector</a:t>
            </a:r>
            <a:r>
              <a:rPr lang="zh-CN" altLang="en-US" dirty="0">
                <a:solidFill>
                  <a:srgbClr val="008000"/>
                </a:solidFill>
                <a:latin typeface="新宋体" panose="02010609030101010101" pitchFamily="49" charset="-122"/>
                <a:ea typeface="新宋体" panose="02010609030101010101" pitchFamily="49" charset="-122"/>
              </a:rPr>
              <a:t>结束</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54859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通过逆序迭代器遍历向量元素</a:t>
            </a:r>
          </a:p>
        </p:txBody>
      </p:sp>
      <p:sp>
        <p:nvSpPr>
          <p:cNvPr id="3" name="内容占位符 2"/>
          <p:cNvSpPr>
            <a:spLocks noGrp="1"/>
          </p:cNvSpPr>
          <p:nvPr>
            <p:ph idx="1"/>
          </p:nvPr>
        </p:nvSpPr>
        <p:spPr/>
        <p:txBody>
          <a:bodyPr>
            <a:normAutofit lnSpcReduction="10000"/>
          </a:bodyPr>
          <a:lstStyle/>
          <a:p>
            <a:pPr>
              <a:lnSpc>
                <a:spcPct val="150000"/>
              </a:lnSpc>
              <a:spcBef>
                <a:spcPct val="0"/>
              </a:spcBef>
              <a:buNone/>
            </a:pPr>
            <a:r>
              <a:rPr lang="en-US" altLang="zh-CN" dirty="0">
                <a:solidFill>
                  <a:srgbClr val="0000FF"/>
                </a:solidFill>
                <a:ea typeface="新宋体" panose="02010609030101010101" pitchFamily="49" charset="-122"/>
              </a:rPr>
              <a:t>template</a:t>
            </a:r>
            <a:r>
              <a:rPr lang="en-US" altLang="zh-CN" dirty="0">
                <a:solidFill>
                  <a:srgbClr val="000000"/>
                </a:solidFill>
                <a:ea typeface="新宋体" panose="02010609030101010101" pitchFamily="49" charset="-122"/>
              </a:rPr>
              <a:t>&lt;</a:t>
            </a:r>
            <a:r>
              <a:rPr lang="en-US" altLang="zh-CN" dirty="0">
                <a:solidFill>
                  <a:srgbClr val="0000FF"/>
                </a:solidFill>
                <a:ea typeface="新宋体" panose="02010609030101010101" pitchFamily="49" charset="-122"/>
              </a:rPr>
              <a:t>class</a:t>
            </a:r>
            <a:r>
              <a:rPr lang="en-US" altLang="zh-CN" dirty="0">
                <a:solidFill>
                  <a:srgbClr val="000000"/>
                </a:solidFill>
                <a:ea typeface="新宋体" panose="02010609030101010101" pitchFamily="49" charset="-122"/>
              </a:rPr>
              <a:t> T&gt;</a:t>
            </a:r>
            <a:endParaRPr lang="sv-SE" altLang="zh-CN" dirty="0">
              <a:solidFill>
                <a:srgbClr val="0000FF"/>
              </a:solidFill>
              <a:ea typeface="新宋体" panose="02010609030101010101" pitchFamily="49" charset="-122"/>
            </a:endParaRPr>
          </a:p>
          <a:p>
            <a:pPr>
              <a:lnSpc>
                <a:spcPct val="150000"/>
              </a:lnSpc>
              <a:spcBef>
                <a:spcPct val="0"/>
              </a:spcBef>
              <a:buNone/>
            </a:pPr>
            <a:r>
              <a:rPr lang="sv-SE" altLang="zh-CN" dirty="0">
                <a:solidFill>
                  <a:srgbClr val="0000FF"/>
                </a:solidFill>
                <a:ea typeface="新宋体" panose="02010609030101010101" pitchFamily="49" charset="-122"/>
              </a:rPr>
              <a:t>void</a:t>
            </a:r>
            <a:r>
              <a:rPr lang="sv-SE" altLang="zh-CN" dirty="0">
                <a:solidFill>
                  <a:srgbClr val="000000"/>
                </a:solidFill>
                <a:ea typeface="新宋体" panose="02010609030101010101" pitchFamily="49" charset="-122"/>
              </a:rPr>
              <a:t> gt_setVector(vector&lt;T&gt;&amp; v)</a:t>
            </a:r>
          </a:p>
          <a:p>
            <a:pPr>
              <a:lnSpc>
                <a:spcPct val="150000"/>
              </a:lnSpc>
              <a:spcBef>
                <a:spcPct val="0"/>
              </a:spcBef>
              <a:buNone/>
            </a:pPr>
            <a:r>
              <a:rPr lang="sv-SE" altLang="zh-CN" dirty="0">
                <a:solidFill>
                  <a:srgbClr val="000000"/>
                </a:solidFill>
                <a:ea typeface="新宋体" panose="02010609030101010101" pitchFamily="49" charset="-122"/>
              </a:rPr>
              <a:t>{</a:t>
            </a:r>
          </a:p>
          <a:p>
            <a:pPr>
              <a:lnSpc>
                <a:spcPct val="150000"/>
              </a:lnSpc>
              <a:spcBef>
                <a:spcPct val="0"/>
              </a:spcBef>
              <a:buNone/>
            </a:pPr>
            <a:r>
              <a:rPr lang="pt-BR" altLang="zh-CN" dirty="0">
                <a:solidFill>
                  <a:srgbClr val="000000"/>
                </a:solidFill>
                <a:ea typeface="新宋体" panose="02010609030101010101" pitchFamily="49" charset="-122"/>
              </a:rPr>
              <a:t>    vector&lt;</a:t>
            </a:r>
            <a:r>
              <a:rPr lang="pt-BR" altLang="zh-CN" dirty="0">
                <a:solidFill>
                  <a:srgbClr val="0000FF"/>
                </a:solidFill>
                <a:ea typeface="新宋体" panose="02010609030101010101" pitchFamily="49" charset="-122"/>
              </a:rPr>
              <a:t>int</a:t>
            </a:r>
            <a:r>
              <a:rPr lang="pt-BR" altLang="zh-CN" dirty="0">
                <a:solidFill>
                  <a:srgbClr val="000000"/>
                </a:solidFill>
                <a:ea typeface="新宋体" panose="02010609030101010101" pitchFamily="49" charset="-122"/>
              </a:rPr>
              <a:t>&gt;::reverse_iterator r;</a:t>
            </a:r>
          </a:p>
          <a:p>
            <a:pPr>
              <a:lnSpc>
                <a:spcPct val="150000"/>
              </a:lnSpc>
              <a:spcBef>
                <a:spcPct val="0"/>
              </a:spcBef>
              <a:buNone/>
            </a:pPr>
            <a:r>
              <a:rPr lang="pt-BR" altLang="zh-CN" dirty="0">
                <a:solidFill>
                  <a:srgbClr val="000000"/>
                </a:solidFill>
                <a:ea typeface="新宋体" panose="02010609030101010101" pitchFamily="49" charset="-122"/>
              </a:rPr>
              <a:t>    </a:t>
            </a:r>
            <a:r>
              <a:rPr lang="pt-BR" altLang="zh-CN" dirty="0">
                <a:solidFill>
                  <a:srgbClr val="0000FF"/>
                </a:solidFill>
                <a:ea typeface="新宋体" panose="02010609030101010101" pitchFamily="49" charset="-122"/>
              </a:rPr>
              <a:t>int</a:t>
            </a:r>
            <a:r>
              <a:rPr lang="pt-BR" altLang="zh-CN" dirty="0">
                <a:solidFill>
                  <a:srgbClr val="000000"/>
                </a:solidFill>
                <a:ea typeface="新宋体" panose="02010609030101010101" pitchFamily="49" charset="-122"/>
              </a:rPr>
              <a:t> i = v.size( )*10-10;</a:t>
            </a:r>
          </a:p>
          <a:p>
            <a:pPr>
              <a:lnSpc>
                <a:spcPct val="150000"/>
              </a:lnSpc>
              <a:spcBef>
                <a:spcPct val="0"/>
              </a:spcBef>
              <a:buNone/>
            </a:pPr>
            <a:r>
              <a:rPr lang="pt-BR" altLang="zh-CN" dirty="0">
                <a:solidFill>
                  <a:srgbClr val="000000"/>
                </a:solidFill>
                <a:ea typeface="新宋体" panose="02010609030101010101" pitchFamily="49" charset="-122"/>
              </a:rPr>
              <a:t>    </a:t>
            </a:r>
            <a:r>
              <a:rPr lang="pt-BR" altLang="zh-CN" dirty="0">
                <a:solidFill>
                  <a:srgbClr val="0000FF"/>
                </a:solidFill>
                <a:ea typeface="新宋体" panose="02010609030101010101" pitchFamily="49" charset="-122"/>
              </a:rPr>
              <a:t>for</a:t>
            </a:r>
            <a:r>
              <a:rPr lang="pt-BR" altLang="zh-CN" dirty="0">
                <a:solidFill>
                  <a:srgbClr val="000000"/>
                </a:solidFill>
                <a:ea typeface="新宋体" panose="02010609030101010101" pitchFamily="49" charset="-122"/>
              </a:rPr>
              <a:t> (r=v.rbegin( ); r!=v.rend( ); r++, i-=10)</a:t>
            </a:r>
          </a:p>
          <a:p>
            <a:pPr>
              <a:lnSpc>
                <a:spcPct val="150000"/>
              </a:lnSpc>
              <a:spcBef>
                <a:spcPct val="0"/>
              </a:spcBef>
              <a:buNone/>
            </a:pPr>
            <a:r>
              <a:rPr lang="pt-BR" altLang="zh-CN" dirty="0">
                <a:solidFill>
                  <a:srgbClr val="000000"/>
                </a:solidFill>
                <a:ea typeface="新宋体" panose="02010609030101010101" pitchFamily="49" charset="-122"/>
              </a:rPr>
              <a:t>        *r = i;</a:t>
            </a:r>
          </a:p>
          <a:p>
            <a:pPr>
              <a:lnSpc>
                <a:spcPct val="150000"/>
              </a:lnSpc>
              <a:spcBef>
                <a:spcPct val="0"/>
              </a:spcBef>
              <a:buNone/>
            </a:pPr>
            <a:r>
              <a:rPr lang="sv-SE" altLang="zh-CN" dirty="0">
                <a:solidFill>
                  <a:srgbClr val="000000"/>
                </a:solidFill>
                <a:ea typeface="新宋体" panose="02010609030101010101" pitchFamily="49" charset="-122"/>
              </a:rPr>
              <a:t>} </a:t>
            </a:r>
            <a:r>
              <a:rPr lang="sv-SE" altLang="zh-CN" dirty="0">
                <a:solidFill>
                  <a:srgbClr val="008000"/>
                </a:solidFill>
                <a:ea typeface="新宋体" panose="02010609030101010101" pitchFamily="49" charset="-122"/>
              </a:rPr>
              <a:t>// </a:t>
            </a:r>
            <a:r>
              <a:rPr lang="zh-CN" altLang="sv-SE" dirty="0">
                <a:solidFill>
                  <a:srgbClr val="008000"/>
                </a:solidFill>
                <a:latin typeface="新宋体" panose="02010609030101010101" pitchFamily="49" charset="-122"/>
                <a:ea typeface="新宋体" panose="02010609030101010101" pitchFamily="49" charset="-122"/>
              </a:rPr>
              <a:t>函数模板</a:t>
            </a:r>
            <a:r>
              <a:rPr lang="en-US" altLang="zh-CN" dirty="0" err="1">
                <a:solidFill>
                  <a:srgbClr val="008000"/>
                </a:solidFill>
                <a:ea typeface="新宋体" panose="02010609030101010101" pitchFamily="49" charset="-122"/>
              </a:rPr>
              <a:t>gt_setVector</a:t>
            </a:r>
            <a:r>
              <a:rPr lang="zh-CN" altLang="en-US" dirty="0">
                <a:solidFill>
                  <a:srgbClr val="008000"/>
                </a:solidFill>
                <a:latin typeface="新宋体" panose="02010609030101010101" pitchFamily="49" charset="-122"/>
                <a:ea typeface="新宋体" panose="02010609030101010101" pitchFamily="49" charset="-122"/>
              </a:rPr>
              <a:t>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83371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33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07716"/>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814527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en-US" altLang="zh-CN" dirty="0"/>
              <a:t>(set)</a:t>
            </a:r>
            <a:endParaRPr lang="zh-CN" altLang="en-US" dirty="0"/>
          </a:p>
        </p:txBody>
      </p:sp>
      <p:sp>
        <p:nvSpPr>
          <p:cNvPr id="3" name="内容占位符 2"/>
          <p:cNvSpPr>
            <a:spLocks noGrp="1"/>
          </p:cNvSpPr>
          <p:nvPr>
            <p:ph idx="1"/>
          </p:nvPr>
        </p:nvSpPr>
        <p:spPr/>
        <p:txBody>
          <a:bodyPr>
            <a:normAutofit/>
          </a:bodyPr>
          <a:lstStyle/>
          <a:p>
            <a:r>
              <a:rPr lang="en-US" altLang="zh-CN" sz="3200" dirty="0">
                <a:solidFill>
                  <a:srgbClr val="0000FF"/>
                </a:solidFill>
              </a:rPr>
              <a:t>#include</a:t>
            </a:r>
            <a:r>
              <a:rPr lang="en-US" altLang="zh-CN" sz="3200" dirty="0"/>
              <a:t> </a:t>
            </a:r>
            <a:r>
              <a:rPr lang="en-US" altLang="zh-CN" sz="3200" dirty="0">
                <a:solidFill>
                  <a:srgbClr val="A30021"/>
                </a:solidFill>
              </a:rPr>
              <a:t>&lt;set&gt;</a:t>
            </a:r>
            <a:r>
              <a:rPr lang="en-US" altLang="zh-CN" sz="3200" dirty="0"/>
              <a:t> </a:t>
            </a:r>
            <a:r>
              <a:rPr lang="en-US" altLang="zh-CN" sz="3200" dirty="0">
                <a:solidFill>
                  <a:srgbClr val="339933"/>
                </a:solidFill>
              </a:rPr>
              <a:t>// </a:t>
            </a:r>
            <a:r>
              <a:rPr lang="zh-CN" altLang="en-US" sz="3200" dirty="0">
                <a:solidFill>
                  <a:srgbClr val="339933"/>
                </a:solidFill>
              </a:rPr>
              <a:t>头文件</a:t>
            </a:r>
          </a:p>
          <a:p>
            <a:r>
              <a:rPr lang="zh-CN" altLang="en-US" sz="3200" dirty="0"/>
              <a:t>关键字</a:t>
            </a:r>
          </a:p>
          <a:p>
            <a:pPr lvl="1"/>
            <a:r>
              <a:rPr lang="zh-CN" altLang="en-US" sz="2800" dirty="0"/>
              <a:t>用来标识不同元素的关键数据，例如学生学号。</a:t>
            </a:r>
          </a:p>
          <a:p>
            <a:pPr lvl="1"/>
            <a:r>
              <a:rPr lang="zh-CN" altLang="en-US" sz="2800" dirty="0"/>
              <a:t>关键字的值常简称为</a:t>
            </a:r>
            <a:r>
              <a:rPr lang="zh-CN" altLang="en-US" sz="2800" dirty="0">
                <a:solidFill>
                  <a:srgbClr val="0000FF"/>
                </a:solidFill>
              </a:rPr>
              <a:t>键值</a:t>
            </a:r>
            <a:r>
              <a:rPr lang="zh-CN" altLang="en-US" sz="2800" dirty="0"/>
              <a:t>。</a:t>
            </a:r>
          </a:p>
          <a:p>
            <a:pPr lvl="1"/>
            <a:r>
              <a:rPr lang="zh-CN" altLang="en-US" sz="2800" dirty="0"/>
              <a:t>在集合</a:t>
            </a:r>
            <a:r>
              <a:rPr lang="en-US" altLang="zh-CN" sz="2800" dirty="0"/>
              <a:t>set</a:t>
            </a:r>
            <a:r>
              <a:rPr lang="zh-CN" altLang="en-US" sz="2800" dirty="0"/>
              <a:t>中，相等键值的元素只能有一个。</a:t>
            </a:r>
          </a:p>
          <a:p>
            <a:r>
              <a:rPr lang="zh-CN" altLang="en-US" sz="3200" dirty="0"/>
              <a:t>集合内元素的顺序</a:t>
            </a:r>
          </a:p>
          <a:p>
            <a:pPr lvl="1"/>
            <a:r>
              <a:rPr lang="zh-CN" altLang="en-US" sz="2800" dirty="0"/>
              <a:t>按关键字从“小”到“大”排序。</a:t>
            </a:r>
          </a:p>
          <a:p>
            <a:pPr lvl="1"/>
            <a:r>
              <a:rPr lang="zh-CN" altLang="en-US" sz="2800" dirty="0"/>
              <a:t>集合</a:t>
            </a:r>
            <a:r>
              <a:rPr lang="en-US" altLang="zh-CN" sz="2800" dirty="0"/>
              <a:t>set </a:t>
            </a:r>
            <a:r>
              <a:rPr lang="zh-CN" altLang="en-US" sz="2800" dirty="0"/>
              <a:t>不支持下标操作符。</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91331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54023"/>
          </a:xfrm>
        </p:spPr>
        <p:txBody>
          <a:bodyPr>
            <a:noAutofit/>
          </a:bodyPr>
          <a:lstStyle/>
          <a:p>
            <a:r>
              <a:rPr lang="zh-CN" altLang="en-US" sz="2400" dirty="0"/>
              <a:t>集合的构造函数</a:t>
            </a:r>
          </a:p>
        </p:txBody>
      </p:sp>
      <p:sp>
        <p:nvSpPr>
          <p:cNvPr id="3" name="内容占位符 2"/>
          <p:cNvSpPr>
            <a:spLocks noGrp="1"/>
          </p:cNvSpPr>
          <p:nvPr>
            <p:ph idx="1"/>
          </p:nvPr>
        </p:nvSpPr>
        <p:spPr>
          <a:xfrm>
            <a:off x="461963" y="457200"/>
            <a:ext cx="8220075" cy="5899151"/>
          </a:xfrm>
        </p:spPr>
        <p:txBody>
          <a:bodyPr>
            <a:normAutofit fontScale="92500" lnSpcReduction="20000"/>
          </a:bodyPr>
          <a:lstStyle/>
          <a:p>
            <a:pPr>
              <a:lnSpc>
                <a:spcPct val="120000"/>
              </a:lnSpc>
              <a:spcBef>
                <a:spcPct val="0"/>
              </a:spcBef>
            </a:pPr>
            <a:r>
              <a:rPr lang="zh-CN" altLang="en-US" sz="2400" dirty="0"/>
              <a:t>构造函数</a:t>
            </a:r>
            <a:r>
              <a:rPr lang="en-US" altLang="zh-CN" sz="2400" dirty="0"/>
              <a:t>set(</a:t>
            </a:r>
            <a:r>
              <a:rPr lang="en-US" altLang="zh-CN" sz="2400" dirty="0" err="1"/>
              <a:t>const</a:t>
            </a:r>
            <a:r>
              <a:rPr lang="en-US" altLang="zh-CN" sz="2400" dirty="0"/>
              <a:t> Compare&amp; comp = Compare( ), </a:t>
            </a:r>
            <a:r>
              <a:rPr lang="en-US" altLang="zh-CN" sz="2400" dirty="0" err="1"/>
              <a:t>const</a:t>
            </a:r>
            <a:r>
              <a:rPr lang="en-US" altLang="zh-CN" sz="2400" dirty="0"/>
              <a:t> Allocator&amp; = Allocator( ))</a:t>
            </a:r>
          </a:p>
          <a:p>
            <a:pPr lvl="1">
              <a:lnSpc>
                <a:spcPct val="120000"/>
              </a:lnSpc>
              <a:spcBef>
                <a:spcPct val="0"/>
              </a:spcBef>
            </a:pPr>
            <a:r>
              <a:rPr lang="zh-CN" altLang="en-US" sz="2000" dirty="0"/>
              <a:t>构造不含元素的集合。</a:t>
            </a:r>
          </a:p>
          <a:p>
            <a:pPr lvl="1">
              <a:lnSpc>
                <a:spcPct val="120000"/>
              </a:lnSpc>
              <a:spcBef>
                <a:spcPct val="0"/>
              </a:spcBef>
            </a:pPr>
            <a:r>
              <a:rPr lang="zh-CN" altLang="en-US" sz="2000" dirty="0"/>
              <a:t>示例</a:t>
            </a:r>
            <a:r>
              <a:rPr lang="en-US" altLang="zh-CN" sz="2000" dirty="0"/>
              <a:t>: set&lt;</a:t>
            </a:r>
            <a:r>
              <a:rPr lang="en-US" altLang="zh-CN" sz="2000" dirty="0" err="1">
                <a:solidFill>
                  <a:srgbClr val="0000FF"/>
                </a:solidFill>
              </a:rPr>
              <a:t>int</a:t>
            </a:r>
            <a:r>
              <a:rPr lang="en-US" altLang="zh-CN" sz="2000" dirty="0"/>
              <a:t>&gt; s;</a:t>
            </a:r>
          </a:p>
          <a:p>
            <a:pPr>
              <a:lnSpc>
                <a:spcPct val="120000"/>
              </a:lnSpc>
              <a:spcBef>
                <a:spcPct val="0"/>
              </a:spcBef>
            </a:pPr>
            <a:r>
              <a:rPr lang="zh-CN" altLang="en-US" sz="2400" dirty="0"/>
              <a:t>构造函数</a:t>
            </a:r>
            <a:r>
              <a:rPr lang="en-US" altLang="zh-CN" sz="2400" dirty="0"/>
              <a:t>set(</a:t>
            </a:r>
            <a:r>
              <a:rPr lang="en-US" altLang="zh-CN" sz="2400" dirty="0" err="1">
                <a:solidFill>
                  <a:srgbClr val="0000FF"/>
                </a:solidFill>
              </a:rPr>
              <a:t>const</a:t>
            </a:r>
            <a:r>
              <a:rPr lang="en-US" altLang="zh-CN" sz="2400" dirty="0">
                <a:solidFill>
                  <a:srgbClr val="0000FF"/>
                </a:solidFill>
              </a:rPr>
              <a:t> </a:t>
            </a:r>
            <a:r>
              <a:rPr lang="en-US" altLang="zh-CN" sz="2400" dirty="0"/>
              <a:t>set&amp; s)</a:t>
            </a:r>
          </a:p>
          <a:p>
            <a:pPr lvl="1">
              <a:lnSpc>
                <a:spcPct val="120000"/>
              </a:lnSpc>
              <a:spcBef>
                <a:spcPct val="0"/>
              </a:spcBef>
            </a:pPr>
            <a:r>
              <a:rPr lang="zh-CN" altLang="en-US" sz="2000" dirty="0"/>
              <a:t>这是拷贝构造函数。构造与集合</a:t>
            </a:r>
            <a:r>
              <a:rPr lang="en-US" altLang="zh-CN" sz="2000" dirty="0"/>
              <a:t>s</a:t>
            </a:r>
            <a:r>
              <a:rPr lang="zh-CN" altLang="en-US" sz="2000" dirty="0"/>
              <a:t>内容相同的新集合。</a:t>
            </a:r>
          </a:p>
          <a:p>
            <a:pPr lvl="1">
              <a:lnSpc>
                <a:spcPct val="120000"/>
              </a:lnSpc>
              <a:spcBef>
                <a:spcPct val="0"/>
              </a:spcBef>
            </a:pPr>
            <a:r>
              <a:rPr lang="zh-CN" altLang="zh-CN" sz="2000" dirty="0"/>
              <a:t>示例:</a:t>
            </a:r>
            <a:endParaRPr lang="en-US" altLang="zh-CN" sz="2000" dirty="0"/>
          </a:p>
          <a:p>
            <a:pPr lvl="1">
              <a:lnSpc>
                <a:spcPct val="120000"/>
              </a:lnSpc>
              <a:spcBef>
                <a:spcPct val="0"/>
              </a:spcBef>
              <a:buNone/>
            </a:pPr>
            <a:r>
              <a:rPr lang="en-US" altLang="zh-CN" sz="2000" dirty="0"/>
              <a:t>set&lt;</a:t>
            </a:r>
            <a:r>
              <a:rPr lang="en-US" altLang="zh-CN" sz="2000" dirty="0" err="1">
                <a:solidFill>
                  <a:srgbClr val="0000FF"/>
                </a:solidFill>
              </a:rPr>
              <a:t>int</a:t>
            </a:r>
            <a:r>
              <a:rPr lang="en-US" altLang="zh-CN" sz="2000" dirty="0"/>
              <a:t>&gt; s1;</a:t>
            </a:r>
          </a:p>
          <a:p>
            <a:pPr lvl="1">
              <a:lnSpc>
                <a:spcPct val="120000"/>
              </a:lnSpc>
              <a:spcBef>
                <a:spcPct val="0"/>
              </a:spcBef>
              <a:buNone/>
            </a:pPr>
            <a:r>
              <a:rPr lang="en-US" altLang="zh-CN" sz="2000" dirty="0"/>
              <a:t>s1.insert(10);</a:t>
            </a:r>
          </a:p>
          <a:p>
            <a:pPr lvl="1">
              <a:lnSpc>
                <a:spcPct val="120000"/>
              </a:lnSpc>
              <a:spcBef>
                <a:spcPct val="0"/>
              </a:spcBef>
              <a:buNone/>
            </a:pPr>
            <a:r>
              <a:rPr lang="en-US" altLang="zh-CN" sz="2000" dirty="0"/>
              <a:t>s1.insert(20);</a:t>
            </a:r>
          </a:p>
          <a:p>
            <a:pPr lvl="1">
              <a:lnSpc>
                <a:spcPct val="120000"/>
              </a:lnSpc>
              <a:spcBef>
                <a:spcPct val="0"/>
              </a:spcBef>
              <a:buNone/>
            </a:pPr>
            <a:r>
              <a:rPr lang="en-US" altLang="zh-CN" sz="2000" dirty="0"/>
              <a:t>s1.insert(30);</a:t>
            </a:r>
          </a:p>
          <a:p>
            <a:pPr lvl="1">
              <a:lnSpc>
                <a:spcPct val="120000"/>
              </a:lnSpc>
              <a:spcBef>
                <a:spcPct val="0"/>
              </a:spcBef>
              <a:buNone/>
            </a:pPr>
            <a:r>
              <a:rPr lang="en-US" altLang="zh-CN" sz="2000" dirty="0"/>
              <a:t>set&lt;</a:t>
            </a:r>
            <a:r>
              <a:rPr lang="en-US" altLang="zh-CN" sz="2000" dirty="0" err="1">
                <a:solidFill>
                  <a:srgbClr val="0000FF"/>
                </a:solidFill>
              </a:rPr>
              <a:t>int</a:t>
            </a:r>
            <a:r>
              <a:rPr lang="en-US" altLang="zh-CN" sz="2000" dirty="0"/>
              <a:t>&gt; s2(s1);</a:t>
            </a:r>
          </a:p>
          <a:p>
            <a:pPr>
              <a:lnSpc>
                <a:spcPct val="120000"/>
              </a:lnSpc>
              <a:spcBef>
                <a:spcPct val="0"/>
              </a:spcBef>
            </a:pPr>
            <a:r>
              <a:rPr lang="zh-CN" altLang="en-US" sz="2400" dirty="0"/>
              <a:t>构造函数</a:t>
            </a:r>
            <a:r>
              <a:rPr lang="en-US" altLang="zh-CN" sz="2400" dirty="0"/>
              <a:t>set(</a:t>
            </a:r>
            <a:r>
              <a:rPr lang="en-US" altLang="zh-CN" sz="2400" dirty="0" err="1"/>
              <a:t>InputIterator</a:t>
            </a:r>
            <a:r>
              <a:rPr lang="en-US" altLang="zh-CN" sz="2400" dirty="0"/>
              <a:t> first, </a:t>
            </a:r>
            <a:r>
              <a:rPr lang="en-US" altLang="zh-CN" sz="2400" dirty="0" err="1"/>
              <a:t>InputIterator</a:t>
            </a:r>
            <a:r>
              <a:rPr lang="en-US" altLang="zh-CN" sz="2400" dirty="0"/>
              <a:t> last, </a:t>
            </a:r>
            <a:r>
              <a:rPr lang="en-US" altLang="zh-CN" sz="2400" dirty="0" err="1"/>
              <a:t>const</a:t>
            </a:r>
            <a:r>
              <a:rPr lang="en-US" altLang="zh-CN" sz="2400" dirty="0"/>
              <a:t> Compare&amp; comp = Compare( ), </a:t>
            </a:r>
            <a:r>
              <a:rPr lang="en-US" altLang="zh-CN" sz="2400" dirty="0" err="1"/>
              <a:t>const</a:t>
            </a:r>
            <a:r>
              <a:rPr lang="en-US" altLang="zh-CN" sz="2400" dirty="0"/>
              <a:t> Allocator&amp; = Allocator( ))</a:t>
            </a:r>
          </a:p>
          <a:p>
            <a:pPr lvl="1">
              <a:lnSpc>
                <a:spcPct val="120000"/>
              </a:lnSpc>
              <a:spcBef>
                <a:spcPct val="0"/>
              </a:spcBef>
            </a:pPr>
            <a:r>
              <a:rPr lang="zh-CN" altLang="en-US" sz="2000" dirty="0"/>
              <a:t>构造集合，复制从</a:t>
            </a:r>
            <a:r>
              <a:rPr lang="en-US" altLang="zh-CN" sz="2000" dirty="0"/>
              <a:t>first</a:t>
            </a:r>
            <a:r>
              <a:rPr lang="zh-CN" altLang="en-US" sz="2000" dirty="0"/>
              <a:t>开始并且在</a:t>
            </a:r>
            <a:r>
              <a:rPr lang="en-US" altLang="zh-CN" sz="2000" dirty="0"/>
              <a:t>last</a:t>
            </a:r>
            <a:r>
              <a:rPr lang="zh-CN" altLang="en-US" sz="2000" dirty="0"/>
              <a:t>之前的元素。但相同键值的元素不会被重复复制。</a:t>
            </a:r>
          </a:p>
          <a:p>
            <a:pPr lvl="1">
              <a:lnSpc>
                <a:spcPct val="120000"/>
              </a:lnSpc>
              <a:spcBef>
                <a:spcPct val="0"/>
              </a:spcBef>
            </a:pPr>
            <a:r>
              <a:rPr lang="zh-CN" altLang="zh-CN" sz="2000" dirty="0"/>
              <a:t>示例:</a:t>
            </a:r>
            <a:endParaRPr lang="en-US" altLang="zh-CN" sz="2000" dirty="0"/>
          </a:p>
          <a:p>
            <a:pPr lvl="1">
              <a:lnSpc>
                <a:spcPct val="120000"/>
              </a:lnSpc>
              <a:spcBef>
                <a:spcPct val="0"/>
              </a:spcBef>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a:t>
            </a:r>
          </a:p>
          <a:p>
            <a:pPr lvl="1">
              <a:lnSpc>
                <a:spcPct val="120000"/>
              </a:lnSpc>
              <a:spcBef>
                <a:spcPct val="0"/>
              </a:spcBef>
              <a:buNone/>
            </a:pPr>
            <a:r>
              <a:rPr lang="en-US" altLang="zh-CN" sz="2000" dirty="0"/>
              <a:t>set &lt;</a:t>
            </a:r>
            <a:r>
              <a:rPr lang="en-US" altLang="zh-CN" sz="2000" dirty="0" err="1">
                <a:solidFill>
                  <a:srgbClr val="0000FF"/>
                </a:solidFill>
              </a:rPr>
              <a:t>int</a:t>
            </a:r>
            <a:r>
              <a:rPr lang="en-US" altLang="zh-CN" sz="2000" dirty="0"/>
              <a:t>&gt; s(</a:t>
            </a:r>
            <a:r>
              <a:rPr lang="en-US" altLang="zh-CN" sz="2000" dirty="0" err="1"/>
              <a:t>va.begin</a:t>
            </a:r>
            <a:r>
              <a:rPr lang="en-US" altLang="zh-CN" sz="2000" dirty="0"/>
              <a:t>( ), </a:t>
            </a:r>
            <a:r>
              <a:rPr lang="en-US" altLang="zh-CN" sz="2000" dirty="0" err="1"/>
              <a:t>va.end</a:t>
            </a:r>
            <a:r>
              <a:rPr lang="en-US" altLang="zh-CN" sz="2000" dirty="0"/>
              <a:t>( )); </a:t>
            </a:r>
            <a:r>
              <a:rPr lang="en-US" altLang="zh-CN" sz="2000" dirty="0">
                <a:solidFill>
                  <a:srgbClr val="339933"/>
                </a:solidFill>
              </a:rPr>
              <a:t>// </a:t>
            </a:r>
            <a:r>
              <a:rPr lang="zh-CN" altLang="en-US" sz="2000" dirty="0">
                <a:solidFill>
                  <a:srgbClr val="339933"/>
                </a:solidFill>
              </a:rPr>
              <a:t>结果集合</a:t>
            </a:r>
            <a:r>
              <a:rPr lang="en-US" altLang="zh-CN" sz="2000" dirty="0">
                <a:solidFill>
                  <a:srgbClr val="339933"/>
                </a:solidFill>
              </a:rPr>
              <a:t>s</a:t>
            </a:r>
            <a:r>
              <a:rPr lang="zh-CN" altLang="en-US" sz="2000" dirty="0">
                <a:solidFill>
                  <a:srgbClr val="339933"/>
                </a:solidFill>
              </a:rPr>
              <a:t>只有</a:t>
            </a:r>
            <a:r>
              <a:rPr lang="en-US" altLang="zh-CN" sz="2000" dirty="0">
                <a:solidFill>
                  <a:srgbClr val="339933"/>
                </a:solidFill>
              </a:rPr>
              <a:t>1</a:t>
            </a:r>
            <a:r>
              <a:rPr lang="zh-CN" altLang="en-US" sz="2000" dirty="0">
                <a:solidFill>
                  <a:srgbClr val="339933"/>
                </a:solidFill>
              </a:rPr>
              <a:t>个元素</a:t>
            </a:r>
            <a:r>
              <a:rPr lang="en-US" altLang="zh-CN" sz="2000" dirty="0">
                <a:solidFill>
                  <a:srgbClr val="339933"/>
                </a:solidFill>
              </a:rPr>
              <a:t>50</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47009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322704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a:t>
            </a:r>
            <a:r>
              <a:rPr lang="en-US" altLang="zh-CN" dirty="0" smtClean="0"/>
              <a:t>: </a:t>
            </a:r>
            <a:r>
              <a:rPr lang="zh-CN" altLang="en-US" dirty="0" smtClean="0"/>
              <a:t>插入元素</a:t>
            </a:r>
            <a:r>
              <a:rPr lang="en-US" altLang="zh-CN" dirty="0" smtClean="0"/>
              <a:t>(</a:t>
            </a:r>
            <a:r>
              <a:rPr lang="en-US" altLang="zh-CN" dirty="0"/>
              <a:t>1/2)</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zh-CN" altLang="en-US" dirty="0"/>
              <a:t>函数</a:t>
            </a:r>
            <a:r>
              <a:rPr lang="en-US" altLang="zh-CN" dirty="0"/>
              <a:t>pair&lt;iterator, bool&gt; insert(</a:t>
            </a:r>
            <a:r>
              <a:rPr lang="en-US" altLang="zh-CN" dirty="0" err="1"/>
              <a:t>const</a:t>
            </a:r>
            <a:r>
              <a:rPr lang="en-US" altLang="zh-CN" dirty="0"/>
              <a:t> T&amp; x)</a:t>
            </a:r>
          </a:p>
          <a:p>
            <a:pPr lvl="1">
              <a:lnSpc>
                <a:spcPct val="90000"/>
              </a:lnSpc>
            </a:pPr>
            <a:r>
              <a:rPr lang="zh-CN" altLang="en-US" sz="2400" dirty="0"/>
              <a:t>不妨设返回的数据对为</a:t>
            </a:r>
            <a:r>
              <a:rPr lang="en-US" altLang="zh-CN" sz="2400" dirty="0"/>
              <a:t>p</a:t>
            </a:r>
            <a:r>
              <a:rPr lang="zh-CN" altLang="en-US" sz="2400" dirty="0"/>
              <a:t>。</a:t>
            </a:r>
          </a:p>
          <a:p>
            <a:pPr lvl="1">
              <a:lnSpc>
                <a:spcPct val="90000"/>
              </a:lnSpc>
            </a:pPr>
            <a:r>
              <a:rPr lang="zh-CN" altLang="en-US" sz="2400" dirty="0"/>
              <a:t>如果元素</a:t>
            </a:r>
            <a:r>
              <a:rPr lang="en-US" altLang="zh-CN" sz="2400" dirty="0"/>
              <a:t>x</a:t>
            </a:r>
            <a:r>
              <a:rPr lang="zh-CN" altLang="en-US" sz="2400" dirty="0"/>
              <a:t>不在集合中，则插入新元素</a:t>
            </a:r>
            <a:r>
              <a:rPr lang="en-US" altLang="zh-CN" sz="2400" dirty="0"/>
              <a:t>x</a:t>
            </a:r>
            <a:r>
              <a:rPr lang="zh-CN" altLang="en-US" sz="2400" dirty="0"/>
              <a:t>，且返回值</a:t>
            </a:r>
            <a:r>
              <a:rPr lang="en-US" altLang="zh-CN" sz="2400" dirty="0" err="1"/>
              <a:t>p.first</a:t>
            </a:r>
            <a:r>
              <a:rPr lang="zh-CN" altLang="en-US" sz="2400" dirty="0"/>
              <a:t>为新元素所对应的迭代器，</a:t>
            </a:r>
            <a:r>
              <a:rPr lang="en-US" altLang="zh-CN" sz="2400" dirty="0" err="1"/>
              <a:t>p.second</a:t>
            </a:r>
            <a:r>
              <a:rPr lang="zh-CN" altLang="en-US" sz="2400" dirty="0"/>
              <a:t>为</a:t>
            </a:r>
            <a:r>
              <a:rPr lang="en-US" altLang="zh-CN" sz="2400" dirty="0">
                <a:solidFill>
                  <a:srgbClr val="0000FF"/>
                </a:solidFill>
              </a:rPr>
              <a:t>true</a:t>
            </a:r>
            <a:r>
              <a:rPr lang="zh-CN" altLang="en-US" sz="2400" dirty="0"/>
              <a:t>；否则，直接返回的值</a:t>
            </a:r>
            <a:r>
              <a:rPr lang="en-US" altLang="zh-CN" sz="2400" dirty="0" err="1"/>
              <a:t>p.first</a:t>
            </a:r>
            <a:r>
              <a:rPr lang="zh-CN" altLang="en-US" sz="2400" dirty="0"/>
              <a:t>为在集合中元素</a:t>
            </a:r>
            <a:r>
              <a:rPr lang="en-US" altLang="zh-CN" sz="2400" dirty="0"/>
              <a:t>x</a:t>
            </a:r>
            <a:r>
              <a:rPr lang="zh-CN" altLang="en-US" sz="2400" dirty="0"/>
              <a:t>所对应的迭代器，且</a:t>
            </a:r>
            <a:r>
              <a:rPr lang="en-US" altLang="zh-CN" sz="2400" dirty="0" err="1"/>
              <a:t>p.second</a:t>
            </a:r>
            <a:r>
              <a:rPr lang="zh-CN" altLang="en-US" sz="2400" dirty="0"/>
              <a:t>为</a:t>
            </a:r>
            <a:r>
              <a:rPr lang="en-US" altLang="zh-CN" sz="2400" dirty="0">
                <a:solidFill>
                  <a:srgbClr val="0000FF"/>
                </a:solidFill>
              </a:rPr>
              <a:t>false</a:t>
            </a:r>
            <a:r>
              <a:rPr lang="zh-CN" altLang="en-US" sz="2400" dirty="0"/>
              <a:t>。</a:t>
            </a:r>
          </a:p>
          <a:p>
            <a:pPr lvl="1">
              <a:lnSpc>
                <a:spcPct val="90000"/>
              </a:lnSpc>
            </a:pPr>
            <a:r>
              <a:rPr lang="zh-CN" altLang="en-US" sz="2400" dirty="0"/>
              <a:t>示例</a:t>
            </a:r>
            <a:r>
              <a:rPr lang="en-US" altLang="zh-CN" sz="2400" dirty="0"/>
              <a:t>:</a:t>
            </a:r>
          </a:p>
          <a:p>
            <a:pPr lvl="1">
              <a:lnSpc>
                <a:spcPct val="90000"/>
              </a:lnSpc>
              <a:buNone/>
            </a:pPr>
            <a:r>
              <a:rPr lang="en-US" altLang="zh-CN" sz="2400" dirty="0"/>
              <a:t>set &lt;</a:t>
            </a:r>
            <a:r>
              <a:rPr lang="en-US" altLang="zh-CN" sz="2400" dirty="0" err="1">
                <a:solidFill>
                  <a:srgbClr val="0000FF"/>
                </a:solidFill>
              </a:rPr>
              <a:t>int</a:t>
            </a:r>
            <a:r>
              <a:rPr lang="en-US" altLang="zh-CN" sz="2400" dirty="0"/>
              <a:t>&gt; s;</a:t>
            </a:r>
          </a:p>
          <a:p>
            <a:pPr lvl="1">
              <a:lnSpc>
                <a:spcPct val="90000"/>
              </a:lnSpc>
              <a:buNone/>
            </a:pPr>
            <a:r>
              <a:rPr lang="en-US" altLang="zh-CN" sz="2400" dirty="0"/>
              <a:t>pair &lt;set&lt;</a:t>
            </a:r>
            <a:r>
              <a:rPr lang="en-US" altLang="zh-CN" sz="2400" dirty="0" err="1">
                <a:solidFill>
                  <a:srgbClr val="0000FF"/>
                </a:solidFill>
              </a:rPr>
              <a:t>int</a:t>
            </a:r>
            <a:r>
              <a:rPr lang="en-US" altLang="zh-CN" sz="2400" dirty="0"/>
              <a:t>&gt;::iterator, </a:t>
            </a:r>
            <a:r>
              <a:rPr lang="en-US" altLang="zh-CN" sz="2400" dirty="0">
                <a:solidFill>
                  <a:srgbClr val="0000FF"/>
                </a:solidFill>
              </a:rPr>
              <a:t>bool</a:t>
            </a:r>
            <a:r>
              <a:rPr lang="en-US" altLang="zh-CN" sz="2400" dirty="0"/>
              <a:t>&gt; p;</a:t>
            </a:r>
          </a:p>
          <a:p>
            <a:pPr lvl="1">
              <a:lnSpc>
                <a:spcPct val="90000"/>
              </a:lnSpc>
              <a:buNone/>
            </a:pPr>
            <a:r>
              <a:rPr lang="en-US" altLang="zh-CN" sz="2400" dirty="0"/>
              <a:t>p=</a:t>
            </a:r>
            <a:r>
              <a:rPr lang="en-US" altLang="zh-CN" sz="2400" dirty="0" err="1"/>
              <a:t>s.insert</a:t>
            </a:r>
            <a:r>
              <a:rPr lang="en-US" altLang="zh-CN" sz="2400" dirty="0"/>
              <a:t>(10);</a:t>
            </a:r>
          </a:p>
          <a:p>
            <a:pPr lvl="1">
              <a:lnSpc>
                <a:spcPct val="90000"/>
              </a:lnSpc>
              <a:buNone/>
            </a:pPr>
            <a:r>
              <a:rPr lang="en-US" altLang="zh-CN" sz="2400" dirty="0">
                <a:solidFill>
                  <a:srgbClr val="0000FF"/>
                </a:solidFill>
              </a:rPr>
              <a:t>if </a:t>
            </a:r>
            <a:r>
              <a:rPr lang="en-US" altLang="zh-CN" sz="2400" dirty="0"/>
              <a:t>(</a:t>
            </a:r>
            <a:r>
              <a:rPr lang="en-US" altLang="zh-CN" sz="2400" dirty="0" err="1"/>
              <a:t>p.second</a:t>
            </a:r>
            <a:r>
              <a:rPr lang="en-US" altLang="zh-CN" sz="2400" dirty="0"/>
              <a:t>==</a:t>
            </a:r>
            <a:r>
              <a:rPr lang="en-US" altLang="zh-CN" sz="2400" dirty="0">
                <a:solidFill>
                  <a:srgbClr val="0000FF"/>
                </a:solidFill>
              </a:rPr>
              <a:t>true</a:t>
            </a:r>
            <a:r>
              <a:rPr lang="en-US" altLang="zh-CN" sz="2400" dirty="0"/>
              <a:t>)</a:t>
            </a:r>
          </a:p>
          <a:p>
            <a:pPr lvl="1">
              <a:lnSpc>
                <a:spcPct val="90000"/>
              </a:lnSpc>
              <a:buNone/>
            </a:pPr>
            <a:r>
              <a:rPr lang="en-US" altLang="zh-CN" sz="2400" dirty="0"/>
              <a:t>    </a:t>
            </a:r>
            <a:r>
              <a:rPr lang="en-US" altLang="zh-CN" sz="2400" dirty="0" err="1"/>
              <a:t>cout</a:t>
            </a:r>
            <a:r>
              <a:rPr lang="en-US" altLang="zh-CN" sz="2400" dirty="0"/>
              <a:t> &lt;&lt; </a:t>
            </a:r>
            <a:r>
              <a:rPr lang="en-US" altLang="zh-CN" sz="2400" dirty="0">
                <a:solidFill>
                  <a:srgbClr val="A30021"/>
                </a:solidFill>
              </a:rPr>
              <a:t>"Insert!"</a:t>
            </a:r>
            <a:r>
              <a:rPr lang="en-US" altLang="zh-CN" sz="2400" dirty="0"/>
              <a:t> &lt;&lt; </a:t>
            </a:r>
            <a:r>
              <a:rPr lang="en-US" altLang="zh-CN" sz="2400" dirty="0" err="1"/>
              <a:t>endl</a:t>
            </a:r>
            <a:r>
              <a:rPr lang="en-US" altLang="zh-CN" sz="2400" dirty="0"/>
              <a:t>;</a:t>
            </a:r>
          </a:p>
          <a:p>
            <a:pPr lvl="1">
              <a:lnSpc>
                <a:spcPct val="90000"/>
              </a:lnSpc>
              <a:buNone/>
            </a:pPr>
            <a:r>
              <a:rPr lang="en-US" altLang="zh-CN" sz="2400" dirty="0">
                <a:solidFill>
                  <a:srgbClr val="0000FF"/>
                </a:solidFill>
              </a:rPr>
              <a:t>else </a:t>
            </a:r>
            <a:r>
              <a:rPr lang="en-US" altLang="zh-CN" sz="2400" dirty="0" err="1"/>
              <a:t>cout</a:t>
            </a:r>
            <a:r>
              <a:rPr lang="en-US" altLang="zh-CN" sz="2400" dirty="0"/>
              <a:t> &lt;&lt; </a:t>
            </a:r>
            <a:r>
              <a:rPr lang="en-US" altLang="zh-CN" sz="2400" dirty="0">
                <a:solidFill>
                  <a:srgbClr val="A30021"/>
                </a:solidFill>
              </a:rPr>
              <a:t>"Already Exist!"</a:t>
            </a:r>
            <a:r>
              <a:rPr lang="en-US" altLang="zh-CN" sz="2400" dirty="0"/>
              <a:t> &lt;&lt; </a:t>
            </a:r>
            <a:r>
              <a:rPr lang="en-US" altLang="zh-CN" sz="2400" dirty="0" err="1"/>
              <a:t>endl</a:t>
            </a:r>
            <a:r>
              <a:rPr lang="en-US" altLang="zh-CN" sz="2400" dirty="0"/>
              <a:t>;</a:t>
            </a:r>
          </a:p>
          <a:p>
            <a:pPr lvl="1">
              <a:lnSpc>
                <a:spcPct val="90000"/>
              </a:lnSpc>
              <a:buNone/>
            </a:pPr>
            <a:r>
              <a:rPr lang="en-US" altLang="zh-CN" sz="2400" dirty="0" err="1"/>
              <a:t>cout</a:t>
            </a:r>
            <a:r>
              <a:rPr lang="en-US" altLang="zh-CN" sz="2400" dirty="0"/>
              <a:t> &lt;&lt; *(</a:t>
            </a:r>
            <a:r>
              <a:rPr lang="en-US" altLang="zh-CN" sz="2400" dirty="0" err="1"/>
              <a:t>p.first</a:t>
            </a:r>
            <a:r>
              <a:rPr lang="en-US" altLang="zh-CN" sz="2400" dirty="0"/>
              <a:t>) &lt;&lt; </a:t>
            </a:r>
            <a:r>
              <a:rPr lang="en-US" altLang="zh-CN" sz="2400" dirty="0" err="1"/>
              <a:t>endl</a:t>
            </a:r>
            <a:r>
              <a:rPr lang="en-US" altLang="zh-CN" sz="2400" dirty="0"/>
              <a:t>; </a:t>
            </a:r>
            <a:r>
              <a:rPr lang="en-US" altLang="zh-CN" sz="2400" dirty="0">
                <a:solidFill>
                  <a:srgbClr val="339933"/>
                </a:solidFill>
              </a:rPr>
              <a:t>// </a:t>
            </a:r>
            <a:r>
              <a:rPr lang="zh-CN" altLang="en-US" sz="2400" dirty="0">
                <a:solidFill>
                  <a:srgbClr val="339933"/>
                </a:solidFill>
              </a:rPr>
              <a:t>输出</a:t>
            </a:r>
            <a:r>
              <a:rPr lang="en-US" altLang="zh-CN" sz="2400" dirty="0">
                <a:solidFill>
                  <a:srgbClr val="339933"/>
                </a:solidFill>
              </a:rPr>
              <a:t>10</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52468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en-US" altLang="zh-CN" dirty="0"/>
              <a:t>: </a:t>
            </a:r>
            <a:r>
              <a:rPr lang="zh-CN" altLang="en-US" dirty="0"/>
              <a:t>插入元素</a:t>
            </a:r>
            <a:r>
              <a:rPr lang="en-US" altLang="zh-CN" dirty="0" smtClean="0"/>
              <a:t>(2/2</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t>函数</a:t>
            </a:r>
            <a:r>
              <a:rPr lang="en-US" altLang="zh-CN" sz="2400" dirty="0"/>
              <a:t>iterator insert(iterator n, </a:t>
            </a:r>
            <a:r>
              <a:rPr lang="en-US" altLang="zh-CN" sz="2400" dirty="0" err="1"/>
              <a:t>const</a:t>
            </a:r>
            <a:r>
              <a:rPr lang="en-US" altLang="zh-CN" sz="2400" dirty="0"/>
              <a:t> T&amp; x)</a:t>
            </a:r>
          </a:p>
          <a:p>
            <a:pPr lvl="1"/>
            <a:r>
              <a:rPr lang="zh-CN" altLang="en-US" sz="2000" dirty="0"/>
              <a:t>如果元素</a:t>
            </a:r>
            <a:r>
              <a:rPr lang="en-US" altLang="zh-CN" sz="2000" dirty="0"/>
              <a:t>x</a:t>
            </a:r>
            <a:r>
              <a:rPr lang="zh-CN" altLang="en-US" sz="2000" dirty="0"/>
              <a:t>不在集合中，则插入新元素</a:t>
            </a:r>
            <a:r>
              <a:rPr lang="en-US" altLang="zh-CN" sz="2000" dirty="0"/>
              <a:t>x</a:t>
            </a:r>
            <a:r>
              <a:rPr lang="zh-CN" altLang="en-US" sz="2000" dirty="0"/>
              <a:t>，且返回新元素所对应的迭代器；否则直接返回在集合中元素</a:t>
            </a:r>
            <a:r>
              <a:rPr lang="en-US" altLang="zh-CN" sz="2000" dirty="0"/>
              <a:t>x</a:t>
            </a:r>
            <a:r>
              <a:rPr lang="zh-CN" altLang="en-US" sz="2000" dirty="0"/>
              <a:t>所对应的迭代器。</a:t>
            </a:r>
          </a:p>
          <a:p>
            <a:pPr lvl="1"/>
            <a:r>
              <a:rPr lang="zh-CN" altLang="en-US" sz="2000" dirty="0"/>
              <a:t>注</a:t>
            </a:r>
            <a:r>
              <a:rPr lang="en-US" altLang="zh-CN" sz="2000" dirty="0"/>
              <a:t>: </a:t>
            </a:r>
            <a:r>
              <a:rPr lang="zh-CN" altLang="en-US" sz="2000" dirty="0"/>
              <a:t>在函数内部会检查输入参数</a:t>
            </a:r>
            <a:r>
              <a:rPr lang="en-US" altLang="zh-CN" sz="2000" dirty="0"/>
              <a:t>n</a:t>
            </a:r>
            <a:r>
              <a:rPr lang="zh-CN" altLang="en-US" sz="2000" dirty="0"/>
              <a:t>的有效性，但实际上却不起作用。</a:t>
            </a:r>
          </a:p>
          <a:p>
            <a:pPr lvl="1"/>
            <a:r>
              <a:rPr lang="zh-CN" altLang="en-US" sz="2000" dirty="0"/>
              <a:t>示例</a:t>
            </a:r>
            <a:r>
              <a:rPr lang="en-US" altLang="zh-CN" sz="2000" dirty="0"/>
              <a:t>:</a:t>
            </a:r>
          </a:p>
          <a:p>
            <a:pPr lvl="1">
              <a:buNone/>
            </a:pPr>
            <a:r>
              <a:rPr lang="en-US" altLang="zh-CN" sz="2000" dirty="0"/>
              <a:t>set &lt;</a:t>
            </a:r>
            <a:r>
              <a:rPr lang="en-US" altLang="zh-CN" sz="2000" dirty="0" err="1">
                <a:solidFill>
                  <a:srgbClr val="0000FF"/>
                </a:solidFill>
              </a:rPr>
              <a:t>int</a:t>
            </a:r>
            <a:r>
              <a:rPr lang="en-US" altLang="zh-CN" sz="2000" dirty="0"/>
              <a:t>&gt; s;</a:t>
            </a:r>
          </a:p>
          <a:p>
            <a:pPr lvl="1">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a:t>
            </a:r>
            <a:r>
              <a:rPr lang="en-US" altLang="zh-CN" sz="2000" dirty="0"/>
              <a:t>=</a:t>
            </a:r>
            <a:r>
              <a:rPr lang="en-US" altLang="zh-CN" sz="2000" dirty="0" err="1"/>
              <a:t>s.insert</a:t>
            </a:r>
            <a:r>
              <a:rPr lang="en-US" altLang="zh-CN" sz="2000" dirty="0"/>
              <a:t>(</a:t>
            </a:r>
            <a:r>
              <a:rPr lang="en-US" altLang="zh-CN" sz="2000" dirty="0" err="1"/>
              <a:t>s.begin</a:t>
            </a:r>
            <a:r>
              <a:rPr lang="en-US" altLang="zh-CN" sz="2000" dirty="0"/>
              <a:t>( ), 10);</a:t>
            </a:r>
            <a:endParaRPr lang="en-US" altLang="zh-CN" sz="2000" dirty="0">
              <a:solidFill>
                <a:srgbClr val="339933"/>
              </a:solidFill>
            </a:endParaRPr>
          </a:p>
          <a:p>
            <a:r>
              <a:rPr lang="zh-CN" altLang="en-US" sz="2400" dirty="0"/>
              <a:t>函数</a:t>
            </a:r>
            <a:r>
              <a:rPr lang="en-US" altLang="zh-CN" sz="2400" dirty="0"/>
              <a:t>void insert(</a:t>
            </a:r>
            <a:r>
              <a:rPr lang="en-US" altLang="zh-CN" sz="2400" dirty="0" err="1"/>
              <a:t>InputIterator</a:t>
            </a:r>
            <a:r>
              <a:rPr lang="en-US" altLang="zh-CN" sz="2400" dirty="0"/>
              <a:t> first, </a:t>
            </a:r>
            <a:r>
              <a:rPr lang="en-US" altLang="zh-CN" sz="2400" dirty="0" err="1"/>
              <a:t>InputIterator</a:t>
            </a:r>
            <a:r>
              <a:rPr lang="en-US" altLang="zh-CN" sz="2400" dirty="0"/>
              <a:t> last)</a:t>
            </a:r>
          </a:p>
          <a:p>
            <a:pPr lvl="1"/>
            <a:r>
              <a:rPr lang="zh-CN" altLang="en-US" sz="2000" dirty="0"/>
              <a:t>插入从</a:t>
            </a:r>
            <a:r>
              <a:rPr lang="en-US" altLang="zh-CN" sz="2000" dirty="0"/>
              <a:t>first</a:t>
            </a:r>
            <a:r>
              <a:rPr lang="zh-CN" altLang="en-US" sz="2000" dirty="0"/>
              <a:t>开始并且在</a:t>
            </a:r>
            <a:r>
              <a:rPr lang="en-US" altLang="zh-CN" sz="2000" dirty="0"/>
              <a:t>last</a:t>
            </a:r>
            <a:r>
              <a:rPr lang="zh-CN" altLang="en-US" sz="2000" dirty="0"/>
              <a:t>之前的元素，其中在集合中已经存在的或重复的元素不会被重复插入。</a:t>
            </a:r>
          </a:p>
          <a:p>
            <a:pPr lvl="1"/>
            <a:r>
              <a:rPr lang="zh-CN" altLang="en-US" sz="2000" dirty="0"/>
              <a:t>示例</a:t>
            </a:r>
            <a:r>
              <a:rPr lang="en-US" altLang="zh-CN" sz="2000" dirty="0"/>
              <a:t>:</a:t>
            </a:r>
          </a:p>
          <a:p>
            <a:pPr lvl="1">
              <a:buNone/>
            </a:pPr>
            <a:r>
              <a:rPr lang="en-US" altLang="zh-CN" sz="2000" dirty="0"/>
              <a:t>vector&lt;</a:t>
            </a:r>
            <a:r>
              <a:rPr lang="en-US" altLang="zh-CN" sz="2000" dirty="0" err="1">
                <a:solidFill>
                  <a:srgbClr val="0000FF"/>
                </a:solidFill>
              </a:rPr>
              <a:t>int</a:t>
            </a:r>
            <a:r>
              <a:rPr lang="en-US" altLang="zh-CN" sz="2000" dirty="0"/>
              <a:t>&gt; </a:t>
            </a:r>
            <a:r>
              <a:rPr lang="en-US" altLang="zh-CN" sz="2000" dirty="0" err="1"/>
              <a:t>va</a:t>
            </a:r>
            <a:r>
              <a:rPr lang="en-US" altLang="zh-CN" sz="2000" dirty="0"/>
              <a:t>(5, 50);</a:t>
            </a:r>
          </a:p>
          <a:p>
            <a:pPr lvl="1">
              <a:buNone/>
            </a:pPr>
            <a:r>
              <a:rPr lang="en-US" altLang="zh-CN" sz="2000" dirty="0"/>
              <a:t>set &lt;</a:t>
            </a:r>
            <a:r>
              <a:rPr lang="en-US" altLang="zh-CN" sz="2000" dirty="0" err="1">
                <a:solidFill>
                  <a:srgbClr val="0000FF"/>
                </a:solidFill>
              </a:rPr>
              <a:t>int</a:t>
            </a:r>
            <a:r>
              <a:rPr lang="en-US" altLang="zh-CN" sz="2000" dirty="0"/>
              <a:t>&gt; s;</a:t>
            </a:r>
          </a:p>
          <a:p>
            <a:pPr lvl="1">
              <a:buNone/>
            </a:pPr>
            <a:r>
              <a:rPr lang="en-US" altLang="zh-CN" sz="2000" dirty="0" err="1"/>
              <a:t>s.insert</a:t>
            </a:r>
            <a:r>
              <a:rPr lang="en-US" altLang="zh-CN" sz="2000" dirty="0"/>
              <a:t>(</a:t>
            </a:r>
            <a:r>
              <a:rPr lang="en-US" altLang="zh-CN" sz="2000" dirty="0" err="1"/>
              <a:t>va.begin</a:t>
            </a:r>
            <a:r>
              <a:rPr lang="en-US" altLang="zh-CN" sz="2000" dirty="0"/>
              <a:t>( ), </a:t>
            </a:r>
            <a:r>
              <a:rPr lang="en-US" altLang="zh-CN" sz="2000" dirty="0" err="1"/>
              <a:t>va.end</a:t>
            </a:r>
            <a:r>
              <a:rPr lang="en-US" altLang="zh-CN" sz="2000" dirty="0"/>
              <a:t>( )); </a:t>
            </a:r>
            <a:r>
              <a:rPr lang="en-US" altLang="zh-CN" sz="2000" dirty="0">
                <a:solidFill>
                  <a:srgbClr val="339933"/>
                </a:solidFill>
              </a:rPr>
              <a:t>// </a:t>
            </a:r>
            <a:r>
              <a:rPr lang="zh-CN" altLang="en-US" sz="2000" dirty="0">
                <a:solidFill>
                  <a:srgbClr val="339933"/>
                </a:solidFill>
              </a:rPr>
              <a:t>只插入</a:t>
            </a:r>
            <a:r>
              <a:rPr lang="en-US" altLang="zh-CN" sz="2000" dirty="0">
                <a:solidFill>
                  <a:srgbClr val="339933"/>
                </a:solidFill>
              </a:rPr>
              <a:t>1</a:t>
            </a:r>
            <a:r>
              <a:rPr lang="zh-CN" altLang="en-US" sz="2000" dirty="0">
                <a:solidFill>
                  <a:srgbClr val="339933"/>
                </a:solidFill>
              </a:rPr>
              <a:t>个</a:t>
            </a:r>
            <a:r>
              <a:rPr lang="en-US" altLang="zh-CN" sz="2000" dirty="0" smtClean="0">
                <a:solidFill>
                  <a:srgbClr val="339933"/>
                </a:solidFill>
              </a:rPr>
              <a:t>50</a:t>
            </a:r>
            <a:endParaRPr lang="en-US" altLang="zh-CN" sz="2000" dirty="0">
              <a:solidFill>
                <a:srgbClr val="339933"/>
              </a:solidFill>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95342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50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13694"/>
          </a:xfrm>
        </p:spPr>
        <p:txBody>
          <a:bodyPr/>
          <a:lstStyle/>
          <a:p>
            <a:r>
              <a:rPr lang="zh-CN" altLang="en-US" dirty="0"/>
              <a:t>集合赋值与交换</a:t>
            </a:r>
          </a:p>
        </p:txBody>
      </p:sp>
      <p:sp>
        <p:nvSpPr>
          <p:cNvPr id="3" name="内容占位符 2"/>
          <p:cNvSpPr>
            <a:spLocks noGrp="1"/>
          </p:cNvSpPr>
          <p:nvPr>
            <p:ph idx="1"/>
          </p:nvPr>
        </p:nvSpPr>
        <p:spPr>
          <a:xfrm>
            <a:off x="461963" y="1159727"/>
            <a:ext cx="8220075" cy="5196624"/>
          </a:xfrm>
        </p:spPr>
        <p:txBody>
          <a:bodyPr>
            <a:normAutofit fontScale="92500" lnSpcReduction="10000"/>
          </a:bodyPr>
          <a:lstStyle/>
          <a:p>
            <a:pPr>
              <a:lnSpc>
                <a:spcPct val="110000"/>
              </a:lnSpc>
            </a:pPr>
            <a:r>
              <a:rPr lang="zh-CN" altLang="zh-CN" sz="2400" dirty="0"/>
              <a:t>运算符set&amp; operator=(const set&amp; s)</a:t>
            </a:r>
            <a:endParaRPr lang="en-US" altLang="zh-CN" sz="2400" dirty="0"/>
          </a:p>
          <a:p>
            <a:pPr lvl="1">
              <a:lnSpc>
                <a:spcPct val="110000"/>
              </a:lnSpc>
            </a:pPr>
            <a:r>
              <a:rPr lang="zh-CN" altLang="en-US" sz="2000" dirty="0"/>
              <a:t>复制集合</a:t>
            </a:r>
            <a:r>
              <a:rPr lang="en-US" altLang="zh-CN" sz="2000" dirty="0"/>
              <a:t>s</a:t>
            </a:r>
            <a:r>
              <a:rPr lang="zh-CN" altLang="en-US" sz="2000" dirty="0"/>
              <a:t>的内容。</a:t>
            </a:r>
          </a:p>
          <a:p>
            <a:pPr lvl="1">
              <a:lnSpc>
                <a:spcPct val="110000"/>
              </a:lnSpc>
            </a:pPr>
            <a:r>
              <a:rPr lang="zh-CN" altLang="en-US" sz="2000" dirty="0"/>
              <a:t>示例</a:t>
            </a:r>
            <a:r>
              <a:rPr lang="en-US" altLang="zh-CN" sz="2000" dirty="0"/>
              <a:t>:</a:t>
            </a:r>
          </a:p>
          <a:p>
            <a:pPr lvl="1">
              <a:lnSpc>
                <a:spcPct val="110000"/>
              </a:lnSpc>
              <a:buNone/>
            </a:pPr>
            <a:r>
              <a:rPr lang="en-US" altLang="zh-CN" sz="2000" dirty="0"/>
              <a:t>set&lt;</a:t>
            </a:r>
            <a:r>
              <a:rPr lang="en-US" altLang="zh-CN" sz="2000" dirty="0" err="1">
                <a:solidFill>
                  <a:srgbClr val="0000FF"/>
                </a:solidFill>
              </a:rPr>
              <a:t>int</a:t>
            </a:r>
            <a:r>
              <a:rPr lang="en-US" altLang="zh-CN" sz="2000" dirty="0"/>
              <a:t>&gt; s1, s2;</a:t>
            </a:r>
          </a:p>
          <a:p>
            <a:pPr lvl="1">
              <a:lnSpc>
                <a:spcPct val="110000"/>
              </a:lnSpc>
              <a:buNone/>
            </a:pPr>
            <a:r>
              <a:rPr lang="en-US" altLang="zh-CN" sz="2000" dirty="0"/>
              <a:t>s1.insert(10);</a:t>
            </a:r>
          </a:p>
          <a:p>
            <a:pPr lvl="1">
              <a:lnSpc>
                <a:spcPct val="110000"/>
              </a:lnSpc>
              <a:buNone/>
            </a:pPr>
            <a:r>
              <a:rPr lang="en-US" altLang="zh-CN" sz="2000" dirty="0"/>
              <a:t>s1.insert(20);</a:t>
            </a:r>
          </a:p>
          <a:p>
            <a:pPr lvl="1">
              <a:lnSpc>
                <a:spcPct val="110000"/>
              </a:lnSpc>
              <a:buNone/>
            </a:pPr>
            <a:r>
              <a:rPr lang="en-US" altLang="zh-CN" sz="2000" dirty="0"/>
              <a:t>s1.insert(30);</a:t>
            </a:r>
          </a:p>
          <a:p>
            <a:pPr lvl="1">
              <a:lnSpc>
                <a:spcPct val="110000"/>
              </a:lnSpc>
              <a:buNone/>
            </a:pPr>
            <a:r>
              <a:rPr lang="en-US" altLang="zh-CN" sz="2000" dirty="0"/>
              <a:t>s2 = s1;</a:t>
            </a:r>
            <a:endParaRPr lang="en-US" altLang="zh-CN" sz="2000" dirty="0">
              <a:solidFill>
                <a:srgbClr val="339933"/>
              </a:solidFill>
            </a:endParaRPr>
          </a:p>
          <a:p>
            <a:pPr>
              <a:lnSpc>
                <a:spcPct val="110000"/>
              </a:lnSpc>
            </a:pPr>
            <a:r>
              <a:rPr lang="zh-CN" altLang="en-US" sz="2400" dirty="0"/>
              <a:t>函数</a:t>
            </a:r>
            <a:r>
              <a:rPr lang="en-US" altLang="zh-CN" sz="2400" dirty="0"/>
              <a:t>void swap(set&amp; s)</a:t>
            </a:r>
          </a:p>
          <a:p>
            <a:pPr lvl="1">
              <a:lnSpc>
                <a:spcPct val="110000"/>
              </a:lnSpc>
            </a:pPr>
            <a:r>
              <a:rPr lang="zh-CN" altLang="en-US" sz="2000" dirty="0"/>
              <a:t>将当前集合与集合</a:t>
            </a:r>
            <a:r>
              <a:rPr lang="en-US" altLang="zh-CN" sz="2000" dirty="0"/>
              <a:t>s</a:t>
            </a:r>
            <a:r>
              <a:rPr lang="zh-CN" altLang="en-US" sz="2000" dirty="0"/>
              <a:t>进行交换。</a:t>
            </a:r>
          </a:p>
          <a:p>
            <a:pPr lvl="1">
              <a:lnSpc>
                <a:spcPct val="110000"/>
              </a:lnSpc>
            </a:pPr>
            <a:r>
              <a:rPr lang="zh-CN" altLang="en-US" sz="2000" dirty="0"/>
              <a:t>示例</a:t>
            </a:r>
            <a:r>
              <a:rPr lang="en-US" altLang="zh-CN" sz="2000" dirty="0"/>
              <a:t>:</a:t>
            </a:r>
          </a:p>
          <a:p>
            <a:pPr lvl="1">
              <a:lnSpc>
                <a:spcPct val="110000"/>
              </a:lnSpc>
              <a:buNone/>
            </a:pPr>
            <a:r>
              <a:rPr lang="en-US" altLang="zh-CN" sz="2000" dirty="0"/>
              <a:t>set &lt;</a:t>
            </a:r>
            <a:r>
              <a:rPr lang="en-US" altLang="zh-CN" sz="2000" dirty="0" err="1">
                <a:solidFill>
                  <a:srgbClr val="0000FF"/>
                </a:solidFill>
              </a:rPr>
              <a:t>int</a:t>
            </a:r>
            <a:r>
              <a:rPr lang="en-US" altLang="zh-CN" sz="2000" dirty="0"/>
              <a:t>&gt; s1, s2;</a:t>
            </a:r>
          </a:p>
          <a:p>
            <a:pPr lvl="1">
              <a:lnSpc>
                <a:spcPct val="110000"/>
              </a:lnSpc>
              <a:buNone/>
            </a:pPr>
            <a:r>
              <a:rPr lang="en-US" altLang="zh-CN" sz="2000" dirty="0"/>
              <a:t>s1.insert(10);</a:t>
            </a:r>
          </a:p>
          <a:p>
            <a:pPr lvl="1">
              <a:lnSpc>
                <a:spcPct val="110000"/>
              </a:lnSpc>
              <a:buNone/>
            </a:pPr>
            <a:r>
              <a:rPr lang="en-US" altLang="zh-CN" sz="2000" dirty="0"/>
              <a:t>s1.swap(s2); </a:t>
            </a:r>
            <a:r>
              <a:rPr lang="en-US" altLang="zh-CN" sz="2000" dirty="0">
                <a:solidFill>
                  <a:srgbClr val="339933"/>
                </a:solidFill>
              </a:rPr>
              <a:t>// </a:t>
            </a:r>
            <a:r>
              <a:rPr lang="zh-CN" altLang="en-US" sz="2000" dirty="0">
                <a:solidFill>
                  <a:srgbClr val="339933"/>
                </a:solidFill>
              </a:rPr>
              <a:t>结果</a:t>
            </a:r>
            <a:r>
              <a:rPr lang="en-US" altLang="zh-CN" sz="2000" dirty="0">
                <a:solidFill>
                  <a:srgbClr val="339933"/>
                </a:solidFill>
              </a:rPr>
              <a:t>s1</a:t>
            </a:r>
            <a:r>
              <a:rPr lang="zh-CN" altLang="en-US" sz="2000" dirty="0">
                <a:solidFill>
                  <a:srgbClr val="339933"/>
                </a:solidFill>
              </a:rPr>
              <a:t>含</a:t>
            </a:r>
            <a:r>
              <a:rPr lang="en-US" altLang="zh-CN" sz="2000" dirty="0">
                <a:solidFill>
                  <a:srgbClr val="339933"/>
                </a:solidFill>
              </a:rPr>
              <a:t>0</a:t>
            </a:r>
            <a:r>
              <a:rPr lang="zh-CN" altLang="en-US" sz="2000" dirty="0">
                <a:solidFill>
                  <a:srgbClr val="339933"/>
                </a:solidFill>
              </a:rPr>
              <a:t>个元素，</a:t>
            </a:r>
            <a:r>
              <a:rPr lang="en-US" altLang="zh-CN" sz="2000" dirty="0">
                <a:solidFill>
                  <a:srgbClr val="339933"/>
                </a:solidFill>
              </a:rPr>
              <a:t>s2</a:t>
            </a:r>
            <a:r>
              <a:rPr lang="zh-CN" altLang="en-US" sz="2000" dirty="0">
                <a:solidFill>
                  <a:srgbClr val="339933"/>
                </a:solidFill>
              </a:rPr>
              <a:t>含</a:t>
            </a:r>
            <a:r>
              <a:rPr lang="en-US" altLang="zh-CN" sz="2000" dirty="0">
                <a:solidFill>
                  <a:srgbClr val="339933"/>
                </a:solidFill>
              </a:rPr>
              <a:t>1</a:t>
            </a:r>
            <a:r>
              <a:rPr lang="zh-CN" altLang="en-US" sz="2000" dirty="0">
                <a:solidFill>
                  <a:srgbClr val="339933"/>
                </a:solidFill>
              </a:rPr>
              <a:t>个元素</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11687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859893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12251"/>
          </a:xfrm>
        </p:spPr>
        <p:txBody>
          <a:bodyPr/>
          <a:lstStyle/>
          <a:p>
            <a:r>
              <a:rPr lang="zh-CN" altLang="en-US" dirty="0"/>
              <a:t>集合基本信息</a:t>
            </a:r>
          </a:p>
        </p:txBody>
      </p:sp>
      <p:sp>
        <p:nvSpPr>
          <p:cNvPr id="3" name="内容占位符 2"/>
          <p:cNvSpPr>
            <a:spLocks noGrp="1"/>
          </p:cNvSpPr>
          <p:nvPr>
            <p:ph idx="1"/>
          </p:nvPr>
        </p:nvSpPr>
        <p:spPr>
          <a:xfrm>
            <a:off x="461963" y="669073"/>
            <a:ext cx="8220075" cy="5687278"/>
          </a:xfrm>
        </p:spPr>
        <p:txBody>
          <a:bodyPr>
            <a:noAutofit/>
          </a:bodyPr>
          <a:lstStyle/>
          <a:p>
            <a:r>
              <a:rPr lang="zh-CN" altLang="en-US" sz="2400" dirty="0"/>
              <a:t>函数</a:t>
            </a:r>
            <a:r>
              <a:rPr lang="en-US" altLang="zh-CN" sz="2400" dirty="0" err="1"/>
              <a:t>size_type</a:t>
            </a:r>
            <a:r>
              <a:rPr lang="en-US" altLang="zh-CN" sz="2400" dirty="0"/>
              <a:t> size( )</a:t>
            </a:r>
          </a:p>
          <a:p>
            <a:pPr lvl="1"/>
            <a:r>
              <a:rPr lang="zh-CN" altLang="en-US" sz="1800" dirty="0"/>
              <a:t>返回在集合中的元素个数。</a:t>
            </a:r>
          </a:p>
          <a:p>
            <a:pPr lvl="1"/>
            <a:r>
              <a:rPr lang="zh-CN" altLang="en-US" sz="1800" dirty="0"/>
              <a:t>示例</a:t>
            </a:r>
            <a:r>
              <a:rPr lang="en-US" altLang="zh-CN" sz="1800" dirty="0"/>
              <a:t>: set &lt;</a:t>
            </a:r>
            <a:r>
              <a:rPr lang="en-US" altLang="zh-CN" sz="1800" dirty="0" err="1">
                <a:solidFill>
                  <a:srgbClr val="0000FF"/>
                </a:solidFill>
              </a:rPr>
              <a:t>int</a:t>
            </a:r>
            <a:r>
              <a:rPr lang="en-US" altLang="zh-CN" sz="1800" dirty="0"/>
              <a:t>&gt; s; </a:t>
            </a:r>
            <a:r>
              <a:rPr lang="en-US" altLang="zh-CN" sz="1800" dirty="0" err="1"/>
              <a:t>s.insert</a:t>
            </a:r>
            <a:r>
              <a:rPr lang="en-US" altLang="zh-CN" sz="1800" dirty="0"/>
              <a:t>(10); </a:t>
            </a:r>
            <a:r>
              <a:rPr lang="en-US" altLang="zh-CN" sz="1800" dirty="0" err="1">
                <a:solidFill>
                  <a:srgbClr val="0000FF"/>
                </a:solidFill>
              </a:rPr>
              <a:t>int</a:t>
            </a:r>
            <a:r>
              <a:rPr lang="en-US" altLang="zh-CN" sz="1800" dirty="0">
                <a:solidFill>
                  <a:srgbClr val="0000FF"/>
                </a:solidFill>
              </a:rPr>
              <a:t> </a:t>
            </a:r>
            <a:r>
              <a:rPr lang="en-US" altLang="zh-CN" sz="1800" dirty="0"/>
              <a:t>n = </a:t>
            </a:r>
            <a:r>
              <a:rPr lang="en-US" altLang="zh-CN" sz="1800" dirty="0" err="1"/>
              <a:t>s.size</a:t>
            </a:r>
            <a:r>
              <a:rPr lang="en-US" altLang="zh-CN" sz="1800" dirty="0"/>
              <a:t>( ); </a:t>
            </a:r>
            <a:r>
              <a:rPr lang="en-US" altLang="zh-CN" sz="1800" dirty="0">
                <a:solidFill>
                  <a:srgbClr val="339933"/>
                </a:solidFill>
              </a:rPr>
              <a:t>// </a:t>
            </a:r>
            <a:r>
              <a:rPr lang="zh-CN" altLang="en-US" sz="1800" dirty="0">
                <a:solidFill>
                  <a:srgbClr val="339933"/>
                </a:solidFill>
              </a:rPr>
              <a:t>结果</a:t>
            </a:r>
            <a:r>
              <a:rPr lang="en-US" altLang="zh-CN" sz="1800" dirty="0">
                <a:solidFill>
                  <a:srgbClr val="339933"/>
                </a:solidFill>
              </a:rPr>
              <a:t>n=1</a:t>
            </a:r>
          </a:p>
          <a:p>
            <a:r>
              <a:rPr lang="zh-CN" altLang="en-US" sz="2400" dirty="0"/>
              <a:t>函数</a:t>
            </a:r>
            <a:r>
              <a:rPr lang="en-US" altLang="zh-CN" sz="2400" dirty="0"/>
              <a:t>bool empty( ) </a:t>
            </a:r>
            <a:r>
              <a:rPr lang="en-US" altLang="zh-CN" sz="2400" dirty="0" err="1"/>
              <a:t>const</a:t>
            </a:r>
            <a:endParaRPr lang="en-US" altLang="zh-CN" sz="2400" dirty="0"/>
          </a:p>
          <a:p>
            <a:pPr lvl="1"/>
            <a:r>
              <a:rPr lang="zh-CN" altLang="en-US" sz="1800" dirty="0"/>
              <a:t>如果集合不含元素，则返回</a:t>
            </a:r>
            <a:r>
              <a:rPr lang="en-US" altLang="zh-CN" sz="1800" dirty="0"/>
              <a:t>true</a:t>
            </a:r>
            <a:r>
              <a:rPr lang="zh-CN" altLang="en-US" sz="1800" dirty="0"/>
              <a:t>；否则返回</a:t>
            </a:r>
            <a:r>
              <a:rPr lang="en-US" altLang="zh-CN" sz="1800" dirty="0"/>
              <a:t>false</a:t>
            </a:r>
            <a:r>
              <a:rPr lang="zh-CN" altLang="en-US" sz="1800" dirty="0"/>
              <a:t>。</a:t>
            </a:r>
          </a:p>
          <a:p>
            <a:pPr lvl="1"/>
            <a:r>
              <a:rPr lang="zh-CN" altLang="en-US" sz="1800" dirty="0"/>
              <a:t>示例</a:t>
            </a:r>
            <a:r>
              <a:rPr lang="en-US" altLang="zh-CN" sz="1800" dirty="0"/>
              <a:t>: </a:t>
            </a:r>
          </a:p>
          <a:p>
            <a:pPr lvl="1">
              <a:buNone/>
            </a:pPr>
            <a:r>
              <a:rPr lang="en-US" altLang="zh-CN" sz="1800" dirty="0"/>
              <a:t>set &lt;</a:t>
            </a:r>
            <a:r>
              <a:rPr lang="en-US" altLang="zh-CN" sz="1800" dirty="0" err="1">
                <a:solidFill>
                  <a:srgbClr val="0000FF"/>
                </a:solidFill>
              </a:rPr>
              <a:t>int</a:t>
            </a:r>
            <a:r>
              <a:rPr lang="en-US" altLang="zh-CN" sz="1800" dirty="0"/>
              <a:t>&gt; s; </a:t>
            </a:r>
            <a:r>
              <a:rPr lang="en-US" altLang="zh-CN" sz="1800" dirty="0">
                <a:solidFill>
                  <a:srgbClr val="0000FF"/>
                </a:solidFill>
              </a:rPr>
              <a:t>bool </a:t>
            </a:r>
            <a:r>
              <a:rPr lang="en-US" altLang="zh-CN" sz="1800" dirty="0"/>
              <a:t>b = </a:t>
            </a:r>
            <a:r>
              <a:rPr lang="en-US" altLang="zh-CN" sz="1800" dirty="0" err="1"/>
              <a:t>s.empty</a:t>
            </a:r>
            <a:r>
              <a:rPr lang="en-US" altLang="zh-CN" sz="1800" dirty="0"/>
              <a:t>( ); </a:t>
            </a:r>
            <a:r>
              <a:rPr lang="en-US" altLang="zh-CN" sz="1800" dirty="0">
                <a:solidFill>
                  <a:srgbClr val="339933"/>
                </a:solidFill>
              </a:rPr>
              <a:t>// </a:t>
            </a:r>
            <a:r>
              <a:rPr lang="zh-CN" altLang="en-US" sz="1800" dirty="0">
                <a:solidFill>
                  <a:srgbClr val="339933"/>
                </a:solidFill>
              </a:rPr>
              <a:t>结果</a:t>
            </a:r>
            <a:r>
              <a:rPr lang="en-US" altLang="zh-CN" sz="1800" dirty="0">
                <a:solidFill>
                  <a:srgbClr val="339933"/>
                </a:solidFill>
              </a:rPr>
              <a:t>b=true</a:t>
            </a:r>
          </a:p>
          <a:p>
            <a:r>
              <a:rPr lang="zh-CN" altLang="en-US" sz="2400" dirty="0"/>
              <a:t>函数</a:t>
            </a:r>
            <a:r>
              <a:rPr lang="en-US" altLang="zh-CN" sz="2400" dirty="0" err="1"/>
              <a:t>size_type</a:t>
            </a:r>
            <a:r>
              <a:rPr lang="en-US" altLang="zh-CN" sz="2400" dirty="0"/>
              <a:t> </a:t>
            </a:r>
            <a:r>
              <a:rPr lang="en-US" altLang="zh-CN" sz="2400" dirty="0" err="1"/>
              <a:t>max_size</a:t>
            </a:r>
            <a:r>
              <a:rPr lang="en-US" altLang="zh-CN" sz="2400" dirty="0"/>
              <a:t>( ) </a:t>
            </a:r>
            <a:r>
              <a:rPr lang="en-US" altLang="zh-CN" sz="2400" dirty="0" err="1"/>
              <a:t>const</a:t>
            </a:r>
            <a:endParaRPr lang="en-US" altLang="zh-CN" sz="2400" dirty="0"/>
          </a:p>
          <a:p>
            <a:pPr lvl="1"/>
            <a:r>
              <a:rPr lang="zh-CN" altLang="en-US" sz="1800" dirty="0"/>
              <a:t>返回集合所允许的最大长度。</a:t>
            </a:r>
          </a:p>
          <a:p>
            <a:pPr lvl="1"/>
            <a:r>
              <a:rPr lang="zh-CN" altLang="en-US" sz="1800" dirty="0"/>
              <a:t>示例</a:t>
            </a:r>
            <a:r>
              <a:rPr lang="en-US" altLang="zh-CN" sz="1800" dirty="0"/>
              <a:t>:</a:t>
            </a:r>
          </a:p>
          <a:p>
            <a:pPr lvl="1">
              <a:buNone/>
            </a:pPr>
            <a:r>
              <a:rPr lang="en-US" altLang="zh-CN" sz="1800" dirty="0"/>
              <a:t>set&lt;</a:t>
            </a:r>
            <a:r>
              <a:rPr lang="en-US" altLang="zh-CN" sz="1800" dirty="0" err="1">
                <a:solidFill>
                  <a:srgbClr val="0000FF"/>
                </a:solidFill>
              </a:rPr>
              <a:t>int</a:t>
            </a:r>
            <a:r>
              <a:rPr lang="en-US" altLang="zh-CN" sz="1800" dirty="0"/>
              <a:t>&gt; s;</a:t>
            </a:r>
          </a:p>
          <a:p>
            <a:pPr lvl="1">
              <a:buNone/>
            </a:pPr>
            <a:r>
              <a:rPr lang="en-US" altLang="zh-CN" sz="1800" dirty="0" err="1">
                <a:solidFill>
                  <a:srgbClr val="0000FF"/>
                </a:solidFill>
              </a:rPr>
              <a:t>int</a:t>
            </a:r>
            <a:r>
              <a:rPr lang="en-US" altLang="zh-CN" sz="1800" dirty="0">
                <a:solidFill>
                  <a:srgbClr val="0000FF"/>
                </a:solidFill>
              </a:rPr>
              <a:t> </a:t>
            </a:r>
            <a:r>
              <a:rPr lang="en-US" altLang="zh-CN" sz="1800" dirty="0" err="1"/>
              <a:t>i</a:t>
            </a:r>
            <a:r>
              <a:rPr lang="en-US" altLang="zh-CN" sz="1800" dirty="0"/>
              <a:t> = </a:t>
            </a:r>
            <a:r>
              <a:rPr lang="en-US" altLang="zh-CN" sz="1800" dirty="0" err="1"/>
              <a:t>s.max_size</a:t>
            </a:r>
            <a:r>
              <a:rPr lang="en-US" altLang="zh-CN" sz="1800" dirty="0"/>
              <a:t>( ); </a:t>
            </a:r>
            <a:r>
              <a:rPr lang="en-US" altLang="zh-CN" sz="1800" dirty="0">
                <a:solidFill>
                  <a:srgbClr val="339933"/>
                </a:solidFill>
              </a:rPr>
              <a:t>// </a:t>
            </a:r>
            <a:r>
              <a:rPr lang="zh-CN" altLang="en-US" sz="1800" dirty="0">
                <a:solidFill>
                  <a:srgbClr val="339933"/>
                </a:solidFill>
              </a:rPr>
              <a:t>结果示例</a:t>
            </a:r>
            <a:r>
              <a:rPr lang="en-US" altLang="zh-CN" sz="1800" dirty="0">
                <a:solidFill>
                  <a:srgbClr val="339933"/>
                </a:solidFill>
              </a:rPr>
              <a:t>: </a:t>
            </a:r>
            <a:r>
              <a:rPr lang="en-US" altLang="zh-CN" sz="1800" dirty="0" err="1">
                <a:solidFill>
                  <a:srgbClr val="339933"/>
                </a:solidFill>
              </a:rPr>
              <a:t>i</a:t>
            </a:r>
            <a:r>
              <a:rPr lang="en-US" altLang="zh-CN" sz="1800" dirty="0">
                <a:solidFill>
                  <a:srgbClr val="339933"/>
                </a:solidFill>
              </a:rPr>
              <a:t>=1073741823</a:t>
            </a:r>
          </a:p>
          <a:p>
            <a:r>
              <a:rPr lang="zh-CN" altLang="en-US" sz="2400" dirty="0"/>
              <a:t>函数</a:t>
            </a:r>
            <a:r>
              <a:rPr lang="en-US" altLang="zh-CN" sz="2400" dirty="0" err="1"/>
              <a:t>size_type</a:t>
            </a:r>
            <a:r>
              <a:rPr lang="en-US" altLang="zh-CN" sz="2400" dirty="0"/>
              <a:t> count(</a:t>
            </a:r>
            <a:r>
              <a:rPr lang="en-US" altLang="zh-CN" sz="2400" dirty="0" err="1"/>
              <a:t>const</a:t>
            </a:r>
            <a:r>
              <a:rPr lang="en-US" altLang="zh-CN" sz="2400" dirty="0"/>
              <a:t> </a:t>
            </a:r>
            <a:r>
              <a:rPr lang="en-US" altLang="zh-CN" sz="2400" dirty="0" err="1"/>
              <a:t>key_type</a:t>
            </a:r>
            <a:r>
              <a:rPr lang="en-US" altLang="zh-CN" sz="2400" dirty="0"/>
              <a:t>&amp; x) </a:t>
            </a:r>
            <a:r>
              <a:rPr lang="en-US" altLang="zh-CN" sz="2400" dirty="0" err="1"/>
              <a:t>const</a:t>
            </a:r>
            <a:endParaRPr lang="en-US" altLang="zh-CN" sz="2400" dirty="0"/>
          </a:p>
          <a:p>
            <a:pPr lvl="1"/>
            <a:r>
              <a:rPr lang="zh-CN" altLang="en-US" sz="1800" dirty="0"/>
              <a:t>如果在集合中存在关键字为</a:t>
            </a:r>
            <a:r>
              <a:rPr lang="en-US" altLang="zh-CN" sz="1800" dirty="0"/>
              <a:t>x</a:t>
            </a:r>
            <a:r>
              <a:rPr lang="zh-CN" altLang="en-US" sz="1800" dirty="0"/>
              <a:t>的元素，则返回</a:t>
            </a:r>
            <a:r>
              <a:rPr lang="en-US" altLang="zh-CN" sz="1800" dirty="0"/>
              <a:t>1</a:t>
            </a:r>
            <a:r>
              <a:rPr lang="zh-CN" altLang="en-US" sz="1800" dirty="0"/>
              <a:t>；否则，返回</a:t>
            </a:r>
            <a:r>
              <a:rPr lang="en-US" altLang="zh-CN" sz="1800" dirty="0"/>
              <a:t>0</a:t>
            </a:r>
            <a:r>
              <a:rPr lang="zh-CN" altLang="en-US" sz="1800" dirty="0"/>
              <a:t>。</a:t>
            </a:r>
          </a:p>
          <a:p>
            <a:pPr lvl="1"/>
            <a:r>
              <a:rPr lang="zh-CN" altLang="en-US" sz="1800" dirty="0"/>
              <a:t>示例</a:t>
            </a:r>
            <a:r>
              <a:rPr lang="en-US" altLang="zh-CN" sz="1800" dirty="0"/>
              <a:t>: set &lt;</a:t>
            </a:r>
            <a:r>
              <a:rPr lang="en-US" altLang="zh-CN" sz="1800" dirty="0" err="1">
                <a:solidFill>
                  <a:srgbClr val="0000FF"/>
                </a:solidFill>
              </a:rPr>
              <a:t>int</a:t>
            </a:r>
            <a:r>
              <a:rPr lang="en-US" altLang="zh-CN" sz="1800" dirty="0"/>
              <a:t>&gt; s; </a:t>
            </a:r>
            <a:r>
              <a:rPr lang="en-US" altLang="zh-CN" sz="1800" dirty="0" err="1"/>
              <a:t>s.insert</a:t>
            </a:r>
            <a:r>
              <a:rPr lang="en-US" altLang="zh-CN" sz="1800" dirty="0"/>
              <a:t>(1); </a:t>
            </a:r>
            <a:r>
              <a:rPr lang="en-US" altLang="zh-CN" sz="1800" dirty="0" err="1">
                <a:solidFill>
                  <a:srgbClr val="0000FF"/>
                </a:solidFill>
              </a:rPr>
              <a:t>int</a:t>
            </a:r>
            <a:r>
              <a:rPr lang="en-US" altLang="zh-CN" sz="1800" dirty="0">
                <a:solidFill>
                  <a:srgbClr val="0000FF"/>
                </a:solidFill>
              </a:rPr>
              <a:t> </a:t>
            </a:r>
            <a:r>
              <a:rPr lang="en-US" altLang="zh-CN" sz="1800" dirty="0" err="1"/>
              <a:t>i</a:t>
            </a:r>
            <a:r>
              <a:rPr lang="en-US" altLang="zh-CN" sz="1800" dirty="0"/>
              <a:t> = </a:t>
            </a:r>
            <a:r>
              <a:rPr lang="en-US" altLang="zh-CN" sz="1800" dirty="0" err="1"/>
              <a:t>s.count</a:t>
            </a:r>
            <a:r>
              <a:rPr lang="en-US" altLang="zh-CN" sz="1800" dirty="0"/>
              <a:t>(1); </a:t>
            </a:r>
            <a:r>
              <a:rPr lang="en-US" altLang="zh-CN" sz="1800" dirty="0">
                <a:solidFill>
                  <a:srgbClr val="339933"/>
                </a:solidFill>
              </a:rPr>
              <a:t>// </a:t>
            </a:r>
            <a:r>
              <a:rPr lang="zh-CN" altLang="en-US" sz="1800" dirty="0">
                <a:solidFill>
                  <a:srgbClr val="339933"/>
                </a:solidFill>
              </a:rPr>
              <a:t>结果</a:t>
            </a:r>
            <a:r>
              <a:rPr lang="en-US" altLang="zh-CN" sz="1800" dirty="0" err="1">
                <a:solidFill>
                  <a:srgbClr val="339933"/>
                </a:solidFill>
              </a:rPr>
              <a:t>i</a:t>
            </a:r>
            <a:r>
              <a:rPr lang="en-US" altLang="zh-CN" sz="1800" dirty="0">
                <a:solidFill>
                  <a:srgbClr val="339933"/>
                </a:solidFill>
              </a:rPr>
              <a:t>=1</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71542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51374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935273"/>
          </a:xfrm>
        </p:spPr>
        <p:txBody>
          <a:bodyPr/>
          <a:lstStyle/>
          <a:p>
            <a:r>
              <a:rPr lang="zh-CN" altLang="en-US" dirty="0"/>
              <a:t>集合关键字值比较</a:t>
            </a:r>
          </a:p>
        </p:txBody>
      </p:sp>
      <p:sp>
        <p:nvSpPr>
          <p:cNvPr id="3" name="内容占位符 2"/>
          <p:cNvSpPr>
            <a:spLocks noGrp="1"/>
          </p:cNvSpPr>
          <p:nvPr>
            <p:ph idx="1"/>
          </p:nvPr>
        </p:nvSpPr>
        <p:spPr>
          <a:xfrm>
            <a:off x="461963" y="914401"/>
            <a:ext cx="8220075" cy="5441950"/>
          </a:xfrm>
        </p:spPr>
        <p:txBody>
          <a:bodyPr>
            <a:normAutofit fontScale="92500" lnSpcReduction="10000"/>
          </a:bodyPr>
          <a:lstStyle/>
          <a:p>
            <a:pPr>
              <a:lnSpc>
                <a:spcPct val="110000"/>
              </a:lnSpc>
            </a:pPr>
            <a:r>
              <a:rPr lang="zh-CN" altLang="en-US" dirty="0"/>
              <a:t>函数</a:t>
            </a:r>
            <a:r>
              <a:rPr lang="en-US" altLang="zh-CN" dirty="0" err="1"/>
              <a:t>key_compare</a:t>
            </a:r>
            <a:r>
              <a:rPr lang="en-US" altLang="zh-CN" dirty="0"/>
              <a:t> </a:t>
            </a:r>
            <a:r>
              <a:rPr lang="en-US" altLang="zh-CN" dirty="0" err="1"/>
              <a:t>key_comp</a:t>
            </a:r>
            <a:r>
              <a:rPr lang="en-US" altLang="zh-CN" dirty="0"/>
              <a:t>( ) </a:t>
            </a:r>
            <a:r>
              <a:rPr lang="en-US" altLang="zh-CN" dirty="0" err="1"/>
              <a:t>const</a:t>
            </a:r>
            <a:endParaRPr lang="en-US" altLang="zh-CN" dirty="0"/>
          </a:p>
          <a:p>
            <a:pPr>
              <a:lnSpc>
                <a:spcPct val="110000"/>
              </a:lnSpc>
            </a:pPr>
            <a:r>
              <a:rPr lang="zh-CN" altLang="en-US" dirty="0"/>
              <a:t>函数</a:t>
            </a:r>
            <a:r>
              <a:rPr lang="en-US" altLang="zh-CN" dirty="0" err="1"/>
              <a:t>value_compare</a:t>
            </a:r>
            <a:r>
              <a:rPr lang="en-US" altLang="zh-CN" dirty="0"/>
              <a:t> </a:t>
            </a:r>
            <a:r>
              <a:rPr lang="en-US" altLang="zh-CN" dirty="0" err="1"/>
              <a:t>value_comp</a:t>
            </a:r>
            <a:r>
              <a:rPr lang="en-US" altLang="zh-CN" dirty="0"/>
              <a:t>( ) </a:t>
            </a:r>
            <a:r>
              <a:rPr lang="en-US" altLang="zh-CN" dirty="0" err="1"/>
              <a:t>const</a:t>
            </a:r>
            <a:endParaRPr lang="en-US" altLang="zh-CN" dirty="0"/>
          </a:p>
          <a:p>
            <a:pPr lvl="1">
              <a:lnSpc>
                <a:spcPct val="110000"/>
              </a:lnSpc>
            </a:pPr>
            <a:r>
              <a:rPr lang="zh-CN" altLang="en-US" sz="2400" dirty="0"/>
              <a:t>返回当前集合所用的比较函数对象。该对象定义了如下运算符</a:t>
            </a:r>
            <a:r>
              <a:rPr lang="en-US" altLang="zh-CN" sz="2400" dirty="0"/>
              <a:t>:</a:t>
            </a:r>
          </a:p>
          <a:p>
            <a:pPr lvl="1">
              <a:lnSpc>
                <a:spcPct val="110000"/>
              </a:lnSpc>
              <a:buNone/>
            </a:pPr>
            <a:r>
              <a:rPr lang="en-US" altLang="zh-CN" sz="2400" dirty="0"/>
              <a:t>bool operator( )(</a:t>
            </a:r>
            <a:r>
              <a:rPr lang="en-US" altLang="zh-CN" sz="2400" dirty="0" err="1"/>
              <a:t>const</a:t>
            </a:r>
            <a:r>
              <a:rPr lang="en-US" altLang="zh-CN" sz="2400" dirty="0"/>
              <a:t> Key&amp; x, </a:t>
            </a:r>
            <a:r>
              <a:rPr lang="en-US" altLang="zh-CN" sz="2400" dirty="0" err="1"/>
              <a:t>const</a:t>
            </a:r>
            <a:r>
              <a:rPr lang="en-US" altLang="zh-CN" sz="2400" dirty="0"/>
              <a:t> Key&amp;  y);</a:t>
            </a:r>
          </a:p>
          <a:p>
            <a:pPr lvl="1">
              <a:lnSpc>
                <a:spcPct val="110000"/>
              </a:lnSpc>
            </a:pPr>
            <a:r>
              <a:rPr lang="zh-CN" altLang="en-US" sz="2400" dirty="0"/>
              <a:t>注</a:t>
            </a:r>
            <a:r>
              <a:rPr lang="en-US" altLang="zh-CN" sz="2400" dirty="0"/>
              <a:t>: </a:t>
            </a:r>
            <a:r>
              <a:rPr lang="zh-CN" altLang="en-US" sz="2400" dirty="0"/>
              <a:t>类型</a:t>
            </a:r>
            <a:r>
              <a:rPr lang="en-US" altLang="zh-CN" sz="2400" dirty="0" err="1"/>
              <a:t>value_compare</a:t>
            </a:r>
            <a:r>
              <a:rPr lang="zh-CN" altLang="en-US" sz="2400" dirty="0"/>
              <a:t>与</a:t>
            </a:r>
            <a:r>
              <a:rPr lang="en-US" altLang="zh-CN" sz="2400" dirty="0" err="1"/>
              <a:t>key_compare</a:t>
            </a:r>
            <a:r>
              <a:rPr lang="zh-CN" altLang="en-US" sz="2400" dirty="0"/>
              <a:t>实际上是同一种类型。</a:t>
            </a:r>
          </a:p>
          <a:p>
            <a:pPr lvl="1">
              <a:lnSpc>
                <a:spcPct val="110000"/>
              </a:lnSpc>
            </a:pPr>
            <a:r>
              <a:rPr lang="zh-CN" altLang="en-US" sz="2400" dirty="0"/>
              <a:t>示例</a:t>
            </a:r>
            <a:r>
              <a:rPr lang="en-US" altLang="zh-CN" sz="2400" dirty="0"/>
              <a:t>:</a:t>
            </a:r>
          </a:p>
          <a:p>
            <a:pPr lvl="1">
              <a:lnSpc>
                <a:spcPct val="110000"/>
              </a:lnSpc>
              <a:buNone/>
            </a:pPr>
            <a:r>
              <a:rPr lang="en-US" altLang="zh-CN" sz="2400" dirty="0"/>
              <a:t>set&lt;</a:t>
            </a:r>
            <a:r>
              <a:rPr lang="en-US" altLang="zh-CN" sz="2400" dirty="0" err="1">
                <a:solidFill>
                  <a:srgbClr val="0000FF"/>
                </a:solidFill>
              </a:rPr>
              <a:t>int</a:t>
            </a:r>
            <a:r>
              <a:rPr lang="en-US" altLang="zh-CN" sz="2400" dirty="0"/>
              <a:t>&gt; s;</a:t>
            </a:r>
          </a:p>
          <a:p>
            <a:pPr lvl="1">
              <a:lnSpc>
                <a:spcPct val="110000"/>
              </a:lnSpc>
              <a:buNone/>
            </a:pPr>
            <a:r>
              <a:rPr lang="en-US" altLang="zh-CN" sz="2400" dirty="0"/>
              <a:t>set&lt;</a:t>
            </a:r>
            <a:r>
              <a:rPr lang="en-US" altLang="zh-CN" sz="2400" dirty="0" err="1">
                <a:solidFill>
                  <a:srgbClr val="0000FF"/>
                </a:solidFill>
              </a:rPr>
              <a:t>int</a:t>
            </a:r>
            <a:r>
              <a:rPr lang="en-US" altLang="zh-CN" sz="2400" dirty="0"/>
              <a:t>&gt;::</a:t>
            </a:r>
            <a:r>
              <a:rPr lang="en-US" altLang="zh-CN" sz="2400" dirty="0" err="1"/>
              <a:t>value_compare</a:t>
            </a:r>
            <a:r>
              <a:rPr lang="en-US" altLang="zh-CN" sz="2400" dirty="0"/>
              <a:t> kc = </a:t>
            </a:r>
            <a:r>
              <a:rPr lang="en-US" altLang="zh-CN" sz="2400" dirty="0" err="1"/>
              <a:t>s.value_comp</a:t>
            </a:r>
            <a:r>
              <a:rPr lang="en-US" altLang="zh-CN" sz="2400" dirty="0"/>
              <a:t>( ) ;</a:t>
            </a:r>
          </a:p>
          <a:p>
            <a:pPr lvl="1">
              <a:lnSpc>
                <a:spcPct val="110000"/>
              </a:lnSpc>
              <a:buNone/>
            </a:pPr>
            <a:r>
              <a:rPr lang="en-US" altLang="zh-CN" sz="2400" dirty="0">
                <a:solidFill>
                  <a:srgbClr val="0000FF"/>
                </a:solidFill>
              </a:rPr>
              <a:t>bool </a:t>
            </a:r>
            <a:r>
              <a:rPr lang="en-US" altLang="zh-CN" sz="2400" dirty="0"/>
              <a:t>r  = kc( 2, 3 ) ;</a:t>
            </a:r>
          </a:p>
          <a:p>
            <a:pPr lvl="1">
              <a:lnSpc>
                <a:spcPct val="110000"/>
              </a:lnSpc>
              <a:buNone/>
            </a:pPr>
            <a:r>
              <a:rPr lang="en-US" altLang="zh-CN" sz="2400" dirty="0">
                <a:solidFill>
                  <a:srgbClr val="0000FF"/>
                </a:solidFill>
              </a:rPr>
              <a:t>if</a:t>
            </a:r>
            <a:r>
              <a:rPr lang="en-US" altLang="zh-CN" sz="2400" dirty="0">
                <a:solidFill>
                  <a:schemeClr val="accent2"/>
                </a:solidFill>
              </a:rPr>
              <a:t> </a:t>
            </a:r>
            <a:r>
              <a:rPr lang="en-US" altLang="zh-CN" sz="2400" dirty="0"/>
              <a:t>(r==</a:t>
            </a:r>
            <a:r>
              <a:rPr lang="en-US" altLang="zh-CN" sz="2400" dirty="0">
                <a:solidFill>
                  <a:srgbClr val="0000FF"/>
                </a:solidFill>
              </a:rPr>
              <a:t>true</a:t>
            </a:r>
            <a:r>
              <a:rPr lang="en-US" altLang="zh-CN" sz="2400" dirty="0"/>
              <a:t>) </a:t>
            </a:r>
            <a:r>
              <a:rPr lang="en-US" altLang="zh-CN" sz="2400" dirty="0">
                <a:solidFill>
                  <a:srgbClr val="339933"/>
                </a:solidFill>
              </a:rPr>
              <a:t>// </a:t>
            </a:r>
            <a:r>
              <a:rPr lang="zh-CN" altLang="en-US" sz="2400" dirty="0">
                <a:solidFill>
                  <a:srgbClr val="339933"/>
                </a:solidFill>
              </a:rPr>
              <a:t>因为</a:t>
            </a:r>
            <a:r>
              <a:rPr lang="en-US" altLang="zh-CN" sz="2400" dirty="0">
                <a:solidFill>
                  <a:srgbClr val="339933"/>
                </a:solidFill>
              </a:rPr>
              <a:t>2&lt;3</a:t>
            </a:r>
            <a:r>
              <a:rPr lang="zh-CN" altLang="en-US" sz="2400" dirty="0">
                <a:solidFill>
                  <a:srgbClr val="339933"/>
                </a:solidFill>
              </a:rPr>
              <a:t>，所以下面输出</a:t>
            </a:r>
            <a:r>
              <a:rPr lang="en-US" altLang="zh-CN" sz="2400" dirty="0">
                <a:solidFill>
                  <a:srgbClr val="339933"/>
                </a:solidFill>
              </a:rPr>
              <a:t>true.</a:t>
            </a:r>
          </a:p>
          <a:p>
            <a:pPr lvl="1">
              <a:lnSpc>
                <a:spcPct val="110000"/>
              </a:lnSpc>
              <a:buNone/>
            </a:pPr>
            <a:r>
              <a:rPr lang="en-US" altLang="zh-CN" sz="2400" dirty="0"/>
              <a:t>    </a:t>
            </a:r>
            <a:r>
              <a:rPr lang="en-US" altLang="zh-CN" sz="2400" dirty="0" err="1"/>
              <a:t>cout</a:t>
            </a:r>
            <a:r>
              <a:rPr lang="en-US" altLang="zh-CN" sz="2400" dirty="0"/>
              <a:t> &lt;&lt; </a:t>
            </a:r>
            <a:r>
              <a:rPr lang="en-US" altLang="zh-CN" sz="2400" dirty="0">
                <a:solidFill>
                  <a:srgbClr val="A30021"/>
                </a:solidFill>
              </a:rPr>
              <a:t>"true."</a:t>
            </a:r>
            <a:r>
              <a:rPr lang="en-US" altLang="zh-CN" sz="2400" dirty="0"/>
              <a:t> &lt;&lt; </a:t>
            </a:r>
            <a:r>
              <a:rPr lang="en-US" altLang="zh-CN" sz="2400" dirty="0" err="1"/>
              <a:t>endl</a:t>
            </a:r>
            <a:r>
              <a:rPr lang="en-US" altLang="zh-CN" sz="2400" dirty="0"/>
              <a:t>;</a:t>
            </a:r>
          </a:p>
          <a:p>
            <a:pPr lvl="1">
              <a:lnSpc>
                <a:spcPct val="110000"/>
              </a:lnSpc>
              <a:buNone/>
            </a:pPr>
            <a:r>
              <a:rPr lang="en-US" altLang="zh-CN" sz="2400" dirty="0">
                <a:solidFill>
                  <a:srgbClr val="0000FF"/>
                </a:solidFill>
              </a:rPr>
              <a:t>else </a:t>
            </a:r>
            <a:r>
              <a:rPr lang="en-US" altLang="zh-CN" sz="2400" dirty="0" err="1"/>
              <a:t>cout</a:t>
            </a:r>
            <a:r>
              <a:rPr lang="en-US" altLang="zh-CN" sz="2400" dirty="0"/>
              <a:t> &lt;&lt; </a:t>
            </a:r>
            <a:r>
              <a:rPr lang="en-US" altLang="zh-CN" sz="2400" dirty="0">
                <a:solidFill>
                  <a:srgbClr val="A30021"/>
                </a:solidFill>
              </a:rPr>
              <a:t>"false."</a:t>
            </a:r>
            <a:r>
              <a:rPr lang="en-US" altLang="zh-CN" sz="2400" dirty="0"/>
              <a:t> &lt;&lt; </a:t>
            </a:r>
            <a:r>
              <a:rPr lang="en-US" altLang="zh-CN" sz="2400" dirty="0" err="1"/>
              <a:t>endl</a:t>
            </a:r>
            <a:r>
              <a:rPr lang="en-US" altLang="zh-CN" sz="2400" dirty="0"/>
              <a:t>;</a:t>
            </a:r>
            <a:endParaRPr lang="en-US" altLang="zh-CN" sz="2400" dirty="0">
              <a:solidFill>
                <a:srgbClr val="339933"/>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93844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72957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获取集合的正向迭代器</a:t>
            </a:r>
          </a:p>
        </p:txBody>
      </p:sp>
      <p:sp>
        <p:nvSpPr>
          <p:cNvPr id="3" name="内容占位符 2"/>
          <p:cNvSpPr>
            <a:spLocks noGrp="1"/>
          </p:cNvSpPr>
          <p:nvPr>
            <p:ph idx="1"/>
          </p:nvPr>
        </p:nvSpPr>
        <p:spPr/>
        <p:txBody>
          <a:bodyPr/>
          <a:lstStyle/>
          <a:p>
            <a:r>
              <a:rPr lang="zh-CN" altLang="en-US" sz="2000" dirty="0"/>
              <a:t>函数</a:t>
            </a:r>
            <a:r>
              <a:rPr lang="en-US" altLang="zh-CN" sz="2000" dirty="0"/>
              <a:t>iterator begin( )</a:t>
            </a:r>
          </a:p>
          <a:p>
            <a:pPr lvl="1"/>
            <a:r>
              <a:rPr lang="zh-CN" altLang="en-US" sz="1800" dirty="0"/>
              <a:t>返回第一个元素所对应的迭代器。</a:t>
            </a:r>
          </a:p>
          <a:p>
            <a:pPr lvl="1"/>
            <a:r>
              <a:rPr lang="zh-CN" altLang="en-US" sz="1800" dirty="0"/>
              <a:t>示例</a:t>
            </a:r>
            <a:r>
              <a:rPr lang="en-US" altLang="zh-CN" sz="1800" dirty="0"/>
              <a:t>:</a:t>
            </a:r>
          </a:p>
          <a:p>
            <a:pPr lvl="1">
              <a:buNone/>
            </a:pPr>
            <a:r>
              <a:rPr lang="en-US" altLang="zh-CN" sz="1800" dirty="0"/>
              <a:t>set &lt;</a:t>
            </a:r>
            <a:r>
              <a:rPr lang="en-US" altLang="zh-CN" sz="1800" dirty="0" err="1">
                <a:solidFill>
                  <a:srgbClr val="0000FF"/>
                </a:solidFill>
              </a:rPr>
              <a:t>int</a:t>
            </a:r>
            <a:r>
              <a:rPr lang="en-US" altLang="zh-CN" sz="1800" dirty="0"/>
              <a:t>&gt; s; </a:t>
            </a:r>
            <a:r>
              <a:rPr lang="en-US" altLang="zh-CN" sz="1800" dirty="0" err="1"/>
              <a:t>s.insert</a:t>
            </a:r>
            <a:r>
              <a:rPr lang="en-US" altLang="zh-CN" sz="1800" dirty="0"/>
              <a:t>(1); </a:t>
            </a:r>
            <a:r>
              <a:rPr lang="en-US" altLang="zh-CN" sz="1800" dirty="0" err="1"/>
              <a:t>s.insert</a:t>
            </a:r>
            <a:r>
              <a:rPr lang="en-US" altLang="zh-CN" sz="1800" dirty="0"/>
              <a:t>(2);</a:t>
            </a:r>
          </a:p>
          <a:p>
            <a:pPr lvl="1">
              <a:buNone/>
            </a:pPr>
            <a:r>
              <a:rPr lang="en-US" altLang="zh-CN" sz="1800" dirty="0"/>
              <a:t>set &lt;</a:t>
            </a:r>
            <a:r>
              <a:rPr lang="en-US" altLang="zh-CN" sz="1800" dirty="0" err="1">
                <a:solidFill>
                  <a:srgbClr val="0000FF"/>
                </a:solidFill>
              </a:rPr>
              <a:t>int</a:t>
            </a:r>
            <a:r>
              <a:rPr lang="en-US" altLang="zh-CN" sz="1800" dirty="0"/>
              <a:t>&gt;::iterator </a:t>
            </a:r>
            <a:r>
              <a:rPr lang="en-US" altLang="zh-CN" sz="1800" dirty="0" err="1"/>
              <a:t>st</a:t>
            </a:r>
            <a:r>
              <a:rPr lang="en-US" altLang="zh-CN" sz="1800" dirty="0"/>
              <a:t>=</a:t>
            </a:r>
            <a:r>
              <a:rPr lang="en-US" altLang="zh-CN" sz="1800" dirty="0" err="1"/>
              <a:t>s.begin</a:t>
            </a:r>
            <a:r>
              <a:rPr lang="en-US" altLang="zh-CN" sz="1800" dirty="0"/>
              <a:t>( </a:t>
            </a:r>
            <a:r>
              <a:rPr lang="en-US" altLang="zh-CN" sz="1800" dirty="0" smtClean="0"/>
              <a:t>); </a:t>
            </a:r>
            <a:r>
              <a:rPr lang="en-US" altLang="zh-CN" sz="1800" dirty="0" smtClean="0">
                <a:solidFill>
                  <a:srgbClr val="339933"/>
                </a:solidFill>
              </a:rPr>
              <a:t>// </a:t>
            </a:r>
            <a:r>
              <a:rPr lang="en-US" altLang="zh-CN" sz="1800" dirty="0">
                <a:solidFill>
                  <a:srgbClr val="339933"/>
                </a:solidFill>
              </a:rPr>
              <a:t>*</a:t>
            </a:r>
            <a:r>
              <a:rPr lang="en-US" altLang="zh-CN" sz="1800" dirty="0" err="1">
                <a:solidFill>
                  <a:srgbClr val="339933"/>
                </a:solidFill>
              </a:rPr>
              <a:t>st</a:t>
            </a:r>
            <a:r>
              <a:rPr lang="en-US" altLang="zh-CN" sz="1800" dirty="0">
                <a:solidFill>
                  <a:srgbClr val="339933"/>
                </a:solidFill>
              </a:rPr>
              <a:t>=0; </a:t>
            </a:r>
            <a:r>
              <a:rPr lang="zh-CN" altLang="en-US" sz="1800" dirty="0">
                <a:solidFill>
                  <a:srgbClr val="339933"/>
                </a:solidFill>
              </a:rPr>
              <a:t>这是不允许的</a:t>
            </a:r>
            <a:r>
              <a:rPr lang="en-US" altLang="zh-CN" sz="1800" dirty="0">
                <a:solidFill>
                  <a:srgbClr val="339933"/>
                </a:solidFill>
              </a:rPr>
              <a:t>(</a:t>
            </a:r>
            <a:r>
              <a:rPr lang="zh-CN" altLang="en-US" sz="1800" dirty="0">
                <a:solidFill>
                  <a:srgbClr val="339933"/>
                </a:solidFill>
              </a:rPr>
              <a:t>不能给常量赋值</a:t>
            </a:r>
            <a:r>
              <a:rPr lang="en-US" altLang="zh-CN" sz="1800" dirty="0">
                <a:solidFill>
                  <a:srgbClr val="339933"/>
                </a:solidFill>
              </a:rPr>
              <a:t>)</a:t>
            </a:r>
          </a:p>
          <a:p>
            <a:r>
              <a:rPr lang="zh-CN" altLang="en-US" sz="2000" dirty="0"/>
              <a:t>函数</a:t>
            </a:r>
            <a:r>
              <a:rPr lang="en-US" altLang="zh-CN" sz="2000" dirty="0"/>
              <a:t>iterator end( )</a:t>
            </a:r>
          </a:p>
          <a:p>
            <a:pPr lvl="1"/>
            <a:r>
              <a:rPr lang="zh-CN" altLang="en-US" sz="1800" dirty="0"/>
              <a:t>返回在最后一个元素之后的迭代器。</a:t>
            </a:r>
          </a:p>
          <a:p>
            <a:pPr lvl="1"/>
            <a:r>
              <a:rPr lang="zh-CN" altLang="en-US" sz="1800" dirty="0"/>
              <a:t>示例</a:t>
            </a:r>
            <a:r>
              <a:rPr lang="en-US" altLang="zh-CN" sz="1800" dirty="0"/>
              <a:t>:</a:t>
            </a:r>
          </a:p>
          <a:p>
            <a:pPr lvl="1">
              <a:buNone/>
            </a:pPr>
            <a:r>
              <a:rPr lang="en-US" altLang="zh-CN" sz="1800" dirty="0"/>
              <a:t>set &lt;</a:t>
            </a:r>
            <a:r>
              <a:rPr lang="en-US" altLang="zh-CN" sz="1800" dirty="0" err="1">
                <a:solidFill>
                  <a:srgbClr val="0000FF"/>
                </a:solidFill>
              </a:rPr>
              <a:t>int</a:t>
            </a:r>
            <a:r>
              <a:rPr lang="en-US" altLang="zh-CN" sz="1800" dirty="0"/>
              <a:t>&gt; s; </a:t>
            </a:r>
            <a:r>
              <a:rPr lang="en-US" altLang="zh-CN" sz="1800" dirty="0" err="1"/>
              <a:t>s.insert</a:t>
            </a:r>
            <a:r>
              <a:rPr lang="en-US" altLang="zh-CN" sz="1800" dirty="0"/>
              <a:t>(1); </a:t>
            </a:r>
            <a:r>
              <a:rPr lang="en-US" altLang="zh-CN" sz="1800" dirty="0" err="1"/>
              <a:t>s.insert</a:t>
            </a:r>
            <a:r>
              <a:rPr lang="en-US" altLang="zh-CN" sz="1800" dirty="0"/>
              <a:t>(2);</a:t>
            </a:r>
          </a:p>
          <a:p>
            <a:pPr lvl="1">
              <a:buNone/>
            </a:pPr>
            <a:r>
              <a:rPr lang="en-US" altLang="zh-CN" sz="1800" dirty="0"/>
              <a:t>set &lt;</a:t>
            </a:r>
            <a:r>
              <a:rPr lang="en-US" altLang="zh-CN" sz="1800" dirty="0" err="1">
                <a:solidFill>
                  <a:srgbClr val="0000FF"/>
                </a:solidFill>
              </a:rPr>
              <a:t>int</a:t>
            </a:r>
            <a:r>
              <a:rPr lang="en-US" altLang="zh-CN" sz="1800" dirty="0"/>
              <a:t>&gt; :: iterator </a:t>
            </a:r>
            <a:r>
              <a:rPr lang="en-US" altLang="zh-CN" sz="1800" dirty="0" err="1"/>
              <a:t>st</a:t>
            </a:r>
            <a:r>
              <a:rPr lang="en-US" altLang="zh-CN" sz="1800" dirty="0"/>
              <a:t> = </a:t>
            </a:r>
            <a:r>
              <a:rPr lang="en-US" altLang="zh-CN" sz="1800" dirty="0" err="1"/>
              <a:t>s.end</a:t>
            </a:r>
            <a:r>
              <a:rPr lang="en-US" altLang="zh-CN" sz="1800" dirty="0"/>
              <a:t>( );</a:t>
            </a:r>
          </a:p>
          <a:p>
            <a:pPr lvl="1">
              <a:buNone/>
            </a:pPr>
            <a:r>
              <a:rPr lang="en-US" altLang="zh-CN" sz="1800" dirty="0" err="1"/>
              <a:t>st</a:t>
            </a:r>
            <a:r>
              <a:rPr lang="en-US" altLang="zh-CN" sz="1800" dirty="0"/>
              <a:t>--; </a:t>
            </a:r>
            <a:r>
              <a:rPr lang="en-US" altLang="zh-CN" sz="1800" dirty="0">
                <a:solidFill>
                  <a:srgbClr val="339933"/>
                </a:solidFill>
              </a:rPr>
              <a:t>// </a:t>
            </a:r>
            <a:r>
              <a:rPr lang="zh-CN" altLang="en-US" sz="1800" dirty="0">
                <a:solidFill>
                  <a:srgbClr val="339933"/>
                </a:solidFill>
              </a:rPr>
              <a:t>使得</a:t>
            </a:r>
            <a:r>
              <a:rPr lang="en-US" altLang="zh-CN" sz="1800" dirty="0" err="1">
                <a:solidFill>
                  <a:srgbClr val="339933"/>
                </a:solidFill>
              </a:rPr>
              <a:t>st</a:t>
            </a:r>
            <a:r>
              <a:rPr lang="zh-CN" altLang="en-US" sz="1800" dirty="0">
                <a:solidFill>
                  <a:srgbClr val="339933"/>
                </a:solidFill>
              </a:rPr>
              <a:t>指向最后一个元素</a:t>
            </a:r>
          </a:p>
          <a:p>
            <a:pPr lvl="1">
              <a:buNone/>
            </a:pPr>
            <a:r>
              <a:rPr lang="en-US" altLang="zh-CN" sz="1800" dirty="0" err="1"/>
              <a:t>cout</a:t>
            </a:r>
            <a:r>
              <a:rPr lang="en-US" altLang="zh-CN" sz="1800" dirty="0"/>
              <a:t> &lt;&lt; </a:t>
            </a:r>
            <a:r>
              <a:rPr lang="en-US" altLang="zh-CN" sz="1800" dirty="0">
                <a:solidFill>
                  <a:srgbClr val="A30021"/>
                </a:solidFill>
              </a:rPr>
              <a:t>"*</a:t>
            </a:r>
            <a:r>
              <a:rPr lang="en-US" altLang="zh-CN" sz="1800" dirty="0" err="1">
                <a:solidFill>
                  <a:srgbClr val="A30021"/>
                </a:solidFill>
              </a:rPr>
              <a:t>st</a:t>
            </a:r>
            <a:r>
              <a:rPr lang="en-US" altLang="zh-CN" sz="1800" dirty="0">
                <a:solidFill>
                  <a:srgbClr val="A30021"/>
                </a:solidFill>
              </a:rPr>
              <a:t>="</a:t>
            </a:r>
            <a:r>
              <a:rPr lang="en-US" altLang="zh-CN" sz="1800" dirty="0"/>
              <a:t> &lt;&lt; *</a:t>
            </a:r>
            <a:r>
              <a:rPr lang="en-US" altLang="zh-CN" sz="1800" dirty="0" err="1"/>
              <a:t>st</a:t>
            </a:r>
            <a:r>
              <a:rPr lang="en-US" altLang="zh-CN" sz="1800" dirty="0"/>
              <a:t> &lt;&lt; </a:t>
            </a:r>
            <a:r>
              <a:rPr lang="en-US" altLang="zh-CN" sz="1800" dirty="0" err="1"/>
              <a:t>endl</a:t>
            </a:r>
            <a:r>
              <a:rPr lang="en-US" altLang="zh-CN" sz="1800" dirty="0"/>
              <a:t>;</a:t>
            </a:r>
            <a:endParaRPr lang="en-US" altLang="zh-CN" sz="1800" dirty="0">
              <a:solidFill>
                <a:srgbClr val="339933"/>
              </a:solidFill>
            </a:endParaRPr>
          </a:p>
          <a:p>
            <a:r>
              <a:rPr lang="zh-CN" altLang="en-US" sz="2000" dirty="0"/>
              <a:t>如果集合的长度为</a:t>
            </a:r>
            <a:r>
              <a:rPr lang="en-US" altLang="zh-CN" sz="2000" dirty="0"/>
              <a:t>0</a:t>
            </a:r>
            <a:r>
              <a:rPr lang="zh-CN" altLang="en-US" sz="2000" dirty="0"/>
              <a:t>，则函数</a:t>
            </a:r>
            <a:r>
              <a:rPr lang="en-US" altLang="zh-CN" sz="2000" dirty="0"/>
              <a:t>begin( )</a:t>
            </a:r>
            <a:r>
              <a:rPr lang="zh-CN" altLang="en-US" sz="2000" dirty="0"/>
              <a:t>与</a:t>
            </a:r>
            <a:r>
              <a:rPr lang="zh-CN" altLang="zh-CN" sz="2000" dirty="0"/>
              <a:t>end( )</a:t>
            </a:r>
            <a:r>
              <a:rPr lang="zh-CN" altLang="en-US" sz="2000" dirty="0"/>
              <a:t>的返回值相等。</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6"/>
          <p:cNvSpPr>
            <a:spLocks/>
          </p:cNvSpPr>
          <p:nvPr/>
        </p:nvSpPr>
        <p:spPr bwMode="auto">
          <a:xfrm>
            <a:off x="5493542" y="1763519"/>
            <a:ext cx="3167063" cy="476250"/>
          </a:xfrm>
          <a:prstGeom prst="borderCallout2">
            <a:avLst>
              <a:gd name="adj1" fmla="val 24000"/>
              <a:gd name="adj2" fmla="val -2407"/>
              <a:gd name="adj3" fmla="val 24000"/>
              <a:gd name="adj4" fmla="val -14986"/>
              <a:gd name="adj5" fmla="val 238333"/>
              <a:gd name="adj6" fmla="val -26116"/>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ea typeface="楷体_GB2312" pitchFamily="49" charset="-122"/>
              </a:rPr>
              <a:t>不允许修改迭代器的内容。</a:t>
            </a:r>
          </a:p>
        </p:txBody>
      </p:sp>
    </p:spTree>
    <p:extLst>
      <p:ext uri="{BB962C8B-B14F-4D97-AF65-F5344CB8AC3E}">
        <p14:creationId xmlns:p14="http://schemas.microsoft.com/office/powerpoint/2010/main" val="23004607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zh-CN" altLang="zh-CN" dirty="0"/>
              <a:t>集合</a:t>
            </a:r>
            <a:r>
              <a:rPr lang="zh-CN" altLang="en-US" dirty="0"/>
              <a:t>的逆序迭代器</a:t>
            </a:r>
          </a:p>
        </p:txBody>
      </p:sp>
      <p:sp>
        <p:nvSpPr>
          <p:cNvPr id="3" name="内容占位符 2"/>
          <p:cNvSpPr>
            <a:spLocks noGrp="1"/>
          </p:cNvSpPr>
          <p:nvPr>
            <p:ph idx="1"/>
          </p:nvPr>
        </p:nvSpPr>
        <p:spPr>
          <a:xfrm>
            <a:off x="461963" y="1328739"/>
            <a:ext cx="8220075" cy="5027612"/>
          </a:xfrm>
        </p:spPr>
        <p:txBody>
          <a:bodyPr>
            <a:normAutofit/>
          </a:bodyPr>
          <a:lstStyle/>
          <a:p>
            <a:r>
              <a:rPr lang="zh-CN" altLang="en-US" sz="2400" dirty="0"/>
              <a:t>函数</a:t>
            </a:r>
            <a:r>
              <a:rPr lang="en-US" altLang="zh-CN" sz="2400" dirty="0" err="1"/>
              <a:t>reverse_iterator</a:t>
            </a:r>
            <a:r>
              <a:rPr lang="en-US" altLang="zh-CN" sz="2400" dirty="0"/>
              <a:t> </a:t>
            </a:r>
            <a:r>
              <a:rPr lang="en-US" altLang="zh-CN" sz="2400" dirty="0" err="1"/>
              <a:t>rbegin</a:t>
            </a:r>
            <a:r>
              <a:rPr lang="en-US" altLang="zh-CN" sz="2400" dirty="0"/>
              <a:t>( )</a:t>
            </a:r>
          </a:p>
          <a:p>
            <a:pPr lvl="1"/>
            <a:r>
              <a:rPr lang="zh-CN" altLang="en-US" sz="2000" dirty="0"/>
              <a:t>返回逆序的第一个元素所对应的迭代器。</a:t>
            </a:r>
          </a:p>
          <a:p>
            <a:pPr lvl="1"/>
            <a:r>
              <a:rPr lang="zh-CN" altLang="en-US" sz="2000" dirty="0"/>
              <a:t>示例</a:t>
            </a:r>
            <a:r>
              <a:rPr lang="en-US" altLang="zh-CN" sz="2000" dirty="0"/>
              <a:t>:</a:t>
            </a:r>
          </a:p>
          <a:p>
            <a:pPr lvl="1">
              <a:buNone/>
            </a:pPr>
            <a:r>
              <a:rPr lang="en-US" altLang="zh-CN" sz="2000" dirty="0"/>
              <a:t>set&lt;</a:t>
            </a:r>
            <a:r>
              <a:rPr lang="en-US" altLang="zh-CN" sz="2000" dirty="0" err="1">
                <a:solidFill>
                  <a:srgbClr val="0000FF"/>
                </a:solidFill>
              </a:rPr>
              <a:t>int</a:t>
            </a:r>
            <a:r>
              <a:rPr lang="en-US" altLang="zh-CN" sz="2000" dirty="0"/>
              <a:t>&gt; s; </a:t>
            </a:r>
            <a:r>
              <a:rPr lang="en-US" altLang="zh-CN" sz="2000" dirty="0" err="1"/>
              <a:t>s.insert</a:t>
            </a:r>
            <a:r>
              <a:rPr lang="en-US" altLang="zh-CN" sz="2000" dirty="0"/>
              <a:t>(10); </a:t>
            </a:r>
            <a:r>
              <a:rPr lang="en-US" altLang="zh-CN" sz="2000" dirty="0" err="1"/>
              <a:t>s.insert</a:t>
            </a:r>
            <a:r>
              <a:rPr lang="en-US" altLang="zh-CN" sz="2000" dirty="0"/>
              <a:t>(20); </a:t>
            </a:r>
            <a:r>
              <a:rPr lang="en-US" altLang="zh-CN" sz="2000" dirty="0" err="1"/>
              <a:t>s.insert</a:t>
            </a:r>
            <a:r>
              <a:rPr lang="en-US" altLang="zh-CN" sz="2000" dirty="0"/>
              <a:t>(30);</a:t>
            </a:r>
          </a:p>
          <a:p>
            <a:pPr lvl="1">
              <a:buNone/>
            </a:pPr>
            <a:r>
              <a:rPr lang="en-US" altLang="zh-CN" sz="2000" dirty="0"/>
              <a:t>set&lt;</a:t>
            </a:r>
            <a:r>
              <a:rPr lang="en-US" altLang="zh-CN" sz="2000" dirty="0" err="1">
                <a:solidFill>
                  <a:srgbClr val="0000FF"/>
                </a:solidFill>
              </a:rPr>
              <a:t>int</a:t>
            </a:r>
            <a:r>
              <a:rPr lang="en-US" altLang="zh-CN" sz="2000" dirty="0"/>
              <a:t>&gt;::</a:t>
            </a:r>
            <a:r>
              <a:rPr lang="en-US" altLang="zh-CN" sz="2000" dirty="0" err="1"/>
              <a:t>reverse_iterator</a:t>
            </a:r>
            <a:r>
              <a:rPr lang="en-US" altLang="zh-CN" sz="2000" dirty="0"/>
              <a:t> </a:t>
            </a:r>
            <a:r>
              <a:rPr lang="en-US" altLang="zh-CN" sz="2000" dirty="0" err="1"/>
              <a:t>st</a:t>
            </a:r>
            <a:r>
              <a:rPr lang="en-US" altLang="zh-CN" sz="2000" dirty="0"/>
              <a:t> = </a:t>
            </a:r>
            <a:r>
              <a:rPr lang="en-US" altLang="zh-CN" sz="2000" dirty="0" err="1"/>
              <a:t>s.rbegin</a:t>
            </a:r>
            <a:r>
              <a:rPr lang="en-US" altLang="zh-CN" sz="2000" dirty="0"/>
              <a:t>( );</a:t>
            </a:r>
          </a:p>
          <a:p>
            <a:pPr lvl="1">
              <a:buNone/>
            </a:pPr>
            <a:r>
              <a:rPr lang="en-US" altLang="zh-CN" sz="2000" dirty="0" err="1"/>
              <a:t>cout</a:t>
            </a:r>
            <a:r>
              <a:rPr lang="en-US" altLang="zh-CN" sz="2000" dirty="0"/>
              <a:t> &lt;&lt; *</a:t>
            </a:r>
            <a:r>
              <a:rPr lang="en-US" altLang="zh-CN" sz="2000" dirty="0" err="1"/>
              <a:t>st</a:t>
            </a:r>
            <a:r>
              <a:rPr lang="en-US" altLang="zh-CN" sz="2000" dirty="0"/>
              <a:t> &lt;&lt; </a:t>
            </a:r>
            <a:r>
              <a:rPr lang="en-US" altLang="zh-CN" sz="2000" dirty="0" err="1"/>
              <a:t>endl</a:t>
            </a:r>
            <a:r>
              <a:rPr lang="en-US" altLang="zh-CN" sz="2000" dirty="0"/>
              <a:t>; </a:t>
            </a:r>
            <a:r>
              <a:rPr lang="en-US" altLang="zh-CN" sz="2000" dirty="0">
                <a:solidFill>
                  <a:srgbClr val="339933"/>
                </a:solidFill>
              </a:rPr>
              <a:t>// </a:t>
            </a:r>
            <a:r>
              <a:rPr lang="zh-CN" altLang="en-US" sz="2000" dirty="0">
                <a:solidFill>
                  <a:srgbClr val="339933"/>
                </a:solidFill>
              </a:rPr>
              <a:t>输出</a:t>
            </a:r>
            <a:r>
              <a:rPr lang="en-US" altLang="zh-CN" sz="2000" dirty="0">
                <a:solidFill>
                  <a:srgbClr val="339933"/>
                </a:solidFill>
              </a:rPr>
              <a:t>30</a:t>
            </a:r>
          </a:p>
          <a:p>
            <a:r>
              <a:rPr lang="zh-CN" altLang="en-US" sz="2400" dirty="0"/>
              <a:t>函数</a:t>
            </a:r>
            <a:r>
              <a:rPr lang="en-US" altLang="zh-CN" sz="2400" dirty="0" err="1"/>
              <a:t>reverse_iterator</a:t>
            </a:r>
            <a:r>
              <a:rPr lang="en-US" altLang="zh-CN" sz="2400" dirty="0"/>
              <a:t> rend( )</a:t>
            </a:r>
          </a:p>
          <a:p>
            <a:pPr lvl="1"/>
            <a:r>
              <a:rPr lang="zh-CN" altLang="en-US" sz="2000" dirty="0"/>
              <a:t>返回逆序的在最后一个元素之后的迭代器。</a:t>
            </a:r>
          </a:p>
          <a:p>
            <a:pPr lvl="1"/>
            <a:r>
              <a:rPr lang="zh-CN" altLang="en-US" sz="2000" dirty="0"/>
              <a:t>示例</a:t>
            </a:r>
            <a:r>
              <a:rPr lang="en-US" altLang="zh-CN" sz="2000" dirty="0"/>
              <a:t>:</a:t>
            </a:r>
          </a:p>
          <a:p>
            <a:pPr lvl="1">
              <a:buNone/>
            </a:pPr>
            <a:r>
              <a:rPr lang="pt-BR" altLang="zh-CN" sz="2000" dirty="0"/>
              <a:t>set&lt;</a:t>
            </a:r>
            <a:r>
              <a:rPr lang="pt-BR" altLang="zh-CN" sz="2000" dirty="0">
                <a:solidFill>
                  <a:srgbClr val="0000FF"/>
                </a:solidFill>
              </a:rPr>
              <a:t>int</a:t>
            </a:r>
            <a:r>
              <a:rPr lang="pt-BR" altLang="zh-CN" sz="2000" dirty="0"/>
              <a:t>&gt; s; s.insert(10); s.insert(20); s.insert(30);</a:t>
            </a:r>
          </a:p>
          <a:p>
            <a:pPr lvl="1">
              <a:buNone/>
            </a:pPr>
            <a:r>
              <a:rPr lang="pt-BR" altLang="zh-CN" sz="2000" dirty="0"/>
              <a:t>set&lt;</a:t>
            </a:r>
            <a:r>
              <a:rPr lang="pt-BR" altLang="zh-CN" sz="2000" dirty="0">
                <a:solidFill>
                  <a:srgbClr val="0000FF"/>
                </a:solidFill>
              </a:rPr>
              <a:t>int</a:t>
            </a:r>
            <a:r>
              <a:rPr lang="pt-BR" altLang="zh-CN" sz="2000" dirty="0"/>
              <a:t>&gt;::reverse_iterator st = s.rend( );</a:t>
            </a:r>
          </a:p>
          <a:p>
            <a:pPr lvl="1">
              <a:buNone/>
            </a:pPr>
            <a:r>
              <a:rPr lang="pt-BR" altLang="zh-CN" sz="2000" dirty="0"/>
              <a:t>st--; </a:t>
            </a:r>
            <a:r>
              <a:rPr lang="pt-BR" altLang="zh-CN" sz="2000" dirty="0">
                <a:solidFill>
                  <a:srgbClr val="339933"/>
                </a:solidFill>
              </a:rPr>
              <a:t>// </a:t>
            </a:r>
            <a:r>
              <a:rPr lang="zh-CN" altLang="pt-BR" sz="2000" dirty="0">
                <a:solidFill>
                  <a:srgbClr val="339933"/>
                </a:solidFill>
              </a:rPr>
              <a:t>删除这行语句将抛出异常</a:t>
            </a:r>
          </a:p>
          <a:p>
            <a:pPr lvl="1">
              <a:buNone/>
            </a:pPr>
            <a:r>
              <a:rPr lang="pt-BR" altLang="zh-CN" sz="2000" dirty="0"/>
              <a:t>cout &lt;&lt; *st &lt;&lt; endl; </a:t>
            </a:r>
            <a:r>
              <a:rPr lang="pt-BR" altLang="zh-CN" sz="2000" dirty="0">
                <a:solidFill>
                  <a:srgbClr val="339933"/>
                </a:solidFill>
              </a:rPr>
              <a:t>// </a:t>
            </a:r>
            <a:r>
              <a:rPr lang="zh-CN" altLang="pt-BR" sz="2000" dirty="0">
                <a:solidFill>
                  <a:srgbClr val="339933"/>
                </a:solidFill>
              </a:rPr>
              <a:t>输出</a:t>
            </a:r>
            <a:r>
              <a:rPr lang="pt-BR" altLang="zh-CN" sz="2000" dirty="0">
                <a:solidFill>
                  <a:srgbClr val="339933"/>
                </a:solidFill>
              </a:rPr>
              <a:t>10</a:t>
            </a:r>
            <a:endParaRPr lang="en-US" altLang="zh-CN" sz="2000" dirty="0">
              <a:solidFill>
                <a:srgbClr val="339933"/>
              </a:solidFill>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404275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1169449"/>
          </a:xfrm>
        </p:spPr>
        <p:txBody>
          <a:bodyPr/>
          <a:lstStyle/>
          <a:p>
            <a:r>
              <a:rPr lang="zh-CN" altLang="en-US" dirty="0"/>
              <a:t>集合元素查询</a:t>
            </a:r>
            <a:r>
              <a:rPr lang="en-US" altLang="zh-CN" dirty="0"/>
              <a:t>(1/2)</a:t>
            </a:r>
            <a:endParaRPr lang="zh-CN" altLang="en-US" dirty="0"/>
          </a:p>
        </p:txBody>
      </p:sp>
      <p:sp>
        <p:nvSpPr>
          <p:cNvPr id="3" name="内容占位符 2"/>
          <p:cNvSpPr>
            <a:spLocks noGrp="1"/>
          </p:cNvSpPr>
          <p:nvPr>
            <p:ph idx="1"/>
          </p:nvPr>
        </p:nvSpPr>
        <p:spPr>
          <a:xfrm>
            <a:off x="461963" y="1182029"/>
            <a:ext cx="8220075" cy="5174322"/>
          </a:xfrm>
        </p:spPr>
        <p:txBody>
          <a:bodyPr>
            <a:normAutofit fontScale="92500" lnSpcReduction="10000"/>
          </a:bodyPr>
          <a:lstStyle/>
          <a:p>
            <a:pPr>
              <a:lnSpc>
                <a:spcPct val="110000"/>
              </a:lnSpc>
              <a:spcBef>
                <a:spcPts val="0"/>
              </a:spcBef>
            </a:pPr>
            <a:r>
              <a:rPr lang="zh-CN" altLang="zh-CN" sz="2400" dirty="0"/>
              <a:t>函数iterator find(const Key&amp; k)</a:t>
            </a:r>
            <a:endParaRPr lang="en-US" altLang="zh-CN" sz="2400" dirty="0"/>
          </a:p>
          <a:p>
            <a:pPr lvl="1">
              <a:lnSpc>
                <a:spcPct val="110000"/>
              </a:lnSpc>
              <a:spcBef>
                <a:spcPts val="0"/>
              </a:spcBef>
            </a:pPr>
            <a:r>
              <a:rPr lang="zh-CN" altLang="en-US" sz="2000" dirty="0"/>
              <a:t>如果存在键值为</a:t>
            </a:r>
            <a:r>
              <a:rPr lang="en-US" altLang="zh-CN" sz="2000" dirty="0"/>
              <a:t>k</a:t>
            </a:r>
            <a:r>
              <a:rPr lang="zh-CN" altLang="en-US" sz="2000" dirty="0"/>
              <a:t>的元素，则返回该元素所对应的迭代器，否则返回在最后一个元素之后的迭代器。</a:t>
            </a:r>
          </a:p>
          <a:p>
            <a:pPr lvl="1">
              <a:lnSpc>
                <a:spcPct val="110000"/>
              </a:lnSpc>
              <a:spcBef>
                <a:spcPts val="0"/>
              </a:spcBef>
            </a:pPr>
            <a:r>
              <a:rPr lang="zh-CN" altLang="en-US" sz="2000" dirty="0"/>
              <a:t>示例</a:t>
            </a:r>
            <a:r>
              <a:rPr lang="en-US" altLang="zh-CN" sz="2000" dirty="0"/>
              <a:t>:</a:t>
            </a:r>
          </a:p>
          <a:p>
            <a:pPr lvl="1">
              <a:lnSpc>
                <a:spcPct val="110000"/>
              </a:lnSpc>
              <a:spcBef>
                <a:spcPts val="0"/>
              </a:spcBef>
              <a:buNone/>
            </a:pPr>
            <a:r>
              <a:rPr lang="en-US" altLang="zh-CN" sz="2000" dirty="0"/>
              <a:t>set &lt;</a:t>
            </a:r>
            <a:r>
              <a:rPr lang="en-US" altLang="zh-CN" sz="2000" dirty="0" err="1">
                <a:solidFill>
                  <a:srgbClr val="0000FF"/>
                </a:solidFill>
              </a:rPr>
              <a:t>int</a:t>
            </a:r>
            <a:r>
              <a:rPr lang="en-US" altLang="zh-CN" sz="2000" dirty="0"/>
              <a:t>&gt; s; </a:t>
            </a:r>
            <a:r>
              <a:rPr lang="en-US" altLang="zh-CN" sz="2000" dirty="0" err="1"/>
              <a:t>s.insert</a:t>
            </a:r>
            <a:r>
              <a:rPr lang="en-US" altLang="zh-CN" sz="2000" dirty="0"/>
              <a:t>(10); </a:t>
            </a:r>
            <a:r>
              <a:rPr lang="en-US" altLang="zh-CN" sz="2000" dirty="0" err="1"/>
              <a:t>s.insert</a:t>
            </a:r>
            <a:r>
              <a:rPr lang="en-US" altLang="zh-CN" sz="2000" dirty="0"/>
              <a:t>(20);</a:t>
            </a:r>
          </a:p>
          <a:p>
            <a:pPr lvl="1">
              <a:lnSpc>
                <a:spcPct val="110000"/>
              </a:lnSpc>
              <a:spcBef>
                <a:spcPts val="0"/>
              </a:spcBef>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a:t>
            </a:r>
            <a:r>
              <a:rPr lang="en-US" altLang="zh-CN" sz="2000" dirty="0"/>
              <a:t> =</a:t>
            </a:r>
            <a:r>
              <a:rPr lang="en-US" altLang="zh-CN" sz="2000" dirty="0" err="1"/>
              <a:t>s.find</a:t>
            </a:r>
            <a:r>
              <a:rPr lang="en-US" altLang="zh-CN" sz="2000" dirty="0"/>
              <a:t>(20);</a:t>
            </a:r>
          </a:p>
          <a:p>
            <a:pPr>
              <a:lnSpc>
                <a:spcPct val="110000"/>
              </a:lnSpc>
              <a:spcBef>
                <a:spcPts val="0"/>
              </a:spcBef>
            </a:pPr>
            <a:r>
              <a:rPr lang="zh-CN" altLang="zh-CN" sz="2400" dirty="0"/>
              <a:t>函数pair &lt;iterator, iterator&gt; equal_range(const Key&amp; k)</a:t>
            </a:r>
            <a:endParaRPr lang="en-US" altLang="zh-CN" sz="2400" dirty="0"/>
          </a:p>
          <a:p>
            <a:pPr lvl="1">
              <a:lnSpc>
                <a:spcPct val="110000"/>
              </a:lnSpc>
              <a:spcBef>
                <a:spcPts val="0"/>
              </a:spcBef>
            </a:pPr>
            <a:r>
              <a:rPr lang="zh-CN" altLang="en-US" sz="2000" dirty="0"/>
              <a:t>返回一对迭代器。不妨将返回的迭代器对设为</a:t>
            </a:r>
            <a:r>
              <a:rPr lang="en-US" altLang="zh-CN" sz="2000" dirty="0" err="1"/>
              <a:t>pr</a:t>
            </a:r>
            <a:r>
              <a:rPr lang="zh-CN" altLang="en-US" sz="2000" dirty="0"/>
              <a:t>，则</a:t>
            </a:r>
            <a:r>
              <a:rPr lang="en-US" altLang="zh-CN" sz="2000" dirty="0" err="1"/>
              <a:t>pr.first</a:t>
            </a:r>
            <a:r>
              <a:rPr lang="zh-CN" altLang="en-US" sz="2000" dirty="0"/>
              <a:t>指向第一个大于或等于给定键值</a:t>
            </a:r>
            <a:r>
              <a:rPr lang="en-US" altLang="zh-CN" sz="2000" dirty="0"/>
              <a:t>k</a:t>
            </a:r>
            <a:r>
              <a:rPr lang="zh-CN" altLang="en-US" sz="2000" dirty="0"/>
              <a:t>的元素；</a:t>
            </a:r>
            <a:r>
              <a:rPr lang="en-US" altLang="zh-CN" sz="2000" dirty="0" err="1"/>
              <a:t>pr.second</a:t>
            </a:r>
            <a:r>
              <a:rPr lang="zh-CN" altLang="en-US" sz="2000" dirty="0"/>
              <a:t>指向第一个大于给定键值</a:t>
            </a:r>
            <a:r>
              <a:rPr lang="en-US" altLang="zh-CN" sz="2000" dirty="0"/>
              <a:t>k</a:t>
            </a:r>
            <a:r>
              <a:rPr lang="zh-CN" altLang="en-US" sz="2000" dirty="0"/>
              <a:t>的元素。如果相应的元素不存在，则相应的迭代器等于在最后一个元素之后的迭代器。</a:t>
            </a:r>
          </a:p>
          <a:p>
            <a:pPr lvl="1">
              <a:lnSpc>
                <a:spcPct val="110000"/>
              </a:lnSpc>
              <a:spcBef>
                <a:spcPts val="0"/>
              </a:spcBef>
            </a:pPr>
            <a:r>
              <a:rPr lang="zh-CN" altLang="zh-CN" sz="2000" dirty="0"/>
              <a:t>示例:</a:t>
            </a:r>
            <a:endParaRPr lang="en-US" altLang="zh-CN" sz="2000" dirty="0"/>
          </a:p>
          <a:p>
            <a:pPr lvl="1">
              <a:lnSpc>
                <a:spcPct val="110000"/>
              </a:lnSpc>
              <a:spcBef>
                <a:spcPts val="0"/>
              </a:spcBef>
              <a:buNone/>
            </a:pPr>
            <a:r>
              <a:rPr lang="en-US" altLang="zh-CN" sz="2000" dirty="0"/>
              <a:t>set &lt;</a:t>
            </a:r>
            <a:r>
              <a:rPr lang="en-US" altLang="zh-CN" sz="2000" dirty="0" err="1">
                <a:solidFill>
                  <a:srgbClr val="0000FF"/>
                </a:solidFill>
              </a:rPr>
              <a:t>int</a:t>
            </a:r>
            <a:r>
              <a:rPr lang="en-US" altLang="zh-CN" sz="2000" dirty="0"/>
              <a:t>&gt; s; </a:t>
            </a:r>
            <a:r>
              <a:rPr lang="en-US" altLang="zh-CN" sz="2000" dirty="0" err="1"/>
              <a:t>s.insert</a:t>
            </a:r>
            <a:r>
              <a:rPr lang="en-US" altLang="zh-CN" sz="2000" dirty="0"/>
              <a:t>(10); </a:t>
            </a:r>
            <a:r>
              <a:rPr lang="en-US" altLang="zh-CN" sz="2000" dirty="0" err="1"/>
              <a:t>s.insert</a:t>
            </a:r>
            <a:r>
              <a:rPr lang="en-US" altLang="zh-CN" sz="2000" dirty="0"/>
              <a:t>(20); </a:t>
            </a:r>
            <a:r>
              <a:rPr lang="en-US" altLang="zh-CN" sz="2000" dirty="0" err="1"/>
              <a:t>s.insert</a:t>
            </a:r>
            <a:r>
              <a:rPr lang="en-US" altLang="zh-CN" sz="2000" dirty="0"/>
              <a:t>(30);</a:t>
            </a:r>
          </a:p>
          <a:p>
            <a:pPr lvl="1">
              <a:lnSpc>
                <a:spcPct val="110000"/>
              </a:lnSpc>
              <a:spcBef>
                <a:spcPts val="0"/>
              </a:spcBef>
              <a:buNone/>
            </a:pPr>
            <a:r>
              <a:rPr lang="en-US" altLang="zh-CN" sz="2000" dirty="0"/>
              <a:t>pair &lt;set&lt;</a:t>
            </a:r>
            <a:r>
              <a:rPr lang="en-US" altLang="zh-CN" sz="2000" dirty="0" err="1">
                <a:solidFill>
                  <a:srgbClr val="0000FF"/>
                </a:solidFill>
              </a:rPr>
              <a:t>int</a:t>
            </a:r>
            <a:r>
              <a:rPr lang="en-US" altLang="zh-CN" sz="2000" dirty="0"/>
              <a:t>&gt;::iterator, set&lt;</a:t>
            </a:r>
            <a:r>
              <a:rPr lang="en-US" altLang="zh-CN" sz="2000" dirty="0" err="1">
                <a:solidFill>
                  <a:srgbClr val="0000FF"/>
                </a:solidFill>
              </a:rPr>
              <a:t>int</a:t>
            </a:r>
            <a:r>
              <a:rPr lang="en-US" altLang="zh-CN" sz="2000" dirty="0"/>
              <a:t>&gt;::iterator&gt; p;</a:t>
            </a:r>
          </a:p>
          <a:p>
            <a:pPr lvl="1">
              <a:lnSpc>
                <a:spcPct val="110000"/>
              </a:lnSpc>
              <a:spcBef>
                <a:spcPts val="0"/>
              </a:spcBef>
              <a:buNone/>
            </a:pPr>
            <a:r>
              <a:rPr lang="en-US" altLang="zh-CN" sz="2000" dirty="0"/>
              <a:t>p=</a:t>
            </a:r>
            <a:r>
              <a:rPr lang="en-US" altLang="zh-CN" sz="2000" dirty="0" err="1"/>
              <a:t>s.equal_range</a:t>
            </a:r>
            <a:r>
              <a:rPr lang="en-US" altLang="zh-CN" sz="2000" dirty="0"/>
              <a:t>( 20 );</a:t>
            </a:r>
          </a:p>
          <a:p>
            <a:pPr lvl="1">
              <a:lnSpc>
                <a:spcPct val="110000"/>
              </a:lnSpc>
              <a:spcBef>
                <a:spcPts val="0"/>
              </a:spcBef>
              <a:buNone/>
            </a:pPr>
            <a:r>
              <a:rPr lang="en-US" altLang="zh-CN" sz="2000" dirty="0" err="1"/>
              <a:t>cout</a:t>
            </a:r>
            <a:r>
              <a:rPr lang="en-US" altLang="zh-CN" sz="2000" dirty="0"/>
              <a:t> &lt;&lt; *(</a:t>
            </a:r>
            <a:r>
              <a:rPr lang="en-US" altLang="zh-CN" sz="2000" dirty="0" err="1"/>
              <a:t>p.first</a:t>
            </a:r>
            <a:r>
              <a:rPr lang="en-US" altLang="zh-CN" sz="2000" dirty="0"/>
              <a:t>) &lt;&lt; </a:t>
            </a:r>
            <a:r>
              <a:rPr lang="en-US" altLang="zh-CN" sz="2000" dirty="0" err="1"/>
              <a:t>endl</a:t>
            </a:r>
            <a:r>
              <a:rPr lang="en-US" altLang="zh-CN" sz="2000" dirty="0"/>
              <a:t>; </a:t>
            </a:r>
            <a:r>
              <a:rPr lang="en-US" altLang="zh-CN" sz="2000" dirty="0">
                <a:solidFill>
                  <a:srgbClr val="339933"/>
                </a:solidFill>
              </a:rPr>
              <a:t>// </a:t>
            </a:r>
            <a:r>
              <a:rPr lang="zh-CN" altLang="en-US" sz="2000" dirty="0">
                <a:solidFill>
                  <a:srgbClr val="339933"/>
                </a:solidFill>
              </a:rPr>
              <a:t>输出</a:t>
            </a:r>
            <a:r>
              <a:rPr lang="en-US" altLang="zh-CN" sz="2000" dirty="0">
                <a:solidFill>
                  <a:srgbClr val="339933"/>
                </a:solidFill>
              </a:rPr>
              <a:t>20</a:t>
            </a:r>
          </a:p>
          <a:p>
            <a:pPr lvl="1">
              <a:lnSpc>
                <a:spcPct val="110000"/>
              </a:lnSpc>
              <a:spcBef>
                <a:spcPts val="0"/>
              </a:spcBef>
              <a:buNone/>
            </a:pPr>
            <a:r>
              <a:rPr lang="en-US" altLang="zh-CN" sz="2000" dirty="0" err="1"/>
              <a:t>cout</a:t>
            </a:r>
            <a:r>
              <a:rPr lang="en-US" altLang="zh-CN" sz="2000" dirty="0"/>
              <a:t> &lt;&lt; *(</a:t>
            </a:r>
            <a:r>
              <a:rPr lang="en-US" altLang="zh-CN" sz="2000" dirty="0" err="1"/>
              <a:t>p.second</a:t>
            </a:r>
            <a:r>
              <a:rPr lang="en-US" altLang="zh-CN" sz="2000" dirty="0"/>
              <a:t>) &lt;&lt; </a:t>
            </a:r>
            <a:r>
              <a:rPr lang="en-US" altLang="zh-CN" sz="2000" dirty="0" err="1"/>
              <a:t>endl</a:t>
            </a:r>
            <a:r>
              <a:rPr lang="en-US" altLang="zh-CN" sz="2000" dirty="0"/>
              <a:t>; </a:t>
            </a:r>
            <a:r>
              <a:rPr lang="en-US" altLang="zh-CN" sz="2000" dirty="0">
                <a:solidFill>
                  <a:srgbClr val="339933"/>
                </a:solidFill>
              </a:rPr>
              <a:t>// </a:t>
            </a:r>
            <a:r>
              <a:rPr lang="zh-CN" altLang="en-US" sz="2000" dirty="0">
                <a:solidFill>
                  <a:srgbClr val="339933"/>
                </a:solidFill>
              </a:rPr>
              <a:t>输出</a:t>
            </a:r>
            <a:r>
              <a:rPr lang="en-US" altLang="zh-CN" sz="2000" dirty="0">
                <a:solidFill>
                  <a:srgbClr val="339933"/>
                </a:solidFill>
              </a:rPr>
              <a:t>30</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17262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12533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35996"/>
          </a:xfrm>
        </p:spPr>
        <p:txBody>
          <a:bodyPr/>
          <a:lstStyle/>
          <a:p>
            <a:r>
              <a:rPr lang="zh-CN" altLang="en-US" dirty="0"/>
              <a:t>集合元素查询</a:t>
            </a:r>
            <a:r>
              <a:rPr lang="en-US" altLang="zh-CN" dirty="0"/>
              <a:t>(2/2)</a:t>
            </a:r>
            <a:endParaRPr lang="zh-CN" altLang="en-US" dirty="0"/>
          </a:p>
        </p:txBody>
      </p:sp>
      <p:sp>
        <p:nvSpPr>
          <p:cNvPr id="3" name="内容占位符 2"/>
          <p:cNvSpPr>
            <a:spLocks noGrp="1"/>
          </p:cNvSpPr>
          <p:nvPr>
            <p:ph idx="1"/>
          </p:nvPr>
        </p:nvSpPr>
        <p:spPr>
          <a:xfrm>
            <a:off x="461963" y="1159727"/>
            <a:ext cx="8220075" cy="5196624"/>
          </a:xfrm>
        </p:spPr>
        <p:txBody>
          <a:bodyPr>
            <a:normAutofit/>
          </a:bodyPr>
          <a:lstStyle/>
          <a:p>
            <a:pPr>
              <a:spcBef>
                <a:spcPts val="0"/>
              </a:spcBef>
            </a:pPr>
            <a:r>
              <a:rPr lang="zh-CN" altLang="zh-CN" sz="2400" dirty="0"/>
              <a:t>函数iterator lower_bound(const Key&amp; k)</a:t>
            </a:r>
            <a:endParaRPr lang="en-US" altLang="zh-CN" sz="2400" dirty="0"/>
          </a:p>
          <a:p>
            <a:pPr lvl="1">
              <a:spcBef>
                <a:spcPts val="0"/>
              </a:spcBef>
            </a:pPr>
            <a:r>
              <a:rPr lang="zh-CN" altLang="en-US" sz="2000" dirty="0"/>
              <a:t>返回第一个大于或等于给定键值</a:t>
            </a:r>
            <a:r>
              <a:rPr lang="en-US" altLang="zh-CN" sz="2000" dirty="0"/>
              <a:t>k</a:t>
            </a:r>
            <a:r>
              <a:rPr lang="zh-CN" altLang="en-US" sz="2000" dirty="0"/>
              <a:t>的元素所对应的迭代器。如果相应的元素不存在，则返回在最后一个元素之后的迭代器。</a:t>
            </a:r>
          </a:p>
          <a:p>
            <a:pPr lvl="1">
              <a:spcBef>
                <a:spcPts val="0"/>
              </a:spcBef>
            </a:pPr>
            <a:r>
              <a:rPr lang="zh-CN" altLang="en-US" sz="2000" dirty="0"/>
              <a:t>示例</a:t>
            </a:r>
            <a:r>
              <a:rPr lang="en-US" altLang="zh-CN" sz="2000" dirty="0"/>
              <a:t>:</a:t>
            </a:r>
          </a:p>
          <a:p>
            <a:pPr lvl="1">
              <a:spcBef>
                <a:spcPts val="0"/>
              </a:spcBef>
              <a:buNone/>
            </a:pPr>
            <a:r>
              <a:rPr lang="en-US" altLang="zh-CN" sz="2000" dirty="0"/>
              <a:t>set&lt;</a:t>
            </a:r>
            <a:r>
              <a:rPr lang="en-US" altLang="zh-CN" sz="2000" dirty="0" err="1">
                <a:solidFill>
                  <a:srgbClr val="0000FF"/>
                </a:solidFill>
              </a:rPr>
              <a:t>int</a:t>
            </a:r>
            <a:r>
              <a:rPr lang="en-US" altLang="zh-CN" sz="2000" dirty="0"/>
              <a:t>&gt; s; </a:t>
            </a:r>
            <a:r>
              <a:rPr lang="en-US" altLang="zh-CN" sz="2000" dirty="0" err="1"/>
              <a:t>s.insert</a:t>
            </a:r>
            <a:r>
              <a:rPr lang="en-US" altLang="zh-CN" sz="2000" dirty="0"/>
              <a:t>(10); </a:t>
            </a:r>
            <a:r>
              <a:rPr lang="en-US" altLang="zh-CN" sz="2000" dirty="0" err="1"/>
              <a:t>s.insert</a:t>
            </a:r>
            <a:r>
              <a:rPr lang="en-US" altLang="zh-CN" sz="2000" dirty="0"/>
              <a:t>(20); </a:t>
            </a:r>
            <a:r>
              <a:rPr lang="en-US" altLang="zh-CN" sz="2000" dirty="0" err="1"/>
              <a:t>s.insert</a:t>
            </a:r>
            <a:r>
              <a:rPr lang="en-US" altLang="zh-CN" sz="2000" dirty="0"/>
              <a:t>(30);</a:t>
            </a:r>
          </a:p>
          <a:p>
            <a:pPr lvl="1">
              <a:spcBef>
                <a:spcPts val="0"/>
              </a:spcBef>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a:t>
            </a:r>
            <a:r>
              <a:rPr lang="en-US" altLang="zh-CN" sz="2000" dirty="0"/>
              <a:t> = </a:t>
            </a:r>
            <a:r>
              <a:rPr lang="en-US" altLang="zh-CN" sz="2000" dirty="0" err="1"/>
              <a:t>s.lower_bound</a:t>
            </a:r>
            <a:r>
              <a:rPr lang="en-US" altLang="zh-CN" sz="2000" dirty="0"/>
              <a:t>(15);</a:t>
            </a:r>
          </a:p>
          <a:p>
            <a:pPr lvl="1">
              <a:spcBef>
                <a:spcPts val="0"/>
              </a:spcBef>
              <a:buNone/>
            </a:pPr>
            <a:r>
              <a:rPr lang="en-US" altLang="zh-CN" sz="2000" dirty="0" err="1"/>
              <a:t>cout</a:t>
            </a:r>
            <a:r>
              <a:rPr lang="en-US" altLang="zh-CN" sz="2000" dirty="0"/>
              <a:t> &lt;&lt; *</a:t>
            </a:r>
            <a:r>
              <a:rPr lang="en-US" altLang="zh-CN" sz="2000" dirty="0" err="1"/>
              <a:t>st</a:t>
            </a:r>
            <a:r>
              <a:rPr lang="en-US" altLang="zh-CN" sz="2000" dirty="0"/>
              <a:t> &lt;&lt; </a:t>
            </a:r>
            <a:r>
              <a:rPr lang="en-US" altLang="zh-CN" sz="2000" dirty="0" err="1"/>
              <a:t>endl</a:t>
            </a:r>
            <a:r>
              <a:rPr lang="en-US" altLang="zh-CN" sz="2000" dirty="0"/>
              <a:t>; </a:t>
            </a:r>
            <a:r>
              <a:rPr lang="en-US" altLang="zh-CN" sz="2000" dirty="0">
                <a:solidFill>
                  <a:srgbClr val="339933"/>
                </a:solidFill>
              </a:rPr>
              <a:t>// </a:t>
            </a:r>
            <a:r>
              <a:rPr lang="zh-CN" altLang="en-US" sz="2000" dirty="0">
                <a:solidFill>
                  <a:srgbClr val="339933"/>
                </a:solidFill>
              </a:rPr>
              <a:t>输出</a:t>
            </a:r>
            <a:r>
              <a:rPr lang="en-US" altLang="zh-CN" sz="2000" dirty="0">
                <a:solidFill>
                  <a:srgbClr val="339933"/>
                </a:solidFill>
              </a:rPr>
              <a:t>20</a:t>
            </a:r>
          </a:p>
          <a:p>
            <a:pPr>
              <a:spcBef>
                <a:spcPts val="0"/>
              </a:spcBef>
            </a:pPr>
            <a:r>
              <a:rPr lang="zh-CN" altLang="zh-CN" sz="2400" dirty="0"/>
              <a:t>函数iterator upper_bound(const Key&amp; k)</a:t>
            </a:r>
            <a:endParaRPr lang="en-US" altLang="zh-CN" sz="2400" dirty="0"/>
          </a:p>
          <a:p>
            <a:pPr lvl="1">
              <a:spcBef>
                <a:spcPts val="0"/>
              </a:spcBef>
            </a:pPr>
            <a:r>
              <a:rPr lang="zh-CN" altLang="en-US" sz="2000" dirty="0"/>
              <a:t>返回第一个大于给定键值</a:t>
            </a:r>
            <a:r>
              <a:rPr lang="en-US" altLang="zh-CN" sz="2000" dirty="0"/>
              <a:t>k</a:t>
            </a:r>
            <a:r>
              <a:rPr lang="zh-CN" altLang="en-US" sz="2000" dirty="0"/>
              <a:t>的元素所对应的迭代器。如果相应的元素不存在，则返回在最后一个元素之后的迭代器。</a:t>
            </a:r>
          </a:p>
          <a:p>
            <a:pPr lvl="1">
              <a:spcBef>
                <a:spcPts val="0"/>
              </a:spcBef>
            </a:pPr>
            <a:r>
              <a:rPr lang="zh-CN" altLang="zh-CN" sz="2000" dirty="0"/>
              <a:t>示例:</a:t>
            </a:r>
            <a:endParaRPr lang="en-US" altLang="zh-CN" sz="2000" dirty="0"/>
          </a:p>
          <a:p>
            <a:pPr lvl="1">
              <a:spcBef>
                <a:spcPts val="0"/>
              </a:spcBef>
              <a:buNone/>
            </a:pPr>
            <a:r>
              <a:rPr lang="en-US" altLang="zh-CN" sz="2000" dirty="0"/>
              <a:t>set&lt;</a:t>
            </a:r>
            <a:r>
              <a:rPr lang="en-US" altLang="zh-CN" sz="2000" dirty="0" err="1">
                <a:solidFill>
                  <a:srgbClr val="0000FF"/>
                </a:solidFill>
              </a:rPr>
              <a:t>int</a:t>
            </a:r>
            <a:r>
              <a:rPr lang="en-US" altLang="zh-CN" sz="2000" dirty="0"/>
              <a:t>&gt; s;</a:t>
            </a:r>
          </a:p>
          <a:p>
            <a:pPr lvl="1">
              <a:spcBef>
                <a:spcPts val="0"/>
              </a:spcBef>
              <a:buNone/>
            </a:pPr>
            <a:r>
              <a:rPr lang="en-US" altLang="zh-CN" sz="2000" dirty="0" err="1"/>
              <a:t>s.insert</a:t>
            </a:r>
            <a:r>
              <a:rPr lang="en-US" altLang="zh-CN" sz="2000" dirty="0"/>
              <a:t>(10);</a:t>
            </a:r>
          </a:p>
          <a:p>
            <a:pPr lvl="1">
              <a:spcBef>
                <a:spcPts val="0"/>
              </a:spcBef>
              <a:buNone/>
            </a:pPr>
            <a:r>
              <a:rPr lang="en-US" altLang="zh-CN" sz="2000" dirty="0" err="1"/>
              <a:t>s.insert</a:t>
            </a:r>
            <a:r>
              <a:rPr lang="en-US" altLang="zh-CN" sz="2000" dirty="0"/>
              <a:t>(20);</a:t>
            </a:r>
          </a:p>
          <a:p>
            <a:pPr lvl="1">
              <a:spcBef>
                <a:spcPts val="0"/>
              </a:spcBef>
              <a:buNone/>
            </a:pPr>
            <a:r>
              <a:rPr lang="en-US" altLang="zh-CN" sz="2000" dirty="0" err="1"/>
              <a:t>s.insert</a:t>
            </a:r>
            <a:r>
              <a:rPr lang="en-US" altLang="zh-CN" sz="2000" dirty="0"/>
              <a:t>(30);</a:t>
            </a:r>
          </a:p>
          <a:p>
            <a:pPr lvl="1">
              <a:spcBef>
                <a:spcPts val="0"/>
              </a:spcBef>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a:t>
            </a:r>
            <a:r>
              <a:rPr lang="en-US" altLang="zh-CN" sz="2000" dirty="0"/>
              <a:t> = </a:t>
            </a:r>
            <a:r>
              <a:rPr lang="en-US" altLang="zh-CN" sz="2000" dirty="0" err="1"/>
              <a:t>s.upper_bound</a:t>
            </a:r>
            <a:r>
              <a:rPr lang="en-US" altLang="zh-CN" sz="2000" dirty="0"/>
              <a:t>(20);</a:t>
            </a:r>
            <a:endParaRPr lang="en-US" altLang="zh-CN" sz="2000" dirty="0">
              <a:solidFill>
                <a:srgbClr val="339933"/>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139172"/>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19796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924124"/>
          </a:xfrm>
        </p:spPr>
        <p:txBody>
          <a:bodyPr/>
          <a:lstStyle/>
          <a:p>
            <a:r>
              <a:rPr lang="zh-CN" altLang="en-US" dirty="0"/>
              <a:t>集合元素删除</a:t>
            </a:r>
            <a:r>
              <a:rPr lang="en-US" altLang="zh-CN" dirty="0"/>
              <a:t>(1/2)</a:t>
            </a:r>
            <a:endParaRPr lang="zh-CN" altLang="en-US" dirty="0"/>
          </a:p>
        </p:txBody>
      </p:sp>
      <p:sp>
        <p:nvSpPr>
          <p:cNvPr id="3" name="内容占位符 2"/>
          <p:cNvSpPr>
            <a:spLocks noGrp="1"/>
          </p:cNvSpPr>
          <p:nvPr>
            <p:ph idx="1"/>
          </p:nvPr>
        </p:nvSpPr>
        <p:spPr>
          <a:xfrm>
            <a:off x="461963" y="903250"/>
            <a:ext cx="8220075" cy="5453102"/>
          </a:xfrm>
        </p:spPr>
        <p:txBody>
          <a:bodyPr>
            <a:normAutofit fontScale="92500"/>
          </a:bodyPr>
          <a:lstStyle/>
          <a:p>
            <a:r>
              <a:rPr lang="zh-CN" altLang="zh-CN" dirty="0"/>
              <a:t>函数size_type erase(const key_type&amp; k)</a:t>
            </a:r>
            <a:endParaRPr lang="en-US" altLang="zh-CN" dirty="0"/>
          </a:p>
          <a:p>
            <a:pPr lvl="1"/>
            <a:r>
              <a:rPr lang="zh-CN" altLang="en-US" sz="2400" dirty="0"/>
              <a:t>删除键值为</a:t>
            </a:r>
            <a:r>
              <a:rPr lang="en-US" altLang="zh-CN" sz="2400" dirty="0"/>
              <a:t>k</a:t>
            </a:r>
            <a:r>
              <a:rPr lang="zh-CN" altLang="en-US" sz="2400" dirty="0"/>
              <a:t>的元素。返回实际被删除元素的个数。</a:t>
            </a:r>
          </a:p>
          <a:p>
            <a:pPr lvl="1"/>
            <a:r>
              <a:rPr lang="zh-CN" altLang="en-US" sz="2400" dirty="0"/>
              <a:t>示例</a:t>
            </a:r>
            <a:r>
              <a:rPr lang="en-US" altLang="zh-CN" sz="2400" dirty="0"/>
              <a:t>:</a:t>
            </a:r>
          </a:p>
          <a:p>
            <a:pPr lvl="1">
              <a:buNone/>
            </a:pPr>
            <a:r>
              <a:rPr lang="en-US" altLang="zh-CN" sz="2400" dirty="0"/>
              <a:t>set &lt;</a:t>
            </a:r>
            <a:r>
              <a:rPr lang="en-US" altLang="zh-CN" sz="2400" dirty="0" err="1">
                <a:solidFill>
                  <a:srgbClr val="0000FF"/>
                </a:solidFill>
              </a:rPr>
              <a:t>int</a:t>
            </a:r>
            <a:r>
              <a:rPr lang="en-US" altLang="zh-CN" sz="2400" dirty="0"/>
              <a:t>&gt; s; </a:t>
            </a:r>
            <a:r>
              <a:rPr lang="en-US" altLang="zh-CN" sz="2400" dirty="0" err="1"/>
              <a:t>s.insert</a:t>
            </a:r>
            <a:r>
              <a:rPr lang="en-US" altLang="zh-CN" sz="2400" dirty="0"/>
              <a:t>(10); </a:t>
            </a:r>
            <a:r>
              <a:rPr lang="en-US" altLang="zh-CN" sz="2400" dirty="0" err="1"/>
              <a:t>s.insert</a:t>
            </a:r>
            <a:r>
              <a:rPr lang="en-US" altLang="zh-CN" sz="2400" dirty="0"/>
              <a:t>(20); </a:t>
            </a:r>
            <a:r>
              <a:rPr lang="en-US" altLang="zh-CN" sz="2400" dirty="0" err="1"/>
              <a:t>s.insert</a:t>
            </a:r>
            <a:r>
              <a:rPr lang="en-US" altLang="zh-CN" sz="2400" dirty="0"/>
              <a:t>(30);</a:t>
            </a:r>
          </a:p>
          <a:p>
            <a:pPr lvl="1">
              <a:buNone/>
            </a:pPr>
            <a:r>
              <a:rPr lang="en-US" altLang="zh-CN" sz="2400" dirty="0" err="1">
                <a:solidFill>
                  <a:srgbClr val="0000FF"/>
                </a:solidFill>
              </a:rPr>
              <a:t>int</a:t>
            </a:r>
            <a:r>
              <a:rPr lang="en-US" altLang="zh-CN" sz="2400" dirty="0">
                <a:solidFill>
                  <a:srgbClr val="0000FF"/>
                </a:solidFill>
              </a:rPr>
              <a:t> </a:t>
            </a:r>
            <a:r>
              <a:rPr lang="en-US" altLang="zh-CN" sz="2400" dirty="0" err="1"/>
              <a:t>i</a:t>
            </a:r>
            <a:r>
              <a:rPr lang="en-US" altLang="zh-CN" sz="2400" dirty="0"/>
              <a:t> =</a:t>
            </a:r>
            <a:r>
              <a:rPr lang="en-US" altLang="zh-CN" sz="2400" dirty="0" err="1"/>
              <a:t>s.erase</a:t>
            </a:r>
            <a:r>
              <a:rPr lang="en-US" altLang="zh-CN" sz="2400" dirty="0"/>
              <a:t>( 20 ); </a:t>
            </a:r>
            <a:r>
              <a:rPr lang="en-US" altLang="zh-CN" sz="2400" dirty="0">
                <a:solidFill>
                  <a:srgbClr val="339933"/>
                </a:solidFill>
              </a:rPr>
              <a:t>// </a:t>
            </a:r>
            <a:r>
              <a:rPr lang="zh-CN" altLang="en-US" sz="2400" dirty="0">
                <a:solidFill>
                  <a:srgbClr val="339933"/>
                </a:solidFill>
              </a:rPr>
              <a:t>结果</a:t>
            </a:r>
            <a:r>
              <a:rPr lang="en-US" altLang="zh-CN" sz="2400" dirty="0" err="1">
                <a:solidFill>
                  <a:srgbClr val="339933"/>
                </a:solidFill>
              </a:rPr>
              <a:t>i</a:t>
            </a:r>
            <a:r>
              <a:rPr lang="en-US" altLang="zh-CN" sz="2400" dirty="0">
                <a:solidFill>
                  <a:srgbClr val="339933"/>
                </a:solidFill>
              </a:rPr>
              <a:t>=1</a:t>
            </a:r>
          </a:p>
          <a:p>
            <a:r>
              <a:rPr lang="zh-CN" altLang="zh-CN" dirty="0"/>
              <a:t>函数iterator erase(iterator t)</a:t>
            </a:r>
            <a:endParaRPr lang="en-US" altLang="zh-CN" dirty="0"/>
          </a:p>
          <a:p>
            <a:pPr lvl="1"/>
            <a:r>
              <a:rPr lang="zh-CN" altLang="zh-CN" sz="2400" dirty="0"/>
              <a:t>删除迭代器t所指向的元素，并返回下一元素所对应的迭向器。</a:t>
            </a:r>
          </a:p>
          <a:p>
            <a:pPr lvl="1"/>
            <a:r>
              <a:rPr lang="zh-CN" altLang="zh-CN" sz="2400" dirty="0"/>
              <a:t>注1: 如果被删除的元素不存在，则该函数将抛出异常。</a:t>
            </a:r>
          </a:p>
          <a:p>
            <a:pPr lvl="1"/>
            <a:r>
              <a:rPr lang="zh-CN" altLang="zh-CN" sz="2400" dirty="0"/>
              <a:t>注2: 在C++标准中，该函数没有返回值。</a:t>
            </a:r>
            <a:endParaRPr lang="zh-CN" altLang="en-US" sz="2400" dirty="0"/>
          </a:p>
          <a:p>
            <a:pPr lvl="1"/>
            <a:r>
              <a:rPr lang="zh-CN" altLang="en-US" sz="2400" dirty="0"/>
              <a:t>示例</a:t>
            </a:r>
            <a:r>
              <a:rPr lang="en-US" altLang="zh-CN" sz="2400" dirty="0"/>
              <a:t>:</a:t>
            </a:r>
          </a:p>
          <a:p>
            <a:pPr lvl="1">
              <a:buNone/>
            </a:pPr>
            <a:r>
              <a:rPr lang="en-US" altLang="zh-CN" sz="2400" dirty="0"/>
              <a:t>set &lt;</a:t>
            </a:r>
            <a:r>
              <a:rPr lang="en-US" altLang="zh-CN" sz="2400" dirty="0" err="1">
                <a:solidFill>
                  <a:srgbClr val="0000FF"/>
                </a:solidFill>
              </a:rPr>
              <a:t>int</a:t>
            </a:r>
            <a:r>
              <a:rPr lang="en-US" altLang="zh-CN" sz="2400" dirty="0"/>
              <a:t>&gt; s; </a:t>
            </a:r>
            <a:r>
              <a:rPr lang="en-US" altLang="zh-CN" sz="2400" dirty="0" err="1"/>
              <a:t>s.insert</a:t>
            </a:r>
            <a:r>
              <a:rPr lang="en-US" altLang="zh-CN" sz="2400" dirty="0"/>
              <a:t>(10); </a:t>
            </a:r>
            <a:r>
              <a:rPr lang="en-US" altLang="zh-CN" sz="2400" dirty="0" err="1"/>
              <a:t>s.insert</a:t>
            </a:r>
            <a:r>
              <a:rPr lang="en-US" altLang="zh-CN" sz="2400" dirty="0"/>
              <a:t>(20); </a:t>
            </a:r>
            <a:r>
              <a:rPr lang="en-US" altLang="zh-CN" sz="2400" dirty="0" err="1"/>
              <a:t>s.insert</a:t>
            </a:r>
            <a:r>
              <a:rPr lang="en-US" altLang="zh-CN" sz="2400" dirty="0"/>
              <a:t>(30);</a:t>
            </a:r>
          </a:p>
          <a:p>
            <a:pPr lvl="1">
              <a:buNone/>
            </a:pPr>
            <a:r>
              <a:rPr lang="en-US" altLang="zh-CN" sz="2400" dirty="0"/>
              <a:t>set&lt;</a:t>
            </a:r>
            <a:r>
              <a:rPr lang="en-US" altLang="zh-CN" sz="2400" dirty="0" err="1">
                <a:solidFill>
                  <a:srgbClr val="0000FF"/>
                </a:solidFill>
              </a:rPr>
              <a:t>int</a:t>
            </a:r>
            <a:r>
              <a:rPr lang="en-US" altLang="zh-CN" sz="2400" dirty="0"/>
              <a:t>&gt;::iterator </a:t>
            </a:r>
            <a:r>
              <a:rPr lang="en-US" altLang="zh-CN" sz="2400" dirty="0" err="1"/>
              <a:t>st</a:t>
            </a:r>
            <a:r>
              <a:rPr lang="en-US" altLang="zh-CN" sz="2400" dirty="0"/>
              <a:t> =</a:t>
            </a:r>
            <a:r>
              <a:rPr lang="en-US" altLang="zh-CN" sz="2400" dirty="0" err="1"/>
              <a:t>s.begin</a:t>
            </a:r>
            <a:r>
              <a:rPr lang="en-US" altLang="zh-CN" sz="2400" dirty="0"/>
              <a:t>( );</a:t>
            </a:r>
          </a:p>
          <a:p>
            <a:pPr lvl="1">
              <a:buNone/>
            </a:pPr>
            <a:r>
              <a:rPr lang="en-US" altLang="zh-CN" sz="2400" dirty="0"/>
              <a:t>set&lt;</a:t>
            </a:r>
            <a:r>
              <a:rPr lang="en-US" altLang="zh-CN" sz="2400" dirty="0" err="1">
                <a:solidFill>
                  <a:srgbClr val="0000FF"/>
                </a:solidFill>
              </a:rPr>
              <a:t>int</a:t>
            </a:r>
            <a:r>
              <a:rPr lang="en-US" altLang="zh-CN" sz="2400" dirty="0"/>
              <a:t>&gt;::iterator et =</a:t>
            </a:r>
            <a:r>
              <a:rPr lang="en-US" altLang="zh-CN" sz="2400" dirty="0" err="1"/>
              <a:t>s.erase</a:t>
            </a:r>
            <a:r>
              <a:rPr lang="en-US" altLang="zh-CN" sz="2400" dirty="0"/>
              <a:t>( </a:t>
            </a:r>
            <a:r>
              <a:rPr lang="en-US" altLang="zh-CN" sz="2400" dirty="0" err="1"/>
              <a:t>st</a:t>
            </a:r>
            <a:r>
              <a:rPr lang="en-US" altLang="zh-CN" sz="2400" dirty="0"/>
              <a:t> ); </a:t>
            </a:r>
            <a:r>
              <a:rPr lang="en-US" altLang="zh-CN" sz="2400" dirty="0">
                <a:solidFill>
                  <a:srgbClr val="339933"/>
                </a:solidFill>
              </a:rPr>
              <a:t>// </a:t>
            </a:r>
            <a:r>
              <a:rPr lang="zh-CN" altLang="en-US" sz="2400" dirty="0">
                <a:solidFill>
                  <a:srgbClr val="339933"/>
                </a:solidFill>
              </a:rPr>
              <a:t>结果*</a:t>
            </a:r>
            <a:r>
              <a:rPr lang="en-US" altLang="zh-CN" sz="2400" dirty="0">
                <a:solidFill>
                  <a:srgbClr val="339933"/>
                </a:solidFill>
              </a:rPr>
              <a:t>et=20</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9273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739020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377714"/>
          </a:xfrm>
        </p:spPr>
        <p:txBody>
          <a:bodyPr>
            <a:noAutofit/>
          </a:bodyPr>
          <a:lstStyle/>
          <a:p>
            <a:r>
              <a:rPr lang="zh-CN" altLang="en-US" sz="2400" dirty="0"/>
              <a:t>集合元素删除</a:t>
            </a:r>
            <a:r>
              <a:rPr lang="en-US" altLang="zh-CN" sz="2400" dirty="0"/>
              <a:t>(2/2)</a:t>
            </a:r>
            <a:endParaRPr lang="zh-CN" altLang="en-US" sz="2400" dirty="0"/>
          </a:p>
        </p:txBody>
      </p:sp>
      <p:sp>
        <p:nvSpPr>
          <p:cNvPr id="3" name="内容占位符 2"/>
          <p:cNvSpPr>
            <a:spLocks noGrp="1"/>
          </p:cNvSpPr>
          <p:nvPr>
            <p:ph idx="1"/>
          </p:nvPr>
        </p:nvSpPr>
        <p:spPr>
          <a:xfrm>
            <a:off x="461963" y="334537"/>
            <a:ext cx="8220075" cy="6021814"/>
          </a:xfrm>
        </p:spPr>
        <p:txBody>
          <a:bodyPr>
            <a:normAutofit/>
          </a:bodyPr>
          <a:lstStyle/>
          <a:p>
            <a:pPr>
              <a:spcBef>
                <a:spcPts val="0"/>
              </a:spcBef>
            </a:pPr>
            <a:r>
              <a:rPr lang="zh-CN" altLang="zh-CN" sz="2400" dirty="0"/>
              <a:t>函数iterator erase(iterator first, iterator last)</a:t>
            </a:r>
            <a:endParaRPr lang="en-US" altLang="zh-CN" sz="2400" dirty="0"/>
          </a:p>
          <a:p>
            <a:pPr lvl="1">
              <a:spcBef>
                <a:spcPts val="0"/>
              </a:spcBef>
            </a:pPr>
            <a:r>
              <a:rPr lang="zh-CN" altLang="en-US" sz="2000" dirty="0"/>
              <a:t>删除从</a:t>
            </a:r>
            <a:r>
              <a:rPr lang="en-US" altLang="zh-CN" sz="2000" dirty="0"/>
              <a:t>first</a:t>
            </a:r>
            <a:r>
              <a:rPr lang="zh-CN" altLang="en-US" sz="2000" dirty="0"/>
              <a:t>开始并且在</a:t>
            </a:r>
            <a:r>
              <a:rPr lang="en-US" altLang="zh-CN" sz="2000" dirty="0"/>
              <a:t>last</a:t>
            </a:r>
            <a:r>
              <a:rPr lang="zh-CN" altLang="en-US" sz="2000" dirty="0"/>
              <a:t>之前的元素，并返回紧接着被删除元素之后的元素所对应的迭代器。</a:t>
            </a:r>
          </a:p>
          <a:p>
            <a:pPr lvl="1">
              <a:spcBef>
                <a:spcPts val="0"/>
              </a:spcBef>
            </a:pPr>
            <a:r>
              <a:rPr lang="zh-CN" altLang="en-US" sz="2000" dirty="0"/>
              <a:t>注</a:t>
            </a:r>
            <a:r>
              <a:rPr lang="en-US" altLang="zh-CN" sz="2000" dirty="0"/>
              <a:t>1: </a:t>
            </a:r>
            <a:r>
              <a:rPr lang="zh-CN" altLang="en-US" sz="2000" dirty="0"/>
              <a:t>如果被删除的元素不存在，则该函数将抛出异常。</a:t>
            </a:r>
          </a:p>
          <a:p>
            <a:pPr lvl="1">
              <a:spcBef>
                <a:spcPts val="0"/>
              </a:spcBef>
            </a:pPr>
            <a:r>
              <a:rPr lang="zh-CN" altLang="en-US" sz="2000" dirty="0"/>
              <a:t>注</a:t>
            </a:r>
            <a:r>
              <a:rPr lang="en-US" altLang="zh-CN" sz="2000" dirty="0"/>
              <a:t>2: </a:t>
            </a:r>
            <a:r>
              <a:rPr lang="zh-CN" altLang="en-US" sz="2000" dirty="0"/>
              <a:t>在</a:t>
            </a:r>
            <a:r>
              <a:rPr lang="en-US" altLang="zh-CN" sz="2000" dirty="0"/>
              <a:t>C++</a:t>
            </a:r>
            <a:r>
              <a:rPr lang="zh-CN" altLang="en-US" sz="2000" dirty="0"/>
              <a:t>标准中，该函数没有返回值。</a:t>
            </a:r>
          </a:p>
          <a:p>
            <a:pPr lvl="1">
              <a:spcBef>
                <a:spcPts val="0"/>
              </a:spcBef>
            </a:pPr>
            <a:r>
              <a:rPr lang="zh-CN" altLang="en-US" sz="2000" dirty="0"/>
              <a:t>示例</a:t>
            </a:r>
            <a:r>
              <a:rPr lang="en-US" altLang="zh-CN" sz="2000" dirty="0"/>
              <a:t>:</a:t>
            </a:r>
          </a:p>
          <a:p>
            <a:pPr lvl="1">
              <a:spcBef>
                <a:spcPts val="0"/>
              </a:spcBef>
              <a:buNone/>
            </a:pPr>
            <a:r>
              <a:rPr lang="en-US" altLang="zh-CN" sz="2000" dirty="0"/>
              <a:t>set&lt;</a:t>
            </a:r>
            <a:r>
              <a:rPr lang="en-US" altLang="zh-CN" sz="2000" dirty="0" err="1">
                <a:solidFill>
                  <a:srgbClr val="0000FF"/>
                </a:solidFill>
              </a:rPr>
              <a:t>int</a:t>
            </a:r>
            <a:r>
              <a:rPr lang="en-US" altLang="zh-CN" sz="2000" dirty="0"/>
              <a:t>&gt; s;</a:t>
            </a:r>
          </a:p>
          <a:p>
            <a:pPr lvl="1">
              <a:spcBef>
                <a:spcPts val="0"/>
              </a:spcBef>
              <a:buNone/>
            </a:pPr>
            <a:r>
              <a:rPr lang="en-US" altLang="zh-CN" sz="2000" dirty="0" err="1"/>
              <a:t>s.insert</a:t>
            </a:r>
            <a:r>
              <a:rPr lang="en-US" altLang="zh-CN" sz="2000" dirty="0"/>
              <a:t>(10);</a:t>
            </a:r>
          </a:p>
          <a:p>
            <a:pPr lvl="1">
              <a:spcBef>
                <a:spcPts val="0"/>
              </a:spcBef>
              <a:buNone/>
            </a:pPr>
            <a:r>
              <a:rPr lang="en-US" altLang="zh-CN" sz="2000" dirty="0" err="1"/>
              <a:t>s.insert</a:t>
            </a:r>
            <a:r>
              <a:rPr lang="en-US" altLang="zh-CN" sz="2000" dirty="0"/>
              <a:t>(20);</a:t>
            </a:r>
          </a:p>
          <a:p>
            <a:pPr lvl="1">
              <a:spcBef>
                <a:spcPts val="0"/>
              </a:spcBef>
              <a:buNone/>
            </a:pPr>
            <a:r>
              <a:rPr lang="en-US" altLang="zh-CN" sz="2000" dirty="0" err="1"/>
              <a:t>s.insert</a:t>
            </a:r>
            <a:r>
              <a:rPr lang="en-US" altLang="zh-CN" sz="2000" dirty="0"/>
              <a:t>(30);</a:t>
            </a:r>
          </a:p>
          <a:p>
            <a:pPr lvl="1">
              <a:spcBef>
                <a:spcPts val="0"/>
              </a:spcBef>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sts</a:t>
            </a:r>
            <a:r>
              <a:rPr lang="en-US" altLang="zh-CN" sz="2000" dirty="0"/>
              <a:t> =</a:t>
            </a:r>
            <a:r>
              <a:rPr lang="en-US" altLang="zh-CN" sz="2000" dirty="0" err="1"/>
              <a:t>s.begin</a:t>
            </a:r>
            <a:r>
              <a:rPr lang="en-US" altLang="zh-CN" sz="2000" dirty="0"/>
              <a:t>( );</a:t>
            </a:r>
          </a:p>
          <a:p>
            <a:pPr lvl="1">
              <a:spcBef>
                <a:spcPts val="0"/>
              </a:spcBef>
              <a:buNone/>
            </a:pPr>
            <a:r>
              <a:rPr lang="en-US" altLang="zh-CN" sz="2000" dirty="0"/>
              <a:t>set&lt;</a:t>
            </a:r>
            <a:r>
              <a:rPr lang="en-US" altLang="zh-CN" sz="2000" dirty="0" err="1">
                <a:solidFill>
                  <a:srgbClr val="0000FF"/>
                </a:solidFill>
              </a:rPr>
              <a:t>int</a:t>
            </a:r>
            <a:r>
              <a:rPr lang="en-US" altLang="zh-CN" sz="2000" dirty="0"/>
              <a:t>&gt;::iterator </a:t>
            </a:r>
            <a:r>
              <a:rPr lang="en-US" altLang="zh-CN" sz="2000" dirty="0" err="1"/>
              <a:t>ste</a:t>
            </a:r>
            <a:r>
              <a:rPr lang="en-US" altLang="zh-CN" sz="2000" dirty="0"/>
              <a:t> =</a:t>
            </a:r>
            <a:r>
              <a:rPr lang="en-US" altLang="zh-CN" sz="2000" dirty="0" err="1"/>
              <a:t>s.end</a:t>
            </a:r>
            <a:r>
              <a:rPr lang="en-US" altLang="zh-CN" sz="2000" dirty="0"/>
              <a:t>( );</a:t>
            </a:r>
          </a:p>
          <a:p>
            <a:pPr lvl="1">
              <a:spcBef>
                <a:spcPts val="0"/>
              </a:spcBef>
              <a:buNone/>
            </a:pPr>
            <a:r>
              <a:rPr lang="en-US" altLang="zh-CN" sz="2000" dirty="0"/>
              <a:t>set&lt;</a:t>
            </a:r>
            <a:r>
              <a:rPr lang="en-US" altLang="zh-CN" sz="2000" dirty="0" err="1">
                <a:solidFill>
                  <a:srgbClr val="0000FF"/>
                </a:solidFill>
              </a:rPr>
              <a:t>int</a:t>
            </a:r>
            <a:r>
              <a:rPr lang="en-US" altLang="zh-CN" sz="2000" dirty="0"/>
              <a:t>&gt;::iterator et =</a:t>
            </a:r>
            <a:r>
              <a:rPr lang="en-US" altLang="zh-CN" sz="2000" dirty="0" err="1"/>
              <a:t>s.erase</a:t>
            </a:r>
            <a:r>
              <a:rPr lang="en-US" altLang="zh-CN" sz="2000" dirty="0"/>
              <a:t>( </a:t>
            </a:r>
            <a:r>
              <a:rPr lang="en-US" altLang="zh-CN" sz="2000" dirty="0" err="1"/>
              <a:t>sts</a:t>
            </a:r>
            <a:r>
              <a:rPr lang="en-US" altLang="zh-CN" sz="2000" dirty="0"/>
              <a:t>, </a:t>
            </a:r>
            <a:r>
              <a:rPr lang="en-US" altLang="zh-CN" sz="2000" dirty="0" err="1"/>
              <a:t>ste</a:t>
            </a:r>
            <a:r>
              <a:rPr lang="en-US" altLang="zh-CN" sz="2000" dirty="0"/>
              <a:t> );</a:t>
            </a:r>
          </a:p>
          <a:p>
            <a:pPr>
              <a:spcBef>
                <a:spcPts val="0"/>
              </a:spcBef>
            </a:pPr>
            <a:r>
              <a:rPr lang="zh-CN" altLang="zh-CN" sz="2400" dirty="0"/>
              <a:t>函数void clear( )</a:t>
            </a:r>
            <a:endParaRPr lang="en-US" altLang="zh-CN" sz="2400" dirty="0"/>
          </a:p>
          <a:p>
            <a:pPr lvl="1">
              <a:spcBef>
                <a:spcPts val="0"/>
              </a:spcBef>
            </a:pPr>
            <a:r>
              <a:rPr lang="zh-CN" altLang="en-US" sz="2000" dirty="0"/>
              <a:t>清空集合的所有元素。</a:t>
            </a:r>
          </a:p>
          <a:p>
            <a:pPr lvl="1">
              <a:spcBef>
                <a:spcPts val="0"/>
              </a:spcBef>
            </a:pPr>
            <a:r>
              <a:rPr lang="zh-CN" altLang="en-US" sz="2000" dirty="0"/>
              <a:t>示例</a:t>
            </a:r>
            <a:r>
              <a:rPr lang="en-US" altLang="zh-CN" sz="2000" dirty="0"/>
              <a:t>:</a:t>
            </a:r>
          </a:p>
          <a:p>
            <a:pPr lvl="1">
              <a:spcBef>
                <a:spcPts val="0"/>
              </a:spcBef>
              <a:buNone/>
            </a:pPr>
            <a:r>
              <a:rPr lang="en-US" altLang="zh-CN" sz="2000" dirty="0"/>
              <a:t>set&lt;</a:t>
            </a:r>
            <a:r>
              <a:rPr lang="en-US" altLang="zh-CN" sz="2000" dirty="0" err="1">
                <a:solidFill>
                  <a:srgbClr val="0000FF"/>
                </a:solidFill>
              </a:rPr>
              <a:t>int</a:t>
            </a:r>
            <a:r>
              <a:rPr lang="en-US" altLang="zh-CN" sz="2000" dirty="0"/>
              <a:t>&gt; s;</a:t>
            </a:r>
          </a:p>
          <a:p>
            <a:pPr lvl="1">
              <a:spcBef>
                <a:spcPts val="0"/>
              </a:spcBef>
              <a:buNone/>
            </a:pPr>
            <a:r>
              <a:rPr lang="en-US" altLang="zh-CN" sz="2000" dirty="0" err="1"/>
              <a:t>s.insert</a:t>
            </a:r>
            <a:r>
              <a:rPr lang="en-US" altLang="zh-CN" sz="2000" dirty="0"/>
              <a:t>(1);</a:t>
            </a:r>
          </a:p>
          <a:p>
            <a:pPr lvl="1">
              <a:spcBef>
                <a:spcPts val="0"/>
              </a:spcBef>
              <a:buNone/>
            </a:pPr>
            <a:r>
              <a:rPr lang="en-US" altLang="zh-CN" sz="2000" dirty="0" err="1"/>
              <a:t>s.clear</a:t>
            </a:r>
            <a:r>
              <a:rPr lang="en-US" altLang="zh-CN" sz="2000" dirty="0"/>
              <a:t>( );</a:t>
            </a:r>
            <a:endParaRPr lang="en-US" altLang="zh-CN" sz="2000" dirty="0">
              <a:solidFill>
                <a:srgbClr val="339933"/>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38089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60996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989283"/>
          </a:xfrm>
        </p:spPr>
        <p:txBody>
          <a:bodyPr/>
          <a:lstStyle/>
          <a:p>
            <a:r>
              <a:rPr lang="zh-CN" altLang="en-US" dirty="0"/>
              <a:t>集合间的关系运算</a:t>
            </a:r>
          </a:p>
        </p:txBody>
      </p:sp>
      <p:sp>
        <p:nvSpPr>
          <p:cNvPr id="3" name="内容占位符 2"/>
          <p:cNvSpPr>
            <a:spLocks noGrp="1"/>
          </p:cNvSpPr>
          <p:nvPr>
            <p:ph idx="1"/>
          </p:nvPr>
        </p:nvSpPr>
        <p:spPr>
          <a:xfrm>
            <a:off x="461963" y="1003610"/>
            <a:ext cx="8220075" cy="5363892"/>
          </a:xfrm>
        </p:spPr>
        <p:txBody>
          <a:bodyPr/>
          <a:lstStyle/>
          <a:p>
            <a:r>
              <a:rPr lang="zh-CN" altLang="en-US" sz="2400" dirty="0" smtClean="0"/>
              <a:t>比较集合</a:t>
            </a:r>
            <a:r>
              <a:rPr lang="en-US" altLang="zh-CN" sz="2400" dirty="0" smtClean="0"/>
              <a:t>x</a:t>
            </a:r>
            <a:r>
              <a:rPr lang="zh-CN" altLang="en-US" sz="2400" dirty="0"/>
              <a:t>与</a:t>
            </a:r>
            <a:r>
              <a:rPr lang="en-US" altLang="zh-CN" sz="2400" dirty="0"/>
              <a:t>y</a:t>
            </a:r>
            <a:r>
              <a:rPr lang="zh-CN" altLang="en-US" sz="2400" dirty="0"/>
              <a:t>之间大小。从头到尾逐个比较</a:t>
            </a:r>
            <a:r>
              <a:rPr lang="en-US" altLang="zh-CN" sz="2400" dirty="0"/>
              <a:t>x</a:t>
            </a:r>
            <a:r>
              <a:rPr lang="zh-CN" altLang="en-US" sz="2400" dirty="0"/>
              <a:t>与</a:t>
            </a:r>
            <a:r>
              <a:rPr lang="en-US" altLang="zh-CN" sz="2400" dirty="0"/>
              <a:t>y</a:t>
            </a:r>
            <a:r>
              <a:rPr lang="zh-CN" altLang="en-US" sz="2400" dirty="0"/>
              <a:t>的每个元素。如果所有元素都相等，则</a:t>
            </a:r>
            <a:r>
              <a:rPr lang="en-US" altLang="zh-CN" sz="2400" dirty="0"/>
              <a:t>x</a:t>
            </a:r>
            <a:r>
              <a:rPr lang="zh-CN" altLang="en-US" sz="2400" dirty="0"/>
              <a:t>与</a:t>
            </a:r>
            <a:r>
              <a:rPr lang="en-US" altLang="zh-CN" sz="2400" dirty="0"/>
              <a:t>y</a:t>
            </a:r>
            <a:r>
              <a:rPr lang="zh-CN" altLang="en-US" sz="2400" dirty="0"/>
              <a:t>相等；否则，由第一个不相等的元素之间的大小关系决定</a:t>
            </a:r>
            <a:r>
              <a:rPr lang="en-US" altLang="zh-CN" sz="2400" dirty="0"/>
              <a:t>x</a:t>
            </a:r>
            <a:r>
              <a:rPr lang="zh-CN" altLang="en-US" sz="2400" dirty="0"/>
              <a:t>与</a:t>
            </a:r>
            <a:r>
              <a:rPr lang="en-US" altLang="zh-CN" sz="2400" dirty="0"/>
              <a:t>y</a:t>
            </a:r>
            <a:r>
              <a:rPr lang="zh-CN" altLang="en-US" sz="2400" dirty="0"/>
              <a:t>之间大小。如果</a:t>
            </a:r>
            <a:r>
              <a:rPr lang="en-US" altLang="zh-CN" sz="2400" dirty="0"/>
              <a:t>x</a:t>
            </a:r>
            <a:r>
              <a:rPr lang="zh-CN" altLang="en-US" sz="2400" dirty="0"/>
              <a:t>与</a:t>
            </a:r>
            <a:r>
              <a:rPr lang="en-US" altLang="zh-CN" sz="2400" dirty="0"/>
              <a:t>y</a:t>
            </a:r>
            <a:r>
              <a:rPr lang="zh-CN" altLang="en-US" sz="2400" dirty="0"/>
              <a:t>的元素个数不同且长度小的集合的所有元素与另</a:t>
            </a:r>
            <a:r>
              <a:rPr lang="zh-CN" altLang="en-US" sz="2400"/>
              <a:t>一个集合的</a:t>
            </a:r>
            <a:r>
              <a:rPr lang="zh-CN" altLang="en-US" sz="2400" dirty="0"/>
              <a:t>对应元素依次相等，则认为长度小的集合小于长度大的集合。</a:t>
            </a:r>
          </a:p>
          <a:p>
            <a:pPr lvl="1"/>
            <a:r>
              <a:rPr lang="zh-CN" altLang="en-US" sz="2000" dirty="0"/>
              <a:t>运算声明示例</a:t>
            </a:r>
            <a:r>
              <a:rPr lang="en-US" altLang="zh-CN" sz="2000" dirty="0"/>
              <a:t>: bool operator&lt; (</a:t>
            </a:r>
            <a:r>
              <a:rPr lang="en-US" altLang="zh-CN" sz="2000" dirty="0" err="1"/>
              <a:t>const</a:t>
            </a:r>
            <a:r>
              <a:rPr lang="en-US" altLang="zh-CN" sz="2000" dirty="0"/>
              <a:t> set&amp; x, </a:t>
            </a:r>
            <a:r>
              <a:rPr lang="en-US" altLang="zh-CN" sz="2000" dirty="0" err="1"/>
              <a:t>const</a:t>
            </a:r>
            <a:r>
              <a:rPr lang="en-US" altLang="zh-CN" sz="2000" dirty="0"/>
              <a:t> set&amp; y);</a:t>
            </a:r>
          </a:p>
          <a:p>
            <a:pPr lvl="1"/>
            <a:r>
              <a:rPr lang="zh-CN" altLang="en-US" sz="2000" dirty="0"/>
              <a:t>运算</a:t>
            </a:r>
            <a:r>
              <a:rPr lang="en-US" altLang="zh-CN" sz="2000" dirty="0"/>
              <a:t>: &lt;, &lt;=, &gt;, &gt;=, ==, !=</a:t>
            </a:r>
          </a:p>
          <a:p>
            <a:pPr lvl="1"/>
            <a:r>
              <a:rPr lang="zh-CN" altLang="en-US" sz="2000" dirty="0"/>
              <a:t>代码示例</a:t>
            </a:r>
            <a:r>
              <a:rPr lang="en-US" altLang="zh-CN" sz="2000" dirty="0"/>
              <a:t>:</a:t>
            </a:r>
          </a:p>
          <a:p>
            <a:pPr lvl="1">
              <a:spcBef>
                <a:spcPct val="0"/>
              </a:spcBef>
              <a:buNone/>
            </a:pPr>
            <a:r>
              <a:rPr lang="en-US" altLang="zh-CN" sz="2000" dirty="0"/>
              <a:t>set&lt;</a:t>
            </a:r>
            <a:r>
              <a:rPr lang="en-US" altLang="zh-CN" sz="2000" dirty="0" err="1">
                <a:solidFill>
                  <a:srgbClr val="0000FF"/>
                </a:solidFill>
              </a:rPr>
              <a:t>int</a:t>
            </a:r>
            <a:r>
              <a:rPr lang="en-US" altLang="zh-CN" sz="2000" dirty="0"/>
              <a:t>&gt; s1, s2;</a:t>
            </a:r>
          </a:p>
          <a:p>
            <a:pPr lvl="1">
              <a:spcBef>
                <a:spcPct val="0"/>
              </a:spcBef>
              <a:buNone/>
            </a:pPr>
            <a:r>
              <a:rPr lang="en-US" altLang="zh-CN" sz="2000" dirty="0"/>
              <a:t>s1.insert(10);    s1.insert(20);     s1.insert(30);</a:t>
            </a:r>
          </a:p>
          <a:p>
            <a:pPr lvl="1">
              <a:spcBef>
                <a:spcPct val="0"/>
              </a:spcBef>
              <a:buNone/>
            </a:pPr>
            <a:r>
              <a:rPr lang="en-US" altLang="zh-CN" sz="2000" dirty="0"/>
              <a:t>s2.insert(20);    s2.insert(20);    s2.insert(30);</a:t>
            </a:r>
          </a:p>
          <a:p>
            <a:pPr lvl="1">
              <a:spcBef>
                <a:spcPct val="0"/>
              </a:spcBef>
              <a:buNone/>
            </a:pPr>
            <a:r>
              <a:rPr lang="en-US" altLang="zh-CN" sz="2000" dirty="0">
                <a:solidFill>
                  <a:srgbClr val="0000FF"/>
                </a:solidFill>
              </a:rPr>
              <a:t>if </a:t>
            </a:r>
            <a:r>
              <a:rPr lang="en-US" altLang="zh-CN" sz="2000" dirty="0"/>
              <a:t>(s1 &lt; s2)</a:t>
            </a:r>
          </a:p>
          <a:p>
            <a:pPr lvl="1">
              <a:spcBef>
                <a:spcPct val="0"/>
              </a:spcBef>
              <a:buNone/>
            </a:pPr>
            <a:r>
              <a:rPr lang="en-US" altLang="zh-CN" sz="2000" dirty="0"/>
              <a:t>    </a:t>
            </a:r>
            <a:r>
              <a:rPr lang="en-US" altLang="zh-CN" sz="2000" dirty="0" err="1"/>
              <a:t>cout</a:t>
            </a:r>
            <a:r>
              <a:rPr lang="en-US" altLang="zh-CN" sz="2000" dirty="0"/>
              <a:t> &lt;&lt; </a:t>
            </a:r>
            <a:r>
              <a:rPr lang="en-US" altLang="zh-CN" sz="2000" dirty="0">
                <a:solidFill>
                  <a:srgbClr val="A30021"/>
                </a:solidFill>
              </a:rPr>
              <a:t>"true"</a:t>
            </a:r>
            <a:r>
              <a:rPr lang="en-US" altLang="zh-CN" sz="2000" dirty="0"/>
              <a:t> &lt;&lt; </a:t>
            </a:r>
            <a:r>
              <a:rPr lang="en-US" altLang="zh-CN" sz="2000" dirty="0" err="1"/>
              <a:t>endl</a:t>
            </a:r>
            <a:r>
              <a:rPr lang="en-US" altLang="zh-CN" sz="2000" dirty="0"/>
              <a:t>;</a:t>
            </a:r>
          </a:p>
          <a:p>
            <a:pPr lvl="1">
              <a:spcBef>
                <a:spcPct val="0"/>
              </a:spcBef>
              <a:buNone/>
            </a:pPr>
            <a:r>
              <a:rPr lang="en-US" altLang="zh-CN" sz="2000" dirty="0">
                <a:solidFill>
                  <a:srgbClr val="0000FF"/>
                </a:solidFill>
              </a:rPr>
              <a:t>else </a:t>
            </a:r>
            <a:r>
              <a:rPr lang="en-US" altLang="zh-CN" sz="2000" dirty="0" err="1"/>
              <a:t>cout</a:t>
            </a:r>
            <a:r>
              <a:rPr lang="en-US" altLang="zh-CN" sz="2000" dirty="0"/>
              <a:t> &lt;&lt; </a:t>
            </a:r>
            <a:r>
              <a:rPr lang="en-US" altLang="zh-CN" sz="2000" dirty="0">
                <a:solidFill>
                  <a:srgbClr val="A30021"/>
                </a:solidFill>
              </a:rPr>
              <a:t>"false"</a:t>
            </a:r>
            <a:r>
              <a:rPr lang="en-US" altLang="zh-CN" sz="2000" dirty="0"/>
              <a:t> &lt;&lt; </a:t>
            </a:r>
            <a:r>
              <a:rPr lang="en-US" altLang="zh-CN" sz="2000" dirty="0" err="1"/>
              <a:t>endl</a:t>
            </a:r>
            <a:r>
              <a:rPr lang="en-US" altLang="zh-CN" sz="2000" dirty="0"/>
              <a:t>;</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99420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86462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函数模板可以用来创建一个通用功能的函数，以支持多种不同类型的形参，进一步简化重载函数的函数体设计；</a:t>
            </a:r>
          </a:p>
          <a:p>
            <a:r>
              <a:rPr lang="zh-CN" altLang="en-US" dirty="0"/>
              <a:t>函数模板定义格式：</a:t>
            </a:r>
          </a:p>
          <a:p>
            <a:pPr lvl="1">
              <a:buNone/>
            </a:pPr>
            <a:r>
              <a:rPr lang="zh-CN" altLang="en-US" dirty="0"/>
              <a:t>	</a:t>
            </a:r>
            <a:r>
              <a:rPr lang="en-US" altLang="zh-CN" dirty="0">
                <a:solidFill>
                  <a:srgbClr val="0000FF"/>
                </a:solidFill>
              </a:rPr>
              <a:t>template </a:t>
            </a:r>
            <a:r>
              <a:rPr lang="en-US" altLang="zh-CN" dirty="0"/>
              <a:t>&lt;</a:t>
            </a:r>
            <a:r>
              <a:rPr lang="zh-CN" altLang="en-US" i="1" dirty="0">
                <a:solidFill>
                  <a:srgbClr val="A30021"/>
                </a:solidFill>
              </a:rPr>
              <a:t>模板参数列表</a:t>
            </a:r>
            <a:r>
              <a:rPr lang="en-US" altLang="zh-CN" dirty="0"/>
              <a:t>&gt;</a:t>
            </a:r>
          </a:p>
          <a:p>
            <a:pPr lvl="1">
              <a:buNone/>
            </a:pPr>
            <a:r>
              <a:rPr lang="en-US" altLang="zh-CN" dirty="0"/>
              <a:t>	</a:t>
            </a:r>
            <a:r>
              <a:rPr lang="zh-CN" altLang="en-US" i="1" dirty="0">
                <a:solidFill>
                  <a:srgbClr val="A30021"/>
                </a:solidFill>
              </a:rPr>
              <a:t>函数定义</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9"/>
          <p:cNvSpPr>
            <a:spLocks/>
          </p:cNvSpPr>
          <p:nvPr/>
        </p:nvSpPr>
        <p:spPr bwMode="auto">
          <a:xfrm>
            <a:off x="4478764" y="4086845"/>
            <a:ext cx="1871663" cy="476250"/>
          </a:xfrm>
          <a:prstGeom prst="borderCallout2">
            <a:avLst>
              <a:gd name="adj1" fmla="val 24000"/>
              <a:gd name="adj2" fmla="val -4069"/>
              <a:gd name="adj3" fmla="val 24000"/>
              <a:gd name="adj4" fmla="val -25699"/>
              <a:gd name="adj5" fmla="val -63049"/>
              <a:gd name="adj6" fmla="val -38798"/>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不允许为空。</a:t>
            </a:r>
          </a:p>
        </p:txBody>
      </p:sp>
    </p:spTree>
    <p:extLst>
      <p:ext uri="{BB962C8B-B14F-4D97-AF65-F5344CB8AC3E}">
        <p14:creationId xmlns:p14="http://schemas.microsoft.com/office/powerpoint/2010/main" val="15690187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学生排序例程说明</a:t>
            </a:r>
          </a:p>
        </p:txBody>
      </p:sp>
      <p:sp>
        <p:nvSpPr>
          <p:cNvPr id="3" name="内容占位符 2"/>
          <p:cNvSpPr>
            <a:spLocks noGrp="1"/>
          </p:cNvSpPr>
          <p:nvPr>
            <p:ph idx="1"/>
          </p:nvPr>
        </p:nvSpPr>
        <p:spPr/>
        <p:txBody>
          <a:bodyPr/>
          <a:lstStyle/>
          <a:p>
            <a:r>
              <a:rPr lang="zh-CN" altLang="en-US" dirty="0"/>
              <a:t>设学生类的数据包括学号与成绩两项。</a:t>
            </a:r>
          </a:p>
          <a:p>
            <a:r>
              <a:rPr lang="zh-CN" altLang="en-US" dirty="0"/>
              <a:t>先通过</a:t>
            </a:r>
            <a:r>
              <a:rPr lang="en-US" altLang="zh-CN" dirty="0"/>
              <a:t>vector</a:t>
            </a:r>
            <a:r>
              <a:rPr lang="zh-CN" altLang="en-US" dirty="0"/>
              <a:t>模板类的实例对象保存学生原始数据，然后再通过</a:t>
            </a:r>
            <a:r>
              <a:rPr lang="en-US" altLang="zh-CN" dirty="0"/>
              <a:t>set</a:t>
            </a:r>
            <a:r>
              <a:rPr lang="zh-CN" altLang="en-US" dirty="0"/>
              <a:t>模板类的实例对象分别实现按学号和成绩排序。</a:t>
            </a:r>
          </a:p>
          <a:p>
            <a:pPr lvl="1"/>
            <a:r>
              <a:rPr lang="zh-CN" altLang="en-US" dirty="0"/>
              <a:t>去重排序</a:t>
            </a:r>
            <a:r>
              <a:rPr lang="en-US" altLang="zh-CN" dirty="0"/>
              <a:t>: </a:t>
            </a:r>
            <a:endParaRPr lang="en-US" altLang="zh-CN" dirty="0" smtClean="0"/>
          </a:p>
          <a:p>
            <a:pPr lvl="2"/>
            <a:r>
              <a:rPr lang="zh-CN" altLang="en-US" dirty="0" smtClean="0"/>
              <a:t>如果</a:t>
            </a:r>
            <a:r>
              <a:rPr lang="zh-CN" altLang="en-US" dirty="0"/>
              <a:t>按学号排序，则对于重复学号的学生将只保留其中一个</a:t>
            </a:r>
            <a:r>
              <a:rPr lang="zh-CN" altLang="en-US" dirty="0" smtClean="0"/>
              <a:t>；</a:t>
            </a:r>
            <a:endParaRPr lang="en-US" altLang="zh-CN" dirty="0" smtClean="0"/>
          </a:p>
          <a:p>
            <a:pPr lvl="2"/>
            <a:r>
              <a:rPr lang="zh-CN" altLang="en-US" dirty="0" smtClean="0"/>
              <a:t>如果</a:t>
            </a:r>
            <a:r>
              <a:rPr lang="zh-CN" altLang="en-US" dirty="0"/>
              <a:t>按成绩排序，则对于成绩相同的学生将只记录其中一个。</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523887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CP_StudentWithCompare.h</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CP_STUDENTWITHCOMPARE_H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CP_STUDENTWITHCOMPARE_H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CP_StudentWithCompare.h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m_ID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m_score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 = 0,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score</a:t>
            </a:r>
            <a:r>
              <a:rPr lang="en-US" altLang="zh-CN" dirty="0">
                <a:solidFill>
                  <a:srgbClr val="000000"/>
                </a:solidFill>
                <a:latin typeface="新宋体" panose="02010609030101010101" pitchFamily="49" charset="-122"/>
                <a:ea typeface="新宋体" panose="02010609030101010101" pitchFamily="49" charset="-122"/>
              </a:rPr>
              <a:t> = 100)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m_score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score</a:t>
            </a:r>
            <a:r>
              <a:rPr lang="en-US" altLang="zh-CN" dirty="0">
                <a:solidFill>
                  <a:srgbClr val="000000"/>
                </a:solidFill>
                <a:latin typeface="新宋体" panose="02010609030101010101" pitchFamily="49" charset="-122"/>
                <a:ea typeface="新宋体" panose="02010609030101010101" pitchFamily="49" charset="-122"/>
              </a:rPr>
              <a:t>) {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CP_Student</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776042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CP_StudentWithCompare.h</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Autofit/>
          </a:bodyPr>
          <a:lstStyle/>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CP_StudentCompareID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Less</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operator(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CP_StudentCompareID</a:t>
            </a:r>
            <a:r>
              <a:rPr lang="zh-CN" altLang="en-US" sz="1800" dirty="0">
                <a:solidFill>
                  <a:srgbClr val="008000"/>
                </a:solidFill>
                <a:latin typeface="新宋体" panose="02010609030101010101" pitchFamily="49" charset="-122"/>
                <a:ea typeface="新宋体" panose="02010609030101010101" pitchFamily="49" charset="-122"/>
              </a:rPr>
              <a:t>的运算符</a:t>
            </a:r>
            <a:r>
              <a:rPr lang="en-US" altLang="zh-CN" sz="1800" dirty="0">
                <a:solidFill>
                  <a:srgbClr val="008000"/>
                </a:solidFill>
                <a:latin typeface="新宋体" panose="02010609030101010101" pitchFamily="49" charset="-122"/>
                <a:ea typeface="新宋体" panose="02010609030101010101" pitchFamily="49" charset="-122"/>
              </a:rPr>
              <a:t>operator( )</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CP_StudentCompareID</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CP_StudentCompareScore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Less</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operator(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CP_StudentCompareScore</a:t>
            </a:r>
            <a:r>
              <a:rPr lang="zh-CN" altLang="en-US" sz="1800" dirty="0">
                <a:solidFill>
                  <a:srgbClr val="008000"/>
                </a:solidFill>
                <a:latin typeface="新宋体" panose="02010609030101010101" pitchFamily="49" charset="-122"/>
                <a:ea typeface="新宋体" panose="02010609030101010101" pitchFamily="49" charset="-122"/>
              </a:rPr>
              <a:t>的运算符</a:t>
            </a:r>
            <a:r>
              <a:rPr lang="en-US" altLang="zh-CN" sz="1800" dirty="0">
                <a:solidFill>
                  <a:srgbClr val="008000"/>
                </a:solidFill>
                <a:latin typeface="新宋体" panose="02010609030101010101" pitchFamily="49" charset="-122"/>
                <a:ea typeface="新宋体" panose="02010609030101010101" pitchFamily="49" charset="-122"/>
              </a:rPr>
              <a:t>operator( )</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CP_StudentCompareScore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4884798" y="2731700"/>
            <a:ext cx="3960812" cy="146115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000" dirty="0" smtClean="0">
                <a:ea typeface="楷体_GB2312" pitchFamily="49" charset="-122"/>
                <a:sym typeface="Wingdings" panose="05000000000000000000" pitchFamily="2" charset="2"/>
              </a:rPr>
              <a:t>函数</a:t>
            </a:r>
            <a:r>
              <a:rPr lang="zh-CN" altLang="en-US" sz="2000" dirty="0">
                <a:ea typeface="楷体_GB2312" pitchFamily="49" charset="-122"/>
                <a:sym typeface="Wingdings" panose="05000000000000000000" pitchFamily="2" charset="2"/>
              </a:rPr>
              <a:t>对象</a:t>
            </a:r>
            <a:r>
              <a:rPr lang="en-US" altLang="zh-CN" sz="2000" dirty="0">
                <a:ea typeface="楷体_GB2312" pitchFamily="49" charset="-122"/>
                <a:sym typeface="Wingdings" panose="05000000000000000000" pitchFamily="2" charset="2"/>
              </a:rPr>
              <a:t>(function object)</a:t>
            </a:r>
            <a:r>
              <a:rPr lang="zh-CN" altLang="en-US" sz="2000" dirty="0">
                <a:ea typeface="楷体_GB2312" pitchFamily="49" charset="-122"/>
                <a:sym typeface="Wingdings" panose="05000000000000000000" pitchFamily="2" charset="2"/>
              </a:rPr>
              <a:t>。</a:t>
            </a:r>
          </a:p>
          <a:p>
            <a:pPr eaLnBrk="1" hangingPunct="1">
              <a:spcBef>
                <a:spcPct val="0"/>
              </a:spcBef>
            </a:pPr>
            <a:r>
              <a:rPr lang="zh-CN" altLang="en-US" sz="2000" dirty="0">
                <a:ea typeface="楷体_GB2312" pitchFamily="49" charset="-122"/>
                <a:sym typeface="Wingdings" panose="05000000000000000000" pitchFamily="2" charset="2"/>
              </a:rPr>
              <a:t>仿函数</a:t>
            </a:r>
            <a:r>
              <a:rPr lang="en-US" altLang="zh-CN" sz="2000" dirty="0">
                <a:ea typeface="楷体_GB2312" pitchFamily="49" charset="-122"/>
                <a:sym typeface="Wingdings" panose="05000000000000000000" pitchFamily="2" charset="2"/>
              </a:rPr>
              <a:t>(</a:t>
            </a:r>
            <a:r>
              <a:rPr lang="en-US" altLang="zh-CN" sz="2000" dirty="0" err="1">
                <a:ea typeface="楷体_GB2312" pitchFamily="49" charset="-122"/>
                <a:sym typeface="Wingdings" panose="05000000000000000000" pitchFamily="2" charset="2"/>
              </a:rPr>
              <a:t>functor</a:t>
            </a:r>
            <a:r>
              <a:rPr lang="en-US" altLang="zh-CN" sz="2000" dirty="0">
                <a:ea typeface="楷体_GB2312" pitchFamily="49" charset="-122"/>
                <a:sym typeface="Wingdings" panose="05000000000000000000" pitchFamily="2" charset="2"/>
              </a:rPr>
              <a:t>)</a:t>
            </a:r>
            <a:r>
              <a:rPr lang="zh-CN" altLang="en-US" sz="2000" dirty="0">
                <a:ea typeface="楷体_GB2312" pitchFamily="49" charset="-122"/>
                <a:sym typeface="Wingdings" panose="05000000000000000000" pitchFamily="2" charset="2"/>
              </a:rPr>
              <a:t>。</a:t>
            </a:r>
          </a:p>
          <a:p>
            <a:pPr eaLnBrk="1" hangingPunct="1">
              <a:spcBef>
                <a:spcPct val="0"/>
              </a:spcBef>
            </a:pPr>
            <a:r>
              <a:rPr lang="zh-CN" altLang="en-US" sz="2000" dirty="0">
                <a:ea typeface="楷体_GB2312" pitchFamily="49" charset="-122"/>
                <a:sym typeface="Wingdings" panose="05000000000000000000" pitchFamily="2" charset="2"/>
              </a:rPr>
              <a:t>类型</a:t>
            </a:r>
            <a:r>
              <a:rPr lang="en-US" altLang="zh-CN" sz="2000" dirty="0" err="1">
                <a:ea typeface="楷体_GB2312" pitchFamily="49" charset="-122"/>
                <a:sym typeface="Wingdings" panose="05000000000000000000" pitchFamily="2" charset="2"/>
              </a:rPr>
              <a:t>value_comp</a:t>
            </a:r>
            <a:r>
              <a:rPr lang="zh-CN" altLang="en-US" sz="2000" dirty="0">
                <a:ea typeface="楷体_GB2312" pitchFamily="49" charset="-122"/>
                <a:sym typeface="Wingdings" panose="05000000000000000000" pitchFamily="2" charset="2"/>
              </a:rPr>
              <a:t>与</a:t>
            </a:r>
            <a:r>
              <a:rPr lang="en-US" altLang="zh-CN" sz="2000" dirty="0" err="1">
                <a:ea typeface="楷体_GB2312" pitchFamily="49" charset="-122"/>
                <a:sym typeface="Wingdings" panose="05000000000000000000" pitchFamily="2" charset="2"/>
              </a:rPr>
              <a:t>key_compare</a:t>
            </a:r>
            <a:r>
              <a:rPr lang="zh-CN" altLang="en-US" sz="2000" dirty="0">
                <a:ea typeface="楷体_GB2312" pitchFamily="49" charset="-122"/>
                <a:sym typeface="Wingdings" panose="05000000000000000000" pitchFamily="2" charset="2"/>
              </a:rPr>
              <a:t>。</a:t>
            </a:r>
          </a:p>
        </p:txBody>
      </p:sp>
    </p:spTree>
    <p:extLst>
      <p:ext uri="{BB962C8B-B14F-4D97-AF65-F5344CB8AC3E}">
        <p14:creationId xmlns:p14="http://schemas.microsoft.com/office/powerpoint/2010/main" val="39716384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CP_StudentTest.h</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CP_STUDENTTEST_H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CP_STUDENTTEST_H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CP_StudentTest.h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056591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a:t>CP_StudentTest.cpp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a:body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&lt;vector&gt;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&lt;set&gt;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CP_StudentWithCompare.h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err="1">
                <a:solidFill>
                  <a:srgbClr val="2B91AF"/>
                </a:solidFill>
                <a:latin typeface="新宋体" panose="02010609030101010101" pitchFamily="49" charset="-122"/>
                <a:ea typeface="新宋体" panose="02010609030101010101" pitchFamily="49" charset="-122"/>
              </a:rPr>
              <a:t>ostream</a:t>
            </a:r>
            <a:r>
              <a:rPr lang="en-US" altLang="zh-CN" sz="2000" dirty="0">
                <a:solidFill>
                  <a:srgbClr val="000000"/>
                </a:solidFill>
                <a:latin typeface="新宋体" panose="02010609030101010101" pitchFamily="49" charset="-122"/>
                <a:ea typeface="新宋体" panose="02010609030101010101" pitchFamily="49" charset="-122"/>
              </a:rPr>
              <a:t>&amp; </a:t>
            </a:r>
            <a:r>
              <a:rPr lang="en-US" altLang="zh-CN" sz="2000" dirty="0">
                <a:solidFill>
                  <a:srgbClr val="008080"/>
                </a:solidFill>
                <a:latin typeface="新宋体" panose="02010609030101010101" pitchFamily="49" charset="-122"/>
                <a:ea typeface="新宋体" panose="02010609030101010101" pitchFamily="49" charset="-122"/>
              </a:rPr>
              <a:t>operator &lt;&lt;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ostream</a:t>
            </a:r>
            <a:r>
              <a:rPr lang="en-US" altLang="zh-CN" sz="2000" dirty="0">
                <a:solidFill>
                  <a:srgbClr val="000000"/>
                </a:solidFill>
                <a:latin typeface="新宋体" panose="02010609030101010101" pitchFamily="49" charset="-122"/>
                <a:ea typeface="新宋体" panose="02010609030101010101" pitchFamily="49" charset="-122"/>
              </a:rPr>
              <a:t>&amp; </a:t>
            </a:r>
            <a:r>
              <a:rPr lang="en-US" altLang="zh-CN" sz="2000" dirty="0" err="1">
                <a:solidFill>
                  <a:srgbClr val="808080"/>
                </a:solidFill>
                <a:latin typeface="新宋体" panose="02010609030101010101" pitchFamily="49" charset="-122"/>
                <a:ea typeface="新宋体" panose="02010609030101010101" pitchFamily="49" charset="-122"/>
              </a:rPr>
              <a:t>os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const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 &amp;</a:t>
            </a:r>
            <a:r>
              <a:rPr lang="en-US" altLang="zh-CN" sz="2000" dirty="0">
                <a:solidFill>
                  <a:srgbClr val="808080"/>
                </a:solidFill>
                <a:latin typeface="新宋体" panose="02010609030101010101" pitchFamily="49" charset="-122"/>
                <a:ea typeface="新宋体" panose="02010609030101010101" pitchFamily="49" charset="-122"/>
              </a:rPr>
              <a:t>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os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s</a:t>
            </a:r>
            <a:r>
              <a:rPr lang="en-US" altLang="zh-CN" sz="2000" dirty="0" err="1">
                <a:solidFill>
                  <a:srgbClr val="000000"/>
                </a:solidFill>
                <a:latin typeface="新宋体" panose="02010609030101010101" pitchFamily="49" charset="-122"/>
                <a:ea typeface="新宋体" panose="02010609030101010101" pitchFamily="49" charset="-122"/>
              </a:rPr>
              <a:t>.m_ID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s</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os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运算符</a:t>
            </a:r>
            <a:r>
              <a:rPr lang="en-US" altLang="zh-CN" sz="2000" dirty="0">
                <a:solidFill>
                  <a:srgbClr val="008000"/>
                </a:solidFill>
                <a:latin typeface="新宋体" panose="02010609030101010101" pitchFamily="49" charset="-122"/>
                <a:ea typeface="新宋体" panose="02010609030101010101" pitchFamily="49" charset="-122"/>
              </a:rPr>
              <a:t>operator &lt;&lt;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gb_dataPrepare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2B91AF"/>
                </a:solidFill>
                <a:latin typeface="新宋体" panose="02010609030101010101" pitchFamily="49" charset="-122"/>
                <a:ea typeface="新宋体" panose="02010609030101010101" pitchFamily="49" charset="-122"/>
              </a:rPr>
              <a:t>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&gt;&amp; </a:t>
            </a:r>
            <a:r>
              <a:rPr lang="en-US" altLang="zh-CN" sz="2000" dirty="0">
                <a:solidFill>
                  <a:srgbClr val="808080"/>
                </a:solidFill>
                <a:latin typeface="新宋体" panose="02010609030101010101" pitchFamily="49" charset="-122"/>
                <a:ea typeface="新宋体" panose="02010609030101010101" pitchFamily="49" charset="-122"/>
              </a:rPr>
              <a:t>v</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(2022010001, 90));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(2022010002, 95));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(2022010003, 100));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(2022010004, 95));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(2022010005, 92));</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.push_back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(2022010006, 90));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err="1">
                <a:solidFill>
                  <a:srgbClr val="008000"/>
                </a:solidFill>
                <a:latin typeface="新宋体" panose="02010609030101010101" pitchFamily="49" charset="-122"/>
                <a:ea typeface="新宋体" panose="02010609030101010101" pitchFamily="49" charset="-122"/>
              </a:rPr>
              <a:t>gb_dataPrepare</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4988718" y="512956"/>
            <a:ext cx="3820745" cy="11262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1800" dirty="0">
                <a:ea typeface="楷体_GB2312" pitchFamily="49" charset="-122"/>
                <a:sym typeface="Wingdings" panose="05000000000000000000" pitchFamily="2" charset="2"/>
              </a:rPr>
              <a:t>运算符重载</a:t>
            </a:r>
            <a:r>
              <a:rPr lang="en-US" altLang="zh-CN" sz="1800" dirty="0">
                <a:ea typeface="楷体_GB2312" pitchFamily="49" charset="-122"/>
                <a:sym typeface="Wingdings" panose="05000000000000000000" pitchFamily="2" charset="2"/>
              </a:rPr>
              <a:t>:</a:t>
            </a:r>
          </a:p>
          <a:p>
            <a:pPr lvl="1" eaLnBrk="1" hangingPunct="1">
              <a:spcBef>
                <a:spcPct val="0"/>
              </a:spcBef>
              <a:buFontTx/>
              <a:buNone/>
            </a:pPr>
            <a:r>
              <a:rPr lang="en-US" altLang="zh-CN" sz="1800" dirty="0" err="1">
                <a:ea typeface="楷体_GB2312" pitchFamily="49" charset="-122"/>
                <a:sym typeface="Wingdings" panose="05000000000000000000" pitchFamily="2" charset="2"/>
              </a:rPr>
              <a:t>CP_Student</a:t>
            </a:r>
            <a:r>
              <a:rPr lang="en-US" altLang="zh-CN" sz="1800" dirty="0">
                <a:ea typeface="楷体_GB2312" pitchFamily="49" charset="-122"/>
                <a:sym typeface="Wingdings" panose="05000000000000000000" pitchFamily="2" charset="2"/>
              </a:rPr>
              <a:t> a(2022010007, 100);</a:t>
            </a:r>
          </a:p>
          <a:p>
            <a:pPr lvl="1" eaLnBrk="1" hangingPunct="1">
              <a:spcBef>
                <a:spcPct val="0"/>
              </a:spcBef>
              <a:buFontTx/>
              <a:buNone/>
            </a:pPr>
            <a:r>
              <a:rPr lang="en-US" altLang="zh-CN" sz="1800" dirty="0" err="1">
                <a:ea typeface="楷体_GB2312" pitchFamily="49" charset="-122"/>
                <a:sym typeface="Wingdings" panose="05000000000000000000" pitchFamily="2" charset="2"/>
              </a:rPr>
              <a:t>cout</a:t>
            </a:r>
            <a:r>
              <a:rPr lang="en-US" altLang="zh-CN" sz="1800" dirty="0">
                <a:ea typeface="楷体_GB2312" pitchFamily="49" charset="-122"/>
                <a:sym typeface="Wingdings" panose="05000000000000000000" pitchFamily="2" charset="2"/>
              </a:rPr>
              <a:t> &lt;&lt; a &lt;&lt; </a:t>
            </a:r>
            <a:r>
              <a:rPr lang="en-US" altLang="zh-CN" sz="1800" dirty="0" err="1">
                <a:ea typeface="楷体_GB2312" pitchFamily="49" charset="-122"/>
                <a:sym typeface="Wingdings" panose="05000000000000000000" pitchFamily="2" charset="2"/>
              </a:rPr>
              <a:t>endl</a:t>
            </a:r>
            <a:r>
              <a:rPr lang="en-US" altLang="zh-CN" sz="1800" dirty="0">
                <a:ea typeface="楷体_GB2312" pitchFamily="49" charset="-122"/>
                <a:sym typeface="Wingdings" panose="05000000000000000000" pitchFamily="2" charset="2"/>
              </a:rPr>
              <a:t>;</a:t>
            </a:r>
          </a:p>
          <a:p>
            <a:pPr eaLnBrk="1" hangingPunct="1">
              <a:spcBef>
                <a:spcPct val="0"/>
              </a:spcBef>
            </a:pPr>
            <a:r>
              <a:rPr lang="zh-CN" altLang="en-US" sz="1800" dirty="0">
                <a:ea typeface="楷体_GB2312" pitchFamily="49" charset="-122"/>
                <a:sym typeface="Wingdings" panose="05000000000000000000" pitchFamily="2" charset="2"/>
              </a:rPr>
              <a:t>输出</a:t>
            </a:r>
            <a:r>
              <a:rPr lang="en-US" altLang="zh-CN" sz="1800" dirty="0">
                <a:ea typeface="楷体_GB2312" pitchFamily="49" charset="-122"/>
                <a:sym typeface="Wingdings" panose="05000000000000000000" pitchFamily="2" charset="2"/>
              </a:rPr>
              <a:t>: (2022010007, 100)</a:t>
            </a:r>
          </a:p>
        </p:txBody>
      </p:sp>
    </p:spTree>
    <p:extLst>
      <p:ext uri="{BB962C8B-B14F-4D97-AF65-F5344CB8AC3E}">
        <p14:creationId xmlns:p14="http://schemas.microsoft.com/office/powerpoint/2010/main" val="15297705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a:t>CP_StudentTest.cpp </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K</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gt_showSet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K</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"Set Contents: "</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808080"/>
                </a:solidFill>
                <a:latin typeface="新宋体" panose="02010609030101010101" pitchFamily="49" charset="-122"/>
                <a:ea typeface="新宋体" panose="02010609030101010101" pitchFamily="49" charset="-122"/>
              </a:rPr>
              <a:t>s</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K</a:t>
            </a:r>
            <a:r>
              <a:rPr lang="en-US" altLang="zh-CN" sz="1800" dirty="0">
                <a:solidFill>
                  <a:srgbClr val="000000"/>
                </a:solidFill>
                <a:latin typeface="新宋体" panose="02010609030101010101" pitchFamily="49" charset="-122"/>
                <a:ea typeface="新宋体" panose="02010609030101010101" pitchFamily="49" charset="-122"/>
              </a:rPr>
              <a:t>&gt;::iterator </a:t>
            </a:r>
            <a:r>
              <a:rPr lang="en-US" altLang="zh-CN" sz="1800" dirty="0" err="1">
                <a:solidFill>
                  <a:srgbClr val="000000"/>
                </a:solidFill>
                <a:latin typeface="新宋体" panose="02010609030101010101" pitchFamily="49" charset="-122"/>
                <a:ea typeface="新宋体" panose="02010609030101010101" pitchFamily="49" charset="-122"/>
              </a:rPr>
              <a:t>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808080"/>
                </a:solidFill>
                <a:latin typeface="新宋体" panose="02010609030101010101" pitchFamily="49" charset="-122"/>
                <a:ea typeface="新宋体" panose="02010609030101010101" pitchFamily="49" charset="-122"/>
              </a:rPr>
              <a:t>s</a:t>
            </a:r>
            <a:r>
              <a:rPr lang="en-US" altLang="zh-CN" sz="1800" dirty="0" err="1">
                <a:solidFill>
                  <a:srgbClr val="000000"/>
                </a:solidFill>
                <a:latin typeface="新宋体" panose="02010609030101010101" pitchFamily="49" charset="-122"/>
                <a:ea typeface="新宋体" panose="02010609030101010101" pitchFamily="49" charset="-122"/>
              </a:rPr>
              <a:t>.begin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808080"/>
                </a:solidFill>
                <a:latin typeface="新宋体" panose="02010609030101010101" pitchFamily="49" charset="-122"/>
                <a:ea typeface="新宋体" panose="02010609030101010101" pitchFamily="49" charset="-122"/>
              </a:rPr>
              <a:t>s</a:t>
            </a:r>
            <a:r>
              <a:rPr lang="en-US" altLang="zh-CN" sz="1800" dirty="0" err="1">
                <a:solidFill>
                  <a:srgbClr val="000000"/>
                </a:solidFill>
                <a:latin typeface="新宋体" panose="02010609030101010101" pitchFamily="49" charset="-122"/>
                <a:ea typeface="新宋体" panose="02010609030101010101" pitchFamily="49" charset="-122"/>
              </a:rPr>
              <a:t>.end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函数模板</a:t>
            </a:r>
            <a:r>
              <a:rPr lang="en-US" altLang="zh-CN" sz="1800" dirty="0" err="1">
                <a:solidFill>
                  <a:srgbClr val="008000"/>
                </a:solidFill>
                <a:latin typeface="新宋体" panose="02010609030101010101" pitchFamily="49" charset="-122"/>
                <a:ea typeface="新宋体" panose="02010609030101010101" pitchFamily="49" charset="-122"/>
              </a:rPr>
              <a:t>gt_showSet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gt_showVector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 =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"capacity="</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.capacity</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"Contents: "</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(i = 0; i&lt;n; i++)</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函数模板</a:t>
            </a:r>
            <a:r>
              <a:rPr lang="en-US" altLang="zh-CN" sz="1800" dirty="0" err="1">
                <a:solidFill>
                  <a:srgbClr val="008000"/>
                </a:solidFill>
                <a:latin typeface="新宋体" panose="02010609030101010101" pitchFamily="49" charset="-122"/>
                <a:ea typeface="新宋体" panose="02010609030101010101" pitchFamily="49" charset="-122"/>
              </a:rPr>
              <a:t>gt_showVector</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5935469" y="2198416"/>
            <a:ext cx="2160588" cy="476250"/>
          </a:xfrm>
          <a:prstGeom prst="borderCallout2">
            <a:avLst>
              <a:gd name="adj1" fmla="val 24000"/>
              <a:gd name="adj2" fmla="val -3528"/>
              <a:gd name="adj3" fmla="val 24000"/>
              <a:gd name="adj4" fmla="val -17046"/>
              <a:gd name="adj5" fmla="val 25000"/>
              <a:gd name="adj6" fmla="val -2902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ea typeface="楷体_GB2312" pitchFamily="49" charset="-122"/>
              </a:rPr>
              <a:t>集合不能用</a:t>
            </a:r>
            <a:r>
              <a:rPr lang="en-US" altLang="zh-CN" sz="1800">
                <a:ea typeface="楷体_GB2312" pitchFamily="49" charset="-122"/>
              </a:rPr>
              <a:t>s[i]</a:t>
            </a:r>
            <a:r>
              <a:rPr lang="zh-CN" altLang="en-US" sz="1800">
                <a:ea typeface="楷体_GB2312" pitchFamily="49" charset="-122"/>
              </a:rPr>
              <a:t>。</a:t>
            </a:r>
          </a:p>
        </p:txBody>
      </p:sp>
      <p:sp>
        <p:nvSpPr>
          <p:cNvPr id="10" name="AutoShape 6"/>
          <p:cNvSpPr>
            <a:spLocks/>
          </p:cNvSpPr>
          <p:nvPr/>
        </p:nvSpPr>
        <p:spPr bwMode="auto">
          <a:xfrm>
            <a:off x="6102738" y="5362535"/>
            <a:ext cx="2160588" cy="476250"/>
          </a:xfrm>
          <a:prstGeom prst="borderCallout2">
            <a:avLst>
              <a:gd name="adj1" fmla="val 24000"/>
              <a:gd name="adj2" fmla="val -3528"/>
              <a:gd name="adj3" fmla="val 24000"/>
              <a:gd name="adj4" fmla="val -17046"/>
              <a:gd name="adj5" fmla="val 25000"/>
              <a:gd name="adj6" fmla="val -2902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ea typeface="楷体_GB2312" pitchFamily="49" charset="-122"/>
              </a:rPr>
              <a:t>向量可以用</a:t>
            </a:r>
            <a:r>
              <a:rPr lang="en-US" altLang="zh-CN" sz="1800">
                <a:ea typeface="楷体_GB2312" pitchFamily="49" charset="-122"/>
              </a:rPr>
              <a:t>v[i]</a:t>
            </a:r>
            <a:r>
              <a:rPr lang="zh-CN" altLang="en-US" sz="1800">
                <a:ea typeface="楷体_GB2312" pitchFamily="49" charset="-122"/>
              </a:rPr>
              <a:t>。</a:t>
            </a:r>
          </a:p>
        </p:txBody>
      </p:sp>
    </p:spTree>
    <p:extLst>
      <p:ext uri="{BB962C8B-B14F-4D97-AF65-F5344CB8AC3E}">
        <p14:creationId xmlns:p14="http://schemas.microsoft.com/office/powerpoint/2010/main" val="2871680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a:t>CP_StudentTest.cpp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a:bodyPr>
          <a:lstStyle/>
          <a:p>
            <a:pPr marL="0" indent="0" algn="l">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&gt; v;</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gb_dataPrepare</a:t>
            </a:r>
            <a:r>
              <a:rPr lang="en-US" altLang="zh-CN" sz="1800" dirty="0">
                <a:solidFill>
                  <a:srgbClr val="000000"/>
                </a:solidFill>
                <a:latin typeface="新宋体" panose="02010609030101010101" pitchFamily="49" charset="-122"/>
                <a:ea typeface="新宋体" panose="02010609030101010101" pitchFamily="49" charset="-122"/>
              </a:rPr>
              <a:t>(v);</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set</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CP_StudentCompareID</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s_ID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v.begin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v.end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set</a:t>
            </a:r>
            <a:r>
              <a:rPr lang="en-US" altLang="zh-CN" sz="1800" dirty="0" smtClean="0">
                <a:solidFill>
                  <a:srgbClr val="000000"/>
                </a:solidFill>
                <a:latin typeface="新宋体" panose="02010609030101010101" pitchFamily="49" charset="-122"/>
                <a:ea typeface="新宋体" panose="02010609030101010101" pitchFamily="49" charset="-122"/>
              </a:rPr>
              <a:t>&lt;</a:t>
            </a:r>
            <a:r>
              <a:rPr lang="en-US" altLang="zh-CN" sz="1800" dirty="0" err="1" smtClean="0">
                <a:solidFill>
                  <a:srgbClr val="2B91AF"/>
                </a:solidFill>
                <a:latin typeface="新宋体" panose="02010609030101010101" pitchFamily="49" charset="-122"/>
                <a:ea typeface="新宋体" panose="02010609030101010101" pitchFamily="49" charset="-122"/>
              </a:rPr>
              <a:t>CP_Student</a:t>
            </a:r>
            <a:r>
              <a:rPr lang="en-US" altLang="zh-CN" sz="1800" dirty="0" err="1"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2B91AF"/>
                </a:solidFill>
                <a:latin typeface="新宋体" panose="02010609030101010101" pitchFamily="49" charset="-122"/>
                <a:ea typeface="新宋体" panose="02010609030101010101" pitchFamily="49" charset="-122"/>
              </a:rPr>
              <a:t>CP_StudentCompareScore</a:t>
            </a:r>
            <a:r>
              <a:rPr lang="en-US" altLang="zh-CN" sz="1800" dirty="0" smtClean="0">
                <a:solidFill>
                  <a:srgbClr val="000000"/>
                </a:solidFill>
                <a:latin typeface="新宋体" panose="02010609030101010101" pitchFamily="49" charset="-122"/>
                <a:ea typeface="新宋体" panose="02010609030101010101" pitchFamily="49" charset="-122"/>
              </a:rPr>
              <a:t>&gt;</a:t>
            </a:r>
            <a:r>
              <a:rPr lang="en-US" altLang="zh-CN" sz="1800" dirty="0" err="1" smtClean="0">
                <a:solidFill>
                  <a:srgbClr val="000000"/>
                </a:solidFill>
                <a:latin typeface="新宋体" panose="02010609030101010101" pitchFamily="49" charset="-122"/>
                <a:ea typeface="新宋体" panose="02010609030101010101" pitchFamily="49" charset="-122"/>
              </a:rPr>
              <a:t>s_score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v.begin</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v.end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原始输入的数据</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&gt;(v);</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按学号排序</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gt_showSet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s_ID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按分数排序</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gt_showSet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s_score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068725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smtClean="0"/>
              <a:t>CP_StudentTestMain.cpp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a:body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CP_StudentTest.h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args</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暂停住控制台窗口</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3017217" y="2475572"/>
            <a:ext cx="5664821" cy="388077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原始输入的数据</a:t>
            </a:r>
            <a:r>
              <a:rPr lang="en-US" altLang="zh-CN" sz="1800" dirty="0">
                <a:solidFill>
                  <a:srgbClr val="0000FF"/>
                </a:solidFill>
                <a:ea typeface="楷体_GB2312" pitchFamily="49" charset="-122"/>
                <a:sym typeface="Wingdings" panose="05000000000000000000" pitchFamily="2" charset="2"/>
              </a:rPr>
              <a:t>: size=6:capacity=6</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Contents: 6: [0](2022010001, 90): [1](2022010002, 95): [2](2022010003, 100): [3](2022010004, 95</a:t>
            </a:r>
            <a:r>
              <a:rPr lang="en-US" altLang="zh-CN" sz="1800" dirty="0" smtClean="0">
                <a:solidFill>
                  <a:srgbClr val="0000FF"/>
                </a:solidFill>
                <a:ea typeface="楷体_GB2312" pitchFamily="49" charset="-122"/>
                <a:sym typeface="Wingdings" panose="05000000000000000000" pitchFamily="2" charset="2"/>
              </a:rPr>
              <a:t>):</a:t>
            </a:r>
          </a:p>
          <a:p>
            <a:pPr marL="180000">
              <a:spcBef>
                <a:spcPct val="0"/>
              </a:spcBef>
              <a:buNone/>
            </a:pPr>
            <a:r>
              <a:rPr lang="en-US" altLang="zh-CN" sz="1800" dirty="0" smtClean="0">
                <a:solidFill>
                  <a:srgbClr val="0000FF"/>
                </a:solidFill>
                <a:ea typeface="楷体_GB2312" pitchFamily="49" charset="-122"/>
                <a:sym typeface="Wingdings" panose="05000000000000000000" pitchFamily="2" charset="2"/>
              </a:rPr>
              <a:t>[</a:t>
            </a:r>
            <a:r>
              <a:rPr lang="en-US" altLang="zh-CN" sz="1800" dirty="0">
                <a:solidFill>
                  <a:srgbClr val="0000FF"/>
                </a:solidFill>
                <a:ea typeface="楷体_GB2312" pitchFamily="49" charset="-122"/>
                <a:sym typeface="Wingdings" panose="05000000000000000000" pitchFamily="2" charset="2"/>
              </a:rPr>
              <a:t>4](2022010005, 92): [5](2022010006, 90)</a:t>
            </a:r>
          </a:p>
          <a:p>
            <a:pPr marL="180000">
              <a:spcBef>
                <a:spcPts val="1200"/>
              </a:spcBef>
              <a:buNone/>
            </a:pPr>
            <a:r>
              <a:rPr lang="zh-CN" altLang="en-US" sz="1800" dirty="0">
                <a:solidFill>
                  <a:srgbClr val="0000FF"/>
                </a:solidFill>
                <a:ea typeface="楷体_GB2312" pitchFamily="49" charset="-122"/>
                <a:sym typeface="Wingdings" panose="05000000000000000000" pitchFamily="2" charset="2"/>
              </a:rPr>
              <a:t>按学号排序</a:t>
            </a:r>
            <a:r>
              <a:rPr lang="en-US" altLang="zh-CN" sz="1800" dirty="0">
                <a:solidFill>
                  <a:srgbClr val="0000FF"/>
                </a:solidFill>
                <a:ea typeface="楷体_GB2312" pitchFamily="49" charset="-122"/>
                <a:sym typeface="Wingdings" panose="05000000000000000000" pitchFamily="2" charset="2"/>
              </a:rPr>
              <a:t>: Set Contents: 6: [0](2022010001, 90): [1](2022010002, 95): [2](2022010003, 100</a:t>
            </a:r>
            <a:r>
              <a:rPr lang="en-US" altLang="zh-CN" sz="1800" dirty="0" smtClean="0">
                <a:solidFill>
                  <a:srgbClr val="0000FF"/>
                </a:solidFill>
                <a:ea typeface="楷体_GB2312" pitchFamily="49" charset="-122"/>
                <a:sym typeface="Wingdings" panose="05000000000000000000" pitchFamily="2" charset="2"/>
              </a:rPr>
              <a:t>):</a:t>
            </a:r>
          </a:p>
          <a:p>
            <a:pPr marL="180000">
              <a:spcBef>
                <a:spcPts val="0"/>
              </a:spcBef>
              <a:buNone/>
            </a:pPr>
            <a:r>
              <a:rPr lang="en-US" altLang="zh-CN" sz="1800" dirty="0" smtClean="0">
                <a:solidFill>
                  <a:srgbClr val="0000FF"/>
                </a:solidFill>
                <a:ea typeface="楷体_GB2312" pitchFamily="49" charset="-122"/>
                <a:sym typeface="Wingdings" panose="05000000000000000000" pitchFamily="2" charset="2"/>
              </a:rPr>
              <a:t>[</a:t>
            </a:r>
            <a:r>
              <a:rPr lang="en-US" altLang="zh-CN" sz="1800" dirty="0">
                <a:solidFill>
                  <a:srgbClr val="0000FF"/>
                </a:solidFill>
                <a:ea typeface="楷体_GB2312" pitchFamily="49" charset="-122"/>
                <a:sym typeface="Wingdings" panose="05000000000000000000" pitchFamily="2" charset="2"/>
              </a:rPr>
              <a:t>3](2022010004, 95): [4](2022010005, 92</a:t>
            </a:r>
            <a:r>
              <a:rPr lang="en-US" altLang="zh-CN" sz="1800" dirty="0" smtClean="0">
                <a:solidFill>
                  <a:srgbClr val="0000FF"/>
                </a:solidFill>
                <a:ea typeface="楷体_GB2312" pitchFamily="49" charset="-122"/>
                <a:sym typeface="Wingdings" panose="05000000000000000000" pitchFamily="2" charset="2"/>
              </a:rPr>
              <a:t>):</a:t>
            </a:r>
          </a:p>
          <a:p>
            <a:pPr marL="180000">
              <a:spcBef>
                <a:spcPts val="0"/>
              </a:spcBef>
              <a:buNone/>
            </a:pPr>
            <a:r>
              <a:rPr lang="en-US" altLang="zh-CN" sz="1800" dirty="0" smtClean="0">
                <a:solidFill>
                  <a:srgbClr val="0000FF"/>
                </a:solidFill>
                <a:ea typeface="楷体_GB2312" pitchFamily="49" charset="-122"/>
                <a:sym typeface="Wingdings" panose="05000000000000000000" pitchFamily="2" charset="2"/>
              </a:rPr>
              <a:t>[</a:t>
            </a:r>
            <a:r>
              <a:rPr lang="en-US" altLang="zh-CN" sz="1800" dirty="0">
                <a:solidFill>
                  <a:srgbClr val="0000FF"/>
                </a:solidFill>
                <a:ea typeface="楷体_GB2312" pitchFamily="49" charset="-122"/>
                <a:sym typeface="Wingdings" panose="05000000000000000000" pitchFamily="2" charset="2"/>
              </a:rPr>
              <a:t>5](2022010006, 90)</a:t>
            </a:r>
          </a:p>
          <a:p>
            <a:pPr marL="180000">
              <a:spcBef>
                <a:spcPts val="1200"/>
              </a:spcBef>
              <a:buNone/>
            </a:pPr>
            <a:r>
              <a:rPr lang="zh-CN" altLang="en-US" sz="1800" dirty="0">
                <a:solidFill>
                  <a:srgbClr val="0000FF"/>
                </a:solidFill>
                <a:ea typeface="楷体_GB2312" pitchFamily="49" charset="-122"/>
                <a:sym typeface="Wingdings" panose="05000000000000000000" pitchFamily="2" charset="2"/>
              </a:rPr>
              <a:t>按分数排序</a:t>
            </a:r>
            <a:r>
              <a:rPr lang="en-US" altLang="zh-CN" sz="1800" dirty="0">
                <a:solidFill>
                  <a:srgbClr val="0000FF"/>
                </a:solidFill>
                <a:ea typeface="楷体_GB2312" pitchFamily="49" charset="-122"/>
                <a:sym typeface="Wingdings" panose="05000000000000000000" pitchFamily="2" charset="2"/>
              </a:rPr>
              <a:t>: Set Contents: 4: [0](2022010001, 90): [1](2022010005, 92): [2](2022010002, 95</a:t>
            </a:r>
            <a:r>
              <a:rPr lang="en-US" altLang="zh-CN" sz="1800" dirty="0" smtClean="0">
                <a:solidFill>
                  <a:srgbClr val="0000FF"/>
                </a:solidFill>
                <a:ea typeface="楷体_GB2312" pitchFamily="49" charset="-122"/>
                <a:sym typeface="Wingdings" panose="05000000000000000000" pitchFamily="2" charset="2"/>
              </a:rPr>
              <a:t>):</a:t>
            </a:r>
          </a:p>
          <a:p>
            <a:pPr marL="180000">
              <a:spcBef>
                <a:spcPts val="0"/>
              </a:spcBef>
              <a:buNone/>
            </a:pPr>
            <a:r>
              <a:rPr lang="en-US" altLang="zh-CN" sz="1800" dirty="0" smtClean="0">
                <a:solidFill>
                  <a:srgbClr val="0000FF"/>
                </a:solidFill>
                <a:ea typeface="楷体_GB2312" pitchFamily="49" charset="-122"/>
                <a:sym typeface="Wingdings" panose="05000000000000000000" pitchFamily="2" charset="2"/>
              </a:rPr>
              <a:t>[</a:t>
            </a:r>
            <a:r>
              <a:rPr lang="en-US" altLang="zh-CN" sz="1800" dirty="0">
                <a:solidFill>
                  <a:srgbClr val="0000FF"/>
                </a:solidFill>
                <a:ea typeface="楷体_GB2312" pitchFamily="49" charset="-122"/>
                <a:sym typeface="Wingdings" panose="05000000000000000000" pitchFamily="2" charset="2"/>
              </a:rPr>
              <a:t>3](2022010003, 100</a:t>
            </a:r>
            <a:r>
              <a:rPr lang="en-US" altLang="zh-CN"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7687386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283"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6527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597657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lang="en-US" altLang="zh-CN" dirty="0"/>
              <a:t>STL</a:t>
            </a:r>
            <a:r>
              <a:rPr lang="zh-CN" altLang="en-US" dirty="0"/>
              <a:t>提供了部分常用的算法</a:t>
            </a:r>
            <a:r>
              <a:rPr lang="en-US" altLang="zh-CN" dirty="0"/>
              <a:t>(algorithm)</a:t>
            </a:r>
            <a:r>
              <a:rPr lang="zh-CN" altLang="en-US" dirty="0"/>
              <a:t>。</a:t>
            </a:r>
          </a:p>
          <a:p>
            <a:pPr lvl="1"/>
            <a:r>
              <a:rPr lang="en-US" altLang="zh-CN" dirty="0"/>
              <a:t>#include &lt;algorithm&gt;</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03236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仅有类型形参的函数模板</a:t>
            </a:r>
          </a:p>
        </p:txBody>
      </p:sp>
      <p:sp>
        <p:nvSpPr>
          <p:cNvPr id="3" name="内容占位符 2"/>
          <p:cNvSpPr>
            <a:spLocks noGrp="1"/>
          </p:cNvSpPr>
          <p:nvPr>
            <p:ph idx="1"/>
          </p:nvPr>
        </p:nvSpPr>
        <p:spPr/>
        <p:txBody>
          <a:bodyPr/>
          <a:lstStyle/>
          <a:p>
            <a:r>
              <a:rPr lang="zh-CN" altLang="en-US" dirty="0"/>
              <a:t>定义格式</a:t>
            </a:r>
            <a:r>
              <a:rPr lang="en-US" altLang="zh-CN" dirty="0"/>
              <a:t>1</a:t>
            </a:r>
            <a:r>
              <a:rPr lang="zh-CN" altLang="en-US" dirty="0"/>
              <a:t>：</a:t>
            </a:r>
          </a:p>
          <a:p>
            <a:pPr lvl="1">
              <a:buNone/>
            </a:pPr>
            <a:r>
              <a:rPr lang="zh-CN" altLang="en-US" dirty="0"/>
              <a:t>	</a:t>
            </a:r>
            <a:r>
              <a:rPr lang="en-US" altLang="zh-CN" dirty="0">
                <a:solidFill>
                  <a:srgbClr val="0000FF"/>
                </a:solidFill>
              </a:rPr>
              <a:t>template </a:t>
            </a:r>
            <a:r>
              <a:rPr lang="en-US" altLang="zh-CN" dirty="0"/>
              <a:t>&lt;</a:t>
            </a:r>
            <a:r>
              <a:rPr lang="en-US" altLang="zh-CN" dirty="0">
                <a:solidFill>
                  <a:srgbClr val="0000FF"/>
                </a:solidFill>
              </a:rPr>
              <a:t>class</a:t>
            </a:r>
            <a:r>
              <a:rPr lang="en-US" altLang="zh-CN" dirty="0"/>
              <a:t>  </a:t>
            </a:r>
            <a:r>
              <a:rPr lang="zh-CN" altLang="en-US" dirty="0">
                <a:solidFill>
                  <a:srgbClr val="A30021"/>
                </a:solidFill>
              </a:rPr>
              <a:t>标识符</a:t>
            </a:r>
            <a:r>
              <a:rPr lang="en-US" altLang="zh-CN" dirty="0"/>
              <a:t>&gt;</a:t>
            </a:r>
          </a:p>
          <a:p>
            <a:pPr lvl="1">
              <a:buNone/>
            </a:pPr>
            <a:r>
              <a:rPr lang="en-US" altLang="zh-CN" dirty="0"/>
              <a:t>	</a:t>
            </a:r>
            <a:r>
              <a:rPr lang="zh-CN" altLang="en-US" dirty="0">
                <a:solidFill>
                  <a:srgbClr val="A30021"/>
                </a:solidFill>
              </a:rPr>
              <a:t>函数定义</a:t>
            </a:r>
          </a:p>
          <a:p>
            <a:r>
              <a:rPr lang="zh-CN" altLang="en-US" dirty="0"/>
              <a:t>定义格式</a:t>
            </a:r>
            <a:r>
              <a:rPr lang="en-US" altLang="zh-CN" dirty="0"/>
              <a:t>2</a:t>
            </a:r>
            <a:r>
              <a:rPr lang="zh-CN" altLang="en-US" dirty="0"/>
              <a:t>：</a:t>
            </a:r>
          </a:p>
          <a:p>
            <a:pPr lvl="1">
              <a:buNone/>
            </a:pPr>
            <a:r>
              <a:rPr lang="zh-CN" altLang="en-US" sz="2400" dirty="0"/>
              <a:t>	</a:t>
            </a:r>
            <a:r>
              <a:rPr lang="en-US" altLang="zh-CN" sz="2400" dirty="0">
                <a:solidFill>
                  <a:srgbClr val="0000FF"/>
                </a:solidFill>
              </a:rPr>
              <a:t>template </a:t>
            </a:r>
            <a:r>
              <a:rPr lang="en-US" altLang="zh-CN" sz="2400" dirty="0"/>
              <a:t>&lt;</a:t>
            </a:r>
            <a:r>
              <a:rPr lang="en-US" altLang="zh-CN" sz="2400" dirty="0">
                <a:solidFill>
                  <a:srgbClr val="0000FF"/>
                </a:solidFill>
              </a:rPr>
              <a:t>class</a:t>
            </a:r>
            <a:r>
              <a:rPr lang="en-US" altLang="zh-CN" sz="2400" dirty="0"/>
              <a:t>  </a:t>
            </a:r>
            <a:r>
              <a:rPr lang="zh-CN" altLang="en-US" sz="2400" dirty="0">
                <a:solidFill>
                  <a:srgbClr val="A30021"/>
                </a:solidFill>
              </a:rPr>
              <a:t>标识符</a:t>
            </a:r>
            <a:r>
              <a:rPr lang="en-US" altLang="zh-CN" sz="2400" dirty="0">
                <a:solidFill>
                  <a:srgbClr val="A30021"/>
                </a:solidFill>
              </a:rPr>
              <a:t>1</a:t>
            </a:r>
            <a:r>
              <a:rPr lang="en-US" altLang="zh-CN" sz="2400" dirty="0"/>
              <a:t>, </a:t>
            </a:r>
            <a:r>
              <a:rPr lang="en-US" altLang="zh-CN" sz="2400" dirty="0">
                <a:solidFill>
                  <a:srgbClr val="0000FF"/>
                </a:solidFill>
              </a:rPr>
              <a:t>class</a:t>
            </a:r>
            <a:r>
              <a:rPr lang="en-US" altLang="zh-CN" sz="2400" dirty="0"/>
              <a:t>  </a:t>
            </a:r>
            <a:r>
              <a:rPr lang="zh-CN" altLang="en-US" sz="2400" dirty="0">
                <a:solidFill>
                  <a:srgbClr val="A30021"/>
                </a:solidFill>
              </a:rPr>
              <a:t>标识符</a:t>
            </a:r>
            <a:r>
              <a:rPr lang="en-US" altLang="zh-CN" sz="2400" dirty="0">
                <a:solidFill>
                  <a:srgbClr val="A30021"/>
                </a:solidFill>
              </a:rPr>
              <a:t>2</a:t>
            </a:r>
            <a:r>
              <a:rPr lang="en-US" altLang="zh-CN" sz="2400" dirty="0"/>
              <a:t>, … &gt;</a:t>
            </a:r>
          </a:p>
          <a:p>
            <a:pPr lvl="1">
              <a:buNone/>
            </a:pPr>
            <a:r>
              <a:rPr lang="en-US" altLang="zh-CN" sz="2400" dirty="0"/>
              <a:t>	</a:t>
            </a:r>
            <a:r>
              <a:rPr lang="zh-CN" altLang="en-US" sz="2400" dirty="0">
                <a:solidFill>
                  <a:srgbClr val="A30021"/>
                </a:solidFill>
              </a:rPr>
              <a:t>函数定义</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4068104" y="2542752"/>
            <a:ext cx="3816350" cy="476250"/>
          </a:xfrm>
          <a:prstGeom prst="borderCallout2">
            <a:avLst>
              <a:gd name="adj1" fmla="val 24000"/>
              <a:gd name="adj2" fmla="val -1995"/>
              <a:gd name="adj3" fmla="val 24000"/>
              <a:gd name="adj4" fmla="val -27329"/>
              <a:gd name="adj5" fmla="val -32000"/>
              <a:gd name="adj6" fmla="val -3007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这里</a:t>
            </a:r>
            <a:r>
              <a:rPr lang="en-US" altLang="zh-CN" sz="1800" dirty="0">
                <a:solidFill>
                  <a:srgbClr val="0000FF"/>
                </a:solidFill>
                <a:ea typeface="楷体_GB2312" pitchFamily="49" charset="-122"/>
              </a:rPr>
              <a:t>class</a:t>
            </a:r>
            <a:r>
              <a:rPr lang="zh-CN" altLang="en-US" sz="1800" dirty="0">
                <a:ea typeface="楷体_GB2312" pitchFamily="49" charset="-122"/>
              </a:rPr>
              <a:t>也可以写成</a:t>
            </a:r>
            <a:r>
              <a:rPr lang="en-US" altLang="zh-CN" sz="1800" dirty="0" err="1">
                <a:solidFill>
                  <a:srgbClr val="0000FF"/>
                </a:solidFill>
                <a:ea typeface="楷体_GB2312" pitchFamily="49" charset="-122"/>
              </a:rPr>
              <a:t>typename</a:t>
            </a:r>
            <a:r>
              <a:rPr lang="zh-CN" altLang="en-US" sz="1800" dirty="0">
                <a:ea typeface="楷体_GB2312" pitchFamily="49" charset="-122"/>
              </a:rPr>
              <a:t>。</a:t>
            </a:r>
          </a:p>
        </p:txBody>
      </p:sp>
      <p:sp>
        <p:nvSpPr>
          <p:cNvPr id="10" name="AutoShape 6"/>
          <p:cNvSpPr>
            <a:spLocks/>
          </p:cNvSpPr>
          <p:nvPr/>
        </p:nvSpPr>
        <p:spPr bwMode="auto">
          <a:xfrm>
            <a:off x="3976961" y="4013977"/>
            <a:ext cx="3598863" cy="476250"/>
          </a:xfrm>
          <a:prstGeom prst="borderCallout2">
            <a:avLst>
              <a:gd name="adj1" fmla="val 24000"/>
              <a:gd name="adj2" fmla="val -2116"/>
              <a:gd name="adj3" fmla="val 24000"/>
              <a:gd name="adj4" fmla="val -28981"/>
              <a:gd name="adj5" fmla="val -32000"/>
              <a:gd name="adj6" fmla="val -3189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这里</a:t>
            </a:r>
            <a:r>
              <a:rPr lang="en-US" altLang="zh-CN" sz="1800" dirty="0">
                <a:solidFill>
                  <a:srgbClr val="0000FF"/>
                </a:solidFill>
                <a:ea typeface="楷体_GB2312" pitchFamily="49" charset="-122"/>
              </a:rPr>
              <a:t>class</a:t>
            </a:r>
            <a:r>
              <a:rPr lang="zh-CN" altLang="en-US" sz="1800" dirty="0">
                <a:ea typeface="楷体_GB2312" pitchFamily="49" charset="-122"/>
              </a:rPr>
              <a:t>也可以写成</a:t>
            </a:r>
            <a:r>
              <a:rPr lang="en-US" altLang="zh-CN" sz="1800" dirty="0" err="1">
                <a:solidFill>
                  <a:srgbClr val="0000FF"/>
                </a:solidFill>
                <a:ea typeface="楷体_GB2312" pitchFamily="49" charset="-122"/>
              </a:rPr>
              <a:t>typename</a:t>
            </a:r>
            <a:r>
              <a:rPr lang="zh-CN" altLang="en-US" sz="1800" dirty="0">
                <a:ea typeface="楷体_GB2312" pitchFamily="49" charset="-122"/>
              </a:rPr>
              <a:t>。</a:t>
            </a:r>
          </a:p>
        </p:txBody>
      </p:sp>
      <p:sp>
        <p:nvSpPr>
          <p:cNvPr id="11" name="Line 7"/>
          <p:cNvSpPr>
            <a:spLocks noChangeShapeType="1"/>
          </p:cNvSpPr>
          <p:nvPr/>
        </p:nvSpPr>
        <p:spPr bwMode="auto">
          <a:xfrm>
            <a:off x="4767536" y="3788552"/>
            <a:ext cx="0" cy="360363"/>
          </a:xfrm>
          <a:prstGeom prst="line">
            <a:avLst/>
          </a:prstGeom>
          <a:noFill/>
          <a:ln w="5715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AutoShape 8"/>
          <p:cNvSpPr>
            <a:spLocks/>
          </p:cNvSpPr>
          <p:nvPr/>
        </p:nvSpPr>
        <p:spPr bwMode="auto">
          <a:xfrm>
            <a:off x="5146675" y="1484313"/>
            <a:ext cx="3455988" cy="476250"/>
          </a:xfrm>
          <a:prstGeom prst="borderCallout2">
            <a:avLst>
              <a:gd name="adj1" fmla="val 24000"/>
              <a:gd name="adj2" fmla="val -2204"/>
              <a:gd name="adj3" fmla="val 31024"/>
              <a:gd name="adj4" fmla="val -22777"/>
              <a:gd name="adj5" fmla="val 109601"/>
              <a:gd name="adj6" fmla="val -3318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ea typeface="楷体_GB2312" pitchFamily="49" charset="-122"/>
              </a:rPr>
              <a:t>称为模板的形式参数。</a:t>
            </a:r>
          </a:p>
        </p:txBody>
      </p:sp>
    </p:spTree>
    <p:extLst>
      <p:ext uri="{BB962C8B-B14F-4D97-AF65-F5344CB8AC3E}">
        <p14:creationId xmlns:p14="http://schemas.microsoft.com/office/powerpoint/2010/main" val="8357516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a:t>
            </a:r>
            <a:r>
              <a:rPr lang="en-US" altLang="zh-CN" dirty="0"/>
              <a:t>(sort)</a:t>
            </a:r>
            <a:r>
              <a:rPr lang="zh-CN" altLang="en-US" dirty="0"/>
              <a:t>算法</a:t>
            </a:r>
          </a:p>
        </p:txBody>
      </p:sp>
      <p:sp>
        <p:nvSpPr>
          <p:cNvPr id="3" name="内容占位符 2"/>
          <p:cNvSpPr>
            <a:spLocks noGrp="1"/>
          </p:cNvSpPr>
          <p:nvPr>
            <p:ph idx="1"/>
          </p:nvPr>
        </p:nvSpPr>
        <p:spPr/>
        <p:txBody>
          <a:bodyPr>
            <a:normAutofit lnSpcReduction="10000"/>
          </a:bodyPr>
          <a:lstStyle/>
          <a:p>
            <a:pPr>
              <a:lnSpc>
                <a:spcPct val="90000"/>
              </a:lnSpc>
            </a:pPr>
            <a:r>
              <a:rPr lang="zh-CN" altLang="en-US" dirty="0"/>
              <a:t>函数声明</a:t>
            </a:r>
            <a:r>
              <a:rPr lang="en-US" altLang="zh-CN" dirty="0"/>
              <a:t>1</a:t>
            </a:r>
          </a:p>
          <a:p>
            <a:pPr>
              <a:lnSpc>
                <a:spcPct val="90000"/>
              </a:lnSpc>
              <a:buNone/>
            </a:pPr>
            <a:r>
              <a:rPr lang="en-US" altLang="zh-CN" dirty="0"/>
              <a:t>template&lt;class </a:t>
            </a:r>
            <a:r>
              <a:rPr lang="en-US" altLang="zh-CN" dirty="0" err="1"/>
              <a:t>RandomAccessIterator</a:t>
            </a:r>
            <a:r>
              <a:rPr lang="en-US" altLang="zh-CN" dirty="0"/>
              <a:t>&gt;</a:t>
            </a:r>
          </a:p>
          <a:p>
            <a:pPr>
              <a:lnSpc>
                <a:spcPct val="90000"/>
              </a:lnSpc>
              <a:buNone/>
            </a:pPr>
            <a:r>
              <a:rPr lang="en-US" altLang="zh-CN" dirty="0"/>
              <a:t>void sort( </a:t>
            </a:r>
            <a:r>
              <a:rPr lang="en-US" altLang="zh-CN" dirty="0" err="1"/>
              <a:t>RandomAccessIterator</a:t>
            </a:r>
            <a:r>
              <a:rPr lang="en-US" altLang="zh-CN" dirty="0"/>
              <a:t> first,</a:t>
            </a:r>
          </a:p>
          <a:p>
            <a:pPr>
              <a:lnSpc>
                <a:spcPct val="90000"/>
              </a:lnSpc>
              <a:buNone/>
            </a:pPr>
            <a:r>
              <a:rPr lang="en-US" altLang="zh-CN" dirty="0"/>
              <a:t>                 </a:t>
            </a:r>
            <a:r>
              <a:rPr lang="en-US" altLang="zh-CN" dirty="0" err="1"/>
              <a:t>RandomAccessIterator</a:t>
            </a:r>
            <a:r>
              <a:rPr lang="en-US" altLang="zh-CN" dirty="0"/>
              <a:t> last)</a:t>
            </a:r>
          </a:p>
          <a:p>
            <a:pPr>
              <a:lnSpc>
                <a:spcPct val="90000"/>
              </a:lnSpc>
            </a:pPr>
            <a:r>
              <a:rPr lang="zh-CN" altLang="en-US" dirty="0"/>
              <a:t>函数声明</a:t>
            </a:r>
            <a:r>
              <a:rPr lang="en-US" altLang="zh-CN" dirty="0"/>
              <a:t>2</a:t>
            </a:r>
          </a:p>
          <a:p>
            <a:pPr>
              <a:lnSpc>
                <a:spcPct val="90000"/>
              </a:lnSpc>
              <a:buNone/>
            </a:pPr>
            <a:r>
              <a:rPr lang="en-US" altLang="zh-CN" dirty="0"/>
              <a:t>template&lt;class </a:t>
            </a:r>
            <a:r>
              <a:rPr lang="en-US" altLang="zh-CN" dirty="0" err="1"/>
              <a:t>RandomAccessIterator</a:t>
            </a:r>
            <a:r>
              <a:rPr lang="en-US" altLang="zh-CN" dirty="0"/>
              <a:t>, </a:t>
            </a:r>
          </a:p>
          <a:p>
            <a:pPr>
              <a:lnSpc>
                <a:spcPct val="90000"/>
              </a:lnSpc>
              <a:buNone/>
            </a:pPr>
            <a:r>
              <a:rPr lang="en-US" altLang="zh-CN" dirty="0"/>
              <a:t>                 class Predicate&gt;</a:t>
            </a:r>
          </a:p>
          <a:p>
            <a:pPr>
              <a:lnSpc>
                <a:spcPct val="90000"/>
              </a:lnSpc>
              <a:buNone/>
            </a:pPr>
            <a:r>
              <a:rPr lang="en-US" altLang="zh-CN" dirty="0"/>
              <a:t>void sort(</a:t>
            </a:r>
            <a:r>
              <a:rPr lang="en-US" altLang="zh-CN" dirty="0" err="1"/>
              <a:t>RandomAccessIterator</a:t>
            </a:r>
            <a:r>
              <a:rPr lang="en-US" altLang="zh-CN" dirty="0"/>
              <a:t> first,</a:t>
            </a:r>
          </a:p>
          <a:p>
            <a:pPr>
              <a:lnSpc>
                <a:spcPct val="90000"/>
              </a:lnSpc>
              <a:buNone/>
            </a:pPr>
            <a:r>
              <a:rPr lang="en-US" altLang="zh-CN" dirty="0"/>
              <a:t>                </a:t>
            </a:r>
            <a:r>
              <a:rPr lang="en-US" altLang="zh-CN" dirty="0" err="1"/>
              <a:t>RandomAccessIterator</a:t>
            </a:r>
            <a:r>
              <a:rPr lang="en-US" altLang="zh-CN" dirty="0"/>
              <a:t> last, </a:t>
            </a:r>
          </a:p>
          <a:p>
            <a:pPr>
              <a:lnSpc>
                <a:spcPct val="90000"/>
              </a:lnSpc>
              <a:buNone/>
            </a:pPr>
            <a:r>
              <a:rPr lang="en-US" altLang="zh-CN" dirty="0"/>
              <a:t>                Predicate comp)</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6241508" y="5772535"/>
            <a:ext cx="1943100" cy="476250"/>
          </a:xfrm>
          <a:prstGeom prst="borderCallout2">
            <a:avLst>
              <a:gd name="adj1" fmla="val 24000"/>
              <a:gd name="adj2" fmla="val -3921"/>
              <a:gd name="adj3" fmla="val 24000"/>
              <a:gd name="adj4" fmla="val -49347"/>
              <a:gd name="adj5" fmla="val 26667"/>
              <a:gd name="adj6" fmla="val -89625"/>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比较函数对象。</a:t>
            </a:r>
          </a:p>
        </p:txBody>
      </p:sp>
    </p:spTree>
    <p:extLst>
      <p:ext uri="{BB962C8B-B14F-4D97-AF65-F5344CB8AC3E}">
        <p14:creationId xmlns:p14="http://schemas.microsoft.com/office/powerpoint/2010/main" val="35578405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整数排序例程说明</a:t>
            </a:r>
          </a:p>
        </p:txBody>
      </p:sp>
      <p:sp>
        <p:nvSpPr>
          <p:cNvPr id="3" name="内容占位符 2"/>
          <p:cNvSpPr>
            <a:spLocks noGrp="1"/>
          </p:cNvSpPr>
          <p:nvPr>
            <p:ph idx="1"/>
          </p:nvPr>
        </p:nvSpPr>
        <p:spPr/>
        <p:txBody>
          <a:bodyPr/>
          <a:lstStyle/>
          <a:p>
            <a:r>
              <a:rPr lang="zh-CN" altLang="en-US" dirty="0"/>
              <a:t>对一组整数数据进行排序（不去重）</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042435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CP_TestMain.cpp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5765336"/>
          </a:xfrm>
        </p:spPr>
        <p:txBody>
          <a:bodyPr>
            <a:normAutofit fontScale="77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&lt;vector&gt;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&lt;algorithm&gt;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gb_dataPrepare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2B91AF"/>
                </a:solidFill>
                <a:latin typeface="新宋体" panose="02010609030101010101" pitchFamily="49" charset="-122"/>
                <a:ea typeface="新宋体" panose="02010609030101010101" pitchFamily="49" charset="-122"/>
              </a:rPr>
              <a: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(90);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(95);</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(100);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(95);</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(92);</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.push_back</a:t>
            </a:r>
            <a:r>
              <a:rPr lang="en-US" altLang="zh-CN" dirty="0">
                <a:solidFill>
                  <a:srgbClr val="000000"/>
                </a:solidFill>
                <a:latin typeface="新宋体" panose="02010609030101010101" pitchFamily="49" charset="-122"/>
                <a:ea typeface="新宋体" panose="02010609030101010101" pitchFamily="49" charset="-122"/>
              </a:rPr>
              <a:t>(90);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gb_dataPrepare</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870781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CP_TestMain.cpp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5765336"/>
          </a:xfrm>
        </p:spPr>
        <p:txBody>
          <a:bodyPr>
            <a:normAutofit fontScale="77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template</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gt_showVector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vector&lt;</a:t>
            </a:r>
            <a:r>
              <a:rPr lang="en-US" altLang="zh-CN" dirty="0">
                <a:solidFill>
                  <a:srgbClr val="2B91AF"/>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 =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"capacity="</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.capacity</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"Contents: "</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808080"/>
                </a:solidFill>
                <a:latin typeface="新宋体" panose="02010609030101010101" pitchFamily="49" charset="-122"/>
                <a:ea typeface="新宋体" panose="02010609030101010101" pitchFamily="49" charset="-122"/>
              </a:rPr>
              <a:t>v</a:t>
            </a:r>
            <a:r>
              <a:rPr lang="en-US" altLang="zh-CN" dirty="0" err="1">
                <a:solidFill>
                  <a:srgbClr val="000000"/>
                </a:solidFill>
                <a:latin typeface="新宋体" panose="02010609030101010101" pitchFamily="49" charset="-122"/>
                <a:ea typeface="新宋体" panose="02010609030101010101" pitchFamily="49" charset="-122"/>
              </a:rPr>
              <a:t>.size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(i = 0; i&lt;n; i++)</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a:solidFill>
                  <a:srgbClr val="808080"/>
                </a:solidFill>
                <a:latin typeface="新宋体" panose="02010609030101010101" pitchFamily="49" charset="-122"/>
                <a:ea typeface="新宋体" panose="02010609030101010101" pitchFamily="49" charset="-122"/>
              </a:rPr>
              <a:t>v</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函数模板</a:t>
            </a:r>
            <a:r>
              <a:rPr lang="en-US" altLang="zh-CN" dirty="0" err="1">
                <a:solidFill>
                  <a:srgbClr val="008000"/>
                </a:solidFill>
                <a:latin typeface="新宋体" panose="02010609030101010101" pitchFamily="49" charset="-122"/>
                <a:ea typeface="新宋体" panose="02010609030101010101" pitchFamily="49" charset="-122"/>
              </a:rPr>
              <a:t>gt_showVector</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617447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CP_TestMain.cpp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1137423"/>
            <a:ext cx="8220075" cy="5218927"/>
          </a:xfrm>
        </p:spPr>
        <p:txBody>
          <a:bodyPr>
            <a:normAutofit/>
          </a:body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vector&lt;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 v;</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gb_dataPrepare</a:t>
            </a:r>
            <a:r>
              <a:rPr lang="en-US" altLang="zh-CN" sz="2000" dirty="0">
                <a:solidFill>
                  <a:srgbClr val="000000"/>
                </a:solidFill>
                <a:latin typeface="新宋体" panose="02010609030101010101" pitchFamily="49" charset="-122"/>
                <a:ea typeface="新宋体" panose="02010609030101010101" pitchFamily="49" charset="-122"/>
              </a:rPr>
              <a:t>(v);</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&lt;&lt;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原始输入的数据</a:t>
            </a:r>
            <a:r>
              <a:rPr lang="en-US" altLang="zh-CN" sz="2000" dirty="0">
                <a:solidFill>
                  <a:srgbClr val="A31515"/>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gt_showVector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&gt;(v);</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sort(</a:t>
            </a:r>
            <a:r>
              <a:rPr lang="en-US" altLang="zh-CN" sz="2000" dirty="0" err="1">
                <a:solidFill>
                  <a:srgbClr val="000000"/>
                </a:solidFill>
                <a:latin typeface="新宋体" panose="02010609030101010101" pitchFamily="49" charset="-122"/>
                <a:ea typeface="新宋体" panose="02010609030101010101" pitchFamily="49" charset="-122"/>
              </a:rPr>
              <a:t>v.begin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v.end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&lt;&lt;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排序之后的数据</a:t>
            </a:r>
            <a:r>
              <a:rPr lang="en-US" altLang="zh-CN" sz="2000" dirty="0">
                <a:solidFill>
                  <a:srgbClr val="A31515"/>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gt_showVector</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&gt;(v);</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err="1">
                <a:solidFill>
                  <a:srgbClr val="008000"/>
                </a:solidFill>
                <a:latin typeface="新宋体" panose="02010609030101010101" pitchFamily="49" charset="-122"/>
                <a:ea typeface="新宋体" panose="02010609030101010101" pitchFamily="49" charset="-122"/>
              </a:rPr>
              <a:t>gb_test</a:t>
            </a:r>
            <a:r>
              <a:rPr lang="zh-CN" altLang="en-US" sz="2000" dirty="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argv</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getchar</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返回</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表明程序运行成功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a:solidFill>
                  <a:srgbClr val="008000"/>
                </a:solidFill>
                <a:latin typeface="新宋体" panose="02010609030101010101" pitchFamily="49" charset="-122"/>
                <a:ea typeface="新宋体" panose="02010609030101010101" pitchFamily="49" charset="-122"/>
              </a:rPr>
              <a:t>main</a:t>
            </a:r>
            <a:r>
              <a:rPr lang="zh-CN" altLang="en-US" sz="2000" dirty="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3429814" y="626213"/>
            <a:ext cx="5346198" cy="151672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原始输入的数据</a:t>
            </a:r>
            <a:r>
              <a:rPr lang="en-US" altLang="zh-CN" sz="1800" dirty="0">
                <a:solidFill>
                  <a:srgbClr val="0000FF"/>
                </a:solidFill>
                <a:ea typeface="楷体_GB2312" pitchFamily="49" charset="-122"/>
                <a:sym typeface="Wingdings" panose="05000000000000000000" pitchFamily="2" charset="2"/>
              </a:rPr>
              <a:t>: size=6:capacity=6</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Contents: 6: [0]90: [1]95: [2]100: [3]95: [4]92: [5]90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排序之后的数据</a:t>
            </a:r>
            <a:r>
              <a:rPr lang="en-US" altLang="zh-CN" sz="1800" dirty="0">
                <a:solidFill>
                  <a:srgbClr val="0000FF"/>
                </a:solidFill>
                <a:ea typeface="楷体_GB2312" pitchFamily="49" charset="-122"/>
                <a:sym typeface="Wingdings" panose="05000000000000000000" pitchFamily="2" charset="2"/>
              </a:rPr>
              <a:t>: size=6:capacity=6</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Contents: 6: [0]90: [1]90: [2]92: [3]95: [4]95: [5]100</a:t>
            </a:r>
          </a:p>
        </p:txBody>
      </p:sp>
    </p:spTree>
    <p:extLst>
      <p:ext uri="{BB962C8B-B14F-4D97-AF65-F5344CB8AC3E}">
        <p14:creationId xmlns:p14="http://schemas.microsoft.com/office/powerpoint/2010/main" val="28350065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学生排序例程说明</a:t>
            </a:r>
          </a:p>
        </p:txBody>
      </p:sp>
      <p:sp>
        <p:nvSpPr>
          <p:cNvPr id="3" name="内容占位符 2"/>
          <p:cNvSpPr>
            <a:spLocks noGrp="1"/>
          </p:cNvSpPr>
          <p:nvPr>
            <p:ph idx="1"/>
          </p:nvPr>
        </p:nvSpPr>
        <p:spPr/>
        <p:txBody>
          <a:bodyPr/>
          <a:lstStyle/>
          <a:p>
            <a:r>
              <a:rPr lang="zh-CN" altLang="en-US" dirty="0"/>
              <a:t>设学生类的数据包括学号与成绩两项。</a:t>
            </a:r>
          </a:p>
          <a:p>
            <a:r>
              <a:rPr lang="zh-CN" altLang="en-US" dirty="0"/>
              <a:t>先通过</a:t>
            </a:r>
            <a:r>
              <a:rPr lang="en-US" altLang="zh-CN" dirty="0"/>
              <a:t>vector</a:t>
            </a:r>
            <a:r>
              <a:rPr lang="zh-CN" altLang="en-US" dirty="0"/>
              <a:t>模板类的实例对象保存学生原始数据。</a:t>
            </a:r>
          </a:p>
          <a:p>
            <a:r>
              <a:rPr lang="zh-CN" altLang="en-US" dirty="0"/>
              <a:t>按成绩排序</a:t>
            </a:r>
            <a:r>
              <a:rPr lang="en-US" altLang="zh-CN" dirty="0"/>
              <a:t>(</a:t>
            </a:r>
            <a:r>
              <a:rPr lang="en-US" altLang="en-US" dirty="0" err="1"/>
              <a:t>不去重</a:t>
            </a:r>
            <a:r>
              <a:rPr lang="en-US" altLang="zh-CN" dirty="0"/>
              <a:t>) </a:t>
            </a:r>
            <a:r>
              <a:rPr lang="zh-CN" altLang="en-US" dirty="0"/>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99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CP_StudentWithCompare.h</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CP_STUDENTWITHCOMPARE_H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CP_STUDENTWITHCOMPARE_H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CP_StudentWithCompare.h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m_ID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m_score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 = 0,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score</a:t>
            </a:r>
            <a:r>
              <a:rPr lang="en-US" altLang="zh-CN" dirty="0">
                <a:solidFill>
                  <a:srgbClr val="000000"/>
                </a:solidFill>
                <a:latin typeface="新宋体" panose="02010609030101010101" pitchFamily="49" charset="-122"/>
                <a:ea typeface="新宋体" panose="02010609030101010101" pitchFamily="49" charset="-122"/>
              </a:rPr>
              <a:t> = 100)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m_score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score</a:t>
            </a:r>
            <a:r>
              <a:rPr lang="en-US" altLang="zh-CN" dirty="0">
                <a:solidFill>
                  <a:srgbClr val="000000"/>
                </a:solidFill>
                <a:latin typeface="新宋体" panose="02010609030101010101" pitchFamily="49" charset="-122"/>
                <a:ea typeface="新宋体" panose="02010609030101010101" pitchFamily="49" charset="-122"/>
              </a:rPr>
              <a:t>) {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CP_Student</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685967" y="512956"/>
            <a:ext cx="2112345" cy="78058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复用前面代码</a:t>
            </a:r>
            <a:r>
              <a:rPr lang="en-US" altLang="zh-CN" sz="2000" dirty="0" smtClean="0">
                <a:ea typeface="楷体_GB2312" pitchFamily="49" charset="-122"/>
                <a:sym typeface="Wingdings" panose="05000000000000000000" pitchFamily="2" charset="2"/>
              </a:rPr>
              <a:t>:</a:t>
            </a:r>
          </a:p>
          <a:p>
            <a:pPr marL="180000" eaLnBrk="1" hangingPunct="1">
              <a:spcBef>
                <a:spcPct val="0"/>
              </a:spcBef>
              <a:buFontTx/>
              <a:buNone/>
            </a:pPr>
            <a:r>
              <a:rPr lang="zh-CN" altLang="en-US" sz="2000" dirty="0" smtClean="0">
                <a:solidFill>
                  <a:srgbClr val="0000FF"/>
                </a:solidFill>
                <a:ea typeface="楷体_GB2312" pitchFamily="49" charset="-122"/>
                <a:sym typeface="Wingdings" panose="05000000000000000000" pitchFamily="2" charset="2"/>
              </a:rPr>
              <a:t>代码没有变化</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3388376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CP_StudentWithCompare.h</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noAutofit/>
          </a:bodyPr>
          <a:lstStyle/>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CP_StudentCompareID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Less</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operator(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CP_StudentCompareID</a:t>
            </a:r>
            <a:r>
              <a:rPr lang="zh-CN" altLang="en-US" sz="1800" dirty="0">
                <a:solidFill>
                  <a:srgbClr val="008000"/>
                </a:solidFill>
                <a:latin typeface="新宋体" panose="02010609030101010101" pitchFamily="49" charset="-122"/>
                <a:ea typeface="新宋体" panose="02010609030101010101" pitchFamily="49" charset="-122"/>
              </a:rPr>
              <a:t>的运算符</a:t>
            </a:r>
            <a:r>
              <a:rPr lang="en-US" altLang="zh-CN" sz="1800" dirty="0">
                <a:solidFill>
                  <a:srgbClr val="008000"/>
                </a:solidFill>
                <a:latin typeface="新宋体" panose="02010609030101010101" pitchFamily="49" charset="-122"/>
                <a:ea typeface="新宋体" panose="02010609030101010101" pitchFamily="49" charset="-122"/>
              </a:rPr>
              <a:t>operator( )</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CP_StudentCompareID</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CP_StudentCompareScore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Less</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operator(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CP_StudentCompareScore</a:t>
            </a:r>
            <a:r>
              <a:rPr lang="zh-CN" altLang="en-US" sz="1800" dirty="0">
                <a:solidFill>
                  <a:srgbClr val="008000"/>
                </a:solidFill>
                <a:latin typeface="新宋体" panose="02010609030101010101" pitchFamily="49" charset="-122"/>
                <a:ea typeface="新宋体" panose="02010609030101010101" pitchFamily="49" charset="-122"/>
              </a:rPr>
              <a:t>的运算符</a:t>
            </a:r>
            <a:r>
              <a:rPr lang="en-US" altLang="zh-CN" sz="1800" dirty="0">
                <a:solidFill>
                  <a:srgbClr val="008000"/>
                </a:solidFill>
                <a:latin typeface="新宋体" panose="02010609030101010101" pitchFamily="49" charset="-122"/>
                <a:ea typeface="新宋体" panose="02010609030101010101" pitchFamily="49" charset="-122"/>
              </a:rPr>
              <a:t>operator( )</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CP_StudentCompareScore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4884798" y="2731700"/>
            <a:ext cx="3960812" cy="146115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000" dirty="0" smtClean="0">
                <a:ea typeface="楷体_GB2312" pitchFamily="49" charset="-122"/>
                <a:sym typeface="Wingdings" panose="05000000000000000000" pitchFamily="2" charset="2"/>
              </a:rPr>
              <a:t>函数</a:t>
            </a:r>
            <a:r>
              <a:rPr lang="zh-CN" altLang="en-US" sz="2000" dirty="0">
                <a:ea typeface="楷体_GB2312" pitchFamily="49" charset="-122"/>
                <a:sym typeface="Wingdings" panose="05000000000000000000" pitchFamily="2" charset="2"/>
              </a:rPr>
              <a:t>对象</a:t>
            </a:r>
            <a:r>
              <a:rPr lang="en-US" altLang="zh-CN" sz="2000" dirty="0">
                <a:ea typeface="楷体_GB2312" pitchFamily="49" charset="-122"/>
                <a:sym typeface="Wingdings" panose="05000000000000000000" pitchFamily="2" charset="2"/>
              </a:rPr>
              <a:t>(function object)</a:t>
            </a:r>
            <a:r>
              <a:rPr lang="zh-CN" altLang="en-US" sz="2000" dirty="0">
                <a:ea typeface="楷体_GB2312" pitchFamily="49" charset="-122"/>
                <a:sym typeface="Wingdings" panose="05000000000000000000" pitchFamily="2" charset="2"/>
              </a:rPr>
              <a:t>。</a:t>
            </a:r>
          </a:p>
          <a:p>
            <a:pPr eaLnBrk="1" hangingPunct="1">
              <a:spcBef>
                <a:spcPct val="0"/>
              </a:spcBef>
            </a:pPr>
            <a:r>
              <a:rPr lang="zh-CN" altLang="en-US" sz="2000" dirty="0">
                <a:ea typeface="楷体_GB2312" pitchFamily="49" charset="-122"/>
                <a:sym typeface="Wingdings" panose="05000000000000000000" pitchFamily="2" charset="2"/>
              </a:rPr>
              <a:t>仿函数</a:t>
            </a:r>
            <a:r>
              <a:rPr lang="en-US" altLang="zh-CN" sz="2000" dirty="0">
                <a:ea typeface="楷体_GB2312" pitchFamily="49" charset="-122"/>
                <a:sym typeface="Wingdings" panose="05000000000000000000" pitchFamily="2" charset="2"/>
              </a:rPr>
              <a:t>(</a:t>
            </a:r>
            <a:r>
              <a:rPr lang="en-US" altLang="zh-CN" sz="2000" dirty="0" err="1">
                <a:ea typeface="楷体_GB2312" pitchFamily="49" charset="-122"/>
                <a:sym typeface="Wingdings" panose="05000000000000000000" pitchFamily="2" charset="2"/>
              </a:rPr>
              <a:t>functor</a:t>
            </a:r>
            <a:r>
              <a:rPr lang="en-US" altLang="zh-CN" sz="2000" dirty="0">
                <a:ea typeface="楷体_GB2312" pitchFamily="49" charset="-122"/>
                <a:sym typeface="Wingdings" panose="05000000000000000000" pitchFamily="2" charset="2"/>
              </a:rPr>
              <a:t>)</a:t>
            </a:r>
            <a:r>
              <a:rPr lang="zh-CN" altLang="en-US" sz="2000" dirty="0">
                <a:ea typeface="楷体_GB2312" pitchFamily="49" charset="-122"/>
                <a:sym typeface="Wingdings" panose="05000000000000000000" pitchFamily="2" charset="2"/>
              </a:rPr>
              <a:t>。</a:t>
            </a:r>
          </a:p>
          <a:p>
            <a:pPr eaLnBrk="1" hangingPunct="1">
              <a:spcBef>
                <a:spcPct val="0"/>
              </a:spcBef>
            </a:pPr>
            <a:r>
              <a:rPr lang="zh-CN" altLang="en-US" sz="2000" dirty="0">
                <a:ea typeface="楷体_GB2312" pitchFamily="49" charset="-122"/>
                <a:sym typeface="Wingdings" panose="05000000000000000000" pitchFamily="2" charset="2"/>
              </a:rPr>
              <a:t>类型</a:t>
            </a:r>
            <a:r>
              <a:rPr lang="en-US" altLang="zh-CN" sz="2000" dirty="0" err="1">
                <a:ea typeface="楷体_GB2312" pitchFamily="49" charset="-122"/>
                <a:sym typeface="Wingdings" panose="05000000000000000000" pitchFamily="2" charset="2"/>
              </a:rPr>
              <a:t>value_comp</a:t>
            </a:r>
            <a:r>
              <a:rPr lang="zh-CN" altLang="en-US" sz="2000" dirty="0">
                <a:ea typeface="楷体_GB2312" pitchFamily="49" charset="-122"/>
                <a:sym typeface="Wingdings" panose="05000000000000000000" pitchFamily="2" charset="2"/>
              </a:rPr>
              <a:t>与</a:t>
            </a:r>
            <a:r>
              <a:rPr lang="en-US" altLang="zh-CN" sz="2000" dirty="0" err="1">
                <a:ea typeface="楷体_GB2312" pitchFamily="49" charset="-122"/>
                <a:sym typeface="Wingdings" panose="05000000000000000000" pitchFamily="2" charset="2"/>
              </a:rPr>
              <a:t>key_compare</a:t>
            </a:r>
            <a:r>
              <a:rPr lang="zh-CN" altLang="en-US" sz="2000" dirty="0">
                <a:ea typeface="楷体_GB2312" pitchFamily="49" charset="-122"/>
                <a:sym typeface="Wingdings" panose="05000000000000000000" pitchFamily="2" charset="2"/>
              </a:rPr>
              <a:t>。</a:t>
            </a:r>
          </a:p>
        </p:txBody>
      </p:sp>
      <p:sp>
        <p:nvSpPr>
          <p:cNvPr id="10" name="Text Box 9"/>
          <p:cNvSpPr txBox="1">
            <a:spLocks noChangeArrowheads="1"/>
          </p:cNvSpPr>
          <p:nvPr/>
        </p:nvSpPr>
        <p:spPr bwMode="auto">
          <a:xfrm>
            <a:off x="6685967" y="512956"/>
            <a:ext cx="2112345" cy="78058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复用前面代码</a:t>
            </a:r>
            <a:r>
              <a:rPr lang="en-US" altLang="zh-CN" sz="2000" dirty="0" smtClean="0">
                <a:ea typeface="楷体_GB2312" pitchFamily="49" charset="-122"/>
                <a:sym typeface="Wingdings" panose="05000000000000000000" pitchFamily="2" charset="2"/>
              </a:rPr>
              <a:t>:</a:t>
            </a:r>
          </a:p>
          <a:p>
            <a:pPr marL="180000" eaLnBrk="1" hangingPunct="1">
              <a:spcBef>
                <a:spcPct val="0"/>
              </a:spcBef>
              <a:buFontTx/>
              <a:buNone/>
            </a:pPr>
            <a:r>
              <a:rPr lang="zh-CN" altLang="en-US" sz="2000" dirty="0" smtClean="0">
                <a:solidFill>
                  <a:srgbClr val="0000FF"/>
                </a:solidFill>
                <a:ea typeface="楷体_GB2312" pitchFamily="49" charset="-122"/>
                <a:sym typeface="Wingdings" panose="05000000000000000000" pitchFamily="2" charset="2"/>
              </a:rPr>
              <a:t>代码没有变化</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9153934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420570"/>
          </a:xfrm>
        </p:spPr>
        <p:txBody>
          <a:bodyPr>
            <a:normAutofit fontScale="90000"/>
          </a:bodyPr>
          <a:lstStyle/>
          <a:p>
            <a:r>
              <a:rPr lang="zh-CN" altLang="en-US" sz="2400" dirty="0"/>
              <a:t>文件名</a:t>
            </a:r>
            <a:r>
              <a:rPr lang="en-US" altLang="zh-CN" sz="2400" dirty="0"/>
              <a:t>: </a:t>
            </a:r>
            <a:r>
              <a:rPr lang="en-US" altLang="en-US" sz="2400" dirty="0" err="1"/>
              <a:t>CP_StudentSortTest.h</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12956"/>
            <a:ext cx="8220075" cy="5843395"/>
          </a:xfrm>
        </p:spPr>
        <p:txBody>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CP_STUDENTSORTTEST_H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CP_STUDENTSORTTEST_H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CP_StudentSortTest.h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44779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653050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CP_StudentSortTest.cpp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5765336"/>
          </a:xfrm>
        </p:spPr>
        <p:txBody>
          <a:bodyPr>
            <a:normAutofit/>
          </a:bodyPr>
          <a:lstStyle/>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&lt;vector&gt;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&lt;algorithm&gt;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CP_StudentWithCompare.h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ostream</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008080"/>
                </a:solidFill>
                <a:latin typeface="新宋体" panose="02010609030101010101" pitchFamily="49" charset="-122"/>
                <a:ea typeface="新宋体" panose="02010609030101010101" pitchFamily="49" charset="-122"/>
              </a:rPr>
              <a:t>operator &lt;&lt;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ostream</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err="1">
                <a:solidFill>
                  <a:srgbClr val="80808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s</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s</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运算符</a:t>
            </a:r>
            <a:r>
              <a:rPr lang="en-US" altLang="zh-CN" sz="1800" dirty="0">
                <a:solidFill>
                  <a:srgbClr val="008000"/>
                </a:solidFill>
                <a:latin typeface="新宋体" panose="02010609030101010101" pitchFamily="49" charset="-122"/>
                <a:ea typeface="新宋体" panose="02010609030101010101" pitchFamily="49" charset="-122"/>
              </a:rPr>
              <a:t>operator &lt;&lt;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gb_dataPrepare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(2022010001, 90));</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(2022010002, 95));</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(2022010003, 100));</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(2022010004, 95));</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(2022010005, 92));</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(2022010006, 90));</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gb_dataPrepare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4750924" y="557560"/>
            <a:ext cx="4176712" cy="137160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000" dirty="0">
                <a:ea typeface="楷体_GB2312" pitchFamily="49" charset="-122"/>
                <a:sym typeface="Wingdings" panose="05000000000000000000" pitchFamily="2" charset="2"/>
              </a:rPr>
              <a:t>运算符重载</a:t>
            </a:r>
            <a:r>
              <a:rPr lang="en-US" altLang="zh-CN" sz="2000" dirty="0">
                <a:ea typeface="楷体_GB2312" pitchFamily="49" charset="-122"/>
                <a:sym typeface="Wingdings" panose="05000000000000000000" pitchFamily="2" charset="2"/>
              </a:rPr>
              <a:t>:</a:t>
            </a:r>
          </a:p>
          <a:p>
            <a:pPr lvl="1" eaLnBrk="1" hangingPunct="1">
              <a:spcBef>
                <a:spcPct val="0"/>
              </a:spcBef>
              <a:buFontTx/>
              <a:buNone/>
            </a:pPr>
            <a:r>
              <a:rPr lang="en-US" altLang="zh-CN" sz="2000" dirty="0" err="1">
                <a:ea typeface="楷体_GB2312" pitchFamily="49" charset="-122"/>
                <a:sym typeface="Wingdings" panose="05000000000000000000" pitchFamily="2" charset="2"/>
              </a:rPr>
              <a:t>CP_Student</a:t>
            </a:r>
            <a:r>
              <a:rPr lang="en-US" altLang="zh-CN" sz="2000" dirty="0">
                <a:ea typeface="楷体_GB2312" pitchFamily="49" charset="-122"/>
                <a:sym typeface="Wingdings" panose="05000000000000000000" pitchFamily="2" charset="2"/>
              </a:rPr>
              <a:t> a(2022010007, 100);</a:t>
            </a:r>
          </a:p>
          <a:p>
            <a:pPr lvl="1" eaLnBrk="1" hangingPunct="1">
              <a:spcBef>
                <a:spcPct val="0"/>
              </a:spcBef>
              <a:buFontTx/>
              <a:buNone/>
            </a:pPr>
            <a:r>
              <a:rPr lang="en-US" altLang="zh-CN" sz="2000" dirty="0" err="1">
                <a:ea typeface="楷体_GB2312" pitchFamily="49" charset="-122"/>
                <a:sym typeface="Wingdings" panose="05000000000000000000" pitchFamily="2" charset="2"/>
              </a:rPr>
              <a:t>cout</a:t>
            </a:r>
            <a:r>
              <a:rPr lang="en-US" altLang="zh-CN" sz="2000" dirty="0">
                <a:ea typeface="楷体_GB2312" pitchFamily="49" charset="-122"/>
                <a:sym typeface="Wingdings" panose="05000000000000000000" pitchFamily="2" charset="2"/>
              </a:rPr>
              <a:t> &lt;&lt; a &lt;&lt; </a:t>
            </a:r>
            <a:r>
              <a:rPr lang="en-US" altLang="zh-CN" sz="2000" dirty="0" err="1">
                <a:ea typeface="楷体_GB2312" pitchFamily="49" charset="-122"/>
                <a:sym typeface="Wingdings" panose="05000000000000000000" pitchFamily="2" charset="2"/>
              </a:rPr>
              <a:t>endl</a:t>
            </a:r>
            <a:r>
              <a:rPr lang="en-US" altLang="zh-CN" sz="2000" dirty="0">
                <a:ea typeface="楷体_GB2312" pitchFamily="49" charset="-122"/>
                <a:sym typeface="Wingdings" panose="05000000000000000000" pitchFamily="2" charset="2"/>
              </a:rPr>
              <a:t>;</a:t>
            </a:r>
          </a:p>
          <a:p>
            <a:pPr eaLnBrk="1" hangingPunct="1">
              <a:spcBef>
                <a:spcPct val="0"/>
              </a:spcBef>
            </a:pPr>
            <a:r>
              <a:rPr lang="zh-CN" altLang="en-US" sz="2000" dirty="0">
                <a:ea typeface="楷体_GB2312" pitchFamily="49" charset="-122"/>
                <a:sym typeface="Wingdings" panose="05000000000000000000" pitchFamily="2" charset="2"/>
              </a:rPr>
              <a:t>输出</a:t>
            </a:r>
            <a:r>
              <a:rPr lang="en-US" altLang="zh-CN" sz="2000" dirty="0">
                <a:ea typeface="楷体_GB2312" pitchFamily="49" charset="-122"/>
                <a:sym typeface="Wingdings" panose="05000000000000000000" pitchFamily="2" charset="2"/>
              </a:rPr>
              <a:t>: (2022010007, 100)</a:t>
            </a:r>
          </a:p>
        </p:txBody>
      </p:sp>
    </p:spTree>
    <p:extLst>
      <p:ext uri="{BB962C8B-B14F-4D97-AF65-F5344CB8AC3E}">
        <p14:creationId xmlns:p14="http://schemas.microsoft.com/office/powerpoint/2010/main" val="419726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zh-CN" altLang="en-US" dirty="0" smtClean="0"/>
              <a:t>模板</a:t>
            </a:r>
            <a:r>
              <a:rPr lang="zh-CN" altLang="en-US" dirty="0"/>
              <a:t>代码示例</a:t>
            </a:r>
            <a:r>
              <a:rPr lang="en-US" altLang="zh-CN" dirty="0" smtClean="0"/>
              <a:t>1: </a:t>
            </a:r>
            <a:r>
              <a:rPr lang="zh-CN" altLang="en-US" dirty="0" smtClean="0"/>
              <a:t>基本数据类型</a:t>
            </a:r>
            <a:endParaRPr lang="zh-CN" altLang="en-US" dirty="0"/>
          </a:p>
        </p:txBody>
      </p:sp>
      <p:sp>
        <p:nvSpPr>
          <p:cNvPr id="3" name="内容占位符 2"/>
          <p:cNvSpPr>
            <a:spLocks noGrp="1"/>
          </p:cNvSpPr>
          <p:nvPr>
            <p:ph idx="1"/>
          </p:nvPr>
        </p:nvSpPr>
        <p:spPr/>
        <p:txBody>
          <a:bodyPr>
            <a:noAutofit/>
          </a:bodyPr>
          <a:lstStyle/>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 &lt;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160"/>
              </a:lnSpc>
              <a:spcBef>
                <a:spcPts val="0"/>
              </a:spcBef>
              <a:buNone/>
            </a:pPr>
            <a:r>
              <a:rPr lang="fr-FR" altLang="zh-CN" sz="1800" dirty="0">
                <a:solidFill>
                  <a:srgbClr val="2B91AF"/>
                </a:solidFill>
                <a:latin typeface="新宋体" panose="02010609030101010101" pitchFamily="49" charset="-122"/>
                <a:ea typeface="新宋体" panose="02010609030101010101" pitchFamily="49" charset="-122"/>
              </a:rPr>
              <a:t>T</a:t>
            </a:r>
            <a:r>
              <a:rPr lang="fr-FR" altLang="zh-CN" sz="1800" dirty="0">
                <a:solidFill>
                  <a:srgbClr val="000000"/>
                </a:solidFill>
                <a:latin typeface="新宋体" panose="02010609030101010101" pitchFamily="49" charset="-122"/>
                <a:ea typeface="新宋体" panose="02010609030101010101" pitchFamily="49" charset="-122"/>
              </a:rPr>
              <a:t> gb_min(</a:t>
            </a:r>
            <a:r>
              <a:rPr lang="fr-FR" altLang="zh-CN" sz="1800" dirty="0">
                <a:solidFill>
                  <a:srgbClr val="2B91AF"/>
                </a:solidFill>
                <a:latin typeface="新宋体" panose="02010609030101010101" pitchFamily="49" charset="-122"/>
                <a:ea typeface="新宋体" panose="02010609030101010101" pitchFamily="49" charset="-122"/>
              </a:rPr>
              <a:t>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808080"/>
                </a:solidFill>
                <a:latin typeface="新宋体" panose="02010609030101010101" pitchFamily="49" charset="-122"/>
                <a:ea typeface="新宋体" panose="02010609030101010101" pitchFamily="49" charset="-122"/>
              </a:rPr>
              <a:t>x</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2B91AF"/>
                </a:solidFill>
                <a:latin typeface="新宋体" panose="02010609030101010101" pitchFamily="49" charset="-122"/>
                <a:ea typeface="新宋体" panose="02010609030101010101" pitchFamily="49" charset="-122"/>
              </a:rPr>
              <a:t>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808080"/>
                </a:solidFill>
                <a:latin typeface="新宋体" panose="02010609030101010101" pitchFamily="49" charset="-122"/>
                <a:ea typeface="新宋体" panose="02010609030101010101" pitchFamily="49" charset="-122"/>
              </a:rPr>
              <a:t>y</a:t>
            </a:r>
            <a:r>
              <a:rPr lang="fr-FR"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2B91AF"/>
                </a:solidFill>
                <a:latin typeface="新宋体" panose="02010609030101010101" pitchFamily="49" charset="-122"/>
                <a:ea typeface="新宋体" panose="02010609030101010101" pitchFamily="49" charset="-122"/>
              </a:rPr>
              <a:t>T</a:t>
            </a:r>
            <a:r>
              <a:rPr lang="fr-FR" altLang="zh-CN" sz="1800" dirty="0">
                <a:solidFill>
                  <a:srgbClr val="000000"/>
                </a:solidFill>
                <a:latin typeface="新宋体" panose="02010609030101010101" pitchFamily="49" charset="-122"/>
                <a:ea typeface="新宋体" panose="02010609030101010101" pitchFamily="49" charset="-122"/>
              </a:rPr>
              <a:t> temp = (</a:t>
            </a:r>
            <a:r>
              <a:rPr lang="fr-FR" altLang="zh-CN" sz="1800" dirty="0">
                <a:solidFill>
                  <a:srgbClr val="808080"/>
                </a:solidFill>
                <a:latin typeface="新宋体" panose="02010609030101010101" pitchFamily="49" charset="-122"/>
                <a:ea typeface="新宋体" panose="02010609030101010101" pitchFamily="49" charset="-122"/>
              </a:rPr>
              <a:t>x</a:t>
            </a:r>
            <a:r>
              <a:rPr lang="fr-FR" altLang="zh-CN" sz="1800" dirty="0">
                <a:solidFill>
                  <a:srgbClr val="000000"/>
                </a:solidFill>
                <a:latin typeface="新宋体" panose="02010609030101010101" pitchFamily="49" charset="-122"/>
                <a:ea typeface="新宋体" panose="02010609030101010101" pitchFamily="49" charset="-122"/>
              </a:rPr>
              <a:t>&lt;</a:t>
            </a:r>
            <a:r>
              <a:rPr lang="fr-FR" altLang="zh-CN" sz="1800" dirty="0">
                <a:solidFill>
                  <a:srgbClr val="808080"/>
                </a:solidFill>
                <a:latin typeface="新宋体" panose="02010609030101010101" pitchFamily="49" charset="-122"/>
                <a:ea typeface="新宋体" panose="02010609030101010101" pitchFamily="49" charset="-122"/>
              </a:rPr>
              <a:t>y</a:t>
            </a:r>
            <a:r>
              <a:rPr lang="fr-FR" altLang="zh-CN" sz="1800" dirty="0">
                <a:solidFill>
                  <a:srgbClr val="000000"/>
                </a:solidFill>
                <a:latin typeface="新宋体" panose="02010609030101010101" pitchFamily="49" charset="-122"/>
                <a:ea typeface="新宋体" panose="02010609030101010101" pitchFamily="49" charset="-122"/>
              </a:rPr>
              <a:t> ? </a:t>
            </a:r>
            <a:r>
              <a:rPr lang="fr-FR" altLang="zh-CN" sz="1800" dirty="0">
                <a:solidFill>
                  <a:srgbClr val="808080"/>
                </a:solidFill>
                <a:latin typeface="新宋体" panose="02010609030101010101" pitchFamily="49" charset="-122"/>
                <a:ea typeface="新宋体" panose="02010609030101010101" pitchFamily="49" charset="-122"/>
              </a:rPr>
              <a:t>x</a:t>
            </a:r>
            <a:r>
              <a:rPr lang="fr-FR" altLang="zh-CN" sz="1800" dirty="0">
                <a:solidFill>
                  <a:srgbClr val="000000"/>
                </a:solidFill>
                <a:latin typeface="新宋体" panose="02010609030101010101" pitchFamily="49" charset="-122"/>
                <a:ea typeface="新宋体" panose="02010609030101010101" pitchFamily="49" charset="-122"/>
              </a:rPr>
              <a:t> : </a:t>
            </a:r>
            <a:r>
              <a:rPr lang="fr-FR" altLang="zh-CN" sz="1800" dirty="0">
                <a:solidFill>
                  <a:srgbClr val="808080"/>
                </a:solidFill>
                <a:latin typeface="新宋体" panose="02010609030101010101" pitchFamily="49" charset="-122"/>
                <a:ea typeface="新宋体" panose="02010609030101010101" pitchFamily="49" charset="-122"/>
              </a:rPr>
              <a:t>y</a:t>
            </a:r>
            <a:r>
              <a:rPr lang="fr-FR"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temp;</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gb_min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sv-SE" altLang="zh-CN" sz="1800" dirty="0">
                <a:solidFill>
                  <a:srgbClr val="000000"/>
                </a:solidFill>
                <a:latin typeface="新宋体" panose="02010609030101010101" pitchFamily="49" charset="-122"/>
                <a:ea typeface="新宋体" panose="02010609030101010101" pitchFamily="49" charset="-122"/>
              </a:rPr>
              <a:t>    </a:t>
            </a:r>
            <a:r>
              <a:rPr lang="sv-SE" altLang="zh-CN" sz="1800" dirty="0">
                <a:solidFill>
                  <a:srgbClr val="0000FF"/>
                </a:solidFill>
                <a:latin typeface="新宋体" panose="02010609030101010101" pitchFamily="49" charset="-122"/>
                <a:ea typeface="新宋体" panose="02010609030101010101" pitchFamily="49" charset="-122"/>
              </a:rPr>
              <a:t>int</a:t>
            </a:r>
            <a:r>
              <a:rPr lang="sv-SE" altLang="zh-CN" sz="1800" dirty="0">
                <a:solidFill>
                  <a:srgbClr val="000000"/>
                </a:solidFill>
                <a:latin typeface="新宋体" panose="02010609030101010101" pitchFamily="49" charset="-122"/>
                <a:ea typeface="新宋体" panose="02010609030101010101" pitchFamily="49" charset="-122"/>
              </a:rPr>
              <a:t> a = gb_min&lt;</a:t>
            </a:r>
            <a:r>
              <a:rPr lang="sv-SE" altLang="zh-CN" sz="1800" dirty="0">
                <a:solidFill>
                  <a:srgbClr val="0000FF"/>
                </a:solidFill>
                <a:latin typeface="新宋体" panose="02010609030101010101" pitchFamily="49" charset="-122"/>
                <a:ea typeface="新宋体" panose="02010609030101010101" pitchFamily="49" charset="-122"/>
              </a:rPr>
              <a:t>int</a:t>
            </a:r>
            <a:r>
              <a:rPr lang="sv-SE" altLang="zh-CN" sz="1800" dirty="0">
                <a:solidFill>
                  <a:srgbClr val="000000"/>
                </a:solidFill>
                <a:latin typeface="新宋体" panose="02010609030101010101" pitchFamily="49" charset="-122"/>
                <a:ea typeface="新宋体" panose="02010609030101010101" pitchFamily="49" charset="-122"/>
              </a:rPr>
              <a:t>&gt;(5, 7);  </a:t>
            </a:r>
            <a:r>
              <a:rPr lang="sv-SE" altLang="zh-CN" sz="1800" dirty="0">
                <a:solidFill>
                  <a:srgbClr val="008000"/>
                </a:solidFill>
                <a:latin typeface="新宋体" panose="02010609030101010101" pitchFamily="49" charset="-122"/>
                <a:ea typeface="新宋体" panose="02010609030101010101" pitchFamily="49" charset="-122"/>
              </a:rPr>
              <a:t>//  int a = gb_min(5, 7);</a:t>
            </a:r>
            <a:endParaRPr lang="sv-SE" altLang="zh-CN" sz="1800" dirty="0">
              <a:solidFill>
                <a:srgbClr val="000000"/>
              </a:solidFill>
              <a:latin typeface="新宋体" panose="02010609030101010101" pitchFamily="49" charset="-122"/>
              <a:ea typeface="新宋体" panose="02010609030101010101" pitchFamily="49" charset="-122"/>
            </a:endParaRP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16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737560" y="5183072"/>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a=5</a:t>
            </a:r>
          </a:p>
        </p:txBody>
      </p:sp>
      <p:sp>
        <p:nvSpPr>
          <p:cNvPr id="11" name="AutoShape 5"/>
          <p:cNvSpPr>
            <a:spLocks/>
          </p:cNvSpPr>
          <p:nvPr/>
        </p:nvSpPr>
        <p:spPr bwMode="auto">
          <a:xfrm>
            <a:off x="3840218" y="2633509"/>
            <a:ext cx="4987597" cy="1938491"/>
          </a:xfrm>
          <a:prstGeom prst="borderCallout2">
            <a:avLst>
              <a:gd name="adj1" fmla="val 68174"/>
              <a:gd name="adj2" fmla="val -324"/>
              <a:gd name="adj3" fmla="val 67835"/>
              <a:gd name="adj4" fmla="val -7209"/>
              <a:gd name="adj5" fmla="val 112585"/>
              <a:gd name="adj6" fmla="val -17596"/>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en-US" altLang="zh-CN" sz="2000" dirty="0" smtClean="0">
                <a:ea typeface="楷体_GB2312" pitchFamily="49" charset="-122"/>
              </a:rPr>
              <a:t>(1) </a:t>
            </a:r>
            <a:r>
              <a:rPr lang="zh-CN" altLang="en-US" sz="2000" dirty="0" smtClean="0">
                <a:ea typeface="楷体_GB2312" pitchFamily="49" charset="-122"/>
              </a:rPr>
              <a:t>调用函数模板所用的模板实际参数简称为</a:t>
            </a:r>
            <a:r>
              <a:rPr lang="zh-CN" altLang="en-US" sz="2000" dirty="0" smtClean="0">
                <a:solidFill>
                  <a:srgbClr val="0000FF"/>
                </a:solidFill>
                <a:ea typeface="楷体_GB2312" pitchFamily="49" charset="-122"/>
              </a:rPr>
              <a:t>模板实参</a:t>
            </a:r>
            <a:r>
              <a:rPr lang="zh-CN" altLang="en-US" sz="2000" dirty="0" smtClean="0">
                <a:ea typeface="楷体_GB2312" pitchFamily="49" charset="-122"/>
              </a:rPr>
              <a:t>。</a:t>
            </a:r>
            <a:endParaRPr lang="en-US" altLang="zh-CN" sz="2000" dirty="0" smtClean="0">
              <a:ea typeface="楷体_GB2312" pitchFamily="49" charset="-122"/>
            </a:endParaRPr>
          </a:p>
          <a:p>
            <a:pPr algn="just">
              <a:spcBef>
                <a:spcPct val="0"/>
              </a:spcBef>
              <a:buNone/>
            </a:pPr>
            <a:r>
              <a:rPr lang="en-US" altLang="zh-CN" sz="2000" dirty="0" smtClean="0">
                <a:ea typeface="楷体_GB2312" pitchFamily="49" charset="-122"/>
              </a:rPr>
              <a:t>(2) </a:t>
            </a:r>
            <a:r>
              <a:rPr lang="zh-CN" altLang="en-US" sz="2000" dirty="0" smtClean="0">
                <a:ea typeface="楷体_GB2312" pitchFamily="49" charset="-122"/>
              </a:rPr>
              <a:t>因为</a:t>
            </a:r>
            <a:r>
              <a:rPr lang="zh-CN" altLang="en-US" sz="2000" dirty="0">
                <a:ea typeface="楷体_GB2312" pitchFamily="49" charset="-122"/>
              </a:rPr>
              <a:t>根据调用参数</a:t>
            </a:r>
            <a:r>
              <a:rPr lang="en-US" altLang="zh-CN" sz="2000" dirty="0">
                <a:ea typeface="楷体_GB2312" pitchFamily="49" charset="-122"/>
              </a:rPr>
              <a:t>5</a:t>
            </a:r>
            <a:r>
              <a:rPr lang="zh-CN" altLang="en-US" sz="2000" dirty="0">
                <a:ea typeface="楷体_GB2312" pitchFamily="49" charset="-122"/>
              </a:rPr>
              <a:t>和</a:t>
            </a:r>
            <a:r>
              <a:rPr lang="en-US" altLang="zh-CN" sz="2000" dirty="0">
                <a:ea typeface="楷体_GB2312" pitchFamily="49" charset="-122"/>
              </a:rPr>
              <a:t>7</a:t>
            </a:r>
            <a:r>
              <a:rPr lang="zh-CN" altLang="en-US" sz="2000" dirty="0">
                <a:ea typeface="楷体_GB2312" pitchFamily="49" charset="-122"/>
              </a:rPr>
              <a:t>可以推知函数</a:t>
            </a:r>
            <a:r>
              <a:rPr lang="zh-CN" altLang="en-US" sz="2000" dirty="0" smtClean="0">
                <a:ea typeface="楷体_GB2312" pitchFamily="49" charset="-122"/>
              </a:rPr>
              <a:t>模板形参</a:t>
            </a:r>
            <a:r>
              <a:rPr lang="en-US" altLang="zh-CN" sz="2000" dirty="0" smtClean="0">
                <a:ea typeface="楷体_GB2312" pitchFamily="49" charset="-122"/>
              </a:rPr>
              <a:t>T</a:t>
            </a:r>
            <a:r>
              <a:rPr lang="zh-CN" altLang="en-US" sz="2000" dirty="0" smtClean="0">
                <a:ea typeface="楷体_GB2312" pitchFamily="49" charset="-122"/>
              </a:rPr>
              <a:t>对应的</a:t>
            </a:r>
            <a:r>
              <a:rPr lang="zh-CN" altLang="en-US" sz="2000" dirty="0">
                <a:ea typeface="楷体_GB2312" pitchFamily="49" charset="-122"/>
              </a:rPr>
              <a:t>实际类型为</a:t>
            </a:r>
            <a:r>
              <a:rPr lang="en-US" altLang="zh-CN" sz="2000" dirty="0" err="1">
                <a:solidFill>
                  <a:srgbClr val="0000FF"/>
                </a:solidFill>
                <a:ea typeface="楷体_GB2312" pitchFamily="49" charset="-122"/>
              </a:rPr>
              <a:t>int</a:t>
            </a:r>
            <a:r>
              <a:rPr lang="zh-CN" altLang="en-US" sz="2000" dirty="0">
                <a:ea typeface="楷体_GB2312" pitchFamily="49" charset="-122"/>
              </a:rPr>
              <a:t>，所以这里可以省略“</a:t>
            </a:r>
            <a:r>
              <a:rPr lang="en-US" altLang="zh-CN" sz="2000" dirty="0">
                <a:ea typeface="楷体_GB2312" pitchFamily="49" charset="-122"/>
              </a:rPr>
              <a:t>&lt;</a:t>
            </a:r>
            <a:r>
              <a:rPr lang="en-US" altLang="zh-CN" sz="2000" dirty="0" err="1">
                <a:solidFill>
                  <a:srgbClr val="0000FF"/>
                </a:solidFill>
                <a:ea typeface="楷体_GB2312" pitchFamily="49" charset="-122"/>
              </a:rPr>
              <a:t>int</a:t>
            </a:r>
            <a:r>
              <a:rPr lang="en-US" altLang="zh-CN" sz="2000" dirty="0">
                <a:ea typeface="楷体_GB2312" pitchFamily="49" charset="-122"/>
              </a:rPr>
              <a:t>&gt;”</a:t>
            </a:r>
            <a:r>
              <a:rPr lang="zh-CN" altLang="en-US" sz="2000" dirty="0">
                <a:ea typeface="楷体_GB2312" pitchFamily="49" charset="-122"/>
              </a:rPr>
              <a:t>，即这条语句可以写成“</a:t>
            </a:r>
            <a:r>
              <a:rPr lang="en-US" altLang="zh-CN" sz="2000" dirty="0" err="1">
                <a:solidFill>
                  <a:srgbClr val="0000FF"/>
                </a:solidFill>
                <a:ea typeface="楷体_GB2312" pitchFamily="49" charset="-122"/>
              </a:rPr>
              <a:t>int</a:t>
            </a:r>
            <a:r>
              <a:rPr lang="en-US" altLang="zh-CN" sz="2000" dirty="0">
                <a:solidFill>
                  <a:srgbClr val="0000FF"/>
                </a:solidFill>
                <a:ea typeface="楷体_GB2312" pitchFamily="49" charset="-122"/>
              </a:rPr>
              <a:t> </a:t>
            </a:r>
            <a:r>
              <a:rPr lang="en-US" altLang="zh-CN" sz="2000" dirty="0">
                <a:ea typeface="楷体_GB2312" pitchFamily="49" charset="-122"/>
              </a:rPr>
              <a:t>a = </a:t>
            </a:r>
            <a:r>
              <a:rPr lang="en-US" altLang="zh-CN" sz="2000" dirty="0" err="1">
                <a:ea typeface="楷体_GB2312" pitchFamily="49" charset="-122"/>
              </a:rPr>
              <a:t>gb_min</a:t>
            </a:r>
            <a:r>
              <a:rPr lang="en-US" altLang="zh-CN" sz="2000" dirty="0">
                <a:ea typeface="楷体_GB2312" pitchFamily="49" charset="-122"/>
              </a:rPr>
              <a:t>(5, 7);”</a:t>
            </a:r>
            <a:r>
              <a:rPr lang="zh-CN" altLang="en-US" sz="2000" dirty="0">
                <a:ea typeface="楷体_GB2312" pitchFamily="49" charset="-122"/>
              </a:rPr>
              <a:t>。</a:t>
            </a:r>
            <a:endParaRPr lang="en-US" altLang="zh-CN" sz="2000" dirty="0">
              <a:ea typeface="楷体_GB2312" pitchFamily="49" charset="-122"/>
            </a:endParaRPr>
          </a:p>
        </p:txBody>
      </p:sp>
      <p:sp>
        <p:nvSpPr>
          <p:cNvPr id="12" name="AutoShape 5"/>
          <p:cNvSpPr>
            <a:spLocks/>
          </p:cNvSpPr>
          <p:nvPr/>
        </p:nvSpPr>
        <p:spPr bwMode="auto">
          <a:xfrm>
            <a:off x="2918619" y="1930092"/>
            <a:ext cx="1486114" cy="394879"/>
          </a:xfrm>
          <a:prstGeom prst="borderCallout2">
            <a:avLst>
              <a:gd name="adj1" fmla="val 68174"/>
              <a:gd name="adj2" fmla="val -324"/>
              <a:gd name="adj3" fmla="val 70659"/>
              <a:gd name="adj4" fmla="val -20891"/>
              <a:gd name="adj5" fmla="val 105786"/>
              <a:gd name="adj6" fmla="val -3260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smtClean="0">
                <a:ea typeface="楷体_GB2312" pitchFamily="49" charset="-122"/>
              </a:rPr>
              <a:t>模板的形参</a:t>
            </a:r>
            <a:endParaRPr lang="en-US" altLang="zh-CN" sz="2000" dirty="0">
              <a:ea typeface="楷体_GB2312" pitchFamily="49" charset="-122"/>
            </a:endParaRPr>
          </a:p>
        </p:txBody>
      </p:sp>
      <p:sp>
        <p:nvSpPr>
          <p:cNvPr id="13" name="AutoShape 5"/>
          <p:cNvSpPr>
            <a:spLocks/>
          </p:cNvSpPr>
          <p:nvPr/>
        </p:nvSpPr>
        <p:spPr bwMode="auto">
          <a:xfrm>
            <a:off x="2691877" y="2504923"/>
            <a:ext cx="1070282" cy="663556"/>
          </a:xfrm>
          <a:prstGeom prst="borderCallout2">
            <a:avLst>
              <a:gd name="adj1" fmla="val 96743"/>
              <a:gd name="adj2" fmla="val -324"/>
              <a:gd name="adj3" fmla="val 95867"/>
              <a:gd name="adj4" fmla="val -13598"/>
              <a:gd name="adj5" fmla="val 55370"/>
              <a:gd name="adj6" fmla="val -20099"/>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smtClean="0">
                <a:ea typeface="楷体_GB2312" pitchFamily="49" charset="-122"/>
              </a:rPr>
              <a:t>函数的形参</a:t>
            </a:r>
            <a:endParaRPr lang="en-US" altLang="zh-CN" sz="2000" dirty="0">
              <a:ea typeface="楷体_GB2312" pitchFamily="49" charset="-122"/>
            </a:endParaRPr>
          </a:p>
        </p:txBody>
      </p:sp>
      <p:sp>
        <p:nvSpPr>
          <p:cNvPr id="14" name="AutoShape 5"/>
          <p:cNvSpPr>
            <a:spLocks/>
          </p:cNvSpPr>
          <p:nvPr/>
        </p:nvSpPr>
        <p:spPr bwMode="auto">
          <a:xfrm>
            <a:off x="4464565" y="5238581"/>
            <a:ext cx="1070282" cy="663556"/>
          </a:xfrm>
          <a:prstGeom prst="borderCallout2">
            <a:avLst>
              <a:gd name="adj1" fmla="val -727"/>
              <a:gd name="adj2" fmla="val -1366"/>
              <a:gd name="adj3" fmla="val -1603"/>
              <a:gd name="adj4" fmla="val -20891"/>
              <a:gd name="adj5" fmla="val -20254"/>
              <a:gd name="adj6" fmla="val -6281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smtClean="0">
                <a:ea typeface="楷体_GB2312" pitchFamily="49" charset="-122"/>
              </a:rPr>
              <a:t>函数的实参</a:t>
            </a:r>
            <a:endParaRPr lang="en-US" altLang="zh-CN" sz="2000" dirty="0">
              <a:ea typeface="楷体_GB2312" pitchFamily="49" charset="-122"/>
            </a:endParaRPr>
          </a:p>
        </p:txBody>
      </p:sp>
    </p:spTree>
    <p:extLst>
      <p:ext uri="{BB962C8B-B14F-4D97-AF65-F5344CB8AC3E}">
        <p14:creationId xmlns:p14="http://schemas.microsoft.com/office/powerpoint/2010/main" val="2018783176"/>
      </p:ext>
    </p:extLst>
  </p:cSld>
  <p:clrMapOvr>
    <a:masterClrMapping/>
  </p:clrMapOvr>
  <mc:AlternateContent xmlns:mc="http://schemas.openxmlformats.org/markup-compatibility/2006" xmlns:p14="http://schemas.microsoft.com/office/powerpoint/2010/main">
    <mc:Choice Requires="p14">
      <p:transition spd="slow" p14:dur="999" advTm="1657"/>
    </mc:Choice>
    <mc:Fallback xmlns="">
      <p:transition spd="slow" advTm="1657"/>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CP_StudentSortTest.cpp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5765336"/>
          </a:xfrm>
        </p:spPr>
        <p:txBody>
          <a:bodyPr>
            <a:noAutofit/>
          </a:bodyPr>
          <a:lstStyle/>
          <a:p>
            <a:pPr marL="0" indent="0">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template</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class</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T</a:t>
            </a:r>
            <a:r>
              <a:rPr lang="en-US" altLang="zh-CN" sz="2400" dirty="0">
                <a:solidFill>
                  <a:srgbClr val="000000"/>
                </a:solidFill>
                <a:latin typeface="新宋体" panose="02010609030101010101" pitchFamily="49" charset="-122"/>
                <a:ea typeface="新宋体" panose="02010609030101010101" pitchFamily="49" charset="-122"/>
              </a:rPr>
              <a:t>&gt;</a:t>
            </a:r>
          </a:p>
          <a:p>
            <a:pPr marL="0" indent="0">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gt_showVector</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FF"/>
                </a:solidFill>
                <a:latin typeface="新宋体" panose="02010609030101010101" pitchFamily="49" charset="-122"/>
                <a:ea typeface="新宋体" panose="02010609030101010101" pitchFamily="49" charset="-122"/>
              </a:rPr>
              <a:t>const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vector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2B91AF"/>
                </a:solidFill>
                <a:latin typeface="新宋体" panose="02010609030101010101" pitchFamily="49" charset="-122"/>
                <a:ea typeface="新宋体" panose="02010609030101010101" pitchFamily="49" charset="-122"/>
              </a:rPr>
              <a:t>T</a:t>
            </a:r>
            <a:r>
              <a:rPr lang="en-US" altLang="zh-CN" sz="2400" dirty="0">
                <a:solidFill>
                  <a:srgbClr val="000000"/>
                </a:solidFill>
                <a:latin typeface="新宋体" panose="02010609030101010101" pitchFamily="49" charset="-122"/>
                <a:ea typeface="新宋体" panose="02010609030101010101" pitchFamily="49" charset="-122"/>
              </a:rPr>
              <a:t>&gt;&amp; </a:t>
            </a:r>
            <a:r>
              <a:rPr lang="en-US" altLang="zh-CN" sz="2400" dirty="0">
                <a:solidFill>
                  <a:srgbClr val="808080"/>
                </a:solidFill>
                <a:latin typeface="新宋体" panose="02010609030101010101" pitchFamily="49" charset="-122"/>
                <a:ea typeface="新宋体" panose="02010609030101010101" pitchFamily="49" charset="-122"/>
              </a:rPr>
              <a:t>v</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n = </a:t>
            </a:r>
            <a:r>
              <a:rPr lang="en-US" altLang="zh-CN" sz="2400" dirty="0" err="1">
                <a:solidFill>
                  <a:srgbClr val="808080"/>
                </a:solidFill>
                <a:latin typeface="新宋体" panose="02010609030101010101" pitchFamily="49" charset="-122"/>
                <a:ea typeface="新宋体" panose="02010609030101010101" pitchFamily="49" charset="-122"/>
              </a:rPr>
              <a:t>v</a:t>
            </a:r>
            <a:r>
              <a:rPr lang="en-US" altLang="zh-CN" sz="2400" dirty="0" err="1">
                <a:solidFill>
                  <a:srgbClr val="000000"/>
                </a:solidFill>
                <a:latin typeface="新宋体" panose="02010609030101010101" pitchFamily="49" charset="-122"/>
                <a:ea typeface="新宋体" panose="02010609030101010101" pitchFamily="49" charset="-122"/>
              </a:rPr>
              <a:t>.size</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"size="</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err="1">
                <a:solidFill>
                  <a:srgbClr val="808080"/>
                </a:solidFill>
                <a:latin typeface="新宋体" panose="02010609030101010101" pitchFamily="49" charset="-122"/>
                <a:ea typeface="新宋体" panose="02010609030101010101" pitchFamily="49" charset="-122"/>
              </a:rPr>
              <a:t>v</a:t>
            </a:r>
            <a:r>
              <a:rPr lang="en-US" altLang="zh-CN" sz="2400" dirty="0" err="1">
                <a:solidFill>
                  <a:srgbClr val="000000"/>
                </a:solidFill>
                <a:latin typeface="新宋体" panose="02010609030101010101" pitchFamily="49" charset="-122"/>
                <a:ea typeface="新宋体" panose="02010609030101010101" pitchFamily="49" charset="-122"/>
              </a:rPr>
              <a:t>.size</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"capacity="</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err="1">
                <a:solidFill>
                  <a:srgbClr val="808080"/>
                </a:solidFill>
                <a:latin typeface="新宋体" panose="02010609030101010101" pitchFamily="49" charset="-122"/>
                <a:ea typeface="新宋体" panose="02010609030101010101" pitchFamily="49" charset="-122"/>
              </a:rPr>
              <a:t>v</a:t>
            </a:r>
            <a:r>
              <a:rPr lang="en-US" altLang="zh-CN" sz="2400" dirty="0" err="1">
                <a:solidFill>
                  <a:srgbClr val="000000"/>
                </a:solidFill>
                <a:latin typeface="新宋体" panose="02010609030101010101" pitchFamily="49" charset="-122"/>
                <a:ea typeface="新宋体" panose="02010609030101010101" pitchFamily="49" charset="-122"/>
              </a:rPr>
              <a:t>.capacity</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"Contents: "</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err="1">
                <a:solidFill>
                  <a:srgbClr val="808080"/>
                </a:solidFill>
                <a:latin typeface="新宋体" panose="02010609030101010101" pitchFamily="49" charset="-122"/>
                <a:ea typeface="新宋体" panose="02010609030101010101" pitchFamily="49" charset="-122"/>
              </a:rPr>
              <a:t>v</a:t>
            </a:r>
            <a:r>
              <a:rPr lang="en-US" altLang="zh-CN" sz="2400" dirty="0" err="1">
                <a:solidFill>
                  <a:srgbClr val="000000"/>
                </a:solidFill>
                <a:latin typeface="新宋体" panose="02010609030101010101" pitchFamily="49" charset="-122"/>
                <a:ea typeface="新宋体" panose="02010609030101010101" pitchFamily="49" charset="-122"/>
              </a:rPr>
              <a:t>.size</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nn-NO" altLang="zh-CN" sz="2400" dirty="0">
                <a:solidFill>
                  <a:srgbClr val="000000"/>
                </a:solidFill>
                <a:latin typeface="新宋体" panose="02010609030101010101" pitchFamily="49" charset="-122"/>
                <a:ea typeface="新宋体" panose="02010609030101010101" pitchFamily="49" charset="-122"/>
              </a:rPr>
              <a:t>    </a:t>
            </a:r>
            <a:r>
              <a:rPr lang="nn-NO" altLang="zh-CN" sz="2400" dirty="0">
                <a:solidFill>
                  <a:srgbClr val="0000FF"/>
                </a:solidFill>
                <a:latin typeface="新宋体" panose="02010609030101010101" pitchFamily="49" charset="-122"/>
                <a:ea typeface="新宋体" panose="02010609030101010101" pitchFamily="49" charset="-122"/>
              </a:rPr>
              <a:t>for</a:t>
            </a:r>
            <a:r>
              <a:rPr lang="nn-NO" altLang="zh-CN" sz="2400" dirty="0">
                <a:solidFill>
                  <a:srgbClr val="000000"/>
                </a:solidFill>
                <a:latin typeface="新宋体" panose="02010609030101010101" pitchFamily="49" charset="-122"/>
                <a:ea typeface="新宋体" panose="02010609030101010101" pitchFamily="49" charset="-122"/>
              </a:rPr>
              <a:t> (i = 0; i&lt;n; i++)</a:t>
            </a:r>
          </a:p>
          <a:p>
            <a:pPr marL="0" indent="0">
              <a:spcBef>
                <a:spcPts val="0"/>
              </a:spcBef>
              <a:buNone/>
            </a:pP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a:solidFill>
                  <a:srgbClr val="808080"/>
                </a:solidFill>
                <a:latin typeface="新宋体" panose="02010609030101010101" pitchFamily="49" charset="-122"/>
                <a:ea typeface="新宋体" panose="02010609030101010101" pitchFamily="49" charset="-122"/>
              </a:rPr>
              <a:t>v</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函数模板</a:t>
            </a:r>
            <a:r>
              <a:rPr lang="en-US" altLang="zh-CN" sz="2400" dirty="0" err="1">
                <a:solidFill>
                  <a:srgbClr val="008000"/>
                </a:solidFill>
                <a:latin typeface="新宋体" panose="02010609030101010101" pitchFamily="49" charset="-122"/>
                <a:ea typeface="新宋体" panose="02010609030101010101" pitchFamily="49" charset="-122"/>
              </a:rPr>
              <a:t>gt_showVector</a:t>
            </a:r>
            <a:r>
              <a:rPr lang="zh-CN" altLang="en-US" sz="2400" dirty="0" smtClean="0">
                <a:solidFill>
                  <a:srgbClr val="008000"/>
                </a:solidFill>
                <a:latin typeface="新宋体" panose="02010609030101010101" pitchFamily="49" charset="-122"/>
                <a:ea typeface="新宋体" panose="02010609030101010101" pitchFamily="49" charset="-122"/>
              </a:rPr>
              <a:t>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668362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CP_StudentSortTest.cpp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5765336"/>
          </a:xfrm>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&gt; v;</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gb_dataPrepare</a:t>
            </a:r>
            <a:r>
              <a:rPr lang="en-US" altLang="zh-CN" dirty="0">
                <a:solidFill>
                  <a:srgbClr val="000000"/>
                </a:solidFill>
                <a:latin typeface="新宋体" panose="02010609030101010101" pitchFamily="49" charset="-122"/>
                <a:ea typeface="新宋体" panose="02010609030101010101" pitchFamily="49" charset="-122"/>
              </a:rPr>
              <a:t>(v);</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原始输入的数据</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gt_showVector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&gt;(v);</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CP_StudentCompareScore</a:t>
            </a:r>
            <a:r>
              <a:rPr lang="en-US" altLang="zh-CN" dirty="0">
                <a:solidFill>
                  <a:srgbClr val="000000"/>
                </a:solidFill>
                <a:latin typeface="新宋体" panose="02010609030101010101" pitchFamily="49" charset="-122"/>
                <a:ea typeface="新宋体" panose="02010609030101010101" pitchFamily="49" charset="-122"/>
              </a:rPr>
              <a:t> compare;</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sort(</a:t>
            </a:r>
            <a:r>
              <a:rPr lang="en-US" altLang="zh-CN" dirty="0" err="1">
                <a:solidFill>
                  <a:srgbClr val="000000"/>
                </a:solidFill>
                <a:latin typeface="新宋体" panose="02010609030101010101" pitchFamily="49" charset="-122"/>
                <a:ea typeface="新宋体" panose="02010609030101010101" pitchFamily="49" charset="-122"/>
              </a:rPr>
              <a:t>v.begin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v.end</a:t>
            </a:r>
            <a:r>
              <a:rPr lang="en-US" altLang="zh-CN" dirty="0">
                <a:solidFill>
                  <a:srgbClr val="000000"/>
                </a:solidFill>
                <a:latin typeface="新宋体" panose="02010609030101010101" pitchFamily="49" charset="-122"/>
                <a:ea typeface="新宋体" panose="02010609030101010101" pitchFamily="49" charset="-122"/>
              </a:rPr>
              <a:t>(), compare);</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排序之后的数据</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gt_showVector</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&gt;(v);</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gb_test</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657756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498629"/>
          </a:xfrm>
        </p:spPr>
        <p:txBody>
          <a:bodyPr>
            <a:normAutofit/>
          </a:bodyPr>
          <a:lstStyle/>
          <a:p>
            <a:r>
              <a:rPr lang="zh-CN" altLang="en-US" sz="2400" dirty="0"/>
              <a:t>文件名</a:t>
            </a:r>
            <a:r>
              <a:rPr lang="en-US" altLang="zh-CN" sz="2400" dirty="0"/>
              <a:t>: </a:t>
            </a:r>
            <a:r>
              <a:rPr lang="en-US" altLang="en-US" sz="2400" dirty="0"/>
              <a:t>CP_StudentSortTestMain.cpp</a:t>
            </a:r>
            <a:r>
              <a:rPr lang="zh-CN" altLang="en-US" sz="2400" dirty="0" smtClean="0"/>
              <a:t>；</a:t>
            </a:r>
            <a:r>
              <a:rPr lang="zh-CN" altLang="en-US" sz="2400" dirty="0"/>
              <a:t>开发者</a:t>
            </a:r>
            <a:r>
              <a:rPr lang="en-US" altLang="zh-CN" sz="2400" dirty="0"/>
              <a:t>: </a:t>
            </a:r>
            <a:r>
              <a:rPr lang="zh-CN" altLang="en-US" sz="2400" dirty="0"/>
              <a:t>雍俊海</a:t>
            </a:r>
          </a:p>
        </p:txBody>
      </p:sp>
      <p:sp>
        <p:nvSpPr>
          <p:cNvPr id="3" name="内容占位符 2"/>
          <p:cNvSpPr>
            <a:spLocks noGrp="1"/>
          </p:cNvSpPr>
          <p:nvPr>
            <p:ph idx="1"/>
          </p:nvPr>
        </p:nvSpPr>
        <p:spPr>
          <a:xfrm>
            <a:off x="461963" y="591015"/>
            <a:ext cx="8220075" cy="3278458"/>
          </a:xfrm>
        </p:spPr>
        <p:txBody>
          <a:bodyPr>
            <a:normAutofit/>
          </a:bodyPr>
          <a:lstStyle/>
          <a:p>
            <a:pPr marL="0" indent="0">
              <a:lnSpc>
                <a:spcPts val="2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iostream</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using</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namespace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std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err="1">
                <a:solidFill>
                  <a:srgbClr val="A31515"/>
                </a:solidFill>
                <a:latin typeface="新宋体" panose="02010609030101010101" pitchFamily="49" charset="-122"/>
                <a:ea typeface="新宋体" panose="02010609030101010101" pitchFamily="49" charset="-122"/>
              </a:rPr>
              <a:t>CP_StudentSortTest.h</a:t>
            </a:r>
            <a:r>
              <a:rPr lang="en-US" altLang="zh-CN" sz="2400" dirty="0">
                <a:solidFill>
                  <a:srgbClr val="A31515"/>
                </a:solidFill>
                <a:latin typeface="新宋体" panose="02010609030101010101" pitchFamily="49" charset="-122"/>
                <a:ea typeface="新宋体" panose="02010609030101010101" pitchFamily="49" charset="-122"/>
              </a:rPr>
              <a: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main(</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argc</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char</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args</a:t>
            </a:r>
            <a:r>
              <a:rPr lang="en-US" altLang="zh-CN" sz="2400" dirty="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gb_test</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system(</a:t>
            </a:r>
            <a:r>
              <a:rPr lang="en-US" altLang="zh-CN" sz="2400" dirty="0">
                <a:solidFill>
                  <a:srgbClr val="A31515"/>
                </a:solidFill>
                <a:latin typeface="新宋体" panose="02010609030101010101" pitchFamily="49" charset="-122"/>
                <a:ea typeface="新宋体" panose="02010609030101010101" pitchFamily="49" charset="-122"/>
              </a:rPr>
              <a:t>"pause"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暂停住控制台窗口</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return</a:t>
            </a:r>
            <a:r>
              <a:rPr lang="en-US" altLang="zh-CN" sz="24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main</a:t>
            </a:r>
            <a:r>
              <a:rPr lang="zh-CN" altLang="en-US" sz="2400" dirty="0">
                <a:solidFill>
                  <a:srgbClr val="008000"/>
                </a:solidFill>
                <a:latin typeface="新宋体" panose="02010609030101010101" pitchFamily="49" charset="-122"/>
                <a:ea typeface="新宋体" panose="02010609030101010101" pitchFamily="49" charset="-122"/>
              </a:rPr>
              <a:t>函数结束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4812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71905" y="3769112"/>
            <a:ext cx="7990661" cy="235306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原始输入的数据</a:t>
            </a:r>
            <a:r>
              <a:rPr lang="en-US" altLang="zh-CN" sz="1800" dirty="0">
                <a:solidFill>
                  <a:srgbClr val="0000FF"/>
                </a:solidFill>
                <a:ea typeface="楷体_GB2312" pitchFamily="49" charset="-122"/>
                <a:sym typeface="Wingdings" panose="05000000000000000000" pitchFamily="2" charset="2"/>
              </a:rPr>
              <a:t>: size=6:capacity=6</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Contents: 6: [0](2022010001, 90): [1](2022010002, 95): [2](2022010003, 100): [3](2022010004, 95): [4](2022010005, 92): [5](2022010006, 90)</a:t>
            </a:r>
          </a:p>
          <a:p>
            <a:pPr marL="180000">
              <a:spcBef>
                <a:spcPts val="1200"/>
              </a:spcBef>
              <a:buNone/>
            </a:pPr>
            <a:r>
              <a:rPr lang="zh-CN" altLang="en-US" sz="1800" dirty="0">
                <a:solidFill>
                  <a:srgbClr val="0000FF"/>
                </a:solidFill>
                <a:ea typeface="楷体_GB2312" pitchFamily="49" charset="-122"/>
                <a:sym typeface="Wingdings" panose="05000000000000000000" pitchFamily="2" charset="2"/>
              </a:rPr>
              <a:t>排序之后的数据</a:t>
            </a:r>
            <a:r>
              <a:rPr lang="en-US" altLang="zh-CN" sz="1800" dirty="0">
                <a:solidFill>
                  <a:srgbClr val="0000FF"/>
                </a:solidFill>
                <a:ea typeface="楷体_GB2312" pitchFamily="49" charset="-122"/>
                <a:sym typeface="Wingdings" panose="05000000000000000000" pitchFamily="2" charset="2"/>
              </a:rPr>
              <a:t>: size=6:capacity=6</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Contents: 6: [0](2022010001, 90): [1](2022010006, 90): [2](2022010005, 92): [3](2022010002, 95): [4](2022010004, 95): [5](2022010003, 100)</a:t>
            </a:r>
          </a:p>
        </p:txBody>
      </p:sp>
    </p:spTree>
    <p:extLst>
      <p:ext uri="{BB962C8B-B14F-4D97-AF65-F5344CB8AC3E}">
        <p14:creationId xmlns:p14="http://schemas.microsoft.com/office/powerpoint/2010/main" val="32553970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2021年4月16日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83</a:t>
            </a:fld>
            <a:endParaRPr lang="zh-CN" altLang="en-US" dirty="0"/>
          </a:p>
        </p:txBody>
      </p:sp>
      <p:sp>
        <p:nvSpPr>
          <p:cNvPr id="9" name="圆角矩形 8"/>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p:cNvSpPr/>
          <p:nvPr>
            <p:custDataLst>
              <p:tags r:id="rId3"/>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内容占位符 2"/>
          <p:cNvSpPr txBox="1">
            <a:spLocks/>
          </p:cNvSpPr>
          <p:nvPr/>
        </p:nvSpPr>
        <p:spPr>
          <a:xfrm>
            <a:off x="89208" y="1110047"/>
            <a:ext cx="4565963" cy="5034433"/>
          </a:xfrm>
          <a:prstGeom prst="rect">
            <a:avLst/>
          </a:prstGeom>
          <a:ln w="38100">
            <a:solidFill>
              <a:srgbClr val="FF3300"/>
            </a:solidFill>
          </a:ln>
        </p:spPr>
        <p:txBody>
          <a:bodyPr>
            <a:noAutofit/>
          </a:bodyPr>
          <a:lst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&lt;vector&gt;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template</a:t>
            </a:r>
            <a:r>
              <a:rPr lang="en-US" altLang="zh-CN" sz="1800" dirty="0" smtClean="0">
                <a:solidFill>
                  <a:srgbClr val="000000"/>
                </a:solidFill>
                <a:latin typeface="新宋体" panose="02010609030101010101" pitchFamily="49" charset="-122"/>
                <a:ea typeface="新宋体" panose="02010609030101010101" pitchFamily="49" charset="-122"/>
              </a:rPr>
              <a:t>&lt;</a:t>
            </a: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T</a:t>
            </a:r>
            <a:r>
              <a:rPr lang="en-US" altLang="zh-CN" sz="1800" dirty="0" smtClean="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gt_setVector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2B91AF"/>
                </a:solidFill>
                <a:latin typeface="新宋体" panose="02010609030101010101" pitchFamily="49" charset="-122"/>
                <a:ea typeface="新宋体" panose="02010609030101010101" pitchFamily="49" charset="-122"/>
              </a:rPr>
              <a:t>vector</a:t>
            </a:r>
            <a:r>
              <a:rPr lang="en-US" altLang="zh-CN" sz="1800" dirty="0" smtClean="0">
                <a:solidFill>
                  <a:srgbClr val="000000"/>
                </a:solidFill>
                <a:latin typeface="新宋体" panose="02010609030101010101" pitchFamily="49" charset="-122"/>
                <a:ea typeface="新宋体" panose="02010609030101010101" pitchFamily="49" charset="-122"/>
              </a:rPr>
              <a:t>&lt;</a:t>
            </a:r>
            <a:r>
              <a:rPr lang="en-US" altLang="zh-CN" sz="1800" dirty="0" smtClean="0">
                <a:solidFill>
                  <a:srgbClr val="2B91AF"/>
                </a:solidFill>
                <a:latin typeface="新宋体" panose="02010609030101010101" pitchFamily="49" charset="-122"/>
                <a:ea typeface="新宋体" panose="02010609030101010101" pitchFamily="49" charset="-122"/>
              </a:rPr>
              <a:t>T</a:t>
            </a:r>
            <a:r>
              <a:rPr lang="en-US" altLang="zh-CN" sz="1800" dirty="0" smtClean="0">
                <a:solidFill>
                  <a:srgbClr val="000000"/>
                </a:solidFill>
                <a:latin typeface="新宋体" panose="02010609030101010101" pitchFamily="49" charset="-122"/>
                <a:ea typeface="新宋体" panose="02010609030101010101" pitchFamily="49" charset="-122"/>
              </a:rPr>
              <a:t>&gt;&amp; </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n = </a:t>
            </a:r>
            <a:r>
              <a:rPr lang="en-US" altLang="zh-CN" sz="1800" dirty="0" err="1" smtClean="0">
                <a:solidFill>
                  <a:srgbClr val="808080"/>
                </a:solidFill>
                <a:latin typeface="新宋体" panose="02010609030101010101" pitchFamily="49" charset="-122"/>
                <a:ea typeface="新宋体" panose="02010609030101010101" pitchFamily="49" charset="-122"/>
              </a:rPr>
              <a:t>v</a:t>
            </a:r>
            <a:r>
              <a:rPr lang="en-US" altLang="zh-CN" sz="1800" dirty="0" err="1" smtClean="0">
                <a:solidFill>
                  <a:srgbClr val="000000"/>
                </a:solidFill>
                <a:latin typeface="新宋体" panose="02010609030101010101" pitchFamily="49" charset="-122"/>
                <a:ea typeface="新宋体" panose="02010609030101010101" pitchFamily="49" charset="-122"/>
              </a:rPr>
              <a:t>.size</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for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 = 0;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&lt;n;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函数模板</a:t>
            </a:r>
            <a:r>
              <a:rPr lang="en-US" altLang="zh-CN" sz="1800" dirty="0" err="1" smtClean="0">
                <a:solidFill>
                  <a:srgbClr val="008000"/>
                </a:solidFill>
                <a:latin typeface="新宋体" panose="02010609030101010101" pitchFamily="49" charset="-122"/>
                <a:ea typeface="新宋体" panose="02010609030101010101" pitchFamily="49" charset="-122"/>
              </a:rPr>
              <a:t>gt_setVector</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template</a:t>
            </a:r>
            <a:r>
              <a:rPr lang="en-US" altLang="zh-CN" sz="1800" dirty="0" smtClean="0">
                <a:solidFill>
                  <a:srgbClr val="000000"/>
                </a:solidFill>
                <a:latin typeface="新宋体" panose="02010609030101010101" pitchFamily="49" charset="-122"/>
                <a:ea typeface="新宋体" panose="02010609030101010101" pitchFamily="49" charset="-122"/>
              </a:rPr>
              <a:t>&lt;</a:t>
            </a: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T</a:t>
            </a:r>
            <a:r>
              <a:rPr lang="en-US" altLang="zh-CN" sz="1800" dirty="0" smtClean="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gt_showVector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vector</a:t>
            </a:r>
            <a:r>
              <a:rPr lang="en-US" altLang="zh-CN" sz="1800" dirty="0" smtClean="0">
                <a:solidFill>
                  <a:srgbClr val="000000"/>
                </a:solidFill>
                <a:latin typeface="新宋体" panose="02010609030101010101" pitchFamily="49" charset="-122"/>
                <a:ea typeface="新宋体" panose="02010609030101010101" pitchFamily="49" charset="-122"/>
              </a:rPr>
              <a:t>&lt;</a:t>
            </a:r>
            <a:r>
              <a:rPr lang="en-US" altLang="zh-CN" sz="1800" dirty="0" smtClean="0">
                <a:solidFill>
                  <a:srgbClr val="2B91AF"/>
                </a:solidFill>
                <a:latin typeface="新宋体" panose="02010609030101010101" pitchFamily="49" charset="-122"/>
                <a:ea typeface="新宋体" panose="02010609030101010101" pitchFamily="49" charset="-122"/>
              </a:rPr>
              <a:t>T</a:t>
            </a:r>
            <a:r>
              <a:rPr lang="en-US" altLang="zh-CN" sz="1800" dirty="0" smtClean="0">
                <a:solidFill>
                  <a:srgbClr val="000000"/>
                </a:solidFill>
                <a:latin typeface="新宋体" panose="02010609030101010101" pitchFamily="49" charset="-122"/>
                <a:ea typeface="新宋体" panose="02010609030101010101" pitchFamily="49" charset="-122"/>
              </a:rPr>
              <a:t>&gt;&amp;</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n = </a:t>
            </a:r>
            <a:r>
              <a:rPr lang="en-US" altLang="zh-CN" sz="1800" dirty="0" err="1" smtClean="0">
                <a:solidFill>
                  <a:srgbClr val="808080"/>
                </a:solidFill>
                <a:latin typeface="新宋体" panose="02010609030101010101" pitchFamily="49" charset="-122"/>
                <a:ea typeface="新宋体" panose="02010609030101010101" pitchFamily="49" charset="-122"/>
              </a:rPr>
              <a:t>v</a:t>
            </a:r>
            <a:r>
              <a:rPr lang="en-US" altLang="zh-CN" sz="1800" dirty="0" err="1" smtClean="0">
                <a:solidFill>
                  <a:srgbClr val="000000"/>
                </a:solidFill>
                <a:latin typeface="新宋体" panose="02010609030101010101" pitchFamily="49" charset="-122"/>
                <a:ea typeface="新宋体" panose="02010609030101010101" pitchFamily="49" charset="-122"/>
              </a:rPr>
              <a:t>.size</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&lt;&lt; </a:t>
            </a:r>
            <a:r>
              <a:rPr lang="en-US" altLang="zh-CN" sz="1800" dirty="0" err="1" smtClean="0">
                <a:solidFill>
                  <a:srgbClr val="808080"/>
                </a:solidFill>
                <a:latin typeface="新宋体" panose="02010609030101010101" pitchFamily="49" charset="-122"/>
                <a:ea typeface="新宋体" panose="02010609030101010101" pitchFamily="49" charset="-122"/>
              </a:rPr>
              <a:t>v</a:t>
            </a:r>
            <a:r>
              <a:rPr lang="en-US" altLang="zh-CN" sz="1800" dirty="0" err="1" smtClean="0">
                <a:solidFill>
                  <a:srgbClr val="000000"/>
                </a:solidFill>
                <a:latin typeface="新宋体" panose="02010609030101010101" pitchFamily="49" charset="-122"/>
                <a:ea typeface="新宋体" panose="02010609030101010101" pitchFamily="49" charset="-122"/>
              </a:rPr>
              <a:t>.size</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for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 = 0;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&lt;n; </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&lt;&lt;</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err="1" smtClean="0">
                <a:solidFill>
                  <a:schemeClr val="accent6">
                    <a:lumMod val="75000"/>
                  </a:schemeClr>
                </a:solidFill>
                <a:latin typeface="新宋体" panose="02010609030101010101" pitchFamily="49" charset="-122"/>
                <a:ea typeface="新宋体" panose="02010609030101010101" pitchFamily="49" charset="-122"/>
              </a:rPr>
              <a:t>cout</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&lt;&lt; </a:t>
            </a:r>
            <a:r>
              <a:rPr lang="en-US" altLang="zh-CN" sz="1800" dirty="0" err="1" smtClean="0">
                <a:solidFill>
                  <a:schemeClr val="accent6">
                    <a:lumMod val="75000"/>
                  </a:schemeClr>
                </a:solidFill>
                <a:latin typeface="新宋体" panose="02010609030101010101" pitchFamily="49" charset="-122"/>
                <a:ea typeface="新宋体" panose="02010609030101010101" pitchFamily="49" charset="-122"/>
              </a:rPr>
              <a:t>endl</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函数模板</a:t>
            </a:r>
            <a:r>
              <a:rPr lang="en-US" altLang="zh-CN" sz="1800" dirty="0" err="1" smtClean="0">
                <a:solidFill>
                  <a:srgbClr val="008000"/>
                </a:solidFill>
                <a:latin typeface="新宋体" panose="02010609030101010101" pitchFamily="49" charset="-122"/>
                <a:ea typeface="新宋体" panose="02010609030101010101" pitchFamily="49" charset="-122"/>
              </a:rPr>
              <a:t>gt_showVector</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8000"/>
              </a:solidFill>
              <a:latin typeface="新宋体" panose="02010609030101010101" pitchFamily="49" charset="-122"/>
              <a:ea typeface="新宋体" panose="02010609030101010101" pitchFamily="49" charset="-122"/>
            </a:endParaRPr>
          </a:p>
        </p:txBody>
      </p:sp>
      <p:sp>
        <p:nvSpPr>
          <p:cNvPr id="18" name="内容占位符 2"/>
          <p:cNvSpPr txBox="1">
            <a:spLocks/>
          </p:cNvSpPr>
          <p:nvPr/>
        </p:nvSpPr>
        <p:spPr>
          <a:xfrm>
            <a:off x="4655171" y="1110047"/>
            <a:ext cx="4416112" cy="5034434"/>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(5, 5);</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gt_setVector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2B91AF"/>
                </a:solidFill>
                <a:latin typeface="新宋体" panose="02010609030101010101" pitchFamily="49" charset="-122"/>
                <a:ea typeface="新宋体" panose="02010609030101010101" pitchFamily="49" charset="-122"/>
              </a:rPr>
              <a:t>reverse_iterator</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va.rbegin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r = 100;</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va.rend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r = 1000;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err="1" smtClean="0">
                <a:solidFill>
                  <a:schemeClr val="accent6">
                    <a:lumMod val="75000"/>
                  </a:schemeClr>
                </a:solidFill>
                <a:latin typeface="新宋体" panose="02010609030101010101" pitchFamily="49" charset="-122"/>
                <a:ea typeface="新宋体" panose="02010609030101010101" pitchFamily="49" charset="-122"/>
              </a:rPr>
              <a:t>getchar</a:t>
            </a:r>
            <a:r>
              <a:rPr lang="en-US" altLang="zh-CN" sz="1800" dirty="0">
                <a:solidFill>
                  <a:schemeClr val="accent6">
                    <a:lumMod val="75000"/>
                  </a:schemeClr>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8" name="文本框 7"/>
          <p:cNvSpPr txBox="1"/>
          <p:nvPr>
            <p:custDataLst>
              <p:tags r:id="rId4"/>
            </p:custDataLst>
          </p:nvPr>
        </p:nvSpPr>
        <p:spPr>
          <a:xfrm>
            <a:off x="0" y="575568"/>
            <a:ext cx="9017000" cy="470431"/>
          </a:xfrm>
          <a:prstGeom prst="rect">
            <a:avLst/>
          </a:prstGeom>
          <a:noFill/>
        </p:spPr>
        <p:txBody>
          <a:bodyPr vert="horz" wrap="square" rtlCol="0" anchor="ctr" anchorCtr="0">
            <a:noAutofit/>
          </a:bodyPr>
          <a:lstStyle/>
          <a:p>
            <a:r>
              <a:rPr lang="zh-CN" altLang="en-US" sz="2000" dirty="0"/>
              <a:t>请写出下面程序输出的结果</a:t>
            </a:r>
            <a:r>
              <a:rPr lang="en-US" altLang="zh-CN" sz="2000" dirty="0"/>
              <a:t>(</a:t>
            </a:r>
            <a:r>
              <a:rPr lang="zh-CN" altLang="en-US" sz="2000" dirty="0"/>
              <a:t>如果认为程序有误，则请写下原因</a:t>
            </a:r>
            <a:r>
              <a:rPr lang="en-US" altLang="zh-CN" sz="2000" dirty="0"/>
              <a:t>)</a:t>
            </a:r>
            <a:r>
              <a:rPr lang="zh-CN" altLang="en-US" sz="2000" dirty="0" smtClean="0"/>
              <a:t>。</a:t>
            </a:r>
            <a:r>
              <a:rPr lang="zh-CN" altLang="en-US" sz="2000" dirty="0" smtClean="0">
                <a:solidFill>
                  <a:srgbClr val="639EF4"/>
                </a:solidFill>
              </a:rPr>
              <a:t> 答</a:t>
            </a:r>
            <a:r>
              <a:rPr lang="en-US" altLang="zh-CN" sz="2000" dirty="0" smtClean="0">
                <a:solidFill>
                  <a:srgbClr val="639EF4"/>
                </a:solidFill>
              </a:rPr>
              <a:t>: [</a:t>
            </a:r>
            <a:r>
              <a:rPr lang="zh-CN" altLang="en-US" sz="2000" dirty="0" smtClean="0">
                <a:solidFill>
                  <a:srgbClr val="639EF4"/>
                </a:solidFill>
              </a:rPr>
              <a:t>填空</a:t>
            </a:r>
            <a:r>
              <a:rPr lang="en-US" altLang="zh-CN" sz="2000" dirty="0" smtClean="0">
                <a:solidFill>
                  <a:srgbClr val="639EF4"/>
                </a:solidFill>
              </a:rPr>
              <a:t>1]</a:t>
            </a:r>
            <a:r>
              <a:rPr lang="en-US" altLang="zh-CN" sz="2000" dirty="0" smtClean="0">
                <a:solidFill>
                  <a:srgbClr val="000000"/>
                </a:solidFill>
              </a:rPr>
              <a:t> </a:t>
            </a:r>
          </a:p>
        </p:txBody>
      </p:sp>
      <p:grpSp>
        <p:nvGrpSpPr>
          <p:cNvPr id="14" name="组合 13"/>
          <p:cNvGrpSpPr/>
          <p:nvPr>
            <p:custDataLst>
              <p:tags r:id="rId5"/>
            </p:custDataLst>
          </p:nvPr>
        </p:nvGrpSpPr>
        <p:grpSpPr>
          <a:xfrm>
            <a:off x="0" y="0"/>
            <a:ext cx="9144000" cy="550700"/>
            <a:chOff x="0" y="0"/>
            <a:chExt cx="9144000" cy="635000"/>
          </a:xfrm>
        </p:grpSpPr>
        <p:sp>
          <p:nvSpPr>
            <p:cNvPr id="10"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TipText"/>
            <p:cNvSpPr txBox="1"/>
            <p:nvPr>
              <p:custDataLst>
                <p:tags r:id="rId10"/>
              </p:custDataLst>
            </p:nvPr>
          </p:nvSpPr>
          <p:spPr>
            <a:xfrm>
              <a:off x="1525905" y="125939"/>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04631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522678"/>
          </a:xfrm>
        </p:spPr>
        <p:txBody>
          <a:bodyPr>
            <a:normAutofit/>
          </a:bodyPr>
          <a:lstStyle/>
          <a:p>
            <a:r>
              <a:rPr lang="zh-CN" altLang="en-US" sz="2800" dirty="0">
                <a:solidFill>
                  <a:srgbClr val="FF0000"/>
                </a:solidFill>
              </a:rPr>
              <a:t>小甜点</a:t>
            </a:r>
          </a:p>
        </p:txBody>
      </p:sp>
      <p:sp>
        <p:nvSpPr>
          <p:cNvPr id="3" name="内容占位符 2"/>
          <p:cNvSpPr>
            <a:spLocks noGrp="1"/>
          </p:cNvSpPr>
          <p:nvPr>
            <p:ph idx="1"/>
          </p:nvPr>
        </p:nvSpPr>
        <p:spPr>
          <a:xfrm>
            <a:off x="89208" y="970155"/>
            <a:ext cx="4565963" cy="5386195"/>
          </a:xfrm>
          <a:ln w="38100">
            <a:solidFill>
              <a:srgbClr val="FF33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&lt;vector&gt;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gt_setVector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 =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(i = 0; i&lt;n; i++)</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函数模板</a:t>
            </a:r>
            <a:r>
              <a:rPr lang="en-US" altLang="zh-CN" sz="1800" dirty="0" err="1">
                <a:solidFill>
                  <a:srgbClr val="008000"/>
                </a:solidFill>
                <a:latin typeface="新宋体" panose="02010609030101010101" pitchFamily="49" charset="-122"/>
                <a:ea typeface="新宋体" panose="02010609030101010101" pitchFamily="49" charset="-122"/>
              </a:rPr>
              <a:t>gt_setVector</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gt_showVector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smtClean="0">
                <a:solidFill>
                  <a:srgbClr val="000000"/>
                </a:solidFill>
                <a:latin typeface="新宋体" panose="02010609030101010101" pitchFamily="49" charset="-122"/>
                <a:ea typeface="新宋体" panose="02010609030101010101" pitchFamily="49" charset="-122"/>
              </a:rPr>
              <a:t>&gt;&amp;</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 =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808080"/>
                </a:solidFill>
                <a:latin typeface="新宋体" panose="02010609030101010101" pitchFamily="49" charset="-122"/>
                <a:ea typeface="新宋体" panose="02010609030101010101" pitchFamily="49" charset="-122"/>
              </a:rPr>
              <a:t>v</a:t>
            </a:r>
            <a:r>
              <a:rPr lang="en-US" altLang="zh-CN" sz="1800" dirty="0" err="1">
                <a:solidFill>
                  <a:srgbClr val="000000"/>
                </a:solidFill>
                <a:latin typeface="新宋体" panose="02010609030101010101" pitchFamily="49" charset="-122"/>
                <a:ea typeface="新宋体" panose="02010609030101010101" pitchFamily="49" charset="-122"/>
              </a:rPr>
              <a:t>.size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(i = 0; i&lt;n; i++)</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&lt;&lt;</a:t>
            </a:r>
            <a:r>
              <a:rPr lang="en-US" altLang="zh-CN" sz="1800" dirty="0" smtClean="0">
                <a:solidFill>
                  <a:srgbClr val="808080"/>
                </a:solidFill>
                <a:latin typeface="新宋体" panose="02010609030101010101" pitchFamily="49" charset="-122"/>
                <a:ea typeface="新宋体" panose="02010609030101010101" pitchFamily="49" charset="-122"/>
              </a:rPr>
              <a:t>v</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err="1" smtClean="0">
                <a:solidFill>
                  <a:schemeClr val="accent6">
                    <a:lumMod val="75000"/>
                  </a:schemeClr>
                </a:solidFill>
                <a:latin typeface="新宋体" panose="02010609030101010101" pitchFamily="49" charset="-122"/>
                <a:ea typeface="新宋体" panose="02010609030101010101" pitchFamily="49" charset="-122"/>
              </a:rPr>
              <a:t>cout</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a:solidFill>
                  <a:schemeClr val="accent6">
                    <a:lumMod val="75000"/>
                  </a:schemeClr>
                </a:solidFill>
                <a:latin typeface="新宋体" panose="02010609030101010101" pitchFamily="49" charset="-122"/>
                <a:ea typeface="新宋体" panose="02010609030101010101" pitchFamily="49" charset="-122"/>
              </a:rPr>
              <a:t>&lt;&lt; </a:t>
            </a:r>
            <a:r>
              <a:rPr lang="en-US" altLang="zh-CN" sz="1800" dirty="0" err="1">
                <a:solidFill>
                  <a:schemeClr val="accent6">
                    <a:lumMod val="75000"/>
                  </a:schemeClr>
                </a:solidFill>
                <a:latin typeface="新宋体" panose="02010609030101010101" pitchFamily="49" charset="-122"/>
                <a:ea typeface="新宋体" panose="02010609030101010101" pitchFamily="49" charset="-122"/>
              </a:rPr>
              <a:t>endl</a:t>
            </a:r>
            <a:r>
              <a:rPr lang="en-US" altLang="zh-CN" sz="1800" dirty="0">
                <a:solidFill>
                  <a:schemeClr val="accent6">
                    <a:lumMod val="75000"/>
                  </a:schemeClr>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函数模板</a:t>
            </a:r>
            <a:r>
              <a:rPr lang="en-US" altLang="zh-CN" sz="1800" dirty="0" err="1">
                <a:solidFill>
                  <a:srgbClr val="008000"/>
                </a:solidFill>
                <a:latin typeface="新宋体" panose="02010609030101010101" pitchFamily="49" charset="-122"/>
                <a:ea typeface="新宋体" panose="02010609030101010101" pitchFamily="49" charset="-122"/>
              </a:rPr>
              <a:t>gt_showVector</a:t>
            </a:r>
            <a:r>
              <a:rPr lang="zh-CN" altLang="en-US" sz="1800" dirty="0">
                <a:solidFill>
                  <a:srgbClr val="008000"/>
                </a:solidFill>
                <a:latin typeface="新宋体" panose="02010609030101010101" pitchFamily="49" charset="-122"/>
                <a:ea typeface="新宋体" panose="02010609030101010101" pitchFamily="49" charset="-122"/>
              </a:rPr>
              <a:t>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52585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655171" y="970154"/>
            <a:ext cx="4416112" cy="5386197"/>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(5, 5);</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gt_setVector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2B91AF"/>
                </a:solidFill>
                <a:latin typeface="新宋体" panose="02010609030101010101" pitchFamily="49" charset="-122"/>
                <a:ea typeface="新宋体" panose="02010609030101010101" pitchFamily="49" charset="-122"/>
              </a:rPr>
              <a:t>reverse_iterator</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va.rbegin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r = 100;</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va.rend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r = 1000;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gt_showVector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va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err="1" smtClean="0">
                <a:solidFill>
                  <a:schemeClr val="accent6">
                    <a:lumMod val="75000"/>
                  </a:schemeClr>
                </a:solidFill>
                <a:latin typeface="新宋体" panose="02010609030101010101" pitchFamily="49" charset="-122"/>
                <a:ea typeface="新宋体" panose="02010609030101010101" pitchFamily="49" charset="-122"/>
              </a:rPr>
              <a:t>getchar</a:t>
            </a:r>
            <a:r>
              <a:rPr lang="en-US" altLang="zh-CN" sz="1800" dirty="0">
                <a:solidFill>
                  <a:schemeClr val="accent6">
                    <a:lumMod val="75000"/>
                  </a:schemeClr>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Rectangle 4"/>
          <p:cNvSpPr>
            <a:spLocks noChangeArrowheads="1"/>
          </p:cNvSpPr>
          <p:nvPr/>
        </p:nvSpPr>
        <p:spPr bwMode="auto">
          <a:xfrm>
            <a:off x="161925" y="608791"/>
            <a:ext cx="8820150"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zh-CN" altLang="en-US" sz="1800" dirty="0"/>
              <a:t>请写出下面程序输出的结果</a:t>
            </a:r>
            <a:r>
              <a:rPr lang="en-US" altLang="zh-CN" sz="1800" dirty="0"/>
              <a:t>(</a:t>
            </a:r>
            <a:r>
              <a:rPr lang="zh-CN" altLang="en-US" sz="1800" dirty="0"/>
              <a:t>如果认为程序有误，则请写下原因</a:t>
            </a:r>
            <a:r>
              <a:rPr lang="en-US" altLang="zh-CN" sz="1800" dirty="0"/>
              <a:t>)</a:t>
            </a:r>
            <a:r>
              <a:rPr lang="zh-CN" altLang="en-US" sz="1800" dirty="0"/>
              <a:t>。</a:t>
            </a:r>
          </a:p>
        </p:txBody>
      </p:sp>
    </p:spTree>
    <p:extLst>
      <p:ext uri="{BB962C8B-B14F-4D97-AF65-F5344CB8AC3E}">
        <p14:creationId xmlns:p14="http://schemas.microsoft.com/office/powerpoint/2010/main" val="23652418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函数模板</a:t>
            </a:r>
          </a:p>
          <a:p>
            <a:r>
              <a:rPr lang="zh-CN" altLang="en-US" dirty="0"/>
              <a:t>类模板</a:t>
            </a:r>
          </a:p>
          <a:p>
            <a:r>
              <a:rPr lang="zh-CN" altLang="en-US" dirty="0"/>
              <a:t>向量</a:t>
            </a:r>
            <a:r>
              <a:rPr lang="en-US" altLang="zh-CN" dirty="0"/>
              <a:t>vector</a:t>
            </a:r>
          </a:p>
          <a:p>
            <a:r>
              <a:rPr lang="zh-CN" altLang="en-US" dirty="0"/>
              <a:t>集合</a:t>
            </a:r>
            <a:r>
              <a:rPr lang="en-US" altLang="zh-CN" dirty="0"/>
              <a:t>set</a:t>
            </a:r>
          </a:p>
          <a:p>
            <a:r>
              <a:rPr lang="zh-CN" altLang="en-US" dirty="0"/>
              <a:t>排序</a:t>
            </a:r>
            <a:r>
              <a:rPr lang="en-US" altLang="zh-CN" dirty="0"/>
              <a:t>(sort)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26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22832"/>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8891196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03275" indent="-803275">
              <a:lnSpc>
                <a:spcPct val="80000"/>
              </a:lnSpc>
              <a:buNone/>
            </a:pPr>
            <a:r>
              <a:rPr lang="en-US" altLang="zh-CN" dirty="0"/>
              <a:t>9</a:t>
            </a:r>
            <a:r>
              <a:rPr lang="en-US" altLang="zh-CN" dirty="0" smtClean="0"/>
              <a:t>.1 </a:t>
            </a:r>
            <a:r>
              <a:rPr lang="zh-CN" altLang="en-US" dirty="0"/>
              <a:t>判断正误。</a:t>
            </a:r>
          </a:p>
          <a:p>
            <a:pPr marL="803275" indent="-803275">
              <a:lnSpc>
                <a:spcPct val="80000"/>
              </a:lnSpc>
              <a:buNone/>
            </a:pPr>
            <a:r>
              <a:rPr lang="en-US" altLang="zh-CN" dirty="0"/>
              <a:t>(1)	</a:t>
            </a:r>
            <a:r>
              <a:rPr lang="zh-CN" altLang="en-US" dirty="0"/>
              <a:t>函数模板实际上并不是函数。</a:t>
            </a:r>
          </a:p>
          <a:p>
            <a:pPr marL="803275" indent="-803275">
              <a:lnSpc>
                <a:spcPct val="80000"/>
              </a:lnSpc>
              <a:buNone/>
            </a:pPr>
            <a:r>
              <a:rPr lang="en-US" altLang="zh-CN" dirty="0"/>
              <a:t>(2)	</a:t>
            </a:r>
            <a:r>
              <a:rPr lang="zh-CN" altLang="en-US" dirty="0"/>
              <a:t>类模板不支持派生。</a:t>
            </a:r>
          </a:p>
          <a:p>
            <a:pPr marL="803275" indent="-803275">
              <a:lnSpc>
                <a:spcPct val="80000"/>
              </a:lnSpc>
              <a:buNone/>
            </a:pPr>
            <a:r>
              <a:rPr lang="en-US" altLang="zh-CN" dirty="0"/>
              <a:t>(3)	</a:t>
            </a:r>
            <a:r>
              <a:rPr lang="zh-CN" altLang="en-US" dirty="0"/>
              <a:t>向量的容量在向量构造之后就不可以改变。</a:t>
            </a:r>
          </a:p>
          <a:p>
            <a:pPr marL="803275" indent="-803275">
              <a:lnSpc>
                <a:spcPct val="80000"/>
              </a:lnSpc>
              <a:buNone/>
            </a:pPr>
            <a:r>
              <a:rPr lang="en-US" altLang="zh-CN" dirty="0"/>
              <a:t>(4)	</a:t>
            </a:r>
            <a:r>
              <a:rPr lang="zh-CN" altLang="en-US" dirty="0"/>
              <a:t>不存在容量为</a:t>
            </a:r>
            <a:r>
              <a:rPr lang="en-US" altLang="zh-CN" dirty="0"/>
              <a:t>0</a:t>
            </a:r>
            <a:r>
              <a:rPr lang="zh-CN" altLang="en-US" dirty="0"/>
              <a:t>的向量。</a:t>
            </a:r>
          </a:p>
          <a:p>
            <a:pPr marL="803275" indent="-803275">
              <a:lnSpc>
                <a:spcPct val="80000"/>
              </a:lnSpc>
              <a:buNone/>
            </a:pPr>
            <a:r>
              <a:rPr lang="en-US" altLang="zh-CN" dirty="0"/>
              <a:t>(5)	</a:t>
            </a:r>
            <a:r>
              <a:rPr lang="zh-CN" altLang="en-US" dirty="0"/>
              <a:t>向量元素的数据类型不能是浮点数类型。</a:t>
            </a:r>
          </a:p>
          <a:p>
            <a:pPr marL="803275" indent="-803275">
              <a:lnSpc>
                <a:spcPct val="80000"/>
              </a:lnSpc>
              <a:buNone/>
            </a:pPr>
            <a:r>
              <a:rPr lang="en-US" altLang="zh-CN" dirty="0"/>
              <a:t>(6)	</a:t>
            </a:r>
            <a:r>
              <a:rPr lang="zh-CN" altLang="en-US" dirty="0"/>
              <a:t>向量的成员函数</a:t>
            </a:r>
            <a:r>
              <a:rPr lang="en-US" altLang="zh-CN" dirty="0" err="1"/>
              <a:t>max_size</a:t>
            </a:r>
            <a:r>
              <a:rPr lang="en-US" altLang="zh-CN" dirty="0"/>
              <a:t>( )</a:t>
            </a:r>
            <a:r>
              <a:rPr lang="zh-CN" altLang="en-US" dirty="0"/>
              <a:t>的返回值就是向量的容量。</a:t>
            </a:r>
          </a:p>
          <a:p>
            <a:pPr marL="803275" indent="-803275">
              <a:lnSpc>
                <a:spcPct val="80000"/>
              </a:lnSpc>
              <a:buNone/>
            </a:pPr>
            <a:r>
              <a:rPr lang="en-US" altLang="zh-CN" dirty="0"/>
              <a:t>(7)	</a:t>
            </a:r>
            <a:r>
              <a:rPr lang="zh-CN" altLang="en-US" dirty="0"/>
              <a:t>设给定向量为</a:t>
            </a:r>
            <a:r>
              <a:rPr lang="en-US" altLang="zh-CN" dirty="0"/>
              <a:t>v</a:t>
            </a:r>
            <a:r>
              <a:rPr lang="zh-CN" altLang="en-US" dirty="0"/>
              <a:t>，则</a:t>
            </a:r>
            <a:r>
              <a:rPr lang="en-US" altLang="zh-CN" dirty="0" err="1"/>
              <a:t>v.size</a:t>
            </a:r>
            <a:r>
              <a:rPr lang="en-US" altLang="zh-CN" dirty="0"/>
              <a:t>( )</a:t>
            </a:r>
            <a:r>
              <a:rPr lang="zh-CN" altLang="en-US" dirty="0"/>
              <a:t>的值与以</a:t>
            </a:r>
            <a:r>
              <a:rPr lang="en-US" altLang="zh-CN" dirty="0" err="1"/>
              <a:t>sizeof</a:t>
            </a:r>
            <a:r>
              <a:rPr lang="en-US" altLang="zh-CN" dirty="0"/>
              <a:t>(v)</a:t>
            </a:r>
            <a:r>
              <a:rPr lang="zh-CN" altLang="en-US" dirty="0"/>
              <a:t>的值相等。</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153891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10000"/>
          </a:bodyPr>
          <a:lstStyle/>
          <a:p>
            <a:pPr marL="803275" indent="-803275">
              <a:lnSpc>
                <a:spcPct val="80000"/>
              </a:lnSpc>
              <a:buNone/>
            </a:pPr>
            <a:r>
              <a:rPr lang="en-US" altLang="zh-CN" dirty="0"/>
              <a:t>(8)	</a:t>
            </a:r>
            <a:r>
              <a:rPr lang="zh-CN" altLang="en-US" dirty="0"/>
              <a:t>如果向量的容量为</a:t>
            </a:r>
            <a:r>
              <a:rPr lang="en-US" altLang="zh-CN" dirty="0"/>
              <a:t>0</a:t>
            </a:r>
            <a:r>
              <a:rPr lang="zh-CN" altLang="en-US" dirty="0"/>
              <a:t>，则该向量调用其成员函数</a:t>
            </a:r>
            <a:r>
              <a:rPr lang="en-US" altLang="zh-CN" dirty="0"/>
              <a:t>empty( )</a:t>
            </a:r>
            <a:r>
              <a:rPr lang="zh-CN" altLang="en-US" dirty="0"/>
              <a:t>的返回值为</a:t>
            </a:r>
            <a:r>
              <a:rPr lang="en-US" altLang="zh-CN" dirty="0"/>
              <a:t>true</a:t>
            </a:r>
            <a:r>
              <a:rPr lang="zh-CN" altLang="en-US" dirty="0"/>
              <a:t>。</a:t>
            </a:r>
          </a:p>
          <a:p>
            <a:pPr marL="803275" indent="-803275">
              <a:lnSpc>
                <a:spcPct val="80000"/>
              </a:lnSpc>
              <a:buNone/>
            </a:pPr>
            <a:r>
              <a:rPr lang="en-US" altLang="zh-CN" dirty="0"/>
              <a:t>(9)	</a:t>
            </a:r>
            <a:r>
              <a:rPr lang="zh-CN" altLang="en-US" dirty="0"/>
              <a:t>设给定向量为</a:t>
            </a:r>
            <a:r>
              <a:rPr lang="en-US" altLang="zh-CN" dirty="0"/>
              <a:t>v</a:t>
            </a:r>
            <a:r>
              <a:rPr lang="zh-CN" altLang="en-US" dirty="0"/>
              <a:t>，且</a:t>
            </a:r>
            <a:r>
              <a:rPr lang="en-US" altLang="zh-CN" dirty="0"/>
              <a:t>v</a:t>
            </a:r>
            <a:r>
              <a:rPr lang="zh-CN" altLang="en-US" dirty="0"/>
              <a:t>的长度大于给定的整数</a:t>
            </a:r>
            <a:r>
              <a:rPr lang="en-US" altLang="zh-CN" dirty="0"/>
              <a:t>n</a:t>
            </a:r>
            <a:r>
              <a:rPr lang="zh-CN" altLang="en-US" dirty="0"/>
              <a:t>，则调用</a:t>
            </a:r>
            <a:r>
              <a:rPr lang="en-US" altLang="zh-CN" dirty="0"/>
              <a:t>v. reserve(n)</a:t>
            </a:r>
            <a:r>
              <a:rPr lang="zh-CN" altLang="en-US" dirty="0"/>
              <a:t>将使得向量</a:t>
            </a:r>
            <a:r>
              <a:rPr lang="en-US" altLang="zh-CN" dirty="0"/>
              <a:t>v</a:t>
            </a:r>
            <a:r>
              <a:rPr lang="zh-CN" altLang="en-US" dirty="0"/>
              <a:t>的长度变为</a:t>
            </a:r>
            <a:r>
              <a:rPr lang="en-US" altLang="zh-CN" dirty="0"/>
              <a:t>n</a:t>
            </a:r>
            <a:r>
              <a:rPr lang="zh-CN" altLang="en-US" dirty="0"/>
              <a:t>。</a:t>
            </a:r>
          </a:p>
          <a:p>
            <a:pPr marL="803275" indent="-803275">
              <a:lnSpc>
                <a:spcPct val="80000"/>
              </a:lnSpc>
              <a:buNone/>
            </a:pPr>
            <a:r>
              <a:rPr lang="en-US" altLang="zh-CN" dirty="0"/>
              <a:t>(10)	</a:t>
            </a:r>
            <a:r>
              <a:rPr lang="zh-CN" altLang="en-US" dirty="0"/>
              <a:t>设给定向量为</a:t>
            </a:r>
            <a:r>
              <a:rPr lang="en-US" altLang="zh-CN" dirty="0"/>
              <a:t>v</a:t>
            </a:r>
            <a:r>
              <a:rPr lang="zh-CN" altLang="en-US" dirty="0"/>
              <a:t>，则</a:t>
            </a:r>
            <a:r>
              <a:rPr lang="en-US" altLang="zh-CN" dirty="0" err="1"/>
              <a:t>v.clear</a:t>
            </a:r>
            <a:r>
              <a:rPr lang="en-US" altLang="zh-CN" dirty="0"/>
              <a:t>( )</a:t>
            </a:r>
            <a:r>
              <a:rPr lang="zh-CN" altLang="en-US" dirty="0"/>
              <a:t>将使得向量</a:t>
            </a:r>
            <a:r>
              <a:rPr lang="en-US" altLang="zh-CN" dirty="0"/>
              <a:t>v</a:t>
            </a:r>
            <a:r>
              <a:rPr lang="zh-CN" altLang="en-US" dirty="0"/>
              <a:t>的容量变为</a:t>
            </a:r>
            <a:r>
              <a:rPr lang="en-US" altLang="zh-CN" dirty="0"/>
              <a:t>0</a:t>
            </a:r>
            <a:r>
              <a:rPr lang="zh-CN" altLang="en-US" dirty="0"/>
              <a:t>。</a:t>
            </a:r>
          </a:p>
          <a:p>
            <a:pPr marL="803275" indent="-803275">
              <a:lnSpc>
                <a:spcPct val="80000"/>
              </a:lnSpc>
              <a:buNone/>
            </a:pPr>
            <a:r>
              <a:rPr lang="en-US" altLang="zh-CN" dirty="0"/>
              <a:t>(11)	</a:t>
            </a:r>
            <a:r>
              <a:rPr lang="zh-CN" altLang="en-US" dirty="0"/>
              <a:t>设向量</a:t>
            </a:r>
            <a:r>
              <a:rPr lang="en-US" altLang="zh-CN" dirty="0"/>
              <a:t>v</a:t>
            </a:r>
            <a:r>
              <a:rPr lang="zh-CN" altLang="en-US" dirty="0"/>
              <a:t>含有</a:t>
            </a:r>
            <a:r>
              <a:rPr lang="en-US" altLang="zh-CN" dirty="0"/>
              <a:t>3</a:t>
            </a:r>
            <a:r>
              <a:rPr lang="zh-CN" altLang="en-US" dirty="0"/>
              <a:t>个元素，则</a:t>
            </a:r>
            <a:r>
              <a:rPr lang="en-US" altLang="zh-CN" dirty="0"/>
              <a:t>v[2]</a:t>
            </a:r>
            <a:r>
              <a:rPr lang="zh-CN" altLang="en-US" dirty="0"/>
              <a:t>是非法的，即无法通过编译。</a:t>
            </a:r>
          </a:p>
          <a:p>
            <a:pPr marL="803275" indent="-803275">
              <a:lnSpc>
                <a:spcPct val="80000"/>
              </a:lnSpc>
              <a:buNone/>
            </a:pPr>
            <a:r>
              <a:rPr lang="en-US" altLang="zh-CN" dirty="0"/>
              <a:t>(12)	</a:t>
            </a:r>
            <a:r>
              <a:rPr lang="zh-CN" altLang="en-US" dirty="0"/>
              <a:t>向量的成员函数</a:t>
            </a:r>
            <a:r>
              <a:rPr lang="en-US" altLang="zh-CN" dirty="0"/>
              <a:t>front( )</a:t>
            </a:r>
            <a:r>
              <a:rPr lang="zh-CN" altLang="en-US" dirty="0"/>
              <a:t>返回前一个元素的引用。</a:t>
            </a:r>
          </a:p>
          <a:p>
            <a:pPr marL="803275" indent="-803275">
              <a:lnSpc>
                <a:spcPct val="80000"/>
              </a:lnSpc>
              <a:buNone/>
            </a:pPr>
            <a:r>
              <a:rPr lang="en-US" altLang="zh-CN" dirty="0"/>
              <a:t>(13)	</a:t>
            </a:r>
            <a:r>
              <a:rPr lang="zh-CN" altLang="en-US" dirty="0"/>
              <a:t>向量的成员函数</a:t>
            </a:r>
            <a:r>
              <a:rPr lang="en-US" altLang="zh-CN" dirty="0"/>
              <a:t>back( )</a:t>
            </a:r>
            <a:r>
              <a:rPr lang="zh-CN" altLang="en-US" dirty="0"/>
              <a:t>返回后一个元素的引用。</a:t>
            </a:r>
          </a:p>
          <a:p>
            <a:pPr marL="803275" indent="-803275">
              <a:lnSpc>
                <a:spcPct val="80000"/>
              </a:lnSpc>
              <a:buNone/>
            </a:pPr>
            <a:r>
              <a:rPr lang="en-US" altLang="zh-CN" dirty="0"/>
              <a:t>(14)	</a:t>
            </a:r>
            <a:r>
              <a:rPr lang="zh-CN" altLang="en-US" dirty="0"/>
              <a:t>非空向量的成员函数</a:t>
            </a:r>
            <a:r>
              <a:rPr lang="en-US" altLang="zh-CN" dirty="0"/>
              <a:t>begin( )</a:t>
            </a:r>
            <a:r>
              <a:rPr lang="zh-CN" altLang="en-US" dirty="0"/>
              <a:t>与</a:t>
            </a:r>
            <a:r>
              <a:rPr lang="en-US" altLang="zh-CN" dirty="0"/>
              <a:t>rend( )</a:t>
            </a:r>
            <a:r>
              <a:rPr lang="zh-CN" altLang="en-US" dirty="0"/>
              <a:t>返回值的迭代器指向同一个元素。</a:t>
            </a:r>
          </a:p>
          <a:p>
            <a:pPr marL="803275" indent="-803275">
              <a:lnSpc>
                <a:spcPct val="80000"/>
              </a:lnSpc>
              <a:buNone/>
            </a:pPr>
            <a:r>
              <a:rPr lang="en-US" altLang="zh-CN" dirty="0"/>
              <a:t>(15)	</a:t>
            </a:r>
            <a:r>
              <a:rPr lang="zh-CN" altLang="en-US" dirty="0"/>
              <a:t>非空向量的成员函数</a:t>
            </a:r>
            <a:r>
              <a:rPr lang="en-US" altLang="zh-CN" dirty="0"/>
              <a:t>end( )</a:t>
            </a:r>
            <a:r>
              <a:rPr lang="zh-CN" altLang="en-US" dirty="0"/>
              <a:t>与</a:t>
            </a:r>
            <a:r>
              <a:rPr lang="en-US" altLang="zh-CN" dirty="0" err="1"/>
              <a:t>rbegin</a:t>
            </a:r>
            <a:r>
              <a:rPr lang="en-US" altLang="zh-CN" dirty="0"/>
              <a:t>( )</a:t>
            </a:r>
            <a:r>
              <a:rPr lang="zh-CN" altLang="en-US" dirty="0"/>
              <a:t>返回值的迭代器指向同一个元素。</a:t>
            </a:r>
          </a:p>
          <a:p>
            <a:pPr marL="803275" indent="-803275">
              <a:lnSpc>
                <a:spcPct val="80000"/>
              </a:lnSpc>
              <a:buNone/>
            </a:pPr>
            <a:r>
              <a:rPr lang="en-US" altLang="zh-CN" dirty="0"/>
              <a:t>(16)	</a:t>
            </a:r>
            <a:r>
              <a:rPr lang="zh-CN" altLang="en-US" dirty="0"/>
              <a:t>集合</a:t>
            </a:r>
            <a:r>
              <a:rPr lang="en-US" altLang="zh-CN" dirty="0"/>
              <a:t>(set)</a:t>
            </a:r>
            <a:r>
              <a:rPr lang="zh-CN" altLang="en-US" dirty="0"/>
              <a:t>的成员函数</a:t>
            </a:r>
            <a:r>
              <a:rPr lang="en-US" altLang="zh-CN" dirty="0"/>
              <a:t>size( )</a:t>
            </a:r>
            <a:r>
              <a:rPr lang="zh-CN" altLang="en-US" dirty="0"/>
              <a:t>与</a:t>
            </a:r>
            <a:r>
              <a:rPr lang="en-US" altLang="zh-CN" dirty="0" err="1"/>
              <a:t>max_size</a:t>
            </a:r>
            <a:r>
              <a:rPr lang="en-US" altLang="zh-CN" dirty="0"/>
              <a:t>( )</a:t>
            </a:r>
            <a:r>
              <a:rPr lang="zh-CN" altLang="en-US" dirty="0"/>
              <a:t>的返回值相等。</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860968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a:bodyPr>
          <a:lstStyle/>
          <a:p>
            <a:pPr marL="803275" indent="-803275">
              <a:lnSpc>
                <a:spcPct val="80000"/>
              </a:lnSpc>
              <a:buNone/>
            </a:pPr>
            <a:r>
              <a:rPr lang="en-US" altLang="zh-CN" dirty="0"/>
              <a:t>(17)	</a:t>
            </a:r>
            <a:r>
              <a:rPr lang="zh-CN" altLang="en-US" dirty="0"/>
              <a:t>集合</a:t>
            </a:r>
            <a:r>
              <a:rPr lang="en-US" altLang="zh-CN" dirty="0"/>
              <a:t>(set)</a:t>
            </a:r>
            <a:r>
              <a:rPr lang="zh-CN" altLang="en-US" dirty="0"/>
              <a:t>的成员函数</a:t>
            </a:r>
            <a:r>
              <a:rPr lang="en-US" altLang="zh-CN" dirty="0"/>
              <a:t>size( )</a:t>
            </a:r>
            <a:r>
              <a:rPr lang="zh-CN" altLang="en-US" dirty="0"/>
              <a:t>与</a:t>
            </a:r>
            <a:r>
              <a:rPr lang="en-US" altLang="zh-CN" dirty="0"/>
              <a:t>count( )</a:t>
            </a:r>
            <a:r>
              <a:rPr lang="zh-CN" altLang="en-US" dirty="0"/>
              <a:t>的返回值相等。</a:t>
            </a:r>
          </a:p>
          <a:p>
            <a:pPr marL="803275" indent="-803275">
              <a:lnSpc>
                <a:spcPct val="80000"/>
              </a:lnSpc>
              <a:buNone/>
            </a:pPr>
            <a:r>
              <a:rPr lang="en-US" altLang="zh-CN" dirty="0"/>
              <a:t>(18)	</a:t>
            </a:r>
            <a:r>
              <a:rPr lang="zh-CN" altLang="en-US" dirty="0"/>
              <a:t>集合</a:t>
            </a:r>
            <a:r>
              <a:rPr lang="en-US" altLang="zh-CN" dirty="0"/>
              <a:t>(set)</a:t>
            </a:r>
            <a:r>
              <a:rPr lang="zh-CN" altLang="en-US" dirty="0"/>
              <a:t>的成员函数</a:t>
            </a:r>
            <a:r>
              <a:rPr lang="en-US" altLang="zh-CN" dirty="0"/>
              <a:t>count( )</a:t>
            </a:r>
            <a:r>
              <a:rPr lang="zh-CN" altLang="en-US" dirty="0"/>
              <a:t>的返回值只能是</a:t>
            </a:r>
            <a:r>
              <a:rPr lang="en-US" altLang="zh-CN" dirty="0"/>
              <a:t>0</a:t>
            </a:r>
            <a:r>
              <a:rPr lang="zh-CN" altLang="en-US" dirty="0"/>
              <a:t>或</a:t>
            </a:r>
            <a:r>
              <a:rPr lang="en-US" altLang="zh-CN" dirty="0"/>
              <a:t>1</a:t>
            </a:r>
            <a:r>
              <a:rPr lang="zh-CN" altLang="en-US" dirty="0"/>
              <a:t>。</a:t>
            </a:r>
          </a:p>
          <a:p>
            <a:pPr marL="803275" indent="-803275">
              <a:lnSpc>
                <a:spcPct val="80000"/>
              </a:lnSpc>
              <a:buNone/>
            </a:pPr>
            <a:r>
              <a:rPr lang="en-US" altLang="zh-CN" dirty="0"/>
              <a:t>(19)	</a:t>
            </a:r>
            <a:r>
              <a:rPr lang="zh-CN" altLang="en-US" dirty="0"/>
              <a:t>集合</a:t>
            </a:r>
            <a:r>
              <a:rPr lang="en-US" altLang="zh-CN" dirty="0"/>
              <a:t>(set)</a:t>
            </a:r>
            <a:r>
              <a:rPr lang="zh-CN" altLang="en-US" dirty="0"/>
              <a:t>的成员函数</a:t>
            </a:r>
            <a:r>
              <a:rPr lang="en-US" altLang="zh-CN" dirty="0" err="1"/>
              <a:t>key_comp</a:t>
            </a:r>
            <a:r>
              <a:rPr lang="en-US" altLang="zh-CN" dirty="0"/>
              <a:t>( )</a:t>
            </a:r>
            <a:r>
              <a:rPr lang="zh-CN" altLang="en-US" dirty="0"/>
              <a:t>与</a:t>
            </a:r>
            <a:r>
              <a:rPr lang="en-US" altLang="zh-CN" dirty="0" err="1"/>
              <a:t>value_comp</a:t>
            </a:r>
            <a:r>
              <a:rPr lang="en-US" altLang="zh-CN" dirty="0"/>
              <a:t>( )</a:t>
            </a:r>
            <a:r>
              <a:rPr lang="zh-CN" altLang="en-US" dirty="0"/>
              <a:t>的返回值相等。</a:t>
            </a:r>
          </a:p>
          <a:p>
            <a:pPr marL="803275" indent="-803275">
              <a:lnSpc>
                <a:spcPct val="80000"/>
              </a:lnSpc>
              <a:buNone/>
            </a:pPr>
            <a:r>
              <a:rPr lang="en-US" altLang="zh-CN" dirty="0"/>
              <a:t>(20)	</a:t>
            </a:r>
            <a:r>
              <a:rPr lang="zh-CN" altLang="en-US" dirty="0"/>
              <a:t>非空集合的成员函数</a:t>
            </a:r>
            <a:r>
              <a:rPr lang="en-US" altLang="zh-CN" dirty="0"/>
              <a:t>begin( )</a:t>
            </a:r>
            <a:r>
              <a:rPr lang="zh-CN" altLang="en-US" dirty="0"/>
              <a:t>与</a:t>
            </a:r>
            <a:r>
              <a:rPr lang="en-US" altLang="zh-CN" dirty="0"/>
              <a:t>rend( )</a:t>
            </a:r>
            <a:r>
              <a:rPr lang="zh-CN" altLang="en-US" dirty="0"/>
              <a:t>返回值的迭代器指向同一个元素。</a:t>
            </a:r>
          </a:p>
          <a:p>
            <a:pPr marL="803275" indent="-803275">
              <a:lnSpc>
                <a:spcPct val="80000"/>
              </a:lnSpc>
              <a:buNone/>
            </a:pPr>
            <a:r>
              <a:rPr lang="en-US" altLang="zh-CN" dirty="0"/>
              <a:t>(21)	</a:t>
            </a:r>
            <a:r>
              <a:rPr lang="zh-CN" altLang="en-US" dirty="0"/>
              <a:t>非空集合的成员函数</a:t>
            </a:r>
            <a:r>
              <a:rPr lang="en-US" altLang="zh-CN" dirty="0"/>
              <a:t>end( )</a:t>
            </a:r>
            <a:r>
              <a:rPr lang="zh-CN" altLang="en-US" dirty="0"/>
              <a:t>与</a:t>
            </a:r>
            <a:r>
              <a:rPr lang="en-US" altLang="zh-CN" dirty="0" err="1"/>
              <a:t>rbegin</a:t>
            </a:r>
            <a:r>
              <a:rPr lang="en-US" altLang="zh-CN" dirty="0"/>
              <a:t>( )</a:t>
            </a:r>
            <a:r>
              <a:rPr lang="zh-CN" altLang="en-US" dirty="0"/>
              <a:t>返回值的迭代器指向同一个元素。</a:t>
            </a:r>
          </a:p>
          <a:p>
            <a:pPr marL="803275" indent="-803275">
              <a:lnSpc>
                <a:spcPct val="80000"/>
              </a:lnSpc>
              <a:buNone/>
            </a:pPr>
            <a:r>
              <a:rPr lang="en-US" altLang="zh-CN" dirty="0"/>
              <a:t>(22)	</a:t>
            </a:r>
            <a:r>
              <a:rPr lang="zh-CN" altLang="en-US" dirty="0"/>
              <a:t>设集合</a:t>
            </a:r>
            <a:r>
              <a:rPr lang="en-US" altLang="zh-CN" dirty="0"/>
              <a:t>s</a:t>
            </a:r>
            <a:r>
              <a:rPr lang="zh-CN" altLang="en-US" dirty="0"/>
              <a:t>含有</a:t>
            </a:r>
            <a:r>
              <a:rPr lang="en-US" altLang="zh-CN" dirty="0"/>
              <a:t>3</a:t>
            </a:r>
            <a:r>
              <a:rPr lang="zh-CN" altLang="en-US" dirty="0"/>
              <a:t>个元素，则</a:t>
            </a:r>
            <a:r>
              <a:rPr lang="en-US" altLang="zh-CN" dirty="0"/>
              <a:t>s[2]</a:t>
            </a:r>
            <a:r>
              <a:rPr lang="zh-CN" altLang="en-US" dirty="0"/>
              <a:t>是非法的，即无法通过编译。</a:t>
            </a:r>
          </a:p>
          <a:p>
            <a:pPr marL="803275" indent="-803275">
              <a:lnSpc>
                <a:spcPct val="80000"/>
              </a:lnSpc>
              <a:buNone/>
            </a:pPr>
            <a:r>
              <a:rPr lang="en-US" altLang="zh-CN" dirty="0"/>
              <a:t>(23)	</a:t>
            </a:r>
            <a:r>
              <a:rPr lang="zh-CN" altLang="en-US" dirty="0"/>
              <a:t>类型</a:t>
            </a:r>
            <a:r>
              <a:rPr lang="en-US" altLang="zh-CN" dirty="0" err="1"/>
              <a:t>value_comp</a:t>
            </a:r>
            <a:r>
              <a:rPr lang="zh-CN" altLang="en-US" dirty="0"/>
              <a:t>与</a:t>
            </a:r>
            <a:r>
              <a:rPr lang="en-US" altLang="zh-CN" dirty="0" err="1"/>
              <a:t>key_compare</a:t>
            </a:r>
            <a:r>
              <a:rPr lang="zh-CN" altLang="en-US" dirty="0"/>
              <a:t>通常实际上是同一种类型。</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274660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03275" indent="-803275">
              <a:lnSpc>
                <a:spcPct val="90000"/>
              </a:lnSpc>
              <a:buNone/>
            </a:pPr>
            <a:r>
              <a:rPr lang="en-US" altLang="zh-CN" dirty="0" smtClean="0"/>
              <a:t>9.2 </a:t>
            </a:r>
            <a:r>
              <a:rPr lang="zh-CN" altLang="en-US" dirty="0"/>
              <a:t>什么是函数模板</a:t>
            </a:r>
            <a:r>
              <a:rPr lang="en-US" altLang="zh-CN" dirty="0"/>
              <a:t>? </a:t>
            </a:r>
            <a:r>
              <a:rPr lang="zh-CN" altLang="en-US" dirty="0"/>
              <a:t>函数模板的作用是什么</a:t>
            </a:r>
            <a:r>
              <a:rPr lang="en-US" altLang="zh-CN" dirty="0"/>
              <a:t>?</a:t>
            </a:r>
          </a:p>
          <a:p>
            <a:pPr marL="803275" indent="-803275">
              <a:lnSpc>
                <a:spcPct val="90000"/>
              </a:lnSpc>
              <a:buNone/>
            </a:pPr>
            <a:r>
              <a:rPr lang="en-US" altLang="zh-CN" dirty="0" smtClean="0"/>
              <a:t>9.3 </a:t>
            </a:r>
            <a:r>
              <a:rPr lang="zh-CN" altLang="en-US" dirty="0"/>
              <a:t>请写出函数模板的定义格式。</a:t>
            </a:r>
          </a:p>
          <a:p>
            <a:pPr marL="803275" indent="-803275">
              <a:lnSpc>
                <a:spcPct val="90000"/>
              </a:lnSpc>
              <a:buNone/>
            </a:pPr>
            <a:r>
              <a:rPr lang="en-US" altLang="zh-CN" dirty="0" smtClean="0"/>
              <a:t>9.4 </a:t>
            </a:r>
            <a:r>
              <a:rPr lang="zh-CN" altLang="en-US" dirty="0"/>
              <a:t>请总结关键字</a:t>
            </a:r>
            <a:r>
              <a:rPr lang="en-US" altLang="zh-CN" dirty="0"/>
              <a:t>class</a:t>
            </a:r>
            <a:r>
              <a:rPr lang="zh-CN" altLang="en-US" dirty="0"/>
              <a:t>与</a:t>
            </a:r>
            <a:r>
              <a:rPr lang="en-US" altLang="zh-CN" dirty="0" err="1"/>
              <a:t>typename</a:t>
            </a:r>
            <a:r>
              <a:rPr lang="zh-CN" altLang="en-US" dirty="0"/>
              <a:t>用法的相同点与不同点。</a:t>
            </a:r>
          </a:p>
          <a:p>
            <a:pPr marL="803275" indent="-803275">
              <a:lnSpc>
                <a:spcPct val="90000"/>
              </a:lnSpc>
              <a:buNone/>
            </a:pPr>
            <a:r>
              <a:rPr lang="en-US" altLang="zh-CN" dirty="0" smtClean="0"/>
              <a:t>9.5 </a:t>
            </a:r>
            <a:r>
              <a:rPr lang="zh-CN" altLang="en-US" dirty="0"/>
              <a:t>在函数模板中，什么是类型形参，什么是非类型形参</a:t>
            </a:r>
            <a:r>
              <a:rPr lang="en-US" altLang="zh-CN" dirty="0"/>
              <a:t>?</a:t>
            </a:r>
          </a:p>
          <a:p>
            <a:pPr marL="803275" indent="-803275">
              <a:lnSpc>
                <a:spcPct val="90000"/>
              </a:lnSpc>
              <a:buNone/>
            </a:pPr>
            <a:r>
              <a:rPr lang="en-US" altLang="zh-CN" dirty="0" smtClean="0"/>
              <a:t>9.6 </a:t>
            </a:r>
            <a:r>
              <a:rPr lang="zh-CN" altLang="en-US" dirty="0"/>
              <a:t>请给出具有实际应用价值的函数模板示例程序。</a:t>
            </a:r>
          </a:p>
          <a:p>
            <a:pPr marL="803275" indent="-803275">
              <a:lnSpc>
                <a:spcPct val="90000"/>
              </a:lnSpc>
              <a:buNone/>
            </a:pPr>
            <a:r>
              <a:rPr lang="en-US" altLang="zh-CN" dirty="0" smtClean="0"/>
              <a:t>9.7 </a:t>
            </a:r>
            <a:r>
              <a:rPr lang="zh-CN" altLang="en-US" dirty="0"/>
              <a:t>什么是模板函数</a:t>
            </a:r>
            <a:r>
              <a:rPr lang="en-US" altLang="zh-CN" dirty="0"/>
              <a:t>?</a:t>
            </a:r>
          </a:p>
          <a:p>
            <a:pPr marL="803275" indent="-803275">
              <a:lnSpc>
                <a:spcPct val="90000"/>
              </a:lnSpc>
              <a:buNone/>
            </a:pPr>
            <a:r>
              <a:rPr lang="en-US" altLang="zh-CN" dirty="0" smtClean="0"/>
              <a:t>9.8 </a:t>
            </a:r>
            <a:r>
              <a:rPr lang="zh-CN" altLang="en-US" dirty="0"/>
              <a:t>什么是类模板</a:t>
            </a:r>
            <a:r>
              <a:rPr lang="en-US" altLang="zh-CN" dirty="0"/>
              <a:t>? </a:t>
            </a:r>
            <a:r>
              <a:rPr lang="zh-CN" altLang="en-US" dirty="0"/>
              <a:t>类模板的作用是什么</a:t>
            </a:r>
            <a:r>
              <a:rPr lang="en-US" altLang="zh-CN" dirty="0"/>
              <a:t>?</a:t>
            </a:r>
          </a:p>
          <a:p>
            <a:pPr marL="803275" indent="-803275">
              <a:lnSpc>
                <a:spcPct val="90000"/>
              </a:lnSpc>
              <a:buNone/>
            </a:pPr>
            <a:r>
              <a:rPr lang="en-US" altLang="zh-CN" dirty="0" smtClean="0"/>
              <a:t>9.9 </a:t>
            </a:r>
            <a:r>
              <a:rPr lang="zh-CN" altLang="en-US" dirty="0"/>
              <a:t>请写出类模板的定义格式。</a:t>
            </a: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7368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194336" y="2286000"/>
            <a:ext cx="4110035" cy="56587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3" name="AutoShape 5"/>
          <p:cNvSpPr>
            <a:spLocks noChangeArrowheads="1"/>
          </p:cNvSpPr>
          <p:nvPr/>
        </p:nvSpPr>
        <p:spPr bwMode="auto">
          <a:xfrm>
            <a:off x="4825115" y="2100185"/>
            <a:ext cx="4185069" cy="621023"/>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2" name="AutoShape 5"/>
          <p:cNvSpPr>
            <a:spLocks noChangeArrowheads="1"/>
          </p:cNvSpPr>
          <p:nvPr/>
        </p:nvSpPr>
        <p:spPr bwMode="auto">
          <a:xfrm>
            <a:off x="653035" y="5166459"/>
            <a:ext cx="3472916" cy="621023"/>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函数模板代码</a:t>
            </a:r>
            <a:r>
              <a:rPr lang="zh-CN" altLang="en-US" dirty="0" smtClean="0"/>
              <a:t>示例</a:t>
            </a:r>
            <a:r>
              <a:rPr lang="en-US" altLang="zh-CN" dirty="0" smtClean="0"/>
              <a:t>2: </a:t>
            </a:r>
            <a:r>
              <a:rPr lang="zh-CN" altLang="en-US" smtClean="0"/>
              <a:t>支持多种数据类型</a:t>
            </a:r>
            <a:endParaRPr lang="zh-CN" altLang="en-US" dirty="0"/>
          </a:p>
        </p:txBody>
      </p:sp>
      <p:sp>
        <p:nvSpPr>
          <p:cNvPr id="3" name="内容占位符 2"/>
          <p:cNvSpPr>
            <a:spLocks noGrp="1"/>
          </p:cNvSpPr>
          <p:nvPr>
            <p:ph idx="1"/>
          </p:nvPr>
        </p:nvSpPr>
        <p:spPr>
          <a:xfrm>
            <a:off x="194336" y="1457325"/>
            <a:ext cx="4104000" cy="4899026"/>
          </a:xfrm>
          <a:ln w="38100">
            <a:solidFill>
              <a:srgbClr val="FF3300"/>
            </a:solidFill>
          </a:ln>
        </p:spPr>
        <p:txBody>
          <a:bodyPr>
            <a:normAutofit/>
          </a:body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 &lt;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T1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T2</a:t>
            </a:r>
            <a:r>
              <a:rPr lang="en-US" altLang="zh-CN" sz="2000" dirty="0">
                <a:solidFill>
                  <a:srgbClr val="000000"/>
                </a:solidFill>
                <a:latin typeface="新宋体" panose="02010609030101010101" pitchFamily="49" charset="-122"/>
                <a:ea typeface="新宋体" panose="02010609030101010101" pitchFamily="49" charset="-122"/>
              </a:rPr>
              <a:t>&gt;</a:t>
            </a:r>
          </a:p>
          <a:p>
            <a:pPr marL="0" indent="0">
              <a:lnSpc>
                <a:spcPts val="2100"/>
              </a:lnSpc>
              <a:spcBef>
                <a:spcPts val="0"/>
              </a:spcBef>
              <a:buNone/>
            </a:pPr>
            <a:r>
              <a:rPr lang="de-DE" altLang="zh-CN" sz="2000" dirty="0">
                <a:solidFill>
                  <a:srgbClr val="2B91AF"/>
                </a:solidFill>
                <a:latin typeface="新宋体" panose="02010609030101010101" pitchFamily="49" charset="-122"/>
                <a:ea typeface="新宋体" panose="02010609030101010101" pitchFamily="49" charset="-122"/>
              </a:rPr>
              <a:t>T1</a:t>
            </a:r>
            <a:r>
              <a:rPr lang="de-DE" altLang="zh-CN" sz="2000" dirty="0">
                <a:solidFill>
                  <a:srgbClr val="000000"/>
                </a:solidFill>
                <a:latin typeface="新宋体" panose="02010609030101010101" pitchFamily="49" charset="-122"/>
                <a:ea typeface="新宋体" panose="02010609030101010101" pitchFamily="49" charset="-122"/>
              </a:rPr>
              <a:t> gb_sum(</a:t>
            </a:r>
            <a:r>
              <a:rPr lang="de-DE" altLang="zh-CN" sz="2000" dirty="0">
                <a:solidFill>
                  <a:srgbClr val="2B91AF"/>
                </a:solidFill>
                <a:latin typeface="新宋体" panose="02010609030101010101" pitchFamily="49" charset="-122"/>
                <a:ea typeface="新宋体" panose="02010609030101010101" pitchFamily="49" charset="-122"/>
              </a:rPr>
              <a:t>T1</a:t>
            </a:r>
            <a:r>
              <a:rPr lang="de-DE" altLang="zh-CN" sz="2000" dirty="0">
                <a:solidFill>
                  <a:srgbClr val="000000"/>
                </a:solidFill>
                <a:latin typeface="新宋体" panose="02010609030101010101" pitchFamily="49" charset="-122"/>
                <a:ea typeface="新宋体" panose="02010609030101010101" pitchFamily="49" charset="-122"/>
              </a:rPr>
              <a:t> </a:t>
            </a:r>
            <a:r>
              <a:rPr lang="de-DE" altLang="zh-CN" sz="2000" dirty="0">
                <a:solidFill>
                  <a:srgbClr val="808080"/>
                </a:solidFill>
                <a:latin typeface="新宋体" panose="02010609030101010101" pitchFamily="49" charset="-122"/>
                <a:ea typeface="新宋体" panose="02010609030101010101" pitchFamily="49" charset="-122"/>
              </a:rPr>
              <a:t>x</a:t>
            </a:r>
            <a:r>
              <a:rPr lang="de-DE" altLang="zh-CN" sz="2000" dirty="0">
                <a:solidFill>
                  <a:srgbClr val="000000"/>
                </a:solidFill>
                <a:latin typeface="新宋体" panose="02010609030101010101" pitchFamily="49" charset="-122"/>
                <a:ea typeface="新宋体" panose="02010609030101010101" pitchFamily="49" charset="-122"/>
              </a:rPr>
              <a:t>[], </a:t>
            </a:r>
            <a:r>
              <a:rPr lang="de-DE" altLang="zh-CN" sz="2000" dirty="0">
                <a:solidFill>
                  <a:srgbClr val="2B91AF"/>
                </a:solidFill>
                <a:latin typeface="新宋体" panose="02010609030101010101" pitchFamily="49" charset="-122"/>
                <a:ea typeface="新宋体" panose="02010609030101010101" pitchFamily="49" charset="-122"/>
              </a:rPr>
              <a:t>T2</a:t>
            </a:r>
            <a:r>
              <a:rPr lang="de-DE" altLang="zh-CN" sz="2000" dirty="0">
                <a:solidFill>
                  <a:srgbClr val="000000"/>
                </a:solidFill>
                <a:latin typeface="新宋体" panose="02010609030101010101" pitchFamily="49" charset="-122"/>
                <a:ea typeface="新宋体" panose="02010609030101010101" pitchFamily="49" charset="-122"/>
              </a:rPr>
              <a:t> </a:t>
            </a:r>
            <a:r>
              <a:rPr lang="de-DE" altLang="zh-CN" sz="2000" dirty="0">
                <a:solidFill>
                  <a:srgbClr val="808080"/>
                </a:solidFill>
                <a:latin typeface="新宋体" panose="02010609030101010101" pitchFamily="49" charset="-122"/>
                <a:ea typeface="新宋体" panose="02010609030101010101" pitchFamily="49" charset="-122"/>
              </a:rPr>
              <a:t>n</a:t>
            </a:r>
            <a:r>
              <a:rPr lang="de-DE"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T1</a:t>
            </a:r>
            <a:r>
              <a:rPr lang="en-US" altLang="zh-CN" sz="2000" dirty="0">
                <a:solidFill>
                  <a:srgbClr val="000000"/>
                </a:solidFill>
                <a:latin typeface="新宋体" panose="02010609030101010101" pitchFamily="49" charset="-122"/>
                <a:ea typeface="新宋体" panose="02010609030101010101" pitchFamily="49" charset="-122"/>
              </a:rPr>
              <a:t> s = 0;</a:t>
            </a:r>
          </a:p>
          <a:p>
            <a:pPr marL="0" indent="0">
              <a:lnSpc>
                <a:spcPts val="2100"/>
              </a:lnSpc>
              <a:spcBef>
                <a:spcPts val="0"/>
              </a:spcBef>
              <a:buNone/>
            </a:pPr>
            <a:r>
              <a:rPr lang="nn-NO" altLang="zh-CN" sz="2000" dirty="0">
                <a:solidFill>
                  <a:srgbClr val="000000"/>
                </a:solidFill>
                <a:latin typeface="新宋体" panose="02010609030101010101" pitchFamily="49" charset="-122"/>
                <a:ea typeface="新宋体" panose="02010609030101010101" pitchFamily="49" charset="-122"/>
              </a:rPr>
              <a:t>    </a:t>
            </a:r>
            <a:r>
              <a:rPr lang="nn-NO" altLang="zh-CN" sz="2000" dirty="0">
                <a:solidFill>
                  <a:srgbClr val="0000FF"/>
                </a:solidFill>
                <a:latin typeface="新宋体" panose="02010609030101010101" pitchFamily="49" charset="-122"/>
                <a:ea typeface="新宋体" panose="02010609030101010101" pitchFamily="49" charset="-122"/>
              </a:rPr>
              <a:t>for</a:t>
            </a:r>
            <a:r>
              <a:rPr lang="nn-NO" altLang="zh-CN" sz="2000" dirty="0">
                <a:solidFill>
                  <a:srgbClr val="000000"/>
                </a:solidFill>
                <a:latin typeface="新宋体" panose="02010609030101010101" pitchFamily="49" charset="-122"/>
                <a:ea typeface="新宋体" panose="02010609030101010101" pitchFamily="49" charset="-122"/>
              </a:rPr>
              <a:t> (</a:t>
            </a:r>
            <a:r>
              <a:rPr lang="nn-NO" altLang="zh-CN" sz="2000" dirty="0">
                <a:solidFill>
                  <a:srgbClr val="2B91AF"/>
                </a:solidFill>
                <a:latin typeface="新宋体" panose="02010609030101010101" pitchFamily="49" charset="-122"/>
                <a:ea typeface="新宋体" panose="02010609030101010101" pitchFamily="49" charset="-122"/>
              </a:rPr>
              <a:t>T2</a:t>
            </a:r>
            <a:r>
              <a:rPr lang="nn-NO" altLang="zh-CN" sz="2000" dirty="0">
                <a:solidFill>
                  <a:srgbClr val="000000"/>
                </a:solidFill>
                <a:latin typeface="新宋体" panose="02010609030101010101" pitchFamily="49" charset="-122"/>
                <a:ea typeface="新宋体" panose="02010609030101010101" pitchFamily="49" charset="-122"/>
              </a:rPr>
              <a:t> i = 0; i&lt;</a:t>
            </a:r>
            <a:r>
              <a:rPr lang="nn-NO" altLang="zh-CN" sz="2000" dirty="0">
                <a:solidFill>
                  <a:srgbClr val="808080"/>
                </a:solidFill>
                <a:latin typeface="新宋体" panose="02010609030101010101" pitchFamily="49" charset="-122"/>
                <a:ea typeface="新宋体" panose="02010609030101010101" pitchFamily="49" charset="-122"/>
              </a:rPr>
              <a:t>n</a:t>
            </a:r>
            <a:r>
              <a:rPr lang="nn-NO" altLang="zh-CN" sz="2000" dirty="0">
                <a:solidFill>
                  <a:srgbClr val="000000"/>
                </a:solidFill>
                <a:latin typeface="新宋体" panose="02010609030101010101" pitchFamily="49" charset="-122"/>
                <a:ea typeface="新宋体" panose="02010609030101010101" pitchFamily="49" charset="-122"/>
              </a:rPr>
              <a:t>; i++)</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 += </a:t>
            </a:r>
            <a:r>
              <a:rPr lang="en-US" altLang="zh-CN" sz="2000" dirty="0">
                <a:solidFill>
                  <a:srgbClr val="808080"/>
                </a:solidFill>
                <a:latin typeface="新宋体" panose="02010609030101010101" pitchFamily="49" charset="-122"/>
                <a:ea typeface="新宋体" panose="02010609030101010101" pitchFamily="49" charset="-122"/>
              </a:rPr>
              <a:t>x</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s;</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err="1" smtClean="0">
                <a:solidFill>
                  <a:srgbClr val="008000"/>
                </a:solidFill>
                <a:latin typeface="新宋体" panose="02010609030101010101" pitchFamily="49" charset="-122"/>
                <a:ea typeface="新宋体" panose="02010609030101010101" pitchFamily="49" charset="-122"/>
              </a:rPr>
              <a:t>gb_sum</a:t>
            </a:r>
            <a:r>
              <a:rPr lang="zh-CN" altLang="en-US" sz="20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 = { 1, 2, 3, 4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s = </a:t>
            </a:r>
            <a:r>
              <a:rPr lang="en-US" altLang="zh-CN" sz="2000" dirty="0" err="1">
                <a:solidFill>
                  <a:srgbClr val="000000"/>
                </a:solidFill>
                <a:latin typeface="新宋体" panose="02010609030101010101" pitchFamily="49" charset="-122"/>
                <a:ea typeface="新宋体" panose="02010609030101010101" pitchFamily="49" charset="-122"/>
              </a:rPr>
              <a:t>gb_sum</a:t>
            </a:r>
            <a:r>
              <a:rPr lang="en-US" altLang="zh-CN" sz="2000" dirty="0">
                <a:solidFill>
                  <a:srgbClr val="000000"/>
                </a:solidFill>
                <a:latin typeface="新宋体" panose="02010609030101010101" pitchFamily="49" charset="-122"/>
                <a:ea typeface="新宋体" panose="02010609030101010101" pitchFamily="49" charset="-122"/>
              </a:rPr>
              <a:t>(a, 4);</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s[</a:t>
            </a:r>
            <a:r>
              <a:rPr lang="en-US" altLang="zh-CN" sz="2000" dirty="0" err="1">
                <a:solidFill>
                  <a:srgbClr val="A31515"/>
                </a:solidFill>
                <a:latin typeface="新宋体" panose="02010609030101010101" pitchFamily="49" charset="-122"/>
                <a:ea typeface="新宋体" panose="02010609030101010101" pitchFamily="49" charset="-122"/>
              </a:rPr>
              <a:t>int</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s</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err="1" smtClean="0">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err="1">
                <a:solidFill>
                  <a:srgbClr val="008000"/>
                </a:solidFill>
                <a:latin typeface="新宋体" panose="02010609030101010101" pitchFamily="49" charset="-122"/>
                <a:ea typeface="新宋体" panose="02010609030101010101" pitchFamily="49" charset="-122"/>
              </a:rPr>
              <a:t>gb_test</a:t>
            </a:r>
            <a:r>
              <a:rPr lang="zh-CN" altLang="en-US" sz="2000" dirty="0">
                <a:solidFill>
                  <a:srgbClr val="008000"/>
                </a:solidFill>
                <a:latin typeface="新宋体" panose="02010609030101010101" pitchFamily="49" charset="-122"/>
                <a:ea typeface="新宋体" panose="02010609030101010101" pitchFamily="49" charset="-122"/>
              </a:rPr>
              <a:t>结束</a:t>
            </a:r>
            <a:endParaRPr lang="en-US" altLang="zh-CN" sz="20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298336" y="1457325"/>
            <a:ext cx="4700698" cy="4899026"/>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gb_test1()</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gn="l">
              <a:lnSpc>
                <a:spcPts val="2400"/>
              </a:lnSpc>
              <a:spcBef>
                <a:spcPts val="0"/>
              </a:spcBef>
              <a:buNone/>
            </a:pPr>
            <a:r>
              <a:rPr lang="fr-FR" altLang="zh-CN" sz="2000" dirty="0">
                <a:solidFill>
                  <a:srgbClr val="000000"/>
                </a:solidFill>
                <a:latin typeface="新宋体" panose="02010609030101010101" pitchFamily="49" charset="-122"/>
                <a:ea typeface="新宋体" panose="02010609030101010101" pitchFamily="49" charset="-122"/>
              </a:rPr>
              <a:t>    </a:t>
            </a:r>
            <a:r>
              <a:rPr lang="fr-FR" altLang="zh-CN" sz="2000" dirty="0" smtClean="0">
                <a:solidFill>
                  <a:srgbClr val="0000FF"/>
                </a:solidFill>
                <a:latin typeface="新宋体" panose="02010609030101010101" pitchFamily="49" charset="-122"/>
                <a:ea typeface="新宋体" panose="02010609030101010101" pitchFamily="49" charset="-122"/>
              </a:rPr>
              <a:t>double</a:t>
            </a:r>
            <a:r>
              <a:rPr lang="fr-FR" altLang="zh-CN" sz="2000" dirty="0" smtClean="0">
                <a:solidFill>
                  <a:srgbClr val="000000"/>
                </a:solidFill>
                <a:latin typeface="新宋体" panose="02010609030101010101" pitchFamily="49" charset="-122"/>
                <a:ea typeface="新宋体" panose="02010609030101010101" pitchFamily="49" charset="-122"/>
              </a:rPr>
              <a:t>d[]={1.2</a:t>
            </a:r>
            <a:r>
              <a:rPr lang="fr-FR" altLang="zh-CN" sz="2000" dirty="0">
                <a:solidFill>
                  <a:srgbClr val="000000"/>
                </a:solidFill>
                <a:latin typeface="新宋体" panose="02010609030101010101" pitchFamily="49" charset="-122"/>
                <a:ea typeface="新宋体" panose="02010609030101010101" pitchFamily="49" charset="-122"/>
              </a:rPr>
              <a:t>, 2.4, 3.1, 4.2 };</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srgbClr val="000000"/>
                </a:solidFill>
                <a:latin typeface="新宋体" panose="02010609030101010101" pitchFamily="49" charset="-122"/>
                <a:ea typeface="新宋体" panose="02010609030101010101" pitchFamily="49" charset="-122"/>
              </a:rPr>
              <a:t> s = </a:t>
            </a:r>
            <a:r>
              <a:rPr lang="en-US" altLang="zh-CN" sz="2000" dirty="0" err="1">
                <a:solidFill>
                  <a:srgbClr val="000000"/>
                </a:solidFill>
                <a:latin typeface="新宋体" panose="02010609030101010101" pitchFamily="49" charset="-122"/>
                <a:ea typeface="新宋体" panose="02010609030101010101" pitchFamily="49" charset="-122"/>
              </a:rPr>
              <a:t>gb_sum</a:t>
            </a:r>
            <a:r>
              <a:rPr lang="en-US" altLang="zh-CN" sz="2000" dirty="0">
                <a:solidFill>
                  <a:srgbClr val="000000"/>
                </a:solidFill>
                <a:latin typeface="新宋体" panose="02010609030101010101" pitchFamily="49" charset="-122"/>
                <a:ea typeface="新宋体" panose="02010609030101010101" pitchFamily="49" charset="-122"/>
              </a:rPr>
              <a:t>(d, 4);</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s[double</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s</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err="1" smtClean="0">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smtClean="0">
                <a:solidFill>
                  <a:srgbClr val="008000"/>
                </a:solidFill>
                <a:latin typeface="新宋体" panose="02010609030101010101" pitchFamily="49" charset="-122"/>
                <a:ea typeface="新宋体" panose="02010609030101010101" pitchFamily="49" charset="-122"/>
              </a:rPr>
              <a:t>gb_test1</a:t>
            </a:r>
            <a:r>
              <a:rPr lang="zh-CN" altLang="en-US" sz="200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gn="l">
              <a:lnSpc>
                <a:spcPts val="24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gn="l">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gb_test1();</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gn="l">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en-US" altLang="zh-CN" sz="2000" dirty="0">
              <a:solidFill>
                <a:srgbClr val="339933"/>
              </a:solidFill>
            </a:endParaRPr>
          </a:p>
        </p:txBody>
      </p:sp>
      <p:sp>
        <p:nvSpPr>
          <p:cNvPr id="15" name="Text Box 9"/>
          <p:cNvSpPr txBox="1">
            <a:spLocks noChangeArrowheads="1"/>
          </p:cNvSpPr>
          <p:nvPr/>
        </p:nvSpPr>
        <p:spPr bwMode="auto">
          <a:xfrm>
            <a:off x="7077074" y="5311658"/>
            <a:ext cx="1921960"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s[</a:t>
            </a:r>
            <a:r>
              <a:rPr lang="en-US" altLang="zh-CN" sz="2000" dirty="0" err="1">
                <a:solidFill>
                  <a:srgbClr val="0000FF"/>
                </a:solidFill>
                <a:ea typeface="楷体_GB2312" pitchFamily="49" charset="-122"/>
                <a:sym typeface="Wingdings" panose="05000000000000000000" pitchFamily="2" charset="2"/>
              </a:rPr>
              <a:t>int</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s[double]=10.9</a:t>
            </a:r>
          </a:p>
        </p:txBody>
      </p:sp>
    </p:spTree>
    <p:extLst>
      <p:ext uri="{BB962C8B-B14F-4D97-AF65-F5344CB8AC3E}">
        <p14:creationId xmlns:p14="http://schemas.microsoft.com/office/powerpoint/2010/main" val="13938475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a:bodyPr>
          <a:lstStyle/>
          <a:p>
            <a:pPr marL="803275" indent="-803275">
              <a:lnSpc>
                <a:spcPct val="80000"/>
              </a:lnSpc>
              <a:buNone/>
            </a:pPr>
            <a:r>
              <a:rPr lang="en-US" altLang="zh-CN" dirty="0" smtClean="0"/>
              <a:t>9.10 </a:t>
            </a:r>
            <a:r>
              <a:rPr lang="zh-CN" altLang="en-US" dirty="0"/>
              <a:t>请指出并更正下面程序代码的错误。</a:t>
            </a:r>
          </a:p>
          <a:p>
            <a:pPr marL="1268413" lvl="1">
              <a:lnSpc>
                <a:spcPct val="80000"/>
              </a:lnSpc>
              <a:buNone/>
            </a:pPr>
            <a:r>
              <a:rPr lang="en-US" altLang="zh-CN" sz="2400" dirty="0"/>
              <a:t>#include &lt;</a:t>
            </a:r>
            <a:r>
              <a:rPr lang="en-US" altLang="zh-CN" sz="2400" dirty="0" err="1"/>
              <a:t>iostream</a:t>
            </a:r>
            <a:r>
              <a:rPr lang="en-US" altLang="zh-CN" sz="2400" dirty="0"/>
              <a:t>&gt;</a:t>
            </a:r>
          </a:p>
          <a:p>
            <a:pPr marL="1268413" lvl="1">
              <a:lnSpc>
                <a:spcPct val="80000"/>
              </a:lnSpc>
              <a:buNone/>
            </a:pPr>
            <a:r>
              <a:rPr lang="en-US" altLang="zh-CN" sz="2400" dirty="0"/>
              <a:t>using namespace </a:t>
            </a:r>
            <a:r>
              <a:rPr lang="en-US" altLang="zh-CN" sz="2400" dirty="0" err="1"/>
              <a:t>std</a:t>
            </a:r>
            <a:r>
              <a:rPr lang="en-US" altLang="zh-CN" sz="2400" dirty="0"/>
              <a:t>;</a:t>
            </a:r>
          </a:p>
          <a:p>
            <a:pPr marL="1268413" lvl="1">
              <a:lnSpc>
                <a:spcPct val="80000"/>
              </a:lnSpc>
              <a:buNone/>
            </a:pPr>
            <a:r>
              <a:rPr lang="en-US" altLang="zh-CN" sz="2400" dirty="0"/>
              <a:t>#include &lt;vector&gt;</a:t>
            </a:r>
          </a:p>
          <a:p>
            <a:pPr marL="1268413" lvl="1">
              <a:lnSpc>
                <a:spcPct val="80000"/>
              </a:lnSpc>
              <a:buNone/>
            </a:pPr>
            <a:r>
              <a:rPr lang="en-US" altLang="zh-CN" sz="2400" dirty="0"/>
              <a:t>vector </a:t>
            </a:r>
            <a:r>
              <a:rPr lang="en-US" altLang="zh-CN" sz="2400" dirty="0" err="1"/>
              <a:t>g_v</a:t>
            </a:r>
            <a:r>
              <a:rPr lang="en-US" altLang="zh-CN" sz="2400" dirty="0"/>
              <a:t>;</a:t>
            </a:r>
          </a:p>
          <a:p>
            <a:pPr marL="803275" indent="-803275">
              <a:lnSpc>
                <a:spcPct val="80000"/>
              </a:lnSpc>
              <a:buNone/>
            </a:pPr>
            <a:r>
              <a:rPr lang="en-US" altLang="zh-CN" dirty="0" smtClean="0"/>
              <a:t>9.11 </a:t>
            </a:r>
            <a:r>
              <a:rPr lang="zh-CN" altLang="en-US" dirty="0"/>
              <a:t>请写出在类模板的定义中，将其成员函数声明与实现分开的注意事项。</a:t>
            </a:r>
          </a:p>
          <a:p>
            <a:pPr marL="803275" indent="-803275">
              <a:lnSpc>
                <a:spcPct val="80000"/>
              </a:lnSpc>
              <a:buNone/>
            </a:pPr>
            <a:r>
              <a:rPr lang="en-US" altLang="zh-CN" dirty="0" smtClean="0"/>
              <a:t>9.12 </a:t>
            </a:r>
            <a:r>
              <a:rPr lang="zh-CN" altLang="en-US" dirty="0"/>
              <a:t>请简述在程序代码中函数模板和类模板定义的允许位置和不允许位置。</a:t>
            </a:r>
          </a:p>
          <a:p>
            <a:pPr marL="803275" indent="-803275">
              <a:lnSpc>
                <a:spcPct val="80000"/>
              </a:lnSpc>
              <a:buNone/>
            </a:pPr>
            <a:r>
              <a:rPr lang="en-US" altLang="zh-CN" dirty="0" smtClean="0"/>
              <a:t>9.13 </a:t>
            </a:r>
            <a:r>
              <a:rPr lang="zh-CN" altLang="en-US" dirty="0"/>
              <a:t>请简述什么是标准模板库</a:t>
            </a:r>
            <a:r>
              <a:rPr lang="en-US" altLang="zh-CN" dirty="0"/>
              <a:t>STL</a:t>
            </a:r>
            <a:r>
              <a:rPr lang="zh-CN" altLang="en-US" dirty="0"/>
              <a:t>。</a:t>
            </a:r>
          </a:p>
          <a:p>
            <a:pPr marL="803275" indent="-803275">
              <a:lnSpc>
                <a:spcPct val="80000"/>
              </a:lnSpc>
              <a:buNone/>
            </a:pPr>
            <a:r>
              <a:rPr lang="en-US" altLang="zh-CN" dirty="0" smtClean="0"/>
              <a:t>9.14 </a:t>
            </a:r>
            <a:r>
              <a:rPr lang="zh-CN" altLang="en-US" dirty="0"/>
              <a:t>请简述迭代器的种类。</a:t>
            </a:r>
          </a:p>
          <a:p>
            <a:pPr marL="803275" indent="-803275">
              <a:lnSpc>
                <a:spcPct val="80000"/>
              </a:lnSpc>
              <a:buNone/>
            </a:pPr>
            <a:r>
              <a:rPr lang="en-US" altLang="zh-CN" dirty="0" smtClean="0"/>
              <a:t>9.15 </a:t>
            </a:r>
            <a:r>
              <a:rPr lang="zh-CN" altLang="en-US" dirty="0"/>
              <a:t>请简述向量长度和容量的区别。</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882801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03275" indent="-803275">
              <a:lnSpc>
                <a:spcPct val="80000"/>
              </a:lnSpc>
              <a:spcBef>
                <a:spcPct val="15000"/>
              </a:spcBef>
              <a:buNone/>
            </a:pPr>
            <a:r>
              <a:rPr lang="en-US" altLang="zh-CN" dirty="0" smtClean="0"/>
              <a:t>9.16 </a:t>
            </a:r>
            <a:r>
              <a:rPr lang="zh-CN" altLang="en-US" dirty="0"/>
              <a:t>请简述向量容量的特点和作用。</a:t>
            </a:r>
          </a:p>
          <a:p>
            <a:pPr marL="803275" indent="-803275">
              <a:lnSpc>
                <a:spcPct val="80000"/>
              </a:lnSpc>
              <a:spcBef>
                <a:spcPct val="15000"/>
              </a:spcBef>
              <a:buNone/>
            </a:pPr>
            <a:r>
              <a:rPr lang="en-US" altLang="zh-CN" dirty="0" smtClean="0"/>
              <a:t>9.17 </a:t>
            </a:r>
            <a:r>
              <a:rPr lang="zh-CN" altLang="en-US" dirty="0"/>
              <a:t>请总结有哪些减少向量元素的成员函数，并说明其功能。</a:t>
            </a:r>
          </a:p>
          <a:p>
            <a:pPr marL="803275" indent="-803275">
              <a:lnSpc>
                <a:spcPct val="80000"/>
              </a:lnSpc>
              <a:spcBef>
                <a:spcPct val="15000"/>
              </a:spcBef>
              <a:buNone/>
            </a:pPr>
            <a:r>
              <a:rPr lang="en-US" altLang="zh-CN" dirty="0" smtClean="0"/>
              <a:t>9.18 </a:t>
            </a:r>
            <a:r>
              <a:rPr lang="zh-CN" altLang="en-US" dirty="0"/>
              <a:t>请总结有哪些可以添加向量元素的成员函数，并说明其功能。</a:t>
            </a:r>
          </a:p>
          <a:p>
            <a:pPr marL="803275" indent="-803275">
              <a:lnSpc>
                <a:spcPct val="80000"/>
              </a:lnSpc>
              <a:spcBef>
                <a:spcPct val="15000"/>
              </a:spcBef>
              <a:buNone/>
            </a:pPr>
            <a:r>
              <a:rPr lang="en-US" altLang="zh-CN" dirty="0" smtClean="0"/>
              <a:t>9.19 </a:t>
            </a:r>
            <a:r>
              <a:rPr lang="zh-CN" altLang="en-US" dirty="0"/>
              <a:t>请简述向量之间如何进行关系运算。</a:t>
            </a:r>
          </a:p>
          <a:p>
            <a:pPr marL="803275" indent="-803275">
              <a:lnSpc>
                <a:spcPct val="80000"/>
              </a:lnSpc>
              <a:spcBef>
                <a:spcPct val="15000"/>
              </a:spcBef>
              <a:buNone/>
            </a:pPr>
            <a:r>
              <a:rPr lang="en-US" altLang="zh-CN" dirty="0" smtClean="0"/>
              <a:t>9.20 </a:t>
            </a:r>
            <a:r>
              <a:rPr lang="zh-CN" altLang="en-US" dirty="0"/>
              <a:t>请编写程序，构造含有</a:t>
            </a:r>
            <a:r>
              <a:rPr lang="en-US" altLang="zh-CN" dirty="0"/>
              <a:t>3</a:t>
            </a:r>
            <a:r>
              <a:rPr lang="zh-CN" altLang="en-US" dirty="0"/>
              <a:t>个元素的向量。</a:t>
            </a:r>
          </a:p>
          <a:p>
            <a:pPr marL="803275" indent="-803275">
              <a:lnSpc>
                <a:spcPct val="80000"/>
              </a:lnSpc>
              <a:spcBef>
                <a:spcPct val="15000"/>
              </a:spcBef>
              <a:buNone/>
            </a:pPr>
            <a:r>
              <a:rPr lang="en-US" altLang="zh-CN" dirty="0" smtClean="0"/>
              <a:t>9.21 </a:t>
            </a:r>
            <a:r>
              <a:rPr lang="zh-CN" altLang="en-US" dirty="0"/>
              <a:t>请编写程序，输出向量的所有元素。</a:t>
            </a:r>
          </a:p>
          <a:p>
            <a:pPr marL="803275" indent="-803275">
              <a:lnSpc>
                <a:spcPct val="80000"/>
              </a:lnSpc>
              <a:spcBef>
                <a:spcPct val="15000"/>
              </a:spcBef>
              <a:buNone/>
            </a:pPr>
            <a:r>
              <a:rPr lang="en-US" altLang="zh-CN" dirty="0" smtClean="0"/>
              <a:t>9.22 </a:t>
            </a:r>
            <a:r>
              <a:rPr lang="zh-CN" altLang="en-US" dirty="0"/>
              <a:t>请编写程序，逆序输出向量的所有元素。</a:t>
            </a:r>
          </a:p>
          <a:p>
            <a:pPr marL="803275" indent="-803275">
              <a:lnSpc>
                <a:spcPct val="80000"/>
              </a:lnSpc>
              <a:spcBef>
                <a:spcPct val="15000"/>
              </a:spcBef>
              <a:buNone/>
            </a:pPr>
            <a:r>
              <a:rPr lang="en-US" altLang="zh-CN" dirty="0" smtClean="0"/>
              <a:t>9.23 </a:t>
            </a:r>
            <a:r>
              <a:rPr lang="zh-CN" altLang="en-US" dirty="0"/>
              <a:t>请总结遍历向量所有元素的方法。</a:t>
            </a:r>
          </a:p>
          <a:p>
            <a:pPr marL="803275" indent="-803275">
              <a:lnSpc>
                <a:spcPct val="80000"/>
              </a:lnSpc>
              <a:spcBef>
                <a:spcPct val="15000"/>
              </a:spcBef>
              <a:buNone/>
            </a:pPr>
            <a:r>
              <a:rPr lang="en-US" altLang="zh-CN" dirty="0" smtClean="0"/>
              <a:t>9.24 </a:t>
            </a:r>
            <a:r>
              <a:rPr lang="zh-CN" altLang="en-US" dirty="0"/>
              <a:t>总结</a:t>
            </a:r>
            <a:r>
              <a:rPr lang="en-US" altLang="zh-CN" dirty="0"/>
              <a:t>vector</a:t>
            </a:r>
            <a:r>
              <a:rPr lang="zh-CN" altLang="en-US" dirty="0"/>
              <a:t>与</a:t>
            </a:r>
            <a:r>
              <a:rPr lang="en-US" altLang="zh-CN" dirty="0"/>
              <a:t>set</a:t>
            </a:r>
            <a:r>
              <a:rPr lang="zh-CN" altLang="en-US" dirty="0"/>
              <a:t>的区别（即相同点与不同点）。</a:t>
            </a:r>
          </a:p>
          <a:p>
            <a:pPr marL="803275" indent="-803275">
              <a:lnSpc>
                <a:spcPct val="80000"/>
              </a:lnSpc>
              <a:spcBef>
                <a:spcPct val="15000"/>
              </a:spcBef>
              <a:buNone/>
            </a:pPr>
            <a:r>
              <a:rPr lang="en-US" altLang="zh-CN" dirty="0" smtClean="0"/>
              <a:t>9.25 </a:t>
            </a:r>
            <a:r>
              <a:rPr lang="zh-CN" altLang="en-US" dirty="0"/>
              <a:t>请简述在集中</a:t>
            </a:r>
            <a:r>
              <a:rPr lang="en-US" altLang="zh-CN" dirty="0"/>
              <a:t>(set)</a:t>
            </a:r>
            <a:r>
              <a:rPr lang="zh-CN" altLang="en-US" dirty="0"/>
              <a:t>中关键字的含义。</a:t>
            </a:r>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98362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Autofit/>
          </a:bodyPr>
          <a:lstStyle/>
          <a:p>
            <a:pPr marL="803275" indent="-803275">
              <a:lnSpc>
                <a:spcPct val="125000"/>
              </a:lnSpc>
              <a:spcBef>
                <a:spcPts val="0"/>
              </a:spcBef>
              <a:buNone/>
            </a:pPr>
            <a:r>
              <a:rPr lang="en-US" altLang="zh-CN" sz="2200" dirty="0" smtClean="0"/>
              <a:t>9.26 </a:t>
            </a:r>
            <a:r>
              <a:rPr lang="zh-CN" altLang="en-US" sz="2200" dirty="0"/>
              <a:t>请总结在集中</a:t>
            </a:r>
            <a:r>
              <a:rPr lang="en-US" altLang="zh-CN" sz="2200" dirty="0"/>
              <a:t>(set)</a:t>
            </a:r>
            <a:r>
              <a:rPr lang="zh-CN" altLang="en-US" sz="2200" dirty="0"/>
              <a:t>中元素的特点。</a:t>
            </a:r>
          </a:p>
          <a:p>
            <a:pPr marL="803275" indent="-803275">
              <a:lnSpc>
                <a:spcPct val="125000"/>
              </a:lnSpc>
              <a:spcBef>
                <a:spcPts val="0"/>
              </a:spcBef>
              <a:buNone/>
            </a:pPr>
            <a:r>
              <a:rPr lang="en-US" altLang="zh-CN" sz="2200" dirty="0" smtClean="0"/>
              <a:t>9.27 </a:t>
            </a:r>
            <a:r>
              <a:rPr lang="zh-CN" altLang="en-US" sz="2200" dirty="0"/>
              <a:t>请编写程序，构造含有</a:t>
            </a:r>
            <a:r>
              <a:rPr lang="en-US" altLang="zh-CN" sz="2200" dirty="0"/>
              <a:t>3</a:t>
            </a:r>
            <a:r>
              <a:rPr lang="zh-CN" altLang="en-US" sz="2200" dirty="0"/>
              <a:t>个元素的集合。</a:t>
            </a:r>
          </a:p>
          <a:p>
            <a:pPr marL="803275" indent="-803275">
              <a:lnSpc>
                <a:spcPct val="125000"/>
              </a:lnSpc>
              <a:spcBef>
                <a:spcPts val="0"/>
              </a:spcBef>
              <a:buNone/>
            </a:pPr>
            <a:r>
              <a:rPr lang="en-US" altLang="zh-CN" sz="2200" dirty="0" smtClean="0"/>
              <a:t>9.28 </a:t>
            </a:r>
            <a:r>
              <a:rPr lang="zh-CN" altLang="en-US" sz="2200" dirty="0"/>
              <a:t>请编写程序，将给定向量的所有元素添加到给定的集合中。</a:t>
            </a:r>
          </a:p>
          <a:p>
            <a:pPr marL="803275" indent="-803275">
              <a:lnSpc>
                <a:spcPct val="125000"/>
              </a:lnSpc>
              <a:spcBef>
                <a:spcPts val="0"/>
              </a:spcBef>
              <a:buNone/>
            </a:pPr>
            <a:r>
              <a:rPr lang="en-US" altLang="zh-CN" sz="2200" dirty="0" smtClean="0"/>
              <a:t>9.29 </a:t>
            </a:r>
            <a:r>
              <a:rPr lang="zh-CN" altLang="en-US" sz="2200" dirty="0"/>
              <a:t>请总结有哪些减少集合元素的成员函数，并说明其功能。</a:t>
            </a:r>
          </a:p>
          <a:p>
            <a:pPr marL="803275" indent="-803275">
              <a:lnSpc>
                <a:spcPct val="125000"/>
              </a:lnSpc>
              <a:spcBef>
                <a:spcPts val="0"/>
              </a:spcBef>
              <a:buNone/>
            </a:pPr>
            <a:r>
              <a:rPr lang="en-US" altLang="zh-CN" sz="2200" dirty="0" smtClean="0"/>
              <a:t>9.30 </a:t>
            </a:r>
            <a:r>
              <a:rPr lang="zh-CN" altLang="en-US" sz="2200" dirty="0"/>
              <a:t>请总结有哪些可以添加集合元素的成员函数，并说明其功能。</a:t>
            </a:r>
          </a:p>
          <a:p>
            <a:pPr marL="803275" indent="-803275">
              <a:lnSpc>
                <a:spcPct val="125000"/>
              </a:lnSpc>
              <a:spcBef>
                <a:spcPts val="0"/>
              </a:spcBef>
              <a:buNone/>
            </a:pPr>
            <a:r>
              <a:rPr lang="en-US" altLang="zh-CN" sz="2200" dirty="0" smtClean="0"/>
              <a:t>9.31 </a:t>
            </a:r>
            <a:r>
              <a:rPr lang="zh-CN" altLang="en-US" sz="2200" dirty="0"/>
              <a:t>请简述在集合中什么是比较函数对象，并给出其定义格式。</a:t>
            </a:r>
          </a:p>
          <a:p>
            <a:pPr marL="803275" indent="-803275">
              <a:lnSpc>
                <a:spcPct val="125000"/>
              </a:lnSpc>
              <a:spcBef>
                <a:spcPts val="0"/>
              </a:spcBef>
              <a:buNone/>
            </a:pPr>
            <a:r>
              <a:rPr lang="en-US" altLang="zh-CN" sz="2200" dirty="0" smtClean="0"/>
              <a:t>9.32 </a:t>
            </a:r>
            <a:r>
              <a:rPr lang="zh-CN" altLang="en-US" sz="2200" dirty="0"/>
              <a:t>请分别简述集合的成员函数</a:t>
            </a:r>
            <a:r>
              <a:rPr lang="en-US" altLang="zh-CN" sz="2200" dirty="0"/>
              <a:t>find</a:t>
            </a:r>
            <a:r>
              <a:rPr lang="zh-CN" altLang="en-US" sz="2200" dirty="0"/>
              <a:t>、</a:t>
            </a:r>
            <a:r>
              <a:rPr lang="en-US" altLang="zh-CN" sz="2200" dirty="0" err="1"/>
              <a:t>equal_range</a:t>
            </a:r>
            <a:r>
              <a:rPr lang="zh-CN" altLang="en-US" sz="2200" dirty="0"/>
              <a:t>、</a:t>
            </a:r>
            <a:r>
              <a:rPr lang="en-US" altLang="zh-CN" sz="2200" dirty="0" err="1"/>
              <a:t>lower_bound</a:t>
            </a:r>
            <a:r>
              <a:rPr lang="zh-CN" altLang="en-US" sz="2200" dirty="0"/>
              <a:t>、</a:t>
            </a:r>
            <a:r>
              <a:rPr lang="en-US" altLang="zh-CN" sz="2200" dirty="0" err="1"/>
              <a:t>upper_bound</a:t>
            </a:r>
            <a:r>
              <a:rPr lang="zh-CN" altLang="en-US" sz="2200" dirty="0"/>
              <a:t>的功能。</a:t>
            </a:r>
          </a:p>
          <a:p>
            <a:pPr marL="803275" indent="-803275">
              <a:lnSpc>
                <a:spcPct val="125000"/>
              </a:lnSpc>
              <a:spcBef>
                <a:spcPts val="0"/>
              </a:spcBef>
              <a:buNone/>
            </a:pPr>
            <a:r>
              <a:rPr lang="en-US" altLang="zh-CN" sz="2200" dirty="0" smtClean="0"/>
              <a:t>9.33 </a:t>
            </a:r>
            <a:r>
              <a:rPr lang="zh-CN" altLang="en-US" sz="2200" dirty="0"/>
              <a:t>请简述集合之间如何进行关系运算。</a:t>
            </a:r>
          </a:p>
          <a:p>
            <a:pPr marL="803275" indent="-803275">
              <a:lnSpc>
                <a:spcPct val="125000"/>
              </a:lnSpc>
              <a:spcBef>
                <a:spcPts val="0"/>
              </a:spcBef>
              <a:buNone/>
            </a:pPr>
            <a:r>
              <a:rPr lang="en-US" altLang="zh-CN" sz="2200" dirty="0" smtClean="0"/>
              <a:t>9.34 </a:t>
            </a:r>
            <a:r>
              <a:rPr lang="zh-CN" altLang="en-US" sz="2200" dirty="0"/>
              <a:t>请完整写出在算法库中函数</a:t>
            </a:r>
            <a:r>
              <a:rPr lang="en-US" altLang="zh-CN" sz="2200" dirty="0"/>
              <a:t>sort</a:t>
            </a:r>
            <a:r>
              <a:rPr lang="zh-CN" altLang="en-US" sz="2200" dirty="0"/>
              <a:t>的两种声明。在面向对象的特性中，这两种不同声明的函数属于什么特性</a:t>
            </a:r>
            <a:r>
              <a:rPr lang="en-US" altLang="zh-CN" sz="2200"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031362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93763" indent="-893763">
              <a:lnSpc>
                <a:spcPct val="80000"/>
              </a:lnSpc>
              <a:buNone/>
            </a:pPr>
            <a:r>
              <a:rPr lang="en-US" altLang="zh-CN" dirty="0" smtClean="0"/>
              <a:t>9.35 </a:t>
            </a:r>
            <a:r>
              <a:rPr lang="zh-CN" altLang="en-US" dirty="0"/>
              <a:t>模板与宏定义之间的区别。</a:t>
            </a:r>
          </a:p>
          <a:p>
            <a:pPr marL="893763" indent="-893763">
              <a:lnSpc>
                <a:spcPct val="80000"/>
              </a:lnSpc>
              <a:buNone/>
            </a:pPr>
            <a:r>
              <a:rPr lang="en-US" altLang="zh-CN" dirty="0" smtClean="0"/>
              <a:t>9.36 </a:t>
            </a:r>
            <a:r>
              <a:rPr lang="zh-CN" altLang="en-US" dirty="0"/>
              <a:t>是否利用模板对编程编写效率有什么影响</a:t>
            </a:r>
            <a:r>
              <a:rPr lang="en-US" altLang="zh-CN" dirty="0"/>
              <a:t>? </a:t>
            </a:r>
            <a:r>
              <a:rPr lang="zh-CN" altLang="en-US" dirty="0"/>
              <a:t>为什么</a:t>
            </a:r>
            <a:r>
              <a:rPr lang="en-US" altLang="zh-CN" dirty="0"/>
              <a:t>? </a:t>
            </a:r>
            <a:r>
              <a:rPr lang="zh-CN" altLang="en-US" dirty="0"/>
              <a:t>并给出案例说明。</a:t>
            </a:r>
          </a:p>
          <a:p>
            <a:pPr marL="893763" indent="-893763">
              <a:lnSpc>
                <a:spcPct val="80000"/>
              </a:lnSpc>
              <a:buNone/>
            </a:pPr>
            <a:r>
              <a:rPr lang="en-US" altLang="zh-CN" dirty="0" smtClean="0"/>
              <a:t>9.37 </a:t>
            </a:r>
            <a:r>
              <a:rPr lang="zh-CN" altLang="en-US" dirty="0"/>
              <a:t>是否利用模板对编程执行效率有什么影响</a:t>
            </a:r>
            <a:r>
              <a:rPr lang="en-US" altLang="zh-CN" dirty="0"/>
              <a:t>? </a:t>
            </a:r>
            <a:r>
              <a:rPr lang="zh-CN" altLang="en-US" dirty="0"/>
              <a:t>为什么</a:t>
            </a:r>
            <a:r>
              <a:rPr lang="en-US" altLang="zh-CN" dirty="0"/>
              <a:t>? </a:t>
            </a:r>
            <a:r>
              <a:rPr lang="zh-CN" altLang="en-US" dirty="0"/>
              <a:t>并给出案例说明。</a:t>
            </a:r>
          </a:p>
          <a:p>
            <a:pPr marL="893763" indent="-893763">
              <a:lnSpc>
                <a:spcPct val="80000"/>
              </a:lnSpc>
              <a:buNone/>
            </a:pPr>
            <a:r>
              <a:rPr lang="en-US" altLang="zh-CN" dirty="0" smtClean="0"/>
              <a:t>9.38 </a:t>
            </a:r>
            <a:r>
              <a:rPr lang="zh-CN" altLang="en-US" dirty="0"/>
              <a:t>如何利用模板进行程序架构设计</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029555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第</a:t>
            </a:r>
            <a:r>
              <a:rPr lang="en-US" altLang="zh-CN" sz="4400" dirty="0" smtClean="0"/>
              <a:t>9</a:t>
            </a:r>
            <a:r>
              <a:rPr lang="zh-CN" altLang="zh-CN" sz="4400" dirty="0" smtClean="0"/>
              <a:t>次</a:t>
            </a:r>
            <a:r>
              <a:rPr lang="zh-CN" altLang="zh-CN" sz="4400" dirty="0"/>
              <a:t>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问题部分</a:t>
            </a:r>
          </a:p>
          <a:p>
            <a:pPr lvl="1"/>
            <a:r>
              <a:rPr lang="zh-CN" altLang="en-US" dirty="0"/>
              <a:t>接受来自控制台窗口输入的</a:t>
            </a:r>
            <a:r>
              <a:rPr lang="zh-CN" altLang="en-US" dirty="0" smtClean="0"/>
              <a:t>一系列整数</a:t>
            </a:r>
            <a:r>
              <a:rPr lang="en-US" altLang="zh-CN" dirty="0" smtClean="0"/>
              <a:t>(</a:t>
            </a:r>
            <a:r>
              <a:rPr lang="zh-CN" altLang="en-US" dirty="0" smtClean="0"/>
              <a:t>请自行定义输入格式</a:t>
            </a:r>
            <a:r>
              <a:rPr lang="en-US" altLang="zh-CN" dirty="0" smtClean="0"/>
              <a:t>)</a:t>
            </a:r>
            <a:r>
              <a:rPr lang="zh-CN" altLang="en-US" dirty="0" smtClean="0"/>
              <a:t>。</a:t>
            </a:r>
            <a:endParaRPr lang="zh-CN" altLang="en-US" dirty="0"/>
          </a:p>
          <a:p>
            <a:pPr lvl="1"/>
            <a:r>
              <a:rPr lang="zh-CN" altLang="en-US" dirty="0"/>
              <a:t>采用算法</a:t>
            </a:r>
            <a:r>
              <a:rPr lang="en-US" altLang="zh-CN" dirty="0"/>
              <a:t>(algorithm)</a:t>
            </a:r>
            <a:r>
              <a:rPr lang="zh-CN" altLang="en-US" dirty="0"/>
              <a:t>库的</a:t>
            </a:r>
            <a:r>
              <a:rPr lang="en-US" altLang="zh-CN" dirty="0"/>
              <a:t>sort</a:t>
            </a:r>
            <a:r>
              <a:rPr lang="zh-CN" altLang="en-US" dirty="0" smtClean="0"/>
              <a:t>函数对这些整数进行</a:t>
            </a:r>
            <a:r>
              <a:rPr lang="zh-CN" altLang="en-US" dirty="0"/>
              <a:t>排序</a:t>
            </a:r>
            <a:r>
              <a:rPr lang="en-US" altLang="zh-CN" dirty="0"/>
              <a:t>(</a:t>
            </a:r>
            <a:r>
              <a:rPr lang="zh-CN" altLang="en-US" dirty="0"/>
              <a:t>不去重</a:t>
            </a:r>
            <a:r>
              <a:rPr lang="en-US" altLang="zh-CN" dirty="0"/>
              <a:t>)</a:t>
            </a:r>
            <a:r>
              <a:rPr lang="zh-CN" altLang="en-US" dirty="0"/>
              <a:t>，并输出排序</a:t>
            </a:r>
            <a:r>
              <a:rPr lang="zh-CN" altLang="en-US" dirty="0" smtClean="0"/>
              <a:t>结果。</a:t>
            </a:r>
            <a:endParaRPr lang="zh-CN" altLang="en-US" dirty="0"/>
          </a:p>
          <a:p>
            <a:pPr lvl="1"/>
            <a:r>
              <a:rPr lang="zh-CN" altLang="en-US" dirty="0"/>
              <a:t>采用集合</a:t>
            </a:r>
            <a:r>
              <a:rPr lang="en-US" altLang="zh-CN" dirty="0"/>
              <a:t>(set</a:t>
            </a:r>
            <a:r>
              <a:rPr lang="en-US" altLang="zh-CN" dirty="0" smtClean="0"/>
              <a:t>)</a:t>
            </a:r>
            <a:r>
              <a:rPr lang="zh-CN" altLang="en-US" dirty="0"/>
              <a:t>对这些整数</a:t>
            </a:r>
            <a:r>
              <a:rPr lang="zh-CN" altLang="en-US" dirty="0" smtClean="0"/>
              <a:t>进行</a:t>
            </a:r>
            <a:r>
              <a:rPr lang="zh-CN" altLang="en-US" dirty="0"/>
              <a:t>排序</a:t>
            </a:r>
            <a:r>
              <a:rPr lang="en-US" altLang="zh-CN" dirty="0"/>
              <a:t>(</a:t>
            </a:r>
            <a:r>
              <a:rPr lang="zh-CN" altLang="en-US" dirty="0"/>
              <a:t>去重</a:t>
            </a:r>
            <a:r>
              <a:rPr lang="en-US" altLang="zh-CN" dirty="0"/>
              <a:t>)</a:t>
            </a:r>
            <a:r>
              <a:rPr lang="zh-CN" altLang="en-US" dirty="0"/>
              <a:t>，并输出排序结果。</a:t>
            </a:r>
          </a:p>
          <a:p>
            <a:r>
              <a:rPr lang="zh-CN" altLang="en-US" dirty="0"/>
              <a:t>代码部分</a:t>
            </a:r>
          </a:p>
          <a:p>
            <a:pPr lvl="1"/>
            <a:r>
              <a:rPr lang="zh-CN" altLang="en-US" dirty="0"/>
              <a:t>采用面向对象的技术实现以上功能，并进行测试。</a:t>
            </a:r>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smtClean="0">
                <a:solidFill>
                  <a:schemeClr val="accent6">
                    <a:lumMod val="75000"/>
                  </a:schemeClr>
                </a:solidFill>
              </a:rPr>
              <a:t>): </a:t>
            </a:r>
            <a:r>
              <a:rPr lang="zh-CN" altLang="en-US" dirty="0" smtClean="0">
                <a:solidFill>
                  <a:schemeClr val="accent6">
                    <a:lumMod val="75000"/>
                  </a:schemeClr>
                </a:solidFill>
              </a:rPr>
              <a:t>模仿</a:t>
            </a:r>
            <a:r>
              <a:rPr lang="en-US" altLang="zh-CN" dirty="0" smtClean="0">
                <a:solidFill>
                  <a:schemeClr val="accent6">
                    <a:lumMod val="75000"/>
                  </a:schemeClr>
                </a:solidFill>
              </a:rPr>
              <a:t>vector</a:t>
            </a:r>
            <a:r>
              <a:rPr lang="zh-CN" altLang="en-US" dirty="0" smtClean="0">
                <a:solidFill>
                  <a:schemeClr val="accent6">
                    <a:lumMod val="75000"/>
                  </a:schemeClr>
                </a:solidFill>
              </a:rPr>
              <a:t>并编写</a:t>
            </a:r>
            <a:r>
              <a:rPr lang="zh-CN" altLang="en-US" dirty="0">
                <a:solidFill>
                  <a:schemeClr val="accent6">
                    <a:lumMod val="75000"/>
                  </a:schemeClr>
                </a:solidFill>
              </a:rPr>
              <a:t>类</a:t>
            </a:r>
            <a:r>
              <a:rPr lang="zh-CN" altLang="en-US" dirty="0" smtClean="0">
                <a:solidFill>
                  <a:schemeClr val="accent6">
                    <a:lumMod val="75000"/>
                  </a:schemeClr>
                </a:solidFill>
              </a:rPr>
              <a:t>模板</a:t>
            </a:r>
            <a:r>
              <a:rPr lang="en-US" altLang="zh-CN" dirty="0" err="1" smtClean="0">
                <a:solidFill>
                  <a:schemeClr val="accent6">
                    <a:lumMod val="75000"/>
                  </a:schemeClr>
                </a:solidFill>
              </a:rPr>
              <a:t>MyVector</a:t>
            </a:r>
            <a:r>
              <a:rPr lang="zh-CN" altLang="en-US" dirty="0" smtClean="0">
                <a:solidFill>
                  <a:schemeClr val="accent6">
                    <a:lumMod val="75000"/>
                  </a:schemeClr>
                </a:solidFill>
              </a:rPr>
              <a:t>，实现</a:t>
            </a:r>
            <a:r>
              <a:rPr lang="en-US" altLang="zh-CN" dirty="0">
                <a:solidFill>
                  <a:schemeClr val="accent6">
                    <a:lumMod val="75000"/>
                  </a:schemeClr>
                </a:solidFill>
              </a:rPr>
              <a:t>vector</a:t>
            </a:r>
            <a:r>
              <a:rPr lang="zh-CN" altLang="en-US" dirty="0" smtClean="0">
                <a:solidFill>
                  <a:schemeClr val="accent6">
                    <a:lumMod val="75000"/>
                  </a:schemeClr>
                </a:solidFill>
              </a:rPr>
              <a:t>的主要功能，然后比较</a:t>
            </a:r>
            <a:r>
              <a:rPr lang="en-US" altLang="zh-CN" dirty="0" err="1" smtClean="0">
                <a:solidFill>
                  <a:schemeClr val="accent6">
                    <a:lumMod val="75000"/>
                  </a:schemeClr>
                </a:solidFill>
              </a:rPr>
              <a:t>MyVector</a:t>
            </a:r>
            <a:r>
              <a:rPr lang="zh-CN" altLang="en-US" dirty="0" smtClean="0">
                <a:solidFill>
                  <a:schemeClr val="accent6">
                    <a:lumMod val="75000"/>
                  </a:schemeClr>
                </a:solidFill>
              </a:rPr>
              <a:t>和</a:t>
            </a:r>
            <a:r>
              <a:rPr lang="en-US" altLang="zh-CN" dirty="0" smtClean="0">
                <a:solidFill>
                  <a:schemeClr val="accent6">
                    <a:lumMod val="75000"/>
                  </a:schemeClr>
                </a:solidFill>
              </a:rPr>
              <a:t>vector</a:t>
            </a:r>
            <a:r>
              <a:rPr lang="zh-CN" altLang="en-US" dirty="0" smtClean="0">
                <a:solidFill>
                  <a:schemeClr val="accent6">
                    <a:lumMod val="75000"/>
                  </a:schemeClr>
                </a:solidFill>
              </a:rPr>
              <a:t>的效率。</a:t>
            </a:r>
            <a:endParaRPr lang="en-US" altLang="zh-CN" dirty="0" smtClean="0">
              <a:solidFill>
                <a:schemeClr val="accent6">
                  <a:lumMod val="75000"/>
                </a:schemeClr>
              </a:solidFill>
            </a:endParaRPr>
          </a:p>
          <a:p>
            <a:r>
              <a:rPr lang="zh-CN" altLang="en-US" dirty="0" smtClean="0">
                <a:solidFill>
                  <a:srgbClr val="FF0000"/>
                </a:solidFill>
              </a:rPr>
              <a:t>文档</a:t>
            </a:r>
            <a:r>
              <a:rPr lang="zh-CN" altLang="en-US" dirty="0">
                <a:solidFill>
                  <a:srgbClr val="FF0000"/>
                </a:solidFill>
              </a:rPr>
              <a:t>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dirty="0" smtClean="0">
                <a:solidFill>
                  <a:srgbClr val="FF0000"/>
                </a:solidFill>
              </a:rPr>
              <a:t>验证</a:t>
            </a:r>
            <a:r>
              <a:rPr lang="zh-CN" altLang="en-US" dirty="0">
                <a:solidFill>
                  <a:srgbClr val="FF0000"/>
                </a:solidFill>
              </a:rPr>
              <a:t>部分</a:t>
            </a:r>
            <a:r>
              <a:rPr lang="en-US" altLang="zh-CN" dirty="0">
                <a:solidFill>
                  <a:srgbClr val="FF0000"/>
                </a:solidFill>
              </a:rPr>
              <a:t>: </a:t>
            </a:r>
            <a:r>
              <a:rPr lang="zh-CN" altLang="en-US" dirty="0" smtClean="0">
                <a:solidFill>
                  <a:srgbClr val="FF0000"/>
                </a:solidFill>
              </a:rPr>
              <a:t>说明测试思路，</a:t>
            </a:r>
            <a:r>
              <a:rPr lang="zh-CN" altLang="en-US" dirty="0">
                <a:solidFill>
                  <a:srgbClr val="FF0000"/>
                </a:solidFill>
              </a:rPr>
              <a:t>并给</a:t>
            </a:r>
            <a:r>
              <a:rPr lang="zh-CN" altLang="en-US" dirty="0" smtClean="0">
                <a:solidFill>
                  <a:srgbClr val="FF0000"/>
                </a:solidFill>
              </a:rPr>
              <a:t>出测试结果。</a:t>
            </a:r>
            <a:endParaRPr lang="zh-CN" altLang="en-US" dirty="0">
              <a:solidFill>
                <a:srgbClr val="FF0000"/>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200525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925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目录下的所有文件</a:t>
            </a:r>
            <a:endParaRPr lang="en-US" altLang="zh-CN" dirty="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a:t>交作业最后期限</a:t>
            </a:r>
            <a:endParaRPr lang="en-US" altLang="zh-CN" dirty="0"/>
          </a:p>
          <a:p>
            <a:pPr lvl="1"/>
            <a:r>
              <a:rPr lang="en-US" altLang="zh-CN" dirty="0">
                <a:solidFill>
                  <a:srgbClr val="FF0000"/>
                </a:solidFill>
              </a:rPr>
              <a:t>2021</a:t>
            </a:r>
            <a:r>
              <a:rPr lang="zh-CN" altLang="en-US" dirty="0">
                <a:solidFill>
                  <a:srgbClr val="FF0000"/>
                </a:solidFill>
              </a:rPr>
              <a:t>年</a:t>
            </a:r>
            <a:r>
              <a:rPr lang="en-US" altLang="zh-CN" dirty="0">
                <a:solidFill>
                  <a:srgbClr val="FF0000"/>
                </a:solidFill>
              </a:rPr>
              <a:t>4</a:t>
            </a:r>
            <a:r>
              <a:rPr lang="zh-CN" altLang="en-US" dirty="0">
                <a:solidFill>
                  <a:srgbClr val="FF0000"/>
                </a:solidFill>
              </a:rPr>
              <a:t>月</a:t>
            </a:r>
            <a:r>
              <a:rPr lang="en-US" altLang="zh-CN" dirty="0">
                <a:solidFill>
                  <a:srgbClr val="FF0000"/>
                </a:solidFill>
              </a:rPr>
              <a:t>28</a:t>
            </a:r>
            <a:r>
              <a:rPr lang="zh-CN" altLang="en-US" dirty="0">
                <a:solidFill>
                  <a:srgbClr val="FF0000"/>
                </a:solidFill>
              </a:rPr>
              <a:t>日星期三</a:t>
            </a:r>
          </a:p>
          <a:p>
            <a:r>
              <a:rPr lang="zh-CN" altLang="en-US" dirty="0"/>
              <a:t>请通过网络学堂</a:t>
            </a:r>
            <a:r>
              <a:rPr lang="en-US" altLang="zh-CN" dirty="0"/>
              <a:t>(http://learn.tsinghua.edu.cn/)</a:t>
            </a:r>
            <a:r>
              <a:rPr lang="zh-CN" altLang="en-US" dirty="0"/>
              <a:t>提交。</a:t>
            </a:r>
            <a:endParaRPr lang="en-US" altLang="zh-CN" dirty="0"/>
          </a:p>
          <a:p>
            <a:r>
              <a:rPr lang="zh-CN" altLang="en-US" dirty="0"/>
              <a:t>提示</a:t>
            </a:r>
            <a:endParaRPr lang="en-US" altLang="zh-CN" dirty="0"/>
          </a:p>
          <a:p>
            <a:pPr lvl="1"/>
            <a:r>
              <a:rPr lang="zh-CN" altLang="en-US" dirty="0"/>
              <a:t>作业的各项要求，可以参加本课件</a:t>
            </a:r>
            <a:r>
              <a:rPr lang="en-US" altLang="zh-CN" dirty="0"/>
              <a:t>PPT</a:t>
            </a:r>
            <a:r>
              <a:rPr lang="zh-CN" altLang="en-US" dirty="0"/>
              <a:t>内容。</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238544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2021年4月16日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1405714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2021年4月16日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9179868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7</a:t>
            </a:r>
            <a:r>
              <a:rPr lang="zh-CN" altLang="en-US" dirty="0"/>
              <a:t>次作业讲评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2021年4月16日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99</a:t>
            </a:fld>
            <a:endParaRPr lang="zh-CN" altLang="en-US"/>
          </a:p>
        </p:txBody>
      </p:sp>
    </p:spTree>
    <p:extLst>
      <p:ext uri="{BB962C8B-B14F-4D97-AF65-F5344CB8AC3E}">
        <p14:creationId xmlns:p14="http://schemas.microsoft.com/office/powerpoint/2010/main" val="3143632414"/>
      </p:ext>
    </p:extLst>
  </p:cSld>
  <p:clrMapOvr>
    <a:masterClrMapping/>
  </p:clrMapOvr>
  <mc:AlternateContent xmlns:mc="http://schemas.openxmlformats.org/markup-compatibility/2006" xmlns:p14="http://schemas.microsoft.com/office/powerpoint/2010/main">
    <mc:Choice Requires="p14">
      <p:transition spd="slow" p14:dur="2000" advTm="8170"/>
    </mc:Choice>
    <mc:Fallback xmlns="">
      <p:transition spd="slow" advTm="817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5:[0]1000:[1]1:[2]2:[3]100:[4]4&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810</TotalTime>
  <Words>10812</Words>
  <Application>Microsoft Office PowerPoint</Application>
  <PresentationFormat>全屏显示(4:3)</PresentationFormat>
  <Paragraphs>1859</Paragraphs>
  <Slides>110</Slides>
  <Notes>108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23"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面向对象程序设计基础 (Fundamentals of Object-Oriented Programming)</vt:lpstr>
      <vt:lpstr>助教</vt:lpstr>
      <vt:lpstr>第9讲   模板</vt:lpstr>
      <vt:lpstr>本章总体纲要</vt:lpstr>
      <vt:lpstr>函数模板</vt:lpstr>
      <vt:lpstr>仅有类型形参的函数模板</vt:lpstr>
      <vt:lpstr>函数模板代码示例1: 基本数据类型</vt:lpstr>
      <vt:lpstr>函数模板代码示例2: 支持多种数据类型</vt:lpstr>
      <vt:lpstr>函数模板代码示例3: 类类型</vt:lpstr>
      <vt:lpstr>模板函数</vt:lpstr>
      <vt:lpstr>本章总体纲要</vt:lpstr>
      <vt:lpstr>类模板</vt:lpstr>
      <vt:lpstr>类模板代码示例1: 成员函数声明与定义在一起</vt:lpstr>
      <vt:lpstr>类模板代码示例2: 成员函数声明与定义分开</vt:lpstr>
      <vt:lpstr>类模板代码示例3: 头文件与源文件模式</vt:lpstr>
      <vt:lpstr>类模板的派生</vt:lpstr>
      <vt:lpstr>函数模板或类模板定义的位置</vt:lpstr>
      <vt:lpstr>在模板形参表中的关键字class与typename</vt:lpstr>
      <vt:lpstr>本章总体纲要</vt:lpstr>
      <vt:lpstr>STL概述</vt:lpstr>
      <vt:lpstr>STL主要组成部分</vt:lpstr>
      <vt:lpstr>迭代器的种类</vt:lpstr>
      <vt:lpstr>向量(vector)</vt:lpstr>
      <vt:lpstr>向量的构造函数</vt:lpstr>
      <vt:lpstr>向量基本信息</vt:lpstr>
      <vt:lpstr>改变向量长度与容量</vt:lpstr>
      <vt:lpstr>向量元素引用</vt:lpstr>
      <vt:lpstr>获取向量的正向迭代器</vt:lpstr>
      <vt:lpstr>获取向量的逆序迭代器</vt:lpstr>
      <vt:lpstr>注: 加上typename强调数据类型</vt:lpstr>
      <vt:lpstr>向量赋值函数</vt:lpstr>
      <vt:lpstr>向量赋值运算符</vt:lpstr>
      <vt:lpstr>向量交换</vt:lpstr>
      <vt:lpstr>向量: 插入元素</vt:lpstr>
      <vt:lpstr>在向量末尾添加/删除元素</vt:lpstr>
      <vt:lpstr>删除向量元素</vt:lpstr>
      <vt:lpstr>向量间的关系运算</vt:lpstr>
      <vt:lpstr>向量遍历例程说明</vt:lpstr>
      <vt:lpstr>文件名: CP_TestMain.cpp；开发者: 雍俊海</vt:lpstr>
      <vt:lpstr>文件名: CP_TestMain.cpp；开发者: 雍俊海</vt:lpstr>
      <vt:lpstr>文件名: CP_TestMain.cpp；开发者: 雍俊海</vt:lpstr>
      <vt:lpstr>通过正向迭代器遍历向量元素</vt:lpstr>
      <vt:lpstr>通过逆序迭代器遍历向量元素</vt:lpstr>
      <vt:lpstr>本章总体纲要</vt:lpstr>
      <vt:lpstr>集合(set)</vt:lpstr>
      <vt:lpstr>集合的构造函数</vt:lpstr>
      <vt:lpstr>集合: 插入元素(1/2)</vt:lpstr>
      <vt:lpstr>集合: 插入元素(2/2)</vt:lpstr>
      <vt:lpstr>集合赋值与交换</vt:lpstr>
      <vt:lpstr>集合基本信息</vt:lpstr>
      <vt:lpstr>集合关键字值比较</vt:lpstr>
      <vt:lpstr>获取集合的正向迭代器</vt:lpstr>
      <vt:lpstr>获取集合的逆序迭代器</vt:lpstr>
      <vt:lpstr>集合元素查询(1/2)</vt:lpstr>
      <vt:lpstr>集合元素查询(2/2)</vt:lpstr>
      <vt:lpstr>集合元素删除(1/2)</vt:lpstr>
      <vt:lpstr>集合元素删除(2/2)</vt:lpstr>
      <vt:lpstr>集合间的关系运算</vt:lpstr>
      <vt:lpstr>学生排序例程说明</vt:lpstr>
      <vt:lpstr>文件名: CP_StudentWithCompare.h；开发者: 雍俊海</vt:lpstr>
      <vt:lpstr>文件名: CP_StudentWithCompare.h；开发者: 雍俊海</vt:lpstr>
      <vt:lpstr>文件名: CP_StudentTest.h；开发者: 雍俊海</vt:lpstr>
      <vt:lpstr>文件名: CP_StudentTest.cpp；开发者: 雍俊海</vt:lpstr>
      <vt:lpstr>文件名: CP_StudentTest.cpp ；开发者: 雍俊海</vt:lpstr>
      <vt:lpstr>文件名: CP_StudentTest.cpp；开发者: 雍俊海</vt:lpstr>
      <vt:lpstr>文件名: CP_StudentTestMain.cpp；开发者: 雍俊海</vt:lpstr>
      <vt:lpstr>本章总体纲要</vt:lpstr>
      <vt:lpstr>算法</vt:lpstr>
      <vt:lpstr>排序(sort)算法</vt:lpstr>
      <vt:lpstr>整数排序例程说明</vt:lpstr>
      <vt:lpstr>文件名: CP_TestMain.cpp；开发者: 雍俊海</vt:lpstr>
      <vt:lpstr>文件名: CP_TestMain.cpp；开发者: 雍俊海</vt:lpstr>
      <vt:lpstr>文件名: CP_TestMain.cpp；开发者: 雍俊海</vt:lpstr>
      <vt:lpstr>学生排序例程说明</vt:lpstr>
      <vt:lpstr>文件名: CP_StudentWithCompare.h；开发者: 雍俊海</vt:lpstr>
      <vt:lpstr>文件名: CP_StudentWithCompare.h；开发者: 雍俊海</vt:lpstr>
      <vt:lpstr>文件名: CP_StudentSortTest.h；开发者: 雍俊海</vt:lpstr>
      <vt:lpstr>文件名: CP_StudentSortTest.cpp；开发者: 雍俊海</vt:lpstr>
      <vt:lpstr>文件名: CP_StudentSortTest.cpp；开发者: 雍俊海</vt:lpstr>
      <vt:lpstr>文件名: CP_StudentSortTest.cpp；开发者: 雍俊海</vt:lpstr>
      <vt:lpstr>文件名: CP_StudentSortTestMain.cpp；开发者: 雍俊海</vt:lpstr>
      <vt:lpstr>PowerPoint 演示文稿</vt:lpstr>
      <vt:lpstr>小甜点</vt:lpstr>
      <vt:lpstr>本章总体纲要</vt:lpstr>
      <vt:lpstr>复习练习题(不用交)</vt:lpstr>
      <vt:lpstr>复习练习题(不用交)</vt:lpstr>
      <vt:lpstr>复习练习题(不用交)</vt:lpstr>
      <vt:lpstr>复习练习题(不用交)</vt:lpstr>
      <vt:lpstr>复习练习题(不用交)</vt:lpstr>
      <vt:lpstr>复习练习题(不用交)</vt:lpstr>
      <vt:lpstr>复习练习题(不用交)</vt:lpstr>
      <vt:lpstr>思考练习题(不用交)</vt:lpstr>
      <vt:lpstr>第9次作业(采用VC 2017编写程序)</vt:lpstr>
      <vt:lpstr>作业要求补充</vt:lpstr>
      <vt:lpstr>Thank You</vt:lpstr>
      <vt:lpstr>面向对象程序设计基础 (Fundamentals of Object-Oriented Programming)</vt:lpstr>
      <vt:lpstr>助教</vt:lpstr>
      <vt:lpstr>第7次作业讲评</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460</cp:revision>
  <dcterms:created xsi:type="dcterms:W3CDTF">2017-01-12T02:44:27Z</dcterms:created>
  <dcterms:modified xsi:type="dcterms:W3CDTF">2021-04-16T15:31:39Z</dcterms:modified>
</cp:coreProperties>
</file>