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6"/>
  </p:notesMasterIdLst>
  <p:sldIdLst>
    <p:sldId id="436" r:id="rId2"/>
    <p:sldId id="419" r:id="rId3"/>
    <p:sldId id="424" r:id="rId4"/>
    <p:sldId id="256" r:id="rId5"/>
    <p:sldId id="437" r:id="rId6"/>
    <p:sldId id="273" r:id="rId7"/>
    <p:sldId id="275" r:id="rId8"/>
    <p:sldId id="341" r:id="rId9"/>
    <p:sldId id="372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99" r:id="rId18"/>
    <p:sldId id="331" r:id="rId19"/>
    <p:sldId id="332" r:id="rId20"/>
    <p:sldId id="343" r:id="rId21"/>
    <p:sldId id="345" r:id="rId22"/>
    <p:sldId id="348" r:id="rId23"/>
    <p:sldId id="347" r:id="rId24"/>
    <p:sldId id="355" r:id="rId25"/>
    <p:sldId id="350" r:id="rId26"/>
    <p:sldId id="353" r:id="rId27"/>
    <p:sldId id="354" r:id="rId28"/>
    <p:sldId id="351" r:id="rId29"/>
    <p:sldId id="352" r:id="rId30"/>
    <p:sldId id="357" r:id="rId31"/>
    <p:sldId id="358" r:id="rId32"/>
    <p:sldId id="363" r:id="rId33"/>
    <p:sldId id="364" r:id="rId34"/>
    <p:sldId id="361" r:id="rId35"/>
    <p:sldId id="365" r:id="rId36"/>
    <p:sldId id="362" r:id="rId37"/>
    <p:sldId id="366" r:id="rId38"/>
    <p:sldId id="367" r:id="rId39"/>
    <p:sldId id="400" r:id="rId40"/>
    <p:sldId id="344" r:id="rId41"/>
    <p:sldId id="333" r:id="rId42"/>
    <p:sldId id="334" r:id="rId43"/>
    <p:sldId id="336" r:id="rId44"/>
    <p:sldId id="335" r:id="rId45"/>
    <p:sldId id="337" r:id="rId46"/>
    <p:sldId id="338" r:id="rId47"/>
    <p:sldId id="339" r:id="rId48"/>
    <p:sldId id="373" r:id="rId49"/>
    <p:sldId id="340" r:id="rId50"/>
    <p:sldId id="374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  <p:sldId id="309" r:id="rId72"/>
    <p:sldId id="310" r:id="rId73"/>
    <p:sldId id="291" r:id="rId74"/>
    <p:sldId id="292" r:id="rId75"/>
    <p:sldId id="293" r:id="rId76"/>
    <p:sldId id="294" r:id="rId77"/>
    <p:sldId id="375" r:id="rId78"/>
    <p:sldId id="376" r:id="rId79"/>
    <p:sldId id="377" r:id="rId80"/>
    <p:sldId id="378" r:id="rId81"/>
    <p:sldId id="379" r:id="rId82"/>
    <p:sldId id="380" r:id="rId83"/>
    <p:sldId id="295" r:id="rId84"/>
    <p:sldId id="296" r:id="rId85"/>
    <p:sldId id="297" r:id="rId86"/>
    <p:sldId id="298" r:id="rId87"/>
    <p:sldId id="299" r:id="rId88"/>
    <p:sldId id="401" r:id="rId89"/>
    <p:sldId id="281" r:id="rId90"/>
    <p:sldId id="408" r:id="rId91"/>
    <p:sldId id="300" r:id="rId92"/>
    <p:sldId id="286" r:id="rId93"/>
    <p:sldId id="287" r:id="rId94"/>
    <p:sldId id="288" r:id="rId95"/>
    <p:sldId id="382" r:id="rId96"/>
    <p:sldId id="289" r:id="rId97"/>
    <p:sldId id="384" r:id="rId98"/>
    <p:sldId id="385" r:id="rId99"/>
    <p:sldId id="381" r:id="rId100"/>
    <p:sldId id="290" r:id="rId101"/>
    <p:sldId id="282" r:id="rId102"/>
    <p:sldId id="283" r:id="rId103"/>
    <p:sldId id="284" r:id="rId104"/>
    <p:sldId id="402" r:id="rId105"/>
    <p:sldId id="386" r:id="rId106"/>
    <p:sldId id="407" r:id="rId107"/>
    <p:sldId id="406" r:id="rId108"/>
    <p:sldId id="405" r:id="rId109"/>
    <p:sldId id="404" r:id="rId110"/>
    <p:sldId id="387" r:id="rId111"/>
    <p:sldId id="403" r:id="rId112"/>
    <p:sldId id="389" r:id="rId113"/>
    <p:sldId id="409" r:id="rId114"/>
    <p:sldId id="259" r:id="rId115"/>
    <p:sldId id="426" r:id="rId116"/>
    <p:sldId id="438" r:id="rId117"/>
    <p:sldId id="428" r:id="rId118"/>
    <p:sldId id="429" r:id="rId119"/>
    <p:sldId id="430" r:id="rId120"/>
    <p:sldId id="431" r:id="rId121"/>
    <p:sldId id="432" r:id="rId122"/>
    <p:sldId id="433" r:id="rId123"/>
    <p:sldId id="434" r:id="rId124"/>
    <p:sldId id="435" r:id="rId125"/>
    <p:sldId id="269" r:id="rId126"/>
    <p:sldId id="439" r:id="rId127"/>
    <p:sldId id="440" r:id="rId128"/>
    <p:sldId id="441" r:id="rId129"/>
    <p:sldId id="442" r:id="rId130"/>
    <p:sldId id="443" r:id="rId131"/>
    <p:sldId id="444" r:id="rId132"/>
    <p:sldId id="445" r:id="rId133"/>
    <p:sldId id="446" r:id="rId134"/>
    <p:sldId id="270" r:id="rId1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60032"/>
    <a:srgbClr val="643200"/>
    <a:srgbClr val="643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247" autoAdjust="0"/>
  </p:normalViewPr>
  <p:slideViewPr>
    <p:cSldViewPr snapToGrid="0">
      <p:cViewPr varScale="1">
        <p:scale>
          <a:sx n="57" d="100"/>
          <a:sy n="57" d="100"/>
        </p:scale>
        <p:origin x="14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18432-378F-4815-8A90-7A5E59238DC6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FC1F8-B4A3-48E0-A5DB-A7E570CB2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28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zh-CN" dirty="0" smtClean="0"/>
              <a:t>error C2133: “v”: </a:t>
            </a:r>
            <a:r>
              <a:rPr lang="zh-CN" altLang="es-ES" dirty="0" smtClean="0"/>
              <a:t>未知的大小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44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10128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07623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7759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32902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60759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75419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65293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59161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099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61551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987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60332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67982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39637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99043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52429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48021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2091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0143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23756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2969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852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05118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29417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331474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3714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37224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587153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320339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61516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15552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94518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098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8970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5531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0582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雨课堂</a:t>
            </a:r>
            <a:r>
              <a:rPr lang="en-US" altLang="zh-CN" dirty="0" smtClean="0"/>
              <a:t>(</a:t>
            </a:r>
            <a:r>
              <a:rPr lang="zh-CN" altLang="en-US" dirty="0" smtClean="0"/>
              <a:t>语音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页</a:t>
            </a:r>
            <a:r>
              <a:rPr lang="en-US" altLang="zh-CN" dirty="0" smtClean="0"/>
              <a:t>)</a:t>
            </a:r>
            <a:r>
              <a:rPr lang="zh-CN" altLang="en-US" dirty="0" smtClean="0"/>
              <a:t>习题页码</a:t>
            </a:r>
            <a:r>
              <a:rPr lang="en-US" altLang="zh-CN" dirty="0" smtClean="0"/>
              <a:t>: 1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_</a:t>
            </a:r>
            <a:r>
              <a:rPr lang="zh-CN" altLang="en-US" dirty="0" smtClean="0"/>
              <a:t>不计结尾</a:t>
            </a:r>
            <a:r>
              <a:rPr lang="en-US" altLang="zh-CN" smtClean="0"/>
              <a:t>_71</a:t>
            </a:r>
            <a:r>
              <a:rPr lang="zh-CN" altLang="en-US" smtClean="0"/>
              <a:t>分钟</a:t>
            </a:r>
            <a:r>
              <a:rPr lang="en-US" altLang="zh-CN" dirty="0" smtClean="0"/>
              <a:t>_1</a:t>
            </a:r>
            <a:r>
              <a:rPr lang="zh-CN" altLang="en-US" dirty="0" smtClean="0"/>
              <a:t>道题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307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84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661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129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069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683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71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57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548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746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74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123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156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9018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5861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4485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776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815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478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7076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2387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0815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5403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197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2140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2834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2606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36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11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4770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433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384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2607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8170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2045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5339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1166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8045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345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735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2273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1689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511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567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110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447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标红处对比下一页的函数</a:t>
            </a:r>
            <a:r>
              <a:rPr lang="en-US" altLang="zh-CN" sz="1200" dirty="0" smtClean="0"/>
              <a:t>: 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append(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s, 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607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标红处对比上一页的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: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append(</a:t>
            </a:r>
            <a:r>
              <a:rPr lang="en-US" altLang="zh-CN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p,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193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9060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383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216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3612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44054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1898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965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2403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3408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8595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2349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275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7798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736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07593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16440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76472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02489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47547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39570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7252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25396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14359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9896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16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05279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7282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79500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04169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50130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14523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72860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9722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97328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89657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261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8018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17153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79534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79180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70007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1843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17853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1287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3708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24445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12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礼堂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5365750"/>
            <a:ext cx="49276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二校门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CF7"/>
              </a:clrFrom>
              <a:clrTo>
                <a:srgbClr val="FFFC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4950"/>
            <a:ext cx="2349500" cy="281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未标题-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22375"/>
            <a:ext cx="9144000" cy="1978025"/>
          </a:xfrm>
        </p:spPr>
        <p:txBody>
          <a:bodyPr anchor="ctr" anchorCtr="1">
            <a:normAutofit/>
          </a:bodyPr>
          <a:lstStyle>
            <a:lvl1pPr algn="ctr">
              <a:lnSpc>
                <a:spcPct val="100000"/>
              </a:lnSpc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3457576"/>
            <a:ext cx="9134475" cy="2228849"/>
          </a:xfrm>
        </p:spPr>
        <p:txBody>
          <a:bodyPr anchor="ctr" anchorCtr="1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DEACD8-9172-4BE0-BF69-3AE0805BDBD3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7" descr="line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0400"/>
            <a:ext cx="91440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6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63" y="1457325"/>
            <a:ext cx="8220075" cy="4899026"/>
          </a:xfrm>
        </p:spPr>
        <p:txBody>
          <a:bodyPr/>
          <a:lstStyle>
            <a:lvl1pPr algn="just">
              <a:lnSpc>
                <a:spcPct val="100000"/>
              </a:lnSpc>
              <a:defRPr/>
            </a:lvl1pPr>
            <a:lvl2pPr algn="just">
              <a:lnSpc>
                <a:spcPct val="100000"/>
              </a:lnSpc>
              <a:defRPr/>
            </a:lvl2pPr>
            <a:lvl3pPr algn="just">
              <a:lnSpc>
                <a:spcPct val="100000"/>
              </a:lnSpc>
              <a:defRPr/>
            </a:lvl3pPr>
            <a:lvl4pPr algn="just">
              <a:lnSpc>
                <a:spcPct val="100000"/>
              </a:lnSpc>
              <a:defRPr/>
            </a:lvl4pPr>
            <a:lvl5pPr indent="-360000" algn="just"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5F219A-EC9F-4AD0-8836-930323F9B309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085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495425"/>
            <a:ext cx="4171950" cy="486092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95425"/>
            <a:ext cx="4171950" cy="486092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447BA2-8023-4328-A0D3-EFC07578AF05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0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0"/>
            <a:ext cx="9134475" cy="13255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1476375"/>
            <a:ext cx="4136232" cy="68580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950" y="2162175"/>
            <a:ext cx="4136232" cy="419417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76375"/>
            <a:ext cx="4210050" cy="68580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62175"/>
            <a:ext cx="4210050" cy="419417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97D390-4981-4C1B-8A15-A9E8E3A66C1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468E9D-8419-4880-8ABF-88061BF02419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08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0AD369-3878-466E-B0E4-E63B1EDFA93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4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7915FB-6CAD-4951-A6AF-05083E3AC695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8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lnSpc>
                <a:spcPct val="100000"/>
              </a:lnSpc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D53CB-848F-46E8-8BC9-4FE1CCE42B3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52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963" y="1328739"/>
            <a:ext cx="8220075" cy="5027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000" b="1" i="0" kern="1200" baseline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</a:lstStyle>
          <a:p>
            <a:fld id="{1C282504-39BA-4F69-8195-55F9ED95D3DB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399" y="6356351"/>
            <a:ext cx="5019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000" b="1" i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7707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000" b="1" i="0" kern="1200" baseline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</a:lstStyle>
          <a:p>
            <a:fld id="{AB393D56-620A-4FA6-AFE0-8A286AD08B3F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8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70" r:id="rId7"/>
    <p:sldLayoutId id="2147483671" r:id="rId8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"/>
        <a:defRPr lang="zh-CN" altLang="en-US" sz="2800" b="1" i="0" kern="1200" baseline="0" dirty="0" smtClean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1pPr>
      <a:lvl2pPr marL="540000" indent="-2700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"/>
        <a:defRPr lang="zh-CN" altLang="en-US" sz="2600" b="1" i="0" kern="1200" baseline="0" dirty="0" smtClean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2pPr>
      <a:lvl3pPr marL="809625" indent="-2700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"/>
        <a:defRPr lang="zh-CN" altLang="en-US" sz="2500" b="1" i="0" kern="1200" baseline="0" dirty="0" smtClean="0">
          <a:solidFill>
            <a:srgbClr val="643264"/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3pPr>
      <a:lvl4pPr marL="1162050" indent="-352425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"/>
        <a:defRPr lang="zh-CN" altLang="en-US" sz="2400" b="1" i="0" kern="1200" baseline="0" dirty="0" smtClean="0">
          <a:solidFill>
            <a:srgbClr val="960032"/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4pPr>
      <a:lvl5pPr marL="1438275" indent="-36195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"/>
        <a:defRPr lang="en-US" altLang="en-US" sz="2400" b="1" i="0" kern="1200" baseline="0" dirty="0">
          <a:solidFill>
            <a:srgbClr val="643200"/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6.tmp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本课程采用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219A-EC9F-4AD0-8836-930323F9B309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93CD6244-59FA-48DB-B6C7-5D03B29020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37" y="459440"/>
            <a:ext cx="1600204" cy="50417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45A83C2-4C6C-40EF-9115-166580DD2CEC}"/>
              </a:ext>
            </a:extLst>
          </p:cNvPr>
          <p:cNvSpPr/>
          <p:nvPr/>
        </p:nvSpPr>
        <p:spPr>
          <a:xfrm>
            <a:off x="395786" y="2206836"/>
            <a:ext cx="2954656" cy="19306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gradFill>
                  <a:gsLst>
                    <a:gs pos="0">
                      <a:srgbClr val="639EF4"/>
                    </a:gs>
                    <a:gs pos="100000">
                      <a:srgbClr val="00B050">
                        <a:lumMod val="99000"/>
                      </a:srgbClr>
                    </a:gs>
                  </a:gsLst>
                  <a:lin ang="72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本次直播是</a:t>
            </a:r>
            <a:endParaRPr lang="en-US" altLang="zh-CN" sz="3200" b="1" dirty="0">
              <a:gradFill>
                <a:gsLst>
                  <a:gs pos="0">
                    <a:srgbClr val="639EF4"/>
                  </a:gs>
                  <a:gs pos="100000">
                    <a:srgbClr val="00B050">
                      <a:lumMod val="99000"/>
                    </a:srgbClr>
                  </a:gs>
                </a:gsLst>
                <a:lin ang="7200000" scaled="0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5400" b="1" dirty="0">
                <a:gradFill>
                  <a:gsLst>
                    <a:gs pos="0">
                      <a:srgbClr val="639EF4"/>
                    </a:gs>
                    <a:gs pos="100000">
                      <a:srgbClr val="00B050">
                        <a:lumMod val="99000"/>
                      </a:srgbClr>
                    </a:gs>
                  </a:gsLst>
                  <a:lin ang="72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视频直播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908804" y="5163738"/>
            <a:ext cx="1928620" cy="852621"/>
          </a:xfrm>
          <a:prstGeom prst="rect">
            <a:avLst/>
          </a:prstGeom>
          <a:solidFill>
            <a:srgbClr val="FFFF99"/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请登陆雨课堂签到。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908804" y="4147461"/>
            <a:ext cx="1928620" cy="852621"/>
          </a:xfrm>
          <a:prstGeom prst="rect">
            <a:avLst/>
          </a:prstGeom>
          <a:solidFill>
            <a:srgbClr val="FFFF99"/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9:50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正式开始上课。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92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获取字符系列类型</a:t>
            </a:r>
            <a:r>
              <a:rPr lang="zh-CN" altLang="en-US" dirty="0" smtClean="0"/>
              <a:t>数据占用的字节数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(char)="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wchar_t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)="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wchar_t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(char16_t)="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char16_t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(char32_t)="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char32_t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getchar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  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表明程序运行成功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6496394" y="1879146"/>
            <a:ext cx="2185644" cy="1040549"/>
          </a:xfrm>
          <a:prstGeom prst="borderCallout2">
            <a:avLst>
              <a:gd name="adj1" fmla="val 100324"/>
              <a:gd name="adj2" fmla="val 99165"/>
              <a:gd name="adj3" fmla="val 194292"/>
              <a:gd name="adj4" fmla="val 99457"/>
              <a:gd name="adj5" fmla="val 276099"/>
              <a:gd name="adj6" fmla="val 99247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ea typeface="楷体_GB2312" pitchFamily="49" charset="-122"/>
              </a:rPr>
              <a:t>在</a:t>
            </a:r>
            <a:r>
              <a:rPr lang="zh-CN" altLang="en-US" sz="2000" dirty="0" smtClean="0">
                <a:solidFill>
                  <a:srgbClr val="FF0000"/>
                </a:solidFill>
                <a:ea typeface="楷体_GB2312" pitchFamily="49" charset="-122"/>
              </a:rPr>
              <a:t>不同</a:t>
            </a:r>
            <a:r>
              <a:rPr lang="zh-CN" altLang="en-US" sz="2000" dirty="0" smtClean="0">
                <a:ea typeface="楷体_GB2312" pitchFamily="49" charset="-122"/>
              </a:rPr>
              <a:t>的计算机平台上输出结果有可能会</a:t>
            </a:r>
            <a:r>
              <a:rPr lang="zh-CN" altLang="en-US" sz="2000" dirty="0" smtClean="0">
                <a:solidFill>
                  <a:srgbClr val="FF0000"/>
                </a:solidFill>
                <a:ea typeface="楷体_GB2312" pitchFamily="49" charset="-122"/>
              </a:rPr>
              <a:t>不同</a:t>
            </a:r>
            <a:r>
              <a:rPr lang="zh-CN" altLang="en-US" sz="2000" dirty="0" smtClean="0">
                <a:ea typeface="楷体_GB2312" pitchFamily="49" charset="-122"/>
              </a:rPr>
              <a:t>。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187547" y="4772549"/>
            <a:ext cx="2494491" cy="1583801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spcBef>
                <a:spcPct val="0"/>
              </a:spcBef>
              <a:buFontTx/>
              <a:buNone/>
            </a:pPr>
            <a:r>
              <a:rPr lang="zh-CN" altLang="pt-BR" sz="20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20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20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 err="1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sizeof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(char)=1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 err="1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sizeof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wchar_t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)=2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 err="1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sizeof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(char16_t)=2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 err="1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sizeof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(char32_t)=4</a:t>
            </a:r>
          </a:p>
        </p:txBody>
      </p:sp>
    </p:spTree>
    <p:extLst>
      <p:ext uri="{BB962C8B-B14F-4D97-AF65-F5344CB8AC3E}">
        <p14:creationId xmlns:p14="http://schemas.microsoft.com/office/powerpoint/2010/main" val="21277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测试类</a:t>
            </a:r>
            <a:r>
              <a:rPr lang="en-US" altLang="zh-CN" sz="2800" dirty="0"/>
              <a:t>: </a:t>
            </a:r>
            <a:r>
              <a:rPr lang="zh-CN" altLang="en-US" sz="2800" dirty="0"/>
              <a:t>文件名</a:t>
            </a:r>
            <a:r>
              <a:rPr lang="en-US" altLang="zh-CN" sz="2800" dirty="0"/>
              <a:t>(</a:t>
            </a:r>
            <a:r>
              <a:rPr lang="en-US" altLang="zh-CN" sz="2800" dirty="0" err="1"/>
              <a:t>CP_IntByStringTest.h</a:t>
            </a:r>
            <a:r>
              <a:rPr lang="en-US" altLang="zh-CN" sz="2800" dirty="0"/>
              <a:t>), </a:t>
            </a:r>
            <a:r>
              <a:rPr lang="zh-CN" altLang="en-US" sz="2800" dirty="0"/>
              <a:t>开发者</a:t>
            </a:r>
            <a:r>
              <a:rPr lang="en-US" altLang="zh-CN" sz="2800" dirty="0"/>
              <a:t>(</a:t>
            </a:r>
            <a:r>
              <a:rPr lang="zh-CN" altLang="en-US" sz="2800" dirty="0"/>
              <a:t>雍俊海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ifndef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CP_INTBYSTRINGTEST_H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CP_INTBYSTRINGTEST_H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#include "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CP_IntByStringTest.h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CP_IntByString.h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CP_IntByStringTest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m_input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输入的字符串。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CP_IntByString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转换后得到的超长整数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mb_run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CP_IntByStringTest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endif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100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8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测试类</a:t>
            </a:r>
            <a:r>
              <a:rPr lang="en-US" altLang="zh-CN" sz="2800" dirty="0"/>
              <a:t>: </a:t>
            </a:r>
            <a:r>
              <a:rPr lang="zh-CN" altLang="en-US" sz="2800" dirty="0"/>
              <a:t>文件名</a:t>
            </a:r>
            <a:r>
              <a:rPr lang="en-US" altLang="zh-CN" sz="2800" dirty="0"/>
              <a:t>(CP_IntByStringTest.cpp), </a:t>
            </a:r>
            <a:r>
              <a:rPr lang="zh-CN" altLang="en-US" sz="2800" dirty="0"/>
              <a:t>开发者</a:t>
            </a:r>
            <a:r>
              <a:rPr lang="en-US" altLang="zh-CN" sz="2800" dirty="0"/>
              <a:t>(</a:t>
            </a:r>
            <a:r>
              <a:rPr lang="zh-CN" altLang="en-US" sz="2800" dirty="0"/>
              <a:t>雍俊海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CP_IntByStringTest.h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CP_IntByStringTest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mb_run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buffer[100];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请输入一个整数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buffer[0] = 0;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cin.getline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(buffer, 100);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m_input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buffer;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m_int.mb_setValue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m_input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m_int.mb_show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"\n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该整数转换后为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CP_IntByStringTest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的成员函数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mb_run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101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9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文件名</a:t>
            </a:r>
            <a:r>
              <a:rPr lang="en-US" altLang="zh-CN" sz="3200" dirty="0"/>
              <a:t>(CP_IntByStringMain.cpp), </a:t>
            </a:r>
            <a:r>
              <a:rPr lang="zh-CN" altLang="en-US" sz="3200" dirty="0"/>
              <a:t>开发者</a:t>
            </a:r>
            <a:r>
              <a:rPr lang="en-US" altLang="zh-CN" sz="3200" dirty="0"/>
              <a:t>(</a:t>
            </a:r>
            <a:r>
              <a:rPr lang="zh-CN" altLang="en-US" sz="3200" dirty="0"/>
              <a:t>雍俊海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CP_IntByStringTest.h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 ])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CP_IntByStringTest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t.mb_run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暂停住控制台窗口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表明程序运行成功</a:t>
            </a:r>
            <a:endParaRPr lang="en-US" altLang="zh-CN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102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88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1</a:t>
            </a:r>
          </a:p>
          <a:p>
            <a:pPr marL="581025" lvl="2" indent="0">
              <a:buNone/>
            </a:pPr>
            <a:r>
              <a:rPr lang="zh-CN" altLang="en-US" dirty="0"/>
              <a:t>请输入一个整数</a:t>
            </a:r>
            <a:r>
              <a:rPr lang="en-US" altLang="zh-CN" dirty="0"/>
              <a:t>: abc123def456</a:t>
            </a:r>
          </a:p>
          <a:p>
            <a:pPr marL="581025" lvl="2" indent="0">
              <a:buNone/>
            </a:pPr>
            <a:r>
              <a:rPr lang="zh-CN" altLang="en-US" dirty="0" smtClean="0"/>
              <a:t>该</a:t>
            </a:r>
            <a:r>
              <a:rPr lang="zh-CN" altLang="en-US" dirty="0"/>
              <a:t>整数转换后为</a:t>
            </a:r>
            <a:r>
              <a:rPr lang="en-US" altLang="zh-CN" dirty="0"/>
              <a:t>: 123456</a:t>
            </a:r>
          </a:p>
          <a:p>
            <a:r>
              <a:rPr lang="zh-CN" altLang="en-US" dirty="0" smtClean="0"/>
              <a:t>运行案例</a:t>
            </a:r>
            <a:r>
              <a:rPr lang="en-US" altLang="zh-CN" dirty="0" smtClean="0"/>
              <a:t>2</a:t>
            </a:r>
          </a:p>
          <a:p>
            <a:pPr marL="581025" lvl="2" indent="0">
              <a:buNone/>
            </a:pPr>
            <a:r>
              <a:rPr lang="zh-CN" altLang="en-US" dirty="0"/>
              <a:t>请输入一个整数</a:t>
            </a:r>
            <a:r>
              <a:rPr lang="en-US" altLang="zh-CN" dirty="0"/>
              <a:t>: +---00123456</a:t>
            </a:r>
          </a:p>
          <a:p>
            <a:pPr marL="581025" lvl="2" indent="0">
              <a:buNone/>
            </a:pPr>
            <a:r>
              <a:rPr lang="zh-CN" altLang="en-US" dirty="0" smtClean="0"/>
              <a:t>该</a:t>
            </a:r>
            <a:r>
              <a:rPr lang="zh-CN" altLang="en-US" dirty="0"/>
              <a:t>整数转换后为</a:t>
            </a:r>
            <a:r>
              <a:rPr lang="en-US" altLang="zh-CN" dirty="0"/>
              <a:t>: -123456</a:t>
            </a:r>
            <a:endParaRPr lang="en-US" altLang="zh-CN" dirty="0" smtClean="0"/>
          </a:p>
          <a:p>
            <a:r>
              <a:rPr lang="zh-CN" altLang="en-US" dirty="0" smtClean="0"/>
              <a:t>运行案例</a:t>
            </a:r>
            <a:r>
              <a:rPr lang="en-US" altLang="zh-CN" dirty="0" smtClean="0"/>
              <a:t>3</a:t>
            </a:r>
          </a:p>
          <a:p>
            <a:pPr marL="581025" lvl="2" indent="0">
              <a:buNone/>
            </a:pPr>
            <a:r>
              <a:rPr lang="zh-CN" altLang="en-US" dirty="0"/>
              <a:t>请输入一个整数</a:t>
            </a:r>
            <a:r>
              <a:rPr lang="en-US" altLang="zh-CN" dirty="0"/>
              <a:t>:</a:t>
            </a:r>
          </a:p>
          <a:p>
            <a:pPr marL="581025" lvl="2" indent="0">
              <a:buNone/>
            </a:pPr>
            <a:r>
              <a:rPr lang="zh-CN" altLang="en-US" dirty="0" smtClean="0"/>
              <a:t>该</a:t>
            </a:r>
            <a:r>
              <a:rPr lang="zh-CN" altLang="en-US" dirty="0"/>
              <a:t>整数转换后为</a:t>
            </a:r>
            <a:r>
              <a:rPr lang="en-US" altLang="zh-CN" dirty="0"/>
              <a:t>: 0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103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6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本章总体纲要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0" y="1457325"/>
            <a:ext cx="6015038" cy="4899026"/>
          </a:xfrm>
        </p:spPr>
        <p:txBody>
          <a:bodyPr>
            <a:normAutofit/>
          </a:bodyPr>
          <a:lstStyle/>
          <a:p>
            <a:r>
              <a:rPr lang="zh-CN" altLang="en-US" dirty="0"/>
              <a:t>字符系列类型</a:t>
            </a:r>
          </a:p>
          <a:p>
            <a:r>
              <a:rPr lang="zh-CN" altLang="en-US" dirty="0"/>
              <a:t>字符数组形式的字符串</a:t>
            </a:r>
          </a:p>
          <a:p>
            <a:r>
              <a:rPr lang="zh-CN" altLang="en-US" dirty="0"/>
              <a:t>字符串类</a:t>
            </a:r>
          </a:p>
          <a:p>
            <a:r>
              <a:rPr lang="zh-CN" altLang="en-US" dirty="0"/>
              <a:t>超长整数案例</a:t>
            </a:r>
          </a:p>
          <a:p>
            <a:r>
              <a:rPr lang="zh-CN" altLang="en-US" dirty="0" smtClean="0"/>
              <a:t>复习</a:t>
            </a:r>
            <a:endParaRPr lang="en-US" altLang="zh-CN" dirty="0" smtClean="0"/>
          </a:p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104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31775" y="3505200"/>
          <a:ext cx="1978025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" name="剪辑" r:id="rId4" imgW="2309813" imgH="3176588" progId="MS_ClipArt_Gallery.2">
                  <p:embed/>
                </p:oleObj>
              </mc:Choice>
              <mc:Fallback>
                <p:oleObj name="剪辑" r:id="rId4" imgW="2309813" imgH="317658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505200"/>
                        <a:ext cx="1978025" cy="2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209800" y="3787577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37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复习练习题</a:t>
            </a:r>
            <a:r>
              <a:rPr lang="en-US" altLang="zh-CN" dirty="0"/>
              <a:t>(</a:t>
            </a:r>
            <a:r>
              <a:rPr lang="zh-CN" altLang="en-US" dirty="0"/>
              <a:t>不用交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3275" indent="-803275">
              <a:buNone/>
            </a:pPr>
            <a:r>
              <a:rPr lang="en-US" altLang="zh-CN" dirty="0"/>
              <a:t>10.1		</a:t>
            </a:r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标准规定</a:t>
            </a:r>
            <a:r>
              <a:rPr lang="en-US" altLang="zh-CN" dirty="0"/>
              <a:t>char</a:t>
            </a:r>
            <a:r>
              <a:rPr lang="zh-CN" altLang="en-US" dirty="0"/>
              <a:t>类型的数据占用多少个字节</a:t>
            </a:r>
            <a:r>
              <a:rPr lang="en-US" altLang="zh-CN" dirty="0"/>
              <a:t>?</a:t>
            </a:r>
          </a:p>
          <a:p>
            <a:pPr marL="803275" indent="-803275">
              <a:buNone/>
            </a:pPr>
            <a:r>
              <a:rPr lang="en-US" altLang="zh-CN" dirty="0"/>
              <a:t>10.2	</a:t>
            </a:r>
            <a:r>
              <a:rPr lang="zh-CN" altLang="en-US" dirty="0"/>
              <a:t>什么是窄字符</a:t>
            </a:r>
            <a:r>
              <a:rPr lang="en-US" altLang="zh-CN" dirty="0"/>
              <a:t>? </a:t>
            </a:r>
            <a:r>
              <a:rPr lang="zh-CN" altLang="en-US" dirty="0"/>
              <a:t>什么是宽字符</a:t>
            </a:r>
            <a:r>
              <a:rPr lang="en-US" altLang="zh-CN" dirty="0"/>
              <a:t>?</a:t>
            </a:r>
          </a:p>
          <a:p>
            <a:pPr marL="803275" indent="-803275">
              <a:buNone/>
            </a:pPr>
            <a:r>
              <a:rPr lang="en-US" altLang="zh-CN" dirty="0"/>
              <a:t>10.3	</a:t>
            </a:r>
            <a:r>
              <a:rPr lang="zh-CN" altLang="en-US" dirty="0"/>
              <a:t>简述什么是字符集。</a:t>
            </a:r>
          </a:p>
          <a:p>
            <a:pPr marL="803275" indent="-803275">
              <a:buNone/>
            </a:pPr>
            <a:r>
              <a:rPr lang="en-US" altLang="zh-CN" dirty="0" smtClean="0"/>
              <a:t>10.4</a:t>
            </a:r>
            <a:r>
              <a:rPr lang="en-US" altLang="zh-CN" dirty="0"/>
              <a:t>	</a:t>
            </a:r>
            <a:r>
              <a:rPr lang="zh-CN" altLang="en-US" dirty="0"/>
              <a:t>常用的字符集有哪些</a:t>
            </a:r>
            <a:r>
              <a:rPr lang="en-US" altLang="zh-CN" dirty="0"/>
              <a:t>?</a:t>
            </a:r>
          </a:p>
          <a:p>
            <a:pPr marL="803275" indent="-803275">
              <a:buNone/>
            </a:pPr>
            <a:r>
              <a:rPr lang="en-US" altLang="zh-CN" dirty="0" smtClean="0"/>
              <a:t>10.5</a:t>
            </a:r>
            <a:r>
              <a:rPr lang="en-US" altLang="zh-CN" dirty="0"/>
              <a:t>	</a:t>
            </a:r>
            <a:r>
              <a:rPr lang="zh-CN" altLang="en-US" dirty="0"/>
              <a:t>请写出在控制台窗口输出每个</a:t>
            </a:r>
            <a:r>
              <a:rPr lang="en-US" altLang="zh-CN" dirty="0"/>
              <a:t>char16_t</a:t>
            </a:r>
            <a:r>
              <a:rPr lang="zh-CN" altLang="en-US" dirty="0"/>
              <a:t>类型的数据占用字节数的语句。</a:t>
            </a:r>
          </a:p>
          <a:p>
            <a:pPr marL="803275" indent="-803275">
              <a:buNone/>
            </a:pPr>
            <a:r>
              <a:rPr lang="en-US" altLang="zh-CN" dirty="0" smtClean="0"/>
              <a:t>10.6</a:t>
            </a:r>
            <a:r>
              <a:rPr lang="en-US" altLang="zh-CN" dirty="0"/>
              <a:t>		</a:t>
            </a:r>
            <a:r>
              <a:rPr lang="zh-CN" altLang="en-US" dirty="0" smtClean="0"/>
              <a:t>字符</a:t>
            </a:r>
            <a:r>
              <a:rPr lang="zh-CN" altLang="en-US" dirty="0"/>
              <a:t>系列类型字面常量的前缀部分分别是什么</a:t>
            </a:r>
            <a:r>
              <a:rPr lang="en-US" altLang="zh-CN" dirty="0"/>
              <a:t>? </a:t>
            </a:r>
            <a:r>
              <a:rPr lang="zh-CN" altLang="en-US" dirty="0"/>
              <a:t>相应的含义又分别是什么</a:t>
            </a:r>
            <a:r>
              <a:rPr lang="en-US" altLang="zh-CN" dirty="0"/>
              <a:t>?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105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2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复习练习题</a:t>
            </a:r>
            <a:r>
              <a:rPr lang="en-US" altLang="zh-CN" dirty="0"/>
              <a:t>(</a:t>
            </a:r>
            <a:r>
              <a:rPr lang="zh-CN" altLang="en-US" dirty="0"/>
              <a:t>不用交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803275" indent="-803275">
              <a:buNone/>
            </a:pPr>
            <a:r>
              <a:rPr lang="en-US" altLang="zh-CN" dirty="0" smtClean="0"/>
              <a:t>10.7</a:t>
            </a:r>
            <a:r>
              <a:rPr lang="en-US" altLang="zh-CN" dirty="0"/>
              <a:t>	</a:t>
            </a:r>
            <a:r>
              <a:rPr lang="zh-CN" altLang="en-US" dirty="0"/>
              <a:t>各种字符系列类型数据对应的标准输入和标准输出分别是什么</a:t>
            </a:r>
            <a:r>
              <a:rPr lang="en-US" altLang="zh-CN" dirty="0"/>
              <a:t>?</a:t>
            </a:r>
          </a:p>
          <a:p>
            <a:pPr marL="803275" indent="-803275">
              <a:buNone/>
            </a:pPr>
            <a:r>
              <a:rPr lang="en-US" altLang="zh-CN" dirty="0" smtClean="0"/>
              <a:t>10.8</a:t>
            </a:r>
            <a:r>
              <a:rPr lang="en-US" altLang="zh-CN" dirty="0"/>
              <a:t>	</a:t>
            </a:r>
            <a:r>
              <a:rPr lang="zh-CN" altLang="en-US" dirty="0"/>
              <a:t>给字符系列类型数据赋值有哪些注意事项</a:t>
            </a:r>
            <a:r>
              <a:rPr lang="en-US" altLang="zh-CN" dirty="0"/>
              <a:t>?</a:t>
            </a:r>
          </a:p>
          <a:p>
            <a:pPr marL="803275" indent="-803275">
              <a:buNone/>
            </a:pPr>
            <a:r>
              <a:rPr lang="en-US" altLang="zh-CN" dirty="0" smtClean="0"/>
              <a:t>10.9</a:t>
            </a:r>
            <a:r>
              <a:rPr lang="en-US" altLang="zh-CN" dirty="0"/>
              <a:t>	</a:t>
            </a:r>
            <a:r>
              <a:rPr lang="zh-CN" altLang="en-US" dirty="0"/>
              <a:t>字符数组形式的字符串字面常量的前缀部分分别是什么</a:t>
            </a:r>
            <a:r>
              <a:rPr lang="en-US" altLang="zh-CN" dirty="0"/>
              <a:t>? </a:t>
            </a:r>
            <a:r>
              <a:rPr lang="zh-CN" altLang="en-US" dirty="0"/>
              <a:t>相应的含义又分别是什么</a:t>
            </a:r>
            <a:r>
              <a:rPr lang="en-US" altLang="zh-CN" dirty="0"/>
              <a:t>?</a:t>
            </a:r>
          </a:p>
          <a:p>
            <a:pPr marL="803275" indent="-803275">
              <a:buNone/>
            </a:pPr>
            <a:r>
              <a:rPr lang="en-US" altLang="zh-CN" dirty="0" smtClean="0"/>
              <a:t>10.10</a:t>
            </a:r>
            <a:r>
              <a:rPr lang="en-US" altLang="zh-CN" dirty="0"/>
              <a:t>	</a:t>
            </a:r>
            <a:r>
              <a:rPr lang="zh-CN" altLang="en-US" dirty="0"/>
              <a:t>字符数组形式的窄字符串与宽字符串之间如何进行转换</a:t>
            </a:r>
            <a:r>
              <a:rPr lang="en-US" altLang="zh-CN" dirty="0"/>
              <a:t>?</a:t>
            </a:r>
          </a:p>
          <a:p>
            <a:pPr marL="803275" indent="-803275">
              <a:buNone/>
            </a:pPr>
            <a:r>
              <a:rPr lang="en-US" altLang="zh-CN" dirty="0" smtClean="0"/>
              <a:t>10.11</a:t>
            </a:r>
            <a:r>
              <a:rPr lang="en-US" altLang="zh-CN" dirty="0"/>
              <a:t>	</a:t>
            </a:r>
            <a:r>
              <a:rPr lang="zh-CN" altLang="en-US" dirty="0"/>
              <a:t>在字符串输出与转换中，区域设置的作用是什么</a:t>
            </a:r>
            <a:r>
              <a:rPr lang="en-US" altLang="zh-CN" dirty="0"/>
              <a:t>?</a:t>
            </a:r>
          </a:p>
          <a:p>
            <a:pPr marL="803275" indent="-803275">
              <a:buNone/>
            </a:pPr>
            <a:r>
              <a:rPr lang="en-US" altLang="zh-CN" dirty="0" smtClean="0"/>
              <a:t>10.12</a:t>
            </a:r>
            <a:r>
              <a:rPr lang="en-US" altLang="zh-CN" dirty="0"/>
              <a:t>	C++</a:t>
            </a:r>
            <a:r>
              <a:rPr lang="zh-CN" altLang="en-US" dirty="0"/>
              <a:t>标准定义的字符串类分别有哪些</a:t>
            </a:r>
            <a:r>
              <a:rPr lang="en-US" altLang="zh-CN" dirty="0"/>
              <a:t>?</a:t>
            </a:r>
          </a:p>
          <a:p>
            <a:pPr marL="803275" indent="-803275">
              <a:buNone/>
            </a:pPr>
            <a:r>
              <a:rPr lang="en-US" altLang="zh-CN" dirty="0" smtClean="0"/>
              <a:t>10.13</a:t>
            </a:r>
            <a:r>
              <a:rPr lang="en-US" altLang="zh-CN" dirty="0"/>
              <a:t>	</a:t>
            </a:r>
            <a:r>
              <a:rPr lang="zh-CN" altLang="en-US" dirty="0"/>
              <a:t>如何输出字符串类实例对象</a:t>
            </a:r>
            <a:r>
              <a:rPr lang="en-US" altLang="zh-CN" dirty="0"/>
              <a:t>?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106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复习练习题</a:t>
            </a:r>
            <a:r>
              <a:rPr lang="en-US" altLang="zh-CN" dirty="0"/>
              <a:t>(</a:t>
            </a:r>
            <a:r>
              <a:rPr lang="zh-CN" altLang="en-US" dirty="0"/>
              <a:t>不用交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3275" indent="-803275">
              <a:buNone/>
            </a:pPr>
            <a:r>
              <a:rPr lang="en-US" altLang="zh-CN" dirty="0" smtClean="0"/>
              <a:t>10.14</a:t>
            </a:r>
            <a:r>
              <a:rPr lang="en-US" altLang="zh-CN" dirty="0"/>
              <a:t>	</a:t>
            </a:r>
            <a:r>
              <a:rPr lang="zh-CN" altLang="en-US" dirty="0"/>
              <a:t>字符串类形式的宽字符串与多字节字符串之间如何进行转换</a:t>
            </a:r>
            <a:r>
              <a:rPr lang="en-US" altLang="zh-CN" dirty="0"/>
              <a:t>?</a:t>
            </a:r>
          </a:p>
          <a:p>
            <a:pPr marL="803275" indent="-803275">
              <a:buNone/>
            </a:pPr>
            <a:r>
              <a:rPr lang="en-US" altLang="zh-CN" dirty="0" smtClean="0"/>
              <a:t>10.15</a:t>
            </a:r>
            <a:r>
              <a:rPr lang="zh-CN" altLang="en-US" dirty="0" smtClean="0"/>
              <a:t>字符串</a:t>
            </a:r>
            <a:r>
              <a:rPr lang="zh-CN" altLang="en-US" dirty="0"/>
              <a:t>类有哪些常用的构造函数</a:t>
            </a:r>
            <a:r>
              <a:rPr lang="en-US" altLang="zh-CN" dirty="0"/>
              <a:t>? </a:t>
            </a:r>
            <a:r>
              <a:rPr lang="zh-CN" altLang="en-US" dirty="0"/>
              <a:t>请举例说明。</a:t>
            </a:r>
          </a:p>
          <a:p>
            <a:pPr marL="803275" indent="-803275">
              <a:buNone/>
            </a:pPr>
            <a:r>
              <a:rPr lang="en-US" altLang="zh-CN" dirty="0" smtClean="0"/>
              <a:t>10.16</a:t>
            </a:r>
            <a:r>
              <a:rPr lang="en-US" altLang="zh-CN" dirty="0"/>
              <a:t>	</a:t>
            </a:r>
            <a:r>
              <a:rPr lang="zh-CN" altLang="en-US" dirty="0"/>
              <a:t>允许赋值的正向迭代器有哪些</a:t>
            </a:r>
            <a:r>
              <a:rPr lang="en-US" altLang="zh-CN" dirty="0"/>
              <a:t>?</a:t>
            </a:r>
          </a:p>
          <a:p>
            <a:pPr marL="803275" indent="-803275">
              <a:buNone/>
            </a:pPr>
            <a:r>
              <a:rPr lang="en-US" altLang="zh-CN" dirty="0" smtClean="0"/>
              <a:t>10.17</a:t>
            </a:r>
            <a:r>
              <a:rPr lang="zh-CN" altLang="en-US" dirty="0" smtClean="0"/>
              <a:t>只读</a:t>
            </a:r>
            <a:r>
              <a:rPr lang="zh-CN" altLang="en-US" dirty="0"/>
              <a:t>的正向迭代器有哪些</a:t>
            </a:r>
            <a:r>
              <a:rPr lang="en-US" altLang="zh-CN" dirty="0"/>
              <a:t>?</a:t>
            </a:r>
          </a:p>
          <a:p>
            <a:pPr marL="803275" indent="-803275">
              <a:buNone/>
            </a:pPr>
            <a:r>
              <a:rPr lang="en-US" altLang="zh-CN" dirty="0" smtClean="0"/>
              <a:t>10.18</a:t>
            </a:r>
            <a:r>
              <a:rPr lang="en-US" altLang="zh-CN" dirty="0"/>
              <a:t>	</a:t>
            </a:r>
            <a:r>
              <a:rPr lang="zh-CN" altLang="en-US" dirty="0"/>
              <a:t>允许赋值的正向迭代器与只读的正向迭代器的区别点是什么</a:t>
            </a:r>
            <a:r>
              <a:rPr lang="en-US" altLang="zh-CN" dirty="0"/>
              <a:t>?</a:t>
            </a:r>
          </a:p>
          <a:p>
            <a:pPr marL="803275" indent="-803275">
              <a:buNone/>
            </a:pPr>
            <a:r>
              <a:rPr lang="en-US" altLang="zh-CN" dirty="0" smtClean="0"/>
              <a:t>10.19</a:t>
            </a:r>
            <a:r>
              <a:rPr lang="zh-CN" altLang="en-US" dirty="0" smtClean="0"/>
              <a:t>字符串</a:t>
            </a:r>
            <a:r>
              <a:rPr lang="zh-CN" altLang="en-US" dirty="0"/>
              <a:t>的容量与长度的含义与区别分别是什么</a:t>
            </a:r>
            <a:r>
              <a:rPr lang="en-US" altLang="zh-CN" dirty="0"/>
              <a:t>?</a:t>
            </a:r>
          </a:p>
          <a:p>
            <a:pPr marL="803275" indent="-803275">
              <a:buNone/>
            </a:pPr>
            <a:r>
              <a:rPr lang="en-US" altLang="zh-CN" dirty="0" smtClean="0"/>
              <a:t>10.20</a:t>
            </a:r>
            <a:r>
              <a:rPr lang="en-US" altLang="zh-CN" dirty="0"/>
              <a:t>	</a:t>
            </a:r>
            <a:r>
              <a:rPr lang="zh-CN" altLang="en-US" dirty="0"/>
              <a:t>哪两个成员函数是用来获取字符串的长度</a:t>
            </a:r>
            <a:r>
              <a:rPr lang="en-US" altLang="zh-CN" dirty="0"/>
              <a:t>?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107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68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复习练习题</a:t>
            </a:r>
            <a:r>
              <a:rPr lang="en-US" altLang="zh-CN" dirty="0"/>
              <a:t>(</a:t>
            </a:r>
            <a:r>
              <a:rPr lang="zh-CN" altLang="en-US" dirty="0"/>
              <a:t>不用交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03275" indent="-803275">
              <a:buNone/>
            </a:pPr>
            <a:r>
              <a:rPr lang="en-US" altLang="zh-CN" dirty="0" smtClean="0"/>
              <a:t>10.21</a:t>
            </a:r>
            <a:r>
              <a:rPr lang="en-US" altLang="zh-CN" dirty="0"/>
              <a:t>	</a:t>
            </a:r>
            <a:r>
              <a:rPr lang="zh-CN" altLang="en-US" dirty="0"/>
              <a:t>字符串类的成员函数</a:t>
            </a:r>
            <a:r>
              <a:rPr lang="en-US" altLang="zh-CN" dirty="0" err="1"/>
              <a:t>max_size</a:t>
            </a:r>
            <a:r>
              <a:rPr lang="en-US" altLang="zh-CN" dirty="0"/>
              <a:t>( )</a:t>
            </a:r>
            <a:r>
              <a:rPr lang="zh-CN" altLang="en-US" dirty="0"/>
              <a:t>与</a:t>
            </a:r>
            <a:r>
              <a:rPr lang="en-US" altLang="zh-CN" dirty="0"/>
              <a:t>size( )</a:t>
            </a:r>
            <a:r>
              <a:rPr lang="zh-CN" altLang="en-US" dirty="0"/>
              <a:t>有什么区别</a:t>
            </a:r>
            <a:r>
              <a:rPr lang="en-US" altLang="zh-CN" dirty="0"/>
              <a:t>?</a:t>
            </a:r>
          </a:p>
          <a:p>
            <a:pPr marL="803275" indent="-803275">
              <a:buNone/>
            </a:pPr>
            <a:r>
              <a:rPr lang="en-US" altLang="zh-CN" dirty="0" smtClean="0"/>
              <a:t>10.22</a:t>
            </a:r>
            <a:r>
              <a:rPr lang="en-US" altLang="zh-CN" dirty="0"/>
              <a:t>	</a:t>
            </a:r>
            <a:r>
              <a:rPr lang="zh-CN" altLang="en-US" dirty="0"/>
              <a:t>字符串类的成员函数</a:t>
            </a:r>
            <a:r>
              <a:rPr lang="en-US" altLang="zh-CN" dirty="0"/>
              <a:t>resize</a:t>
            </a:r>
            <a:r>
              <a:rPr lang="zh-CN" altLang="en-US" dirty="0"/>
              <a:t>与</a:t>
            </a:r>
            <a:r>
              <a:rPr lang="en-US" altLang="zh-CN" dirty="0"/>
              <a:t>reserve</a:t>
            </a:r>
            <a:r>
              <a:rPr lang="zh-CN" altLang="en-US" dirty="0"/>
              <a:t>有什么区别</a:t>
            </a:r>
            <a:r>
              <a:rPr lang="en-US" altLang="zh-CN" dirty="0"/>
              <a:t>?</a:t>
            </a:r>
          </a:p>
          <a:p>
            <a:pPr marL="803275" indent="-803275">
              <a:buNone/>
            </a:pPr>
            <a:r>
              <a:rPr lang="en-US" altLang="zh-CN" dirty="0" smtClean="0"/>
              <a:t>10.23</a:t>
            </a:r>
            <a:r>
              <a:rPr lang="en-US" altLang="zh-CN" dirty="0"/>
              <a:t>	</a:t>
            </a:r>
            <a:r>
              <a:rPr lang="zh-CN" altLang="en-US" dirty="0"/>
              <a:t>请简述字符串类的成员函数</a:t>
            </a:r>
            <a:r>
              <a:rPr lang="en-US" altLang="zh-CN" dirty="0"/>
              <a:t>clear</a:t>
            </a:r>
            <a:r>
              <a:rPr lang="zh-CN" altLang="en-US" dirty="0"/>
              <a:t>的功能。</a:t>
            </a:r>
          </a:p>
          <a:p>
            <a:pPr marL="803275" indent="-803275">
              <a:buNone/>
            </a:pPr>
            <a:r>
              <a:rPr lang="en-US" altLang="zh-CN" dirty="0" smtClean="0"/>
              <a:t>10.24</a:t>
            </a:r>
            <a:r>
              <a:rPr lang="en-US" altLang="zh-CN" dirty="0"/>
              <a:t>	</a:t>
            </a:r>
            <a:r>
              <a:rPr lang="zh-CN" altLang="en-US" dirty="0"/>
              <a:t>请简述字符串类的成员函数</a:t>
            </a:r>
            <a:r>
              <a:rPr lang="en-US" altLang="zh-CN" dirty="0"/>
              <a:t>empty</a:t>
            </a:r>
            <a:r>
              <a:rPr lang="zh-CN" altLang="en-US" dirty="0"/>
              <a:t>的功能。</a:t>
            </a:r>
          </a:p>
          <a:p>
            <a:pPr marL="803275" indent="-803275">
              <a:buNone/>
            </a:pPr>
            <a:r>
              <a:rPr lang="en-US" altLang="zh-CN" dirty="0" smtClean="0"/>
              <a:t>10.25</a:t>
            </a:r>
            <a:r>
              <a:rPr lang="en-US" altLang="zh-CN" dirty="0"/>
              <a:t>	</a:t>
            </a:r>
            <a:r>
              <a:rPr lang="zh-CN" altLang="en-US" dirty="0"/>
              <a:t>请简述获取字符串类数据的字符元素有哪些可行的方法。</a:t>
            </a:r>
          </a:p>
          <a:p>
            <a:pPr marL="803275" indent="-803275">
              <a:buNone/>
            </a:pPr>
            <a:r>
              <a:rPr lang="en-US" altLang="zh-CN" dirty="0" smtClean="0"/>
              <a:t>10.26</a:t>
            </a:r>
            <a:r>
              <a:rPr lang="en-US" altLang="zh-CN" dirty="0"/>
              <a:t>	</a:t>
            </a:r>
            <a:r>
              <a:rPr lang="zh-CN" altLang="en-US" dirty="0"/>
              <a:t>请简述往字符串类数据当中添加字符有哪些可行的方法。</a:t>
            </a:r>
          </a:p>
          <a:p>
            <a:pPr marL="803275" indent="-803275">
              <a:buNone/>
            </a:pPr>
            <a:r>
              <a:rPr lang="en-US" altLang="zh-CN" dirty="0" smtClean="0"/>
              <a:t>10.27</a:t>
            </a:r>
            <a:r>
              <a:rPr lang="en-US" altLang="zh-CN" dirty="0"/>
              <a:t>	</a:t>
            </a:r>
            <a:r>
              <a:rPr lang="zh-CN" altLang="en-US" dirty="0"/>
              <a:t>请简述删除在字符串类数据当中的字符有哪些可行的方法。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108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复习练习题</a:t>
            </a:r>
            <a:r>
              <a:rPr lang="en-US" altLang="zh-CN" dirty="0"/>
              <a:t>(</a:t>
            </a:r>
            <a:r>
              <a:rPr lang="zh-CN" altLang="en-US" dirty="0"/>
              <a:t>不用交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3275" indent="-803275">
              <a:buNone/>
            </a:pPr>
            <a:r>
              <a:rPr lang="en-US" altLang="zh-CN" dirty="0" smtClean="0"/>
              <a:t>10.28</a:t>
            </a:r>
            <a:r>
              <a:rPr lang="en-US" altLang="zh-CN" dirty="0"/>
              <a:t>	</a:t>
            </a:r>
            <a:r>
              <a:rPr lang="zh-CN" altLang="en-US" dirty="0"/>
              <a:t>请简述替换在字符串类数据当中的子串有哪些可行的方法。</a:t>
            </a:r>
          </a:p>
          <a:p>
            <a:pPr marL="803275" indent="-803275">
              <a:buNone/>
            </a:pPr>
            <a:r>
              <a:rPr lang="en-US" altLang="zh-CN" dirty="0" smtClean="0"/>
              <a:t>10.29</a:t>
            </a:r>
            <a:r>
              <a:rPr lang="en-US" altLang="zh-CN" dirty="0"/>
              <a:t>	</a:t>
            </a:r>
            <a:r>
              <a:rPr lang="zh-CN" altLang="en-US" dirty="0"/>
              <a:t>请简述查找字符串有哪些可行的方法。</a:t>
            </a:r>
          </a:p>
          <a:p>
            <a:pPr marL="803275" indent="-803275">
              <a:buNone/>
            </a:pPr>
            <a:r>
              <a:rPr lang="en-US" altLang="zh-CN" dirty="0" smtClean="0"/>
              <a:t>10.30</a:t>
            </a:r>
            <a:r>
              <a:rPr lang="en-US" altLang="zh-CN" dirty="0"/>
              <a:t>	</a:t>
            </a:r>
            <a:r>
              <a:rPr lang="zh-CN" altLang="en-US" dirty="0"/>
              <a:t>请简述在字符串类数据当中查找字符有哪些可行的方法。</a:t>
            </a:r>
          </a:p>
          <a:p>
            <a:pPr marL="803275" indent="-803275">
              <a:buNone/>
            </a:pPr>
            <a:r>
              <a:rPr lang="en-US" altLang="zh-CN" dirty="0" smtClean="0"/>
              <a:t>10.31</a:t>
            </a:r>
            <a:r>
              <a:rPr lang="zh-CN" altLang="en-US" dirty="0" smtClean="0"/>
              <a:t>请</a:t>
            </a:r>
            <a:r>
              <a:rPr lang="zh-CN" altLang="en-US" dirty="0"/>
              <a:t>简述获取字符串类数据的子串有哪些可行的方法。</a:t>
            </a:r>
          </a:p>
          <a:p>
            <a:pPr marL="803275" indent="-803275">
              <a:buNone/>
            </a:pPr>
            <a:r>
              <a:rPr lang="en-US" altLang="zh-CN" dirty="0" smtClean="0"/>
              <a:t>10.32</a:t>
            </a:r>
            <a:r>
              <a:rPr lang="en-US" altLang="zh-CN" dirty="0"/>
              <a:t>	</a:t>
            </a:r>
            <a:r>
              <a:rPr lang="zh-CN" altLang="en-US" dirty="0"/>
              <a:t>请简述字符串类的成员函数</a:t>
            </a:r>
            <a:r>
              <a:rPr lang="en-US" altLang="zh-CN" dirty="0"/>
              <a:t>compare</a:t>
            </a:r>
            <a:r>
              <a:rPr lang="zh-CN" altLang="en-US" dirty="0"/>
              <a:t>的功能以及如何比较字符串的大小。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109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字符系列类型字面常量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字符系列类型字面常量的程序代码格式为</a:t>
            </a:r>
          </a:p>
          <a:p>
            <a:pPr marL="311400" lvl="1" indent="0">
              <a:buNone/>
            </a:pPr>
            <a:r>
              <a:rPr lang="zh-CN" altLang="en-US" i="1" dirty="0">
                <a:solidFill>
                  <a:srgbClr val="0000FF"/>
                </a:solidFill>
              </a:rPr>
              <a:t>前缀部分</a:t>
            </a:r>
            <a:r>
              <a:rPr lang="zh-CN" altLang="en-US" i="1" dirty="0">
                <a:solidFill>
                  <a:srgbClr val="960032"/>
                </a:solidFill>
              </a:rPr>
              <a:t>核心部分</a:t>
            </a:r>
          </a:p>
          <a:p>
            <a:pPr marL="311400" lvl="1" indent="0">
              <a:buNone/>
            </a:pPr>
            <a:r>
              <a:rPr lang="zh-CN" altLang="en-US" dirty="0"/>
              <a:t>即字符系列类型字面常量由前缀部分与核心部分组成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其中</a:t>
            </a:r>
            <a:r>
              <a:rPr lang="zh-CN" altLang="en-US" dirty="0" smtClean="0">
                <a:solidFill>
                  <a:srgbClr val="0000FF"/>
                </a:solidFill>
              </a:rPr>
              <a:t>前缀部分</a:t>
            </a:r>
            <a:r>
              <a:rPr lang="zh-CN" altLang="en-US" dirty="0" smtClean="0"/>
              <a:t>用来</a:t>
            </a:r>
            <a:r>
              <a:rPr lang="zh-CN" altLang="en-US" dirty="0"/>
              <a:t>指明该字面常量的具体</a:t>
            </a:r>
            <a:r>
              <a:rPr lang="zh-CN" altLang="en-US" dirty="0" smtClean="0"/>
              <a:t>数据类型。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其中</a:t>
            </a:r>
            <a:r>
              <a:rPr lang="zh-CN" altLang="en-US" dirty="0" smtClean="0">
                <a:solidFill>
                  <a:srgbClr val="960032"/>
                </a:solidFill>
              </a:rPr>
              <a:t>核心部分</a:t>
            </a:r>
            <a:r>
              <a:rPr lang="zh-CN" altLang="en-US" dirty="0"/>
              <a:t>用来指明该字面常量的具体</a:t>
            </a:r>
            <a:r>
              <a:rPr lang="zh-CN" altLang="en-US" dirty="0" smtClean="0"/>
              <a:t>数值。</a:t>
            </a:r>
            <a:endParaRPr lang="en-US" altLang="zh-CN" dirty="0" smtClean="0"/>
          </a:p>
          <a:p>
            <a:r>
              <a:rPr lang="zh-CN" altLang="en-US" dirty="0" smtClean="0"/>
              <a:t>前缀部分及其含义如下</a:t>
            </a:r>
            <a:r>
              <a:rPr lang="en-US" altLang="zh-CN" dirty="0" smtClean="0"/>
              <a:t>:</a:t>
            </a:r>
          </a:p>
          <a:p>
            <a:pPr marL="270000" lvl="1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如果前缀部分为空，则该字面常量是</a:t>
            </a:r>
            <a:r>
              <a:rPr lang="en-US" altLang="zh-CN" dirty="0">
                <a:solidFill>
                  <a:srgbClr val="0000FF"/>
                </a:solidFill>
              </a:rPr>
              <a:t>char</a:t>
            </a:r>
            <a:r>
              <a:rPr lang="zh-CN" altLang="en-US" dirty="0"/>
              <a:t>类型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892050" lvl="3" indent="0">
              <a:buNone/>
            </a:pPr>
            <a:r>
              <a:rPr lang="zh-CN" altLang="en-US" dirty="0" smtClean="0"/>
              <a:t> 例如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00FF"/>
                </a:solidFill>
              </a:rPr>
              <a:t>char</a:t>
            </a:r>
            <a:r>
              <a:rPr lang="en-US" altLang="zh-CN" dirty="0"/>
              <a:t> c = 'a';</a:t>
            </a:r>
          </a:p>
          <a:p>
            <a:pPr marL="270000" lvl="1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 </a:t>
            </a:r>
            <a:r>
              <a:rPr lang="zh-CN" altLang="en-US" dirty="0"/>
              <a:t>如果前缀部分为字母</a:t>
            </a:r>
            <a:r>
              <a:rPr lang="en-US" altLang="zh-CN" dirty="0"/>
              <a:t>L</a:t>
            </a:r>
            <a:r>
              <a:rPr lang="zh-CN" altLang="en-US" dirty="0"/>
              <a:t>，则该字面常量是</a:t>
            </a:r>
            <a:r>
              <a:rPr lang="en-US" altLang="zh-CN" dirty="0" err="1">
                <a:solidFill>
                  <a:srgbClr val="0000FF"/>
                </a:solidFill>
              </a:rPr>
              <a:t>wchar_t</a:t>
            </a:r>
            <a:r>
              <a:rPr lang="zh-CN" altLang="en-US" dirty="0"/>
              <a:t>类型，</a:t>
            </a:r>
            <a:endParaRPr lang="en-US" altLang="zh-CN" dirty="0"/>
          </a:p>
          <a:p>
            <a:pPr marL="892050" lvl="3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例如</a:t>
            </a:r>
            <a:r>
              <a:rPr lang="en-US" altLang="zh-CN" dirty="0"/>
              <a:t>: </a:t>
            </a:r>
            <a:r>
              <a:rPr lang="en-US" altLang="zh-CN" dirty="0" err="1">
                <a:solidFill>
                  <a:srgbClr val="0000FF"/>
                </a:solidFill>
              </a:rPr>
              <a:t>wchar_t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/>
              <a:t>cw</a:t>
            </a:r>
            <a:r>
              <a:rPr lang="en-US" altLang="zh-CN" dirty="0"/>
              <a:t> = L'</a:t>
            </a:r>
            <a:r>
              <a:rPr lang="zh-CN" altLang="en-US" dirty="0"/>
              <a:t>汉</a:t>
            </a:r>
            <a:r>
              <a:rPr lang="en-US" altLang="zh-CN" dirty="0"/>
              <a:t>'</a:t>
            </a:r>
            <a:r>
              <a:rPr lang="zh-CN" altLang="en-US" dirty="0"/>
              <a:t>。</a:t>
            </a:r>
          </a:p>
          <a:p>
            <a:pPr marL="270000" lvl="1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 </a:t>
            </a:r>
            <a:r>
              <a:rPr lang="zh-CN" altLang="en-US" dirty="0"/>
              <a:t>如果前缀部分为字母</a:t>
            </a:r>
            <a:r>
              <a:rPr lang="en-US" altLang="zh-CN" dirty="0"/>
              <a:t>u</a:t>
            </a:r>
            <a:r>
              <a:rPr lang="zh-CN" altLang="en-US" dirty="0"/>
              <a:t>，则该字面常量是</a:t>
            </a:r>
            <a:r>
              <a:rPr lang="en-US" altLang="zh-CN" dirty="0">
                <a:solidFill>
                  <a:srgbClr val="0000FF"/>
                </a:solidFill>
              </a:rPr>
              <a:t>char16_t</a:t>
            </a:r>
            <a:r>
              <a:rPr lang="zh-CN" altLang="en-US" dirty="0"/>
              <a:t>类型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892050" lvl="3" indent="0">
              <a:buNone/>
            </a:pPr>
            <a:r>
              <a:rPr lang="en-US" altLang="zh-CN" dirty="0"/>
              <a:t> </a:t>
            </a:r>
            <a:r>
              <a:rPr lang="zh-CN" altLang="en-US" dirty="0" smtClean="0"/>
              <a:t>例如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00FF"/>
                </a:solidFill>
              </a:rPr>
              <a:t>char16_t</a:t>
            </a:r>
            <a:r>
              <a:rPr lang="en-US" altLang="zh-CN" dirty="0"/>
              <a:t> c16 = u'</a:t>
            </a:r>
            <a:r>
              <a:rPr lang="zh-CN" altLang="en-US" dirty="0"/>
              <a:t>汉</a:t>
            </a:r>
            <a:r>
              <a:rPr lang="en-US" altLang="zh-CN" dirty="0"/>
              <a:t>';</a:t>
            </a:r>
          </a:p>
          <a:p>
            <a:pPr marL="270000" lvl="1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</a:t>
            </a:r>
            <a:r>
              <a:rPr lang="zh-CN" altLang="en-US" dirty="0"/>
              <a:t>如果前缀部分为字母</a:t>
            </a:r>
            <a:r>
              <a:rPr lang="en-US" altLang="zh-CN" dirty="0"/>
              <a:t>U</a:t>
            </a:r>
            <a:r>
              <a:rPr lang="zh-CN" altLang="en-US" dirty="0"/>
              <a:t>，则该字面常量是</a:t>
            </a:r>
            <a:r>
              <a:rPr lang="en-US" altLang="zh-CN" dirty="0">
                <a:solidFill>
                  <a:srgbClr val="0000FF"/>
                </a:solidFill>
              </a:rPr>
              <a:t>char32_t</a:t>
            </a:r>
            <a:r>
              <a:rPr lang="zh-CN" altLang="en-US" dirty="0"/>
              <a:t>类型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892050" lvl="3" indent="0">
              <a:buNone/>
            </a:pPr>
            <a:r>
              <a:rPr lang="en-US" altLang="zh-CN" dirty="0"/>
              <a:t> </a:t>
            </a:r>
            <a:r>
              <a:rPr lang="zh-CN" altLang="en-US" dirty="0" smtClean="0"/>
              <a:t>例如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00FF"/>
                </a:solidFill>
              </a:rPr>
              <a:t>char32_t</a:t>
            </a:r>
            <a:r>
              <a:rPr lang="en-US" altLang="zh-CN" dirty="0"/>
              <a:t> c32 = U'</a:t>
            </a:r>
            <a:r>
              <a:rPr lang="zh-CN" altLang="en-US" dirty="0"/>
              <a:t>汉</a:t>
            </a:r>
            <a:r>
              <a:rPr lang="en-US" altLang="zh-CN" dirty="0" smtClean="0"/>
              <a:t>';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59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思考练习题</a:t>
            </a:r>
            <a:r>
              <a:rPr lang="en-US" altLang="zh-CN" dirty="0"/>
              <a:t>(</a:t>
            </a:r>
            <a:r>
              <a:rPr lang="zh-CN" altLang="en-US" dirty="0"/>
              <a:t>不用交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2800" indent="-802800">
              <a:buNone/>
            </a:pPr>
            <a:r>
              <a:rPr lang="en-US" altLang="zh-CN" dirty="0" smtClean="0"/>
              <a:t>10.33</a:t>
            </a:r>
            <a:r>
              <a:rPr lang="en-US" altLang="zh-CN" dirty="0"/>
              <a:t>	</a:t>
            </a:r>
            <a:r>
              <a:rPr lang="zh-CN" altLang="en-US" dirty="0"/>
              <a:t>如何提高超长整数四则运算的效率</a:t>
            </a:r>
            <a:r>
              <a:rPr lang="en-US" altLang="zh-CN" dirty="0"/>
              <a:t>?</a:t>
            </a:r>
          </a:p>
          <a:p>
            <a:pPr marL="802800" indent="-802800">
              <a:buNone/>
            </a:pPr>
            <a:r>
              <a:rPr lang="en-US" altLang="zh-CN" dirty="0" smtClean="0"/>
              <a:t>10.34</a:t>
            </a:r>
            <a:r>
              <a:rPr lang="en-US" altLang="zh-CN" dirty="0"/>
              <a:t>	</a:t>
            </a:r>
            <a:r>
              <a:rPr lang="zh-CN" altLang="en-US" dirty="0"/>
              <a:t>如何测试超长整数类的数值范围</a:t>
            </a:r>
            <a:r>
              <a:rPr lang="en-US" altLang="zh-CN" dirty="0"/>
              <a:t>?</a:t>
            </a:r>
          </a:p>
          <a:p>
            <a:pPr marL="802800" indent="-802800">
              <a:buNone/>
            </a:pPr>
            <a:r>
              <a:rPr lang="en-US" altLang="zh-CN" dirty="0" smtClean="0"/>
              <a:t>10.35</a:t>
            </a:r>
            <a:r>
              <a:rPr lang="en-US" altLang="zh-CN" dirty="0"/>
              <a:t>	</a:t>
            </a:r>
            <a:r>
              <a:rPr lang="zh-CN" altLang="en-US"/>
              <a:t>如何定义超长</a:t>
            </a:r>
            <a:r>
              <a:rPr lang="zh-CN" altLang="en-US" dirty="0"/>
              <a:t>整数类进一步扩大其所能表达和运算的数值范围</a:t>
            </a:r>
            <a:r>
              <a:rPr lang="en-US" altLang="zh-CN" dirty="0"/>
              <a:t>?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110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29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本章总体纲要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0" y="1457325"/>
            <a:ext cx="6015038" cy="4899026"/>
          </a:xfrm>
        </p:spPr>
        <p:txBody>
          <a:bodyPr>
            <a:normAutofit/>
          </a:bodyPr>
          <a:lstStyle/>
          <a:p>
            <a:r>
              <a:rPr lang="zh-CN" altLang="en-US" dirty="0"/>
              <a:t>字符系列类型</a:t>
            </a:r>
          </a:p>
          <a:p>
            <a:r>
              <a:rPr lang="zh-CN" altLang="en-US" dirty="0"/>
              <a:t>字符数组形式的字符串</a:t>
            </a:r>
          </a:p>
          <a:p>
            <a:r>
              <a:rPr lang="zh-CN" altLang="en-US" dirty="0"/>
              <a:t>字符串类</a:t>
            </a:r>
          </a:p>
          <a:p>
            <a:r>
              <a:rPr lang="zh-CN" altLang="en-US" dirty="0"/>
              <a:t>超长整数案例</a:t>
            </a:r>
          </a:p>
          <a:p>
            <a:r>
              <a:rPr lang="zh-CN" altLang="en-US" dirty="0" smtClean="0"/>
              <a:t>复习</a:t>
            </a:r>
            <a:endParaRPr lang="en-US" altLang="zh-CN" dirty="0" smtClean="0"/>
          </a:p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111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31775" y="3505200"/>
          <a:ext cx="1978025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" name="剪辑" r:id="rId4" imgW="2309813" imgH="3176588" progId="MS_ClipArt_Gallery.2">
                  <p:embed/>
                </p:oleObj>
              </mc:Choice>
              <mc:Fallback>
                <p:oleObj name="剪辑" r:id="rId4" imgW="2309813" imgH="317658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505200"/>
                        <a:ext cx="1978025" cy="2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209800" y="4322835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9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dirty="0" smtClean="0"/>
              <a:t>第</a:t>
            </a:r>
            <a:r>
              <a:rPr lang="en-US" altLang="zh-CN" sz="4400" dirty="0" smtClean="0"/>
              <a:t>10</a:t>
            </a:r>
            <a:r>
              <a:rPr lang="zh-CN" altLang="zh-CN" sz="4400" dirty="0" smtClean="0"/>
              <a:t>次</a:t>
            </a:r>
            <a:r>
              <a:rPr lang="zh-CN" altLang="zh-CN" sz="4400" dirty="0"/>
              <a:t>作业</a:t>
            </a:r>
            <a:r>
              <a:rPr lang="en-US" altLang="zh-CN" sz="4400" dirty="0"/>
              <a:t>(</a:t>
            </a:r>
            <a:r>
              <a:rPr lang="zh-CN" altLang="en-US" dirty="0"/>
              <a:t>采用</a:t>
            </a:r>
            <a:r>
              <a:rPr lang="en-US" altLang="zh-CN" dirty="0"/>
              <a:t>VC 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编写</a:t>
            </a:r>
            <a:r>
              <a:rPr lang="zh-CN" altLang="en-US" dirty="0"/>
              <a:t>程序</a:t>
            </a:r>
            <a:r>
              <a:rPr lang="en-US" altLang="zh-CN" sz="44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问题部分</a:t>
            </a:r>
          </a:p>
          <a:p>
            <a:pPr lvl="1"/>
            <a:r>
              <a:rPr lang="zh-CN" altLang="en-US" dirty="0"/>
              <a:t>请</a:t>
            </a:r>
            <a:r>
              <a:rPr lang="zh-CN" altLang="en-US" dirty="0" smtClean="0"/>
              <a:t>编写基于字符串类的超</a:t>
            </a:r>
            <a:r>
              <a:rPr lang="zh-CN" altLang="en-US" dirty="0"/>
              <a:t>长整数类，</a:t>
            </a:r>
            <a:r>
              <a:rPr lang="zh-CN" altLang="en-US" dirty="0" smtClean="0"/>
              <a:t>实现</a:t>
            </a:r>
            <a:r>
              <a:rPr lang="zh-CN" altLang="en-US" dirty="0"/>
              <a:t>超长整数</a:t>
            </a:r>
            <a:r>
              <a:rPr lang="zh-CN" altLang="en-US" dirty="0" smtClean="0"/>
              <a:t>的加法和减法。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超长整数类可以在本课件</a:t>
            </a:r>
            <a:r>
              <a:rPr lang="en-US" altLang="zh-CN" dirty="0" err="1" smtClean="0"/>
              <a:t>CP_IntByString</a:t>
            </a:r>
            <a:r>
              <a:rPr lang="zh-CN" altLang="en-US" dirty="0" smtClean="0"/>
              <a:t>的基础上进行扩充。</a:t>
            </a:r>
            <a:endParaRPr lang="zh-CN" altLang="en-US" dirty="0"/>
          </a:p>
          <a:p>
            <a:r>
              <a:rPr lang="zh-CN" altLang="en-US" dirty="0"/>
              <a:t>代码部分</a:t>
            </a:r>
          </a:p>
          <a:p>
            <a:pPr lvl="1"/>
            <a:r>
              <a:rPr lang="zh-CN" altLang="en-US" dirty="0"/>
              <a:t>采用面向对象的技术实现以上功能，并对每个运算符重载函数至少设计</a:t>
            </a:r>
            <a:r>
              <a:rPr lang="en-US" altLang="zh-CN" dirty="0"/>
              <a:t>5</a:t>
            </a:r>
            <a:r>
              <a:rPr lang="zh-CN" altLang="en-US" dirty="0"/>
              <a:t>个测试案例，要求这</a:t>
            </a:r>
            <a:r>
              <a:rPr lang="en-US" altLang="zh-CN" dirty="0"/>
              <a:t>5</a:t>
            </a:r>
            <a:r>
              <a:rPr lang="zh-CN" altLang="en-US" dirty="0"/>
              <a:t>个案例分别代表</a:t>
            </a:r>
            <a:r>
              <a:rPr lang="en-US" altLang="zh-CN" dirty="0"/>
              <a:t>5</a:t>
            </a:r>
            <a:r>
              <a:rPr lang="zh-CN" altLang="en-US" dirty="0"/>
              <a:t>种不同的情况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: </a:t>
            </a:r>
            <a:r>
              <a:rPr lang="zh-CN" altLang="en-US" dirty="0" smtClean="0"/>
              <a:t>全为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提高要求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可以不做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):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(1)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实现乘法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; (2)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实现除法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; (3)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进行等价类划分，提供相对完备的测试；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(4)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编写程序进行自动验证。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文档部分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请同时提交</a:t>
            </a:r>
            <a:r>
              <a:rPr lang="en-US" altLang="zh-CN" dirty="0">
                <a:solidFill>
                  <a:srgbClr val="0000FF"/>
                </a:solidFill>
              </a:rPr>
              <a:t>word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pdf</a:t>
            </a:r>
            <a:r>
              <a:rPr lang="zh-CN" altLang="en-US" dirty="0">
                <a:solidFill>
                  <a:srgbClr val="FF0000"/>
                </a:solidFill>
              </a:rPr>
              <a:t>版本的文件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模型部分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给出计算公式或计算方法。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验证部分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说明测试案例的设计思路及各个案例所代表的情况，并给出验证结果。</a:t>
            </a:r>
          </a:p>
          <a:p>
            <a:pPr lvl="1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提高部分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可以不做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):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给出相对完备的测试方案。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112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15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ea typeface="楷体_GB2312" pitchFamily="49" charset="-122"/>
              </a:rPr>
              <a:t>源程序、工程文件和相关文档等请压缩成为一个文件</a:t>
            </a:r>
            <a:r>
              <a:rPr lang="en-US" altLang="zh-CN" dirty="0" smtClean="0">
                <a:ea typeface="楷体_GB2312" pitchFamily="49" charset="-122"/>
              </a:rPr>
              <a:t>:</a:t>
            </a:r>
            <a:r>
              <a:rPr lang="zh-CN" altLang="en-US" dirty="0">
                <a:ea typeface="楷体_GB2312" pitchFamily="49" charset="-122"/>
              </a:rPr>
              <a:t>学号</a:t>
            </a:r>
            <a:r>
              <a:rPr lang="en-US" altLang="zh-CN" dirty="0">
                <a:ea typeface="楷体_GB2312" pitchFamily="49" charset="-122"/>
              </a:rPr>
              <a:t>_</a:t>
            </a:r>
            <a:r>
              <a:rPr lang="zh-CN" altLang="en-US" i="1" dirty="0">
                <a:solidFill>
                  <a:srgbClr val="0000FF"/>
                </a:solidFill>
                <a:ea typeface="楷体_GB2312" pitchFamily="49" charset="-122"/>
              </a:rPr>
              <a:t>姓名</a:t>
            </a:r>
            <a:r>
              <a:rPr lang="en-US" altLang="zh-CN" dirty="0">
                <a:ea typeface="楷体_GB2312" pitchFamily="49" charset="-122"/>
              </a:rPr>
              <a:t>.</a:t>
            </a:r>
            <a:r>
              <a:rPr lang="en-US" altLang="zh-CN" dirty="0" err="1">
                <a:ea typeface="楷体_GB2312" pitchFamily="49" charset="-122"/>
              </a:rPr>
              <a:t>rar</a:t>
            </a:r>
            <a:r>
              <a:rPr lang="zh-CN" altLang="en-US" dirty="0">
                <a:ea typeface="楷体_GB2312" pitchFamily="49" charset="-122"/>
              </a:rPr>
              <a:t>或学号</a:t>
            </a:r>
            <a:r>
              <a:rPr lang="en-US" altLang="zh-CN" dirty="0">
                <a:ea typeface="楷体_GB2312" pitchFamily="49" charset="-122"/>
              </a:rPr>
              <a:t>_</a:t>
            </a:r>
            <a:r>
              <a:rPr lang="zh-CN" altLang="en-US" i="1" dirty="0">
                <a:solidFill>
                  <a:srgbClr val="0000FF"/>
                </a:solidFill>
                <a:ea typeface="楷体_GB2312" pitchFamily="49" charset="-122"/>
              </a:rPr>
              <a:t>姓名</a:t>
            </a:r>
            <a:r>
              <a:rPr lang="en-US" altLang="zh-CN" dirty="0">
                <a:ea typeface="楷体_GB2312" pitchFamily="49" charset="-122"/>
              </a:rPr>
              <a:t>.zip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VS</a:t>
            </a:r>
            <a:r>
              <a:rPr lang="zh-CN" altLang="en-US" dirty="0"/>
              <a:t>平台上，运行菜单“生成”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>
                <a:sym typeface="Wingdings" panose="05000000000000000000" pitchFamily="2" charset="2"/>
              </a:rPr>
              <a:t>“清理解决方案”。然后关闭</a:t>
            </a:r>
            <a:r>
              <a:rPr lang="en-US" altLang="zh-CN" dirty="0">
                <a:sym typeface="Wingdings" panose="05000000000000000000" pitchFamily="2" charset="2"/>
              </a:rPr>
              <a:t>VS</a:t>
            </a:r>
            <a:r>
              <a:rPr lang="zh-CN" altLang="en-US" dirty="0">
                <a:sym typeface="Wingdings" panose="05000000000000000000" pitchFamily="2" charset="2"/>
              </a:rPr>
              <a:t>平台。</a:t>
            </a:r>
            <a:endParaRPr lang="en-US" altLang="zh-CN" dirty="0"/>
          </a:p>
          <a:p>
            <a:pPr lvl="1"/>
            <a:r>
              <a:rPr lang="zh-CN" altLang="en-US" dirty="0"/>
              <a:t>下面程序文件请务必删除</a:t>
            </a:r>
          </a:p>
          <a:p>
            <a:pPr lvl="2"/>
            <a:r>
              <a:rPr lang="zh-CN" altLang="en-US" dirty="0"/>
              <a:t>*</a:t>
            </a:r>
            <a:r>
              <a:rPr lang="en-US" altLang="zh-CN" dirty="0"/>
              <a:t>.</a:t>
            </a:r>
            <a:r>
              <a:rPr lang="en-US" altLang="zh-CN" dirty="0" err="1"/>
              <a:t>sdf</a:t>
            </a:r>
            <a:r>
              <a:rPr lang="en-US" altLang="zh-CN" dirty="0"/>
              <a:t>, *.</a:t>
            </a:r>
            <a:r>
              <a:rPr lang="en-US" altLang="zh-CN" dirty="0" err="1"/>
              <a:t>pdb</a:t>
            </a:r>
            <a:r>
              <a:rPr lang="en-US" altLang="zh-CN" dirty="0"/>
              <a:t>, *.</a:t>
            </a:r>
            <a:r>
              <a:rPr lang="en-US" altLang="zh-CN" dirty="0" err="1"/>
              <a:t>pch</a:t>
            </a:r>
            <a:r>
              <a:rPr lang="en-US" altLang="zh-CN" dirty="0"/>
              <a:t>, *.</a:t>
            </a:r>
            <a:r>
              <a:rPr lang="en-US" altLang="zh-CN" dirty="0" err="1"/>
              <a:t>idb</a:t>
            </a:r>
            <a:r>
              <a:rPr lang="en-US" altLang="zh-CN" dirty="0"/>
              <a:t>, *.ilk, *.</a:t>
            </a:r>
            <a:r>
              <a:rPr lang="en-US" altLang="zh-CN" dirty="0" err="1"/>
              <a:t>obj</a:t>
            </a:r>
            <a:r>
              <a:rPr lang="en-US" altLang="zh-CN" dirty="0"/>
              <a:t>, *.</a:t>
            </a:r>
            <a:r>
              <a:rPr lang="en-US" altLang="zh-CN" dirty="0" err="1"/>
              <a:t>tlog</a:t>
            </a:r>
            <a:r>
              <a:rPr lang="en-US" altLang="zh-CN" dirty="0"/>
              <a:t>, *.exe</a:t>
            </a:r>
          </a:p>
          <a:p>
            <a:pPr lvl="2"/>
            <a:r>
              <a:rPr lang="en-US" altLang="zh-CN" dirty="0"/>
              <a:t>Debug/Release</a:t>
            </a:r>
            <a:r>
              <a:rPr lang="zh-CN" altLang="en-US" dirty="0"/>
              <a:t>目录下的所有文件</a:t>
            </a:r>
            <a:endParaRPr lang="en-US" altLang="zh-CN" dirty="0"/>
          </a:p>
          <a:p>
            <a:pPr lvl="2"/>
            <a:r>
              <a:rPr lang="zh-CN" altLang="en-US" dirty="0"/>
              <a:t>删除目录</a:t>
            </a:r>
            <a:r>
              <a:rPr lang="en-US" altLang="zh-CN" dirty="0"/>
              <a:t>: </a:t>
            </a:r>
            <a:r>
              <a:rPr lang="zh-CN" altLang="en-US" dirty="0"/>
              <a:t>“</a:t>
            </a:r>
            <a:r>
              <a:rPr lang="en-US" altLang="zh-CN" dirty="0"/>
              <a:t>.vs</a:t>
            </a:r>
            <a:r>
              <a:rPr lang="zh-CN" altLang="en-US" dirty="0"/>
              <a:t>”和“</a:t>
            </a:r>
            <a:r>
              <a:rPr lang="en-US" altLang="zh-CN" dirty="0" err="1"/>
              <a:t>ipch</a:t>
            </a:r>
            <a:r>
              <a:rPr lang="zh-CN" altLang="en-US" dirty="0"/>
              <a:t>”。</a:t>
            </a:r>
          </a:p>
          <a:p>
            <a:r>
              <a:rPr lang="zh-CN" altLang="en-US" dirty="0"/>
              <a:t>交作业最后期限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2021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r>
              <a:rPr lang="zh-CN" altLang="en-US" dirty="0" smtClean="0">
                <a:solidFill>
                  <a:srgbClr val="FF0000"/>
                </a:solidFill>
              </a:rPr>
              <a:t>日</a:t>
            </a:r>
            <a:r>
              <a:rPr lang="zh-CN" altLang="en-US" dirty="0">
                <a:solidFill>
                  <a:srgbClr val="FF0000"/>
                </a:solidFill>
              </a:rPr>
              <a:t>星期三</a:t>
            </a:r>
          </a:p>
          <a:p>
            <a:r>
              <a:rPr lang="zh-CN" altLang="en-US" dirty="0"/>
              <a:t>请通过网络学堂</a:t>
            </a:r>
            <a:r>
              <a:rPr lang="en-US" altLang="zh-CN" dirty="0"/>
              <a:t>(http://learn.tsinghua.edu.cn/)</a:t>
            </a:r>
            <a:r>
              <a:rPr lang="zh-CN" altLang="en-US" dirty="0"/>
              <a:t>提交。</a:t>
            </a:r>
            <a:endParaRPr lang="en-US" altLang="zh-CN" dirty="0"/>
          </a:p>
          <a:p>
            <a:r>
              <a:rPr lang="zh-CN" altLang="en-US" dirty="0"/>
              <a:t>提示</a:t>
            </a:r>
            <a:endParaRPr lang="en-US" altLang="zh-CN" dirty="0"/>
          </a:p>
          <a:p>
            <a:pPr lvl="1"/>
            <a:r>
              <a:rPr lang="zh-CN" altLang="en-US" dirty="0"/>
              <a:t>作业的各项要求，可以参加本课件</a:t>
            </a:r>
            <a:r>
              <a:rPr lang="en-US" altLang="zh-CN" dirty="0"/>
              <a:t>PPT</a:t>
            </a:r>
            <a:r>
              <a:rPr lang="zh-CN" altLang="en-US" dirty="0"/>
              <a:t>内容。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113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11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Because of you and me,</a:t>
            </a:r>
          </a:p>
          <a:p>
            <a:pPr marL="0" indent="0">
              <a:buNone/>
            </a:pPr>
            <a:r>
              <a:rPr lang="en-US" altLang="zh-CN" dirty="0" smtClean="0"/>
              <a:t>    this </a:t>
            </a:r>
            <a:r>
              <a:rPr lang="en-US" altLang="zh-CN" dirty="0"/>
              <a:t>world becomes so wonderful.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4400" dirty="0"/>
              <a:t>Have a good day</a:t>
            </a:r>
            <a:r>
              <a:rPr lang="en-US" altLang="zh-CN" sz="4400" dirty="0" smtClean="0"/>
              <a:t>.</a:t>
            </a:r>
            <a:endParaRPr lang="en-US" altLang="zh-CN" sz="4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F91A-EEB7-44A1-B9B3-CEF7B7AA136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114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4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面向对象程序设计基础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(Fundamentals of Object-Oriented Programming)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1" y="3457576"/>
            <a:ext cx="9134475" cy="2667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5200" dirty="0">
                <a:ea typeface="隶书" panose="02010509060101010101" pitchFamily="49" charset="-122"/>
              </a:rPr>
              <a:t>雍俊海</a:t>
            </a:r>
            <a:endParaRPr lang="en-US" altLang="zh-CN" sz="5200" dirty="0">
              <a:ea typeface="隶书" panose="020105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a typeface="隶书" panose="02010509060101010101" pitchFamily="49" charset="-122"/>
              </a:rPr>
              <a:t>清华大学软件学院</a:t>
            </a:r>
            <a:endParaRPr lang="en-US" altLang="zh-CN" dirty="0">
              <a:ea typeface="隶书" panose="020105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/>
              <a:t>School of Software, Tsinghua University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yongjunhai@tsinghua.org.cn</a:t>
            </a:r>
            <a:endParaRPr lang="zh-CN" altLang="en-US" dirty="0">
              <a:ea typeface="隶书" panose="02010509060101010101" pitchFamily="49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4EC7-A483-44A8-8D9D-E5CF8445A484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雍俊海</a:t>
            </a:r>
            <a:r>
              <a:rPr lang="en-US" altLang="zh-CN"/>
              <a:t>: </a:t>
            </a:r>
            <a:r>
              <a:rPr lang="zh-CN" altLang="en-US"/>
              <a:t>面向对象程序设计基础</a:t>
            </a:r>
          </a:p>
        </p:txBody>
      </p:sp>
    </p:spTree>
    <p:extLst>
      <p:ext uri="{BB962C8B-B14F-4D97-AF65-F5344CB8AC3E}">
        <p14:creationId xmlns:p14="http://schemas.microsoft.com/office/powerpoint/2010/main" val="275632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助教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唐瑞杰</a:t>
            </a:r>
          </a:p>
          <a:p>
            <a:pPr lvl="1"/>
            <a:r>
              <a:rPr lang="en-US" altLang="zh-CN" dirty="0"/>
              <a:t>Tel: 13521813891</a:t>
            </a:r>
          </a:p>
          <a:p>
            <a:pPr lvl="1"/>
            <a:r>
              <a:rPr lang="en-US" altLang="zh-CN" dirty="0"/>
              <a:t>Email: thss15_tangrj@163.com</a:t>
            </a:r>
          </a:p>
          <a:p>
            <a:pPr lvl="1"/>
            <a:r>
              <a:rPr lang="zh-CN" altLang="en-US" dirty="0"/>
              <a:t>微信号</a:t>
            </a:r>
            <a:r>
              <a:rPr lang="en-US" altLang="zh-CN" dirty="0"/>
              <a:t>: trj13619002195</a:t>
            </a:r>
          </a:p>
          <a:p>
            <a:r>
              <a:rPr lang="zh-CN" altLang="en-US" dirty="0"/>
              <a:t>郑成伟</a:t>
            </a:r>
          </a:p>
          <a:p>
            <a:pPr lvl="1"/>
            <a:r>
              <a:rPr lang="en-US" altLang="zh-CN" dirty="0"/>
              <a:t>Tel: 18401653040</a:t>
            </a:r>
          </a:p>
          <a:p>
            <a:pPr lvl="1"/>
            <a:r>
              <a:rPr lang="en-US" altLang="zh-CN" dirty="0"/>
              <a:t>Email: zhengcw18@mails.tsinghua.edu.cn</a:t>
            </a:r>
          </a:p>
          <a:p>
            <a:pPr lvl="1"/>
            <a:r>
              <a:rPr lang="zh-CN" altLang="en-US" dirty="0"/>
              <a:t>微信号</a:t>
            </a:r>
            <a:r>
              <a:rPr lang="en-US" altLang="zh-CN" dirty="0"/>
              <a:t>: </a:t>
            </a:r>
            <a:r>
              <a:rPr lang="zh-CN" altLang="en-US" dirty="0"/>
              <a:t>可以通过手机号加入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5C1D-3DEC-475C-8129-2CB307D07981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116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雍俊海</a:t>
            </a:r>
            <a:r>
              <a:rPr lang="en-US" altLang="zh-CN" dirty="0"/>
              <a:t>: </a:t>
            </a:r>
            <a:r>
              <a:rPr lang="zh-CN" altLang="en-US"/>
              <a:t>面向对象程序设计基础</a:t>
            </a:r>
          </a:p>
        </p:txBody>
      </p:sp>
    </p:spTree>
    <p:extLst>
      <p:ext uri="{BB962C8B-B14F-4D97-AF65-F5344CB8AC3E}">
        <p14:creationId xmlns:p14="http://schemas.microsoft.com/office/powerpoint/2010/main" val="17669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次</a:t>
            </a:r>
            <a:r>
              <a:rPr lang="zh-CN" altLang="en-US" dirty="0"/>
              <a:t>作业讲评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1" y="3457576"/>
            <a:ext cx="9134475" cy="2667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5200" dirty="0">
                <a:ea typeface="隶书" panose="02010509060101010101" pitchFamily="49" charset="-122"/>
              </a:rPr>
              <a:t>雍俊海</a:t>
            </a:r>
            <a:r>
              <a:rPr lang="en-US" altLang="zh-CN" sz="4400" dirty="0">
                <a:ea typeface="隶书" panose="02010509060101010101" pitchFamily="49" charset="-122"/>
              </a:rPr>
              <a:t>(Jun-Hai Yong)</a:t>
            </a:r>
            <a:endParaRPr lang="en-US" altLang="zh-CN" sz="5200" dirty="0">
              <a:ea typeface="隶书" panose="020105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a typeface="隶书" panose="02010509060101010101" pitchFamily="49" charset="-122"/>
              </a:rPr>
              <a:t>清华大学软件学院</a:t>
            </a:r>
            <a:endParaRPr lang="en-US" altLang="zh-CN" dirty="0">
              <a:ea typeface="隶书" panose="020105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/>
              <a:t>School of Software, Tsinghua University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9388-81BB-4A74-B681-E7E20837CEC4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雍俊海</a:t>
            </a:r>
            <a:r>
              <a:rPr lang="en-US" altLang="zh-CN"/>
              <a:t>: </a:t>
            </a:r>
            <a:r>
              <a:rPr lang="zh-CN" altLang="en-US"/>
              <a:t>面向对象程序设计基础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4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82"/>
    </mc:Choice>
    <mc:Fallback xmlns="">
      <p:transition spd="slow" advTm="6182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dirty="0" smtClean="0"/>
              <a:t>第</a:t>
            </a:r>
            <a:r>
              <a:rPr lang="en-US" altLang="zh-CN" sz="4400" dirty="0" smtClean="0"/>
              <a:t>8</a:t>
            </a:r>
            <a:r>
              <a:rPr lang="zh-CN" altLang="zh-CN" sz="4400" dirty="0" smtClean="0"/>
              <a:t>次</a:t>
            </a:r>
            <a:r>
              <a:rPr lang="zh-CN" altLang="zh-CN" sz="4400" dirty="0"/>
              <a:t>作业</a:t>
            </a:r>
            <a:r>
              <a:rPr lang="en-US" altLang="zh-CN" sz="4400" dirty="0"/>
              <a:t>(</a:t>
            </a:r>
            <a:r>
              <a:rPr lang="zh-CN" altLang="en-US" dirty="0"/>
              <a:t>采用</a:t>
            </a:r>
            <a:r>
              <a:rPr lang="en-US" altLang="zh-CN" dirty="0"/>
              <a:t>VC 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编写</a:t>
            </a:r>
            <a:r>
              <a:rPr lang="zh-CN" altLang="en-US" dirty="0"/>
              <a:t>程序</a:t>
            </a:r>
            <a:r>
              <a:rPr lang="en-US" altLang="zh-CN" sz="44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问题部分</a:t>
            </a:r>
          </a:p>
          <a:p>
            <a:pPr lvl="1"/>
            <a:r>
              <a:rPr lang="zh-CN" altLang="en-US" dirty="0"/>
              <a:t>请采用</a:t>
            </a:r>
            <a:r>
              <a:rPr lang="en-US" altLang="zh-CN" dirty="0"/>
              <a:t>MFC</a:t>
            </a:r>
            <a:r>
              <a:rPr lang="zh-CN" altLang="en-US" dirty="0"/>
              <a:t>编写一个可以实现整数加减乘除四则运算的简单计算器。</a:t>
            </a:r>
          </a:p>
          <a:p>
            <a:pPr lvl="2"/>
            <a:r>
              <a:rPr lang="zh-CN" altLang="en-US" dirty="0"/>
              <a:t>要求在图形界面上至少存在：</a:t>
            </a:r>
          </a:p>
          <a:p>
            <a:pPr marL="892050" lvl="3" indent="0">
              <a:buNone/>
            </a:pPr>
            <a:r>
              <a:rPr lang="en-US" altLang="zh-CN" dirty="0"/>
              <a:t>(1) 2</a:t>
            </a:r>
            <a:r>
              <a:rPr lang="zh-CN" altLang="en-US" dirty="0"/>
              <a:t>个用来接受操作数输入的编辑框，</a:t>
            </a:r>
          </a:p>
          <a:p>
            <a:pPr marL="892050" lvl="3" indent="0">
              <a:buNone/>
            </a:pPr>
            <a:r>
              <a:rPr lang="en-US" altLang="zh-CN" dirty="0"/>
              <a:t>(2) 1</a:t>
            </a:r>
            <a:r>
              <a:rPr lang="zh-CN" altLang="en-US" dirty="0"/>
              <a:t>个用来输出计算结果的编辑框，</a:t>
            </a:r>
          </a:p>
          <a:p>
            <a:pPr marL="892050" lvl="3" indent="0">
              <a:buNone/>
            </a:pPr>
            <a:r>
              <a:rPr lang="en-US" altLang="zh-CN" dirty="0"/>
              <a:t>(3) </a:t>
            </a:r>
            <a:r>
              <a:rPr lang="zh-CN" altLang="en-US" dirty="0"/>
              <a:t>加减乘除四个按钮。</a:t>
            </a:r>
          </a:p>
          <a:p>
            <a:pPr lvl="2"/>
            <a:r>
              <a:rPr lang="zh-CN" altLang="en-US" dirty="0"/>
              <a:t>要求该计算器能正确进行整数加减乘除运算。如果计算有误或输入非法，则应在图形界面上给出提示</a:t>
            </a:r>
            <a:r>
              <a:rPr lang="en-US" altLang="zh-CN" dirty="0"/>
              <a:t>(</a:t>
            </a:r>
            <a:r>
              <a:rPr lang="zh-CN" altLang="en-US" dirty="0"/>
              <a:t>请自行确定具体的提示方式</a:t>
            </a:r>
            <a:r>
              <a:rPr lang="en-US" altLang="zh-CN" dirty="0"/>
              <a:t>)</a:t>
            </a:r>
            <a:r>
              <a:rPr lang="zh-CN" altLang="en-US" dirty="0"/>
              <a:t>。。</a:t>
            </a:r>
          </a:p>
          <a:p>
            <a:r>
              <a:rPr lang="zh-CN" altLang="en-US" dirty="0"/>
              <a:t>代码部分</a:t>
            </a:r>
          </a:p>
          <a:p>
            <a:pPr lvl="1"/>
            <a:r>
              <a:rPr lang="zh-CN" altLang="en-US" dirty="0"/>
              <a:t>采用面向对象的技术实现以上功能，并进行测试。</a:t>
            </a:r>
          </a:p>
          <a:p>
            <a:pPr lvl="1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提高要求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可以不做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):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可以输入完整的带括号的四则表达式，并自动计算出结果。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文档部分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请同时提交</a:t>
            </a:r>
            <a:r>
              <a:rPr lang="en-US" altLang="zh-CN" dirty="0">
                <a:solidFill>
                  <a:srgbClr val="0000FF"/>
                </a:solidFill>
              </a:rPr>
              <a:t>word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pdf</a:t>
            </a:r>
            <a:r>
              <a:rPr lang="zh-CN" altLang="en-US" dirty="0">
                <a:solidFill>
                  <a:srgbClr val="FF0000"/>
                </a:solidFill>
              </a:rPr>
              <a:t>版本的文件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验证</a:t>
            </a:r>
            <a:r>
              <a:rPr lang="zh-CN" altLang="en-US" dirty="0">
                <a:solidFill>
                  <a:srgbClr val="FF0000"/>
                </a:solidFill>
              </a:rPr>
              <a:t>部分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说明如何验证，并给出验证报告。</a:t>
            </a:r>
          </a:p>
          <a:p>
            <a:pPr lvl="1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提高部分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可以不做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):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讨论四则运算不产生溢出的充要条件，写出产生溢出的条件。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118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4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1380205"/>
            <a:ext cx="8220075" cy="50977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提交项目不完整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en-US" altLang="zh-CN" sz="2200" dirty="0" smtClean="0"/>
              <a:t>res</a:t>
            </a:r>
            <a:r>
              <a:rPr lang="zh-CN" altLang="en-US" sz="2200" dirty="0" smtClean="0"/>
              <a:t>文件夹下有</a:t>
            </a:r>
            <a:r>
              <a:rPr lang="en-US" altLang="zh-CN" sz="2200" dirty="0" smtClean="0"/>
              <a:t>MFC</a:t>
            </a:r>
            <a:r>
              <a:rPr lang="zh-CN" altLang="en-US" sz="2200" dirty="0" smtClean="0"/>
              <a:t>使用的资源文件，删除会导致编译不通过</a:t>
            </a:r>
            <a:endParaRPr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5C1D-3DEC-475C-8129-2CB307D07981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119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雍俊海</a:t>
            </a:r>
            <a:r>
              <a:rPr lang="en-US" altLang="zh-CN"/>
              <a:t>: </a:t>
            </a:r>
            <a:r>
              <a:rPr lang="zh-CN" altLang="en-US"/>
              <a:t>面向对象程序设计基础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224" y="4608424"/>
            <a:ext cx="2229428" cy="112938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019" y="2730780"/>
            <a:ext cx="2509838" cy="13237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722" y="2746665"/>
            <a:ext cx="1006053" cy="1291984"/>
          </a:xfrm>
          <a:prstGeom prst="rect">
            <a:avLst/>
          </a:prstGeom>
        </p:spPr>
      </p:pic>
      <p:cxnSp>
        <p:nvCxnSpPr>
          <p:cNvPr id="14" name="直接箭头连接符 13"/>
          <p:cNvCxnSpPr>
            <a:stCxn id="12" idx="3"/>
            <a:endCxn id="11" idx="1"/>
          </p:cNvCxnSpPr>
          <p:nvPr/>
        </p:nvCxnSpPr>
        <p:spPr>
          <a:xfrm>
            <a:off x="3272775" y="3392657"/>
            <a:ext cx="62324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1" idx="2"/>
            <a:endCxn id="8" idx="0"/>
          </p:cNvCxnSpPr>
          <p:nvPr/>
        </p:nvCxnSpPr>
        <p:spPr>
          <a:xfrm>
            <a:off x="5150938" y="4054534"/>
            <a:ext cx="0" cy="553890"/>
          </a:xfrm>
          <a:prstGeom prst="line">
            <a:avLst/>
          </a:prstGeom>
          <a:ln w="5715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84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134"/>
    </mc:Choice>
    <mc:Fallback xmlns="">
      <p:transition spd="slow" advTm="14413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945" x="5810250" y="2832100"/>
          <p14:tracePt t="5413" x="5784850" y="2813050"/>
          <p14:tracePt t="5423" x="5721350" y="2768600"/>
          <p14:tracePt t="5444" x="5441950" y="2647950"/>
          <p14:tracePt t="5458" x="5175250" y="2520950"/>
          <p14:tracePt t="5475" x="4965700" y="2419350"/>
          <p14:tracePt t="5489" x="4711700" y="2311400"/>
          <p14:tracePt t="5505" x="4476750" y="2209800"/>
          <p14:tracePt t="5521" x="4267200" y="2133600"/>
          <p14:tracePt t="5539" x="4000500" y="2038350"/>
          <p14:tracePt t="5556" x="3810000" y="1993900"/>
          <p14:tracePt t="5572" x="3651250" y="1955800"/>
          <p14:tracePt t="5579" x="3587750" y="1949450"/>
          <p14:tracePt t="5600" x="3422650" y="1905000"/>
          <p14:tracePt t="5607" x="3365500" y="1885950"/>
          <p14:tracePt t="5626" x="3257550" y="1866900"/>
          <p14:tracePt t="5637" x="3143250" y="1847850"/>
          <p14:tracePt t="5654" x="3054350" y="1816100"/>
          <p14:tracePt t="5662" x="3003550" y="1803400"/>
          <p14:tracePt t="5671" x="2952750" y="1784350"/>
          <p14:tracePt t="5686" x="2882900" y="1765300"/>
          <p14:tracePt t="5689" x="2844800" y="1746250"/>
          <p14:tracePt t="5704" x="2774950" y="1733550"/>
          <p14:tracePt t="5726" x="2667000" y="1695450"/>
          <p14:tracePt t="5736" x="2641600" y="1676400"/>
          <p14:tracePt t="5756" x="2552700" y="1663700"/>
          <p14:tracePt t="5772" x="2495550" y="1644650"/>
          <p14:tracePt t="5787" x="2451100" y="1619250"/>
          <p14:tracePt t="5804" x="2413000" y="1612900"/>
          <p14:tracePt t="5820" x="2381250" y="1593850"/>
          <p14:tracePt t="5838" x="2336800" y="1581150"/>
          <p14:tracePt t="5846" x="2324100" y="1581150"/>
          <p14:tracePt t="5854" x="2305050" y="1568450"/>
          <p14:tracePt t="5871" x="2286000" y="1562100"/>
          <p14:tracePt t="5880" x="2273300" y="1555750"/>
          <p14:tracePt t="5887" x="2266950" y="1549400"/>
          <p14:tracePt t="5906" x="2235200" y="1536700"/>
          <p14:tracePt t="5913" x="2228850" y="1536700"/>
          <p14:tracePt t="5921" x="2222500" y="1536700"/>
          <p14:tracePt t="5939" x="2216150" y="1536700"/>
          <p14:tracePt t="5954" x="2203450" y="1536700"/>
          <p14:tracePt t="5973" x="2197100" y="1536700"/>
          <p14:tracePt t="8958" x="2501900" y="1574800"/>
          <p14:tracePt t="8968" x="2673350" y="1606550"/>
          <p14:tracePt t="8993" x="3708400" y="1822450"/>
          <p14:tracePt t="9007" x="4222750" y="1936750"/>
          <p14:tracePt t="9023" x="4546600" y="1962150"/>
          <p14:tracePt t="9038" x="4756150" y="1962150"/>
          <p14:tracePt t="9052" x="4927600" y="1962150"/>
          <p14:tracePt t="9068" x="5092700" y="1962150"/>
          <p14:tracePt t="9084" x="5219700" y="1962150"/>
          <p14:tracePt t="9106" x="5346700" y="1974850"/>
          <p14:tracePt t="9119" x="5410200" y="1974850"/>
          <p14:tracePt t="9135" x="5454650" y="1974850"/>
          <p14:tracePt t="9150" x="5486400" y="1974850"/>
          <p14:tracePt t="9168" x="5505450" y="1974850"/>
          <p14:tracePt t="9185" x="5518150" y="1974850"/>
          <p14:tracePt t="9205" x="5524500" y="1974850"/>
          <p14:tracePt t="9216" x="5543550" y="1974850"/>
          <p14:tracePt t="9233" x="5568950" y="1974850"/>
          <p14:tracePt t="9250" x="5607050" y="1974850"/>
          <p14:tracePt t="9268" x="5670550" y="1962150"/>
          <p14:tracePt t="9284" x="5727700" y="1962150"/>
          <p14:tracePt t="9289" x="5753100" y="1955800"/>
          <p14:tracePt t="9302" x="5778500" y="1949450"/>
          <p14:tracePt t="9319" x="5829300" y="1949450"/>
          <p14:tracePt t="9336" x="5873750" y="1930400"/>
          <p14:tracePt t="9352" x="5892800" y="1930400"/>
          <p14:tracePt t="9367" x="5905500" y="1930400"/>
          <p14:tracePt t="9376" x="5911850" y="1930400"/>
          <p14:tracePt t="9391" x="5918200" y="1930400"/>
          <p14:tracePt t="9402" x="5930900" y="1930400"/>
          <p14:tracePt t="9418" x="5937250" y="1930400"/>
          <p14:tracePt t="9679" x="5899150" y="1936750"/>
          <p14:tracePt t="9690" x="5892800" y="1943100"/>
          <p14:tracePt t="9706" x="5873750" y="1949450"/>
          <p14:tracePt t="9711" x="5854700" y="1962150"/>
          <p14:tracePt t="9726" x="5842000" y="1962150"/>
          <p14:tracePt t="9740" x="5822950" y="1962150"/>
          <p14:tracePt t="9754" x="5816600" y="1962150"/>
          <p14:tracePt t="9770" x="5803900" y="1962150"/>
          <p14:tracePt t="9785" x="5778500" y="1968500"/>
          <p14:tracePt t="9801" x="5759450" y="1968500"/>
          <p14:tracePt t="9819" x="5746750" y="1968500"/>
          <p14:tracePt t="9838" x="5734050" y="1968500"/>
          <p14:tracePt t="9858" x="5721350" y="1968500"/>
          <p14:tracePt t="9880" x="5708650" y="1968500"/>
          <p14:tracePt t="9986" x="5702300" y="1968500"/>
          <p14:tracePt t="10270" x="5695950" y="1968500"/>
          <p14:tracePt t="10286" x="5683250" y="1968500"/>
          <p14:tracePt t="10301" x="5676900" y="1968500"/>
          <p14:tracePt t="10321" x="5670550" y="1968500"/>
          <p14:tracePt t="10344" x="5664200" y="1968500"/>
          <p14:tracePt t="13869" x="5657850" y="1968500"/>
          <p14:tracePt t="14488" x="5651500" y="1968500"/>
          <p14:tracePt t="14542" x="5645150" y="1968500"/>
          <p14:tracePt t="14555" x="5638800" y="1968500"/>
          <p14:tracePt t="14571" x="5632450" y="1968500"/>
          <p14:tracePt t="14579" x="5619750" y="1968500"/>
          <p14:tracePt t="14596" x="5613400" y="1968500"/>
          <p14:tracePt t="14613" x="5607050" y="1968500"/>
          <p14:tracePt t="14630" x="5581650" y="1981200"/>
          <p14:tracePt t="14645" x="5562600" y="1987550"/>
          <p14:tracePt t="14662" x="5530850" y="1993900"/>
          <p14:tracePt t="14677" x="5505450" y="2012950"/>
          <p14:tracePt t="14697" x="5435600" y="2025650"/>
          <p14:tracePt t="14713" x="5397500" y="2032000"/>
          <p14:tracePt t="14728" x="5365750" y="2044700"/>
          <p14:tracePt t="14747" x="5334000" y="2057400"/>
          <p14:tracePt t="14749" x="5321300" y="2057400"/>
          <p14:tracePt t="14763" x="5283200" y="2076450"/>
          <p14:tracePt t="14779" x="5238750" y="2082800"/>
          <p14:tracePt t="14795" x="5194300" y="2089150"/>
          <p14:tracePt t="14813" x="5118100" y="2108200"/>
          <p14:tracePt t="14832" x="4991100" y="2127250"/>
          <p14:tracePt t="14846" x="4895850" y="2139950"/>
          <p14:tracePt t="14863" x="4800600" y="2146300"/>
          <p14:tracePt t="14878" x="4699000" y="2165350"/>
          <p14:tracePt t="14895" x="4603750" y="2165350"/>
          <p14:tracePt t="14898" x="4546600" y="2165350"/>
          <p14:tracePt t="14912" x="4445000" y="2178050"/>
          <p14:tracePt t="14928" x="4324350" y="2178050"/>
          <p14:tracePt t="14945" x="4229100" y="2178050"/>
          <p14:tracePt t="14961" x="4146550" y="2184400"/>
          <p14:tracePt t="14978" x="4064000" y="2197100"/>
          <p14:tracePt t="14984" x="4032250" y="2203450"/>
          <p14:tracePt t="14999" x="3937000" y="2209800"/>
          <p14:tracePt t="15011" x="3835400" y="2209800"/>
          <p14:tracePt t="15029" x="3759200" y="2209800"/>
          <p14:tracePt t="15035" x="3721100" y="2209800"/>
          <p14:tracePt t="15046" x="3663950" y="2209800"/>
          <p14:tracePt t="15063" x="3632200" y="2209800"/>
          <p14:tracePt t="15077" x="3606800" y="2209800"/>
          <p14:tracePt t="15096" x="3587750" y="2209800"/>
          <p14:tracePt t="15100" x="3581400" y="2209800"/>
          <p14:tracePt t="15113" x="3556000" y="2209800"/>
          <p14:tracePt t="15130" x="3536950" y="2209800"/>
          <p14:tracePt t="15145" x="3524250" y="2209800"/>
          <p14:tracePt t="15163" x="3511550" y="2209800"/>
          <p14:tracePt t="15180" x="3473450" y="2228850"/>
          <p14:tracePt t="15193" x="3460750" y="2235200"/>
          <p14:tracePt t="15213" x="3416300" y="2266950"/>
          <p14:tracePt t="15229" x="3384550" y="2292350"/>
          <p14:tracePt t="15246" x="3359150" y="2311400"/>
          <p14:tracePt t="15250" x="3346450" y="2311400"/>
          <p14:tracePt t="15264" x="3327400" y="2324100"/>
          <p14:tracePt t="15278" x="3321050" y="2330450"/>
          <p14:tracePt t="15296" x="3314700" y="2336800"/>
          <p14:tracePt t="15311" x="3302000" y="2343150"/>
          <p14:tracePt t="15327" x="3295650" y="2343150"/>
          <p14:tracePt t="15348" x="3282950" y="2349500"/>
          <p14:tracePt t="15361" x="3276600" y="2355850"/>
          <p14:tracePt t="15378" x="3263900" y="2355850"/>
          <p14:tracePt t="15395" x="3257550" y="2362200"/>
          <p14:tracePt t="15412" x="3251200" y="2362200"/>
          <p14:tracePt t="19249" x="3327400" y="2362200"/>
          <p14:tracePt t="19256" x="3467100" y="2387600"/>
          <p14:tracePt t="19275" x="3797300" y="2476500"/>
          <p14:tracePt t="19290" x="4044950" y="2565400"/>
          <p14:tracePt t="19307" x="4267200" y="2635250"/>
          <p14:tracePt t="19326" x="4476750" y="2692400"/>
          <p14:tracePt t="19343" x="4603750" y="2717800"/>
          <p14:tracePt t="19358" x="4705350" y="2724150"/>
          <p14:tracePt t="19375" x="4768850" y="2724150"/>
          <p14:tracePt t="19391" x="4813300" y="2724150"/>
          <p14:tracePt t="19397" x="4826000" y="2724150"/>
          <p14:tracePt t="19406" x="4838700" y="2724150"/>
          <p14:tracePt t="19425" x="4857750" y="2724150"/>
          <p14:tracePt t="19441" x="4870450" y="2724150"/>
          <p14:tracePt t="19458" x="4883150" y="2724150"/>
          <p14:tracePt t="19474" x="4889500" y="2724150"/>
          <p14:tracePt t="19490" x="4895850" y="2724150"/>
          <p14:tracePt t="19594" x="4895850" y="2717800"/>
          <p14:tracePt t="19597" x="4895850" y="2711450"/>
          <p14:tracePt t="19612" x="4895850" y="2705100"/>
          <p14:tracePt t="19625" x="4895850" y="2698750"/>
          <p14:tracePt t="19642" x="4895850" y="2686050"/>
          <p14:tracePt t="19657" x="4895850" y="2679700"/>
          <p14:tracePt t="19674" x="4889500" y="2667000"/>
          <p14:tracePt t="19693" x="4870450" y="2647950"/>
          <p14:tracePt t="19708" x="4864100" y="2635250"/>
          <p14:tracePt t="19725" x="4851400" y="2628900"/>
          <p14:tracePt t="19739" x="4838700" y="2622550"/>
          <p14:tracePt t="19760" x="4826000" y="2603500"/>
          <p14:tracePt t="19775" x="4819650" y="2590800"/>
          <p14:tracePt t="19793" x="4813300" y="2584450"/>
          <p14:tracePt t="19844" x="4806950" y="2584450"/>
          <p14:tracePt t="19851" x="4800600" y="2584450"/>
          <p14:tracePt t="19897" x="4794250" y="2584450"/>
          <p14:tracePt t="19909" x="4787900" y="2584450"/>
          <p14:tracePt t="19924" x="4781550" y="2584450"/>
          <p14:tracePt t="19943" x="4775200" y="2584450"/>
          <p14:tracePt t="19977" x="4768850" y="2584450"/>
          <p14:tracePt t="19985" x="4762500" y="2584450"/>
          <p14:tracePt t="20007" x="4756150" y="2584450"/>
          <p14:tracePt t="20016" x="4749800" y="2584450"/>
          <p14:tracePt t="20033" x="4743450" y="2584450"/>
          <p14:tracePt t="20042" x="4737100" y="2584450"/>
          <p14:tracePt t="20058" x="4724400" y="2584450"/>
          <p14:tracePt t="20077" x="4718050" y="2584450"/>
          <p14:tracePt t="20090" x="4711700" y="2584450"/>
          <p14:tracePt t="20110" x="4699000" y="2584450"/>
          <p14:tracePt t="20123" x="4692650" y="2584450"/>
          <p14:tracePt t="20143" x="4686300" y="2584450"/>
          <p14:tracePt t="20158" x="4673600" y="2584450"/>
          <p14:tracePt t="20173" x="4667250" y="2584450"/>
          <p14:tracePt t="20179" x="4660900" y="2584450"/>
          <p14:tracePt t="20193" x="4641850" y="2584450"/>
          <p14:tracePt t="20211" x="4635500" y="2584450"/>
          <p14:tracePt t="20223" x="4629150" y="2584450"/>
          <p14:tracePt t="20241" x="4616450" y="2584450"/>
          <p14:tracePt t="20257" x="4610100" y="2584450"/>
          <p14:tracePt t="20266" x="4603750" y="2584450"/>
          <p14:tracePt t="20281" x="4597400" y="2584450"/>
          <p14:tracePt t="20375" x="4591050" y="2584450"/>
          <p14:tracePt t="20394" x="4584700" y="2590800"/>
          <p14:tracePt t="20405" x="4578350" y="2597150"/>
          <p14:tracePt t="20416" x="4578350" y="2603500"/>
          <p14:tracePt t="20426" x="4578350" y="2616200"/>
          <p14:tracePt t="20443" x="4578350" y="2622550"/>
          <p14:tracePt t="20456" x="4578350" y="2635250"/>
          <p14:tracePt t="20473" x="4578350" y="2647950"/>
          <p14:tracePt t="20491" x="4578350" y="2660650"/>
          <p14:tracePt t="20506" x="4578350" y="2667000"/>
          <p14:tracePt t="20523" x="4578350" y="2679700"/>
          <p14:tracePt t="20540" x="4578350" y="2686050"/>
          <p14:tracePt t="20557" x="4578350" y="2692400"/>
          <p14:tracePt t="20574" x="4578350" y="2698750"/>
          <p14:tracePt t="20597" x="4578350" y="2705100"/>
          <p14:tracePt t="32360" x="4578350" y="2717800"/>
          <p14:tracePt t="32365" x="4572000" y="2736850"/>
          <p14:tracePt t="32380" x="4552950" y="2774950"/>
          <p14:tracePt t="32396" x="4533900" y="2813050"/>
          <p14:tracePt t="32414" x="4521200" y="2844800"/>
          <p14:tracePt t="32417" x="4521200" y="2857500"/>
          <p14:tracePt t="32432" x="4502150" y="2889250"/>
          <p14:tracePt t="32441" x="4502150" y="2908300"/>
          <p14:tracePt t="32451" x="4489450" y="2940050"/>
          <p14:tracePt t="32468" x="4483100" y="2978150"/>
          <p14:tracePt t="32479" x="4476750" y="2990850"/>
          <p14:tracePt t="32487" x="4476750" y="3009900"/>
          <p14:tracePt t="32489" x="4464050" y="3022600"/>
          <p14:tracePt t="32502" x="4457700" y="3041650"/>
          <p14:tracePt t="32506" x="4457700" y="3048000"/>
          <p14:tracePt t="32518" x="4451350" y="3067050"/>
          <p14:tracePt t="32529" x="4451350" y="3073400"/>
          <p14:tracePt t="32546" x="4451350" y="3086100"/>
          <p14:tracePt t="32569" x="4451350" y="3098800"/>
          <p14:tracePt t="32582" x="4451350" y="3105150"/>
          <p14:tracePt t="32602" x="4451350" y="3111500"/>
          <p14:tracePt t="32640" x="4451350" y="3117850"/>
          <p14:tracePt t="32665" x="4445000" y="3117850"/>
          <p14:tracePt t="32678" x="4438650" y="3117850"/>
          <p14:tracePt t="32688" x="4432300" y="3124200"/>
          <p14:tracePt t="32703" x="4425950" y="3130550"/>
          <p14:tracePt t="32713" x="4419600" y="3130550"/>
          <p14:tracePt t="32729" x="4406900" y="3130550"/>
          <p14:tracePt t="32745" x="4400550" y="3130550"/>
          <p14:tracePt t="32762" x="4394200" y="3130550"/>
          <p14:tracePt t="32780" x="4381500" y="3130550"/>
          <p14:tracePt t="32788" x="4375150" y="3130550"/>
          <p14:tracePt t="32798" x="4368800" y="3130550"/>
          <p14:tracePt t="32818" x="4356100" y="3130550"/>
          <p14:tracePt t="32858" x="4349750" y="3130550"/>
          <p14:tracePt t="32881" x="4343400" y="3130550"/>
          <p14:tracePt t="32955" x="4337050" y="3130550"/>
          <p14:tracePt t="32986" x="4330700" y="3130550"/>
          <p14:tracePt t="33088" x="4324350" y="3130550"/>
          <p14:tracePt t="33104" x="4311650" y="3130550"/>
          <p14:tracePt t="33145" x="4305300" y="3124200"/>
          <p14:tracePt t="33157" x="4298950" y="3124200"/>
          <p14:tracePt t="33169" x="4286250" y="3117850"/>
          <p14:tracePt t="33178" x="4286250" y="3111500"/>
          <p14:tracePt t="33192" x="4273550" y="3111500"/>
          <p14:tracePt t="33215" x="4260850" y="3098800"/>
          <p14:tracePt t="33232" x="4260850" y="3092450"/>
          <p14:tracePt t="51354" x="4184650" y="3073400"/>
          <p14:tracePt t="51368" x="4051300" y="3041650"/>
          <p14:tracePt t="51379" x="3987800" y="3028950"/>
          <p14:tracePt t="51397" x="3771900" y="3028950"/>
          <p14:tracePt t="51413" x="3663950" y="3028950"/>
          <p14:tracePt t="51429" x="3549650" y="3048000"/>
          <p14:tracePt t="51445" x="3422650" y="3067050"/>
          <p14:tracePt t="51462" x="3295650" y="3092450"/>
          <p14:tracePt t="51466" x="3232150" y="3098800"/>
          <p14:tracePt t="51484" x="3130550" y="3111500"/>
          <p14:tracePt t="51496" x="3060700" y="3130550"/>
          <p14:tracePt t="51505" x="3028950" y="3130550"/>
          <p14:tracePt t="51517" x="2978150" y="3143250"/>
          <p14:tracePt t="51528" x="2959100" y="3143250"/>
          <p14:tracePt t="51538" x="2914650" y="3162300"/>
          <p14:tracePt t="51549" x="2895600" y="3162300"/>
          <p14:tracePt t="51563" x="2857500" y="3162300"/>
          <p14:tracePt t="51570" x="2832100" y="3162300"/>
          <p14:tracePt t="51583" x="2794000" y="3175000"/>
          <p14:tracePt t="51600" x="2736850" y="3187700"/>
          <p14:tracePt t="51614" x="2686050" y="3194050"/>
          <p14:tracePt t="51630" x="2654300" y="3194050"/>
          <p14:tracePt t="51646" x="2628900" y="3194050"/>
          <p14:tracePt t="51668" x="2603500" y="3194050"/>
          <p14:tracePt t="51675" x="2597150" y="3194050"/>
          <p14:tracePt t="51692" x="2590800" y="3194050"/>
          <p14:tracePt t="51702" x="2584450" y="3194050"/>
          <p14:tracePt t="51720" x="2571750" y="3194050"/>
          <p14:tracePt t="51744" x="2559050" y="3194050"/>
          <p14:tracePt t="51760" x="2552700" y="3200400"/>
          <p14:tracePt t="51778" x="2533650" y="3213100"/>
          <p14:tracePt t="51795" x="2520950" y="3219450"/>
          <p14:tracePt t="51811" x="2508250" y="3232150"/>
          <p14:tracePt t="51816" x="2501900" y="3232150"/>
          <p14:tracePt t="51826" x="2495550" y="3238500"/>
          <p14:tracePt t="51848" x="2470150" y="3257550"/>
          <p14:tracePt t="51861" x="2451100" y="3276600"/>
          <p14:tracePt t="51878" x="2432050" y="3289300"/>
          <p14:tracePt t="51897" x="2413000" y="3308350"/>
          <p14:tracePt t="51911" x="2387600" y="3333750"/>
          <p14:tracePt t="51927" x="2368550" y="3352800"/>
          <p14:tracePt t="51944" x="2349500" y="3384550"/>
          <p14:tracePt t="51961" x="2336800" y="3409950"/>
          <p14:tracePt t="51978" x="2305050" y="3435350"/>
          <p14:tracePt t="51993" x="2298700" y="3460750"/>
          <p14:tracePt t="52009" x="2292350" y="3467100"/>
          <p14:tracePt t="52014" x="2286000" y="3473450"/>
          <p14:tracePt t="52027" x="2279650" y="3473450"/>
          <p14:tracePt t="52033" x="2279650" y="3479800"/>
          <p14:tracePt t="52044" x="2273300" y="3486150"/>
          <p14:tracePt t="52061" x="2260600" y="3505200"/>
          <p14:tracePt t="52068" x="2254250" y="3511550"/>
          <p14:tracePt t="52080" x="2254250" y="3524250"/>
          <p14:tracePt t="52094" x="2241550" y="3536950"/>
          <p14:tracePt t="52110" x="2235200" y="3543300"/>
          <p14:tracePt t="52128" x="2222500" y="3556000"/>
          <p14:tracePt t="53754" x="2228850" y="3562350"/>
          <p14:tracePt t="53766" x="2235200" y="3562350"/>
          <p14:tracePt t="53780" x="2241550" y="3562350"/>
          <p14:tracePt t="53798" x="2254250" y="3562350"/>
          <p14:tracePt t="54010" x="2406650" y="3619500"/>
          <p14:tracePt t="54024" x="2552700" y="3651250"/>
          <p14:tracePt t="54049" x="2768600" y="3714750"/>
          <p14:tracePt t="54054" x="2832100" y="3740150"/>
          <p14:tracePt t="54071" x="2946400" y="3784600"/>
          <p14:tracePt t="54086" x="3048000" y="3810000"/>
          <p14:tracePt t="54101" x="3124200" y="3841750"/>
          <p14:tracePt t="54108" x="3155950" y="3848100"/>
          <p14:tracePt t="54121" x="3219450" y="3867150"/>
          <p14:tracePt t="54135" x="3276600" y="3867150"/>
          <p14:tracePt t="54150" x="3371850" y="3867150"/>
          <p14:tracePt t="54173" x="3536950" y="3829050"/>
          <p14:tracePt t="54187" x="3632200" y="3810000"/>
          <p14:tracePt t="54197" x="3670300" y="3790950"/>
          <p14:tracePt t="54211" x="3740150" y="3784600"/>
          <p14:tracePt t="54226" x="3790950" y="3778250"/>
          <p14:tracePt t="54243" x="3835400" y="3759200"/>
          <p14:tracePt t="54247" x="3854450" y="3759200"/>
          <p14:tracePt t="54270" x="3924300" y="3752850"/>
          <p14:tracePt t="54284" x="3968750" y="3752850"/>
          <p14:tracePt t="54298" x="4025900" y="3752850"/>
          <p14:tracePt t="54309" x="4044950" y="3752850"/>
          <p14:tracePt t="54331" x="4127500" y="3752850"/>
          <p14:tracePt t="54350" x="4184650" y="3752850"/>
          <p14:tracePt t="54365" x="4248150" y="3752850"/>
          <p14:tracePt t="54381" x="4286250" y="3752850"/>
          <p14:tracePt t="54395" x="4318000" y="3771900"/>
          <p14:tracePt t="54411" x="4349750" y="3771900"/>
          <p14:tracePt t="54426" x="4368800" y="3784600"/>
          <p14:tracePt t="54444" x="4381500" y="3784600"/>
          <p14:tracePt t="54463" x="4394200" y="3784600"/>
          <p14:tracePt t="54473" x="4400550" y="3784600"/>
          <p14:tracePt t="54497" x="4413250" y="3784600"/>
          <p14:tracePt t="54511" x="4419600" y="3784600"/>
          <p14:tracePt t="54525" x="4432300" y="3790950"/>
          <p14:tracePt t="54543" x="4445000" y="3797300"/>
          <p14:tracePt t="54562" x="4457700" y="3803650"/>
          <p14:tracePt t="54581" x="4470400" y="3810000"/>
          <p14:tracePt t="54595" x="4470400" y="3822700"/>
          <p14:tracePt t="54611" x="4483100" y="3835400"/>
          <p14:tracePt t="54626" x="4495800" y="3848100"/>
          <p14:tracePt t="54645" x="4502150" y="3854450"/>
          <p14:tracePt t="54658" x="4508500" y="3860800"/>
          <p14:tracePt t="54675" x="4521200" y="3873500"/>
          <p14:tracePt t="54695" x="4527550" y="3873500"/>
          <p14:tracePt t="54726" x="4527550" y="3879850"/>
          <p14:tracePt t="54805" x="4527550" y="3886200"/>
          <p14:tracePt t="55037" x="4521200" y="3886200"/>
          <p14:tracePt t="55047" x="4514850" y="3886200"/>
          <p14:tracePt t="55067" x="4502150" y="3886200"/>
          <p14:tracePt t="55096" x="4495800" y="3879850"/>
          <p14:tracePt t="55118" x="4489450" y="3879850"/>
          <p14:tracePt t="55134" x="4489450" y="3873500"/>
          <p14:tracePt t="55171" x="4483100" y="3873500"/>
          <p14:tracePt t="55392" x="4476750" y="3873500"/>
          <p14:tracePt t="55403" x="4470400" y="3873500"/>
          <p14:tracePt t="55421" x="4457700" y="3873500"/>
          <p14:tracePt t="55447" x="4445000" y="3873500"/>
          <p14:tracePt t="55462" x="4425950" y="3873500"/>
          <p14:tracePt t="55480" x="4419600" y="3873500"/>
          <p14:tracePt t="55488" x="4413250" y="3873500"/>
          <p14:tracePt t="55506" x="4400550" y="3873500"/>
          <p14:tracePt t="55521" x="4394200" y="3873500"/>
          <p14:tracePt t="55546" x="4381500" y="3879850"/>
          <p14:tracePt t="55561" x="4368800" y="3886200"/>
          <p14:tracePt t="55570" x="4362450" y="3886200"/>
          <p14:tracePt t="55584" x="4356100" y="3886200"/>
          <p14:tracePt t="55598" x="4349750" y="3886200"/>
          <p14:tracePt t="55649" x="4343400" y="3886200"/>
          <p14:tracePt t="55720" x="4337050" y="3886200"/>
          <p14:tracePt t="65568" x="4318000" y="3886200"/>
          <p14:tracePt t="65580" x="4254500" y="3886200"/>
          <p14:tracePt t="65598" x="4197350" y="3886200"/>
          <p14:tracePt t="65615" x="4140200" y="3886200"/>
          <p14:tracePt t="65633" x="4057650" y="3886200"/>
          <p14:tracePt t="65648" x="4006850" y="3898900"/>
          <p14:tracePt t="65665" x="3956050" y="3905250"/>
          <p14:tracePt t="65681" x="3886200" y="3924300"/>
          <p14:tracePt t="65691" x="3829050" y="3943350"/>
          <p14:tracePt t="65704" x="3790950" y="3962400"/>
          <p14:tracePt t="65715" x="3727450" y="3975100"/>
          <p14:tracePt t="65723" x="3702050" y="3994150"/>
          <p14:tracePt t="65733" x="3676650" y="4013200"/>
          <p14:tracePt t="65748" x="3625850" y="4038600"/>
          <p14:tracePt t="65770" x="3549650" y="4070350"/>
          <p14:tracePt t="65782" x="3511550" y="4089400"/>
          <p14:tracePt t="65800" x="3479800" y="4095750"/>
          <p14:tracePt t="65814" x="3435350" y="4108450"/>
          <p14:tracePt t="65834" x="3390900" y="4127500"/>
          <p14:tracePt t="65849" x="3359150" y="4133850"/>
          <p14:tracePt t="65865" x="3333750" y="4152900"/>
          <p14:tracePt t="65883" x="3308350" y="4159250"/>
          <p14:tracePt t="65898" x="3289300" y="4165600"/>
          <p14:tracePt t="65903" x="3282950" y="4171950"/>
          <p14:tracePt t="65919" x="3263900" y="4178300"/>
          <p14:tracePt t="65931" x="3238500" y="4191000"/>
          <p14:tracePt t="65950" x="3225800" y="4191000"/>
          <p14:tracePt t="65954" x="3213100" y="4191000"/>
          <p14:tracePt t="65964" x="3206750" y="4191000"/>
          <p14:tracePt t="65980" x="3200400" y="4191000"/>
          <p14:tracePt t="65998" x="3187700" y="4191000"/>
          <p14:tracePt t="66015" x="3175000" y="4191000"/>
          <p14:tracePt t="66036" x="3162300" y="4191000"/>
          <p14:tracePt t="66050" x="3155950" y="4191000"/>
          <p14:tracePt t="66068" x="3149600" y="4191000"/>
          <p14:tracePt t="66080" x="3143250" y="4191000"/>
          <p14:tracePt t="66098" x="3136900" y="4191000"/>
          <p14:tracePt t="66132" x="3124200" y="4191000"/>
          <p14:tracePt t="66164" x="3117850" y="4191000"/>
          <p14:tracePt t="66181" x="3111500" y="4191000"/>
          <p14:tracePt t="66207" x="3105150" y="4191000"/>
          <p14:tracePt t="66258" x="3098800" y="4191000"/>
          <p14:tracePt t="66288" x="3086100" y="4197350"/>
          <p14:tracePt t="66296" x="3086100" y="4203700"/>
          <p14:tracePt t="66317" x="3079750" y="4203700"/>
          <p14:tracePt t="66400" x="3073400" y="4203700"/>
          <p14:tracePt t="66442" x="3067050" y="4203700"/>
          <p14:tracePt t="66457" x="3060700" y="4210050"/>
          <p14:tracePt t="66467" x="3054350" y="4216400"/>
          <p14:tracePt t="66484" x="3048000" y="4222750"/>
          <p14:tracePt t="66498" x="3028950" y="4229100"/>
          <p14:tracePt t="66513" x="3022600" y="4229100"/>
          <p14:tracePt t="66520" x="3016250" y="4229100"/>
          <p14:tracePt t="66535" x="3009900" y="4229100"/>
          <p14:tracePt t="66549" x="3003550" y="4229100"/>
          <p14:tracePt t="66580" x="2997200" y="4229100"/>
          <p14:tracePt t="66597" x="2990850" y="4229100"/>
          <p14:tracePt t="66612" x="2990850" y="4235450"/>
          <p14:tracePt t="66626" x="2978150" y="4235450"/>
          <p14:tracePt t="66649" x="2971800" y="4235450"/>
          <p14:tracePt t="66692" x="2965450" y="4235450"/>
          <p14:tracePt t="66707" x="2959100" y="4241800"/>
          <p14:tracePt t="66725" x="2952750" y="4241800"/>
          <p14:tracePt t="66819" x="2952750" y="4248150"/>
          <p14:tracePt t="66849" x="2952750" y="4254500"/>
          <p14:tracePt t="66864" x="2952750" y="4260850"/>
          <p14:tracePt t="66874" x="2952750" y="4267200"/>
          <p14:tracePt t="66889" x="2952750" y="4273550"/>
          <p14:tracePt t="66900" x="2952750" y="4279900"/>
          <p14:tracePt t="66917" x="2952750" y="4292600"/>
          <p14:tracePt t="66930" x="2952750" y="4298950"/>
          <p14:tracePt t="66947" x="2952750" y="4305300"/>
          <p14:tracePt t="66953" x="2952750" y="4311650"/>
          <p14:tracePt t="66963" x="2952750" y="4318000"/>
          <p14:tracePt t="66980" x="2952750" y="4324350"/>
          <p14:tracePt t="66989" x="2952750" y="4330700"/>
          <p14:tracePt t="67000" x="2952750" y="4343400"/>
          <p14:tracePt t="67013" x="2952750" y="4349750"/>
          <p14:tracePt t="67029" x="2952750" y="4362450"/>
          <p14:tracePt t="67050" x="2952750" y="4375150"/>
          <p14:tracePt t="67067" x="2952750" y="4381500"/>
          <p14:tracePt t="67079" x="2952750" y="4387850"/>
          <p14:tracePt t="67102" x="2952750" y="4394200"/>
          <p14:tracePt t="67113" x="2952750" y="4400550"/>
          <p14:tracePt t="67131" x="2952750" y="4413250"/>
          <p14:tracePt t="67148" x="2952750" y="4419600"/>
          <p14:tracePt t="67163" x="2952750" y="4425950"/>
          <p14:tracePt t="67179" x="2952750" y="4438650"/>
          <p14:tracePt t="67198" x="2952750" y="4445000"/>
          <p14:tracePt t="67230" x="2952750" y="4451350"/>
          <p14:tracePt t="67269" x="2952750" y="4457700"/>
          <p14:tracePt t="67288" x="2952750" y="4464050"/>
          <p14:tracePt t="67358" x="2952750" y="4470400"/>
          <p14:tracePt t="67974" x="2952750" y="4464050"/>
          <p14:tracePt t="67991" x="2952750" y="4451350"/>
          <p14:tracePt t="68034" x="2952750" y="4445000"/>
          <p14:tracePt t="68053" x="2952750" y="4438650"/>
          <p14:tracePt t="68071" x="2952750" y="4432300"/>
          <p14:tracePt t="68083" x="2952750" y="4425950"/>
          <p14:tracePt t="68104" x="2952750" y="4419600"/>
          <p14:tracePt t="68118" x="2952750" y="4413250"/>
          <p14:tracePt t="68149" x="2952750" y="4406900"/>
          <p14:tracePt t="68162" x="2952750" y="4400550"/>
          <p14:tracePt t="68228" x="2952750" y="4394200"/>
          <p14:tracePt t="68240" x="2952750" y="4387850"/>
          <p14:tracePt t="68274" x="2952750" y="4381500"/>
          <p14:tracePt t="68301" x="2952750" y="4375150"/>
          <p14:tracePt t="68320" x="2952750" y="4368800"/>
          <p14:tracePt t="68334" x="2952750" y="4362450"/>
          <p14:tracePt t="81381" x="2984500" y="4362450"/>
          <p14:tracePt t="81394" x="3028950" y="4362450"/>
          <p14:tracePt t="81404" x="3098800" y="4362450"/>
          <p14:tracePt t="81413" x="3124200" y="4368800"/>
          <p14:tracePt t="81418" x="3155950" y="4368800"/>
          <p14:tracePt t="81433" x="3219450" y="4387850"/>
          <p14:tracePt t="81439" x="3244850" y="4387850"/>
          <p14:tracePt t="81449" x="3276600" y="4394200"/>
          <p14:tracePt t="81453" x="3302000" y="4406900"/>
          <p14:tracePt t="81467" x="3327400" y="4413250"/>
          <p14:tracePt t="81473" x="3365500" y="4419600"/>
          <p14:tracePt t="81481" x="3390900" y="4438650"/>
          <p14:tracePt t="81501" x="3454400" y="4457700"/>
          <p14:tracePt t="81518" x="3486150" y="4464050"/>
          <p14:tracePt t="81523" x="3492500" y="4470400"/>
          <p14:tracePt t="81540" x="3505200" y="4470400"/>
          <p14:tracePt t="81555" x="3517900" y="4470400"/>
          <p14:tracePt t="81568" x="3530600" y="4470400"/>
          <p14:tracePt t="81585" x="3536950" y="4470400"/>
          <p14:tracePt t="81665" x="3543300" y="4470400"/>
          <p14:tracePt t="81680" x="3543300" y="4476750"/>
          <p14:tracePt t="81690" x="3543300" y="4483100"/>
          <p14:tracePt t="81703" x="3556000" y="4483100"/>
          <p14:tracePt t="81722" x="3568700" y="4502150"/>
          <p14:tracePt t="81731" x="3568700" y="4508500"/>
          <p14:tracePt t="81749" x="3587750" y="4527550"/>
          <p14:tracePt t="81771" x="3587750" y="4552950"/>
          <p14:tracePt t="81783" x="3587750" y="4578350"/>
          <p14:tracePt t="81801" x="3587750" y="4591050"/>
          <p14:tracePt t="81816" x="3587750" y="4610100"/>
          <p14:tracePt t="81833" x="3587750" y="4622800"/>
          <p14:tracePt t="81835" x="3587750" y="4629150"/>
          <p14:tracePt t="81851" x="3587750" y="4635500"/>
          <p14:tracePt t="81865" x="3587750" y="4641850"/>
          <p14:tracePt t="81882" x="3587750" y="4654550"/>
          <p14:tracePt t="81899" x="3587750" y="4660900"/>
          <p14:tracePt t="81919" x="3587750" y="4673600"/>
          <p14:tracePt t="81940" x="3587750" y="4686300"/>
          <p14:tracePt t="81966" x="3587750" y="4699000"/>
          <p14:tracePt t="82004" x="3587750" y="4705350"/>
          <p14:tracePt t="82095" x="3581400" y="4705350"/>
          <p14:tracePt t="82126" x="3581400" y="4711700"/>
          <p14:tracePt t="82210" x="3575050" y="4711700"/>
          <p14:tracePt t="82523" x="3556000" y="4711700"/>
          <p14:tracePt t="82612" x="3549650" y="4711700"/>
          <p14:tracePt t="82679" x="3543300" y="4711700"/>
          <p14:tracePt t="82722" x="3536950" y="4711700"/>
          <p14:tracePt t="82737" x="3530600" y="4711700"/>
          <p14:tracePt t="82754" x="3530600" y="4705350"/>
          <p14:tracePt t="82775" x="3524250" y="4705350"/>
          <p14:tracePt t="82805" x="3517900" y="4699000"/>
          <p14:tracePt t="82819" x="3517900" y="4692650"/>
          <p14:tracePt t="82861" x="3517900" y="4686300"/>
          <p14:tracePt t="82880" x="3511550" y="4679950"/>
          <p14:tracePt t="82893" x="3505200" y="4679950"/>
          <p14:tracePt t="82933" x="3505200" y="4673600"/>
          <p14:tracePt t="82955" x="3498850" y="4673600"/>
          <p14:tracePt t="83269" x="3492500" y="4673600"/>
          <p14:tracePt t="83679" x="3486150" y="4673600"/>
          <p14:tracePt t="84627" x="3486150" y="4679950"/>
          <p14:tracePt t="104400" x="3511550" y="4699000"/>
          <p14:tracePt t="104413" x="3619500" y="4775200"/>
          <p14:tracePt t="104429" x="3759200" y="4838700"/>
          <p14:tracePt t="104446" x="3956050" y="4921250"/>
          <p14:tracePt t="104463" x="4089400" y="4959350"/>
          <p14:tracePt t="104472" x="4152900" y="4984750"/>
          <p14:tracePt t="104482" x="4184650" y="4984750"/>
          <p14:tracePt t="104486" x="4235450" y="4991100"/>
          <p14:tracePt t="104499" x="4343400" y="4991100"/>
          <p14:tracePt t="104513" x="4387850" y="4991100"/>
          <p14:tracePt t="104529" x="4546600" y="4991100"/>
          <p14:tracePt t="104546" x="4660900" y="5003800"/>
          <p14:tracePt t="104562" x="4756150" y="5003800"/>
          <p14:tracePt t="104570" x="4800600" y="5003800"/>
          <p14:tracePt t="104583" x="4895850" y="4991100"/>
          <p14:tracePt t="104597" x="5010150" y="4965700"/>
          <p14:tracePt t="104615" x="5137150" y="4946650"/>
          <p14:tracePt t="104628" x="5257800" y="4902200"/>
          <p14:tracePt t="104645" x="5346700" y="4864100"/>
          <p14:tracePt t="104663" x="5448300" y="4819650"/>
          <p14:tracePt t="104679" x="5499100" y="4794250"/>
          <p14:tracePt t="104695" x="5537200" y="4775200"/>
          <p14:tracePt t="104712" x="5568950" y="4762500"/>
          <p14:tracePt t="104723" x="5600700" y="4756150"/>
          <p14:tracePt t="104737" x="5632450" y="4743450"/>
          <p14:tracePt t="104754" x="5670550" y="4730750"/>
          <p14:tracePt t="104764" x="5695950" y="4730750"/>
          <p14:tracePt t="104772" x="5721350" y="4711700"/>
          <p14:tracePt t="104783" x="5778500" y="4692650"/>
          <p14:tracePt t="104797" x="5829300" y="4679950"/>
          <p14:tracePt t="104816" x="5873750" y="4667250"/>
          <p14:tracePt t="104828" x="5899150" y="4660900"/>
          <p14:tracePt t="104850" x="5943600" y="4660900"/>
          <p14:tracePt t="104865" x="5969000" y="4660900"/>
          <p14:tracePt t="104882" x="5994400" y="4673600"/>
          <p14:tracePt t="104895" x="6019800" y="4679950"/>
          <p14:tracePt t="104910" x="6038850" y="4686300"/>
          <p14:tracePt t="104928" x="6057900" y="4699000"/>
          <p14:tracePt t="104944" x="6070600" y="4711700"/>
          <p14:tracePt t="104963" x="6096000" y="4762500"/>
          <p14:tracePt t="104977" x="6102350" y="4787900"/>
          <p14:tracePt t="104994" x="6121400" y="4819650"/>
          <p14:tracePt t="105000" x="6121400" y="4832350"/>
          <p14:tracePt t="105010" x="6121400" y="4851400"/>
          <p14:tracePt t="105028" x="6121400" y="4895850"/>
          <p14:tracePt t="105045" x="6121400" y="4908550"/>
          <p14:tracePt t="105060" x="6121400" y="4927600"/>
          <p14:tracePt t="105078" x="6121400" y="4946650"/>
          <p14:tracePt t="105093" x="6115050" y="4959350"/>
          <p14:tracePt t="105103" x="6115050" y="4978400"/>
          <p14:tracePt t="105113" x="6108700" y="4984750"/>
          <p14:tracePt t="105129" x="6102350" y="4991100"/>
          <p14:tracePt t="105145" x="6089650" y="4997450"/>
          <p14:tracePt t="105162" x="6083300" y="5022850"/>
          <p14:tracePt t="105178" x="6076950" y="5029200"/>
          <p14:tracePt t="105193" x="6070600" y="5041900"/>
          <p14:tracePt t="105211" x="6057900" y="5048250"/>
          <p14:tracePt t="105227" x="6057900" y="5054600"/>
          <p14:tracePt t="105248" x="6045200" y="5054600"/>
          <p14:tracePt t="105268" x="6038850" y="5060950"/>
          <p14:tracePt t="105277" x="6032500" y="5060950"/>
          <p14:tracePt t="105294" x="6026150" y="5060950"/>
          <p14:tracePt t="105299" x="6019800" y="5067300"/>
          <p14:tracePt t="105320" x="6019800" y="5073650"/>
          <p14:tracePt t="105328" x="6013450" y="5073650"/>
          <p14:tracePt t="105346" x="6007100" y="5073650"/>
          <p14:tracePt t="105421" x="6000750" y="5073650"/>
          <p14:tracePt t="105431" x="5994400" y="5073650"/>
          <p14:tracePt t="105453" x="5981700" y="5073650"/>
          <p14:tracePt t="105466" x="5975350" y="5080000"/>
          <p14:tracePt t="105475" x="5969000" y="5080000"/>
          <p14:tracePt t="105488" x="5962650" y="5080000"/>
          <p14:tracePt t="105583" x="5956300" y="5080000"/>
          <p14:tracePt t="105597" x="5949950" y="5080000"/>
          <p14:tracePt t="105614" x="5943600" y="5080000"/>
          <p14:tracePt t="105627" x="5930900" y="5080000"/>
          <p14:tracePt t="105645" x="5924550" y="5080000"/>
          <p14:tracePt t="105663" x="5911850" y="5080000"/>
          <p14:tracePt t="105749" x="5905500" y="5080000"/>
          <p14:tracePt t="105767" x="5899150" y="5080000"/>
          <p14:tracePt t="105777" x="5892800" y="5080000"/>
          <p14:tracePt t="105805" x="5886450" y="5080000"/>
          <p14:tracePt t="105850" x="5880100" y="5080000"/>
          <p14:tracePt t="124234" x="5842000" y="5080000"/>
          <p14:tracePt t="124241" x="5772150" y="5073650"/>
          <p14:tracePt t="124264" x="5600700" y="5060950"/>
          <p14:tracePt t="124278" x="5492750" y="5060950"/>
          <p14:tracePt t="124292" x="5384800" y="5060950"/>
          <p14:tracePt t="124309" x="5289550" y="5060950"/>
          <p14:tracePt t="124317" x="5257800" y="5060950"/>
          <p14:tracePt t="124326" x="5219700" y="5060950"/>
          <p14:tracePt t="124344" x="5124450" y="5067300"/>
          <p14:tracePt t="124362" x="5080000" y="5067300"/>
          <p14:tracePt t="124375" x="5035550" y="5073650"/>
          <p14:tracePt t="124393" x="5010150" y="5073650"/>
          <p14:tracePt t="124396" x="4997450" y="5073650"/>
          <p14:tracePt t="124412" x="4965700" y="5073650"/>
          <p14:tracePt t="124426" x="4933950" y="5073650"/>
          <p14:tracePt t="124446" x="4914900" y="5073650"/>
          <p14:tracePt t="124452" x="4908550" y="5073650"/>
          <p14:tracePt t="124462" x="4895850" y="5073650"/>
          <p14:tracePt t="124475" x="4889500" y="5073650"/>
          <p14:tracePt t="124493" x="4876800" y="5073650"/>
          <p14:tracePt t="124509" x="4870450" y="5073650"/>
          <p14:tracePt t="124526" x="4857750" y="5073650"/>
          <p14:tracePt t="124545" x="4845050" y="5073650"/>
          <p14:tracePt t="124560" x="4832350" y="5086350"/>
          <p14:tracePt t="124576" x="4806950" y="5092700"/>
          <p14:tracePt t="124599" x="4775200" y="5118100"/>
          <p14:tracePt t="124609" x="4756150" y="5130800"/>
          <p14:tracePt t="124630" x="4711700" y="5162550"/>
          <p14:tracePt t="124642" x="4679950" y="5181600"/>
          <p14:tracePt t="124664" x="4629150" y="5213350"/>
          <p14:tracePt t="124676" x="4616450" y="5219700"/>
          <p14:tracePt t="124694" x="4546600" y="5251450"/>
          <p14:tracePt t="124710" x="4508500" y="5276850"/>
          <p14:tracePt t="124726" x="4464050" y="5302250"/>
          <p14:tracePt t="124742" x="4413250" y="5314950"/>
          <p14:tracePt t="124761" x="4349750" y="5353050"/>
          <p14:tracePt t="124776" x="4298950" y="5365750"/>
          <p14:tracePt t="124794" x="4260850" y="5384800"/>
          <p14:tracePt t="124808" x="4216400" y="5391150"/>
          <p14:tracePt t="124826" x="4197350" y="5397500"/>
          <p14:tracePt t="124829" x="4191000" y="5403850"/>
          <p14:tracePt t="124848" x="4165600" y="5416550"/>
          <p14:tracePt t="124859" x="4146550" y="5429250"/>
          <p14:tracePt t="124877" x="4133850" y="5435600"/>
          <p14:tracePt t="124892" x="4108450" y="5441950"/>
          <p14:tracePt t="124912" x="4064000" y="5441950"/>
          <p14:tracePt t="124926" x="4038600" y="5441950"/>
          <p14:tracePt t="124942" x="4019550" y="5441950"/>
          <p14:tracePt t="124958" x="4006850" y="5441950"/>
          <p14:tracePt t="124976" x="3994150" y="5441950"/>
          <p14:tracePt t="124992" x="3981450" y="5441950"/>
          <p14:tracePt t="125008" x="3975100" y="5441950"/>
          <p14:tracePt t="125025" x="3968750" y="5441950"/>
          <p14:tracePt t="125041" x="3956050" y="5441950"/>
          <p14:tracePt t="125063" x="3943350" y="5441950"/>
          <p14:tracePt t="125079" x="3937000" y="5441950"/>
          <p14:tracePt t="125092" x="3930650" y="5441950"/>
          <p14:tracePt t="125108" x="3917950" y="5441950"/>
          <p14:tracePt t="125145" x="3911600" y="5441950"/>
          <p14:tracePt t="125159" x="3905250" y="5441950"/>
          <p14:tracePt t="125175" x="3898900" y="5441950"/>
          <p14:tracePt t="125187" x="3892550" y="5441950"/>
          <p14:tracePt t="125194" x="3886200" y="5441950"/>
          <p14:tracePt t="125208" x="3879850" y="5441950"/>
          <p14:tracePt t="125225" x="3867150" y="5441950"/>
          <p14:tracePt t="125241" x="3860800" y="5441950"/>
          <p14:tracePt t="125258" x="3854450" y="5441950"/>
          <p14:tracePt t="125276" x="3835400" y="5441950"/>
          <p14:tracePt t="125292" x="3822700" y="5441950"/>
          <p14:tracePt t="125308" x="3816350" y="5441950"/>
          <p14:tracePt t="125324" x="3810000" y="5441950"/>
          <p14:tracePt t="125342" x="3803650" y="5441950"/>
          <p14:tracePt t="125429" x="3797300" y="5441950"/>
          <p14:tracePt t="133255" x="3784600" y="5441950"/>
          <p14:tracePt t="133265" x="3752850" y="5441950"/>
          <p14:tracePt t="133276" x="3702050" y="5448300"/>
          <p14:tracePt t="133283" x="3663950" y="5461000"/>
          <p14:tracePt t="133293" x="3632200" y="5467350"/>
          <p14:tracePt t="133306" x="3498850" y="5499100"/>
          <p14:tracePt t="133321" x="3397250" y="5530850"/>
          <p14:tracePt t="133336" x="3270250" y="5562600"/>
          <p14:tracePt t="133352" x="3168650" y="5581650"/>
          <p14:tracePt t="133368" x="3067050" y="5613400"/>
          <p14:tracePt t="133385" x="2984500" y="5645150"/>
          <p14:tracePt t="133389" x="2933700" y="5651500"/>
          <p14:tracePt t="133401" x="2882900" y="5664200"/>
          <p14:tracePt t="133404" x="2832100" y="5670550"/>
          <p14:tracePt t="133420" x="2749550" y="5702300"/>
          <p14:tracePt t="133434" x="2660650" y="5708650"/>
          <p14:tracePt t="133455" x="2533650" y="5740400"/>
          <p14:tracePt t="133466" x="2495550" y="5746750"/>
          <p14:tracePt t="133485" x="2400300" y="5765800"/>
          <p14:tracePt t="133501" x="2330450" y="5784850"/>
          <p14:tracePt t="133519" x="2273300" y="5791200"/>
          <p14:tracePt t="133534" x="2203450" y="5797550"/>
          <p14:tracePt t="133537" x="2165350" y="5810250"/>
          <p14:tracePt t="133552" x="2108200" y="5816600"/>
          <p14:tracePt t="133568" x="2044700" y="5835650"/>
          <p14:tracePt t="133584" x="2000250" y="5842000"/>
          <p14:tracePt t="133601" x="1936750" y="5854700"/>
          <p14:tracePt t="133617" x="1879600" y="5861050"/>
          <p14:tracePt t="133627" x="1828800" y="5861050"/>
          <p14:tracePt t="133641" x="1771650" y="5861050"/>
          <p14:tracePt t="133649" x="1746250" y="5861050"/>
          <p14:tracePt t="133668" x="1689100" y="5861050"/>
          <p14:tracePt t="133685" x="1651000" y="5861050"/>
          <p14:tracePt t="133691" x="1625600" y="5861050"/>
          <p14:tracePt t="133701" x="1587500" y="5861050"/>
          <p14:tracePt t="133717" x="1555750" y="5867400"/>
          <p14:tracePt t="133733" x="1524000" y="5886450"/>
          <p14:tracePt t="133750" x="1492250" y="5892800"/>
          <p14:tracePt t="133772" x="1460500" y="5899150"/>
          <p14:tracePt t="133783" x="1435100" y="5905500"/>
          <p14:tracePt t="133800" x="1422400" y="5905500"/>
          <p14:tracePt t="133818" x="1409700" y="5911850"/>
          <p14:tracePt t="133822" x="1403350" y="5918200"/>
          <p14:tracePt t="133833" x="1397000" y="5924550"/>
          <p14:tracePt t="133851" x="1371600" y="5937250"/>
          <p14:tracePt t="133866" x="1358900" y="5943600"/>
          <p14:tracePt t="133884" x="1333500" y="5962650"/>
          <p14:tracePt t="133892" x="1327150" y="5969000"/>
          <p14:tracePt t="133909" x="1320800" y="5981700"/>
          <p14:tracePt t="133921" x="1314450" y="5981700"/>
          <p14:tracePt t="133933" x="1308100" y="5988050"/>
          <p14:tracePt t="133950" x="1295400" y="5988050"/>
          <p14:tracePt t="133993" x="1295400" y="5994400"/>
          <p14:tracePt t="134022" x="1295400" y="6000750"/>
          <p14:tracePt t="134034" x="1301750" y="6007100"/>
          <p14:tracePt t="134040" x="1308100" y="6007100"/>
          <p14:tracePt t="134052" x="1333500" y="6019800"/>
          <p14:tracePt t="134067" x="1390650" y="6026150"/>
          <p14:tracePt t="134084" x="1504950" y="6038850"/>
          <p14:tracePt t="134100" x="1657350" y="6051550"/>
          <p14:tracePt t="134118" x="1892300" y="6083300"/>
          <p14:tracePt t="134135" x="2114550" y="6121400"/>
          <p14:tracePt t="134141" x="2203450" y="6127750"/>
          <p14:tracePt t="134150" x="2279650" y="6127750"/>
          <p14:tracePt t="134157" x="2362200" y="6140450"/>
          <p14:tracePt t="134168" x="2451100" y="6153150"/>
          <p14:tracePt t="134185" x="2628900" y="6172200"/>
          <p14:tracePt t="134203" x="2736850" y="6172200"/>
          <p14:tracePt t="134217" x="2851150" y="6184900"/>
          <p14:tracePt t="134225" x="2901950" y="6191250"/>
          <p14:tracePt t="134234" x="2946400" y="6191250"/>
          <p14:tracePt t="134257" x="3079750" y="6210300"/>
          <p14:tracePt t="134268" x="3136900" y="6229350"/>
          <p14:tracePt t="134285" x="3187700" y="6229350"/>
          <p14:tracePt t="134300" x="3238500" y="6229350"/>
          <p14:tracePt t="134317" x="3282950" y="6229350"/>
          <p14:tracePt t="134320" x="3302000" y="6229350"/>
          <p14:tracePt t="134335" x="3327400" y="6229350"/>
          <p14:tracePt t="134350" x="3340100" y="6229350"/>
          <p14:tracePt t="134366" x="3365500" y="6223000"/>
          <p14:tracePt t="134383" x="3384550" y="6210300"/>
          <p14:tracePt t="134400" x="3397250" y="6203950"/>
          <p14:tracePt t="134410" x="3429000" y="6197600"/>
          <p14:tracePt t="134424" x="3448050" y="6172200"/>
          <p14:tracePt t="134433" x="3467100" y="6165850"/>
          <p14:tracePt t="134450" x="3486150" y="6140450"/>
          <p14:tracePt t="134467" x="3505200" y="6121400"/>
          <p14:tracePt t="134473" x="3517900" y="6108700"/>
          <p14:tracePt t="134481" x="3524250" y="6102350"/>
          <p14:tracePt t="134501" x="3543300" y="6089650"/>
          <p14:tracePt t="134519" x="3549650" y="6083300"/>
          <p14:tracePt t="134521" x="3556000" y="6076950"/>
          <p14:tracePt t="134538" x="3562350" y="6070600"/>
          <p14:tracePt t="134553" x="3575050" y="6051550"/>
          <p14:tracePt t="134569" x="3600450" y="6038850"/>
          <p14:tracePt t="134584" x="3613150" y="6013450"/>
          <p14:tracePt t="134600" x="3632200" y="5994400"/>
          <p14:tracePt t="134623" x="3644900" y="5981700"/>
          <p14:tracePt t="134628" x="3651250" y="5981700"/>
          <p14:tracePt t="134642" x="3657600" y="5969000"/>
          <p14:tracePt t="134663" x="3663950" y="5969000"/>
          <p14:tracePt t="134689" x="3676650" y="5962650"/>
          <p14:tracePt t="134694" x="3676650" y="5956300"/>
          <p14:tracePt t="134711" x="3689350" y="5956300"/>
          <p14:tracePt t="135172" x="3676650" y="5956300"/>
          <p14:tracePt t="135181" x="3663950" y="5956300"/>
          <p14:tracePt t="135203" x="3619500" y="5956300"/>
          <p14:tracePt t="135216" x="3594100" y="5956300"/>
          <p14:tracePt t="135227" x="3575050" y="5956300"/>
          <p14:tracePt t="135240" x="3556000" y="5956300"/>
          <p14:tracePt t="135253" x="3536950" y="5956300"/>
          <p14:tracePt t="135271" x="3524250" y="5956300"/>
          <p14:tracePt t="135283" x="3517900" y="5956300"/>
          <p14:tracePt t="135299" x="3511550" y="5956300"/>
          <p14:tracePt t="135316" x="3498850" y="5956300"/>
          <p14:tracePt t="135333" x="3492500" y="5956300"/>
          <p14:tracePt t="135350" x="3473450" y="5956300"/>
          <p14:tracePt t="135366" x="3467100" y="5956300"/>
          <p14:tracePt t="135383" x="3454400" y="5956300"/>
          <p14:tracePt t="135402" x="3441700" y="5956300"/>
          <p14:tracePt t="135425" x="3429000" y="5956300"/>
          <p14:tracePt t="135436" x="3429000" y="5949950"/>
          <p14:tracePt t="135444" x="3422650" y="5949950"/>
          <p14:tracePt t="135446" x="3416300" y="5949950"/>
          <p14:tracePt t="135462" x="3409950" y="5943600"/>
          <p14:tracePt t="135475" x="3403600" y="5943600"/>
          <p14:tracePt t="135488" x="3390900" y="5943600"/>
          <p14:tracePt t="135501" x="3378200" y="5937250"/>
          <p14:tracePt t="135523" x="3365500" y="5937250"/>
          <p14:tracePt t="135538" x="3352800" y="5937250"/>
          <p14:tracePt t="135553" x="3346450" y="5937250"/>
          <p14:tracePt t="135567" x="3340100" y="5937250"/>
          <p14:tracePt t="135583" x="3314700" y="5937250"/>
          <p14:tracePt t="135599" x="3302000" y="5937250"/>
          <p14:tracePt t="135617" x="3276600" y="5937250"/>
          <p14:tracePt t="135633" x="3257550" y="5937250"/>
          <p14:tracePt t="135649" x="3238500" y="5937250"/>
          <p14:tracePt t="135666" x="3206750" y="5937250"/>
          <p14:tracePt t="135677" x="3181350" y="5937250"/>
          <p14:tracePt t="135692" x="3155950" y="5937250"/>
          <p14:tracePt t="135703" x="3143250" y="5937250"/>
          <p14:tracePt t="135719" x="3130550" y="5937250"/>
          <p14:tracePt t="135725" x="3117850" y="5937250"/>
          <p14:tracePt t="135738" x="3105150" y="5937250"/>
          <p14:tracePt t="135749" x="3098800" y="5937250"/>
          <p14:tracePt t="135767" x="3079750" y="5937250"/>
          <p14:tracePt t="135783" x="3067050" y="5937250"/>
          <p14:tracePt t="135799" x="3054350" y="5937250"/>
          <p14:tracePt t="135818" x="3041650" y="5937250"/>
          <p14:tracePt t="135834" x="3028950" y="5937250"/>
          <p14:tracePt t="135849" x="3022600" y="5937250"/>
          <p14:tracePt t="135866" x="3009900" y="5937250"/>
          <p14:tracePt t="135882" x="2997200" y="5937250"/>
          <p14:tracePt t="135899" x="2990850" y="5937250"/>
          <p14:tracePt t="135909" x="2984500" y="5937250"/>
          <p14:tracePt t="135921" x="2978150" y="5937250"/>
          <p14:tracePt t="135932" x="2971800" y="5937250"/>
          <p14:tracePt t="135949" x="2959100" y="5937250"/>
          <p14:tracePt t="135965" x="2952750" y="5937250"/>
          <p14:tracePt t="135976" x="2946400" y="5937250"/>
          <p14:tracePt t="135988" x="2940050" y="5937250"/>
          <p14:tracePt t="135999" x="2933700" y="5937250"/>
          <p14:tracePt t="136020" x="2921000" y="5937250"/>
          <p14:tracePt t="136032" x="2914650" y="5937250"/>
          <p14:tracePt t="136052" x="2901950" y="5937250"/>
          <p14:tracePt t="136065" x="2895600" y="5937250"/>
          <p14:tracePt t="136082" x="2882900" y="5937250"/>
          <p14:tracePt t="136291" x="2908300" y="5937250"/>
          <p14:tracePt t="136305" x="2965450" y="5937250"/>
          <p14:tracePt t="136320" x="3016250" y="5937250"/>
          <p14:tracePt t="136337" x="3041650" y="5937250"/>
          <p14:tracePt t="136341" x="3060700" y="5937250"/>
          <p14:tracePt t="136358" x="3079750" y="5937250"/>
          <p14:tracePt t="136375" x="3098800" y="5937250"/>
          <p14:tracePt t="136379" x="3105150" y="5937250"/>
          <p14:tracePt t="136390" x="3111500" y="5937250"/>
          <p14:tracePt t="136409" x="3124200" y="5937250"/>
          <p14:tracePt t="136427" x="3130550" y="5937250"/>
          <p14:tracePt t="136438" x="3136900" y="5937250"/>
          <p14:tracePt t="136454" x="3149600" y="5937250"/>
          <p14:tracePt t="136465" x="3155950" y="5937250"/>
          <p14:tracePt t="136476" x="3168650" y="5937250"/>
          <p14:tracePt t="136488" x="3175000" y="5937250"/>
          <p14:tracePt t="136506" x="3187700" y="5937250"/>
          <p14:tracePt t="136519" x="3206750" y="5937250"/>
          <p14:tracePt t="136531" x="3219450" y="5937250"/>
          <p14:tracePt t="136550" x="3244850" y="5937250"/>
          <p14:tracePt t="136567" x="3257550" y="5937250"/>
          <p14:tracePt t="136582" x="3276600" y="5937250"/>
          <p14:tracePt t="136600" x="3302000" y="5937250"/>
          <p14:tracePt t="136617" x="3327400" y="5937250"/>
          <p14:tracePt t="136636" x="3346450" y="5937250"/>
          <p14:tracePt t="136646" x="3359150" y="5937250"/>
          <p14:tracePt t="136658" x="3365500" y="5937250"/>
          <p14:tracePt t="136672" x="3384550" y="5937250"/>
          <p14:tracePt t="136685" x="3422650" y="5937250"/>
          <p14:tracePt t="136702" x="3473450" y="5924550"/>
          <p14:tracePt t="136715" x="3530600" y="5918200"/>
          <p14:tracePt t="136725" x="3556000" y="5911850"/>
          <p14:tracePt t="136737" x="3625850" y="5899150"/>
          <p14:tracePt t="136748" x="3663950" y="5892800"/>
          <p14:tracePt t="136763" x="3733800" y="5880100"/>
          <p14:tracePt t="136767" x="3765550" y="5880100"/>
          <p14:tracePt t="136784" x="3835400" y="5867400"/>
          <p14:tracePt t="136799" x="3898900" y="5854700"/>
          <p14:tracePt t="136819" x="3987800" y="5842000"/>
          <p14:tracePt t="136833" x="4051300" y="5829300"/>
          <p14:tracePt t="136851" x="4108450" y="5816600"/>
          <p14:tracePt t="136870" x="4171950" y="5797550"/>
          <p14:tracePt t="136886" x="4203700" y="5797550"/>
          <p14:tracePt t="136901" x="4229100" y="5791200"/>
          <p14:tracePt t="136925" x="4241800" y="5791200"/>
          <p14:tracePt t="136938" x="4248150" y="5791200"/>
          <p14:tracePt t="136945" x="4254500" y="5791200"/>
          <p14:tracePt t="136961" x="4260850" y="5791200"/>
          <p14:tracePt t="136972" x="4267200" y="5784850"/>
          <p14:tracePt t="136982" x="4279900" y="5778500"/>
          <p14:tracePt t="136999" x="4292600" y="5772150"/>
          <p14:tracePt t="137009" x="4305300" y="5765800"/>
          <p14:tracePt t="137017" x="4311650" y="5759450"/>
          <p14:tracePt t="137021" x="4318000" y="5759450"/>
          <p14:tracePt t="137035" x="4337050" y="5740400"/>
          <p14:tracePt t="137050" x="4362450" y="5721350"/>
          <p14:tracePt t="137071" x="4387850" y="5708650"/>
          <p14:tracePt t="137081" x="4400550" y="5702300"/>
          <p14:tracePt t="137090" x="4406900" y="5695950"/>
          <p14:tracePt t="137109" x="4445000" y="5683250"/>
          <p14:tracePt t="137116" x="4457700" y="5683250"/>
          <p14:tracePt t="137132" x="4489450" y="5670550"/>
          <p14:tracePt t="137148" x="4521200" y="5670550"/>
          <p14:tracePt t="137164" x="4559300" y="5676900"/>
          <p14:tracePt t="137183" x="4616450" y="5689600"/>
          <p14:tracePt t="137201" x="4648200" y="5708650"/>
          <p14:tracePt t="137210" x="4660900" y="5715000"/>
          <p14:tracePt t="137222" x="4686300" y="5721350"/>
          <p14:tracePt t="137238" x="4705350" y="5734050"/>
          <p14:tracePt t="137251" x="4718050" y="5734050"/>
          <p14:tracePt t="137267" x="4724400" y="5740400"/>
          <p14:tracePt t="137285" x="4730750" y="5740400"/>
          <p14:tracePt t="137291" x="4737100" y="5740400"/>
          <p14:tracePt t="137302" x="4743450" y="5740400"/>
          <p14:tracePt t="137319" x="4756150" y="5746750"/>
          <p14:tracePt t="137345" x="4768850" y="5753100"/>
          <p14:tracePt t="137364" x="4781550" y="5759450"/>
          <p14:tracePt t="137387" x="4787900" y="5765800"/>
          <p14:tracePt t="137400" x="4794250" y="5778500"/>
          <p14:tracePt t="137407" x="4800600" y="5784850"/>
          <p14:tracePt t="137419" x="4806950" y="5791200"/>
          <p14:tracePt t="137440" x="4826000" y="5835650"/>
          <p14:tracePt t="137452" x="4832350" y="5861050"/>
          <p14:tracePt t="137469" x="4838700" y="5873750"/>
          <p14:tracePt t="137481" x="4845050" y="5880100"/>
          <p14:tracePt t="137489" x="4845050" y="5886450"/>
          <p14:tracePt t="138171" x="4864100" y="5899150"/>
          <p14:tracePt t="138177" x="4889500" y="5911850"/>
          <p14:tracePt t="138197" x="4984750" y="5943600"/>
          <p14:tracePt t="138212" x="5060950" y="5962650"/>
          <p14:tracePt t="138230" x="5118100" y="5981700"/>
          <p14:tracePt t="138235" x="5137150" y="5981700"/>
          <p14:tracePt t="138245" x="5156200" y="5988050"/>
          <p14:tracePt t="138262" x="5187950" y="5994400"/>
          <p14:tracePt t="138263" x="5207000" y="5994400"/>
          <p14:tracePt t="138278" x="5232400" y="5994400"/>
          <p14:tracePt t="138297" x="5264150" y="5994400"/>
          <p14:tracePt t="138314" x="5302250" y="5994400"/>
          <p14:tracePt t="138315" x="5327650" y="5994400"/>
          <p14:tracePt t="138330" x="5365750" y="6007100"/>
          <p14:tracePt t="138347" x="5397500" y="6007100"/>
          <p14:tracePt t="138363" x="5416550" y="6007100"/>
          <p14:tracePt t="138380" x="5422900" y="6007100"/>
          <p14:tracePt t="138397" x="5435600" y="6007100"/>
          <p14:tracePt t="138411" x="5441950" y="6007100"/>
          <p14:tracePt t="138431" x="5454650" y="6007100"/>
          <p14:tracePt t="138445" x="5461000" y="6007100"/>
          <p14:tracePt t="138466" x="5467350" y="6007100"/>
          <p14:tracePt t="138487" x="5473700" y="6007100"/>
          <p14:tracePt t="138501" x="5480050" y="6007100"/>
          <p14:tracePt t="138513" x="5486400" y="6007100"/>
          <p14:tracePt t="138533" x="5499100" y="6007100"/>
          <p14:tracePt t="138552" x="5505450" y="6007100"/>
          <p14:tracePt t="138563" x="5518150" y="6007100"/>
          <p14:tracePt t="138582" x="5543550" y="6007100"/>
          <p14:tracePt t="138599" x="5562600" y="6007100"/>
          <p14:tracePt t="138615" x="5607050" y="6007100"/>
          <p14:tracePt t="138631" x="5645150" y="6007100"/>
          <p14:tracePt t="138647" x="5695950" y="6013450"/>
          <p14:tracePt t="138664" x="5765800" y="6019800"/>
          <p14:tracePt t="138682" x="5880100" y="6038850"/>
          <p14:tracePt t="138689" x="5918200" y="6045200"/>
          <p14:tracePt t="138705" x="5981700" y="6045200"/>
          <p14:tracePt t="138724" x="6045200" y="6045200"/>
          <p14:tracePt t="138737" x="6089650" y="6045200"/>
          <p14:tracePt t="138751" x="6127750" y="6045200"/>
          <p14:tracePt t="138766" x="6159500" y="6045200"/>
          <p14:tracePt t="138782" x="6178550" y="6045200"/>
          <p14:tracePt t="138796" x="6203950" y="6045200"/>
          <p14:tracePt t="138816" x="6229350" y="6045200"/>
          <p14:tracePt t="138832" x="6242050" y="6045200"/>
          <p14:tracePt t="138849" x="6248400" y="6045200"/>
          <p14:tracePt t="138863" x="6254750" y="6045200"/>
          <p14:tracePt t="138880" x="6267450" y="6045200"/>
          <p14:tracePt t="138899" x="6280150" y="6045200"/>
          <p14:tracePt t="139346" x="6502400" y="6045200"/>
          <p14:tracePt t="139357" x="6648450" y="6045200"/>
          <p14:tracePt t="139369" x="6908800" y="6045200"/>
          <p14:tracePt t="139381" x="7029450" y="6045200"/>
          <p14:tracePt t="139396" x="7289800" y="6057900"/>
          <p14:tracePt t="139414" x="7639050" y="6096000"/>
          <p14:tracePt t="139420" x="7702550" y="6096000"/>
          <p14:tracePt t="139435" x="7797800" y="6096000"/>
          <p14:tracePt t="139443" x="7848600" y="6096000"/>
          <p14:tracePt t="139457" x="7905750" y="6096000"/>
          <p14:tracePt t="139473" x="7950200" y="6096000"/>
          <p14:tracePt t="139489" x="7994650" y="6096000"/>
          <p14:tracePt t="139502" x="8020050" y="6096000"/>
          <p14:tracePt t="139518" x="8045450" y="6096000"/>
          <p14:tracePt t="139529" x="8058150" y="6096000"/>
          <p14:tracePt t="139546" x="8083550" y="6096000"/>
          <p14:tracePt t="139557" x="8089900" y="6096000"/>
          <p14:tracePt t="139580" x="8115300" y="6096000"/>
          <p14:tracePt t="139602" x="8140700" y="6096000"/>
          <p14:tracePt t="139618" x="8166100" y="6096000"/>
          <p14:tracePt t="139631" x="8178800" y="6096000"/>
          <p14:tracePt t="139645" x="8191500" y="6096000"/>
          <p14:tracePt t="139663" x="8197850" y="6096000"/>
          <p14:tracePt t="139678" x="8204200" y="6096000"/>
          <p14:tracePt t="139696" x="8216900" y="6096000"/>
          <p14:tracePt t="139729" x="8223250" y="6096000"/>
          <p14:tracePt t="140033" x="8197850" y="6096000"/>
          <p14:tracePt t="140043" x="8191500" y="6102350"/>
          <p14:tracePt t="140058" x="8166100" y="6102350"/>
          <p14:tracePt t="140073" x="8153400" y="6102350"/>
          <p14:tracePt t="140088" x="8134350" y="6102350"/>
          <p14:tracePt t="140106" x="8121650" y="6102350"/>
          <p14:tracePt t="140124" x="8108950" y="6102350"/>
          <p14:tracePt t="140136" x="8083550" y="6102350"/>
          <p14:tracePt t="140152" x="8070850" y="6102350"/>
          <p14:tracePt t="140161" x="8064500" y="6102350"/>
          <p14:tracePt t="140174" x="8051800" y="6102350"/>
          <p14:tracePt t="140203" x="8039100" y="6102350"/>
          <p14:tracePt t="140222" x="8026400" y="6102350"/>
          <p14:tracePt t="140236" x="8013700" y="6102350"/>
          <p14:tracePt t="140256" x="8001000" y="6102350"/>
          <p14:tracePt t="140268" x="8001000" y="6096000"/>
          <p14:tracePt t="140273" x="7988300" y="6096000"/>
          <p14:tracePt t="140287" x="7981950" y="6089650"/>
          <p14:tracePt t="140300" x="7975600" y="6089650"/>
          <p14:tracePt t="140316" x="7962900" y="6083300"/>
          <p14:tracePt t="140334" x="7950200" y="6083300"/>
          <p14:tracePt t="140340" x="7943850" y="6083300"/>
          <p14:tracePt t="140355" x="7937500" y="6083300"/>
          <p14:tracePt t="140377" x="7924800" y="6083300"/>
          <p14:tracePt t="140390" x="7918450" y="6083300"/>
          <p14:tracePt t="140429" x="7912100" y="6083300"/>
          <p14:tracePt t="140441" x="7905750" y="6076950"/>
          <p14:tracePt t="140454" x="7899400" y="6076950"/>
          <p14:tracePt t="140458" x="7893050" y="6076950"/>
          <p14:tracePt t="140480" x="7880350" y="6070600"/>
          <p14:tracePt t="140494" x="7874000" y="6070600"/>
          <p14:tracePt t="140511" x="7867650" y="6070600"/>
          <p14:tracePt t="140532" x="7854950" y="6070600"/>
          <p14:tracePt t="140547" x="7842250" y="6064250"/>
          <p14:tracePt t="140565" x="7829550" y="6057900"/>
          <p14:tracePt t="140578" x="7810500" y="6057900"/>
          <p14:tracePt t="140598" x="7791450" y="6057900"/>
          <p14:tracePt t="140614" x="7778750" y="6057900"/>
          <p14:tracePt t="140635" x="7772400" y="6057900"/>
          <p14:tracePt t="140644" x="7766050" y="6057900"/>
          <p14:tracePt t="140660" x="7747000" y="6057900"/>
          <p14:tracePt t="140682" x="7740650" y="6057900"/>
          <p14:tracePt t="140695" x="7734300" y="6057900"/>
          <p14:tracePt t="140711" x="7721600" y="6057900"/>
          <p14:tracePt t="140728" x="7715250" y="6057900"/>
          <p14:tracePt t="140736" x="7708900" y="6057900"/>
          <p14:tracePt t="140755" x="7696200" y="6057900"/>
          <p14:tracePt t="140786" x="7683500" y="6057900"/>
          <p14:tracePt t="140799" x="7664450" y="6057900"/>
          <p14:tracePt t="140811" x="7658100" y="6057900"/>
          <p14:tracePt t="140827" x="7639050" y="6057900"/>
          <p14:tracePt t="140830" x="7626350" y="6057900"/>
          <p14:tracePt t="140840" x="7607300" y="6057900"/>
          <p14:tracePt t="140856" x="7569200" y="6070600"/>
          <p14:tracePt t="140874" x="7423150" y="6089650"/>
          <p14:tracePt t="140882" x="7327900" y="6102350"/>
          <p14:tracePt t="140896" x="7143750" y="6134100"/>
          <p14:tracePt t="140914" x="6953250" y="6184900"/>
          <p14:tracePt t="140929" x="6673850" y="6223000"/>
          <p14:tracePt t="140945" x="6413500" y="6254750"/>
          <p14:tracePt t="140961" x="6184900" y="6267450"/>
          <p14:tracePt t="140965" x="6076950" y="6280150"/>
          <p14:tracePt t="140982" x="5880100" y="6292850"/>
          <p14:tracePt t="141002" x="5613400" y="6330950"/>
          <p14:tracePt t="141019" x="5467350" y="6362700"/>
          <p14:tracePt t="141023" x="5391150" y="6375400"/>
          <p14:tracePt t="141037" x="5245100" y="6407150"/>
          <p14:tracePt t="141050" x="5181600" y="6407150"/>
          <p14:tracePt t="141053" x="5130800" y="6413500"/>
          <p14:tracePt t="141070" x="5048250" y="6426200"/>
          <p14:tracePt t="141085" x="4978400" y="6426200"/>
          <p14:tracePt t="141099" x="4914900" y="6426200"/>
          <p14:tracePt t="141116" x="4870450" y="6426200"/>
          <p14:tracePt t="141132" x="4845050" y="6426200"/>
          <p14:tracePt t="141144" x="4826000" y="6426200"/>
          <p14:tracePt t="141162" x="4800600" y="6426200"/>
          <p14:tracePt t="141177" x="4781550" y="6426200"/>
          <p14:tracePt t="141182" x="4775200" y="6419850"/>
          <p14:tracePt t="141195" x="4756150" y="6419850"/>
          <p14:tracePt t="141211" x="4743450" y="6413500"/>
          <p14:tracePt t="141228" x="4724400" y="6407150"/>
          <p14:tracePt t="141234" x="4718050" y="6407150"/>
          <p14:tracePt t="141247" x="4699000" y="6407150"/>
          <p14:tracePt t="141253" x="4692650" y="6407150"/>
          <p14:tracePt t="141272" x="4679950" y="6407150"/>
          <p14:tracePt t="141285" x="4673600" y="6407150"/>
          <p14:tracePt t="141299" x="4660900" y="6407150"/>
          <p14:tracePt t="141541" x="4660900" y="6400800"/>
          <p14:tracePt t="141554" x="4667250" y="6394450"/>
          <p14:tracePt t="141567" x="4679950" y="6388100"/>
          <p14:tracePt t="141582" x="4679950" y="6381750"/>
          <p14:tracePt t="141586" x="4686300" y="6381750"/>
          <p14:tracePt t="141602" x="4692650" y="6369050"/>
          <p14:tracePt t="141615" x="4718050" y="6362700"/>
          <p14:tracePt t="141629" x="4737100" y="6356350"/>
          <p14:tracePt t="141644" x="4749800" y="6343650"/>
          <p14:tracePt t="141662" x="4768850" y="6343650"/>
          <p14:tracePt t="141664" x="4775200" y="6343650"/>
          <p14:tracePt t="141676" x="4787900" y="6343650"/>
          <p14:tracePt t="141696" x="4800600" y="6343650"/>
          <p14:tracePt t="141710" x="4826000" y="6343650"/>
          <p14:tracePt t="141727" x="4845050" y="6343650"/>
          <p14:tracePt t="141744" x="4889500" y="6343650"/>
          <p14:tracePt t="141759" x="4959350" y="6343650"/>
          <p14:tracePt t="141768" x="5029200" y="6343650"/>
          <p14:tracePt t="141777" x="5054600" y="6350000"/>
          <p14:tracePt t="141784" x="5080000" y="6350000"/>
          <p14:tracePt t="141800" x="5130800" y="6350000"/>
          <p14:tracePt t="141810" x="5143500" y="6350000"/>
          <p14:tracePt t="141828" x="5187950" y="6350000"/>
          <p14:tracePt t="141843" x="5213350" y="6350000"/>
          <p14:tracePt t="141850" x="5232400" y="6350000"/>
          <p14:tracePt t="141859" x="5238750" y="6350000"/>
          <p14:tracePt t="141877" x="5257800" y="6362700"/>
          <p14:tracePt t="141895" x="5283200" y="6362700"/>
          <p14:tracePt t="141911" x="5308600" y="6362700"/>
          <p14:tracePt t="141926" x="5327650" y="6362700"/>
          <p14:tracePt t="141943" x="5340350" y="6362700"/>
          <p14:tracePt t="141959" x="5353050" y="6362700"/>
          <p14:tracePt t="141977" x="5378450" y="6362700"/>
          <p14:tracePt t="141985" x="5384800" y="6369050"/>
          <p14:tracePt t="141996" x="5391150" y="6369050"/>
          <p14:tracePt t="142008" x="5422900" y="6381750"/>
          <p14:tracePt t="142018" x="5435600" y="6381750"/>
          <p14:tracePt t="142030" x="5467350" y="6381750"/>
          <p14:tracePt t="142037" x="5480050" y="6381750"/>
          <p14:tracePt t="142047" x="5492750" y="6381750"/>
          <p14:tracePt t="142060" x="5505450" y="6381750"/>
          <p14:tracePt t="142077" x="5530850" y="6381750"/>
          <p14:tracePt t="142101" x="5556250" y="6381750"/>
          <p14:tracePt t="142107" x="5562600" y="6381750"/>
          <p14:tracePt t="142121" x="5581650" y="6381750"/>
          <p14:tracePt t="142135" x="5600700" y="6381750"/>
          <p14:tracePt t="142146" x="5607050" y="6381750"/>
          <p14:tracePt t="142159" x="5626100" y="6369050"/>
          <p14:tracePt t="142179" x="5657850" y="6356350"/>
          <p14:tracePt t="142195" x="5670550" y="6350000"/>
          <p14:tracePt t="142211" x="5689600" y="6337300"/>
          <p14:tracePt t="142227" x="5721350" y="6311900"/>
          <p14:tracePt t="142243" x="5753100" y="6299200"/>
          <p14:tracePt t="142266" x="5784850" y="6267450"/>
          <p14:tracePt t="142271" x="5791200" y="6267450"/>
          <p14:tracePt t="142286" x="5797550" y="6261100"/>
          <p14:tracePt t="142299" x="5803900" y="6254750"/>
          <p14:tracePt t="142317" x="5816600" y="6254750"/>
          <p14:tracePt t="142641" x="5822950" y="6248400"/>
          <p14:tracePt t="143649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字符系列</a:t>
            </a:r>
            <a:r>
              <a:rPr lang="zh-CN" altLang="en-US" dirty="0" smtClean="0"/>
              <a:t>类型的输入与输出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类型</a:t>
            </a:r>
            <a:r>
              <a:rPr lang="en-US" altLang="zh-CN" dirty="0"/>
              <a:t>char</a:t>
            </a:r>
            <a:r>
              <a:rPr lang="zh-CN" altLang="en-US" dirty="0"/>
              <a:t>对应的标准输入为</a:t>
            </a:r>
            <a:r>
              <a:rPr lang="en-US" altLang="zh-CN" dirty="0" err="1"/>
              <a:t>cin</a:t>
            </a:r>
            <a:r>
              <a:rPr lang="zh-CN" altLang="en-US" dirty="0"/>
              <a:t>，标准输出为</a:t>
            </a:r>
            <a:r>
              <a:rPr lang="en-US" altLang="zh-CN" dirty="0" err="1"/>
              <a:t>cout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类型</a:t>
            </a:r>
            <a:r>
              <a:rPr lang="en-US" altLang="zh-CN" dirty="0" err="1"/>
              <a:t>wchar_t</a:t>
            </a:r>
            <a:r>
              <a:rPr lang="zh-CN" altLang="en-US" dirty="0"/>
              <a:t>对应的标准输入为</a:t>
            </a:r>
            <a:r>
              <a:rPr lang="en-US" altLang="zh-CN" dirty="0" err="1"/>
              <a:t>wcin</a:t>
            </a:r>
            <a:r>
              <a:rPr lang="zh-CN" altLang="en-US" dirty="0"/>
              <a:t>，标准输出为</a:t>
            </a:r>
            <a:r>
              <a:rPr lang="en-US" altLang="zh-CN" dirty="0" err="1"/>
              <a:t>wcout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类型</a:t>
            </a:r>
            <a:r>
              <a:rPr lang="en-US" altLang="zh-CN" dirty="0"/>
              <a:t>char16_t</a:t>
            </a:r>
            <a:r>
              <a:rPr lang="zh-CN" altLang="en-US" dirty="0"/>
              <a:t>和</a:t>
            </a:r>
            <a:r>
              <a:rPr lang="en-US" altLang="zh-CN" dirty="0"/>
              <a:t>char32_t</a:t>
            </a:r>
            <a:r>
              <a:rPr lang="zh-CN" altLang="en-US" dirty="0"/>
              <a:t>没有规定相应的标准输入与标准输出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亮点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完成多个功能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200" dirty="0" smtClean="0"/>
              <a:t>取模、开方、对数、指数、阶乘等</a:t>
            </a:r>
            <a:endParaRPr lang="en-US" altLang="zh-CN" sz="2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5C1D-3DEC-475C-8129-2CB307D07981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120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雍俊海</a:t>
            </a:r>
            <a:r>
              <a:rPr lang="en-US" altLang="zh-CN"/>
              <a:t>: </a:t>
            </a:r>
            <a:r>
              <a:rPr lang="zh-CN" altLang="en-US"/>
              <a:t>面向对象程序设计基础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665" y="2654302"/>
            <a:ext cx="4231289" cy="296684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99" y="2654303"/>
            <a:ext cx="4252480" cy="296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55"/>
    </mc:Choice>
    <mc:Fallback xmlns="">
      <p:transition spd="slow" advTm="2105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85" x="7467600" y="4902200"/>
          <p14:tracePt t="1306" x="7467600" y="4895850"/>
          <p14:tracePt t="1314" x="7467600" y="4883150"/>
          <p14:tracePt t="1336" x="7467600" y="4876800"/>
          <p14:tracePt t="1361" x="7467600" y="4870450"/>
          <p14:tracePt t="1393" x="7461250" y="4870450"/>
          <p14:tracePt t="1507" x="7454900" y="4870450"/>
          <p14:tracePt t="1618" x="7448550" y="4857750"/>
          <p14:tracePt t="1623" x="7435850" y="4845050"/>
          <p14:tracePt t="1634" x="7429500" y="4838700"/>
          <p14:tracePt t="1642" x="7410450" y="4826000"/>
          <p14:tracePt t="1659" x="7346950" y="4775200"/>
          <p14:tracePt t="1676" x="7213600" y="4679950"/>
          <p14:tracePt t="1693" x="6978650" y="4533900"/>
          <p14:tracePt t="1698" x="6750050" y="4394200"/>
          <p14:tracePt t="1709" x="6496050" y="4254500"/>
          <p14:tracePt t="1726" x="5791200" y="3886200"/>
          <p14:tracePt t="1743" x="4648200" y="3365500"/>
          <p14:tracePt t="1761" x="4057650" y="3117850"/>
          <p14:tracePt t="1776" x="3606800" y="2959100"/>
          <p14:tracePt t="1792" x="3117850" y="2743200"/>
          <p14:tracePt t="1809" x="2711450" y="2590800"/>
          <p14:tracePt t="1826" x="2514600" y="2495550"/>
          <p14:tracePt t="1842" x="2432050" y="2463800"/>
          <p14:tracePt t="1859" x="2425700" y="2457450"/>
          <p14:tracePt t="1893" x="2425700" y="2451100"/>
          <p14:tracePt t="1909" x="2425700" y="2438400"/>
          <p14:tracePt t="1930" x="2425700" y="2432050"/>
          <p14:tracePt t="1942" x="2425700" y="2425700"/>
          <p14:tracePt t="1960" x="2425700" y="2400300"/>
          <p14:tracePt t="1978" x="2425700" y="2387600"/>
          <p14:tracePt t="1992" x="2425700" y="2374900"/>
          <p14:tracePt t="2010" x="2432050" y="2355850"/>
          <p14:tracePt t="2026" x="2438400" y="2343150"/>
          <p14:tracePt t="2044" x="2444750" y="2324100"/>
          <p14:tracePt t="2059" x="2457450" y="2286000"/>
          <p14:tracePt t="2076" x="2489200" y="2254250"/>
          <p14:tracePt t="2092" x="2527300" y="2203450"/>
          <p14:tracePt t="2109" x="2552700" y="2165350"/>
          <p14:tracePt t="2125" x="2584450" y="2101850"/>
          <p14:tracePt t="2142" x="2597150" y="2032000"/>
          <p14:tracePt t="2159" x="2622550" y="1943100"/>
          <p14:tracePt t="2178" x="2641600" y="1898650"/>
          <p14:tracePt t="2192" x="2654300" y="1847850"/>
          <p14:tracePt t="2208" x="2660650" y="1809750"/>
          <p14:tracePt t="2225" x="2660650" y="1784350"/>
          <p14:tracePt t="2242" x="2660650" y="1752600"/>
          <p14:tracePt t="2259" x="2660650" y="1720850"/>
          <p14:tracePt t="2275" x="2660650" y="1701800"/>
          <p14:tracePt t="2292" x="2660650" y="1676400"/>
          <p14:tracePt t="2308" x="2660650" y="1670050"/>
          <p14:tracePt t="2325" x="2660650" y="1657350"/>
          <p14:tracePt t="4768" x="2660650" y="1670050"/>
          <p14:tracePt t="4784" x="2660650" y="1676400"/>
          <p14:tracePt t="4792" x="2660650" y="1682750"/>
          <p14:tracePt t="4969" x="2660650" y="1701800"/>
          <p14:tracePt t="4983" x="2660650" y="1708150"/>
          <p14:tracePt t="5000" x="2660650" y="1714500"/>
          <p14:tracePt t="5010" x="2667000" y="1720850"/>
          <p14:tracePt t="5015" x="2673350" y="1733550"/>
          <p14:tracePt t="5024" x="2679700" y="1739900"/>
          <p14:tracePt t="5043" x="2686050" y="1739900"/>
          <p14:tracePt t="5056" x="2692400" y="1739900"/>
          <p14:tracePt t="5073" x="2692400" y="1746250"/>
          <p14:tracePt t="5089" x="2705100" y="1746250"/>
          <p14:tracePt t="5107" x="2724150" y="1752600"/>
          <p14:tracePt t="5513" x="2743200" y="1752600"/>
          <p14:tracePt t="5528" x="2749550" y="1752600"/>
          <p14:tracePt t="5537" x="2755900" y="1752600"/>
          <p14:tracePt t="5543" x="2768600" y="1752600"/>
          <p14:tracePt t="5592" x="2774950" y="1752600"/>
          <p14:tracePt t="5600" x="2781300" y="1758950"/>
          <p14:tracePt t="5625" x="2787650" y="1758950"/>
          <p14:tracePt t="5640" x="2794000" y="1758950"/>
          <p14:tracePt t="5656" x="2800350" y="1765300"/>
          <p14:tracePt t="5680" x="2806700" y="1765300"/>
          <p14:tracePt t="5688" x="2806700" y="1771650"/>
          <p14:tracePt t="5704" x="2825750" y="1778000"/>
          <p14:tracePt t="5720" x="2832100" y="1784350"/>
          <p14:tracePt t="5728" x="2838450" y="1790700"/>
          <p14:tracePt t="5739" x="2844800" y="1797050"/>
          <p14:tracePt t="5756" x="2870200" y="1822450"/>
          <p14:tracePt t="5761" x="2882900" y="1828800"/>
          <p14:tracePt t="5772" x="2895600" y="1841500"/>
          <p14:tracePt t="5789" x="2940050" y="1866900"/>
          <p14:tracePt t="5805" x="2971800" y="1898650"/>
          <p14:tracePt t="5825" x="3003550" y="1917700"/>
          <p14:tracePt t="5839" x="3003550" y="1924050"/>
          <p14:tracePt t="5841" x="3009900" y="1930400"/>
          <p14:tracePt t="5855" x="3009900" y="1936750"/>
          <p14:tracePt t="5872" x="3016250" y="1949450"/>
          <p14:tracePt t="5889" x="3022600" y="1955800"/>
          <p14:tracePt t="5914" x="3028950" y="1962150"/>
          <p14:tracePt t="5929" x="3028950" y="1974850"/>
          <p14:tracePt t="5938" x="3028950" y="1987550"/>
          <p14:tracePt t="5955" x="3028950" y="2012950"/>
          <p14:tracePt t="5972" x="3041650" y="2044700"/>
          <p14:tracePt t="5988" x="3060700" y="2095500"/>
          <p14:tracePt t="5991" x="3067050" y="2108200"/>
          <p14:tracePt t="6005" x="3079750" y="2120900"/>
          <p14:tracePt t="6022" x="3105150" y="2159000"/>
          <p14:tracePt t="6041" x="3136900" y="2197100"/>
          <p14:tracePt t="6056" x="3143250" y="2209800"/>
          <p14:tracePt t="6074" x="3168650" y="2222500"/>
          <p14:tracePt t="6088" x="3206750" y="2222500"/>
          <p14:tracePt t="6107" x="3263900" y="2222500"/>
          <p14:tracePt t="6122" x="3314700" y="2222500"/>
          <p14:tracePt t="6138" x="3371850" y="2222500"/>
          <p14:tracePt t="6155" x="3422650" y="2190750"/>
          <p14:tracePt t="6172" x="3467100" y="2146300"/>
          <p14:tracePt t="6231" x="3498850" y="2127250"/>
          <p14:tracePt t="6243" x="3543300" y="2108200"/>
          <p14:tracePt t="6247" x="3549650" y="2089150"/>
          <p14:tracePt t="6259" x="3556000" y="2076450"/>
          <p14:tracePt t="6272" x="3549650" y="2051050"/>
          <p14:tracePt t="6289" x="3505200" y="2044700"/>
          <p14:tracePt t="6305" x="3416300" y="2025650"/>
          <p14:tracePt t="6322" x="3270250" y="2019300"/>
          <p14:tracePt t="6338" x="3219450" y="2019300"/>
          <p14:tracePt t="6355" x="3117850" y="2019300"/>
          <p14:tracePt t="6371" x="2978150" y="2038350"/>
          <p14:tracePt t="6389" x="2819400" y="2089150"/>
          <p14:tracePt t="6405" x="2647950" y="2139950"/>
          <p14:tracePt t="6422" x="2482850" y="2197100"/>
          <p14:tracePt t="6438" x="2349500" y="2266950"/>
          <p14:tracePt t="6456" x="2184400" y="2330450"/>
          <p14:tracePt t="6471" x="2120900" y="2362200"/>
          <p14:tracePt t="6491" x="2108200" y="2368550"/>
          <p14:tracePt t="6553" x="2101850" y="2374900"/>
          <p14:tracePt t="6560" x="2101850" y="2381250"/>
          <p14:tracePt t="6571" x="2101850" y="2387600"/>
          <p14:tracePt t="6588" x="2101850" y="2413000"/>
          <p14:tracePt t="6605" x="2076450" y="2451100"/>
          <p14:tracePt t="6622" x="2070100" y="2476500"/>
          <p14:tracePt t="6638" x="2063750" y="2489200"/>
          <p14:tracePt t="6655" x="2051050" y="2501900"/>
          <p14:tracePt t="6671" x="2051050" y="2520950"/>
          <p14:tracePt t="6688" x="2051050" y="2533650"/>
          <p14:tracePt t="6705" x="2051050" y="2540000"/>
          <p14:tracePt t="6738" x="2051050" y="2546350"/>
          <p14:tracePt t="6768" x="2044700" y="2552700"/>
          <p14:tracePt t="6775" x="2038350" y="2559050"/>
          <p14:tracePt t="6789" x="2032000" y="2565400"/>
          <p14:tracePt t="6804" x="2025650" y="2565400"/>
          <p14:tracePt t="6834" x="2019300" y="2565400"/>
          <p14:tracePt t="6947" x="2019300" y="2559050"/>
          <p14:tracePt t="6951" x="2019300" y="2552700"/>
          <p14:tracePt t="6961" x="2012950" y="2552700"/>
          <p14:tracePt t="7025" x="2019300" y="2540000"/>
          <p14:tracePt t="7032" x="2025650" y="2527300"/>
          <p14:tracePt t="7042" x="2032000" y="2514600"/>
          <p14:tracePt t="7054" x="2038350" y="2501900"/>
          <p14:tracePt t="7072" x="2070100" y="2476500"/>
          <p14:tracePt t="7087" x="2076450" y="2470150"/>
          <p14:tracePt t="7136" x="2057400" y="2470150"/>
          <p14:tracePt t="7153" x="2044700" y="2470150"/>
          <p14:tracePt t="7161" x="2038350" y="2470150"/>
          <p14:tracePt t="7170" x="2019300" y="2476500"/>
          <p14:tracePt t="7188" x="1911350" y="2514600"/>
          <p14:tracePt t="7204" x="1828800" y="2520950"/>
          <p14:tracePt t="7221" x="1771650" y="2540000"/>
          <p14:tracePt t="7238" x="1708150" y="2552700"/>
          <p14:tracePt t="7241" x="1682750" y="2552700"/>
          <p14:tracePt t="7254" x="1663700" y="2559050"/>
          <p14:tracePt t="7271" x="1612900" y="2559050"/>
          <p14:tracePt t="7387" x="1606550" y="2559050"/>
          <p14:tracePt t="7625" x="1600200" y="2559050"/>
          <p14:tracePt t="7634" x="1581150" y="2559050"/>
          <p14:tracePt t="7640" x="1562100" y="2565400"/>
          <p14:tracePt t="7654" x="1543050" y="2565400"/>
          <p14:tracePt t="7670" x="1479550" y="2565400"/>
          <p14:tracePt t="7687" x="1390650" y="2578100"/>
          <p14:tracePt t="7703" x="1333500" y="2578100"/>
          <p14:tracePt t="7720" x="1320800" y="2578100"/>
          <p14:tracePt t="7737" x="1295400" y="2578100"/>
          <p14:tracePt t="7754" x="1276350" y="2578100"/>
          <p14:tracePt t="7770" x="1270000" y="2578100"/>
          <p14:tracePt t="7792" x="1219200" y="2571750"/>
          <p14:tracePt t="7804" x="1206500" y="2571750"/>
          <p14:tracePt t="7823" x="1168400" y="2559050"/>
          <p14:tracePt t="7837" x="1162050" y="2559050"/>
          <p14:tracePt t="7898" x="1149350" y="2559050"/>
          <p14:tracePt t="7984" x="1149350" y="2546350"/>
          <p14:tracePt t="7993" x="1162050" y="2533650"/>
          <p14:tracePt t="8000" x="1181100" y="2514600"/>
          <p14:tracePt t="8008" x="1212850" y="2482850"/>
          <p14:tracePt t="8020" x="1244600" y="2470150"/>
          <p14:tracePt t="8036" x="1301750" y="2438400"/>
          <p14:tracePt t="8056" x="1314450" y="2419350"/>
          <p14:tracePt t="8056" x="1320800" y="2413000"/>
          <p14:tracePt t="8194" x="1320800" y="2419350"/>
          <p14:tracePt t="9457" x="1339850" y="2438400"/>
          <p14:tracePt t="9463" x="1397000" y="2451100"/>
          <p14:tracePt t="9474" x="1473200" y="2457450"/>
          <p14:tracePt t="9485" x="1574800" y="2470150"/>
          <p14:tracePt t="9502" x="1847850" y="2514600"/>
          <p14:tracePt t="9520" x="2273300" y="2546350"/>
          <p14:tracePt t="9539" x="2476500" y="2546350"/>
          <p14:tracePt t="9552" x="2590800" y="2546350"/>
          <p14:tracePt t="9569" x="2609850" y="2546350"/>
          <p14:tracePt t="9672" x="2622550" y="2546350"/>
          <p14:tracePt t="9714" x="2628900" y="2546350"/>
          <p14:tracePt t="9962" x="2635250" y="2546350"/>
          <p14:tracePt t="10546" x="2654300" y="2546350"/>
          <p14:tracePt t="10555" x="2667000" y="2546350"/>
          <p14:tracePt t="10559" x="2698750" y="2546350"/>
          <p14:tracePt t="10571" x="2774950" y="2559050"/>
          <p14:tracePt t="10585" x="2940050" y="2565400"/>
          <p14:tracePt t="10601" x="3143250" y="2565400"/>
          <p14:tracePt t="10620" x="3359150" y="2565400"/>
          <p14:tracePt t="10634" x="3536950" y="2565400"/>
          <p14:tracePt t="10654" x="3638550" y="2565400"/>
          <p14:tracePt t="10667" x="3689350" y="2565400"/>
          <p14:tracePt t="10684" x="3708400" y="2565400"/>
          <p14:tracePt t="10701" x="3733800" y="2565400"/>
          <p14:tracePt t="10717" x="3759200" y="2565400"/>
          <p14:tracePt t="10735" x="3835400" y="2571750"/>
          <p14:tracePt t="10738" x="3886200" y="2571750"/>
          <p14:tracePt t="10750" x="3962400" y="2584450"/>
          <p14:tracePt t="10767" x="4159250" y="2609850"/>
          <p14:tracePt t="10784" x="4229100" y="2616200"/>
          <p14:tracePt t="10801" x="4248150" y="2616200"/>
          <p14:tracePt t="10888" x="4254500" y="2616200"/>
          <p14:tracePt t="10897" x="4248150" y="2609850"/>
          <p14:tracePt t="10904" x="4222750" y="2597150"/>
          <p14:tracePt t="10917" x="4203700" y="2597150"/>
          <p14:tracePt t="10936" x="4070350" y="2571750"/>
          <p14:tracePt t="10951" x="3956050" y="2565400"/>
          <p14:tracePt t="10967" x="3867150" y="2565400"/>
          <p14:tracePt t="10984" x="3771900" y="2565400"/>
          <p14:tracePt t="11000" x="3695700" y="2565400"/>
          <p14:tracePt t="11017" x="3594100" y="2565400"/>
          <p14:tracePt t="11034" x="3486150" y="2578100"/>
          <p14:tracePt t="11053" x="3384550" y="2622550"/>
          <p14:tracePt t="11067" x="3295650" y="2628900"/>
          <p14:tracePt t="11084" x="3257550" y="2635250"/>
          <p14:tracePt t="11167" x="3276600" y="2635250"/>
          <p14:tracePt t="11178" x="3321050" y="2635250"/>
          <p14:tracePt t="11184" x="3359150" y="2635250"/>
          <p14:tracePt t="11201" x="3467100" y="2635250"/>
          <p14:tracePt t="11217" x="3543300" y="2635250"/>
          <p14:tracePt t="11233" x="3575050" y="2616200"/>
          <p14:tracePt t="11250" x="3575050" y="2609850"/>
          <p14:tracePt t="11267" x="3581400" y="2603500"/>
          <p14:tracePt t="11283" x="3581400" y="2597150"/>
          <p14:tracePt t="11301" x="3498850" y="2546350"/>
          <p14:tracePt t="11306" x="3397250" y="2527300"/>
          <p14:tracePt t="11317" x="3263900" y="2495550"/>
          <p14:tracePt t="11334" x="2895600" y="2476500"/>
          <p14:tracePt t="11339" x="2711450" y="2476500"/>
          <p14:tracePt t="11350" x="2476500" y="2476500"/>
          <p14:tracePt t="11368" x="1835150" y="2578100"/>
          <p14:tracePt t="11384" x="1568450" y="2692400"/>
          <p14:tracePt t="11400" x="1390650" y="2825750"/>
          <p14:tracePt t="11418" x="1333500" y="2940050"/>
          <p14:tracePt t="11433" x="1333500" y="3054350"/>
          <p14:tracePt t="11450" x="1339850" y="3162300"/>
          <p14:tracePt t="11467" x="1466850" y="3257550"/>
          <p14:tracePt t="11483" x="1663700" y="3321050"/>
          <p14:tracePt t="11500" x="1949450" y="3365500"/>
          <p14:tracePt t="11517" x="2381250" y="3416300"/>
          <p14:tracePt t="11534" x="2895600" y="3416300"/>
          <p14:tracePt t="11553" x="3778250" y="3416300"/>
          <p14:tracePt t="11566" x="4089400" y="3416300"/>
          <p14:tracePt t="11570" x="4387850" y="3390900"/>
          <p14:tracePt t="11586" x="4946650" y="3270250"/>
          <p14:tracePt t="11600" x="5378450" y="3155950"/>
          <p14:tracePt t="11616" x="5727700" y="3041650"/>
          <p14:tracePt t="11634" x="5962650" y="2933700"/>
          <p14:tracePt t="11650" x="6146800" y="2851150"/>
          <p14:tracePt t="11667" x="6261100" y="2794000"/>
          <p14:tracePt t="11683" x="6311900" y="2749550"/>
          <p14:tracePt t="11700" x="6330950" y="2724150"/>
          <p14:tracePt t="11716" x="6330950" y="2717800"/>
          <p14:tracePt t="11733" x="6318250" y="2686050"/>
          <p14:tracePt t="11750" x="6242050" y="2647950"/>
          <p14:tracePt t="11766" x="6070600" y="2597150"/>
          <p14:tracePt t="11771" x="5956300" y="2571750"/>
          <p14:tracePt t="11783" x="5810250" y="2552700"/>
          <p14:tracePt t="11800" x="5226050" y="2527300"/>
          <p14:tracePt t="11817" x="4781550" y="2527300"/>
          <p14:tracePt t="11833" x="4292600" y="2527300"/>
          <p14:tracePt t="11850" x="3956050" y="2559050"/>
          <p14:tracePt t="11866" x="3708400" y="2609850"/>
          <p14:tracePt t="11883" x="3486150" y="2673350"/>
          <p14:tracePt t="11900" x="3263900" y="2762250"/>
          <p14:tracePt t="11917" x="3016250" y="2825750"/>
          <p14:tracePt t="11933" x="2667000" y="2889250"/>
          <p14:tracePt t="11950" x="2355850" y="2952750"/>
          <p14:tracePt t="11969" x="2000250" y="3041650"/>
          <p14:tracePt t="11983" x="1847850" y="3117850"/>
          <p14:tracePt t="12000" x="1809750" y="3175000"/>
          <p14:tracePt t="12016" x="1809750" y="3213100"/>
          <p14:tracePt t="12033" x="1854200" y="3308350"/>
          <p14:tracePt t="12049" x="2089150" y="3409950"/>
          <p14:tracePt t="12066" x="2463800" y="3473450"/>
          <p14:tracePt t="12085" x="3022600" y="3498850"/>
          <p14:tracePt t="12099" x="3771900" y="3498850"/>
          <p14:tracePt t="12116" x="4597400" y="3498850"/>
          <p14:tracePt t="12133" x="5251450" y="3479800"/>
          <p14:tracePt t="12149" x="5683250" y="3378200"/>
          <p14:tracePt t="12168" x="6007100" y="3244850"/>
          <p14:tracePt t="12182" x="6057900" y="3213100"/>
          <p14:tracePt t="12185" x="6089650" y="3175000"/>
          <p14:tracePt t="12199" x="6115050" y="3117850"/>
          <p14:tracePt t="12216" x="6115050" y="3035300"/>
          <p14:tracePt t="12233" x="6115050" y="2959100"/>
          <p14:tracePt t="12249" x="6115050" y="2901950"/>
          <p14:tracePt t="12266" x="6045200" y="2800350"/>
          <p14:tracePt t="12283" x="5911850" y="2724150"/>
          <p14:tracePt t="12299" x="5613400" y="2654300"/>
          <p14:tracePt t="12316" x="5080000" y="2609850"/>
          <p14:tracePt t="12333" x="4305300" y="2609850"/>
          <p14:tracePt t="12336" x="3943350" y="2609850"/>
          <p14:tracePt t="12349" x="3606800" y="2609850"/>
          <p14:tracePt t="12366" x="3035300" y="2679700"/>
          <p14:tracePt t="12370" x="2908300" y="2711450"/>
          <p14:tracePt t="12382" x="2794000" y="2749550"/>
          <p14:tracePt t="12399" x="2660650" y="2857500"/>
          <p14:tracePt t="12416" x="2654300" y="2901950"/>
          <p14:tracePt t="12433" x="2654300" y="2940050"/>
          <p14:tracePt t="12453" x="2730500" y="3022600"/>
          <p14:tracePt t="12466" x="2863850" y="3098800"/>
          <p14:tracePt t="12483" x="3130550" y="3187700"/>
          <p14:tracePt t="12499" x="3575050" y="3244850"/>
          <p14:tracePt t="12516" x="4000500" y="3270250"/>
          <p14:tracePt t="12532" x="4337050" y="3270250"/>
          <p14:tracePt t="12549" x="4514850" y="3270250"/>
          <p14:tracePt t="12566" x="4527550" y="3270250"/>
          <p14:tracePt t="13322" x="4514850" y="3270250"/>
          <p14:tracePt t="13327" x="4489450" y="3263900"/>
          <p14:tracePt t="13337" x="4445000" y="3257550"/>
          <p14:tracePt t="13350" x="4368800" y="3257550"/>
          <p14:tracePt t="13365" x="4159250" y="3213100"/>
          <p14:tracePt t="13370" x="4044950" y="3206750"/>
          <p14:tracePt t="13381" x="3943350" y="3194050"/>
          <p14:tracePt t="13399" x="3790950" y="3181350"/>
          <p14:tracePt t="13415" x="3746500" y="3155950"/>
          <p14:tracePt t="13431" x="3746500" y="3143250"/>
          <p14:tracePt t="13545" x="3746500" y="3130550"/>
          <p14:tracePt t="13554" x="3765550" y="3105150"/>
          <p14:tracePt t="13559" x="3778250" y="3092450"/>
          <p14:tracePt t="13571" x="3778250" y="3079750"/>
          <p14:tracePt t="13581" x="3797300" y="3060700"/>
          <p14:tracePt t="13601" x="3797300" y="2990850"/>
          <p14:tracePt t="13615" x="3797300" y="2971800"/>
          <p14:tracePt t="13631" x="3797300" y="2965450"/>
          <p14:tracePt t="13648" x="3778250" y="2965450"/>
          <p14:tracePt t="13665" x="3733800" y="2965450"/>
          <p14:tracePt t="13684" x="3695700" y="2990850"/>
          <p14:tracePt t="13698" x="3638550" y="3048000"/>
          <p14:tracePt t="13715" x="3568700" y="3117850"/>
          <p14:tracePt t="13731" x="3435350" y="3232150"/>
          <p14:tracePt t="13748" x="3213100" y="3352800"/>
          <p14:tracePt t="13765" x="2971800" y="3473450"/>
          <p14:tracePt t="13768" x="2806700" y="3536950"/>
          <p14:tracePt t="13781" x="2667000" y="3594100"/>
          <p14:tracePt t="13798" x="2247900" y="3733800"/>
          <p14:tracePt t="13814" x="1949450" y="3810000"/>
          <p14:tracePt t="13831" x="1670050" y="3898900"/>
          <p14:tracePt t="13851" x="1638300" y="3905250"/>
          <p14:tracePt t="14044" x="1657350" y="3905250"/>
          <p14:tracePt t="14047" x="1682750" y="3905250"/>
          <p14:tracePt t="14056" x="1701800" y="3905250"/>
          <p14:tracePt t="14065" x="1733550" y="3892550"/>
          <p14:tracePt t="14081" x="1771650" y="3879850"/>
          <p14:tracePt t="14098" x="1803400" y="3860800"/>
          <p14:tracePt t="14115" x="1809750" y="3860800"/>
          <p14:tracePt t="14131" x="1822450" y="3860800"/>
          <p14:tracePt t="14178" x="1828800" y="3860800"/>
          <p14:tracePt t="14194" x="1828800" y="3854450"/>
          <p14:tracePt t="14227" x="1828800" y="3848100"/>
          <p14:tracePt t="14232" x="1828800" y="3835400"/>
          <p14:tracePt t="14240" x="1828800" y="3829050"/>
          <p14:tracePt t="14248" x="1828800" y="3822700"/>
          <p14:tracePt t="14264" x="1835150" y="3803650"/>
          <p14:tracePt t="14281" x="1841500" y="3765550"/>
          <p14:tracePt t="14298" x="1854200" y="3733800"/>
          <p14:tracePt t="14314" x="1866900" y="3702050"/>
          <p14:tracePt t="14330" x="1866900" y="3689350"/>
          <p14:tracePt t="14350" x="1866900" y="3676650"/>
          <p14:tracePt t="14381" x="1866900" y="3663950"/>
          <p14:tracePt t="14397" x="1860550" y="3657600"/>
          <p14:tracePt t="14416" x="1822450" y="3663950"/>
          <p14:tracePt t="14430" x="1822450" y="3670300"/>
          <p14:tracePt t="14450" x="1784350" y="3733800"/>
          <p14:tracePt t="14464" x="1746250" y="3771900"/>
          <p14:tracePt t="14480" x="1720850" y="3803650"/>
          <p14:tracePt t="14497" x="1695450" y="3848100"/>
          <p14:tracePt t="14514" x="1689100" y="3873500"/>
          <p14:tracePt t="14530" x="1676400" y="3905250"/>
          <p14:tracePt t="14547" x="1663700" y="3930650"/>
          <p14:tracePt t="14564" x="1663700" y="3937000"/>
          <p14:tracePt t="14649" x="1657350" y="3943350"/>
          <p14:tracePt t="14784" x="1651000" y="3943350"/>
          <p14:tracePt t="14807" x="1638300" y="3943350"/>
          <p14:tracePt t="14818" x="1631950" y="3949700"/>
          <p14:tracePt t="14824" x="1619250" y="3975100"/>
          <p14:tracePt t="14840" x="1619250" y="3994150"/>
          <p14:tracePt t="14849" x="1600200" y="4019550"/>
          <p14:tracePt t="14868" x="1593850" y="4038600"/>
          <p14:tracePt t="14880" x="1581150" y="4057650"/>
          <p14:tracePt t="14897" x="1581150" y="4064000"/>
          <p14:tracePt t="15000" x="1574800" y="4064000"/>
          <p14:tracePt t="15010" x="1568450" y="4064000"/>
          <p14:tracePt t="15136" x="1562100" y="4044950"/>
          <p14:tracePt t="15163" x="1555750" y="4038600"/>
          <p14:tracePt t="15179" x="1555750" y="4032250"/>
          <p14:tracePt t="15193" x="1549400" y="4025900"/>
          <p14:tracePt t="15200" x="1543050" y="4019550"/>
          <p14:tracePt t="15216" x="1536700" y="4019550"/>
          <p14:tracePt t="15834" x="1530350" y="4013200"/>
          <p14:tracePt t="16048" x="1524000" y="4006850"/>
          <p14:tracePt t="16201" x="1517650" y="4006850"/>
          <p14:tracePt t="16225" x="1511300" y="4006850"/>
          <p14:tracePt t="16233" x="1504950" y="4006850"/>
          <p14:tracePt t="16297" x="1485900" y="4000500"/>
          <p14:tracePt t="16306" x="1485900" y="3987800"/>
          <p14:tracePt t="16320" x="1492250" y="3987800"/>
          <p14:tracePt t="16329" x="1511300" y="3987800"/>
          <p14:tracePt t="16346" x="1549400" y="3987800"/>
          <p14:tracePt t="16362" x="1587500" y="3987800"/>
          <p14:tracePt t="16379" x="1593850" y="3987800"/>
          <p14:tracePt t="16432" x="1593850" y="3981450"/>
          <p14:tracePt t="16464" x="1593850" y="3975100"/>
          <p14:tracePt t="16507" x="1593850" y="3962400"/>
          <p14:tracePt t="16539" x="1593850" y="3956050"/>
          <p14:tracePt t="16544" x="1612900" y="3949700"/>
          <p14:tracePt t="16552" x="1625600" y="3949700"/>
          <p14:tracePt t="16562" x="1644650" y="3943350"/>
          <p14:tracePt t="16698" x="1651000" y="3943350"/>
          <p14:tracePt t="16730" x="1663700" y="3943350"/>
          <p14:tracePt t="16736" x="1676400" y="3956050"/>
          <p14:tracePt t="16745" x="1689100" y="3975100"/>
          <p14:tracePt t="16762" x="1784350" y="4025900"/>
          <p14:tracePt t="16778" x="1987550" y="4121150"/>
          <p14:tracePt t="16795" x="2393950" y="4254500"/>
          <p14:tracePt t="16812" x="3054350" y="4400550"/>
          <p14:tracePt t="16828" x="3784600" y="4540250"/>
          <p14:tracePt t="16845" x="4432300" y="4616450"/>
          <p14:tracePt t="16862" x="4933950" y="4648200"/>
          <p14:tracePt t="16878" x="5232400" y="4648200"/>
          <p14:tracePt t="16882" x="5372100" y="4648200"/>
          <p14:tracePt t="16897" x="5562600" y="4648200"/>
          <p14:tracePt t="16912" x="5676900" y="4648200"/>
          <p14:tracePt t="16928" x="5778500" y="4648200"/>
          <p14:tracePt t="16945" x="5842000" y="4654550"/>
          <p14:tracePt t="16961" x="5892800" y="4673600"/>
          <p14:tracePt t="16978" x="5905500" y="4673600"/>
          <p14:tracePt t="17040" x="5905500" y="4667250"/>
          <p14:tracePt t="17048" x="5905500" y="4654550"/>
          <p14:tracePt t="17056" x="5892800" y="4622800"/>
          <p14:tracePt t="17065" x="5810250" y="4572000"/>
          <p14:tracePt t="17078" x="5715000" y="4521200"/>
          <p14:tracePt t="17095" x="5168900" y="4305300"/>
          <p14:tracePt t="17111" x="4743450" y="4216400"/>
          <p14:tracePt t="17131" x="4311650" y="4191000"/>
          <p14:tracePt t="17146" x="3949700" y="4191000"/>
          <p14:tracePt t="17161" x="3695700" y="4191000"/>
          <p14:tracePt t="17180" x="3479800" y="4216400"/>
          <p14:tracePt t="17194" x="3340100" y="4279900"/>
          <p14:tracePt t="17211" x="3289300" y="4349750"/>
          <p14:tracePt t="17228" x="3282950" y="4438650"/>
          <p14:tracePt t="17245" x="3282950" y="4578350"/>
          <p14:tracePt t="17261" x="3371850" y="4781550"/>
          <p14:tracePt t="17265" x="3435350" y="4876800"/>
          <p14:tracePt t="17278" x="3505200" y="4959350"/>
          <p14:tracePt t="17295" x="3683000" y="5105400"/>
          <p14:tracePt t="17297" x="3803650" y="5149850"/>
          <p14:tracePt t="17311" x="3905250" y="5175250"/>
          <p14:tracePt t="17328" x="4298950" y="5213350"/>
          <p14:tracePt t="17344" x="4552950" y="5207000"/>
          <p14:tracePt t="17361" x="4838700" y="5111750"/>
          <p14:tracePt t="17378" x="5099050" y="5035550"/>
          <p14:tracePt t="17394" x="5308600" y="4984750"/>
          <p14:tracePt t="17411" x="5473700" y="4933950"/>
          <p14:tracePt t="17428" x="5594350" y="4908550"/>
          <p14:tracePt t="17444" x="5670550" y="4864100"/>
          <p14:tracePt t="17449" x="5689600" y="4845050"/>
          <p14:tracePt t="17461" x="5702300" y="4819650"/>
          <p14:tracePt t="17478" x="5708650" y="4762500"/>
          <p14:tracePt t="17494" x="5708650" y="4705350"/>
          <p14:tracePt t="17511" x="5645150" y="4597400"/>
          <p14:tracePt t="17527" x="5461000" y="4502150"/>
          <p14:tracePt t="17547" x="5207000" y="4413250"/>
          <p14:tracePt t="17561" x="4927600" y="4394200"/>
          <p14:tracePt t="17578" x="4711700" y="4394200"/>
          <p14:tracePt t="17594" x="4483100" y="4394200"/>
          <p14:tracePt t="17611" x="4311650" y="4425950"/>
          <p14:tracePt t="17628" x="4203700" y="4470400"/>
          <p14:tracePt t="17644" x="4127500" y="4508500"/>
          <p14:tracePt t="17661" x="4076700" y="4546600"/>
          <p14:tracePt t="17665" x="4070350" y="4546600"/>
          <p14:tracePt t="17679" x="4032250" y="4597400"/>
          <p14:tracePt t="17694" x="4032250" y="4622800"/>
          <p14:tracePt t="17699" x="4032250" y="4648200"/>
          <p14:tracePt t="17711" x="4019550" y="4730750"/>
          <p14:tracePt t="17727" x="4025900" y="4813300"/>
          <p14:tracePt t="17745" x="4114800" y="4895850"/>
          <p14:tracePt t="17761" x="4203700" y="4946650"/>
          <p14:tracePt t="17777" x="4349750" y="4984750"/>
          <p14:tracePt t="17794" x="4527550" y="4984750"/>
          <p14:tracePt t="17811" x="4718050" y="4972050"/>
          <p14:tracePt t="17828" x="4902200" y="4921250"/>
          <p14:tracePt t="17844" x="5029200" y="4845050"/>
          <p14:tracePt t="17861" x="5130800" y="4768850"/>
          <p14:tracePt t="17877" x="5168900" y="4705350"/>
          <p14:tracePt t="17894" x="5181600" y="4660900"/>
          <p14:tracePt t="17898" x="5181600" y="4635500"/>
          <p14:tracePt t="17911" x="5181600" y="4603750"/>
          <p14:tracePt t="17929" x="5054600" y="4533900"/>
          <p14:tracePt t="17944" x="4845050" y="4464050"/>
          <p14:tracePt t="17960" x="4495800" y="4425950"/>
          <p14:tracePt t="17977" x="4013200" y="4400550"/>
          <p14:tracePt t="17994" x="3606800" y="4432300"/>
          <p14:tracePt t="18010" x="3270250" y="4521200"/>
          <p14:tracePt t="18027" x="3092450" y="4610100"/>
          <p14:tracePt t="18044" x="3048000" y="4699000"/>
          <p14:tracePt t="18060" x="3098800" y="4787900"/>
          <p14:tracePt t="18077" x="3289300" y="4902200"/>
          <p14:tracePt t="18094" x="3613150" y="4972050"/>
          <p14:tracePt t="18110" x="3975100" y="5022850"/>
          <p14:tracePt t="18127" x="4578350" y="5022850"/>
          <p14:tracePt t="18146" x="4806950" y="4997450"/>
          <p14:tracePt t="18160" x="4927600" y="4953000"/>
          <p14:tracePt t="18177" x="4972050" y="4889500"/>
          <p14:tracePt t="18194" x="4965700" y="4838700"/>
          <p14:tracePt t="18210" x="4921250" y="4775200"/>
          <p14:tracePt t="18227" x="4819650" y="4692650"/>
          <p14:tracePt t="18244" x="4635500" y="4610100"/>
          <p14:tracePt t="18247" x="4514850" y="4552950"/>
          <p14:tracePt t="18260" x="4349750" y="4508500"/>
          <p14:tracePt t="18277" x="4032250" y="4457700"/>
          <p14:tracePt t="18294" x="3733800" y="4457700"/>
          <p14:tracePt t="18310" x="3505200" y="4483100"/>
          <p14:tracePt t="18328" x="3295650" y="4616450"/>
          <p14:tracePt t="18343" x="3263900" y="4654550"/>
          <p14:tracePt t="18360" x="3251200" y="4699000"/>
          <p14:tracePt t="18377" x="3251200" y="4730750"/>
          <p14:tracePt t="18394" x="3346450" y="4813300"/>
          <p14:tracePt t="18411" x="3530600" y="4864100"/>
          <p14:tracePt t="18427" x="3784600" y="4870450"/>
          <p14:tracePt t="18444" x="4121150" y="4870450"/>
          <p14:tracePt t="18460" x="4470400" y="4819650"/>
          <p14:tracePt t="18465" x="4572000" y="4762500"/>
          <p14:tracePt t="18477" x="4711700" y="4705350"/>
          <p14:tracePt t="18493" x="4921250" y="4603750"/>
          <p14:tracePt t="18510" x="5041900" y="4470400"/>
          <p14:tracePt t="18527" x="5048250" y="4343400"/>
          <p14:tracePt t="18543" x="4997450" y="4241800"/>
          <p14:tracePt t="18560" x="4832350" y="4140200"/>
          <p14:tracePt t="18577" x="4546600" y="4064000"/>
          <p14:tracePt t="18593" x="4241800" y="4038600"/>
          <p14:tracePt t="18610" x="3886200" y="4038600"/>
          <p14:tracePt t="18627" x="3638550" y="4108450"/>
          <p14:tracePt t="18644" x="3460750" y="4222750"/>
          <p14:tracePt t="18660" x="3333750" y="4318000"/>
          <p14:tracePt t="18677" x="3282950" y="4406900"/>
          <p14:tracePt t="18682" x="3270250" y="4464050"/>
          <p14:tracePt t="18693" x="3270250" y="4527550"/>
          <p14:tracePt t="18710" x="3302000" y="4648200"/>
          <p14:tracePt t="18727" x="3536950" y="4787900"/>
          <p14:tracePt t="18746" x="3740150" y="4832350"/>
          <p14:tracePt t="18760" x="3968750" y="4838700"/>
          <p14:tracePt t="18776" x="4159250" y="4838700"/>
          <p14:tracePt t="18793" x="4279900" y="4806950"/>
          <p14:tracePt t="18810" x="4318000" y="4781550"/>
          <p14:tracePt t="18826" x="4324350" y="4775200"/>
          <p14:tracePt t="18843" x="4292600" y="4775200"/>
          <p14:tracePt t="18860" x="4241800" y="4775200"/>
          <p14:tracePt t="18877" x="4216400" y="4775200"/>
          <p14:tracePt t="18894" x="4203700" y="4775200"/>
          <p14:tracePt t="19000" x="4197350" y="4775200"/>
          <p14:tracePt t="19043" x="4191000" y="4775200"/>
          <p14:tracePt t="19064" x="4184650" y="4775200"/>
          <p14:tracePt t="19090" x="4178300" y="4775200"/>
          <p14:tracePt t="19096" x="4171950" y="4775200"/>
          <p14:tracePt t="19450" x="4165600" y="4775200"/>
          <p14:tracePt t="20033" x="0" y="0"/>
        </p14:tracePtLst>
      </p14:laserTraceLst>
    </p:ext>
  </p:extLs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亮点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完成表达式求值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200" dirty="0" smtClean="0"/>
              <a:t>输入</a:t>
            </a:r>
            <a:r>
              <a:rPr lang="zh-CN" altLang="en-US" sz="2200" dirty="0"/>
              <a:t>完整的带括号的四则表达式，并自动计算出结果。</a:t>
            </a:r>
            <a:endParaRPr lang="en-US" altLang="zh-CN" sz="2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5C1D-3DEC-475C-8129-2CB307D07981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121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雍俊海</a:t>
            </a:r>
            <a:r>
              <a:rPr lang="en-US" altLang="zh-CN"/>
              <a:t>: </a:t>
            </a:r>
            <a:r>
              <a:rPr lang="zh-CN" altLang="en-US"/>
              <a:t>面向对象程序设计基础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723" y="2746664"/>
            <a:ext cx="3694702" cy="32904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92" y="2746664"/>
            <a:ext cx="4872260" cy="329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6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55"/>
    </mc:Choice>
    <mc:Fallback xmlns="">
      <p:transition spd="slow" advTm="2105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85" x="7467600" y="4902200"/>
          <p14:tracePt t="1306" x="7467600" y="4895850"/>
          <p14:tracePt t="1314" x="7467600" y="4883150"/>
          <p14:tracePt t="1336" x="7467600" y="4876800"/>
          <p14:tracePt t="1361" x="7467600" y="4870450"/>
          <p14:tracePt t="1393" x="7461250" y="4870450"/>
          <p14:tracePt t="1507" x="7454900" y="4870450"/>
          <p14:tracePt t="1618" x="7448550" y="4857750"/>
          <p14:tracePt t="1623" x="7435850" y="4845050"/>
          <p14:tracePt t="1634" x="7429500" y="4838700"/>
          <p14:tracePt t="1642" x="7410450" y="4826000"/>
          <p14:tracePt t="1659" x="7346950" y="4775200"/>
          <p14:tracePt t="1676" x="7213600" y="4679950"/>
          <p14:tracePt t="1693" x="6978650" y="4533900"/>
          <p14:tracePt t="1698" x="6750050" y="4394200"/>
          <p14:tracePt t="1709" x="6496050" y="4254500"/>
          <p14:tracePt t="1726" x="5791200" y="3886200"/>
          <p14:tracePt t="1743" x="4648200" y="3365500"/>
          <p14:tracePt t="1761" x="4057650" y="3117850"/>
          <p14:tracePt t="1776" x="3606800" y="2959100"/>
          <p14:tracePt t="1792" x="3117850" y="2743200"/>
          <p14:tracePt t="1809" x="2711450" y="2590800"/>
          <p14:tracePt t="1826" x="2514600" y="2495550"/>
          <p14:tracePt t="1842" x="2432050" y="2463800"/>
          <p14:tracePt t="1859" x="2425700" y="2457450"/>
          <p14:tracePt t="1893" x="2425700" y="2451100"/>
          <p14:tracePt t="1909" x="2425700" y="2438400"/>
          <p14:tracePt t="1930" x="2425700" y="2432050"/>
          <p14:tracePt t="1942" x="2425700" y="2425700"/>
          <p14:tracePt t="1960" x="2425700" y="2400300"/>
          <p14:tracePt t="1978" x="2425700" y="2387600"/>
          <p14:tracePt t="1992" x="2425700" y="2374900"/>
          <p14:tracePt t="2010" x="2432050" y="2355850"/>
          <p14:tracePt t="2026" x="2438400" y="2343150"/>
          <p14:tracePt t="2044" x="2444750" y="2324100"/>
          <p14:tracePt t="2059" x="2457450" y="2286000"/>
          <p14:tracePt t="2076" x="2489200" y="2254250"/>
          <p14:tracePt t="2092" x="2527300" y="2203450"/>
          <p14:tracePt t="2109" x="2552700" y="2165350"/>
          <p14:tracePt t="2125" x="2584450" y="2101850"/>
          <p14:tracePt t="2142" x="2597150" y="2032000"/>
          <p14:tracePt t="2159" x="2622550" y="1943100"/>
          <p14:tracePt t="2178" x="2641600" y="1898650"/>
          <p14:tracePt t="2192" x="2654300" y="1847850"/>
          <p14:tracePt t="2208" x="2660650" y="1809750"/>
          <p14:tracePt t="2225" x="2660650" y="1784350"/>
          <p14:tracePt t="2242" x="2660650" y="1752600"/>
          <p14:tracePt t="2259" x="2660650" y="1720850"/>
          <p14:tracePt t="2275" x="2660650" y="1701800"/>
          <p14:tracePt t="2292" x="2660650" y="1676400"/>
          <p14:tracePt t="2308" x="2660650" y="1670050"/>
          <p14:tracePt t="2325" x="2660650" y="1657350"/>
          <p14:tracePt t="4768" x="2660650" y="1670050"/>
          <p14:tracePt t="4784" x="2660650" y="1676400"/>
          <p14:tracePt t="4792" x="2660650" y="1682750"/>
          <p14:tracePt t="4969" x="2660650" y="1701800"/>
          <p14:tracePt t="4983" x="2660650" y="1708150"/>
          <p14:tracePt t="5000" x="2660650" y="1714500"/>
          <p14:tracePt t="5010" x="2667000" y="1720850"/>
          <p14:tracePt t="5015" x="2673350" y="1733550"/>
          <p14:tracePt t="5024" x="2679700" y="1739900"/>
          <p14:tracePt t="5043" x="2686050" y="1739900"/>
          <p14:tracePt t="5056" x="2692400" y="1739900"/>
          <p14:tracePt t="5073" x="2692400" y="1746250"/>
          <p14:tracePt t="5089" x="2705100" y="1746250"/>
          <p14:tracePt t="5107" x="2724150" y="1752600"/>
          <p14:tracePt t="5513" x="2743200" y="1752600"/>
          <p14:tracePt t="5528" x="2749550" y="1752600"/>
          <p14:tracePt t="5537" x="2755900" y="1752600"/>
          <p14:tracePt t="5543" x="2768600" y="1752600"/>
          <p14:tracePt t="5592" x="2774950" y="1752600"/>
          <p14:tracePt t="5600" x="2781300" y="1758950"/>
          <p14:tracePt t="5625" x="2787650" y="1758950"/>
          <p14:tracePt t="5640" x="2794000" y="1758950"/>
          <p14:tracePt t="5656" x="2800350" y="1765300"/>
          <p14:tracePt t="5680" x="2806700" y="1765300"/>
          <p14:tracePt t="5688" x="2806700" y="1771650"/>
          <p14:tracePt t="5704" x="2825750" y="1778000"/>
          <p14:tracePt t="5720" x="2832100" y="1784350"/>
          <p14:tracePt t="5728" x="2838450" y="1790700"/>
          <p14:tracePt t="5739" x="2844800" y="1797050"/>
          <p14:tracePt t="5756" x="2870200" y="1822450"/>
          <p14:tracePt t="5761" x="2882900" y="1828800"/>
          <p14:tracePt t="5772" x="2895600" y="1841500"/>
          <p14:tracePt t="5789" x="2940050" y="1866900"/>
          <p14:tracePt t="5805" x="2971800" y="1898650"/>
          <p14:tracePt t="5825" x="3003550" y="1917700"/>
          <p14:tracePt t="5839" x="3003550" y="1924050"/>
          <p14:tracePt t="5841" x="3009900" y="1930400"/>
          <p14:tracePt t="5855" x="3009900" y="1936750"/>
          <p14:tracePt t="5872" x="3016250" y="1949450"/>
          <p14:tracePt t="5889" x="3022600" y="1955800"/>
          <p14:tracePt t="5914" x="3028950" y="1962150"/>
          <p14:tracePt t="5929" x="3028950" y="1974850"/>
          <p14:tracePt t="5938" x="3028950" y="1987550"/>
          <p14:tracePt t="5955" x="3028950" y="2012950"/>
          <p14:tracePt t="5972" x="3041650" y="2044700"/>
          <p14:tracePt t="5988" x="3060700" y="2095500"/>
          <p14:tracePt t="5991" x="3067050" y="2108200"/>
          <p14:tracePt t="6005" x="3079750" y="2120900"/>
          <p14:tracePt t="6022" x="3105150" y="2159000"/>
          <p14:tracePt t="6041" x="3136900" y="2197100"/>
          <p14:tracePt t="6056" x="3143250" y="2209800"/>
          <p14:tracePt t="6074" x="3168650" y="2222500"/>
          <p14:tracePt t="6088" x="3206750" y="2222500"/>
          <p14:tracePt t="6107" x="3263900" y="2222500"/>
          <p14:tracePt t="6122" x="3314700" y="2222500"/>
          <p14:tracePt t="6138" x="3371850" y="2222500"/>
          <p14:tracePt t="6155" x="3422650" y="2190750"/>
          <p14:tracePt t="6172" x="3467100" y="2146300"/>
          <p14:tracePt t="6231" x="3498850" y="2127250"/>
          <p14:tracePt t="6243" x="3543300" y="2108200"/>
          <p14:tracePt t="6247" x="3549650" y="2089150"/>
          <p14:tracePt t="6259" x="3556000" y="2076450"/>
          <p14:tracePt t="6272" x="3549650" y="2051050"/>
          <p14:tracePt t="6289" x="3505200" y="2044700"/>
          <p14:tracePt t="6305" x="3416300" y="2025650"/>
          <p14:tracePt t="6322" x="3270250" y="2019300"/>
          <p14:tracePt t="6338" x="3219450" y="2019300"/>
          <p14:tracePt t="6355" x="3117850" y="2019300"/>
          <p14:tracePt t="6371" x="2978150" y="2038350"/>
          <p14:tracePt t="6389" x="2819400" y="2089150"/>
          <p14:tracePt t="6405" x="2647950" y="2139950"/>
          <p14:tracePt t="6422" x="2482850" y="2197100"/>
          <p14:tracePt t="6438" x="2349500" y="2266950"/>
          <p14:tracePt t="6456" x="2184400" y="2330450"/>
          <p14:tracePt t="6471" x="2120900" y="2362200"/>
          <p14:tracePt t="6491" x="2108200" y="2368550"/>
          <p14:tracePt t="6553" x="2101850" y="2374900"/>
          <p14:tracePt t="6560" x="2101850" y="2381250"/>
          <p14:tracePt t="6571" x="2101850" y="2387600"/>
          <p14:tracePt t="6588" x="2101850" y="2413000"/>
          <p14:tracePt t="6605" x="2076450" y="2451100"/>
          <p14:tracePt t="6622" x="2070100" y="2476500"/>
          <p14:tracePt t="6638" x="2063750" y="2489200"/>
          <p14:tracePt t="6655" x="2051050" y="2501900"/>
          <p14:tracePt t="6671" x="2051050" y="2520950"/>
          <p14:tracePt t="6688" x="2051050" y="2533650"/>
          <p14:tracePt t="6705" x="2051050" y="2540000"/>
          <p14:tracePt t="6738" x="2051050" y="2546350"/>
          <p14:tracePt t="6768" x="2044700" y="2552700"/>
          <p14:tracePt t="6775" x="2038350" y="2559050"/>
          <p14:tracePt t="6789" x="2032000" y="2565400"/>
          <p14:tracePt t="6804" x="2025650" y="2565400"/>
          <p14:tracePt t="6834" x="2019300" y="2565400"/>
          <p14:tracePt t="6947" x="2019300" y="2559050"/>
          <p14:tracePt t="6951" x="2019300" y="2552700"/>
          <p14:tracePt t="6961" x="2012950" y="2552700"/>
          <p14:tracePt t="7025" x="2019300" y="2540000"/>
          <p14:tracePt t="7032" x="2025650" y="2527300"/>
          <p14:tracePt t="7042" x="2032000" y="2514600"/>
          <p14:tracePt t="7054" x="2038350" y="2501900"/>
          <p14:tracePt t="7072" x="2070100" y="2476500"/>
          <p14:tracePt t="7087" x="2076450" y="2470150"/>
          <p14:tracePt t="7136" x="2057400" y="2470150"/>
          <p14:tracePt t="7153" x="2044700" y="2470150"/>
          <p14:tracePt t="7161" x="2038350" y="2470150"/>
          <p14:tracePt t="7170" x="2019300" y="2476500"/>
          <p14:tracePt t="7188" x="1911350" y="2514600"/>
          <p14:tracePt t="7204" x="1828800" y="2520950"/>
          <p14:tracePt t="7221" x="1771650" y="2540000"/>
          <p14:tracePt t="7238" x="1708150" y="2552700"/>
          <p14:tracePt t="7241" x="1682750" y="2552700"/>
          <p14:tracePt t="7254" x="1663700" y="2559050"/>
          <p14:tracePt t="7271" x="1612900" y="2559050"/>
          <p14:tracePt t="7387" x="1606550" y="2559050"/>
          <p14:tracePt t="7625" x="1600200" y="2559050"/>
          <p14:tracePt t="7634" x="1581150" y="2559050"/>
          <p14:tracePt t="7640" x="1562100" y="2565400"/>
          <p14:tracePt t="7654" x="1543050" y="2565400"/>
          <p14:tracePt t="7670" x="1479550" y="2565400"/>
          <p14:tracePt t="7687" x="1390650" y="2578100"/>
          <p14:tracePt t="7703" x="1333500" y="2578100"/>
          <p14:tracePt t="7720" x="1320800" y="2578100"/>
          <p14:tracePt t="7737" x="1295400" y="2578100"/>
          <p14:tracePt t="7754" x="1276350" y="2578100"/>
          <p14:tracePt t="7770" x="1270000" y="2578100"/>
          <p14:tracePt t="7792" x="1219200" y="2571750"/>
          <p14:tracePt t="7804" x="1206500" y="2571750"/>
          <p14:tracePt t="7823" x="1168400" y="2559050"/>
          <p14:tracePt t="7837" x="1162050" y="2559050"/>
          <p14:tracePt t="7898" x="1149350" y="2559050"/>
          <p14:tracePt t="7984" x="1149350" y="2546350"/>
          <p14:tracePt t="7993" x="1162050" y="2533650"/>
          <p14:tracePt t="8000" x="1181100" y="2514600"/>
          <p14:tracePt t="8008" x="1212850" y="2482850"/>
          <p14:tracePt t="8020" x="1244600" y="2470150"/>
          <p14:tracePt t="8036" x="1301750" y="2438400"/>
          <p14:tracePt t="8056" x="1314450" y="2419350"/>
          <p14:tracePt t="8056" x="1320800" y="2413000"/>
          <p14:tracePt t="8194" x="1320800" y="2419350"/>
          <p14:tracePt t="9457" x="1339850" y="2438400"/>
          <p14:tracePt t="9463" x="1397000" y="2451100"/>
          <p14:tracePt t="9474" x="1473200" y="2457450"/>
          <p14:tracePt t="9485" x="1574800" y="2470150"/>
          <p14:tracePt t="9502" x="1847850" y="2514600"/>
          <p14:tracePt t="9520" x="2273300" y="2546350"/>
          <p14:tracePt t="9539" x="2476500" y="2546350"/>
          <p14:tracePt t="9552" x="2590800" y="2546350"/>
          <p14:tracePt t="9569" x="2609850" y="2546350"/>
          <p14:tracePt t="9672" x="2622550" y="2546350"/>
          <p14:tracePt t="9714" x="2628900" y="2546350"/>
          <p14:tracePt t="9962" x="2635250" y="2546350"/>
          <p14:tracePt t="10546" x="2654300" y="2546350"/>
          <p14:tracePt t="10555" x="2667000" y="2546350"/>
          <p14:tracePt t="10559" x="2698750" y="2546350"/>
          <p14:tracePt t="10571" x="2774950" y="2559050"/>
          <p14:tracePt t="10585" x="2940050" y="2565400"/>
          <p14:tracePt t="10601" x="3143250" y="2565400"/>
          <p14:tracePt t="10620" x="3359150" y="2565400"/>
          <p14:tracePt t="10634" x="3536950" y="2565400"/>
          <p14:tracePt t="10654" x="3638550" y="2565400"/>
          <p14:tracePt t="10667" x="3689350" y="2565400"/>
          <p14:tracePt t="10684" x="3708400" y="2565400"/>
          <p14:tracePt t="10701" x="3733800" y="2565400"/>
          <p14:tracePt t="10717" x="3759200" y="2565400"/>
          <p14:tracePt t="10735" x="3835400" y="2571750"/>
          <p14:tracePt t="10738" x="3886200" y="2571750"/>
          <p14:tracePt t="10750" x="3962400" y="2584450"/>
          <p14:tracePt t="10767" x="4159250" y="2609850"/>
          <p14:tracePt t="10784" x="4229100" y="2616200"/>
          <p14:tracePt t="10801" x="4248150" y="2616200"/>
          <p14:tracePt t="10888" x="4254500" y="2616200"/>
          <p14:tracePt t="10897" x="4248150" y="2609850"/>
          <p14:tracePt t="10904" x="4222750" y="2597150"/>
          <p14:tracePt t="10917" x="4203700" y="2597150"/>
          <p14:tracePt t="10936" x="4070350" y="2571750"/>
          <p14:tracePt t="10951" x="3956050" y="2565400"/>
          <p14:tracePt t="10967" x="3867150" y="2565400"/>
          <p14:tracePt t="10984" x="3771900" y="2565400"/>
          <p14:tracePt t="11000" x="3695700" y="2565400"/>
          <p14:tracePt t="11017" x="3594100" y="2565400"/>
          <p14:tracePt t="11034" x="3486150" y="2578100"/>
          <p14:tracePt t="11053" x="3384550" y="2622550"/>
          <p14:tracePt t="11067" x="3295650" y="2628900"/>
          <p14:tracePt t="11084" x="3257550" y="2635250"/>
          <p14:tracePt t="11167" x="3276600" y="2635250"/>
          <p14:tracePt t="11178" x="3321050" y="2635250"/>
          <p14:tracePt t="11184" x="3359150" y="2635250"/>
          <p14:tracePt t="11201" x="3467100" y="2635250"/>
          <p14:tracePt t="11217" x="3543300" y="2635250"/>
          <p14:tracePt t="11233" x="3575050" y="2616200"/>
          <p14:tracePt t="11250" x="3575050" y="2609850"/>
          <p14:tracePt t="11267" x="3581400" y="2603500"/>
          <p14:tracePt t="11283" x="3581400" y="2597150"/>
          <p14:tracePt t="11301" x="3498850" y="2546350"/>
          <p14:tracePt t="11306" x="3397250" y="2527300"/>
          <p14:tracePt t="11317" x="3263900" y="2495550"/>
          <p14:tracePt t="11334" x="2895600" y="2476500"/>
          <p14:tracePt t="11339" x="2711450" y="2476500"/>
          <p14:tracePt t="11350" x="2476500" y="2476500"/>
          <p14:tracePt t="11368" x="1835150" y="2578100"/>
          <p14:tracePt t="11384" x="1568450" y="2692400"/>
          <p14:tracePt t="11400" x="1390650" y="2825750"/>
          <p14:tracePt t="11418" x="1333500" y="2940050"/>
          <p14:tracePt t="11433" x="1333500" y="3054350"/>
          <p14:tracePt t="11450" x="1339850" y="3162300"/>
          <p14:tracePt t="11467" x="1466850" y="3257550"/>
          <p14:tracePt t="11483" x="1663700" y="3321050"/>
          <p14:tracePt t="11500" x="1949450" y="3365500"/>
          <p14:tracePt t="11517" x="2381250" y="3416300"/>
          <p14:tracePt t="11534" x="2895600" y="3416300"/>
          <p14:tracePt t="11553" x="3778250" y="3416300"/>
          <p14:tracePt t="11566" x="4089400" y="3416300"/>
          <p14:tracePt t="11570" x="4387850" y="3390900"/>
          <p14:tracePt t="11586" x="4946650" y="3270250"/>
          <p14:tracePt t="11600" x="5378450" y="3155950"/>
          <p14:tracePt t="11616" x="5727700" y="3041650"/>
          <p14:tracePt t="11634" x="5962650" y="2933700"/>
          <p14:tracePt t="11650" x="6146800" y="2851150"/>
          <p14:tracePt t="11667" x="6261100" y="2794000"/>
          <p14:tracePt t="11683" x="6311900" y="2749550"/>
          <p14:tracePt t="11700" x="6330950" y="2724150"/>
          <p14:tracePt t="11716" x="6330950" y="2717800"/>
          <p14:tracePt t="11733" x="6318250" y="2686050"/>
          <p14:tracePt t="11750" x="6242050" y="2647950"/>
          <p14:tracePt t="11766" x="6070600" y="2597150"/>
          <p14:tracePt t="11771" x="5956300" y="2571750"/>
          <p14:tracePt t="11783" x="5810250" y="2552700"/>
          <p14:tracePt t="11800" x="5226050" y="2527300"/>
          <p14:tracePt t="11817" x="4781550" y="2527300"/>
          <p14:tracePt t="11833" x="4292600" y="2527300"/>
          <p14:tracePt t="11850" x="3956050" y="2559050"/>
          <p14:tracePt t="11866" x="3708400" y="2609850"/>
          <p14:tracePt t="11883" x="3486150" y="2673350"/>
          <p14:tracePt t="11900" x="3263900" y="2762250"/>
          <p14:tracePt t="11917" x="3016250" y="2825750"/>
          <p14:tracePt t="11933" x="2667000" y="2889250"/>
          <p14:tracePt t="11950" x="2355850" y="2952750"/>
          <p14:tracePt t="11969" x="2000250" y="3041650"/>
          <p14:tracePt t="11983" x="1847850" y="3117850"/>
          <p14:tracePt t="12000" x="1809750" y="3175000"/>
          <p14:tracePt t="12016" x="1809750" y="3213100"/>
          <p14:tracePt t="12033" x="1854200" y="3308350"/>
          <p14:tracePt t="12049" x="2089150" y="3409950"/>
          <p14:tracePt t="12066" x="2463800" y="3473450"/>
          <p14:tracePt t="12085" x="3022600" y="3498850"/>
          <p14:tracePt t="12099" x="3771900" y="3498850"/>
          <p14:tracePt t="12116" x="4597400" y="3498850"/>
          <p14:tracePt t="12133" x="5251450" y="3479800"/>
          <p14:tracePt t="12149" x="5683250" y="3378200"/>
          <p14:tracePt t="12168" x="6007100" y="3244850"/>
          <p14:tracePt t="12182" x="6057900" y="3213100"/>
          <p14:tracePt t="12185" x="6089650" y="3175000"/>
          <p14:tracePt t="12199" x="6115050" y="3117850"/>
          <p14:tracePt t="12216" x="6115050" y="3035300"/>
          <p14:tracePt t="12233" x="6115050" y="2959100"/>
          <p14:tracePt t="12249" x="6115050" y="2901950"/>
          <p14:tracePt t="12266" x="6045200" y="2800350"/>
          <p14:tracePt t="12283" x="5911850" y="2724150"/>
          <p14:tracePt t="12299" x="5613400" y="2654300"/>
          <p14:tracePt t="12316" x="5080000" y="2609850"/>
          <p14:tracePt t="12333" x="4305300" y="2609850"/>
          <p14:tracePt t="12336" x="3943350" y="2609850"/>
          <p14:tracePt t="12349" x="3606800" y="2609850"/>
          <p14:tracePt t="12366" x="3035300" y="2679700"/>
          <p14:tracePt t="12370" x="2908300" y="2711450"/>
          <p14:tracePt t="12382" x="2794000" y="2749550"/>
          <p14:tracePt t="12399" x="2660650" y="2857500"/>
          <p14:tracePt t="12416" x="2654300" y="2901950"/>
          <p14:tracePt t="12433" x="2654300" y="2940050"/>
          <p14:tracePt t="12453" x="2730500" y="3022600"/>
          <p14:tracePt t="12466" x="2863850" y="3098800"/>
          <p14:tracePt t="12483" x="3130550" y="3187700"/>
          <p14:tracePt t="12499" x="3575050" y="3244850"/>
          <p14:tracePt t="12516" x="4000500" y="3270250"/>
          <p14:tracePt t="12532" x="4337050" y="3270250"/>
          <p14:tracePt t="12549" x="4514850" y="3270250"/>
          <p14:tracePt t="12566" x="4527550" y="3270250"/>
          <p14:tracePt t="13322" x="4514850" y="3270250"/>
          <p14:tracePt t="13327" x="4489450" y="3263900"/>
          <p14:tracePt t="13337" x="4445000" y="3257550"/>
          <p14:tracePt t="13350" x="4368800" y="3257550"/>
          <p14:tracePt t="13365" x="4159250" y="3213100"/>
          <p14:tracePt t="13370" x="4044950" y="3206750"/>
          <p14:tracePt t="13381" x="3943350" y="3194050"/>
          <p14:tracePt t="13399" x="3790950" y="3181350"/>
          <p14:tracePt t="13415" x="3746500" y="3155950"/>
          <p14:tracePt t="13431" x="3746500" y="3143250"/>
          <p14:tracePt t="13545" x="3746500" y="3130550"/>
          <p14:tracePt t="13554" x="3765550" y="3105150"/>
          <p14:tracePt t="13559" x="3778250" y="3092450"/>
          <p14:tracePt t="13571" x="3778250" y="3079750"/>
          <p14:tracePt t="13581" x="3797300" y="3060700"/>
          <p14:tracePt t="13601" x="3797300" y="2990850"/>
          <p14:tracePt t="13615" x="3797300" y="2971800"/>
          <p14:tracePt t="13631" x="3797300" y="2965450"/>
          <p14:tracePt t="13648" x="3778250" y="2965450"/>
          <p14:tracePt t="13665" x="3733800" y="2965450"/>
          <p14:tracePt t="13684" x="3695700" y="2990850"/>
          <p14:tracePt t="13698" x="3638550" y="3048000"/>
          <p14:tracePt t="13715" x="3568700" y="3117850"/>
          <p14:tracePt t="13731" x="3435350" y="3232150"/>
          <p14:tracePt t="13748" x="3213100" y="3352800"/>
          <p14:tracePt t="13765" x="2971800" y="3473450"/>
          <p14:tracePt t="13768" x="2806700" y="3536950"/>
          <p14:tracePt t="13781" x="2667000" y="3594100"/>
          <p14:tracePt t="13798" x="2247900" y="3733800"/>
          <p14:tracePt t="13814" x="1949450" y="3810000"/>
          <p14:tracePt t="13831" x="1670050" y="3898900"/>
          <p14:tracePt t="13851" x="1638300" y="3905250"/>
          <p14:tracePt t="14044" x="1657350" y="3905250"/>
          <p14:tracePt t="14047" x="1682750" y="3905250"/>
          <p14:tracePt t="14056" x="1701800" y="3905250"/>
          <p14:tracePt t="14065" x="1733550" y="3892550"/>
          <p14:tracePt t="14081" x="1771650" y="3879850"/>
          <p14:tracePt t="14098" x="1803400" y="3860800"/>
          <p14:tracePt t="14115" x="1809750" y="3860800"/>
          <p14:tracePt t="14131" x="1822450" y="3860800"/>
          <p14:tracePt t="14178" x="1828800" y="3860800"/>
          <p14:tracePt t="14194" x="1828800" y="3854450"/>
          <p14:tracePt t="14227" x="1828800" y="3848100"/>
          <p14:tracePt t="14232" x="1828800" y="3835400"/>
          <p14:tracePt t="14240" x="1828800" y="3829050"/>
          <p14:tracePt t="14248" x="1828800" y="3822700"/>
          <p14:tracePt t="14264" x="1835150" y="3803650"/>
          <p14:tracePt t="14281" x="1841500" y="3765550"/>
          <p14:tracePt t="14298" x="1854200" y="3733800"/>
          <p14:tracePt t="14314" x="1866900" y="3702050"/>
          <p14:tracePt t="14330" x="1866900" y="3689350"/>
          <p14:tracePt t="14350" x="1866900" y="3676650"/>
          <p14:tracePt t="14381" x="1866900" y="3663950"/>
          <p14:tracePt t="14397" x="1860550" y="3657600"/>
          <p14:tracePt t="14416" x="1822450" y="3663950"/>
          <p14:tracePt t="14430" x="1822450" y="3670300"/>
          <p14:tracePt t="14450" x="1784350" y="3733800"/>
          <p14:tracePt t="14464" x="1746250" y="3771900"/>
          <p14:tracePt t="14480" x="1720850" y="3803650"/>
          <p14:tracePt t="14497" x="1695450" y="3848100"/>
          <p14:tracePt t="14514" x="1689100" y="3873500"/>
          <p14:tracePt t="14530" x="1676400" y="3905250"/>
          <p14:tracePt t="14547" x="1663700" y="3930650"/>
          <p14:tracePt t="14564" x="1663700" y="3937000"/>
          <p14:tracePt t="14649" x="1657350" y="3943350"/>
          <p14:tracePt t="14784" x="1651000" y="3943350"/>
          <p14:tracePt t="14807" x="1638300" y="3943350"/>
          <p14:tracePt t="14818" x="1631950" y="3949700"/>
          <p14:tracePt t="14824" x="1619250" y="3975100"/>
          <p14:tracePt t="14840" x="1619250" y="3994150"/>
          <p14:tracePt t="14849" x="1600200" y="4019550"/>
          <p14:tracePt t="14868" x="1593850" y="4038600"/>
          <p14:tracePt t="14880" x="1581150" y="4057650"/>
          <p14:tracePt t="14897" x="1581150" y="4064000"/>
          <p14:tracePt t="15000" x="1574800" y="4064000"/>
          <p14:tracePt t="15010" x="1568450" y="4064000"/>
          <p14:tracePt t="15136" x="1562100" y="4044950"/>
          <p14:tracePt t="15163" x="1555750" y="4038600"/>
          <p14:tracePt t="15179" x="1555750" y="4032250"/>
          <p14:tracePt t="15193" x="1549400" y="4025900"/>
          <p14:tracePt t="15200" x="1543050" y="4019550"/>
          <p14:tracePt t="15216" x="1536700" y="4019550"/>
          <p14:tracePt t="15834" x="1530350" y="4013200"/>
          <p14:tracePt t="16048" x="1524000" y="4006850"/>
          <p14:tracePt t="16201" x="1517650" y="4006850"/>
          <p14:tracePt t="16225" x="1511300" y="4006850"/>
          <p14:tracePt t="16233" x="1504950" y="4006850"/>
          <p14:tracePt t="16297" x="1485900" y="4000500"/>
          <p14:tracePt t="16306" x="1485900" y="3987800"/>
          <p14:tracePt t="16320" x="1492250" y="3987800"/>
          <p14:tracePt t="16329" x="1511300" y="3987800"/>
          <p14:tracePt t="16346" x="1549400" y="3987800"/>
          <p14:tracePt t="16362" x="1587500" y="3987800"/>
          <p14:tracePt t="16379" x="1593850" y="3987800"/>
          <p14:tracePt t="16432" x="1593850" y="3981450"/>
          <p14:tracePt t="16464" x="1593850" y="3975100"/>
          <p14:tracePt t="16507" x="1593850" y="3962400"/>
          <p14:tracePt t="16539" x="1593850" y="3956050"/>
          <p14:tracePt t="16544" x="1612900" y="3949700"/>
          <p14:tracePt t="16552" x="1625600" y="3949700"/>
          <p14:tracePt t="16562" x="1644650" y="3943350"/>
          <p14:tracePt t="16698" x="1651000" y="3943350"/>
          <p14:tracePt t="16730" x="1663700" y="3943350"/>
          <p14:tracePt t="16736" x="1676400" y="3956050"/>
          <p14:tracePt t="16745" x="1689100" y="3975100"/>
          <p14:tracePt t="16762" x="1784350" y="4025900"/>
          <p14:tracePt t="16778" x="1987550" y="4121150"/>
          <p14:tracePt t="16795" x="2393950" y="4254500"/>
          <p14:tracePt t="16812" x="3054350" y="4400550"/>
          <p14:tracePt t="16828" x="3784600" y="4540250"/>
          <p14:tracePt t="16845" x="4432300" y="4616450"/>
          <p14:tracePt t="16862" x="4933950" y="4648200"/>
          <p14:tracePt t="16878" x="5232400" y="4648200"/>
          <p14:tracePt t="16882" x="5372100" y="4648200"/>
          <p14:tracePt t="16897" x="5562600" y="4648200"/>
          <p14:tracePt t="16912" x="5676900" y="4648200"/>
          <p14:tracePt t="16928" x="5778500" y="4648200"/>
          <p14:tracePt t="16945" x="5842000" y="4654550"/>
          <p14:tracePt t="16961" x="5892800" y="4673600"/>
          <p14:tracePt t="16978" x="5905500" y="4673600"/>
          <p14:tracePt t="17040" x="5905500" y="4667250"/>
          <p14:tracePt t="17048" x="5905500" y="4654550"/>
          <p14:tracePt t="17056" x="5892800" y="4622800"/>
          <p14:tracePt t="17065" x="5810250" y="4572000"/>
          <p14:tracePt t="17078" x="5715000" y="4521200"/>
          <p14:tracePt t="17095" x="5168900" y="4305300"/>
          <p14:tracePt t="17111" x="4743450" y="4216400"/>
          <p14:tracePt t="17131" x="4311650" y="4191000"/>
          <p14:tracePt t="17146" x="3949700" y="4191000"/>
          <p14:tracePt t="17161" x="3695700" y="4191000"/>
          <p14:tracePt t="17180" x="3479800" y="4216400"/>
          <p14:tracePt t="17194" x="3340100" y="4279900"/>
          <p14:tracePt t="17211" x="3289300" y="4349750"/>
          <p14:tracePt t="17228" x="3282950" y="4438650"/>
          <p14:tracePt t="17245" x="3282950" y="4578350"/>
          <p14:tracePt t="17261" x="3371850" y="4781550"/>
          <p14:tracePt t="17265" x="3435350" y="4876800"/>
          <p14:tracePt t="17278" x="3505200" y="4959350"/>
          <p14:tracePt t="17295" x="3683000" y="5105400"/>
          <p14:tracePt t="17297" x="3803650" y="5149850"/>
          <p14:tracePt t="17311" x="3905250" y="5175250"/>
          <p14:tracePt t="17328" x="4298950" y="5213350"/>
          <p14:tracePt t="17344" x="4552950" y="5207000"/>
          <p14:tracePt t="17361" x="4838700" y="5111750"/>
          <p14:tracePt t="17378" x="5099050" y="5035550"/>
          <p14:tracePt t="17394" x="5308600" y="4984750"/>
          <p14:tracePt t="17411" x="5473700" y="4933950"/>
          <p14:tracePt t="17428" x="5594350" y="4908550"/>
          <p14:tracePt t="17444" x="5670550" y="4864100"/>
          <p14:tracePt t="17449" x="5689600" y="4845050"/>
          <p14:tracePt t="17461" x="5702300" y="4819650"/>
          <p14:tracePt t="17478" x="5708650" y="4762500"/>
          <p14:tracePt t="17494" x="5708650" y="4705350"/>
          <p14:tracePt t="17511" x="5645150" y="4597400"/>
          <p14:tracePt t="17527" x="5461000" y="4502150"/>
          <p14:tracePt t="17547" x="5207000" y="4413250"/>
          <p14:tracePt t="17561" x="4927600" y="4394200"/>
          <p14:tracePt t="17578" x="4711700" y="4394200"/>
          <p14:tracePt t="17594" x="4483100" y="4394200"/>
          <p14:tracePt t="17611" x="4311650" y="4425950"/>
          <p14:tracePt t="17628" x="4203700" y="4470400"/>
          <p14:tracePt t="17644" x="4127500" y="4508500"/>
          <p14:tracePt t="17661" x="4076700" y="4546600"/>
          <p14:tracePt t="17665" x="4070350" y="4546600"/>
          <p14:tracePt t="17679" x="4032250" y="4597400"/>
          <p14:tracePt t="17694" x="4032250" y="4622800"/>
          <p14:tracePt t="17699" x="4032250" y="4648200"/>
          <p14:tracePt t="17711" x="4019550" y="4730750"/>
          <p14:tracePt t="17727" x="4025900" y="4813300"/>
          <p14:tracePt t="17745" x="4114800" y="4895850"/>
          <p14:tracePt t="17761" x="4203700" y="4946650"/>
          <p14:tracePt t="17777" x="4349750" y="4984750"/>
          <p14:tracePt t="17794" x="4527550" y="4984750"/>
          <p14:tracePt t="17811" x="4718050" y="4972050"/>
          <p14:tracePt t="17828" x="4902200" y="4921250"/>
          <p14:tracePt t="17844" x="5029200" y="4845050"/>
          <p14:tracePt t="17861" x="5130800" y="4768850"/>
          <p14:tracePt t="17877" x="5168900" y="4705350"/>
          <p14:tracePt t="17894" x="5181600" y="4660900"/>
          <p14:tracePt t="17898" x="5181600" y="4635500"/>
          <p14:tracePt t="17911" x="5181600" y="4603750"/>
          <p14:tracePt t="17929" x="5054600" y="4533900"/>
          <p14:tracePt t="17944" x="4845050" y="4464050"/>
          <p14:tracePt t="17960" x="4495800" y="4425950"/>
          <p14:tracePt t="17977" x="4013200" y="4400550"/>
          <p14:tracePt t="17994" x="3606800" y="4432300"/>
          <p14:tracePt t="18010" x="3270250" y="4521200"/>
          <p14:tracePt t="18027" x="3092450" y="4610100"/>
          <p14:tracePt t="18044" x="3048000" y="4699000"/>
          <p14:tracePt t="18060" x="3098800" y="4787900"/>
          <p14:tracePt t="18077" x="3289300" y="4902200"/>
          <p14:tracePt t="18094" x="3613150" y="4972050"/>
          <p14:tracePt t="18110" x="3975100" y="5022850"/>
          <p14:tracePt t="18127" x="4578350" y="5022850"/>
          <p14:tracePt t="18146" x="4806950" y="4997450"/>
          <p14:tracePt t="18160" x="4927600" y="4953000"/>
          <p14:tracePt t="18177" x="4972050" y="4889500"/>
          <p14:tracePt t="18194" x="4965700" y="4838700"/>
          <p14:tracePt t="18210" x="4921250" y="4775200"/>
          <p14:tracePt t="18227" x="4819650" y="4692650"/>
          <p14:tracePt t="18244" x="4635500" y="4610100"/>
          <p14:tracePt t="18247" x="4514850" y="4552950"/>
          <p14:tracePt t="18260" x="4349750" y="4508500"/>
          <p14:tracePt t="18277" x="4032250" y="4457700"/>
          <p14:tracePt t="18294" x="3733800" y="4457700"/>
          <p14:tracePt t="18310" x="3505200" y="4483100"/>
          <p14:tracePt t="18328" x="3295650" y="4616450"/>
          <p14:tracePt t="18343" x="3263900" y="4654550"/>
          <p14:tracePt t="18360" x="3251200" y="4699000"/>
          <p14:tracePt t="18377" x="3251200" y="4730750"/>
          <p14:tracePt t="18394" x="3346450" y="4813300"/>
          <p14:tracePt t="18411" x="3530600" y="4864100"/>
          <p14:tracePt t="18427" x="3784600" y="4870450"/>
          <p14:tracePt t="18444" x="4121150" y="4870450"/>
          <p14:tracePt t="18460" x="4470400" y="4819650"/>
          <p14:tracePt t="18465" x="4572000" y="4762500"/>
          <p14:tracePt t="18477" x="4711700" y="4705350"/>
          <p14:tracePt t="18493" x="4921250" y="4603750"/>
          <p14:tracePt t="18510" x="5041900" y="4470400"/>
          <p14:tracePt t="18527" x="5048250" y="4343400"/>
          <p14:tracePt t="18543" x="4997450" y="4241800"/>
          <p14:tracePt t="18560" x="4832350" y="4140200"/>
          <p14:tracePt t="18577" x="4546600" y="4064000"/>
          <p14:tracePt t="18593" x="4241800" y="4038600"/>
          <p14:tracePt t="18610" x="3886200" y="4038600"/>
          <p14:tracePt t="18627" x="3638550" y="4108450"/>
          <p14:tracePt t="18644" x="3460750" y="4222750"/>
          <p14:tracePt t="18660" x="3333750" y="4318000"/>
          <p14:tracePt t="18677" x="3282950" y="4406900"/>
          <p14:tracePt t="18682" x="3270250" y="4464050"/>
          <p14:tracePt t="18693" x="3270250" y="4527550"/>
          <p14:tracePt t="18710" x="3302000" y="4648200"/>
          <p14:tracePt t="18727" x="3536950" y="4787900"/>
          <p14:tracePt t="18746" x="3740150" y="4832350"/>
          <p14:tracePt t="18760" x="3968750" y="4838700"/>
          <p14:tracePt t="18776" x="4159250" y="4838700"/>
          <p14:tracePt t="18793" x="4279900" y="4806950"/>
          <p14:tracePt t="18810" x="4318000" y="4781550"/>
          <p14:tracePt t="18826" x="4324350" y="4775200"/>
          <p14:tracePt t="18843" x="4292600" y="4775200"/>
          <p14:tracePt t="18860" x="4241800" y="4775200"/>
          <p14:tracePt t="18877" x="4216400" y="4775200"/>
          <p14:tracePt t="18894" x="4203700" y="4775200"/>
          <p14:tracePt t="19000" x="4197350" y="4775200"/>
          <p14:tracePt t="19043" x="4191000" y="4775200"/>
          <p14:tracePt t="19064" x="4184650" y="4775200"/>
          <p14:tracePt t="19090" x="4178300" y="4775200"/>
          <p14:tracePt t="19096" x="4171950" y="4775200"/>
          <p14:tracePt t="19450" x="4165600" y="4775200"/>
          <p14:tracePt t="20033" x="0" y="0"/>
        </p14:tracePtLst>
      </p14:laserTraceLst>
    </p:ext>
  </p:extLs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亮点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完成表达式求值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200" dirty="0" smtClean="0"/>
              <a:t>递归法</a:t>
            </a:r>
            <a:endParaRPr lang="en-US" altLang="zh-CN" sz="2200" dirty="0" smtClean="0"/>
          </a:p>
          <a:p>
            <a:pPr lvl="2">
              <a:lnSpc>
                <a:spcPct val="120000"/>
              </a:lnSpc>
            </a:pPr>
            <a:r>
              <a:rPr lang="zh-CN" altLang="en-US" sz="2100" dirty="0" smtClean="0"/>
              <a:t>在每次递归中处理当前优先级最小</a:t>
            </a:r>
            <a:endParaRPr lang="en-US" altLang="zh-CN" sz="2100" dirty="0" smtClean="0"/>
          </a:p>
          <a:p>
            <a:pPr marL="539625" lvl="2" indent="0">
              <a:lnSpc>
                <a:spcPct val="120000"/>
              </a:lnSpc>
              <a:buNone/>
            </a:pPr>
            <a:r>
              <a:rPr lang="en-US" altLang="zh-CN" sz="2100" dirty="0" smtClean="0"/>
              <a:t>	</a:t>
            </a:r>
            <a:r>
              <a:rPr lang="zh-CN" altLang="en-US" sz="2100" dirty="0" smtClean="0"/>
              <a:t>（即最后计算）的运算符</a:t>
            </a:r>
            <a:endParaRPr lang="en-US" altLang="zh-CN" sz="2100" dirty="0" smtClean="0"/>
          </a:p>
          <a:p>
            <a:pPr lvl="2">
              <a:lnSpc>
                <a:spcPct val="120000"/>
              </a:lnSpc>
            </a:pPr>
            <a:r>
              <a:rPr lang="zh-CN" altLang="en-US" sz="2100" dirty="0" smtClean="0"/>
              <a:t>每次递归会将表达式分为两部分</a:t>
            </a:r>
            <a:endParaRPr lang="en-US" altLang="zh-CN" sz="2100" dirty="0" smtClean="0"/>
          </a:p>
          <a:p>
            <a:pPr lvl="2">
              <a:lnSpc>
                <a:spcPct val="120000"/>
              </a:lnSpc>
            </a:pPr>
            <a:endParaRPr lang="en-US" altLang="zh-CN" sz="2100" dirty="0" smtClean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使用栈</a:t>
            </a:r>
            <a:r>
              <a:rPr lang="zh-CN" altLang="en-US" sz="2200" dirty="0" smtClean="0"/>
              <a:t>保存数字与符号</a:t>
            </a:r>
            <a:endParaRPr lang="en-US" altLang="zh-CN" sz="2200" dirty="0" smtClean="0"/>
          </a:p>
          <a:p>
            <a:pPr lvl="2">
              <a:lnSpc>
                <a:spcPct val="120000"/>
              </a:lnSpc>
            </a:pPr>
            <a:r>
              <a:rPr lang="zh-CN" altLang="en-US" sz="2100" dirty="0" smtClean="0"/>
              <a:t>只需要从左到右遍历一次表达式</a:t>
            </a:r>
            <a:endParaRPr lang="en-US" altLang="zh-CN" sz="2100" dirty="0" smtClean="0"/>
          </a:p>
          <a:p>
            <a:pPr lvl="2">
              <a:lnSpc>
                <a:spcPct val="120000"/>
              </a:lnSpc>
            </a:pPr>
            <a:r>
              <a:rPr lang="zh-CN" altLang="en-US" sz="2100" dirty="0" smtClean="0"/>
              <a:t>会在后续其他课程中详细介绍</a:t>
            </a:r>
            <a:endParaRPr lang="en-US" altLang="zh-CN" sz="21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5C1D-3DEC-475C-8129-2CB307D07981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122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雍俊海</a:t>
            </a:r>
            <a:r>
              <a:rPr lang="en-US" altLang="zh-CN"/>
              <a:t>: </a:t>
            </a:r>
            <a:r>
              <a:rPr lang="zh-CN" altLang="en-US"/>
              <a:t>面向对象程序设计基础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419" y="2243189"/>
            <a:ext cx="2789237" cy="35640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87059" y="166323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+ b </a:t>
            </a:r>
            <a:r>
              <a:rPr lang="en-US" altLang="zh-CN" sz="2000" dirty="0" smtClean="0"/>
              <a:t>* (</a:t>
            </a:r>
            <a:r>
              <a:rPr lang="en-US" altLang="zh-CN" dirty="0" smtClean="0"/>
              <a:t>c - d) - e / 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83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55"/>
    </mc:Choice>
    <mc:Fallback xmlns="">
      <p:transition spd="slow" advTm="2105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85" x="7467600" y="4902200"/>
          <p14:tracePt t="1306" x="7467600" y="4895850"/>
          <p14:tracePt t="1314" x="7467600" y="4883150"/>
          <p14:tracePt t="1336" x="7467600" y="4876800"/>
          <p14:tracePt t="1361" x="7467600" y="4870450"/>
          <p14:tracePt t="1393" x="7461250" y="4870450"/>
          <p14:tracePt t="1507" x="7454900" y="4870450"/>
          <p14:tracePt t="1618" x="7448550" y="4857750"/>
          <p14:tracePt t="1623" x="7435850" y="4845050"/>
          <p14:tracePt t="1634" x="7429500" y="4838700"/>
          <p14:tracePt t="1642" x="7410450" y="4826000"/>
          <p14:tracePt t="1659" x="7346950" y="4775200"/>
          <p14:tracePt t="1676" x="7213600" y="4679950"/>
          <p14:tracePt t="1693" x="6978650" y="4533900"/>
          <p14:tracePt t="1698" x="6750050" y="4394200"/>
          <p14:tracePt t="1709" x="6496050" y="4254500"/>
          <p14:tracePt t="1726" x="5791200" y="3886200"/>
          <p14:tracePt t="1743" x="4648200" y="3365500"/>
          <p14:tracePt t="1761" x="4057650" y="3117850"/>
          <p14:tracePt t="1776" x="3606800" y="2959100"/>
          <p14:tracePt t="1792" x="3117850" y="2743200"/>
          <p14:tracePt t="1809" x="2711450" y="2590800"/>
          <p14:tracePt t="1826" x="2514600" y="2495550"/>
          <p14:tracePt t="1842" x="2432050" y="2463800"/>
          <p14:tracePt t="1859" x="2425700" y="2457450"/>
          <p14:tracePt t="1893" x="2425700" y="2451100"/>
          <p14:tracePt t="1909" x="2425700" y="2438400"/>
          <p14:tracePt t="1930" x="2425700" y="2432050"/>
          <p14:tracePt t="1942" x="2425700" y="2425700"/>
          <p14:tracePt t="1960" x="2425700" y="2400300"/>
          <p14:tracePt t="1978" x="2425700" y="2387600"/>
          <p14:tracePt t="1992" x="2425700" y="2374900"/>
          <p14:tracePt t="2010" x="2432050" y="2355850"/>
          <p14:tracePt t="2026" x="2438400" y="2343150"/>
          <p14:tracePt t="2044" x="2444750" y="2324100"/>
          <p14:tracePt t="2059" x="2457450" y="2286000"/>
          <p14:tracePt t="2076" x="2489200" y="2254250"/>
          <p14:tracePt t="2092" x="2527300" y="2203450"/>
          <p14:tracePt t="2109" x="2552700" y="2165350"/>
          <p14:tracePt t="2125" x="2584450" y="2101850"/>
          <p14:tracePt t="2142" x="2597150" y="2032000"/>
          <p14:tracePt t="2159" x="2622550" y="1943100"/>
          <p14:tracePt t="2178" x="2641600" y="1898650"/>
          <p14:tracePt t="2192" x="2654300" y="1847850"/>
          <p14:tracePt t="2208" x="2660650" y="1809750"/>
          <p14:tracePt t="2225" x="2660650" y="1784350"/>
          <p14:tracePt t="2242" x="2660650" y="1752600"/>
          <p14:tracePt t="2259" x="2660650" y="1720850"/>
          <p14:tracePt t="2275" x="2660650" y="1701800"/>
          <p14:tracePt t="2292" x="2660650" y="1676400"/>
          <p14:tracePt t="2308" x="2660650" y="1670050"/>
          <p14:tracePt t="2325" x="2660650" y="1657350"/>
          <p14:tracePt t="4768" x="2660650" y="1670050"/>
          <p14:tracePt t="4784" x="2660650" y="1676400"/>
          <p14:tracePt t="4792" x="2660650" y="1682750"/>
          <p14:tracePt t="4969" x="2660650" y="1701800"/>
          <p14:tracePt t="4983" x="2660650" y="1708150"/>
          <p14:tracePt t="5000" x="2660650" y="1714500"/>
          <p14:tracePt t="5010" x="2667000" y="1720850"/>
          <p14:tracePt t="5015" x="2673350" y="1733550"/>
          <p14:tracePt t="5024" x="2679700" y="1739900"/>
          <p14:tracePt t="5043" x="2686050" y="1739900"/>
          <p14:tracePt t="5056" x="2692400" y="1739900"/>
          <p14:tracePt t="5073" x="2692400" y="1746250"/>
          <p14:tracePt t="5089" x="2705100" y="1746250"/>
          <p14:tracePt t="5107" x="2724150" y="1752600"/>
          <p14:tracePt t="5513" x="2743200" y="1752600"/>
          <p14:tracePt t="5528" x="2749550" y="1752600"/>
          <p14:tracePt t="5537" x="2755900" y="1752600"/>
          <p14:tracePt t="5543" x="2768600" y="1752600"/>
          <p14:tracePt t="5592" x="2774950" y="1752600"/>
          <p14:tracePt t="5600" x="2781300" y="1758950"/>
          <p14:tracePt t="5625" x="2787650" y="1758950"/>
          <p14:tracePt t="5640" x="2794000" y="1758950"/>
          <p14:tracePt t="5656" x="2800350" y="1765300"/>
          <p14:tracePt t="5680" x="2806700" y="1765300"/>
          <p14:tracePt t="5688" x="2806700" y="1771650"/>
          <p14:tracePt t="5704" x="2825750" y="1778000"/>
          <p14:tracePt t="5720" x="2832100" y="1784350"/>
          <p14:tracePt t="5728" x="2838450" y="1790700"/>
          <p14:tracePt t="5739" x="2844800" y="1797050"/>
          <p14:tracePt t="5756" x="2870200" y="1822450"/>
          <p14:tracePt t="5761" x="2882900" y="1828800"/>
          <p14:tracePt t="5772" x="2895600" y="1841500"/>
          <p14:tracePt t="5789" x="2940050" y="1866900"/>
          <p14:tracePt t="5805" x="2971800" y="1898650"/>
          <p14:tracePt t="5825" x="3003550" y="1917700"/>
          <p14:tracePt t="5839" x="3003550" y="1924050"/>
          <p14:tracePt t="5841" x="3009900" y="1930400"/>
          <p14:tracePt t="5855" x="3009900" y="1936750"/>
          <p14:tracePt t="5872" x="3016250" y="1949450"/>
          <p14:tracePt t="5889" x="3022600" y="1955800"/>
          <p14:tracePt t="5914" x="3028950" y="1962150"/>
          <p14:tracePt t="5929" x="3028950" y="1974850"/>
          <p14:tracePt t="5938" x="3028950" y="1987550"/>
          <p14:tracePt t="5955" x="3028950" y="2012950"/>
          <p14:tracePt t="5972" x="3041650" y="2044700"/>
          <p14:tracePt t="5988" x="3060700" y="2095500"/>
          <p14:tracePt t="5991" x="3067050" y="2108200"/>
          <p14:tracePt t="6005" x="3079750" y="2120900"/>
          <p14:tracePt t="6022" x="3105150" y="2159000"/>
          <p14:tracePt t="6041" x="3136900" y="2197100"/>
          <p14:tracePt t="6056" x="3143250" y="2209800"/>
          <p14:tracePt t="6074" x="3168650" y="2222500"/>
          <p14:tracePt t="6088" x="3206750" y="2222500"/>
          <p14:tracePt t="6107" x="3263900" y="2222500"/>
          <p14:tracePt t="6122" x="3314700" y="2222500"/>
          <p14:tracePt t="6138" x="3371850" y="2222500"/>
          <p14:tracePt t="6155" x="3422650" y="2190750"/>
          <p14:tracePt t="6172" x="3467100" y="2146300"/>
          <p14:tracePt t="6231" x="3498850" y="2127250"/>
          <p14:tracePt t="6243" x="3543300" y="2108200"/>
          <p14:tracePt t="6247" x="3549650" y="2089150"/>
          <p14:tracePt t="6259" x="3556000" y="2076450"/>
          <p14:tracePt t="6272" x="3549650" y="2051050"/>
          <p14:tracePt t="6289" x="3505200" y="2044700"/>
          <p14:tracePt t="6305" x="3416300" y="2025650"/>
          <p14:tracePt t="6322" x="3270250" y="2019300"/>
          <p14:tracePt t="6338" x="3219450" y="2019300"/>
          <p14:tracePt t="6355" x="3117850" y="2019300"/>
          <p14:tracePt t="6371" x="2978150" y="2038350"/>
          <p14:tracePt t="6389" x="2819400" y="2089150"/>
          <p14:tracePt t="6405" x="2647950" y="2139950"/>
          <p14:tracePt t="6422" x="2482850" y="2197100"/>
          <p14:tracePt t="6438" x="2349500" y="2266950"/>
          <p14:tracePt t="6456" x="2184400" y="2330450"/>
          <p14:tracePt t="6471" x="2120900" y="2362200"/>
          <p14:tracePt t="6491" x="2108200" y="2368550"/>
          <p14:tracePt t="6553" x="2101850" y="2374900"/>
          <p14:tracePt t="6560" x="2101850" y="2381250"/>
          <p14:tracePt t="6571" x="2101850" y="2387600"/>
          <p14:tracePt t="6588" x="2101850" y="2413000"/>
          <p14:tracePt t="6605" x="2076450" y="2451100"/>
          <p14:tracePt t="6622" x="2070100" y="2476500"/>
          <p14:tracePt t="6638" x="2063750" y="2489200"/>
          <p14:tracePt t="6655" x="2051050" y="2501900"/>
          <p14:tracePt t="6671" x="2051050" y="2520950"/>
          <p14:tracePt t="6688" x="2051050" y="2533650"/>
          <p14:tracePt t="6705" x="2051050" y="2540000"/>
          <p14:tracePt t="6738" x="2051050" y="2546350"/>
          <p14:tracePt t="6768" x="2044700" y="2552700"/>
          <p14:tracePt t="6775" x="2038350" y="2559050"/>
          <p14:tracePt t="6789" x="2032000" y="2565400"/>
          <p14:tracePt t="6804" x="2025650" y="2565400"/>
          <p14:tracePt t="6834" x="2019300" y="2565400"/>
          <p14:tracePt t="6947" x="2019300" y="2559050"/>
          <p14:tracePt t="6951" x="2019300" y="2552700"/>
          <p14:tracePt t="6961" x="2012950" y="2552700"/>
          <p14:tracePt t="7025" x="2019300" y="2540000"/>
          <p14:tracePt t="7032" x="2025650" y="2527300"/>
          <p14:tracePt t="7042" x="2032000" y="2514600"/>
          <p14:tracePt t="7054" x="2038350" y="2501900"/>
          <p14:tracePt t="7072" x="2070100" y="2476500"/>
          <p14:tracePt t="7087" x="2076450" y="2470150"/>
          <p14:tracePt t="7136" x="2057400" y="2470150"/>
          <p14:tracePt t="7153" x="2044700" y="2470150"/>
          <p14:tracePt t="7161" x="2038350" y="2470150"/>
          <p14:tracePt t="7170" x="2019300" y="2476500"/>
          <p14:tracePt t="7188" x="1911350" y="2514600"/>
          <p14:tracePt t="7204" x="1828800" y="2520950"/>
          <p14:tracePt t="7221" x="1771650" y="2540000"/>
          <p14:tracePt t="7238" x="1708150" y="2552700"/>
          <p14:tracePt t="7241" x="1682750" y="2552700"/>
          <p14:tracePt t="7254" x="1663700" y="2559050"/>
          <p14:tracePt t="7271" x="1612900" y="2559050"/>
          <p14:tracePt t="7387" x="1606550" y="2559050"/>
          <p14:tracePt t="7625" x="1600200" y="2559050"/>
          <p14:tracePt t="7634" x="1581150" y="2559050"/>
          <p14:tracePt t="7640" x="1562100" y="2565400"/>
          <p14:tracePt t="7654" x="1543050" y="2565400"/>
          <p14:tracePt t="7670" x="1479550" y="2565400"/>
          <p14:tracePt t="7687" x="1390650" y="2578100"/>
          <p14:tracePt t="7703" x="1333500" y="2578100"/>
          <p14:tracePt t="7720" x="1320800" y="2578100"/>
          <p14:tracePt t="7737" x="1295400" y="2578100"/>
          <p14:tracePt t="7754" x="1276350" y="2578100"/>
          <p14:tracePt t="7770" x="1270000" y="2578100"/>
          <p14:tracePt t="7792" x="1219200" y="2571750"/>
          <p14:tracePt t="7804" x="1206500" y="2571750"/>
          <p14:tracePt t="7823" x="1168400" y="2559050"/>
          <p14:tracePt t="7837" x="1162050" y="2559050"/>
          <p14:tracePt t="7898" x="1149350" y="2559050"/>
          <p14:tracePt t="7984" x="1149350" y="2546350"/>
          <p14:tracePt t="7993" x="1162050" y="2533650"/>
          <p14:tracePt t="8000" x="1181100" y="2514600"/>
          <p14:tracePt t="8008" x="1212850" y="2482850"/>
          <p14:tracePt t="8020" x="1244600" y="2470150"/>
          <p14:tracePt t="8036" x="1301750" y="2438400"/>
          <p14:tracePt t="8056" x="1314450" y="2419350"/>
          <p14:tracePt t="8056" x="1320800" y="2413000"/>
          <p14:tracePt t="8194" x="1320800" y="2419350"/>
          <p14:tracePt t="9457" x="1339850" y="2438400"/>
          <p14:tracePt t="9463" x="1397000" y="2451100"/>
          <p14:tracePt t="9474" x="1473200" y="2457450"/>
          <p14:tracePt t="9485" x="1574800" y="2470150"/>
          <p14:tracePt t="9502" x="1847850" y="2514600"/>
          <p14:tracePt t="9520" x="2273300" y="2546350"/>
          <p14:tracePt t="9539" x="2476500" y="2546350"/>
          <p14:tracePt t="9552" x="2590800" y="2546350"/>
          <p14:tracePt t="9569" x="2609850" y="2546350"/>
          <p14:tracePt t="9672" x="2622550" y="2546350"/>
          <p14:tracePt t="9714" x="2628900" y="2546350"/>
          <p14:tracePt t="9962" x="2635250" y="2546350"/>
          <p14:tracePt t="10546" x="2654300" y="2546350"/>
          <p14:tracePt t="10555" x="2667000" y="2546350"/>
          <p14:tracePt t="10559" x="2698750" y="2546350"/>
          <p14:tracePt t="10571" x="2774950" y="2559050"/>
          <p14:tracePt t="10585" x="2940050" y="2565400"/>
          <p14:tracePt t="10601" x="3143250" y="2565400"/>
          <p14:tracePt t="10620" x="3359150" y="2565400"/>
          <p14:tracePt t="10634" x="3536950" y="2565400"/>
          <p14:tracePt t="10654" x="3638550" y="2565400"/>
          <p14:tracePt t="10667" x="3689350" y="2565400"/>
          <p14:tracePt t="10684" x="3708400" y="2565400"/>
          <p14:tracePt t="10701" x="3733800" y="2565400"/>
          <p14:tracePt t="10717" x="3759200" y="2565400"/>
          <p14:tracePt t="10735" x="3835400" y="2571750"/>
          <p14:tracePt t="10738" x="3886200" y="2571750"/>
          <p14:tracePt t="10750" x="3962400" y="2584450"/>
          <p14:tracePt t="10767" x="4159250" y="2609850"/>
          <p14:tracePt t="10784" x="4229100" y="2616200"/>
          <p14:tracePt t="10801" x="4248150" y="2616200"/>
          <p14:tracePt t="10888" x="4254500" y="2616200"/>
          <p14:tracePt t="10897" x="4248150" y="2609850"/>
          <p14:tracePt t="10904" x="4222750" y="2597150"/>
          <p14:tracePt t="10917" x="4203700" y="2597150"/>
          <p14:tracePt t="10936" x="4070350" y="2571750"/>
          <p14:tracePt t="10951" x="3956050" y="2565400"/>
          <p14:tracePt t="10967" x="3867150" y="2565400"/>
          <p14:tracePt t="10984" x="3771900" y="2565400"/>
          <p14:tracePt t="11000" x="3695700" y="2565400"/>
          <p14:tracePt t="11017" x="3594100" y="2565400"/>
          <p14:tracePt t="11034" x="3486150" y="2578100"/>
          <p14:tracePt t="11053" x="3384550" y="2622550"/>
          <p14:tracePt t="11067" x="3295650" y="2628900"/>
          <p14:tracePt t="11084" x="3257550" y="2635250"/>
          <p14:tracePt t="11167" x="3276600" y="2635250"/>
          <p14:tracePt t="11178" x="3321050" y="2635250"/>
          <p14:tracePt t="11184" x="3359150" y="2635250"/>
          <p14:tracePt t="11201" x="3467100" y="2635250"/>
          <p14:tracePt t="11217" x="3543300" y="2635250"/>
          <p14:tracePt t="11233" x="3575050" y="2616200"/>
          <p14:tracePt t="11250" x="3575050" y="2609850"/>
          <p14:tracePt t="11267" x="3581400" y="2603500"/>
          <p14:tracePt t="11283" x="3581400" y="2597150"/>
          <p14:tracePt t="11301" x="3498850" y="2546350"/>
          <p14:tracePt t="11306" x="3397250" y="2527300"/>
          <p14:tracePt t="11317" x="3263900" y="2495550"/>
          <p14:tracePt t="11334" x="2895600" y="2476500"/>
          <p14:tracePt t="11339" x="2711450" y="2476500"/>
          <p14:tracePt t="11350" x="2476500" y="2476500"/>
          <p14:tracePt t="11368" x="1835150" y="2578100"/>
          <p14:tracePt t="11384" x="1568450" y="2692400"/>
          <p14:tracePt t="11400" x="1390650" y="2825750"/>
          <p14:tracePt t="11418" x="1333500" y="2940050"/>
          <p14:tracePt t="11433" x="1333500" y="3054350"/>
          <p14:tracePt t="11450" x="1339850" y="3162300"/>
          <p14:tracePt t="11467" x="1466850" y="3257550"/>
          <p14:tracePt t="11483" x="1663700" y="3321050"/>
          <p14:tracePt t="11500" x="1949450" y="3365500"/>
          <p14:tracePt t="11517" x="2381250" y="3416300"/>
          <p14:tracePt t="11534" x="2895600" y="3416300"/>
          <p14:tracePt t="11553" x="3778250" y="3416300"/>
          <p14:tracePt t="11566" x="4089400" y="3416300"/>
          <p14:tracePt t="11570" x="4387850" y="3390900"/>
          <p14:tracePt t="11586" x="4946650" y="3270250"/>
          <p14:tracePt t="11600" x="5378450" y="3155950"/>
          <p14:tracePt t="11616" x="5727700" y="3041650"/>
          <p14:tracePt t="11634" x="5962650" y="2933700"/>
          <p14:tracePt t="11650" x="6146800" y="2851150"/>
          <p14:tracePt t="11667" x="6261100" y="2794000"/>
          <p14:tracePt t="11683" x="6311900" y="2749550"/>
          <p14:tracePt t="11700" x="6330950" y="2724150"/>
          <p14:tracePt t="11716" x="6330950" y="2717800"/>
          <p14:tracePt t="11733" x="6318250" y="2686050"/>
          <p14:tracePt t="11750" x="6242050" y="2647950"/>
          <p14:tracePt t="11766" x="6070600" y="2597150"/>
          <p14:tracePt t="11771" x="5956300" y="2571750"/>
          <p14:tracePt t="11783" x="5810250" y="2552700"/>
          <p14:tracePt t="11800" x="5226050" y="2527300"/>
          <p14:tracePt t="11817" x="4781550" y="2527300"/>
          <p14:tracePt t="11833" x="4292600" y="2527300"/>
          <p14:tracePt t="11850" x="3956050" y="2559050"/>
          <p14:tracePt t="11866" x="3708400" y="2609850"/>
          <p14:tracePt t="11883" x="3486150" y="2673350"/>
          <p14:tracePt t="11900" x="3263900" y="2762250"/>
          <p14:tracePt t="11917" x="3016250" y="2825750"/>
          <p14:tracePt t="11933" x="2667000" y="2889250"/>
          <p14:tracePt t="11950" x="2355850" y="2952750"/>
          <p14:tracePt t="11969" x="2000250" y="3041650"/>
          <p14:tracePt t="11983" x="1847850" y="3117850"/>
          <p14:tracePt t="12000" x="1809750" y="3175000"/>
          <p14:tracePt t="12016" x="1809750" y="3213100"/>
          <p14:tracePt t="12033" x="1854200" y="3308350"/>
          <p14:tracePt t="12049" x="2089150" y="3409950"/>
          <p14:tracePt t="12066" x="2463800" y="3473450"/>
          <p14:tracePt t="12085" x="3022600" y="3498850"/>
          <p14:tracePt t="12099" x="3771900" y="3498850"/>
          <p14:tracePt t="12116" x="4597400" y="3498850"/>
          <p14:tracePt t="12133" x="5251450" y="3479800"/>
          <p14:tracePt t="12149" x="5683250" y="3378200"/>
          <p14:tracePt t="12168" x="6007100" y="3244850"/>
          <p14:tracePt t="12182" x="6057900" y="3213100"/>
          <p14:tracePt t="12185" x="6089650" y="3175000"/>
          <p14:tracePt t="12199" x="6115050" y="3117850"/>
          <p14:tracePt t="12216" x="6115050" y="3035300"/>
          <p14:tracePt t="12233" x="6115050" y="2959100"/>
          <p14:tracePt t="12249" x="6115050" y="2901950"/>
          <p14:tracePt t="12266" x="6045200" y="2800350"/>
          <p14:tracePt t="12283" x="5911850" y="2724150"/>
          <p14:tracePt t="12299" x="5613400" y="2654300"/>
          <p14:tracePt t="12316" x="5080000" y="2609850"/>
          <p14:tracePt t="12333" x="4305300" y="2609850"/>
          <p14:tracePt t="12336" x="3943350" y="2609850"/>
          <p14:tracePt t="12349" x="3606800" y="2609850"/>
          <p14:tracePt t="12366" x="3035300" y="2679700"/>
          <p14:tracePt t="12370" x="2908300" y="2711450"/>
          <p14:tracePt t="12382" x="2794000" y="2749550"/>
          <p14:tracePt t="12399" x="2660650" y="2857500"/>
          <p14:tracePt t="12416" x="2654300" y="2901950"/>
          <p14:tracePt t="12433" x="2654300" y="2940050"/>
          <p14:tracePt t="12453" x="2730500" y="3022600"/>
          <p14:tracePt t="12466" x="2863850" y="3098800"/>
          <p14:tracePt t="12483" x="3130550" y="3187700"/>
          <p14:tracePt t="12499" x="3575050" y="3244850"/>
          <p14:tracePt t="12516" x="4000500" y="3270250"/>
          <p14:tracePt t="12532" x="4337050" y="3270250"/>
          <p14:tracePt t="12549" x="4514850" y="3270250"/>
          <p14:tracePt t="12566" x="4527550" y="3270250"/>
          <p14:tracePt t="13322" x="4514850" y="3270250"/>
          <p14:tracePt t="13327" x="4489450" y="3263900"/>
          <p14:tracePt t="13337" x="4445000" y="3257550"/>
          <p14:tracePt t="13350" x="4368800" y="3257550"/>
          <p14:tracePt t="13365" x="4159250" y="3213100"/>
          <p14:tracePt t="13370" x="4044950" y="3206750"/>
          <p14:tracePt t="13381" x="3943350" y="3194050"/>
          <p14:tracePt t="13399" x="3790950" y="3181350"/>
          <p14:tracePt t="13415" x="3746500" y="3155950"/>
          <p14:tracePt t="13431" x="3746500" y="3143250"/>
          <p14:tracePt t="13545" x="3746500" y="3130550"/>
          <p14:tracePt t="13554" x="3765550" y="3105150"/>
          <p14:tracePt t="13559" x="3778250" y="3092450"/>
          <p14:tracePt t="13571" x="3778250" y="3079750"/>
          <p14:tracePt t="13581" x="3797300" y="3060700"/>
          <p14:tracePt t="13601" x="3797300" y="2990850"/>
          <p14:tracePt t="13615" x="3797300" y="2971800"/>
          <p14:tracePt t="13631" x="3797300" y="2965450"/>
          <p14:tracePt t="13648" x="3778250" y="2965450"/>
          <p14:tracePt t="13665" x="3733800" y="2965450"/>
          <p14:tracePt t="13684" x="3695700" y="2990850"/>
          <p14:tracePt t="13698" x="3638550" y="3048000"/>
          <p14:tracePt t="13715" x="3568700" y="3117850"/>
          <p14:tracePt t="13731" x="3435350" y="3232150"/>
          <p14:tracePt t="13748" x="3213100" y="3352800"/>
          <p14:tracePt t="13765" x="2971800" y="3473450"/>
          <p14:tracePt t="13768" x="2806700" y="3536950"/>
          <p14:tracePt t="13781" x="2667000" y="3594100"/>
          <p14:tracePt t="13798" x="2247900" y="3733800"/>
          <p14:tracePt t="13814" x="1949450" y="3810000"/>
          <p14:tracePt t="13831" x="1670050" y="3898900"/>
          <p14:tracePt t="13851" x="1638300" y="3905250"/>
          <p14:tracePt t="14044" x="1657350" y="3905250"/>
          <p14:tracePt t="14047" x="1682750" y="3905250"/>
          <p14:tracePt t="14056" x="1701800" y="3905250"/>
          <p14:tracePt t="14065" x="1733550" y="3892550"/>
          <p14:tracePt t="14081" x="1771650" y="3879850"/>
          <p14:tracePt t="14098" x="1803400" y="3860800"/>
          <p14:tracePt t="14115" x="1809750" y="3860800"/>
          <p14:tracePt t="14131" x="1822450" y="3860800"/>
          <p14:tracePt t="14178" x="1828800" y="3860800"/>
          <p14:tracePt t="14194" x="1828800" y="3854450"/>
          <p14:tracePt t="14227" x="1828800" y="3848100"/>
          <p14:tracePt t="14232" x="1828800" y="3835400"/>
          <p14:tracePt t="14240" x="1828800" y="3829050"/>
          <p14:tracePt t="14248" x="1828800" y="3822700"/>
          <p14:tracePt t="14264" x="1835150" y="3803650"/>
          <p14:tracePt t="14281" x="1841500" y="3765550"/>
          <p14:tracePt t="14298" x="1854200" y="3733800"/>
          <p14:tracePt t="14314" x="1866900" y="3702050"/>
          <p14:tracePt t="14330" x="1866900" y="3689350"/>
          <p14:tracePt t="14350" x="1866900" y="3676650"/>
          <p14:tracePt t="14381" x="1866900" y="3663950"/>
          <p14:tracePt t="14397" x="1860550" y="3657600"/>
          <p14:tracePt t="14416" x="1822450" y="3663950"/>
          <p14:tracePt t="14430" x="1822450" y="3670300"/>
          <p14:tracePt t="14450" x="1784350" y="3733800"/>
          <p14:tracePt t="14464" x="1746250" y="3771900"/>
          <p14:tracePt t="14480" x="1720850" y="3803650"/>
          <p14:tracePt t="14497" x="1695450" y="3848100"/>
          <p14:tracePt t="14514" x="1689100" y="3873500"/>
          <p14:tracePt t="14530" x="1676400" y="3905250"/>
          <p14:tracePt t="14547" x="1663700" y="3930650"/>
          <p14:tracePt t="14564" x="1663700" y="3937000"/>
          <p14:tracePt t="14649" x="1657350" y="3943350"/>
          <p14:tracePt t="14784" x="1651000" y="3943350"/>
          <p14:tracePt t="14807" x="1638300" y="3943350"/>
          <p14:tracePt t="14818" x="1631950" y="3949700"/>
          <p14:tracePt t="14824" x="1619250" y="3975100"/>
          <p14:tracePt t="14840" x="1619250" y="3994150"/>
          <p14:tracePt t="14849" x="1600200" y="4019550"/>
          <p14:tracePt t="14868" x="1593850" y="4038600"/>
          <p14:tracePt t="14880" x="1581150" y="4057650"/>
          <p14:tracePt t="14897" x="1581150" y="4064000"/>
          <p14:tracePt t="15000" x="1574800" y="4064000"/>
          <p14:tracePt t="15010" x="1568450" y="4064000"/>
          <p14:tracePt t="15136" x="1562100" y="4044950"/>
          <p14:tracePt t="15163" x="1555750" y="4038600"/>
          <p14:tracePt t="15179" x="1555750" y="4032250"/>
          <p14:tracePt t="15193" x="1549400" y="4025900"/>
          <p14:tracePt t="15200" x="1543050" y="4019550"/>
          <p14:tracePt t="15216" x="1536700" y="4019550"/>
          <p14:tracePt t="15834" x="1530350" y="4013200"/>
          <p14:tracePt t="16048" x="1524000" y="4006850"/>
          <p14:tracePt t="16201" x="1517650" y="4006850"/>
          <p14:tracePt t="16225" x="1511300" y="4006850"/>
          <p14:tracePt t="16233" x="1504950" y="4006850"/>
          <p14:tracePt t="16297" x="1485900" y="4000500"/>
          <p14:tracePt t="16306" x="1485900" y="3987800"/>
          <p14:tracePt t="16320" x="1492250" y="3987800"/>
          <p14:tracePt t="16329" x="1511300" y="3987800"/>
          <p14:tracePt t="16346" x="1549400" y="3987800"/>
          <p14:tracePt t="16362" x="1587500" y="3987800"/>
          <p14:tracePt t="16379" x="1593850" y="3987800"/>
          <p14:tracePt t="16432" x="1593850" y="3981450"/>
          <p14:tracePt t="16464" x="1593850" y="3975100"/>
          <p14:tracePt t="16507" x="1593850" y="3962400"/>
          <p14:tracePt t="16539" x="1593850" y="3956050"/>
          <p14:tracePt t="16544" x="1612900" y="3949700"/>
          <p14:tracePt t="16552" x="1625600" y="3949700"/>
          <p14:tracePt t="16562" x="1644650" y="3943350"/>
          <p14:tracePt t="16698" x="1651000" y="3943350"/>
          <p14:tracePt t="16730" x="1663700" y="3943350"/>
          <p14:tracePt t="16736" x="1676400" y="3956050"/>
          <p14:tracePt t="16745" x="1689100" y="3975100"/>
          <p14:tracePt t="16762" x="1784350" y="4025900"/>
          <p14:tracePt t="16778" x="1987550" y="4121150"/>
          <p14:tracePt t="16795" x="2393950" y="4254500"/>
          <p14:tracePt t="16812" x="3054350" y="4400550"/>
          <p14:tracePt t="16828" x="3784600" y="4540250"/>
          <p14:tracePt t="16845" x="4432300" y="4616450"/>
          <p14:tracePt t="16862" x="4933950" y="4648200"/>
          <p14:tracePt t="16878" x="5232400" y="4648200"/>
          <p14:tracePt t="16882" x="5372100" y="4648200"/>
          <p14:tracePt t="16897" x="5562600" y="4648200"/>
          <p14:tracePt t="16912" x="5676900" y="4648200"/>
          <p14:tracePt t="16928" x="5778500" y="4648200"/>
          <p14:tracePt t="16945" x="5842000" y="4654550"/>
          <p14:tracePt t="16961" x="5892800" y="4673600"/>
          <p14:tracePt t="16978" x="5905500" y="4673600"/>
          <p14:tracePt t="17040" x="5905500" y="4667250"/>
          <p14:tracePt t="17048" x="5905500" y="4654550"/>
          <p14:tracePt t="17056" x="5892800" y="4622800"/>
          <p14:tracePt t="17065" x="5810250" y="4572000"/>
          <p14:tracePt t="17078" x="5715000" y="4521200"/>
          <p14:tracePt t="17095" x="5168900" y="4305300"/>
          <p14:tracePt t="17111" x="4743450" y="4216400"/>
          <p14:tracePt t="17131" x="4311650" y="4191000"/>
          <p14:tracePt t="17146" x="3949700" y="4191000"/>
          <p14:tracePt t="17161" x="3695700" y="4191000"/>
          <p14:tracePt t="17180" x="3479800" y="4216400"/>
          <p14:tracePt t="17194" x="3340100" y="4279900"/>
          <p14:tracePt t="17211" x="3289300" y="4349750"/>
          <p14:tracePt t="17228" x="3282950" y="4438650"/>
          <p14:tracePt t="17245" x="3282950" y="4578350"/>
          <p14:tracePt t="17261" x="3371850" y="4781550"/>
          <p14:tracePt t="17265" x="3435350" y="4876800"/>
          <p14:tracePt t="17278" x="3505200" y="4959350"/>
          <p14:tracePt t="17295" x="3683000" y="5105400"/>
          <p14:tracePt t="17297" x="3803650" y="5149850"/>
          <p14:tracePt t="17311" x="3905250" y="5175250"/>
          <p14:tracePt t="17328" x="4298950" y="5213350"/>
          <p14:tracePt t="17344" x="4552950" y="5207000"/>
          <p14:tracePt t="17361" x="4838700" y="5111750"/>
          <p14:tracePt t="17378" x="5099050" y="5035550"/>
          <p14:tracePt t="17394" x="5308600" y="4984750"/>
          <p14:tracePt t="17411" x="5473700" y="4933950"/>
          <p14:tracePt t="17428" x="5594350" y="4908550"/>
          <p14:tracePt t="17444" x="5670550" y="4864100"/>
          <p14:tracePt t="17449" x="5689600" y="4845050"/>
          <p14:tracePt t="17461" x="5702300" y="4819650"/>
          <p14:tracePt t="17478" x="5708650" y="4762500"/>
          <p14:tracePt t="17494" x="5708650" y="4705350"/>
          <p14:tracePt t="17511" x="5645150" y="4597400"/>
          <p14:tracePt t="17527" x="5461000" y="4502150"/>
          <p14:tracePt t="17547" x="5207000" y="4413250"/>
          <p14:tracePt t="17561" x="4927600" y="4394200"/>
          <p14:tracePt t="17578" x="4711700" y="4394200"/>
          <p14:tracePt t="17594" x="4483100" y="4394200"/>
          <p14:tracePt t="17611" x="4311650" y="4425950"/>
          <p14:tracePt t="17628" x="4203700" y="4470400"/>
          <p14:tracePt t="17644" x="4127500" y="4508500"/>
          <p14:tracePt t="17661" x="4076700" y="4546600"/>
          <p14:tracePt t="17665" x="4070350" y="4546600"/>
          <p14:tracePt t="17679" x="4032250" y="4597400"/>
          <p14:tracePt t="17694" x="4032250" y="4622800"/>
          <p14:tracePt t="17699" x="4032250" y="4648200"/>
          <p14:tracePt t="17711" x="4019550" y="4730750"/>
          <p14:tracePt t="17727" x="4025900" y="4813300"/>
          <p14:tracePt t="17745" x="4114800" y="4895850"/>
          <p14:tracePt t="17761" x="4203700" y="4946650"/>
          <p14:tracePt t="17777" x="4349750" y="4984750"/>
          <p14:tracePt t="17794" x="4527550" y="4984750"/>
          <p14:tracePt t="17811" x="4718050" y="4972050"/>
          <p14:tracePt t="17828" x="4902200" y="4921250"/>
          <p14:tracePt t="17844" x="5029200" y="4845050"/>
          <p14:tracePt t="17861" x="5130800" y="4768850"/>
          <p14:tracePt t="17877" x="5168900" y="4705350"/>
          <p14:tracePt t="17894" x="5181600" y="4660900"/>
          <p14:tracePt t="17898" x="5181600" y="4635500"/>
          <p14:tracePt t="17911" x="5181600" y="4603750"/>
          <p14:tracePt t="17929" x="5054600" y="4533900"/>
          <p14:tracePt t="17944" x="4845050" y="4464050"/>
          <p14:tracePt t="17960" x="4495800" y="4425950"/>
          <p14:tracePt t="17977" x="4013200" y="4400550"/>
          <p14:tracePt t="17994" x="3606800" y="4432300"/>
          <p14:tracePt t="18010" x="3270250" y="4521200"/>
          <p14:tracePt t="18027" x="3092450" y="4610100"/>
          <p14:tracePt t="18044" x="3048000" y="4699000"/>
          <p14:tracePt t="18060" x="3098800" y="4787900"/>
          <p14:tracePt t="18077" x="3289300" y="4902200"/>
          <p14:tracePt t="18094" x="3613150" y="4972050"/>
          <p14:tracePt t="18110" x="3975100" y="5022850"/>
          <p14:tracePt t="18127" x="4578350" y="5022850"/>
          <p14:tracePt t="18146" x="4806950" y="4997450"/>
          <p14:tracePt t="18160" x="4927600" y="4953000"/>
          <p14:tracePt t="18177" x="4972050" y="4889500"/>
          <p14:tracePt t="18194" x="4965700" y="4838700"/>
          <p14:tracePt t="18210" x="4921250" y="4775200"/>
          <p14:tracePt t="18227" x="4819650" y="4692650"/>
          <p14:tracePt t="18244" x="4635500" y="4610100"/>
          <p14:tracePt t="18247" x="4514850" y="4552950"/>
          <p14:tracePt t="18260" x="4349750" y="4508500"/>
          <p14:tracePt t="18277" x="4032250" y="4457700"/>
          <p14:tracePt t="18294" x="3733800" y="4457700"/>
          <p14:tracePt t="18310" x="3505200" y="4483100"/>
          <p14:tracePt t="18328" x="3295650" y="4616450"/>
          <p14:tracePt t="18343" x="3263900" y="4654550"/>
          <p14:tracePt t="18360" x="3251200" y="4699000"/>
          <p14:tracePt t="18377" x="3251200" y="4730750"/>
          <p14:tracePt t="18394" x="3346450" y="4813300"/>
          <p14:tracePt t="18411" x="3530600" y="4864100"/>
          <p14:tracePt t="18427" x="3784600" y="4870450"/>
          <p14:tracePt t="18444" x="4121150" y="4870450"/>
          <p14:tracePt t="18460" x="4470400" y="4819650"/>
          <p14:tracePt t="18465" x="4572000" y="4762500"/>
          <p14:tracePt t="18477" x="4711700" y="4705350"/>
          <p14:tracePt t="18493" x="4921250" y="4603750"/>
          <p14:tracePt t="18510" x="5041900" y="4470400"/>
          <p14:tracePt t="18527" x="5048250" y="4343400"/>
          <p14:tracePt t="18543" x="4997450" y="4241800"/>
          <p14:tracePt t="18560" x="4832350" y="4140200"/>
          <p14:tracePt t="18577" x="4546600" y="4064000"/>
          <p14:tracePt t="18593" x="4241800" y="4038600"/>
          <p14:tracePt t="18610" x="3886200" y="4038600"/>
          <p14:tracePt t="18627" x="3638550" y="4108450"/>
          <p14:tracePt t="18644" x="3460750" y="4222750"/>
          <p14:tracePt t="18660" x="3333750" y="4318000"/>
          <p14:tracePt t="18677" x="3282950" y="4406900"/>
          <p14:tracePt t="18682" x="3270250" y="4464050"/>
          <p14:tracePt t="18693" x="3270250" y="4527550"/>
          <p14:tracePt t="18710" x="3302000" y="4648200"/>
          <p14:tracePt t="18727" x="3536950" y="4787900"/>
          <p14:tracePt t="18746" x="3740150" y="4832350"/>
          <p14:tracePt t="18760" x="3968750" y="4838700"/>
          <p14:tracePt t="18776" x="4159250" y="4838700"/>
          <p14:tracePt t="18793" x="4279900" y="4806950"/>
          <p14:tracePt t="18810" x="4318000" y="4781550"/>
          <p14:tracePt t="18826" x="4324350" y="4775200"/>
          <p14:tracePt t="18843" x="4292600" y="4775200"/>
          <p14:tracePt t="18860" x="4241800" y="4775200"/>
          <p14:tracePt t="18877" x="4216400" y="4775200"/>
          <p14:tracePt t="18894" x="4203700" y="4775200"/>
          <p14:tracePt t="19000" x="4197350" y="4775200"/>
          <p14:tracePt t="19043" x="4191000" y="4775200"/>
          <p14:tracePt t="19064" x="4184650" y="4775200"/>
          <p14:tracePt t="19090" x="4178300" y="4775200"/>
          <p14:tracePt t="19096" x="4171950" y="4775200"/>
          <p14:tracePt t="19450" x="4165600" y="4775200"/>
          <p14:tracePt t="20033" x="0" y="0"/>
        </p14:tracePtLst>
      </p14:laserTraceLst>
    </p:ext>
  </p:extLs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优秀作业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刘</a:t>
            </a:r>
            <a:r>
              <a:rPr lang="zh-CN" altLang="en-US" sz="2400" dirty="0"/>
              <a:t>松</a:t>
            </a:r>
            <a:r>
              <a:rPr lang="zh-CN" altLang="en-US" sz="2400" dirty="0" smtClean="0"/>
              <a:t>铭 </a:t>
            </a:r>
            <a:r>
              <a:rPr lang="en-US" altLang="zh-CN" sz="2400" dirty="0"/>
              <a:t>2018011960</a:t>
            </a:r>
            <a:endParaRPr lang="zh-CN" altLang="en-US" sz="2400" dirty="0"/>
          </a:p>
          <a:p>
            <a:r>
              <a:rPr lang="zh-CN" altLang="en-US" sz="2400" dirty="0" smtClean="0"/>
              <a:t>刘</a:t>
            </a:r>
            <a:r>
              <a:rPr lang="zh-CN" altLang="en-US" sz="2400" dirty="0"/>
              <a:t>晓</a:t>
            </a:r>
            <a:r>
              <a:rPr lang="zh-CN" altLang="en-US" sz="2400" dirty="0" smtClean="0"/>
              <a:t>波 </a:t>
            </a:r>
            <a:r>
              <a:rPr lang="en-US" altLang="zh-CN" sz="2400" dirty="0"/>
              <a:t>2018012364</a:t>
            </a:r>
          </a:p>
          <a:p>
            <a:r>
              <a:rPr lang="zh-CN" altLang="en-US" sz="2400" dirty="0" smtClean="0"/>
              <a:t>邱</a:t>
            </a:r>
            <a:r>
              <a:rPr lang="zh-CN" altLang="en-US" sz="2400" dirty="0"/>
              <a:t>俣</a:t>
            </a:r>
            <a:r>
              <a:rPr lang="zh-CN" altLang="en-US" sz="2400" dirty="0" smtClean="0"/>
              <a:t>涵 </a:t>
            </a:r>
            <a:r>
              <a:rPr lang="en-US" altLang="zh-CN" sz="2400" dirty="0"/>
              <a:t>2018012398</a:t>
            </a:r>
          </a:p>
          <a:p>
            <a:r>
              <a:rPr lang="zh-CN" altLang="en-US" sz="2400" dirty="0" smtClean="0"/>
              <a:t>中</a:t>
            </a:r>
            <a:r>
              <a:rPr lang="zh-CN" altLang="en-US" sz="2400" dirty="0"/>
              <a:t>元健</a:t>
            </a:r>
            <a:r>
              <a:rPr lang="zh-CN" altLang="en-US" sz="2400" dirty="0" smtClean="0"/>
              <a:t>铭 </a:t>
            </a:r>
            <a:r>
              <a:rPr lang="en-US" altLang="zh-CN" sz="2400" dirty="0"/>
              <a:t>2018080146</a:t>
            </a:r>
          </a:p>
          <a:p>
            <a:r>
              <a:rPr lang="zh-CN" altLang="en-US" sz="2400" dirty="0" smtClean="0"/>
              <a:t>孔瑞阳 </a:t>
            </a:r>
            <a:r>
              <a:rPr lang="en-US" altLang="zh-CN" sz="2400" dirty="0"/>
              <a:t>2019010175</a:t>
            </a:r>
            <a:endParaRPr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5C1D-3DEC-475C-8129-2CB307D07981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123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雍俊海</a:t>
            </a:r>
            <a:r>
              <a:rPr lang="en-US" altLang="zh-CN"/>
              <a:t>: </a:t>
            </a:r>
            <a:r>
              <a:rPr lang="zh-CN" altLang="en-US"/>
              <a:t>面向对象程序设计基础</a:t>
            </a:r>
          </a:p>
        </p:txBody>
      </p:sp>
    </p:spTree>
    <p:extLst>
      <p:ext uri="{BB962C8B-B14F-4D97-AF65-F5344CB8AC3E}">
        <p14:creationId xmlns:p14="http://schemas.microsoft.com/office/powerpoint/2010/main" val="7716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60"/>
    </mc:Choice>
    <mc:Fallback xmlns="">
      <p:transition spd="slow" advTm="19760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Because of you and me,</a:t>
            </a:r>
          </a:p>
          <a:p>
            <a:pPr marL="0" indent="0">
              <a:buNone/>
            </a:pPr>
            <a:r>
              <a:rPr lang="en-US" altLang="zh-CN" dirty="0"/>
              <a:t>    this world becomes so wonderful.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4400" dirty="0"/>
              <a:t>Have a good day.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F91A-EEB7-44A1-B9B3-CEF7B7AA136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124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雍俊海</a:t>
            </a:r>
            <a:r>
              <a:rPr lang="en-US" altLang="zh-CN"/>
              <a:t>: </a:t>
            </a:r>
            <a:r>
              <a:rPr lang="zh-CN" altLang="en-US"/>
              <a:t>面向对象程序设计基础</a:t>
            </a:r>
          </a:p>
        </p:txBody>
      </p:sp>
    </p:spTree>
    <p:extLst>
      <p:ext uri="{BB962C8B-B14F-4D97-AF65-F5344CB8AC3E}">
        <p14:creationId xmlns:p14="http://schemas.microsoft.com/office/powerpoint/2010/main" val="286320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11"/>
    </mc:Choice>
    <mc:Fallback xmlns="">
      <p:transition spd="slow" advTm="6611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pic.58pic.com/58pic/14/80/41/76s58PIC3gD_10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34475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00" y="2032001"/>
            <a:ext cx="2286000" cy="1325563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谢谢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98006" y="3935416"/>
            <a:ext cx="2309812" cy="604836"/>
          </a:xfrm>
        </p:spPr>
        <p:txBody>
          <a:bodyPr>
            <a:normAutofit/>
          </a:bodyPr>
          <a:lstStyle/>
          <a:p>
            <a:r>
              <a:rPr lang="zh-CN" altLang="en-US" dirty="0"/>
              <a:t>请多</a:t>
            </a:r>
            <a:r>
              <a:rPr lang="zh-CN" altLang="en-US" dirty="0" smtClean="0"/>
              <a:t>指教。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38EA-725F-4B66-9E84-5F795B215E17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125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6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雍俊海编写过的部分书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/>
              <a:t>雍俊海</a:t>
            </a:r>
            <a:r>
              <a:rPr lang="en-US" altLang="zh-CN" dirty="0"/>
              <a:t>. </a:t>
            </a:r>
            <a:r>
              <a:rPr lang="zh-CN" altLang="en-US" dirty="0"/>
              <a:t>清华教授的小课堂</a:t>
            </a:r>
            <a:r>
              <a:rPr lang="en-US" altLang="zh-CN" dirty="0"/>
              <a:t>: </a:t>
            </a:r>
            <a:r>
              <a:rPr lang="zh-CN" altLang="en-US" dirty="0"/>
              <a:t>魔方真好玩</a:t>
            </a:r>
            <a:r>
              <a:rPr lang="en-US" altLang="zh-CN" dirty="0"/>
              <a:t>. </a:t>
            </a:r>
            <a:r>
              <a:rPr lang="zh-CN" altLang="en-US" dirty="0"/>
              <a:t>北京</a:t>
            </a:r>
            <a:r>
              <a:rPr lang="en-US" altLang="zh-CN" dirty="0"/>
              <a:t>: </a:t>
            </a:r>
            <a:r>
              <a:rPr lang="zh-CN" altLang="en-US" dirty="0"/>
              <a:t>清华大学出版社</a:t>
            </a:r>
            <a:r>
              <a:rPr lang="en-US" altLang="zh-CN" dirty="0"/>
              <a:t>. 2018. 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 smtClean="0"/>
              <a:t>雍</a:t>
            </a:r>
            <a:r>
              <a:rPr lang="zh-CN" altLang="en-US" dirty="0"/>
              <a:t>俊海</a:t>
            </a:r>
            <a:r>
              <a:rPr lang="en-US" altLang="zh-CN" dirty="0"/>
              <a:t>, </a:t>
            </a:r>
            <a:r>
              <a:rPr lang="zh-CN" altLang="en-US" dirty="0"/>
              <a:t>施侃乐</a:t>
            </a:r>
            <a:r>
              <a:rPr lang="en-US" altLang="zh-CN" dirty="0"/>
              <a:t>, </a:t>
            </a:r>
            <a:r>
              <a:rPr lang="zh-CN" altLang="en-US" dirty="0"/>
              <a:t>张婷婷</a:t>
            </a:r>
            <a:r>
              <a:rPr lang="en-US" altLang="zh-CN" dirty="0"/>
              <a:t>. </a:t>
            </a:r>
            <a:r>
              <a:rPr lang="en-US" altLang="zh-CN" dirty="0" err="1"/>
              <a:t>LogoUp</a:t>
            </a:r>
            <a:r>
              <a:rPr lang="zh-CN" altLang="en-US" dirty="0"/>
              <a:t>程序式</a:t>
            </a:r>
            <a:r>
              <a:rPr lang="en-US" altLang="zh-CN" dirty="0"/>
              <a:t>3D</a:t>
            </a:r>
            <a:r>
              <a:rPr lang="zh-CN" altLang="en-US" dirty="0"/>
              <a:t>创新设计速成指南</a:t>
            </a:r>
            <a:r>
              <a:rPr lang="en-US" altLang="zh-CN" dirty="0"/>
              <a:t>. </a:t>
            </a:r>
            <a:r>
              <a:rPr lang="zh-CN" altLang="en-US" dirty="0"/>
              <a:t>北京</a:t>
            </a:r>
            <a:r>
              <a:rPr lang="en-US" altLang="zh-CN" dirty="0"/>
              <a:t>: </a:t>
            </a:r>
            <a:r>
              <a:rPr lang="zh-CN" altLang="en-US" dirty="0"/>
              <a:t>清华大学出版社</a:t>
            </a:r>
            <a:r>
              <a:rPr lang="en-US" altLang="zh-CN" dirty="0"/>
              <a:t>. 2018. 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 smtClean="0"/>
              <a:t>雍</a:t>
            </a:r>
            <a:r>
              <a:rPr lang="zh-CN" altLang="en-US" dirty="0"/>
              <a:t>俊海</a:t>
            </a:r>
            <a:r>
              <a:rPr lang="en-US" altLang="zh-CN" dirty="0"/>
              <a:t>. C</a:t>
            </a:r>
            <a:r>
              <a:rPr lang="zh-CN" altLang="en-US" dirty="0"/>
              <a:t>程序设计</a:t>
            </a:r>
            <a:r>
              <a:rPr lang="en-US" altLang="zh-CN" dirty="0"/>
              <a:t>. </a:t>
            </a:r>
            <a:r>
              <a:rPr lang="zh-CN" altLang="en-US" dirty="0"/>
              <a:t>北京</a:t>
            </a:r>
            <a:r>
              <a:rPr lang="en-US" altLang="zh-CN" dirty="0"/>
              <a:t>: </a:t>
            </a:r>
            <a:r>
              <a:rPr lang="zh-CN" altLang="en-US" dirty="0"/>
              <a:t>清华大学出版社</a:t>
            </a:r>
            <a:r>
              <a:rPr lang="en-US" altLang="zh-CN" dirty="0"/>
              <a:t>. 2017. 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/>
              <a:t>雍俊海</a:t>
            </a:r>
            <a:r>
              <a:rPr lang="en-US" altLang="zh-CN" dirty="0"/>
              <a:t>. </a:t>
            </a:r>
            <a:r>
              <a:rPr lang="zh-CN" altLang="en-US" dirty="0"/>
              <a:t>计算机动画算法与编程基础</a:t>
            </a:r>
            <a:r>
              <a:rPr lang="en-US" altLang="zh-CN" dirty="0"/>
              <a:t>. </a:t>
            </a:r>
            <a:r>
              <a:rPr lang="zh-CN" altLang="en-US" dirty="0"/>
              <a:t>北京</a:t>
            </a:r>
            <a:r>
              <a:rPr lang="en-US" altLang="zh-CN" dirty="0"/>
              <a:t>: </a:t>
            </a:r>
            <a:r>
              <a:rPr lang="zh-CN" altLang="en-US" dirty="0"/>
              <a:t>清华大学出版社</a:t>
            </a:r>
            <a:r>
              <a:rPr lang="en-US" altLang="zh-CN" dirty="0"/>
              <a:t>. 2008. 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/>
              <a:t>雍俊海</a:t>
            </a:r>
            <a:r>
              <a:rPr lang="en-US" altLang="zh-CN" dirty="0"/>
              <a:t>. Java</a:t>
            </a:r>
            <a:r>
              <a:rPr lang="zh-CN" altLang="en-US" dirty="0"/>
              <a:t>程序设计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版</a:t>
            </a:r>
            <a:r>
              <a:rPr lang="en-US" altLang="zh-CN" dirty="0"/>
              <a:t>). </a:t>
            </a:r>
            <a:r>
              <a:rPr lang="zh-CN" altLang="en-US" dirty="0"/>
              <a:t>北京</a:t>
            </a:r>
            <a:r>
              <a:rPr lang="en-US" altLang="zh-CN" dirty="0"/>
              <a:t>: </a:t>
            </a:r>
            <a:r>
              <a:rPr lang="zh-CN" altLang="en-US" dirty="0"/>
              <a:t>清华大学出版社</a:t>
            </a:r>
            <a:r>
              <a:rPr lang="en-US" altLang="zh-CN" dirty="0"/>
              <a:t>. 2014. 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/>
              <a:t>雍俊海</a:t>
            </a:r>
            <a:r>
              <a:rPr lang="en-US" altLang="zh-CN" dirty="0"/>
              <a:t>. Java</a:t>
            </a:r>
            <a:r>
              <a:rPr lang="zh-CN" altLang="en-US" dirty="0"/>
              <a:t>程序设计教程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版</a:t>
            </a:r>
            <a:r>
              <a:rPr lang="en-US" altLang="zh-CN" dirty="0"/>
              <a:t>). </a:t>
            </a:r>
            <a:r>
              <a:rPr lang="zh-CN" altLang="en-US" dirty="0"/>
              <a:t>北京</a:t>
            </a:r>
            <a:r>
              <a:rPr lang="en-US" altLang="zh-CN" dirty="0"/>
              <a:t>: </a:t>
            </a:r>
            <a:r>
              <a:rPr lang="zh-CN" altLang="en-US" dirty="0"/>
              <a:t>清华大学出版社</a:t>
            </a:r>
            <a:r>
              <a:rPr lang="en-US" altLang="zh-CN" dirty="0"/>
              <a:t>. 2014. 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/>
              <a:t>雍俊海</a:t>
            </a:r>
            <a:r>
              <a:rPr lang="en-US" altLang="zh-CN" dirty="0"/>
              <a:t>. Java</a:t>
            </a:r>
            <a:r>
              <a:rPr lang="zh-CN" altLang="en-US" dirty="0"/>
              <a:t>程序设计习题集</a:t>
            </a:r>
            <a:r>
              <a:rPr lang="en-US" altLang="zh-CN" dirty="0"/>
              <a:t>(</a:t>
            </a:r>
            <a:r>
              <a:rPr lang="zh-CN" altLang="en-US" dirty="0"/>
              <a:t>含参考答案</a:t>
            </a:r>
            <a:r>
              <a:rPr lang="en-US" altLang="zh-CN" dirty="0"/>
              <a:t>). </a:t>
            </a:r>
            <a:r>
              <a:rPr lang="zh-CN" altLang="en-US" dirty="0"/>
              <a:t>北京</a:t>
            </a:r>
            <a:r>
              <a:rPr lang="en-US" altLang="zh-CN" dirty="0"/>
              <a:t>: </a:t>
            </a:r>
            <a:r>
              <a:rPr lang="zh-CN" altLang="en-US" dirty="0"/>
              <a:t>清华大学出版社</a:t>
            </a:r>
            <a:r>
              <a:rPr lang="en-US" altLang="zh-CN" dirty="0"/>
              <a:t>, 2006.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5054-AA4B-4453-8C8D-D93ED602A81C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126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29425" y="5884862"/>
            <a:ext cx="1583407" cy="471488"/>
          </a:xfrm>
          <a:prstGeom prst="rect">
            <a:avLst/>
          </a:prstGeom>
          <a:solidFill>
            <a:srgbClr val="FFFF99"/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zh-CN" altLang="en-US" dirty="0" smtClean="0"/>
              <a:t>谢谢推广</a:t>
            </a:r>
            <a:r>
              <a:rPr lang="en-US" altLang="zh-CN" dirty="0" smtClean="0"/>
              <a:t>!</a:t>
            </a:r>
            <a:endParaRPr lang="en-US" altLang="zh-CN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8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雍俊海编写过的部分书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4" y="1485899"/>
            <a:ext cx="3871912" cy="22955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雍俊海</a:t>
            </a:r>
            <a:r>
              <a:rPr lang="en-US" altLang="zh-CN" dirty="0"/>
              <a:t>. </a:t>
            </a:r>
            <a:r>
              <a:rPr lang="zh-CN" altLang="en-US" dirty="0"/>
              <a:t>清华教授的小</a:t>
            </a:r>
            <a:r>
              <a:rPr lang="zh-CN" altLang="en-US" dirty="0" smtClean="0"/>
              <a:t>课堂</a:t>
            </a:r>
            <a:r>
              <a:rPr lang="en-US" altLang="zh-CN" dirty="0" smtClean="0"/>
              <a:t>: </a:t>
            </a:r>
            <a:r>
              <a:rPr lang="zh-CN" altLang="en-US" dirty="0"/>
              <a:t>魔方真好玩</a:t>
            </a:r>
            <a:r>
              <a:rPr lang="en-US" altLang="zh-CN" dirty="0"/>
              <a:t>. </a:t>
            </a:r>
            <a:r>
              <a:rPr lang="zh-CN" altLang="en-US" dirty="0"/>
              <a:t>北京</a:t>
            </a:r>
            <a:r>
              <a:rPr lang="en-US" altLang="zh-CN" dirty="0"/>
              <a:t>: </a:t>
            </a:r>
            <a:r>
              <a:rPr lang="zh-CN" altLang="en-US" dirty="0"/>
              <a:t>清华大学出版社</a:t>
            </a:r>
            <a:r>
              <a:rPr lang="en-US" altLang="zh-CN" dirty="0"/>
              <a:t>. </a:t>
            </a:r>
            <a:r>
              <a:rPr lang="en-US" altLang="zh-CN" dirty="0" smtClean="0"/>
              <a:t>2018. 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6076-CD70-4BBE-AB21-6C97BC70C77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127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28675" y="5761760"/>
            <a:ext cx="1583407" cy="471488"/>
          </a:xfrm>
          <a:prstGeom prst="rect">
            <a:avLst/>
          </a:prstGeom>
          <a:solidFill>
            <a:srgbClr val="FFFF99"/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zh-CN" altLang="en-US" dirty="0" smtClean="0"/>
              <a:t>谢谢推广</a:t>
            </a:r>
            <a:r>
              <a:rPr lang="en-US" altLang="zh-CN" dirty="0" smtClean="0"/>
              <a:t>!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36" y="1392551"/>
            <a:ext cx="3467520" cy="5040000"/>
          </a:xfrm>
          <a:prstGeom prst="rect">
            <a:avLst/>
          </a:prstGeom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404814" y="3562350"/>
            <a:ext cx="4447272" cy="21994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最容易学</a:t>
            </a:r>
            <a:r>
              <a:rPr lang="en-US" altLang="zh-CN" dirty="0">
                <a:solidFill>
                  <a:srgbClr val="0000FF"/>
                </a:solidFill>
              </a:rPr>
              <a:t>: </a:t>
            </a:r>
            <a:r>
              <a:rPr lang="zh-CN" altLang="en-US" dirty="0" smtClean="0">
                <a:solidFill>
                  <a:srgbClr val="0000FF"/>
                </a:solidFill>
              </a:rPr>
              <a:t>讲解细致、图例多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最</a:t>
            </a:r>
            <a:r>
              <a:rPr lang="zh-CN" altLang="en-US" dirty="0">
                <a:solidFill>
                  <a:srgbClr val="FF0000"/>
                </a:solidFill>
              </a:rPr>
              <a:t>精致</a:t>
            </a:r>
            <a:r>
              <a:rPr lang="en-US" altLang="zh-CN" dirty="0">
                <a:solidFill>
                  <a:srgbClr val="0000FF"/>
                </a:solidFill>
              </a:rPr>
              <a:t>: </a:t>
            </a:r>
            <a:r>
              <a:rPr lang="zh-CN" altLang="en-US" dirty="0">
                <a:solidFill>
                  <a:srgbClr val="0000FF"/>
                </a:solidFill>
              </a:rPr>
              <a:t>插画与纸张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最快</a:t>
            </a:r>
            <a:r>
              <a:rPr lang="zh-CN" altLang="en-US" dirty="0">
                <a:solidFill>
                  <a:srgbClr val="0000FF"/>
                </a:solidFill>
              </a:rPr>
              <a:t>的按层复原方法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最有趣</a:t>
            </a:r>
            <a:r>
              <a:rPr lang="en-US" altLang="zh-CN" dirty="0">
                <a:solidFill>
                  <a:srgbClr val="0000FF"/>
                </a:solidFill>
              </a:rPr>
              <a:t>: </a:t>
            </a:r>
            <a:r>
              <a:rPr lang="zh-CN" altLang="en-US" dirty="0">
                <a:solidFill>
                  <a:srgbClr val="0000FF"/>
                </a:solidFill>
              </a:rPr>
              <a:t>西周建国、</a:t>
            </a:r>
            <a:r>
              <a:rPr lang="zh-CN" altLang="en-US" dirty="0" smtClean="0">
                <a:solidFill>
                  <a:srgbClr val="0000FF"/>
                </a:solidFill>
              </a:rPr>
              <a:t>英雄情结</a:t>
            </a:r>
            <a:endParaRPr lang="zh-CN" altLang="en-US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最全面</a:t>
            </a:r>
            <a:r>
              <a:rPr lang="en-US" altLang="zh-CN" dirty="0">
                <a:solidFill>
                  <a:srgbClr val="0000FF"/>
                </a:solidFill>
              </a:rPr>
              <a:t>: </a:t>
            </a:r>
            <a:r>
              <a:rPr lang="zh-CN" altLang="en-US" dirty="0">
                <a:solidFill>
                  <a:srgbClr val="0000FF"/>
                </a:solidFill>
              </a:rPr>
              <a:t>情况最全、无需组合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98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36" y="1362074"/>
            <a:ext cx="3539326" cy="5040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雍俊海编写过的部分书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4" y="1485899"/>
            <a:ext cx="3871912" cy="2295525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雍俊海</a:t>
            </a:r>
            <a:r>
              <a:rPr lang="en-US" altLang="zh-CN" dirty="0"/>
              <a:t>, </a:t>
            </a:r>
            <a:r>
              <a:rPr lang="zh-CN" altLang="en-US" dirty="0"/>
              <a:t>施侃乐</a:t>
            </a:r>
            <a:r>
              <a:rPr lang="en-US" altLang="zh-CN" dirty="0"/>
              <a:t>, </a:t>
            </a:r>
            <a:r>
              <a:rPr lang="zh-CN" altLang="en-US" dirty="0"/>
              <a:t>张婷婷</a:t>
            </a:r>
            <a:r>
              <a:rPr lang="en-US" altLang="zh-CN" dirty="0"/>
              <a:t>. </a:t>
            </a:r>
            <a:r>
              <a:rPr lang="en-US" altLang="zh-CN" dirty="0" err="1"/>
              <a:t>LogoUp</a:t>
            </a:r>
            <a:r>
              <a:rPr lang="zh-CN" altLang="en-US" dirty="0"/>
              <a:t>程序式</a:t>
            </a:r>
            <a:r>
              <a:rPr lang="en-US" altLang="zh-CN" dirty="0"/>
              <a:t>3D</a:t>
            </a:r>
            <a:r>
              <a:rPr lang="zh-CN" altLang="en-US" dirty="0"/>
              <a:t>创新设计速成指南</a:t>
            </a:r>
            <a:r>
              <a:rPr lang="en-US" altLang="zh-CN" dirty="0"/>
              <a:t>. </a:t>
            </a:r>
            <a:r>
              <a:rPr lang="zh-CN" altLang="en-US" dirty="0"/>
              <a:t>北京</a:t>
            </a:r>
            <a:r>
              <a:rPr lang="en-US" altLang="zh-CN" dirty="0"/>
              <a:t>: </a:t>
            </a:r>
            <a:r>
              <a:rPr lang="zh-CN" altLang="en-US" dirty="0"/>
              <a:t>清华大学出版社</a:t>
            </a:r>
            <a:r>
              <a:rPr lang="en-US" altLang="zh-CN" dirty="0"/>
              <a:t>. 2018.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6076-CD70-4BBE-AB21-6C97BC70C77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128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28675" y="5761760"/>
            <a:ext cx="1583407" cy="471488"/>
          </a:xfrm>
          <a:prstGeom prst="rect">
            <a:avLst/>
          </a:prstGeom>
          <a:solidFill>
            <a:srgbClr val="FFFF99"/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zh-CN" altLang="en-US" dirty="0" smtClean="0"/>
              <a:t>谢谢推广</a:t>
            </a:r>
            <a:r>
              <a:rPr lang="en-US" altLang="zh-CN" dirty="0" smtClean="0"/>
              <a:t>!</a:t>
            </a:r>
            <a:endParaRPr lang="en-US" altLang="zh-CN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04814" y="3562350"/>
            <a:ext cx="4447272" cy="21994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三位一体</a:t>
            </a:r>
            <a:r>
              <a:rPr lang="en-US" altLang="zh-CN" sz="2800" dirty="0">
                <a:solidFill>
                  <a:srgbClr val="0000FF"/>
                </a:solidFill>
              </a:rPr>
              <a:t>: </a:t>
            </a:r>
            <a:r>
              <a:rPr lang="zh-CN" altLang="en-US" sz="2800" dirty="0">
                <a:solidFill>
                  <a:srgbClr val="0000FF"/>
                </a:solidFill>
              </a:rPr>
              <a:t>培养创新能力、编程能力、三维设计能力。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三好一体</a:t>
            </a:r>
            <a:r>
              <a:rPr lang="en-US" altLang="zh-CN" sz="2800" dirty="0">
                <a:solidFill>
                  <a:srgbClr val="0000FF"/>
                </a:solidFill>
              </a:rPr>
              <a:t>: </a:t>
            </a:r>
            <a:r>
              <a:rPr lang="zh-CN" altLang="en-US" sz="2800" dirty="0">
                <a:solidFill>
                  <a:srgbClr val="0000FF"/>
                </a:solidFill>
              </a:rPr>
              <a:t>好玩、好用、好看。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自主产权</a:t>
            </a:r>
            <a:r>
              <a:rPr lang="en-US" altLang="zh-CN" sz="2800" dirty="0">
                <a:solidFill>
                  <a:srgbClr val="0000FF"/>
                </a:solidFill>
              </a:rPr>
              <a:t>: </a:t>
            </a:r>
            <a:r>
              <a:rPr lang="zh-CN" altLang="en-US" sz="2800" dirty="0">
                <a:solidFill>
                  <a:srgbClr val="0000FF"/>
                </a:solidFill>
              </a:rPr>
              <a:t>砥砺前行。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00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雍俊海编写过的部分书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4" y="1485900"/>
            <a:ext cx="3871912" cy="162877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雍俊海</a:t>
            </a:r>
            <a:r>
              <a:rPr lang="en-US" altLang="zh-CN" dirty="0"/>
              <a:t>. C</a:t>
            </a:r>
            <a:r>
              <a:rPr lang="zh-CN" altLang="en-US" dirty="0"/>
              <a:t>程序设计</a:t>
            </a:r>
            <a:r>
              <a:rPr lang="en-US" altLang="zh-CN" dirty="0"/>
              <a:t>. </a:t>
            </a:r>
            <a:r>
              <a:rPr lang="zh-CN" altLang="en-US" dirty="0"/>
              <a:t>北京</a:t>
            </a:r>
            <a:r>
              <a:rPr lang="en-US" altLang="zh-CN" dirty="0"/>
              <a:t>: </a:t>
            </a:r>
            <a:r>
              <a:rPr lang="zh-CN" altLang="en-US" dirty="0"/>
              <a:t>清华大学出版社</a:t>
            </a:r>
            <a:r>
              <a:rPr lang="en-US" altLang="zh-CN" dirty="0"/>
              <a:t>. 2017.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739-4FD0-49C0-A6CE-018ADF614E9C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129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28675" y="5761760"/>
            <a:ext cx="1583407" cy="471488"/>
          </a:xfrm>
          <a:prstGeom prst="rect">
            <a:avLst/>
          </a:prstGeom>
          <a:solidFill>
            <a:srgbClr val="FFFF99"/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zh-CN" altLang="en-US" dirty="0" smtClean="0"/>
              <a:t>谢谢推广</a:t>
            </a:r>
            <a:r>
              <a:rPr lang="en-US" altLang="zh-CN" dirty="0" smtClean="0"/>
              <a:t>!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1682544"/>
            <a:ext cx="3137640" cy="4320000"/>
          </a:xfrm>
          <a:prstGeom prst="rect">
            <a:avLst/>
          </a:prstGeom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461964" y="3114675"/>
            <a:ext cx="4447272" cy="25239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最全面</a:t>
            </a:r>
            <a:r>
              <a:rPr lang="zh-CN" altLang="en-US" dirty="0">
                <a:solidFill>
                  <a:srgbClr val="0000FF"/>
                </a:solidFill>
              </a:rPr>
              <a:t>的</a:t>
            </a:r>
            <a:r>
              <a:rPr lang="en-US" altLang="zh-CN" dirty="0">
                <a:solidFill>
                  <a:srgbClr val="0000FF"/>
                </a:solidFill>
              </a:rPr>
              <a:t>C</a:t>
            </a:r>
            <a:r>
              <a:rPr lang="zh-CN" altLang="en-US" dirty="0">
                <a:solidFill>
                  <a:srgbClr val="0000FF"/>
                </a:solidFill>
              </a:rPr>
              <a:t>程序设计教程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系统全面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重点突出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编程规范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简洁易懂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028950" y="4701898"/>
            <a:ext cx="2043376" cy="1531350"/>
          </a:xfrm>
          <a:prstGeom prst="rect">
            <a:avLst/>
          </a:prstGeom>
          <a:solidFill>
            <a:srgbClr val="FFFF99"/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zh-CN" altLang="en-US" dirty="0"/>
              <a:t>对</a:t>
            </a:r>
            <a:r>
              <a:rPr lang="en-US" altLang="zh-CN" dirty="0"/>
              <a:t>C</a:t>
            </a:r>
            <a:r>
              <a:rPr lang="zh-CN" altLang="en-US" dirty="0"/>
              <a:t>语言系统函数的解释很齐全，比在线帮助还全面。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219700" y="4886596"/>
            <a:ext cx="38137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电子版本</a:t>
            </a:r>
          </a:p>
          <a:p>
            <a:r>
              <a:rPr lang="zh-CN" altLang="en-US" sz="1200" dirty="0"/>
              <a:t>https://lib-tsinghua.wqxuetang.com/book/3187904</a:t>
            </a:r>
          </a:p>
          <a:p>
            <a:r>
              <a:rPr lang="zh-CN" altLang="en-US" sz="1200" dirty="0"/>
              <a:t>校外访问方式请参加数据库说明页http://www.lib.tsinghua.edu.cn/database/wenquan.htm</a:t>
            </a:r>
          </a:p>
        </p:txBody>
      </p:sp>
    </p:spTree>
    <p:extLst>
      <p:ext uri="{BB962C8B-B14F-4D97-AF65-F5344CB8AC3E}">
        <p14:creationId xmlns:p14="http://schemas.microsoft.com/office/powerpoint/2010/main" val="97885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字符系列类型的输入与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字母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argv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wchar_t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L'b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char16_t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c6 = 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u'c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char32_t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c2 = 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U'd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cout </a:t>
            </a:r>
            <a:r>
              <a:rPr lang="fr-FR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ch </a:t>
            </a:r>
            <a:r>
              <a:rPr lang="fr-FR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char\n"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fr-FR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cw </a:t>
            </a:r>
            <a:r>
              <a:rPr lang="fr-FR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wchar_t\n"</a:t>
            </a:r>
            <a:endParaRPr lang="fr-FR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c6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char16_t\n"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c2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char32_t\n"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wcout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char\n"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wchar_t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\n"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c6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char16_t\n"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c2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char32_t\n"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getchar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表明程序运行成功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746487" y="1457324"/>
            <a:ext cx="2057334" cy="2750931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spcBef>
                <a:spcPct val="0"/>
              </a:spcBef>
              <a:buFontTx/>
              <a:buNone/>
            </a:pPr>
            <a:r>
              <a:rPr lang="zh-CN" altLang="pt-BR" sz="20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20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20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ct val="0"/>
              </a:spcBef>
              <a:buNone/>
            </a:pPr>
            <a:r>
              <a:rPr lang="fr-FR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a: char</a:t>
            </a:r>
          </a:p>
          <a:p>
            <a:pPr marL="180000">
              <a:spcBef>
                <a:spcPct val="0"/>
              </a:spcBef>
              <a:buNone/>
            </a:pPr>
            <a:r>
              <a:rPr lang="fr-FR" altLang="zh-CN" sz="20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98: wchar_t</a:t>
            </a:r>
          </a:p>
          <a:p>
            <a:pPr marL="180000">
              <a:spcBef>
                <a:spcPct val="0"/>
              </a:spcBef>
              <a:buNone/>
            </a:pPr>
            <a:r>
              <a:rPr lang="fr-FR" altLang="zh-CN" sz="20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99: char16_t</a:t>
            </a:r>
          </a:p>
          <a:p>
            <a:pPr marL="180000">
              <a:spcBef>
                <a:spcPct val="0"/>
              </a:spcBef>
              <a:buNone/>
            </a:pPr>
            <a:r>
              <a:rPr lang="fr-FR" altLang="zh-CN" sz="20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100: char32_t</a:t>
            </a:r>
          </a:p>
          <a:p>
            <a:pPr marL="180000">
              <a:spcBef>
                <a:spcPct val="0"/>
              </a:spcBef>
              <a:buNone/>
            </a:pPr>
            <a:r>
              <a:rPr lang="fr-FR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a: char</a:t>
            </a:r>
          </a:p>
          <a:p>
            <a:pPr marL="180000">
              <a:spcBef>
                <a:spcPct val="0"/>
              </a:spcBef>
              <a:buNone/>
            </a:pPr>
            <a:r>
              <a:rPr lang="fr-FR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b: wchar_t</a:t>
            </a:r>
          </a:p>
          <a:p>
            <a:pPr marL="180000">
              <a:spcBef>
                <a:spcPct val="0"/>
              </a:spcBef>
              <a:buNone/>
            </a:pPr>
            <a:r>
              <a:rPr lang="fr-FR" altLang="zh-CN" sz="20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99: char16_t</a:t>
            </a:r>
          </a:p>
          <a:p>
            <a:pPr marL="180000">
              <a:spcBef>
                <a:spcPct val="0"/>
              </a:spcBef>
              <a:buNone/>
            </a:pPr>
            <a:r>
              <a:rPr lang="fr-FR" altLang="zh-CN" sz="20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100: char32_t</a:t>
            </a:r>
            <a:endParaRPr lang="en-US" altLang="zh-CN" sz="2000" dirty="0">
              <a:solidFill>
                <a:srgbClr val="FF00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660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雍俊海编写过的部分书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1614489"/>
            <a:ext cx="8220075" cy="9286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雍俊海</a:t>
            </a:r>
            <a:r>
              <a:rPr lang="en-US" altLang="zh-CN" dirty="0"/>
              <a:t>. </a:t>
            </a:r>
            <a:r>
              <a:rPr lang="zh-CN" altLang="en-US" dirty="0"/>
              <a:t>计算机动画算法与编程基础</a:t>
            </a:r>
            <a:r>
              <a:rPr lang="en-US" altLang="zh-CN" dirty="0"/>
              <a:t>. </a:t>
            </a:r>
            <a:r>
              <a:rPr lang="zh-CN" altLang="en-US" dirty="0"/>
              <a:t>北京</a:t>
            </a:r>
            <a:r>
              <a:rPr lang="en-US" altLang="zh-CN" dirty="0"/>
              <a:t>: </a:t>
            </a:r>
            <a:r>
              <a:rPr lang="zh-CN" altLang="en-US" dirty="0"/>
              <a:t>清华大学出版社</a:t>
            </a:r>
            <a:r>
              <a:rPr lang="en-US" altLang="zh-CN" dirty="0"/>
              <a:t>. 2008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079A-957A-4423-8196-9C26428B1705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130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479550" y="2565400"/>
            <a:ext cx="6184900" cy="3633788"/>
            <a:chOff x="793" y="1616"/>
            <a:chExt cx="3896" cy="2289"/>
          </a:xfrm>
        </p:grpSpPr>
        <p:pic>
          <p:nvPicPr>
            <p:cNvPr id="8" name="Picture 6" descr="ca_dis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1794"/>
              <a:ext cx="1918" cy="1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7" descr="ca_cov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1616"/>
              <a:ext cx="1628" cy="2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828675" y="5761760"/>
            <a:ext cx="1583407" cy="471488"/>
          </a:xfrm>
          <a:prstGeom prst="rect">
            <a:avLst/>
          </a:prstGeom>
          <a:solidFill>
            <a:srgbClr val="FFFF99"/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zh-CN" altLang="en-US" dirty="0" smtClean="0"/>
              <a:t>谢谢推广</a:t>
            </a:r>
            <a:r>
              <a:rPr lang="en-US" altLang="zh-CN" dirty="0" smtClean="0"/>
              <a:t>!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62393" y="467120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/>
              <a:t>电子版本</a:t>
            </a:r>
          </a:p>
          <a:p>
            <a:r>
              <a:rPr lang="zh-CN" altLang="en-US" sz="1400" dirty="0"/>
              <a:t>https://lib-tsinghua.wqxuetang.com/book/3379</a:t>
            </a:r>
          </a:p>
          <a:p>
            <a:r>
              <a:rPr lang="zh-CN" altLang="en-US" sz="1400" dirty="0"/>
              <a:t>校外访问方式请参加数据库说明页http://www.lib.tsinghua.edu.cn/database/wenquan.htm</a:t>
            </a:r>
          </a:p>
        </p:txBody>
      </p:sp>
    </p:spTree>
    <p:extLst>
      <p:ext uri="{BB962C8B-B14F-4D97-AF65-F5344CB8AC3E}">
        <p14:creationId xmlns:p14="http://schemas.microsoft.com/office/powerpoint/2010/main" val="26317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雍俊海编写过的部分书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1471614"/>
            <a:ext cx="8220075" cy="947736"/>
          </a:xfrm>
        </p:spPr>
        <p:txBody>
          <a:bodyPr/>
          <a:lstStyle/>
          <a:p>
            <a:r>
              <a:rPr lang="zh-CN" altLang="en-US" dirty="0"/>
              <a:t>雍俊海</a:t>
            </a:r>
            <a:r>
              <a:rPr lang="en-US" altLang="zh-CN" dirty="0"/>
              <a:t>. Java</a:t>
            </a:r>
            <a:r>
              <a:rPr lang="zh-CN" altLang="en-US" dirty="0"/>
              <a:t>程序设计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版</a:t>
            </a:r>
            <a:r>
              <a:rPr lang="en-US" altLang="zh-CN" dirty="0"/>
              <a:t>). </a:t>
            </a:r>
            <a:r>
              <a:rPr lang="zh-CN" altLang="en-US" dirty="0"/>
              <a:t>北京</a:t>
            </a:r>
            <a:r>
              <a:rPr lang="en-US" altLang="zh-CN" dirty="0"/>
              <a:t>: </a:t>
            </a:r>
            <a:r>
              <a:rPr lang="zh-CN" altLang="en-US" dirty="0"/>
              <a:t>清华大学出版社</a:t>
            </a:r>
            <a:r>
              <a:rPr lang="en-US" altLang="zh-CN" dirty="0"/>
              <a:t>, 2014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F8E0-77F5-4EA4-9526-207DC895AA37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131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" name="Picture 5" descr="Java程序设计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3" y="2420938"/>
            <a:ext cx="2732087" cy="377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28675" y="5761760"/>
            <a:ext cx="1583407" cy="471488"/>
          </a:xfrm>
          <a:prstGeom prst="rect">
            <a:avLst/>
          </a:prstGeom>
          <a:solidFill>
            <a:srgbClr val="FFFF99"/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zh-CN" altLang="en-US" dirty="0" smtClean="0"/>
              <a:t>谢谢推广</a:t>
            </a:r>
            <a:r>
              <a:rPr lang="en-US" altLang="zh-CN" dirty="0" smtClean="0"/>
              <a:t>!</a:t>
            </a:r>
            <a:endParaRPr lang="en-US" altLang="zh-CN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雍俊海编写过的部分书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1462089"/>
            <a:ext cx="8220075" cy="947736"/>
          </a:xfrm>
        </p:spPr>
        <p:txBody>
          <a:bodyPr/>
          <a:lstStyle/>
          <a:p>
            <a:r>
              <a:rPr lang="zh-CN" altLang="en-US" dirty="0"/>
              <a:t>雍俊海</a:t>
            </a:r>
            <a:r>
              <a:rPr lang="en-US" altLang="zh-CN" dirty="0"/>
              <a:t>. Java</a:t>
            </a:r>
            <a:r>
              <a:rPr lang="zh-CN" altLang="en-US" dirty="0"/>
              <a:t>程序设计教程（第</a:t>
            </a:r>
            <a:r>
              <a:rPr lang="en-US" altLang="zh-CN" dirty="0"/>
              <a:t>3</a:t>
            </a:r>
            <a:r>
              <a:rPr lang="zh-CN" altLang="en-US" dirty="0"/>
              <a:t>版）</a:t>
            </a:r>
            <a:r>
              <a:rPr lang="en-US" altLang="zh-CN" dirty="0"/>
              <a:t>. </a:t>
            </a:r>
            <a:r>
              <a:rPr lang="zh-CN" altLang="en-US" dirty="0"/>
              <a:t>北京</a:t>
            </a:r>
            <a:r>
              <a:rPr lang="en-US" altLang="zh-CN" dirty="0"/>
              <a:t>: </a:t>
            </a:r>
            <a:r>
              <a:rPr lang="zh-CN" altLang="en-US" dirty="0"/>
              <a:t>清华大学出版社</a:t>
            </a:r>
            <a:r>
              <a:rPr lang="en-US" altLang="zh-CN" dirty="0"/>
              <a:t>, 2014.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345B-3028-42DA-8509-7EC9B03DDE6A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132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8350" y="3321050"/>
            <a:ext cx="4032250" cy="430213"/>
          </a:xfrm>
          <a:prstGeom prst="wedgeRectCallout">
            <a:avLst>
              <a:gd name="adj1" fmla="val 66380"/>
              <a:gd name="adj2" fmla="val 8301"/>
            </a:avLst>
          </a:prstGeom>
          <a:solidFill>
            <a:srgbClr val="C0C0C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36000" rIns="180000" bIns="36000" anchor="ctr" anchorCtr="1"/>
          <a:lstStyle>
            <a:lvl1pPr marL="261938" indent="-2619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普通高等教育精品教材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68350" y="4398963"/>
            <a:ext cx="4032250" cy="792162"/>
          </a:xfrm>
          <a:prstGeom prst="wedgeRectCallout">
            <a:avLst>
              <a:gd name="adj1" fmla="val 66931"/>
              <a:gd name="adj2" fmla="val 676"/>
            </a:avLst>
          </a:prstGeom>
          <a:solidFill>
            <a:srgbClr val="C0C0C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36000" rIns="180000" bIns="36000" anchor="ctr" anchorCtr="1"/>
          <a:lstStyle>
            <a:lvl1pPr marL="261938" indent="-2619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普通高等教育“十二五”国家级规划教材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68350" y="3859213"/>
            <a:ext cx="4032250" cy="431800"/>
          </a:xfrm>
          <a:prstGeom prst="wedgeRectCallout">
            <a:avLst>
              <a:gd name="adj1" fmla="val 66495"/>
              <a:gd name="adj2" fmla="val 13727"/>
            </a:avLst>
          </a:prstGeom>
          <a:solidFill>
            <a:srgbClr val="C0C0C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36000" rIns="180000" bIns="36000" anchor="ctr" anchorCtr="1"/>
          <a:lstStyle>
            <a:lvl1pPr marL="261938" indent="-2619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北京高等教育精品教材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768350" y="2420938"/>
            <a:ext cx="4032250" cy="792162"/>
          </a:xfrm>
          <a:prstGeom prst="wedgeRectCallout">
            <a:avLst>
              <a:gd name="adj1" fmla="val 65708"/>
              <a:gd name="adj2" fmla="val -10120"/>
            </a:avLst>
          </a:prstGeom>
          <a:solidFill>
            <a:srgbClr val="C0C0C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36000" rIns="180000" bIns="36000" anchor="ctr" anchorCtr="1"/>
          <a:lstStyle>
            <a:lvl1pPr marL="261938" indent="-2619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首届中国大学出版社图书奖一等奖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768350" y="5300663"/>
            <a:ext cx="4032250" cy="792162"/>
          </a:xfrm>
          <a:prstGeom prst="wedgeRectCallout">
            <a:avLst>
              <a:gd name="adj1" fmla="val 66931"/>
              <a:gd name="adj2" fmla="val 704"/>
            </a:avLst>
          </a:prstGeom>
          <a:solidFill>
            <a:srgbClr val="C0C0C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36000" rIns="180000" bIns="36000" anchor="ctr" anchorCtr="1"/>
          <a:lstStyle>
            <a:lvl1pPr marL="261938" indent="-2619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普通高等教育“十一五”国家级规划教材</a:t>
            </a:r>
          </a:p>
        </p:txBody>
      </p:sp>
      <p:pic>
        <p:nvPicPr>
          <p:cNvPr id="13" name="Picture 10" descr="Java程序设计教程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25" y="2349500"/>
            <a:ext cx="2767013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7116762" y="5884862"/>
            <a:ext cx="1583407" cy="471488"/>
          </a:xfrm>
          <a:prstGeom prst="rect">
            <a:avLst/>
          </a:prstGeom>
          <a:solidFill>
            <a:srgbClr val="FFFF99"/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zh-CN" altLang="en-US" dirty="0" smtClean="0"/>
              <a:t>谢谢推广</a:t>
            </a:r>
            <a:r>
              <a:rPr lang="en-US" altLang="zh-CN" dirty="0" smtClean="0"/>
              <a:t>!</a:t>
            </a:r>
            <a:endParaRPr lang="en-US" altLang="zh-CN" dirty="0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72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雍俊海编写过的部分书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4" y="1552575"/>
            <a:ext cx="4376736" cy="480377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雍俊海</a:t>
            </a:r>
            <a:r>
              <a:rPr lang="en-US" altLang="zh-CN" dirty="0" smtClean="0"/>
              <a:t>.  《Java</a:t>
            </a:r>
            <a:r>
              <a:rPr lang="zh-CN" altLang="en-US" dirty="0"/>
              <a:t>程序设计习题集（含参考答案）</a:t>
            </a:r>
            <a:r>
              <a:rPr lang="en-US" altLang="zh-CN" dirty="0" smtClean="0"/>
              <a:t>》.</a:t>
            </a:r>
            <a:r>
              <a:rPr lang="zh-CN" altLang="en-US" dirty="0" smtClean="0"/>
              <a:t>清华大学出版社</a:t>
            </a:r>
            <a:r>
              <a:rPr lang="en-US" altLang="zh-CN" dirty="0" smtClean="0"/>
              <a:t>, </a:t>
            </a:r>
            <a:r>
              <a:rPr lang="en-US" altLang="zh-CN" dirty="0"/>
              <a:t>2006.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FEE9-B50D-4D69-9CC8-1D757CD22D1B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133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" name="Picture 5" descr="C1_习题集封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28800"/>
            <a:ext cx="3175000" cy="443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28675" y="5761760"/>
            <a:ext cx="1583407" cy="471488"/>
          </a:xfrm>
          <a:prstGeom prst="rect">
            <a:avLst/>
          </a:prstGeom>
          <a:solidFill>
            <a:srgbClr val="FFFF99"/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zh-CN" altLang="en-US" dirty="0" smtClean="0"/>
              <a:t>谢谢推广</a:t>
            </a:r>
            <a:r>
              <a:rPr lang="en-US" altLang="zh-CN" dirty="0" smtClean="0"/>
              <a:t>!</a:t>
            </a:r>
            <a:endParaRPr lang="en-US" altLang="zh-CN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6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9143999" cy="68548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8649" y="4860926"/>
            <a:ext cx="2390775" cy="1325563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谢谢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8639" y="1890714"/>
            <a:ext cx="2309812" cy="566736"/>
          </a:xfrm>
        </p:spPr>
        <p:txBody>
          <a:bodyPr/>
          <a:lstStyle/>
          <a:p>
            <a:r>
              <a:rPr lang="zh-CN" altLang="en-US" dirty="0"/>
              <a:t>请多</a:t>
            </a:r>
            <a:r>
              <a:rPr lang="zh-CN" altLang="en-US" dirty="0" smtClean="0"/>
              <a:t>指教。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B256-D6D7-46C0-9BA7-27262FCA53F0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134</a:t>
            </a:fld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04874" y="5529261"/>
            <a:ext cx="2352676" cy="438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-36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3200" b="1" i="0" kern="1200" baseline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20000" indent="-36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Ø"/>
              <a:defRPr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080000" indent="-3429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"/>
              <a:defRPr sz="24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440000" indent="-36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"/>
              <a:defRPr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"/>
              <a:defRPr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zh-CN" altLang="en-US" dirty="0" smtClean="0"/>
              <a:t>请帮忙广为宣传</a:t>
            </a:r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38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75360" y="4551496"/>
            <a:ext cx="3180080" cy="249104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字符系列类型的输入与输出</a:t>
            </a:r>
            <a:r>
              <a:rPr lang="en-US" altLang="zh-CN" dirty="0"/>
              <a:t>: </a:t>
            </a:r>
            <a:r>
              <a:rPr lang="zh-CN" altLang="en-US" dirty="0" smtClean="0"/>
              <a:t>汉字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argv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单个字符无法表达汉字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wchar_t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L'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真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char16_t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c6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u'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快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char32_t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c2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U'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乐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cout </a:t>
            </a:r>
            <a:r>
              <a:rPr lang="fr-FR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ch </a:t>
            </a:r>
            <a:r>
              <a:rPr lang="fr-FR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char\n"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cw </a:t>
            </a:r>
            <a:r>
              <a:rPr lang="fr-FR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wchar_t\n"</a:t>
            </a:r>
            <a:endParaRPr lang="fr-FR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c6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char16_t\n"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c2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char32_t\n"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wcout.imbue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chs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L": char\n"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L": 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wchar_t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\n"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</a:t>
            </a:r>
            <a:r>
              <a:rPr lang="fr-FR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c6 </a:t>
            </a:r>
            <a:r>
              <a:rPr lang="fr-FR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L": char16_t\n"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c2 </a:t>
            </a:r>
            <a:r>
              <a:rPr lang="fr-FR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L": char32_t\n"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暂停住控制台窗口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表明程序运行成功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646122" y="1368116"/>
            <a:ext cx="2057334" cy="2750931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spcBef>
                <a:spcPct val="0"/>
              </a:spcBef>
              <a:buFontTx/>
              <a:buNone/>
            </a:pPr>
            <a:r>
              <a:rPr lang="zh-CN" altLang="pt-BR" sz="20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20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20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ct val="0"/>
              </a:spcBef>
              <a:buNone/>
            </a:pPr>
            <a:r>
              <a:rPr lang="fr-FR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A: char</a:t>
            </a:r>
          </a:p>
          <a:p>
            <a:pPr marL="180000">
              <a:spcBef>
                <a:spcPct val="0"/>
              </a:spcBef>
              <a:buNone/>
            </a:pPr>
            <a:r>
              <a:rPr lang="fr-FR" altLang="zh-CN" sz="20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30495: wchar_t</a:t>
            </a:r>
          </a:p>
          <a:p>
            <a:pPr marL="180000">
              <a:spcBef>
                <a:spcPct val="0"/>
              </a:spcBef>
              <a:buNone/>
            </a:pPr>
            <a:r>
              <a:rPr lang="fr-FR" altLang="zh-CN" sz="20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24555: char16_t</a:t>
            </a:r>
          </a:p>
          <a:p>
            <a:pPr marL="180000">
              <a:spcBef>
                <a:spcPct val="0"/>
              </a:spcBef>
              <a:buNone/>
            </a:pPr>
            <a:r>
              <a:rPr lang="fr-FR" altLang="zh-CN" sz="20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20048: char32_t</a:t>
            </a:r>
          </a:p>
          <a:p>
            <a:pPr marL="180000">
              <a:spcBef>
                <a:spcPct val="0"/>
              </a:spcBef>
              <a:buNone/>
            </a:pPr>
            <a:r>
              <a:rPr lang="fr-FR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A: char</a:t>
            </a:r>
          </a:p>
          <a:p>
            <a:pPr marL="180000">
              <a:spcBef>
                <a:spcPct val="0"/>
              </a:spcBef>
              <a:buNone/>
            </a:pPr>
            <a:r>
              <a:rPr lang="zh-CN" altLang="fr-FR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真</a:t>
            </a:r>
            <a:r>
              <a:rPr lang="fr-FR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: wchar_t</a:t>
            </a:r>
          </a:p>
          <a:p>
            <a:pPr marL="180000">
              <a:spcBef>
                <a:spcPct val="0"/>
              </a:spcBef>
              <a:buNone/>
            </a:pPr>
            <a:r>
              <a:rPr lang="fr-FR" altLang="zh-CN" sz="20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24,555: char16_t</a:t>
            </a:r>
          </a:p>
          <a:p>
            <a:pPr marL="180000">
              <a:spcBef>
                <a:spcPct val="0"/>
              </a:spcBef>
              <a:buNone/>
            </a:pPr>
            <a:r>
              <a:rPr lang="fr-FR" altLang="zh-CN" sz="20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20,048: char32_t</a:t>
            </a:r>
            <a:endParaRPr lang="en-US" altLang="zh-CN" sz="2000" dirty="0">
              <a:solidFill>
                <a:srgbClr val="FF00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11" name="AutoShape 5"/>
          <p:cNvSpPr>
            <a:spLocks/>
          </p:cNvSpPr>
          <p:nvPr/>
        </p:nvSpPr>
        <p:spPr bwMode="auto">
          <a:xfrm>
            <a:off x="7549375" y="4382429"/>
            <a:ext cx="1483113" cy="1973921"/>
          </a:xfrm>
          <a:prstGeom prst="borderCallout2">
            <a:avLst>
              <a:gd name="adj1" fmla="val 16872"/>
              <a:gd name="adj2" fmla="val 1284"/>
              <a:gd name="adj3" fmla="val 16780"/>
              <a:gd name="adj4" fmla="val -132550"/>
              <a:gd name="adj5" fmla="val 16170"/>
              <a:gd name="adj6" fmla="val -226273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ea typeface="楷体_GB2312" pitchFamily="49" charset="-122"/>
              </a:rPr>
              <a:t>去掉这条语句，则“</a:t>
            </a:r>
            <a:r>
              <a:rPr lang="en-US" altLang="zh-CN" sz="2000" dirty="0" err="1" smtClean="0">
                <a:ea typeface="楷体_GB2312" pitchFamily="49" charset="-122"/>
              </a:rPr>
              <a:t>wcout</a:t>
            </a:r>
            <a:r>
              <a:rPr lang="en-US" altLang="zh-CN" sz="2000" dirty="0" smtClean="0">
                <a:ea typeface="楷体_GB2312" pitchFamily="49" charset="-122"/>
              </a:rPr>
              <a:t>&lt;&lt;</a:t>
            </a:r>
            <a:r>
              <a:rPr lang="en-US" altLang="zh-CN" sz="2000" dirty="0" err="1" smtClean="0">
                <a:ea typeface="楷体_GB2312" pitchFamily="49" charset="-122"/>
              </a:rPr>
              <a:t>cw</a:t>
            </a:r>
            <a:r>
              <a:rPr lang="zh-CN" altLang="en-US" sz="2000" dirty="0" smtClean="0">
                <a:ea typeface="楷体_GB2312" pitchFamily="49" charset="-122"/>
              </a:rPr>
              <a:t>”</a:t>
            </a:r>
            <a:r>
              <a:rPr lang="zh-CN" altLang="en-US" sz="2000" dirty="0" smtClean="0">
                <a:solidFill>
                  <a:srgbClr val="FF0000"/>
                </a:solidFill>
                <a:ea typeface="楷体_GB2312" pitchFamily="49" charset="-122"/>
              </a:rPr>
              <a:t>无法输出</a:t>
            </a:r>
            <a:r>
              <a:rPr lang="zh-CN" altLang="en-US" sz="2000" dirty="0" smtClean="0">
                <a:ea typeface="楷体_GB2312" pitchFamily="49" charset="-122"/>
              </a:rPr>
              <a:t>汉字。</a:t>
            </a:r>
            <a:endParaRPr lang="en-US" altLang="zh-CN" sz="20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4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在上面代码中，汉字输出相关的设置函数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locale </a:t>
            </a:r>
            <a:r>
              <a:rPr lang="en-US" altLang="zh-CN" dirty="0" err="1"/>
              <a:t>basic_ios</a:t>
            </a:r>
            <a:r>
              <a:rPr lang="en-US" altLang="zh-CN" dirty="0"/>
              <a:t>::imbue(</a:t>
            </a:r>
            <a:r>
              <a:rPr lang="en-US" altLang="zh-CN" dirty="0" err="1">
                <a:solidFill>
                  <a:srgbClr val="0000FF"/>
                </a:solidFill>
              </a:rPr>
              <a:t>const</a:t>
            </a:r>
            <a:r>
              <a:rPr lang="en-US" altLang="zh-CN" dirty="0"/>
              <a:t> locale&amp; _</a:t>
            </a:r>
            <a:r>
              <a:rPr lang="en-US" altLang="zh-CN" dirty="0" err="1"/>
              <a:t>Loc</a:t>
            </a:r>
            <a:r>
              <a:rPr lang="en-US" altLang="zh-CN" dirty="0"/>
              <a:t>);</a:t>
            </a:r>
          </a:p>
          <a:p>
            <a:pPr lvl="1"/>
            <a:r>
              <a:rPr lang="zh-CN" altLang="en-US" dirty="0" smtClean="0"/>
              <a:t>类</a:t>
            </a:r>
            <a:r>
              <a:rPr lang="en-US" altLang="zh-CN" dirty="0" err="1" smtClean="0"/>
              <a:t>basic_ios</a:t>
            </a:r>
            <a:r>
              <a:rPr lang="zh-CN" altLang="en-US" dirty="0" smtClean="0"/>
              <a:t>的成员函数。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zh-CN" altLang="en-US" dirty="0"/>
              <a:t>输入和输出流的当前本地系统区域设置为</a:t>
            </a:r>
            <a:r>
              <a:rPr lang="en-US" altLang="zh-CN" dirty="0"/>
              <a:t>_</a:t>
            </a:r>
            <a:r>
              <a:rPr lang="en-US" altLang="zh-CN" dirty="0" err="1"/>
              <a:t>Loc</a:t>
            </a:r>
            <a:r>
              <a:rPr lang="zh-CN" altLang="en-US" dirty="0"/>
              <a:t>，即设置国家或地区，这将决定程序所使用的当前语言编码、日期格式、数字格式等与区域有关的设置。</a:t>
            </a:r>
          </a:p>
          <a:p>
            <a:pPr lvl="1"/>
            <a:r>
              <a:rPr lang="zh-CN" altLang="en-US" dirty="0"/>
              <a:t>返回值</a:t>
            </a:r>
            <a:r>
              <a:rPr lang="en-US" altLang="zh-CN" dirty="0"/>
              <a:t>: </a:t>
            </a:r>
            <a:r>
              <a:rPr lang="zh-CN" altLang="en-US" dirty="0"/>
              <a:t>当前的区域设置，即</a:t>
            </a:r>
            <a:r>
              <a:rPr lang="en-US" altLang="zh-CN" dirty="0"/>
              <a:t>_</a:t>
            </a:r>
            <a:r>
              <a:rPr lang="en-US" altLang="zh-CN" dirty="0" err="1"/>
              <a:t>Loc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locale::locale(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char* </a:t>
            </a:r>
            <a:r>
              <a:rPr lang="en-US" altLang="zh-CN" dirty="0" err="1" smtClean="0"/>
              <a:t>std_name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类</a:t>
            </a:r>
            <a:r>
              <a:rPr lang="en-US" altLang="zh-CN" dirty="0"/>
              <a:t>locale</a:t>
            </a:r>
            <a:r>
              <a:rPr lang="zh-CN" altLang="en-US" dirty="0" smtClean="0"/>
              <a:t>的构造函数。</a:t>
            </a:r>
            <a:endParaRPr lang="en-US" altLang="zh-CN" dirty="0"/>
          </a:p>
          <a:p>
            <a:pPr lvl="1"/>
            <a:r>
              <a:rPr lang="zh-CN" altLang="en-US" dirty="0" smtClean="0"/>
              <a:t>根据字符串</a:t>
            </a:r>
            <a:r>
              <a:rPr lang="en-US" altLang="zh-CN" dirty="0" err="1" smtClean="0"/>
              <a:t>std_name</a:t>
            </a:r>
            <a:r>
              <a:rPr lang="zh-CN" altLang="en-US" dirty="0" smtClean="0"/>
              <a:t>的内容，创建</a:t>
            </a:r>
            <a:r>
              <a:rPr lang="zh-CN" altLang="en-US" dirty="0"/>
              <a:t>系统区域</a:t>
            </a:r>
            <a:r>
              <a:rPr lang="zh-CN" altLang="en-US" dirty="0" smtClean="0"/>
              <a:t>设置。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43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字符系列类型</a:t>
            </a:r>
            <a:r>
              <a:rPr lang="zh-CN" altLang="en-US" dirty="0" smtClean="0"/>
              <a:t>的赋值</a:t>
            </a:r>
            <a:r>
              <a:rPr lang="en-US" altLang="zh-CN" dirty="0" smtClean="0"/>
              <a:t>: </a:t>
            </a:r>
            <a:r>
              <a:rPr lang="zh-CN" altLang="en-US" dirty="0" smtClean="0"/>
              <a:t>整数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argv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97;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单个字符无法表达汉字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wchar_t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30495;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char16_t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c6 = 24555;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char32_t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c2 = 20048;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cout </a:t>
            </a:r>
            <a:r>
              <a:rPr lang="fr-FR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ch </a:t>
            </a:r>
            <a:r>
              <a:rPr lang="fr-FR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char\n"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cw </a:t>
            </a:r>
            <a:r>
              <a:rPr lang="fr-FR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wchar_t\n"</a:t>
            </a:r>
            <a:endParaRPr lang="fr-FR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c6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char16_t\n"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c2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char32_t\n"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wcout.imbue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chs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L": char\n"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L": 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wchar_t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\n"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</a:t>
            </a:r>
            <a:r>
              <a:rPr lang="fr-FR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c6 </a:t>
            </a:r>
            <a:r>
              <a:rPr lang="fr-FR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L": char16_t\n"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c2 </a:t>
            </a:r>
            <a:r>
              <a:rPr lang="fr-FR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L": char32_t\n"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暂停住控制台窗口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表明程序运行成功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646122" y="1368116"/>
            <a:ext cx="2057334" cy="2750931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spcBef>
                <a:spcPct val="0"/>
              </a:spcBef>
              <a:buFontTx/>
              <a:buNone/>
            </a:pPr>
            <a:r>
              <a:rPr lang="zh-CN" altLang="pt-BR" sz="20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20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20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ct val="0"/>
              </a:spcBef>
              <a:buNone/>
            </a:pPr>
            <a:r>
              <a:rPr lang="fr-FR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a: char</a:t>
            </a:r>
          </a:p>
          <a:p>
            <a:pPr marL="180000">
              <a:spcBef>
                <a:spcPct val="0"/>
              </a:spcBef>
              <a:buNone/>
            </a:pPr>
            <a:r>
              <a:rPr lang="fr-FR" altLang="zh-CN" sz="20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30495: wchar_t</a:t>
            </a:r>
          </a:p>
          <a:p>
            <a:pPr marL="180000">
              <a:spcBef>
                <a:spcPct val="0"/>
              </a:spcBef>
              <a:buNone/>
            </a:pPr>
            <a:r>
              <a:rPr lang="fr-FR" altLang="zh-CN" sz="20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24555: char16_t</a:t>
            </a:r>
          </a:p>
          <a:p>
            <a:pPr marL="180000">
              <a:spcBef>
                <a:spcPct val="0"/>
              </a:spcBef>
              <a:buNone/>
            </a:pPr>
            <a:r>
              <a:rPr lang="fr-FR" altLang="zh-CN" sz="20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20048: char32_t</a:t>
            </a:r>
          </a:p>
          <a:p>
            <a:pPr marL="180000">
              <a:spcBef>
                <a:spcPct val="0"/>
              </a:spcBef>
              <a:buNone/>
            </a:pPr>
            <a:r>
              <a:rPr lang="fr-FR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a: char</a:t>
            </a:r>
          </a:p>
          <a:p>
            <a:pPr marL="180000">
              <a:spcBef>
                <a:spcPct val="0"/>
              </a:spcBef>
              <a:buNone/>
            </a:pPr>
            <a:r>
              <a:rPr lang="zh-CN" altLang="fr-FR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真</a:t>
            </a:r>
            <a:r>
              <a:rPr lang="fr-FR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: wchar_t</a:t>
            </a:r>
          </a:p>
          <a:p>
            <a:pPr marL="180000">
              <a:spcBef>
                <a:spcPct val="0"/>
              </a:spcBef>
              <a:buNone/>
            </a:pPr>
            <a:r>
              <a:rPr lang="fr-FR" altLang="zh-CN" sz="20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24,555: char16_t</a:t>
            </a:r>
          </a:p>
          <a:p>
            <a:pPr marL="180000">
              <a:spcBef>
                <a:spcPct val="0"/>
              </a:spcBef>
              <a:buNone/>
            </a:pPr>
            <a:r>
              <a:rPr lang="fr-FR" altLang="zh-CN" sz="20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20,048: char32_t</a:t>
            </a:r>
            <a:endParaRPr lang="en-US" altLang="zh-CN" sz="2000" dirty="0">
              <a:solidFill>
                <a:srgbClr val="FF00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3546088" y="3189250"/>
            <a:ext cx="2999677" cy="735980"/>
          </a:xfrm>
          <a:prstGeom prst="borderCallout2">
            <a:avLst>
              <a:gd name="adj1" fmla="val 16872"/>
              <a:gd name="adj2" fmla="val -240"/>
              <a:gd name="adj3" fmla="val 16780"/>
              <a:gd name="adj4" fmla="val -4669"/>
              <a:gd name="adj5" fmla="val 16170"/>
              <a:gd name="adj6" fmla="val -6943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ea typeface="楷体_GB2312" pitchFamily="49" charset="-122"/>
              </a:rPr>
              <a:t>这些整数不能超出这些字符系列类型的取值范围。</a:t>
            </a:r>
            <a:endParaRPr lang="en-US" altLang="zh-CN" sz="20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2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本章总体纲要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0" y="1457325"/>
            <a:ext cx="6015038" cy="4899026"/>
          </a:xfrm>
        </p:spPr>
        <p:txBody>
          <a:bodyPr>
            <a:normAutofit/>
          </a:bodyPr>
          <a:lstStyle/>
          <a:p>
            <a:r>
              <a:rPr lang="zh-CN" altLang="en-US" dirty="0"/>
              <a:t>字符系列类型</a:t>
            </a:r>
          </a:p>
          <a:p>
            <a:r>
              <a:rPr lang="zh-CN" altLang="en-US" dirty="0"/>
              <a:t>字符数组形式的字符串</a:t>
            </a:r>
          </a:p>
          <a:p>
            <a:r>
              <a:rPr lang="zh-CN" altLang="en-US" dirty="0"/>
              <a:t>字符串类</a:t>
            </a:r>
          </a:p>
          <a:p>
            <a:r>
              <a:rPr lang="zh-CN" altLang="en-US" dirty="0"/>
              <a:t>超长整数案例</a:t>
            </a:r>
          </a:p>
          <a:p>
            <a:r>
              <a:rPr lang="zh-CN" altLang="en-US" dirty="0" smtClean="0"/>
              <a:t>复习</a:t>
            </a:r>
            <a:endParaRPr lang="en-US" altLang="zh-CN" dirty="0" smtClean="0"/>
          </a:p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31775" y="3505200"/>
          <a:ext cx="1978025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剪辑" r:id="rId4" imgW="2309813" imgH="3176588" progId="MS_ClipArt_Gallery.2">
                  <p:embed/>
                </p:oleObj>
              </mc:Choice>
              <mc:Fallback>
                <p:oleObj name="剪辑" r:id="rId4" imgW="2309813" imgH="317658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505200"/>
                        <a:ext cx="1978025" cy="2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209800" y="2114899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164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字符串字面常量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字符串字面常量的程序代码格式为</a:t>
            </a:r>
          </a:p>
          <a:p>
            <a:pPr marL="311400" lvl="1" indent="0">
              <a:buNone/>
            </a:pPr>
            <a:r>
              <a:rPr lang="zh-CN" altLang="en-US" i="1" dirty="0">
                <a:solidFill>
                  <a:srgbClr val="0000FF"/>
                </a:solidFill>
              </a:rPr>
              <a:t>前缀部分</a:t>
            </a:r>
            <a:r>
              <a:rPr lang="zh-CN" altLang="en-US" i="1" dirty="0">
                <a:solidFill>
                  <a:srgbClr val="960032"/>
                </a:solidFill>
              </a:rPr>
              <a:t>核心部分</a:t>
            </a:r>
          </a:p>
          <a:p>
            <a:pPr marL="311400" lvl="1" indent="0">
              <a:buNone/>
            </a:pPr>
            <a:r>
              <a:rPr lang="zh-CN" altLang="en-US" dirty="0"/>
              <a:t>即字符串字面常量由前缀部分与核心部分组成。</a:t>
            </a:r>
            <a:endParaRPr lang="en-US" altLang="zh-CN" dirty="0"/>
          </a:p>
          <a:p>
            <a:pPr lvl="1"/>
            <a:r>
              <a:rPr lang="zh-CN" altLang="en-US" dirty="0"/>
              <a:t>其中</a:t>
            </a:r>
            <a:r>
              <a:rPr lang="zh-CN" altLang="en-US" dirty="0">
                <a:solidFill>
                  <a:srgbClr val="0000FF"/>
                </a:solidFill>
              </a:rPr>
              <a:t>前缀</a:t>
            </a:r>
            <a:r>
              <a:rPr lang="zh-CN" altLang="en-US" dirty="0" smtClean="0">
                <a:solidFill>
                  <a:srgbClr val="0000FF"/>
                </a:solidFill>
              </a:rPr>
              <a:t>部分</a:t>
            </a:r>
            <a:r>
              <a:rPr lang="zh-CN" altLang="en-US" dirty="0" smtClean="0"/>
              <a:t>用来</a:t>
            </a:r>
            <a:r>
              <a:rPr lang="zh-CN" altLang="en-US" dirty="0"/>
              <a:t>指明字面常量的具体数据类型。</a:t>
            </a:r>
            <a:endParaRPr lang="en-US" altLang="zh-CN" dirty="0"/>
          </a:p>
          <a:p>
            <a:pPr lvl="1"/>
            <a:r>
              <a:rPr lang="zh-CN" altLang="en-US" dirty="0"/>
              <a:t>其中</a:t>
            </a:r>
            <a:r>
              <a:rPr lang="zh-CN" altLang="en-US" dirty="0">
                <a:solidFill>
                  <a:srgbClr val="960032"/>
                </a:solidFill>
              </a:rPr>
              <a:t>核心部分</a:t>
            </a:r>
            <a:r>
              <a:rPr lang="zh-CN" altLang="en-US" dirty="0"/>
              <a:t>用来指明该字面常量的</a:t>
            </a:r>
            <a:r>
              <a:rPr lang="zh-CN" altLang="en-US" dirty="0" smtClean="0"/>
              <a:t>具体内容。</a:t>
            </a:r>
            <a:endParaRPr lang="en-US" altLang="zh-CN" dirty="0"/>
          </a:p>
          <a:p>
            <a:r>
              <a:rPr lang="zh-CN" altLang="en-US" dirty="0"/>
              <a:t>前缀部分及其含义如下</a:t>
            </a:r>
            <a:r>
              <a:rPr lang="en-US" altLang="zh-CN" dirty="0"/>
              <a:t>:</a:t>
            </a:r>
          </a:p>
          <a:p>
            <a:pPr marL="270000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）如果</a:t>
            </a:r>
            <a:r>
              <a:rPr lang="zh-CN" altLang="en-US" dirty="0"/>
              <a:t>前缀部分为空，则该字面常量是</a:t>
            </a:r>
            <a:r>
              <a:rPr lang="en-US" altLang="zh-CN" dirty="0">
                <a:solidFill>
                  <a:srgbClr val="0000FF"/>
                </a:solidFill>
              </a:rPr>
              <a:t>char</a:t>
            </a:r>
            <a:r>
              <a:rPr lang="zh-CN" altLang="en-US" dirty="0"/>
              <a:t>类型字符串字面常量，</a:t>
            </a:r>
            <a:endParaRPr lang="en-US" altLang="zh-CN" dirty="0"/>
          </a:p>
          <a:p>
            <a:pPr marL="892050" lvl="3" indent="0">
              <a:buNone/>
            </a:pPr>
            <a:r>
              <a:rPr lang="zh-CN" altLang="en-US" dirty="0"/>
              <a:t> 例如</a:t>
            </a:r>
            <a:r>
              <a:rPr lang="en-US" altLang="zh-CN" dirty="0"/>
              <a:t>: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/>
              <a:t>*</a:t>
            </a:r>
            <a:r>
              <a:rPr lang="en-US" altLang="zh-CN" dirty="0" err="1"/>
              <a:t>cs</a:t>
            </a:r>
            <a:r>
              <a:rPr lang="en-US" altLang="zh-CN" dirty="0"/>
              <a:t> = "string";</a:t>
            </a:r>
          </a:p>
          <a:p>
            <a:pPr marL="803275" lvl="1" indent="-534988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如果前缀部分</a:t>
            </a:r>
            <a:r>
              <a:rPr lang="zh-CN" altLang="en-US" dirty="0" smtClean="0"/>
              <a:t>为</a:t>
            </a:r>
            <a:r>
              <a:rPr lang="en-US" altLang="zh-CN" dirty="0"/>
              <a:t>u8</a:t>
            </a:r>
            <a:r>
              <a:rPr lang="zh-CN" altLang="en-US" dirty="0" smtClean="0"/>
              <a:t>，</a:t>
            </a:r>
            <a:r>
              <a:rPr lang="zh-CN" altLang="en-US" dirty="0"/>
              <a:t>则该字面常量是遵循</a:t>
            </a:r>
            <a:r>
              <a:rPr lang="en-US" altLang="zh-CN" dirty="0"/>
              <a:t>UTF-8</a:t>
            </a:r>
            <a:r>
              <a:rPr lang="zh-CN" altLang="en-US" dirty="0" smtClean="0"/>
              <a:t>标准并采用</a:t>
            </a:r>
            <a:r>
              <a:rPr lang="en-US" altLang="zh-CN" dirty="0"/>
              <a:t>UTF-8</a:t>
            </a:r>
            <a:r>
              <a:rPr lang="zh-CN" altLang="en-US" dirty="0" smtClean="0"/>
              <a:t>字符集的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zh-CN" altLang="en-US" dirty="0"/>
              <a:t>类型字符串字面常量，</a:t>
            </a:r>
            <a:endParaRPr lang="en-US" altLang="zh-CN" dirty="0"/>
          </a:p>
          <a:p>
            <a:pPr marL="892050" lvl="3" indent="0">
              <a:buNone/>
            </a:pPr>
            <a:r>
              <a:rPr lang="zh-CN" altLang="en-US" dirty="0"/>
              <a:t> 例如</a:t>
            </a:r>
            <a:r>
              <a:rPr lang="en-US" altLang="zh-CN" dirty="0"/>
              <a:t>: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/>
              <a:t>*csu8 = u8"string</a:t>
            </a:r>
            <a:r>
              <a:rPr lang="en-US" altLang="zh-CN" dirty="0" smtClean="0"/>
              <a:t>"</a:t>
            </a:r>
            <a:r>
              <a:rPr lang="en-US" altLang="zh-CN" dirty="0"/>
              <a:t>; </a:t>
            </a:r>
          </a:p>
          <a:p>
            <a:pPr marL="270000" lvl="1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 </a:t>
            </a:r>
            <a:r>
              <a:rPr lang="zh-CN" altLang="en-US" dirty="0"/>
              <a:t>如果前缀部分为字母</a:t>
            </a:r>
            <a:r>
              <a:rPr lang="en-US" altLang="zh-CN" dirty="0"/>
              <a:t>L</a:t>
            </a:r>
            <a:r>
              <a:rPr lang="zh-CN" altLang="en-US" dirty="0"/>
              <a:t>，则该字面常量是</a:t>
            </a:r>
            <a:r>
              <a:rPr lang="en-US" altLang="zh-CN" dirty="0" err="1">
                <a:solidFill>
                  <a:srgbClr val="0000FF"/>
                </a:solidFill>
              </a:rPr>
              <a:t>wchar_t</a:t>
            </a:r>
            <a:r>
              <a:rPr lang="zh-CN" altLang="en-US" dirty="0"/>
              <a:t>类型字符串字面常量，</a:t>
            </a:r>
            <a:endParaRPr lang="en-US" altLang="zh-CN" dirty="0"/>
          </a:p>
          <a:p>
            <a:pPr marL="892050" lvl="3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例如</a:t>
            </a:r>
            <a:r>
              <a:rPr lang="en-US" altLang="zh-CN" dirty="0"/>
              <a:t>: </a:t>
            </a:r>
            <a:r>
              <a:rPr lang="en-US" altLang="zh-CN" dirty="0" err="1">
                <a:solidFill>
                  <a:srgbClr val="0000FF"/>
                </a:solidFill>
              </a:rPr>
              <a:t>wchar_t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*</a:t>
            </a:r>
            <a:r>
              <a:rPr lang="en-US" altLang="zh-CN" dirty="0" err="1"/>
              <a:t>csw</a:t>
            </a:r>
            <a:r>
              <a:rPr lang="en-US" altLang="zh-CN" dirty="0"/>
              <a:t> = </a:t>
            </a:r>
            <a:r>
              <a:rPr lang="en-US" altLang="zh-CN" dirty="0" err="1"/>
              <a:t>L"string</a:t>
            </a:r>
            <a:r>
              <a:rPr lang="en-US" altLang="zh-CN" dirty="0"/>
              <a:t>"; </a:t>
            </a:r>
            <a:endParaRPr lang="zh-CN" altLang="en-US" dirty="0" smtClean="0"/>
          </a:p>
          <a:p>
            <a:pPr marL="270000" lvl="1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如果前缀部分为字母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，则该字面常量是</a:t>
            </a:r>
            <a:r>
              <a:rPr lang="en-US" altLang="zh-CN" dirty="0" smtClean="0">
                <a:solidFill>
                  <a:srgbClr val="0000FF"/>
                </a:solidFill>
              </a:rPr>
              <a:t>char16_t</a:t>
            </a:r>
            <a:r>
              <a:rPr lang="zh-CN" altLang="en-US" dirty="0" smtClean="0"/>
              <a:t>类型字符串字面常量，</a:t>
            </a:r>
            <a:endParaRPr lang="en-US" altLang="zh-CN" dirty="0" smtClean="0"/>
          </a:p>
          <a:p>
            <a:pPr marL="892050" lvl="3" indent="0">
              <a:buNone/>
            </a:pPr>
            <a:r>
              <a:rPr lang="en-US" altLang="zh-CN" dirty="0" smtClean="0"/>
              <a:t> </a:t>
            </a:r>
            <a:r>
              <a:rPr lang="zh-CN" altLang="en-US" dirty="0"/>
              <a:t>例如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00FF"/>
                </a:solidFill>
              </a:rPr>
              <a:t>char16_t</a:t>
            </a:r>
            <a:r>
              <a:rPr lang="en-US" altLang="zh-CN" dirty="0"/>
              <a:t> *cs16 = </a:t>
            </a:r>
            <a:r>
              <a:rPr lang="en-US" altLang="zh-CN" dirty="0" err="1"/>
              <a:t>u"string</a:t>
            </a:r>
            <a:r>
              <a:rPr lang="en-US" altLang="zh-CN" dirty="0" smtClean="0"/>
              <a:t>";</a:t>
            </a:r>
            <a:endParaRPr lang="en-US" altLang="zh-CN" dirty="0"/>
          </a:p>
          <a:p>
            <a:pPr marL="270000" lvl="1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 </a:t>
            </a:r>
            <a:r>
              <a:rPr lang="zh-CN" altLang="en-US" dirty="0"/>
              <a:t>如果前缀部分为字母</a:t>
            </a:r>
            <a:r>
              <a:rPr lang="en-US" altLang="zh-CN" dirty="0"/>
              <a:t>U</a:t>
            </a:r>
            <a:r>
              <a:rPr lang="zh-CN" altLang="en-US" dirty="0"/>
              <a:t>，则该字面常量是</a:t>
            </a:r>
            <a:r>
              <a:rPr lang="en-US" altLang="zh-CN" dirty="0">
                <a:solidFill>
                  <a:srgbClr val="0000FF"/>
                </a:solidFill>
              </a:rPr>
              <a:t>char32_t</a:t>
            </a:r>
            <a:r>
              <a:rPr lang="zh-CN" altLang="en-US" dirty="0" smtClean="0"/>
              <a:t>类型</a:t>
            </a:r>
            <a:r>
              <a:rPr lang="zh-CN" altLang="en-US" dirty="0"/>
              <a:t>字符串字面常量</a:t>
            </a:r>
            <a:r>
              <a:rPr lang="zh-CN" altLang="en-US" dirty="0" smtClean="0"/>
              <a:t>，</a:t>
            </a:r>
            <a:endParaRPr lang="en-US" altLang="zh-CN" dirty="0"/>
          </a:p>
          <a:p>
            <a:pPr marL="892050" lvl="3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例如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00FF"/>
                </a:solidFill>
              </a:rPr>
              <a:t>char32_t</a:t>
            </a:r>
            <a:r>
              <a:rPr lang="en-US" altLang="zh-CN" dirty="0"/>
              <a:t> *cs32 = </a:t>
            </a:r>
            <a:r>
              <a:rPr lang="en-US" altLang="zh-CN" dirty="0" err="1"/>
              <a:t>U"string</a:t>
            </a:r>
            <a:r>
              <a:rPr lang="en-US" altLang="zh-CN" dirty="0"/>
              <a:t>";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字符串输出</a:t>
            </a:r>
            <a:r>
              <a:rPr lang="en-US" altLang="zh-CN" dirty="0" smtClean="0"/>
              <a:t>: </a:t>
            </a:r>
            <a:r>
              <a:rPr lang="zh-CN" altLang="en-US" dirty="0" smtClean="0"/>
              <a:t>英文字符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117" y="1457325"/>
            <a:ext cx="8525921" cy="4899026"/>
          </a:xfrm>
        </p:spPr>
        <p:txBody>
          <a:bodyPr>
            <a:noAutofit/>
          </a:bodyPr>
          <a:lstStyle/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argv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"string"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*pc8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u8"string"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wchar_t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L"string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char16_t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*pc6 = 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u"string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char32_t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*pc2 = 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U"string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pch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char\n"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pc8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char UTF-8\n"</a:t>
            </a:r>
            <a:endParaRPr lang="en-US" altLang="zh-CN" sz="1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wchar_t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\n"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pc6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char16_t\n"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pc2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char32_t\n"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wcout.imbue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chs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char\n"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pc8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char UTF-8\n"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wchar_t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\n"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pc6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char16_t\n"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pc2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char32_t\n"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暂停住控制台窗口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表明程序运行成功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048039" y="1372724"/>
            <a:ext cx="2860217" cy="2797832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zh-CN" altLang="pt-BR" sz="18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18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18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fr-FR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string: char</a:t>
            </a:r>
          </a:p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fr-FR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string: char UTF-8</a:t>
            </a:r>
          </a:p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fr-FR" altLang="zh-CN" sz="18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00C51C94: wchar_t</a:t>
            </a:r>
          </a:p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fr-FR" altLang="zh-CN" sz="18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00C51CA4: char16_t</a:t>
            </a:r>
          </a:p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fr-FR" altLang="zh-CN" sz="18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00C51CB4: char32_t</a:t>
            </a:r>
          </a:p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fr-FR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string: char</a:t>
            </a:r>
          </a:p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fr-FR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string: char UTF-8</a:t>
            </a:r>
          </a:p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fr-FR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string: wchar_t</a:t>
            </a:r>
          </a:p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fr-FR" altLang="zh-CN" sz="18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00,C51,CA4: char16_t</a:t>
            </a:r>
          </a:p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fr-FR" altLang="zh-CN" sz="18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00,C51,CB4: char32_t</a:t>
            </a:r>
          </a:p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请按任意键继续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69435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219A-EC9F-4AD0-8836-930323F9B309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373566" y="522593"/>
            <a:ext cx="5798634" cy="6905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下面程序是否有误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?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如果没有，输出什么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?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986883" y="1019579"/>
            <a:ext cx="151656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错误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2998516" y="1019579"/>
            <a:ext cx="151656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v[0]=1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5150701" y="1019579"/>
            <a:ext cx="151656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v[0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]=2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7162334" y="1019579"/>
            <a:ext cx="151656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以上都不对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40020" y="1161048"/>
            <a:ext cx="360000" cy="36000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584734" y="1161048"/>
            <a:ext cx="360000" cy="36000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4703838" y="1161048"/>
            <a:ext cx="360000" cy="36000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6748552" y="1161048"/>
            <a:ext cx="360000" cy="36000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圆角矩形 16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677665" y="1920862"/>
            <a:ext cx="4298334" cy="4026218"/>
          </a:xfrm>
          <a:prstGeom prst="rect">
            <a:avLst/>
          </a:prstGeom>
          <a:ln w="38100">
            <a:solidFill>
              <a:srgbClr val="FF3300"/>
            </a:solidFill>
          </a:ln>
        </p:spPr>
        <p:txBody>
          <a:bodyPr>
            <a:no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 dirty="0" smtClean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 dirty="0" smtClean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195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 dirty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&lt;vector&gt;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argc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v;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v.push_back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(1);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v.push_back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(2);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"v[0]="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v[0];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</a:t>
            </a:r>
            <a:r>
              <a:rPr lang="en-US" altLang="zh-CN" sz="20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</a:p>
        </p:txBody>
      </p:sp>
      <p:grpSp>
        <p:nvGrpSpPr>
          <p:cNvPr id="22" name="组合 21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8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1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081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字符串输出</a:t>
            </a:r>
            <a:r>
              <a:rPr lang="en-US" altLang="zh-CN" dirty="0" smtClean="0"/>
              <a:t>: </a:t>
            </a:r>
            <a:r>
              <a:rPr lang="zh-CN" altLang="en-US" dirty="0" smtClean="0"/>
              <a:t>汉字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117" y="1457325"/>
            <a:ext cx="8525921" cy="4899026"/>
          </a:xfrm>
        </p:spPr>
        <p:txBody>
          <a:bodyPr>
            <a:noAutofit/>
          </a:bodyPr>
          <a:lstStyle/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学习快乐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*pc8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u8"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学习快乐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wchar_t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学习快乐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char16_t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*pc6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学习快乐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char32_t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*pc2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学习快乐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char\n"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pc8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char UTF-8\n"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wchar_t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\n"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pc6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char16_t\n"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pc2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char32_t\n"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wcout.imbue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chs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char\n"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pc8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char UTF-8\n"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wchar_t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\n"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pc6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char16_t\n"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pc2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char32_t\n"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暂停住控制台窗口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表明程序运行成功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631367" y="1038190"/>
            <a:ext cx="3276890" cy="2797832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zh-CN" altLang="pt-BR" sz="18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18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18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学习快乐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!: </a:t>
            </a:r>
            <a:r>
              <a:rPr lang="fr-FR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char</a:t>
            </a:r>
          </a:p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瀛</a:t>
            </a:r>
            <a:r>
              <a:rPr lang="en-US" altLang="zh-CN" sz="18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︿</a:t>
            </a:r>
            <a:r>
              <a:rPr lang="zh-CN" altLang="en-US" sz="18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範蹇箰</a:t>
            </a:r>
            <a:r>
              <a:rPr lang="en-US" altLang="zh-CN" sz="18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!: </a:t>
            </a:r>
            <a:r>
              <a:rPr lang="fr-FR" altLang="zh-CN" sz="18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char UTF-8</a:t>
            </a:r>
          </a:p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fr-FR" altLang="zh-CN" sz="18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01141CA8: wchar_t</a:t>
            </a:r>
          </a:p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fr-FR" altLang="zh-CN" sz="18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01141CB8: char16_t</a:t>
            </a:r>
          </a:p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fr-FR" altLang="zh-CN" sz="18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01141CC8: char32_t</a:t>
            </a:r>
          </a:p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fr-FR" altLang="zh-CN" sz="18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!: char</a:t>
            </a:r>
          </a:p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fr-FR" altLang="zh-CN" sz="18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!: char UTF-8</a:t>
            </a:r>
          </a:p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学习快乐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!: </a:t>
            </a:r>
            <a:r>
              <a:rPr lang="fr-FR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wchar_t</a:t>
            </a:r>
          </a:p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fr-FR" altLang="zh-CN" sz="18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01,141,CB8: char16_t</a:t>
            </a:r>
          </a:p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fr-FR" altLang="zh-CN" sz="18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01,141,CC8: char32_t</a:t>
            </a:r>
          </a:p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请按任意键继续</a:t>
            </a:r>
            <a:r>
              <a:rPr lang="en-US" altLang="zh-CN" sz="18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35183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7"/>
            <a:ext cx="9144000" cy="47632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将多字节字符串转换为宽字符字符串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MultiByteToWideChar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967" y="542921"/>
            <a:ext cx="8865218" cy="580402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zh-CN" altLang="en-US" sz="2000" dirty="0"/>
              <a:t>声明</a:t>
            </a:r>
            <a:r>
              <a:rPr lang="en-US" altLang="zh-CN" sz="2000" dirty="0" smtClean="0"/>
              <a:t>: </a:t>
            </a: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MultiByteToWideChar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CodePage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DWORD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dwFlags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LPCSTR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lpMultiByteStr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cbMultiByte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LPWSTR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lpWideCharStr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cchWideChar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2000" dirty="0"/>
          </a:p>
          <a:p>
            <a:pPr>
              <a:spcBef>
                <a:spcPts val="400"/>
              </a:spcBef>
            </a:pPr>
            <a:r>
              <a:rPr lang="zh-CN" altLang="en-US" sz="2000" dirty="0"/>
              <a:t>参数</a:t>
            </a:r>
            <a:r>
              <a:rPr lang="en-US" altLang="zh-CN" sz="2000" dirty="0"/>
              <a:t>:</a:t>
            </a:r>
          </a:p>
          <a:p>
            <a:pPr marL="623888" lvl="1" indent="-354013">
              <a:spcBef>
                <a:spcPts val="400"/>
              </a:spcBef>
              <a:buFont typeface="+mj-ea"/>
              <a:buAutoNum type="circleNumDbPlain"/>
            </a:pPr>
            <a:r>
              <a:rPr lang="en-US" altLang="zh-CN" sz="1800" dirty="0" err="1" smtClean="0"/>
              <a:t>CodePage</a:t>
            </a:r>
            <a:r>
              <a:rPr lang="en-US" altLang="zh-CN" sz="1800" dirty="0"/>
              <a:t>: </a:t>
            </a:r>
            <a:r>
              <a:rPr lang="zh-CN" altLang="en-US" sz="1800" dirty="0"/>
              <a:t>指定具体</a:t>
            </a:r>
            <a:r>
              <a:rPr lang="zh-CN" altLang="en-US" sz="1800" dirty="0" smtClean="0"/>
              <a:t>的字符集</a:t>
            </a:r>
            <a:r>
              <a:rPr lang="zh-CN" altLang="en-US" sz="1800" dirty="0"/>
              <a:t>。这里要求必须是在当前操作系统中已经安装且有效的字符集</a:t>
            </a:r>
            <a:r>
              <a:rPr lang="zh-CN" altLang="en-US" sz="1800" dirty="0" smtClean="0"/>
              <a:t>。具体见下一页。</a:t>
            </a:r>
            <a:endParaRPr lang="zh-CN" altLang="en-US" sz="1800" dirty="0"/>
          </a:p>
          <a:p>
            <a:pPr marL="623888" lvl="1" indent="-354013">
              <a:spcBef>
                <a:spcPts val="400"/>
              </a:spcBef>
              <a:buFont typeface="+mj-ea"/>
              <a:buAutoNum type="circleNumDbPlain"/>
            </a:pPr>
            <a:r>
              <a:rPr lang="en-US" altLang="zh-CN" sz="1800" dirty="0" err="1" smtClean="0"/>
              <a:t>dwFlags</a:t>
            </a:r>
            <a:r>
              <a:rPr lang="en-US" altLang="zh-CN" sz="1800" dirty="0"/>
              <a:t>: </a:t>
            </a:r>
            <a:r>
              <a:rPr lang="zh-CN" altLang="en-US" sz="1800" dirty="0"/>
              <a:t>指定具体的字符转换方式</a:t>
            </a:r>
            <a:r>
              <a:rPr lang="zh-CN" altLang="en-US" sz="1800" dirty="0" smtClean="0"/>
              <a:t>。</a:t>
            </a:r>
            <a:r>
              <a:rPr lang="zh-CN" altLang="en-US" sz="1800" dirty="0"/>
              <a:t>具体见</a:t>
            </a:r>
            <a:r>
              <a:rPr lang="zh-CN" altLang="en-US" sz="1800" dirty="0" smtClean="0"/>
              <a:t>下下一页</a:t>
            </a:r>
            <a:r>
              <a:rPr lang="zh-CN" altLang="en-US" sz="1800" dirty="0"/>
              <a:t>。</a:t>
            </a:r>
          </a:p>
          <a:p>
            <a:pPr marL="623888" lvl="1" indent="-354013">
              <a:spcBef>
                <a:spcPts val="400"/>
              </a:spcBef>
              <a:buFont typeface="+mj-ea"/>
              <a:buAutoNum type="circleNumDbPlain"/>
            </a:pPr>
            <a:r>
              <a:rPr lang="en-US" altLang="zh-CN" sz="1800" dirty="0" err="1" smtClean="0"/>
              <a:t>lpMultiByteStr</a:t>
            </a:r>
            <a:r>
              <a:rPr lang="en-US" altLang="zh-CN" sz="1800" dirty="0"/>
              <a:t>: </a:t>
            </a:r>
            <a:r>
              <a:rPr lang="zh-CN" altLang="en-US" sz="1800" dirty="0"/>
              <a:t>指定待转换的字符串。</a:t>
            </a:r>
          </a:p>
          <a:p>
            <a:pPr marL="623888" lvl="1" indent="-354013">
              <a:spcBef>
                <a:spcPts val="400"/>
              </a:spcBef>
              <a:buFont typeface="+mj-ea"/>
              <a:buAutoNum type="circleNumDbPlain"/>
            </a:pPr>
            <a:r>
              <a:rPr lang="en-US" altLang="zh-CN" sz="1800" dirty="0" err="1" smtClean="0"/>
              <a:t>cbMultiByte</a:t>
            </a:r>
            <a:r>
              <a:rPr lang="en-US" altLang="zh-CN" sz="1800" dirty="0"/>
              <a:t>: </a:t>
            </a:r>
            <a:r>
              <a:rPr lang="zh-CN" altLang="en-US" sz="1800" dirty="0"/>
              <a:t>指定待转换的字符个数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893513" lvl="2" indent="-354013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zh-CN" altLang="en-US" sz="1700" dirty="0" smtClean="0"/>
              <a:t>如果</a:t>
            </a:r>
            <a:r>
              <a:rPr lang="zh-CN" altLang="en-US" sz="1700" dirty="0"/>
              <a:t>为</a:t>
            </a:r>
            <a:r>
              <a:rPr lang="en-US" altLang="zh-CN" sz="1700" dirty="0"/>
              <a:t>0</a:t>
            </a:r>
            <a:r>
              <a:rPr lang="zh-CN" altLang="en-US" sz="1700" dirty="0"/>
              <a:t>，则本函数直接失败返回</a:t>
            </a:r>
            <a:r>
              <a:rPr lang="zh-CN" altLang="en-US" sz="1700" dirty="0" smtClean="0"/>
              <a:t>；</a:t>
            </a:r>
            <a:endParaRPr lang="en-US" altLang="zh-CN" sz="1700" dirty="0" smtClean="0"/>
          </a:p>
          <a:p>
            <a:pPr marL="893513" lvl="2" indent="-354013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zh-CN" altLang="en-US" sz="1700" dirty="0" smtClean="0"/>
              <a:t>如果</a:t>
            </a:r>
            <a:r>
              <a:rPr lang="zh-CN" altLang="en-US" sz="1700" dirty="0"/>
              <a:t>为</a:t>
            </a:r>
            <a:r>
              <a:rPr lang="en-US" altLang="zh-CN" sz="1700" dirty="0"/>
              <a:t>-1</a:t>
            </a:r>
            <a:r>
              <a:rPr lang="zh-CN" altLang="en-US" sz="1700" dirty="0"/>
              <a:t>，则要求待转换的字符串</a:t>
            </a:r>
            <a:r>
              <a:rPr lang="en-US" altLang="zh-CN" sz="1700" dirty="0" err="1"/>
              <a:t>lpMultiByteStr</a:t>
            </a:r>
            <a:r>
              <a:rPr lang="zh-CN" altLang="en-US" sz="1700" dirty="0"/>
              <a:t>必须是一个以</a:t>
            </a:r>
            <a:r>
              <a:rPr lang="en-US" altLang="zh-CN" sz="1700" dirty="0"/>
              <a:t>0</a:t>
            </a:r>
            <a:r>
              <a:rPr lang="zh-CN" altLang="en-US" sz="1700" dirty="0"/>
              <a:t>结尾的字符串</a:t>
            </a:r>
            <a:r>
              <a:rPr lang="zh-CN" altLang="en-US" sz="1700" dirty="0" smtClean="0"/>
              <a:t>。</a:t>
            </a:r>
            <a:endParaRPr lang="en-US" altLang="zh-CN" sz="1700" dirty="0" smtClean="0"/>
          </a:p>
          <a:p>
            <a:pPr marL="893513" lvl="2" indent="-354013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zh-CN" altLang="en-US" sz="1700" dirty="0" smtClean="0"/>
              <a:t>如果</a:t>
            </a:r>
            <a:r>
              <a:rPr lang="zh-CN" altLang="en-US" sz="1700" dirty="0"/>
              <a:t>为正整数，则只转换</a:t>
            </a:r>
            <a:r>
              <a:rPr lang="en-US" altLang="zh-CN" sz="1700" dirty="0" err="1"/>
              <a:t>cbMultiByte</a:t>
            </a:r>
            <a:r>
              <a:rPr lang="zh-CN" altLang="en-US" sz="1700" dirty="0"/>
              <a:t>个字符；这时，如果前</a:t>
            </a:r>
            <a:r>
              <a:rPr lang="en-US" altLang="zh-CN" sz="1700" dirty="0" err="1"/>
              <a:t>cbMultiByte</a:t>
            </a:r>
            <a:r>
              <a:rPr lang="zh-CN" altLang="en-US" sz="1700" dirty="0"/>
              <a:t>个字符不含字符串的结束标志字符</a:t>
            </a:r>
            <a:r>
              <a:rPr lang="en-US" altLang="zh-CN" sz="1700" dirty="0"/>
              <a:t>0</a:t>
            </a:r>
            <a:r>
              <a:rPr lang="zh-CN" altLang="en-US" sz="1700" dirty="0"/>
              <a:t>，则转换的结果字符串也不会含有结束标志字符</a:t>
            </a:r>
            <a:r>
              <a:rPr lang="en-US" altLang="zh-CN" sz="1700" dirty="0"/>
              <a:t>0</a:t>
            </a:r>
            <a:r>
              <a:rPr lang="zh-CN" altLang="en-US" sz="1700" dirty="0"/>
              <a:t>。</a:t>
            </a:r>
          </a:p>
          <a:p>
            <a:pPr marL="623888" lvl="1" indent="-354013">
              <a:spcBef>
                <a:spcPts val="400"/>
              </a:spcBef>
              <a:buFont typeface="+mj-ea"/>
              <a:buAutoNum type="circleNumDbPlain"/>
            </a:pPr>
            <a:r>
              <a:rPr lang="en-US" altLang="zh-CN" sz="1800" dirty="0" err="1" smtClean="0"/>
              <a:t>lpWideCharStr</a:t>
            </a:r>
            <a:r>
              <a:rPr lang="en-US" altLang="zh-CN" sz="1800" dirty="0"/>
              <a:t>: </a:t>
            </a:r>
            <a:r>
              <a:rPr lang="zh-CN" altLang="en-US" sz="1800" dirty="0"/>
              <a:t>是宽字符串指针，</a:t>
            </a:r>
            <a:r>
              <a:rPr lang="zh-CN" altLang="en-US" sz="1800" dirty="0" smtClean="0"/>
              <a:t>指向待接收</a:t>
            </a:r>
            <a:r>
              <a:rPr lang="zh-CN" altLang="en-US" sz="1800" dirty="0"/>
              <a:t>转换后得到的宽字符串的内存空间。</a:t>
            </a:r>
          </a:p>
          <a:p>
            <a:pPr marL="623888" lvl="1" indent="-354013">
              <a:spcBef>
                <a:spcPts val="400"/>
              </a:spcBef>
              <a:buFont typeface="+mj-ea"/>
              <a:buAutoNum type="circleNumDbPlain"/>
            </a:pPr>
            <a:r>
              <a:rPr lang="en-US" altLang="zh-CN" sz="1800" dirty="0" err="1" smtClean="0"/>
              <a:t>cchWideChar</a:t>
            </a:r>
            <a:r>
              <a:rPr lang="en-US" altLang="zh-CN" sz="1800" dirty="0"/>
              <a:t>: </a:t>
            </a:r>
            <a:r>
              <a:rPr lang="zh-CN" altLang="en-US" sz="1800" dirty="0"/>
              <a:t>指定待接收宽字符串的内存空间的大小。这个内存空间大小包含了字符串的结束标志字符</a:t>
            </a:r>
            <a:r>
              <a:rPr lang="en-US" altLang="zh-CN" sz="1800" dirty="0"/>
              <a:t>0</a:t>
            </a:r>
            <a:r>
              <a:rPr lang="zh-CN" altLang="en-US" sz="1800" dirty="0"/>
              <a:t>。如果</a:t>
            </a:r>
            <a:r>
              <a:rPr lang="en-US" altLang="zh-CN" sz="1800" dirty="0" err="1"/>
              <a:t>cchWideChar</a:t>
            </a:r>
            <a:r>
              <a:rPr lang="zh-CN" altLang="en-US" sz="1800" dirty="0"/>
              <a:t>为</a:t>
            </a:r>
            <a:r>
              <a:rPr lang="en-US" altLang="zh-CN" sz="1800" dirty="0"/>
              <a:t>0</a:t>
            </a:r>
            <a:r>
              <a:rPr lang="zh-CN" altLang="en-US" sz="1800" dirty="0"/>
              <a:t>，则允许</a:t>
            </a:r>
            <a:r>
              <a:rPr lang="en-US" altLang="zh-CN" sz="1800" dirty="0" err="1"/>
              <a:t>lpWideCharStr</a:t>
            </a:r>
            <a:r>
              <a:rPr lang="zh-CN" altLang="en-US" sz="1800" dirty="0"/>
              <a:t>为</a:t>
            </a:r>
            <a:r>
              <a:rPr lang="en-US" altLang="zh-CN" sz="1800" dirty="0"/>
              <a:t>NULL</a:t>
            </a:r>
            <a:r>
              <a:rPr lang="zh-CN" altLang="en-US" sz="1800" dirty="0"/>
              <a:t>，同时本函数返回接收宽字符串所需要的内存空间的大小。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470098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048039" y="1272363"/>
            <a:ext cx="2962146" cy="545286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zh-CN" altLang="en-US" sz="1800" dirty="0">
                <a:ea typeface="楷体_GB2312" pitchFamily="49" charset="-122"/>
                <a:sym typeface="Wingdings" panose="05000000000000000000" pitchFamily="2" charset="2"/>
              </a:rPr>
              <a:t>本函数仅适用于</a:t>
            </a:r>
            <a:r>
              <a:rPr lang="en-US" altLang="zh-CN" sz="1800" dirty="0">
                <a:ea typeface="楷体_GB2312" pitchFamily="49" charset="-122"/>
                <a:sym typeface="Wingdings" panose="05000000000000000000" pitchFamily="2" charset="2"/>
              </a:rPr>
              <a:t>VC</a:t>
            </a:r>
            <a:r>
              <a:rPr lang="zh-CN" altLang="en-US" sz="1800" dirty="0">
                <a:ea typeface="楷体_GB2312" pitchFamily="49" charset="-122"/>
                <a:sym typeface="Wingdings" panose="05000000000000000000" pitchFamily="2" charset="2"/>
              </a:rPr>
              <a:t>平台。</a:t>
            </a:r>
            <a:endParaRPr lang="en-US" altLang="zh-CN" sz="1800" dirty="0">
              <a:solidFill>
                <a:srgbClr val="FF00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6022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r>
              <a:rPr lang="en-US" altLang="zh-CN" dirty="0" err="1"/>
              <a:t>MultiByteToWideChar</a:t>
            </a:r>
            <a:r>
              <a:rPr lang="zh-CN" altLang="en-US" dirty="0"/>
              <a:t>的参数</a:t>
            </a:r>
            <a:r>
              <a:rPr lang="en-US" altLang="zh-CN" dirty="0" err="1"/>
              <a:t>CodePage</a:t>
            </a:r>
            <a:r>
              <a:rPr lang="zh-CN" altLang="en-US" dirty="0"/>
              <a:t>的具体数值及其含义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CP_ACP: </a:t>
            </a:r>
            <a:r>
              <a:rPr lang="zh-CN" altLang="en-US" dirty="0" smtClean="0">
                <a:solidFill>
                  <a:srgbClr val="0000FF"/>
                </a:solidFill>
              </a:rPr>
              <a:t>操作系统</a:t>
            </a:r>
            <a:r>
              <a:rPr lang="zh-CN" altLang="en-US" dirty="0">
                <a:solidFill>
                  <a:srgbClr val="0000FF"/>
                </a:solidFill>
              </a:rPr>
              <a:t>默认的</a:t>
            </a:r>
            <a:r>
              <a:rPr lang="en-US" altLang="zh-CN" dirty="0">
                <a:solidFill>
                  <a:srgbClr val="0000FF"/>
                </a:solidFill>
              </a:rPr>
              <a:t>ANSI</a:t>
            </a:r>
            <a:r>
              <a:rPr lang="zh-CN" altLang="en-US" dirty="0">
                <a:solidFill>
                  <a:srgbClr val="0000FF"/>
                </a:solidFill>
              </a:rPr>
              <a:t>字符集。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CP_MACCP: Macintosh</a:t>
            </a:r>
            <a:r>
              <a:rPr lang="zh-CN" altLang="en-US" dirty="0"/>
              <a:t>字符集。这里的</a:t>
            </a:r>
            <a:r>
              <a:rPr lang="en-US" altLang="zh-CN" dirty="0"/>
              <a:t>Macintosh</a:t>
            </a:r>
            <a:r>
              <a:rPr lang="zh-CN" altLang="en-US" dirty="0"/>
              <a:t>，简称</a:t>
            </a:r>
            <a:r>
              <a:rPr lang="en-US" altLang="zh-CN" dirty="0"/>
              <a:t>Mac</a:t>
            </a:r>
            <a:r>
              <a:rPr lang="zh-CN" altLang="en-US" dirty="0"/>
              <a:t>，是苹果公司生产的一种个人计算机的型号。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CP_OEMCP:</a:t>
            </a:r>
            <a:r>
              <a:rPr lang="zh-CN" altLang="en-US" dirty="0" smtClean="0"/>
              <a:t>当前</a:t>
            </a:r>
            <a:r>
              <a:rPr lang="zh-CN" altLang="en-US" dirty="0"/>
              <a:t>操作系统</a:t>
            </a:r>
            <a:r>
              <a:rPr lang="en-US" altLang="zh-CN" dirty="0"/>
              <a:t>OEM</a:t>
            </a:r>
            <a:r>
              <a:rPr lang="zh-CN" altLang="en-US" dirty="0"/>
              <a:t>（</a:t>
            </a:r>
            <a:r>
              <a:rPr lang="en-US" altLang="zh-CN" dirty="0"/>
              <a:t>original equipment manufacture</a:t>
            </a:r>
            <a:r>
              <a:rPr lang="zh-CN" altLang="en-US" dirty="0"/>
              <a:t>，原始设备制造商）的字符集。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CP_SYMBOL: </a:t>
            </a:r>
            <a:r>
              <a:rPr lang="zh-CN" altLang="en-US" dirty="0" smtClean="0"/>
              <a:t>符号</a:t>
            </a:r>
            <a:r>
              <a:rPr lang="zh-CN" altLang="en-US" dirty="0"/>
              <a:t>字符集。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CP_THREAD_ACP: </a:t>
            </a:r>
            <a:r>
              <a:rPr lang="en-US" altLang="zh-CN" dirty="0"/>
              <a:t>	</a:t>
            </a:r>
            <a:r>
              <a:rPr lang="zh-CN" altLang="en-US" dirty="0"/>
              <a:t>在当前线程中的</a:t>
            </a:r>
            <a:r>
              <a:rPr lang="en-US" altLang="zh-CN" dirty="0"/>
              <a:t>ANSI</a:t>
            </a:r>
            <a:r>
              <a:rPr lang="zh-CN" altLang="en-US" dirty="0"/>
              <a:t>字符集。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CP_UTF7: UTF-7</a:t>
            </a:r>
            <a:r>
              <a:rPr lang="zh-CN" altLang="en-US" dirty="0"/>
              <a:t>字符集。</a:t>
            </a:r>
            <a:r>
              <a:rPr lang="en-US" altLang="zh-CN" dirty="0"/>
              <a:t>UTF</a:t>
            </a:r>
            <a:r>
              <a:rPr lang="zh-CN" altLang="en-US" dirty="0"/>
              <a:t>（</a:t>
            </a:r>
            <a:r>
              <a:rPr lang="en-US" altLang="zh-CN" dirty="0"/>
              <a:t>Unicode Transformation Format</a:t>
            </a:r>
            <a:r>
              <a:rPr lang="zh-CN" altLang="en-US" dirty="0"/>
              <a:t>）是一种针对</a:t>
            </a:r>
            <a:r>
              <a:rPr lang="en-US" altLang="zh-CN" dirty="0"/>
              <a:t>Unicode</a:t>
            </a:r>
            <a:r>
              <a:rPr lang="zh-CN" altLang="en-US" dirty="0"/>
              <a:t>（统一字符集）的可变长度字符集，又称万国码。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CP_UTF8</a:t>
            </a:r>
            <a:r>
              <a:rPr lang="en-US" altLang="zh-CN" dirty="0">
                <a:solidFill>
                  <a:srgbClr val="0000FF"/>
                </a:solidFill>
              </a:rPr>
              <a:t> : </a:t>
            </a:r>
            <a:r>
              <a:rPr lang="en-US" altLang="zh-CN" dirty="0" smtClean="0">
                <a:solidFill>
                  <a:srgbClr val="0000FF"/>
                </a:solidFill>
              </a:rPr>
              <a:t> UTF-8</a:t>
            </a:r>
            <a:r>
              <a:rPr lang="zh-CN" altLang="en-US" dirty="0">
                <a:solidFill>
                  <a:srgbClr val="0000FF"/>
                </a:solidFill>
              </a:rPr>
              <a:t>字符集。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9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r>
              <a:rPr lang="en-US" altLang="zh-CN" dirty="0" err="1"/>
              <a:t>MultiByteToWideChar</a:t>
            </a:r>
            <a:r>
              <a:rPr lang="zh-CN" altLang="en-US" dirty="0"/>
              <a:t>的参数</a:t>
            </a:r>
            <a:r>
              <a:rPr lang="en-US" altLang="zh-CN" dirty="0" err="1"/>
              <a:t>dwFlags</a:t>
            </a:r>
            <a:r>
              <a:rPr lang="zh-CN" altLang="en-US" dirty="0"/>
              <a:t>的具体数值及其含义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/>
              <a:t>dwFlags</a:t>
            </a:r>
            <a:r>
              <a:rPr lang="zh-CN" altLang="en-US" dirty="0"/>
              <a:t>的具体数值</a:t>
            </a:r>
            <a:r>
              <a:rPr lang="zh-CN" altLang="en-US" dirty="0" smtClean="0"/>
              <a:t>可以下列各个</a:t>
            </a:r>
            <a:r>
              <a:rPr lang="zh-CN" altLang="en-US" dirty="0"/>
              <a:t>值的组合。不过，其中</a:t>
            </a:r>
            <a:r>
              <a:rPr lang="en-US" altLang="zh-CN" dirty="0"/>
              <a:t>MB_PRECOMPOSED</a:t>
            </a:r>
            <a:r>
              <a:rPr lang="zh-CN" altLang="en-US" dirty="0"/>
              <a:t>和</a:t>
            </a:r>
            <a:r>
              <a:rPr lang="en-US" altLang="zh-CN" dirty="0"/>
              <a:t>MB_COMPOSITE</a:t>
            </a:r>
            <a:r>
              <a:rPr lang="zh-CN" altLang="en-US" dirty="0"/>
              <a:t>是互斥的，不能组合在一起。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0: </a:t>
            </a:r>
            <a:r>
              <a:rPr lang="zh-CN" altLang="en-US" dirty="0" smtClean="0">
                <a:solidFill>
                  <a:srgbClr val="0000FF"/>
                </a:solidFill>
              </a:rPr>
              <a:t>采用</a:t>
            </a:r>
            <a:r>
              <a:rPr lang="zh-CN" altLang="en-US" dirty="0">
                <a:solidFill>
                  <a:srgbClr val="0000FF"/>
                </a:solidFill>
              </a:rPr>
              <a:t>通用的转换方式。一般都采用这种方式。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MB_COMPOSITE: </a:t>
            </a:r>
            <a:r>
              <a:rPr lang="zh-CN" altLang="en-US" dirty="0" smtClean="0"/>
              <a:t>采用</a:t>
            </a:r>
            <a:r>
              <a:rPr lang="zh-CN" altLang="en-US" dirty="0"/>
              <a:t>组合字符的方式。例如</a:t>
            </a:r>
            <a:r>
              <a:rPr lang="en-US" altLang="zh-CN" dirty="0"/>
              <a:t>: </a:t>
            </a:r>
            <a:r>
              <a:rPr lang="zh-CN" altLang="en-US" dirty="0"/>
              <a:t>字符“</a:t>
            </a:r>
            <a:r>
              <a:rPr lang="en-US" altLang="zh-CN" dirty="0"/>
              <a:t>Ä</a:t>
            </a:r>
            <a:r>
              <a:rPr lang="en-US" altLang="zh-CN" dirty="0">
                <a:latin typeface="+mj-ea"/>
                <a:ea typeface="+mj-ea"/>
              </a:rPr>
              <a:t>”</a:t>
            </a:r>
            <a:r>
              <a:rPr lang="zh-CN" altLang="en-US" dirty="0"/>
              <a:t>可以表达为字母“</a:t>
            </a:r>
            <a:r>
              <a:rPr lang="en-US" altLang="zh-CN" dirty="0"/>
              <a:t>A</a:t>
            </a:r>
            <a:r>
              <a:rPr lang="en-US" altLang="zh-CN" dirty="0">
                <a:latin typeface="+mn-ea"/>
                <a:ea typeface="+mn-ea"/>
              </a:rPr>
              <a:t>”</a:t>
            </a:r>
            <a:r>
              <a:rPr lang="zh-CN" altLang="en-US" dirty="0"/>
              <a:t>与字符“</a:t>
            </a:r>
            <a:r>
              <a:rPr lang="en-US" altLang="zh-CN" dirty="0"/>
              <a:t>¨</a:t>
            </a:r>
            <a:r>
              <a:rPr lang="en-US" altLang="zh-CN" dirty="0">
                <a:latin typeface="宋体 "/>
              </a:rPr>
              <a:t>”</a:t>
            </a:r>
            <a:r>
              <a:rPr lang="zh-CN" altLang="en-US" dirty="0"/>
              <a:t>的组合。不过，在实际进行字符转换时，也不一定会进行组合分解。这里</a:t>
            </a:r>
            <a:r>
              <a:rPr lang="en-US" altLang="zh-CN" dirty="0"/>
              <a:t>MB_COMPOSITE</a:t>
            </a:r>
            <a:r>
              <a:rPr lang="zh-CN" altLang="en-US" dirty="0"/>
              <a:t>不能与</a:t>
            </a:r>
            <a:r>
              <a:rPr lang="en-US" altLang="zh-CN" dirty="0"/>
              <a:t>MB_PRECOMPOSED</a:t>
            </a:r>
            <a:r>
              <a:rPr lang="zh-CN" altLang="en-US" dirty="0"/>
              <a:t>同时使用。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MB_ERR_INVALID_CHARS: </a:t>
            </a:r>
            <a:r>
              <a:rPr lang="zh-CN" altLang="en-US" dirty="0" smtClean="0"/>
              <a:t>当</a:t>
            </a:r>
            <a:r>
              <a:rPr lang="zh-CN" altLang="en-US" dirty="0"/>
              <a:t>设置为此选项时，函数</a:t>
            </a:r>
            <a:r>
              <a:rPr lang="en-US" altLang="zh-CN" dirty="0" err="1"/>
              <a:t>MultiByteToWideChar</a:t>
            </a:r>
            <a:r>
              <a:rPr lang="zh-CN" altLang="en-US" dirty="0"/>
              <a:t>在遇到非法字符时就以失败结束，并设置错误码。该错误码通常是</a:t>
            </a:r>
            <a:r>
              <a:rPr lang="en-US" altLang="zh-CN" dirty="0"/>
              <a:t>ERROR_NO_UNICODE_TRANSLATION</a:t>
            </a:r>
            <a:r>
              <a:rPr lang="zh-CN" altLang="en-US" dirty="0"/>
              <a:t>，可以通过函数</a:t>
            </a:r>
            <a:r>
              <a:rPr lang="en-US" altLang="zh-CN" dirty="0" err="1"/>
              <a:t>GetLastError</a:t>
            </a:r>
            <a:r>
              <a:rPr lang="zh-CN" altLang="en-US" dirty="0"/>
              <a:t>获取。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MB_PRECOMPOSED: </a:t>
            </a:r>
            <a:r>
              <a:rPr lang="zh-CN" altLang="en-US" dirty="0" smtClean="0"/>
              <a:t>采用</a:t>
            </a:r>
            <a:r>
              <a:rPr lang="zh-CN" altLang="en-US" dirty="0"/>
              <a:t>预合成字符的方式。采用这种方式，则不会对字符进行组合分解。这里</a:t>
            </a:r>
            <a:r>
              <a:rPr lang="en-US" altLang="zh-CN" dirty="0"/>
              <a:t>MB_PRECOMPOSED</a:t>
            </a:r>
            <a:r>
              <a:rPr lang="zh-CN" altLang="en-US" dirty="0"/>
              <a:t>不能与</a:t>
            </a:r>
            <a:r>
              <a:rPr lang="en-US" altLang="zh-CN" dirty="0"/>
              <a:t>MB_COMPOSITE</a:t>
            </a:r>
            <a:r>
              <a:rPr lang="zh-CN" altLang="en-US" dirty="0"/>
              <a:t>同时使用。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MB_USEGLYPHCHARS: </a:t>
            </a:r>
            <a:r>
              <a:rPr lang="zh-CN" altLang="en-US" dirty="0" smtClean="0"/>
              <a:t>采用</a:t>
            </a:r>
            <a:r>
              <a:rPr lang="zh-CN" altLang="en-US" dirty="0"/>
              <a:t>字形字符，而不采用控制字符。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61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 err="1" smtClean="0"/>
              <a:t>MultiByteToWideChar</a:t>
            </a:r>
            <a:r>
              <a:rPr lang="zh-CN" altLang="en-US" dirty="0" smtClean="0"/>
              <a:t>返回值说明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返回</a:t>
            </a:r>
            <a:r>
              <a:rPr lang="zh-CN" altLang="en-US" dirty="0" smtClean="0"/>
              <a:t>值</a:t>
            </a:r>
            <a:endParaRPr lang="en-US" altLang="zh-CN" dirty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err="1"/>
              <a:t>cchWideChar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，则返回接收宽字符串所需要的内存空间的大小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否则</a:t>
            </a:r>
            <a:r>
              <a:rPr lang="zh-CN" altLang="en-US" dirty="0"/>
              <a:t>，返回转换到宽字符串的字符个数，包括字符串的结束标志字符</a:t>
            </a:r>
            <a:r>
              <a:rPr lang="en-US" altLang="zh-CN" dirty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返回为</a:t>
            </a:r>
            <a:r>
              <a:rPr lang="en-US" altLang="zh-CN" dirty="0"/>
              <a:t>0</a:t>
            </a:r>
            <a:r>
              <a:rPr lang="zh-CN" altLang="en-US" dirty="0"/>
              <a:t>，则表明转换失败。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10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7"/>
            <a:ext cx="9144000" cy="1080238"/>
          </a:xfrm>
        </p:spPr>
        <p:txBody>
          <a:bodyPr/>
          <a:lstStyle/>
          <a:p>
            <a:r>
              <a:rPr lang="zh-CN" altLang="en-US" dirty="0" smtClean="0"/>
              <a:t>从窄字符串到宽字符串的转换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1200850"/>
            <a:ext cx="8220075" cy="5155499"/>
          </a:xfrm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Windows.h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argv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pc[]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学习快乐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pcu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u8"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学习快乐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wchar_t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[100];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普通字符串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MultiByteToWideChar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CP_ACP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0, pc, -1,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100);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wcout.imbue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chs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"UTF8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字符串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MultiByteToWideChar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CP_UTF8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0,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pcu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-1,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100);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暂停住控制台窗口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表明程序运行成功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083414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958829" y="1200848"/>
            <a:ext cx="2860217" cy="1542352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2000" eaLnBrk="1" hangingPunct="1">
              <a:spcBef>
                <a:spcPts val="600"/>
              </a:spcBef>
              <a:buFontTx/>
              <a:buNone/>
            </a:pPr>
            <a:r>
              <a:rPr lang="zh-CN" altLang="pt-BR" sz="24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24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24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ts val="60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普通字符串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: </a:t>
            </a: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学习快乐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!</a:t>
            </a:r>
          </a:p>
          <a:p>
            <a:pPr marL="18000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UTF8</a:t>
            </a: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字符串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: </a:t>
            </a: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学习快乐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!</a:t>
            </a:r>
          </a:p>
          <a:p>
            <a:pPr marL="180000">
              <a:spcBef>
                <a:spcPts val="60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请按任意键继续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. . .</a:t>
            </a:r>
            <a:endParaRPr lang="en-US" altLang="zh-CN" sz="1800" dirty="0">
              <a:solidFill>
                <a:srgbClr val="FF00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045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61014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将宽字符字符串转换为多字节字符串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WideCharToMultiByte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645" y="735980"/>
            <a:ext cx="8436711" cy="5620371"/>
          </a:xfrm>
        </p:spPr>
        <p:txBody>
          <a:bodyPr>
            <a:noAutofit/>
          </a:bodyPr>
          <a:lstStyle/>
          <a:p>
            <a:pPr>
              <a:lnSpc>
                <a:spcPts val="1800"/>
              </a:lnSpc>
              <a:spcBef>
                <a:spcPts val="500"/>
              </a:spcBef>
            </a:pPr>
            <a:r>
              <a:rPr lang="zh-CN" altLang="en-US" sz="1800" dirty="0"/>
              <a:t>声明</a:t>
            </a:r>
            <a:r>
              <a:rPr lang="en-US" altLang="zh-CN" sz="1800" dirty="0"/>
              <a:t>: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WideCharToMultiByte</a:t>
            </a:r>
            <a:r>
              <a:rPr lang="en-US" altLang="zh-CN" sz="1800" dirty="0"/>
              <a:t>(UINT </a:t>
            </a:r>
            <a:r>
              <a:rPr lang="en-US" altLang="zh-CN" sz="1800" dirty="0" err="1"/>
              <a:t>CodePage</a:t>
            </a:r>
            <a:r>
              <a:rPr lang="en-US" altLang="zh-CN" sz="1800" dirty="0"/>
              <a:t>, DWORD </a:t>
            </a:r>
            <a:r>
              <a:rPr lang="en-US" altLang="zh-CN" sz="1800" dirty="0" err="1"/>
              <a:t>dwFlags</a:t>
            </a:r>
            <a:r>
              <a:rPr lang="en-US" altLang="zh-CN" sz="1800" dirty="0"/>
              <a:t>, LPCWCH </a:t>
            </a:r>
            <a:r>
              <a:rPr lang="en-US" altLang="zh-CN" sz="1800" dirty="0" err="1"/>
              <a:t>lpWideCharStr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cchWideChar</a:t>
            </a:r>
            <a:r>
              <a:rPr lang="en-US" altLang="zh-CN" sz="1800" dirty="0"/>
              <a:t>, LPSTR </a:t>
            </a:r>
            <a:r>
              <a:rPr lang="en-US" altLang="zh-CN" sz="1800" dirty="0" err="1"/>
              <a:t>lpMultiByteStr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cbMultiByte</a:t>
            </a:r>
            <a:r>
              <a:rPr lang="en-US" altLang="zh-CN" sz="1800" dirty="0"/>
              <a:t>, LPCSTR </a:t>
            </a:r>
            <a:r>
              <a:rPr lang="en-US" altLang="zh-CN" sz="1800" dirty="0" err="1"/>
              <a:t>lpDefaultChar</a:t>
            </a:r>
            <a:r>
              <a:rPr lang="en-US" altLang="zh-CN" sz="1800" dirty="0"/>
              <a:t>, LPBOOL </a:t>
            </a:r>
            <a:r>
              <a:rPr lang="en-US" altLang="zh-CN" sz="1800" dirty="0" err="1"/>
              <a:t>lpUsedDefaultChar</a:t>
            </a:r>
            <a:r>
              <a:rPr lang="en-US" altLang="zh-CN" sz="1800" dirty="0"/>
              <a:t>);</a:t>
            </a:r>
          </a:p>
          <a:p>
            <a:pPr>
              <a:lnSpc>
                <a:spcPts val="1800"/>
              </a:lnSpc>
              <a:spcBef>
                <a:spcPts val="500"/>
              </a:spcBef>
            </a:pPr>
            <a:r>
              <a:rPr lang="zh-CN" altLang="en-US" sz="1800" dirty="0"/>
              <a:t>参数</a:t>
            </a:r>
            <a:r>
              <a:rPr lang="en-US" altLang="zh-CN" sz="1800" dirty="0"/>
              <a:t>:</a:t>
            </a:r>
          </a:p>
          <a:p>
            <a:pPr marL="446088" indent="-177800" algn="l">
              <a:lnSpc>
                <a:spcPts val="1800"/>
              </a:lnSpc>
              <a:spcBef>
                <a:spcPts val="500"/>
              </a:spcBef>
              <a:buNone/>
            </a:pPr>
            <a:r>
              <a:rPr lang="en-US" altLang="zh-CN" sz="1800" dirty="0" smtClean="0"/>
              <a:t>① </a:t>
            </a:r>
            <a:r>
              <a:rPr lang="en-US" altLang="zh-CN" sz="1800" dirty="0" err="1" smtClean="0"/>
              <a:t>CodePage</a:t>
            </a:r>
            <a:r>
              <a:rPr lang="en-US" altLang="zh-CN" sz="1800" dirty="0"/>
              <a:t>: </a:t>
            </a:r>
            <a:r>
              <a:rPr lang="zh-CN" altLang="en-US" sz="1800" dirty="0"/>
              <a:t>指定具体</a:t>
            </a:r>
            <a:r>
              <a:rPr lang="zh-CN" altLang="en-US" sz="1800" dirty="0" smtClean="0"/>
              <a:t>的字符集。数值要求及其含义同</a:t>
            </a:r>
            <a:r>
              <a:rPr lang="en-US" altLang="zh-CN" sz="1800" dirty="0" err="1" smtClean="0"/>
              <a:t>MultiByteToWideChar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pPr marL="446088" indent="-177800" algn="l">
              <a:lnSpc>
                <a:spcPts val="1800"/>
              </a:lnSpc>
              <a:spcBef>
                <a:spcPts val="500"/>
              </a:spcBef>
              <a:buNone/>
            </a:pPr>
            <a:r>
              <a:rPr lang="zh-CN" altLang="en-US" sz="1800" dirty="0" smtClean="0"/>
              <a:t>② </a:t>
            </a:r>
            <a:r>
              <a:rPr lang="en-US" altLang="zh-CN" sz="1800" dirty="0" err="1" smtClean="0"/>
              <a:t>dwFlags</a:t>
            </a:r>
            <a:r>
              <a:rPr lang="en-US" altLang="zh-CN" sz="1800" dirty="0"/>
              <a:t>: </a:t>
            </a:r>
            <a:r>
              <a:rPr lang="zh-CN" altLang="en-US" sz="1800" dirty="0"/>
              <a:t>指定具体的字符转换方式。</a:t>
            </a:r>
          </a:p>
          <a:p>
            <a:pPr marL="446088" indent="-177800" algn="l">
              <a:lnSpc>
                <a:spcPts val="1800"/>
              </a:lnSpc>
              <a:spcBef>
                <a:spcPts val="500"/>
              </a:spcBef>
              <a:buNone/>
            </a:pPr>
            <a:r>
              <a:rPr lang="zh-CN" altLang="en-US" sz="1800" dirty="0" smtClean="0"/>
              <a:t>③ </a:t>
            </a:r>
            <a:r>
              <a:rPr lang="en-US" altLang="zh-CN" sz="1800" dirty="0" err="1" smtClean="0"/>
              <a:t>lpWideCharStr</a:t>
            </a:r>
            <a:r>
              <a:rPr lang="en-US" altLang="zh-CN" sz="1800" dirty="0"/>
              <a:t>: </a:t>
            </a:r>
            <a:r>
              <a:rPr lang="zh-CN" altLang="en-US" sz="1800" dirty="0"/>
              <a:t>指定待转换的宽字符串。</a:t>
            </a:r>
          </a:p>
          <a:p>
            <a:pPr marL="446088" indent="-177800" algn="l">
              <a:lnSpc>
                <a:spcPts val="1800"/>
              </a:lnSpc>
              <a:spcBef>
                <a:spcPts val="500"/>
              </a:spcBef>
              <a:buAutoNum type="circleNumDbPlain" startAt="4"/>
            </a:pP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cchWideChar</a:t>
            </a:r>
            <a:r>
              <a:rPr lang="en-US" altLang="zh-CN" sz="1800" dirty="0"/>
              <a:t>: </a:t>
            </a:r>
            <a:r>
              <a:rPr lang="zh-CN" altLang="en-US" sz="1800" dirty="0"/>
              <a:t>指定待转换的字符个数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846388" lvl="1" indent="-357188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如果</a:t>
            </a:r>
            <a:r>
              <a:rPr lang="zh-CN" altLang="en-US" sz="1800" dirty="0"/>
              <a:t>为</a:t>
            </a:r>
            <a:r>
              <a:rPr lang="en-US" altLang="zh-CN" sz="1800" dirty="0"/>
              <a:t>0</a:t>
            </a:r>
            <a:r>
              <a:rPr lang="zh-CN" altLang="en-US" sz="1800" dirty="0"/>
              <a:t>，则本函数直接失败返回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846388" lvl="1" indent="-357188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如果</a:t>
            </a:r>
            <a:r>
              <a:rPr lang="zh-CN" altLang="en-US" sz="1800" dirty="0"/>
              <a:t>为</a:t>
            </a:r>
            <a:r>
              <a:rPr lang="en-US" altLang="zh-CN" sz="1800" dirty="0"/>
              <a:t>-1</a:t>
            </a:r>
            <a:r>
              <a:rPr lang="zh-CN" altLang="en-US" sz="1800" dirty="0"/>
              <a:t>，则要求待转换的字符串</a:t>
            </a:r>
            <a:r>
              <a:rPr lang="en-US" altLang="zh-CN" sz="1800" dirty="0" err="1"/>
              <a:t>lpMultiByteStr</a:t>
            </a:r>
            <a:r>
              <a:rPr lang="zh-CN" altLang="en-US" sz="1800" dirty="0"/>
              <a:t>必须是一个以</a:t>
            </a:r>
            <a:r>
              <a:rPr lang="en-US" altLang="zh-CN" sz="1800" dirty="0"/>
              <a:t>0</a:t>
            </a:r>
            <a:r>
              <a:rPr lang="zh-CN" altLang="en-US" sz="1800" dirty="0"/>
              <a:t>结尾的字符串。这时，转换的结果也是一个以</a:t>
            </a:r>
            <a:r>
              <a:rPr lang="en-US" altLang="zh-CN" sz="1800" dirty="0"/>
              <a:t>0</a:t>
            </a:r>
            <a:r>
              <a:rPr lang="zh-CN" altLang="en-US" sz="1800" dirty="0"/>
              <a:t>结尾的字符串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846388" lvl="1" indent="-357188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如果</a:t>
            </a:r>
            <a:r>
              <a:rPr lang="zh-CN" altLang="en-US" sz="1800" dirty="0"/>
              <a:t>为正整数，则只转换</a:t>
            </a:r>
            <a:r>
              <a:rPr lang="en-US" altLang="zh-CN" sz="1800" dirty="0" err="1"/>
              <a:t>cchWideChar</a:t>
            </a:r>
            <a:r>
              <a:rPr lang="zh-CN" altLang="en-US" sz="1800" dirty="0"/>
              <a:t>个字符；这时，如果前</a:t>
            </a:r>
            <a:r>
              <a:rPr lang="en-US" altLang="zh-CN" sz="1800" dirty="0" err="1"/>
              <a:t>cchWideChar</a:t>
            </a:r>
            <a:r>
              <a:rPr lang="zh-CN" altLang="en-US" sz="1800" dirty="0"/>
              <a:t>个字符不含字符串的结束标志字符</a:t>
            </a:r>
            <a:r>
              <a:rPr lang="en-US" altLang="zh-CN" sz="1800" dirty="0"/>
              <a:t>0</a:t>
            </a:r>
            <a:r>
              <a:rPr lang="zh-CN" altLang="en-US" sz="1800" dirty="0"/>
              <a:t>，则转换的结果字符串也不会含有结束标志字符</a:t>
            </a:r>
            <a:r>
              <a:rPr lang="en-US" altLang="zh-CN" sz="1800" dirty="0"/>
              <a:t>0</a:t>
            </a:r>
            <a:r>
              <a:rPr lang="zh-CN" altLang="en-US" sz="1800" dirty="0"/>
              <a:t>。</a:t>
            </a:r>
          </a:p>
          <a:p>
            <a:pPr marL="534988" indent="-357188" algn="l">
              <a:lnSpc>
                <a:spcPts val="1800"/>
              </a:lnSpc>
              <a:spcBef>
                <a:spcPts val="500"/>
              </a:spcBef>
              <a:buNone/>
            </a:pPr>
            <a:r>
              <a:rPr lang="zh-CN" altLang="en-US" sz="1800" dirty="0"/>
              <a:t>⑤ </a:t>
            </a:r>
            <a:r>
              <a:rPr lang="zh-CN" altLang="en-US" sz="1800" dirty="0" smtClean="0"/>
              <a:t> </a:t>
            </a:r>
            <a:r>
              <a:rPr lang="en-US" altLang="zh-CN" sz="1800" dirty="0" err="1" smtClean="0"/>
              <a:t>lpMultiByteStr</a:t>
            </a:r>
            <a:r>
              <a:rPr lang="en-US" altLang="zh-CN" sz="1800" dirty="0"/>
              <a:t>: </a:t>
            </a:r>
            <a:r>
              <a:rPr lang="zh-CN" altLang="en-US" sz="1800" dirty="0"/>
              <a:t>是字符串指针，</a:t>
            </a:r>
            <a:r>
              <a:rPr lang="zh-CN" altLang="en-US" sz="1800" dirty="0" smtClean="0"/>
              <a:t>指向待接收</a:t>
            </a:r>
            <a:r>
              <a:rPr lang="zh-CN" altLang="en-US" sz="1800" dirty="0"/>
              <a:t>转换后得到的字符串的内存空间。</a:t>
            </a:r>
          </a:p>
          <a:p>
            <a:pPr marL="534988" indent="-357188" algn="l">
              <a:lnSpc>
                <a:spcPts val="1800"/>
              </a:lnSpc>
              <a:spcBef>
                <a:spcPts val="500"/>
              </a:spcBef>
              <a:buNone/>
            </a:pPr>
            <a:r>
              <a:rPr lang="zh-CN" altLang="en-US" sz="1800" dirty="0"/>
              <a:t>⑥ </a:t>
            </a:r>
            <a:r>
              <a:rPr lang="zh-CN" altLang="en-US" sz="1800" dirty="0" smtClean="0"/>
              <a:t> </a:t>
            </a:r>
            <a:r>
              <a:rPr lang="en-US" altLang="zh-CN" sz="1800" dirty="0" err="1" smtClean="0"/>
              <a:t>cbMultiByte</a:t>
            </a:r>
            <a:r>
              <a:rPr lang="en-US" altLang="zh-CN" sz="1800" dirty="0"/>
              <a:t>: </a:t>
            </a:r>
            <a:r>
              <a:rPr lang="zh-CN" altLang="en-US" sz="1800" dirty="0"/>
              <a:t>指定待接收宽字符串的内存空间的大小。这个内存空间大小包含了字符串的结束标志字符</a:t>
            </a:r>
            <a:r>
              <a:rPr lang="en-US" altLang="zh-CN" sz="1800" dirty="0"/>
              <a:t>0</a:t>
            </a:r>
            <a:r>
              <a:rPr lang="zh-CN" altLang="en-US" sz="1800" dirty="0"/>
              <a:t>。如果</a:t>
            </a:r>
            <a:r>
              <a:rPr lang="en-US" altLang="zh-CN" sz="1800" dirty="0" err="1"/>
              <a:t>cbMultiByte</a:t>
            </a:r>
            <a:r>
              <a:rPr lang="zh-CN" altLang="en-US" sz="1800" dirty="0"/>
              <a:t>为</a:t>
            </a:r>
            <a:r>
              <a:rPr lang="en-US" altLang="zh-CN" sz="1800" dirty="0"/>
              <a:t>0</a:t>
            </a:r>
            <a:r>
              <a:rPr lang="zh-CN" altLang="en-US" sz="1800" dirty="0"/>
              <a:t>，则允许</a:t>
            </a:r>
            <a:r>
              <a:rPr lang="en-US" altLang="zh-CN" sz="1800" dirty="0" err="1"/>
              <a:t>lpMultiByteStr</a:t>
            </a:r>
            <a:r>
              <a:rPr lang="zh-CN" altLang="en-US" sz="1800" dirty="0"/>
              <a:t>为</a:t>
            </a:r>
            <a:r>
              <a:rPr lang="en-US" altLang="zh-CN" sz="1800" dirty="0"/>
              <a:t>NULL</a:t>
            </a:r>
            <a:r>
              <a:rPr lang="zh-CN" altLang="en-US" sz="1800" dirty="0"/>
              <a:t>，同时本函数返回接收字符串所需要的内存空间的大小。</a:t>
            </a:r>
          </a:p>
          <a:p>
            <a:pPr marL="534988" indent="-357188" algn="l">
              <a:lnSpc>
                <a:spcPts val="1800"/>
              </a:lnSpc>
              <a:spcBef>
                <a:spcPts val="500"/>
              </a:spcBef>
              <a:buNone/>
            </a:pPr>
            <a:r>
              <a:rPr lang="zh-CN" altLang="en-US" sz="1800" dirty="0"/>
              <a:t>⑦ </a:t>
            </a:r>
            <a:r>
              <a:rPr lang="zh-CN" altLang="en-US" sz="1800" dirty="0" smtClean="0"/>
              <a:t> </a:t>
            </a:r>
            <a:r>
              <a:rPr lang="en-US" altLang="zh-CN" sz="1800" dirty="0" err="1" smtClean="0"/>
              <a:t>lpDefaultChar</a:t>
            </a:r>
            <a:r>
              <a:rPr lang="en-US" altLang="zh-CN" sz="1800" dirty="0"/>
              <a:t>: </a:t>
            </a:r>
            <a:r>
              <a:rPr lang="zh-CN" altLang="en-US" sz="1800" dirty="0"/>
              <a:t>用来设置默认的字符。</a:t>
            </a:r>
          </a:p>
          <a:p>
            <a:pPr marL="534988" indent="-357188" algn="l">
              <a:lnSpc>
                <a:spcPts val="1800"/>
              </a:lnSpc>
              <a:spcBef>
                <a:spcPts val="500"/>
              </a:spcBef>
              <a:buNone/>
            </a:pPr>
            <a:r>
              <a:rPr lang="zh-CN" altLang="en-US" sz="1800" dirty="0"/>
              <a:t>⑧ </a:t>
            </a:r>
            <a:r>
              <a:rPr lang="zh-CN" altLang="en-US" sz="1800" dirty="0" smtClean="0"/>
              <a:t> </a:t>
            </a:r>
            <a:r>
              <a:rPr lang="en-US" altLang="zh-CN" sz="1800" dirty="0" err="1" smtClean="0"/>
              <a:t>lpUsedDefaultChar</a:t>
            </a:r>
            <a:r>
              <a:rPr lang="en-US" altLang="zh-CN" sz="1800" dirty="0"/>
              <a:t>: </a:t>
            </a:r>
            <a:r>
              <a:rPr lang="zh-CN" altLang="en-US" sz="1800" dirty="0"/>
              <a:t>是</a:t>
            </a:r>
            <a:r>
              <a:rPr lang="en-US" altLang="zh-CN" sz="1800" dirty="0"/>
              <a:t>NULL</a:t>
            </a:r>
            <a:r>
              <a:rPr lang="zh-CN" altLang="en-US" sz="1800" dirty="0"/>
              <a:t>或指向用来接收布尔值的内存空间。如果在进行字符转换时遇到了无法表达的字符，则该布尔值为</a:t>
            </a:r>
            <a:r>
              <a:rPr lang="en-US" altLang="zh-CN" sz="1800" dirty="0"/>
              <a:t>TRUE</a:t>
            </a:r>
            <a:r>
              <a:rPr lang="zh-CN" altLang="en-US" sz="1800" dirty="0"/>
              <a:t>；否则为</a:t>
            </a:r>
            <a:r>
              <a:rPr lang="en-US" altLang="zh-CN" sz="1800" dirty="0"/>
              <a:t>FALSE</a:t>
            </a:r>
            <a:r>
              <a:rPr lang="zh-CN" altLang="en-US" sz="1800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603914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828210" y="2287124"/>
            <a:ext cx="2962146" cy="545286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zh-CN" altLang="en-US" sz="1800" dirty="0">
                <a:ea typeface="楷体_GB2312" pitchFamily="49" charset="-122"/>
                <a:sym typeface="Wingdings" panose="05000000000000000000" pitchFamily="2" charset="2"/>
              </a:rPr>
              <a:t>本函数仅适用于</a:t>
            </a:r>
            <a:r>
              <a:rPr lang="en-US" altLang="zh-CN" sz="1800" dirty="0">
                <a:ea typeface="楷体_GB2312" pitchFamily="49" charset="-122"/>
                <a:sym typeface="Wingdings" panose="05000000000000000000" pitchFamily="2" charset="2"/>
              </a:rPr>
              <a:t>VC</a:t>
            </a:r>
            <a:r>
              <a:rPr lang="zh-CN" altLang="en-US" sz="1800" dirty="0">
                <a:ea typeface="楷体_GB2312" pitchFamily="49" charset="-122"/>
                <a:sym typeface="Wingdings" panose="05000000000000000000" pitchFamily="2" charset="2"/>
              </a:rPr>
              <a:t>平台。</a:t>
            </a:r>
            <a:endParaRPr lang="en-US" altLang="zh-CN" sz="1800" dirty="0">
              <a:solidFill>
                <a:srgbClr val="FF00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173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55438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函数</a:t>
            </a:r>
            <a:r>
              <a:rPr lang="en-US" altLang="zh-CN" sz="2400" dirty="0" err="1"/>
              <a:t>WideCharToMultiByte</a:t>
            </a:r>
            <a:r>
              <a:rPr lang="zh-CN" altLang="en-US" sz="2400" dirty="0"/>
              <a:t>的参数</a:t>
            </a:r>
            <a:r>
              <a:rPr lang="en-US" altLang="zh-CN" sz="2400" dirty="0" err="1"/>
              <a:t>dwFlags</a:t>
            </a:r>
            <a:r>
              <a:rPr lang="zh-CN" altLang="en-US" sz="2400" dirty="0"/>
              <a:t>的具体数值及其含义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691376"/>
            <a:ext cx="8220075" cy="566497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zh-CN" altLang="en-US" sz="2000" dirty="0">
                <a:solidFill>
                  <a:srgbClr val="0000FF"/>
                </a:solidFill>
              </a:rPr>
              <a:t>如果将</a:t>
            </a:r>
            <a:r>
              <a:rPr lang="en-US" altLang="zh-CN" sz="2000" dirty="0" err="1">
                <a:solidFill>
                  <a:srgbClr val="0000FF"/>
                </a:solidFill>
              </a:rPr>
              <a:t>dwFlags</a:t>
            </a:r>
            <a:r>
              <a:rPr lang="zh-CN" altLang="en-US" sz="2000" dirty="0">
                <a:solidFill>
                  <a:srgbClr val="0000FF"/>
                </a:solidFill>
              </a:rPr>
              <a:t>的值设置为</a:t>
            </a:r>
            <a:r>
              <a:rPr lang="en-US" altLang="zh-CN" sz="2000" dirty="0">
                <a:solidFill>
                  <a:srgbClr val="0000FF"/>
                </a:solidFill>
              </a:rPr>
              <a:t>0</a:t>
            </a:r>
            <a:r>
              <a:rPr lang="zh-CN" altLang="en-US" sz="2000" dirty="0">
                <a:solidFill>
                  <a:srgbClr val="0000FF"/>
                </a:solidFill>
              </a:rPr>
              <a:t>，则这时字符转换的速度最快</a:t>
            </a:r>
            <a:r>
              <a:rPr lang="zh-CN" altLang="en-US" sz="2000" dirty="0" smtClean="0">
                <a:solidFill>
                  <a:srgbClr val="0000FF"/>
                </a:solidFill>
              </a:rPr>
              <a:t>。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000" dirty="0"/>
              <a:t>如果</a:t>
            </a:r>
            <a:r>
              <a:rPr lang="en-US" altLang="zh-CN" sz="2000" dirty="0" err="1"/>
              <a:t>CodePage</a:t>
            </a:r>
            <a:r>
              <a:rPr lang="zh-CN" altLang="en-US" sz="2000" dirty="0"/>
              <a:t>的值是</a:t>
            </a:r>
            <a:r>
              <a:rPr lang="en-US" altLang="zh-CN" sz="2000" dirty="0"/>
              <a:t>CP_UTF8</a:t>
            </a:r>
            <a:r>
              <a:rPr lang="zh-CN" altLang="en-US" sz="2000" dirty="0"/>
              <a:t>，则</a:t>
            </a:r>
            <a:r>
              <a:rPr lang="en-US" altLang="zh-CN" sz="2000" dirty="0" err="1"/>
              <a:t>dwFlags</a:t>
            </a:r>
            <a:r>
              <a:rPr lang="zh-CN" altLang="en-US" sz="2000" dirty="0"/>
              <a:t>的值必须是</a:t>
            </a:r>
            <a:r>
              <a:rPr lang="en-US" altLang="zh-CN" sz="2000" dirty="0"/>
              <a:t>0</a:t>
            </a:r>
            <a:r>
              <a:rPr lang="zh-CN" altLang="en-US" sz="2000" dirty="0"/>
              <a:t>或</a:t>
            </a:r>
            <a:r>
              <a:rPr lang="en-US" altLang="zh-CN" sz="2000" dirty="0" smtClean="0"/>
              <a:t>WC_ERR_INVALID_CHARS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spcBef>
                <a:spcPts val="600"/>
              </a:spcBef>
            </a:pPr>
            <a:r>
              <a:rPr lang="zh-CN" altLang="en-US" sz="2000" dirty="0" smtClean="0"/>
              <a:t>还</a:t>
            </a:r>
            <a:r>
              <a:rPr lang="zh-CN" altLang="en-US" sz="2000" dirty="0"/>
              <a:t>可以将</a:t>
            </a:r>
            <a:r>
              <a:rPr lang="en-US" altLang="zh-CN" sz="2000" dirty="0" err="1"/>
              <a:t>dwFlags</a:t>
            </a:r>
            <a:r>
              <a:rPr lang="zh-CN" altLang="en-US" sz="2000" dirty="0"/>
              <a:t>的值设置</a:t>
            </a:r>
            <a:r>
              <a:rPr lang="zh-CN" altLang="en-US" sz="2000" dirty="0" smtClean="0"/>
              <a:t>为下列各个</a:t>
            </a:r>
            <a:r>
              <a:rPr lang="zh-CN" altLang="en-US" sz="2000" dirty="0"/>
              <a:t>值的组合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WC_COMPOSITECHECK|WC_DEFAULTCHAR</a:t>
            </a:r>
            <a:r>
              <a:rPr lang="en-US" altLang="zh-CN" sz="2000" dirty="0"/>
              <a:t>: </a:t>
            </a:r>
            <a:r>
              <a:rPr lang="zh-CN" altLang="en-US" sz="2000" dirty="0"/>
              <a:t>转换组合字符。如果在转换字符时出现异常，则转换为默认的字符。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WC_COMPOSITECHECK|WC_DISCARDNS: </a:t>
            </a:r>
            <a:r>
              <a:rPr lang="zh-CN" altLang="en-US" sz="2000" dirty="0"/>
              <a:t>转换组合字符。对于组合字符，忽略非空白符，只保留基础字符。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WC_COMPOSITECHECK|WC_SEPCHARS: </a:t>
            </a:r>
            <a:r>
              <a:rPr lang="zh-CN" altLang="en-US" sz="2000" dirty="0"/>
              <a:t>转换组合字符。在转换的过程中逐个字符进行转换。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WC_ERR_INVALID_CHARS: </a:t>
            </a:r>
            <a:r>
              <a:rPr lang="zh-CN" altLang="en-US" sz="2000" dirty="0"/>
              <a:t>当设置为此选项时，函数</a:t>
            </a:r>
            <a:r>
              <a:rPr lang="en-US" altLang="zh-CN" sz="2000" dirty="0" err="1"/>
              <a:t>MultiByteToWideChar</a:t>
            </a:r>
            <a:r>
              <a:rPr lang="zh-CN" altLang="en-US" sz="2000" dirty="0"/>
              <a:t>在遇到非法字符时就以失败结束，并设置错误码。该错误码可以通过函数</a:t>
            </a:r>
            <a:r>
              <a:rPr lang="en-US" altLang="zh-CN" sz="2000" dirty="0" err="1"/>
              <a:t>GetLastError</a:t>
            </a:r>
            <a:r>
              <a:rPr lang="zh-CN" altLang="en-US" sz="2000" dirty="0"/>
              <a:t>获取。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WC_NO_BEST_FIT_CHARS: </a:t>
            </a:r>
            <a:r>
              <a:rPr lang="zh-CN" altLang="en-US" sz="2000" dirty="0"/>
              <a:t>如果在转换的过程中遇到无法表达的字符，则采用默认的字符替代。默认字符由</a:t>
            </a:r>
            <a:r>
              <a:rPr lang="en-US" altLang="zh-CN" sz="2000" dirty="0" err="1"/>
              <a:t>WideCharToMultiByte</a:t>
            </a:r>
            <a:r>
              <a:rPr lang="zh-CN" altLang="en-US" sz="2000" dirty="0"/>
              <a:t>的参数</a:t>
            </a:r>
            <a:r>
              <a:rPr lang="en-US" altLang="zh-CN" sz="2000" dirty="0" err="1"/>
              <a:t>lpDefaultChar</a:t>
            </a:r>
            <a:r>
              <a:rPr lang="zh-CN" altLang="en-US" sz="2000" dirty="0"/>
              <a:t>指定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57045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8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 err="1" smtClean="0"/>
              <a:t>WideCharToMultiByte</a:t>
            </a:r>
            <a:r>
              <a:rPr lang="zh-CN" altLang="en-US" dirty="0" smtClean="0"/>
              <a:t>参数其他说明以及返回值说明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 err="1"/>
              <a:t>CodePage</a:t>
            </a:r>
            <a:r>
              <a:rPr lang="zh-CN" altLang="en-US" dirty="0"/>
              <a:t>等于</a:t>
            </a:r>
            <a:r>
              <a:rPr lang="en-US" altLang="zh-CN" dirty="0"/>
              <a:t>CP_UTF7</a:t>
            </a:r>
            <a:r>
              <a:rPr lang="zh-CN" altLang="en-US" dirty="0"/>
              <a:t>或者</a:t>
            </a:r>
            <a:r>
              <a:rPr lang="en-US" altLang="zh-CN" dirty="0"/>
              <a:t>CP_UTF8</a:t>
            </a:r>
            <a:r>
              <a:rPr lang="zh-CN" altLang="en-US" dirty="0"/>
              <a:t>，则</a:t>
            </a:r>
            <a:r>
              <a:rPr lang="en-US" altLang="zh-CN" dirty="0" err="1"/>
              <a:t>lpDefaultChar</a:t>
            </a:r>
            <a:r>
              <a:rPr lang="zh-CN" altLang="en-US" dirty="0"/>
              <a:t>和</a:t>
            </a:r>
            <a:r>
              <a:rPr lang="en-US" altLang="zh-CN" dirty="0" err="1"/>
              <a:t>lpUsedDefaultChar</a:t>
            </a:r>
            <a:r>
              <a:rPr lang="zh-CN" altLang="en-US" dirty="0"/>
              <a:t>必须都等于</a:t>
            </a:r>
            <a:r>
              <a:rPr lang="en-US" altLang="zh-CN" dirty="0"/>
              <a:t>NULL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返回值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err="1"/>
              <a:t>cbMultiByte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，则返回接收字符串所需要的内存空间的大小，其单位是字节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否则</a:t>
            </a:r>
            <a:r>
              <a:rPr lang="zh-CN" altLang="en-US" dirty="0"/>
              <a:t>，返回转换到字符串的字节数，包括字符串的结束标志字符</a:t>
            </a:r>
            <a:r>
              <a:rPr lang="en-US" altLang="zh-CN" dirty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返回为</a:t>
            </a:r>
            <a:r>
              <a:rPr lang="en-US" altLang="zh-CN" dirty="0"/>
              <a:t>0</a:t>
            </a:r>
            <a:r>
              <a:rPr lang="zh-CN" altLang="en-US" dirty="0"/>
              <a:t>，则表明转换失败。本函数执行失败的错误代码可以通过函数</a:t>
            </a:r>
            <a:r>
              <a:rPr lang="en-US" altLang="zh-CN" dirty="0" err="1"/>
              <a:t>GetLastError</a:t>
            </a:r>
            <a:r>
              <a:rPr lang="zh-CN" altLang="en-US" dirty="0"/>
              <a:t>获取。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7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从宽字符串到窄字符串的转换</a:t>
            </a:r>
            <a:r>
              <a:rPr lang="en-US" altLang="zh-CN" dirty="0"/>
              <a:t>: </a:t>
            </a:r>
            <a:r>
              <a:rPr lang="zh-CN" altLang="en-US" dirty="0"/>
              <a:t>代码示例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493" y="1457325"/>
            <a:ext cx="8459014" cy="489902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Windows.h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argc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argv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wchar_t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pcw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=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L"</a:t>
            </a:r>
            <a:r>
              <a:rPr lang="zh-CN" altLang="en-US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好好学习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pc[100];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WideCharToMultiByte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CP_ACP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0,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pcw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-1, pc, 100, </a:t>
            </a:r>
            <a:r>
              <a:rPr lang="en-US" altLang="zh-CN" sz="20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转换结果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"</a:t>
            </a:r>
            <a:r>
              <a:rPr lang="zh-CN" alt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 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暂停住控制台窗口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  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表明程序运行成功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941290" y="1529016"/>
            <a:ext cx="2860217" cy="1336847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2000" eaLnBrk="1" hangingPunct="1">
              <a:spcBef>
                <a:spcPts val="600"/>
              </a:spcBef>
              <a:buFontTx/>
              <a:buNone/>
            </a:pPr>
            <a:r>
              <a:rPr lang="zh-CN" altLang="pt-BR" sz="24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24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24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ts val="60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转换结果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: </a:t>
            </a: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好好学习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!</a:t>
            </a:r>
          </a:p>
          <a:p>
            <a:pPr marL="180000">
              <a:spcBef>
                <a:spcPts val="60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请按任意键继续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. . .</a:t>
            </a:r>
            <a:endParaRPr lang="en-US" altLang="zh-CN" sz="1800" dirty="0">
              <a:solidFill>
                <a:srgbClr val="FF00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882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  <a:r>
              <a:rPr lang="en-US" altLang="zh-CN" dirty="0" smtClean="0"/>
              <a:t>: </a:t>
            </a:r>
            <a:r>
              <a:rPr lang="zh-CN" altLang="en-US" dirty="0" smtClean="0"/>
              <a:t>向量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类模板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677665" y="1920862"/>
            <a:ext cx="4298334" cy="4026218"/>
          </a:xfrm>
          <a:prstGeom prst="rect">
            <a:avLst/>
          </a:prstGeom>
          <a:ln w="38100">
            <a:solidFill>
              <a:srgbClr val="FF3300"/>
            </a:solidFill>
          </a:ln>
        </p:spPr>
        <p:txBody>
          <a:bodyPr>
            <a:no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 dirty="0" smtClean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 dirty="0" smtClean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195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 dirty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&lt;vector&gt;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argc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v;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v.push_back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(1);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v.push_back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(2);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"v[0]="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v[0];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</a:t>
            </a:r>
            <a:r>
              <a:rPr lang="en-US" altLang="zh-CN" sz="20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</a:p>
        </p:txBody>
      </p:sp>
      <p:sp>
        <p:nvSpPr>
          <p:cNvPr id="16" name="AutoShape 5"/>
          <p:cNvSpPr>
            <a:spLocks/>
          </p:cNvSpPr>
          <p:nvPr/>
        </p:nvSpPr>
        <p:spPr bwMode="auto">
          <a:xfrm>
            <a:off x="4526611" y="3529630"/>
            <a:ext cx="3959467" cy="456328"/>
          </a:xfrm>
          <a:prstGeom prst="borderCallout2">
            <a:avLst>
              <a:gd name="adj1" fmla="val 65391"/>
              <a:gd name="adj2" fmla="val -324"/>
              <a:gd name="adj3" fmla="val 65772"/>
              <a:gd name="adj4" fmla="val -25026"/>
              <a:gd name="adj5" fmla="val 64424"/>
              <a:gd name="adj6" fmla="val -52810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zh-CN" altLang="en-US" sz="2000" dirty="0">
                <a:ea typeface="楷体_GB2312" pitchFamily="49" charset="-122"/>
              </a:rPr>
              <a:t>编译错误</a:t>
            </a:r>
            <a:r>
              <a:rPr lang="en-US" altLang="zh-CN" sz="2000" dirty="0">
                <a:ea typeface="楷体_GB2312" pitchFamily="49" charset="-122"/>
              </a:rPr>
              <a:t>: </a:t>
            </a:r>
            <a:r>
              <a:rPr lang="zh-CN" altLang="en-US" sz="2000" dirty="0" smtClean="0">
                <a:ea typeface="楷体_GB2312" pitchFamily="49" charset="-122"/>
              </a:rPr>
              <a:t>无法推导模板实参</a:t>
            </a:r>
            <a:r>
              <a:rPr lang="zh-CN" altLang="en-US" sz="2000" dirty="0">
                <a:ea typeface="楷体_GB2312" pitchFamily="49" charset="-122"/>
              </a:rPr>
              <a:t>。</a:t>
            </a:r>
            <a:endParaRPr lang="en-US" altLang="zh-CN" sz="20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691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657"/>
    </mc:Choice>
    <mc:Fallback xmlns="">
      <p:transition spd="slow" advTm="1657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61014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将多字节字符串转换为宽字符串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mbstowcs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645" y="735980"/>
            <a:ext cx="8436711" cy="5620371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zh-CN" altLang="en-US" sz="2000" dirty="0"/>
              <a:t>声明</a:t>
            </a:r>
            <a:r>
              <a:rPr lang="en-US" altLang="zh-CN" sz="2000" dirty="0"/>
              <a:t>:	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mbstowcs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wchar_t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wcstr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 *</a:t>
            </a:r>
            <a:r>
              <a:rPr lang="en-US" altLang="zh-CN" sz="2000" dirty="0" err="1"/>
              <a:t>mbstr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count);</a:t>
            </a:r>
          </a:p>
          <a:p>
            <a:pPr>
              <a:spcBef>
                <a:spcPts val="500"/>
              </a:spcBef>
            </a:pPr>
            <a:r>
              <a:rPr lang="zh-CN" altLang="en-US" sz="2000" dirty="0"/>
              <a:t>参数</a:t>
            </a:r>
            <a:r>
              <a:rPr lang="en-US" altLang="zh-CN" sz="2000" dirty="0"/>
              <a:t>:</a:t>
            </a:r>
          </a:p>
          <a:p>
            <a:pPr marL="446088" indent="-177800" algn="l">
              <a:spcBef>
                <a:spcPts val="500"/>
              </a:spcBef>
              <a:buNone/>
            </a:pPr>
            <a:r>
              <a:rPr lang="zh-CN" altLang="en-US" sz="2000" dirty="0"/>
              <a:t>① </a:t>
            </a:r>
            <a:r>
              <a:rPr lang="en-US" altLang="zh-CN" sz="2000" dirty="0" err="1"/>
              <a:t>wcstr</a:t>
            </a:r>
            <a:r>
              <a:rPr lang="en-US" altLang="zh-CN" sz="2000" dirty="0"/>
              <a:t>: </a:t>
            </a:r>
            <a:r>
              <a:rPr lang="zh-CN" altLang="en-US" sz="2000" dirty="0"/>
              <a:t>宽字符类型的指针，指向用来接收转换得到的宽字符串的内存空间。</a:t>
            </a:r>
          </a:p>
          <a:p>
            <a:pPr marL="446088" indent="-177800" algn="l">
              <a:spcBef>
                <a:spcPts val="500"/>
              </a:spcBef>
              <a:buNone/>
            </a:pPr>
            <a:r>
              <a:rPr lang="zh-CN" altLang="en-US" sz="2000" dirty="0"/>
              <a:t>② </a:t>
            </a:r>
            <a:r>
              <a:rPr lang="en-US" altLang="zh-CN" sz="2000" dirty="0" err="1"/>
              <a:t>mbstr</a:t>
            </a:r>
            <a:r>
              <a:rPr lang="en-US" altLang="zh-CN" sz="2000" dirty="0"/>
              <a:t>: </a:t>
            </a:r>
            <a:r>
              <a:rPr lang="zh-CN" altLang="en-US" sz="2000" dirty="0"/>
              <a:t>指定待转换的字符串。</a:t>
            </a:r>
          </a:p>
          <a:p>
            <a:pPr marL="446088" indent="-177800" algn="l">
              <a:spcBef>
                <a:spcPts val="500"/>
              </a:spcBef>
              <a:buNone/>
            </a:pPr>
            <a:r>
              <a:rPr lang="zh-CN" altLang="en-US" sz="2000" dirty="0"/>
              <a:t>③ </a:t>
            </a:r>
            <a:r>
              <a:rPr lang="en-US" altLang="zh-CN" sz="2000" dirty="0"/>
              <a:t>count: </a:t>
            </a:r>
            <a:r>
              <a:rPr lang="zh-CN" altLang="en-US" sz="2000" dirty="0"/>
              <a:t>指定待接收宽字符串的内存空间的大小，其单位为宽字符个数。</a:t>
            </a:r>
          </a:p>
          <a:p>
            <a:pPr>
              <a:spcBef>
                <a:spcPts val="500"/>
              </a:spcBef>
            </a:pPr>
            <a:r>
              <a:rPr lang="zh-CN" altLang="en-US" sz="2000" dirty="0" smtClean="0"/>
              <a:t>返回值</a:t>
            </a:r>
            <a:r>
              <a:rPr lang="en-US" altLang="zh-CN" sz="2000" dirty="0" smtClean="0"/>
              <a:t>:</a:t>
            </a:r>
            <a:endParaRPr lang="en-US" altLang="zh-CN" sz="2000" dirty="0"/>
          </a:p>
          <a:p>
            <a:pPr marL="446088" indent="-177800" algn="l">
              <a:spcBef>
                <a:spcPts val="500"/>
              </a:spcBef>
              <a:buNone/>
            </a:pPr>
            <a:r>
              <a:rPr lang="zh-CN" altLang="en-US" sz="2000" dirty="0"/>
              <a:t>① 如果</a:t>
            </a:r>
            <a:r>
              <a:rPr lang="en-US" altLang="zh-CN" sz="2000" dirty="0" err="1"/>
              <a:t>wcstr</a:t>
            </a:r>
            <a:r>
              <a:rPr lang="zh-CN" altLang="en-US" sz="2000" dirty="0"/>
              <a:t>为</a:t>
            </a:r>
            <a:r>
              <a:rPr lang="en-US" altLang="zh-CN" sz="2000" dirty="0"/>
              <a:t>NULL</a:t>
            </a:r>
            <a:r>
              <a:rPr lang="zh-CN" altLang="en-US" sz="2000" dirty="0"/>
              <a:t>且函数执行成功，则返回所需要的接收宽字符串的内存空间的大小，其单位为宽字符个数。请注意这个内存空间大小没有将字符串的结束标志字符</a:t>
            </a:r>
            <a:r>
              <a:rPr lang="en-US" altLang="zh-CN" sz="2000" dirty="0"/>
              <a:t>0</a:t>
            </a:r>
            <a:r>
              <a:rPr lang="zh-CN" altLang="en-US" sz="2000" dirty="0"/>
              <a:t>计入。</a:t>
            </a:r>
          </a:p>
          <a:p>
            <a:pPr marL="446088" indent="-177800" algn="l">
              <a:spcBef>
                <a:spcPts val="500"/>
              </a:spcBef>
              <a:buNone/>
            </a:pPr>
            <a:r>
              <a:rPr lang="zh-CN" altLang="en-US" sz="2000" dirty="0"/>
              <a:t>② 如果</a:t>
            </a:r>
            <a:r>
              <a:rPr lang="en-US" altLang="zh-CN" sz="2000" dirty="0" err="1"/>
              <a:t>wcstr</a:t>
            </a:r>
            <a:r>
              <a:rPr lang="zh-CN" altLang="en-US" sz="2000" dirty="0"/>
              <a:t>不为</a:t>
            </a:r>
            <a:r>
              <a:rPr lang="en-US" altLang="zh-CN" sz="2000" dirty="0"/>
              <a:t>NULL</a:t>
            </a:r>
            <a:r>
              <a:rPr lang="zh-CN" altLang="en-US" sz="2000" dirty="0"/>
              <a:t>且字符转换成功，则返回成功转换得到的宽字符个数。如果返回的宽字符个数等于</a:t>
            </a:r>
            <a:r>
              <a:rPr lang="en-US" altLang="zh-CN" sz="2000" dirty="0"/>
              <a:t>count</a:t>
            </a:r>
            <a:r>
              <a:rPr lang="zh-CN" altLang="en-US" sz="2000" dirty="0"/>
              <a:t>，则转换得到的宽字符串将不含有字符串的结束标志字符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</a:p>
          <a:p>
            <a:pPr marL="446088" indent="-177800" algn="l">
              <a:spcBef>
                <a:spcPts val="500"/>
              </a:spcBef>
              <a:buNone/>
            </a:pPr>
            <a:r>
              <a:rPr lang="zh-CN" altLang="en-US" sz="2000" dirty="0"/>
              <a:t>③ 如果函数执行失败，则返回</a:t>
            </a:r>
            <a:r>
              <a:rPr lang="en-US" altLang="zh-CN" sz="2000" dirty="0"/>
              <a:t>-1</a:t>
            </a:r>
            <a:r>
              <a:rPr lang="zh-CN" altLang="en-US" sz="2000" dirty="0"/>
              <a:t>所对应的</a:t>
            </a:r>
            <a:r>
              <a:rPr lang="en-US" altLang="zh-CN" sz="2000" dirty="0" err="1"/>
              <a:t>size_t</a:t>
            </a:r>
            <a:r>
              <a:rPr lang="zh-CN" altLang="en-US" sz="2000" dirty="0"/>
              <a:t>类型的值，即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)(-1)</a:t>
            </a:r>
            <a:r>
              <a:rPr lang="zh-CN" altLang="en-US" sz="2000" dirty="0"/>
              <a:t>。</a:t>
            </a:r>
          </a:p>
          <a:p>
            <a:pPr>
              <a:spcBef>
                <a:spcPts val="500"/>
              </a:spcBef>
            </a:pPr>
            <a:r>
              <a:rPr lang="zh-CN" altLang="en-US" sz="2000" dirty="0" smtClean="0"/>
              <a:t>包含头文件</a:t>
            </a:r>
            <a:r>
              <a:rPr lang="en-US" altLang="zh-CN" sz="2000" dirty="0" smtClean="0"/>
              <a:t>:</a:t>
            </a:r>
            <a:endParaRPr lang="en-US" altLang="zh-CN" sz="2000" dirty="0"/>
          </a:p>
          <a:p>
            <a:pPr marL="446088" indent="-177800" algn="l">
              <a:spcBef>
                <a:spcPts val="500"/>
              </a:spcBef>
              <a:buNone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cstdlib</a:t>
            </a:r>
            <a:r>
              <a:rPr lang="en-US" altLang="zh-CN" sz="2000" dirty="0" smtClean="0"/>
              <a:t>&gt;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603914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962025" y="1919134"/>
            <a:ext cx="2735927" cy="545286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zh-CN" altLang="en-US" sz="1800" dirty="0">
                <a:ea typeface="楷体_GB2312" pitchFamily="49" charset="-122"/>
                <a:sym typeface="Wingdings" panose="05000000000000000000" pitchFamily="2" charset="2"/>
              </a:rPr>
              <a:t>本</a:t>
            </a:r>
            <a:r>
              <a:rPr lang="zh-CN" altLang="en-US" sz="1800" dirty="0" smtClean="0">
                <a:ea typeface="楷体_GB2312" pitchFamily="49" charset="-122"/>
                <a:sym typeface="Wingdings" panose="05000000000000000000" pitchFamily="2" charset="2"/>
              </a:rPr>
              <a:t>函数为</a:t>
            </a:r>
            <a:r>
              <a:rPr lang="en-US" altLang="zh-CN" sz="1800" dirty="0" smtClean="0">
                <a:ea typeface="楷体_GB2312" pitchFamily="49" charset="-122"/>
                <a:sym typeface="Wingdings" panose="05000000000000000000" pitchFamily="2" charset="2"/>
              </a:rPr>
              <a:t>C++</a:t>
            </a:r>
            <a:r>
              <a:rPr lang="zh-CN" altLang="en-US" sz="1800" dirty="0" smtClean="0">
                <a:ea typeface="楷体_GB2312" pitchFamily="49" charset="-122"/>
                <a:sym typeface="Wingdings" panose="05000000000000000000" pitchFamily="2" charset="2"/>
              </a:rPr>
              <a:t>标准函数，但不适用</a:t>
            </a:r>
            <a:r>
              <a:rPr lang="zh-CN" altLang="en-US" sz="1800" dirty="0">
                <a:ea typeface="楷体_GB2312" pitchFamily="49" charset="-122"/>
                <a:sym typeface="Wingdings" panose="05000000000000000000" pitchFamily="2" charset="2"/>
              </a:rPr>
              <a:t>于</a:t>
            </a:r>
            <a:r>
              <a:rPr lang="en-US" altLang="zh-CN" sz="1800" dirty="0">
                <a:ea typeface="楷体_GB2312" pitchFamily="49" charset="-122"/>
                <a:sym typeface="Wingdings" panose="05000000000000000000" pitchFamily="2" charset="2"/>
              </a:rPr>
              <a:t>VC</a:t>
            </a:r>
            <a:r>
              <a:rPr lang="zh-CN" altLang="en-US" sz="1800" dirty="0">
                <a:ea typeface="楷体_GB2312" pitchFamily="49" charset="-122"/>
                <a:sym typeface="Wingdings" panose="05000000000000000000" pitchFamily="2" charset="2"/>
              </a:rPr>
              <a:t>平台。</a:t>
            </a:r>
            <a:endParaRPr lang="en-US" altLang="zh-CN" sz="1800" dirty="0">
              <a:solidFill>
                <a:srgbClr val="FF00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028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将多字节字符串转换为宽</a:t>
            </a:r>
            <a:r>
              <a:rPr lang="zh-CN" altLang="en-US" sz="2800" dirty="0" smtClean="0"/>
              <a:t>字符串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mbstowcs</a:t>
            </a:r>
            <a:r>
              <a:rPr lang="en-US" altLang="zh-CN" sz="2800" dirty="0" smtClean="0"/>
              <a:t>): </a:t>
            </a:r>
            <a:r>
              <a:rPr lang="zh-CN" altLang="en-US" sz="2800" dirty="0"/>
              <a:t>代码示例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cstdlib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locale.h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argv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pc[]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好好学习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pc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wchar_t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[100];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setlocale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LC_ALL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chs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n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mbstowcs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pc, 100);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转换所需的字符数为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"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)n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n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mbstowcs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pc, 100);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转换的字符数为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"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转换结果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0;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表明程序运行成功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743762" y="2575932"/>
            <a:ext cx="2860217" cy="1790116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2000" eaLnBrk="1" hangingPunct="1">
              <a:spcBef>
                <a:spcPts val="600"/>
              </a:spcBef>
              <a:buFontTx/>
              <a:buNone/>
            </a:pPr>
            <a:r>
              <a:rPr lang="zh-CN" altLang="pt-BR" sz="24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24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24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ts val="60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好好学习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!</a:t>
            </a:r>
          </a:p>
          <a:p>
            <a:pPr marL="180000">
              <a:spcBef>
                <a:spcPts val="60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转换所需的字符数为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: 5</a:t>
            </a:r>
          </a:p>
          <a:p>
            <a:pPr marL="180000">
              <a:spcBef>
                <a:spcPts val="60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转换的字符数为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: 5</a:t>
            </a:r>
          </a:p>
          <a:p>
            <a:pPr marL="180000">
              <a:spcBef>
                <a:spcPts val="60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转换结果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: </a:t>
            </a: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好好学习</a:t>
            </a:r>
            <a:r>
              <a:rPr lang="en-US" altLang="zh-CN" sz="1800" dirty="0" smtClean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!</a:t>
            </a:r>
            <a:endParaRPr lang="en-US" altLang="zh-CN" sz="1800" dirty="0">
              <a:solidFill>
                <a:srgbClr val="0000FF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590693" y="1457324"/>
            <a:ext cx="5091345" cy="1052683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2000"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 smtClean="0">
                <a:ea typeface="楷体_GB2312" pitchFamily="49" charset="-122"/>
                <a:sym typeface="Wingdings" panose="05000000000000000000" pitchFamily="2" charset="2"/>
              </a:rPr>
              <a:t>在</a:t>
            </a:r>
            <a:r>
              <a:rPr lang="en-US" altLang="zh-CN" sz="2400" dirty="0" smtClean="0">
                <a:ea typeface="楷体_GB2312" pitchFamily="49" charset="-122"/>
                <a:sym typeface="Wingdings" panose="05000000000000000000" pitchFamily="2" charset="2"/>
              </a:rPr>
              <a:t>VC2017</a:t>
            </a:r>
            <a:r>
              <a:rPr lang="zh-CN" altLang="en-US" sz="2400" dirty="0" smtClean="0">
                <a:ea typeface="楷体_GB2312" pitchFamily="49" charset="-122"/>
                <a:sym typeface="Wingdings" panose="05000000000000000000" pitchFamily="2" charset="2"/>
              </a:rPr>
              <a:t>中有可能会出现编译错误</a:t>
            </a:r>
            <a:r>
              <a:rPr lang="pt-BR" altLang="zh-CN" sz="2400" dirty="0" smtClean="0">
                <a:ea typeface="楷体_GB2312" pitchFamily="49" charset="-122"/>
                <a:sym typeface="Wingdings" panose="05000000000000000000" pitchFamily="2" charset="2"/>
              </a:rPr>
              <a:t>:</a:t>
            </a:r>
            <a:endParaRPr lang="pt-BR" altLang="zh-CN" sz="2400" dirty="0">
              <a:ea typeface="楷体_GB2312" pitchFamily="49" charset="-122"/>
              <a:sym typeface="Wingdings" panose="05000000000000000000" pitchFamily="2" charset="2"/>
            </a:endParaRPr>
          </a:p>
          <a:p>
            <a:pPr marL="180000">
              <a:spcBef>
                <a:spcPts val="600"/>
              </a:spcBef>
              <a:buNone/>
            </a:pPr>
            <a:r>
              <a:rPr lang="zh-CN" altLang="en-US" sz="1800" dirty="0" smtClean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使用了</a:t>
            </a:r>
            <a:r>
              <a:rPr lang="zh-CN" altLang="en-US" sz="1800" dirty="0" smtClean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不安全</a:t>
            </a:r>
            <a:r>
              <a:rPr lang="zh-CN" altLang="en-US" sz="1800" dirty="0" smtClean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的</a:t>
            </a:r>
            <a:r>
              <a:rPr lang="en-US" altLang="zh-CN" sz="1800" dirty="0" err="1" smtClean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mbstowcs</a:t>
            </a:r>
            <a:r>
              <a:rPr lang="zh-CN" altLang="en-US" sz="1800" dirty="0" smtClean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函数</a:t>
            </a:r>
            <a:r>
              <a:rPr lang="en-US" altLang="zh-CN" sz="1800" dirty="0" smtClean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!</a:t>
            </a:r>
            <a:endParaRPr lang="en-US" altLang="zh-CN" sz="1800" dirty="0">
              <a:solidFill>
                <a:srgbClr val="0000FF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8042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61014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进行区域设置或查询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setlocale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645" y="735980"/>
            <a:ext cx="8436711" cy="5620371"/>
          </a:xfrm>
        </p:spPr>
        <p:txBody>
          <a:bodyPr>
            <a:noAutofit/>
          </a:bodyPr>
          <a:lstStyle/>
          <a:p>
            <a:pPr>
              <a:spcBef>
                <a:spcPts val="700"/>
              </a:spcBef>
            </a:pPr>
            <a:r>
              <a:rPr lang="zh-CN" altLang="en-US" sz="2000" dirty="0"/>
              <a:t>声明</a:t>
            </a:r>
            <a:r>
              <a:rPr lang="en-US" altLang="zh-CN" sz="2000" dirty="0"/>
              <a:t>:	char *</a:t>
            </a:r>
            <a:r>
              <a:rPr lang="en-US" altLang="zh-CN" sz="2000" dirty="0" err="1"/>
              <a:t>setlocale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category,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 *locale);</a:t>
            </a:r>
          </a:p>
          <a:p>
            <a:pPr>
              <a:spcBef>
                <a:spcPts val="700"/>
              </a:spcBef>
            </a:pPr>
            <a:r>
              <a:rPr lang="zh-CN" altLang="en-US" sz="2000" dirty="0"/>
              <a:t>参数</a:t>
            </a:r>
            <a:r>
              <a:rPr lang="en-US" altLang="zh-CN" sz="2000" dirty="0"/>
              <a:t>:</a:t>
            </a:r>
          </a:p>
          <a:p>
            <a:pPr marL="446088" indent="-177800" algn="l">
              <a:spcBef>
                <a:spcPts val="700"/>
              </a:spcBef>
              <a:buNone/>
            </a:pPr>
            <a:r>
              <a:rPr lang="en-US" altLang="zh-CN" sz="2000" dirty="0"/>
              <a:t>① category: </a:t>
            </a:r>
            <a:r>
              <a:rPr lang="zh-CN" altLang="en-US" sz="2000" dirty="0"/>
              <a:t>指定要设置的区域类型。如果</a:t>
            </a:r>
            <a:r>
              <a:rPr lang="en-US" altLang="zh-CN" sz="2000" dirty="0"/>
              <a:t>category</a:t>
            </a:r>
            <a:r>
              <a:rPr lang="zh-CN" altLang="en-US" sz="2000" dirty="0"/>
              <a:t>等于</a:t>
            </a:r>
            <a:r>
              <a:rPr lang="en-US" altLang="zh-CN" sz="2000" dirty="0"/>
              <a:t>LC_ALL</a:t>
            </a:r>
            <a:r>
              <a:rPr lang="zh-CN" altLang="en-US" sz="2000" dirty="0"/>
              <a:t>，则表明所有类别。</a:t>
            </a:r>
          </a:p>
          <a:p>
            <a:pPr marL="446088" indent="-177800" algn="l">
              <a:spcBef>
                <a:spcPts val="700"/>
              </a:spcBef>
              <a:buNone/>
            </a:pPr>
            <a:r>
              <a:rPr lang="zh-CN" altLang="en-US" sz="2000" dirty="0"/>
              <a:t>② </a:t>
            </a:r>
            <a:r>
              <a:rPr lang="en-US" altLang="zh-CN" sz="2000" dirty="0"/>
              <a:t>locale: </a:t>
            </a:r>
            <a:r>
              <a:rPr lang="zh-CN" altLang="en-US" sz="2000" dirty="0"/>
              <a:t>区域设置说明符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>
              <a:spcBef>
                <a:spcPts val="700"/>
              </a:spcBef>
            </a:pPr>
            <a:r>
              <a:rPr lang="zh-CN" altLang="en-US" sz="2000" dirty="0" smtClean="0"/>
              <a:t>返回值</a:t>
            </a:r>
            <a:r>
              <a:rPr lang="en-US" altLang="zh-CN" sz="2000" dirty="0" smtClean="0"/>
              <a:t>:</a:t>
            </a:r>
            <a:endParaRPr lang="en-US" altLang="zh-CN" sz="2000" dirty="0"/>
          </a:p>
          <a:p>
            <a:pPr marL="446088" indent="-177800" algn="l">
              <a:spcBef>
                <a:spcPts val="700"/>
              </a:spcBef>
              <a:buNone/>
            </a:pPr>
            <a:r>
              <a:rPr lang="zh-CN" altLang="en-US" sz="2000" dirty="0"/>
              <a:t>① 如果</a:t>
            </a:r>
            <a:r>
              <a:rPr lang="en-US" altLang="zh-CN" sz="2000" dirty="0"/>
              <a:t>locale</a:t>
            </a:r>
            <a:r>
              <a:rPr lang="zh-CN" altLang="en-US" sz="2000" dirty="0"/>
              <a:t>不等于</a:t>
            </a:r>
            <a:r>
              <a:rPr lang="en-US" altLang="zh-CN" sz="2000" dirty="0"/>
              <a:t>NULL</a:t>
            </a:r>
            <a:r>
              <a:rPr lang="zh-CN" altLang="en-US" sz="2000" dirty="0"/>
              <a:t>并且提供的</a:t>
            </a:r>
            <a:r>
              <a:rPr lang="en-US" altLang="zh-CN" sz="2000" dirty="0"/>
              <a:t>locale</a:t>
            </a:r>
            <a:r>
              <a:rPr lang="zh-CN" altLang="en-US" sz="2000" dirty="0"/>
              <a:t>和</a:t>
            </a:r>
            <a:r>
              <a:rPr lang="en-US" altLang="zh-CN" sz="2000" dirty="0"/>
              <a:t>category</a:t>
            </a:r>
            <a:r>
              <a:rPr lang="zh-CN" altLang="en-US" sz="2000" dirty="0"/>
              <a:t>是有效的，则设置成功并返回与</a:t>
            </a:r>
            <a:r>
              <a:rPr lang="en-US" altLang="zh-CN" sz="2000" dirty="0"/>
              <a:t>locale</a:t>
            </a:r>
            <a:r>
              <a:rPr lang="zh-CN" altLang="en-US" sz="2000" dirty="0"/>
              <a:t>和</a:t>
            </a:r>
            <a:r>
              <a:rPr lang="en-US" altLang="zh-CN" sz="2000" dirty="0"/>
              <a:t>category</a:t>
            </a:r>
            <a:r>
              <a:rPr lang="zh-CN" altLang="en-US" sz="2000" dirty="0"/>
              <a:t>相关联的字符串。</a:t>
            </a:r>
          </a:p>
          <a:p>
            <a:pPr marL="446088" indent="-177800" algn="l">
              <a:spcBef>
                <a:spcPts val="700"/>
              </a:spcBef>
              <a:buNone/>
            </a:pPr>
            <a:r>
              <a:rPr lang="zh-CN" altLang="en-US" sz="2000" dirty="0"/>
              <a:t>② 如果</a:t>
            </a:r>
            <a:r>
              <a:rPr lang="en-US" altLang="zh-CN" sz="2000" dirty="0"/>
              <a:t>locale</a:t>
            </a:r>
            <a:r>
              <a:rPr lang="zh-CN" altLang="en-US" sz="2000" dirty="0"/>
              <a:t>不等于</a:t>
            </a:r>
            <a:r>
              <a:rPr lang="en-US" altLang="zh-CN" sz="2000" dirty="0"/>
              <a:t>NULL</a:t>
            </a:r>
            <a:r>
              <a:rPr lang="zh-CN" altLang="en-US" sz="2000" dirty="0"/>
              <a:t>并且提供的</a:t>
            </a:r>
            <a:r>
              <a:rPr lang="en-US" altLang="zh-CN" sz="2000" dirty="0"/>
              <a:t>locale</a:t>
            </a:r>
            <a:r>
              <a:rPr lang="zh-CN" altLang="en-US" sz="2000" dirty="0"/>
              <a:t>或</a:t>
            </a:r>
            <a:r>
              <a:rPr lang="en-US" altLang="zh-CN" sz="2000" dirty="0"/>
              <a:t>category</a:t>
            </a:r>
            <a:r>
              <a:rPr lang="zh-CN" altLang="en-US" sz="2000" dirty="0"/>
              <a:t>是无效的，则设置失败并返回</a:t>
            </a:r>
            <a:r>
              <a:rPr lang="en-US" altLang="zh-CN" sz="2000" dirty="0"/>
              <a:t>NULL</a:t>
            </a:r>
            <a:r>
              <a:rPr lang="zh-CN" altLang="en-US" sz="2000" dirty="0"/>
              <a:t>。</a:t>
            </a:r>
          </a:p>
          <a:p>
            <a:pPr marL="446088" indent="-177800" algn="l">
              <a:spcBef>
                <a:spcPts val="700"/>
              </a:spcBef>
              <a:buNone/>
            </a:pPr>
            <a:r>
              <a:rPr lang="zh-CN" altLang="en-US" sz="2000" dirty="0"/>
              <a:t>③ 如果</a:t>
            </a:r>
            <a:r>
              <a:rPr lang="en-US" altLang="zh-CN" sz="2000" dirty="0"/>
              <a:t>locale</a:t>
            </a:r>
            <a:r>
              <a:rPr lang="zh-CN" altLang="en-US" sz="2000" dirty="0"/>
              <a:t>等于</a:t>
            </a:r>
            <a:r>
              <a:rPr lang="en-US" altLang="zh-CN" sz="2000" dirty="0"/>
              <a:t>NULL</a:t>
            </a:r>
            <a:r>
              <a:rPr lang="zh-CN" altLang="en-US" sz="2000" dirty="0"/>
              <a:t>并且提供的</a:t>
            </a:r>
            <a:r>
              <a:rPr lang="en-US" altLang="zh-CN" sz="2000" dirty="0"/>
              <a:t>category</a:t>
            </a:r>
            <a:r>
              <a:rPr lang="zh-CN" altLang="en-US" sz="2000" dirty="0"/>
              <a:t>是有效的，则没有修改任何设置并返回与</a:t>
            </a:r>
            <a:r>
              <a:rPr lang="en-US" altLang="zh-CN" sz="2000" dirty="0"/>
              <a:t>category</a:t>
            </a:r>
            <a:r>
              <a:rPr lang="zh-CN" altLang="en-US" sz="2000" dirty="0"/>
              <a:t>相关联的字符串。</a:t>
            </a:r>
          </a:p>
          <a:p>
            <a:pPr marL="446088" indent="-177800" algn="l">
              <a:spcBef>
                <a:spcPts val="700"/>
              </a:spcBef>
              <a:buNone/>
            </a:pPr>
            <a:r>
              <a:rPr lang="zh-CN" altLang="en-US" sz="2000" dirty="0"/>
              <a:t>④ 如果</a:t>
            </a:r>
            <a:r>
              <a:rPr lang="en-US" altLang="zh-CN" sz="2000" dirty="0"/>
              <a:t>locale</a:t>
            </a:r>
            <a:r>
              <a:rPr lang="zh-CN" altLang="en-US" sz="2000" dirty="0"/>
              <a:t>等于</a:t>
            </a:r>
            <a:r>
              <a:rPr lang="en-US" altLang="zh-CN" sz="2000" dirty="0"/>
              <a:t>NULL</a:t>
            </a:r>
            <a:r>
              <a:rPr lang="zh-CN" altLang="en-US" sz="2000" dirty="0"/>
              <a:t>并且提供的</a:t>
            </a:r>
            <a:r>
              <a:rPr lang="en-US" altLang="zh-CN" sz="2000" dirty="0"/>
              <a:t>category</a:t>
            </a:r>
            <a:r>
              <a:rPr lang="zh-CN" altLang="en-US" sz="2000" dirty="0"/>
              <a:t>是无效的，则返回</a:t>
            </a:r>
            <a:r>
              <a:rPr lang="en-US" altLang="zh-CN" sz="2000" dirty="0"/>
              <a:t>NULL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>
              <a:spcBef>
                <a:spcPts val="700"/>
              </a:spcBef>
            </a:pPr>
            <a:r>
              <a:rPr lang="zh-CN" altLang="en-US" sz="2000" dirty="0" smtClean="0"/>
              <a:t>包含头文件</a:t>
            </a:r>
            <a:r>
              <a:rPr lang="en-US" altLang="zh-CN" sz="2000" dirty="0" smtClean="0"/>
              <a:t>:</a:t>
            </a:r>
            <a:endParaRPr lang="en-US" altLang="zh-CN" sz="2000" dirty="0"/>
          </a:p>
          <a:p>
            <a:pPr marL="446088" indent="-177800" algn="l">
              <a:spcBef>
                <a:spcPts val="700"/>
              </a:spcBef>
              <a:buNone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locale.h</a:t>
            </a:r>
            <a:r>
              <a:rPr lang="en-US" altLang="zh-CN" sz="2000" dirty="0"/>
              <a:t>&gt;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603914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05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61014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将多字节字符串转换为宽字符串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mbstowcs_s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645" y="735980"/>
            <a:ext cx="8436711" cy="5620371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zh-CN" altLang="en-US" sz="1800" dirty="0"/>
              <a:t>声明</a:t>
            </a:r>
            <a:r>
              <a:rPr lang="en-US" altLang="zh-CN" sz="1800" dirty="0"/>
              <a:t>:	</a:t>
            </a:r>
            <a:r>
              <a:rPr lang="en-US" altLang="zh-CN" sz="1800" dirty="0" err="1"/>
              <a:t>errno_t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mbstowcs_s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size_t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pReturnValue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wchar_t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wcstr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size_t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sizeInWords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char *</a:t>
            </a:r>
            <a:r>
              <a:rPr lang="en-US" altLang="zh-CN" sz="1800" dirty="0" err="1"/>
              <a:t>mbstr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size_t</a:t>
            </a:r>
            <a:r>
              <a:rPr lang="en-US" altLang="zh-CN" sz="1800" dirty="0"/>
              <a:t> count);</a:t>
            </a:r>
          </a:p>
          <a:p>
            <a:pPr>
              <a:spcBef>
                <a:spcPts val="300"/>
              </a:spcBef>
            </a:pPr>
            <a:r>
              <a:rPr lang="zh-CN" altLang="en-US" sz="1800" dirty="0"/>
              <a:t>参数</a:t>
            </a:r>
            <a:r>
              <a:rPr lang="en-US" altLang="zh-CN" sz="1800" dirty="0"/>
              <a:t>:</a:t>
            </a:r>
          </a:p>
          <a:p>
            <a:pPr marL="446088" indent="-177800" algn="l">
              <a:spcBef>
                <a:spcPts val="300"/>
              </a:spcBef>
              <a:buNone/>
            </a:pPr>
            <a:r>
              <a:rPr lang="zh-CN" altLang="en-US" sz="1800" dirty="0"/>
              <a:t>① </a:t>
            </a:r>
            <a:r>
              <a:rPr lang="en-US" altLang="zh-CN" sz="1800" dirty="0" err="1"/>
              <a:t>pReturnValue</a:t>
            </a:r>
            <a:r>
              <a:rPr lang="en-US" altLang="zh-CN" sz="1800" dirty="0"/>
              <a:t>: </a:t>
            </a:r>
            <a:r>
              <a:rPr lang="zh-CN" altLang="en-US" sz="1800" dirty="0"/>
              <a:t>指定用来接收转换得到宽字符个数的内存空间。如果</a:t>
            </a:r>
            <a:r>
              <a:rPr lang="en-US" altLang="zh-CN" sz="1800" dirty="0" err="1"/>
              <a:t>wcstr</a:t>
            </a:r>
            <a:r>
              <a:rPr lang="zh-CN" altLang="en-US" sz="1800" dirty="0"/>
              <a:t>等于</a:t>
            </a:r>
            <a:r>
              <a:rPr lang="en-US" altLang="zh-CN" sz="1800" dirty="0"/>
              <a:t>NULL</a:t>
            </a:r>
            <a:r>
              <a:rPr lang="zh-CN" altLang="en-US" sz="1800" dirty="0"/>
              <a:t>并且</a:t>
            </a:r>
            <a:r>
              <a:rPr lang="en-US" altLang="zh-CN" sz="1800" dirty="0" err="1"/>
              <a:t>sizeInWords</a:t>
            </a:r>
            <a:r>
              <a:rPr lang="zh-CN" altLang="en-US" sz="1800" dirty="0"/>
              <a:t>等于</a:t>
            </a:r>
            <a:r>
              <a:rPr lang="en-US" altLang="zh-CN" sz="1800" dirty="0"/>
              <a:t>0</a:t>
            </a:r>
            <a:r>
              <a:rPr lang="zh-CN" altLang="en-US" sz="1800" dirty="0"/>
              <a:t>而且本函数成功执行，则</a:t>
            </a:r>
            <a:r>
              <a:rPr lang="en-US" altLang="zh-CN" sz="1800" dirty="0"/>
              <a:t>(*</a:t>
            </a:r>
            <a:r>
              <a:rPr lang="en-US" altLang="zh-CN" sz="1800" dirty="0" err="1"/>
              <a:t>pReturnValue</a:t>
            </a:r>
            <a:r>
              <a:rPr lang="en-US" altLang="zh-CN" sz="1800" dirty="0"/>
              <a:t>)</a:t>
            </a:r>
            <a:r>
              <a:rPr lang="zh-CN" altLang="en-US" sz="1800" dirty="0"/>
              <a:t>的值为所需要的接收宽字符串的内存空间的大小，其单位为宽字符个数，而且需要计入字符串结束标志字符</a:t>
            </a:r>
            <a:r>
              <a:rPr lang="en-US" altLang="zh-CN" sz="1800" dirty="0"/>
              <a:t>0</a:t>
            </a:r>
            <a:r>
              <a:rPr lang="zh-CN" altLang="en-US" sz="1800" dirty="0"/>
              <a:t>。如果</a:t>
            </a:r>
            <a:r>
              <a:rPr lang="en-US" altLang="zh-CN" sz="1800" dirty="0" err="1"/>
              <a:t>wcstr</a:t>
            </a:r>
            <a:r>
              <a:rPr lang="zh-CN" altLang="en-US" sz="1800" dirty="0"/>
              <a:t>不等于</a:t>
            </a:r>
            <a:r>
              <a:rPr lang="en-US" altLang="zh-CN" sz="1800" dirty="0"/>
              <a:t>NULL</a:t>
            </a:r>
            <a:r>
              <a:rPr lang="zh-CN" altLang="en-US" sz="1800" dirty="0"/>
              <a:t>并且</a:t>
            </a:r>
            <a:r>
              <a:rPr lang="en-US" altLang="zh-CN" sz="1800" dirty="0" err="1"/>
              <a:t>sizeInWords</a:t>
            </a:r>
            <a:r>
              <a:rPr lang="zh-CN" altLang="en-US" sz="1800" dirty="0"/>
              <a:t>大于</a:t>
            </a:r>
            <a:r>
              <a:rPr lang="en-US" altLang="zh-CN" sz="1800" dirty="0"/>
              <a:t>0</a:t>
            </a:r>
            <a:r>
              <a:rPr lang="zh-CN" altLang="en-US" sz="1800" dirty="0"/>
              <a:t>而且本函数成功执行，则</a:t>
            </a:r>
            <a:r>
              <a:rPr lang="en-US" altLang="zh-CN" sz="1800" dirty="0"/>
              <a:t>(*</a:t>
            </a:r>
            <a:r>
              <a:rPr lang="en-US" altLang="zh-CN" sz="1800" dirty="0" err="1"/>
              <a:t>pReturnValue</a:t>
            </a:r>
            <a:r>
              <a:rPr lang="en-US" altLang="zh-CN" sz="1800" dirty="0"/>
              <a:t>)</a:t>
            </a:r>
            <a:r>
              <a:rPr lang="zh-CN" altLang="en-US" sz="1800" dirty="0"/>
              <a:t>的值为成功转换得到的宽字符个数，包括字符串结束标志字符</a:t>
            </a:r>
            <a:r>
              <a:rPr lang="en-US" altLang="zh-CN" sz="1800" dirty="0"/>
              <a:t>0</a:t>
            </a:r>
            <a:r>
              <a:rPr lang="zh-CN" altLang="en-US" sz="1800" dirty="0"/>
              <a:t>。</a:t>
            </a:r>
          </a:p>
          <a:p>
            <a:pPr marL="446088" indent="-177800" algn="l">
              <a:spcBef>
                <a:spcPts val="300"/>
              </a:spcBef>
              <a:buNone/>
            </a:pPr>
            <a:r>
              <a:rPr lang="zh-CN" altLang="en-US" sz="1800" dirty="0"/>
              <a:t>② </a:t>
            </a:r>
            <a:r>
              <a:rPr lang="en-US" altLang="zh-CN" sz="1800" dirty="0" err="1"/>
              <a:t>wcstr</a:t>
            </a:r>
            <a:r>
              <a:rPr lang="en-US" altLang="zh-CN" sz="1800" dirty="0"/>
              <a:t>: </a:t>
            </a:r>
            <a:r>
              <a:rPr lang="zh-CN" altLang="en-US" sz="1800" dirty="0"/>
              <a:t>宽字符类型的指针，指向用来接收转换得到的宽字符串的内存空间。</a:t>
            </a:r>
          </a:p>
          <a:p>
            <a:pPr marL="446088" indent="-177800" algn="l">
              <a:spcBef>
                <a:spcPts val="300"/>
              </a:spcBef>
              <a:buNone/>
            </a:pPr>
            <a:r>
              <a:rPr lang="zh-CN" altLang="en-US" sz="1800" dirty="0"/>
              <a:t>③ </a:t>
            </a:r>
            <a:r>
              <a:rPr lang="en-US" altLang="zh-CN" sz="1800" dirty="0" err="1"/>
              <a:t>sizeInWords</a:t>
            </a:r>
            <a:r>
              <a:rPr lang="en-US" altLang="zh-CN" sz="1800" dirty="0"/>
              <a:t>: </a:t>
            </a:r>
            <a:r>
              <a:rPr lang="zh-CN" altLang="en-US" sz="1800" dirty="0"/>
              <a:t>指定待接收宽字符串的内存空间的大小，其单位为宽字符个数。</a:t>
            </a:r>
          </a:p>
          <a:p>
            <a:pPr marL="446088" indent="-177800" algn="l">
              <a:spcBef>
                <a:spcPts val="300"/>
              </a:spcBef>
              <a:buNone/>
            </a:pPr>
            <a:r>
              <a:rPr lang="zh-CN" altLang="en-US" sz="1800" dirty="0"/>
              <a:t>④ </a:t>
            </a:r>
            <a:r>
              <a:rPr lang="en-US" altLang="zh-CN" sz="1800" dirty="0" err="1"/>
              <a:t>mbstr</a:t>
            </a:r>
            <a:r>
              <a:rPr lang="en-US" altLang="zh-CN" sz="1800" dirty="0"/>
              <a:t>: </a:t>
            </a:r>
            <a:r>
              <a:rPr lang="zh-CN" altLang="en-US" sz="1800" dirty="0"/>
              <a:t>指定待转换的字符串。</a:t>
            </a:r>
          </a:p>
          <a:p>
            <a:pPr marL="446088" indent="-177800" algn="l">
              <a:spcBef>
                <a:spcPts val="300"/>
              </a:spcBef>
              <a:buNone/>
            </a:pPr>
            <a:r>
              <a:rPr lang="zh-CN" altLang="en-US" sz="1800" dirty="0"/>
              <a:t>⑤ </a:t>
            </a:r>
            <a:r>
              <a:rPr lang="en-US" altLang="zh-CN" sz="1800" dirty="0"/>
              <a:t>count: </a:t>
            </a:r>
            <a:r>
              <a:rPr lang="zh-CN" altLang="en-US" sz="1800" dirty="0"/>
              <a:t>指定在转换过程中转换得到的宽字符个数的上限，即转换得到的宽字符个数不会超过</a:t>
            </a:r>
            <a:r>
              <a:rPr lang="en-US" altLang="zh-CN" sz="1800" dirty="0"/>
              <a:t>count</a:t>
            </a:r>
            <a:r>
              <a:rPr lang="zh-CN" altLang="en-US" sz="1800" dirty="0"/>
              <a:t>。这里的字符个数不计入用来存储字符串结束标志字符</a:t>
            </a:r>
            <a:r>
              <a:rPr lang="en-US" altLang="zh-CN" sz="1800" dirty="0"/>
              <a:t>0</a:t>
            </a:r>
            <a:r>
              <a:rPr lang="zh-CN" altLang="en-US" sz="1800" dirty="0"/>
              <a:t>的内存。如果</a:t>
            </a:r>
            <a:r>
              <a:rPr lang="en-US" altLang="zh-CN" sz="1800" dirty="0" err="1"/>
              <a:t>wcstr</a:t>
            </a:r>
            <a:r>
              <a:rPr lang="zh-CN" altLang="en-US" sz="1800" dirty="0"/>
              <a:t>等于</a:t>
            </a:r>
            <a:r>
              <a:rPr lang="en-US" altLang="zh-CN" sz="1800" dirty="0"/>
              <a:t>NULL</a:t>
            </a:r>
            <a:r>
              <a:rPr lang="zh-CN" altLang="en-US" sz="1800" dirty="0"/>
              <a:t>，则</a:t>
            </a:r>
            <a:r>
              <a:rPr lang="en-US" altLang="zh-CN" sz="1800" dirty="0"/>
              <a:t>count</a:t>
            </a:r>
            <a:r>
              <a:rPr lang="zh-CN" altLang="en-US" sz="1800" dirty="0"/>
              <a:t>不</a:t>
            </a:r>
            <a:r>
              <a:rPr lang="zh-CN" altLang="en-US" sz="1800" dirty="0" smtClean="0"/>
              <a:t>起作用。</a:t>
            </a:r>
            <a:endParaRPr lang="zh-CN" altLang="en-US" sz="1800" dirty="0"/>
          </a:p>
          <a:p>
            <a:pPr>
              <a:spcBef>
                <a:spcPts val="300"/>
              </a:spcBef>
            </a:pPr>
            <a:r>
              <a:rPr lang="zh-CN" altLang="en-US" sz="1800" dirty="0" smtClean="0"/>
              <a:t>返回值</a:t>
            </a:r>
            <a:r>
              <a:rPr lang="en-US" altLang="zh-CN" sz="1800" dirty="0" smtClean="0"/>
              <a:t>:</a:t>
            </a:r>
            <a:endParaRPr lang="en-US" altLang="zh-CN" sz="1800" dirty="0"/>
          </a:p>
          <a:p>
            <a:pPr marL="446088" indent="-177800" algn="l">
              <a:spcBef>
                <a:spcPts val="300"/>
              </a:spcBef>
              <a:buNone/>
            </a:pPr>
            <a:r>
              <a:rPr lang="zh-CN" altLang="en-US" sz="1800" dirty="0"/>
              <a:t>如果函数执行成功，则返回</a:t>
            </a:r>
            <a:r>
              <a:rPr lang="en-US" altLang="zh-CN" sz="1800" dirty="0"/>
              <a:t>0</a:t>
            </a:r>
            <a:r>
              <a:rPr lang="zh-CN" altLang="en-US" sz="1800" dirty="0"/>
              <a:t>；否则，返回函数失败所对应的</a:t>
            </a:r>
            <a:r>
              <a:rPr lang="zh-CN" altLang="en-US" sz="1800" dirty="0" smtClean="0"/>
              <a:t>错误码。</a:t>
            </a:r>
            <a:endParaRPr lang="zh-CN" altLang="en-US" sz="1800" dirty="0"/>
          </a:p>
          <a:p>
            <a:pPr>
              <a:spcBef>
                <a:spcPts val="300"/>
              </a:spcBef>
            </a:pPr>
            <a:r>
              <a:rPr lang="zh-CN" altLang="en-US" sz="1800" dirty="0" smtClean="0"/>
              <a:t>包含头文件</a:t>
            </a:r>
            <a:r>
              <a:rPr lang="en-US" altLang="zh-CN" sz="1800" dirty="0" smtClean="0"/>
              <a:t>:</a:t>
            </a:r>
            <a:endParaRPr lang="en-US" altLang="zh-CN" sz="1800" dirty="0"/>
          </a:p>
          <a:p>
            <a:pPr marL="446088" indent="-177800" algn="l">
              <a:spcBef>
                <a:spcPts val="300"/>
              </a:spcBef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cstdlib</a:t>
            </a:r>
            <a:r>
              <a:rPr lang="en-US" altLang="zh-CN" sz="1800" dirty="0" smtClean="0"/>
              <a:t>&gt;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603914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054429" y="1116246"/>
            <a:ext cx="2735927" cy="545286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zh-CN" altLang="en-US" sz="1800" dirty="0">
                <a:ea typeface="楷体_GB2312" pitchFamily="49" charset="-122"/>
                <a:sym typeface="Wingdings" panose="05000000000000000000" pitchFamily="2" charset="2"/>
              </a:rPr>
              <a:t>本函数仅适用于</a:t>
            </a:r>
            <a:r>
              <a:rPr lang="en-US" altLang="zh-CN" sz="1800" dirty="0">
                <a:ea typeface="楷体_GB2312" pitchFamily="49" charset="-122"/>
                <a:sym typeface="Wingdings" panose="05000000000000000000" pitchFamily="2" charset="2"/>
              </a:rPr>
              <a:t>VC</a:t>
            </a:r>
            <a:r>
              <a:rPr lang="zh-CN" altLang="en-US" sz="1800" dirty="0">
                <a:ea typeface="楷体_GB2312" pitchFamily="49" charset="-122"/>
                <a:sym typeface="Wingdings" panose="05000000000000000000" pitchFamily="2" charset="2"/>
              </a:rPr>
              <a:t>平台。</a:t>
            </a:r>
            <a:endParaRPr lang="en-US" altLang="zh-CN" sz="1800" dirty="0">
              <a:solidFill>
                <a:srgbClr val="FF00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539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将多字节字符串转换为宽字符串</a:t>
            </a:r>
            <a:r>
              <a:rPr lang="en-US" altLang="zh-CN" sz="2800" dirty="0"/>
              <a:t>(</a:t>
            </a:r>
            <a:r>
              <a:rPr lang="en-US" altLang="zh-CN" sz="2800" dirty="0" err="1"/>
              <a:t>mbstowcs_s</a:t>
            </a:r>
            <a:r>
              <a:rPr lang="en-US" altLang="zh-CN" sz="2800" dirty="0"/>
              <a:t>): </a:t>
            </a:r>
            <a:r>
              <a:rPr lang="zh-CN" altLang="en-US" sz="2800" dirty="0"/>
              <a:t>代码示例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cstdlib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locale.h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argv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pc[]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好好学习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wchar_t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[100];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setlocale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LC_ALL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chs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mbstowcs_s(&amp;n, </a:t>
            </a:r>
            <a:r>
              <a:rPr lang="pt-BR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0, pc, 100);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转换所需的字符数为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"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)n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mbstowcs_s(&amp;n, pcw, 100, pc, 100);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转换的字符数为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"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转换结果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暂停住控制台窗口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表明程序运行成功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821821" y="1457324"/>
            <a:ext cx="2860217" cy="1790116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2000" eaLnBrk="1" hangingPunct="1">
              <a:spcBef>
                <a:spcPts val="600"/>
              </a:spcBef>
              <a:buFontTx/>
              <a:buNone/>
            </a:pPr>
            <a:r>
              <a:rPr lang="zh-CN" altLang="pt-BR" sz="24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24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24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ts val="60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转换所需的字符数为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: 6</a:t>
            </a:r>
          </a:p>
          <a:p>
            <a:pPr marL="180000">
              <a:spcBef>
                <a:spcPts val="60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转换的字符数为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: 6</a:t>
            </a:r>
          </a:p>
          <a:p>
            <a:pPr marL="180000">
              <a:spcBef>
                <a:spcPts val="60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转换结果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: </a:t>
            </a: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好好学习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!</a:t>
            </a:r>
          </a:p>
          <a:p>
            <a:pPr marL="180000">
              <a:spcBef>
                <a:spcPts val="60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请按任意键继续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37840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61014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将宽字符串转换为多字节字符串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wcstombs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645" y="735980"/>
            <a:ext cx="8436711" cy="5620371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zh-CN" altLang="en-US" sz="2000" dirty="0"/>
              <a:t>声明</a:t>
            </a:r>
            <a:r>
              <a:rPr lang="en-US" altLang="zh-CN" sz="2000" dirty="0"/>
              <a:t>:	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wcstombs</a:t>
            </a:r>
            <a:r>
              <a:rPr lang="en-US" altLang="zh-CN" sz="2000" dirty="0"/>
              <a:t>(char *</a:t>
            </a:r>
            <a:r>
              <a:rPr lang="en-US" altLang="zh-CN" sz="2000" dirty="0" err="1"/>
              <a:t>mbstr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wchar_t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wcstr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count);</a:t>
            </a:r>
          </a:p>
          <a:p>
            <a:pPr>
              <a:spcBef>
                <a:spcPts val="500"/>
              </a:spcBef>
            </a:pPr>
            <a:r>
              <a:rPr lang="zh-CN" altLang="en-US" sz="2000" dirty="0"/>
              <a:t>参数</a:t>
            </a:r>
            <a:r>
              <a:rPr lang="en-US" altLang="zh-CN" sz="2000" dirty="0"/>
              <a:t>:</a:t>
            </a:r>
          </a:p>
          <a:p>
            <a:pPr marL="446088" indent="-177800" algn="l">
              <a:spcBef>
                <a:spcPts val="500"/>
              </a:spcBef>
              <a:buNone/>
            </a:pPr>
            <a:r>
              <a:rPr lang="zh-CN" altLang="en-US" sz="2000" dirty="0"/>
              <a:t>① </a:t>
            </a:r>
            <a:r>
              <a:rPr lang="en-US" altLang="zh-CN" sz="2000" dirty="0" err="1"/>
              <a:t>mbstr</a:t>
            </a:r>
            <a:r>
              <a:rPr lang="en-US" altLang="zh-CN" sz="2000" dirty="0"/>
              <a:t>: </a:t>
            </a:r>
            <a:r>
              <a:rPr lang="zh-CN" altLang="en-US" sz="2000" dirty="0"/>
              <a:t>字符类型的指针，指向用来接收转换得到的字符串的内存空间。</a:t>
            </a:r>
          </a:p>
          <a:p>
            <a:pPr marL="446088" indent="-177800" algn="l">
              <a:spcBef>
                <a:spcPts val="500"/>
              </a:spcBef>
              <a:buNone/>
            </a:pPr>
            <a:r>
              <a:rPr lang="zh-CN" altLang="en-US" sz="2000" dirty="0"/>
              <a:t>② </a:t>
            </a:r>
            <a:r>
              <a:rPr lang="en-US" altLang="zh-CN" sz="2000" dirty="0" err="1"/>
              <a:t>wcstr</a:t>
            </a:r>
            <a:r>
              <a:rPr lang="en-US" altLang="zh-CN" sz="2000" dirty="0"/>
              <a:t>: </a:t>
            </a:r>
            <a:r>
              <a:rPr lang="zh-CN" altLang="en-US" sz="2000" dirty="0"/>
              <a:t>指定待转换的宽字符串。</a:t>
            </a:r>
          </a:p>
          <a:p>
            <a:pPr marL="446088" indent="-177800" algn="l">
              <a:spcBef>
                <a:spcPts val="500"/>
              </a:spcBef>
              <a:buNone/>
            </a:pPr>
            <a:r>
              <a:rPr lang="zh-CN" altLang="en-US" sz="2000" dirty="0"/>
              <a:t>③ </a:t>
            </a:r>
            <a:r>
              <a:rPr lang="en-US" altLang="zh-CN" sz="2000" dirty="0"/>
              <a:t>count: </a:t>
            </a:r>
            <a:r>
              <a:rPr lang="zh-CN" altLang="en-US" sz="2000" dirty="0"/>
              <a:t>指定待接收字符串的内存空间的大小，其单位为字符个数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>
              <a:spcBef>
                <a:spcPts val="500"/>
              </a:spcBef>
            </a:pPr>
            <a:r>
              <a:rPr lang="zh-CN" altLang="en-US" sz="2000" dirty="0" smtClean="0"/>
              <a:t>返回值</a:t>
            </a:r>
            <a:r>
              <a:rPr lang="en-US" altLang="zh-CN" sz="2000" dirty="0" smtClean="0"/>
              <a:t>:</a:t>
            </a:r>
            <a:endParaRPr lang="en-US" altLang="zh-CN" sz="2000" dirty="0"/>
          </a:p>
          <a:p>
            <a:pPr marL="446088" indent="-177800" algn="l">
              <a:spcBef>
                <a:spcPts val="500"/>
              </a:spcBef>
              <a:buNone/>
            </a:pPr>
            <a:r>
              <a:rPr lang="zh-CN" altLang="en-US" sz="2000" dirty="0"/>
              <a:t>① 如果</a:t>
            </a:r>
            <a:r>
              <a:rPr lang="en-US" altLang="zh-CN" sz="2000" dirty="0" err="1"/>
              <a:t>mbstr</a:t>
            </a:r>
            <a:r>
              <a:rPr lang="zh-CN" altLang="en-US" sz="2000" dirty="0"/>
              <a:t>为</a:t>
            </a:r>
            <a:r>
              <a:rPr lang="en-US" altLang="zh-CN" sz="2000" dirty="0"/>
              <a:t>NULL</a:t>
            </a:r>
            <a:r>
              <a:rPr lang="zh-CN" altLang="en-US" sz="2000" dirty="0"/>
              <a:t>且函数执行成功，则返回所需要的接收字符串的内存空间的大小，其单位为字符个数。请注意这个内存空间大小没有将字符串的结束标志字符</a:t>
            </a:r>
            <a:r>
              <a:rPr lang="en-US" altLang="zh-CN" sz="2000" dirty="0"/>
              <a:t>0</a:t>
            </a:r>
            <a:r>
              <a:rPr lang="zh-CN" altLang="en-US" sz="2000" dirty="0"/>
              <a:t>计入。</a:t>
            </a:r>
          </a:p>
          <a:p>
            <a:pPr marL="446088" indent="-177800" algn="l">
              <a:spcBef>
                <a:spcPts val="500"/>
              </a:spcBef>
              <a:buNone/>
            </a:pPr>
            <a:r>
              <a:rPr lang="zh-CN" altLang="en-US" sz="2000" dirty="0"/>
              <a:t>② 如果</a:t>
            </a:r>
            <a:r>
              <a:rPr lang="en-US" altLang="zh-CN" sz="2000" dirty="0" err="1"/>
              <a:t>mbstr</a:t>
            </a:r>
            <a:r>
              <a:rPr lang="zh-CN" altLang="en-US" sz="2000" dirty="0"/>
              <a:t>不为</a:t>
            </a:r>
            <a:r>
              <a:rPr lang="en-US" altLang="zh-CN" sz="2000" dirty="0"/>
              <a:t>NULL</a:t>
            </a:r>
            <a:r>
              <a:rPr lang="zh-CN" altLang="en-US" sz="2000" dirty="0"/>
              <a:t>且字符转换成功，则返回成功转换得到的字符个数。如果返回的字符个数等于</a:t>
            </a:r>
            <a:r>
              <a:rPr lang="en-US" altLang="zh-CN" sz="2000" dirty="0"/>
              <a:t>count</a:t>
            </a:r>
            <a:r>
              <a:rPr lang="zh-CN" altLang="en-US" sz="2000" dirty="0"/>
              <a:t>，则转换得到的字符串将不含有字符串的结束标志字符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</a:p>
          <a:p>
            <a:pPr marL="446088" indent="-177800" algn="l">
              <a:spcBef>
                <a:spcPts val="500"/>
              </a:spcBef>
              <a:buNone/>
            </a:pPr>
            <a:r>
              <a:rPr lang="zh-CN" altLang="en-US" sz="2000" dirty="0"/>
              <a:t>③ 如果函数执行失败，则返回</a:t>
            </a:r>
            <a:r>
              <a:rPr lang="en-US" altLang="zh-CN" sz="2000" dirty="0"/>
              <a:t>-1</a:t>
            </a:r>
            <a:r>
              <a:rPr lang="zh-CN" altLang="en-US" sz="2000" dirty="0"/>
              <a:t>所对应的</a:t>
            </a:r>
            <a:r>
              <a:rPr lang="en-US" altLang="zh-CN" sz="2000" dirty="0" err="1"/>
              <a:t>size_t</a:t>
            </a:r>
            <a:r>
              <a:rPr lang="zh-CN" altLang="en-US" sz="2000" dirty="0"/>
              <a:t>类型的值，即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)(-1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>
              <a:spcBef>
                <a:spcPts val="500"/>
              </a:spcBef>
            </a:pPr>
            <a:r>
              <a:rPr lang="zh-CN" altLang="en-US" sz="2000" dirty="0" smtClean="0"/>
              <a:t>包含头文件</a:t>
            </a:r>
            <a:r>
              <a:rPr lang="en-US" altLang="zh-CN" sz="2000" dirty="0" smtClean="0"/>
              <a:t>:</a:t>
            </a:r>
            <a:endParaRPr lang="en-US" altLang="zh-CN" sz="2000" dirty="0"/>
          </a:p>
          <a:p>
            <a:pPr marL="446088" indent="-177800" algn="l">
              <a:spcBef>
                <a:spcPts val="500"/>
              </a:spcBef>
              <a:buNone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cstdlib</a:t>
            </a:r>
            <a:r>
              <a:rPr lang="en-US" altLang="zh-CN" sz="2000" dirty="0" smtClean="0"/>
              <a:t>&gt;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603914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962025" y="1919134"/>
            <a:ext cx="2735927" cy="545286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zh-CN" altLang="en-US" sz="1800" dirty="0">
                <a:ea typeface="楷体_GB2312" pitchFamily="49" charset="-122"/>
                <a:sym typeface="Wingdings" panose="05000000000000000000" pitchFamily="2" charset="2"/>
              </a:rPr>
              <a:t>本</a:t>
            </a:r>
            <a:r>
              <a:rPr lang="zh-CN" altLang="en-US" sz="1800" dirty="0" smtClean="0">
                <a:ea typeface="楷体_GB2312" pitchFamily="49" charset="-122"/>
                <a:sym typeface="Wingdings" panose="05000000000000000000" pitchFamily="2" charset="2"/>
              </a:rPr>
              <a:t>函数为</a:t>
            </a:r>
            <a:r>
              <a:rPr lang="en-US" altLang="zh-CN" sz="1800" dirty="0" smtClean="0">
                <a:ea typeface="楷体_GB2312" pitchFamily="49" charset="-122"/>
                <a:sym typeface="Wingdings" panose="05000000000000000000" pitchFamily="2" charset="2"/>
              </a:rPr>
              <a:t>C++</a:t>
            </a:r>
            <a:r>
              <a:rPr lang="zh-CN" altLang="en-US" sz="1800" dirty="0" smtClean="0">
                <a:ea typeface="楷体_GB2312" pitchFamily="49" charset="-122"/>
                <a:sym typeface="Wingdings" panose="05000000000000000000" pitchFamily="2" charset="2"/>
              </a:rPr>
              <a:t>标准函数，但不适用</a:t>
            </a:r>
            <a:r>
              <a:rPr lang="zh-CN" altLang="en-US" sz="1800" dirty="0">
                <a:ea typeface="楷体_GB2312" pitchFamily="49" charset="-122"/>
                <a:sym typeface="Wingdings" panose="05000000000000000000" pitchFamily="2" charset="2"/>
              </a:rPr>
              <a:t>于</a:t>
            </a:r>
            <a:r>
              <a:rPr lang="en-US" altLang="zh-CN" sz="1800" dirty="0">
                <a:ea typeface="楷体_GB2312" pitchFamily="49" charset="-122"/>
                <a:sym typeface="Wingdings" panose="05000000000000000000" pitchFamily="2" charset="2"/>
              </a:rPr>
              <a:t>VC</a:t>
            </a:r>
            <a:r>
              <a:rPr lang="zh-CN" altLang="en-US" sz="1800" dirty="0">
                <a:ea typeface="楷体_GB2312" pitchFamily="49" charset="-122"/>
                <a:sym typeface="Wingdings" panose="05000000000000000000" pitchFamily="2" charset="2"/>
              </a:rPr>
              <a:t>平台。</a:t>
            </a:r>
            <a:endParaRPr lang="en-US" altLang="zh-CN" sz="1800" dirty="0">
              <a:solidFill>
                <a:srgbClr val="FF00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619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将宽字符串转换为多字节字符串</a:t>
            </a:r>
            <a:r>
              <a:rPr lang="en-US" altLang="zh-CN" sz="2800" dirty="0"/>
              <a:t>(</a:t>
            </a:r>
            <a:r>
              <a:rPr lang="en-US" altLang="zh-CN" sz="2800" dirty="0" err="1"/>
              <a:t>wcstombs</a:t>
            </a:r>
            <a:r>
              <a:rPr lang="en-US" altLang="zh-CN" sz="2800" dirty="0"/>
              <a:t>): </a:t>
            </a:r>
            <a:r>
              <a:rPr lang="zh-CN" altLang="en-US" sz="2800" dirty="0"/>
              <a:t>代码示例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cstdlib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locale.h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argv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wchar_t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好好学习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pc[100];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pc[0] = 0;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setlocale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LC_ALL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chs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n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wcstombs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100);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转换所需的字符数为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"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)n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n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wcstombs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(pc,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100);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转换的字符数为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"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转换结果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pc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0;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表明程序运行成功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743762" y="2575932"/>
            <a:ext cx="2860217" cy="1790116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2000" eaLnBrk="1" hangingPunct="1">
              <a:spcBef>
                <a:spcPts val="600"/>
              </a:spcBef>
              <a:buFontTx/>
              <a:buNone/>
            </a:pPr>
            <a:r>
              <a:rPr lang="zh-CN" altLang="pt-BR" sz="24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24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24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ts val="60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转换所需的字符数为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: 9</a:t>
            </a:r>
          </a:p>
          <a:p>
            <a:pPr marL="180000">
              <a:spcBef>
                <a:spcPts val="60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转换的字符数为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: 9</a:t>
            </a:r>
          </a:p>
          <a:p>
            <a:pPr marL="180000">
              <a:spcBef>
                <a:spcPts val="60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转换结果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: </a:t>
            </a: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好好学习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813717" y="1457324"/>
            <a:ext cx="4868321" cy="1052683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2000"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 smtClean="0">
                <a:ea typeface="楷体_GB2312" pitchFamily="49" charset="-122"/>
                <a:sym typeface="Wingdings" panose="05000000000000000000" pitchFamily="2" charset="2"/>
              </a:rPr>
              <a:t>在</a:t>
            </a:r>
            <a:r>
              <a:rPr lang="en-US" altLang="zh-CN" sz="2400" dirty="0" smtClean="0">
                <a:ea typeface="楷体_GB2312" pitchFamily="49" charset="-122"/>
                <a:sym typeface="Wingdings" panose="05000000000000000000" pitchFamily="2" charset="2"/>
              </a:rPr>
              <a:t>VC2017</a:t>
            </a:r>
            <a:r>
              <a:rPr lang="zh-CN" altLang="en-US" sz="2400" smtClean="0">
                <a:ea typeface="楷体_GB2312" pitchFamily="49" charset="-122"/>
                <a:sym typeface="Wingdings" panose="05000000000000000000" pitchFamily="2" charset="2"/>
              </a:rPr>
              <a:t>中有可能出现</a:t>
            </a:r>
            <a:r>
              <a:rPr lang="zh-CN" altLang="en-US" sz="2400" dirty="0" smtClean="0">
                <a:ea typeface="楷体_GB2312" pitchFamily="49" charset="-122"/>
                <a:sym typeface="Wingdings" panose="05000000000000000000" pitchFamily="2" charset="2"/>
              </a:rPr>
              <a:t>编译错误</a:t>
            </a:r>
            <a:r>
              <a:rPr lang="pt-BR" altLang="zh-CN" sz="2400" dirty="0" smtClean="0">
                <a:ea typeface="楷体_GB2312" pitchFamily="49" charset="-122"/>
                <a:sym typeface="Wingdings" panose="05000000000000000000" pitchFamily="2" charset="2"/>
              </a:rPr>
              <a:t>:</a:t>
            </a:r>
            <a:endParaRPr lang="pt-BR" altLang="zh-CN" sz="2400" dirty="0">
              <a:ea typeface="楷体_GB2312" pitchFamily="49" charset="-122"/>
              <a:sym typeface="Wingdings" panose="05000000000000000000" pitchFamily="2" charset="2"/>
            </a:endParaRPr>
          </a:p>
          <a:p>
            <a:pPr marL="180000">
              <a:spcBef>
                <a:spcPts val="600"/>
              </a:spcBef>
              <a:buNone/>
            </a:pPr>
            <a:r>
              <a:rPr lang="zh-CN" altLang="en-US" sz="1800" dirty="0" smtClean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使用了</a:t>
            </a:r>
            <a:r>
              <a:rPr lang="zh-CN" altLang="en-US" sz="1800" dirty="0" smtClean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不安全</a:t>
            </a:r>
            <a:r>
              <a:rPr lang="zh-CN" altLang="en-US" sz="1800" dirty="0" smtClean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的</a:t>
            </a:r>
            <a:r>
              <a:rPr lang="en-US" altLang="zh-CN" sz="1800" dirty="0" err="1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wcstombs</a:t>
            </a:r>
            <a:r>
              <a:rPr lang="zh-CN" altLang="en-US" sz="1800" dirty="0" smtClean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函数</a:t>
            </a:r>
            <a:r>
              <a:rPr lang="en-US" altLang="zh-CN" sz="1800" dirty="0" smtClean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!</a:t>
            </a:r>
            <a:endParaRPr lang="en-US" altLang="zh-CN" sz="1800" dirty="0">
              <a:solidFill>
                <a:srgbClr val="0000FF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1356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61014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将宽字符串转换为多字节字符串</a:t>
            </a:r>
            <a:r>
              <a:rPr lang="en-US" altLang="zh-CN" sz="2400" dirty="0" smtClean="0"/>
              <a:t>: </a:t>
            </a:r>
            <a:r>
              <a:rPr lang="en-US" altLang="zh-CN" sz="2400" dirty="0" err="1"/>
              <a:t>mbstowcs_s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645" y="735980"/>
            <a:ext cx="8436711" cy="5620371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zh-CN" altLang="en-US" sz="1800" dirty="0"/>
              <a:t>声明</a:t>
            </a:r>
            <a:r>
              <a:rPr lang="en-US" altLang="zh-CN" sz="1800" dirty="0"/>
              <a:t>:	</a:t>
            </a:r>
            <a:r>
              <a:rPr lang="en-US" altLang="zh-CN" sz="1800" dirty="0" err="1"/>
              <a:t>errno_t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wcstombs_s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size_t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pReturnValue</a:t>
            </a:r>
            <a:r>
              <a:rPr lang="en-US" altLang="zh-CN" sz="1800" dirty="0"/>
              <a:t>, char *</a:t>
            </a:r>
            <a:r>
              <a:rPr lang="en-US" altLang="zh-CN" sz="1800" dirty="0" err="1"/>
              <a:t>mbstr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size_t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sizeInBytes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wchar_t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wcstr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size_t</a:t>
            </a:r>
            <a:r>
              <a:rPr lang="en-US" altLang="zh-CN" sz="1800" dirty="0"/>
              <a:t> count);</a:t>
            </a:r>
          </a:p>
          <a:p>
            <a:pPr>
              <a:spcBef>
                <a:spcPts val="300"/>
              </a:spcBef>
            </a:pPr>
            <a:r>
              <a:rPr lang="zh-CN" altLang="en-US" sz="1800" dirty="0"/>
              <a:t>参数</a:t>
            </a:r>
            <a:r>
              <a:rPr lang="en-US" altLang="zh-CN" sz="1800" dirty="0"/>
              <a:t>:</a:t>
            </a:r>
          </a:p>
          <a:p>
            <a:pPr marL="446088" indent="-177800" algn="l">
              <a:spcBef>
                <a:spcPts val="300"/>
              </a:spcBef>
              <a:buNone/>
            </a:pPr>
            <a:r>
              <a:rPr lang="zh-CN" altLang="en-US" sz="1800" dirty="0"/>
              <a:t>① </a:t>
            </a:r>
            <a:r>
              <a:rPr lang="en-US" altLang="zh-CN" sz="1800" dirty="0" err="1"/>
              <a:t>pReturnValue</a:t>
            </a:r>
            <a:r>
              <a:rPr lang="en-US" altLang="zh-CN" sz="1800" dirty="0"/>
              <a:t>: </a:t>
            </a:r>
            <a:r>
              <a:rPr lang="zh-CN" altLang="en-US" sz="1800" dirty="0"/>
              <a:t>指定用来接收字符个数的内存空间。如果</a:t>
            </a:r>
            <a:r>
              <a:rPr lang="en-US" altLang="zh-CN" sz="1800" dirty="0" err="1"/>
              <a:t>mbstr</a:t>
            </a:r>
            <a:r>
              <a:rPr lang="zh-CN" altLang="en-US" sz="1800" dirty="0"/>
              <a:t>等于</a:t>
            </a:r>
            <a:r>
              <a:rPr lang="en-US" altLang="zh-CN" sz="1800" dirty="0"/>
              <a:t>NULL</a:t>
            </a:r>
            <a:r>
              <a:rPr lang="zh-CN" altLang="en-US" sz="1800" dirty="0"/>
              <a:t>并且</a:t>
            </a:r>
            <a:r>
              <a:rPr lang="en-US" altLang="zh-CN" sz="1800" dirty="0" err="1"/>
              <a:t>sizeInBytes</a:t>
            </a:r>
            <a:r>
              <a:rPr lang="zh-CN" altLang="en-US" sz="1800" dirty="0"/>
              <a:t>等于</a:t>
            </a:r>
            <a:r>
              <a:rPr lang="en-US" altLang="zh-CN" sz="1800" dirty="0"/>
              <a:t>0</a:t>
            </a:r>
            <a:r>
              <a:rPr lang="zh-CN" altLang="en-US" sz="1800" dirty="0"/>
              <a:t>而且本函数成功执行，则</a:t>
            </a:r>
            <a:r>
              <a:rPr lang="en-US" altLang="zh-CN" sz="1800" dirty="0"/>
              <a:t>(*</a:t>
            </a:r>
            <a:r>
              <a:rPr lang="en-US" altLang="zh-CN" sz="1800" dirty="0" err="1"/>
              <a:t>pReturnValue</a:t>
            </a:r>
            <a:r>
              <a:rPr lang="en-US" altLang="zh-CN" sz="1800" dirty="0"/>
              <a:t>)</a:t>
            </a:r>
            <a:r>
              <a:rPr lang="zh-CN" altLang="en-US" sz="1800" dirty="0"/>
              <a:t>的值为所需要的接收字符串的内存空间的大小，其单位为字符个数，而且需要计入字符串结束标志字符</a:t>
            </a:r>
            <a:r>
              <a:rPr lang="en-US" altLang="zh-CN" sz="1800" dirty="0"/>
              <a:t>0</a:t>
            </a:r>
            <a:r>
              <a:rPr lang="zh-CN" altLang="en-US" sz="1800" dirty="0"/>
              <a:t>。如果</a:t>
            </a:r>
            <a:r>
              <a:rPr lang="en-US" altLang="zh-CN" sz="1800" dirty="0" err="1"/>
              <a:t>mbstr</a:t>
            </a:r>
            <a:r>
              <a:rPr lang="zh-CN" altLang="en-US" sz="1800" dirty="0"/>
              <a:t>不等于</a:t>
            </a:r>
            <a:r>
              <a:rPr lang="en-US" altLang="zh-CN" sz="1800" dirty="0"/>
              <a:t>NULL</a:t>
            </a:r>
            <a:r>
              <a:rPr lang="zh-CN" altLang="en-US" sz="1800" dirty="0"/>
              <a:t>并且</a:t>
            </a:r>
            <a:r>
              <a:rPr lang="en-US" altLang="zh-CN" sz="1800" dirty="0" err="1"/>
              <a:t>sizeInWords</a:t>
            </a:r>
            <a:r>
              <a:rPr lang="zh-CN" altLang="en-US" sz="1800" dirty="0"/>
              <a:t>大于</a:t>
            </a:r>
            <a:r>
              <a:rPr lang="en-US" altLang="zh-CN" sz="1800" dirty="0"/>
              <a:t>0</a:t>
            </a:r>
            <a:r>
              <a:rPr lang="zh-CN" altLang="en-US" sz="1800" dirty="0"/>
              <a:t>而且本函数成功执行，则</a:t>
            </a:r>
            <a:r>
              <a:rPr lang="en-US" altLang="zh-CN" sz="1800" dirty="0"/>
              <a:t>(*</a:t>
            </a:r>
            <a:r>
              <a:rPr lang="en-US" altLang="zh-CN" sz="1800" dirty="0" err="1"/>
              <a:t>pReturnValue</a:t>
            </a:r>
            <a:r>
              <a:rPr lang="en-US" altLang="zh-CN" sz="1800" dirty="0"/>
              <a:t>)</a:t>
            </a:r>
            <a:r>
              <a:rPr lang="zh-CN" altLang="en-US" sz="1800" dirty="0"/>
              <a:t>的值为成功转换得到的字符个数，包括字符串结束标志字符</a:t>
            </a:r>
            <a:r>
              <a:rPr lang="en-US" altLang="zh-CN" sz="1800" dirty="0"/>
              <a:t>0</a:t>
            </a:r>
            <a:r>
              <a:rPr lang="zh-CN" altLang="en-US" sz="1800" dirty="0"/>
              <a:t>。</a:t>
            </a:r>
          </a:p>
          <a:p>
            <a:pPr marL="446088" indent="-177800" algn="l">
              <a:spcBef>
                <a:spcPts val="300"/>
              </a:spcBef>
              <a:buNone/>
            </a:pPr>
            <a:r>
              <a:rPr lang="zh-CN" altLang="en-US" sz="1800" dirty="0"/>
              <a:t>② </a:t>
            </a:r>
            <a:r>
              <a:rPr lang="en-US" altLang="zh-CN" sz="1800" dirty="0" err="1"/>
              <a:t>mbstr</a:t>
            </a:r>
            <a:r>
              <a:rPr lang="en-US" altLang="zh-CN" sz="1800" dirty="0"/>
              <a:t>: </a:t>
            </a:r>
            <a:r>
              <a:rPr lang="zh-CN" altLang="en-US" sz="1800" dirty="0"/>
              <a:t>字符类型的指针，指向用来接收转换得到的字符串的内存空间。</a:t>
            </a:r>
          </a:p>
          <a:p>
            <a:pPr marL="446088" indent="-177800" algn="l">
              <a:spcBef>
                <a:spcPts val="300"/>
              </a:spcBef>
              <a:buNone/>
            </a:pPr>
            <a:r>
              <a:rPr lang="zh-CN" altLang="en-US" sz="1800" dirty="0"/>
              <a:t>③ </a:t>
            </a:r>
            <a:r>
              <a:rPr lang="en-US" altLang="zh-CN" sz="1800" dirty="0" err="1"/>
              <a:t>sizeInBytes</a:t>
            </a:r>
            <a:r>
              <a:rPr lang="en-US" altLang="zh-CN" sz="1800" dirty="0"/>
              <a:t>: </a:t>
            </a:r>
            <a:r>
              <a:rPr lang="zh-CN" altLang="en-US" sz="1800" dirty="0"/>
              <a:t>指定待接收字符串的内存空间的大小，其单位为字符个数。</a:t>
            </a:r>
          </a:p>
          <a:p>
            <a:pPr marL="446088" indent="-177800" algn="l">
              <a:spcBef>
                <a:spcPts val="300"/>
              </a:spcBef>
              <a:buNone/>
            </a:pPr>
            <a:r>
              <a:rPr lang="zh-CN" altLang="en-US" sz="1800" dirty="0"/>
              <a:t>④ </a:t>
            </a:r>
            <a:r>
              <a:rPr lang="en-US" altLang="zh-CN" sz="1800" dirty="0" err="1"/>
              <a:t>wcstr</a:t>
            </a:r>
            <a:r>
              <a:rPr lang="en-US" altLang="zh-CN" sz="1800" dirty="0"/>
              <a:t>: </a:t>
            </a:r>
            <a:r>
              <a:rPr lang="zh-CN" altLang="en-US" sz="1800" dirty="0"/>
              <a:t>指定待转换的宽字符串。</a:t>
            </a:r>
          </a:p>
          <a:p>
            <a:pPr marL="446088" indent="-177800" algn="l">
              <a:spcBef>
                <a:spcPts val="300"/>
              </a:spcBef>
              <a:buNone/>
            </a:pPr>
            <a:r>
              <a:rPr lang="zh-CN" altLang="en-US" sz="1800" dirty="0"/>
              <a:t>⑤ </a:t>
            </a:r>
            <a:r>
              <a:rPr lang="en-US" altLang="zh-CN" sz="1800" dirty="0"/>
              <a:t>count: </a:t>
            </a:r>
            <a:r>
              <a:rPr lang="zh-CN" altLang="en-US" sz="1800" dirty="0"/>
              <a:t>指定在转换过程中转换得到的字符个数的上限，即转换得到的字符个数不会超过</a:t>
            </a:r>
            <a:r>
              <a:rPr lang="en-US" altLang="zh-CN" sz="1800" dirty="0"/>
              <a:t>count</a:t>
            </a:r>
            <a:r>
              <a:rPr lang="zh-CN" altLang="en-US" sz="1800" dirty="0"/>
              <a:t>。这里的字符个数不计入用来存储字符串结束标志字符</a:t>
            </a:r>
            <a:r>
              <a:rPr lang="en-US" altLang="zh-CN" sz="1800" dirty="0"/>
              <a:t>0</a:t>
            </a:r>
            <a:r>
              <a:rPr lang="zh-CN" altLang="en-US" sz="1800" dirty="0"/>
              <a:t>的内存。如果</a:t>
            </a:r>
            <a:r>
              <a:rPr lang="en-US" altLang="zh-CN" sz="1800" dirty="0" err="1"/>
              <a:t>mbstr</a:t>
            </a:r>
            <a:r>
              <a:rPr lang="zh-CN" altLang="en-US" sz="1800" dirty="0"/>
              <a:t>等于</a:t>
            </a:r>
            <a:r>
              <a:rPr lang="en-US" altLang="zh-CN" sz="1800" dirty="0"/>
              <a:t>NULL</a:t>
            </a:r>
            <a:r>
              <a:rPr lang="zh-CN" altLang="en-US" sz="1800" dirty="0"/>
              <a:t>，则</a:t>
            </a:r>
            <a:r>
              <a:rPr lang="en-US" altLang="zh-CN" sz="1800" dirty="0"/>
              <a:t>count</a:t>
            </a:r>
            <a:r>
              <a:rPr lang="zh-CN" altLang="en-US" sz="1800" dirty="0"/>
              <a:t>不</a:t>
            </a:r>
            <a:r>
              <a:rPr lang="zh-CN" altLang="en-US" sz="1800" dirty="0" smtClean="0"/>
              <a:t>起作用。</a:t>
            </a:r>
            <a:endParaRPr lang="zh-CN" altLang="en-US" sz="1800" dirty="0"/>
          </a:p>
          <a:p>
            <a:pPr>
              <a:spcBef>
                <a:spcPts val="300"/>
              </a:spcBef>
            </a:pPr>
            <a:r>
              <a:rPr lang="zh-CN" altLang="en-US" sz="1800" dirty="0" smtClean="0"/>
              <a:t>返回值</a:t>
            </a:r>
            <a:r>
              <a:rPr lang="en-US" altLang="zh-CN" sz="1800" dirty="0" smtClean="0"/>
              <a:t>:</a:t>
            </a:r>
            <a:endParaRPr lang="en-US" altLang="zh-CN" sz="1800" dirty="0"/>
          </a:p>
          <a:p>
            <a:pPr marL="446088" indent="-177800" algn="l">
              <a:spcBef>
                <a:spcPts val="300"/>
              </a:spcBef>
              <a:buNone/>
            </a:pPr>
            <a:r>
              <a:rPr lang="zh-CN" altLang="en-US" sz="1800" dirty="0"/>
              <a:t>如果函数执行成功，则返回</a:t>
            </a:r>
            <a:r>
              <a:rPr lang="en-US" altLang="zh-CN" sz="1800" dirty="0"/>
              <a:t>0</a:t>
            </a:r>
            <a:r>
              <a:rPr lang="zh-CN" altLang="en-US" sz="1800" dirty="0"/>
              <a:t>；否则，返回函数失败所对应的</a:t>
            </a:r>
            <a:r>
              <a:rPr lang="zh-CN" altLang="en-US" sz="1800" dirty="0" smtClean="0"/>
              <a:t>错误码。</a:t>
            </a:r>
            <a:endParaRPr lang="zh-CN" altLang="en-US" sz="1800" dirty="0"/>
          </a:p>
          <a:p>
            <a:pPr>
              <a:spcBef>
                <a:spcPts val="300"/>
              </a:spcBef>
            </a:pPr>
            <a:r>
              <a:rPr lang="zh-CN" altLang="en-US" sz="1800" dirty="0" smtClean="0"/>
              <a:t>包含头文件</a:t>
            </a:r>
            <a:r>
              <a:rPr lang="en-US" altLang="zh-CN" sz="1800" dirty="0" smtClean="0"/>
              <a:t>:</a:t>
            </a:r>
            <a:endParaRPr lang="en-US" altLang="zh-CN" sz="1800" dirty="0"/>
          </a:p>
          <a:p>
            <a:pPr marL="446088" indent="-177800" algn="l">
              <a:spcBef>
                <a:spcPts val="300"/>
              </a:spcBef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cstdlib</a:t>
            </a:r>
            <a:r>
              <a:rPr lang="en-US" altLang="zh-CN" sz="1800" dirty="0" smtClean="0"/>
              <a:t>&gt;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603914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054429" y="1116246"/>
            <a:ext cx="2735927" cy="545286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zh-CN" altLang="en-US" sz="1800" dirty="0">
                <a:ea typeface="楷体_GB2312" pitchFamily="49" charset="-122"/>
                <a:sym typeface="Wingdings" panose="05000000000000000000" pitchFamily="2" charset="2"/>
              </a:rPr>
              <a:t>本函数仅适用于</a:t>
            </a:r>
            <a:r>
              <a:rPr lang="en-US" altLang="zh-CN" sz="1800" dirty="0">
                <a:ea typeface="楷体_GB2312" pitchFamily="49" charset="-122"/>
                <a:sym typeface="Wingdings" panose="05000000000000000000" pitchFamily="2" charset="2"/>
              </a:rPr>
              <a:t>VC</a:t>
            </a:r>
            <a:r>
              <a:rPr lang="zh-CN" altLang="en-US" sz="1800" dirty="0">
                <a:ea typeface="楷体_GB2312" pitchFamily="49" charset="-122"/>
                <a:sym typeface="Wingdings" panose="05000000000000000000" pitchFamily="2" charset="2"/>
              </a:rPr>
              <a:t>平台。</a:t>
            </a:r>
            <a:endParaRPr lang="en-US" altLang="zh-CN" sz="1800" dirty="0">
              <a:solidFill>
                <a:srgbClr val="FF00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112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将宽字符串转换为多字节字符串</a:t>
            </a:r>
            <a:r>
              <a:rPr lang="en-US" altLang="zh-CN" sz="2800" dirty="0"/>
              <a:t>(</a:t>
            </a:r>
            <a:r>
              <a:rPr lang="en-US" altLang="zh-CN" sz="2800" dirty="0" err="1"/>
              <a:t>wcstombs_s</a:t>
            </a:r>
            <a:r>
              <a:rPr lang="en-US" altLang="zh-CN" sz="2800" dirty="0"/>
              <a:t>): </a:t>
            </a:r>
            <a:r>
              <a:rPr lang="zh-CN" altLang="en-US" sz="2800" dirty="0"/>
              <a:t>代码示例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cstdlib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locale.h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argv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n;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pc[100];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wchar_t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好好学习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setlocale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LC_ALL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chs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wcstombs_s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(&amp;n,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0,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100);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存储转换结果所需的字符数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"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wcstombs_s(&amp;n, pc, 100, pcw, 100);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转换结果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"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zh-CN" altLang="en-US" sz="1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暂停住控制台窗口</a:t>
            </a:r>
            <a:endParaRPr lang="zh-CN" altLang="en-US" sz="1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表明程序运行成功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</a:t>
            </a:r>
            <a:r>
              <a:rPr lang="zh-CN" altLang="en-US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雍俊海</a:t>
            </a:r>
            <a:r>
              <a:rPr lang="en-US" altLang="zh-CN" dirty="0" smtClean="0"/>
              <a:t>: </a:t>
            </a:r>
            <a:r>
              <a:rPr lang="zh-CN" altLang="en-US" dirty="0" smtClean="0"/>
              <a:t>面向对象程序设计基础</a:t>
            </a:r>
            <a:endParaRPr lang="zh-CN" altLang="en-US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096107" y="1457324"/>
            <a:ext cx="3585931" cy="1790116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2000" eaLnBrk="1" hangingPunct="1">
              <a:spcBef>
                <a:spcPts val="600"/>
              </a:spcBef>
              <a:buFontTx/>
              <a:buNone/>
            </a:pPr>
            <a:r>
              <a:rPr lang="zh-CN" altLang="pt-BR" sz="24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24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24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ts val="60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存储转换结果所需的字符数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: 10</a:t>
            </a:r>
          </a:p>
          <a:p>
            <a:pPr marL="180000">
              <a:spcBef>
                <a:spcPts val="60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转换结果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: </a:t>
            </a: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好好学习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!</a:t>
            </a:r>
          </a:p>
          <a:p>
            <a:pPr marL="180000">
              <a:spcBef>
                <a:spcPts val="60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请按任意键继续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42791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本章总体纲要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0" y="1457325"/>
            <a:ext cx="6015038" cy="4899026"/>
          </a:xfrm>
        </p:spPr>
        <p:txBody>
          <a:bodyPr>
            <a:normAutofit/>
          </a:bodyPr>
          <a:lstStyle/>
          <a:p>
            <a:r>
              <a:rPr lang="zh-CN" altLang="en-US" dirty="0"/>
              <a:t>字符系列类型</a:t>
            </a:r>
          </a:p>
          <a:p>
            <a:r>
              <a:rPr lang="zh-CN" altLang="en-US" dirty="0"/>
              <a:t>字符数组形式的字符串</a:t>
            </a:r>
          </a:p>
          <a:p>
            <a:r>
              <a:rPr lang="zh-CN" altLang="en-US" dirty="0"/>
              <a:t>字符串类</a:t>
            </a:r>
          </a:p>
          <a:p>
            <a:r>
              <a:rPr lang="zh-CN" altLang="en-US" dirty="0"/>
              <a:t>超长整数案例</a:t>
            </a:r>
          </a:p>
          <a:p>
            <a:r>
              <a:rPr lang="zh-CN" altLang="en-US" dirty="0" smtClean="0"/>
              <a:t>复习</a:t>
            </a:r>
            <a:endParaRPr lang="en-US" altLang="zh-CN" dirty="0" smtClean="0"/>
          </a:p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31775" y="3505200"/>
          <a:ext cx="1978025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" name="剪辑" r:id="rId4" imgW="2309813" imgH="3176588" progId="MS_ClipArt_Gallery.2">
                  <p:embed/>
                </p:oleObj>
              </mc:Choice>
              <mc:Fallback>
                <p:oleObj name="剪辑" r:id="rId4" imgW="2309813" imgH="317658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505200"/>
                        <a:ext cx="1978025" cy="2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209800" y="268361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7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面向对象程序设计</a:t>
            </a:r>
            <a:r>
              <a:rPr lang="zh-CN" altLang="en-US" dirty="0" smtClean="0"/>
              <a:t>基础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(Fundamentals of Object-Oriented Programming)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1" y="3457576"/>
            <a:ext cx="9134475" cy="2667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5200" dirty="0" smtClean="0">
                <a:ea typeface="隶书" panose="02010509060101010101" pitchFamily="49" charset="-122"/>
              </a:rPr>
              <a:t>雍</a:t>
            </a:r>
            <a:r>
              <a:rPr lang="zh-CN" altLang="en-US" sz="5200" dirty="0">
                <a:ea typeface="隶书" panose="02010509060101010101" pitchFamily="49" charset="-122"/>
              </a:rPr>
              <a:t>俊海</a:t>
            </a:r>
            <a:endParaRPr lang="en-US" altLang="zh-CN" sz="5200" dirty="0">
              <a:ea typeface="隶书" panose="020105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隶书" panose="02010509060101010101" pitchFamily="49" charset="-122"/>
              </a:rPr>
              <a:t>清华大学软件学院</a:t>
            </a:r>
            <a:endParaRPr lang="en-US" altLang="zh-CN" dirty="0">
              <a:ea typeface="隶书" panose="020105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/>
              <a:t>School of Software, Tsinghua University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yongjunhai@tsinghua.org.cn</a:t>
            </a:r>
            <a:endParaRPr lang="zh-CN" altLang="en-US" dirty="0">
              <a:ea typeface="隶书" panose="02010509060101010101" pitchFamily="49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4EC7-A483-44A8-8D9D-E5CF8445A484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9401" y="1457325"/>
            <a:ext cx="8725074" cy="489902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zh-CN" altLang="en-US" dirty="0">
                <a:solidFill>
                  <a:prstClr val="black"/>
                </a:solidFill>
              </a:rPr>
              <a:t>头文件</a:t>
            </a:r>
            <a:r>
              <a:rPr lang="en-US" altLang="zh-CN" dirty="0" smtClean="0">
                <a:solidFill>
                  <a:prstClr val="black"/>
                </a:solidFill>
              </a:rPr>
              <a:t>: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&lt;string&gt;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endParaRPr lang="zh-CN" alt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sz="20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char_traits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&gt;, </a:t>
            </a:r>
            <a:r>
              <a:rPr lang="en-US" altLang="zh-CN" sz="2000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allocator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&gt;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20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wchar_t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</a:t>
            </a:r>
            <a:r>
              <a:rPr lang="en-US" altLang="zh-CN" sz="2000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char_traits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wchar_t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&gt;, </a:t>
            </a:r>
            <a:r>
              <a:rPr lang="en-US" altLang="zh-CN" sz="2000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allocator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wchar_t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&gt;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wstring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char16_t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endParaRPr lang="en-US" altLang="zh-CN" sz="20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en-US" altLang="zh-CN" sz="2000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char_traits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char16_t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&gt;,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allocator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char16_t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&gt;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20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u16string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char32_t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en-US" altLang="zh-CN" sz="2000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char_traits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char32_t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&gt;,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allocator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char32_t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&gt;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20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u32string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274463" y="2334257"/>
            <a:ext cx="1717286" cy="604726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  <a:buNone/>
            </a:pPr>
            <a:r>
              <a:rPr lang="zh-CN" altLang="en-US" sz="1800" dirty="0">
                <a:ea typeface="楷体_GB2312" pitchFamily="49" charset="-122"/>
                <a:sym typeface="Wingdings" panose="05000000000000000000" pitchFamily="2" charset="2"/>
              </a:rPr>
              <a:t>多字节</a:t>
            </a:r>
            <a:r>
              <a:rPr lang="zh-CN" altLang="en-US" sz="1800" dirty="0" smtClean="0">
                <a:ea typeface="楷体_GB2312" pitchFamily="49" charset="-122"/>
                <a:sym typeface="Wingdings" panose="05000000000000000000" pitchFamily="2" charset="2"/>
              </a:rPr>
              <a:t>字符串类</a:t>
            </a:r>
            <a:endParaRPr lang="en-US" altLang="zh-CN" sz="1800" dirty="0">
              <a:solidFill>
                <a:srgbClr val="FF00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324409" y="2509024"/>
            <a:ext cx="1950054" cy="0"/>
          </a:xfrm>
          <a:prstGeom prst="straightConnector1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 type="triangle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274463" y="3510526"/>
            <a:ext cx="1572321" cy="360000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  <a:buNone/>
            </a:pPr>
            <a:r>
              <a:rPr lang="zh-CN" altLang="en-US" sz="1800" dirty="0" smtClean="0">
                <a:ea typeface="楷体_GB2312" pitchFamily="49" charset="-122"/>
                <a:sym typeface="Wingdings" panose="05000000000000000000" pitchFamily="2" charset="2"/>
              </a:rPr>
              <a:t>宽字符串</a:t>
            </a:r>
            <a:r>
              <a:rPr lang="zh-CN" altLang="en-US" sz="1800" dirty="0">
                <a:ea typeface="楷体_GB2312" pitchFamily="49" charset="-122"/>
                <a:sym typeface="Wingdings" panose="05000000000000000000" pitchFamily="2" charset="2"/>
              </a:rPr>
              <a:t>类</a:t>
            </a:r>
            <a:endParaRPr lang="en-US" altLang="zh-CN" sz="1800" dirty="0">
              <a:solidFill>
                <a:srgbClr val="FF00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cxnSp>
        <p:nvCxnSpPr>
          <p:cNvPr id="12" name="直接箭头连接符 11"/>
          <p:cNvCxnSpPr>
            <a:endCxn id="11" idx="1"/>
          </p:cNvCxnSpPr>
          <p:nvPr/>
        </p:nvCxnSpPr>
        <p:spPr>
          <a:xfrm flipV="1">
            <a:off x="2469375" y="3690526"/>
            <a:ext cx="1805088" cy="0"/>
          </a:xfrm>
          <a:prstGeom prst="straightConnector1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 type="triangle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388489" y="2319977"/>
            <a:ext cx="1717286" cy="360000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  <a:buNone/>
            </a:pPr>
            <a:r>
              <a:rPr lang="zh-CN" altLang="en-US" sz="1800" dirty="0" smtClean="0">
                <a:ea typeface="楷体_GB2312" pitchFamily="49" charset="-122"/>
                <a:sym typeface="Wingdings" panose="05000000000000000000" pitchFamily="2" charset="2"/>
              </a:rPr>
              <a:t>普通字符串</a:t>
            </a:r>
            <a:r>
              <a:rPr lang="zh-CN" altLang="en-US" sz="1800" dirty="0">
                <a:ea typeface="楷体_GB2312" pitchFamily="49" charset="-122"/>
                <a:sym typeface="Wingdings" panose="05000000000000000000" pitchFamily="2" charset="2"/>
              </a:rPr>
              <a:t>类</a:t>
            </a:r>
            <a:endParaRPr lang="en-US" altLang="zh-CN" sz="1800" dirty="0">
              <a:solidFill>
                <a:srgbClr val="FF00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6388489" y="2785401"/>
            <a:ext cx="1717286" cy="360000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zh-CN" sz="1800" dirty="0">
                <a:ea typeface="楷体_GB2312" pitchFamily="49" charset="-122"/>
                <a:sym typeface="Wingdings" panose="05000000000000000000" pitchFamily="2" charset="2"/>
              </a:rPr>
              <a:t>UTF-8</a:t>
            </a:r>
            <a:r>
              <a:rPr lang="zh-CN" altLang="en-US" sz="1800" dirty="0" smtClean="0">
                <a:ea typeface="楷体_GB2312" pitchFamily="49" charset="-122"/>
                <a:sym typeface="Wingdings" panose="05000000000000000000" pitchFamily="2" charset="2"/>
              </a:rPr>
              <a:t>字符串</a:t>
            </a:r>
            <a:r>
              <a:rPr lang="zh-CN" altLang="en-US" sz="1800" dirty="0">
                <a:ea typeface="楷体_GB2312" pitchFamily="49" charset="-122"/>
                <a:sym typeface="Wingdings" panose="05000000000000000000" pitchFamily="2" charset="2"/>
              </a:rPr>
              <a:t>类</a:t>
            </a:r>
            <a:endParaRPr lang="en-US" altLang="zh-CN" sz="1800" dirty="0">
              <a:solidFill>
                <a:srgbClr val="FF00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15" name="右大括号 14"/>
          <p:cNvSpPr/>
          <p:nvPr/>
        </p:nvSpPr>
        <p:spPr>
          <a:xfrm flipH="1">
            <a:off x="6137004" y="2334257"/>
            <a:ext cx="162195" cy="811144"/>
          </a:xfrm>
          <a:prstGeom prst="rightBrace">
            <a:avLst>
              <a:gd name="adj1" fmla="val 4612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4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r>
              <a:rPr lang="zh-CN" altLang="en-US" dirty="0" smtClean="0"/>
              <a:t>类实例对象的输出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&lt;string&gt;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argv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学习快乐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s8(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u8"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学习快乐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学习快乐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u16string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s6(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学习快乐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u32string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s2(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学习快乐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string\n"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s8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string UTF-8\n"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": 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wstring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\n";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nl-NL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nl-NL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cout &lt;&lt; s6 &lt;&lt; ": u16string\n" &lt;&lt; s2 &lt;&lt; ": u32string\n";</a:t>
            </a:r>
            <a:endParaRPr lang="nl-NL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wcout.imbue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chs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wcout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": string\n" &lt;&lt; s8 &lt;&lt; ": string UTF-8\n";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": 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wstring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\n"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nl-NL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nl-NL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wcout &lt;&lt; s6 &lt;&lt; ": u16string\n" &lt;&lt; s2 &lt;&lt; ": u32string\n";</a:t>
            </a:r>
            <a:endParaRPr lang="nl-NL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暂停住控制台窗口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表明程序运行成功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731727" y="1372724"/>
            <a:ext cx="3176529" cy="1281578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zh-CN" altLang="en-US" sz="1800" dirty="0">
                <a:ea typeface="楷体_GB2312" pitchFamily="49" charset="-122"/>
                <a:sym typeface="Wingdings" panose="05000000000000000000" pitchFamily="2" charset="2"/>
              </a:rPr>
              <a:t>在</a:t>
            </a:r>
            <a:r>
              <a:rPr lang="en-US" altLang="zh-CN" sz="1800" dirty="0">
                <a:ea typeface="楷体_GB2312" pitchFamily="49" charset="-122"/>
                <a:sym typeface="Wingdings" panose="05000000000000000000" pitchFamily="2" charset="2"/>
              </a:rPr>
              <a:t>VS2017</a:t>
            </a:r>
            <a:r>
              <a:rPr lang="zh-CN" altLang="en-US" sz="1800">
                <a:ea typeface="楷体_GB2312" pitchFamily="49" charset="-122"/>
                <a:sym typeface="Wingdings" panose="05000000000000000000" pitchFamily="2" charset="2"/>
              </a:rPr>
              <a:t>中的</a:t>
            </a:r>
            <a:r>
              <a:rPr lang="zh-CN" altLang="pt-BR" sz="180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18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18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学习快乐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!: string</a:t>
            </a:r>
          </a:p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瀛</a:t>
            </a:r>
            <a:r>
              <a:rPr lang="en-US" altLang="zh-CN" sz="18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︿</a:t>
            </a:r>
            <a:r>
              <a:rPr lang="zh-CN" altLang="en-US" sz="18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範蹇箰</a:t>
            </a:r>
            <a:r>
              <a:rPr lang="en-US" altLang="zh-CN" sz="18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!: string UTF-8</a:t>
            </a:r>
          </a:p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学习快乐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!: </a:t>
            </a:r>
            <a:r>
              <a:rPr lang="en-US" altLang="zh-CN" sz="1800" dirty="0" err="1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wstring</a:t>
            </a:r>
            <a:endParaRPr lang="en-US" altLang="zh-CN" sz="1800" dirty="0">
              <a:solidFill>
                <a:srgbClr val="0000FF"/>
              </a:solidFill>
              <a:ea typeface="楷体_GB2312" pitchFamily="49" charset="-122"/>
              <a:sym typeface="Wingdings" panose="05000000000000000000" pitchFamily="2" charset="2"/>
            </a:endParaRPr>
          </a:p>
          <a:p>
            <a:pPr marL="180000">
              <a:lnSpc>
                <a:spcPts val="18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请按任意键继续</a:t>
            </a:r>
            <a:r>
              <a:rPr lang="en-US" altLang="zh-CN" sz="18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. . .</a:t>
            </a:r>
            <a:endParaRPr lang="en-US" altLang="zh-CN" sz="1800" dirty="0">
              <a:solidFill>
                <a:srgbClr val="FF00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8006576" y="4115923"/>
            <a:ext cx="791736" cy="1504292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ea typeface="楷体_GB2312" pitchFamily="49" charset="-122"/>
                <a:sym typeface="Wingdings" panose="05000000000000000000" pitchFamily="2" charset="2"/>
              </a:rPr>
              <a:t>去掉注释，</a:t>
            </a:r>
            <a:r>
              <a:rPr lang="zh-CN" altLang="en-US" sz="1800" dirty="0" smtClean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通不过</a:t>
            </a:r>
            <a:r>
              <a:rPr lang="zh-CN" altLang="en-US" sz="1800" dirty="0" smtClean="0">
                <a:ea typeface="楷体_GB2312" pitchFamily="49" charset="-122"/>
                <a:sym typeface="Wingdings" panose="05000000000000000000" pitchFamily="2" charset="2"/>
              </a:rPr>
              <a:t>编译。</a:t>
            </a:r>
            <a:endParaRPr lang="en-US" altLang="zh-CN" sz="1800" dirty="0">
              <a:solidFill>
                <a:srgbClr val="FF00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621560" y="4355325"/>
            <a:ext cx="3385016" cy="0"/>
          </a:xfrm>
          <a:prstGeom prst="straightConnector1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 type="triangle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>
          <a:xfrm flipV="1">
            <a:off x="7713482" y="4610100"/>
            <a:ext cx="293094" cy="0"/>
          </a:xfrm>
          <a:prstGeom prst="straightConnector1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 type="triangle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>
          <a:xfrm>
            <a:off x="7815082" y="5070475"/>
            <a:ext cx="191494" cy="0"/>
          </a:xfrm>
          <a:prstGeom prst="straightConnector1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 type="triangle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>
          <a:xfrm>
            <a:off x="7815082" y="5530850"/>
            <a:ext cx="191494" cy="0"/>
          </a:xfrm>
          <a:prstGeom prst="straightConnector1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 type="triangle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4451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构造函数</a:t>
            </a:r>
            <a:r>
              <a:rPr lang="en-US" altLang="zh-CN" dirty="0"/>
              <a:t>: </a:t>
            </a:r>
            <a:r>
              <a:rPr lang="en-US" altLang="zh-CN" dirty="0" err="1" smtClean="0"/>
              <a:t>basic_string</a:t>
            </a:r>
            <a:r>
              <a:rPr lang="en-US" altLang="zh-CN" dirty="0" smtClean="0"/>
              <a:t>( );</a:t>
            </a:r>
          </a:p>
          <a:p>
            <a:pPr lvl="1"/>
            <a:r>
              <a:rPr lang="zh-CN" altLang="en-US" dirty="0" smtClean="0"/>
              <a:t>示例</a:t>
            </a:r>
            <a:r>
              <a:rPr lang="en-US" altLang="zh-CN" dirty="0" smtClean="0"/>
              <a:t>: </a:t>
            </a:r>
            <a:r>
              <a:rPr lang="en-US" altLang="zh-CN" sz="2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dirty="0"/>
              <a:t>构造函数</a:t>
            </a:r>
            <a:r>
              <a:rPr lang="en-US" altLang="zh-CN" dirty="0"/>
              <a:t>: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value_type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*a);</a:t>
            </a:r>
            <a:endParaRPr lang="en-US" altLang="zh-CN" dirty="0"/>
          </a:p>
          <a:p>
            <a:pPr lvl="1"/>
            <a:r>
              <a:rPr lang="zh-CN" altLang="en-US" dirty="0"/>
              <a:t>示例</a:t>
            </a:r>
            <a:r>
              <a:rPr lang="en-US" altLang="zh-CN" dirty="0" smtClean="0"/>
              <a:t>:</a:t>
            </a:r>
            <a:endParaRPr lang="en-US" altLang="zh-CN" sz="2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1088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a1[] =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"constructor\n"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1081088" indent="0">
              <a:buNone/>
            </a:pP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char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*a2 =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莫等闲，白了少年头，空悲切！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\n"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1081088" indent="0">
              <a:buNone/>
            </a:pPr>
            <a:r>
              <a:rPr lang="en-US" altLang="zh-CN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s1(a1);</a:t>
            </a:r>
          </a:p>
          <a:p>
            <a:pPr marL="1081088" indent="0">
              <a:buNone/>
            </a:pPr>
            <a:r>
              <a:rPr lang="en-US" altLang="zh-CN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s2(a2);</a:t>
            </a:r>
            <a:endParaRPr lang="zh-CN" altLang="en-US" dirty="0" smtClean="0"/>
          </a:p>
          <a:p>
            <a:r>
              <a:rPr lang="zh-CN" altLang="en-US" dirty="0" smtClean="0"/>
              <a:t>构造</a:t>
            </a:r>
            <a:r>
              <a:rPr lang="zh-CN" altLang="en-US" dirty="0"/>
              <a:t>函数</a:t>
            </a:r>
            <a:r>
              <a:rPr lang="en-US" altLang="zh-CN" dirty="0"/>
              <a:t>: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s);</a:t>
            </a:r>
            <a:endParaRPr lang="en-US" altLang="zh-CN" dirty="0"/>
          </a:p>
          <a:p>
            <a:pPr lvl="1"/>
            <a:r>
              <a:rPr lang="zh-CN" altLang="en-US" dirty="0"/>
              <a:t>示例</a:t>
            </a:r>
            <a:r>
              <a:rPr lang="en-US" altLang="zh-CN" dirty="0" smtClean="0"/>
              <a:t>:</a:t>
            </a:r>
            <a:endParaRPr lang="en-US" altLang="zh-CN" sz="2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1088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a[] =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会挽雕弓如满月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\n"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1081088" indent="0">
              <a:buNone/>
            </a:pP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s1(a);</a:t>
            </a:r>
          </a:p>
          <a:p>
            <a:pPr marL="1081088" indent="0">
              <a:buNone/>
            </a:pP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s2(s1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48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构造函数</a:t>
            </a:r>
            <a:r>
              <a:rPr lang="en-US" altLang="zh-CN" sz="2400" dirty="0"/>
              <a:t>: </a:t>
            </a:r>
            <a:r>
              <a:rPr lang="en-US" altLang="zh-CN" sz="19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9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9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9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value_type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*a, </a:t>
            </a:r>
            <a:r>
              <a:rPr lang="en-US" altLang="zh-CN" sz="1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count);</a:t>
            </a:r>
            <a:endParaRPr lang="en-US" altLang="zh-CN" sz="1900" dirty="0"/>
          </a:p>
          <a:p>
            <a:pPr lvl="1"/>
            <a:r>
              <a:rPr lang="zh-CN" altLang="en-US" sz="2000" dirty="0"/>
              <a:t>功能说明</a:t>
            </a:r>
            <a:r>
              <a:rPr lang="en-US" altLang="zh-CN" sz="2000" dirty="0" smtClean="0"/>
              <a:t>: </a:t>
            </a:r>
          </a:p>
          <a:p>
            <a:pPr lvl="2"/>
            <a:r>
              <a:rPr lang="zh-CN" altLang="en-US" sz="1900" dirty="0" smtClean="0"/>
              <a:t>设整数</a:t>
            </a:r>
            <a:r>
              <a:rPr lang="en-US" altLang="zh-CN" sz="1900" dirty="0" smtClean="0"/>
              <a:t>n=</a:t>
            </a:r>
            <a:r>
              <a:rPr lang="en-US" altLang="zh-CN" sz="1900" dirty="0" err="1" smtClean="0"/>
              <a:t>strlen</a:t>
            </a:r>
            <a:r>
              <a:rPr lang="en-US" altLang="zh-CN" sz="1900" dirty="0" smtClean="0"/>
              <a:t>(a)</a:t>
            </a:r>
            <a:r>
              <a:rPr lang="zh-CN" altLang="en-US" sz="1900" dirty="0" smtClean="0"/>
              <a:t>，则要求</a:t>
            </a:r>
            <a:r>
              <a:rPr lang="en-US" altLang="zh-CN" sz="1900" dirty="0" smtClean="0"/>
              <a:t>0≤ </a:t>
            </a:r>
            <a:r>
              <a:rPr lang="en-US" altLang="zh-CN" sz="1900" dirty="0" err="1" smtClean="0"/>
              <a:t>count≤n</a:t>
            </a:r>
            <a:r>
              <a:rPr lang="zh-CN" altLang="en-US" sz="1900" dirty="0" smtClean="0"/>
              <a:t>。</a:t>
            </a:r>
            <a:endParaRPr lang="en-US" altLang="zh-CN" sz="1900" dirty="0"/>
          </a:p>
          <a:p>
            <a:pPr lvl="2"/>
            <a:r>
              <a:rPr lang="zh-CN" altLang="en-US" sz="1900" dirty="0" smtClean="0"/>
              <a:t>如果</a:t>
            </a:r>
            <a:r>
              <a:rPr lang="en-US" altLang="zh-CN" sz="1900" dirty="0" smtClean="0"/>
              <a:t>count&gt;0</a:t>
            </a:r>
            <a:r>
              <a:rPr lang="zh-CN" altLang="en-US" sz="1900" dirty="0" smtClean="0"/>
              <a:t>，则构造</a:t>
            </a:r>
            <a:r>
              <a:rPr lang="zh-CN" altLang="en-US" sz="1900" dirty="0"/>
              <a:t>新的字符串，其</a:t>
            </a:r>
            <a:r>
              <a:rPr lang="zh-CN" altLang="en-US" sz="1900" dirty="0" smtClean="0"/>
              <a:t>字符序列为</a:t>
            </a:r>
            <a:r>
              <a:rPr lang="en-US" altLang="zh-CN" sz="1900" dirty="0" smtClean="0"/>
              <a:t>a[0]...a[count-1</a:t>
            </a:r>
            <a:r>
              <a:rPr lang="en-US" altLang="zh-CN" sz="1900" dirty="0"/>
              <a:t>]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pPr lvl="2"/>
            <a:r>
              <a:rPr lang="zh-CN" altLang="en-US" sz="1900" dirty="0"/>
              <a:t>如果</a:t>
            </a:r>
            <a:r>
              <a:rPr lang="en-US" altLang="zh-CN" sz="1900" dirty="0" smtClean="0"/>
              <a:t>count=0</a:t>
            </a:r>
            <a:r>
              <a:rPr lang="zh-CN" altLang="en-US" sz="1900" dirty="0"/>
              <a:t>，则新构造的字符串是一个空串，即不含字符的字符串。</a:t>
            </a:r>
          </a:p>
          <a:p>
            <a:pPr lvl="1"/>
            <a:r>
              <a:rPr lang="zh-CN" altLang="en-US" sz="2000" dirty="0" smtClean="0"/>
              <a:t>示例</a:t>
            </a:r>
            <a:r>
              <a:rPr lang="en-US" altLang="zh-CN" sz="2000" dirty="0" smtClean="0"/>
              <a:t>:</a:t>
            </a:r>
          </a:p>
          <a:p>
            <a:pPr marL="1160463" indent="0">
              <a:buNone/>
            </a:pPr>
            <a:r>
              <a:rPr lang="en-US" altLang="zh-CN" sz="1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char</a:t>
            </a:r>
            <a:r>
              <a:rPr lang="en-US" altLang="zh-CN" sz="19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*a = </a:t>
            </a:r>
            <a:r>
              <a:rPr lang="en-US" altLang="zh-CN" sz="19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"1234567890"</a:t>
            </a:r>
            <a:r>
              <a:rPr lang="en-US" altLang="zh-CN" sz="19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sz="1900" dirty="0" err="1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strlen</a:t>
            </a:r>
            <a:r>
              <a:rPr lang="en-US" altLang="zh-CN" sz="19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sz="1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)=10</a:t>
            </a:r>
            <a:endParaRPr lang="en-US" altLang="zh-CN" sz="19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160463" indent="0">
              <a:buNone/>
            </a:pPr>
            <a:r>
              <a:rPr lang="en-US" altLang="zh-CN" sz="1900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9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s1(a, 0);  </a:t>
            </a:r>
            <a:r>
              <a:rPr lang="en-US" altLang="zh-CN" sz="19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sz="1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s1</a:t>
            </a:r>
            <a:r>
              <a:rPr lang="en-US" altLang="zh-CN" sz="19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=""</a:t>
            </a:r>
            <a:endParaRPr lang="en-US" altLang="zh-CN" sz="19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160463" indent="0">
              <a:buNone/>
            </a:pPr>
            <a:r>
              <a:rPr lang="en-US" altLang="zh-CN" sz="1900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9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s2(a, 1);  </a:t>
            </a:r>
            <a:r>
              <a:rPr lang="en-US" altLang="zh-CN" sz="19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s2="1"</a:t>
            </a:r>
            <a:endParaRPr lang="en-US" altLang="zh-CN" sz="19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160463" indent="0">
              <a:buNone/>
            </a:pPr>
            <a:r>
              <a:rPr lang="en-US" altLang="zh-CN" sz="1900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9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s3(a, 5);  </a:t>
            </a:r>
            <a:r>
              <a:rPr lang="en-US" altLang="zh-CN" sz="19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s3="12345"</a:t>
            </a:r>
            <a:endParaRPr lang="en-US" altLang="zh-CN" sz="19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160463" indent="0">
              <a:buNone/>
            </a:pPr>
            <a:r>
              <a:rPr lang="en-US" altLang="zh-CN" sz="1900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9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s4(a, 9);  </a:t>
            </a:r>
            <a:r>
              <a:rPr lang="en-US" altLang="zh-CN" sz="19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s4="123456789"</a:t>
            </a:r>
            <a:endParaRPr lang="en-US" altLang="zh-CN" sz="19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160463" indent="0">
              <a:buNone/>
            </a:pPr>
            <a:r>
              <a:rPr lang="en-US" altLang="zh-CN" sz="1900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9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s5(a, 10); </a:t>
            </a:r>
            <a:r>
              <a:rPr lang="en-US" altLang="zh-CN" sz="19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s5="1234567890"</a:t>
            </a:r>
            <a:endParaRPr lang="en-US" altLang="zh-CN" sz="1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60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635" y="1457325"/>
            <a:ext cx="8976731" cy="4899026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构造函数</a:t>
            </a:r>
            <a:r>
              <a:rPr lang="en-US" altLang="zh-CN" sz="2400" dirty="0"/>
              <a:t>: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off,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count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npos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1800" dirty="0"/>
          </a:p>
          <a:p>
            <a:pPr lvl="1"/>
            <a:r>
              <a:rPr lang="zh-CN" altLang="en-US" sz="2000" dirty="0" smtClean="0"/>
              <a:t>功能说明</a:t>
            </a:r>
            <a:r>
              <a:rPr lang="en-US" altLang="zh-CN" sz="2000" dirty="0" smtClean="0"/>
              <a:t>:</a:t>
            </a:r>
          </a:p>
          <a:p>
            <a:pPr lvl="2"/>
            <a:r>
              <a:rPr lang="zh-CN" altLang="en-US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构造新的字符串，其字符为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s[off]...</a:t>
            </a:r>
            <a:r>
              <a:rPr lang="en-US" altLang="zh-CN" sz="19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s[off+count-1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zh-CN" altLang="en-US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</a:p>
          <a:p>
            <a:pPr lvl="2"/>
            <a:r>
              <a:rPr lang="zh-CN" altLang="en-US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要求</a:t>
            </a:r>
            <a:r>
              <a:rPr lang="en-US" altLang="zh-CN" sz="19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0≤off≤s.size( )</a:t>
            </a:r>
            <a:r>
              <a:rPr lang="zh-CN" altLang="en-US" sz="19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sz="19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count≥0</a:t>
            </a:r>
            <a:r>
              <a:rPr lang="zh-CN" altLang="en-US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，并且</a:t>
            </a:r>
            <a:r>
              <a:rPr lang="en-US" altLang="zh-CN" sz="19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off+count-1≤s.size( )</a:t>
            </a:r>
            <a:r>
              <a:rPr lang="zh-CN" altLang="en-US" sz="19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zh-CN" altLang="en-US" sz="1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zh-CN" altLang="en-US" sz="19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count</a:t>
            </a:r>
            <a:r>
              <a:rPr lang="en-US" altLang="zh-CN" sz="19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=0</a:t>
            </a:r>
            <a:r>
              <a:rPr lang="zh-CN" altLang="en-US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，则新构造的字符串是一个空串，即不</a:t>
            </a:r>
            <a:r>
              <a:rPr lang="zh-CN" altLang="en-US" sz="19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含字符</a:t>
            </a:r>
            <a:r>
              <a:rPr lang="zh-CN" altLang="en-US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的字符串</a:t>
            </a:r>
            <a:r>
              <a:rPr lang="zh-CN" altLang="en-US" sz="19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en-US" altLang="zh-CN" sz="19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zh-CN" altLang="en-US" sz="19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</a:t>
            </a:r>
            <a:r>
              <a:rPr lang="en-US" altLang="zh-CN" sz="19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count</a:t>
            </a:r>
            <a:r>
              <a:rPr lang="zh-CN" altLang="en-US" sz="19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等于</a:t>
            </a:r>
            <a:r>
              <a:rPr lang="en-US" altLang="zh-CN" sz="19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npos</a:t>
            </a:r>
            <a:r>
              <a:rPr lang="zh-CN" altLang="en-US" sz="19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，则新字符串的字符序列是</a:t>
            </a:r>
            <a:r>
              <a:rPr lang="en-US" altLang="zh-CN" sz="1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s[off]...</a:t>
            </a:r>
            <a:r>
              <a:rPr lang="en-US" altLang="zh-CN" sz="19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</a:t>
            </a:r>
            <a:r>
              <a:rPr lang="en-US" altLang="zh-CN" sz="19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s.size</a:t>
            </a:r>
            <a:r>
              <a:rPr lang="en-US" altLang="zh-CN" sz="19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()-1]</a:t>
            </a:r>
            <a:r>
              <a:rPr lang="zh-CN" altLang="en-US" sz="19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zh-CN" altLang="en-US" sz="1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zh-CN" altLang="en-US" sz="2000" dirty="0" smtClean="0"/>
              <a:t>示例</a:t>
            </a:r>
            <a:r>
              <a:rPr lang="en-US" altLang="zh-CN" sz="2000" dirty="0"/>
              <a:t>: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534988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1800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"1234567890"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534988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s1(s, 0, 5);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s1="12345"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534988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s2(s, 2, 3);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s2="345"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534988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s3(s, 9, 1);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s3="0"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534988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s4(s, 10, 0);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s4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=""</a:t>
            </a:r>
          </a:p>
          <a:p>
            <a:pPr marL="534988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string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s5(s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2); 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s5="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34567890"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534988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s6(s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11, 0);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非法，抛出</a:t>
            </a:r>
            <a:r>
              <a:rPr lang="zh-CN" altLang="en-US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异常</a:t>
            </a:r>
            <a:endParaRPr lang="zh-CN" altLang="en-US" sz="18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2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zh-CN" altLang="en-US" sz="1800" dirty="0"/>
              <a:t>构造函数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c);</a:t>
            </a:r>
            <a:endParaRPr lang="en-US" altLang="zh-CN" sz="1800" dirty="0"/>
          </a:p>
          <a:p>
            <a:pPr lvl="1">
              <a:spcBef>
                <a:spcPts val="400"/>
              </a:spcBef>
            </a:pPr>
            <a:r>
              <a:rPr lang="zh-CN" altLang="en-US" sz="1800" dirty="0"/>
              <a:t>功能说明</a:t>
            </a:r>
            <a:r>
              <a:rPr lang="en-US" altLang="zh-CN" sz="1800" dirty="0"/>
              <a:t>: </a:t>
            </a:r>
          </a:p>
          <a:p>
            <a:pPr lvl="2">
              <a:spcBef>
                <a:spcPts val="400"/>
              </a:spcBef>
            </a:pPr>
            <a:r>
              <a:rPr lang="zh-CN" altLang="en-US" sz="1800" dirty="0" smtClean="0"/>
              <a:t>本函数要求</a:t>
            </a:r>
            <a:r>
              <a:rPr lang="en-US" altLang="zh-CN" sz="1800" dirty="0" smtClean="0"/>
              <a:t>n≥0</a:t>
            </a:r>
            <a:r>
              <a:rPr lang="zh-CN" altLang="en-US" sz="1800" dirty="0" smtClean="0"/>
              <a:t>。</a:t>
            </a:r>
            <a:endParaRPr lang="en-US" altLang="zh-CN" sz="1800" dirty="0"/>
          </a:p>
          <a:p>
            <a:pPr lvl="2">
              <a:spcBef>
                <a:spcPts val="400"/>
              </a:spcBef>
            </a:pPr>
            <a:r>
              <a:rPr lang="zh-CN" altLang="en-US" sz="1800" dirty="0" smtClean="0"/>
              <a:t>如果</a:t>
            </a:r>
            <a:r>
              <a:rPr lang="en-US" altLang="zh-CN" sz="1800" dirty="0" smtClean="0"/>
              <a:t>n&gt;0</a:t>
            </a:r>
            <a:r>
              <a:rPr lang="zh-CN" altLang="en-US" sz="1800" dirty="0"/>
              <a:t>，则构造新的字符串，其字符</a:t>
            </a:r>
            <a:r>
              <a:rPr lang="zh-CN" altLang="en-US" sz="1800" dirty="0" smtClean="0"/>
              <a:t>序列由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个字符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组成。</a:t>
            </a:r>
            <a:endParaRPr lang="en-US" altLang="zh-CN" sz="1800" dirty="0"/>
          </a:p>
          <a:p>
            <a:pPr lvl="2">
              <a:spcBef>
                <a:spcPts val="400"/>
              </a:spcBef>
            </a:pPr>
            <a:r>
              <a:rPr lang="zh-CN" altLang="en-US" sz="1800" dirty="0" smtClean="0"/>
              <a:t>如果</a:t>
            </a:r>
            <a:r>
              <a:rPr lang="en-US" altLang="zh-CN" sz="1800" dirty="0" smtClean="0"/>
              <a:t>n=0</a:t>
            </a:r>
            <a:r>
              <a:rPr lang="zh-CN" altLang="en-US" sz="1800" dirty="0"/>
              <a:t>，则新构造的字符串是一个空串，即不含字符的字符串。</a:t>
            </a:r>
          </a:p>
          <a:p>
            <a:pPr lvl="1">
              <a:spcBef>
                <a:spcPts val="40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260475" indent="0">
              <a:spcBef>
                <a:spcPts val="40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s1(0,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s1 = ""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260475" indent="0">
              <a:spcBef>
                <a:spcPts val="40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s2(1,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'b'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s2 = "b"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260475" indent="0">
              <a:spcBef>
                <a:spcPts val="40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s3(3,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'c'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s3 = "ccc"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260475" indent="0">
              <a:spcBef>
                <a:spcPts val="40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s4(5,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'd'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s4 = "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ddddd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260475" indent="0">
              <a:spcBef>
                <a:spcPts val="40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s5(6,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'e'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s5 = "</a:t>
            </a:r>
            <a:r>
              <a:rPr lang="en-US" altLang="zh-CN" sz="1800" dirty="0" err="1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eeeeee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</a:p>
          <a:p>
            <a:pPr>
              <a:spcBef>
                <a:spcPts val="400"/>
              </a:spcBef>
            </a:pPr>
            <a:r>
              <a:rPr lang="zh-CN" altLang="en-US" sz="1800" dirty="0"/>
              <a:t>构造函数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const_iterator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first,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const_iterator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last);</a:t>
            </a:r>
            <a:endParaRPr lang="en-US" altLang="zh-CN" sz="1800" dirty="0"/>
          </a:p>
          <a:p>
            <a:pPr lvl="1">
              <a:spcBef>
                <a:spcPts val="40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260475" indent="0">
              <a:spcBef>
                <a:spcPts val="40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(5,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1260475" indent="0">
              <a:spcBef>
                <a:spcPts val="400"/>
              </a:spcBef>
              <a:buNone/>
            </a:pPr>
            <a:r>
              <a:rPr lang="nl-NL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nl-NL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nl-NL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6</a:t>
            </a:r>
            <a:r>
              <a:rPr lang="nl-NL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(va.begin( ), va.end( )); </a:t>
            </a:r>
            <a:r>
              <a:rPr lang="nl-NL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nl-NL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6</a:t>
            </a:r>
            <a:r>
              <a:rPr lang="nl-NL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nl-NL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aaaaa</a:t>
            </a:r>
            <a:r>
              <a:rPr lang="nl-NL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nl-NL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89610" y="2867661"/>
            <a:ext cx="7600857" cy="33908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字符串类的成员</a:t>
            </a:r>
            <a:r>
              <a:rPr lang="en-US" altLang="zh-CN" dirty="0" smtClean="0"/>
              <a:t>: </a:t>
            </a:r>
            <a:r>
              <a:rPr lang="zh-CN" altLang="en-US" dirty="0" smtClean="0"/>
              <a:t>赋值</a:t>
            </a:r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1457325"/>
            <a:ext cx="8220075" cy="489902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160463" indent="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s1(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abcd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s1 = "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abcd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160463" indent="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s1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'g'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s1="g"</a:t>
            </a:r>
            <a:endParaRPr lang="nl-NL" altLang="zh-CN" sz="1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sz="1800" dirty="0" smtClean="0">
                <a:solidFill>
                  <a:srgbClr val="FF0000"/>
                </a:solidFill>
              </a:rPr>
              <a:t>反例</a:t>
            </a:r>
            <a:r>
              <a:rPr lang="en-US" altLang="zh-CN" sz="1800" dirty="0" smtClean="0">
                <a:solidFill>
                  <a:srgbClr val="FF0000"/>
                </a:solidFill>
              </a:rPr>
              <a:t>: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s2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'g'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编译错误，不存在构造函数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string(char)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en-US" altLang="zh-CN" sz="1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=(</a:t>
            </a:r>
            <a:r>
              <a:rPr lang="en-US" altLang="zh-CN" sz="1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value_type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a);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160463" indent="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s3(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abcd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s3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"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abcd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160463" indent="0">
              <a:spcBef>
                <a:spcPts val="60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s3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"1234"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s3="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1234"</a:t>
            </a:r>
            <a:endParaRPr lang="nl-NL" altLang="zh-CN" sz="1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s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160463" indent="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s4(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abcd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s4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"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abcd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160463" indent="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s5(1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'b'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s5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"b"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160463" indent="0">
              <a:spcBef>
                <a:spcPts val="60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s5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s4;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s5="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abcd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10" name="AutoShape 6"/>
          <p:cNvSpPr>
            <a:spLocks/>
          </p:cNvSpPr>
          <p:nvPr/>
        </p:nvSpPr>
        <p:spPr bwMode="auto">
          <a:xfrm>
            <a:off x="5937908" y="1934663"/>
            <a:ext cx="2167867" cy="468312"/>
          </a:xfrm>
          <a:prstGeom prst="borderCallout2">
            <a:avLst>
              <a:gd name="adj1" fmla="val 57743"/>
              <a:gd name="adj2" fmla="val 522"/>
              <a:gd name="adj3" fmla="val 60124"/>
              <a:gd name="adj4" fmla="val -10144"/>
              <a:gd name="adj5" fmla="val 192346"/>
              <a:gd name="adj6" fmla="val -25987"/>
            </a:avLst>
          </a:prstGeom>
          <a:solidFill>
            <a:srgbClr val="FFFF99"/>
          </a:solidFill>
          <a:ln w="57150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800" b="1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string</a:t>
            </a:r>
            <a:r>
              <a:rPr kumimoji="0" lang="en-US" altLang="zh-CN" sz="18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 </a:t>
            </a:r>
            <a:r>
              <a:rPr kumimoji="0" lang="en-US" altLang="zh-CN" sz="1800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s2(</a:t>
            </a:r>
            <a:r>
              <a:rPr kumimoji="0" lang="en-US" altLang="zh-CN" sz="1800" b="1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'g'</a:t>
            </a:r>
            <a:r>
              <a:rPr kumimoji="0" lang="en-US" altLang="zh-CN" sz="18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kumimoji="0" lang="en-US" altLang="zh-CN" sz="1800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;</a:t>
            </a:r>
            <a:endParaRPr lang="zh-CN" altLang="en-US" b="1" dirty="0" smtClean="0">
              <a:solidFill>
                <a:srgbClr val="0000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1154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允许赋值的正向迭代器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62" y="1424093"/>
            <a:ext cx="8220075" cy="4196343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 smtClean="0"/>
              <a:t>函数</a:t>
            </a:r>
            <a:r>
              <a:rPr lang="en-US" altLang="zh-CN" sz="1800" dirty="0" smtClean="0"/>
              <a:t>: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 begin( 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noexcept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返回第一个元素所对应的迭代器。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349375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"0123456789"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 = "0123456789"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349375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s.begin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349375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 = "a123456789"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349375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1349375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'b'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 = "ab23456789"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 smtClean="0"/>
              <a:t>: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iterator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end( 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noexcept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返回在最后一个元素之后的迭代器。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260475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"0123456789"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 = "0123456789"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260475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s.end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260475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这里不能改为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r++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；否则，会抛出异常</a:t>
            </a:r>
            <a:endParaRPr lang="en-US" altLang="zh-CN" sz="18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260475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 = "012345678a"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 smtClean="0"/>
              <a:t>如果字符串是空串，</a:t>
            </a:r>
            <a:r>
              <a:rPr lang="zh-CN" altLang="en-US" sz="1800" dirty="0"/>
              <a:t>则</a:t>
            </a:r>
            <a:r>
              <a:rPr lang="zh-CN" altLang="en-US" sz="1800" dirty="0" smtClean="0"/>
              <a:t>成成员</a:t>
            </a:r>
            <a:r>
              <a:rPr lang="zh-CN" altLang="en-US" sz="1800" dirty="0"/>
              <a:t>函数</a:t>
            </a:r>
            <a:r>
              <a:rPr lang="en-US" altLang="zh-CN" sz="1800" dirty="0"/>
              <a:t>begin( )</a:t>
            </a:r>
            <a:r>
              <a:rPr lang="zh-CN" altLang="en-US" sz="1800" dirty="0"/>
              <a:t>与</a:t>
            </a:r>
            <a:r>
              <a:rPr lang="en-US" altLang="zh-CN" sz="1800" dirty="0"/>
              <a:t>end( )</a:t>
            </a:r>
            <a:r>
              <a:rPr lang="zh-CN" altLang="en-US" sz="1800" dirty="0"/>
              <a:t>的返回值相等。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grpSp>
        <p:nvGrpSpPr>
          <p:cNvPr id="9" name="Group 110"/>
          <p:cNvGrpSpPr>
            <a:grpSpLocks/>
          </p:cNvGrpSpPr>
          <p:nvPr/>
        </p:nvGrpSpPr>
        <p:grpSpPr bwMode="auto">
          <a:xfrm>
            <a:off x="821662" y="5683539"/>
            <a:ext cx="7500677" cy="627061"/>
            <a:chOff x="-70" y="1979"/>
            <a:chExt cx="6540" cy="790"/>
          </a:xfrm>
        </p:grpSpPr>
        <p:sp>
          <p:nvSpPr>
            <p:cNvPr id="10" name="Line 41"/>
            <p:cNvSpPr>
              <a:spLocks noChangeShapeType="1"/>
            </p:cNvSpPr>
            <p:nvPr/>
          </p:nvSpPr>
          <p:spPr bwMode="auto">
            <a:xfrm>
              <a:off x="197" y="2087"/>
              <a:ext cx="77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Text Box 42"/>
            <p:cNvSpPr txBox="1">
              <a:spLocks noChangeArrowheads="1"/>
            </p:cNvSpPr>
            <p:nvPr/>
          </p:nvSpPr>
          <p:spPr bwMode="auto">
            <a:xfrm>
              <a:off x="-70" y="2087"/>
              <a:ext cx="774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</a:rPr>
                <a:t>begin( )</a:t>
              </a:r>
            </a:p>
          </p:txBody>
        </p:sp>
        <p:grpSp>
          <p:nvGrpSpPr>
            <p:cNvPr id="12" name="Group 27"/>
            <p:cNvGrpSpPr>
              <a:grpSpLocks/>
            </p:cNvGrpSpPr>
            <p:nvPr/>
          </p:nvGrpSpPr>
          <p:grpSpPr bwMode="auto">
            <a:xfrm>
              <a:off x="2646" y="2271"/>
              <a:ext cx="965" cy="322"/>
              <a:chOff x="1202" y="2296"/>
              <a:chExt cx="862" cy="635"/>
            </a:xfrm>
          </p:grpSpPr>
          <p:sp>
            <p:nvSpPr>
              <p:cNvPr id="26" name="Line 28"/>
              <p:cNvSpPr>
                <a:spLocks noChangeShapeType="1"/>
              </p:cNvSpPr>
              <p:nvPr/>
            </p:nvSpPr>
            <p:spPr bwMode="auto">
              <a:xfrm>
                <a:off x="1202" y="2931"/>
                <a:ext cx="589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 flipV="1">
                <a:off x="1791" y="2296"/>
                <a:ext cx="0" cy="635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30"/>
              <p:cNvSpPr>
                <a:spLocks noChangeShapeType="1"/>
              </p:cNvSpPr>
              <p:nvPr/>
            </p:nvSpPr>
            <p:spPr bwMode="auto">
              <a:xfrm>
                <a:off x="1791" y="2296"/>
                <a:ext cx="273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" name="Group 27"/>
            <p:cNvGrpSpPr>
              <a:grpSpLocks/>
            </p:cNvGrpSpPr>
            <p:nvPr/>
          </p:nvGrpSpPr>
          <p:grpSpPr bwMode="auto">
            <a:xfrm>
              <a:off x="1333" y="2270"/>
              <a:ext cx="965" cy="322"/>
              <a:chOff x="1202" y="2296"/>
              <a:chExt cx="862" cy="635"/>
            </a:xfrm>
          </p:grpSpPr>
          <p:sp>
            <p:nvSpPr>
              <p:cNvPr id="23" name="Line 28"/>
              <p:cNvSpPr>
                <a:spLocks noChangeShapeType="1"/>
              </p:cNvSpPr>
              <p:nvPr/>
            </p:nvSpPr>
            <p:spPr bwMode="auto">
              <a:xfrm>
                <a:off x="1202" y="2931"/>
                <a:ext cx="589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Line 29"/>
              <p:cNvSpPr>
                <a:spLocks noChangeShapeType="1"/>
              </p:cNvSpPr>
              <p:nvPr/>
            </p:nvSpPr>
            <p:spPr bwMode="auto">
              <a:xfrm flipV="1">
                <a:off x="1791" y="2296"/>
                <a:ext cx="0" cy="635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30"/>
              <p:cNvSpPr>
                <a:spLocks noChangeShapeType="1"/>
              </p:cNvSpPr>
              <p:nvPr/>
            </p:nvSpPr>
            <p:spPr bwMode="auto">
              <a:xfrm>
                <a:off x="1791" y="2296"/>
                <a:ext cx="273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14" name="Picture 1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9" y="1979"/>
              <a:ext cx="797" cy="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0" y="1979"/>
              <a:ext cx="797" cy="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" y="1979"/>
              <a:ext cx="797" cy="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 Box 46"/>
            <p:cNvSpPr txBox="1">
              <a:spLocks noChangeArrowheads="1"/>
            </p:cNvSpPr>
            <p:nvPr/>
          </p:nvSpPr>
          <p:spPr bwMode="auto">
            <a:xfrm>
              <a:off x="4866" y="2112"/>
              <a:ext cx="682" cy="349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1800" dirty="0">
                  <a:solidFill>
                    <a:srgbClr val="FF3300"/>
                  </a:solidFill>
                </a:rPr>
                <a:t>NULL</a:t>
              </a:r>
              <a:endParaRPr lang="en-US" altLang="zh-CN" sz="1800" dirty="0">
                <a:solidFill>
                  <a:srgbClr val="FF3300"/>
                </a:solidFill>
              </a:endParaRPr>
            </a:p>
          </p:txBody>
        </p:sp>
        <p:grpSp>
          <p:nvGrpSpPr>
            <p:cNvPr id="18" name="Group 27"/>
            <p:cNvGrpSpPr>
              <a:grpSpLocks/>
            </p:cNvGrpSpPr>
            <p:nvPr/>
          </p:nvGrpSpPr>
          <p:grpSpPr bwMode="auto">
            <a:xfrm>
              <a:off x="3992" y="2271"/>
              <a:ext cx="965" cy="322"/>
              <a:chOff x="1202" y="2296"/>
              <a:chExt cx="862" cy="635"/>
            </a:xfrm>
          </p:grpSpPr>
          <p:sp>
            <p:nvSpPr>
              <p:cNvPr id="20" name="Line 28"/>
              <p:cNvSpPr>
                <a:spLocks noChangeShapeType="1"/>
              </p:cNvSpPr>
              <p:nvPr/>
            </p:nvSpPr>
            <p:spPr bwMode="auto">
              <a:xfrm>
                <a:off x="1202" y="2931"/>
                <a:ext cx="589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29"/>
              <p:cNvSpPr>
                <a:spLocks noChangeShapeType="1"/>
              </p:cNvSpPr>
              <p:nvPr/>
            </p:nvSpPr>
            <p:spPr bwMode="auto">
              <a:xfrm flipV="1">
                <a:off x="1791" y="2296"/>
                <a:ext cx="0" cy="635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30"/>
              <p:cNvSpPr>
                <a:spLocks noChangeShapeType="1"/>
              </p:cNvSpPr>
              <p:nvPr/>
            </p:nvSpPr>
            <p:spPr bwMode="auto">
              <a:xfrm>
                <a:off x="1791" y="2296"/>
                <a:ext cx="273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" name="Text Box 42"/>
            <p:cNvSpPr txBox="1">
              <a:spLocks noChangeArrowheads="1"/>
            </p:cNvSpPr>
            <p:nvPr/>
          </p:nvSpPr>
          <p:spPr bwMode="auto">
            <a:xfrm>
              <a:off x="5827" y="2209"/>
              <a:ext cx="643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</a:rPr>
                <a:t>end( )</a:t>
              </a:r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 flipH="1">
              <a:off x="5554" y="2271"/>
              <a:ext cx="77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5176838" y="2523276"/>
            <a:ext cx="3957637" cy="1319268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ea typeface="楷体_GB2312" pitchFamily="49" charset="-122"/>
                <a:sym typeface="Wingdings" panose="05000000000000000000" pitchFamily="2" charset="2"/>
              </a:rPr>
              <a:t>注意</a:t>
            </a:r>
            <a:r>
              <a:rPr lang="en-US" altLang="zh-CN" sz="1800" dirty="0" smtClean="0">
                <a:ea typeface="楷体_GB2312" pitchFamily="49" charset="-122"/>
                <a:sym typeface="Wingdings" panose="05000000000000000000" pitchFamily="2" charset="2"/>
              </a:rPr>
              <a:t>: </a:t>
            </a:r>
            <a:r>
              <a:rPr lang="zh-CN" altLang="en-US" sz="1800" dirty="0" smtClean="0">
                <a:ea typeface="楷体_GB2312" pitchFamily="49" charset="-122"/>
                <a:sym typeface="Wingdings" panose="05000000000000000000" pitchFamily="2" charset="2"/>
              </a:rPr>
              <a:t>迭代器自增与自减的有效范围。</a:t>
            </a:r>
            <a:endParaRPr lang="en-US" altLang="zh-CN" sz="1800" dirty="0" smtClean="0">
              <a:ea typeface="楷体_GB2312" pitchFamily="49" charset="-122"/>
              <a:sym typeface="Wingdings" panose="05000000000000000000" pitchFamily="2" charset="2"/>
            </a:endParaRPr>
          </a:p>
          <a:p>
            <a:pPr marL="177800"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"0123456789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77800"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s.begin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7780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运行时错误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抛出</a:t>
            </a:r>
            <a:r>
              <a:rPr lang="zh-CN" altLang="en-US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异常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7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只读的</a:t>
            </a:r>
            <a:r>
              <a:rPr lang="zh-CN" altLang="en-US" dirty="0"/>
              <a:t>正向迭代器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1424093"/>
            <a:ext cx="8220075" cy="4196343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 smtClean="0"/>
              <a:t>函数</a:t>
            </a:r>
            <a:r>
              <a:rPr lang="en-US" altLang="zh-CN" sz="1800" dirty="0" smtClean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const_iterator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cbegin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noexcept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返回第一个元素所对应的迭代器。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260475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"0123456789"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 = "0123456789"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260475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const_iterator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s.cbegin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260475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"s[0]="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输出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s[0]=0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260475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编译错误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不能给常量“*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r”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赋值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 smtClean="0"/>
              <a:t>函数</a:t>
            </a:r>
            <a:r>
              <a:rPr lang="en-US" altLang="zh-CN" sz="1800" dirty="0" smtClean="0"/>
              <a:t>: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const_iterator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cend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noexcept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返回在最后一个元素之后的迭代器。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260475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"0123456789"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 = "0123456789"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260475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const_iterator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s.cend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260475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这里不能改为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r++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；否则，会抛出异常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260475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"*r="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输出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*r=9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260475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编译错误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不能给常量“*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r”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赋值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 smtClean="0"/>
              <a:t>如果字符串是空串，</a:t>
            </a:r>
            <a:r>
              <a:rPr lang="zh-CN" altLang="en-US" sz="1800" dirty="0"/>
              <a:t>则成员函数</a:t>
            </a:r>
            <a:r>
              <a:rPr lang="en-US" altLang="zh-CN" sz="1800" dirty="0" err="1" smtClean="0"/>
              <a:t>cbegin</a:t>
            </a:r>
            <a:r>
              <a:rPr lang="en-US" altLang="zh-CN" sz="1800" dirty="0"/>
              <a:t>( )</a:t>
            </a:r>
            <a:r>
              <a:rPr lang="zh-CN" altLang="en-US" sz="1800" dirty="0" smtClean="0"/>
              <a:t>与</a:t>
            </a:r>
            <a:r>
              <a:rPr lang="en-US" altLang="zh-CN" sz="1800" dirty="0" err="1" smtClean="0"/>
              <a:t>cend</a:t>
            </a:r>
            <a:r>
              <a:rPr lang="en-US" altLang="zh-CN" sz="1800" dirty="0"/>
              <a:t>( )</a:t>
            </a:r>
            <a:r>
              <a:rPr lang="zh-CN" altLang="en-US" sz="1800" dirty="0"/>
              <a:t>的返回值相等。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grpSp>
        <p:nvGrpSpPr>
          <p:cNvPr id="9" name="Group 110"/>
          <p:cNvGrpSpPr>
            <a:grpSpLocks/>
          </p:cNvGrpSpPr>
          <p:nvPr/>
        </p:nvGrpSpPr>
        <p:grpSpPr bwMode="auto">
          <a:xfrm>
            <a:off x="765464" y="5683539"/>
            <a:ext cx="7613072" cy="627061"/>
            <a:chOff x="-168" y="1979"/>
            <a:chExt cx="6638" cy="790"/>
          </a:xfrm>
        </p:grpSpPr>
        <p:sp>
          <p:nvSpPr>
            <p:cNvPr id="10" name="Line 41"/>
            <p:cNvSpPr>
              <a:spLocks noChangeShapeType="1"/>
            </p:cNvSpPr>
            <p:nvPr/>
          </p:nvSpPr>
          <p:spPr bwMode="auto">
            <a:xfrm>
              <a:off x="197" y="2087"/>
              <a:ext cx="77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Text Box 42"/>
            <p:cNvSpPr txBox="1">
              <a:spLocks noChangeArrowheads="1"/>
            </p:cNvSpPr>
            <p:nvPr/>
          </p:nvSpPr>
          <p:spPr bwMode="auto">
            <a:xfrm>
              <a:off x="-168" y="2087"/>
              <a:ext cx="872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dirty="0" err="1" smtClean="0">
                  <a:solidFill>
                    <a:srgbClr val="0000FF"/>
                  </a:solidFill>
                </a:rPr>
                <a:t>cbegin</a:t>
              </a:r>
              <a:r>
                <a:rPr lang="en-US" altLang="zh-CN" sz="1800" dirty="0">
                  <a:solidFill>
                    <a:srgbClr val="0000FF"/>
                  </a:solidFill>
                </a:rPr>
                <a:t>( )</a:t>
              </a:r>
            </a:p>
          </p:txBody>
        </p:sp>
        <p:grpSp>
          <p:nvGrpSpPr>
            <p:cNvPr id="12" name="Group 27"/>
            <p:cNvGrpSpPr>
              <a:grpSpLocks/>
            </p:cNvGrpSpPr>
            <p:nvPr/>
          </p:nvGrpSpPr>
          <p:grpSpPr bwMode="auto">
            <a:xfrm>
              <a:off x="2646" y="2271"/>
              <a:ext cx="965" cy="322"/>
              <a:chOff x="1202" y="2296"/>
              <a:chExt cx="862" cy="635"/>
            </a:xfrm>
          </p:grpSpPr>
          <p:sp>
            <p:nvSpPr>
              <p:cNvPr id="26" name="Line 28"/>
              <p:cNvSpPr>
                <a:spLocks noChangeShapeType="1"/>
              </p:cNvSpPr>
              <p:nvPr/>
            </p:nvSpPr>
            <p:spPr bwMode="auto">
              <a:xfrm>
                <a:off x="1202" y="2931"/>
                <a:ext cx="589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 flipV="1">
                <a:off x="1791" y="2296"/>
                <a:ext cx="0" cy="635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30"/>
              <p:cNvSpPr>
                <a:spLocks noChangeShapeType="1"/>
              </p:cNvSpPr>
              <p:nvPr/>
            </p:nvSpPr>
            <p:spPr bwMode="auto">
              <a:xfrm>
                <a:off x="1791" y="2296"/>
                <a:ext cx="273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" name="Group 27"/>
            <p:cNvGrpSpPr>
              <a:grpSpLocks/>
            </p:cNvGrpSpPr>
            <p:nvPr/>
          </p:nvGrpSpPr>
          <p:grpSpPr bwMode="auto">
            <a:xfrm>
              <a:off x="1333" y="2270"/>
              <a:ext cx="965" cy="322"/>
              <a:chOff x="1202" y="2296"/>
              <a:chExt cx="862" cy="635"/>
            </a:xfrm>
          </p:grpSpPr>
          <p:sp>
            <p:nvSpPr>
              <p:cNvPr id="23" name="Line 28"/>
              <p:cNvSpPr>
                <a:spLocks noChangeShapeType="1"/>
              </p:cNvSpPr>
              <p:nvPr/>
            </p:nvSpPr>
            <p:spPr bwMode="auto">
              <a:xfrm>
                <a:off x="1202" y="2931"/>
                <a:ext cx="589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Line 29"/>
              <p:cNvSpPr>
                <a:spLocks noChangeShapeType="1"/>
              </p:cNvSpPr>
              <p:nvPr/>
            </p:nvSpPr>
            <p:spPr bwMode="auto">
              <a:xfrm flipV="1">
                <a:off x="1791" y="2296"/>
                <a:ext cx="0" cy="635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30"/>
              <p:cNvSpPr>
                <a:spLocks noChangeShapeType="1"/>
              </p:cNvSpPr>
              <p:nvPr/>
            </p:nvSpPr>
            <p:spPr bwMode="auto">
              <a:xfrm>
                <a:off x="1791" y="2296"/>
                <a:ext cx="273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14" name="Picture 1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9" y="1979"/>
              <a:ext cx="797" cy="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0" y="1979"/>
              <a:ext cx="797" cy="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" y="1979"/>
              <a:ext cx="797" cy="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 Box 46"/>
            <p:cNvSpPr txBox="1">
              <a:spLocks noChangeArrowheads="1"/>
            </p:cNvSpPr>
            <p:nvPr/>
          </p:nvSpPr>
          <p:spPr bwMode="auto">
            <a:xfrm>
              <a:off x="4866" y="2112"/>
              <a:ext cx="682" cy="349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1800" dirty="0">
                  <a:solidFill>
                    <a:srgbClr val="FF3300"/>
                  </a:solidFill>
                </a:rPr>
                <a:t>NULL</a:t>
              </a:r>
              <a:endParaRPr lang="en-US" altLang="zh-CN" sz="1800" dirty="0">
                <a:solidFill>
                  <a:srgbClr val="FF3300"/>
                </a:solidFill>
              </a:endParaRPr>
            </a:p>
          </p:txBody>
        </p:sp>
        <p:grpSp>
          <p:nvGrpSpPr>
            <p:cNvPr id="18" name="Group 27"/>
            <p:cNvGrpSpPr>
              <a:grpSpLocks/>
            </p:cNvGrpSpPr>
            <p:nvPr/>
          </p:nvGrpSpPr>
          <p:grpSpPr bwMode="auto">
            <a:xfrm>
              <a:off x="3992" y="2271"/>
              <a:ext cx="965" cy="322"/>
              <a:chOff x="1202" y="2296"/>
              <a:chExt cx="862" cy="635"/>
            </a:xfrm>
          </p:grpSpPr>
          <p:sp>
            <p:nvSpPr>
              <p:cNvPr id="20" name="Line 28"/>
              <p:cNvSpPr>
                <a:spLocks noChangeShapeType="1"/>
              </p:cNvSpPr>
              <p:nvPr/>
            </p:nvSpPr>
            <p:spPr bwMode="auto">
              <a:xfrm>
                <a:off x="1202" y="2931"/>
                <a:ext cx="589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29"/>
              <p:cNvSpPr>
                <a:spLocks noChangeShapeType="1"/>
              </p:cNvSpPr>
              <p:nvPr/>
            </p:nvSpPr>
            <p:spPr bwMode="auto">
              <a:xfrm flipV="1">
                <a:off x="1791" y="2296"/>
                <a:ext cx="0" cy="635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30"/>
              <p:cNvSpPr>
                <a:spLocks noChangeShapeType="1"/>
              </p:cNvSpPr>
              <p:nvPr/>
            </p:nvSpPr>
            <p:spPr bwMode="auto">
              <a:xfrm>
                <a:off x="1791" y="2296"/>
                <a:ext cx="273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" name="Text Box 42"/>
            <p:cNvSpPr txBox="1">
              <a:spLocks noChangeArrowheads="1"/>
            </p:cNvSpPr>
            <p:nvPr/>
          </p:nvSpPr>
          <p:spPr bwMode="auto">
            <a:xfrm>
              <a:off x="5755" y="2209"/>
              <a:ext cx="715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dirty="0" err="1" smtClean="0">
                  <a:solidFill>
                    <a:srgbClr val="0000FF"/>
                  </a:solidFill>
                </a:rPr>
                <a:t>cend</a:t>
              </a:r>
              <a:r>
                <a:rPr lang="en-US" altLang="zh-CN" sz="1800" dirty="0">
                  <a:solidFill>
                    <a:srgbClr val="0000FF"/>
                  </a:solidFill>
                </a:rPr>
                <a:t>( )</a:t>
              </a:r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 flipH="1">
              <a:off x="5554" y="2271"/>
              <a:ext cx="77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49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允许赋值</a:t>
            </a:r>
            <a:r>
              <a:rPr lang="zh-CN" altLang="en-US" dirty="0" smtClean="0"/>
              <a:t>的逆向</a:t>
            </a:r>
            <a:r>
              <a:rPr lang="zh-CN" altLang="en-US" dirty="0"/>
              <a:t>迭代器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1457325"/>
            <a:ext cx="8220075" cy="4140587"/>
          </a:xfrm>
        </p:spPr>
        <p:txBody>
          <a:bodyPr>
            <a:noAutofit/>
          </a:bodyPr>
          <a:lstStyle/>
          <a:p>
            <a:pPr lvl="0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prstClr val="black"/>
                </a:solidFill>
              </a:rPr>
              <a:t>函数</a:t>
            </a:r>
            <a:r>
              <a:rPr lang="en-US" altLang="zh-CN" sz="1800" dirty="0">
                <a:solidFill>
                  <a:prstClr val="black"/>
                </a:solidFill>
              </a:rPr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reverse_iterator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rbegin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noexcept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prstClr val="black"/>
                </a:solidFill>
              </a:rPr>
              <a:t>返回</a:t>
            </a:r>
            <a:r>
              <a:rPr lang="zh-CN" altLang="en-US" sz="1800" dirty="0">
                <a:solidFill>
                  <a:prstClr val="black"/>
                </a:solidFill>
              </a:rPr>
              <a:t>逆向的第一个元素所对应的迭代器。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prstClr val="black"/>
                </a:solidFill>
              </a:rPr>
              <a:t>示例</a:t>
            </a:r>
            <a:r>
              <a:rPr lang="en-US" altLang="zh-CN" sz="1800" dirty="0">
                <a:solidFill>
                  <a:prstClr val="black"/>
                </a:solidFill>
              </a:rPr>
              <a:t>:</a:t>
            </a:r>
          </a:p>
          <a:p>
            <a:pPr marL="1081088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"0123456789"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 = "0123456789"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1088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reverse_iterator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s.rbegin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1088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 = "012345678a"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1088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1081088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'b'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 =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"01234567ba"</a:t>
            </a:r>
            <a:endParaRPr lang="en-US" altLang="zh-CN" sz="1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prstClr val="black"/>
                </a:solidFill>
              </a:rPr>
              <a:t>函数</a:t>
            </a:r>
            <a:r>
              <a:rPr lang="en-US" altLang="zh-CN" sz="1800" dirty="0">
                <a:solidFill>
                  <a:prstClr val="black"/>
                </a:solidFill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reverse_iterator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rend( 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noexcept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prstClr val="black"/>
                </a:solidFill>
              </a:rPr>
              <a:t>返回逆向的在最后一个元素之后的迭代</a:t>
            </a:r>
            <a:r>
              <a:rPr lang="zh-CN" altLang="en-US" sz="1800" dirty="0" smtClean="0">
                <a:solidFill>
                  <a:prstClr val="black"/>
                </a:solidFill>
              </a:rPr>
              <a:t>器。</a:t>
            </a:r>
            <a:endParaRPr lang="zh-CN" altLang="en-US" sz="1800" dirty="0">
              <a:solidFill>
                <a:prstClr val="black"/>
              </a:solidFill>
            </a:endParaRP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prstClr val="black"/>
                </a:solidFill>
              </a:rPr>
              <a:t>示例</a:t>
            </a:r>
            <a:r>
              <a:rPr lang="en-US" altLang="zh-CN" sz="1800" dirty="0">
                <a:solidFill>
                  <a:prstClr val="black"/>
                </a:solidFill>
              </a:rPr>
              <a:t>:</a:t>
            </a:r>
          </a:p>
          <a:p>
            <a:pPr marL="1081088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"0123456789"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 = "0123456789"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1088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reverse_iterator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s.rend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1088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这里不能改为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r++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；否则，会抛出异常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1088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 = "a123456789"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prstClr val="black"/>
                </a:solidFill>
              </a:rPr>
              <a:t>如果</a:t>
            </a:r>
            <a:r>
              <a:rPr lang="zh-CN" altLang="en-US" sz="1800" dirty="0">
                <a:solidFill>
                  <a:prstClr val="black"/>
                </a:solidFill>
              </a:rPr>
              <a:t>字符串是空串，</a:t>
            </a:r>
            <a:r>
              <a:rPr lang="zh-CN" altLang="en-US" sz="1800" dirty="0" smtClean="0">
                <a:solidFill>
                  <a:prstClr val="black"/>
                </a:solidFill>
              </a:rPr>
              <a:t>则</a:t>
            </a:r>
            <a:r>
              <a:rPr lang="zh-CN" altLang="en-US" sz="1800" dirty="0"/>
              <a:t>成员</a:t>
            </a:r>
            <a:r>
              <a:rPr lang="zh-CN" altLang="en-US" sz="1800" dirty="0" smtClean="0">
                <a:solidFill>
                  <a:prstClr val="black"/>
                </a:solidFill>
              </a:rPr>
              <a:t>函数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rbegin</a:t>
            </a:r>
            <a:r>
              <a:rPr lang="en-US" altLang="zh-CN" sz="1800" dirty="0">
                <a:solidFill>
                  <a:prstClr val="black"/>
                </a:solidFill>
              </a:rPr>
              <a:t>( )</a:t>
            </a:r>
            <a:r>
              <a:rPr lang="zh-CN" altLang="en-US" sz="1800" dirty="0" smtClean="0">
                <a:solidFill>
                  <a:prstClr val="black"/>
                </a:solidFill>
              </a:rPr>
              <a:t>与</a:t>
            </a:r>
            <a:r>
              <a:rPr lang="en-US" altLang="zh-CN" sz="1800" dirty="0" smtClean="0">
                <a:solidFill>
                  <a:prstClr val="black"/>
                </a:solidFill>
              </a:rPr>
              <a:t>rend</a:t>
            </a:r>
            <a:r>
              <a:rPr lang="en-US" altLang="zh-CN" sz="1800" dirty="0">
                <a:solidFill>
                  <a:prstClr val="black"/>
                </a:solidFill>
              </a:rPr>
              <a:t>( )</a:t>
            </a:r>
            <a:r>
              <a:rPr lang="zh-CN" altLang="en-US" sz="1800" dirty="0">
                <a:solidFill>
                  <a:prstClr val="black"/>
                </a:solidFill>
              </a:rPr>
              <a:t>的返回值相等。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grpSp>
        <p:nvGrpSpPr>
          <p:cNvPr id="9" name="Group 132"/>
          <p:cNvGrpSpPr>
            <a:grpSpLocks/>
          </p:cNvGrpSpPr>
          <p:nvPr/>
        </p:nvGrpSpPr>
        <p:grpSpPr bwMode="auto">
          <a:xfrm>
            <a:off x="849644" y="5597912"/>
            <a:ext cx="7444713" cy="717547"/>
            <a:chOff x="-716" y="3085"/>
            <a:chExt cx="6512" cy="790"/>
          </a:xfrm>
        </p:grpSpPr>
        <p:sp>
          <p:nvSpPr>
            <p:cNvPr id="10" name="Line 41"/>
            <p:cNvSpPr>
              <a:spLocks noChangeShapeType="1"/>
            </p:cNvSpPr>
            <p:nvPr/>
          </p:nvSpPr>
          <p:spPr bwMode="auto">
            <a:xfrm flipH="1">
              <a:off x="4786" y="3193"/>
              <a:ext cx="77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Text Box 42"/>
            <p:cNvSpPr txBox="1">
              <a:spLocks noChangeArrowheads="1"/>
            </p:cNvSpPr>
            <p:nvPr/>
          </p:nvSpPr>
          <p:spPr bwMode="auto">
            <a:xfrm flipH="1">
              <a:off x="-716" y="3376"/>
              <a:ext cx="77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</a:rPr>
                <a:t>rend( )</a:t>
              </a:r>
            </a:p>
          </p:txBody>
        </p:sp>
        <p:grpSp>
          <p:nvGrpSpPr>
            <p:cNvPr id="12" name="Group 27"/>
            <p:cNvGrpSpPr>
              <a:grpSpLocks/>
            </p:cNvGrpSpPr>
            <p:nvPr/>
          </p:nvGrpSpPr>
          <p:grpSpPr bwMode="auto">
            <a:xfrm flipH="1">
              <a:off x="2144" y="3377"/>
              <a:ext cx="965" cy="322"/>
              <a:chOff x="1202" y="2296"/>
              <a:chExt cx="862" cy="635"/>
            </a:xfrm>
          </p:grpSpPr>
          <p:sp>
            <p:nvSpPr>
              <p:cNvPr id="26" name="Line 28"/>
              <p:cNvSpPr>
                <a:spLocks noChangeShapeType="1"/>
              </p:cNvSpPr>
              <p:nvPr/>
            </p:nvSpPr>
            <p:spPr bwMode="auto">
              <a:xfrm>
                <a:off x="1202" y="2931"/>
                <a:ext cx="589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 flipV="1">
                <a:off x="1791" y="2296"/>
                <a:ext cx="0" cy="635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30"/>
              <p:cNvSpPr>
                <a:spLocks noChangeShapeType="1"/>
              </p:cNvSpPr>
              <p:nvPr/>
            </p:nvSpPr>
            <p:spPr bwMode="auto">
              <a:xfrm>
                <a:off x="1791" y="2296"/>
                <a:ext cx="273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" name="Group 27"/>
            <p:cNvGrpSpPr>
              <a:grpSpLocks/>
            </p:cNvGrpSpPr>
            <p:nvPr/>
          </p:nvGrpSpPr>
          <p:grpSpPr bwMode="auto">
            <a:xfrm flipH="1">
              <a:off x="3457" y="3376"/>
              <a:ext cx="965" cy="322"/>
              <a:chOff x="1202" y="2296"/>
              <a:chExt cx="862" cy="635"/>
            </a:xfrm>
          </p:grpSpPr>
          <p:sp>
            <p:nvSpPr>
              <p:cNvPr id="23" name="Line 28"/>
              <p:cNvSpPr>
                <a:spLocks noChangeShapeType="1"/>
              </p:cNvSpPr>
              <p:nvPr/>
            </p:nvSpPr>
            <p:spPr bwMode="auto">
              <a:xfrm>
                <a:off x="1202" y="2931"/>
                <a:ext cx="589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Line 29"/>
              <p:cNvSpPr>
                <a:spLocks noChangeShapeType="1"/>
              </p:cNvSpPr>
              <p:nvPr/>
            </p:nvSpPr>
            <p:spPr bwMode="auto">
              <a:xfrm flipV="1">
                <a:off x="1791" y="2296"/>
                <a:ext cx="0" cy="635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30"/>
              <p:cNvSpPr>
                <a:spLocks noChangeShapeType="1"/>
              </p:cNvSpPr>
              <p:nvPr/>
            </p:nvSpPr>
            <p:spPr bwMode="auto">
              <a:xfrm>
                <a:off x="1791" y="2296"/>
                <a:ext cx="273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14" name="Picture 12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9" y="3085"/>
              <a:ext cx="797" cy="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2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68" y="3085"/>
              <a:ext cx="797" cy="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2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96" y="3085"/>
              <a:ext cx="797" cy="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 Box 46"/>
            <p:cNvSpPr txBox="1">
              <a:spLocks noChangeArrowheads="1"/>
            </p:cNvSpPr>
            <p:nvPr/>
          </p:nvSpPr>
          <p:spPr bwMode="auto">
            <a:xfrm flipH="1">
              <a:off x="145" y="3239"/>
              <a:ext cx="661" cy="317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1800" dirty="0">
                  <a:solidFill>
                    <a:srgbClr val="FF3300"/>
                  </a:solidFill>
                </a:rPr>
                <a:t>NULL</a:t>
              </a:r>
              <a:endParaRPr lang="en-US" altLang="zh-CN" sz="1800" dirty="0">
                <a:solidFill>
                  <a:srgbClr val="FF3300"/>
                </a:solidFill>
              </a:endParaRPr>
            </a:p>
          </p:txBody>
        </p:sp>
        <p:grpSp>
          <p:nvGrpSpPr>
            <p:cNvPr id="18" name="Group 27"/>
            <p:cNvGrpSpPr>
              <a:grpSpLocks/>
            </p:cNvGrpSpPr>
            <p:nvPr/>
          </p:nvGrpSpPr>
          <p:grpSpPr bwMode="auto">
            <a:xfrm flipH="1">
              <a:off x="798" y="3377"/>
              <a:ext cx="965" cy="322"/>
              <a:chOff x="1202" y="2296"/>
              <a:chExt cx="862" cy="635"/>
            </a:xfrm>
          </p:grpSpPr>
          <p:sp>
            <p:nvSpPr>
              <p:cNvPr id="20" name="Line 28"/>
              <p:cNvSpPr>
                <a:spLocks noChangeShapeType="1"/>
              </p:cNvSpPr>
              <p:nvPr/>
            </p:nvSpPr>
            <p:spPr bwMode="auto">
              <a:xfrm>
                <a:off x="1202" y="2931"/>
                <a:ext cx="589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29"/>
              <p:cNvSpPr>
                <a:spLocks noChangeShapeType="1"/>
              </p:cNvSpPr>
              <p:nvPr/>
            </p:nvSpPr>
            <p:spPr bwMode="auto">
              <a:xfrm flipV="1">
                <a:off x="1791" y="2296"/>
                <a:ext cx="0" cy="635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30"/>
              <p:cNvSpPr>
                <a:spLocks noChangeShapeType="1"/>
              </p:cNvSpPr>
              <p:nvPr/>
            </p:nvSpPr>
            <p:spPr bwMode="auto">
              <a:xfrm>
                <a:off x="1791" y="2296"/>
                <a:ext cx="273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" name="Text Box 42"/>
            <p:cNvSpPr txBox="1">
              <a:spLocks noChangeArrowheads="1"/>
            </p:cNvSpPr>
            <p:nvPr/>
          </p:nvSpPr>
          <p:spPr bwMode="auto">
            <a:xfrm flipH="1">
              <a:off x="4852" y="3262"/>
              <a:ext cx="94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dirty="0" err="1">
                  <a:solidFill>
                    <a:srgbClr val="0000FF"/>
                  </a:solidFill>
                </a:rPr>
                <a:t>rbegin</a:t>
              </a:r>
              <a:r>
                <a:rPr lang="en-US" altLang="zh-CN" sz="1800" dirty="0">
                  <a:solidFill>
                    <a:srgbClr val="0000FF"/>
                  </a:solidFill>
                </a:rPr>
                <a:t>( )</a:t>
              </a:r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>
              <a:off x="-627" y="3377"/>
              <a:ext cx="77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042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助教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唐瑞杰</a:t>
            </a:r>
          </a:p>
          <a:p>
            <a:pPr lvl="1"/>
            <a:r>
              <a:rPr lang="en-US" altLang="zh-CN" dirty="0"/>
              <a:t>Tel: 13521813891</a:t>
            </a:r>
          </a:p>
          <a:p>
            <a:pPr lvl="1"/>
            <a:r>
              <a:rPr lang="en-US" altLang="zh-CN" dirty="0"/>
              <a:t>Email: thss15_tangrj@163.com</a:t>
            </a:r>
          </a:p>
          <a:p>
            <a:pPr lvl="1"/>
            <a:r>
              <a:rPr lang="zh-CN" altLang="en-US" dirty="0"/>
              <a:t>微信号</a:t>
            </a:r>
            <a:r>
              <a:rPr lang="en-US" altLang="zh-CN" dirty="0"/>
              <a:t>: trj13619002195</a:t>
            </a:r>
          </a:p>
          <a:p>
            <a:r>
              <a:rPr lang="zh-CN" altLang="en-US" dirty="0"/>
              <a:t>郑成伟</a:t>
            </a:r>
          </a:p>
          <a:p>
            <a:pPr lvl="1"/>
            <a:r>
              <a:rPr lang="en-US" altLang="zh-CN" dirty="0"/>
              <a:t>Tel: 18401653040</a:t>
            </a:r>
          </a:p>
          <a:p>
            <a:pPr lvl="1"/>
            <a:r>
              <a:rPr lang="en-US" altLang="zh-CN" dirty="0"/>
              <a:t>Email: </a:t>
            </a:r>
            <a:r>
              <a:rPr lang="en-US" altLang="zh-CN" dirty="0" smtClean="0"/>
              <a:t>zhengcw18@mails.tsinghua.edu.cn</a:t>
            </a:r>
          </a:p>
          <a:p>
            <a:pPr lvl="1"/>
            <a:r>
              <a:rPr lang="zh-CN" altLang="en-US" dirty="0"/>
              <a:t>微信号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可以通过手机号加入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5C1D-3DEC-475C-8129-2CB307D07981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09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只读的逆向迭代器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1424093"/>
            <a:ext cx="8220075" cy="4278274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 smtClean="0"/>
              <a:t>函数</a:t>
            </a:r>
            <a:r>
              <a:rPr lang="en-US" altLang="zh-CN" sz="1800" dirty="0" smtClean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const_reverse_iterator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crbegin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noexcept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返回逆向的第一个元素所对应的迭代器。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260475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"0123456789"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 = "0123456789"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260475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const_reverse_iterator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s.crbegin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260475" indent="0"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"s[0]="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输出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s[0]=9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260475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编译错误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不能给常量“*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r”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赋值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 smtClean="0"/>
              <a:t>函数</a:t>
            </a:r>
            <a:r>
              <a:rPr lang="en-US" altLang="zh-CN" sz="1800" dirty="0" smtClean="0"/>
              <a:t>: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const_reverse_iterator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crend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noexcept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返回逆向的在最后一个元素之后的迭代器。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260475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"0123456789"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 = "0123456789"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260475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const_reverse_iterator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s.crend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260475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这里不能改为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r++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；否则，会抛出异常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260475" indent="0"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"*r="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输出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*r=0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260475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编译错误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不能给常量“*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r”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赋值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 smtClean="0"/>
              <a:t>如果字符串是空串，</a:t>
            </a:r>
            <a:r>
              <a:rPr lang="zh-CN" altLang="en-US" sz="1800" dirty="0"/>
              <a:t>则成员函数</a:t>
            </a:r>
            <a:r>
              <a:rPr lang="en-US" altLang="zh-CN" sz="1800" dirty="0" err="1" smtClean="0"/>
              <a:t>crbegin</a:t>
            </a:r>
            <a:r>
              <a:rPr lang="en-US" altLang="zh-CN" sz="1800" dirty="0"/>
              <a:t>( )</a:t>
            </a:r>
            <a:r>
              <a:rPr lang="zh-CN" altLang="en-US" sz="1800" dirty="0" smtClean="0"/>
              <a:t>与</a:t>
            </a:r>
            <a:r>
              <a:rPr lang="en-US" altLang="zh-CN" sz="1800" dirty="0" err="1" smtClean="0"/>
              <a:t>crend</a:t>
            </a:r>
            <a:r>
              <a:rPr lang="en-US" altLang="zh-CN" sz="1800" dirty="0"/>
              <a:t>( )</a:t>
            </a:r>
            <a:r>
              <a:rPr lang="zh-CN" altLang="en-US" sz="1800" dirty="0"/>
              <a:t>的返回值相等。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grpSp>
        <p:nvGrpSpPr>
          <p:cNvPr id="30" name="Group 132"/>
          <p:cNvGrpSpPr>
            <a:grpSpLocks/>
          </p:cNvGrpSpPr>
          <p:nvPr/>
        </p:nvGrpSpPr>
        <p:grpSpPr bwMode="auto">
          <a:xfrm>
            <a:off x="849644" y="5797721"/>
            <a:ext cx="7444713" cy="560338"/>
            <a:chOff x="-716" y="3085"/>
            <a:chExt cx="6512" cy="855"/>
          </a:xfrm>
        </p:grpSpPr>
        <p:sp>
          <p:nvSpPr>
            <p:cNvPr id="31" name="Line 41"/>
            <p:cNvSpPr>
              <a:spLocks noChangeShapeType="1"/>
            </p:cNvSpPr>
            <p:nvPr/>
          </p:nvSpPr>
          <p:spPr bwMode="auto">
            <a:xfrm flipH="1">
              <a:off x="4786" y="3193"/>
              <a:ext cx="77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Text Box 42"/>
            <p:cNvSpPr txBox="1">
              <a:spLocks noChangeArrowheads="1"/>
            </p:cNvSpPr>
            <p:nvPr/>
          </p:nvSpPr>
          <p:spPr bwMode="auto">
            <a:xfrm flipH="1">
              <a:off x="-716" y="3376"/>
              <a:ext cx="770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dirty="0" err="1" smtClean="0">
                  <a:solidFill>
                    <a:srgbClr val="0000FF"/>
                  </a:solidFill>
                </a:rPr>
                <a:t>crend</a:t>
              </a:r>
              <a:r>
                <a:rPr lang="en-US" altLang="zh-CN" sz="1800" dirty="0">
                  <a:solidFill>
                    <a:srgbClr val="0000FF"/>
                  </a:solidFill>
                </a:rPr>
                <a:t>( )</a:t>
              </a:r>
            </a:p>
          </p:txBody>
        </p:sp>
        <p:grpSp>
          <p:nvGrpSpPr>
            <p:cNvPr id="33" name="Group 27"/>
            <p:cNvGrpSpPr>
              <a:grpSpLocks/>
            </p:cNvGrpSpPr>
            <p:nvPr/>
          </p:nvGrpSpPr>
          <p:grpSpPr bwMode="auto">
            <a:xfrm flipH="1">
              <a:off x="2144" y="3377"/>
              <a:ext cx="965" cy="322"/>
              <a:chOff x="1202" y="2296"/>
              <a:chExt cx="862" cy="635"/>
            </a:xfrm>
          </p:grpSpPr>
          <p:sp>
            <p:nvSpPr>
              <p:cNvPr id="48" name="Line 28"/>
              <p:cNvSpPr>
                <a:spLocks noChangeShapeType="1"/>
              </p:cNvSpPr>
              <p:nvPr/>
            </p:nvSpPr>
            <p:spPr bwMode="auto">
              <a:xfrm>
                <a:off x="1202" y="2931"/>
                <a:ext cx="589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" name="Line 29"/>
              <p:cNvSpPr>
                <a:spLocks noChangeShapeType="1"/>
              </p:cNvSpPr>
              <p:nvPr/>
            </p:nvSpPr>
            <p:spPr bwMode="auto">
              <a:xfrm flipV="1">
                <a:off x="1791" y="2296"/>
                <a:ext cx="0" cy="635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Line 30"/>
              <p:cNvSpPr>
                <a:spLocks noChangeShapeType="1"/>
              </p:cNvSpPr>
              <p:nvPr/>
            </p:nvSpPr>
            <p:spPr bwMode="auto">
              <a:xfrm>
                <a:off x="1791" y="2296"/>
                <a:ext cx="273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4" name="Group 27"/>
            <p:cNvGrpSpPr>
              <a:grpSpLocks/>
            </p:cNvGrpSpPr>
            <p:nvPr/>
          </p:nvGrpSpPr>
          <p:grpSpPr bwMode="auto">
            <a:xfrm flipH="1">
              <a:off x="3457" y="3376"/>
              <a:ext cx="965" cy="322"/>
              <a:chOff x="1202" y="2296"/>
              <a:chExt cx="862" cy="635"/>
            </a:xfrm>
          </p:grpSpPr>
          <p:sp>
            <p:nvSpPr>
              <p:cNvPr id="45" name="Line 28"/>
              <p:cNvSpPr>
                <a:spLocks noChangeShapeType="1"/>
              </p:cNvSpPr>
              <p:nvPr/>
            </p:nvSpPr>
            <p:spPr bwMode="auto">
              <a:xfrm>
                <a:off x="1202" y="2931"/>
                <a:ext cx="589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" name="Line 29"/>
              <p:cNvSpPr>
                <a:spLocks noChangeShapeType="1"/>
              </p:cNvSpPr>
              <p:nvPr/>
            </p:nvSpPr>
            <p:spPr bwMode="auto">
              <a:xfrm flipV="1">
                <a:off x="1791" y="2296"/>
                <a:ext cx="0" cy="635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" name="Line 30"/>
              <p:cNvSpPr>
                <a:spLocks noChangeShapeType="1"/>
              </p:cNvSpPr>
              <p:nvPr/>
            </p:nvSpPr>
            <p:spPr bwMode="auto">
              <a:xfrm>
                <a:off x="1791" y="2296"/>
                <a:ext cx="273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35" name="Picture 12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9" y="3085"/>
              <a:ext cx="797" cy="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2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68" y="3085"/>
              <a:ext cx="797" cy="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96" y="3085"/>
              <a:ext cx="797" cy="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 flipH="1">
              <a:off x="145" y="3192"/>
              <a:ext cx="661" cy="423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1800" dirty="0">
                  <a:solidFill>
                    <a:srgbClr val="FF3300"/>
                  </a:solidFill>
                </a:rPr>
                <a:t>NULL</a:t>
              </a:r>
              <a:endParaRPr lang="en-US" altLang="zh-CN" sz="1800" dirty="0">
                <a:solidFill>
                  <a:srgbClr val="FF3300"/>
                </a:solidFill>
              </a:endParaRPr>
            </a:p>
          </p:txBody>
        </p:sp>
        <p:grpSp>
          <p:nvGrpSpPr>
            <p:cNvPr id="39" name="Group 27"/>
            <p:cNvGrpSpPr>
              <a:grpSpLocks/>
            </p:cNvGrpSpPr>
            <p:nvPr/>
          </p:nvGrpSpPr>
          <p:grpSpPr bwMode="auto">
            <a:xfrm flipH="1">
              <a:off x="798" y="3377"/>
              <a:ext cx="965" cy="322"/>
              <a:chOff x="1202" y="2296"/>
              <a:chExt cx="862" cy="635"/>
            </a:xfrm>
          </p:grpSpPr>
          <p:sp>
            <p:nvSpPr>
              <p:cNvPr id="42" name="Line 28"/>
              <p:cNvSpPr>
                <a:spLocks noChangeShapeType="1"/>
              </p:cNvSpPr>
              <p:nvPr/>
            </p:nvSpPr>
            <p:spPr bwMode="auto">
              <a:xfrm>
                <a:off x="1202" y="2931"/>
                <a:ext cx="589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" name="Line 29"/>
              <p:cNvSpPr>
                <a:spLocks noChangeShapeType="1"/>
              </p:cNvSpPr>
              <p:nvPr/>
            </p:nvSpPr>
            <p:spPr bwMode="auto">
              <a:xfrm flipV="1">
                <a:off x="1791" y="2296"/>
                <a:ext cx="0" cy="635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" name="Line 30"/>
              <p:cNvSpPr>
                <a:spLocks noChangeShapeType="1"/>
              </p:cNvSpPr>
              <p:nvPr/>
            </p:nvSpPr>
            <p:spPr bwMode="auto">
              <a:xfrm>
                <a:off x="1791" y="2296"/>
                <a:ext cx="273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 flipH="1">
              <a:off x="4852" y="3262"/>
              <a:ext cx="944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dirty="0" err="1" smtClean="0">
                  <a:solidFill>
                    <a:srgbClr val="0000FF"/>
                  </a:solidFill>
                </a:rPr>
                <a:t>crbegin</a:t>
              </a:r>
              <a:r>
                <a:rPr lang="en-US" altLang="zh-CN" sz="1800" dirty="0">
                  <a:solidFill>
                    <a:srgbClr val="0000FF"/>
                  </a:solidFill>
                </a:rPr>
                <a:t>( )</a:t>
              </a:r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-627" y="3377"/>
              <a:ext cx="77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10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字符串的容量与长度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600" y="1457326"/>
            <a:ext cx="8218800" cy="375029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200" dirty="0"/>
              <a:t>函数</a:t>
            </a:r>
            <a:r>
              <a:rPr lang="en-US" altLang="zh-CN" sz="3200" dirty="0"/>
              <a:t>: </a:t>
            </a:r>
            <a:r>
              <a:rPr lang="en-US" altLang="zh-CN" sz="3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capacity( ) </a:t>
            </a:r>
            <a:r>
              <a:rPr lang="en-US" altLang="zh-CN" sz="3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3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900" dirty="0" smtClean="0"/>
              <a:t>返回字符串的</a:t>
            </a:r>
            <a:r>
              <a:rPr lang="zh-CN" altLang="en-US" sz="2900" dirty="0"/>
              <a:t>容量</a:t>
            </a:r>
            <a:r>
              <a:rPr lang="zh-CN" altLang="en-US" sz="2900" dirty="0" smtClean="0"/>
              <a:t>。</a:t>
            </a:r>
            <a:endParaRPr lang="zh-CN" altLang="en-US" sz="29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900" dirty="0"/>
              <a:t>示例</a:t>
            </a:r>
            <a:r>
              <a:rPr lang="en-US" altLang="zh-CN" sz="2900" dirty="0" smtClean="0"/>
              <a:t>:</a:t>
            </a:r>
          </a:p>
          <a:p>
            <a:pPr marL="889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"0123456789"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 = "0123456789"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889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"\""</a:t>
            </a:r>
            <a:r>
              <a:rPr lang="en-US" altLang="zh-CN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"\"</a:t>
            </a:r>
            <a:r>
              <a:rPr lang="zh-CN" altLang="en-US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的容量是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s.capacity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"0123456789"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的容量是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15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函数</a:t>
            </a:r>
            <a:r>
              <a:rPr lang="en-US" altLang="zh-CN" dirty="0" smtClean="0"/>
              <a:t>:</a:t>
            </a:r>
          </a:p>
          <a:p>
            <a:pPr marL="892175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length( ) </a:t>
            </a:r>
            <a:r>
              <a:rPr lang="en-US" altLang="zh-CN" sz="3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892175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size( ) </a:t>
            </a:r>
            <a:r>
              <a:rPr lang="en-US" altLang="zh-CN" sz="3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3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32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900" dirty="0" smtClean="0"/>
              <a:t>返回</a:t>
            </a:r>
            <a:r>
              <a:rPr lang="zh-CN" altLang="en-US" sz="2900" dirty="0"/>
              <a:t>字符串</a:t>
            </a:r>
            <a:r>
              <a:rPr lang="zh-CN" altLang="en-US" sz="2900" dirty="0" smtClean="0"/>
              <a:t>的长度</a:t>
            </a:r>
            <a:endParaRPr lang="en-US" altLang="zh-CN" sz="29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900" dirty="0"/>
              <a:t>示例</a:t>
            </a:r>
            <a:r>
              <a:rPr lang="en-US" altLang="zh-CN" sz="2900" dirty="0"/>
              <a:t>:</a:t>
            </a:r>
          </a:p>
          <a:p>
            <a:pPr marL="3571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"0123456789"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 = "0123456789"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571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"\""</a:t>
            </a:r>
            <a:r>
              <a:rPr lang="en-US" altLang="zh-CN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"\"</a:t>
            </a:r>
            <a:r>
              <a:rPr lang="zh-CN" altLang="en-US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的长度是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s.length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"0123456789"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的长度是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571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"\""</a:t>
            </a:r>
            <a:r>
              <a:rPr lang="en-US" altLang="zh-CN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"\"</a:t>
            </a:r>
            <a:r>
              <a:rPr lang="zh-CN" altLang="en-US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的长度是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s.size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 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"0123456789"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的长度是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grpSp>
        <p:nvGrpSpPr>
          <p:cNvPr id="9" name="Group 131"/>
          <p:cNvGrpSpPr>
            <a:grpSpLocks/>
          </p:cNvGrpSpPr>
          <p:nvPr/>
        </p:nvGrpSpPr>
        <p:grpSpPr bwMode="auto">
          <a:xfrm>
            <a:off x="134142" y="5287211"/>
            <a:ext cx="8872538" cy="1058864"/>
            <a:chOff x="56" y="812"/>
            <a:chExt cx="5589" cy="667"/>
          </a:xfrm>
        </p:grpSpPr>
        <p:sp>
          <p:nvSpPr>
            <p:cNvPr id="10" name="AutoShape 23"/>
            <p:cNvSpPr>
              <a:spLocks noChangeArrowheads="1"/>
            </p:cNvSpPr>
            <p:nvPr/>
          </p:nvSpPr>
          <p:spPr bwMode="auto">
            <a:xfrm>
              <a:off x="56" y="843"/>
              <a:ext cx="5585" cy="6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2" name="Group 105"/>
            <p:cNvGrpSpPr>
              <a:grpSpLocks/>
            </p:cNvGrpSpPr>
            <p:nvPr/>
          </p:nvGrpSpPr>
          <p:grpSpPr bwMode="auto">
            <a:xfrm>
              <a:off x="134" y="1153"/>
              <a:ext cx="5441" cy="273"/>
              <a:chOff x="70" y="2225"/>
              <a:chExt cx="5441" cy="273"/>
            </a:xfrm>
          </p:grpSpPr>
          <p:sp>
            <p:nvSpPr>
              <p:cNvPr id="16" name="Rectangle 97"/>
              <p:cNvSpPr>
                <a:spLocks noChangeArrowheads="1"/>
              </p:cNvSpPr>
              <p:nvPr/>
            </p:nvSpPr>
            <p:spPr bwMode="auto">
              <a:xfrm>
                <a:off x="70" y="2225"/>
                <a:ext cx="681" cy="27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7" name="Rectangle 98"/>
              <p:cNvSpPr>
                <a:spLocks noChangeArrowheads="1"/>
              </p:cNvSpPr>
              <p:nvPr/>
            </p:nvSpPr>
            <p:spPr bwMode="auto">
              <a:xfrm>
                <a:off x="750" y="2225"/>
                <a:ext cx="681" cy="27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" name="Rectangle 99"/>
              <p:cNvSpPr>
                <a:spLocks noChangeArrowheads="1"/>
              </p:cNvSpPr>
              <p:nvPr/>
            </p:nvSpPr>
            <p:spPr bwMode="auto">
              <a:xfrm>
                <a:off x="1430" y="2225"/>
                <a:ext cx="681" cy="27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" name="Rectangle 100"/>
              <p:cNvSpPr>
                <a:spLocks noChangeArrowheads="1"/>
              </p:cNvSpPr>
              <p:nvPr/>
            </p:nvSpPr>
            <p:spPr bwMode="auto">
              <a:xfrm>
                <a:off x="2110" y="2225"/>
                <a:ext cx="681" cy="27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" name="Rectangle 101"/>
              <p:cNvSpPr>
                <a:spLocks noChangeArrowheads="1"/>
              </p:cNvSpPr>
              <p:nvPr/>
            </p:nvSpPr>
            <p:spPr bwMode="auto">
              <a:xfrm>
                <a:off x="2790" y="2225"/>
                <a:ext cx="681" cy="27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1" name="Rectangle 102"/>
              <p:cNvSpPr>
                <a:spLocks noChangeArrowheads="1"/>
              </p:cNvSpPr>
              <p:nvPr/>
            </p:nvSpPr>
            <p:spPr bwMode="auto">
              <a:xfrm>
                <a:off x="3470" y="2225"/>
                <a:ext cx="681" cy="27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2" name="Rectangle 103"/>
              <p:cNvSpPr>
                <a:spLocks noChangeArrowheads="1"/>
              </p:cNvSpPr>
              <p:nvPr/>
            </p:nvSpPr>
            <p:spPr bwMode="auto">
              <a:xfrm>
                <a:off x="4150" y="2225"/>
                <a:ext cx="681" cy="27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" name="Rectangle 104"/>
              <p:cNvSpPr>
                <a:spLocks noChangeArrowheads="1"/>
              </p:cNvSpPr>
              <p:nvPr/>
            </p:nvSpPr>
            <p:spPr bwMode="auto">
              <a:xfrm>
                <a:off x="4830" y="2225"/>
                <a:ext cx="681" cy="27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3" name="Text Box 42"/>
            <p:cNvSpPr txBox="1">
              <a:spLocks noChangeArrowheads="1"/>
            </p:cNvSpPr>
            <p:nvPr/>
          </p:nvSpPr>
          <p:spPr bwMode="auto">
            <a:xfrm>
              <a:off x="2941" y="946"/>
              <a:ext cx="5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size( )-1</a:t>
              </a:r>
            </a:p>
          </p:txBody>
        </p:sp>
        <p:sp>
          <p:nvSpPr>
            <p:cNvPr id="14" name="Text Box 42"/>
            <p:cNvSpPr txBox="1">
              <a:spLocks noChangeArrowheads="1"/>
            </p:cNvSpPr>
            <p:nvPr/>
          </p:nvSpPr>
          <p:spPr bwMode="auto">
            <a:xfrm>
              <a:off x="130" y="932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4757" y="948"/>
              <a:ext cx="8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capacity( )-1</a:t>
              </a:r>
            </a:p>
          </p:txBody>
        </p:sp>
        <p:sp>
          <p:nvSpPr>
            <p:cNvPr id="24" name="Text Box 42"/>
            <p:cNvSpPr txBox="1">
              <a:spLocks noChangeArrowheads="1"/>
            </p:cNvSpPr>
            <p:nvPr/>
          </p:nvSpPr>
          <p:spPr bwMode="auto">
            <a:xfrm>
              <a:off x="2779" y="812"/>
              <a:ext cx="7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fontAlgn="base">
                <a:spcBef>
                  <a:spcPct val="5000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800" kern="0" dirty="0">
                  <a:solidFill>
                    <a:srgbClr val="3333CC"/>
                  </a:solidFill>
                </a:rPr>
                <a:t>length( </a:t>
              </a:r>
              <a:r>
                <a:rPr kumimoji="1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)-1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1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r>
              <a:rPr lang="zh-CN" altLang="en-US" dirty="0" smtClean="0"/>
              <a:t>的内存</a:t>
            </a:r>
            <a:r>
              <a:rPr lang="en-US" altLang="zh-CN" dirty="0" smtClean="0"/>
              <a:t>: </a:t>
            </a:r>
            <a:r>
              <a:rPr lang="zh-CN" altLang="en-US" dirty="0" smtClean="0"/>
              <a:t>长度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 smtClean="0"/>
              <a:t>: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max_size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返回系统所允许的字符串的最大长度。</a:t>
            </a: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 smtClean="0"/>
              <a:t>:</a:t>
            </a:r>
          </a:p>
          <a:p>
            <a:pPr marL="1160463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</a:p>
          <a:p>
            <a:pPr marL="1160463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s.max_size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输出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2147483647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resize(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n);</a:t>
            </a:r>
            <a:endParaRPr lang="en-US" altLang="zh-CN" sz="1800" dirty="0"/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本函数要求</a:t>
            </a:r>
            <a:r>
              <a:rPr lang="en-US" altLang="zh-CN" sz="1800" dirty="0"/>
              <a:t>: 0≤n≤max_size</a:t>
            </a:r>
            <a:r>
              <a:rPr lang="en-US" altLang="zh-CN" sz="1800" dirty="0" smtClean="0"/>
              <a:t>( )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将字符串的长度设置为</a:t>
            </a:r>
            <a:r>
              <a:rPr lang="en-US" altLang="zh-CN" sz="1800" dirty="0"/>
              <a:t>n</a:t>
            </a:r>
            <a:r>
              <a:rPr lang="zh-CN" altLang="en-US" sz="1800" dirty="0"/>
              <a:t>。如果</a:t>
            </a:r>
            <a:r>
              <a:rPr lang="en-US" altLang="zh-CN" sz="1800" dirty="0"/>
              <a:t>n&lt;size</a:t>
            </a:r>
            <a:r>
              <a:rPr lang="en-US" altLang="zh-CN" sz="1800" dirty="0" smtClean="0"/>
              <a:t>( )</a:t>
            </a:r>
            <a:r>
              <a:rPr lang="zh-CN" altLang="en-US" sz="1800" dirty="0"/>
              <a:t>，则只保留前</a:t>
            </a:r>
            <a:r>
              <a:rPr lang="en-US" altLang="zh-CN" sz="1800" dirty="0"/>
              <a:t>n</a:t>
            </a:r>
            <a:r>
              <a:rPr lang="zh-CN" altLang="en-US" sz="1800" dirty="0"/>
              <a:t>个字符；如果</a:t>
            </a:r>
            <a:r>
              <a:rPr lang="en-US" altLang="zh-CN" sz="1800" dirty="0"/>
              <a:t>n&gt;size</a:t>
            </a:r>
            <a:r>
              <a:rPr lang="en-US" altLang="zh-CN" sz="1800" dirty="0" smtClean="0"/>
              <a:t>( )</a:t>
            </a:r>
            <a:r>
              <a:rPr lang="zh-CN" altLang="en-US" sz="1800" dirty="0"/>
              <a:t>，则扩充到</a:t>
            </a:r>
            <a:r>
              <a:rPr lang="en-US" altLang="zh-CN" sz="1800" dirty="0"/>
              <a:t>n</a:t>
            </a:r>
            <a:r>
              <a:rPr lang="zh-CN" altLang="en-US" sz="1800" dirty="0"/>
              <a:t>个字符。</a:t>
            </a: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 smtClean="0"/>
              <a:t>示例</a:t>
            </a:r>
            <a:r>
              <a:rPr lang="en-US" altLang="zh-CN" sz="1800" dirty="0" smtClean="0"/>
              <a:t>:</a:t>
            </a:r>
          </a:p>
          <a:p>
            <a:pPr marL="11592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"1234"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11592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s.resize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s="12"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1592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s.resize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(6);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s="12    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resize(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c);</a:t>
            </a:r>
            <a:endParaRPr lang="en-US" altLang="zh-CN" sz="1800" dirty="0"/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本函数要求</a:t>
            </a:r>
            <a:r>
              <a:rPr lang="en-US" altLang="zh-CN" sz="1800" dirty="0"/>
              <a:t>: 0≤n≤max_size</a:t>
            </a:r>
            <a:r>
              <a:rPr lang="en-US" altLang="zh-CN" sz="1800" dirty="0" smtClean="0"/>
              <a:t>( )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将字符串的长度设置为</a:t>
            </a:r>
            <a:r>
              <a:rPr lang="en-US" altLang="zh-CN" sz="1800" dirty="0"/>
              <a:t>n</a:t>
            </a:r>
            <a:r>
              <a:rPr lang="zh-CN" altLang="en-US" sz="1800" dirty="0"/>
              <a:t>。如果</a:t>
            </a:r>
            <a:r>
              <a:rPr lang="en-US" altLang="zh-CN" sz="1800" dirty="0"/>
              <a:t>n&lt;size</a:t>
            </a:r>
            <a:r>
              <a:rPr lang="en-US" altLang="zh-CN" sz="1800" dirty="0" smtClean="0"/>
              <a:t>( )</a:t>
            </a:r>
            <a:r>
              <a:rPr lang="zh-CN" altLang="en-US" sz="1800" dirty="0"/>
              <a:t>，则只保留前</a:t>
            </a:r>
            <a:r>
              <a:rPr lang="en-US" altLang="zh-CN" sz="1800" dirty="0"/>
              <a:t>n</a:t>
            </a:r>
            <a:r>
              <a:rPr lang="zh-CN" altLang="en-US" sz="1800" dirty="0"/>
              <a:t>个字符；如果</a:t>
            </a:r>
            <a:r>
              <a:rPr lang="en-US" altLang="zh-CN" sz="1800" dirty="0"/>
              <a:t>n&gt;size</a:t>
            </a:r>
            <a:r>
              <a:rPr lang="en-US" altLang="zh-CN" sz="1800" dirty="0" smtClean="0"/>
              <a:t>( )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则扩充</a:t>
            </a:r>
            <a:r>
              <a:rPr lang="zh-CN" altLang="en-US" sz="1800" dirty="0"/>
              <a:t>到</a:t>
            </a:r>
            <a:r>
              <a:rPr lang="en-US" altLang="zh-CN" sz="1800" dirty="0"/>
              <a:t>n</a:t>
            </a:r>
            <a:r>
              <a:rPr lang="zh-CN" altLang="en-US" sz="1800" dirty="0"/>
              <a:t>个</a:t>
            </a:r>
            <a:r>
              <a:rPr lang="zh-CN" altLang="en-US" sz="1800" dirty="0" smtClean="0"/>
              <a:t>字符，并且超过的部分全部用字符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填充。</a:t>
            </a:r>
            <a:endParaRPr lang="zh-CN" altLang="en-US" sz="1800" dirty="0"/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1592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"1234"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11592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s.resize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(2,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s="12"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1592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s.resize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(6,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'b'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s="12bbbb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88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容量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reserve(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 = 0);</a:t>
            </a:r>
            <a:endParaRPr lang="en-US" altLang="zh-CN" sz="1800" dirty="0"/>
          </a:p>
          <a:p>
            <a:pPr lvl="1"/>
            <a:r>
              <a:rPr lang="zh-CN" altLang="en-US" sz="1800" dirty="0"/>
              <a:t>本函数要求</a:t>
            </a:r>
            <a:r>
              <a:rPr lang="en-US" altLang="zh-CN" sz="1800" dirty="0"/>
              <a:t>: 0≤c≤max_size()</a:t>
            </a:r>
            <a:r>
              <a:rPr lang="zh-CN" altLang="en-US" sz="1800" dirty="0"/>
              <a:t>。</a:t>
            </a:r>
          </a:p>
          <a:p>
            <a:pPr lvl="1"/>
            <a:r>
              <a:rPr lang="zh-CN" altLang="en-US" sz="1800" dirty="0" smtClean="0"/>
              <a:t>如果</a:t>
            </a:r>
            <a:r>
              <a:rPr lang="en-US" altLang="zh-CN" sz="1800" dirty="0" err="1" smtClean="0"/>
              <a:t>c≤</a:t>
            </a:r>
            <a:r>
              <a:rPr lang="en-US" altLang="zh-CN" sz="1800" dirty="0" err="1"/>
              <a:t>capacity</a:t>
            </a:r>
            <a:r>
              <a:rPr lang="en-US" altLang="zh-CN" sz="1800" dirty="0"/>
              <a:t>( )</a:t>
            </a:r>
            <a:r>
              <a:rPr lang="zh-CN" altLang="en-US" sz="1800" dirty="0"/>
              <a:t>，则容量不变；否则</a:t>
            </a:r>
            <a:r>
              <a:rPr lang="zh-CN" altLang="en-US" sz="1800" dirty="0" smtClean="0"/>
              <a:t>，申请将容量变为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。实际上，容量是否会变为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，则依赖于具体的平台。</a:t>
            </a:r>
            <a:endParaRPr lang="zh-CN" altLang="en-US" sz="1800" dirty="0"/>
          </a:p>
          <a:p>
            <a:pPr lvl="1"/>
            <a:r>
              <a:rPr lang="zh-CN" altLang="en-US" sz="1800" dirty="0" smtClean="0"/>
              <a:t>示例</a:t>
            </a:r>
            <a:r>
              <a:rPr lang="en-US" altLang="zh-CN" sz="1800" dirty="0" smtClean="0"/>
              <a:t>:</a:t>
            </a:r>
          </a:p>
          <a:p>
            <a:pPr marL="1152000" indent="0">
              <a:spcBef>
                <a:spcPts val="50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示例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的容量是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15[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实际数值依赖具体平台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152000" indent="0">
              <a:spcBef>
                <a:spcPts val="500"/>
              </a:spcBef>
              <a:buNone/>
            </a:pPr>
            <a:r>
              <a:rPr lang="pt-BR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s.capacity() + 10; </a:t>
            </a:r>
            <a:r>
              <a:rPr lang="pt-BR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n=25</a:t>
            </a:r>
            <a:r>
              <a:rPr lang="zh-CN" altLang="pt-BR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pt-BR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152000" indent="0">
              <a:spcBef>
                <a:spcPts val="50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s.reserve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(n);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示例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的容量</a:t>
            </a:r>
            <a:r>
              <a:rPr lang="zh-CN" altLang="en-US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是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31</a:t>
            </a:r>
            <a:r>
              <a:rPr lang="zh-CN" altLang="en-US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也有可能是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25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152000" indent="0">
              <a:spcBef>
                <a:spcPts val="50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s.reserve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示例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</a:t>
            </a:r>
            <a:r>
              <a:rPr lang="zh-CN" altLang="en-US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容量应当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不变，但却变成为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15</a:t>
            </a:r>
            <a:r>
              <a:rPr lang="zh-CN" altLang="en-US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spcBef>
                <a:spcPts val="50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shrink_to_fit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);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申请将字符串的容量缩小到与字符串的长度一致。结果字符串的容量是否会发生变化则取决于具体的平台。</a:t>
            </a:r>
          </a:p>
          <a:p>
            <a:pPr lvl="1"/>
            <a:r>
              <a:rPr lang="zh-CN" altLang="en-US" sz="1800" dirty="0" smtClean="0"/>
              <a:t>示例</a:t>
            </a:r>
            <a:r>
              <a:rPr lang="en-US" altLang="zh-CN" sz="1800" dirty="0"/>
              <a:t>:</a:t>
            </a:r>
          </a:p>
          <a:p>
            <a:pPr marL="357188" indent="0">
              <a:spcBef>
                <a:spcPts val="50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"1234"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示例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的长度是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的容量是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15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57188" indent="0">
              <a:spcBef>
                <a:spcPts val="50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s.shrink_to_fit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申请将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的容量变为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的容量可能仍然是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15</a:t>
            </a:r>
            <a:r>
              <a:rPr lang="zh-CN" altLang="en-US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25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: </a:t>
            </a:r>
            <a:r>
              <a:rPr lang="zh-CN" altLang="en-US" dirty="0" smtClean="0"/>
              <a:t>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zh-CN" altLang="en-US" sz="2000" dirty="0"/>
              <a:t>函数</a:t>
            </a:r>
            <a:r>
              <a:rPr lang="en-US" altLang="zh-CN" sz="2000" dirty="0"/>
              <a:t>: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clear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);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清空字符串的内容，即字符串的长度变为</a:t>
            </a:r>
            <a:r>
              <a:rPr lang="en-US" altLang="zh-CN" sz="2000" dirty="0"/>
              <a:t>0</a:t>
            </a:r>
            <a:r>
              <a:rPr lang="zh-CN" altLang="en-US" sz="2000" dirty="0"/>
              <a:t>，但是字符串的容量不变。</a:t>
            </a:r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示例</a:t>
            </a:r>
            <a:r>
              <a:rPr lang="en-US" altLang="zh-CN" sz="2000" dirty="0"/>
              <a:t>:</a:t>
            </a:r>
          </a:p>
          <a:p>
            <a:pPr marL="1080000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 s(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"1234"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s="1234"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的长度是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的容量是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15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spcBef>
                <a:spcPts val="600"/>
              </a:spcBef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s.clear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);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s=""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的长度是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的容量是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15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000" dirty="0"/>
              <a:t>函数</a:t>
            </a:r>
            <a:r>
              <a:rPr lang="en-US" altLang="zh-CN" sz="2000" dirty="0"/>
              <a:t>: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);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zh-CN" altLang="en-US" sz="2000" dirty="0" smtClean="0"/>
              <a:t>如果</a:t>
            </a:r>
            <a:r>
              <a:rPr lang="zh-CN" altLang="en-US" sz="2000" dirty="0"/>
              <a:t>字符串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长度为</a:t>
            </a:r>
            <a:r>
              <a:rPr lang="en-US" altLang="zh-CN" sz="2000" dirty="0"/>
              <a:t>0</a:t>
            </a:r>
            <a:r>
              <a:rPr lang="zh-CN" altLang="en-US" sz="2000" dirty="0"/>
              <a:t>，则返回</a:t>
            </a:r>
            <a:r>
              <a:rPr lang="en-US" altLang="zh-CN" sz="2000" dirty="0">
                <a:solidFill>
                  <a:srgbClr val="0000FF"/>
                </a:solidFill>
              </a:rPr>
              <a:t>true</a:t>
            </a:r>
            <a:r>
              <a:rPr lang="zh-CN" altLang="en-US" sz="2000" dirty="0"/>
              <a:t>；否则返回</a:t>
            </a:r>
            <a:r>
              <a:rPr lang="en-US" altLang="zh-CN" sz="2000" dirty="0">
                <a:solidFill>
                  <a:srgbClr val="0000FF"/>
                </a:solidFill>
              </a:rPr>
              <a:t>false</a:t>
            </a:r>
            <a:r>
              <a:rPr lang="zh-CN" altLang="en-US" sz="2000" dirty="0"/>
              <a:t>。</a:t>
            </a:r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示例</a:t>
            </a:r>
            <a:r>
              <a:rPr lang="en-US" altLang="zh-CN" sz="2000" dirty="0"/>
              <a:t>:</a:t>
            </a:r>
          </a:p>
          <a:p>
            <a:pPr marL="1080000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s=""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s.empty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);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r=true;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 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"1234"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1080000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s.empty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r=false</a:t>
            </a:r>
            <a:r>
              <a:rPr lang="en-US" altLang="zh-CN" sz="2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54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返回下标为</a:t>
            </a:r>
            <a:r>
              <a:rPr lang="en-US" altLang="zh-CN" sz="1800" dirty="0"/>
              <a:t>n</a:t>
            </a:r>
            <a:r>
              <a:rPr lang="zh-CN" altLang="en-US" sz="1800" dirty="0"/>
              <a:t>的元素的</a:t>
            </a:r>
            <a:r>
              <a:rPr lang="zh-CN" altLang="en-US" sz="1800" dirty="0" smtClean="0"/>
              <a:t>引用，要求</a:t>
            </a:r>
            <a:r>
              <a:rPr lang="en-US" altLang="zh-CN" sz="1800" dirty="0"/>
              <a:t>: 0≤n≤size</a:t>
            </a:r>
            <a:r>
              <a:rPr lang="en-US" altLang="zh-CN" sz="1800" dirty="0" smtClean="0"/>
              <a:t>( )</a:t>
            </a:r>
            <a:r>
              <a:rPr lang="zh-CN" altLang="en-US" sz="1800" dirty="0" smtClean="0"/>
              <a:t>且</a:t>
            </a:r>
            <a:r>
              <a:rPr lang="en-US" altLang="zh-CN" sz="1800" dirty="0" smtClean="0"/>
              <a:t>size( )&gt;0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 smtClean="0"/>
              <a:t>运算符</a:t>
            </a:r>
            <a:r>
              <a:rPr lang="en-US" altLang="zh-CN" sz="1800" dirty="0"/>
              <a:t>: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reference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n);</a:t>
            </a:r>
            <a:endParaRPr lang="en-US" altLang="zh-CN" sz="1800" dirty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reference at(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n);</a:t>
            </a:r>
            <a:endParaRPr lang="en-US" altLang="zh-CN" sz="1800" dirty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 smtClean="0"/>
              <a:t>示例</a:t>
            </a:r>
            <a:r>
              <a:rPr lang="en-US" altLang="zh-CN" sz="1800" dirty="0" smtClean="0"/>
              <a:t>:</a:t>
            </a: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"12345"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s="12345"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s="a2345"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s.at(1)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'b'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s="ab345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800" dirty="0" smtClean="0"/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 smtClean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front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);</a:t>
            </a:r>
            <a:endParaRPr lang="en-US" altLang="zh-CN" sz="1800" dirty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返回第一个元素的</a:t>
            </a:r>
            <a:r>
              <a:rPr lang="zh-CN" altLang="en-US" sz="1800" dirty="0" smtClean="0"/>
              <a:t>引用，</a:t>
            </a:r>
            <a:r>
              <a:rPr lang="zh-CN" altLang="en-US" sz="1800" dirty="0"/>
              <a:t>要求</a:t>
            </a:r>
            <a:r>
              <a:rPr lang="en-US" altLang="zh-CN" sz="1800" dirty="0"/>
              <a:t>: </a:t>
            </a:r>
            <a:r>
              <a:rPr lang="en-US" altLang="zh-CN" sz="1800" dirty="0" smtClean="0"/>
              <a:t>size( )&gt;</a:t>
            </a:r>
            <a:r>
              <a:rPr lang="en-US" altLang="zh-CN" sz="1800" dirty="0"/>
              <a:t>0</a:t>
            </a:r>
            <a:r>
              <a:rPr lang="zh-CN" altLang="en-US" sz="1800" dirty="0"/>
              <a:t>。 </a:t>
            </a:r>
            <a:endParaRPr lang="en-US" altLang="zh-CN" sz="1800" dirty="0" smtClean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 smtClean="0"/>
              <a:t>示例</a:t>
            </a:r>
            <a:r>
              <a:rPr lang="en-US" altLang="zh-CN" sz="1800" dirty="0" smtClean="0"/>
              <a:t>:</a:t>
            </a: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"12345"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s="12345"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&amp;c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s.front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s="a2345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800" dirty="0" smtClean="0"/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 smtClean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back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);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返回最后一个元素的</a:t>
            </a:r>
            <a:r>
              <a:rPr lang="zh-CN" altLang="en-US" sz="1800" dirty="0" smtClean="0"/>
              <a:t>引用</a:t>
            </a:r>
            <a:r>
              <a:rPr lang="zh-CN" altLang="en-US" sz="1800" dirty="0"/>
              <a:t>，要求</a:t>
            </a:r>
            <a:r>
              <a:rPr lang="en-US" altLang="zh-CN" sz="1800" dirty="0"/>
              <a:t>: size</a:t>
            </a:r>
            <a:r>
              <a:rPr lang="en-US" altLang="zh-CN" sz="1800" dirty="0" smtClean="0"/>
              <a:t>( )&gt;</a:t>
            </a:r>
            <a:r>
              <a:rPr lang="en-US" altLang="zh-CN" sz="1800" dirty="0"/>
              <a:t>0 </a:t>
            </a:r>
            <a:r>
              <a:rPr lang="zh-CN" altLang="en-US" sz="1800" dirty="0" smtClean="0"/>
              <a:t>。</a:t>
            </a:r>
            <a:endParaRPr lang="en-US" altLang="zh-CN" sz="1800" dirty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 smtClean="0"/>
              <a:t>:</a:t>
            </a: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"12345"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s="12345"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&amp;c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s.back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 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s="1234a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将字符串</a:t>
            </a:r>
            <a:r>
              <a:rPr lang="en-US" altLang="zh-CN" dirty="0"/>
              <a:t>s</a:t>
            </a:r>
            <a:r>
              <a:rPr lang="zh-CN" altLang="en-US" dirty="0"/>
              <a:t>添加到当前字符串的末尾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zh-CN" altLang="en-US" sz="1800" dirty="0"/>
              <a:t>将字符串</a:t>
            </a:r>
            <a:r>
              <a:rPr lang="en-US" altLang="zh-CN" sz="1800" dirty="0"/>
              <a:t>s</a:t>
            </a:r>
            <a:r>
              <a:rPr lang="zh-CN" altLang="en-US" sz="1800" dirty="0"/>
              <a:t>添加到当前字符串的</a:t>
            </a:r>
            <a:r>
              <a:rPr lang="zh-CN" altLang="en-US" sz="1800" dirty="0" smtClean="0"/>
              <a:t>末尾</a:t>
            </a:r>
            <a:r>
              <a:rPr lang="en-US" altLang="zh-CN" sz="1800" dirty="0" smtClean="0"/>
              <a:t>: </a:t>
            </a:r>
            <a:r>
              <a:rPr lang="zh-CN" altLang="en-US" sz="1800" dirty="0" smtClean="0"/>
              <a:t>字符串类。</a:t>
            </a:r>
            <a:endParaRPr lang="zh-CN" altLang="en-US" sz="1800" dirty="0"/>
          </a:p>
          <a:p>
            <a:pPr lvl="1">
              <a:spcBef>
                <a:spcPts val="40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+=(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s);</a:t>
            </a:r>
            <a:endParaRPr lang="en-US" altLang="zh-CN" sz="1800" dirty="0"/>
          </a:p>
          <a:p>
            <a:pPr lvl="1">
              <a:spcBef>
                <a:spcPts val="40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append(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s);</a:t>
            </a:r>
            <a:endParaRPr lang="en-US" altLang="zh-CN" sz="1800" dirty="0"/>
          </a:p>
          <a:p>
            <a:pPr lvl="1">
              <a:spcBef>
                <a:spcPts val="40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 smtClean="0"/>
              <a:t>:</a:t>
            </a:r>
          </a:p>
          <a:p>
            <a:pPr marL="360000" indent="0">
              <a:spcBef>
                <a:spcPts val="400"/>
              </a:spcBef>
              <a:buNone/>
            </a:pPr>
            <a:r>
              <a:rPr lang="pl-PL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pl-PL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pl-PL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"12"</a:t>
            </a:r>
            <a:r>
              <a:rPr lang="pl-PL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t(</a:t>
            </a:r>
            <a:r>
              <a:rPr lang="pl-PL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"345"</a:t>
            </a:r>
            <a:r>
              <a:rPr lang="pl-PL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w(</a:t>
            </a:r>
            <a:r>
              <a:rPr lang="pl-PL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"67"</a:t>
            </a:r>
            <a:r>
              <a:rPr lang="pl-PL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pl-PL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s="12345", t="345", w="67"</a:t>
            </a:r>
            <a:endParaRPr lang="pl-PL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60000" indent="0">
              <a:spcBef>
                <a:spcPts val="40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s="12345"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60000" indent="0">
              <a:spcBef>
                <a:spcPts val="40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s.append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(w);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s="1234567"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zh-CN" altLang="en-US" sz="1800" dirty="0"/>
              <a:t>将字符串</a:t>
            </a:r>
            <a:r>
              <a:rPr lang="en-US" altLang="zh-CN" sz="1800" dirty="0"/>
              <a:t>s</a:t>
            </a:r>
            <a:r>
              <a:rPr lang="zh-CN" altLang="en-US" sz="1800" dirty="0"/>
              <a:t>添加到当前字符串的</a:t>
            </a:r>
            <a:r>
              <a:rPr lang="zh-CN" altLang="en-US" sz="1800" dirty="0" smtClean="0"/>
              <a:t>末尾</a:t>
            </a:r>
            <a:r>
              <a:rPr lang="en-US" altLang="zh-CN" sz="1800" dirty="0" smtClean="0"/>
              <a:t>: </a:t>
            </a:r>
            <a:r>
              <a:rPr lang="zh-CN" altLang="en-US" sz="1800" dirty="0" smtClean="0"/>
              <a:t>字符数组。</a:t>
            </a:r>
            <a:endParaRPr lang="zh-CN" altLang="en-US" sz="1800" dirty="0"/>
          </a:p>
          <a:p>
            <a:pPr lvl="1">
              <a:spcBef>
                <a:spcPts val="40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 smtClean="0"/>
              <a:t>: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+=(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s);</a:t>
            </a:r>
            <a:endParaRPr lang="en-US" altLang="zh-CN" sz="1800" dirty="0"/>
          </a:p>
          <a:p>
            <a:pPr lvl="1">
              <a:spcBef>
                <a:spcPts val="40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append(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s);</a:t>
            </a:r>
            <a:endParaRPr lang="en-US" altLang="zh-CN" sz="1800" dirty="0"/>
          </a:p>
          <a:p>
            <a:pPr lvl="1">
              <a:spcBef>
                <a:spcPts val="40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720000" indent="0">
              <a:spcBef>
                <a:spcPts val="40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"12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12"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20000" indent="0">
              <a:spcBef>
                <a:spcPts val="40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"345"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s="12345"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20000" indent="0">
              <a:spcBef>
                <a:spcPts val="40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s.append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"67"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s="1234567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8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98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在当前字符串的末尾添加字符</a:t>
            </a:r>
            <a:r>
              <a:rPr lang="en-US" altLang="zh-CN" dirty="0" smtClean="0"/>
              <a:t>/</a:t>
            </a:r>
            <a:r>
              <a:rPr lang="zh-CN" altLang="en-US" dirty="0" smtClean="0"/>
              <a:t>子串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将字符</a:t>
            </a:r>
            <a:r>
              <a:rPr lang="en-US" altLang="zh-CN" dirty="0"/>
              <a:t>c</a:t>
            </a:r>
            <a:r>
              <a:rPr lang="zh-CN" altLang="en-US" dirty="0"/>
              <a:t>添加到当前字符串的末尾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zh-CN" altLang="en-US" dirty="0" smtClean="0"/>
              <a:t>运算符</a:t>
            </a:r>
            <a:r>
              <a:rPr lang="en-US" altLang="zh-CN" dirty="0" smtClean="0"/>
              <a:t>: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+=(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zh-CN" altLang="en-US" dirty="0" smtClean="0"/>
              <a:t>函数</a:t>
            </a:r>
            <a:r>
              <a:rPr lang="en-US" altLang="zh-CN" dirty="0" smtClean="0"/>
              <a:t>:     </a:t>
            </a:r>
            <a:r>
              <a:rPr lang="en-US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push_back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c);</a:t>
            </a:r>
            <a:endParaRPr lang="zh-CN" altLang="en-US" dirty="0"/>
          </a:p>
          <a:p>
            <a:pPr lvl="1"/>
            <a:r>
              <a:rPr lang="zh-CN" altLang="en-US" dirty="0"/>
              <a:t>示例</a:t>
            </a:r>
            <a:r>
              <a:rPr lang="en-US" altLang="zh-CN" dirty="0"/>
              <a:t>:</a:t>
            </a:r>
          </a:p>
          <a:p>
            <a:pPr marL="581025" lvl="2" indent="0">
              <a:buNone/>
            </a:pP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"12"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s="12"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581025" lvl="2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+=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s="12a"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581025" lvl="2" indent="0">
              <a:buNone/>
            </a:pP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s.push_back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'b'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s="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12ab"</a:t>
            </a:r>
            <a:endParaRPr lang="en-US" altLang="zh-CN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 smtClean="0"/>
              <a:t>函数</a:t>
            </a:r>
            <a:r>
              <a:rPr lang="en-US" altLang="zh-CN" dirty="0"/>
              <a:t>: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append(</a:t>
            </a:r>
            <a:r>
              <a:rPr lang="en-US" altLang="zh-CN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n);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zh-CN" altLang="en-US" dirty="0" smtClean="0">
                <a:solidFill>
                  <a:srgbClr val="FF0000"/>
                </a:solidFill>
              </a:rPr>
              <a:t>字符序列</a:t>
            </a:r>
            <a:r>
              <a:rPr lang="en-US" altLang="zh-CN" dirty="0" smtClean="0">
                <a:solidFill>
                  <a:srgbClr val="FF0000"/>
                </a:solidFill>
              </a:rPr>
              <a:t>s[p]…s[p+n-1]</a:t>
            </a:r>
            <a:r>
              <a:rPr lang="zh-CN" altLang="en-US" dirty="0" smtClean="0"/>
              <a:t>添加</a:t>
            </a:r>
            <a:r>
              <a:rPr lang="zh-CN" altLang="en-US" dirty="0"/>
              <a:t>到当前字符串的末尾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要求</a:t>
            </a:r>
            <a:r>
              <a:rPr lang="en-US" altLang="zh-CN" dirty="0"/>
              <a:t>: 0≤p≤s.size</a:t>
            </a:r>
            <a:r>
              <a:rPr lang="en-US" altLang="zh-CN" dirty="0" smtClean="0"/>
              <a:t>( )-</a:t>
            </a:r>
            <a:r>
              <a:rPr lang="en-US" altLang="zh-CN" dirty="0"/>
              <a:t>1</a:t>
            </a:r>
            <a:r>
              <a:rPr lang="zh-CN" altLang="en-US" dirty="0"/>
              <a:t>并且</a:t>
            </a:r>
            <a:r>
              <a:rPr lang="en-US" altLang="zh-CN" smtClean="0"/>
              <a:t>n≥1</a:t>
            </a:r>
            <a:r>
              <a:rPr lang="zh-CN" altLang="en-US" smtClean="0"/>
              <a:t>并且</a:t>
            </a:r>
            <a:r>
              <a:rPr lang="en-US" altLang="zh-CN" dirty="0"/>
              <a:t>0</a:t>
            </a:r>
            <a:r>
              <a:rPr lang="en-US" altLang="zh-CN" dirty="0" smtClean="0"/>
              <a:t>≤</a:t>
            </a:r>
            <a:r>
              <a:rPr lang="en-US" altLang="zh-CN" dirty="0"/>
              <a:t>p+n-1</a:t>
            </a:r>
            <a:r>
              <a:rPr lang="en-US" altLang="zh-CN" dirty="0" smtClean="0"/>
              <a:t>≤</a:t>
            </a:r>
            <a:r>
              <a:rPr lang="en-US" altLang="zh-CN" dirty="0"/>
              <a:t>s.size</a:t>
            </a:r>
            <a:r>
              <a:rPr lang="en-US" altLang="zh-CN" dirty="0" smtClean="0"/>
              <a:t>( )-1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/>
              <a:t>示例</a:t>
            </a:r>
            <a:r>
              <a:rPr lang="en-US" altLang="zh-CN" dirty="0" smtClean="0"/>
              <a:t>:</a:t>
            </a:r>
          </a:p>
          <a:p>
            <a:pPr marL="539625" lvl="2" indent="0">
              <a:buNone/>
            </a:pPr>
            <a:r>
              <a:rPr lang="pt-BR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pt-B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r(</a:t>
            </a:r>
            <a:r>
              <a:rPr lang="pt-BR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"abcd</a:t>
            </a:r>
            <a:r>
              <a:rPr lang="pt-BR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pt-BR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),s</a:t>
            </a:r>
            <a:r>
              <a:rPr lang="pt-B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pt-BR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"012345</a:t>
            </a:r>
            <a:r>
              <a:rPr lang="pt-BR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pt-BR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r>
              <a:rPr lang="pt-BR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//r</a:t>
            </a:r>
            <a:r>
              <a:rPr lang="pt-BR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="abcd</a:t>
            </a:r>
            <a:r>
              <a:rPr lang="pt-BR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",s</a:t>
            </a:r>
            <a:r>
              <a:rPr lang="pt-BR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="012345"</a:t>
            </a:r>
            <a:endParaRPr lang="pt-BR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539625" lvl="2" indent="0">
              <a:buNone/>
            </a:pP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r.append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(s, 2, 3);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r="abcd234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dirty="0" smtClean="0"/>
          </a:p>
          <a:p>
            <a:pPr algn="just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5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在当前字符串的末尾添加</a:t>
            </a:r>
            <a:r>
              <a:rPr lang="zh-CN" altLang="en-US" dirty="0" smtClean="0"/>
              <a:t>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append(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s,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n);</a:t>
            </a:r>
            <a:endParaRPr lang="en-US" altLang="zh-CN" sz="1800" dirty="0"/>
          </a:p>
          <a:p>
            <a:pPr lvl="1">
              <a:spcBef>
                <a:spcPts val="200"/>
              </a:spcBef>
            </a:pPr>
            <a:r>
              <a:rPr lang="zh-CN" altLang="en-US" sz="1800" dirty="0"/>
              <a:t>将</a:t>
            </a:r>
            <a:r>
              <a:rPr lang="zh-CN" altLang="en-US" sz="1800" dirty="0" smtClean="0"/>
              <a:t>字符数组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的</a:t>
            </a:r>
            <a:r>
              <a:rPr lang="zh-CN" altLang="en-US" sz="1800" dirty="0" smtClean="0">
                <a:solidFill>
                  <a:srgbClr val="FF0000"/>
                </a:solidFill>
              </a:rPr>
              <a:t>前</a:t>
            </a:r>
            <a:r>
              <a:rPr lang="en-US" altLang="zh-CN" sz="1800" dirty="0" smtClean="0">
                <a:solidFill>
                  <a:srgbClr val="FF0000"/>
                </a:solidFill>
              </a:rPr>
              <a:t>n</a:t>
            </a:r>
            <a:r>
              <a:rPr lang="zh-CN" altLang="en-US" sz="1800" dirty="0" smtClean="0">
                <a:solidFill>
                  <a:srgbClr val="FF0000"/>
                </a:solidFill>
              </a:rPr>
              <a:t>个字符</a:t>
            </a:r>
            <a:r>
              <a:rPr lang="zh-CN" altLang="en-US" sz="1800" dirty="0" smtClean="0"/>
              <a:t>添加</a:t>
            </a:r>
            <a:r>
              <a:rPr lang="zh-CN" altLang="en-US" sz="1800" dirty="0"/>
              <a:t>到当前字符串的末尾。</a:t>
            </a:r>
          </a:p>
          <a:p>
            <a:pPr lvl="1">
              <a:spcBef>
                <a:spcPts val="20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581025" lvl="2" indent="0">
              <a:spcBef>
                <a:spcPts val="20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abcd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abcd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581025" lvl="2" indent="0">
              <a:spcBef>
                <a:spcPts val="20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s.append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"12345"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2);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s="abcd12"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spcBef>
                <a:spcPts val="200"/>
              </a:spcBef>
            </a:pPr>
            <a:r>
              <a:rPr lang="zh-CN" altLang="en-US" sz="1800" dirty="0" smtClean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append(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c);</a:t>
            </a:r>
            <a:endParaRPr lang="en-US" altLang="zh-CN" sz="1800" dirty="0"/>
          </a:p>
          <a:p>
            <a:pPr>
              <a:spcBef>
                <a:spcPts val="200"/>
              </a:spcBef>
            </a:pPr>
            <a:r>
              <a:rPr lang="zh-CN" altLang="en-US" sz="1800" dirty="0" smtClean="0"/>
              <a:t>在当前</a:t>
            </a:r>
            <a:r>
              <a:rPr lang="zh-CN" altLang="en-US" sz="1800" dirty="0"/>
              <a:t>字符串的</a:t>
            </a:r>
            <a:r>
              <a:rPr lang="zh-CN" altLang="en-US" sz="1800" dirty="0" smtClean="0"/>
              <a:t>末尾添加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个字符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pPr>
              <a:spcBef>
                <a:spcPts val="20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581025" lvl="2" indent="0">
              <a:spcBef>
                <a:spcPts val="20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"1234"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s="1234"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581025" lvl="2" indent="0">
              <a:spcBef>
                <a:spcPts val="20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s.append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(3,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s="1234aaa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800" dirty="0" smtClean="0"/>
          </a:p>
          <a:p>
            <a:pPr>
              <a:spcBef>
                <a:spcPts val="200"/>
              </a:spcBef>
            </a:pPr>
            <a:r>
              <a:rPr lang="zh-CN" altLang="en-US" sz="1800" dirty="0" smtClean="0"/>
              <a:t>函数</a:t>
            </a:r>
            <a:r>
              <a:rPr lang="en-US" altLang="zh-CN" sz="1800" dirty="0" smtClean="0"/>
              <a:t>: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InputIterator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pPr marL="803275" indent="0">
              <a:spcBef>
                <a:spcPts val="20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append(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InputIterator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first,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InputIterator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last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1800" dirty="0" smtClean="0"/>
          </a:p>
          <a:p>
            <a:pPr lvl="1">
              <a:spcBef>
                <a:spcPts val="200"/>
              </a:spcBef>
            </a:pPr>
            <a:r>
              <a:rPr lang="zh-CN" altLang="en-US" sz="1800" dirty="0"/>
              <a:t>将从迭代器</a:t>
            </a:r>
            <a:r>
              <a:rPr lang="en-US" altLang="zh-CN" sz="1800" dirty="0"/>
              <a:t>first</a:t>
            </a:r>
            <a:r>
              <a:rPr lang="zh-CN" altLang="en-US" sz="1800" dirty="0"/>
              <a:t>到</a:t>
            </a:r>
            <a:r>
              <a:rPr lang="en-US" altLang="zh-CN" sz="1800" dirty="0"/>
              <a:t>(last-1)</a:t>
            </a:r>
            <a:r>
              <a:rPr lang="zh-CN" altLang="en-US" sz="1800" dirty="0"/>
              <a:t>对应的字符序列添加到当前字符串的末尾。</a:t>
            </a:r>
          </a:p>
          <a:p>
            <a:pPr lvl="1">
              <a:spcBef>
                <a:spcPts val="20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581025" lvl="2" indent="0">
              <a:spcBef>
                <a:spcPts val="200"/>
              </a:spcBef>
              <a:buNone/>
            </a:pPr>
            <a:r>
              <a:rPr lang="pt-BR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r(</a:t>
            </a:r>
            <a:r>
              <a:rPr lang="pt-B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"abcd"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s(</a:t>
            </a:r>
            <a:r>
              <a:rPr lang="pt-B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"1234"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pt-BR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pt-BR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pt-BR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r="abcd", s="1234"</a:t>
            </a:r>
            <a:endParaRPr lang="pt-BR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581025" lvl="2" indent="0">
              <a:spcBef>
                <a:spcPts val="20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r.append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s.begin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s.end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r="abcd123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5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866619"/>
          </a:xfrm>
        </p:spPr>
        <p:txBody>
          <a:bodyPr/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insert: </a:t>
            </a:r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988982"/>
            <a:ext cx="8220075" cy="535797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insert(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p,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s);</a:t>
            </a:r>
            <a:endParaRPr lang="en-US" altLang="zh-CN" sz="1800" dirty="0"/>
          </a:p>
          <a:p>
            <a:pPr lvl="1">
              <a:spcBef>
                <a:spcPts val="0"/>
              </a:spcBef>
            </a:pPr>
            <a:r>
              <a:rPr lang="zh-CN" altLang="en-US" sz="1800" dirty="0" smtClean="0"/>
              <a:t>在当前字符串下标</a:t>
            </a:r>
            <a:r>
              <a:rPr lang="en-US" altLang="zh-CN" sz="1800" dirty="0" smtClean="0"/>
              <a:t>p</a:t>
            </a:r>
            <a:r>
              <a:rPr lang="zh-CN" altLang="en-US" sz="1800" dirty="0" smtClean="0"/>
              <a:t>之前插入字符串</a:t>
            </a:r>
            <a:r>
              <a:rPr lang="en-US" altLang="zh-CN" sz="1800" dirty="0" smtClean="0"/>
              <a:t>s</a:t>
            </a:r>
            <a:r>
              <a:rPr lang="zh-CN" altLang="en-US" sz="1800" dirty="0"/>
              <a:t>，要求</a:t>
            </a:r>
            <a:r>
              <a:rPr lang="en-US" altLang="zh-CN" sz="1800" dirty="0"/>
              <a:t>: 0≤p≤size( 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pPr lvl="1"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 r(</a:t>
            </a:r>
            <a:r>
              <a:rPr lang="pt-B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"01234"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s(</a:t>
            </a:r>
            <a:r>
              <a:rPr lang="pt-B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"ab"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pt-BR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r="01234", s="ab"</a:t>
            </a:r>
            <a:endParaRPr lang="pt-BR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r.insert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(2, s);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="01ab234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800" dirty="0" smtClean="0"/>
          </a:p>
          <a:p>
            <a:pPr>
              <a:spcBef>
                <a:spcPts val="0"/>
              </a:spcBef>
            </a:pPr>
            <a:r>
              <a:rPr lang="zh-CN" altLang="en-US" sz="1800" dirty="0" smtClean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insert(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p,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1800" dirty="0"/>
          </a:p>
          <a:p>
            <a:pPr lvl="1">
              <a:spcBef>
                <a:spcPts val="0"/>
              </a:spcBef>
            </a:pPr>
            <a:r>
              <a:rPr lang="zh-CN" altLang="en-US" sz="1800" dirty="0"/>
              <a:t>在当前字符串下标</a:t>
            </a:r>
            <a:r>
              <a:rPr lang="en-US" altLang="zh-CN" sz="1800" dirty="0"/>
              <a:t>p</a:t>
            </a:r>
            <a:r>
              <a:rPr lang="zh-CN" altLang="en-US" sz="1800" dirty="0"/>
              <a:t>之前</a:t>
            </a:r>
            <a:r>
              <a:rPr lang="zh-CN" altLang="en-US" sz="1800" dirty="0" smtClean="0"/>
              <a:t>插入字符序列</a:t>
            </a:r>
            <a:r>
              <a:rPr lang="en-US" altLang="zh-CN" sz="1800" dirty="0" smtClean="0"/>
              <a:t>s[</a:t>
            </a:r>
            <a:r>
              <a:rPr lang="en-US" altLang="zh-CN" sz="1800" dirty="0" err="1" smtClean="0"/>
              <a:t>sp</a:t>
            </a:r>
            <a:r>
              <a:rPr lang="en-US" altLang="zh-CN" sz="1800" dirty="0" smtClean="0"/>
              <a:t>]…s[</a:t>
            </a:r>
            <a:r>
              <a:rPr lang="en-US" altLang="zh-CN" sz="1800" dirty="0" err="1" smtClean="0"/>
              <a:t>s.size</a:t>
            </a:r>
            <a:r>
              <a:rPr lang="en-US" altLang="zh-CN" sz="1800" dirty="0" smtClean="0"/>
              <a:t>( )-1]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>
              <a:spcBef>
                <a:spcPts val="0"/>
              </a:spcBef>
            </a:pPr>
            <a:r>
              <a:rPr lang="zh-CN" altLang="en-US" sz="1800" dirty="0"/>
              <a:t>要求</a:t>
            </a:r>
            <a:r>
              <a:rPr lang="en-US" altLang="zh-CN" sz="1800" dirty="0"/>
              <a:t>: 0≤p≤size( 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并且</a:t>
            </a:r>
            <a:r>
              <a:rPr lang="en-US" altLang="zh-CN" sz="1800" dirty="0" smtClean="0"/>
              <a:t>0</a:t>
            </a:r>
            <a:r>
              <a:rPr lang="en-US" altLang="zh-CN" sz="1800" dirty="0"/>
              <a:t>≤sp≤s.size( )-1</a:t>
            </a:r>
            <a:r>
              <a:rPr lang="zh-CN" altLang="en-US" sz="1800" dirty="0"/>
              <a:t>并且</a:t>
            </a:r>
            <a:r>
              <a:rPr lang="en-US" altLang="zh-CN" sz="1800" dirty="0" err="1"/>
              <a:t>s.size</a:t>
            </a:r>
            <a:r>
              <a:rPr lang="en-US" altLang="zh-CN" sz="1800" dirty="0"/>
              <a:t>( )&gt;0</a:t>
            </a:r>
            <a:r>
              <a:rPr lang="zh-CN" altLang="en-US" sz="1800" dirty="0"/>
              <a:t>。</a:t>
            </a:r>
          </a:p>
          <a:p>
            <a:pPr lvl="1"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pt-BR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r(</a:t>
            </a:r>
            <a:r>
              <a:rPr lang="pt-B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"01234"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s(</a:t>
            </a:r>
            <a:r>
              <a:rPr lang="pt-B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"abcdef"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pt-BR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r="01234", s="abcdef"</a:t>
            </a:r>
            <a:endParaRPr lang="pt-BR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r.insert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(2, s, 2);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r="01cdef234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800" dirty="0" smtClean="0"/>
          </a:p>
          <a:p>
            <a:pPr>
              <a:spcBef>
                <a:spcPts val="0"/>
              </a:spcBef>
            </a:pPr>
            <a:r>
              <a:rPr lang="zh-CN" altLang="en-US" sz="1800" dirty="0" smtClean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insert(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p,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n);</a:t>
            </a:r>
            <a:endParaRPr lang="en-US" altLang="zh-CN" sz="1800" dirty="0"/>
          </a:p>
          <a:p>
            <a:pPr lvl="1">
              <a:spcBef>
                <a:spcPts val="0"/>
              </a:spcBef>
            </a:pPr>
            <a:r>
              <a:rPr lang="zh-CN" altLang="en-US" sz="1800" dirty="0"/>
              <a:t>在当前字符串下标</a:t>
            </a:r>
            <a:r>
              <a:rPr lang="en-US" altLang="zh-CN" sz="1800" dirty="0"/>
              <a:t>p</a:t>
            </a:r>
            <a:r>
              <a:rPr lang="zh-CN" altLang="en-US" sz="1800" dirty="0"/>
              <a:t>之前插入字符序列</a:t>
            </a:r>
            <a:r>
              <a:rPr lang="en-US" altLang="zh-CN" sz="1800" dirty="0"/>
              <a:t>s[</a:t>
            </a:r>
            <a:r>
              <a:rPr lang="en-US" altLang="zh-CN" sz="1800" dirty="0" err="1"/>
              <a:t>sp</a:t>
            </a:r>
            <a:r>
              <a:rPr lang="en-US" altLang="zh-CN" sz="1800" dirty="0"/>
              <a:t>]…</a:t>
            </a:r>
            <a:r>
              <a:rPr lang="en-US" altLang="zh-CN" sz="1800" dirty="0" smtClean="0"/>
              <a:t>s[sp+n-1</a:t>
            </a:r>
            <a:r>
              <a:rPr lang="en-US" altLang="zh-CN" sz="1800" dirty="0"/>
              <a:t>]</a:t>
            </a:r>
            <a:r>
              <a:rPr lang="zh-CN" altLang="en-US" sz="1800" dirty="0" smtClean="0"/>
              <a:t>。要求</a:t>
            </a:r>
            <a:r>
              <a:rPr lang="en-US" altLang="zh-CN" sz="1800" dirty="0"/>
              <a:t>: 0≤p≤size</a:t>
            </a:r>
            <a:r>
              <a:rPr lang="en-US" altLang="zh-CN" sz="1800" dirty="0" smtClean="0"/>
              <a:t>()</a:t>
            </a:r>
            <a:r>
              <a:rPr lang="zh-CN" altLang="en-US" sz="1800" dirty="0"/>
              <a:t>并且</a:t>
            </a:r>
            <a:r>
              <a:rPr lang="en-US" altLang="zh-CN" sz="1800" dirty="0" smtClean="0"/>
              <a:t>0</a:t>
            </a:r>
            <a:r>
              <a:rPr lang="en-US" altLang="zh-CN" sz="1800" dirty="0"/>
              <a:t>≤sp≤s.size</a:t>
            </a:r>
            <a:r>
              <a:rPr lang="en-US" altLang="zh-CN" sz="1800" dirty="0" smtClean="0"/>
              <a:t>()-</a:t>
            </a:r>
            <a:r>
              <a:rPr lang="en-US" altLang="zh-CN" sz="1800" dirty="0"/>
              <a:t>1</a:t>
            </a:r>
            <a:r>
              <a:rPr lang="zh-CN" altLang="en-US" sz="1800" dirty="0"/>
              <a:t>并且</a:t>
            </a:r>
            <a:r>
              <a:rPr lang="en-US" altLang="zh-CN" sz="1800" dirty="0" err="1"/>
              <a:t>s.size</a:t>
            </a:r>
            <a:r>
              <a:rPr lang="en-US" altLang="zh-CN" sz="1800" dirty="0" smtClean="0"/>
              <a:t>()&gt;0</a:t>
            </a:r>
            <a:r>
              <a:rPr lang="zh-CN" altLang="en-US" sz="1800" dirty="0"/>
              <a:t>并且</a:t>
            </a:r>
            <a:r>
              <a:rPr lang="en-US" altLang="zh-CN" sz="1800" dirty="0"/>
              <a:t>n≥0</a:t>
            </a:r>
            <a:r>
              <a:rPr lang="zh-CN" altLang="en-US" sz="1800" dirty="0" smtClean="0"/>
              <a:t>并且</a:t>
            </a:r>
            <a:r>
              <a:rPr lang="en-US" altLang="zh-CN" sz="1800" dirty="0"/>
              <a:t>0</a:t>
            </a:r>
            <a:r>
              <a:rPr lang="en-US" altLang="zh-CN" sz="1800"/>
              <a:t>≤</a:t>
            </a:r>
            <a:r>
              <a:rPr lang="en-US" altLang="zh-CN" sz="1800" smtClean="0"/>
              <a:t>sp+n-1≤</a:t>
            </a:r>
            <a:r>
              <a:rPr lang="en-US" altLang="zh-CN" sz="1800" dirty="0"/>
              <a:t>s.size</a:t>
            </a:r>
            <a:r>
              <a:rPr lang="en-US" altLang="zh-CN" sz="1800" dirty="0" smtClean="0"/>
              <a:t>()-1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pPr lvl="1">
              <a:spcBef>
                <a:spcPts val="0"/>
              </a:spcBef>
            </a:pPr>
            <a:r>
              <a:rPr lang="zh-CN" altLang="en-US" sz="1800" dirty="0" smtClean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pt-BR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r(</a:t>
            </a:r>
            <a:r>
              <a:rPr lang="pt-B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"01234"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s(</a:t>
            </a:r>
            <a:r>
              <a:rPr lang="pt-B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"abcdef"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pt-BR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r="01234", s="abcdef"</a:t>
            </a:r>
            <a:endParaRPr lang="pt-BR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r.insert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(2, s, 2, 3);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r="01cde234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860397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80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/>
              <a:t>讲   </a:t>
            </a:r>
            <a:r>
              <a:rPr lang="zh-CN" altLang="en-US" dirty="0" smtClean="0"/>
              <a:t>字符串</a:t>
            </a:r>
            <a:r>
              <a:rPr lang="zh-CN" altLang="en-US" dirty="0"/>
              <a:t>处理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1" y="3457576"/>
            <a:ext cx="9134475" cy="2667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5200" dirty="0" smtClean="0">
                <a:ea typeface="隶书" panose="02010509060101010101" pitchFamily="49" charset="-122"/>
              </a:rPr>
              <a:t>雍</a:t>
            </a:r>
            <a:r>
              <a:rPr lang="zh-CN" altLang="en-US" sz="5200" dirty="0">
                <a:ea typeface="隶书" panose="02010509060101010101" pitchFamily="49" charset="-122"/>
              </a:rPr>
              <a:t>俊</a:t>
            </a:r>
            <a:r>
              <a:rPr lang="zh-CN" altLang="en-US" sz="5200" dirty="0" smtClean="0">
                <a:ea typeface="隶书" panose="02010509060101010101" pitchFamily="49" charset="-122"/>
              </a:rPr>
              <a:t>海</a:t>
            </a:r>
            <a:r>
              <a:rPr lang="en-US" altLang="zh-CN" sz="4400" dirty="0">
                <a:ea typeface="隶书" panose="02010509060101010101" pitchFamily="49" charset="-122"/>
              </a:rPr>
              <a:t>(Jun-Hai Yong)</a:t>
            </a:r>
            <a:endParaRPr lang="en-US" altLang="zh-CN" sz="5200" dirty="0">
              <a:ea typeface="隶书" panose="020105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隶书" panose="02010509060101010101" pitchFamily="49" charset="-122"/>
              </a:rPr>
              <a:t>清华大学软件学院</a:t>
            </a:r>
            <a:endParaRPr lang="en-US" altLang="zh-CN" dirty="0">
              <a:ea typeface="隶书" panose="020105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/>
              <a:t>School of Software, Tsinghua </a:t>
            </a:r>
            <a:r>
              <a:rPr lang="en-US" altLang="zh-CN" dirty="0" smtClean="0"/>
              <a:t>University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9388-81BB-4A74-B681-E7E20837CEC4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6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</a:t>
            </a:r>
            <a:r>
              <a:rPr lang="en-US" altLang="zh-CN" dirty="0"/>
              <a:t>insert: </a:t>
            </a:r>
            <a:r>
              <a:rPr lang="zh-CN" altLang="en-US" dirty="0" smtClean="0"/>
              <a:t>字符数组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函数</a:t>
            </a:r>
            <a:r>
              <a:rPr lang="en-US" altLang="zh-CN" dirty="0"/>
              <a:t>: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insert(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s);</a:t>
            </a:r>
            <a:endParaRPr lang="en-US" altLang="zh-CN" dirty="0"/>
          </a:p>
          <a:p>
            <a:pPr lvl="1"/>
            <a:r>
              <a:rPr lang="zh-CN" altLang="en-US" dirty="0"/>
              <a:t>在当前字符串下标</a:t>
            </a:r>
            <a:r>
              <a:rPr lang="en-US" altLang="zh-CN" dirty="0"/>
              <a:t>p</a:t>
            </a:r>
            <a:r>
              <a:rPr lang="zh-CN" altLang="en-US" dirty="0"/>
              <a:t>之前插入字符串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，要求</a:t>
            </a:r>
            <a:r>
              <a:rPr lang="en-US" altLang="zh-CN" dirty="0"/>
              <a:t>: 0≤p≤size( 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/>
              <a:t>示例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720000" indent="0">
              <a:buNone/>
            </a:pP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s="01234"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20000" indent="0">
              <a:buNone/>
            </a:pP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s.insert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(2,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"ab"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s="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01ab234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r>
              <a:rPr lang="en-US" altLang="zh-CN" dirty="0"/>
              <a:t>: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insert(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s,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n);</a:t>
            </a:r>
            <a:endParaRPr lang="en-US" altLang="zh-CN" dirty="0"/>
          </a:p>
          <a:p>
            <a:pPr lvl="1"/>
            <a:r>
              <a:rPr lang="zh-CN" altLang="en-US" dirty="0"/>
              <a:t>在当前字符串下标</a:t>
            </a:r>
            <a:r>
              <a:rPr lang="en-US" altLang="zh-CN" dirty="0"/>
              <a:t>p</a:t>
            </a:r>
            <a:r>
              <a:rPr lang="zh-CN" altLang="en-US" dirty="0"/>
              <a:t>之前插入字符串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个字符。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要求</a:t>
            </a:r>
            <a:r>
              <a:rPr lang="en-US" altLang="zh-CN" dirty="0"/>
              <a:t>: 0≤p≤size( </a:t>
            </a:r>
            <a:r>
              <a:rPr lang="en-US" altLang="zh-CN" dirty="0" smtClean="0"/>
              <a:t>)</a:t>
            </a:r>
            <a:r>
              <a:rPr lang="zh-CN" altLang="en-US" dirty="0" smtClean="0"/>
              <a:t>并且</a:t>
            </a:r>
            <a:r>
              <a:rPr lang="en-US" altLang="zh-CN" dirty="0"/>
              <a:t>0≤n≤(s</a:t>
            </a:r>
            <a:r>
              <a:rPr lang="zh-CN" altLang="en-US" dirty="0"/>
              <a:t>的长度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/>
              <a:t>示例</a:t>
            </a:r>
            <a:r>
              <a:rPr lang="en-US" altLang="zh-CN" dirty="0"/>
              <a:t>:</a:t>
            </a:r>
          </a:p>
          <a:p>
            <a:pPr marL="720000" indent="0">
              <a:buNone/>
            </a:pP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s="01234"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20000" indent="0">
              <a:buNone/>
            </a:pP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s.insert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(2,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abcdef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3);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s="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01abc234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88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</a:t>
            </a:r>
            <a:r>
              <a:rPr lang="en-US" altLang="zh-CN" dirty="0"/>
              <a:t>insert: </a:t>
            </a:r>
            <a:r>
              <a:rPr lang="zh-CN" altLang="en-US" dirty="0" smtClean="0"/>
              <a:t>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函数</a:t>
            </a:r>
            <a:r>
              <a:rPr lang="en-US" altLang="zh-CN" sz="2400" dirty="0"/>
              <a:t>: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insert(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p,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n,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c);</a:t>
            </a:r>
            <a:endParaRPr lang="en-US" altLang="zh-CN" sz="2400" dirty="0"/>
          </a:p>
          <a:p>
            <a:pPr lvl="1"/>
            <a:r>
              <a:rPr lang="zh-CN" altLang="en-US" sz="2000" dirty="0"/>
              <a:t>在当前字符串下标</a:t>
            </a:r>
            <a:r>
              <a:rPr lang="en-US" altLang="zh-CN" sz="2000" dirty="0"/>
              <a:t>p</a:t>
            </a:r>
            <a:r>
              <a:rPr lang="zh-CN" altLang="en-US" sz="2000" dirty="0"/>
              <a:t>之前</a:t>
            </a:r>
            <a:r>
              <a:rPr lang="zh-CN" altLang="en-US" sz="2000" dirty="0" smtClean="0"/>
              <a:t>插入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个字符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lvl="1"/>
            <a:r>
              <a:rPr lang="zh-CN" altLang="en-US" sz="2000" dirty="0"/>
              <a:t>要求</a:t>
            </a:r>
            <a:r>
              <a:rPr lang="en-US" altLang="zh-CN" sz="2000" dirty="0"/>
              <a:t>: 0≤p≤size( )</a:t>
            </a:r>
            <a:r>
              <a:rPr lang="zh-CN" altLang="en-US" sz="2000" dirty="0"/>
              <a:t>并且</a:t>
            </a:r>
            <a:r>
              <a:rPr lang="en-US" altLang="zh-CN" sz="2000" dirty="0"/>
              <a:t>n≥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示例</a:t>
            </a:r>
            <a:r>
              <a:rPr lang="en-US" altLang="zh-CN" sz="2000" dirty="0"/>
              <a:t>:</a:t>
            </a:r>
          </a:p>
          <a:p>
            <a:pPr marL="1080000" indent="0"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"01234"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s="01234"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spcBef>
                <a:spcPts val="600"/>
              </a:spcBef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s.insert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(2, 3, 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s="01aaa234</a:t>
            </a:r>
            <a:r>
              <a:rPr lang="en-US" altLang="zh-CN" sz="24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2400" dirty="0" smtClean="0"/>
          </a:p>
          <a:p>
            <a:r>
              <a:rPr lang="zh-CN" altLang="en-US" sz="2400" dirty="0" smtClean="0"/>
              <a:t>函数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 insert(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const_iterator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p,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c);</a:t>
            </a:r>
            <a:endParaRPr lang="en-US" altLang="zh-CN" sz="2400" dirty="0"/>
          </a:p>
          <a:p>
            <a:pPr lvl="1"/>
            <a:r>
              <a:rPr lang="zh-CN" altLang="en-US" sz="2000" dirty="0"/>
              <a:t>在当前</a:t>
            </a:r>
            <a:r>
              <a:rPr lang="zh-CN" altLang="en-US" sz="2000" dirty="0" smtClean="0"/>
              <a:t>字符串的迭代器</a:t>
            </a:r>
            <a:r>
              <a:rPr lang="en-US" altLang="zh-CN" sz="2000" dirty="0" smtClean="0"/>
              <a:t>p</a:t>
            </a:r>
            <a:r>
              <a:rPr lang="zh-CN" altLang="en-US" sz="2000" dirty="0"/>
              <a:t>之前插入</a:t>
            </a:r>
            <a:r>
              <a:rPr lang="zh-CN" altLang="en-US" sz="2000" dirty="0" smtClean="0"/>
              <a:t>字符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lvl="1"/>
            <a:r>
              <a:rPr lang="zh-CN" altLang="en-US" sz="2000" dirty="0" smtClean="0"/>
              <a:t>示例</a:t>
            </a:r>
            <a:r>
              <a:rPr lang="en-US" altLang="zh-CN" sz="2000" dirty="0"/>
              <a:t>:</a:t>
            </a:r>
          </a:p>
          <a:p>
            <a:pPr marL="720000" indent="0"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"01234"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s="01234"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20000" indent="0">
              <a:spcBef>
                <a:spcPts val="600"/>
              </a:spcBef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s.insert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s.begin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), 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s="a01234"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</a:t>
            </a:r>
            <a:r>
              <a:rPr lang="en-US" altLang="zh-CN" dirty="0"/>
              <a:t>insert: </a:t>
            </a:r>
            <a:r>
              <a:rPr lang="zh-CN" altLang="en-US" dirty="0" smtClean="0"/>
              <a:t>迭代器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20" y="1457325"/>
            <a:ext cx="8787161" cy="4899026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 insert(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const_iterator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c);</a:t>
            </a:r>
            <a:endParaRPr lang="en-US" altLang="zh-CN" sz="1800" dirty="0"/>
          </a:p>
          <a:p>
            <a:pPr lvl="1"/>
            <a:r>
              <a:rPr lang="zh-CN" altLang="en-US" sz="1800" dirty="0"/>
              <a:t>在当前字符串的迭代器</a:t>
            </a:r>
            <a:r>
              <a:rPr lang="en-US" altLang="zh-CN" sz="1800" dirty="0"/>
              <a:t>p</a:t>
            </a:r>
            <a:r>
              <a:rPr lang="zh-CN" altLang="en-US" sz="1800" dirty="0"/>
              <a:t>之前</a:t>
            </a:r>
            <a:r>
              <a:rPr lang="zh-CN" altLang="en-US" sz="1800" dirty="0" smtClean="0"/>
              <a:t>插入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个字符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pPr lvl="1"/>
            <a:r>
              <a:rPr lang="zh-CN" altLang="en-US" sz="1800" dirty="0" smtClean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s="01234"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s.insert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s.end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), 3,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s="01234aaa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800" dirty="0" smtClean="0"/>
          </a:p>
          <a:p>
            <a:r>
              <a:rPr lang="zh-CN" altLang="en-US" sz="1800" dirty="0" smtClean="0"/>
              <a:t>函数</a:t>
            </a:r>
            <a:r>
              <a:rPr lang="en-US" altLang="zh-CN" sz="1800" dirty="0"/>
              <a:t>: 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InputIterator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 insert(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const_iterator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p,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InputIterator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first,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InputIterator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last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在</a:t>
            </a:r>
            <a:r>
              <a:rPr lang="zh-CN" altLang="en-US" sz="1800" dirty="0"/>
              <a:t>当前字符串的迭代器</a:t>
            </a:r>
            <a:r>
              <a:rPr lang="en-US" altLang="zh-CN" sz="1800" dirty="0"/>
              <a:t>p</a:t>
            </a:r>
            <a:r>
              <a:rPr lang="zh-CN" altLang="en-US" sz="1800" dirty="0"/>
              <a:t>之前插入从迭代器</a:t>
            </a:r>
            <a:r>
              <a:rPr lang="en-US" altLang="zh-CN" sz="1800" dirty="0"/>
              <a:t>first</a:t>
            </a:r>
            <a:r>
              <a:rPr lang="zh-CN" altLang="en-US" sz="1800" dirty="0"/>
              <a:t>到</a:t>
            </a:r>
            <a:r>
              <a:rPr lang="en-US" altLang="zh-CN" sz="1800" dirty="0"/>
              <a:t>(last-1)</a:t>
            </a:r>
            <a:r>
              <a:rPr lang="zh-CN" altLang="en-US" sz="1800" dirty="0"/>
              <a:t>对应的字符</a:t>
            </a:r>
            <a:r>
              <a:rPr lang="zh-CN" altLang="en-US" sz="1800" dirty="0" smtClean="0"/>
              <a:t>序列。</a:t>
            </a:r>
            <a:endParaRPr lang="zh-CN" altLang="en-US" sz="1800" dirty="0"/>
          </a:p>
          <a:p>
            <a:pPr lvl="1"/>
            <a:r>
              <a:rPr lang="zh-CN" altLang="en-US" sz="1800" dirty="0" smtClean="0"/>
              <a:t>示例</a:t>
            </a:r>
            <a:r>
              <a:rPr lang="en-US" altLang="zh-CN" sz="1800" dirty="0"/>
              <a:t>:</a:t>
            </a:r>
          </a:p>
          <a:p>
            <a:pPr marL="720000" indent="0">
              <a:buNone/>
            </a:pPr>
            <a:r>
              <a:rPr lang="pt-BR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r(</a:t>
            </a:r>
            <a:r>
              <a:rPr lang="pt-B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"01234"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s(</a:t>
            </a:r>
            <a:r>
              <a:rPr lang="pt-B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"abcde"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pt-BR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r="01234", s="abcde"</a:t>
            </a:r>
            <a:endParaRPr lang="pt-BR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20000" indent="0"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r.insert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r.begin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s.begin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s.end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r="bcd01234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5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erase(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0,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npos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1800" dirty="0"/>
          </a:p>
          <a:p>
            <a:pPr lvl="1"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 smtClean="0"/>
              <a:t>如果</a:t>
            </a:r>
            <a:r>
              <a:rPr lang="en-US" altLang="zh-CN" sz="1800" dirty="0"/>
              <a:t>(</a:t>
            </a:r>
            <a:r>
              <a:rPr lang="en-US" altLang="zh-CN" sz="1800" dirty="0" err="1"/>
              <a:t>n+p</a:t>
            </a:r>
            <a:r>
              <a:rPr lang="en-US" altLang="zh-CN" sz="1800" dirty="0" smtClean="0"/>
              <a:t>)≤size</a:t>
            </a:r>
            <a:r>
              <a:rPr lang="en-US" altLang="zh-CN" sz="1800" dirty="0"/>
              <a:t>( 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并且</a:t>
            </a:r>
            <a:r>
              <a:rPr lang="en-US" altLang="zh-CN" sz="1800" dirty="0"/>
              <a:t>n≥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，从</a:t>
            </a:r>
            <a:r>
              <a:rPr lang="zh-CN" altLang="en-US" sz="1800" dirty="0"/>
              <a:t>下标</a:t>
            </a:r>
            <a:r>
              <a:rPr lang="en-US" altLang="zh-CN" sz="1800" dirty="0"/>
              <a:t>p</a:t>
            </a:r>
            <a:r>
              <a:rPr lang="zh-CN" altLang="en-US" sz="1800" dirty="0" smtClean="0"/>
              <a:t>开始删除</a:t>
            </a:r>
            <a:r>
              <a:rPr lang="en-US" altLang="zh-CN" sz="1800" dirty="0" smtClean="0"/>
              <a:t>n</a:t>
            </a:r>
            <a:r>
              <a:rPr lang="zh-CN" altLang="en-US" sz="1800" dirty="0"/>
              <a:t>个字符。如果</a:t>
            </a:r>
            <a:r>
              <a:rPr lang="en-US" altLang="zh-CN" sz="1800" dirty="0"/>
              <a:t>(</a:t>
            </a:r>
            <a:r>
              <a:rPr lang="en-US" altLang="zh-CN" sz="1800" dirty="0" err="1"/>
              <a:t>n+p</a:t>
            </a:r>
            <a:r>
              <a:rPr lang="en-US" altLang="zh-CN" sz="1800" dirty="0" smtClean="0"/>
              <a:t>)&gt;size</a:t>
            </a:r>
            <a:r>
              <a:rPr lang="en-US" altLang="zh-CN" sz="1800" dirty="0"/>
              <a:t>( 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或者</a:t>
            </a:r>
            <a:r>
              <a:rPr lang="en-US" altLang="zh-CN" sz="1800" dirty="0" smtClean="0"/>
              <a:t>n=</a:t>
            </a:r>
            <a:r>
              <a:rPr lang="en-US" altLang="zh-CN" sz="1800" dirty="0" err="1" smtClean="0"/>
              <a:t>npos</a:t>
            </a:r>
            <a:r>
              <a:rPr lang="zh-CN" altLang="en-US" sz="1800" dirty="0" smtClean="0"/>
              <a:t>，则删除下标为</a:t>
            </a:r>
            <a:r>
              <a:rPr lang="en-US" altLang="zh-CN" sz="1800" dirty="0" smtClean="0"/>
              <a:t>p</a:t>
            </a:r>
            <a:r>
              <a:rPr lang="zh-CN" altLang="en-US" sz="1800" dirty="0" smtClean="0"/>
              <a:t>以及后续的</a:t>
            </a:r>
            <a:r>
              <a:rPr lang="zh-CN" altLang="en-US" sz="1800" dirty="0"/>
              <a:t>所有</a:t>
            </a:r>
            <a:r>
              <a:rPr lang="zh-CN" altLang="en-US" sz="1800" dirty="0" smtClean="0"/>
              <a:t>字符。</a:t>
            </a:r>
            <a:endParaRPr lang="zh-CN" altLang="en-US" sz="1800" dirty="0"/>
          </a:p>
          <a:p>
            <a:pPr lvl="1"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/>
              <a:t>要求</a:t>
            </a:r>
            <a:r>
              <a:rPr lang="en-US" altLang="zh-CN" sz="1800" dirty="0"/>
              <a:t>: 0≤p≤size( )</a:t>
            </a:r>
            <a:r>
              <a:rPr lang="zh-CN" altLang="en-US" sz="1800" dirty="0" smtClean="0"/>
              <a:t>并且</a:t>
            </a:r>
            <a:r>
              <a:rPr lang="en-US" altLang="zh-CN" sz="1800" dirty="0" smtClean="0"/>
              <a:t>(n</a:t>
            </a:r>
            <a:r>
              <a:rPr lang="en-US" altLang="zh-CN" sz="1800" dirty="0"/>
              <a:t>≥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或者</a:t>
            </a:r>
            <a:r>
              <a:rPr lang="en-US" altLang="zh-CN" sz="1800" dirty="0" smtClean="0"/>
              <a:t>n=</a:t>
            </a:r>
            <a:r>
              <a:rPr lang="en-US" altLang="zh-CN" sz="1800" dirty="0" err="1" smtClean="0"/>
              <a:t>npos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pPr lvl="1"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 smtClean="0"/>
              <a:t>:</a:t>
            </a:r>
          </a:p>
          <a:p>
            <a:pPr marL="108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"0123456"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s="0123456"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s.erase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(5);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s="01234"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s.erase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(2, 1);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s="0134"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s.erase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=""</a:t>
            </a:r>
            <a:endParaRPr lang="en-US" altLang="zh-CN" sz="1800" dirty="0" smtClean="0"/>
          </a:p>
          <a:p>
            <a:pPr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 smtClean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 erase(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const_iterator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p);</a:t>
            </a:r>
            <a:endParaRPr lang="en-US" altLang="zh-CN" sz="1800" dirty="0"/>
          </a:p>
          <a:p>
            <a:pPr lvl="1"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 smtClean="0"/>
              <a:t>删除位于迭代器</a:t>
            </a:r>
            <a:r>
              <a:rPr lang="en-US" altLang="zh-CN" sz="1800" dirty="0" smtClean="0"/>
              <a:t>p</a:t>
            </a:r>
            <a:r>
              <a:rPr lang="zh-CN" altLang="en-US" sz="1800" dirty="0" smtClean="0"/>
              <a:t>处的字符。</a:t>
            </a:r>
            <a:endParaRPr lang="en-US" altLang="zh-CN" sz="1800" dirty="0" smtClean="0"/>
          </a:p>
          <a:p>
            <a:pPr lvl="1"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 smtClean="0"/>
              <a:t>返回</a:t>
            </a:r>
            <a:r>
              <a:rPr lang="en-US" altLang="zh-CN" sz="1800" dirty="0" smtClean="0"/>
              <a:t>:</a:t>
            </a:r>
            <a:r>
              <a:rPr lang="zh-CN" altLang="en-US" sz="1800" dirty="0"/>
              <a:t>迭代器</a:t>
            </a:r>
            <a:r>
              <a:rPr lang="en-US" altLang="zh-CN" sz="1800" dirty="0" smtClean="0"/>
              <a:t>p</a:t>
            </a:r>
            <a:r>
              <a:rPr lang="zh-CN" altLang="en-US" sz="1800" dirty="0" smtClean="0"/>
              <a:t>的下一个迭代器</a:t>
            </a:r>
            <a:endParaRPr lang="zh-CN" altLang="en-US" sz="1800" dirty="0"/>
          </a:p>
          <a:p>
            <a:pPr lvl="1"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 smtClean="0"/>
              <a:t>示例</a:t>
            </a:r>
            <a:r>
              <a:rPr lang="en-US" altLang="zh-CN" sz="1800" dirty="0"/>
              <a:t>:</a:t>
            </a:r>
          </a:p>
          <a:p>
            <a:pPr marL="72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"0123456"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s="0123456"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2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r=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s.erase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s.end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2);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s="012346"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2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"*r="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输出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*r=6↙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2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s.erase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s.begin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s="12346"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2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"*r="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输出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*r=1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↙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0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 erase(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const_iterator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first,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const_iterator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last);</a:t>
            </a:r>
            <a:endParaRPr lang="en-US" altLang="zh-CN" sz="1800" dirty="0"/>
          </a:p>
          <a:p>
            <a:pPr lvl="1">
              <a:spcBef>
                <a:spcPts val="300"/>
              </a:spcBef>
            </a:pPr>
            <a:r>
              <a:rPr lang="zh-CN" altLang="en-US" sz="1800" dirty="0" smtClean="0"/>
              <a:t>删除从</a:t>
            </a:r>
            <a:r>
              <a:rPr lang="en-US" altLang="zh-CN" sz="1800" dirty="0" smtClean="0"/>
              <a:t>first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(last-1)</a:t>
            </a:r>
            <a:r>
              <a:rPr lang="zh-CN" altLang="en-US" sz="1800" dirty="0" smtClean="0"/>
              <a:t>的字符。</a:t>
            </a:r>
            <a:endParaRPr lang="en-US" altLang="zh-CN" sz="1800" dirty="0" smtClean="0"/>
          </a:p>
          <a:p>
            <a:pPr lvl="1">
              <a:spcBef>
                <a:spcPts val="300"/>
              </a:spcBef>
            </a:pPr>
            <a:r>
              <a:rPr lang="zh-CN" altLang="en-US" sz="1800" dirty="0" smtClean="0"/>
              <a:t>返回</a:t>
            </a:r>
            <a:r>
              <a:rPr lang="en-US" altLang="zh-CN" sz="1800" dirty="0" smtClean="0"/>
              <a:t>: last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pPr lvl="1">
              <a:spcBef>
                <a:spcPts val="300"/>
              </a:spcBef>
            </a:pPr>
            <a:r>
              <a:rPr lang="zh-CN" altLang="en-US" sz="1800" dirty="0" smtClean="0"/>
              <a:t>示例</a:t>
            </a:r>
            <a:r>
              <a:rPr lang="en-US" altLang="zh-CN" sz="1800" dirty="0"/>
              <a:t>:</a:t>
            </a:r>
          </a:p>
          <a:p>
            <a:pPr marL="180000" indent="0">
              <a:spcBef>
                <a:spcPts val="30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"0123456"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s="0123456"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80000" indent="0">
              <a:spcBef>
                <a:spcPts val="30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r=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s.erase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s.end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s.end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());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s="01234"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80000" indent="0">
              <a:spcBef>
                <a:spcPts val="30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180000" indent="0">
              <a:spcBef>
                <a:spcPts val="30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"*r="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输出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*r=4↙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80000" indent="0">
              <a:spcBef>
                <a:spcPts val="30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s.erase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s.begin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s.begin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2);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s="234"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80000" indent="0">
              <a:spcBef>
                <a:spcPts val="30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"*r="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输出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*r=2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↙</a:t>
            </a:r>
            <a:endParaRPr lang="en-US" altLang="zh-CN" sz="1800" dirty="0" smtClean="0"/>
          </a:p>
          <a:p>
            <a:pPr>
              <a:spcBef>
                <a:spcPts val="300"/>
              </a:spcBef>
            </a:pPr>
            <a:r>
              <a:rPr lang="zh-CN" altLang="en-US" sz="1800" dirty="0" smtClean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pop_back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);</a:t>
            </a:r>
            <a:endParaRPr lang="en-US" altLang="zh-CN" sz="1800" dirty="0"/>
          </a:p>
          <a:p>
            <a:pPr lvl="1">
              <a:spcBef>
                <a:spcPts val="300"/>
              </a:spcBef>
            </a:pPr>
            <a:r>
              <a:rPr lang="zh-CN" altLang="en-US" sz="1800" dirty="0" smtClean="0"/>
              <a:t>删除最后一个字符，要求</a:t>
            </a:r>
            <a:r>
              <a:rPr lang="en-US" altLang="zh-CN" sz="1800" dirty="0" smtClean="0"/>
              <a:t>: size( )&gt;0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pPr lvl="1">
              <a:spcBef>
                <a:spcPts val="30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spcBef>
                <a:spcPts val="30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s="01234"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spcBef>
                <a:spcPts val="30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s.pop_back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s="0123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19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7"/>
            <a:ext cx="9144000" cy="1113694"/>
          </a:xfrm>
        </p:spPr>
        <p:txBody>
          <a:bodyPr/>
          <a:lstStyle/>
          <a:p>
            <a:r>
              <a:rPr lang="zh-CN" altLang="en-US" dirty="0" smtClean="0"/>
              <a:t>字符串替换</a:t>
            </a:r>
            <a:r>
              <a:rPr lang="en-US" altLang="zh-CN" dirty="0" smtClean="0"/>
              <a:t>: </a:t>
            </a:r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1248937"/>
            <a:ext cx="8220075" cy="5107414"/>
          </a:xfrm>
        </p:spPr>
        <p:txBody>
          <a:bodyPr>
            <a:noAutofit/>
          </a:bodyPr>
          <a:lstStyle/>
          <a:p>
            <a:pPr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replace(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n,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s);</a:t>
            </a:r>
            <a:endParaRPr lang="en-US" altLang="zh-CN" sz="1800" dirty="0"/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 smtClean="0"/>
              <a:t>将下标从</a:t>
            </a:r>
            <a:r>
              <a:rPr lang="en-US" altLang="zh-CN" sz="1800" dirty="0" smtClean="0"/>
              <a:t>p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(p+n-1)</a:t>
            </a:r>
            <a:r>
              <a:rPr lang="zh-CN" altLang="en-US" sz="1800" dirty="0" smtClean="0"/>
              <a:t>的字符替换为字符串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 smtClean="0"/>
              <a:t>要求</a:t>
            </a:r>
            <a:r>
              <a:rPr lang="en-US" altLang="zh-CN" sz="1800" dirty="0"/>
              <a:t>: 0≤p≤size</a:t>
            </a:r>
            <a:r>
              <a:rPr lang="en-US" altLang="zh-CN" sz="1800" dirty="0" smtClean="0"/>
              <a:t>( )-</a:t>
            </a:r>
            <a:r>
              <a:rPr lang="en-US" altLang="zh-CN" sz="1800" dirty="0"/>
              <a:t>1</a:t>
            </a:r>
            <a:r>
              <a:rPr lang="zh-CN" altLang="en-US" sz="1800" dirty="0"/>
              <a:t>并且</a:t>
            </a:r>
            <a:r>
              <a:rPr lang="en-US" altLang="zh-CN" sz="1800" dirty="0"/>
              <a:t>n≥0</a:t>
            </a:r>
            <a:r>
              <a:rPr lang="zh-CN" altLang="en-US" sz="1800" dirty="0" smtClean="0"/>
              <a:t>并且</a:t>
            </a:r>
            <a:r>
              <a:rPr lang="en-US" altLang="zh-CN" sz="1800" dirty="0" smtClean="0"/>
              <a:t>p+n-1</a:t>
            </a:r>
            <a:r>
              <a:rPr lang="en-US" altLang="zh-CN" sz="1800" dirty="0"/>
              <a:t>≤size</a:t>
            </a:r>
            <a:r>
              <a:rPr lang="en-US" altLang="zh-CN" sz="1800" dirty="0" smtClean="0"/>
              <a:t>( )-1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pt-BR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r(</a:t>
            </a:r>
            <a:r>
              <a:rPr lang="pt-B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"01234"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s(</a:t>
            </a:r>
            <a:r>
              <a:rPr lang="pt-B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"abcd"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pt-BR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r="01234", s="abcd"</a:t>
            </a:r>
            <a:endParaRPr lang="pt-BR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r.replace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(2, 1, s);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r="01abcd34"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 smtClean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replace(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n,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1800" dirty="0"/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将下标从</a:t>
            </a:r>
            <a:r>
              <a:rPr lang="en-US" altLang="zh-CN" sz="1800" dirty="0" smtClean="0"/>
              <a:t>p</a:t>
            </a:r>
            <a:r>
              <a:rPr lang="zh-CN" altLang="en-US" sz="1800" dirty="0" smtClean="0"/>
              <a:t>到</a:t>
            </a:r>
            <a:r>
              <a:rPr lang="en-US" altLang="zh-CN" sz="1800" dirty="0"/>
              <a:t>(p+n-1)</a:t>
            </a:r>
            <a:r>
              <a:rPr lang="zh-CN" altLang="en-US" sz="1800" dirty="0"/>
              <a:t>的字符替换为</a:t>
            </a:r>
            <a:r>
              <a:rPr lang="zh-CN" altLang="en-US" sz="1800" dirty="0" smtClean="0"/>
              <a:t>字符序列</a:t>
            </a:r>
            <a:r>
              <a:rPr lang="en-US" altLang="zh-CN" sz="1800" dirty="0" smtClean="0"/>
              <a:t>s[</a:t>
            </a:r>
            <a:r>
              <a:rPr lang="en-US" altLang="zh-CN" sz="1800" dirty="0" err="1" smtClean="0"/>
              <a:t>ps</a:t>
            </a:r>
            <a:r>
              <a:rPr lang="en-US" altLang="zh-CN" sz="1800" dirty="0" smtClean="0"/>
              <a:t>]..s[</a:t>
            </a:r>
            <a:r>
              <a:rPr lang="en-US" altLang="zh-CN" sz="1800" dirty="0" err="1" smtClean="0"/>
              <a:t>s.size</a:t>
            </a:r>
            <a:r>
              <a:rPr lang="en-US" altLang="zh-CN" sz="1800" dirty="0" smtClean="0"/>
              <a:t>( )-1]</a:t>
            </a:r>
            <a:r>
              <a:rPr lang="zh-CN" altLang="en-US" sz="1800" dirty="0" smtClean="0"/>
              <a:t>。</a:t>
            </a:r>
            <a:endParaRPr lang="en-US" altLang="zh-CN" sz="1800" dirty="0"/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要求</a:t>
            </a:r>
            <a:r>
              <a:rPr lang="en-US" altLang="zh-CN" sz="1800" dirty="0"/>
              <a:t>: 0≤p≤size( )-1</a:t>
            </a:r>
            <a:r>
              <a:rPr lang="zh-CN" altLang="en-US" sz="1800" dirty="0"/>
              <a:t>并且</a:t>
            </a:r>
            <a:r>
              <a:rPr lang="en-US" altLang="zh-CN" sz="1800" dirty="0"/>
              <a:t>n≥0</a:t>
            </a:r>
            <a:r>
              <a:rPr lang="zh-CN" altLang="en-US" sz="1800" dirty="0" smtClean="0"/>
              <a:t>并且</a:t>
            </a:r>
            <a:r>
              <a:rPr lang="en-US" altLang="zh-CN" sz="1800" dirty="0" smtClean="0"/>
              <a:t>p+n-1</a:t>
            </a:r>
            <a:r>
              <a:rPr lang="en-US" altLang="zh-CN" sz="1800" dirty="0"/>
              <a:t>≤size( )-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并且</a:t>
            </a:r>
            <a:r>
              <a:rPr lang="en-US" altLang="zh-CN" sz="1800" dirty="0"/>
              <a:t>0≤</a:t>
            </a:r>
            <a:r>
              <a:rPr lang="en-US" altLang="zh-CN" sz="1800" dirty="0" smtClean="0"/>
              <a:t>ps≤s.size</a:t>
            </a:r>
            <a:r>
              <a:rPr lang="en-US" altLang="zh-CN" sz="1800" dirty="0"/>
              <a:t>( )-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 smtClean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pt-BR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r(</a:t>
            </a:r>
            <a:r>
              <a:rPr lang="pt-B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"01234"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s(</a:t>
            </a:r>
            <a:r>
              <a:rPr lang="pt-B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"abcd"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pt-BR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r="01234", s="abcd"</a:t>
            </a:r>
            <a:endParaRPr lang="pt-BR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r.replace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(2, 1, s, 2);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r="01cd34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800" dirty="0" smtClean="0"/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 smtClean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replace(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n,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ns);</a:t>
            </a:r>
            <a:endParaRPr lang="en-US" altLang="zh-CN" sz="1800" dirty="0"/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将下标从</a:t>
            </a:r>
            <a:r>
              <a:rPr lang="en-US" altLang="zh-CN" sz="1800" dirty="0" smtClean="0"/>
              <a:t>p</a:t>
            </a:r>
            <a:r>
              <a:rPr lang="zh-CN" altLang="en-US" sz="1800" dirty="0" smtClean="0"/>
              <a:t>到</a:t>
            </a:r>
            <a:r>
              <a:rPr lang="en-US" altLang="zh-CN" sz="1800" dirty="0"/>
              <a:t>(p+n-1)</a:t>
            </a:r>
            <a:r>
              <a:rPr lang="zh-CN" altLang="en-US" sz="1800" dirty="0"/>
              <a:t>的字符替换为字符序列</a:t>
            </a:r>
            <a:r>
              <a:rPr lang="en-US" altLang="zh-CN" sz="1800" dirty="0"/>
              <a:t>s[</a:t>
            </a:r>
            <a:r>
              <a:rPr lang="en-US" altLang="zh-CN" sz="1800" dirty="0" err="1"/>
              <a:t>ps</a:t>
            </a:r>
            <a:r>
              <a:rPr lang="en-US" altLang="zh-CN" sz="1800" dirty="0"/>
              <a:t>]..</a:t>
            </a:r>
            <a:r>
              <a:rPr lang="en-US" altLang="zh-CN" sz="1800" dirty="0" smtClean="0"/>
              <a:t>s[ps+ns-1</a:t>
            </a:r>
            <a:r>
              <a:rPr lang="en-US" altLang="zh-CN" sz="1800" dirty="0"/>
              <a:t>]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要求</a:t>
            </a:r>
            <a:r>
              <a:rPr lang="en-US" altLang="zh-CN" sz="1800" dirty="0"/>
              <a:t>: 0≤p≤size( )-1</a:t>
            </a:r>
            <a:r>
              <a:rPr lang="zh-CN" altLang="en-US" sz="1800" dirty="0"/>
              <a:t>并且</a:t>
            </a:r>
            <a:r>
              <a:rPr lang="en-US" altLang="zh-CN" sz="1800" dirty="0"/>
              <a:t>n≥0</a:t>
            </a:r>
            <a:r>
              <a:rPr lang="zh-CN" altLang="en-US" sz="1800" dirty="0" smtClean="0"/>
              <a:t>并且</a:t>
            </a:r>
            <a:r>
              <a:rPr lang="en-US" altLang="zh-CN" sz="1800" dirty="0" smtClean="0"/>
              <a:t>p+n-1</a:t>
            </a:r>
            <a:r>
              <a:rPr lang="en-US" altLang="zh-CN" sz="1800" dirty="0"/>
              <a:t>≤size( )-1</a:t>
            </a:r>
            <a:r>
              <a:rPr lang="zh-CN" altLang="en-US" sz="1800" dirty="0" smtClean="0"/>
              <a:t>并且</a:t>
            </a:r>
            <a:r>
              <a:rPr lang="en-US" altLang="zh-CN" sz="1800" dirty="0"/>
              <a:t>0≤</a:t>
            </a:r>
            <a:r>
              <a:rPr lang="en-US" altLang="zh-CN" sz="1800" dirty="0" smtClean="0"/>
              <a:t>ps≤s.size</a:t>
            </a:r>
            <a:r>
              <a:rPr lang="en-US" altLang="zh-CN" sz="1800" dirty="0"/>
              <a:t>( )-1</a:t>
            </a:r>
            <a:r>
              <a:rPr lang="zh-CN" altLang="en-US" sz="1800" dirty="0"/>
              <a:t>并且</a:t>
            </a:r>
            <a:r>
              <a:rPr lang="en-US" altLang="zh-CN" sz="1800" dirty="0" smtClean="0"/>
              <a:t>ns≥</a:t>
            </a:r>
            <a:r>
              <a:rPr lang="en-US" altLang="zh-CN" sz="1800" dirty="0"/>
              <a:t>0</a:t>
            </a:r>
            <a:r>
              <a:rPr lang="zh-CN" altLang="en-US" sz="1800" dirty="0"/>
              <a:t>并且</a:t>
            </a:r>
            <a:r>
              <a:rPr lang="en-US" altLang="zh-CN" sz="1800" dirty="0"/>
              <a:t>0≤</a:t>
            </a:r>
            <a:r>
              <a:rPr lang="en-US" altLang="zh-CN" sz="1800" dirty="0" smtClean="0"/>
              <a:t>ps+ns-1≤s.size</a:t>
            </a:r>
            <a:r>
              <a:rPr lang="en-US" altLang="zh-CN" sz="1800" dirty="0"/>
              <a:t>( )-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 smtClean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pt-BR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r(</a:t>
            </a:r>
            <a:r>
              <a:rPr lang="pt-B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"01234"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s(</a:t>
            </a:r>
            <a:r>
              <a:rPr lang="pt-B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"abcdef"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pt-BR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r="01234", s="abcdef"</a:t>
            </a:r>
            <a:endParaRPr lang="pt-BR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r.replace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(2, 1, s, 2, 3);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r="01cde34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zh-CN" altLang="en-US" sz="18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11687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4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字符串替换</a:t>
            </a:r>
            <a:r>
              <a:rPr lang="en-US" altLang="zh-CN" dirty="0"/>
              <a:t>: </a:t>
            </a:r>
            <a:r>
              <a:rPr lang="zh-CN" altLang="en-US" dirty="0" smtClean="0"/>
              <a:t>字符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1457325"/>
            <a:ext cx="8280593" cy="4899026"/>
          </a:xfrm>
        </p:spPr>
        <p:txBody>
          <a:bodyPr>
            <a:noAutofit/>
          </a:bodyPr>
          <a:lstStyle/>
          <a:p>
            <a:pPr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 smtClean="0"/>
              <a:t>: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replace(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n,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s);</a:t>
            </a:r>
            <a:endParaRPr lang="en-US" altLang="zh-CN" sz="1800" dirty="0"/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将下标从</a:t>
            </a:r>
            <a:r>
              <a:rPr lang="en-US" altLang="zh-CN" sz="1800" dirty="0" smtClean="0"/>
              <a:t>p</a:t>
            </a:r>
            <a:r>
              <a:rPr lang="zh-CN" altLang="en-US" sz="1800" dirty="0" smtClean="0"/>
              <a:t>到</a:t>
            </a:r>
            <a:r>
              <a:rPr lang="en-US" altLang="zh-CN" sz="1800" dirty="0"/>
              <a:t>(p+n-1)</a:t>
            </a:r>
            <a:r>
              <a:rPr lang="zh-CN" altLang="en-US" sz="1800" dirty="0"/>
              <a:t>的字符替换为</a:t>
            </a:r>
            <a:r>
              <a:rPr lang="zh-CN" altLang="en-US" sz="1800" dirty="0" smtClean="0"/>
              <a:t>字符串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要求</a:t>
            </a:r>
            <a:r>
              <a:rPr lang="en-US" altLang="zh-CN" sz="1800" dirty="0"/>
              <a:t>: 0≤p≤size( )-1</a:t>
            </a:r>
            <a:r>
              <a:rPr lang="zh-CN" altLang="en-US" sz="1800" dirty="0"/>
              <a:t>并且</a:t>
            </a:r>
            <a:r>
              <a:rPr lang="en-US" altLang="zh-CN" sz="1800" dirty="0"/>
              <a:t>n≥0</a:t>
            </a:r>
            <a:r>
              <a:rPr lang="zh-CN" altLang="en-US" sz="1800" dirty="0" smtClean="0"/>
              <a:t>并且</a:t>
            </a:r>
            <a:r>
              <a:rPr lang="en-US" altLang="zh-CN" sz="1800" dirty="0" smtClean="0"/>
              <a:t>p+n-1</a:t>
            </a:r>
            <a:r>
              <a:rPr lang="en-US" altLang="zh-CN" sz="1800" dirty="0"/>
              <a:t>≤size( )-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s="01234"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s.replace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(2, 1,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abcd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s="01abcd34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800" dirty="0" smtClean="0"/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 smtClean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replace(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n,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s,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ns);</a:t>
            </a:r>
            <a:endParaRPr lang="en-US" altLang="zh-CN" sz="1800" dirty="0"/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将下标从</a:t>
            </a:r>
            <a:r>
              <a:rPr lang="en-US" altLang="zh-CN" sz="1800" dirty="0" smtClean="0"/>
              <a:t>p</a:t>
            </a:r>
            <a:r>
              <a:rPr lang="zh-CN" altLang="en-US" sz="1800" dirty="0" smtClean="0"/>
              <a:t>到</a:t>
            </a:r>
            <a:r>
              <a:rPr lang="en-US" altLang="zh-CN" sz="1800" dirty="0"/>
              <a:t>(p+n-1)</a:t>
            </a:r>
            <a:r>
              <a:rPr lang="zh-CN" altLang="en-US" sz="1800" dirty="0"/>
              <a:t>的字符替换为</a:t>
            </a:r>
            <a:r>
              <a:rPr lang="zh-CN" altLang="en-US" sz="1800" dirty="0" smtClean="0"/>
              <a:t>字符串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的前</a:t>
            </a:r>
            <a:r>
              <a:rPr lang="en-US" altLang="zh-CN" sz="1800" dirty="0" smtClean="0"/>
              <a:t>ns</a:t>
            </a:r>
            <a:r>
              <a:rPr lang="zh-CN" altLang="en-US" sz="1800" dirty="0" smtClean="0"/>
              <a:t>个字符。</a:t>
            </a:r>
            <a:endParaRPr lang="zh-CN" altLang="en-US" sz="1800" dirty="0"/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要求</a:t>
            </a:r>
            <a:r>
              <a:rPr lang="en-US" altLang="zh-CN" sz="1800" dirty="0"/>
              <a:t>: 0≤p≤size( )-1</a:t>
            </a:r>
            <a:r>
              <a:rPr lang="zh-CN" altLang="en-US" sz="1800" dirty="0"/>
              <a:t>并且</a:t>
            </a:r>
            <a:r>
              <a:rPr lang="en-US" altLang="zh-CN" sz="1800" dirty="0"/>
              <a:t>n≥0</a:t>
            </a:r>
            <a:r>
              <a:rPr lang="zh-CN" altLang="en-US" sz="1800" dirty="0" smtClean="0"/>
              <a:t>并且</a:t>
            </a:r>
            <a:r>
              <a:rPr lang="en-US" altLang="zh-CN" sz="1800" dirty="0" smtClean="0"/>
              <a:t>p+n-1</a:t>
            </a:r>
            <a:r>
              <a:rPr lang="en-US" altLang="zh-CN" sz="1800" dirty="0"/>
              <a:t>≤size( )-1</a:t>
            </a:r>
            <a:r>
              <a:rPr lang="zh-CN" altLang="en-US" sz="1800" dirty="0"/>
              <a:t>并且</a:t>
            </a:r>
            <a:r>
              <a:rPr lang="en-US" altLang="zh-CN" sz="1800" dirty="0"/>
              <a:t>0</a:t>
            </a:r>
            <a:r>
              <a:rPr lang="en-US" altLang="zh-CN" sz="1800" dirty="0" smtClean="0"/>
              <a:t>≤ns≤(s</a:t>
            </a:r>
            <a:r>
              <a:rPr lang="zh-CN" altLang="en-US" sz="1800" dirty="0" smtClean="0"/>
              <a:t>的长度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s="01234"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s.replace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(2, 1,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abcd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3);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s="01abc34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800" dirty="0" smtClean="0"/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 smtClean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replace(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nc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c);</a:t>
            </a:r>
            <a:endParaRPr lang="en-US" altLang="zh-CN" sz="1800" dirty="0"/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将下标从</a:t>
            </a:r>
            <a:r>
              <a:rPr lang="en-US" altLang="zh-CN" sz="1800" dirty="0" smtClean="0"/>
              <a:t>p</a:t>
            </a:r>
            <a:r>
              <a:rPr lang="zh-CN" altLang="en-US" sz="1800" dirty="0" smtClean="0"/>
              <a:t>到</a:t>
            </a:r>
            <a:r>
              <a:rPr lang="en-US" altLang="zh-CN" sz="1800" dirty="0"/>
              <a:t>(p+n-1)</a:t>
            </a:r>
            <a:r>
              <a:rPr lang="zh-CN" altLang="en-US" sz="1800" dirty="0"/>
              <a:t>的字符替换</a:t>
            </a:r>
            <a:r>
              <a:rPr lang="zh-CN" altLang="en-US" sz="1800" dirty="0" smtClean="0"/>
              <a:t>为</a:t>
            </a:r>
            <a:r>
              <a:rPr lang="en-US" altLang="zh-CN" sz="1800" dirty="0" err="1" smtClean="0"/>
              <a:t>nc</a:t>
            </a:r>
            <a:r>
              <a:rPr lang="zh-CN" altLang="en-US" sz="1800" dirty="0" smtClean="0"/>
              <a:t>个字符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要求</a:t>
            </a:r>
            <a:r>
              <a:rPr lang="en-US" altLang="zh-CN" sz="1800" dirty="0"/>
              <a:t>: 0≤p≤size( )-1</a:t>
            </a:r>
            <a:r>
              <a:rPr lang="zh-CN" altLang="en-US" sz="1800" dirty="0"/>
              <a:t>并且</a:t>
            </a:r>
            <a:r>
              <a:rPr lang="en-US" altLang="zh-CN" sz="1800" dirty="0"/>
              <a:t>n≥0</a:t>
            </a:r>
            <a:r>
              <a:rPr lang="zh-CN" altLang="en-US" sz="1800" dirty="0" smtClean="0"/>
              <a:t>并且</a:t>
            </a:r>
            <a:r>
              <a:rPr lang="en-US" altLang="zh-CN" sz="1800" dirty="0" smtClean="0"/>
              <a:t>p+n-1</a:t>
            </a:r>
            <a:r>
              <a:rPr lang="en-US" altLang="zh-CN" sz="1800" dirty="0"/>
              <a:t>≤size( )-1</a:t>
            </a:r>
            <a:r>
              <a:rPr lang="zh-CN" altLang="en-US" sz="1800" dirty="0" smtClean="0"/>
              <a:t>并且</a:t>
            </a:r>
            <a:r>
              <a:rPr lang="en-US" altLang="zh-CN" sz="1800" dirty="0" smtClean="0"/>
              <a:t>nc≥0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s="01234"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s.replace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(2, 1, 3,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s="01aaa34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16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667656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字符串替换</a:t>
            </a:r>
            <a:r>
              <a:rPr lang="en-US" altLang="zh-CN" sz="2800" dirty="0"/>
              <a:t>: </a:t>
            </a:r>
            <a:r>
              <a:rPr lang="zh-CN" altLang="en-US" sz="2800" dirty="0" smtClean="0"/>
              <a:t>迭代器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799418"/>
            <a:ext cx="8220075" cy="5579078"/>
          </a:xfrm>
        </p:spPr>
        <p:txBody>
          <a:bodyPr>
            <a:noAutofit/>
          </a:bodyPr>
          <a:lstStyle/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replace(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const_iterator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const_iterator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s);</a:t>
            </a:r>
            <a:endParaRPr lang="en-US" altLang="zh-CN" sz="1800" dirty="0"/>
          </a:p>
          <a:p>
            <a:pPr lvl="1">
              <a:lnSpc>
                <a:spcPts val="1800"/>
              </a:lnSpc>
              <a:spcBef>
                <a:spcPts val="600"/>
              </a:spcBef>
            </a:pPr>
            <a:r>
              <a:rPr lang="zh-CN" altLang="en-US" sz="1800" dirty="0" smtClean="0"/>
              <a:t>将从迭代器</a:t>
            </a:r>
            <a:r>
              <a:rPr lang="en-US" altLang="zh-CN" sz="1800" dirty="0" err="1" smtClean="0"/>
              <a:t>ps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(pe-1)</a:t>
            </a:r>
            <a:r>
              <a:rPr lang="zh-CN" altLang="en-US" sz="1800" dirty="0" smtClean="0"/>
              <a:t>对应</a:t>
            </a:r>
            <a:r>
              <a:rPr lang="zh-CN" altLang="en-US" sz="1800" dirty="0"/>
              <a:t>的字符替换为</a:t>
            </a:r>
            <a:r>
              <a:rPr lang="zh-CN" altLang="en-US" sz="1800" dirty="0" smtClean="0"/>
              <a:t>字符串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pPr lvl="1">
              <a:lnSpc>
                <a:spcPts val="1800"/>
              </a:lnSpc>
              <a:spcBef>
                <a:spcPts val="600"/>
              </a:spcBef>
            </a:pPr>
            <a:r>
              <a:rPr lang="zh-CN" altLang="en-US" sz="1800" dirty="0" smtClean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lnSpc>
                <a:spcPts val="1800"/>
              </a:lnSpc>
              <a:spcBef>
                <a:spcPts val="600"/>
              </a:spcBef>
              <a:buNone/>
            </a:pPr>
            <a:r>
              <a:rPr lang="pt-BR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r(</a:t>
            </a:r>
            <a:r>
              <a:rPr lang="pt-B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"01234"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s(</a:t>
            </a:r>
            <a:r>
              <a:rPr lang="pt-B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"abcd"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pt-BR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r="01234", s="abcd"</a:t>
            </a:r>
            <a:endParaRPr lang="pt-BR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800"/>
              </a:lnSpc>
              <a:spcBef>
                <a:spcPts val="60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r.replace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r.begin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r.begin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1, s);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r="abcd1234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800" dirty="0" smtClean="0"/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zh-CN" altLang="en-US" sz="1800" dirty="0" smtClean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replace(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const_iterator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const_iterator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s);</a:t>
            </a:r>
            <a:endParaRPr lang="en-US" altLang="zh-CN" sz="1800" dirty="0"/>
          </a:p>
          <a:p>
            <a:pPr lvl="1">
              <a:lnSpc>
                <a:spcPts val="1800"/>
              </a:lnSpc>
              <a:spcBef>
                <a:spcPts val="600"/>
              </a:spcBef>
            </a:pPr>
            <a:r>
              <a:rPr lang="zh-CN" altLang="en-US" sz="1800" dirty="0" smtClean="0"/>
              <a:t>将从迭代器</a:t>
            </a:r>
            <a:r>
              <a:rPr lang="en-US" altLang="zh-CN" sz="1800" dirty="0" err="1" smtClean="0"/>
              <a:t>ps</a:t>
            </a:r>
            <a:r>
              <a:rPr lang="zh-CN" altLang="en-US" sz="1800" dirty="0" smtClean="0"/>
              <a:t>到</a:t>
            </a:r>
            <a:r>
              <a:rPr lang="en-US" altLang="zh-CN" sz="1800" dirty="0"/>
              <a:t>(pe-1)</a:t>
            </a:r>
            <a:r>
              <a:rPr lang="zh-CN" altLang="en-US" sz="1800" dirty="0" smtClean="0"/>
              <a:t>对应</a:t>
            </a:r>
            <a:r>
              <a:rPr lang="zh-CN" altLang="en-US" sz="1800" dirty="0"/>
              <a:t>的字符替换为</a:t>
            </a:r>
            <a:r>
              <a:rPr lang="zh-CN" altLang="en-US" sz="1800" dirty="0" smtClean="0"/>
              <a:t>字符串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pPr lvl="1">
              <a:lnSpc>
                <a:spcPts val="1800"/>
              </a:lnSpc>
              <a:spcBef>
                <a:spcPts val="600"/>
              </a:spcBef>
            </a:pPr>
            <a:r>
              <a:rPr lang="zh-CN" altLang="en-US" sz="1800" dirty="0" smtClean="0"/>
              <a:t>示例</a:t>
            </a:r>
            <a:r>
              <a:rPr lang="en-US" altLang="zh-CN" sz="1800" dirty="0"/>
              <a:t>:</a:t>
            </a:r>
          </a:p>
          <a:p>
            <a:pPr marL="360000" indent="0">
              <a:lnSpc>
                <a:spcPts val="1800"/>
              </a:lnSpc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s="01234"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60000" indent="0">
              <a:lnSpc>
                <a:spcPts val="1800"/>
              </a:lnSpc>
              <a:spcBef>
                <a:spcPts val="60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s.replace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s.begin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s.begin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1,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abcd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s="abcd1234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800" dirty="0" smtClean="0"/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zh-CN" altLang="en-US" sz="1800" dirty="0" smtClean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replace(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const_iterator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const_iterator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s,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n);</a:t>
            </a:r>
            <a:endParaRPr lang="en-US" altLang="zh-CN" sz="1800" dirty="0"/>
          </a:p>
          <a:p>
            <a:pPr lvl="1">
              <a:lnSpc>
                <a:spcPts val="1800"/>
              </a:lnSpc>
              <a:spcBef>
                <a:spcPts val="600"/>
              </a:spcBef>
            </a:pPr>
            <a:r>
              <a:rPr lang="zh-CN" altLang="en-US" sz="1800" dirty="0" smtClean="0"/>
              <a:t>将从迭代器</a:t>
            </a:r>
            <a:r>
              <a:rPr lang="en-US" altLang="zh-CN" sz="1800" dirty="0" err="1" smtClean="0"/>
              <a:t>ps</a:t>
            </a:r>
            <a:r>
              <a:rPr lang="zh-CN" altLang="en-US" sz="1800" dirty="0" smtClean="0"/>
              <a:t>到</a:t>
            </a:r>
            <a:r>
              <a:rPr lang="en-US" altLang="zh-CN" sz="1800" dirty="0"/>
              <a:t>(pe-1)</a:t>
            </a:r>
            <a:r>
              <a:rPr lang="zh-CN" altLang="en-US" sz="1800" dirty="0" smtClean="0"/>
              <a:t>对应</a:t>
            </a:r>
            <a:r>
              <a:rPr lang="zh-CN" altLang="en-US" sz="1800" dirty="0"/>
              <a:t>的字符替换为</a:t>
            </a:r>
            <a:r>
              <a:rPr lang="zh-CN" altLang="en-US" sz="1800" dirty="0" smtClean="0"/>
              <a:t>字符串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的前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个字符。</a:t>
            </a:r>
            <a:endParaRPr lang="zh-CN" altLang="en-US" sz="1800" dirty="0"/>
          </a:p>
          <a:p>
            <a:pPr lvl="1">
              <a:lnSpc>
                <a:spcPts val="1800"/>
              </a:lnSpc>
              <a:spcBef>
                <a:spcPts val="600"/>
              </a:spcBef>
            </a:pPr>
            <a:r>
              <a:rPr lang="zh-CN" altLang="en-US" sz="1800" dirty="0"/>
              <a:t>要求</a:t>
            </a:r>
            <a:r>
              <a:rPr lang="en-US" altLang="zh-CN" sz="1800" dirty="0"/>
              <a:t>: </a:t>
            </a:r>
            <a:r>
              <a:rPr lang="en-US" altLang="zh-CN" sz="1800" dirty="0" smtClean="0"/>
              <a:t>0≤n≤</a:t>
            </a:r>
            <a:r>
              <a:rPr lang="zh-CN" altLang="en-US" sz="1800" dirty="0" smtClean="0"/>
              <a:t>字符串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的长度。</a:t>
            </a:r>
            <a:endParaRPr lang="zh-CN" altLang="en-US" sz="1800" dirty="0"/>
          </a:p>
          <a:p>
            <a:pPr lvl="1">
              <a:lnSpc>
                <a:spcPts val="1800"/>
              </a:lnSpc>
              <a:spcBef>
                <a:spcPts val="60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360000" indent="0">
              <a:lnSpc>
                <a:spcPts val="1800"/>
              </a:lnSpc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s="01234"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60000" indent="0">
              <a:lnSpc>
                <a:spcPts val="1800"/>
              </a:lnSpc>
              <a:spcBef>
                <a:spcPts val="60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s.replace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s.begin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s.begin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1,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abcd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3);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s="abc1234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8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670832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4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字符串替换</a:t>
            </a:r>
            <a:r>
              <a:rPr lang="en-US" altLang="zh-CN" dirty="0"/>
              <a:t>: </a:t>
            </a:r>
            <a:r>
              <a:rPr lang="zh-CN" altLang="en-US" dirty="0"/>
              <a:t>迭代器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replace(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const_iterator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const_iterator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c);</a:t>
            </a:r>
            <a:endParaRPr lang="en-US" altLang="zh-CN" sz="1800" dirty="0"/>
          </a:p>
          <a:p>
            <a:pPr lvl="1">
              <a:spcBef>
                <a:spcPts val="400"/>
              </a:spcBef>
            </a:pPr>
            <a:r>
              <a:rPr lang="zh-CN" altLang="en-US" sz="1800" dirty="0" smtClean="0"/>
              <a:t>将从迭代器</a:t>
            </a:r>
            <a:r>
              <a:rPr lang="en-US" altLang="zh-CN" sz="1800" dirty="0" err="1" smtClean="0"/>
              <a:t>ps</a:t>
            </a:r>
            <a:r>
              <a:rPr lang="zh-CN" altLang="en-US" sz="1800" dirty="0" smtClean="0"/>
              <a:t>到</a:t>
            </a:r>
            <a:r>
              <a:rPr lang="en-US" altLang="zh-CN" sz="1800" dirty="0"/>
              <a:t>(pe-1)</a:t>
            </a:r>
            <a:r>
              <a:rPr lang="zh-CN" altLang="en-US" sz="1800" dirty="0" smtClean="0"/>
              <a:t>对应</a:t>
            </a:r>
            <a:r>
              <a:rPr lang="zh-CN" altLang="en-US" sz="1800" dirty="0"/>
              <a:t>的字符替换为</a:t>
            </a:r>
            <a:r>
              <a:rPr lang="en-US" altLang="zh-CN" sz="1800" dirty="0"/>
              <a:t>n</a:t>
            </a:r>
            <a:r>
              <a:rPr lang="zh-CN" altLang="en-US" sz="1800" dirty="0"/>
              <a:t>个字符</a:t>
            </a:r>
            <a:r>
              <a:rPr lang="en-US" altLang="zh-CN" sz="1800" dirty="0"/>
              <a:t>c</a:t>
            </a:r>
            <a:r>
              <a:rPr lang="zh-CN" altLang="en-US" sz="1800" dirty="0"/>
              <a:t>，要求</a:t>
            </a:r>
            <a:r>
              <a:rPr lang="en-US" altLang="zh-CN" sz="1800" dirty="0"/>
              <a:t>: n≥1</a:t>
            </a:r>
            <a:r>
              <a:rPr lang="zh-CN" altLang="en-US" sz="1800" dirty="0"/>
              <a:t>。</a:t>
            </a:r>
          </a:p>
          <a:p>
            <a:pPr lvl="1">
              <a:spcBef>
                <a:spcPts val="40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720000" indent="0">
              <a:spcBef>
                <a:spcPts val="40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s="01234"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20000" indent="0">
              <a:spcBef>
                <a:spcPts val="40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s.replace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s.begin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s.begin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1, 3,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s="aaa1234"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 smtClean="0"/>
              <a:t>:</a:t>
            </a:r>
          </a:p>
          <a:p>
            <a:pPr marL="720000" indent="0">
              <a:spcBef>
                <a:spcPts val="40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InputIterator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pPr marL="720000" indent="0">
              <a:spcBef>
                <a:spcPts val="40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replace(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const_iterator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const_iterator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InputIterator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InputIterator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1800" dirty="0" smtClean="0"/>
          </a:p>
          <a:p>
            <a:pPr lvl="1">
              <a:spcBef>
                <a:spcPts val="400"/>
              </a:spcBef>
            </a:pPr>
            <a:r>
              <a:rPr lang="zh-CN" altLang="en-US" sz="1800" smtClean="0"/>
              <a:t>将从迭代器</a:t>
            </a:r>
            <a:r>
              <a:rPr lang="en-US" altLang="zh-CN" sz="1800" smtClean="0"/>
              <a:t>ps</a:t>
            </a:r>
            <a:r>
              <a:rPr lang="zh-CN" altLang="en-US" sz="1800" dirty="0" smtClean="0"/>
              <a:t>到</a:t>
            </a:r>
            <a:r>
              <a:rPr lang="en-US" altLang="zh-CN" sz="1800" dirty="0"/>
              <a:t>(pe-1)</a:t>
            </a:r>
            <a:r>
              <a:rPr lang="zh-CN" altLang="en-US" sz="1800" dirty="0" smtClean="0"/>
              <a:t>对应</a:t>
            </a:r>
            <a:r>
              <a:rPr lang="zh-CN" altLang="en-US" sz="1800" dirty="0"/>
              <a:t>的字符替换</a:t>
            </a:r>
            <a:r>
              <a:rPr lang="zh-CN" altLang="en-US" sz="1800" dirty="0" smtClean="0"/>
              <a:t>为从迭代器</a:t>
            </a:r>
            <a:r>
              <a:rPr lang="en-US" altLang="zh-CN" sz="1800" dirty="0" err="1" smtClean="0"/>
              <a:t>ts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(te-1)</a:t>
            </a:r>
            <a:r>
              <a:rPr lang="zh-CN" altLang="en-US" sz="1800" dirty="0" smtClean="0"/>
              <a:t>对应的字符序列。</a:t>
            </a:r>
            <a:endParaRPr lang="zh-CN" altLang="en-US" sz="1800" dirty="0"/>
          </a:p>
          <a:p>
            <a:pPr lvl="1">
              <a:spcBef>
                <a:spcPts val="40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spcBef>
                <a:spcPts val="400"/>
              </a:spcBef>
              <a:buNone/>
            </a:pPr>
            <a:r>
              <a:rPr lang="pt-BR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r(</a:t>
            </a:r>
            <a:r>
              <a:rPr lang="pt-B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"01234"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s(</a:t>
            </a:r>
            <a:r>
              <a:rPr lang="pt-B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"abcd"</a:t>
            </a:r>
            <a:r>
              <a:rPr lang="pt-B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pt-BR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r="01234", s="abcd"</a:t>
            </a:r>
            <a:endParaRPr lang="pt-BR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spcBef>
                <a:spcPts val="40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r.replace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r.begin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r.begin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s.begin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s.end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());</a:t>
            </a:r>
          </a:p>
          <a:p>
            <a:pPr marL="1080000" indent="0">
              <a:spcBef>
                <a:spcPts val="400"/>
              </a:spcBef>
              <a:buNone/>
            </a:pP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r="abcd1234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6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字符串交换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swap(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s);</a:t>
            </a:r>
            <a:endParaRPr lang="en-US" altLang="zh-CN" dirty="0"/>
          </a:p>
          <a:p>
            <a:pPr lvl="1"/>
            <a:r>
              <a:rPr lang="zh-CN" altLang="en-US" dirty="0" smtClean="0"/>
              <a:t>与字符串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交换内容。</a:t>
            </a:r>
            <a:endParaRPr lang="zh-CN" altLang="en-US" dirty="0"/>
          </a:p>
          <a:p>
            <a:pPr lvl="1"/>
            <a:r>
              <a:rPr lang="zh-CN" altLang="en-US" dirty="0" smtClean="0"/>
              <a:t>示例</a:t>
            </a:r>
            <a:r>
              <a:rPr lang="en-US" altLang="zh-CN" dirty="0"/>
              <a:t>:</a:t>
            </a:r>
          </a:p>
          <a:p>
            <a:pPr marL="581025" lvl="2" indent="0">
              <a:buNone/>
            </a:pPr>
            <a:r>
              <a:rPr lang="pt-BR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r(</a:t>
            </a:r>
            <a:r>
              <a:rPr lang="pt-BR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"01234"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s(</a:t>
            </a:r>
            <a:r>
              <a:rPr lang="pt-BR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"abcd"</a:t>
            </a:r>
            <a:r>
              <a:rPr lang="pt-BR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pt-BR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r="01234", s="abcd"</a:t>
            </a:r>
            <a:endParaRPr lang="pt-BR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581025" lvl="2" indent="0"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r.swap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r="</a:t>
            </a:r>
            <a:r>
              <a:rPr lang="en-US" altLang="zh-CN" sz="20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abcd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s="01234</a:t>
            </a:r>
            <a:r>
              <a:rPr lang="en-US" altLang="zh-CN" sz="2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9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本章总体纲要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0" y="1457325"/>
            <a:ext cx="6015038" cy="4899026"/>
          </a:xfrm>
        </p:spPr>
        <p:txBody>
          <a:bodyPr>
            <a:normAutofit/>
          </a:bodyPr>
          <a:lstStyle/>
          <a:p>
            <a:r>
              <a:rPr lang="zh-CN" altLang="en-US" dirty="0"/>
              <a:t>字符系列类型</a:t>
            </a:r>
          </a:p>
          <a:p>
            <a:r>
              <a:rPr lang="zh-CN" altLang="en-US" dirty="0"/>
              <a:t>字符数组形式的字符串</a:t>
            </a:r>
          </a:p>
          <a:p>
            <a:r>
              <a:rPr lang="zh-CN" altLang="en-US" dirty="0"/>
              <a:t>字符串类</a:t>
            </a:r>
          </a:p>
          <a:p>
            <a:r>
              <a:rPr lang="zh-CN" altLang="en-US" dirty="0"/>
              <a:t>超长整数案例</a:t>
            </a:r>
          </a:p>
          <a:p>
            <a:r>
              <a:rPr lang="zh-CN" altLang="en-US" dirty="0" smtClean="0"/>
              <a:t>复习</a:t>
            </a:r>
            <a:endParaRPr lang="en-US" altLang="zh-CN" dirty="0" smtClean="0"/>
          </a:p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31775" y="3505200"/>
          <a:ext cx="1978025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" name="剪辑" r:id="rId4" imgW="2309813" imgH="3176588" progId="MS_ClipArt_Gallery.2">
                  <p:embed/>
                </p:oleObj>
              </mc:Choice>
              <mc:Fallback>
                <p:oleObj name="剪辑" r:id="rId4" imgW="2309813" imgH="317658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505200"/>
                        <a:ext cx="1978025" cy="2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209800" y="1557338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字符串的字符数组形式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函数</a:t>
            </a:r>
            <a:r>
              <a:rPr lang="en-US" altLang="zh-CN" dirty="0"/>
              <a:t>: </a:t>
            </a:r>
          </a:p>
          <a:p>
            <a:pPr marL="1080000" indent="0">
              <a:buNone/>
            </a:pP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c_str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noexcept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1080000" indent="0">
              <a:buNone/>
            </a:pP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data()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noexcept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zh-CN" altLang="en-US" dirty="0" smtClean="0"/>
              <a:t>返回字符数组形式的常量字符串。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返回的字符串以</a:t>
            </a:r>
            <a:r>
              <a:rPr lang="en-US" altLang="zh-CN" dirty="0" smtClean="0"/>
              <a:t>0</a:t>
            </a:r>
            <a:r>
              <a:rPr lang="zh-CN" altLang="en-US" dirty="0" smtClean="0"/>
              <a:t>结尾。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不要修改在返回的字符串中的字符，也不要释放返回的指针。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示例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"01234"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s="01234"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 =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s.data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 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p="01234"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*c =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s.c_str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c="01234"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字符串长度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zh-CN" alt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strlen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(p) </a:t>
            </a:r>
            <a:r>
              <a:rPr lang="en-US" altLang="zh-CN" sz="2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"="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strlen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(c); </a:t>
            </a:r>
            <a:endParaRPr lang="en-US" altLang="zh-CN" sz="24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输出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字符串长度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24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5=5</a:t>
            </a: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70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查找字符串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从前往后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/>
              <a:t>函数</a:t>
            </a:r>
            <a:r>
              <a:rPr lang="en-US" altLang="zh-CN" sz="2000" dirty="0"/>
              <a:t>: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find(</a:t>
            </a: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 = 0) </a:t>
            </a: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noexcept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zh-CN" altLang="en-US" sz="1800" dirty="0" smtClean="0"/>
              <a:t>从下标</a:t>
            </a:r>
            <a:r>
              <a:rPr lang="en-US" altLang="zh-CN" sz="1800" dirty="0" smtClean="0"/>
              <a:t>p</a:t>
            </a:r>
            <a:r>
              <a:rPr lang="zh-CN" altLang="en-US" sz="1800" dirty="0" smtClean="0"/>
              <a:t>的位置开始查找字符串</a:t>
            </a:r>
            <a:r>
              <a:rPr lang="en-US" altLang="zh-CN" sz="1800" dirty="0" smtClean="0"/>
              <a:t>s</a:t>
            </a:r>
            <a:r>
              <a:rPr lang="zh-CN" altLang="en-US" sz="1800" dirty="0"/>
              <a:t>。如果找到，则</a:t>
            </a:r>
            <a:r>
              <a:rPr lang="zh-CN" altLang="en-US" sz="1800" dirty="0" smtClean="0"/>
              <a:t>返回找到子</a:t>
            </a:r>
            <a:r>
              <a:rPr lang="zh-CN" altLang="en-US" sz="1800" dirty="0"/>
              <a:t>串的首</a:t>
            </a:r>
            <a:r>
              <a:rPr lang="zh-CN" altLang="en-US" sz="1800" dirty="0" smtClean="0"/>
              <a:t>字符所对应的下标值。如果没有找到，则返回</a:t>
            </a:r>
            <a:r>
              <a:rPr lang="en-US" altLang="zh-CN" sz="1800" dirty="0" smtClean="0"/>
              <a:t>-1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>
              <a:spcBef>
                <a:spcPts val="0"/>
              </a:spcBef>
            </a:pPr>
            <a:r>
              <a:rPr lang="zh-CN" altLang="en-US" sz="1800" dirty="0" smtClean="0"/>
              <a:t>要求</a:t>
            </a:r>
            <a:r>
              <a:rPr lang="en-US" altLang="zh-CN" sz="1800" dirty="0"/>
              <a:t>: 0≤p≤size( )-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>
              <a:spcBef>
                <a:spcPts val="0"/>
              </a:spcBef>
            </a:pPr>
            <a:r>
              <a:rPr lang="zh-CN" altLang="en-US" sz="1800" dirty="0" smtClean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t(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"12"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s="01234", </a:t>
            </a:r>
            <a:r>
              <a:rPr lang="en-US" altLang="zh-CN" sz="2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t="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12</a:t>
            </a:r>
            <a:r>
              <a:rPr lang="en-US" altLang="zh-CN" sz="2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(t);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</a:t>
            </a:r>
            <a:r>
              <a:rPr lang="en-US" altLang="zh-CN" sz="2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en-US" altLang="zh-CN" sz="2000" dirty="0" smtClean="0"/>
          </a:p>
          <a:p>
            <a:pPr>
              <a:spcBef>
                <a:spcPts val="0"/>
              </a:spcBef>
            </a:pPr>
            <a:r>
              <a:rPr lang="zh-CN" altLang="en-US" sz="2000" dirty="0" smtClean="0"/>
              <a:t>函数</a:t>
            </a:r>
            <a:r>
              <a:rPr lang="en-US" altLang="zh-CN" sz="2000" dirty="0"/>
              <a:t>: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find(</a:t>
            </a: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s,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 = 0) </a:t>
            </a: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zh-CN" altLang="en-US" sz="1800" dirty="0"/>
              <a:t>从下标</a:t>
            </a:r>
            <a:r>
              <a:rPr lang="en-US" altLang="zh-CN" sz="1800" dirty="0"/>
              <a:t>p</a:t>
            </a:r>
            <a:r>
              <a:rPr lang="zh-CN" altLang="en-US" sz="1800" dirty="0"/>
              <a:t>的位置开始查找字符串</a:t>
            </a:r>
            <a:r>
              <a:rPr lang="en-US" altLang="zh-CN" sz="1800" dirty="0"/>
              <a:t>s</a:t>
            </a:r>
            <a:r>
              <a:rPr lang="zh-CN" altLang="en-US" sz="1800" dirty="0"/>
              <a:t>。如果找到，则</a:t>
            </a:r>
            <a:r>
              <a:rPr lang="zh-CN" altLang="en-US" sz="1800" dirty="0" smtClean="0"/>
              <a:t>返回找到子</a:t>
            </a:r>
            <a:r>
              <a:rPr lang="zh-CN" altLang="en-US" sz="1800" dirty="0"/>
              <a:t>串的首字符所对应的下标值。如果没有找到，则返回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1">
              <a:spcBef>
                <a:spcPts val="0"/>
              </a:spcBef>
            </a:pPr>
            <a:r>
              <a:rPr lang="zh-CN" altLang="en-US" sz="1800" dirty="0"/>
              <a:t>要求</a:t>
            </a:r>
            <a:r>
              <a:rPr lang="en-US" altLang="zh-CN" sz="1800" dirty="0"/>
              <a:t>: 0≤p≤size( )-1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1"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2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s="01234"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"23"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2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"23"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3); 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-</a:t>
            </a:r>
            <a:r>
              <a:rPr lang="en-US" altLang="zh-CN" sz="2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9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</a:t>
            </a:r>
            <a:r>
              <a:rPr lang="zh-CN" altLang="en-US" dirty="0" smtClean="0"/>
              <a:t>字符串</a:t>
            </a:r>
            <a:r>
              <a:rPr lang="en-US" altLang="zh-CN" dirty="0"/>
              <a:t>: </a:t>
            </a:r>
            <a:r>
              <a:rPr lang="zh-CN" altLang="en-US" dirty="0"/>
              <a:t>从前往后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1800"/>
              </a:lnSpc>
              <a:spcBef>
                <a:spcPts val="50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find(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s,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1800"/>
              </a:lnSpc>
            </a:pPr>
            <a:r>
              <a:rPr lang="zh-CN" altLang="en-US" sz="1800" dirty="0"/>
              <a:t>从下标</a:t>
            </a:r>
            <a:r>
              <a:rPr lang="en-US" altLang="zh-CN" sz="1800" dirty="0"/>
              <a:t>p</a:t>
            </a:r>
            <a:r>
              <a:rPr lang="zh-CN" altLang="en-US" sz="1800" dirty="0"/>
              <a:t>的位置开始</a:t>
            </a:r>
            <a:r>
              <a:rPr lang="zh-CN" altLang="en-US" sz="1800" dirty="0" smtClean="0"/>
              <a:t>查找子串，该子串由字符串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的前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个字符组成。</a:t>
            </a:r>
            <a:r>
              <a:rPr lang="zh-CN" altLang="en-US" sz="1800" dirty="0"/>
              <a:t>如果找到，则</a:t>
            </a:r>
            <a:r>
              <a:rPr lang="zh-CN" altLang="en-US" sz="1800" dirty="0" smtClean="0"/>
              <a:t>返回找到子</a:t>
            </a:r>
            <a:r>
              <a:rPr lang="zh-CN" altLang="en-US" sz="1800" dirty="0"/>
              <a:t>串的首字符所对应的下标值。如果没有找到，则返回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1800"/>
              </a:lnSpc>
            </a:pPr>
            <a:r>
              <a:rPr lang="zh-CN" altLang="en-US" sz="1800" dirty="0"/>
              <a:t>要求</a:t>
            </a:r>
            <a:r>
              <a:rPr lang="en-US" altLang="zh-CN" sz="1800" dirty="0"/>
              <a:t>: 0≤p≤size( )-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并且</a:t>
            </a:r>
            <a:r>
              <a:rPr lang="en-US" altLang="zh-CN" sz="1800" dirty="0" smtClean="0"/>
              <a:t>1≤n≤</a:t>
            </a:r>
            <a:r>
              <a:rPr lang="zh-CN" altLang="en-US" sz="1800" dirty="0" smtClean="0"/>
              <a:t>字符串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的长度。</a:t>
            </a:r>
            <a:endParaRPr lang="zh-CN" altLang="en-US" sz="1800" dirty="0"/>
          </a:p>
          <a:p>
            <a:pPr lvl="1">
              <a:lnSpc>
                <a:spcPts val="1800"/>
              </a:lnSpc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lnSpc>
                <a:spcPts val="1800"/>
              </a:lnSpc>
              <a:spcBef>
                <a:spcPts val="50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"0123423"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s="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0123423"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800"/>
              </a:lnSpc>
              <a:spcBef>
                <a:spcPts val="50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1, 2);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2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800"/>
              </a:lnSpc>
              <a:spcBef>
                <a:spcPts val="50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3, 2);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endParaRPr lang="en-US" altLang="zh-CN" sz="1800" dirty="0" smtClean="0"/>
          </a:p>
          <a:p>
            <a:pPr>
              <a:lnSpc>
                <a:spcPts val="1800"/>
              </a:lnSpc>
              <a:spcBef>
                <a:spcPts val="500"/>
              </a:spcBef>
            </a:pPr>
            <a:r>
              <a:rPr lang="zh-CN" altLang="en-US" sz="2000" dirty="0" smtClean="0"/>
              <a:t>函数</a:t>
            </a:r>
            <a:r>
              <a:rPr lang="en-US" altLang="zh-CN" sz="2000" dirty="0"/>
              <a:t>: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find(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c,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 = 0) </a:t>
            </a: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2000" dirty="0"/>
          </a:p>
          <a:p>
            <a:pPr lvl="1">
              <a:lnSpc>
                <a:spcPts val="1800"/>
              </a:lnSpc>
            </a:pPr>
            <a:r>
              <a:rPr lang="zh-CN" altLang="en-US" sz="1800" dirty="0"/>
              <a:t>从下标</a:t>
            </a:r>
            <a:r>
              <a:rPr lang="en-US" altLang="zh-CN" sz="1800" dirty="0"/>
              <a:t>p</a:t>
            </a:r>
            <a:r>
              <a:rPr lang="zh-CN" altLang="en-US" sz="1800" dirty="0"/>
              <a:t>的位置开始查找</a:t>
            </a:r>
            <a:r>
              <a:rPr lang="zh-CN" altLang="en-US" sz="1800" dirty="0" smtClean="0"/>
              <a:t>字符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。</a:t>
            </a:r>
            <a:r>
              <a:rPr lang="zh-CN" altLang="en-US" sz="1800" dirty="0"/>
              <a:t>如果找到，则</a:t>
            </a:r>
            <a:r>
              <a:rPr lang="zh-CN" altLang="en-US" sz="1800" dirty="0" smtClean="0"/>
              <a:t>返回首个找到位置所</a:t>
            </a:r>
            <a:r>
              <a:rPr lang="zh-CN" altLang="en-US" sz="1800" dirty="0"/>
              <a:t>对应的下标值。如果没有找到，则返回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1800"/>
              </a:lnSpc>
            </a:pPr>
            <a:r>
              <a:rPr lang="zh-CN" altLang="en-US" sz="1800" dirty="0"/>
              <a:t>要求</a:t>
            </a:r>
            <a:r>
              <a:rPr lang="en-US" altLang="zh-CN" sz="1800" dirty="0"/>
              <a:t>: 0≤p≤size( )-1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1800"/>
              </a:lnSpc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lnSpc>
                <a:spcPts val="1800"/>
              </a:lnSpc>
              <a:spcBef>
                <a:spcPts val="50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"0123423"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0123423"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800"/>
              </a:lnSpc>
              <a:spcBef>
                <a:spcPts val="50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-1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800"/>
              </a:lnSpc>
              <a:spcBef>
                <a:spcPts val="50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'2'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2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800"/>
              </a:lnSpc>
              <a:spcBef>
                <a:spcPts val="50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'2'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3);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72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5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查找字符串</a:t>
            </a:r>
            <a:r>
              <a:rPr lang="en-US" altLang="zh-CN" dirty="0"/>
              <a:t>: </a:t>
            </a:r>
            <a:r>
              <a:rPr lang="zh-CN" altLang="en-US" dirty="0" smtClean="0"/>
              <a:t>从后往前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rfind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npos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noexcept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从下标</a:t>
            </a:r>
            <a:r>
              <a:rPr lang="en-US" altLang="zh-CN" sz="1800" dirty="0"/>
              <a:t>p</a:t>
            </a:r>
            <a:r>
              <a:rPr lang="zh-CN" altLang="en-US" sz="1800" dirty="0"/>
              <a:t>的位置</a:t>
            </a:r>
            <a:r>
              <a:rPr lang="zh-CN" altLang="en-US" sz="1800" dirty="0" smtClean="0"/>
              <a:t>开始逆向查找</a:t>
            </a:r>
            <a:r>
              <a:rPr lang="zh-CN" altLang="en-US" sz="1800" dirty="0"/>
              <a:t>字符串</a:t>
            </a:r>
            <a:r>
              <a:rPr lang="en-US" altLang="zh-CN" sz="1800" dirty="0"/>
              <a:t>s</a:t>
            </a:r>
            <a:r>
              <a:rPr lang="zh-CN" altLang="en-US" sz="1800" dirty="0"/>
              <a:t>。如果找到，则返回找到子串的首字符所对应的下标值。如果没有找到，则返回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要求</a:t>
            </a:r>
            <a:r>
              <a:rPr lang="en-US" altLang="zh-CN" sz="1800" dirty="0"/>
              <a:t>: 0≤p≤size( )-1</a:t>
            </a:r>
            <a:r>
              <a:rPr lang="zh-CN" altLang="en-US" sz="1800" dirty="0"/>
              <a:t>或者</a:t>
            </a:r>
            <a:r>
              <a:rPr lang="en-US" altLang="zh-CN" sz="1800" dirty="0"/>
              <a:t>p=</a:t>
            </a:r>
            <a:r>
              <a:rPr lang="en-US" altLang="zh-CN" sz="1800" dirty="0" err="1"/>
              <a:t>npos</a:t>
            </a:r>
            <a:r>
              <a:rPr lang="zh-CN" altLang="en-US" sz="1800" dirty="0"/>
              <a:t>。如果</a:t>
            </a:r>
            <a:r>
              <a:rPr lang="en-US" altLang="zh-CN" sz="1800" dirty="0"/>
              <a:t>p=</a:t>
            </a:r>
            <a:r>
              <a:rPr lang="en-US" altLang="zh-CN" sz="1800" dirty="0" err="1"/>
              <a:t>npos</a:t>
            </a:r>
            <a:r>
              <a:rPr lang="zh-CN" altLang="en-US" sz="1800" dirty="0"/>
              <a:t>，则从最后往前查找。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"0123423"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t(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s="0123423"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s.rfind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"23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5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s.rfind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5);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5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s.rfind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4);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en-US" altLang="zh-CN" sz="1800" dirty="0" smtClean="0"/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 smtClean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rfind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s,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npos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从下标</a:t>
            </a:r>
            <a:r>
              <a:rPr lang="en-US" altLang="zh-CN" sz="1800" dirty="0"/>
              <a:t>p</a:t>
            </a:r>
            <a:r>
              <a:rPr lang="zh-CN" altLang="en-US" sz="1800" dirty="0"/>
              <a:t>的位置</a:t>
            </a:r>
            <a:r>
              <a:rPr lang="zh-CN" altLang="en-US" sz="1800" dirty="0" smtClean="0"/>
              <a:t>开始逆向查找</a:t>
            </a:r>
            <a:r>
              <a:rPr lang="zh-CN" altLang="en-US" sz="1800" dirty="0"/>
              <a:t>字符串</a:t>
            </a:r>
            <a:r>
              <a:rPr lang="en-US" altLang="zh-CN" sz="1800" dirty="0"/>
              <a:t>s</a:t>
            </a:r>
            <a:r>
              <a:rPr lang="zh-CN" altLang="en-US" sz="1800" dirty="0"/>
              <a:t>。如果找到，则返回找到子串的首字符所对应的下标值。如果没有找到，则返回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要求</a:t>
            </a:r>
            <a:r>
              <a:rPr lang="en-US" altLang="zh-CN" sz="1800" dirty="0"/>
              <a:t>: 0≤p≤size( )-1</a:t>
            </a:r>
            <a:r>
              <a:rPr lang="zh-CN" altLang="en-US" sz="1800" dirty="0"/>
              <a:t>或者</a:t>
            </a:r>
            <a:r>
              <a:rPr lang="en-US" altLang="zh-CN" sz="1800" dirty="0"/>
              <a:t>p=</a:t>
            </a:r>
            <a:r>
              <a:rPr lang="en-US" altLang="zh-CN" sz="1800" dirty="0" err="1"/>
              <a:t>npos</a:t>
            </a:r>
            <a:r>
              <a:rPr lang="zh-CN" altLang="en-US" sz="1800" dirty="0"/>
              <a:t>。如果</a:t>
            </a:r>
            <a:r>
              <a:rPr lang="en-US" altLang="zh-CN" sz="1800" dirty="0"/>
              <a:t>p=</a:t>
            </a:r>
            <a:r>
              <a:rPr lang="en-US" altLang="zh-CN" sz="1800" dirty="0" err="1"/>
              <a:t>npos</a:t>
            </a:r>
            <a:r>
              <a:rPr lang="zh-CN" altLang="en-US" sz="1800" dirty="0"/>
              <a:t>，则从最后往前查找。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"0123423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s="0123423"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s.rfind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-1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s.rfind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5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s.rfind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3);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73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4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查找字符串</a:t>
            </a:r>
            <a:r>
              <a:rPr lang="en-US" altLang="zh-CN" dirty="0"/>
              <a:t>: </a:t>
            </a:r>
            <a:r>
              <a:rPr lang="zh-CN" altLang="en-US" dirty="0"/>
              <a:t>从后往前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rfind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s,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从下标</a:t>
            </a:r>
            <a:r>
              <a:rPr lang="en-US" altLang="zh-CN" sz="1800" dirty="0"/>
              <a:t>p</a:t>
            </a:r>
            <a:r>
              <a:rPr lang="zh-CN" altLang="en-US" sz="1800" dirty="0"/>
              <a:t>的位置</a:t>
            </a:r>
            <a:r>
              <a:rPr lang="zh-CN" altLang="en-US" sz="1800" dirty="0" smtClean="0"/>
              <a:t>开始逆向</a:t>
            </a:r>
            <a:r>
              <a:rPr lang="zh-CN" altLang="en-US" sz="1800" dirty="0"/>
              <a:t>查找子串，该子串由字符串</a:t>
            </a:r>
            <a:r>
              <a:rPr lang="en-US" altLang="zh-CN" sz="1800" dirty="0"/>
              <a:t>s</a:t>
            </a:r>
            <a:r>
              <a:rPr lang="zh-CN" altLang="en-US" sz="1800" dirty="0"/>
              <a:t>的前</a:t>
            </a:r>
            <a:r>
              <a:rPr lang="en-US" altLang="zh-CN" sz="1800" dirty="0"/>
              <a:t>n</a:t>
            </a:r>
            <a:r>
              <a:rPr lang="zh-CN" altLang="en-US" sz="1800" dirty="0"/>
              <a:t>个字符组成。如果找到，则返回找到子串的首字符所对应的下标值。如果没有找到，则返回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要求</a:t>
            </a:r>
            <a:r>
              <a:rPr lang="en-US" altLang="zh-CN" sz="1800" dirty="0"/>
              <a:t>: 0≤p≤size( )-1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"0123423"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      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s="0123423"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s.rfind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5, 2);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5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s.rfind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3, 2);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en-US" altLang="zh-CN" sz="1800" dirty="0" smtClean="0"/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 smtClean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rfind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npos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从下标</a:t>
            </a:r>
            <a:r>
              <a:rPr lang="en-US" altLang="zh-CN" sz="1800" dirty="0"/>
              <a:t>p</a:t>
            </a:r>
            <a:r>
              <a:rPr lang="zh-CN" altLang="en-US" sz="1800" dirty="0"/>
              <a:t>的位置</a:t>
            </a:r>
            <a:r>
              <a:rPr lang="zh-CN" altLang="en-US" sz="1800" dirty="0" smtClean="0"/>
              <a:t>开始逆向查找字符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。</a:t>
            </a:r>
            <a:r>
              <a:rPr lang="zh-CN" altLang="en-US" sz="1800" dirty="0"/>
              <a:t>如果找到，则返回找到子串的首字符所对应的下标值。如果没有找到，则返回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要求</a:t>
            </a:r>
            <a:r>
              <a:rPr lang="en-US" altLang="zh-CN" sz="1800" dirty="0"/>
              <a:t>: 0≤p≤size( )-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或者</a:t>
            </a:r>
            <a:r>
              <a:rPr lang="en-US" altLang="zh-CN" sz="1800" dirty="0" smtClean="0"/>
              <a:t>p=</a:t>
            </a:r>
            <a:r>
              <a:rPr lang="en-US" altLang="zh-CN" sz="1800" dirty="0" err="1" smtClean="0"/>
              <a:t>npos</a:t>
            </a:r>
            <a:r>
              <a:rPr lang="zh-CN" altLang="en-US" sz="1800" dirty="0" smtClean="0"/>
              <a:t>。如果</a:t>
            </a:r>
            <a:r>
              <a:rPr lang="en-US" altLang="zh-CN" sz="1800" dirty="0" smtClean="0"/>
              <a:t>p=</a:t>
            </a:r>
            <a:r>
              <a:rPr lang="en-US" altLang="zh-CN" sz="1800" dirty="0" err="1" smtClean="0"/>
              <a:t>npos</a:t>
            </a:r>
            <a:r>
              <a:rPr lang="zh-CN" altLang="en-US" sz="1800" dirty="0" smtClean="0"/>
              <a:t>，则从最后往前查找。</a:t>
            </a:r>
            <a:endParaRPr lang="zh-CN" altLang="en-US" sz="1800" dirty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"0123423"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s="0123423"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s.rfind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-1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s.rfind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'2'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5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s.rfind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'2'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3);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74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94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</a:t>
            </a:r>
            <a:r>
              <a:rPr lang="zh-CN" altLang="en-US" dirty="0" smtClean="0"/>
              <a:t>字符</a:t>
            </a:r>
            <a:r>
              <a:rPr lang="en-US" altLang="zh-CN" dirty="0" smtClean="0"/>
              <a:t>: </a:t>
            </a:r>
            <a:r>
              <a:rPr lang="zh-CN" altLang="en-US" dirty="0"/>
              <a:t>从前往后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find_first_of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0)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noexcept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/>
              <a:t>从下标</a:t>
            </a:r>
            <a:r>
              <a:rPr lang="en-US" altLang="zh-CN" sz="1800" dirty="0"/>
              <a:t>p</a:t>
            </a:r>
            <a:r>
              <a:rPr lang="zh-CN" altLang="en-US" sz="1800" dirty="0"/>
              <a:t>的位置</a:t>
            </a:r>
            <a:r>
              <a:rPr lang="zh-CN" altLang="en-US" sz="1800" dirty="0" smtClean="0"/>
              <a:t>开始正向查找在字符串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当中的任意一个字符。</a:t>
            </a:r>
            <a:r>
              <a:rPr lang="zh-CN" altLang="en-US" sz="1800" dirty="0"/>
              <a:t>如果找到，则返回</a:t>
            </a:r>
            <a:r>
              <a:rPr lang="zh-CN" altLang="en-US" sz="1800" dirty="0" smtClean="0"/>
              <a:t>找到的字符</a:t>
            </a:r>
            <a:r>
              <a:rPr lang="zh-CN" altLang="en-US" sz="1800" dirty="0"/>
              <a:t>所对应的下标值。如果没有找到，则返回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/>
              <a:t>要求</a:t>
            </a:r>
            <a:r>
              <a:rPr lang="en-US" altLang="zh-CN" sz="1800" dirty="0"/>
              <a:t>: 0≤p≤size( )-1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"0123423"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t(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"42"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s="0123423", t="42"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s.find_first_of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2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s.find_first_of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(t, 5);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5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s.find_first_of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(t, 6); 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-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en-US" altLang="zh-CN" sz="1800" dirty="0" smtClean="0"/>
          </a:p>
          <a:p>
            <a:pPr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 smtClean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find_first_of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s,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0)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/>
              <a:t>从下标</a:t>
            </a:r>
            <a:r>
              <a:rPr lang="en-US" altLang="zh-CN" sz="1800" dirty="0"/>
              <a:t>p</a:t>
            </a:r>
            <a:r>
              <a:rPr lang="zh-CN" altLang="en-US" sz="1800" dirty="0"/>
              <a:t>的位置</a:t>
            </a:r>
            <a:r>
              <a:rPr lang="zh-CN" altLang="en-US" sz="1800" dirty="0" smtClean="0"/>
              <a:t>开始正向查找</a:t>
            </a:r>
            <a:r>
              <a:rPr lang="zh-CN" altLang="en-US" sz="1800" dirty="0"/>
              <a:t>在字符串</a:t>
            </a:r>
            <a:r>
              <a:rPr lang="en-US" altLang="zh-CN" sz="1800" dirty="0"/>
              <a:t>s</a:t>
            </a:r>
            <a:r>
              <a:rPr lang="zh-CN" altLang="en-US" sz="1800" dirty="0"/>
              <a:t>当中的任意一个字符。如果找到，则返回找到的字符所对应的下标值。如果没有找到，则返回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/>
              <a:t>要求</a:t>
            </a:r>
            <a:r>
              <a:rPr lang="en-US" altLang="zh-CN" sz="1800" dirty="0"/>
              <a:t>: 0≤p≤size( )-1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"0123423"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s="0123423"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s.find_first_of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"543"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3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s.find_first_of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"543"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5);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6</a:t>
            </a:r>
            <a:endParaRPr lang="zh-CN" altLang="en-US" sz="18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75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查找字符</a:t>
            </a:r>
            <a:r>
              <a:rPr lang="en-US" altLang="zh-CN" dirty="0"/>
              <a:t>: </a:t>
            </a:r>
            <a:r>
              <a:rPr lang="zh-CN" altLang="en-US" dirty="0"/>
              <a:t>从前往后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find_first_of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s,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从下标</a:t>
            </a:r>
            <a:r>
              <a:rPr lang="en-US" altLang="zh-CN" sz="1800" dirty="0"/>
              <a:t>p</a:t>
            </a:r>
            <a:r>
              <a:rPr lang="zh-CN" altLang="en-US" sz="1800" dirty="0"/>
              <a:t>的位置</a:t>
            </a:r>
            <a:r>
              <a:rPr lang="zh-CN" altLang="en-US" sz="1800" dirty="0" smtClean="0"/>
              <a:t>开始正向查找</a:t>
            </a:r>
            <a:r>
              <a:rPr lang="zh-CN" altLang="en-US" sz="1800" dirty="0"/>
              <a:t>在字符串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的前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个字符当中</a:t>
            </a:r>
            <a:r>
              <a:rPr lang="zh-CN" altLang="en-US" sz="1800" dirty="0"/>
              <a:t>的任意一个字符。如果找到，则返回找到的字符所对应的下标值。如果没有找到，则返回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要求</a:t>
            </a:r>
            <a:r>
              <a:rPr lang="en-US" altLang="zh-CN" sz="1800" dirty="0"/>
              <a:t>: 0≤p≤size( )-1</a:t>
            </a:r>
            <a:r>
              <a:rPr lang="zh-CN" altLang="en-US" sz="1800" dirty="0" smtClean="0"/>
              <a:t>并且</a:t>
            </a:r>
            <a:r>
              <a:rPr lang="en-US" altLang="zh-CN" sz="1800" dirty="0" smtClean="0"/>
              <a:t>1≤</a:t>
            </a:r>
            <a:r>
              <a:rPr lang="en-US" altLang="zh-CN" sz="1800" dirty="0"/>
              <a:t>n≤s.size( 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"0123423"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s="0123423"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s.find_first_of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"543"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0, 2);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4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s.find_first_of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"543"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0, 1);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-1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s.find_first_of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"543"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1, 3);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endParaRPr lang="en-US" altLang="zh-CN" sz="1800" dirty="0" smtClean="0"/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 smtClean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find_first_of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0)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从下标</a:t>
            </a:r>
            <a:r>
              <a:rPr lang="en-US" altLang="zh-CN" sz="1800" dirty="0"/>
              <a:t>p</a:t>
            </a:r>
            <a:r>
              <a:rPr lang="zh-CN" altLang="en-US" sz="1800" dirty="0"/>
              <a:t>的位置</a:t>
            </a:r>
            <a:r>
              <a:rPr lang="zh-CN" altLang="en-US" sz="1800" dirty="0" smtClean="0"/>
              <a:t>开始正向查找字符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。</a:t>
            </a:r>
            <a:r>
              <a:rPr lang="zh-CN" altLang="en-US" sz="1800" dirty="0"/>
              <a:t>如果找到，则返回找到的字符所对应的下标值。如果没有找到，则返回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要求</a:t>
            </a:r>
            <a:r>
              <a:rPr lang="en-US" altLang="zh-CN" sz="1800" dirty="0"/>
              <a:t>: 0≤p≤size( )-1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"0123423"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s="0123423"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s.find_first_of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'3'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3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s.find_first_of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'3'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4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6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s.find_first_of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'5'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-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76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9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</a:t>
            </a:r>
            <a:r>
              <a:rPr lang="zh-CN" altLang="en-US" dirty="0" smtClean="0"/>
              <a:t>字符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从后往前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8069" y="1457325"/>
            <a:ext cx="8447862" cy="4899026"/>
          </a:xfrm>
        </p:spPr>
        <p:txBody>
          <a:bodyPr>
            <a:noAutofit/>
          </a:bodyPr>
          <a:lstStyle/>
          <a:p>
            <a:pPr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find_last_of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npos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noexcept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/>
              <a:t>从下标</a:t>
            </a:r>
            <a:r>
              <a:rPr lang="en-US" altLang="zh-CN" sz="1800" dirty="0"/>
              <a:t>p</a:t>
            </a:r>
            <a:r>
              <a:rPr lang="zh-CN" altLang="en-US" sz="1800" dirty="0"/>
              <a:t>的位置</a:t>
            </a:r>
            <a:r>
              <a:rPr lang="zh-CN" altLang="en-US" sz="1800" dirty="0" smtClean="0"/>
              <a:t>开始逆向查找在字符串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当中的任意一个字符。</a:t>
            </a:r>
            <a:r>
              <a:rPr lang="zh-CN" altLang="en-US" sz="1800" dirty="0"/>
              <a:t>如果找到，则返回</a:t>
            </a:r>
            <a:r>
              <a:rPr lang="zh-CN" altLang="en-US" sz="1800" dirty="0" smtClean="0"/>
              <a:t>找到的字符</a:t>
            </a:r>
            <a:r>
              <a:rPr lang="zh-CN" altLang="en-US" sz="1800" dirty="0"/>
              <a:t>所对应的下标值。如果没有找到，则返回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/>
              <a:t>要求</a:t>
            </a:r>
            <a:r>
              <a:rPr lang="en-US" altLang="zh-CN" sz="1800" dirty="0"/>
              <a:t>: 0≤p≤size( )-</a:t>
            </a:r>
            <a:r>
              <a:rPr lang="en-US" altLang="zh-CN" sz="1800" dirty="0" smtClean="0"/>
              <a:t>1</a:t>
            </a:r>
            <a:r>
              <a:rPr lang="zh-CN" altLang="en-US" sz="1800" dirty="0"/>
              <a:t>或者</a:t>
            </a:r>
            <a:r>
              <a:rPr lang="en-US" altLang="zh-CN" sz="1800" dirty="0"/>
              <a:t>p=</a:t>
            </a:r>
            <a:r>
              <a:rPr lang="en-US" altLang="zh-CN" sz="1800" dirty="0" err="1"/>
              <a:t>npos</a:t>
            </a:r>
            <a:r>
              <a:rPr lang="zh-CN" altLang="en-US" sz="1800" dirty="0"/>
              <a:t>。如果</a:t>
            </a:r>
            <a:r>
              <a:rPr lang="en-US" altLang="zh-CN" sz="1800" dirty="0"/>
              <a:t>p=</a:t>
            </a:r>
            <a:r>
              <a:rPr lang="en-US" altLang="zh-CN" sz="1800" dirty="0" err="1"/>
              <a:t>npos</a:t>
            </a:r>
            <a:r>
              <a:rPr lang="zh-CN" altLang="en-US" sz="1800" dirty="0"/>
              <a:t>，则从最后往前查找。</a:t>
            </a:r>
          </a:p>
          <a:p>
            <a:pPr lvl="1"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"0123423"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t(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"42"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s="0123423", t="42"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s.find_last_of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5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s.find_last_of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(t, 3);  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2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s.find_last_of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(t, 1);  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-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en-US" altLang="zh-CN" sz="1800" dirty="0" smtClean="0"/>
          </a:p>
          <a:p>
            <a:pPr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 smtClean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find_last_of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s,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npos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/>
              <a:t>从下标</a:t>
            </a:r>
            <a:r>
              <a:rPr lang="en-US" altLang="zh-CN" sz="1800" dirty="0"/>
              <a:t>p</a:t>
            </a:r>
            <a:r>
              <a:rPr lang="zh-CN" altLang="en-US" sz="1800" dirty="0"/>
              <a:t>的位置</a:t>
            </a:r>
            <a:r>
              <a:rPr lang="zh-CN" altLang="en-US" sz="1800" dirty="0" smtClean="0"/>
              <a:t>开始逆向查找</a:t>
            </a:r>
            <a:r>
              <a:rPr lang="zh-CN" altLang="en-US" sz="1800" dirty="0"/>
              <a:t>在字符串</a:t>
            </a:r>
            <a:r>
              <a:rPr lang="en-US" altLang="zh-CN" sz="1800" dirty="0"/>
              <a:t>s</a:t>
            </a:r>
            <a:r>
              <a:rPr lang="zh-CN" altLang="en-US" sz="1800" dirty="0"/>
              <a:t>当中的任意一个字符。如果找到，则返回找到的字符所对应的下标值。如果没有找到，则返回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/>
              <a:t>要求</a:t>
            </a:r>
            <a:r>
              <a:rPr lang="en-US" altLang="zh-CN" sz="1800" dirty="0"/>
              <a:t>: 0≤p≤size( )-</a:t>
            </a:r>
            <a:r>
              <a:rPr lang="en-US" altLang="zh-CN" sz="1800" dirty="0" smtClean="0"/>
              <a:t>1</a:t>
            </a:r>
            <a:r>
              <a:rPr lang="zh-CN" altLang="en-US" sz="1800" dirty="0"/>
              <a:t>或者</a:t>
            </a:r>
            <a:r>
              <a:rPr lang="en-US" altLang="zh-CN" sz="1800" dirty="0"/>
              <a:t>p=</a:t>
            </a:r>
            <a:r>
              <a:rPr lang="en-US" altLang="zh-CN" sz="1800" dirty="0" err="1"/>
              <a:t>npos</a:t>
            </a:r>
            <a:r>
              <a:rPr lang="zh-CN" altLang="en-US" sz="1800" dirty="0"/>
              <a:t>。如果</a:t>
            </a:r>
            <a:r>
              <a:rPr lang="en-US" altLang="zh-CN" sz="1800" dirty="0"/>
              <a:t>p=</a:t>
            </a:r>
            <a:r>
              <a:rPr lang="en-US" altLang="zh-CN" sz="1800" dirty="0" err="1"/>
              <a:t>npos</a:t>
            </a:r>
            <a:r>
              <a:rPr lang="zh-CN" altLang="en-US" sz="1800" dirty="0"/>
              <a:t>，则从最后往前查找。</a:t>
            </a:r>
          </a:p>
          <a:p>
            <a:pPr lvl="1"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"0123423"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s="0123423"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s.find_last_of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"543"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6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s.find_last_of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"543"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5); 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4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77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15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查找字符</a:t>
            </a:r>
            <a:r>
              <a:rPr lang="en-US" altLang="zh-CN" dirty="0"/>
              <a:t>: </a:t>
            </a:r>
            <a:r>
              <a:rPr lang="zh-CN" altLang="en-US" dirty="0"/>
              <a:t>从后往前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1900"/>
              </a:lnSpc>
              <a:spcBef>
                <a:spcPts val="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find_last_of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s,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1900"/>
              </a:lnSpc>
              <a:spcBef>
                <a:spcPts val="0"/>
              </a:spcBef>
            </a:pPr>
            <a:r>
              <a:rPr lang="zh-CN" altLang="en-US" sz="1800" dirty="0"/>
              <a:t>从下标</a:t>
            </a:r>
            <a:r>
              <a:rPr lang="en-US" altLang="zh-CN" sz="1800" dirty="0"/>
              <a:t>p</a:t>
            </a:r>
            <a:r>
              <a:rPr lang="zh-CN" altLang="en-US" sz="1800" dirty="0"/>
              <a:t>的位置</a:t>
            </a:r>
            <a:r>
              <a:rPr lang="zh-CN" altLang="en-US" sz="1800" dirty="0" smtClean="0"/>
              <a:t>开始逆向查找</a:t>
            </a:r>
            <a:r>
              <a:rPr lang="zh-CN" altLang="en-US" sz="1800" dirty="0"/>
              <a:t>在字符串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的前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个字符当中</a:t>
            </a:r>
            <a:r>
              <a:rPr lang="zh-CN" altLang="en-US" sz="1800" dirty="0"/>
              <a:t>的任意一个字符。如果找到，则返回找到的字符所对应的下标值。如果没有找到，则返回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1900"/>
              </a:lnSpc>
              <a:spcBef>
                <a:spcPts val="0"/>
              </a:spcBef>
            </a:pPr>
            <a:r>
              <a:rPr lang="zh-CN" altLang="en-US" sz="1800" dirty="0"/>
              <a:t>要求</a:t>
            </a:r>
            <a:r>
              <a:rPr lang="en-US" altLang="zh-CN" sz="1800" dirty="0"/>
              <a:t>: 0≤p≤size( )-1</a:t>
            </a:r>
            <a:r>
              <a:rPr lang="zh-CN" altLang="en-US" sz="1800" dirty="0" smtClean="0"/>
              <a:t>并且</a:t>
            </a:r>
            <a:r>
              <a:rPr lang="en-US" altLang="zh-CN" sz="1800" dirty="0" smtClean="0"/>
              <a:t>1≤</a:t>
            </a:r>
            <a:r>
              <a:rPr lang="en-US" altLang="zh-CN" sz="1800" dirty="0"/>
              <a:t>n≤s.size( 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。允许</a:t>
            </a:r>
            <a:r>
              <a:rPr lang="en-US" altLang="zh-CN" sz="1800" dirty="0" smtClean="0"/>
              <a:t>p=</a:t>
            </a:r>
            <a:r>
              <a:rPr lang="en-US" altLang="zh-CN" sz="1800" dirty="0" err="1" smtClean="0"/>
              <a:t>npos</a:t>
            </a:r>
            <a:r>
              <a:rPr lang="zh-CN" altLang="en-US" sz="1800" dirty="0"/>
              <a:t>。如果</a:t>
            </a:r>
            <a:r>
              <a:rPr lang="en-US" altLang="zh-CN" sz="1800" dirty="0"/>
              <a:t>p=</a:t>
            </a:r>
            <a:r>
              <a:rPr lang="en-US" altLang="zh-CN" sz="1800" dirty="0" err="1"/>
              <a:t>npos</a:t>
            </a:r>
            <a:r>
              <a:rPr lang="zh-CN" altLang="en-US" sz="1800" dirty="0"/>
              <a:t>，则从最后往前查找。</a:t>
            </a:r>
          </a:p>
          <a:p>
            <a:pPr lvl="1">
              <a:lnSpc>
                <a:spcPts val="19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"0123423"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             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s="0123423"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s.find_last_of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"543"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6, 2);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4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s.find_last_of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"543"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6, 1);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-1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s.find_last_of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"543"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6, 3);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6</a:t>
            </a:r>
            <a:endParaRPr lang="en-US" altLang="zh-CN" sz="1800" dirty="0" smtClean="0"/>
          </a:p>
          <a:p>
            <a:pPr>
              <a:lnSpc>
                <a:spcPts val="1900"/>
              </a:lnSpc>
              <a:spcBef>
                <a:spcPts val="0"/>
              </a:spcBef>
            </a:pPr>
            <a:r>
              <a:rPr lang="zh-CN" altLang="en-US" sz="1800" dirty="0" smtClean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find_last_of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npos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1900"/>
              </a:lnSpc>
              <a:spcBef>
                <a:spcPts val="0"/>
              </a:spcBef>
            </a:pPr>
            <a:r>
              <a:rPr lang="zh-CN" altLang="en-US" sz="1800" dirty="0"/>
              <a:t>从下标</a:t>
            </a:r>
            <a:r>
              <a:rPr lang="en-US" altLang="zh-CN" sz="1800" dirty="0"/>
              <a:t>p</a:t>
            </a:r>
            <a:r>
              <a:rPr lang="zh-CN" altLang="en-US" sz="1800" dirty="0"/>
              <a:t>的位置</a:t>
            </a:r>
            <a:r>
              <a:rPr lang="zh-CN" altLang="en-US" sz="1800" dirty="0" smtClean="0"/>
              <a:t>开始逆向查找字符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。</a:t>
            </a:r>
            <a:r>
              <a:rPr lang="zh-CN" altLang="en-US" sz="1800" dirty="0"/>
              <a:t>如果找到，则返回找到的字符所对应的下标值。如果没有找到，则返回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1900"/>
              </a:lnSpc>
              <a:spcBef>
                <a:spcPts val="0"/>
              </a:spcBef>
            </a:pPr>
            <a:r>
              <a:rPr lang="zh-CN" altLang="en-US" sz="1800" dirty="0"/>
              <a:t>要求</a:t>
            </a:r>
            <a:r>
              <a:rPr lang="en-US" altLang="zh-CN" sz="1800" dirty="0"/>
              <a:t>: 0≤p≤size( )-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或者</a:t>
            </a:r>
            <a:r>
              <a:rPr lang="en-US" altLang="zh-CN" sz="1800" dirty="0" smtClean="0"/>
              <a:t>p=</a:t>
            </a:r>
            <a:r>
              <a:rPr lang="en-US" altLang="zh-CN" sz="1800" dirty="0" err="1" smtClean="0"/>
              <a:t>npos</a:t>
            </a:r>
            <a:r>
              <a:rPr lang="zh-CN" altLang="en-US" sz="1800" dirty="0"/>
              <a:t>。如果</a:t>
            </a:r>
            <a:r>
              <a:rPr lang="en-US" altLang="zh-CN" sz="1800" dirty="0"/>
              <a:t>p=</a:t>
            </a:r>
            <a:r>
              <a:rPr lang="en-US" altLang="zh-CN" sz="1800" dirty="0" err="1"/>
              <a:t>npos</a:t>
            </a:r>
            <a:r>
              <a:rPr lang="zh-CN" altLang="en-US" sz="1800" dirty="0"/>
              <a:t>，则从最后往前查找。</a:t>
            </a:r>
          </a:p>
          <a:p>
            <a:pPr lvl="1">
              <a:lnSpc>
                <a:spcPts val="19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"0123423"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s="0123423"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s.find_last_of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'3'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6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s.find_last_of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'3'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4);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3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s.find_last_of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'5'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-1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78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9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</a:t>
            </a:r>
            <a:r>
              <a:rPr lang="zh-CN" altLang="en-US" dirty="0" smtClean="0">
                <a:solidFill>
                  <a:srgbClr val="FF0000"/>
                </a:solidFill>
              </a:rPr>
              <a:t>不同</a:t>
            </a:r>
            <a:r>
              <a:rPr lang="zh-CN" altLang="en-US" dirty="0" smtClean="0"/>
              <a:t>字符</a:t>
            </a:r>
            <a:r>
              <a:rPr lang="en-US" altLang="zh-CN" dirty="0" smtClean="0"/>
              <a:t>: </a:t>
            </a:r>
            <a:r>
              <a:rPr lang="zh-CN" altLang="en-US" dirty="0"/>
              <a:t>从前往后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find_first_not_of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0)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noexcept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/>
              <a:t>从下标</a:t>
            </a:r>
            <a:r>
              <a:rPr lang="en-US" altLang="zh-CN" sz="1800" dirty="0"/>
              <a:t>p</a:t>
            </a:r>
            <a:r>
              <a:rPr lang="zh-CN" altLang="en-US" sz="1800" dirty="0"/>
              <a:t>的位置</a:t>
            </a:r>
            <a:r>
              <a:rPr lang="zh-CN" altLang="en-US" sz="1800" dirty="0" smtClean="0"/>
              <a:t>开始正向查找</a:t>
            </a:r>
            <a:r>
              <a:rPr lang="zh-CN" altLang="en-US" sz="1800" dirty="0" smtClean="0">
                <a:solidFill>
                  <a:srgbClr val="FF0000"/>
                </a:solidFill>
              </a:rPr>
              <a:t>首个不在</a:t>
            </a:r>
            <a:r>
              <a:rPr lang="zh-CN" altLang="en-US" sz="1800" dirty="0" smtClean="0"/>
              <a:t>字符串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当中的字符。</a:t>
            </a:r>
            <a:r>
              <a:rPr lang="zh-CN" altLang="en-US" sz="1800" dirty="0"/>
              <a:t>如果找到，则返回</a:t>
            </a:r>
            <a:r>
              <a:rPr lang="zh-CN" altLang="en-US" sz="1800" dirty="0" smtClean="0"/>
              <a:t>找到的字符</a:t>
            </a:r>
            <a:r>
              <a:rPr lang="zh-CN" altLang="en-US" sz="1800" dirty="0"/>
              <a:t>所对应的下标值。如果没有找到，则返回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/>
              <a:t>要求</a:t>
            </a:r>
            <a:r>
              <a:rPr lang="en-US" altLang="zh-CN" sz="1800" dirty="0"/>
              <a:t>: 0≤p≤size( )-1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"0123423"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t(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"42"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s="0123423", t="42"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s.find_first_not_of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0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s.find_first_not_of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(t, 4);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6</a:t>
            </a:r>
            <a:endParaRPr lang="en-US" altLang="zh-CN" sz="1800" dirty="0" smtClean="0"/>
          </a:p>
          <a:p>
            <a:pPr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 smtClean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find_first_not_of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s,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0)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/>
              <a:t>从下标</a:t>
            </a:r>
            <a:r>
              <a:rPr lang="en-US" altLang="zh-CN" sz="1800" dirty="0"/>
              <a:t>p</a:t>
            </a:r>
            <a:r>
              <a:rPr lang="zh-CN" altLang="en-US" sz="1800" dirty="0"/>
              <a:t>的位置开始正向</a:t>
            </a:r>
            <a:r>
              <a:rPr lang="zh-CN" altLang="en-US" sz="1800" dirty="0" smtClean="0"/>
              <a:t>查找</a:t>
            </a:r>
            <a:r>
              <a:rPr lang="zh-CN" altLang="en-US" sz="1800" dirty="0">
                <a:solidFill>
                  <a:srgbClr val="FF0000"/>
                </a:solidFill>
              </a:rPr>
              <a:t>首个不在</a:t>
            </a:r>
            <a:r>
              <a:rPr lang="zh-CN" altLang="en-US" sz="1800" dirty="0"/>
              <a:t>字符串</a:t>
            </a:r>
            <a:r>
              <a:rPr lang="en-US" altLang="zh-CN" sz="1800" dirty="0"/>
              <a:t>s</a:t>
            </a:r>
            <a:r>
              <a:rPr lang="zh-CN" altLang="en-US" sz="1800" dirty="0"/>
              <a:t>当中的字符</a:t>
            </a:r>
            <a:r>
              <a:rPr lang="zh-CN" altLang="en-US" sz="1800" dirty="0" smtClean="0"/>
              <a:t>。</a:t>
            </a:r>
            <a:r>
              <a:rPr lang="zh-CN" altLang="en-US" sz="1800" dirty="0"/>
              <a:t>如果找到，则返回找到的字符所对应的下标值。如果没有找到，则返回</a:t>
            </a:r>
            <a:r>
              <a:rPr lang="en-US" altLang="zh-CN" sz="1800" dirty="0"/>
              <a:t>-1 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pPr lvl="1"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/>
              <a:t>要求</a:t>
            </a:r>
            <a:r>
              <a:rPr lang="en-US" altLang="zh-CN" sz="1800" dirty="0"/>
              <a:t>: 0≤p≤size( )-1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 smtClean="0"/>
              <a:t>:</a:t>
            </a:r>
            <a:endParaRPr lang="en-US" altLang="zh-CN" sz="1800" dirty="0"/>
          </a:p>
          <a:p>
            <a:pPr marL="108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"0123423"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          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s="0123423"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s.find_first_not_of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"543"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0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s.find_first_not_of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"543"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4);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5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79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61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字符系列类型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标准</a:t>
            </a:r>
            <a:r>
              <a:rPr lang="zh-CN" altLang="en-US" dirty="0" smtClean="0"/>
              <a:t>规定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zh-CN" altLang="en-US" dirty="0" smtClean="0"/>
              <a:t>类型</a:t>
            </a:r>
            <a:r>
              <a:rPr lang="zh-CN" altLang="en-US" dirty="0"/>
              <a:t>的数据占用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个字节</a:t>
            </a:r>
            <a:r>
              <a:rPr lang="zh-CN" altLang="en-US" dirty="0" smtClean="0"/>
              <a:t>，</a:t>
            </a:r>
            <a:r>
              <a:rPr lang="zh-CN" altLang="en-US" dirty="0"/>
              <a:t>但</a:t>
            </a:r>
            <a:r>
              <a:rPr lang="zh-CN" altLang="en-US" dirty="0">
                <a:solidFill>
                  <a:srgbClr val="FF0000"/>
                </a:solidFill>
              </a:rPr>
              <a:t>没有</a:t>
            </a:r>
            <a:r>
              <a:rPr lang="zh-CN" altLang="en-US" dirty="0" smtClean="0">
                <a:solidFill>
                  <a:srgbClr val="FF0000"/>
                </a:solidFill>
              </a:rPr>
              <a:t>规定</a:t>
            </a:r>
            <a:r>
              <a:rPr lang="en-US" altLang="zh-CN" dirty="0" err="1" smtClean="0"/>
              <a:t>wchar_t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char16_t</a:t>
            </a:r>
            <a:r>
              <a:rPr lang="zh-CN" altLang="en-US" dirty="0" smtClean="0"/>
              <a:t>和</a:t>
            </a:r>
            <a:r>
              <a:rPr lang="en-US" altLang="zh-CN" dirty="0"/>
              <a:t>char32_t</a:t>
            </a:r>
            <a:r>
              <a:rPr lang="zh-CN" altLang="en-US" dirty="0" smtClean="0"/>
              <a:t>类型</a:t>
            </a:r>
            <a:r>
              <a:rPr lang="zh-CN" altLang="en-US" dirty="0"/>
              <a:t>的数据占用</a:t>
            </a:r>
            <a:r>
              <a:rPr lang="zh-CN" altLang="en-US" dirty="0" smtClean="0"/>
              <a:t>的字节数。</a:t>
            </a:r>
            <a:endParaRPr lang="en-US" altLang="zh-CN" dirty="0" smtClean="0"/>
          </a:p>
          <a:p>
            <a:r>
              <a:rPr lang="zh-CN" altLang="en-US" dirty="0" smtClean="0"/>
              <a:t>类型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0000FF"/>
                </a:solidFill>
              </a:rPr>
              <a:t>char</a:t>
            </a:r>
            <a:r>
              <a:rPr lang="zh-CN" altLang="en-US" dirty="0"/>
              <a:t>的字符称为</a:t>
            </a:r>
            <a:r>
              <a:rPr lang="zh-CN" altLang="en-US" dirty="0">
                <a:solidFill>
                  <a:srgbClr val="0000FF"/>
                </a:solidFill>
              </a:rPr>
              <a:t>窄</a:t>
            </a:r>
            <a:r>
              <a:rPr lang="zh-CN" altLang="en-US" dirty="0" smtClean="0">
                <a:solidFill>
                  <a:srgbClr val="0000FF"/>
                </a:solidFill>
              </a:rPr>
              <a:t>字符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类型</a:t>
            </a:r>
            <a:r>
              <a:rPr lang="zh-CN" altLang="en-US" dirty="0"/>
              <a:t>为</a:t>
            </a:r>
            <a:r>
              <a:rPr lang="en-US" altLang="zh-CN" dirty="0" err="1">
                <a:solidFill>
                  <a:srgbClr val="0000FF"/>
                </a:solidFill>
              </a:rPr>
              <a:t>wchar_t</a:t>
            </a:r>
            <a:r>
              <a:rPr lang="zh-CN" altLang="en-US" dirty="0"/>
              <a:t>的字符称为</a:t>
            </a:r>
            <a:r>
              <a:rPr lang="zh-CN" altLang="en-US" dirty="0">
                <a:solidFill>
                  <a:srgbClr val="0000FF"/>
                </a:solidFill>
              </a:rPr>
              <a:t>宽字符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类型为</a:t>
            </a:r>
            <a:r>
              <a:rPr lang="en-US" altLang="zh-CN" dirty="0"/>
              <a:t>char16_t</a:t>
            </a:r>
            <a:r>
              <a:rPr lang="zh-CN" altLang="en-US" dirty="0"/>
              <a:t>和</a:t>
            </a:r>
            <a:r>
              <a:rPr lang="en-US" altLang="zh-CN" dirty="0"/>
              <a:t>char32_t</a:t>
            </a:r>
            <a:r>
              <a:rPr lang="zh-CN" altLang="en-US" dirty="0"/>
              <a:t>的</a:t>
            </a:r>
            <a:r>
              <a:rPr lang="zh-CN" altLang="en-US" dirty="0" smtClean="0"/>
              <a:t>字符要求采用</a:t>
            </a:r>
            <a:r>
              <a:rPr lang="en-US" altLang="zh-CN" dirty="0"/>
              <a:t>ISO/IEC </a:t>
            </a:r>
            <a:r>
              <a:rPr lang="en-US" altLang="zh-CN" dirty="0" smtClean="0"/>
              <a:t>10646</a:t>
            </a:r>
            <a:r>
              <a:rPr lang="zh-CN" altLang="en-US" dirty="0" smtClean="0"/>
              <a:t>规定的国际标准字符集</a:t>
            </a:r>
            <a:r>
              <a:rPr lang="en-US" altLang="zh-CN" dirty="0"/>
              <a:t>(Unicode required set)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54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</a:t>
            </a:r>
            <a:r>
              <a:rPr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字符</a:t>
            </a:r>
            <a:r>
              <a:rPr lang="en-US" altLang="zh-CN" dirty="0"/>
              <a:t>: </a:t>
            </a:r>
            <a:r>
              <a:rPr lang="zh-CN" altLang="en-US" dirty="0"/>
              <a:t>从前往后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find_first_not_of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s,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从下标</a:t>
            </a:r>
            <a:r>
              <a:rPr lang="en-US" altLang="zh-CN" sz="1800" dirty="0"/>
              <a:t>p</a:t>
            </a:r>
            <a:r>
              <a:rPr lang="zh-CN" altLang="en-US" sz="1800" dirty="0"/>
              <a:t>的位置</a:t>
            </a:r>
            <a:r>
              <a:rPr lang="zh-CN" altLang="en-US" sz="1800" dirty="0" smtClean="0"/>
              <a:t>开始正向</a:t>
            </a:r>
            <a:r>
              <a:rPr lang="zh-CN" altLang="en-US" sz="1800" dirty="0"/>
              <a:t>查找与字符串</a:t>
            </a:r>
            <a:r>
              <a:rPr lang="en-US" altLang="zh-CN" sz="1800" dirty="0" smtClean="0"/>
              <a:t>s</a:t>
            </a:r>
            <a:r>
              <a:rPr lang="zh-CN" altLang="en-US" sz="1800" dirty="0"/>
              <a:t>的前</a:t>
            </a:r>
            <a:r>
              <a:rPr lang="en-US" altLang="zh-CN" sz="1800" dirty="0"/>
              <a:t>n</a:t>
            </a:r>
            <a:r>
              <a:rPr lang="zh-CN" altLang="en-US" sz="1800" dirty="0" smtClean="0"/>
              <a:t>个</a:t>
            </a:r>
            <a:r>
              <a:rPr lang="zh-CN" altLang="en-US" sz="1800" dirty="0"/>
              <a:t>字符均</a:t>
            </a:r>
            <a:r>
              <a:rPr lang="zh-CN" altLang="en-US" sz="1800" dirty="0">
                <a:solidFill>
                  <a:srgbClr val="FF0000"/>
                </a:solidFill>
              </a:rPr>
              <a:t>不同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字符。</a:t>
            </a:r>
            <a:r>
              <a:rPr lang="zh-CN" altLang="en-US" sz="1800" dirty="0"/>
              <a:t>如果找到，则返回找到的字符所对应的下标值。如果没有找到，则返回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要求</a:t>
            </a:r>
            <a:r>
              <a:rPr lang="en-US" altLang="zh-CN" sz="1800" dirty="0"/>
              <a:t>: 0≤p≤size( )-1</a:t>
            </a:r>
            <a:r>
              <a:rPr lang="zh-CN" altLang="en-US" sz="1800" dirty="0" smtClean="0"/>
              <a:t>并且</a:t>
            </a:r>
            <a:r>
              <a:rPr lang="en-US" altLang="zh-CN" sz="1800" dirty="0" smtClean="0"/>
              <a:t>1≤</a:t>
            </a:r>
            <a:r>
              <a:rPr lang="en-US" altLang="zh-CN" sz="1800" dirty="0"/>
              <a:t>n≤s.size( 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"0123423"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                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s="0123423"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s.find_first_not_of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"432"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0, 2);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0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s.find_first_not_of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"432"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3, 1);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3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s.find_first_not_of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"432"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4, 3);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-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en-US" altLang="zh-CN" sz="1800" dirty="0" smtClean="0"/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 smtClean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find_first_not_of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0)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从下标</a:t>
            </a:r>
            <a:r>
              <a:rPr lang="en-US" altLang="zh-CN" sz="1800" dirty="0"/>
              <a:t>p</a:t>
            </a:r>
            <a:r>
              <a:rPr lang="zh-CN" altLang="en-US" sz="1800" dirty="0"/>
              <a:t>的位置</a:t>
            </a:r>
            <a:r>
              <a:rPr lang="zh-CN" altLang="en-US" sz="1800" dirty="0" smtClean="0"/>
              <a:t>开始正向查找</a:t>
            </a:r>
            <a:r>
              <a:rPr lang="zh-CN" altLang="en-US" sz="1800" dirty="0" smtClean="0">
                <a:solidFill>
                  <a:srgbClr val="FF0000"/>
                </a:solidFill>
              </a:rPr>
              <a:t>不等于</a:t>
            </a:r>
            <a:r>
              <a:rPr lang="zh-CN" altLang="en-US" sz="1800" dirty="0" smtClean="0"/>
              <a:t>字符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的字符。</a:t>
            </a:r>
            <a:r>
              <a:rPr lang="zh-CN" altLang="en-US" sz="1800" dirty="0"/>
              <a:t>如果找到，则返回找到的字符所对应的下标值。如果没有找到，则返回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要求</a:t>
            </a:r>
            <a:r>
              <a:rPr lang="en-US" altLang="zh-CN" sz="1800" dirty="0"/>
              <a:t>: 0≤p≤size( )-1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"0123423"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s="0123423"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s.find_first_not_of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'3'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0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s.find_first_not_of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'3'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3);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4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s.find_first_not_of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'0'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1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80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97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</a:t>
            </a:r>
            <a:r>
              <a:rPr lang="zh-CN" altLang="en-US" dirty="0" smtClean="0">
                <a:solidFill>
                  <a:srgbClr val="FF0000"/>
                </a:solidFill>
              </a:rPr>
              <a:t>不同</a:t>
            </a:r>
            <a:r>
              <a:rPr lang="zh-CN" altLang="en-US" dirty="0" smtClean="0"/>
              <a:t>字符</a:t>
            </a:r>
            <a:r>
              <a:rPr lang="en-US" altLang="zh-CN" dirty="0" smtClean="0"/>
              <a:t>: </a:t>
            </a:r>
            <a:r>
              <a:rPr lang="zh-CN" altLang="en-US" dirty="0"/>
              <a:t>从后</a:t>
            </a:r>
            <a:r>
              <a:rPr lang="zh-CN" altLang="en-US" dirty="0" smtClean="0"/>
              <a:t>往前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find_last_not_of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npos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noexcept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/>
              <a:t>从下标</a:t>
            </a:r>
            <a:r>
              <a:rPr lang="en-US" altLang="zh-CN" sz="1800" dirty="0"/>
              <a:t>p</a:t>
            </a:r>
            <a:r>
              <a:rPr lang="zh-CN" altLang="en-US" sz="1800" dirty="0"/>
              <a:t>的位置</a:t>
            </a:r>
            <a:r>
              <a:rPr lang="zh-CN" altLang="en-US" sz="1800" dirty="0" smtClean="0"/>
              <a:t>开始逆向查找</a:t>
            </a:r>
            <a:r>
              <a:rPr lang="zh-CN" altLang="en-US" sz="1800" dirty="0" smtClean="0">
                <a:solidFill>
                  <a:srgbClr val="FF0000"/>
                </a:solidFill>
              </a:rPr>
              <a:t>首个不在</a:t>
            </a:r>
            <a:r>
              <a:rPr lang="zh-CN" altLang="en-US" sz="1800" dirty="0" smtClean="0"/>
              <a:t>字符串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当中的字符。</a:t>
            </a:r>
            <a:r>
              <a:rPr lang="zh-CN" altLang="en-US" sz="1800" dirty="0"/>
              <a:t>如果找到，则返回</a:t>
            </a:r>
            <a:r>
              <a:rPr lang="zh-CN" altLang="en-US" sz="1800" dirty="0" smtClean="0"/>
              <a:t>找到的字符</a:t>
            </a:r>
            <a:r>
              <a:rPr lang="zh-CN" altLang="en-US" sz="1800" dirty="0"/>
              <a:t>所对应的下标值。如果没有找到，则返回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/>
              <a:t>要求</a:t>
            </a:r>
            <a:r>
              <a:rPr lang="en-US" altLang="zh-CN" sz="1800" dirty="0"/>
              <a:t>: 0≤p≤size( )-</a:t>
            </a:r>
            <a:r>
              <a:rPr lang="en-US" altLang="zh-CN" sz="1800" dirty="0" smtClean="0"/>
              <a:t>1</a:t>
            </a:r>
            <a:r>
              <a:rPr lang="zh-CN" altLang="en-US" sz="1800" dirty="0"/>
              <a:t>或者</a:t>
            </a:r>
            <a:r>
              <a:rPr lang="en-US" altLang="zh-CN" sz="1800" dirty="0"/>
              <a:t>p=</a:t>
            </a:r>
            <a:r>
              <a:rPr lang="en-US" altLang="zh-CN" sz="1800" dirty="0" err="1"/>
              <a:t>npos</a:t>
            </a:r>
            <a:r>
              <a:rPr lang="zh-CN" altLang="en-US" sz="1800" dirty="0"/>
              <a:t>。如果</a:t>
            </a:r>
            <a:r>
              <a:rPr lang="en-US" altLang="zh-CN" sz="1800" dirty="0"/>
              <a:t>p=</a:t>
            </a:r>
            <a:r>
              <a:rPr lang="en-US" altLang="zh-CN" sz="1800" dirty="0" err="1"/>
              <a:t>npos</a:t>
            </a:r>
            <a:r>
              <a:rPr lang="zh-CN" altLang="en-US" sz="1800" dirty="0"/>
              <a:t>，则从最后往前查找。</a:t>
            </a:r>
          </a:p>
          <a:p>
            <a:pPr lvl="1"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"0123423"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t(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s="0123423", t="23"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s.find_last_not_of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4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s.find_last_not_of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(t, 3);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1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 smtClean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find_last_not_of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s,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npos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/>
              <a:t>从下标</a:t>
            </a:r>
            <a:r>
              <a:rPr lang="en-US" altLang="zh-CN" sz="1800" dirty="0"/>
              <a:t>p</a:t>
            </a:r>
            <a:r>
              <a:rPr lang="zh-CN" altLang="en-US" sz="1800" dirty="0"/>
              <a:t>的位置</a:t>
            </a:r>
            <a:r>
              <a:rPr lang="zh-CN" altLang="en-US" sz="1800" dirty="0" smtClean="0"/>
              <a:t>开始</a:t>
            </a:r>
            <a:r>
              <a:rPr lang="zh-CN" altLang="en-US" sz="1800" dirty="0"/>
              <a:t>逆</a:t>
            </a:r>
            <a:r>
              <a:rPr lang="zh-CN" altLang="en-US" sz="1800" dirty="0" smtClean="0"/>
              <a:t>向查找</a:t>
            </a:r>
            <a:r>
              <a:rPr lang="zh-CN" altLang="en-US" sz="1800" dirty="0">
                <a:solidFill>
                  <a:srgbClr val="FF0000"/>
                </a:solidFill>
              </a:rPr>
              <a:t>首个不在</a:t>
            </a:r>
            <a:r>
              <a:rPr lang="zh-CN" altLang="en-US" sz="1800" dirty="0"/>
              <a:t>字符串</a:t>
            </a:r>
            <a:r>
              <a:rPr lang="en-US" altLang="zh-CN" sz="1800" dirty="0"/>
              <a:t>s</a:t>
            </a:r>
            <a:r>
              <a:rPr lang="zh-CN" altLang="en-US" sz="1800" dirty="0"/>
              <a:t>当中的字符</a:t>
            </a:r>
            <a:r>
              <a:rPr lang="zh-CN" altLang="en-US" sz="1800" dirty="0" smtClean="0"/>
              <a:t>。</a:t>
            </a:r>
            <a:r>
              <a:rPr lang="zh-CN" altLang="en-US" sz="1800" dirty="0"/>
              <a:t>如果找到，则返回找到的字符所对应的下标值。如果没有找到，则返回</a:t>
            </a:r>
            <a:r>
              <a:rPr lang="en-US" altLang="zh-CN" sz="1800" dirty="0"/>
              <a:t>-1 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pPr lvl="1"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/>
              <a:t>要求</a:t>
            </a:r>
            <a:r>
              <a:rPr lang="en-US" altLang="zh-CN" sz="1800" dirty="0"/>
              <a:t>: 0≤p≤size( )-</a:t>
            </a:r>
            <a:r>
              <a:rPr lang="en-US" altLang="zh-CN" sz="1800" dirty="0" smtClean="0"/>
              <a:t>1</a:t>
            </a:r>
            <a:r>
              <a:rPr lang="zh-CN" altLang="en-US" sz="1800" dirty="0"/>
              <a:t>或者</a:t>
            </a:r>
            <a:r>
              <a:rPr lang="en-US" altLang="zh-CN" sz="1800" dirty="0"/>
              <a:t>p=</a:t>
            </a:r>
            <a:r>
              <a:rPr lang="en-US" altLang="zh-CN" sz="1800" dirty="0" err="1"/>
              <a:t>npos</a:t>
            </a:r>
            <a:r>
              <a:rPr lang="zh-CN" altLang="en-US" sz="1800" dirty="0"/>
              <a:t>。如果</a:t>
            </a:r>
            <a:r>
              <a:rPr lang="en-US" altLang="zh-CN" sz="1800" dirty="0"/>
              <a:t>p=</a:t>
            </a:r>
            <a:r>
              <a:rPr lang="en-US" altLang="zh-CN" sz="1800" dirty="0" err="1"/>
              <a:t>npos</a:t>
            </a:r>
            <a:r>
              <a:rPr lang="zh-CN" altLang="en-US" sz="1800" dirty="0"/>
              <a:t>，则从最后往前查找。</a:t>
            </a:r>
          </a:p>
          <a:p>
            <a:pPr lvl="1">
              <a:lnSpc>
                <a:spcPts val="21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 smtClean="0"/>
              <a:t>:</a:t>
            </a:r>
            <a:endParaRPr lang="en-US" altLang="zh-CN" sz="1800" dirty="0"/>
          </a:p>
          <a:p>
            <a:pPr marL="108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"0123423"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s="0123423"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s.find_last_not_of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"543"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5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s.find_last_not_of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"543"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4);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2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81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28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</a:t>
            </a:r>
            <a:r>
              <a:rPr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字符</a:t>
            </a:r>
            <a:r>
              <a:rPr lang="en-US" altLang="zh-CN" dirty="0"/>
              <a:t>: </a:t>
            </a:r>
            <a:r>
              <a:rPr lang="zh-CN" altLang="en-US" dirty="0"/>
              <a:t>从后往前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1900"/>
              </a:lnSpc>
              <a:spcBef>
                <a:spcPts val="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find_last_not_of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s,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1900"/>
              </a:lnSpc>
              <a:spcBef>
                <a:spcPts val="0"/>
              </a:spcBef>
            </a:pPr>
            <a:r>
              <a:rPr lang="zh-CN" altLang="en-US" sz="1800" dirty="0"/>
              <a:t>从下标</a:t>
            </a:r>
            <a:r>
              <a:rPr lang="en-US" altLang="zh-CN" sz="1800" dirty="0"/>
              <a:t>p</a:t>
            </a:r>
            <a:r>
              <a:rPr lang="zh-CN" altLang="en-US" sz="1800" dirty="0"/>
              <a:t>的位置开始逆向查找与字符串</a:t>
            </a:r>
            <a:r>
              <a:rPr lang="en-US" altLang="zh-CN" sz="1800" dirty="0" smtClean="0"/>
              <a:t>s</a:t>
            </a:r>
            <a:r>
              <a:rPr lang="zh-CN" altLang="en-US" sz="1800" dirty="0"/>
              <a:t>的前</a:t>
            </a:r>
            <a:r>
              <a:rPr lang="en-US" altLang="zh-CN" sz="1800" dirty="0"/>
              <a:t>n</a:t>
            </a:r>
            <a:r>
              <a:rPr lang="zh-CN" altLang="en-US" sz="1800" dirty="0" smtClean="0"/>
              <a:t>个</a:t>
            </a:r>
            <a:r>
              <a:rPr lang="zh-CN" altLang="en-US" sz="1800" dirty="0"/>
              <a:t>字符均</a:t>
            </a:r>
            <a:r>
              <a:rPr lang="zh-CN" altLang="en-US" sz="1800" dirty="0">
                <a:solidFill>
                  <a:srgbClr val="FF0000"/>
                </a:solidFill>
              </a:rPr>
              <a:t>不同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字符。</a:t>
            </a:r>
            <a:r>
              <a:rPr lang="zh-CN" altLang="en-US" sz="1800" dirty="0"/>
              <a:t>如果找到，则返回找到的字符所对应的下标值。如果没有找到，则返回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1900"/>
              </a:lnSpc>
              <a:spcBef>
                <a:spcPts val="0"/>
              </a:spcBef>
            </a:pPr>
            <a:r>
              <a:rPr lang="zh-CN" altLang="en-US" sz="1800" dirty="0"/>
              <a:t>要求</a:t>
            </a:r>
            <a:r>
              <a:rPr lang="en-US" altLang="zh-CN" sz="1800" dirty="0"/>
              <a:t>: 0≤p≤size( )-1</a:t>
            </a:r>
            <a:r>
              <a:rPr lang="zh-CN" altLang="en-US" sz="1800" dirty="0" smtClean="0"/>
              <a:t>并且</a:t>
            </a:r>
            <a:r>
              <a:rPr lang="en-US" altLang="zh-CN" sz="1800" dirty="0" smtClean="0"/>
              <a:t>1≤</a:t>
            </a:r>
            <a:r>
              <a:rPr lang="en-US" altLang="zh-CN" sz="1800" dirty="0"/>
              <a:t>n≤s.size( </a:t>
            </a:r>
            <a:r>
              <a:rPr lang="en-US" altLang="zh-CN" sz="1800" dirty="0" smtClean="0"/>
              <a:t>)</a:t>
            </a:r>
            <a:r>
              <a:rPr lang="zh-CN" altLang="en-US" sz="1800" dirty="0"/>
              <a:t>。允许</a:t>
            </a:r>
            <a:r>
              <a:rPr lang="en-US" altLang="zh-CN" sz="1800" dirty="0"/>
              <a:t>p=</a:t>
            </a:r>
            <a:r>
              <a:rPr lang="en-US" altLang="zh-CN" sz="1800" dirty="0" err="1"/>
              <a:t>npos</a:t>
            </a:r>
            <a:r>
              <a:rPr lang="zh-CN" altLang="en-US" sz="1800" dirty="0"/>
              <a:t>。如果</a:t>
            </a:r>
            <a:r>
              <a:rPr lang="en-US" altLang="zh-CN" sz="1800" dirty="0"/>
              <a:t>p=</a:t>
            </a:r>
            <a:r>
              <a:rPr lang="en-US" altLang="zh-CN" sz="1800" dirty="0" err="1"/>
              <a:t>npos</a:t>
            </a:r>
            <a:r>
              <a:rPr lang="zh-CN" altLang="en-US" sz="1800" dirty="0"/>
              <a:t>，则从最后往前查找。</a:t>
            </a:r>
          </a:p>
          <a:p>
            <a:pPr lvl="1">
              <a:lnSpc>
                <a:spcPts val="19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85140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"0123423"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                  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s="0123423"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85140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s.find_last_not_of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"432"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6, 2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5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85140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s.find_last_not_of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"432"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3, 1);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3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85140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s.find_last_not_of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"432"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4, 3);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1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ts val="1900"/>
              </a:lnSpc>
              <a:spcBef>
                <a:spcPts val="0"/>
              </a:spcBef>
            </a:pPr>
            <a:r>
              <a:rPr lang="zh-CN" altLang="en-US" sz="1800" dirty="0" smtClean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find_last_not_of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npos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1900"/>
              </a:lnSpc>
              <a:spcBef>
                <a:spcPts val="0"/>
              </a:spcBef>
            </a:pPr>
            <a:r>
              <a:rPr lang="zh-CN" altLang="en-US" sz="1800" dirty="0"/>
              <a:t>从下标</a:t>
            </a:r>
            <a:r>
              <a:rPr lang="en-US" altLang="zh-CN" sz="1800" dirty="0"/>
              <a:t>p</a:t>
            </a:r>
            <a:r>
              <a:rPr lang="zh-CN" altLang="en-US" sz="1800" dirty="0"/>
              <a:t>的位置开始逆向</a:t>
            </a:r>
            <a:r>
              <a:rPr lang="zh-CN" altLang="en-US" sz="1800" dirty="0" smtClean="0"/>
              <a:t>查找</a:t>
            </a:r>
            <a:r>
              <a:rPr lang="zh-CN" altLang="en-US" sz="1800" dirty="0" smtClean="0">
                <a:solidFill>
                  <a:srgbClr val="FF0000"/>
                </a:solidFill>
              </a:rPr>
              <a:t>不等于</a:t>
            </a:r>
            <a:r>
              <a:rPr lang="zh-CN" altLang="en-US" sz="1800" dirty="0" smtClean="0"/>
              <a:t>字符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的字符。</a:t>
            </a:r>
            <a:r>
              <a:rPr lang="zh-CN" altLang="en-US" sz="1800" dirty="0"/>
              <a:t>如果找到，则返回找到的字符所对应的下标值。如果没有找到，则返回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1900"/>
              </a:lnSpc>
              <a:spcBef>
                <a:spcPts val="0"/>
              </a:spcBef>
            </a:pPr>
            <a:r>
              <a:rPr lang="zh-CN" altLang="en-US" sz="1800" dirty="0"/>
              <a:t>要求</a:t>
            </a:r>
            <a:r>
              <a:rPr lang="en-US" altLang="zh-CN" sz="1800" dirty="0"/>
              <a:t>: 0≤p≤size( )-</a:t>
            </a:r>
            <a:r>
              <a:rPr lang="en-US" altLang="zh-CN" sz="1800" dirty="0" smtClean="0"/>
              <a:t>1</a:t>
            </a:r>
            <a:r>
              <a:rPr lang="zh-CN" altLang="en-US" sz="1800" dirty="0"/>
              <a:t>或者</a:t>
            </a:r>
            <a:r>
              <a:rPr lang="en-US" altLang="zh-CN" sz="1800" dirty="0"/>
              <a:t>p=</a:t>
            </a:r>
            <a:r>
              <a:rPr lang="en-US" altLang="zh-CN" sz="1800" dirty="0" err="1"/>
              <a:t>npos</a:t>
            </a:r>
            <a:r>
              <a:rPr lang="zh-CN" altLang="en-US" sz="1800" dirty="0"/>
              <a:t>。如果</a:t>
            </a:r>
            <a:r>
              <a:rPr lang="en-US" altLang="zh-CN" sz="1800" dirty="0"/>
              <a:t>p=</a:t>
            </a:r>
            <a:r>
              <a:rPr lang="en-US" altLang="zh-CN" sz="1800" dirty="0" err="1"/>
              <a:t>npos</a:t>
            </a:r>
            <a:r>
              <a:rPr lang="zh-CN" altLang="en-US" sz="1800" dirty="0"/>
              <a:t>，则从最后往前查找。</a:t>
            </a:r>
          </a:p>
          <a:p>
            <a:pPr lvl="1">
              <a:lnSpc>
                <a:spcPts val="19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"0123423"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       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s="0123423"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s.find_last_not_of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'3'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5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s.find_last_not_of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'3'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3);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2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s.find_last_not_of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'0'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 = 6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82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7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函数</a:t>
            </a:r>
            <a:r>
              <a:rPr lang="en-US" altLang="zh-CN" dirty="0"/>
              <a:t>: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substr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0,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npos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n=</a:t>
            </a:r>
            <a:r>
              <a:rPr lang="en-US" altLang="zh-CN" dirty="0" err="1" smtClean="0"/>
              <a:t>npos</a:t>
            </a:r>
            <a:r>
              <a:rPr lang="zh-CN" altLang="en-US" dirty="0" smtClean="0"/>
              <a:t>，则返回由从下标</a:t>
            </a:r>
            <a:r>
              <a:rPr lang="en-US" altLang="zh-CN" dirty="0" smtClean="0"/>
              <a:t>p</a:t>
            </a:r>
            <a:r>
              <a:rPr lang="zh-CN" altLang="en-US" dirty="0" smtClean="0"/>
              <a:t>到</a:t>
            </a:r>
            <a:r>
              <a:rPr lang="en-US" altLang="zh-CN" dirty="0" smtClean="0"/>
              <a:t>(size()-1)</a:t>
            </a:r>
            <a:r>
              <a:rPr lang="zh-CN" altLang="en-US" dirty="0" smtClean="0"/>
              <a:t>的字符组成的字符串；否则，返回</a:t>
            </a:r>
            <a:r>
              <a:rPr lang="zh-CN" altLang="en-US" dirty="0"/>
              <a:t>由从下标</a:t>
            </a:r>
            <a:r>
              <a:rPr lang="en-US" altLang="zh-CN" dirty="0"/>
              <a:t>p</a:t>
            </a:r>
            <a:r>
              <a:rPr lang="zh-CN" altLang="en-US" dirty="0"/>
              <a:t>到</a:t>
            </a:r>
            <a:r>
              <a:rPr lang="en-US" altLang="zh-CN" dirty="0" smtClean="0"/>
              <a:t>(p+n-1</a:t>
            </a:r>
            <a:r>
              <a:rPr lang="en-US" altLang="zh-CN" dirty="0"/>
              <a:t>)</a:t>
            </a:r>
            <a:r>
              <a:rPr lang="zh-CN" altLang="en-US" dirty="0"/>
              <a:t>的字符组成的</a:t>
            </a:r>
            <a:r>
              <a:rPr lang="zh-CN" altLang="en-US" dirty="0" smtClean="0"/>
              <a:t>字符串。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要求满足下列两个条件之一</a:t>
            </a:r>
            <a:r>
              <a:rPr lang="en-US" altLang="zh-CN" dirty="0" smtClean="0"/>
              <a:t>: </a:t>
            </a:r>
          </a:p>
          <a:p>
            <a:pPr lvl="2"/>
            <a:r>
              <a:rPr lang="en-US" altLang="zh-CN" dirty="0" smtClean="0"/>
              <a:t>0</a:t>
            </a:r>
            <a:r>
              <a:rPr lang="en-US" altLang="zh-CN" dirty="0"/>
              <a:t>≤p≤size( )-</a:t>
            </a:r>
            <a:r>
              <a:rPr lang="en-US" altLang="zh-CN" dirty="0" smtClean="0"/>
              <a:t>1</a:t>
            </a:r>
            <a:r>
              <a:rPr lang="zh-CN" altLang="en-US" dirty="0" smtClean="0"/>
              <a:t>并且</a:t>
            </a:r>
            <a:r>
              <a:rPr lang="en-US" altLang="zh-CN" dirty="0" smtClean="0"/>
              <a:t>n=</a:t>
            </a:r>
            <a:r>
              <a:rPr lang="en-US" altLang="zh-CN" dirty="0" err="1" smtClean="0"/>
              <a:t>npos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/>
              <a:t>0≤p≤size( )-1</a:t>
            </a:r>
            <a:r>
              <a:rPr lang="zh-CN" altLang="en-US" dirty="0" smtClean="0"/>
              <a:t>并且</a:t>
            </a:r>
            <a:r>
              <a:rPr lang="en-US" altLang="zh-CN" dirty="0" smtClean="0"/>
              <a:t>n</a:t>
            </a:r>
            <a:r>
              <a:rPr lang="en-US" altLang="zh-CN" dirty="0"/>
              <a:t>≥0</a:t>
            </a:r>
            <a:r>
              <a:rPr lang="zh-CN" altLang="en-US" dirty="0"/>
              <a:t>并且</a:t>
            </a:r>
            <a:r>
              <a:rPr lang="en-US" altLang="zh-CN" dirty="0"/>
              <a:t>0≤p+n-1≤s.size( )-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示例</a:t>
            </a:r>
            <a:r>
              <a:rPr lang="en-US" altLang="zh-CN" dirty="0" smtClean="0"/>
              <a:t>:</a:t>
            </a:r>
          </a:p>
          <a:p>
            <a:pPr marL="581025" lvl="2" indent="0">
              <a:buNone/>
            </a:pPr>
            <a:r>
              <a:rPr lang="en-US" altLang="zh-CN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s1(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"0123456"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       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s1="0123456"</a:t>
            </a:r>
            <a:endParaRPr lang="en-US" altLang="zh-CN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581025" lvl="2" indent="0">
              <a:buNone/>
            </a:pPr>
            <a:r>
              <a:rPr lang="en-US" altLang="zh-CN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s2 = s1.substr(0, 0); 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s2=""</a:t>
            </a:r>
            <a:endParaRPr lang="en-US" altLang="zh-CN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581025" lvl="2" indent="0">
              <a:buNone/>
            </a:pPr>
            <a:r>
              <a:rPr lang="en-US" altLang="zh-CN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s3 = s1.substr( );    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s3="0123456"</a:t>
            </a:r>
            <a:endParaRPr lang="en-US" altLang="zh-CN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581025" lvl="2" indent="0">
              <a:buNone/>
            </a:pPr>
            <a:r>
              <a:rPr lang="en-US" altLang="zh-CN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s4 = s1.substr(4);    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s4="456"</a:t>
            </a:r>
            <a:endParaRPr lang="en-US" altLang="zh-CN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581025" lvl="2" indent="0">
              <a:buNone/>
            </a:pPr>
            <a:r>
              <a:rPr lang="en-US" altLang="zh-CN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s5 = s1.substr(6, 1); 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s5="6"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83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5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比较字符串的大小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比较字符串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</a:t>
            </a:r>
            <a:r>
              <a:rPr lang="zh-CN" altLang="en-US" dirty="0" smtClean="0"/>
              <a:t>之间</a:t>
            </a:r>
            <a:r>
              <a:rPr lang="zh-CN" altLang="en-US" dirty="0"/>
              <a:t>大小。从头到尾逐个</a:t>
            </a:r>
            <a:r>
              <a:rPr lang="zh-CN" altLang="en-US" dirty="0" smtClean="0"/>
              <a:t>比较</a:t>
            </a:r>
            <a:r>
              <a:rPr lang="en-US" altLang="zh-CN" dirty="0"/>
              <a:t>s</a:t>
            </a:r>
            <a:r>
              <a:rPr lang="zh-CN" altLang="en-US" dirty="0"/>
              <a:t>与</a:t>
            </a:r>
            <a:r>
              <a:rPr lang="en-US" altLang="zh-CN" dirty="0"/>
              <a:t>t</a:t>
            </a:r>
            <a:r>
              <a:rPr lang="zh-CN" altLang="en-US" dirty="0" smtClean="0"/>
              <a:t>的每个字符。</a:t>
            </a:r>
            <a:r>
              <a:rPr lang="zh-CN" altLang="en-US" dirty="0"/>
              <a:t>如果</a:t>
            </a:r>
            <a:r>
              <a:rPr lang="zh-CN" altLang="en-US" dirty="0" smtClean="0"/>
              <a:t>所有</a:t>
            </a:r>
            <a:r>
              <a:rPr lang="zh-CN" altLang="en-US" dirty="0"/>
              <a:t>字符</a:t>
            </a:r>
            <a:r>
              <a:rPr lang="zh-CN" altLang="en-US" dirty="0" smtClean="0"/>
              <a:t>都</a:t>
            </a:r>
            <a:r>
              <a:rPr lang="zh-CN" altLang="en-US" dirty="0"/>
              <a:t>相等，</a:t>
            </a:r>
            <a:r>
              <a:rPr lang="zh-CN" altLang="en-US" dirty="0" smtClean="0"/>
              <a:t>则</a:t>
            </a:r>
            <a:r>
              <a:rPr lang="en-US" altLang="zh-CN" dirty="0"/>
              <a:t>s</a:t>
            </a:r>
            <a:r>
              <a:rPr lang="zh-CN" altLang="en-US" dirty="0"/>
              <a:t>与</a:t>
            </a:r>
            <a:r>
              <a:rPr lang="en-US" altLang="zh-CN" dirty="0"/>
              <a:t>t</a:t>
            </a:r>
            <a:r>
              <a:rPr lang="zh-CN" altLang="en-US" dirty="0" smtClean="0"/>
              <a:t>相等</a:t>
            </a:r>
            <a:r>
              <a:rPr lang="zh-CN" altLang="en-US" dirty="0"/>
              <a:t>；否则，由第一个不相等</a:t>
            </a:r>
            <a:r>
              <a:rPr lang="zh-CN" altLang="en-US" dirty="0" smtClean="0"/>
              <a:t>的字符之间</a:t>
            </a:r>
            <a:r>
              <a:rPr lang="zh-CN" altLang="en-US" dirty="0"/>
              <a:t>的大小关系</a:t>
            </a:r>
            <a:r>
              <a:rPr lang="zh-CN" altLang="en-US" dirty="0" smtClean="0"/>
              <a:t>决定</a:t>
            </a:r>
            <a:r>
              <a:rPr lang="en-US" altLang="zh-CN" dirty="0"/>
              <a:t>s</a:t>
            </a:r>
            <a:r>
              <a:rPr lang="zh-CN" altLang="en-US" dirty="0"/>
              <a:t>与</a:t>
            </a:r>
            <a:r>
              <a:rPr lang="en-US" altLang="zh-CN" dirty="0"/>
              <a:t>t</a:t>
            </a:r>
            <a:r>
              <a:rPr lang="zh-CN" altLang="en-US" dirty="0" smtClean="0"/>
              <a:t>之间</a:t>
            </a:r>
            <a:r>
              <a:rPr lang="zh-CN" altLang="en-US" dirty="0"/>
              <a:t>大小。</a:t>
            </a:r>
            <a:r>
              <a:rPr lang="zh-CN" altLang="en-US" dirty="0" smtClean="0"/>
              <a:t>如果</a:t>
            </a:r>
            <a:r>
              <a:rPr lang="en-US" altLang="zh-CN" dirty="0"/>
              <a:t>s</a:t>
            </a:r>
            <a:r>
              <a:rPr lang="zh-CN" altLang="en-US" dirty="0"/>
              <a:t>与</a:t>
            </a:r>
            <a:r>
              <a:rPr lang="en-US" altLang="zh-CN" dirty="0"/>
              <a:t>t</a:t>
            </a:r>
            <a:r>
              <a:rPr lang="zh-CN" altLang="en-US" dirty="0" smtClean="0"/>
              <a:t>的长度不同</a:t>
            </a:r>
            <a:r>
              <a:rPr lang="zh-CN" altLang="en-US" dirty="0"/>
              <a:t>且长度小</a:t>
            </a:r>
            <a:r>
              <a:rPr lang="zh-CN" altLang="en-US" dirty="0" smtClean="0"/>
              <a:t>的字符串的所有字符与</a:t>
            </a:r>
            <a:r>
              <a:rPr lang="zh-CN" altLang="en-US" dirty="0"/>
              <a:t>另一</a:t>
            </a:r>
            <a:r>
              <a:rPr lang="zh-CN" altLang="en-US" dirty="0" smtClean="0"/>
              <a:t>个字符串对应相同下标的字符依次</a:t>
            </a:r>
            <a:r>
              <a:rPr lang="zh-CN" altLang="en-US" dirty="0"/>
              <a:t>相等，则认为长度小</a:t>
            </a:r>
            <a:r>
              <a:rPr lang="zh-CN" altLang="en-US" dirty="0" smtClean="0"/>
              <a:t>的</a:t>
            </a:r>
            <a:r>
              <a:rPr lang="zh-CN" altLang="en-US" dirty="0"/>
              <a:t>字符串</a:t>
            </a:r>
            <a:r>
              <a:rPr lang="zh-CN" altLang="en-US" dirty="0" smtClean="0"/>
              <a:t>小于</a:t>
            </a:r>
            <a:r>
              <a:rPr lang="zh-CN" altLang="en-US" dirty="0"/>
              <a:t>长度大</a:t>
            </a:r>
            <a:r>
              <a:rPr lang="zh-CN" altLang="en-US" dirty="0" smtClean="0"/>
              <a:t>的</a:t>
            </a:r>
            <a:r>
              <a:rPr lang="zh-CN" altLang="en-US" dirty="0"/>
              <a:t>字符串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84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8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比较字符串的大小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compare(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s)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 smtClean="0"/>
              <a:t>返回值</a:t>
            </a:r>
            <a:r>
              <a:rPr lang="en-US" altLang="zh-CN" sz="1800" dirty="0" smtClean="0"/>
              <a:t>:</a:t>
            </a:r>
          </a:p>
          <a:p>
            <a:pPr lvl="2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 smtClean="0"/>
              <a:t>如果当前字符串与字符串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相等，则返回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2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如果当前</a:t>
            </a:r>
            <a:r>
              <a:rPr lang="zh-CN" altLang="en-US" sz="1800" dirty="0" smtClean="0"/>
              <a:t>字符串大于字符串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则</a:t>
            </a:r>
            <a:r>
              <a:rPr lang="zh-CN" altLang="en-US" sz="1800" dirty="0" smtClean="0"/>
              <a:t>返回正整数，通常是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pPr lvl="2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如果当前</a:t>
            </a:r>
            <a:r>
              <a:rPr lang="zh-CN" altLang="en-US" sz="1800" dirty="0" smtClean="0"/>
              <a:t>字符串小于</a:t>
            </a:r>
            <a:r>
              <a:rPr lang="zh-CN" altLang="en-US" sz="1800" dirty="0"/>
              <a:t>字符串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则</a:t>
            </a:r>
            <a:r>
              <a:rPr lang="zh-CN" altLang="en-US" sz="1800" dirty="0" smtClean="0"/>
              <a:t>返回负整数</a:t>
            </a:r>
            <a:r>
              <a:rPr lang="zh-CN" altLang="en-US" sz="1800" dirty="0"/>
              <a:t>，通常</a:t>
            </a:r>
            <a:r>
              <a:rPr lang="zh-CN" altLang="en-US" sz="1800" dirty="0" smtClean="0"/>
              <a:t>是</a:t>
            </a:r>
            <a:r>
              <a:rPr lang="en-US" altLang="zh-CN" sz="1800" dirty="0" smtClean="0"/>
              <a:t>-1 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 smtClean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"1234"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t(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"234"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s="1234", t="234"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s.compare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     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r=-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，因为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'1' &lt; '2'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 smtClean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compare(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s)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返回值</a:t>
            </a:r>
            <a:r>
              <a:rPr lang="en-US" altLang="zh-CN" sz="1800" dirty="0"/>
              <a:t>:</a:t>
            </a:r>
          </a:p>
          <a:p>
            <a:pPr lvl="2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如果当前字符串与字符串</a:t>
            </a:r>
            <a:r>
              <a:rPr lang="en-US" altLang="zh-CN" sz="1800" dirty="0"/>
              <a:t>s</a:t>
            </a:r>
            <a:r>
              <a:rPr lang="zh-CN" altLang="en-US" sz="1800" dirty="0"/>
              <a:t>相等，则返回</a:t>
            </a:r>
            <a:r>
              <a:rPr lang="en-US" altLang="zh-CN" sz="1800" dirty="0"/>
              <a:t>0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2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如果当前字符串大于字符串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则返回正整数，通常是</a:t>
            </a:r>
            <a:r>
              <a:rPr lang="en-US" altLang="zh-CN" sz="1800" dirty="0"/>
              <a:t>1</a:t>
            </a:r>
            <a:r>
              <a:rPr lang="zh-CN" altLang="en-US" sz="1800" dirty="0"/>
              <a:t>。</a:t>
            </a:r>
          </a:p>
          <a:p>
            <a:pPr lvl="2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如果当前字符串小于字符串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则返回负整数，通常是</a:t>
            </a:r>
            <a:r>
              <a:rPr lang="en-US" altLang="zh-CN" sz="1800" dirty="0"/>
              <a:t>-1 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 smtClean="0"/>
              <a:t>要求</a:t>
            </a:r>
            <a:r>
              <a:rPr lang="en-US" altLang="zh-CN" sz="1800" dirty="0"/>
              <a:t>: </a:t>
            </a:r>
            <a:r>
              <a:rPr lang="en-US" altLang="zh-CN" sz="1800" dirty="0" smtClean="0"/>
              <a:t>s!=NULL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"4567"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s="4567"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s.compare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r=1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s.compare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"456"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r=1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s.compare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"45678"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r=-1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s.compare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"4567"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r=0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s.compare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"34567"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r=1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，</a:t>
            </a:r>
            <a:r>
              <a:rPr lang="zh-CN" altLang="en-US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因为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‘4' &gt; ‘3'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85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50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455777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比较字符串的大小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587539"/>
            <a:ext cx="8220075" cy="5768811"/>
          </a:xfrm>
        </p:spPr>
        <p:txBody>
          <a:bodyPr>
            <a:noAutofit/>
          </a:bodyPr>
          <a:lstStyle/>
          <a:p>
            <a:pPr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compare(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n,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s)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 smtClean="0"/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 smtClean="0"/>
              <a:t>返回值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下面令字符序列</a:t>
            </a:r>
            <a:r>
              <a:rPr lang="en-US" altLang="zh-CN" sz="1800" dirty="0" smtClean="0"/>
              <a:t>t</a:t>
            </a:r>
            <a:r>
              <a:rPr lang="zh-CN" altLang="en-US" sz="1800" dirty="0" smtClean="0"/>
              <a:t>为</a:t>
            </a:r>
            <a:r>
              <a:rPr lang="zh-CN" altLang="en-US" sz="1800" dirty="0">
                <a:solidFill>
                  <a:srgbClr val="0000FF"/>
                </a:solidFill>
              </a:rPr>
              <a:t>当前字符串从下标</a:t>
            </a:r>
            <a:r>
              <a:rPr lang="en-US" altLang="zh-CN" sz="1800" dirty="0">
                <a:solidFill>
                  <a:srgbClr val="0000FF"/>
                </a:solidFill>
              </a:rPr>
              <a:t>p</a:t>
            </a:r>
            <a:r>
              <a:rPr lang="zh-CN" altLang="en-US" sz="1800" dirty="0">
                <a:solidFill>
                  <a:srgbClr val="0000FF"/>
                </a:solidFill>
              </a:rPr>
              <a:t>到</a:t>
            </a:r>
            <a:r>
              <a:rPr lang="en-US" altLang="zh-CN" sz="1800" dirty="0">
                <a:solidFill>
                  <a:srgbClr val="0000FF"/>
                </a:solidFill>
              </a:rPr>
              <a:t>(p+n-1)</a:t>
            </a:r>
            <a:r>
              <a:rPr lang="zh-CN" altLang="en-US" sz="1800" dirty="0">
                <a:solidFill>
                  <a:srgbClr val="0000FF"/>
                </a:solidFill>
              </a:rPr>
              <a:t>对应的字符序列</a:t>
            </a:r>
            <a:r>
              <a:rPr lang="en-US" altLang="zh-CN" sz="1800" dirty="0" smtClean="0"/>
              <a:t>): </a:t>
            </a:r>
          </a:p>
          <a:p>
            <a:pPr lvl="2">
              <a:lnSpc>
                <a:spcPts val="1800"/>
              </a:lnSpc>
              <a:spcBef>
                <a:spcPts val="0"/>
              </a:spcBef>
            </a:pPr>
            <a:r>
              <a:rPr lang="zh-CN" altLang="en-US" sz="1700" dirty="0" smtClean="0"/>
              <a:t>如果</a:t>
            </a:r>
            <a:r>
              <a:rPr lang="zh-CN" altLang="en-US" sz="1600" dirty="0"/>
              <a:t>字符序列</a:t>
            </a:r>
            <a:r>
              <a:rPr lang="en-US" altLang="zh-CN" sz="1600" dirty="0"/>
              <a:t>t</a:t>
            </a:r>
            <a:r>
              <a:rPr lang="zh-CN" altLang="en-US" sz="1700" dirty="0" smtClean="0"/>
              <a:t>与</a:t>
            </a:r>
            <a:r>
              <a:rPr lang="zh-CN" altLang="en-US" sz="1700" dirty="0"/>
              <a:t>字符串</a:t>
            </a:r>
            <a:r>
              <a:rPr lang="en-US" altLang="zh-CN" sz="1700" dirty="0"/>
              <a:t>s</a:t>
            </a:r>
            <a:r>
              <a:rPr lang="zh-CN" altLang="en-US" sz="1700" dirty="0"/>
              <a:t>相等，则返回</a:t>
            </a:r>
            <a:r>
              <a:rPr lang="en-US" altLang="zh-CN" sz="1700" dirty="0"/>
              <a:t>0</a:t>
            </a:r>
            <a:r>
              <a:rPr lang="zh-CN" altLang="en-US" sz="1700" dirty="0"/>
              <a:t>。</a:t>
            </a:r>
          </a:p>
          <a:p>
            <a:pPr lvl="2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 smtClean="0"/>
              <a:t>如果</a:t>
            </a:r>
            <a:r>
              <a:rPr lang="zh-CN" altLang="en-US" sz="1800" dirty="0"/>
              <a:t>字符序列</a:t>
            </a:r>
            <a:r>
              <a:rPr lang="en-US" altLang="zh-CN" sz="1800" dirty="0"/>
              <a:t>t</a:t>
            </a:r>
            <a:r>
              <a:rPr lang="zh-CN" altLang="en-US" sz="1800" dirty="0" smtClean="0"/>
              <a:t>大于</a:t>
            </a:r>
            <a:r>
              <a:rPr lang="zh-CN" altLang="en-US" sz="1800" dirty="0"/>
              <a:t>字符串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则返回正整数，通常是</a:t>
            </a:r>
            <a:r>
              <a:rPr lang="en-US" altLang="zh-CN" sz="1800" dirty="0"/>
              <a:t>1</a:t>
            </a:r>
            <a:r>
              <a:rPr lang="zh-CN" altLang="en-US" sz="1800" dirty="0"/>
              <a:t>。</a:t>
            </a:r>
          </a:p>
          <a:p>
            <a:pPr lvl="2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 smtClean="0"/>
              <a:t>如果</a:t>
            </a:r>
            <a:r>
              <a:rPr lang="zh-CN" altLang="en-US" sz="1800" dirty="0"/>
              <a:t>字符序列</a:t>
            </a:r>
            <a:r>
              <a:rPr lang="en-US" altLang="zh-CN" sz="1800" dirty="0"/>
              <a:t>t</a:t>
            </a:r>
            <a:r>
              <a:rPr lang="zh-CN" altLang="en-US" sz="1800" dirty="0" smtClean="0"/>
              <a:t>小于</a:t>
            </a:r>
            <a:r>
              <a:rPr lang="zh-CN" altLang="en-US" sz="1800" dirty="0"/>
              <a:t>字符串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则返回负整数，通常是</a:t>
            </a:r>
            <a:r>
              <a:rPr lang="en-US" altLang="zh-CN" sz="1800" dirty="0"/>
              <a:t>-1 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 smtClean="0"/>
              <a:t>要求</a:t>
            </a:r>
            <a:r>
              <a:rPr lang="en-US" altLang="zh-CN" sz="1800" dirty="0"/>
              <a:t>: 0</a:t>
            </a:r>
            <a:r>
              <a:rPr lang="en-US" altLang="zh-CN" sz="1800" dirty="0" smtClean="0"/>
              <a:t>≤p≤size</a:t>
            </a:r>
            <a:r>
              <a:rPr lang="en-US" altLang="zh-CN" sz="1800" dirty="0"/>
              <a:t>( )-1</a:t>
            </a:r>
            <a:r>
              <a:rPr lang="zh-CN" altLang="en-US" sz="1800" dirty="0"/>
              <a:t>并且</a:t>
            </a:r>
            <a:r>
              <a:rPr lang="en-US" altLang="zh-CN" sz="1800" dirty="0"/>
              <a:t>n≥0</a:t>
            </a:r>
            <a:r>
              <a:rPr lang="zh-CN" altLang="en-US" sz="1800" dirty="0"/>
              <a:t>并且</a:t>
            </a:r>
            <a:r>
              <a:rPr lang="en-US" altLang="zh-CN" sz="1800" dirty="0"/>
              <a:t>0≤p+n-1</a:t>
            </a:r>
            <a:r>
              <a:rPr lang="en-US" altLang="zh-CN" sz="1800" dirty="0" smtClean="0"/>
              <a:t>≤size</a:t>
            </a:r>
            <a:r>
              <a:rPr lang="en-US" altLang="zh-CN" sz="1800" dirty="0"/>
              <a:t>( )-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。</a:t>
            </a:r>
            <a:endParaRPr lang="en-US" altLang="zh-CN" sz="1800" dirty="0"/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 smtClean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"1234"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t(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"234"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s="1234", t="234"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s.compare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(1, 3, t);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r=0</a:t>
            </a:r>
            <a:endParaRPr lang="en-US" altLang="zh-CN" sz="1800" dirty="0" smtClean="0"/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 smtClean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compare(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n,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basic_string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ns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npos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 smtClean="0"/>
              <a:t>令</a:t>
            </a:r>
            <a:r>
              <a:rPr lang="zh-CN" altLang="en-US" sz="1800" dirty="0"/>
              <a:t>字符序列</a:t>
            </a:r>
            <a:r>
              <a:rPr lang="en-US" altLang="zh-CN" sz="1800" dirty="0"/>
              <a:t>t</a:t>
            </a:r>
            <a:r>
              <a:rPr lang="zh-CN" altLang="en-US" sz="1800" dirty="0"/>
              <a:t>为</a:t>
            </a:r>
            <a:r>
              <a:rPr lang="zh-CN" altLang="en-US" sz="1800" dirty="0">
                <a:solidFill>
                  <a:srgbClr val="0000FF"/>
                </a:solidFill>
              </a:rPr>
              <a:t>当前字符串从下标</a:t>
            </a:r>
            <a:r>
              <a:rPr lang="en-US" altLang="zh-CN" sz="1800" dirty="0">
                <a:solidFill>
                  <a:srgbClr val="0000FF"/>
                </a:solidFill>
              </a:rPr>
              <a:t>p</a:t>
            </a:r>
            <a:r>
              <a:rPr lang="zh-CN" altLang="en-US" sz="1800" dirty="0">
                <a:solidFill>
                  <a:srgbClr val="0000FF"/>
                </a:solidFill>
              </a:rPr>
              <a:t>到</a:t>
            </a:r>
            <a:r>
              <a:rPr lang="en-US" altLang="zh-CN" sz="1800" dirty="0">
                <a:solidFill>
                  <a:srgbClr val="0000FF"/>
                </a:solidFill>
              </a:rPr>
              <a:t>(p+n-1)</a:t>
            </a:r>
            <a:r>
              <a:rPr lang="zh-CN" altLang="en-US" sz="1800" dirty="0">
                <a:solidFill>
                  <a:srgbClr val="0000FF"/>
                </a:solidFill>
              </a:rPr>
              <a:t>对应的字符</a:t>
            </a:r>
            <a:r>
              <a:rPr lang="zh-CN" altLang="en-US" sz="1800" dirty="0" smtClean="0">
                <a:solidFill>
                  <a:srgbClr val="0000FF"/>
                </a:solidFill>
              </a:rPr>
              <a:t>序列。</a:t>
            </a:r>
            <a:endParaRPr lang="en-US" altLang="zh-CN" sz="1800" dirty="0" smtClean="0">
              <a:solidFill>
                <a:srgbClr val="0000FF"/>
              </a:solidFill>
            </a:endParaRP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 smtClean="0"/>
              <a:t>定义</a:t>
            </a:r>
            <a:r>
              <a:rPr lang="en-US" altLang="zh-CN" sz="1800" dirty="0" smtClean="0"/>
              <a:t>ne: </a:t>
            </a:r>
            <a:r>
              <a:rPr lang="zh-CN" altLang="en-US" sz="1800" dirty="0" smtClean="0"/>
              <a:t>如果</a:t>
            </a:r>
            <a:r>
              <a:rPr lang="en-US" altLang="zh-CN" sz="1800" dirty="0" smtClean="0"/>
              <a:t>ns=</a:t>
            </a:r>
            <a:r>
              <a:rPr lang="en-US" altLang="zh-CN" sz="1800" dirty="0" err="1" smtClean="0"/>
              <a:t>npos</a:t>
            </a:r>
            <a:r>
              <a:rPr lang="zh-CN" altLang="en-US" sz="1800" dirty="0" smtClean="0"/>
              <a:t>，则令</a:t>
            </a:r>
            <a:r>
              <a:rPr lang="en-US" altLang="zh-CN" sz="1800" dirty="0" smtClean="0"/>
              <a:t>ne=</a:t>
            </a:r>
            <a:r>
              <a:rPr lang="en-US" altLang="zh-CN" sz="1800" dirty="0" err="1" smtClean="0"/>
              <a:t>ps+s.size</a:t>
            </a:r>
            <a:r>
              <a:rPr lang="en-US" altLang="zh-CN" sz="1800" dirty="0" smtClean="0"/>
              <a:t>()-1; </a:t>
            </a:r>
            <a:r>
              <a:rPr lang="zh-CN" altLang="en-US" sz="1800" dirty="0" smtClean="0"/>
              <a:t>否则，令</a:t>
            </a:r>
            <a:r>
              <a:rPr lang="en-US" altLang="zh-CN" sz="1800" dirty="0" smtClean="0"/>
              <a:t>ne=ps+ns-1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令字符序列</a:t>
            </a:r>
            <a:r>
              <a:rPr lang="en-US" altLang="zh-CN" sz="1800" dirty="0" err="1" smtClean="0"/>
              <a:t>ts</a:t>
            </a:r>
            <a:r>
              <a:rPr lang="zh-CN" altLang="en-US" sz="1800" dirty="0" smtClean="0"/>
              <a:t>为</a:t>
            </a:r>
            <a:r>
              <a:rPr lang="zh-CN" altLang="en-US" sz="1800" dirty="0" smtClean="0">
                <a:solidFill>
                  <a:srgbClr val="0000FF"/>
                </a:solidFill>
              </a:rPr>
              <a:t>字符串</a:t>
            </a:r>
            <a:r>
              <a:rPr lang="en-US" altLang="zh-CN" sz="1800" dirty="0" smtClean="0">
                <a:solidFill>
                  <a:srgbClr val="0000FF"/>
                </a:solidFill>
              </a:rPr>
              <a:t>s</a:t>
            </a:r>
            <a:r>
              <a:rPr lang="zh-CN" altLang="en-US" sz="1800" dirty="0" smtClean="0">
                <a:solidFill>
                  <a:srgbClr val="0000FF"/>
                </a:solidFill>
              </a:rPr>
              <a:t>从</a:t>
            </a:r>
            <a:r>
              <a:rPr lang="zh-CN" altLang="en-US" sz="1800" dirty="0">
                <a:solidFill>
                  <a:srgbClr val="0000FF"/>
                </a:solidFill>
              </a:rPr>
              <a:t>下标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ps</a:t>
            </a:r>
            <a:r>
              <a:rPr lang="zh-CN" altLang="en-US" sz="1800" dirty="0" smtClean="0">
                <a:solidFill>
                  <a:srgbClr val="0000FF"/>
                </a:solidFill>
              </a:rPr>
              <a:t>到</a:t>
            </a:r>
            <a:r>
              <a:rPr lang="en-US" altLang="zh-CN" sz="1800" dirty="0" smtClean="0">
                <a:solidFill>
                  <a:srgbClr val="0000FF"/>
                </a:solidFill>
              </a:rPr>
              <a:t>ne</a:t>
            </a:r>
            <a:r>
              <a:rPr lang="zh-CN" altLang="en-US" sz="1800" dirty="0" smtClean="0">
                <a:solidFill>
                  <a:srgbClr val="0000FF"/>
                </a:solidFill>
              </a:rPr>
              <a:t>对应</a:t>
            </a:r>
            <a:r>
              <a:rPr lang="zh-CN" altLang="en-US" sz="1800" dirty="0">
                <a:solidFill>
                  <a:srgbClr val="0000FF"/>
                </a:solidFill>
              </a:rPr>
              <a:t>的字符序列。</a:t>
            </a:r>
            <a:endParaRPr lang="en-US" altLang="zh-CN" sz="1800" dirty="0" smtClean="0"/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 smtClean="0"/>
              <a:t>返回</a:t>
            </a:r>
            <a:r>
              <a:rPr lang="zh-CN" altLang="en-US" sz="1800" dirty="0"/>
              <a:t>值</a:t>
            </a:r>
            <a:r>
              <a:rPr lang="en-US" altLang="zh-CN" sz="1800" dirty="0"/>
              <a:t>:</a:t>
            </a:r>
          </a:p>
          <a:p>
            <a:pPr lvl="2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 smtClean="0"/>
              <a:t>如果</a:t>
            </a:r>
            <a:r>
              <a:rPr lang="zh-CN" altLang="en-US" sz="1800" dirty="0"/>
              <a:t>字符序列</a:t>
            </a:r>
            <a:r>
              <a:rPr lang="en-US" altLang="zh-CN" sz="1800" dirty="0" smtClean="0"/>
              <a:t>t</a:t>
            </a:r>
            <a:r>
              <a:rPr lang="zh-CN" altLang="en-US" sz="1800" dirty="0" smtClean="0"/>
              <a:t>与字符序列</a:t>
            </a:r>
            <a:r>
              <a:rPr lang="en-US" altLang="zh-CN" sz="1800" dirty="0" err="1" smtClean="0"/>
              <a:t>ts</a:t>
            </a:r>
            <a:r>
              <a:rPr lang="zh-CN" altLang="en-US" sz="1800" dirty="0" smtClean="0"/>
              <a:t>相等</a:t>
            </a:r>
            <a:r>
              <a:rPr lang="zh-CN" altLang="en-US" sz="1800" dirty="0"/>
              <a:t>，则返回</a:t>
            </a:r>
            <a:r>
              <a:rPr lang="en-US" altLang="zh-CN" sz="1800" dirty="0"/>
              <a:t>0</a:t>
            </a:r>
            <a:r>
              <a:rPr lang="zh-CN" altLang="en-US" sz="1800" dirty="0"/>
              <a:t>。</a:t>
            </a:r>
          </a:p>
          <a:p>
            <a:pPr lvl="2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 smtClean="0"/>
              <a:t>如果</a:t>
            </a:r>
            <a:r>
              <a:rPr lang="zh-CN" altLang="en-US" sz="1800" dirty="0"/>
              <a:t>字符序列</a:t>
            </a:r>
            <a:r>
              <a:rPr lang="en-US" altLang="zh-CN" sz="1800" dirty="0"/>
              <a:t>t</a:t>
            </a:r>
            <a:r>
              <a:rPr lang="zh-CN" altLang="en-US" sz="1800" dirty="0" smtClean="0"/>
              <a:t>大于</a:t>
            </a:r>
            <a:r>
              <a:rPr lang="zh-CN" altLang="en-US" sz="1800" dirty="0"/>
              <a:t>字符序列</a:t>
            </a:r>
            <a:r>
              <a:rPr lang="en-US" altLang="zh-CN" sz="1800" dirty="0" err="1" smtClean="0"/>
              <a:t>ts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则返回正整数，通常是</a:t>
            </a:r>
            <a:r>
              <a:rPr lang="en-US" altLang="zh-CN" sz="1800" dirty="0"/>
              <a:t>1</a:t>
            </a:r>
            <a:r>
              <a:rPr lang="zh-CN" altLang="en-US" sz="1800" dirty="0"/>
              <a:t>。</a:t>
            </a:r>
          </a:p>
          <a:p>
            <a:pPr lvl="2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 smtClean="0"/>
              <a:t>如果</a:t>
            </a:r>
            <a:r>
              <a:rPr lang="zh-CN" altLang="en-US" sz="1800" dirty="0"/>
              <a:t>字符序列</a:t>
            </a:r>
            <a:r>
              <a:rPr lang="en-US" altLang="zh-CN" sz="1800" dirty="0"/>
              <a:t>t</a:t>
            </a:r>
            <a:r>
              <a:rPr lang="zh-CN" altLang="en-US" sz="1800" dirty="0" smtClean="0"/>
              <a:t>小于</a:t>
            </a:r>
            <a:r>
              <a:rPr lang="zh-CN" altLang="en-US" sz="1800" dirty="0"/>
              <a:t>字符串</a:t>
            </a:r>
            <a:r>
              <a:rPr lang="en-US" altLang="zh-CN" sz="1800" dirty="0" smtClean="0"/>
              <a:t>s</a:t>
            </a:r>
            <a:r>
              <a:rPr lang="zh-CN" altLang="en-US" sz="1800" dirty="0"/>
              <a:t>字符序列</a:t>
            </a:r>
            <a:r>
              <a:rPr lang="en-US" altLang="zh-CN" sz="1800" dirty="0" err="1" smtClean="0"/>
              <a:t>ts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则返回负整数，通常是</a:t>
            </a:r>
            <a:r>
              <a:rPr lang="en-US" altLang="zh-CN" sz="1800" dirty="0"/>
              <a:t>-1 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 smtClean="0"/>
              <a:t>要求</a:t>
            </a:r>
            <a:r>
              <a:rPr lang="en-US" altLang="zh-CN" sz="1800" dirty="0"/>
              <a:t>: 0≤p≤size( )-1</a:t>
            </a:r>
            <a:r>
              <a:rPr lang="zh-CN" altLang="en-US" sz="1800" dirty="0"/>
              <a:t>并且</a:t>
            </a:r>
            <a:r>
              <a:rPr lang="en-US" altLang="zh-CN" sz="1800" dirty="0"/>
              <a:t>n≥0</a:t>
            </a:r>
            <a:r>
              <a:rPr lang="zh-CN" altLang="en-US" sz="1800" dirty="0"/>
              <a:t>并且</a:t>
            </a:r>
            <a:r>
              <a:rPr lang="en-US" altLang="zh-CN" sz="1800" dirty="0"/>
              <a:t>0≤p+n-1≤size( )-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并且</a:t>
            </a:r>
            <a:r>
              <a:rPr lang="en-US" altLang="zh-CN" sz="1800" dirty="0"/>
              <a:t>0≤</a:t>
            </a:r>
            <a:r>
              <a:rPr lang="en-US" altLang="zh-CN" sz="1800" dirty="0" smtClean="0"/>
              <a:t>ps≤s.size</a:t>
            </a:r>
            <a:r>
              <a:rPr lang="en-US" altLang="zh-CN" sz="1800" dirty="0"/>
              <a:t>( )-1</a:t>
            </a:r>
            <a:r>
              <a:rPr lang="zh-CN" altLang="en-US" sz="1800" dirty="0" smtClean="0"/>
              <a:t>并且并且</a:t>
            </a:r>
            <a:r>
              <a:rPr lang="en-US" altLang="zh-CN" sz="1800" dirty="0"/>
              <a:t>0</a:t>
            </a:r>
            <a:r>
              <a:rPr lang="en-US" altLang="zh-CN" sz="1800" dirty="0" smtClean="0"/>
              <a:t>≤ne≤s.size</a:t>
            </a:r>
            <a:r>
              <a:rPr lang="en-US" altLang="zh-CN" sz="1800" dirty="0"/>
              <a:t>( )-1</a:t>
            </a:r>
            <a:r>
              <a:rPr lang="zh-CN" altLang="en-US" sz="1800" dirty="0"/>
              <a:t>。 </a:t>
            </a: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"1234"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t(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"234"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s="1234", t="234"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s.compare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(1, 3, t, 0, 3);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r=0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s.compare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(1, 3, t, 0, 2);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r=1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86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458954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1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879521"/>
          </a:xfrm>
        </p:spPr>
        <p:txBody>
          <a:bodyPr/>
          <a:lstStyle/>
          <a:p>
            <a:r>
              <a:rPr lang="zh-CN" altLang="en-US" dirty="0"/>
              <a:t>比较字符串的大小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1011283"/>
            <a:ext cx="8220075" cy="5345068"/>
          </a:xfrm>
        </p:spPr>
        <p:txBody>
          <a:bodyPr>
            <a:noAutofit/>
          </a:bodyPr>
          <a:lstStyle/>
          <a:p>
            <a:pPr>
              <a:lnSpc>
                <a:spcPts val="1900"/>
              </a:lnSpc>
              <a:spcBef>
                <a:spcPts val="0"/>
              </a:spcBef>
            </a:pPr>
            <a:r>
              <a:rPr lang="zh-CN" altLang="en-US" sz="1800" dirty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compare(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n,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s)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1900"/>
              </a:lnSpc>
              <a:spcBef>
                <a:spcPts val="0"/>
              </a:spcBef>
            </a:pPr>
            <a:r>
              <a:rPr lang="zh-CN" altLang="en-US" sz="1800" dirty="0"/>
              <a:t>返回</a:t>
            </a:r>
            <a:r>
              <a:rPr lang="zh-CN" altLang="en-US" sz="1800" dirty="0" smtClean="0"/>
              <a:t>值</a:t>
            </a:r>
            <a:r>
              <a:rPr lang="en-US" altLang="zh-CN" sz="1800" dirty="0"/>
              <a:t>(</a:t>
            </a:r>
            <a:r>
              <a:rPr lang="zh-CN" altLang="en-US" sz="1800" dirty="0"/>
              <a:t>下面令字符序列</a:t>
            </a:r>
            <a:r>
              <a:rPr lang="en-US" altLang="zh-CN" sz="1800" dirty="0"/>
              <a:t>t</a:t>
            </a:r>
            <a:r>
              <a:rPr lang="zh-CN" altLang="en-US" sz="1800" dirty="0"/>
              <a:t>为</a:t>
            </a:r>
            <a:r>
              <a:rPr lang="zh-CN" altLang="en-US" sz="1800" dirty="0">
                <a:solidFill>
                  <a:srgbClr val="0000FF"/>
                </a:solidFill>
              </a:rPr>
              <a:t>当前字符串从下标</a:t>
            </a:r>
            <a:r>
              <a:rPr lang="en-US" altLang="zh-CN" sz="1800" dirty="0">
                <a:solidFill>
                  <a:srgbClr val="0000FF"/>
                </a:solidFill>
              </a:rPr>
              <a:t>p</a:t>
            </a:r>
            <a:r>
              <a:rPr lang="zh-CN" altLang="en-US" sz="1800" dirty="0">
                <a:solidFill>
                  <a:srgbClr val="0000FF"/>
                </a:solidFill>
              </a:rPr>
              <a:t>到</a:t>
            </a:r>
            <a:r>
              <a:rPr lang="en-US" altLang="zh-CN" sz="1800" dirty="0">
                <a:solidFill>
                  <a:srgbClr val="0000FF"/>
                </a:solidFill>
              </a:rPr>
              <a:t>(p+n-1)</a:t>
            </a:r>
            <a:r>
              <a:rPr lang="zh-CN" altLang="en-US" sz="1800" dirty="0">
                <a:solidFill>
                  <a:srgbClr val="0000FF"/>
                </a:solidFill>
              </a:rPr>
              <a:t>对应的字符序列</a:t>
            </a:r>
            <a:r>
              <a:rPr lang="en-US" altLang="zh-CN" sz="1800" dirty="0"/>
              <a:t>)</a:t>
            </a:r>
            <a:r>
              <a:rPr lang="en-US" altLang="zh-CN" sz="1800" dirty="0" smtClean="0"/>
              <a:t>:</a:t>
            </a:r>
            <a:endParaRPr lang="en-US" altLang="zh-CN" sz="1800" dirty="0"/>
          </a:p>
          <a:p>
            <a:pPr lvl="2">
              <a:lnSpc>
                <a:spcPts val="1900"/>
              </a:lnSpc>
              <a:spcBef>
                <a:spcPts val="0"/>
              </a:spcBef>
            </a:pPr>
            <a:r>
              <a:rPr lang="zh-CN" altLang="en-US" sz="1800" dirty="0" smtClean="0"/>
              <a:t>如果</a:t>
            </a:r>
            <a:r>
              <a:rPr lang="zh-CN" altLang="en-US" sz="1800" dirty="0"/>
              <a:t>字符序列</a:t>
            </a:r>
            <a:r>
              <a:rPr lang="en-US" altLang="zh-CN" sz="1800" dirty="0"/>
              <a:t>t</a:t>
            </a:r>
            <a:r>
              <a:rPr lang="zh-CN" altLang="en-US" sz="1800" dirty="0" smtClean="0"/>
              <a:t>与</a:t>
            </a:r>
            <a:r>
              <a:rPr lang="zh-CN" altLang="en-US" sz="1800" dirty="0"/>
              <a:t>字符串</a:t>
            </a:r>
            <a:r>
              <a:rPr lang="en-US" altLang="zh-CN" sz="1800" dirty="0"/>
              <a:t>s</a:t>
            </a:r>
            <a:r>
              <a:rPr lang="zh-CN" altLang="en-US" sz="1800" dirty="0"/>
              <a:t>相等，则返回</a:t>
            </a:r>
            <a:r>
              <a:rPr lang="en-US" altLang="zh-CN" sz="1800" dirty="0"/>
              <a:t>0</a:t>
            </a:r>
            <a:r>
              <a:rPr lang="zh-CN" altLang="en-US" sz="1800" dirty="0"/>
              <a:t>。</a:t>
            </a:r>
          </a:p>
          <a:p>
            <a:pPr lvl="2">
              <a:lnSpc>
                <a:spcPts val="1900"/>
              </a:lnSpc>
              <a:spcBef>
                <a:spcPts val="0"/>
              </a:spcBef>
            </a:pPr>
            <a:r>
              <a:rPr lang="zh-CN" altLang="en-US" sz="1800" dirty="0" smtClean="0"/>
              <a:t>如果</a:t>
            </a:r>
            <a:r>
              <a:rPr lang="zh-CN" altLang="en-US" sz="1800" dirty="0"/>
              <a:t>字符序列</a:t>
            </a:r>
            <a:r>
              <a:rPr lang="en-US" altLang="zh-CN" sz="1800" dirty="0"/>
              <a:t>t</a:t>
            </a:r>
            <a:r>
              <a:rPr lang="zh-CN" altLang="en-US" sz="1800" dirty="0" smtClean="0"/>
              <a:t>大于</a:t>
            </a:r>
            <a:r>
              <a:rPr lang="zh-CN" altLang="en-US" sz="1800" dirty="0"/>
              <a:t>字符串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则返回正整数，通常是</a:t>
            </a:r>
            <a:r>
              <a:rPr lang="en-US" altLang="zh-CN" sz="1800" dirty="0"/>
              <a:t>1</a:t>
            </a:r>
            <a:r>
              <a:rPr lang="zh-CN" altLang="en-US" sz="1800" dirty="0"/>
              <a:t>。</a:t>
            </a:r>
          </a:p>
          <a:p>
            <a:pPr lvl="2">
              <a:lnSpc>
                <a:spcPts val="1900"/>
              </a:lnSpc>
              <a:spcBef>
                <a:spcPts val="0"/>
              </a:spcBef>
            </a:pPr>
            <a:r>
              <a:rPr lang="zh-CN" altLang="en-US" sz="1800" dirty="0" smtClean="0"/>
              <a:t>如果</a:t>
            </a:r>
            <a:r>
              <a:rPr lang="zh-CN" altLang="en-US" sz="1800" dirty="0"/>
              <a:t>字符序列</a:t>
            </a:r>
            <a:r>
              <a:rPr lang="en-US" altLang="zh-CN" sz="1800" dirty="0"/>
              <a:t>t</a:t>
            </a:r>
            <a:r>
              <a:rPr lang="zh-CN" altLang="en-US" sz="1800" dirty="0" smtClean="0"/>
              <a:t>小于</a:t>
            </a:r>
            <a:r>
              <a:rPr lang="zh-CN" altLang="en-US" sz="1800" dirty="0"/>
              <a:t>字符串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则返回负整数，通常是</a:t>
            </a:r>
            <a:r>
              <a:rPr lang="en-US" altLang="zh-CN" sz="1800" dirty="0"/>
              <a:t>-1 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1900"/>
              </a:lnSpc>
              <a:spcBef>
                <a:spcPts val="0"/>
              </a:spcBef>
            </a:pPr>
            <a:r>
              <a:rPr lang="zh-CN" altLang="en-US" sz="1800" dirty="0"/>
              <a:t>要求</a:t>
            </a:r>
            <a:r>
              <a:rPr lang="en-US" altLang="zh-CN" sz="1800" dirty="0"/>
              <a:t>: 0≤p≤size( )-1</a:t>
            </a:r>
            <a:r>
              <a:rPr lang="zh-CN" altLang="en-US" sz="1800" dirty="0"/>
              <a:t>并且</a:t>
            </a:r>
            <a:r>
              <a:rPr lang="en-US" altLang="zh-CN" sz="1800" dirty="0"/>
              <a:t>n≥0</a:t>
            </a:r>
            <a:r>
              <a:rPr lang="zh-CN" altLang="en-US" sz="1800" dirty="0"/>
              <a:t>并且</a:t>
            </a:r>
            <a:r>
              <a:rPr lang="en-US" altLang="zh-CN" sz="1800" dirty="0"/>
              <a:t>0≤p+n-1≤size( )-1</a:t>
            </a:r>
            <a:r>
              <a:rPr lang="zh-CN" altLang="en-US" sz="1800" dirty="0"/>
              <a:t>。</a:t>
            </a:r>
            <a:endParaRPr lang="en-US" altLang="zh-CN" sz="1800" dirty="0" smtClean="0"/>
          </a:p>
          <a:p>
            <a:pPr lvl="1">
              <a:lnSpc>
                <a:spcPts val="1900"/>
              </a:lnSpc>
              <a:spcBef>
                <a:spcPts val="0"/>
              </a:spcBef>
            </a:pPr>
            <a:r>
              <a:rPr lang="zh-CN" altLang="en-US" sz="1800" dirty="0" smtClean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"1234"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s="1234"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s.compare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(1, 3,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"234"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r=0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ts val="1900"/>
              </a:lnSpc>
              <a:spcBef>
                <a:spcPts val="0"/>
              </a:spcBef>
            </a:pPr>
            <a:r>
              <a:rPr lang="zh-CN" altLang="en-US" sz="1800" dirty="0" smtClean="0"/>
              <a:t>函数</a:t>
            </a:r>
            <a:r>
              <a:rPr lang="en-US" altLang="zh-CN" sz="1800" dirty="0"/>
              <a:t>: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compare(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n,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s,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ns)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800" dirty="0"/>
          </a:p>
          <a:p>
            <a:pPr lvl="1">
              <a:lnSpc>
                <a:spcPts val="1900"/>
              </a:lnSpc>
              <a:spcBef>
                <a:spcPts val="0"/>
              </a:spcBef>
            </a:pPr>
            <a:r>
              <a:rPr lang="zh-CN" altLang="en-US" sz="1800" dirty="0"/>
              <a:t>返回</a:t>
            </a:r>
            <a:r>
              <a:rPr lang="zh-CN" altLang="en-US" sz="1800" dirty="0" smtClean="0"/>
              <a:t>值</a:t>
            </a:r>
            <a:r>
              <a:rPr lang="en-US" altLang="zh-CN" sz="1800" dirty="0"/>
              <a:t>(</a:t>
            </a:r>
            <a:r>
              <a:rPr lang="zh-CN" altLang="en-US" sz="1800" dirty="0"/>
              <a:t>下面令字符序列</a:t>
            </a:r>
            <a:r>
              <a:rPr lang="en-US" altLang="zh-CN" sz="1800" dirty="0"/>
              <a:t>t</a:t>
            </a:r>
            <a:r>
              <a:rPr lang="zh-CN" altLang="en-US" sz="1800" dirty="0"/>
              <a:t>为</a:t>
            </a:r>
            <a:r>
              <a:rPr lang="zh-CN" altLang="en-US" sz="1800" dirty="0">
                <a:solidFill>
                  <a:srgbClr val="0000FF"/>
                </a:solidFill>
              </a:rPr>
              <a:t>当前字符串从下标</a:t>
            </a:r>
            <a:r>
              <a:rPr lang="en-US" altLang="zh-CN" sz="1800" dirty="0">
                <a:solidFill>
                  <a:srgbClr val="0000FF"/>
                </a:solidFill>
              </a:rPr>
              <a:t>p</a:t>
            </a:r>
            <a:r>
              <a:rPr lang="zh-CN" altLang="en-US" sz="1800" dirty="0">
                <a:solidFill>
                  <a:srgbClr val="0000FF"/>
                </a:solidFill>
              </a:rPr>
              <a:t>到</a:t>
            </a:r>
            <a:r>
              <a:rPr lang="en-US" altLang="zh-CN" sz="1800" dirty="0">
                <a:solidFill>
                  <a:srgbClr val="0000FF"/>
                </a:solidFill>
              </a:rPr>
              <a:t>(p+n-1)</a:t>
            </a:r>
            <a:r>
              <a:rPr lang="zh-CN" altLang="en-US" sz="1800" dirty="0">
                <a:solidFill>
                  <a:srgbClr val="0000FF"/>
                </a:solidFill>
              </a:rPr>
              <a:t>对应的字符序列</a:t>
            </a:r>
            <a:r>
              <a:rPr lang="en-US" altLang="zh-CN" sz="1800" dirty="0"/>
              <a:t>)</a:t>
            </a:r>
            <a:r>
              <a:rPr lang="en-US" altLang="zh-CN" sz="1800" dirty="0" smtClean="0"/>
              <a:t>:</a:t>
            </a:r>
            <a:endParaRPr lang="en-US" altLang="zh-CN" sz="1800" dirty="0"/>
          </a:p>
          <a:p>
            <a:pPr lvl="2">
              <a:lnSpc>
                <a:spcPts val="1900"/>
              </a:lnSpc>
              <a:spcBef>
                <a:spcPts val="0"/>
              </a:spcBef>
            </a:pPr>
            <a:r>
              <a:rPr lang="zh-CN" altLang="en-US" sz="1800" dirty="0" smtClean="0"/>
              <a:t>如果</a:t>
            </a:r>
            <a:r>
              <a:rPr lang="zh-CN" altLang="en-US" sz="1800" dirty="0"/>
              <a:t>字符序列</a:t>
            </a:r>
            <a:r>
              <a:rPr lang="en-US" altLang="zh-CN" sz="1800" dirty="0"/>
              <a:t>t</a:t>
            </a:r>
            <a:r>
              <a:rPr lang="zh-CN" altLang="en-US" sz="1800" dirty="0" smtClean="0"/>
              <a:t>与</a:t>
            </a:r>
            <a:r>
              <a:rPr lang="zh-CN" altLang="en-US" sz="1800" dirty="0"/>
              <a:t>字符串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的前</a:t>
            </a:r>
            <a:r>
              <a:rPr lang="en-US" altLang="zh-CN" sz="1800" dirty="0" smtClean="0"/>
              <a:t>ns</a:t>
            </a:r>
            <a:r>
              <a:rPr lang="zh-CN" altLang="en-US" sz="1800" dirty="0" smtClean="0"/>
              <a:t>个字符相等</a:t>
            </a:r>
            <a:r>
              <a:rPr lang="zh-CN" altLang="en-US" sz="1800" dirty="0"/>
              <a:t>，则返回</a:t>
            </a:r>
            <a:r>
              <a:rPr lang="en-US" altLang="zh-CN" sz="1800" dirty="0"/>
              <a:t>0</a:t>
            </a:r>
            <a:r>
              <a:rPr lang="zh-CN" altLang="en-US" sz="1800" dirty="0"/>
              <a:t>。</a:t>
            </a:r>
          </a:p>
          <a:p>
            <a:pPr lvl="2">
              <a:lnSpc>
                <a:spcPts val="1900"/>
              </a:lnSpc>
              <a:spcBef>
                <a:spcPts val="0"/>
              </a:spcBef>
            </a:pPr>
            <a:r>
              <a:rPr lang="zh-CN" altLang="en-US" sz="1800" dirty="0" smtClean="0"/>
              <a:t>如果</a:t>
            </a:r>
            <a:r>
              <a:rPr lang="zh-CN" altLang="en-US" sz="1800" dirty="0"/>
              <a:t>字符序列</a:t>
            </a:r>
            <a:r>
              <a:rPr lang="en-US" altLang="zh-CN" sz="1800" dirty="0"/>
              <a:t>t</a:t>
            </a:r>
            <a:r>
              <a:rPr lang="zh-CN" altLang="en-US" sz="1800" dirty="0" smtClean="0"/>
              <a:t>大于</a:t>
            </a:r>
            <a:r>
              <a:rPr lang="zh-CN" altLang="en-US" sz="1800" dirty="0"/>
              <a:t>字符串</a:t>
            </a:r>
            <a:r>
              <a:rPr lang="en-US" altLang="zh-CN" sz="1800" dirty="0" smtClean="0"/>
              <a:t>s</a:t>
            </a:r>
            <a:r>
              <a:rPr lang="zh-CN" altLang="en-US" sz="1800" dirty="0"/>
              <a:t>的前</a:t>
            </a:r>
            <a:r>
              <a:rPr lang="en-US" altLang="zh-CN" sz="1800" dirty="0"/>
              <a:t>ns</a:t>
            </a:r>
            <a:r>
              <a:rPr lang="zh-CN" altLang="en-US" sz="1800" dirty="0"/>
              <a:t>个字符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则返回正整数，通常是</a:t>
            </a:r>
            <a:r>
              <a:rPr lang="en-US" altLang="zh-CN" sz="1800" dirty="0"/>
              <a:t>1</a:t>
            </a:r>
            <a:r>
              <a:rPr lang="zh-CN" altLang="en-US" sz="1800" dirty="0"/>
              <a:t>。</a:t>
            </a:r>
          </a:p>
          <a:p>
            <a:pPr lvl="2">
              <a:lnSpc>
                <a:spcPts val="1900"/>
              </a:lnSpc>
              <a:spcBef>
                <a:spcPts val="0"/>
              </a:spcBef>
            </a:pPr>
            <a:r>
              <a:rPr lang="zh-CN" altLang="en-US" sz="1800" dirty="0" smtClean="0"/>
              <a:t>如果</a:t>
            </a:r>
            <a:r>
              <a:rPr lang="zh-CN" altLang="en-US" sz="1800" dirty="0"/>
              <a:t>字符序列</a:t>
            </a:r>
            <a:r>
              <a:rPr lang="en-US" altLang="zh-CN" sz="1800" dirty="0"/>
              <a:t>t</a:t>
            </a:r>
            <a:r>
              <a:rPr lang="zh-CN" altLang="en-US" sz="1800" dirty="0" smtClean="0"/>
              <a:t>小于</a:t>
            </a:r>
            <a:r>
              <a:rPr lang="zh-CN" altLang="en-US" sz="1800" dirty="0"/>
              <a:t>字符串</a:t>
            </a:r>
            <a:r>
              <a:rPr lang="en-US" altLang="zh-CN" sz="1800" dirty="0" smtClean="0"/>
              <a:t>s</a:t>
            </a:r>
            <a:r>
              <a:rPr lang="zh-CN" altLang="en-US" sz="1800" dirty="0"/>
              <a:t>的前</a:t>
            </a:r>
            <a:r>
              <a:rPr lang="en-US" altLang="zh-CN" sz="1800" dirty="0"/>
              <a:t>ns</a:t>
            </a:r>
            <a:r>
              <a:rPr lang="zh-CN" altLang="en-US" sz="1800" dirty="0"/>
              <a:t>个字符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则返回负整数，通常是</a:t>
            </a:r>
            <a:r>
              <a:rPr lang="en-US" altLang="zh-CN" sz="1800" dirty="0"/>
              <a:t>-1 </a:t>
            </a:r>
            <a:r>
              <a:rPr lang="zh-CN" altLang="en-US" sz="1800" dirty="0"/>
              <a:t>。</a:t>
            </a:r>
          </a:p>
          <a:p>
            <a:pPr lvl="1">
              <a:lnSpc>
                <a:spcPts val="1900"/>
              </a:lnSpc>
              <a:spcBef>
                <a:spcPts val="0"/>
              </a:spcBef>
            </a:pPr>
            <a:r>
              <a:rPr lang="zh-CN" altLang="en-US" sz="1800" dirty="0"/>
              <a:t>要求</a:t>
            </a:r>
            <a:r>
              <a:rPr lang="en-US" altLang="zh-CN" sz="1800" dirty="0"/>
              <a:t>: 0≤p≤size( )-1</a:t>
            </a:r>
            <a:r>
              <a:rPr lang="zh-CN" altLang="en-US" sz="1800" dirty="0"/>
              <a:t>并且</a:t>
            </a:r>
            <a:r>
              <a:rPr lang="en-US" altLang="zh-CN" sz="1800" dirty="0"/>
              <a:t>n≥0</a:t>
            </a:r>
            <a:r>
              <a:rPr lang="zh-CN" altLang="en-US" sz="1800" dirty="0"/>
              <a:t>并且</a:t>
            </a:r>
            <a:r>
              <a:rPr lang="en-US" altLang="zh-CN" sz="1800" dirty="0"/>
              <a:t>0≤p+n-1≤size( )-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并且</a:t>
            </a:r>
            <a:r>
              <a:rPr lang="en-US" altLang="zh-CN" sz="1800" dirty="0" smtClean="0"/>
              <a:t>s</a:t>
            </a:r>
            <a:r>
              <a:rPr lang="en-US" altLang="zh-CN" sz="1800" dirty="0"/>
              <a:t>!=</a:t>
            </a:r>
            <a:r>
              <a:rPr lang="en-US" altLang="zh-CN" sz="1800" dirty="0" smtClean="0"/>
              <a:t>NULL</a:t>
            </a:r>
            <a:r>
              <a:rPr lang="zh-CN" altLang="en-US" sz="1800" dirty="0" smtClean="0"/>
              <a:t>并且</a:t>
            </a:r>
            <a:r>
              <a:rPr lang="en-US" altLang="zh-CN" sz="1800" dirty="0"/>
              <a:t>0</a:t>
            </a:r>
            <a:r>
              <a:rPr lang="en-US" altLang="zh-CN" sz="1800" dirty="0" smtClean="0"/>
              <a:t>≤ns≤s.size</a:t>
            </a:r>
            <a:r>
              <a:rPr lang="en-US" altLang="zh-CN" sz="1800" dirty="0"/>
              <a:t>( 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pPr lvl="1">
              <a:lnSpc>
                <a:spcPts val="1900"/>
              </a:lnSpc>
              <a:spcBef>
                <a:spcPts val="0"/>
              </a:spcBef>
            </a:pPr>
            <a:r>
              <a:rPr lang="zh-CN" altLang="en-US" sz="1800" dirty="0"/>
              <a:t>示例</a:t>
            </a:r>
            <a:r>
              <a:rPr lang="en-US" altLang="zh-CN" sz="1800" dirty="0"/>
              <a:t>:</a:t>
            </a:r>
          </a:p>
          <a:p>
            <a:pPr marL="10800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"4567"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s="4567"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s.compare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(0, 2,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"45"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2);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r=0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s.compare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(1, 2,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"56"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1);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r=1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000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s.compare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(1, 3,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"56"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2);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r=1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87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882697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79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本章总体纲要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0" y="1457325"/>
            <a:ext cx="6015038" cy="4899026"/>
          </a:xfrm>
        </p:spPr>
        <p:txBody>
          <a:bodyPr>
            <a:normAutofit/>
          </a:bodyPr>
          <a:lstStyle/>
          <a:p>
            <a:r>
              <a:rPr lang="zh-CN" altLang="en-US" dirty="0"/>
              <a:t>字符系列类型</a:t>
            </a:r>
          </a:p>
          <a:p>
            <a:r>
              <a:rPr lang="zh-CN" altLang="en-US" dirty="0"/>
              <a:t>字符数组形式的字符串</a:t>
            </a:r>
          </a:p>
          <a:p>
            <a:r>
              <a:rPr lang="zh-CN" altLang="en-US" dirty="0"/>
              <a:t>字符串类</a:t>
            </a:r>
          </a:p>
          <a:p>
            <a:r>
              <a:rPr lang="zh-CN" altLang="en-US" dirty="0"/>
              <a:t>超长整数案例</a:t>
            </a:r>
          </a:p>
          <a:p>
            <a:r>
              <a:rPr lang="zh-CN" altLang="en-US" dirty="0" smtClean="0"/>
              <a:t>复习</a:t>
            </a:r>
            <a:endParaRPr lang="en-US" altLang="zh-CN" dirty="0" smtClean="0"/>
          </a:p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88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31775" y="3505200"/>
          <a:ext cx="1978025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" name="剪辑" r:id="rId4" imgW="2309813" imgH="3176588" progId="MS_ClipArt_Gallery.2">
                  <p:embed/>
                </p:oleObj>
              </mc:Choice>
              <mc:Fallback>
                <p:oleObj name="剪辑" r:id="rId4" imgW="2309813" imgH="317658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505200"/>
                        <a:ext cx="1978025" cy="2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209800" y="3207715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119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超长整数的输入与输出案例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从控制台窗口接受一行字符的输入。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假设字符总个数不超过</a:t>
            </a:r>
            <a:r>
              <a:rPr lang="en-US" altLang="zh-CN" dirty="0" smtClean="0"/>
              <a:t>99</a:t>
            </a:r>
            <a:r>
              <a:rPr lang="zh-CN" altLang="en-US" dirty="0" smtClean="0"/>
              <a:t>个。</a:t>
            </a:r>
            <a:endParaRPr lang="en-US" altLang="zh-CN" dirty="0" smtClean="0"/>
          </a:p>
          <a:p>
            <a:r>
              <a:rPr lang="zh-CN" altLang="en-US" dirty="0" smtClean="0"/>
              <a:t>将这行字符转换为一个超长整数。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忽略其中不符合整数表达的字符。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如果输入的字符都不是数字，则转换为整数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输出转换后的整数。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89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/>
              <a:t>字符集</a:t>
            </a:r>
            <a:r>
              <a:rPr lang="zh-CN" altLang="en-US" sz="2000" dirty="0" smtClean="0"/>
              <a:t>是字符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集合。</a:t>
            </a:r>
            <a:endParaRPr lang="en-US" altLang="zh-CN" sz="2000" dirty="0" smtClean="0"/>
          </a:p>
          <a:p>
            <a:pPr>
              <a:spcBef>
                <a:spcPts val="0"/>
              </a:spcBef>
            </a:pPr>
            <a:r>
              <a:rPr lang="zh-CN" altLang="en-US" sz="2000" dirty="0" smtClean="0"/>
              <a:t>每个字符集的组成</a:t>
            </a:r>
            <a:r>
              <a:rPr lang="en-US" altLang="zh-CN" sz="2000" dirty="0" smtClean="0"/>
              <a:t>:</a:t>
            </a:r>
          </a:p>
          <a:p>
            <a:pPr lvl="1">
              <a:spcBef>
                <a:spcPts val="0"/>
              </a:spcBef>
            </a:pPr>
            <a:r>
              <a:rPr lang="zh-CN" altLang="en-US" sz="1800" dirty="0"/>
              <a:t>字符</a:t>
            </a:r>
            <a:r>
              <a:rPr lang="zh-CN" altLang="en-US" sz="1800" dirty="0" smtClean="0"/>
              <a:t>编码</a:t>
            </a:r>
            <a:r>
              <a:rPr lang="en-US" altLang="zh-CN" sz="1800" dirty="0" smtClean="0"/>
              <a:t>: </a:t>
            </a:r>
          </a:p>
          <a:p>
            <a:pPr lvl="2">
              <a:spcBef>
                <a:spcPts val="0"/>
              </a:spcBef>
            </a:pPr>
            <a:r>
              <a:rPr lang="zh-CN" altLang="en-US" sz="1800" dirty="0" smtClean="0"/>
              <a:t>编码规则。</a:t>
            </a:r>
            <a:endParaRPr lang="en-US" altLang="zh-CN" sz="1800" dirty="0" smtClean="0"/>
          </a:p>
          <a:p>
            <a:pPr lvl="2">
              <a:spcBef>
                <a:spcPts val="0"/>
              </a:spcBef>
            </a:pPr>
            <a:r>
              <a:rPr lang="zh-CN" altLang="en-US" sz="1800" dirty="0" smtClean="0"/>
              <a:t>每个字符对应一个编码</a:t>
            </a:r>
            <a:r>
              <a:rPr lang="zh-CN" altLang="en-US" sz="1800" dirty="0"/>
              <a:t>。</a:t>
            </a:r>
            <a:endParaRPr lang="en-US" altLang="zh-CN" sz="1800" dirty="0" smtClean="0"/>
          </a:p>
          <a:p>
            <a:pPr lvl="1">
              <a:spcBef>
                <a:spcPts val="0"/>
              </a:spcBef>
            </a:pPr>
            <a:r>
              <a:rPr lang="zh-CN" altLang="en-US" sz="1800" dirty="0" smtClean="0"/>
              <a:t>字符</a:t>
            </a:r>
            <a:r>
              <a:rPr lang="en-US" altLang="zh-CN" sz="1800" dirty="0" smtClean="0"/>
              <a:t>:</a:t>
            </a:r>
          </a:p>
          <a:p>
            <a:pPr lvl="2">
              <a:spcBef>
                <a:spcPts val="0"/>
              </a:spcBef>
            </a:pPr>
            <a:r>
              <a:rPr lang="zh-CN" altLang="en-US" sz="1800" dirty="0" smtClean="0"/>
              <a:t>字符含义</a:t>
            </a:r>
            <a:r>
              <a:rPr lang="zh-CN" altLang="en-US" sz="1800" dirty="0"/>
              <a:t>。</a:t>
            </a:r>
            <a:endParaRPr lang="en-US" altLang="zh-CN" sz="1800" dirty="0" smtClean="0"/>
          </a:p>
          <a:p>
            <a:pPr lvl="2">
              <a:spcBef>
                <a:spcPts val="0"/>
              </a:spcBef>
            </a:pPr>
            <a:r>
              <a:rPr lang="zh-CN" altLang="en-US" sz="1800" dirty="0" smtClean="0"/>
              <a:t>字符的形状描述。</a:t>
            </a:r>
            <a:endParaRPr lang="en-US" altLang="zh-CN" sz="1800" dirty="0" smtClean="0"/>
          </a:p>
          <a:p>
            <a:pPr>
              <a:spcBef>
                <a:spcPts val="0"/>
              </a:spcBef>
            </a:pPr>
            <a:r>
              <a:rPr lang="zh-CN" altLang="en-US" sz="2000" dirty="0" smtClean="0"/>
              <a:t>常用字符集</a:t>
            </a:r>
            <a:endParaRPr lang="en-US" altLang="zh-CN" sz="2000" dirty="0" smtClean="0"/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ASCII</a:t>
            </a:r>
            <a:r>
              <a:rPr lang="zh-CN" altLang="en-US" sz="1800" dirty="0"/>
              <a:t>字符集</a:t>
            </a:r>
          </a:p>
          <a:p>
            <a:pPr lvl="2">
              <a:spcBef>
                <a:spcPts val="0"/>
              </a:spcBef>
            </a:pPr>
            <a:r>
              <a:rPr lang="en-US" altLang="zh-CN" sz="1800" dirty="0" smtClean="0"/>
              <a:t>ASCII: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American </a:t>
            </a:r>
            <a:r>
              <a:rPr lang="en-US" altLang="zh-CN" sz="1800" dirty="0"/>
              <a:t>Standard Code for Information Interchange</a:t>
            </a:r>
            <a:r>
              <a:rPr lang="zh-CN" altLang="en-US" sz="1800" dirty="0"/>
              <a:t>，美国信息互换标准</a:t>
            </a:r>
            <a:r>
              <a:rPr lang="zh-CN" altLang="en-US" sz="1800" dirty="0" smtClean="0"/>
              <a:t>编码。</a:t>
            </a:r>
            <a:endParaRPr lang="zh-CN" altLang="en-US" sz="1800" dirty="0"/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GB2312</a:t>
            </a:r>
            <a:r>
              <a:rPr lang="zh-CN" altLang="en-US" sz="1800" dirty="0"/>
              <a:t>字符集</a:t>
            </a:r>
          </a:p>
          <a:p>
            <a:pPr lvl="2">
              <a:spcBef>
                <a:spcPts val="0"/>
              </a:spcBef>
            </a:pPr>
            <a:r>
              <a:rPr lang="zh-CN" altLang="en-US" sz="1800" dirty="0"/>
              <a:t>中国国家标准字符集。</a:t>
            </a:r>
          </a:p>
          <a:p>
            <a:pPr lvl="2">
              <a:spcBef>
                <a:spcPts val="0"/>
              </a:spcBef>
            </a:pPr>
            <a:r>
              <a:rPr lang="en-US" altLang="zh-CN" sz="1800" dirty="0"/>
              <a:t>GB: </a:t>
            </a:r>
            <a:r>
              <a:rPr lang="zh-CN" altLang="en-US" sz="1800" dirty="0"/>
              <a:t>国家标准。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UTF-8</a:t>
            </a:r>
            <a:r>
              <a:rPr lang="zh-CN" altLang="en-US" sz="1800" dirty="0" smtClean="0"/>
              <a:t>字符集、</a:t>
            </a:r>
            <a:r>
              <a:rPr lang="en-US" altLang="zh-CN" sz="1800" dirty="0"/>
              <a:t>UTF-16</a:t>
            </a:r>
            <a:r>
              <a:rPr lang="zh-CN" altLang="en-US" sz="1800" dirty="0" smtClean="0"/>
              <a:t>字符集和</a:t>
            </a:r>
            <a:r>
              <a:rPr lang="en-US" altLang="zh-CN" sz="1800" dirty="0"/>
              <a:t>UTF-32</a:t>
            </a:r>
            <a:r>
              <a:rPr lang="zh-CN" altLang="en-US" sz="1800" dirty="0"/>
              <a:t>字符集</a:t>
            </a:r>
          </a:p>
          <a:p>
            <a:pPr lvl="2">
              <a:spcBef>
                <a:spcPts val="0"/>
              </a:spcBef>
            </a:pPr>
            <a:r>
              <a:rPr lang="en-US" altLang="zh-CN" sz="1800" dirty="0"/>
              <a:t>UTF: Unicode Transformation Format</a:t>
            </a:r>
            <a:r>
              <a:rPr lang="zh-CN" altLang="en-US" sz="1800" dirty="0"/>
              <a:t>，统一编码转换格式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219A-EC9F-4AD0-8836-930323F9B309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1</a:t>
            </a:r>
          </a:p>
          <a:p>
            <a:pPr marL="581025" lvl="2" indent="0">
              <a:buNone/>
            </a:pPr>
            <a:r>
              <a:rPr lang="zh-CN" altLang="en-US" dirty="0"/>
              <a:t>请输入一个整数</a:t>
            </a:r>
            <a:r>
              <a:rPr lang="en-US" altLang="zh-CN" dirty="0"/>
              <a:t>: abc123def456</a:t>
            </a:r>
          </a:p>
          <a:p>
            <a:pPr marL="581025" lvl="2" indent="0">
              <a:buNone/>
            </a:pPr>
            <a:r>
              <a:rPr lang="zh-CN" altLang="en-US" dirty="0" smtClean="0"/>
              <a:t>该</a:t>
            </a:r>
            <a:r>
              <a:rPr lang="zh-CN" altLang="en-US" dirty="0"/>
              <a:t>整数转换后为</a:t>
            </a:r>
            <a:r>
              <a:rPr lang="en-US" altLang="zh-CN" dirty="0"/>
              <a:t>: 123456</a:t>
            </a:r>
          </a:p>
          <a:p>
            <a:r>
              <a:rPr lang="zh-CN" altLang="en-US" dirty="0" smtClean="0"/>
              <a:t>运行案例</a:t>
            </a:r>
            <a:r>
              <a:rPr lang="en-US" altLang="zh-CN" dirty="0" smtClean="0"/>
              <a:t>2</a:t>
            </a:r>
          </a:p>
          <a:p>
            <a:pPr marL="581025" lvl="2" indent="0">
              <a:buNone/>
            </a:pPr>
            <a:r>
              <a:rPr lang="zh-CN" altLang="en-US" dirty="0"/>
              <a:t>请输入一个整数</a:t>
            </a:r>
            <a:r>
              <a:rPr lang="en-US" altLang="zh-CN" dirty="0"/>
              <a:t>: +---00123456</a:t>
            </a:r>
          </a:p>
          <a:p>
            <a:pPr marL="581025" lvl="2" indent="0">
              <a:buNone/>
            </a:pPr>
            <a:r>
              <a:rPr lang="zh-CN" altLang="en-US" dirty="0" smtClean="0"/>
              <a:t>该</a:t>
            </a:r>
            <a:r>
              <a:rPr lang="zh-CN" altLang="en-US" dirty="0"/>
              <a:t>整数转换后为</a:t>
            </a:r>
            <a:r>
              <a:rPr lang="en-US" altLang="zh-CN" dirty="0"/>
              <a:t>: -123456</a:t>
            </a:r>
            <a:endParaRPr lang="en-US" altLang="zh-CN" dirty="0" smtClean="0"/>
          </a:p>
          <a:p>
            <a:r>
              <a:rPr lang="zh-CN" altLang="en-US" dirty="0" smtClean="0"/>
              <a:t>运行案例</a:t>
            </a:r>
            <a:r>
              <a:rPr lang="en-US" altLang="zh-CN" dirty="0" smtClean="0"/>
              <a:t>3</a:t>
            </a:r>
          </a:p>
          <a:p>
            <a:pPr marL="581025" lvl="2" indent="0">
              <a:buNone/>
            </a:pPr>
            <a:r>
              <a:rPr lang="zh-CN" altLang="en-US" dirty="0"/>
              <a:t>请输入一个整数</a:t>
            </a:r>
            <a:r>
              <a:rPr lang="en-US" altLang="zh-CN" dirty="0"/>
              <a:t>:</a:t>
            </a:r>
          </a:p>
          <a:p>
            <a:pPr marL="581025" lvl="2" indent="0">
              <a:buNone/>
            </a:pPr>
            <a:r>
              <a:rPr lang="zh-CN" altLang="en-US" dirty="0" smtClean="0"/>
              <a:t>该</a:t>
            </a:r>
            <a:r>
              <a:rPr lang="zh-CN" altLang="en-US" dirty="0"/>
              <a:t>整数转换后为</a:t>
            </a:r>
            <a:r>
              <a:rPr lang="en-US" altLang="zh-CN" dirty="0"/>
              <a:t>: 0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90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9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整数转换分析</a:t>
            </a:r>
            <a:r>
              <a:rPr lang="en-US" altLang="zh-CN" dirty="0" smtClean="0"/>
              <a:t>: </a:t>
            </a:r>
            <a:r>
              <a:rPr lang="zh-CN" altLang="en-US" dirty="0" smtClean="0"/>
              <a:t>状态变迁图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91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051077" y="3865672"/>
            <a:ext cx="360000" cy="36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61964" y="1457325"/>
            <a:ext cx="3184486" cy="489902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sz="2400" dirty="0" smtClean="0"/>
              <a:t>符号含义</a:t>
            </a:r>
            <a:endParaRPr lang="en-US" altLang="zh-CN" sz="2400" dirty="0" smtClean="0"/>
          </a:p>
          <a:p>
            <a:pPr lvl="1" algn="l"/>
            <a:r>
              <a:rPr lang="en-US" altLang="zh-CN" sz="2400" dirty="0" smtClean="0"/>
              <a:t>S: </a:t>
            </a:r>
            <a:r>
              <a:rPr lang="zh-CN" altLang="en-US" sz="2400" dirty="0" smtClean="0"/>
              <a:t>输入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-;</a:t>
            </a:r>
          </a:p>
          <a:p>
            <a:pPr lvl="1" algn="l"/>
            <a:r>
              <a:rPr lang="en-US" altLang="zh-CN" sz="2400" dirty="0" smtClean="0"/>
              <a:t>D:</a:t>
            </a:r>
            <a:r>
              <a:rPr lang="zh-CN" altLang="en-US" sz="2400" dirty="0"/>
              <a:t>输入</a:t>
            </a:r>
            <a:r>
              <a:rPr lang="en-US" altLang="zh-CN" sz="2400" dirty="0" smtClean="0"/>
              <a:t>0~9;</a:t>
            </a:r>
          </a:p>
          <a:p>
            <a:pPr lvl="1" algn="l"/>
            <a:r>
              <a:rPr lang="en-US" altLang="zh-CN" sz="2400" dirty="0" smtClean="0"/>
              <a:t>E:</a:t>
            </a:r>
            <a:r>
              <a:rPr lang="zh-CN" altLang="en-US" sz="2400" dirty="0"/>
              <a:t>输入</a:t>
            </a:r>
            <a:r>
              <a:rPr lang="en-US" altLang="zh-CN" sz="2400" dirty="0" smtClean="0"/>
              <a:t>1~9;</a:t>
            </a:r>
          </a:p>
          <a:p>
            <a:pPr lvl="1" algn="l"/>
            <a:r>
              <a:rPr lang="en-US" altLang="zh-CN" sz="2400" dirty="0" smtClean="0"/>
              <a:t>Z:</a:t>
            </a:r>
            <a:r>
              <a:rPr lang="zh-CN" altLang="en-US" sz="2400" dirty="0"/>
              <a:t>输入</a:t>
            </a:r>
            <a:r>
              <a:rPr lang="en-US" altLang="zh-CN" sz="2400" dirty="0" smtClean="0"/>
              <a:t>0;</a:t>
            </a:r>
          </a:p>
          <a:p>
            <a:pPr lvl="1" algn="l"/>
            <a:r>
              <a:rPr lang="en-US" altLang="zh-CN" sz="2400" dirty="0" smtClean="0"/>
              <a:t>N:</a:t>
            </a:r>
            <a:r>
              <a:rPr lang="zh-CN" altLang="en-US" sz="2400" dirty="0" smtClean="0"/>
              <a:t>输入除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以及</a:t>
            </a:r>
            <a:r>
              <a:rPr lang="en-US" altLang="zh-CN" sz="2400" dirty="0" smtClean="0"/>
              <a:t>0~9</a:t>
            </a:r>
            <a:r>
              <a:rPr lang="zh-CN" altLang="en-US" sz="2400" dirty="0"/>
              <a:t>之外的字符</a:t>
            </a:r>
            <a:r>
              <a:rPr lang="en-US" altLang="zh-CN" sz="2400" dirty="0" smtClean="0"/>
              <a:t>;</a:t>
            </a:r>
          </a:p>
          <a:p>
            <a:pPr lvl="1" algn="l"/>
            <a:r>
              <a:rPr lang="en-US" altLang="zh-CN" sz="2400" dirty="0" smtClean="0"/>
              <a:t>F: </a:t>
            </a:r>
            <a:r>
              <a:rPr lang="zh-CN" altLang="en-US" sz="2400" dirty="0" smtClean="0"/>
              <a:t>遇到结束字符。</a:t>
            </a:r>
            <a:endParaRPr lang="en-US" altLang="zh-CN" sz="2400" dirty="0" smtClean="0"/>
          </a:p>
          <a:p>
            <a:pPr algn="l"/>
            <a:r>
              <a:rPr lang="zh-CN" altLang="en-US" sz="2400" dirty="0" smtClean="0"/>
              <a:t>状态含义</a:t>
            </a:r>
            <a:endParaRPr lang="en-US" altLang="zh-CN" sz="2400" dirty="0"/>
          </a:p>
          <a:p>
            <a:pPr lvl="1" algn="l"/>
            <a:r>
              <a:rPr lang="en-US" altLang="zh-CN" sz="2400" dirty="0" smtClean="0"/>
              <a:t>0: </a:t>
            </a:r>
            <a:r>
              <a:rPr lang="zh-CN" altLang="en-US" sz="2400" dirty="0" smtClean="0"/>
              <a:t>初始状态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lvl="1" algn="l"/>
            <a:r>
              <a:rPr lang="en-US" altLang="zh-CN" sz="2400" dirty="0" smtClean="0"/>
              <a:t>1: </a:t>
            </a:r>
            <a:r>
              <a:rPr lang="zh-CN" altLang="en-US" sz="2400" dirty="0" smtClean="0"/>
              <a:t>符号位状态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lvl="1" algn="l"/>
            <a:r>
              <a:rPr lang="en-US" altLang="zh-CN" sz="2400" dirty="0" smtClean="0"/>
              <a:t>2: </a:t>
            </a:r>
            <a:r>
              <a:rPr lang="zh-CN" altLang="en-US" sz="2400" dirty="0" smtClean="0"/>
              <a:t>非零状态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lvl="1" algn="l"/>
            <a:r>
              <a:rPr lang="en-US" altLang="zh-CN" sz="2400" dirty="0" smtClean="0"/>
              <a:t>3: </a:t>
            </a:r>
            <a:r>
              <a:rPr lang="zh-CN" altLang="en-US" sz="2400" dirty="0" smtClean="0"/>
              <a:t>输入</a:t>
            </a:r>
            <a:r>
              <a:rPr lang="en-US" altLang="zh-CN" sz="2400" dirty="0" smtClean="0"/>
              <a:t>0</a:t>
            </a:r>
            <a:r>
              <a:rPr lang="zh-CN" altLang="en-US" sz="2400" dirty="0"/>
              <a:t>状态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lvl="1" algn="l"/>
            <a:r>
              <a:rPr lang="en-US" altLang="zh-CN" sz="2400" dirty="0" smtClean="0"/>
              <a:t>4: </a:t>
            </a:r>
            <a:r>
              <a:rPr lang="zh-CN" altLang="en-US" sz="2400" dirty="0" smtClean="0"/>
              <a:t>结束状态。</a:t>
            </a:r>
            <a:endParaRPr lang="en-US" altLang="zh-CN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3540409" y="3763912"/>
            <a:ext cx="36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286738" y="1943523"/>
            <a:ext cx="360000" cy="36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肘形连接符 12"/>
          <p:cNvCxnSpPr>
            <a:stCxn id="7" idx="2"/>
            <a:endCxn id="11" idx="2"/>
          </p:cNvCxnSpPr>
          <p:nvPr/>
        </p:nvCxnSpPr>
        <p:spPr>
          <a:xfrm rot="10800000" flipH="1">
            <a:off x="4051076" y="2123524"/>
            <a:ext cx="1235661" cy="1922149"/>
          </a:xfrm>
          <a:prstGeom prst="bentConnector3">
            <a:avLst>
              <a:gd name="adj1" fmla="val -185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286738" y="2644223"/>
            <a:ext cx="360000" cy="36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66418" y="3553453"/>
            <a:ext cx="36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肘形连接符 16"/>
          <p:cNvCxnSpPr>
            <a:stCxn id="7" idx="0"/>
            <a:endCxn id="15" idx="2"/>
          </p:cNvCxnSpPr>
          <p:nvPr/>
        </p:nvCxnSpPr>
        <p:spPr>
          <a:xfrm rot="5400000" flipH="1" flipV="1">
            <a:off x="4238183" y="2817118"/>
            <a:ext cx="1041449" cy="105566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286738" y="3865672"/>
            <a:ext cx="360000" cy="36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69758" y="3750232"/>
            <a:ext cx="36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肘形连接符 22"/>
          <p:cNvCxnSpPr>
            <a:stCxn id="7" idx="6"/>
            <a:endCxn id="21" idx="2"/>
          </p:cNvCxnSpPr>
          <p:nvPr/>
        </p:nvCxnSpPr>
        <p:spPr>
          <a:xfrm>
            <a:off x="4411077" y="4045672"/>
            <a:ext cx="875661" cy="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7" idx="3"/>
            <a:endCxn id="7" idx="4"/>
          </p:cNvCxnSpPr>
          <p:nvPr/>
        </p:nvCxnSpPr>
        <p:spPr>
          <a:xfrm rot="16200000" flipH="1">
            <a:off x="4141077" y="4135671"/>
            <a:ext cx="52721" cy="127279"/>
          </a:xfrm>
          <a:prstGeom prst="bentConnector3">
            <a:avLst>
              <a:gd name="adj1" fmla="val 100828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816784" y="4434578"/>
            <a:ext cx="36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肘形连接符 30"/>
          <p:cNvCxnSpPr>
            <a:stCxn id="11" idx="6"/>
            <a:endCxn id="21" idx="6"/>
          </p:cNvCxnSpPr>
          <p:nvPr/>
        </p:nvCxnSpPr>
        <p:spPr>
          <a:xfrm>
            <a:off x="5646738" y="2123523"/>
            <a:ext cx="12700" cy="1922149"/>
          </a:xfrm>
          <a:prstGeom prst="bentConnector3">
            <a:avLst>
              <a:gd name="adj1" fmla="val 1800000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825759" y="2037570"/>
            <a:ext cx="36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肘形连接符 34"/>
          <p:cNvCxnSpPr/>
          <p:nvPr/>
        </p:nvCxnSpPr>
        <p:spPr>
          <a:xfrm rot="5400000">
            <a:off x="5296388" y="2480223"/>
            <a:ext cx="340700" cy="0"/>
          </a:xfrm>
          <a:prstGeom prst="bentConnector3">
            <a:avLst>
              <a:gd name="adj1" fmla="val 3869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174930" y="2252109"/>
            <a:ext cx="36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肘形连接符 41"/>
          <p:cNvCxnSpPr>
            <a:stCxn id="11" idx="1"/>
            <a:endCxn id="11" idx="0"/>
          </p:cNvCxnSpPr>
          <p:nvPr/>
        </p:nvCxnSpPr>
        <p:spPr>
          <a:xfrm rot="5400000" flipH="1" flipV="1">
            <a:off x="5376738" y="1906245"/>
            <a:ext cx="52721" cy="127279"/>
          </a:xfrm>
          <a:prstGeom prst="bentConnector3">
            <a:avLst>
              <a:gd name="adj1" fmla="val 5336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5095016" y="1394191"/>
            <a:ext cx="73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6717074" y="5045573"/>
            <a:ext cx="360000" cy="36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肘形连接符 49"/>
          <p:cNvCxnSpPr>
            <a:stCxn id="7" idx="5"/>
            <a:endCxn id="49" idx="2"/>
          </p:cNvCxnSpPr>
          <p:nvPr/>
        </p:nvCxnSpPr>
        <p:spPr>
          <a:xfrm rot="16200000" flipH="1">
            <a:off x="5011404" y="3519903"/>
            <a:ext cx="1052622" cy="235871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279585" y="4109311"/>
            <a:ext cx="36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肘形连接符 57"/>
          <p:cNvCxnSpPr>
            <a:stCxn id="11" idx="7"/>
            <a:endCxn id="49" idx="6"/>
          </p:cNvCxnSpPr>
          <p:nvPr/>
        </p:nvCxnSpPr>
        <p:spPr>
          <a:xfrm rot="16200000" flipH="1">
            <a:off x="4720880" y="2869380"/>
            <a:ext cx="3229329" cy="1483057"/>
          </a:xfrm>
          <a:prstGeom prst="bentConnector4">
            <a:avLst>
              <a:gd name="adj1" fmla="val 231"/>
              <a:gd name="adj2" fmla="val 11541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7029658" y="1677261"/>
            <a:ext cx="36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肘形连接符 65"/>
          <p:cNvCxnSpPr>
            <a:stCxn id="15" idx="3"/>
            <a:endCxn id="15" idx="4"/>
          </p:cNvCxnSpPr>
          <p:nvPr/>
        </p:nvCxnSpPr>
        <p:spPr>
          <a:xfrm rot="16200000" flipH="1">
            <a:off x="5376738" y="2914222"/>
            <a:ext cx="52721" cy="127279"/>
          </a:xfrm>
          <a:prstGeom prst="bentConnector3">
            <a:avLst>
              <a:gd name="adj1" fmla="val 6066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4279585" y="2989924"/>
            <a:ext cx="119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肘形连接符 70"/>
          <p:cNvCxnSpPr>
            <a:stCxn id="15" idx="6"/>
            <a:endCxn id="49" idx="0"/>
          </p:cNvCxnSpPr>
          <p:nvPr/>
        </p:nvCxnSpPr>
        <p:spPr>
          <a:xfrm>
            <a:off x="5646738" y="2824223"/>
            <a:ext cx="1250336" cy="222135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6583998" y="2771022"/>
            <a:ext cx="36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肘形连接符 74"/>
          <p:cNvCxnSpPr>
            <a:stCxn id="21" idx="7"/>
            <a:endCxn id="15" idx="5"/>
          </p:cNvCxnSpPr>
          <p:nvPr/>
        </p:nvCxnSpPr>
        <p:spPr>
          <a:xfrm rot="5400000" flipH="1" flipV="1">
            <a:off x="5116922" y="3441298"/>
            <a:ext cx="966891" cy="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342313" y="3546103"/>
            <a:ext cx="36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729542" y="4474077"/>
            <a:ext cx="119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肘形连接符 79"/>
          <p:cNvCxnSpPr>
            <a:stCxn id="21" idx="3"/>
            <a:endCxn id="21" idx="4"/>
          </p:cNvCxnSpPr>
          <p:nvPr/>
        </p:nvCxnSpPr>
        <p:spPr>
          <a:xfrm rot="16200000" flipH="1">
            <a:off x="5376738" y="4135671"/>
            <a:ext cx="52721" cy="127279"/>
          </a:xfrm>
          <a:prstGeom prst="bentConnector3">
            <a:avLst>
              <a:gd name="adj1" fmla="val 6979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21" idx="5"/>
            <a:endCxn id="49" idx="1"/>
          </p:cNvCxnSpPr>
          <p:nvPr/>
        </p:nvCxnSpPr>
        <p:spPr>
          <a:xfrm rot="16200000" flipH="1">
            <a:off x="5719235" y="4047733"/>
            <a:ext cx="925343" cy="1175778"/>
          </a:xfrm>
          <a:prstGeom prst="bentConnector3">
            <a:avLst>
              <a:gd name="adj1" fmla="val 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6465445" y="4143053"/>
            <a:ext cx="36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超长整数类。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超长整数类的手工测试</a:t>
            </a:r>
            <a:r>
              <a:rPr lang="en-US" altLang="zh-CN" dirty="0" smtClean="0"/>
              <a:t>/</a:t>
            </a:r>
            <a:r>
              <a:rPr lang="zh-CN" altLang="en-US" dirty="0" smtClean="0"/>
              <a:t>应用类。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92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6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例程求解</a:t>
            </a:r>
            <a:r>
              <a:rPr lang="en-US" altLang="zh-CN" dirty="0"/>
              <a:t>: C++</a:t>
            </a:r>
            <a:r>
              <a:rPr lang="zh-CN" altLang="en-US" dirty="0"/>
              <a:t>语言软件构件库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在本案例中的</a:t>
            </a:r>
            <a:r>
              <a:rPr lang="en-US" altLang="zh-CN" dirty="0"/>
              <a:t>C++</a:t>
            </a:r>
            <a:r>
              <a:rPr lang="zh-CN" altLang="en-US" dirty="0"/>
              <a:t>语言软件构件库</a:t>
            </a:r>
          </a:p>
          <a:p>
            <a:pPr lvl="1"/>
            <a:r>
              <a:rPr lang="en-US" altLang="zh-CN" dirty="0" err="1"/>
              <a:t>CP_IntByString.h</a:t>
            </a:r>
            <a:endParaRPr lang="en-US" altLang="zh-CN" dirty="0"/>
          </a:p>
          <a:p>
            <a:pPr lvl="1"/>
            <a:r>
              <a:rPr lang="en-US" altLang="zh-CN" dirty="0"/>
              <a:t>CP_IntByString.cpp</a:t>
            </a:r>
          </a:p>
          <a:p>
            <a:pPr lvl="1"/>
            <a:r>
              <a:rPr lang="en-US" altLang="zh-CN" dirty="0" err="1"/>
              <a:t>CP_IntByStringTest.h</a:t>
            </a:r>
            <a:endParaRPr lang="en-US" altLang="zh-CN" dirty="0"/>
          </a:p>
          <a:p>
            <a:pPr lvl="1"/>
            <a:r>
              <a:rPr lang="en-US" altLang="zh-CN" dirty="0"/>
              <a:t>CP_IntByStringTest.cpp</a:t>
            </a:r>
          </a:p>
          <a:p>
            <a:r>
              <a:rPr lang="zh-CN" altLang="en-US" dirty="0" smtClean="0"/>
              <a:t>无法</a:t>
            </a:r>
            <a:r>
              <a:rPr lang="zh-CN" altLang="en-US" dirty="0"/>
              <a:t>构成软件构件库的代码文件</a:t>
            </a:r>
          </a:p>
          <a:p>
            <a:pPr lvl="1"/>
            <a:r>
              <a:rPr lang="en-US" altLang="zh-CN" dirty="0"/>
              <a:t>CP_IntByStringMain.cpp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93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0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超长整数类</a:t>
            </a:r>
            <a:r>
              <a:rPr lang="en-US" altLang="zh-CN" sz="2800" dirty="0"/>
              <a:t>: </a:t>
            </a:r>
            <a:r>
              <a:rPr lang="zh-CN" altLang="en-US" sz="2800" dirty="0"/>
              <a:t>文件名</a:t>
            </a:r>
            <a:r>
              <a:rPr lang="en-US" altLang="zh-CN" sz="2800" dirty="0"/>
              <a:t>(</a:t>
            </a:r>
            <a:r>
              <a:rPr lang="en-US" altLang="zh-CN" sz="2800" dirty="0" err="1"/>
              <a:t>CP_IntByString.h</a:t>
            </a:r>
            <a:r>
              <a:rPr lang="en-US" altLang="zh-CN" sz="2800" dirty="0"/>
              <a:t>), </a:t>
            </a:r>
            <a:r>
              <a:rPr lang="zh-CN" altLang="en-US" sz="2800" dirty="0"/>
              <a:t>开发者</a:t>
            </a:r>
            <a:r>
              <a:rPr lang="en-US" altLang="zh-CN" sz="2800" dirty="0"/>
              <a:t>(</a:t>
            </a:r>
            <a:r>
              <a:rPr lang="zh-CN" altLang="en-US" sz="2800" dirty="0"/>
              <a:t>雍俊海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13" y="1457325"/>
            <a:ext cx="8932126" cy="4899026"/>
          </a:xfrm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ifndef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CP_INTBYSTRING_H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CP_INTBYSTRING_H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&lt;string&gt;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CP_IntByString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m_flag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1: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普通正整数或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0; -1: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普通负整数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m_data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80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全部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字符由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'0'~'9'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组成，而且不</a:t>
            </a:r>
            <a:r>
              <a:rPr lang="zh-CN" altLang="en-US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'0'</a:t>
            </a:r>
            <a:r>
              <a:rPr lang="zh-CN" altLang="en-US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开头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m_data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=""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表示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CP_IntByString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 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m_flag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(1) { 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CP_IntByString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&amp;data,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flag = 1);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mb_getFlag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m_flag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mb_getData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m_data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mb_getValue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&amp;flag,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&amp;data)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mb_setValue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&amp;data);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mb_setValue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flag,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&amp;data);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*s)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CP_IntByString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sz="1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endif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94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8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超长整数类</a:t>
            </a:r>
            <a:r>
              <a:rPr lang="en-US" altLang="zh-CN" sz="2800" dirty="0"/>
              <a:t>: </a:t>
            </a:r>
            <a:r>
              <a:rPr lang="zh-CN" altLang="en-US" sz="2800" dirty="0"/>
              <a:t>文件名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CP_IntByString.cpp), </a:t>
            </a:r>
            <a:r>
              <a:rPr lang="zh-CN" altLang="en-US" sz="2800" dirty="0"/>
              <a:t>开发者</a:t>
            </a:r>
            <a:r>
              <a:rPr lang="en-US" altLang="zh-CN" sz="2800" dirty="0"/>
              <a:t>(</a:t>
            </a:r>
            <a:r>
              <a:rPr lang="zh-CN" altLang="en-US" sz="2800" dirty="0"/>
              <a:t>雍俊海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CP_IntByString.h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CP_IntByString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CP_IntByString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flag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mb_setValue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flag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CP_IntByString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构造函数定义结束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CP_IntByString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mb_getValue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flag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flag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m_flag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m_data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CP_IntByString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的成员函数</a:t>
            </a:r>
            <a:r>
              <a:rPr lang="en-US" altLang="zh-CN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mb_getValue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95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9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超长整数类</a:t>
            </a:r>
            <a:r>
              <a:rPr lang="en-US" altLang="zh-CN" sz="2800" dirty="0"/>
              <a:t>: </a:t>
            </a:r>
            <a:r>
              <a:rPr lang="zh-CN" altLang="en-US" sz="2800" dirty="0"/>
              <a:t>文件名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CP_IntByString.cpp), </a:t>
            </a:r>
            <a:r>
              <a:rPr lang="zh-CN" altLang="en-US" sz="2800" dirty="0"/>
              <a:t>开发者</a:t>
            </a:r>
            <a:r>
              <a:rPr lang="en-US" altLang="zh-CN" sz="2800" dirty="0"/>
              <a:t>(</a:t>
            </a:r>
            <a:r>
              <a:rPr lang="zh-CN" altLang="en-US" sz="2800" dirty="0"/>
              <a:t>雍俊海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CP_IntByString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mb_setValue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</a:t>
            </a:r>
            <a:r>
              <a:rPr lang="en-US" altLang="zh-CN" sz="2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 = 0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状态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m_flag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1;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m_data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""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nn-NO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nn-NO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 = 0; i &lt; n; i++)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96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6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超长整数类</a:t>
            </a:r>
            <a:r>
              <a:rPr lang="en-US" altLang="zh-CN" sz="2800" dirty="0"/>
              <a:t>: </a:t>
            </a:r>
            <a:r>
              <a:rPr lang="zh-CN" altLang="en-US" sz="2800" dirty="0"/>
              <a:t>文件名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CP_IntByString.cpp), </a:t>
            </a:r>
            <a:r>
              <a:rPr lang="zh-CN" altLang="en-US" sz="2800" dirty="0"/>
              <a:t>开发者</a:t>
            </a:r>
            <a:r>
              <a:rPr lang="en-US" altLang="zh-CN" sz="2800" dirty="0"/>
              <a:t>(</a:t>
            </a:r>
            <a:r>
              <a:rPr lang="zh-CN" altLang="en-US" sz="2800" dirty="0"/>
              <a:t>雍俊海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(s)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0: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'+'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s = 1;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'-'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s = 1;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m_flag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-1;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'0'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s = 3;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'1'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&lt;=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&amp;&amp; 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&lt;=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'9'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s = 2;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m_data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if/else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97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16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500369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超长整数类</a:t>
            </a:r>
            <a:r>
              <a:rPr lang="en-US" altLang="zh-CN" sz="2800" dirty="0"/>
              <a:t>: </a:t>
            </a:r>
            <a:r>
              <a:rPr lang="zh-CN" altLang="en-US" sz="2800" dirty="0"/>
              <a:t>文件名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CP_IntByString.cpp), </a:t>
            </a:r>
            <a:r>
              <a:rPr lang="zh-CN" altLang="en-US" sz="2800" dirty="0"/>
              <a:t>开发者</a:t>
            </a:r>
            <a:r>
              <a:rPr lang="en-US" altLang="zh-CN" sz="2800" dirty="0"/>
              <a:t>(</a:t>
            </a:r>
            <a:r>
              <a:rPr lang="zh-CN" altLang="en-US" sz="2800" dirty="0"/>
              <a:t>雍俊海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632131"/>
            <a:ext cx="8220075" cy="5813274"/>
          </a:xfrm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'-'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m_flag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m_flag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1 ? -1 : 1);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'0'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s = 3;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'1'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&amp;&amp; 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'9'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s = 2;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m_data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if/else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'0'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&amp;&amp; 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'9'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m_data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3: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'1'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&amp;&amp; 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'9'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s = 2;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m_data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if/else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switch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for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循环结束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CP_IntByString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的成员函数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mb_setValue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98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50354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超长整数类</a:t>
            </a:r>
            <a:r>
              <a:rPr lang="en-US" altLang="zh-CN" sz="2800" dirty="0"/>
              <a:t>: </a:t>
            </a:r>
            <a:r>
              <a:rPr lang="zh-CN" altLang="en-US" sz="2800" dirty="0"/>
              <a:t>文件名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CP_IntByString.cpp), </a:t>
            </a:r>
            <a:r>
              <a:rPr lang="zh-CN" altLang="en-US" sz="2800" dirty="0"/>
              <a:t>开发者</a:t>
            </a:r>
            <a:r>
              <a:rPr lang="en-US" altLang="zh-CN" sz="2800" dirty="0"/>
              <a:t>(</a:t>
            </a:r>
            <a:r>
              <a:rPr lang="zh-CN" altLang="en-US" sz="2800" dirty="0"/>
              <a:t>雍俊海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CP_IntByString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mb_setValue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flag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mb_setValue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flag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-1)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m_flag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m_flag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1 ? -1 : 1);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CP_IntByString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的成员函数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mb_setValue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CP_IntByString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m_data.size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&lt;= 0)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if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m_flag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==-1)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"-"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m_data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CP_IntByString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的成员函数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2021年5月3日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99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6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3338</TotalTime>
  <Words>17287</Words>
  <Application>Microsoft Office PowerPoint</Application>
  <PresentationFormat>全屏显示(4:3)</PresentationFormat>
  <Paragraphs>2366</Paragraphs>
  <Slides>134</Slides>
  <Notes>132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134</vt:i4>
      </vt:variant>
    </vt:vector>
  </HeadingPairs>
  <TitlesOfParts>
    <vt:vector size="148" baseType="lpstr">
      <vt:lpstr>Microsoft Yahei</vt:lpstr>
      <vt:lpstr>黑体</vt:lpstr>
      <vt:lpstr>楷体_GB2312</vt:lpstr>
      <vt:lpstr>隶书</vt:lpstr>
      <vt:lpstr>宋体</vt:lpstr>
      <vt:lpstr>宋体 </vt:lpstr>
      <vt:lpstr>Microsoft YaHei</vt:lpstr>
      <vt:lpstr>新宋体</vt:lpstr>
      <vt:lpstr>Arial</vt:lpstr>
      <vt:lpstr>Calibri</vt:lpstr>
      <vt:lpstr>Times New Roman</vt:lpstr>
      <vt:lpstr>Wingdings</vt:lpstr>
      <vt:lpstr>Office 主题</vt:lpstr>
      <vt:lpstr>剪辑</vt:lpstr>
      <vt:lpstr>本课程采用</vt:lpstr>
      <vt:lpstr>PowerPoint 演示文稿</vt:lpstr>
      <vt:lpstr>复习: 向量/类模板</vt:lpstr>
      <vt:lpstr>面向对象程序设计基础 (Fundamentals of Object-Oriented Programming)</vt:lpstr>
      <vt:lpstr>助教</vt:lpstr>
      <vt:lpstr>第10讲   字符串处理</vt:lpstr>
      <vt:lpstr>本章总体纲要</vt:lpstr>
      <vt:lpstr>字符系列类型</vt:lpstr>
      <vt:lpstr>字符集</vt:lpstr>
      <vt:lpstr>获取字符系列类型数据占用的字节数</vt:lpstr>
      <vt:lpstr>字符系列类型字面常量</vt:lpstr>
      <vt:lpstr>字符系列类型的输入与输出</vt:lpstr>
      <vt:lpstr>字符系列类型的输入与输出: 字母</vt:lpstr>
      <vt:lpstr>字符系列类型的输入与输出: 汉字</vt:lpstr>
      <vt:lpstr>在上面代码中，汉字输出相关的设置函数</vt:lpstr>
      <vt:lpstr>字符系列类型的赋值: 整数</vt:lpstr>
      <vt:lpstr>本章总体纲要</vt:lpstr>
      <vt:lpstr>字符串字面常量</vt:lpstr>
      <vt:lpstr>字符串输出: 英文字符</vt:lpstr>
      <vt:lpstr>字符串输出: 汉字</vt:lpstr>
      <vt:lpstr>将多字节字符串转换为宽字符字符串: MultiByteToWideChar</vt:lpstr>
      <vt:lpstr>函数MultiByteToWideChar的参数CodePage的具体数值及其含义</vt:lpstr>
      <vt:lpstr>函数MultiByteToWideChar的参数dwFlags的具体数值及其含义</vt:lpstr>
      <vt:lpstr>函数MultiByteToWideChar返回值说明</vt:lpstr>
      <vt:lpstr>从窄字符串到宽字符串的转换: 代码示例</vt:lpstr>
      <vt:lpstr>将宽字符字符串转换为多字节字符串: WideCharToMultiByte</vt:lpstr>
      <vt:lpstr>函数WideCharToMultiByte的参数dwFlags的具体数值及其含义</vt:lpstr>
      <vt:lpstr>函数WideCharToMultiByte参数其他说明以及返回值说明</vt:lpstr>
      <vt:lpstr>从宽字符串到窄字符串的转换: 代码示例</vt:lpstr>
      <vt:lpstr>将多字节字符串转换为宽字符串: mbstowcs</vt:lpstr>
      <vt:lpstr>将多字节字符串转换为宽字符串(mbstowcs): 代码示例</vt:lpstr>
      <vt:lpstr>进行区域设置或查询: setlocale</vt:lpstr>
      <vt:lpstr>将多字节字符串转换为宽字符串: mbstowcs_s</vt:lpstr>
      <vt:lpstr>将多字节字符串转换为宽字符串(mbstowcs_s): 代码示例</vt:lpstr>
      <vt:lpstr>将宽字符串转换为多字节字符串: wcstombs</vt:lpstr>
      <vt:lpstr>将宽字符串转换为多字节字符串(wcstombs): 代码示例</vt:lpstr>
      <vt:lpstr>将宽字符串转换为多字节字符串: mbstowcs_s</vt:lpstr>
      <vt:lpstr>将宽字符串转换为多字节字符串(wcstombs_s): 代码示例</vt:lpstr>
      <vt:lpstr>本章总体纲要</vt:lpstr>
      <vt:lpstr>字符串类</vt:lpstr>
      <vt:lpstr>字符串类实例对象的输出</vt:lpstr>
      <vt:lpstr>构造函数</vt:lpstr>
      <vt:lpstr>构造函数</vt:lpstr>
      <vt:lpstr>构造函数</vt:lpstr>
      <vt:lpstr>构造函数</vt:lpstr>
      <vt:lpstr>字符串类的成员: 赋值运算符</vt:lpstr>
      <vt:lpstr>允许赋值的正向迭代器</vt:lpstr>
      <vt:lpstr>只读的正向迭代器</vt:lpstr>
      <vt:lpstr>允许赋值的逆向迭代器</vt:lpstr>
      <vt:lpstr>只读的逆向迭代器</vt:lpstr>
      <vt:lpstr>字符串的容量与长度</vt:lpstr>
      <vt:lpstr>字符串的内存: 长度</vt:lpstr>
      <vt:lpstr>字符串的内存: 容量</vt:lpstr>
      <vt:lpstr>字符串的内存: 空</vt:lpstr>
      <vt:lpstr>成员</vt:lpstr>
      <vt:lpstr>将字符串s添加到当前字符串的末尾</vt:lpstr>
      <vt:lpstr>在当前字符串的末尾添加字符/子串</vt:lpstr>
      <vt:lpstr>在当前字符串的末尾添加字符</vt:lpstr>
      <vt:lpstr>插入insert: 字符串</vt:lpstr>
      <vt:lpstr>插入insert: 字符数组</vt:lpstr>
      <vt:lpstr>插入insert: 字符</vt:lpstr>
      <vt:lpstr>插入insert: 迭代器</vt:lpstr>
      <vt:lpstr>删除字符</vt:lpstr>
      <vt:lpstr>删除字符</vt:lpstr>
      <vt:lpstr>字符串替换: 字符串</vt:lpstr>
      <vt:lpstr>字符串替换: 字符(数组)</vt:lpstr>
      <vt:lpstr>字符串替换: 迭代器</vt:lpstr>
      <vt:lpstr>字符串替换: 迭代器</vt:lpstr>
      <vt:lpstr>字符串交换</vt:lpstr>
      <vt:lpstr>字符串的字符数组形式</vt:lpstr>
      <vt:lpstr>查找字符串: 从前往后</vt:lpstr>
      <vt:lpstr>查找字符串: 从前往后</vt:lpstr>
      <vt:lpstr>查找字符串: 从后往前</vt:lpstr>
      <vt:lpstr>查找字符串: 从后往前</vt:lpstr>
      <vt:lpstr>查找字符: 从前往后</vt:lpstr>
      <vt:lpstr>查找字符: 从前往后</vt:lpstr>
      <vt:lpstr>查找字符: 从后往前</vt:lpstr>
      <vt:lpstr>查找字符: 从后往前</vt:lpstr>
      <vt:lpstr>查找不同字符: 从前往后</vt:lpstr>
      <vt:lpstr>查找不同字符: 从前往后</vt:lpstr>
      <vt:lpstr>查找不同字符: 从后往前</vt:lpstr>
      <vt:lpstr>查找不同字符: 从后往前</vt:lpstr>
      <vt:lpstr>子串</vt:lpstr>
      <vt:lpstr>比较字符串的大小</vt:lpstr>
      <vt:lpstr>比较字符串的大小</vt:lpstr>
      <vt:lpstr>比较字符串的大小</vt:lpstr>
      <vt:lpstr>比较字符串的大小</vt:lpstr>
      <vt:lpstr>本章总体纲要</vt:lpstr>
      <vt:lpstr>超长整数的输入与输出案例</vt:lpstr>
      <vt:lpstr>运行案例</vt:lpstr>
      <vt:lpstr>整数转换分析: 状态变迁图</vt:lpstr>
      <vt:lpstr>对象分析</vt:lpstr>
      <vt:lpstr>例程求解: C++语言软件构件库</vt:lpstr>
      <vt:lpstr>超长整数类: 文件名(CP_IntByString.h), 开发者(雍俊海)</vt:lpstr>
      <vt:lpstr>超长整数类: 文件名(CP_IntByString.cpp), 开发者(雍俊海)</vt:lpstr>
      <vt:lpstr>超长整数类: 文件名(CP_IntByString.cpp), 开发者(雍俊海)</vt:lpstr>
      <vt:lpstr>超长整数类: 文件名(CP_IntByString.cpp), 开发者(雍俊海)</vt:lpstr>
      <vt:lpstr>超长整数类: 文件名(CP_IntByString.cpp), 开发者(雍俊海)</vt:lpstr>
      <vt:lpstr>超长整数类: 文件名(CP_IntByString.cpp), 开发者(雍俊海)</vt:lpstr>
      <vt:lpstr>测试类: 文件名(CP_IntByStringTest.h), 开发者(雍俊海)</vt:lpstr>
      <vt:lpstr>测试类: 文件名(CP_IntByStringTest.cpp), 开发者(雍俊海)</vt:lpstr>
      <vt:lpstr>文件名(CP_IntByStringMain.cpp), 开发者(雍俊海)</vt:lpstr>
      <vt:lpstr>运行案例</vt:lpstr>
      <vt:lpstr>本章总体纲要</vt:lpstr>
      <vt:lpstr>复习练习题(不用交)</vt:lpstr>
      <vt:lpstr>复习练习题(不用交)</vt:lpstr>
      <vt:lpstr>复习练习题(不用交)</vt:lpstr>
      <vt:lpstr>复习练习题(不用交)</vt:lpstr>
      <vt:lpstr>复习练习题(不用交)</vt:lpstr>
      <vt:lpstr>思考练习题(不用交)</vt:lpstr>
      <vt:lpstr>本章总体纲要</vt:lpstr>
      <vt:lpstr>第10次作业(采用VC 2017编写程序)</vt:lpstr>
      <vt:lpstr>作业要求补充</vt:lpstr>
      <vt:lpstr>Thank You</vt:lpstr>
      <vt:lpstr>面向对象程序设计基础 (Fundamentals of Object-Oriented Programming)</vt:lpstr>
      <vt:lpstr>助教</vt:lpstr>
      <vt:lpstr>第8次作业讲评</vt:lpstr>
      <vt:lpstr>第8次作业(采用VC 2017编写程序)</vt:lpstr>
      <vt:lpstr>存在的问题</vt:lpstr>
      <vt:lpstr>亮点</vt:lpstr>
      <vt:lpstr>亮点</vt:lpstr>
      <vt:lpstr>亮点</vt:lpstr>
      <vt:lpstr>优秀作业</vt:lpstr>
      <vt:lpstr>Thank You</vt:lpstr>
      <vt:lpstr>谢谢</vt:lpstr>
      <vt:lpstr>雍俊海编写过的部分书</vt:lpstr>
      <vt:lpstr>雍俊海编写过的部分书</vt:lpstr>
      <vt:lpstr>雍俊海编写过的部分书</vt:lpstr>
      <vt:lpstr>雍俊海编写过的部分书</vt:lpstr>
      <vt:lpstr>雍俊海编写过的部分书</vt:lpstr>
      <vt:lpstr>雍俊海编写过的部分书</vt:lpstr>
      <vt:lpstr>雍俊海编写过的部分书</vt:lpstr>
      <vt:lpstr>雍俊海编写过的部分书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1146</cp:revision>
  <dcterms:created xsi:type="dcterms:W3CDTF">2017-01-12T02:44:27Z</dcterms:created>
  <dcterms:modified xsi:type="dcterms:W3CDTF">2021-05-03T13:50:39Z</dcterms:modified>
</cp:coreProperties>
</file>