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4"/>
  </p:notesMasterIdLst>
  <p:sldIdLst>
    <p:sldId id="428" r:id="rId2"/>
    <p:sldId id="411" r:id="rId3"/>
    <p:sldId id="416" r:id="rId4"/>
    <p:sldId id="429" r:id="rId5"/>
    <p:sldId id="430" r:id="rId6"/>
    <p:sldId id="273" r:id="rId7"/>
    <p:sldId id="275" r:id="rId8"/>
    <p:sldId id="351" r:id="rId9"/>
    <p:sldId id="352" r:id="rId10"/>
    <p:sldId id="353" r:id="rId11"/>
    <p:sldId id="354" r:id="rId12"/>
    <p:sldId id="372" r:id="rId13"/>
    <p:sldId id="363" r:id="rId14"/>
    <p:sldId id="380" r:id="rId15"/>
    <p:sldId id="364" r:id="rId16"/>
    <p:sldId id="365" r:id="rId17"/>
    <p:sldId id="366" r:id="rId18"/>
    <p:sldId id="355" r:id="rId19"/>
    <p:sldId id="373" r:id="rId20"/>
    <p:sldId id="356" r:id="rId21"/>
    <p:sldId id="357" r:id="rId22"/>
    <p:sldId id="358" r:id="rId23"/>
    <p:sldId id="359" r:id="rId24"/>
    <p:sldId id="341" r:id="rId25"/>
    <p:sldId id="360" r:id="rId26"/>
    <p:sldId id="401" r:id="rId27"/>
    <p:sldId id="342" r:id="rId28"/>
    <p:sldId id="343" r:id="rId29"/>
    <p:sldId id="344" r:id="rId30"/>
    <p:sldId id="345" r:id="rId31"/>
    <p:sldId id="375" r:id="rId32"/>
    <p:sldId id="376" r:id="rId33"/>
    <p:sldId id="347" r:id="rId34"/>
    <p:sldId id="348" r:id="rId35"/>
    <p:sldId id="379" r:id="rId36"/>
    <p:sldId id="349" r:id="rId37"/>
    <p:sldId id="378" r:id="rId38"/>
    <p:sldId id="350" r:id="rId39"/>
    <p:sldId id="331" r:id="rId40"/>
    <p:sldId id="333" r:id="rId41"/>
    <p:sldId id="334" r:id="rId42"/>
    <p:sldId id="335" r:id="rId43"/>
    <p:sldId id="336" r:id="rId44"/>
    <p:sldId id="337" r:id="rId45"/>
    <p:sldId id="338" r:id="rId46"/>
    <p:sldId id="339" r:id="rId47"/>
    <p:sldId id="382" r:id="rId48"/>
    <p:sldId id="340" r:id="rId49"/>
    <p:sldId id="321" r:id="rId50"/>
    <p:sldId id="323" r:id="rId51"/>
    <p:sldId id="324" r:id="rId52"/>
    <p:sldId id="325" r:id="rId53"/>
    <p:sldId id="326" r:id="rId54"/>
    <p:sldId id="327" r:id="rId55"/>
    <p:sldId id="329" r:id="rId56"/>
    <p:sldId id="330" r:id="rId57"/>
    <p:sldId id="383" r:id="rId58"/>
    <p:sldId id="311" r:id="rId59"/>
    <p:sldId id="312" r:id="rId60"/>
    <p:sldId id="313" r:id="rId61"/>
    <p:sldId id="314" r:id="rId62"/>
    <p:sldId id="386" r:id="rId63"/>
    <p:sldId id="316" r:id="rId64"/>
    <p:sldId id="315" r:id="rId65"/>
    <p:sldId id="317" r:id="rId66"/>
    <p:sldId id="318" r:id="rId67"/>
    <p:sldId id="319" r:id="rId68"/>
    <p:sldId id="320" r:id="rId69"/>
    <p:sldId id="417" r:id="rId70"/>
    <p:sldId id="302" r:id="rId71"/>
    <p:sldId id="301" r:id="rId72"/>
    <p:sldId id="303" r:id="rId73"/>
    <p:sldId id="304" r:id="rId74"/>
    <p:sldId id="387" r:id="rId75"/>
    <p:sldId id="388" r:id="rId76"/>
    <p:sldId id="305" r:id="rId77"/>
    <p:sldId id="389" r:id="rId78"/>
    <p:sldId id="306" r:id="rId79"/>
    <p:sldId id="307" r:id="rId80"/>
    <p:sldId id="390" r:id="rId81"/>
    <p:sldId id="391" r:id="rId82"/>
    <p:sldId id="392" r:id="rId83"/>
    <p:sldId id="308" r:id="rId84"/>
    <p:sldId id="393" r:id="rId85"/>
    <p:sldId id="394" r:id="rId86"/>
    <p:sldId id="395" r:id="rId87"/>
    <p:sldId id="396" r:id="rId88"/>
    <p:sldId id="397" r:id="rId89"/>
    <p:sldId id="398" r:id="rId90"/>
    <p:sldId id="399" r:id="rId91"/>
    <p:sldId id="309" r:id="rId92"/>
    <p:sldId id="310" r:id="rId93"/>
    <p:sldId id="291" r:id="rId94"/>
    <p:sldId id="292" r:id="rId95"/>
    <p:sldId id="293" r:id="rId96"/>
    <p:sldId id="294" r:id="rId97"/>
    <p:sldId id="295" r:id="rId98"/>
    <p:sldId id="296" r:id="rId99"/>
    <p:sldId id="297" r:id="rId100"/>
    <p:sldId id="298" r:id="rId101"/>
    <p:sldId id="299" r:id="rId102"/>
    <p:sldId id="400" r:id="rId103"/>
    <p:sldId id="300" r:id="rId104"/>
    <p:sldId id="286" r:id="rId105"/>
    <p:sldId id="287" r:id="rId106"/>
    <p:sldId id="288" r:id="rId107"/>
    <p:sldId id="289" r:id="rId108"/>
    <p:sldId id="290" r:id="rId109"/>
    <p:sldId id="374" r:id="rId110"/>
    <p:sldId id="369" r:id="rId111"/>
    <p:sldId id="370" r:id="rId112"/>
    <p:sldId id="368" r:id="rId113"/>
    <p:sldId id="259" r:id="rId114"/>
    <p:sldId id="431" r:id="rId115"/>
    <p:sldId id="432" r:id="rId116"/>
    <p:sldId id="421" r:id="rId117"/>
    <p:sldId id="422" r:id="rId118"/>
    <p:sldId id="423" r:id="rId119"/>
    <p:sldId id="424" r:id="rId120"/>
    <p:sldId id="425" r:id="rId121"/>
    <p:sldId id="426" r:id="rId122"/>
    <p:sldId id="427" r:id="rId123"/>
    <p:sldId id="269" r:id="rId124"/>
    <p:sldId id="433" r:id="rId125"/>
    <p:sldId id="434" r:id="rId126"/>
    <p:sldId id="435" r:id="rId127"/>
    <p:sldId id="436" r:id="rId128"/>
    <p:sldId id="437" r:id="rId129"/>
    <p:sldId id="438" r:id="rId130"/>
    <p:sldId id="439" r:id="rId131"/>
    <p:sldId id="440" r:id="rId132"/>
    <p:sldId id="270" r:id="rId1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43200"/>
    <a:srgbClr val="960032"/>
    <a:srgbClr val="643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247" autoAdjust="0"/>
  </p:normalViewPr>
  <p:slideViewPr>
    <p:cSldViewPr snapToGrid="0">
      <p:cViewPr varScale="1">
        <p:scale>
          <a:sx n="60" d="100"/>
          <a:sy n="60" d="100"/>
        </p:scale>
        <p:origin x="756"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18432-378F-4815-8A90-7A5E59238DC6}" type="datetimeFigureOut">
              <a:rPr lang="zh-CN" altLang="en-US" smtClean="0"/>
              <a:t>2021/5/14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FC1F8-B4A3-48E0-A5DB-A7E570CB2C41}" type="slidenum">
              <a:rPr lang="zh-CN" altLang="en-US" smtClean="0"/>
              <a:t>‹#›</a:t>
            </a:fld>
            <a:endParaRPr lang="zh-CN" altLang="en-US"/>
          </a:p>
        </p:txBody>
      </p:sp>
    </p:spTree>
    <p:extLst>
      <p:ext uri="{BB962C8B-B14F-4D97-AF65-F5344CB8AC3E}">
        <p14:creationId xmlns:p14="http://schemas.microsoft.com/office/powerpoint/2010/main" val="255172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雨课堂</a:t>
            </a:r>
            <a:r>
              <a:rPr lang="en-US" altLang="zh-CN" dirty="0" smtClean="0"/>
              <a:t>(</a:t>
            </a:r>
            <a:r>
              <a:rPr lang="zh-CN" altLang="en-US" dirty="0" smtClean="0"/>
              <a:t>语音</a:t>
            </a:r>
            <a:r>
              <a:rPr lang="en-US" altLang="zh-CN" dirty="0" smtClean="0"/>
              <a:t>PPT</a:t>
            </a:r>
            <a:r>
              <a:rPr lang="zh-CN" altLang="en-US" dirty="0" smtClean="0"/>
              <a:t>页</a:t>
            </a:r>
            <a:r>
              <a:rPr lang="en-US" altLang="zh-CN" dirty="0" smtClean="0"/>
              <a:t>)</a:t>
            </a:r>
            <a:r>
              <a:rPr lang="zh-CN" altLang="en-US" dirty="0" smtClean="0"/>
              <a:t>习题页码</a:t>
            </a:r>
            <a:r>
              <a:rPr lang="en-US" altLang="zh-CN" dirty="0" smtClean="0"/>
              <a:t>: 1</a:t>
            </a:r>
            <a:r>
              <a:rPr lang="zh-CN" altLang="en-US" dirty="0" smtClean="0"/>
              <a:t>。</a:t>
            </a:r>
          </a:p>
          <a:p>
            <a:r>
              <a:rPr lang="en-US" altLang="zh-CN" dirty="0" smtClean="0"/>
              <a:t>_</a:t>
            </a:r>
            <a:r>
              <a:rPr lang="zh-CN" altLang="en-US" dirty="0" smtClean="0"/>
              <a:t>不计结尾</a:t>
            </a:r>
            <a:r>
              <a:rPr lang="en-US" altLang="zh-CN" dirty="0" smtClean="0"/>
              <a:t>_?</a:t>
            </a:r>
            <a:r>
              <a:rPr lang="zh-CN" altLang="en-US" dirty="0" smtClean="0"/>
              <a:t>分钟</a:t>
            </a:r>
            <a:r>
              <a:rPr lang="en-US" altLang="zh-CN" dirty="0" smtClean="0"/>
              <a:t>_1</a:t>
            </a:r>
            <a:r>
              <a:rPr lang="zh-CN" altLang="en-US" smtClean="0"/>
              <a:t>道题</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3</a:t>
            </a:fld>
            <a:endParaRPr lang="zh-CN" altLang="en-US"/>
          </a:p>
        </p:txBody>
      </p:sp>
    </p:spTree>
    <p:extLst>
      <p:ext uri="{BB962C8B-B14F-4D97-AF65-F5344CB8AC3E}">
        <p14:creationId xmlns:p14="http://schemas.microsoft.com/office/powerpoint/2010/main" val="3708801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a:t>
            </a:fld>
            <a:endParaRPr lang="zh-CN" altLang="en-US"/>
          </a:p>
        </p:txBody>
      </p:sp>
    </p:spTree>
    <p:extLst>
      <p:ext uri="{BB962C8B-B14F-4D97-AF65-F5344CB8AC3E}">
        <p14:creationId xmlns:p14="http://schemas.microsoft.com/office/powerpoint/2010/main" val="67960138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108</a:t>
            </a:fld>
            <a:endParaRPr lang="zh-CN" altLang="en-US"/>
          </a:p>
        </p:txBody>
      </p:sp>
    </p:spTree>
    <p:extLst>
      <p:ext uri="{BB962C8B-B14F-4D97-AF65-F5344CB8AC3E}">
        <p14:creationId xmlns:p14="http://schemas.microsoft.com/office/powerpoint/2010/main" val="377243210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109</a:t>
            </a:fld>
            <a:endParaRPr lang="zh-CN" altLang="en-US"/>
          </a:p>
        </p:txBody>
      </p:sp>
    </p:spTree>
    <p:extLst>
      <p:ext uri="{BB962C8B-B14F-4D97-AF65-F5344CB8AC3E}">
        <p14:creationId xmlns:p14="http://schemas.microsoft.com/office/powerpoint/2010/main" val="221647382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111</a:t>
            </a:fld>
            <a:endParaRPr lang="zh-CN" altLang="en-US"/>
          </a:p>
        </p:txBody>
      </p:sp>
    </p:spTree>
    <p:extLst>
      <p:ext uri="{BB962C8B-B14F-4D97-AF65-F5344CB8AC3E}">
        <p14:creationId xmlns:p14="http://schemas.microsoft.com/office/powerpoint/2010/main" val="39311345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112</a:t>
            </a:fld>
            <a:endParaRPr lang="zh-CN" altLang="en-US"/>
          </a:p>
        </p:txBody>
      </p:sp>
    </p:spTree>
    <p:extLst>
      <p:ext uri="{BB962C8B-B14F-4D97-AF65-F5344CB8AC3E}">
        <p14:creationId xmlns:p14="http://schemas.microsoft.com/office/powerpoint/2010/main" val="32180352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113</a:t>
            </a:fld>
            <a:endParaRPr lang="zh-CN" altLang="en-US"/>
          </a:p>
        </p:txBody>
      </p:sp>
    </p:spTree>
    <p:extLst>
      <p:ext uri="{BB962C8B-B14F-4D97-AF65-F5344CB8AC3E}">
        <p14:creationId xmlns:p14="http://schemas.microsoft.com/office/powerpoint/2010/main" val="262899043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114</a:t>
            </a:fld>
            <a:endParaRPr lang="zh-CN" altLang="en-US"/>
          </a:p>
        </p:txBody>
      </p:sp>
    </p:spTree>
    <p:extLst>
      <p:ext uri="{BB962C8B-B14F-4D97-AF65-F5344CB8AC3E}">
        <p14:creationId xmlns:p14="http://schemas.microsoft.com/office/powerpoint/2010/main" val="326888851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115</a:t>
            </a:fld>
            <a:endParaRPr lang="zh-CN" altLang="en-US"/>
          </a:p>
        </p:txBody>
      </p:sp>
    </p:spTree>
    <p:extLst>
      <p:ext uri="{BB962C8B-B14F-4D97-AF65-F5344CB8AC3E}">
        <p14:creationId xmlns:p14="http://schemas.microsoft.com/office/powerpoint/2010/main" val="238228485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116</a:t>
            </a:fld>
            <a:endParaRPr lang="zh-CN" altLang="en-US"/>
          </a:p>
        </p:txBody>
      </p:sp>
    </p:spTree>
    <p:extLst>
      <p:ext uri="{BB962C8B-B14F-4D97-AF65-F5344CB8AC3E}">
        <p14:creationId xmlns:p14="http://schemas.microsoft.com/office/powerpoint/2010/main" val="209436175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117</a:t>
            </a:fld>
            <a:endParaRPr lang="zh-CN" altLang="en-US"/>
          </a:p>
        </p:txBody>
      </p:sp>
    </p:spTree>
    <p:extLst>
      <p:ext uri="{BB962C8B-B14F-4D97-AF65-F5344CB8AC3E}">
        <p14:creationId xmlns:p14="http://schemas.microsoft.com/office/powerpoint/2010/main" val="203973845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118</a:t>
            </a:fld>
            <a:endParaRPr lang="zh-CN" altLang="en-US"/>
          </a:p>
        </p:txBody>
      </p:sp>
    </p:spTree>
    <p:extLst>
      <p:ext uri="{BB962C8B-B14F-4D97-AF65-F5344CB8AC3E}">
        <p14:creationId xmlns:p14="http://schemas.microsoft.com/office/powerpoint/2010/main" val="294107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18</a:t>
            </a:fld>
            <a:endParaRPr lang="zh-CN" altLang="en-US"/>
          </a:p>
        </p:txBody>
      </p:sp>
    </p:spTree>
    <p:extLst>
      <p:ext uri="{BB962C8B-B14F-4D97-AF65-F5344CB8AC3E}">
        <p14:creationId xmlns:p14="http://schemas.microsoft.com/office/powerpoint/2010/main" val="310491634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119</a:t>
            </a:fld>
            <a:endParaRPr lang="zh-CN" altLang="en-US"/>
          </a:p>
        </p:txBody>
      </p:sp>
    </p:spTree>
    <p:extLst>
      <p:ext uri="{BB962C8B-B14F-4D97-AF65-F5344CB8AC3E}">
        <p14:creationId xmlns:p14="http://schemas.microsoft.com/office/powerpoint/2010/main" val="286984794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120</a:t>
            </a:fld>
            <a:endParaRPr lang="zh-CN" altLang="en-US"/>
          </a:p>
        </p:txBody>
      </p:sp>
    </p:spTree>
    <p:extLst>
      <p:ext uri="{BB962C8B-B14F-4D97-AF65-F5344CB8AC3E}">
        <p14:creationId xmlns:p14="http://schemas.microsoft.com/office/powerpoint/2010/main" val="187012191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121</a:t>
            </a:fld>
            <a:endParaRPr lang="zh-CN" altLang="en-US"/>
          </a:p>
        </p:txBody>
      </p:sp>
    </p:spTree>
    <p:extLst>
      <p:ext uri="{BB962C8B-B14F-4D97-AF65-F5344CB8AC3E}">
        <p14:creationId xmlns:p14="http://schemas.microsoft.com/office/powerpoint/2010/main" val="329977004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122</a:t>
            </a:fld>
            <a:endParaRPr lang="zh-CN" altLang="en-US"/>
          </a:p>
        </p:txBody>
      </p:sp>
    </p:spTree>
    <p:extLst>
      <p:ext uri="{BB962C8B-B14F-4D97-AF65-F5344CB8AC3E}">
        <p14:creationId xmlns:p14="http://schemas.microsoft.com/office/powerpoint/2010/main" val="148752780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123</a:t>
            </a:fld>
            <a:endParaRPr lang="zh-CN" altLang="en-US"/>
          </a:p>
        </p:txBody>
      </p:sp>
    </p:spTree>
    <p:extLst>
      <p:ext uri="{BB962C8B-B14F-4D97-AF65-F5344CB8AC3E}">
        <p14:creationId xmlns:p14="http://schemas.microsoft.com/office/powerpoint/2010/main" val="287337224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124</a:t>
            </a:fld>
            <a:endParaRPr lang="zh-CN" altLang="en-US"/>
          </a:p>
        </p:txBody>
      </p:sp>
    </p:spTree>
    <p:extLst>
      <p:ext uri="{BB962C8B-B14F-4D97-AF65-F5344CB8AC3E}">
        <p14:creationId xmlns:p14="http://schemas.microsoft.com/office/powerpoint/2010/main" val="313880709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125</a:t>
            </a:fld>
            <a:endParaRPr lang="zh-CN" altLang="en-US"/>
          </a:p>
        </p:txBody>
      </p:sp>
    </p:spTree>
    <p:extLst>
      <p:ext uri="{BB962C8B-B14F-4D97-AF65-F5344CB8AC3E}">
        <p14:creationId xmlns:p14="http://schemas.microsoft.com/office/powerpoint/2010/main" val="302365628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126</a:t>
            </a:fld>
            <a:endParaRPr lang="zh-CN" altLang="en-US"/>
          </a:p>
        </p:txBody>
      </p:sp>
    </p:spTree>
    <p:extLst>
      <p:ext uri="{BB962C8B-B14F-4D97-AF65-F5344CB8AC3E}">
        <p14:creationId xmlns:p14="http://schemas.microsoft.com/office/powerpoint/2010/main" val="288886260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127</a:t>
            </a:fld>
            <a:endParaRPr lang="zh-CN" altLang="en-US"/>
          </a:p>
        </p:txBody>
      </p:sp>
    </p:spTree>
    <p:extLst>
      <p:ext uri="{BB962C8B-B14F-4D97-AF65-F5344CB8AC3E}">
        <p14:creationId xmlns:p14="http://schemas.microsoft.com/office/powerpoint/2010/main" val="330149472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128</a:t>
            </a:fld>
            <a:endParaRPr lang="zh-CN" altLang="en-US"/>
          </a:p>
        </p:txBody>
      </p:sp>
    </p:spTree>
    <p:extLst>
      <p:ext uri="{BB962C8B-B14F-4D97-AF65-F5344CB8AC3E}">
        <p14:creationId xmlns:p14="http://schemas.microsoft.com/office/powerpoint/2010/main" val="3342192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19</a:t>
            </a:fld>
            <a:endParaRPr lang="zh-CN" altLang="en-US"/>
          </a:p>
        </p:txBody>
      </p:sp>
    </p:spTree>
    <p:extLst>
      <p:ext uri="{BB962C8B-B14F-4D97-AF65-F5344CB8AC3E}">
        <p14:creationId xmlns:p14="http://schemas.microsoft.com/office/powerpoint/2010/main" val="53327497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129</a:t>
            </a:fld>
            <a:endParaRPr lang="zh-CN" altLang="en-US"/>
          </a:p>
        </p:txBody>
      </p:sp>
    </p:spTree>
    <p:extLst>
      <p:ext uri="{BB962C8B-B14F-4D97-AF65-F5344CB8AC3E}">
        <p14:creationId xmlns:p14="http://schemas.microsoft.com/office/powerpoint/2010/main" val="5919568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130</a:t>
            </a:fld>
            <a:endParaRPr lang="zh-CN" altLang="en-US"/>
          </a:p>
        </p:txBody>
      </p:sp>
    </p:spTree>
    <p:extLst>
      <p:ext uri="{BB962C8B-B14F-4D97-AF65-F5344CB8AC3E}">
        <p14:creationId xmlns:p14="http://schemas.microsoft.com/office/powerpoint/2010/main" val="101743315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131</a:t>
            </a:fld>
            <a:endParaRPr lang="zh-CN" altLang="en-US"/>
          </a:p>
        </p:txBody>
      </p:sp>
    </p:spTree>
    <p:extLst>
      <p:ext uri="{BB962C8B-B14F-4D97-AF65-F5344CB8AC3E}">
        <p14:creationId xmlns:p14="http://schemas.microsoft.com/office/powerpoint/2010/main" val="371001950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雨课堂</a:t>
            </a:r>
            <a:r>
              <a:rPr lang="en-US" altLang="zh-CN" dirty="0" smtClean="0"/>
              <a:t>(</a:t>
            </a:r>
            <a:r>
              <a:rPr lang="zh-CN" altLang="en-US" dirty="0" smtClean="0"/>
              <a:t>语音</a:t>
            </a:r>
            <a:r>
              <a:rPr lang="en-US" altLang="zh-CN" dirty="0" smtClean="0"/>
              <a:t>PPT</a:t>
            </a:r>
            <a:r>
              <a:rPr lang="zh-CN" altLang="en-US" dirty="0" smtClean="0"/>
              <a:t>页</a:t>
            </a:r>
            <a:r>
              <a:rPr lang="en-US" altLang="zh-CN" dirty="0" smtClean="0"/>
              <a:t>)</a:t>
            </a:r>
            <a:r>
              <a:rPr lang="zh-CN" altLang="en-US" dirty="0" smtClean="0"/>
              <a:t>习题页码</a:t>
            </a:r>
            <a:r>
              <a:rPr lang="en-US" altLang="zh-CN" dirty="0" smtClean="0"/>
              <a:t>: 1</a:t>
            </a:r>
            <a:r>
              <a:rPr lang="zh-CN" altLang="en-US" dirty="0" smtClean="0"/>
              <a:t>。</a:t>
            </a:r>
          </a:p>
          <a:p>
            <a:r>
              <a:rPr lang="en-US" altLang="zh-CN" dirty="0" smtClean="0"/>
              <a:t>_</a:t>
            </a:r>
            <a:r>
              <a:rPr lang="zh-CN" altLang="en-US" dirty="0" smtClean="0"/>
              <a:t>不计结尾</a:t>
            </a:r>
            <a:r>
              <a:rPr lang="en-US" altLang="zh-CN" smtClean="0"/>
              <a:t>_76</a:t>
            </a:r>
            <a:r>
              <a:rPr lang="zh-CN" altLang="en-US" smtClean="0"/>
              <a:t>分钟</a:t>
            </a:r>
            <a:r>
              <a:rPr lang="en-US" altLang="zh-CN" dirty="0" smtClean="0"/>
              <a:t>_1</a:t>
            </a:r>
            <a:r>
              <a:rPr lang="zh-CN" altLang="en-US" dirty="0" smtClean="0"/>
              <a:t>道题</a:t>
            </a:r>
          </a:p>
          <a:p>
            <a:endParaRPr lang="zh-CN" altLang="en-US" dirty="0" smtClean="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132</a:t>
            </a:fld>
            <a:endParaRPr lang="zh-CN" altLang="en-US"/>
          </a:p>
        </p:txBody>
      </p:sp>
    </p:spTree>
    <p:extLst>
      <p:ext uri="{BB962C8B-B14F-4D97-AF65-F5344CB8AC3E}">
        <p14:creationId xmlns:p14="http://schemas.microsoft.com/office/powerpoint/2010/main" val="1145307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20</a:t>
            </a:fld>
            <a:endParaRPr lang="zh-CN" altLang="en-US"/>
          </a:p>
        </p:txBody>
      </p:sp>
    </p:spTree>
    <p:extLst>
      <p:ext uri="{BB962C8B-B14F-4D97-AF65-F5344CB8AC3E}">
        <p14:creationId xmlns:p14="http://schemas.microsoft.com/office/powerpoint/2010/main" val="1832810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21</a:t>
            </a:fld>
            <a:endParaRPr lang="zh-CN" altLang="en-US"/>
          </a:p>
        </p:txBody>
      </p:sp>
    </p:spTree>
    <p:extLst>
      <p:ext uri="{BB962C8B-B14F-4D97-AF65-F5344CB8AC3E}">
        <p14:creationId xmlns:p14="http://schemas.microsoft.com/office/powerpoint/2010/main" val="4223202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22</a:t>
            </a:fld>
            <a:endParaRPr lang="zh-CN" altLang="en-US"/>
          </a:p>
        </p:txBody>
      </p:sp>
    </p:spTree>
    <p:extLst>
      <p:ext uri="{BB962C8B-B14F-4D97-AF65-F5344CB8AC3E}">
        <p14:creationId xmlns:p14="http://schemas.microsoft.com/office/powerpoint/2010/main" val="662228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23</a:t>
            </a:fld>
            <a:endParaRPr lang="zh-CN" altLang="en-US"/>
          </a:p>
        </p:txBody>
      </p:sp>
    </p:spTree>
    <p:extLst>
      <p:ext uri="{BB962C8B-B14F-4D97-AF65-F5344CB8AC3E}">
        <p14:creationId xmlns:p14="http://schemas.microsoft.com/office/powerpoint/2010/main" val="3444128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24</a:t>
            </a:fld>
            <a:endParaRPr lang="zh-CN" altLang="en-US"/>
          </a:p>
        </p:txBody>
      </p:sp>
    </p:spTree>
    <p:extLst>
      <p:ext uri="{BB962C8B-B14F-4D97-AF65-F5344CB8AC3E}">
        <p14:creationId xmlns:p14="http://schemas.microsoft.com/office/powerpoint/2010/main" val="2952885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25</a:t>
            </a:fld>
            <a:endParaRPr lang="zh-CN" altLang="en-US"/>
          </a:p>
        </p:txBody>
      </p:sp>
    </p:spTree>
    <p:extLst>
      <p:ext uri="{BB962C8B-B14F-4D97-AF65-F5344CB8AC3E}">
        <p14:creationId xmlns:p14="http://schemas.microsoft.com/office/powerpoint/2010/main" val="3474022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26</a:t>
            </a:fld>
            <a:endParaRPr lang="zh-CN" altLang="en-US"/>
          </a:p>
        </p:txBody>
      </p:sp>
    </p:spTree>
    <p:extLst>
      <p:ext uri="{BB962C8B-B14F-4D97-AF65-F5344CB8AC3E}">
        <p14:creationId xmlns:p14="http://schemas.microsoft.com/office/powerpoint/2010/main" val="2075393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a:t>
            </a:fld>
            <a:endParaRPr lang="zh-CN" altLang="en-US"/>
          </a:p>
        </p:txBody>
      </p:sp>
    </p:spTree>
    <p:extLst>
      <p:ext uri="{BB962C8B-B14F-4D97-AF65-F5344CB8AC3E}">
        <p14:creationId xmlns:p14="http://schemas.microsoft.com/office/powerpoint/2010/main" val="698235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27</a:t>
            </a:fld>
            <a:endParaRPr lang="zh-CN" altLang="en-US"/>
          </a:p>
        </p:txBody>
      </p:sp>
    </p:spTree>
    <p:extLst>
      <p:ext uri="{BB962C8B-B14F-4D97-AF65-F5344CB8AC3E}">
        <p14:creationId xmlns:p14="http://schemas.microsoft.com/office/powerpoint/2010/main" val="2211762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28</a:t>
            </a:fld>
            <a:endParaRPr lang="zh-CN" altLang="en-US"/>
          </a:p>
        </p:txBody>
      </p:sp>
    </p:spTree>
    <p:extLst>
      <p:ext uri="{BB962C8B-B14F-4D97-AF65-F5344CB8AC3E}">
        <p14:creationId xmlns:p14="http://schemas.microsoft.com/office/powerpoint/2010/main" val="1803965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29</a:t>
            </a:fld>
            <a:endParaRPr lang="zh-CN" altLang="en-US"/>
          </a:p>
        </p:txBody>
      </p:sp>
    </p:spTree>
    <p:extLst>
      <p:ext uri="{BB962C8B-B14F-4D97-AF65-F5344CB8AC3E}">
        <p14:creationId xmlns:p14="http://schemas.microsoft.com/office/powerpoint/2010/main" val="138504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30</a:t>
            </a:fld>
            <a:endParaRPr lang="zh-CN" altLang="en-US"/>
          </a:p>
        </p:txBody>
      </p:sp>
    </p:spTree>
    <p:extLst>
      <p:ext uri="{BB962C8B-B14F-4D97-AF65-F5344CB8AC3E}">
        <p14:creationId xmlns:p14="http://schemas.microsoft.com/office/powerpoint/2010/main" val="1901253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31</a:t>
            </a:fld>
            <a:endParaRPr lang="zh-CN" altLang="en-US"/>
          </a:p>
        </p:txBody>
      </p:sp>
    </p:spTree>
    <p:extLst>
      <p:ext uri="{BB962C8B-B14F-4D97-AF65-F5344CB8AC3E}">
        <p14:creationId xmlns:p14="http://schemas.microsoft.com/office/powerpoint/2010/main" val="318644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32</a:t>
            </a:fld>
            <a:endParaRPr lang="zh-CN" altLang="en-US"/>
          </a:p>
        </p:txBody>
      </p:sp>
    </p:spTree>
    <p:extLst>
      <p:ext uri="{BB962C8B-B14F-4D97-AF65-F5344CB8AC3E}">
        <p14:creationId xmlns:p14="http://schemas.microsoft.com/office/powerpoint/2010/main" val="2253266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33</a:t>
            </a:fld>
            <a:endParaRPr lang="zh-CN" altLang="en-US"/>
          </a:p>
        </p:txBody>
      </p:sp>
    </p:spTree>
    <p:extLst>
      <p:ext uri="{BB962C8B-B14F-4D97-AF65-F5344CB8AC3E}">
        <p14:creationId xmlns:p14="http://schemas.microsoft.com/office/powerpoint/2010/main" val="1818230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34</a:t>
            </a:fld>
            <a:endParaRPr lang="zh-CN" altLang="en-US"/>
          </a:p>
        </p:txBody>
      </p:sp>
    </p:spTree>
    <p:extLst>
      <p:ext uri="{BB962C8B-B14F-4D97-AF65-F5344CB8AC3E}">
        <p14:creationId xmlns:p14="http://schemas.microsoft.com/office/powerpoint/2010/main" val="219120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36</a:t>
            </a:fld>
            <a:endParaRPr lang="zh-CN" altLang="en-US"/>
          </a:p>
        </p:txBody>
      </p:sp>
    </p:spTree>
    <p:extLst>
      <p:ext uri="{BB962C8B-B14F-4D97-AF65-F5344CB8AC3E}">
        <p14:creationId xmlns:p14="http://schemas.microsoft.com/office/powerpoint/2010/main" val="1167720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37</a:t>
            </a:fld>
            <a:endParaRPr lang="zh-CN" altLang="en-US"/>
          </a:p>
        </p:txBody>
      </p:sp>
    </p:spTree>
    <p:extLst>
      <p:ext uri="{BB962C8B-B14F-4D97-AF65-F5344CB8AC3E}">
        <p14:creationId xmlns:p14="http://schemas.microsoft.com/office/powerpoint/2010/main" val="196288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a:t>
            </a:fld>
            <a:endParaRPr lang="zh-CN" altLang="en-US"/>
          </a:p>
        </p:txBody>
      </p:sp>
    </p:spTree>
    <p:extLst>
      <p:ext uri="{BB962C8B-B14F-4D97-AF65-F5344CB8AC3E}">
        <p14:creationId xmlns:p14="http://schemas.microsoft.com/office/powerpoint/2010/main" val="2587640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38</a:t>
            </a:fld>
            <a:endParaRPr lang="zh-CN" altLang="en-US"/>
          </a:p>
        </p:txBody>
      </p:sp>
    </p:spTree>
    <p:extLst>
      <p:ext uri="{BB962C8B-B14F-4D97-AF65-F5344CB8AC3E}">
        <p14:creationId xmlns:p14="http://schemas.microsoft.com/office/powerpoint/2010/main" val="992043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39</a:t>
            </a:fld>
            <a:endParaRPr lang="zh-CN" altLang="en-US"/>
          </a:p>
        </p:txBody>
      </p:sp>
    </p:spTree>
    <p:extLst>
      <p:ext uri="{BB962C8B-B14F-4D97-AF65-F5344CB8AC3E}">
        <p14:creationId xmlns:p14="http://schemas.microsoft.com/office/powerpoint/2010/main" val="3747703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40</a:t>
            </a:fld>
            <a:endParaRPr lang="zh-CN" altLang="en-US"/>
          </a:p>
        </p:txBody>
      </p:sp>
    </p:spTree>
    <p:extLst>
      <p:ext uri="{BB962C8B-B14F-4D97-AF65-F5344CB8AC3E}">
        <p14:creationId xmlns:p14="http://schemas.microsoft.com/office/powerpoint/2010/main" val="40106933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41</a:t>
            </a:fld>
            <a:endParaRPr lang="zh-CN" altLang="en-US"/>
          </a:p>
        </p:txBody>
      </p:sp>
    </p:spTree>
    <p:extLst>
      <p:ext uri="{BB962C8B-B14F-4D97-AF65-F5344CB8AC3E}">
        <p14:creationId xmlns:p14="http://schemas.microsoft.com/office/powerpoint/2010/main" val="16424702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42</a:t>
            </a:fld>
            <a:endParaRPr lang="zh-CN" altLang="en-US"/>
          </a:p>
        </p:txBody>
      </p:sp>
    </p:spTree>
    <p:extLst>
      <p:ext uri="{BB962C8B-B14F-4D97-AF65-F5344CB8AC3E}">
        <p14:creationId xmlns:p14="http://schemas.microsoft.com/office/powerpoint/2010/main" val="1954960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43</a:t>
            </a:fld>
            <a:endParaRPr lang="zh-CN" altLang="en-US"/>
          </a:p>
        </p:txBody>
      </p:sp>
    </p:spTree>
    <p:extLst>
      <p:ext uri="{BB962C8B-B14F-4D97-AF65-F5344CB8AC3E}">
        <p14:creationId xmlns:p14="http://schemas.microsoft.com/office/powerpoint/2010/main" val="537463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44</a:t>
            </a:fld>
            <a:endParaRPr lang="zh-CN" altLang="en-US"/>
          </a:p>
        </p:txBody>
      </p:sp>
    </p:spTree>
    <p:extLst>
      <p:ext uri="{BB962C8B-B14F-4D97-AF65-F5344CB8AC3E}">
        <p14:creationId xmlns:p14="http://schemas.microsoft.com/office/powerpoint/2010/main" val="3587197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45</a:t>
            </a:fld>
            <a:endParaRPr lang="zh-CN" altLang="en-US"/>
          </a:p>
        </p:txBody>
      </p:sp>
    </p:spTree>
    <p:extLst>
      <p:ext uri="{BB962C8B-B14F-4D97-AF65-F5344CB8AC3E}">
        <p14:creationId xmlns:p14="http://schemas.microsoft.com/office/powerpoint/2010/main" val="16017721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46</a:t>
            </a:fld>
            <a:endParaRPr lang="zh-CN" altLang="en-US"/>
          </a:p>
        </p:txBody>
      </p:sp>
    </p:spTree>
    <p:extLst>
      <p:ext uri="{BB962C8B-B14F-4D97-AF65-F5344CB8AC3E}">
        <p14:creationId xmlns:p14="http://schemas.microsoft.com/office/powerpoint/2010/main" val="3771817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47</a:t>
            </a:fld>
            <a:endParaRPr lang="zh-CN" altLang="en-US"/>
          </a:p>
        </p:txBody>
      </p:sp>
    </p:spTree>
    <p:extLst>
      <p:ext uri="{BB962C8B-B14F-4D97-AF65-F5344CB8AC3E}">
        <p14:creationId xmlns:p14="http://schemas.microsoft.com/office/powerpoint/2010/main" val="373166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a:t>
            </a:fld>
            <a:endParaRPr lang="zh-CN" altLang="en-US"/>
          </a:p>
        </p:txBody>
      </p:sp>
    </p:spTree>
    <p:extLst>
      <p:ext uri="{BB962C8B-B14F-4D97-AF65-F5344CB8AC3E}">
        <p14:creationId xmlns:p14="http://schemas.microsoft.com/office/powerpoint/2010/main" val="26522273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48</a:t>
            </a:fld>
            <a:endParaRPr lang="zh-CN" altLang="en-US"/>
          </a:p>
        </p:txBody>
      </p:sp>
    </p:spTree>
    <p:extLst>
      <p:ext uri="{BB962C8B-B14F-4D97-AF65-F5344CB8AC3E}">
        <p14:creationId xmlns:p14="http://schemas.microsoft.com/office/powerpoint/2010/main" val="33700436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49</a:t>
            </a:fld>
            <a:endParaRPr lang="zh-CN" altLang="en-US"/>
          </a:p>
        </p:txBody>
      </p:sp>
    </p:spTree>
    <p:extLst>
      <p:ext uri="{BB962C8B-B14F-4D97-AF65-F5344CB8AC3E}">
        <p14:creationId xmlns:p14="http://schemas.microsoft.com/office/powerpoint/2010/main" val="10253222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50</a:t>
            </a:fld>
            <a:endParaRPr lang="zh-CN" altLang="en-US"/>
          </a:p>
        </p:txBody>
      </p:sp>
    </p:spTree>
    <p:extLst>
      <p:ext uri="{BB962C8B-B14F-4D97-AF65-F5344CB8AC3E}">
        <p14:creationId xmlns:p14="http://schemas.microsoft.com/office/powerpoint/2010/main" val="30464400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51</a:t>
            </a:fld>
            <a:endParaRPr lang="zh-CN" altLang="en-US"/>
          </a:p>
        </p:txBody>
      </p:sp>
    </p:spTree>
    <p:extLst>
      <p:ext uri="{BB962C8B-B14F-4D97-AF65-F5344CB8AC3E}">
        <p14:creationId xmlns:p14="http://schemas.microsoft.com/office/powerpoint/2010/main" val="23357874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52</a:t>
            </a:fld>
            <a:endParaRPr lang="zh-CN" altLang="en-US"/>
          </a:p>
        </p:txBody>
      </p:sp>
    </p:spTree>
    <p:extLst>
      <p:ext uri="{BB962C8B-B14F-4D97-AF65-F5344CB8AC3E}">
        <p14:creationId xmlns:p14="http://schemas.microsoft.com/office/powerpoint/2010/main" val="23513413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53</a:t>
            </a:fld>
            <a:endParaRPr lang="zh-CN" altLang="en-US"/>
          </a:p>
        </p:txBody>
      </p:sp>
    </p:spTree>
    <p:extLst>
      <p:ext uri="{BB962C8B-B14F-4D97-AF65-F5344CB8AC3E}">
        <p14:creationId xmlns:p14="http://schemas.microsoft.com/office/powerpoint/2010/main" val="5288801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54</a:t>
            </a:fld>
            <a:endParaRPr lang="zh-CN" altLang="en-US"/>
          </a:p>
        </p:txBody>
      </p:sp>
    </p:spTree>
    <p:extLst>
      <p:ext uri="{BB962C8B-B14F-4D97-AF65-F5344CB8AC3E}">
        <p14:creationId xmlns:p14="http://schemas.microsoft.com/office/powerpoint/2010/main" val="180615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55</a:t>
            </a:fld>
            <a:endParaRPr lang="zh-CN" altLang="en-US"/>
          </a:p>
        </p:txBody>
      </p:sp>
    </p:spTree>
    <p:extLst>
      <p:ext uri="{BB962C8B-B14F-4D97-AF65-F5344CB8AC3E}">
        <p14:creationId xmlns:p14="http://schemas.microsoft.com/office/powerpoint/2010/main" val="3273076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56</a:t>
            </a:fld>
            <a:endParaRPr lang="zh-CN" altLang="en-US"/>
          </a:p>
        </p:txBody>
      </p:sp>
    </p:spTree>
    <p:extLst>
      <p:ext uri="{BB962C8B-B14F-4D97-AF65-F5344CB8AC3E}">
        <p14:creationId xmlns:p14="http://schemas.microsoft.com/office/powerpoint/2010/main" val="38478762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57</a:t>
            </a:fld>
            <a:endParaRPr lang="zh-CN" altLang="en-US"/>
          </a:p>
        </p:txBody>
      </p:sp>
    </p:spTree>
    <p:extLst>
      <p:ext uri="{BB962C8B-B14F-4D97-AF65-F5344CB8AC3E}">
        <p14:creationId xmlns:p14="http://schemas.microsoft.com/office/powerpoint/2010/main" val="3006634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a:t>
            </a:fld>
            <a:endParaRPr lang="zh-CN" altLang="en-US"/>
          </a:p>
        </p:txBody>
      </p:sp>
    </p:spTree>
    <p:extLst>
      <p:ext uri="{BB962C8B-B14F-4D97-AF65-F5344CB8AC3E}">
        <p14:creationId xmlns:p14="http://schemas.microsoft.com/office/powerpoint/2010/main" val="25833612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58</a:t>
            </a:fld>
            <a:endParaRPr lang="zh-CN" altLang="en-US"/>
          </a:p>
        </p:txBody>
      </p:sp>
    </p:spTree>
    <p:extLst>
      <p:ext uri="{BB962C8B-B14F-4D97-AF65-F5344CB8AC3E}">
        <p14:creationId xmlns:p14="http://schemas.microsoft.com/office/powerpoint/2010/main" val="17563460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59</a:t>
            </a:fld>
            <a:endParaRPr lang="zh-CN" altLang="en-US"/>
          </a:p>
        </p:txBody>
      </p:sp>
    </p:spTree>
    <p:extLst>
      <p:ext uri="{BB962C8B-B14F-4D97-AF65-F5344CB8AC3E}">
        <p14:creationId xmlns:p14="http://schemas.microsoft.com/office/powerpoint/2010/main" val="4406402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60</a:t>
            </a:fld>
            <a:endParaRPr lang="zh-CN" altLang="en-US"/>
          </a:p>
        </p:txBody>
      </p:sp>
    </p:spTree>
    <p:extLst>
      <p:ext uri="{BB962C8B-B14F-4D97-AF65-F5344CB8AC3E}">
        <p14:creationId xmlns:p14="http://schemas.microsoft.com/office/powerpoint/2010/main" val="22882599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61</a:t>
            </a:fld>
            <a:endParaRPr lang="zh-CN" altLang="en-US"/>
          </a:p>
        </p:txBody>
      </p:sp>
    </p:spTree>
    <p:extLst>
      <p:ext uri="{BB962C8B-B14F-4D97-AF65-F5344CB8AC3E}">
        <p14:creationId xmlns:p14="http://schemas.microsoft.com/office/powerpoint/2010/main" val="35217257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62</a:t>
            </a:fld>
            <a:endParaRPr lang="zh-CN" altLang="en-US"/>
          </a:p>
        </p:txBody>
      </p:sp>
    </p:spTree>
    <p:extLst>
      <p:ext uri="{BB962C8B-B14F-4D97-AF65-F5344CB8AC3E}">
        <p14:creationId xmlns:p14="http://schemas.microsoft.com/office/powerpoint/2010/main" val="41103021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63</a:t>
            </a:fld>
            <a:endParaRPr lang="zh-CN" altLang="en-US"/>
          </a:p>
        </p:txBody>
      </p:sp>
    </p:spTree>
    <p:extLst>
      <p:ext uri="{BB962C8B-B14F-4D97-AF65-F5344CB8AC3E}">
        <p14:creationId xmlns:p14="http://schemas.microsoft.com/office/powerpoint/2010/main" val="26562575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64</a:t>
            </a:fld>
            <a:endParaRPr lang="zh-CN" altLang="en-US"/>
          </a:p>
        </p:txBody>
      </p:sp>
    </p:spTree>
    <p:extLst>
      <p:ext uri="{BB962C8B-B14F-4D97-AF65-F5344CB8AC3E}">
        <p14:creationId xmlns:p14="http://schemas.microsoft.com/office/powerpoint/2010/main" val="34583323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65</a:t>
            </a:fld>
            <a:endParaRPr lang="zh-CN" altLang="en-US"/>
          </a:p>
        </p:txBody>
      </p:sp>
    </p:spTree>
    <p:extLst>
      <p:ext uri="{BB962C8B-B14F-4D97-AF65-F5344CB8AC3E}">
        <p14:creationId xmlns:p14="http://schemas.microsoft.com/office/powerpoint/2010/main" val="33707237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66</a:t>
            </a:fld>
            <a:endParaRPr lang="zh-CN" altLang="en-US"/>
          </a:p>
        </p:txBody>
      </p:sp>
    </p:spTree>
    <p:extLst>
      <p:ext uri="{BB962C8B-B14F-4D97-AF65-F5344CB8AC3E}">
        <p14:creationId xmlns:p14="http://schemas.microsoft.com/office/powerpoint/2010/main" val="6744938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67</a:t>
            </a:fld>
            <a:endParaRPr lang="zh-CN" altLang="en-US"/>
          </a:p>
        </p:txBody>
      </p:sp>
    </p:spTree>
    <p:extLst>
      <p:ext uri="{BB962C8B-B14F-4D97-AF65-F5344CB8AC3E}">
        <p14:creationId xmlns:p14="http://schemas.microsoft.com/office/powerpoint/2010/main" val="87943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"Designing and implementing a general input/output facility for a programming language is notoriously difficult."  from &lt;The C++ Programming Language, 3rd Edition&gt;, page 616, Sec 21.1, line 1.</a:t>
            </a:r>
          </a:p>
          <a:p>
            <a:endParaRPr lang="en-US" altLang="zh-CN" dirty="0" smtClean="0"/>
          </a:p>
          <a:p>
            <a:r>
              <a:rPr lang="en-US" altLang="zh-CN" dirty="0" smtClean="0"/>
              <a:t>The C++ Programming Language, 3rd Edition</a:t>
            </a:r>
          </a:p>
          <a:p>
            <a:r>
              <a:rPr lang="en-US" altLang="zh-CN" dirty="0" smtClean="0"/>
              <a:t>Author: Bjarne </a:t>
            </a:r>
            <a:r>
              <a:rPr lang="en-US" altLang="zh-CN" dirty="0" err="1" smtClean="0"/>
              <a:t>Stroustrup</a:t>
            </a:r>
            <a:r>
              <a:rPr lang="en-US" altLang="zh-CN" dirty="0" smtClean="0"/>
              <a:t> </a:t>
            </a:r>
          </a:p>
          <a:p>
            <a:r>
              <a:rPr lang="en-US" altLang="zh-CN" dirty="0" smtClean="0"/>
              <a:t>Publisher: Addison-Wesley Professional; 3 edition (February 11, 2000)</a:t>
            </a:r>
          </a:p>
          <a:p>
            <a:r>
              <a:rPr lang="en-US" altLang="zh-CN" dirty="0" smtClean="0"/>
              <a:t>Language: English</a:t>
            </a:r>
          </a:p>
          <a:p>
            <a:r>
              <a:rPr lang="en-US" altLang="zh-CN" dirty="0" smtClean="0"/>
              <a:t>ISBN-10: 9780201700732</a:t>
            </a:r>
          </a:p>
          <a:p>
            <a:r>
              <a:rPr lang="en-US" altLang="zh-CN" dirty="0" smtClean="0"/>
              <a:t>ISBN-13: 978-0201700732</a:t>
            </a:r>
          </a:p>
          <a:p>
            <a:endParaRPr lang="en-US" altLang="zh-CN" dirty="0" smtClean="0"/>
          </a:p>
          <a:p>
            <a:r>
              <a:rPr lang="en-US" altLang="zh-CN" dirty="0" smtClean="0"/>
              <a:t>About the Author: Bjarne </a:t>
            </a:r>
            <a:r>
              <a:rPr lang="en-US" altLang="zh-CN" dirty="0" err="1" smtClean="0"/>
              <a:t>Stroustrup</a:t>
            </a:r>
            <a:r>
              <a:rPr lang="en-US" altLang="zh-CN" dirty="0" smtClean="0"/>
              <a:t> is the designer and original implementer of C++. He is a founding member of the ISO C++ standards committee and a major contributor to modern C++. He worked at Bell Labs and is now a managing director in Morgan Stanley's technology division. He is also a visiting professor at Columbia University and a distinguished research professor at Texas A&amp;M University. He is a member of the USA National Academy of Engineering, an ACM Fellow and an IEEE Fellow. His publication list is as long as your arm. For details, see his home pages.</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8</a:t>
            </a:fld>
            <a:endParaRPr lang="zh-CN" altLang="en-US"/>
          </a:p>
        </p:txBody>
      </p:sp>
    </p:spTree>
    <p:extLst>
      <p:ext uri="{BB962C8B-B14F-4D97-AF65-F5344CB8AC3E}">
        <p14:creationId xmlns:p14="http://schemas.microsoft.com/office/powerpoint/2010/main" val="22347211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68</a:t>
            </a:fld>
            <a:endParaRPr lang="zh-CN" altLang="en-US"/>
          </a:p>
        </p:txBody>
      </p:sp>
    </p:spTree>
    <p:extLst>
      <p:ext uri="{BB962C8B-B14F-4D97-AF65-F5344CB8AC3E}">
        <p14:creationId xmlns:p14="http://schemas.microsoft.com/office/powerpoint/2010/main" val="2657914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69</a:t>
            </a:fld>
            <a:endParaRPr lang="zh-CN" altLang="en-US"/>
          </a:p>
        </p:txBody>
      </p:sp>
    </p:spTree>
    <p:extLst>
      <p:ext uri="{BB962C8B-B14F-4D97-AF65-F5344CB8AC3E}">
        <p14:creationId xmlns:p14="http://schemas.microsoft.com/office/powerpoint/2010/main" val="40777326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70</a:t>
            </a:fld>
            <a:endParaRPr lang="zh-CN" altLang="en-US"/>
          </a:p>
        </p:txBody>
      </p:sp>
    </p:spTree>
    <p:extLst>
      <p:ext uri="{BB962C8B-B14F-4D97-AF65-F5344CB8AC3E}">
        <p14:creationId xmlns:p14="http://schemas.microsoft.com/office/powerpoint/2010/main" val="31677319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71</a:t>
            </a:fld>
            <a:endParaRPr lang="zh-CN" altLang="en-US"/>
          </a:p>
        </p:txBody>
      </p:sp>
    </p:spTree>
    <p:extLst>
      <p:ext uri="{BB962C8B-B14F-4D97-AF65-F5344CB8AC3E}">
        <p14:creationId xmlns:p14="http://schemas.microsoft.com/office/powerpoint/2010/main" val="11448113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72</a:t>
            </a:fld>
            <a:endParaRPr lang="zh-CN" altLang="en-US"/>
          </a:p>
        </p:txBody>
      </p:sp>
    </p:spTree>
    <p:extLst>
      <p:ext uri="{BB962C8B-B14F-4D97-AF65-F5344CB8AC3E}">
        <p14:creationId xmlns:p14="http://schemas.microsoft.com/office/powerpoint/2010/main" val="7885655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73</a:t>
            </a:fld>
            <a:endParaRPr lang="zh-CN" altLang="en-US"/>
          </a:p>
        </p:txBody>
      </p:sp>
    </p:spTree>
    <p:extLst>
      <p:ext uri="{BB962C8B-B14F-4D97-AF65-F5344CB8AC3E}">
        <p14:creationId xmlns:p14="http://schemas.microsoft.com/office/powerpoint/2010/main" val="14445541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74</a:t>
            </a:fld>
            <a:endParaRPr lang="zh-CN" altLang="en-US"/>
          </a:p>
        </p:txBody>
      </p:sp>
    </p:spTree>
    <p:extLst>
      <p:ext uri="{BB962C8B-B14F-4D97-AF65-F5344CB8AC3E}">
        <p14:creationId xmlns:p14="http://schemas.microsoft.com/office/powerpoint/2010/main" val="33186296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75</a:t>
            </a:fld>
            <a:endParaRPr lang="zh-CN" altLang="en-US"/>
          </a:p>
        </p:txBody>
      </p:sp>
    </p:spTree>
    <p:extLst>
      <p:ext uri="{BB962C8B-B14F-4D97-AF65-F5344CB8AC3E}">
        <p14:creationId xmlns:p14="http://schemas.microsoft.com/office/powerpoint/2010/main" val="16754576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76</a:t>
            </a:fld>
            <a:endParaRPr lang="zh-CN" altLang="en-US"/>
          </a:p>
        </p:txBody>
      </p:sp>
    </p:spTree>
    <p:extLst>
      <p:ext uri="{BB962C8B-B14F-4D97-AF65-F5344CB8AC3E}">
        <p14:creationId xmlns:p14="http://schemas.microsoft.com/office/powerpoint/2010/main" val="15408663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77</a:t>
            </a:fld>
            <a:endParaRPr lang="zh-CN" altLang="en-US"/>
          </a:p>
        </p:txBody>
      </p:sp>
    </p:spTree>
    <p:extLst>
      <p:ext uri="{BB962C8B-B14F-4D97-AF65-F5344CB8AC3E}">
        <p14:creationId xmlns:p14="http://schemas.microsoft.com/office/powerpoint/2010/main" val="789342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a:t>
            </a:fld>
            <a:endParaRPr lang="zh-CN" altLang="en-US"/>
          </a:p>
        </p:txBody>
      </p:sp>
    </p:spTree>
    <p:extLst>
      <p:ext uri="{BB962C8B-B14F-4D97-AF65-F5344CB8AC3E}">
        <p14:creationId xmlns:p14="http://schemas.microsoft.com/office/powerpoint/2010/main" val="9186734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78</a:t>
            </a:fld>
            <a:endParaRPr lang="zh-CN" altLang="en-US"/>
          </a:p>
        </p:txBody>
      </p:sp>
    </p:spTree>
    <p:extLst>
      <p:ext uri="{BB962C8B-B14F-4D97-AF65-F5344CB8AC3E}">
        <p14:creationId xmlns:p14="http://schemas.microsoft.com/office/powerpoint/2010/main" val="10798519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79</a:t>
            </a:fld>
            <a:endParaRPr lang="zh-CN" altLang="en-US"/>
          </a:p>
        </p:txBody>
      </p:sp>
    </p:spTree>
    <p:extLst>
      <p:ext uri="{BB962C8B-B14F-4D97-AF65-F5344CB8AC3E}">
        <p14:creationId xmlns:p14="http://schemas.microsoft.com/office/powerpoint/2010/main" val="16515634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80</a:t>
            </a:fld>
            <a:endParaRPr lang="zh-CN" altLang="en-US"/>
          </a:p>
        </p:txBody>
      </p:sp>
    </p:spTree>
    <p:extLst>
      <p:ext uri="{BB962C8B-B14F-4D97-AF65-F5344CB8AC3E}">
        <p14:creationId xmlns:p14="http://schemas.microsoft.com/office/powerpoint/2010/main" val="3209630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81</a:t>
            </a:fld>
            <a:endParaRPr lang="zh-CN" altLang="en-US"/>
          </a:p>
        </p:txBody>
      </p:sp>
    </p:spTree>
    <p:extLst>
      <p:ext uri="{BB962C8B-B14F-4D97-AF65-F5344CB8AC3E}">
        <p14:creationId xmlns:p14="http://schemas.microsoft.com/office/powerpoint/2010/main" val="5603372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82</a:t>
            </a:fld>
            <a:endParaRPr lang="zh-CN" altLang="en-US"/>
          </a:p>
        </p:txBody>
      </p:sp>
    </p:spTree>
    <p:extLst>
      <p:ext uri="{BB962C8B-B14F-4D97-AF65-F5344CB8AC3E}">
        <p14:creationId xmlns:p14="http://schemas.microsoft.com/office/powerpoint/2010/main" val="3591314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83</a:t>
            </a:fld>
            <a:endParaRPr lang="zh-CN" altLang="en-US"/>
          </a:p>
        </p:txBody>
      </p:sp>
    </p:spTree>
    <p:extLst>
      <p:ext uri="{BB962C8B-B14F-4D97-AF65-F5344CB8AC3E}">
        <p14:creationId xmlns:p14="http://schemas.microsoft.com/office/powerpoint/2010/main" val="25639114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84</a:t>
            </a:fld>
            <a:endParaRPr lang="zh-CN" altLang="en-US"/>
          </a:p>
        </p:txBody>
      </p:sp>
    </p:spTree>
    <p:extLst>
      <p:ext uri="{BB962C8B-B14F-4D97-AF65-F5344CB8AC3E}">
        <p14:creationId xmlns:p14="http://schemas.microsoft.com/office/powerpoint/2010/main" val="39630882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85</a:t>
            </a:fld>
            <a:endParaRPr lang="zh-CN" altLang="en-US"/>
          </a:p>
        </p:txBody>
      </p:sp>
    </p:spTree>
    <p:extLst>
      <p:ext uri="{BB962C8B-B14F-4D97-AF65-F5344CB8AC3E}">
        <p14:creationId xmlns:p14="http://schemas.microsoft.com/office/powerpoint/2010/main" val="6779927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86</a:t>
            </a:fld>
            <a:endParaRPr lang="zh-CN" altLang="en-US"/>
          </a:p>
        </p:txBody>
      </p:sp>
    </p:spTree>
    <p:extLst>
      <p:ext uri="{BB962C8B-B14F-4D97-AF65-F5344CB8AC3E}">
        <p14:creationId xmlns:p14="http://schemas.microsoft.com/office/powerpoint/2010/main" val="7884129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87</a:t>
            </a:fld>
            <a:endParaRPr lang="zh-CN" altLang="en-US"/>
          </a:p>
        </p:txBody>
      </p:sp>
    </p:spTree>
    <p:extLst>
      <p:ext uri="{BB962C8B-B14F-4D97-AF65-F5344CB8AC3E}">
        <p14:creationId xmlns:p14="http://schemas.microsoft.com/office/powerpoint/2010/main" val="3634517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a:t>
            </a:fld>
            <a:endParaRPr lang="zh-CN" altLang="en-US"/>
          </a:p>
        </p:txBody>
      </p:sp>
    </p:spTree>
    <p:extLst>
      <p:ext uri="{BB962C8B-B14F-4D97-AF65-F5344CB8AC3E}">
        <p14:creationId xmlns:p14="http://schemas.microsoft.com/office/powerpoint/2010/main" val="149660384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88</a:t>
            </a:fld>
            <a:endParaRPr lang="zh-CN" altLang="en-US"/>
          </a:p>
        </p:txBody>
      </p:sp>
    </p:spTree>
    <p:extLst>
      <p:ext uri="{BB962C8B-B14F-4D97-AF65-F5344CB8AC3E}">
        <p14:creationId xmlns:p14="http://schemas.microsoft.com/office/powerpoint/2010/main" val="19752663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89</a:t>
            </a:fld>
            <a:endParaRPr lang="zh-CN" altLang="en-US"/>
          </a:p>
        </p:txBody>
      </p:sp>
    </p:spTree>
    <p:extLst>
      <p:ext uri="{BB962C8B-B14F-4D97-AF65-F5344CB8AC3E}">
        <p14:creationId xmlns:p14="http://schemas.microsoft.com/office/powerpoint/2010/main" val="6522954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90</a:t>
            </a:fld>
            <a:endParaRPr lang="zh-CN" altLang="en-US"/>
          </a:p>
        </p:txBody>
      </p:sp>
    </p:spTree>
    <p:extLst>
      <p:ext uri="{BB962C8B-B14F-4D97-AF65-F5344CB8AC3E}">
        <p14:creationId xmlns:p14="http://schemas.microsoft.com/office/powerpoint/2010/main" val="12604231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91</a:t>
            </a:fld>
            <a:endParaRPr lang="zh-CN" altLang="en-US"/>
          </a:p>
        </p:txBody>
      </p:sp>
    </p:spTree>
    <p:extLst>
      <p:ext uri="{BB962C8B-B14F-4D97-AF65-F5344CB8AC3E}">
        <p14:creationId xmlns:p14="http://schemas.microsoft.com/office/powerpoint/2010/main" val="17709142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92</a:t>
            </a:fld>
            <a:endParaRPr lang="zh-CN" altLang="en-US"/>
          </a:p>
        </p:txBody>
      </p:sp>
    </p:spTree>
    <p:extLst>
      <p:ext uri="{BB962C8B-B14F-4D97-AF65-F5344CB8AC3E}">
        <p14:creationId xmlns:p14="http://schemas.microsoft.com/office/powerpoint/2010/main" val="24230114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93</a:t>
            </a:fld>
            <a:endParaRPr lang="zh-CN" altLang="en-US"/>
          </a:p>
        </p:txBody>
      </p:sp>
    </p:spTree>
    <p:extLst>
      <p:ext uri="{BB962C8B-B14F-4D97-AF65-F5344CB8AC3E}">
        <p14:creationId xmlns:p14="http://schemas.microsoft.com/office/powerpoint/2010/main" val="15451246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94</a:t>
            </a:fld>
            <a:endParaRPr lang="zh-CN" altLang="en-US"/>
          </a:p>
        </p:txBody>
      </p:sp>
    </p:spTree>
    <p:extLst>
      <p:ext uri="{BB962C8B-B14F-4D97-AF65-F5344CB8AC3E}">
        <p14:creationId xmlns:p14="http://schemas.microsoft.com/office/powerpoint/2010/main" val="349294727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95</a:t>
            </a:fld>
            <a:endParaRPr lang="zh-CN" altLang="en-US"/>
          </a:p>
        </p:txBody>
      </p:sp>
    </p:spTree>
    <p:extLst>
      <p:ext uri="{BB962C8B-B14F-4D97-AF65-F5344CB8AC3E}">
        <p14:creationId xmlns:p14="http://schemas.microsoft.com/office/powerpoint/2010/main" val="246702456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96</a:t>
            </a:fld>
            <a:endParaRPr lang="zh-CN" altLang="en-US"/>
          </a:p>
        </p:txBody>
      </p:sp>
    </p:spTree>
    <p:extLst>
      <p:ext uri="{BB962C8B-B14F-4D97-AF65-F5344CB8AC3E}">
        <p14:creationId xmlns:p14="http://schemas.microsoft.com/office/powerpoint/2010/main" val="88454579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97</a:t>
            </a:fld>
            <a:endParaRPr lang="zh-CN" altLang="en-US"/>
          </a:p>
        </p:txBody>
      </p:sp>
    </p:spTree>
    <p:extLst>
      <p:ext uri="{BB962C8B-B14F-4D97-AF65-F5344CB8AC3E}">
        <p14:creationId xmlns:p14="http://schemas.microsoft.com/office/powerpoint/2010/main" val="2349487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a:t>
            </a:fld>
            <a:endParaRPr lang="zh-CN" altLang="en-US"/>
          </a:p>
        </p:txBody>
      </p:sp>
    </p:spTree>
    <p:extLst>
      <p:ext uri="{BB962C8B-B14F-4D97-AF65-F5344CB8AC3E}">
        <p14:creationId xmlns:p14="http://schemas.microsoft.com/office/powerpoint/2010/main" val="383577216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98</a:t>
            </a:fld>
            <a:endParaRPr lang="zh-CN" altLang="en-US"/>
          </a:p>
        </p:txBody>
      </p:sp>
    </p:spTree>
    <p:extLst>
      <p:ext uri="{BB962C8B-B14F-4D97-AF65-F5344CB8AC3E}">
        <p14:creationId xmlns:p14="http://schemas.microsoft.com/office/powerpoint/2010/main" val="24142915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99</a:t>
            </a:fld>
            <a:endParaRPr lang="zh-CN" altLang="en-US"/>
          </a:p>
        </p:txBody>
      </p:sp>
    </p:spTree>
    <p:extLst>
      <p:ext uri="{BB962C8B-B14F-4D97-AF65-F5344CB8AC3E}">
        <p14:creationId xmlns:p14="http://schemas.microsoft.com/office/powerpoint/2010/main" val="195764300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100</a:t>
            </a:fld>
            <a:endParaRPr lang="zh-CN" altLang="en-US"/>
          </a:p>
        </p:txBody>
      </p:sp>
    </p:spTree>
    <p:extLst>
      <p:ext uri="{BB962C8B-B14F-4D97-AF65-F5344CB8AC3E}">
        <p14:creationId xmlns:p14="http://schemas.microsoft.com/office/powerpoint/2010/main" val="9910102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101</a:t>
            </a:fld>
            <a:endParaRPr lang="zh-CN" altLang="en-US"/>
          </a:p>
        </p:txBody>
      </p:sp>
    </p:spTree>
    <p:extLst>
      <p:ext uri="{BB962C8B-B14F-4D97-AF65-F5344CB8AC3E}">
        <p14:creationId xmlns:p14="http://schemas.microsoft.com/office/powerpoint/2010/main" val="95795537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102</a:t>
            </a:fld>
            <a:endParaRPr lang="zh-CN" altLang="en-US"/>
          </a:p>
        </p:txBody>
      </p:sp>
    </p:spTree>
    <p:extLst>
      <p:ext uri="{BB962C8B-B14F-4D97-AF65-F5344CB8AC3E}">
        <p14:creationId xmlns:p14="http://schemas.microsoft.com/office/powerpoint/2010/main" val="302853365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103</a:t>
            </a:fld>
            <a:endParaRPr lang="zh-CN" altLang="en-US"/>
          </a:p>
        </p:txBody>
      </p:sp>
    </p:spTree>
    <p:extLst>
      <p:ext uri="{BB962C8B-B14F-4D97-AF65-F5344CB8AC3E}">
        <p14:creationId xmlns:p14="http://schemas.microsoft.com/office/powerpoint/2010/main" val="48795388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104</a:t>
            </a:fld>
            <a:endParaRPr lang="zh-CN" altLang="en-US"/>
          </a:p>
        </p:txBody>
      </p:sp>
    </p:spTree>
    <p:extLst>
      <p:ext uri="{BB962C8B-B14F-4D97-AF65-F5344CB8AC3E}">
        <p14:creationId xmlns:p14="http://schemas.microsoft.com/office/powerpoint/2010/main" val="233942244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105</a:t>
            </a:fld>
            <a:endParaRPr lang="zh-CN" altLang="en-US"/>
          </a:p>
        </p:txBody>
      </p:sp>
    </p:spTree>
    <p:extLst>
      <p:ext uri="{BB962C8B-B14F-4D97-AF65-F5344CB8AC3E}">
        <p14:creationId xmlns:p14="http://schemas.microsoft.com/office/powerpoint/2010/main" val="379087568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106</a:t>
            </a:fld>
            <a:endParaRPr lang="zh-CN" altLang="en-US"/>
          </a:p>
        </p:txBody>
      </p:sp>
    </p:spTree>
    <p:extLst>
      <p:ext uri="{BB962C8B-B14F-4D97-AF65-F5344CB8AC3E}">
        <p14:creationId xmlns:p14="http://schemas.microsoft.com/office/powerpoint/2010/main" val="136889630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107</a:t>
            </a:fld>
            <a:endParaRPr lang="zh-CN" altLang="en-US"/>
          </a:p>
        </p:txBody>
      </p:sp>
    </p:spTree>
    <p:extLst>
      <p:ext uri="{BB962C8B-B14F-4D97-AF65-F5344CB8AC3E}">
        <p14:creationId xmlns:p14="http://schemas.microsoft.com/office/powerpoint/2010/main" val="3407614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2" descr="礼堂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16400" y="5365750"/>
            <a:ext cx="49276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二校门"/>
          <p:cNvPicPr>
            <a:picLocks noChangeAspect="1" noChangeArrowheads="1"/>
          </p:cNvPicPr>
          <p:nvPr userDrawn="1"/>
        </p:nvPicPr>
        <p:blipFill>
          <a:blip r:embed="rId3">
            <a:clrChange>
              <a:clrFrom>
                <a:srgbClr val="FFFCF7"/>
              </a:clrFrom>
              <a:clrTo>
                <a:srgbClr val="FFFCF7">
                  <a:alpha val="0"/>
                </a:srgbClr>
              </a:clrTo>
            </a:clrChange>
            <a:extLst>
              <a:ext uri="{28A0092B-C50C-407E-A947-70E740481C1C}">
                <a14:useLocalDpi xmlns:a14="http://schemas.microsoft.com/office/drawing/2010/main" val="0"/>
              </a:ext>
            </a:extLst>
          </a:blip>
          <a:srcRect/>
          <a:stretch>
            <a:fillRect/>
          </a:stretch>
        </p:blipFill>
        <p:spPr bwMode="auto">
          <a:xfrm>
            <a:off x="0" y="4044950"/>
            <a:ext cx="2349500" cy="2813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未标题-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12223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1222375"/>
            <a:ext cx="9144000" cy="1978025"/>
          </a:xfrm>
        </p:spPr>
        <p:txBody>
          <a:bodyPr anchor="ctr" anchorCtr="1">
            <a:normAutofit/>
          </a:bodyPr>
          <a:lstStyle>
            <a:lvl1pPr algn="ctr">
              <a:lnSpc>
                <a:spcPct val="100000"/>
              </a:lnSpc>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 y="3457576"/>
            <a:ext cx="9134475" cy="2228849"/>
          </a:xfrm>
        </p:spPr>
        <p:txBody>
          <a:bodyPr anchor="ctr" anchorCtr="1">
            <a:normAutofit/>
          </a:bodyPr>
          <a:lstStyle>
            <a:lvl1pPr marL="0" indent="0" algn="ctr">
              <a:lnSpc>
                <a:spcPct val="100000"/>
              </a:lnSpc>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fld id="{C4DEACD8-9172-4BE0-BF69-3AE0805BDBD3}" type="datetime2">
              <a:rPr lang="zh-CN" altLang="en-US" smtClean="0"/>
              <a:t>2021年5月14日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pic>
        <p:nvPicPr>
          <p:cNvPr id="10" name="Picture 7" descr="line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3200400"/>
            <a:ext cx="914400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1963" y="1457325"/>
            <a:ext cx="8220075" cy="4899026"/>
          </a:xfrm>
        </p:spPr>
        <p:txBody>
          <a:bodyPr/>
          <a:lstStyle>
            <a:lvl1pPr algn="just">
              <a:lnSpc>
                <a:spcPct val="100000"/>
              </a:lnSpc>
              <a:defRPr/>
            </a:lvl1pPr>
            <a:lvl2pPr algn="just">
              <a:lnSpc>
                <a:spcPct val="100000"/>
              </a:lnSpc>
              <a:defRPr/>
            </a:lvl2pPr>
            <a:lvl3pPr algn="just">
              <a:lnSpc>
                <a:spcPct val="100000"/>
              </a:lnSpc>
              <a:defRPr/>
            </a:lvl3pPr>
            <a:lvl4pPr algn="just">
              <a:lnSpc>
                <a:spcPct val="100000"/>
              </a:lnSpc>
              <a:defRPr/>
            </a:lvl4pPr>
            <a:lvl5pPr indent="-360000" algn="just">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FE5F219A-EC9F-4AD0-8836-930323F9B309}" type="datetime2">
              <a:rPr lang="zh-CN" altLang="en-US" smtClean="0"/>
              <a:t>2021年5月14日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dirty="0"/>
          </a:p>
        </p:txBody>
      </p:sp>
    </p:spTree>
    <p:extLst>
      <p:ext uri="{BB962C8B-B14F-4D97-AF65-F5344CB8AC3E}">
        <p14:creationId xmlns:p14="http://schemas.microsoft.com/office/powerpoint/2010/main" val="21320850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34290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a:lvl1pPr>
          </a:lstStyle>
          <a:p>
            <a:fld id="{D8447BA2-8023-4328-A0D3-EFC07578AF05}" type="datetime2">
              <a:rPr lang="zh-CN" altLang="en-US" smtClean="0"/>
              <a:t>2021年5月14日</a:t>
            </a:fld>
            <a:endParaRPr lang="zh-CN" altLang="en-US" dirty="0"/>
          </a:p>
        </p:txBody>
      </p:sp>
      <p:sp>
        <p:nvSpPr>
          <p:cNvPr id="6" name="Footer Placeholder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Slide Number Placeholder 6"/>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032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9134475" cy="1325563"/>
          </a:xfrm>
        </p:spPr>
        <p:txBody>
          <a:bodyPr/>
          <a:lstStyle>
            <a:lvl1pPr>
              <a:lnSpc>
                <a:spcPct val="100000"/>
              </a:lnSpc>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61950" y="1476375"/>
            <a:ext cx="4136232"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361950" y="2162175"/>
            <a:ext cx="4136232"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476375"/>
            <a:ext cx="4210050"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629150" y="2162175"/>
            <a:ext cx="4210050"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lvl1pPr>
              <a:defRPr/>
            </a:lvl1pPr>
          </a:lstStyle>
          <a:p>
            <a:fld id="{8E97D390-4981-4C1B-8A15-A9E8E3A66C12}" type="datetime2">
              <a:rPr lang="zh-CN" altLang="en-US" smtClean="0"/>
              <a:t>2021年5月14日</a:t>
            </a:fld>
            <a:endParaRPr lang="zh-CN" altLang="en-US" dirty="0"/>
          </a:p>
        </p:txBody>
      </p:sp>
      <p:sp>
        <p:nvSpPr>
          <p:cNvPr id="8" name="Footer Placeholder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Slide Number Placeholder 8"/>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4082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fld id="{18468E9D-8419-4880-8ABF-88061BF02419}" type="datetime2">
              <a:rPr lang="zh-CN" altLang="en-US" smtClean="0"/>
              <a:t>2021年5月14日</a:t>
            </a:fld>
            <a:endParaRPr lang="zh-CN" altLang="en-US" dirty="0"/>
          </a:p>
        </p:txBody>
      </p:sp>
      <p:sp>
        <p:nvSpPr>
          <p:cNvPr id="4" name="Footer Placeholder 3"/>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5" name="Slide Number Placeholder 4"/>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6508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C0AD369-3878-466E-B0E4-E63B1EDFA932}" type="datetime2">
              <a:rPr lang="zh-CN" altLang="en-US" smtClean="0"/>
              <a:t>2021年5月14日</a:t>
            </a:fld>
            <a:endParaRPr lang="zh-CN" altLang="en-US" dirty="0"/>
          </a:p>
        </p:txBody>
      </p:sp>
      <p:sp>
        <p:nvSpPr>
          <p:cNvPr id="3" name="Footer Placeholder 2"/>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 name="Slide Number Placeholder 3"/>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13364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AF7915FB-6CAD-4951-A6AF-05083E3AC695}" type="datetime2">
              <a:rPr lang="zh-CN" altLang="en-US" smtClean="0"/>
              <a:t>2021年5月14日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97798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C95D53CB-848F-46E8-8BC9-4FE1CCE42B36}" type="datetime2">
              <a:rPr lang="zh-CN" altLang="en-US" smtClean="0"/>
              <a:t>2021年5月14日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239952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176"/>
            <a:ext cx="91440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61963" y="1328739"/>
            <a:ext cx="8220075" cy="50276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0" y="6356351"/>
            <a:ext cx="2057400" cy="365125"/>
          </a:xfrm>
          <a:prstGeom prst="rect">
            <a:avLst/>
          </a:prstGeom>
        </p:spPr>
        <p:txBody>
          <a:bodyPr vert="horz" lIns="91440" tIns="45720" rIns="91440" bIns="45720" rtlCol="0" anchor="ctr"/>
          <a:lstStyle>
            <a:lvl1pPr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1C282504-39BA-4F69-8195-55F9ED95D3DB}" type="datetime2">
              <a:rPr lang="zh-CN" altLang="en-US" smtClean="0"/>
              <a:t>2021年5月14日</a:t>
            </a:fld>
            <a:endParaRPr lang="zh-CN" altLang="en-US" dirty="0"/>
          </a:p>
        </p:txBody>
      </p:sp>
      <p:sp>
        <p:nvSpPr>
          <p:cNvPr id="5" name="Footer Placeholder 4"/>
          <p:cNvSpPr>
            <a:spLocks noGrp="1"/>
          </p:cNvSpPr>
          <p:nvPr>
            <p:ph type="ftr" sz="quarter" idx="3"/>
          </p:nvPr>
        </p:nvSpPr>
        <p:spPr>
          <a:xfrm>
            <a:off x="2057399" y="6356351"/>
            <a:ext cx="5019675"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dirty="0" smtClean="0">
                <a:solidFill>
                  <a:schemeClr val="tx1"/>
                </a:solidFill>
                <a:latin typeface="Times New Roman" panose="02020603050405020304" pitchFamily="18" charset="0"/>
                <a:ea typeface="宋体" panose="02010600030101010101" pitchFamily="2" charset="-122"/>
                <a:cs typeface="+mj-cs"/>
              </a:defRPr>
            </a:lvl1pPr>
          </a:lstStyle>
          <a:p>
            <a:r>
              <a:rPr lang="zh-CN" altLang="en-US" smtClean="0"/>
              <a:t>雍俊海</a:t>
            </a:r>
            <a:r>
              <a:rPr lang="en-US" altLang="zh-CN" smtClean="0"/>
              <a:t>: </a:t>
            </a:r>
            <a:r>
              <a:rPr lang="zh-CN" altLang="en-US" smtClean="0"/>
              <a:t>面向对象程序设计基础</a:t>
            </a:r>
            <a:endParaRPr lang="zh-CN" altLang="en-US" dirty="0"/>
          </a:p>
        </p:txBody>
      </p:sp>
      <p:sp>
        <p:nvSpPr>
          <p:cNvPr id="6" name="Slide Number Placeholder 5"/>
          <p:cNvSpPr>
            <a:spLocks noGrp="1"/>
          </p:cNvSpPr>
          <p:nvPr>
            <p:ph type="sldNum" sz="quarter" idx="4"/>
          </p:nvPr>
        </p:nvSpPr>
        <p:spPr>
          <a:xfrm>
            <a:off x="7077075" y="6356351"/>
            <a:ext cx="2057400"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AB393D56-620A-4FA6-AFE0-8A286AD08B3F}" type="slidenum">
              <a:rPr lang="en-US" altLang="zh-CN" smtClean="0"/>
              <a:pPr/>
              <a:t>‹#›</a:t>
            </a:fld>
            <a:endParaRPr lang="en-US" dirty="0"/>
          </a:p>
        </p:txBody>
      </p:sp>
    </p:spTree>
    <p:extLst>
      <p:ext uri="{BB962C8B-B14F-4D97-AF65-F5344CB8AC3E}">
        <p14:creationId xmlns:p14="http://schemas.microsoft.com/office/powerpoint/2010/main" val="392498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70" r:id="rId7"/>
    <p:sldLayoutId id="2147483671" r:id="rId8"/>
  </p:sldLayoutIdLst>
  <p:hf hdr="0"/>
  <p:txStyles>
    <p:titleStyle>
      <a:lvl1pPr algn="ctr" defTabSz="914400" rtl="0" eaLnBrk="1" latinLnBrk="0" hangingPunct="1">
        <a:lnSpc>
          <a:spcPct val="90000"/>
        </a:lnSpc>
        <a:spcBef>
          <a:spcPct val="0"/>
        </a:spcBef>
        <a:buNone/>
        <a:defRPr sz="3600" b="1" i="0" kern="1200" baseline="0">
          <a:solidFill>
            <a:schemeClr val="tx1"/>
          </a:solidFill>
          <a:latin typeface="Times New Roman" panose="02020603050405020304" pitchFamily="18" charset="0"/>
          <a:ea typeface="黑体" panose="02010609060101010101" pitchFamily="49" charset="-122"/>
          <a:cs typeface="+mj-cs"/>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
        <a:defRPr lang="zh-CN" altLang="en-US" sz="2800" b="1" i="0" kern="1200" baseline="0" dirty="0" smtClean="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90000"/>
        </a:lnSpc>
        <a:spcBef>
          <a:spcPts val="500"/>
        </a:spcBef>
        <a:buFont typeface="Wingdings" panose="05000000000000000000" pitchFamily="2" charset="2"/>
        <a:buChar char=""/>
        <a:defRPr lang="zh-CN" altLang="en-US" sz="2600" b="1" i="0" kern="1200" baseline="0" dirty="0" smtClean="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90000"/>
        </a:lnSpc>
        <a:spcBef>
          <a:spcPts val="500"/>
        </a:spcBef>
        <a:buFont typeface="Wingdings" panose="05000000000000000000" pitchFamily="2" charset="2"/>
        <a:buChar char=""/>
        <a:defRPr lang="zh-CN" altLang="en-US" sz="2500" b="1" i="0" kern="1200" baseline="0" dirty="0" smtClean="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90000"/>
        </a:lnSpc>
        <a:spcBef>
          <a:spcPts val="500"/>
        </a:spcBef>
        <a:buFont typeface="Wingdings" panose="05000000000000000000" pitchFamily="2" charset="2"/>
        <a:buChar char=""/>
        <a:defRPr lang="zh-CN" altLang="en-US" sz="2400" b="1" i="0" kern="1200" baseline="0" dirty="0" smtClean="0">
          <a:solidFill>
            <a:srgbClr val="960032"/>
          </a:solidFill>
          <a:latin typeface="Times New Roman" panose="02020603050405020304" pitchFamily="18" charset="0"/>
          <a:ea typeface="宋体" panose="02010600030101010101" pitchFamily="2" charset="-122"/>
          <a:cs typeface="+mj-cs"/>
        </a:defRPr>
      </a:lvl4pPr>
      <a:lvl5pPr marL="1438275" indent="-361950" algn="just" defTabSz="914400" rtl="0" eaLnBrk="1" latinLnBrk="0" hangingPunct="1">
        <a:lnSpc>
          <a:spcPct val="90000"/>
        </a:lnSpc>
        <a:spcBef>
          <a:spcPts val="500"/>
        </a:spcBef>
        <a:buFont typeface="Wingdings" panose="05000000000000000000" pitchFamily="2" charset="2"/>
        <a:buChar char=""/>
        <a:defRPr lang="en-US" altLang="en-US" sz="2400" b="1" i="0" kern="1200" baseline="0" dirty="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6.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本课程采用</a:t>
            </a:r>
            <a:endParaRPr lang="zh-CN" altLang="en-US" dirty="0"/>
          </a:p>
        </p:txBody>
      </p:sp>
      <p:sp>
        <p:nvSpPr>
          <p:cNvPr id="4" name="日期占位符 3"/>
          <p:cNvSpPr>
            <a:spLocks noGrp="1"/>
          </p:cNvSpPr>
          <p:nvPr>
            <p:ph type="dt" sz="half" idx="10"/>
          </p:nvPr>
        </p:nvSpPr>
        <p:spPr/>
        <p:txBody>
          <a:bodyPr/>
          <a:lstStyle/>
          <a:p>
            <a:fld id="{FE5F219A-EC9F-4AD0-8836-930323F9B309}" type="datetime2">
              <a:rPr lang="zh-CN" altLang="en-US" smtClean="0"/>
              <a:t>2021年5月14日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图片 7">
            <a:extLst>
              <a:ext uri="{FF2B5EF4-FFF2-40B4-BE49-F238E27FC236}">
                <a16:creationId xmlns="" xmlns:a16="http://schemas.microsoft.com/office/drawing/2014/main" id="{93CD6244-59FA-48DB-B6C7-5D03B29020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9637" y="459440"/>
            <a:ext cx="1600204" cy="504174"/>
          </a:xfrm>
          <a:prstGeom prst="rect">
            <a:avLst/>
          </a:prstGeom>
        </p:spPr>
      </p:pic>
      <p:sp>
        <p:nvSpPr>
          <p:cNvPr id="9" name="矩形 8">
            <a:extLst>
              <a:ext uri="{FF2B5EF4-FFF2-40B4-BE49-F238E27FC236}">
                <a16:creationId xmlns="" xmlns:a16="http://schemas.microsoft.com/office/drawing/2014/main" id="{C45A83C2-4C6C-40EF-9115-166580DD2CEC}"/>
              </a:ext>
            </a:extLst>
          </p:cNvPr>
          <p:cNvSpPr/>
          <p:nvPr/>
        </p:nvSpPr>
        <p:spPr>
          <a:xfrm>
            <a:off x="395786" y="2206836"/>
            <a:ext cx="2954656" cy="1930657"/>
          </a:xfrm>
          <a:prstGeom prst="rect">
            <a:avLst/>
          </a:prstGeom>
          <a:noFill/>
        </p:spPr>
        <p:txBody>
          <a:bodyPr wrap="none">
            <a:spAutoFit/>
          </a:bodyPr>
          <a:lstStyle/>
          <a:p>
            <a:pPr algn="ctr">
              <a:lnSpc>
                <a:spcPct val="150000"/>
              </a:lnSpc>
            </a:pPr>
            <a:r>
              <a:rPr lang="zh-CN" altLang="en-US"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本次直播是</a:t>
            </a:r>
            <a:endParaRPr lang="en-US" altLang="zh-CN"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endParaRPr>
          </a:p>
          <a:p>
            <a:pPr algn="ctr">
              <a:lnSpc>
                <a:spcPct val="150000"/>
              </a:lnSpc>
            </a:pPr>
            <a:r>
              <a:rPr lang="zh-CN" altLang="en-US" sz="54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视频直播</a:t>
            </a:r>
          </a:p>
        </p:txBody>
      </p:sp>
      <p:sp>
        <p:nvSpPr>
          <p:cNvPr id="18" name="Text Box 22"/>
          <p:cNvSpPr txBox="1">
            <a:spLocks noChangeArrowheads="1"/>
          </p:cNvSpPr>
          <p:nvPr/>
        </p:nvSpPr>
        <p:spPr bwMode="auto">
          <a:xfrm>
            <a:off x="908804" y="5163738"/>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zh-CN" altLang="en-US" sz="2400" b="1" dirty="0" smtClean="0">
                <a:solidFill>
                  <a:srgbClr val="000000"/>
                </a:solidFill>
                <a:latin typeface="Times New Roman" panose="02020603050405020304" pitchFamily="18" charset="0"/>
                <a:ea typeface="楷体_GB2312" pitchFamily="49" charset="-122"/>
              </a:rPr>
              <a:t>请登陆雨课堂签到。</a:t>
            </a:r>
            <a:endParaRPr kumimoji="1" lang="en-US" altLang="zh-CN" sz="2400" b="1" dirty="0" smtClean="0">
              <a:solidFill>
                <a:srgbClr val="000000"/>
              </a:solidFill>
              <a:latin typeface="Times New Roman" panose="02020603050405020304" pitchFamily="18" charset="0"/>
              <a:ea typeface="楷体_GB2312" pitchFamily="49" charset="-122"/>
            </a:endParaRPr>
          </a:p>
        </p:txBody>
      </p:sp>
      <p:sp>
        <p:nvSpPr>
          <p:cNvPr id="24" name="Text Box 22"/>
          <p:cNvSpPr txBox="1">
            <a:spLocks noChangeArrowheads="1"/>
          </p:cNvSpPr>
          <p:nvPr/>
        </p:nvSpPr>
        <p:spPr bwMode="auto">
          <a:xfrm>
            <a:off x="908804" y="4147461"/>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en-US" altLang="zh-CN" sz="2400" b="1" dirty="0" smtClean="0">
                <a:solidFill>
                  <a:srgbClr val="000000"/>
                </a:solidFill>
                <a:latin typeface="Times New Roman" panose="02020603050405020304" pitchFamily="18" charset="0"/>
                <a:ea typeface="楷体_GB2312" pitchFamily="49" charset="-122"/>
              </a:rPr>
              <a:t>9:50</a:t>
            </a:r>
            <a:r>
              <a:rPr kumimoji="1" lang="zh-CN" altLang="en-US" sz="2400" b="1" dirty="0">
                <a:solidFill>
                  <a:srgbClr val="000000"/>
                </a:solidFill>
                <a:latin typeface="Times New Roman" panose="02020603050405020304" pitchFamily="18" charset="0"/>
                <a:ea typeface="楷体_GB2312" pitchFamily="49" charset="-122"/>
              </a:rPr>
              <a:t>正式开始上课。</a:t>
            </a:r>
            <a:endParaRPr kumimoji="1" lang="en-US" altLang="zh-CN" sz="2400" b="1" dirty="0" smtClean="0">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370638349"/>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流的基本操作与扩展</a:t>
            </a:r>
          </a:p>
        </p:txBody>
      </p:sp>
      <p:sp>
        <p:nvSpPr>
          <p:cNvPr id="3" name="内容占位符 2"/>
          <p:cNvSpPr>
            <a:spLocks noGrp="1"/>
          </p:cNvSpPr>
          <p:nvPr>
            <p:ph idx="1"/>
          </p:nvPr>
        </p:nvSpPr>
        <p:spPr/>
        <p:txBody>
          <a:bodyPr/>
          <a:lstStyle/>
          <a:p>
            <a:r>
              <a:rPr lang="zh-CN" altLang="en-US" dirty="0"/>
              <a:t>流的操作方式与所要处理的数据的数据类型密切相关。</a:t>
            </a:r>
          </a:p>
          <a:p>
            <a:r>
              <a:rPr lang="zh-CN" altLang="en-US" dirty="0"/>
              <a:t>流的基本操作</a:t>
            </a:r>
          </a:p>
          <a:p>
            <a:pPr lvl="1"/>
            <a:r>
              <a:rPr lang="en-US" altLang="zh-CN" dirty="0"/>
              <a:t>C++</a:t>
            </a:r>
            <a:r>
              <a:rPr lang="zh-CN" altLang="en-US" dirty="0"/>
              <a:t>支撑平台提供的流的基本操作已经可以处理多种由该平台提供的数据类型。</a:t>
            </a:r>
          </a:p>
          <a:p>
            <a:r>
              <a:rPr lang="zh-CN" altLang="en-US" dirty="0"/>
              <a:t>扩展</a:t>
            </a:r>
          </a:p>
          <a:p>
            <a:pPr lvl="1"/>
            <a:r>
              <a:rPr lang="zh-CN" altLang="en-US" dirty="0"/>
              <a:t>对于自定义数据类型，可以通过重载流的基本操作实现相应的</a:t>
            </a:r>
            <a:r>
              <a:rPr lang="zh-CN" altLang="en-US"/>
              <a:t>处理</a:t>
            </a:r>
            <a:r>
              <a:rPr lang="zh-CN" altLang="en-US" smtClean="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69384181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文件名</a:t>
            </a:r>
            <a:r>
              <a:rPr lang="en-US" altLang="zh-CN" sz="2800" dirty="0"/>
              <a:t>: CP_IntVectorSystemMain.cpp</a:t>
            </a:r>
            <a:r>
              <a:rPr lang="zh-CN" altLang="en-US" sz="2800" dirty="0" smtClean="0"/>
              <a:t>；</a:t>
            </a:r>
            <a:r>
              <a:rPr lang="zh-CN" altLang="en-US" sz="2800" dirty="0"/>
              <a:t>开发者</a:t>
            </a:r>
            <a:r>
              <a:rPr lang="en-US" altLang="zh-CN" sz="2800" dirty="0"/>
              <a:t>: </a:t>
            </a:r>
            <a:r>
              <a:rPr lang="zh-CN" altLang="en-US" sz="2800" dirty="0"/>
              <a:t>雍俊海</a:t>
            </a: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CP_IntVectorSystem.h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CP_IntVectorSystem</a:t>
            </a:r>
            <a:r>
              <a:rPr lang="en-US" altLang="zh-CN" dirty="0">
                <a:solidFill>
                  <a:srgbClr val="000000"/>
                </a:solidFill>
                <a:latin typeface="新宋体" panose="02010609030101010101" pitchFamily="49" charset="-122"/>
                <a:ea typeface="新宋体" panose="02010609030101010101" pitchFamily="49" charset="-122"/>
              </a:rPr>
              <a:t> app;</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app.mb_run</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main</a:t>
            </a:r>
            <a:r>
              <a:rPr lang="zh-CN" altLang="en-US" dirty="0">
                <a:solidFill>
                  <a:srgbClr val="008000"/>
                </a:solidFill>
                <a:latin typeface="新宋体" panose="02010609030101010101" pitchFamily="49" charset="-122"/>
                <a:ea typeface="新宋体" panose="02010609030101010101" pitchFamily="49" charset="-122"/>
              </a:rPr>
              <a:t>函数结束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38387606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运行结果示例</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a:spLocks noGrp="1"/>
          </p:cNvSpPr>
          <p:nvPr>
            <p:ph idx="1"/>
          </p:nvPr>
        </p:nvSpPr>
        <p:spPr>
          <a:xfrm>
            <a:off x="461963" y="1457325"/>
            <a:ext cx="4104000" cy="3657676"/>
          </a:xfrm>
          <a:ln w="38100">
            <a:solidFill>
              <a:srgbClr val="FF3300"/>
            </a:solidFill>
          </a:ln>
        </p:spPr>
        <p:txBody>
          <a:bodyPr>
            <a:normAutofit/>
          </a:bodyPr>
          <a:lstStyle/>
          <a:p>
            <a:r>
              <a:rPr lang="zh-CN" altLang="en-US" sz="2000" dirty="0">
                <a:ea typeface="楷体_GB2312" pitchFamily="49" charset="-122"/>
                <a:sym typeface="Wingdings" panose="05000000000000000000" pitchFamily="2" charset="2"/>
              </a:rPr>
              <a:t>文件</a:t>
            </a:r>
            <a:r>
              <a:rPr lang="zh-CN" altLang="en-US" sz="2000" dirty="0" smtClean="0">
                <a:ea typeface="楷体_GB2312" pitchFamily="49" charset="-122"/>
                <a:sym typeface="Wingdings" panose="05000000000000000000" pitchFamily="2" charset="2"/>
              </a:rPr>
              <a:t>“</a:t>
            </a:r>
            <a:r>
              <a:rPr lang="en-US" altLang="zh-CN" sz="2000" dirty="0" smtClean="0">
                <a:ea typeface="楷体_GB2312" pitchFamily="49" charset="-122"/>
                <a:sym typeface="Wingdings" panose="05000000000000000000" pitchFamily="2" charset="2"/>
              </a:rPr>
              <a:t>in.txt</a:t>
            </a:r>
            <a:r>
              <a:rPr lang="zh-CN" altLang="en-US" sz="2000" dirty="0">
                <a:ea typeface="楷体_GB2312" pitchFamily="49" charset="-122"/>
                <a:sym typeface="Wingdings" panose="05000000000000000000" pitchFamily="2" charset="2"/>
              </a:rPr>
              <a:t>”的内容为</a:t>
            </a:r>
            <a:r>
              <a:rPr lang="en-US" altLang="zh-CN" sz="2000" dirty="0">
                <a:ea typeface="楷体_GB2312" pitchFamily="49" charset="-122"/>
                <a:sym typeface="Wingdings" panose="05000000000000000000" pitchFamily="2" charset="2"/>
              </a:rPr>
              <a:t>:</a:t>
            </a:r>
            <a:endParaRPr lang="en-US" altLang="zh-CN" sz="2000" dirty="0" smtClean="0"/>
          </a:p>
          <a:p>
            <a:pPr marL="311400" lvl="1" indent="0">
              <a:buNone/>
            </a:pPr>
            <a:r>
              <a:rPr lang="en-US" altLang="zh-CN" sz="2000" dirty="0">
                <a:solidFill>
                  <a:srgbClr val="0000FF"/>
                </a:solidFill>
                <a:latin typeface="新宋体" panose="02010609030101010101" pitchFamily="49" charset="-122"/>
                <a:ea typeface="新宋体" panose="02010609030101010101" pitchFamily="49" charset="-122"/>
              </a:rPr>
              <a:t>1x3y134 341</a:t>
            </a:r>
          </a:p>
          <a:p>
            <a:pPr marL="311400" lvl="1" indent="0">
              <a:buNone/>
            </a:pPr>
            <a:r>
              <a:rPr lang="en-US" altLang="zh-CN" sz="2000" dirty="0">
                <a:solidFill>
                  <a:srgbClr val="0000FF"/>
                </a:solidFill>
                <a:latin typeface="新宋体" panose="02010609030101010101" pitchFamily="49" charset="-122"/>
                <a:ea typeface="新宋体" panose="02010609030101010101" pitchFamily="49" charset="-122"/>
              </a:rPr>
              <a:t>13249 ads 34 56</a:t>
            </a:r>
          </a:p>
          <a:p>
            <a:pPr marL="311400" lvl="1" indent="0">
              <a:buNone/>
            </a:pPr>
            <a:r>
              <a:rPr lang="en-US" altLang="zh-CN" sz="2000" dirty="0">
                <a:solidFill>
                  <a:srgbClr val="0000FF"/>
                </a:solidFill>
                <a:latin typeface="新宋体" panose="02010609030101010101" pitchFamily="49" charset="-122"/>
                <a:ea typeface="新宋体" panose="02010609030101010101" pitchFamily="49" charset="-122"/>
              </a:rPr>
              <a:t>90 34, 31.12</a:t>
            </a:r>
          </a:p>
          <a:p>
            <a:pPr marL="311400" lvl="1" indent="0">
              <a:buNone/>
            </a:pPr>
            <a:r>
              <a:rPr lang="en-US" altLang="zh-CN" sz="2000" dirty="0">
                <a:solidFill>
                  <a:srgbClr val="0000FF"/>
                </a:solidFill>
                <a:latin typeface="新宋体" panose="02010609030101010101" pitchFamily="49" charset="-122"/>
                <a:ea typeface="新宋体" panose="02010609030101010101" pitchFamily="49" charset="-122"/>
              </a:rPr>
              <a:t>3.1459</a:t>
            </a:r>
          </a:p>
          <a:p>
            <a:pPr marL="311400" lvl="1" indent="0">
              <a:buNone/>
            </a:pPr>
            <a:r>
              <a:rPr lang="en-US" altLang="zh-CN" sz="2000" dirty="0">
                <a:solidFill>
                  <a:srgbClr val="0000FF"/>
                </a:solidFill>
                <a:latin typeface="新宋体" panose="02010609030101010101" pitchFamily="49" charset="-122"/>
                <a:ea typeface="新宋体" panose="02010609030101010101" pitchFamily="49" charset="-122"/>
              </a:rPr>
              <a:t>-1, --19, </a:t>
            </a:r>
          </a:p>
          <a:p>
            <a:pPr marL="311400" lvl="1" indent="0">
              <a:buNone/>
            </a:pPr>
            <a:r>
              <a:rPr lang="en-US" altLang="zh-CN" sz="2000" dirty="0">
                <a:solidFill>
                  <a:srgbClr val="0000FF"/>
                </a:solidFill>
                <a:latin typeface="新宋体" panose="02010609030101010101" pitchFamily="49" charset="-122"/>
                <a:ea typeface="新宋体" panose="02010609030101010101" pitchFamily="49" charset="-122"/>
              </a:rPr>
              <a:t>-90</a:t>
            </a:r>
          </a:p>
          <a:p>
            <a:pPr marL="311400" lvl="1" indent="0">
              <a:buNone/>
            </a:pPr>
            <a:r>
              <a:rPr lang="en-US" altLang="zh-CN" sz="2000" dirty="0">
                <a:solidFill>
                  <a:srgbClr val="0000FF"/>
                </a:solidFill>
                <a:latin typeface="新宋体" panose="02010609030101010101" pitchFamily="49" charset="-122"/>
                <a:ea typeface="新宋体" panose="02010609030101010101" pitchFamily="49" charset="-122"/>
              </a:rPr>
              <a:t>---100</a:t>
            </a:r>
          </a:p>
        </p:txBody>
      </p:sp>
      <p:sp>
        <p:nvSpPr>
          <p:cNvPr id="10" name="内容占位符 2"/>
          <p:cNvSpPr txBox="1">
            <a:spLocks/>
          </p:cNvSpPr>
          <p:nvPr/>
        </p:nvSpPr>
        <p:spPr>
          <a:xfrm>
            <a:off x="4565963" y="1457325"/>
            <a:ext cx="4104000" cy="4899026"/>
          </a:xfrm>
          <a:prstGeom prst="rect">
            <a:avLst/>
          </a:prstGeom>
          <a:ln w="38100">
            <a:solidFill>
              <a:srgbClr val="FF3300"/>
            </a:solidFill>
          </a:ln>
        </p:spPr>
        <p:txBody>
          <a:bodyPr vert="horz" lIns="91440" tIns="45720" rIns="91440" bIns="45720" rtlCol="0">
            <a:normAutofit fontScale="92500" lnSpcReduction="10000"/>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ea typeface="楷体_GB2312" pitchFamily="49" charset="-122"/>
                <a:sym typeface="Wingdings" panose="05000000000000000000" pitchFamily="2" charset="2"/>
              </a:rPr>
              <a:t>结果文件“</a:t>
            </a:r>
            <a:r>
              <a:rPr lang="en-US" altLang="zh-CN" sz="2000" dirty="0" smtClean="0">
                <a:ea typeface="楷体_GB2312" pitchFamily="49" charset="-122"/>
                <a:sym typeface="Wingdings" panose="05000000000000000000" pitchFamily="2" charset="2"/>
              </a:rPr>
              <a:t>out.txt</a:t>
            </a:r>
            <a:r>
              <a:rPr lang="zh-CN" altLang="en-US" sz="2000" dirty="0">
                <a:ea typeface="楷体_GB2312" pitchFamily="49" charset="-122"/>
                <a:sym typeface="Wingdings" panose="05000000000000000000" pitchFamily="2" charset="2"/>
              </a:rPr>
              <a:t>”的内容为</a:t>
            </a:r>
            <a:r>
              <a:rPr lang="en-US" altLang="zh-CN" sz="2000" dirty="0">
                <a:ea typeface="楷体_GB2312" pitchFamily="49" charset="-122"/>
                <a:sym typeface="Wingdings" panose="05000000000000000000" pitchFamily="2" charset="2"/>
              </a:rPr>
              <a:t>:</a:t>
            </a:r>
            <a:endParaRPr lang="en-US" altLang="zh-CN" sz="2000" dirty="0"/>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-100</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-90</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-1</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1</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3</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3</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12</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19</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31</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34</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34</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56</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90</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134</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341</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1459</a:t>
            </a:r>
          </a:p>
          <a:p>
            <a:pPr marL="311400" lvl="1" indent="0">
              <a:lnSpc>
                <a:spcPts val="21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13249</a:t>
            </a:r>
          </a:p>
        </p:txBody>
      </p:sp>
      <p:sp>
        <p:nvSpPr>
          <p:cNvPr id="11" name="Text Box 9"/>
          <p:cNvSpPr txBox="1">
            <a:spLocks noChangeArrowheads="1"/>
          </p:cNvSpPr>
          <p:nvPr/>
        </p:nvSpPr>
        <p:spPr bwMode="auto">
          <a:xfrm>
            <a:off x="289932" y="5115002"/>
            <a:ext cx="4276031" cy="124134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请输入待读取整数数据的文件名</a:t>
            </a:r>
            <a:r>
              <a:rPr lang="en-US" altLang="zh-CN" sz="1800" dirty="0">
                <a:solidFill>
                  <a:srgbClr val="0000FF"/>
                </a:solidFill>
                <a:ea typeface="楷体_GB2312" pitchFamily="49" charset="-122"/>
                <a:sym typeface="Wingdings" panose="05000000000000000000" pitchFamily="2" charset="2"/>
              </a:rPr>
              <a:t>: </a:t>
            </a:r>
            <a:r>
              <a:rPr lang="en-US" altLang="zh-CN" sz="1800" i="1" dirty="0">
                <a:solidFill>
                  <a:srgbClr val="FF0000"/>
                </a:solidFill>
                <a:ea typeface="楷体_GB2312" pitchFamily="49" charset="-122"/>
                <a:sym typeface="Wingdings" panose="05000000000000000000" pitchFamily="2" charset="2"/>
              </a:rPr>
              <a:t>in.txt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请输入待保存整数数据的文件名</a:t>
            </a:r>
            <a:r>
              <a:rPr lang="en-US" altLang="zh-CN" sz="1800" dirty="0">
                <a:solidFill>
                  <a:srgbClr val="0000FF"/>
                </a:solidFill>
                <a:ea typeface="楷体_GB2312" pitchFamily="49" charset="-122"/>
                <a:sym typeface="Wingdings" panose="05000000000000000000" pitchFamily="2" charset="2"/>
              </a:rPr>
              <a:t>: </a:t>
            </a:r>
            <a:r>
              <a:rPr lang="en-US" altLang="zh-CN" sz="1800" i="1" dirty="0">
                <a:solidFill>
                  <a:srgbClr val="FF0000"/>
                </a:solidFill>
                <a:ea typeface="楷体_GB2312" pitchFamily="49" charset="-122"/>
                <a:sym typeface="Wingdings" panose="05000000000000000000" pitchFamily="2" charset="2"/>
              </a:rPr>
              <a:t>out.txt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284957177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流的基本概念</a:t>
            </a:r>
          </a:p>
          <a:p>
            <a:r>
              <a:rPr lang="zh-CN" altLang="en-US" dirty="0"/>
              <a:t>流类和流对象</a:t>
            </a:r>
          </a:p>
          <a:p>
            <a:r>
              <a:rPr lang="zh-CN" altLang="en-US" dirty="0"/>
              <a:t>标准输入输出流</a:t>
            </a:r>
          </a:p>
          <a:p>
            <a:r>
              <a:rPr lang="zh-CN" altLang="en-US" dirty="0"/>
              <a:t>格式控制</a:t>
            </a:r>
          </a:p>
          <a:p>
            <a:r>
              <a:rPr lang="zh-CN" altLang="en-US" dirty="0"/>
              <a:t>文件输入输出流</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9325"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4322839"/>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77595447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77500" lnSpcReduction="20000"/>
          </a:bodyPr>
          <a:lstStyle/>
          <a:p>
            <a:pPr marL="514350" indent="-514350">
              <a:buFont typeface="+mj-lt"/>
              <a:buAutoNum type="arabicPeriod"/>
            </a:pPr>
            <a:r>
              <a:rPr lang="zh-CN" altLang="en-US" dirty="0" smtClean="0"/>
              <a:t>什么</a:t>
            </a:r>
            <a:r>
              <a:rPr lang="zh-CN" altLang="en-US" dirty="0"/>
              <a:t>是流？流设计的初衷是什么？</a:t>
            </a:r>
          </a:p>
          <a:p>
            <a:pPr marL="514350" indent="-514350">
              <a:buFont typeface="+mj-lt"/>
              <a:buAutoNum type="arabicPeriod"/>
            </a:pPr>
            <a:r>
              <a:rPr lang="zh-CN" altLang="en-US" dirty="0" smtClean="0"/>
              <a:t>请</a:t>
            </a:r>
            <a:r>
              <a:rPr lang="zh-CN" altLang="en-US" dirty="0"/>
              <a:t>画出在本讲中介绍的各种流类的继承关系图。</a:t>
            </a:r>
          </a:p>
          <a:p>
            <a:pPr marL="514350" indent="-514350">
              <a:buFont typeface="+mj-lt"/>
              <a:buAutoNum type="arabicPeriod"/>
            </a:pPr>
            <a:r>
              <a:rPr lang="zh-CN" altLang="en-US" dirty="0" smtClean="0"/>
              <a:t>请</a:t>
            </a:r>
            <a:r>
              <a:rPr lang="zh-CN" altLang="en-US" dirty="0"/>
              <a:t>简述流模板与流类的区别是什么</a:t>
            </a:r>
            <a:r>
              <a:rPr lang="en-US" altLang="zh-CN" dirty="0"/>
              <a:t>? </a:t>
            </a:r>
          </a:p>
          <a:p>
            <a:pPr marL="514350" indent="-514350">
              <a:buFont typeface="+mj-lt"/>
              <a:buAutoNum type="arabicPeriod"/>
            </a:pPr>
            <a:r>
              <a:rPr lang="zh-CN" altLang="en-US" dirty="0" smtClean="0"/>
              <a:t>请</a:t>
            </a:r>
            <a:r>
              <a:rPr lang="zh-CN" altLang="en-US" dirty="0"/>
              <a:t>列举在本讲中介绍的流模析，并画出它们之间的继承关系图。</a:t>
            </a:r>
          </a:p>
          <a:p>
            <a:pPr marL="514350" indent="-514350">
              <a:buFont typeface="+mj-lt"/>
              <a:buAutoNum type="arabicPeriod"/>
            </a:pPr>
            <a:r>
              <a:rPr lang="zh-CN" altLang="en-US" dirty="0" smtClean="0"/>
              <a:t>在</a:t>
            </a:r>
            <a:r>
              <a:rPr lang="zh-CN" altLang="en-US" dirty="0"/>
              <a:t>本讲中介绍了在</a:t>
            </a:r>
            <a:r>
              <a:rPr lang="en-US" altLang="zh-CN" dirty="0"/>
              <a:t>C++</a:t>
            </a:r>
            <a:r>
              <a:rPr lang="zh-CN" altLang="en-US" dirty="0"/>
              <a:t>标准中定义的四个标准输入输出实例对象，它们分别是什么</a:t>
            </a:r>
            <a:r>
              <a:rPr lang="en-US" altLang="zh-CN" dirty="0"/>
              <a:t>? </a:t>
            </a:r>
            <a:r>
              <a:rPr lang="zh-CN" altLang="en-US" dirty="0"/>
              <a:t>请简述它们的作用。</a:t>
            </a:r>
          </a:p>
          <a:p>
            <a:pPr marL="514350" indent="-514350">
              <a:buFont typeface="+mj-lt"/>
              <a:buAutoNum type="arabicPeriod"/>
            </a:pPr>
            <a:r>
              <a:rPr lang="zh-CN" altLang="en-US" dirty="0" smtClean="0"/>
              <a:t>请</a:t>
            </a:r>
            <a:r>
              <a:rPr lang="zh-CN" altLang="en-US" dirty="0"/>
              <a:t>简述输出</a:t>
            </a:r>
            <a:r>
              <a:rPr lang="en-US" altLang="zh-CN" dirty="0" err="1"/>
              <a:t>cout</a:t>
            </a:r>
            <a:r>
              <a:rPr lang="zh-CN" altLang="en-US" dirty="0"/>
              <a:t>、</a:t>
            </a:r>
            <a:r>
              <a:rPr lang="en-US" altLang="zh-CN" dirty="0" err="1"/>
              <a:t>cerr</a:t>
            </a:r>
            <a:r>
              <a:rPr lang="zh-CN" altLang="en-US" dirty="0"/>
              <a:t>、</a:t>
            </a:r>
            <a:r>
              <a:rPr lang="en-US" altLang="zh-CN" dirty="0"/>
              <a:t>clog</a:t>
            </a:r>
            <a:r>
              <a:rPr lang="zh-CN" altLang="en-US" dirty="0"/>
              <a:t>区别。</a:t>
            </a:r>
          </a:p>
          <a:p>
            <a:pPr marL="514350" indent="-514350">
              <a:buFont typeface="+mj-lt"/>
              <a:buAutoNum type="arabicPeriod"/>
            </a:pPr>
            <a:r>
              <a:rPr lang="zh-CN" altLang="en-US" dirty="0" smtClean="0"/>
              <a:t>请</a:t>
            </a:r>
            <a:r>
              <a:rPr lang="zh-CN" altLang="en-US" dirty="0"/>
              <a:t>编写程序接受一行字符的输入，要求能够读入所有的空白符。</a:t>
            </a:r>
          </a:p>
          <a:p>
            <a:pPr marL="514350" indent="-514350">
              <a:buFont typeface="+mj-lt"/>
              <a:buAutoNum type="arabicPeriod"/>
            </a:pPr>
            <a:r>
              <a:rPr lang="zh-CN" altLang="en-US" dirty="0" smtClean="0"/>
              <a:t>请</a:t>
            </a:r>
            <a:r>
              <a:rPr lang="zh-CN" altLang="en-US" dirty="0"/>
              <a:t>列举出</a:t>
            </a:r>
            <a:r>
              <a:rPr lang="en-US" altLang="zh-CN" dirty="0"/>
              <a:t>6</a:t>
            </a:r>
            <a:r>
              <a:rPr lang="zh-CN" altLang="en-US" dirty="0"/>
              <a:t>种空白符。</a:t>
            </a:r>
          </a:p>
          <a:p>
            <a:pPr marL="514350" indent="-514350">
              <a:buFont typeface="+mj-lt"/>
              <a:buAutoNum type="arabicPeriod"/>
            </a:pPr>
            <a:r>
              <a:rPr lang="zh-CN" altLang="en-US" dirty="0" smtClean="0"/>
              <a:t>请</a:t>
            </a:r>
            <a:r>
              <a:rPr lang="zh-CN" altLang="en-US" dirty="0"/>
              <a:t>简述采用</a:t>
            </a:r>
            <a:r>
              <a:rPr lang="en-US" altLang="zh-CN" dirty="0" err="1"/>
              <a:t>cin</a:t>
            </a:r>
            <a:r>
              <a:rPr lang="zh-CN" altLang="en-US" dirty="0"/>
              <a:t>接受数据输入时出现格式错误的现象，并给出一种可行的解决方案。</a:t>
            </a: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5852697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85000" lnSpcReduction="20000"/>
          </a:bodyPr>
          <a:lstStyle/>
          <a:p>
            <a:pPr marL="514350" indent="-514350">
              <a:buFont typeface="+mj-lt"/>
              <a:buAutoNum type="arabicPeriod" startAt="10"/>
            </a:pPr>
            <a:r>
              <a:rPr lang="zh-CN" altLang="en-US" dirty="0" smtClean="0"/>
              <a:t>通过</a:t>
            </a:r>
            <a:r>
              <a:rPr lang="en-US" altLang="zh-CN" dirty="0" err="1"/>
              <a:t>cin</a:t>
            </a:r>
            <a:r>
              <a:rPr lang="zh-CN" altLang="en-US" dirty="0"/>
              <a:t>接受数据输入，如何输入“数据输入结束符”。</a:t>
            </a:r>
          </a:p>
          <a:p>
            <a:pPr marL="514350" indent="-514350">
              <a:buFont typeface="+mj-lt"/>
              <a:buAutoNum type="arabicPeriod" startAt="10"/>
            </a:pPr>
            <a:r>
              <a:rPr lang="zh-CN" altLang="en-US" dirty="0" smtClean="0"/>
              <a:t>如何</a:t>
            </a:r>
            <a:r>
              <a:rPr lang="zh-CN" altLang="en-US" dirty="0"/>
              <a:t>判断流是否结束</a:t>
            </a:r>
            <a:r>
              <a:rPr lang="en-US" altLang="zh-CN" dirty="0"/>
              <a:t>?</a:t>
            </a:r>
          </a:p>
          <a:p>
            <a:pPr marL="514350" indent="-514350">
              <a:buFont typeface="+mj-lt"/>
              <a:buAutoNum type="arabicPeriod" startAt="10"/>
            </a:pPr>
            <a:r>
              <a:rPr lang="zh-CN" altLang="en-US" dirty="0" smtClean="0"/>
              <a:t>使用</a:t>
            </a:r>
            <a:r>
              <a:rPr lang="zh-CN" altLang="en-US" dirty="0"/>
              <a:t>函数</a:t>
            </a:r>
            <a:r>
              <a:rPr lang="en-US" altLang="zh-CN" dirty="0" err="1"/>
              <a:t>basic_ios</a:t>
            </a:r>
            <a:r>
              <a:rPr lang="en-US" altLang="zh-CN" dirty="0"/>
              <a:t>::</a:t>
            </a:r>
            <a:r>
              <a:rPr lang="en-US" altLang="zh-CN" dirty="0" err="1"/>
              <a:t>eof</a:t>
            </a:r>
            <a:r>
              <a:rPr lang="zh-CN" altLang="en-US" dirty="0"/>
              <a:t>的注意事项是什么</a:t>
            </a:r>
            <a:r>
              <a:rPr lang="en-US" altLang="zh-CN" dirty="0"/>
              <a:t>? </a:t>
            </a:r>
            <a:r>
              <a:rPr lang="zh-CN" altLang="en-US" dirty="0"/>
              <a:t>请给出一种可行的解决方案。</a:t>
            </a:r>
          </a:p>
          <a:p>
            <a:pPr marL="514350" indent="-514350">
              <a:buFont typeface="+mj-lt"/>
              <a:buAutoNum type="arabicPeriod" startAt="10"/>
            </a:pPr>
            <a:r>
              <a:rPr lang="zh-CN" altLang="en-US" dirty="0" smtClean="0"/>
              <a:t>如何</a:t>
            </a:r>
            <a:r>
              <a:rPr lang="zh-CN" altLang="en-US" dirty="0"/>
              <a:t>判断流是否处于合法状态</a:t>
            </a:r>
            <a:r>
              <a:rPr lang="en-US" altLang="zh-CN" dirty="0"/>
              <a:t>?</a:t>
            </a:r>
          </a:p>
          <a:p>
            <a:pPr marL="514350" indent="-514350">
              <a:buFont typeface="+mj-lt"/>
              <a:buAutoNum type="arabicPeriod" startAt="10"/>
            </a:pPr>
            <a:r>
              <a:rPr lang="zh-CN" altLang="en-US" dirty="0" smtClean="0"/>
              <a:t>如果</a:t>
            </a:r>
            <a:r>
              <a:rPr lang="zh-CN" altLang="en-US" dirty="0"/>
              <a:t>流处于非法状态，如何让它回到合法状态</a:t>
            </a:r>
            <a:r>
              <a:rPr lang="en-US" altLang="zh-CN" dirty="0"/>
              <a:t>?</a:t>
            </a:r>
          </a:p>
          <a:p>
            <a:pPr marL="514350" indent="-514350">
              <a:buFont typeface="+mj-lt"/>
              <a:buAutoNum type="arabicPeriod" startAt="10"/>
            </a:pPr>
            <a:r>
              <a:rPr lang="zh-CN" altLang="en-US" dirty="0" smtClean="0"/>
              <a:t>请</a:t>
            </a:r>
            <a:r>
              <a:rPr lang="zh-CN" altLang="en-US" dirty="0"/>
              <a:t>给出</a:t>
            </a:r>
            <a:r>
              <a:rPr lang="en-US" altLang="zh-CN" dirty="0"/>
              <a:t>2</a:t>
            </a:r>
            <a:r>
              <a:rPr lang="zh-CN" altLang="en-US" dirty="0"/>
              <a:t>种在输入输出时跳过部分字节的编程方法。</a:t>
            </a:r>
          </a:p>
          <a:p>
            <a:pPr marL="514350" indent="-514350">
              <a:buFont typeface="+mj-lt"/>
              <a:buAutoNum type="arabicPeriod" startAt="10"/>
            </a:pPr>
            <a:r>
              <a:rPr lang="zh-CN" altLang="en-US" dirty="0" smtClean="0"/>
              <a:t>如何</a:t>
            </a:r>
            <a:r>
              <a:rPr lang="zh-CN" altLang="en-US" dirty="0"/>
              <a:t>读取一行数据</a:t>
            </a:r>
            <a:r>
              <a:rPr lang="en-US" altLang="zh-CN" dirty="0"/>
              <a:t>?</a:t>
            </a:r>
          </a:p>
          <a:p>
            <a:pPr marL="514350" indent="-514350">
              <a:buFont typeface="+mj-lt"/>
              <a:buAutoNum type="arabicPeriod" startAt="10"/>
            </a:pPr>
            <a:r>
              <a:rPr lang="zh-CN" altLang="en-US" dirty="0" smtClean="0"/>
              <a:t>当</a:t>
            </a:r>
            <a:r>
              <a:rPr lang="zh-CN" altLang="en-US" dirty="0"/>
              <a:t>一行数据的字符数超过函数“</a:t>
            </a:r>
            <a:r>
              <a:rPr lang="en-US" altLang="zh-CN" dirty="0" err="1"/>
              <a:t>basic_istream</a:t>
            </a:r>
            <a:r>
              <a:rPr lang="en-US" altLang="zh-CN" dirty="0"/>
              <a:t>&lt;Elem, </a:t>
            </a:r>
            <a:r>
              <a:rPr lang="en-US" altLang="zh-CN" dirty="0" err="1"/>
              <a:t>Tr</a:t>
            </a:r>
            <a:r>
              <a:rPr lang="en-US" altLang="zh-CN" dirty="0"/>
              <a:t>&gt;&amp; </a:t>
            </a:r>
            <a:r>
              <a:rPr lang="en-US" altLang="zh-CN" dirty="0" err="1"/>
              <a:t>basic_istream</a:t>
            </a:r>
            <a:r>
              <a:rPr lang="en-US" altLang="zh-CN" dirty="0"/>
              <a:t>::</a:t>
            </a:r>
            <a:r>
              <a:rPr lang="en-US" altLang="zh-CN" dirty="0" err="1"/>
              <a:t>getline</a:t>
            </a:r>
            <a:r>
              <a:rPr lang="en-US" altLang="zh-CN" dirty="0"/>
              <a:t>(Elem *s, </a:t>
            </a:r>
            <a:r>
              <a:rPr lang="en-US" altLang="zh-CN" dirty="0" err="1"/>
              <a:t>int</a:t>
            </a:r>
            <a:r>
              <a:rPr lang="en-US" altLang="zh-CN" dirty="0"/>
              <a:t> n)”</a:t>
            </a:r>
            <a:r>
              <a:rPr lang="zh-CN" altLang="en-US" dirty="0"/>
              <a:t>的参数值</a:t>
            </a:r>
            <a:r>
              <a:rPr lang="en-US" altLang="zh-CN" dirty="0"/>
              <a:t>n</a:t>
            </a:r>
            <a:r>
              <a:rPr lang="zh-CN" altLang="en-US" dirty="0"/>
              <a:t>时，如何读取一行数据</a:t>
            </a:r>
            <a:r>
              <a:rPr lang="en-US" altLang="zh-CN" dirty="0"/>
              <a:t>?</a:t>
            </a:r>
          </a:p>
          <a:p>
            <a:pPr marL="514350" indent="-514350">
              <a:buFont typeface="+mj-lt"/>
              <a:buAutoNum type="arabicPeriod" startAt="10"/>
            </a:pPr>
            <a:r>
              <a:rPr lang="zh-CN" altLang="en-US" dirty="0" smtClean="0"/>
              <a:t>如何</a:t>
            </a:r>
            <a:r>
              <a:rPr lang="zh-CN" altLang="en-US" dirty="0"/>
              <a:t>读取单个字符</a:t>
            </a:r>
            <a:r>
              <a:rPr lang="en-US" altLang="zh-CN" dirty="0"/>
              <a:t>? </a:t>
            </a:r>
            <a:r>
              <a:rPr lang="zh-CN" altLang="en-US" dirty="0"/>
              <a:t>请至少给出</a:t>
            </a:r>
            <a:r>
              <a:rPr lang="en-US" altLang="zh-CN" dirty="0"/>
              <a:t>4</a:t>
            </a:r>
            <a:r>
              <a:rPr lang="zh-CN" altLang="en-US" dirty="0"/>
              <a:t>种方法。</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7837855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pPr marL="514350" indent="-514350">
              <a:buFont typeface="+mj-lt"/>
              <a:buAutoNum type="arabicPeriod" startAt="19"/>
            </a:pPr>
            <a:r>
              <a:rPr lang="zh-CN" altLang="en-US" dirty="0" smtClean="0"/>
              <a:t>请</a:t>
            </a:r>
            <a:r>
              <a:rPr lang="zh-CN" altLang="en-US" dirty="0"/>
              <a:t>简述</a:t>
            </a:r>
            <a:r>
              <a:rPr lang="en-US" altLang="zh-CN" dirty="0"/>
              <a:t>read</a:t>
            </a:r>
            <a:r>
              <a:rPr lang="zh-CN" altLang="en-US" dirty="0"/>
              <a:t>的功能及其注意事项。</a:t>
            </a:r>
          </a:p>
          <a:p>
            <a:pPr marL="514350" indent="-514350">
              <a:buFont typeface="+mj-lt"/>
              <a:buAutoNum type="arabicPeriod" startAt="19"/>
            </a:pPr>
            <a:r>
              <a:rPr lang="zh-CN" altLang="en-US" dirty="0" smtClean="0"/>
              <a:t>请</a:t>
            </a:r>
            <a:r>
              <a:rPr lang="zh-CN" altLang="en-US" dirty="0"/>
              <a:t>简述</a:t>
            </a:r>
            <a:r>
              <a:rPr lang="en-US" altLang="zh-CN" dirty="0"/>
              <a:t>peek</a:t>
            </a:r>
            <a:r>
              <a:rPr lang="zh-CN" altLang="en-US" dirty="0"/>
              <a:t>的功能及其注意事项。</a:t>
            </a:r>
          </a:p>
          <a:p>
            <a:pPr marL="514350" indent="-514350">
              <a:buFont typeface="+mj-lt"/>
              <a:buAutoNum type="arabicPeriod" startAt="19"/>
            </a:pPr>
            <a:r>
              <a:rPr lang="zh-CN" altLang="en-US" dirty="0" smtClean="0"/>
              <a:t>如何</a:t>
            </a:r>
            <a:r>
              <a:rPr lang="zh-CN" altLang="en-US" dirty="0"/>
              <a:t>输出单个字符</a:t>
            </a:r>
            <a:r>
              <a:rPr lang="en-US" altLang="zh-CN" dirty="0"/>
              <a:t>? </a:t>
            </a:r>
            <a:r>
              <a:rPr lang="zh-CN" altLang="en-US" dirty="0"/>
              <a:t>请至少给出</a:t>
            </a:r>
            <a:r>
              <a:rPr lang="en-US" altLang="zh-CN" dirty="0"/>
              <a:t>4</a:t>
            </a:r>
            <a:r>
              <a:rPr lang="zh-CN" altLang="en-US" dirty="0"/>
              <a:t>种方法。</a:t>
            </a:r>
          </a:p>
          <a:p>
            <a:pPr marL="514350" indent="-514350">
              <a:buFont typeface="+mj-lt"/>
              <a:buAutoNum type="arabicPeriod" startAt="19"/>
            </a:pPr>
            <a:r>
              <a:rPr lang="zh-CN" altLang="en-US" dirty="0" smtClean="0"/>
              <a:t>请</a:t>
            </a:r>
            <a:r>
              <a:rPr lang="zh-CN" altLang="en-US" dirty="0"/>
              <a:t>简述</a:t>
            </a:r>
            <a:r>
              <a:rPr lang="en-US" altLang="zh-CN" dirty="0"/>
              <a:t>flush</a:t>
            </a:r>
            <a:r>
              <a:rPr lang="zh-CN" altLang="en-US" dirty="0"/>
              <a:t>的功能。</a:t>
            </a:r>
          </a:p>
          <a:p>
            <a:pPr marL="514350" indent="-514350">
              <a:buFont typeface="+mj-lt"/>
              <a:buAutoNum type="arabicPeriod" startAt="19"/>
            </a:pPr>
            <a:r>
              <a:rPr lang="zh-CN" altLang="en-US" dirty="0" smtClean="0"/>
              <a:t>请</a:t>
            </a:r>
            <a:r>
              <a:rPr lang="zh-CN" altLang="en-US" dirty="0"/>
              <a:t>简述输出重定向的方法。</a:t>
            </a:r>
          </a:p>
          <a:p>
            <a:pPr marL="514350" indent="-514350">
              <a:buFont typeface="+mj-lt"/>
              <a:buAutoNum type="arabicPeriod" startAt="19"/>
            </a:pPr>
            <a:r>
              <a:rPr lang="zh-CN" altLang="en-US" dirty="0" smtClean="0"/>
              <a:t>如何</a:t>
            </a:r>
            <a:r>
              <a:rPr lang="zh-CN" altLang="en-US" dirty="0"/>
              <a:t>输出整数的十进制、十六进制和八进制数值？</a:t>
            </a:r>
          </a:p>
          <a:p>
            <a:pPr marL="514350" indent="-514350">
              <a:buFont typeface="+mj-lt"/>
              <a:buAutoNum type="arabicPeriod" startAt="19"/>
            </a:pPr>
            <a:r>
              <a:rPr lang="zh-CN" altLang="en-US" dirty="0" smtClean="0"/>
              <a:t>请</a:t>
            </a:r>
            <a:r>
              <a:rPr lang="zh-CN" altLang="en-US" dirty="0"/>
              <a:t>编写程序输出</a:t>
            </a:r>
            <a:r>
              <a:rPr lang="en-US" altLang="zh-CN" dirty="0"/>
              <a:t>20</a:t>
            </a:r>
            <a:r>
              <a:rPr lang="zh-CN" altLang="en-US" dirty="0"/>
              <a:t>位的十进制正整数，要求在正整数的实际位数不够时在整数的左侧补足</a:t>
            </a:r>
            <a:r>
              <a:rPr lang="en-US" altLang="zh-CN" dirty="0"/>
              <a:t>0</a:t>
            </a:r>
            <a:r>
              <a:rPr lang="zh-CN" altLang="en-US" dirty="0"/>
              <a:t>。</a:t>
            </a:r>
          </a:p>
          <a:p>
            <a:pPr marL="514350" indent="-514350">
              <a:buFont typeface="+mj-lt"/>
              <a:buAutoNum type="arabicPeriod" startAt="19"/>
            </a:pPr>
            <a:r>
              <a:rPr lang="zh-CN" altLang="en-US" dirty="0" smtClean="0"/>
              <a:t>如何</a:t>
            </a:r>
            <a:r>
              <a:rPr lang="zh-CN" altLang="en-US" dirty="0"/>
              <a:t>控制浮点数输出的不同格式</a:t>
            </a:r>
            <a:r>
              <a:rPr lang="en-US" altLang="zh-CN" dirty="0"/>
              <a:t>?</a:t>
            </a:r>
          </a:p>
          <a:p>
            <a:pPr marL="514350" indent="-514350">
              <a:buFont typeface="+mj-lt"/>
              <a:buAutoNum type="arabicPeriod" startAt="19"/>
            </a:pPr>
            <a:r>
              <a:rPr lang="zh-CN" altLang="en-US" dirty="0" smtClean="0"/>
              <a:t>请</a:t>
            </a:r>
            <a:r>
              <a:rPr lang="zh-CN" altLang="en-US" dirty="0"/>
              <a:t>简述函数“</a:t>
            </a:r>
            <a:r>
              <a:rPr lang="en-US" altLang="zh-CN" dirty="0" err="1"/>
              <a:t>streamsize</a:t>
            </a:r>
            <a:r>
              <a:rPr lang="en-US" altLang="zh-CN" dirty="0"/>
              <a:t> </a:t>
            </a:r>
            <a:r>
              <a:rPr lang="en-US" altLang="zh-CN" dirty="0" err="1"/>
              <a:t>ios_base</a:t>
            </a:r>
            <a:r>
              <a:rPr lang="en-US" altLang="zh-CN" dirty="0"/>
              <a:t>::width() </a:t>
            </a:r>
            <a:r>
              <a:rPr lang="en-US" altLang="zh-CN" dirty="0" err="1"/>
              <a:t>const</a:t>
            </a:r>
            <a:r>
              <a:rPr lang="en-US" altLang="zh-CN" dirty="0"/>
              <a:t>”</a:t>
            </a:r>
            <a:r>
              <a:rPr lang="zh-CN" altLang="en-US" dirty="0"/>
              <a:t>的用法</a:t>
            </a:r>
            <a:r>
              <a:rPr lang="en-US" altLang="zh-CN" dirty="0"/>
              <a:t>? </a:t>
            </a:r>
            <a:r>
              <a:rPr lang="zh-CN" altLang="en-US" dirty="0"/>
              <a:t>并阐明其中的注意事项</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37402187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pPr marL="514350" indent="-514350">
              <a:buFont typeface="+mj-lt"/>
              <a:buAutoNum type="arabicPeriod" startAt="28"/>
            </a:pPr>
            <a:r>
              <a:rPr lang="zh-CN" altLang="en-US" dirty="0" smtClean="0"/>
              <a:t>如何</a:t>
            </a:r>
            <a:r>
              <a:rPr lang="zh-CN" altLang="en-US" dirty="0"/>
              <a:t>设置</a:t>
            </a:r>
            <a:r>
              <a:rPr lang="zh-CN" altLang="en-US" dirty="0" smtClean="0"/>
              <a:t>填充字符</a:t>
            </a:r>
            <a:r>
              <a:rPr lang="en-US" altLang="zh-CN" dirty="0" smtClean="0"/>
              <a:t>?</a:t>
            </a:r>
            <a:endParaRPr lang="zh-CN" altLang="en-US" dirty="0"/>
          </a:p>
          <a:p>
            <a:pPr marL="514350" indent="-514350">
              <a:buFont typeface="+mj-lt"/>
              <a:buAutoNum type="arabicPeriod" startAt="28"/>
            </a:pPr>
            <a:r>
              <a:rPr lang="zh-CN" altLang="en-US" dirty="0" smtClean="0"/>
              <a:t>请</a:t>
            </a:r>
            <a:r>
              <a:rPr lang="zh-CN" altLang="en-US" dirty="0"/>
              <a:t>列举对齐操纵符，并给出其功能示例。</a:t>
            </a:r>
          </a:p>
          <a:p>
            <a:pPr marL="514350" indent="-514350">
              <a:buFont typeface="+mj-lt"/>
              <a:buAutoNum type="arabicPeriod" startAt="28"/>
            </a:pPr>
            <a:r>
              <a:rPr lang="zh-CN" altLang="en-US" dirty="0" smtClean="0"/>
              <a:t>如何</a:t>
            </a:r>
            <a:r>
              <a:rPr lang="zh-CN" altLang="en-US" dirty="0"/>
              <a:t>控制浮点数输出的精度？</a:t>
            </a:r>
          </a:p>
          <a:p>
            <a:pPr marL="514350" indent="-514350">
              <a:buFont typeface="+mj-lt"/>
              <a:buAutoNum type="arabicPeriod" startAt="28"/>
            </a:pPr>
            <a:r>
              <a:rPr lang="zh-CN" altLang="en-US" dirty="0" smtClean="0"/>
              <a:t>在</a:t>
            </a:r>
            <a:r>
              <a:rPr lang="zh-CN" altLang="en-US" dirty="0"/>
              <a:t>本讲中介绍的文件流类有哪些</a:t>
            </a:r>
            <a:r>
              <a:rPr lang="en-US" altLang="zh-CN" dirty="0"/>
              <a:t>? </a:t>
            </a:r>
            <a:r>
              <a:rPr lang="zh-CN" altLang="en-US" dirty="0"/>
              <a:t>请分别简述它们的功能。</a:t>
            </a:r>
          </a:p>
          <a:p>
            <a:pPr marL="514350" indent="-514350">
              <a:buFont typeface="+mj-lt"/>
              <a:buAutoNum type="arabicPeriod" startAt="28"/>
            </a:pPr>
            <a:r>
              <a:rPr lang="zh-CN" altLang="en-US" dirty="0" smtClean="0"/>
              <a:t>文件</a:t>
            </a:r>
            <a:r>
              <a:rPr lang="zh-CN" altLang="en-US" dirty="0"/>
              <a:t>流操作的基本步骤是什么</a:t>
            </a:r>
            <a:r>
              <a:rPr lang="en-US" altLang="zh-CN" dirty="0"/>
              <a:t>?</a:t>
            </a:r>
          </a:p>
          <a:p>
            <a:pPr marL="514350" indent="-514350">
              <a:buFont typeface="+mj-lt"/>
              <a:buAutoNum type="arabicPeriod" startAt="28"/>
            </a:pPr>
            <a:r>
              <a:rPr lang="zh-CN" altLang="en-US" dirty="0" smtClean="0"/>
              <a:t>有</a:t>
            </a:r>
            <a:r>
              <a:rPr lang="zh-CN" altLang="en-US" dirty="0"/>
              <a:t>哪些打开文件的模式？它们的区别是什么？</a:t>
            </a:r>
          </a:p>
          <a:p>
            <a:pPr marL="514350" indent="-514350">
              <a:buFont typeface="+mj-lt"/>
              <a:buAutoNum type="arabicPeriod" startAt="28"/>
            </a:pPr>
            <a:r>
              <a:rPr lang="zh-CN" altLang="en-US" dirty="0" smtClean="0"/>
              <a:t>请</a:t>
            </a:r>
            <a:r>
              <a:rPr lang="zh-CN" altLang="en-US" dirty="0"/>
              <a:t>编写代码实现向文件</a:t>
            </a:r>
            <a:r>
              <a:rPr lang="en-US" altLang="zh-CN" dirty="0"/>
              <a:t>"out.txt"</a:t>
            </a:r>
            <a:r>
              <a:rPr lang="zh-CN" altLang="en-US" dirty="0"/>
              <a:t>的第</a:t>
            </a:r>
            <a:r>
              <a:rPr lang="en-US" altLang="zh-CN" dirty="0"/>
              <a:t>1024</a:t>
            </a:r>
            <a:r>
              <a:rPr lang="zh-CN" altLang="en-US" dirty="0"/>
              <a:t>个字符后插入字符</a:t>
            </a:r>
            <a:r>
              <a:rPr lang="en-US" altLang="zh-CN" dirty="0"/>
              <a:t>'A'</a:t>
            </a:r>
            <a:r>
              <a:rPr lang="zh-CN" altLang="en-US" dirty="0"/>
              <a:t>；然后，继续向文件末尾添加字符</a:t>
            </a:r>
            <a:r>
              <a:rPr lang="en-US" altLang="zh-CN" dirty="0"/>
              <a:t>'Z'</a:t>
            </a:r>
            <a:r>
              <a:rPr lang="zh-CN" altLang="en-US" dirty="0"/>
              <a:t>。</a:t>
            </a:r>
          </a:p>
          <a:p>
            <a:pPr marL="514350" indent="-514350">
              <a:buFont typeface="+mj-lt"/>
              <a:buAutoNum type="arabicPeriod" startAt="28"/>
            </a:pPr>
            <a:r>
              <a:rPr lang="zh-CN" altLang="en-US" dirty="0" smtClean="0"/>
              <a:t>如何</a:t>
            </a:r>
            <a:r>
              <a:rPr lang="zh-CN" altLang="en-US" dirty="0"/>
              <a:t>关闭文件</a:t>
            </a:r>
            <a:r>
              <a:rPr lang="en-US" altLang="zh-CN" dirty="0"/>
              <a:t>?</a:t>
            </a:r>
          </a:p>
          <a:p>
            <a:pPr marL="514350" indent="-514350">
              <a:buFont typeface="+mj-lt"/>
              <a:buAutoNum type="arabicPeriod" startAt="28"/>
            </a:pPr>
            <a:r>
              <a:rPr lang="zh-CN" altLang="en-US" dirty="0" smtClean="0"/>
              <a:t>如何</a:t>
            </a:r>
            <a:r>
              <a:rPr lang="zh-CN" altLang="en-US" dirty="0"/>
              <a:t>判断流操作是否成功</a:t>
            </a:r>
            <a:r>
              <a:rPr lang="en-US" altLang="zh-CN" dirty="0"/>
              <a:t>?</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7904492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77500" lnSpcReduction="20000"/>
          </a:bodyPr>
          <a:lstStyle/>
          <a:p>
            <a:pPr marL="514350" indent="-514350">
              <a:buFont typeface="+mj-lt"/>
              <a:buAutoNum type="arabicPeriod" startAt="37"/>
            </a:pPr>
            <a:r>
              <a:rPr lang="zh-CN" altLang="en-US" dirty="0" smtClean="0"/>
              <a:t>请</a:t>
            </a:r>
            <a:r>
              <a:rPr lang="zh-CN" altLang="en-US" dirty="0"/>
              <a:t>给出一种标准输入错误处理的方案，并给出相应的例程。</a:t>
            </a:r>
          </a:p>
          <a:p>
            <a:pPr marL="514350" indent="-514350">
              <a:buFont typeface="+mj-lt"/>
              <a:buAutoNum type="arabicPeriod" startAt="37"/>
            </a:pPr>
            <a:r>
              <a:rPr lang="zh-CN" altLang="en-US" dirty="0" smtClean="0"/>
              <a:t>在</a:t>
            </a:r>
            <a:r>
              <a:rPr lang="zh-CN" altLang="en-US" dirty="0"/>
              <a:t>标准输入中函数</a:t>
            </a:r>
            <a:r>
              <a:rPr lang="en-US" altLang="zh-CN" dirty="0"/>
              <a:t>clear</a:t>
            </a:r>
            <a:r>
              <a:rPr lang="zh-CN" altLang="en-US" dirty="0"/>
              <a:t>和</a:t>
            </a:r>
            <a:r>
              <a:rPr lang="en-US" altLang="zh-CN" dirty="0"/>
              <a:t>ignore</a:t>
            </a:r>
            <a:r>
              <a:rPr lang="zh-CN" altLang="en-US" dirty="0"/>
              <a:t>的作用分别是什么</a:t>
            </a:r>
            <a:r>
              <a:rPr lang="en-US" altLang="zh-CN" dirty="0"/>
              <a:t>?</a:t>
            </a:r>
          </a:p>
          <a:p>
            <a:pPr marL="514350" indent="-514350">
              <a:buFont typeface="+mj-lt"/>
              <a:buAutoNum type="arabicPeriod" startAt="37"/>
            </a:pPr>
            <a:r>
              <a:rPr lang="zh-CN" altLang="en-US" dirty="0" smtClean="0"/>
              <a:t>在</a:t>
            </a:r>
            <a:r>
              <a:rPr lang="zh-CN" altLang="en-US" dirty="0"/>
              <a:t>标准输出中函数</a:t>
            </a:r>
            <a:r>
              <a:rPr lang="en-US" altLang="zh-CN" dirty="0"/>
              <a:t>flush</a:t>
            </a:r>
            <a:r>
              <a:rPr lang="zh-CN" altLang="en-US" dirty="0"/>
              <a:t>、</a:t>
            </a:r>
            <a:r>
              <a:rPr lang="en-US" altLang="zh-CN" dirty="0"/>
              <a:t>precision</a:t>
            </a:r>
            <a:r>
              <a:rPr lang="zh-CN" altLang="en-US" dirty="0"/>
              <a:t>、</a:t>
            </a:r>
            <a:r>
              <a:rPr lang="en-US" altLang="zh-CN" dirty="0"/>
              <a:t>width</a:t>
            </a:r>
            <a:r>
              <a:rPr lang="zh-CN" altLang="en-US" dirty="0"/>
              <a:t>、</a:t>
            </a:r>
            <a:r>
              <a:rPr lang="en-US" altLang="zh-CN" dirty="0"/>
              <a:t>fill</a:t>
            </a:r>
            <a:r>
              <a:rPr lang="zh-CN" altLang="en-US" dirty="0"/>
              <a:t>的作用分别是什么</a:t>
            </a:r>
            <a:r>
              <a:rPr lang="en-US" altLang="zh-CN" dirty="0"/>
              <a:t>?</a:t>
            </a:r>
          </a:p>
          <a:p>
            <a:pPr marL="514350" indent="-514350">
              <a:buFont typeface="+mj-lt"/>
              <a:buAutoNum type="arabicPeriod" startAt="37"/>
            </a:pPr>
            <a:r>
              <a:rPr lang="zh-CN" altLang="en-US" dirty="0" smtClean="0"/>
              <a:t>在</a:t>
            </a:r>
            <a:r>
              <a:rPr lang="zh-CN" altLang="en-US" dirty="0"/>
              <a:t>标准输出中操纵符</a:t>
            </a:r>
            <a:r>
              <a:rPr lang="en-US" altLang="zh-CN" dirty="0"/>
              <a:t>internal</a:t>
            </a:r>
            <a:r>
              <a:rPr lang="zh-CN" altLang="en-US" dirty="0"/>
              <a:t>、</a:t>
            </a:r>
            <a:r>
              <a:rPr lang="en-US" altLang="zh-CN" dirty="0"/>
              <a:t>left</a:t>
            </a:r>
            <a:r>
              <a:rPr lang="zh-CN" altLang="en-US" dirty="0"/>
              <a:t>、</a:t>
            </a:r>
            <a:r>
              <a:rPr lang="en-US" altLang="zh-CN" dirty="0"/>
              <a:t>right</a:t>
            </a:r>
            <a:r>
              <a:rPr lang="zh-CN" altLang="en-US" dirty="0"/>
              <a:t>的作用分别是什么</a:t>
            </a:r>
            <a:r>
              <a:rPr lang="en-US" altLang="zh-CN" dirty="0"/>
              <a:t>?</a:t>
            </a:r>
          </a:p>
          <a:p>
            <a:pPr marL="514350" indent="-514350">
              <a:buFont typeface="+mj-lt"/>
              <a:buAutoNum type="arabicPeriod" startAt="37"/>
            </a:pPr>
            <a:r>
              <a:rPr lang="zh-CN" altLang="en-US" dirty="0" smtClean="0"/>
              <a:t>在</a:t>
            </a:r>
            <a:r>
              <a:rPr lang="zh-CN" altLang="en-US" dirty="0"/>
              <a:t>标准输出中哪些操纵符用来控制整数的不同进制输出</a:t>
            </a:r>
            <a:r>
              <a:rPr lang="en-US" altLang="zh-CN" dirty="0"/>
              <a:t>?</a:t>
            </a:r>
          </a:p>
          <a:p>
            <a:pPr marL="514350" indent="-514350">
              <a:buFont typeface="+mj-lt"/>
              <a:buAutoNum type="arabicPeriod" startAt="37"/>
            </a:pPr>
            <a:r>
              <a:rPr lang="zh-CN" altLang="en-US" dirty="0" smtClean="0"/>
              <a:t>在</a:t>
            </a:r>
            <a:r>
              <a:rPr lang="zh-CN" altLang="en-US" dirty="0"/>
              <a:t>标准输出中哪些操纵符和函数用来控制浮点数采用的小数形式还是科学记数法输出</a:t>
            </a:r>
            <a:r>
              <a:rPr lang="en-US" altLang="zh-CN" dirty="0"/>
              <a:t>?</a:t>
            </a:r>
          </a:p>
          <a:p>
            <a:pPr marL="514350" indent="-514350">
              <a:buFont typeface="+mj-lt"/>
              <a:buAutoNum type="arabicPeriod" startAt="37"/>
            </a:pPr>
            <a:r>
              <a:rPr lang="zh-CN" altLang="en-US" dirty="0" smtClean="0"/>
              <a:t>比较</a:t>
            </a:r>
            <a:r>
              <a:rPr lang="zh-CN" altLang="en-US" dirty="0"/>
              <a:t>移动输入流的位置与移动输出流的位置这两者之间的区别。</a:t>
            </a:r>
          </a:p>
          <a:p>
            <a:pPr marL="514350" indent="-514350">
              <a:buFont typeface="+mj-lt"/>
              <a:buAutoNum type="arabicPeriod" startAt="37"/>
            </a:pPr>
            <a:r>
              <a:rPr lang="zh-CN" altLang="en-US" dirty="0" smtClean="0"/>
              <a:t>有</a:t>
            </a:r>
            <a:r>
              <a:rPr lang="zh-CN" altLang="en-US" dirty="0"/>
              <a:t>哪些移动流的位置的方法</a:t>
            </a:r>
            <a:r>
              <a:rPr lang="en-US" altLang="zh-CN" dirty="0"/>
              <a:t>?</a:t>
            </a:r>
          </a:p>
          <a:p>
            <a:pPr marL="514350" indent="-514350">
              <a:buFont typeface="+mj-lt"/>
              <a:buAutoNum type="arabicPeriod" startAt="37"/>
            </a:pPr>
            <a:r>
              <a:rPr lang="zh-CN" altLang="en-US" dirty="0" smtClean="0"/>
              <a:t>如何</a:t>
            </a:r>
            <a:r>
              <a:rPr lang="zh-CN" altLang="en-US" dirty="0"/>
              <a:t>获取输入流的当前位置和输出流的当前位置</a:t>
            </a:r>
            <a:r>
              <a:rPr lang="en-US" altLang="zh-CN" dirty="0"/>
              <a:t>? </a:t>
            </a:r>
            <a:r>
              <a:rPr lang="zh-CN" altLang="en-US" dirty="0"/>
              <a:t>请简述这两者之间的区别。</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83083311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startAt="46"/>
            </a:pPr>
            <a:r>
              <a:rPr lang="zh-CN" altLang="en-US" dirty="0" smtClean="0"/>
              <a:t>请</a:t>
            </a:r>
            <a:r>
              <a:rPr lang="zh-CN" altLang="en-US" dirty="0"/>
              <a:t>总结通过</a:t>
            </a:r>
            <a:r>
              <a:rPr lang="en-US" altLang="zh-CN" dirty="0" err="1"/>
              <a:t>cin</a:t>
            </a:r>
            <a:r>
              <a:rPr lang="zh-CN" altLang="en-US" dirty="0"/>
              <a:t>接受输入有哪些注意事项，并思考相应的编程代码解决方案。</a:t>
            </a:r>
          </a:p>
          <a:p>
            <a:pPr marL="514350" indent="-514350">
              <a:buFont typeface="+mj-lt"/>
              <a:buAutoNum type="arabicPeriod" startAt="46"/>
            </a:pPr>
            <a:r>
              <a:rPr lang="zh-CN" altLang="en-US" dirty="0" smtClean="0"/>
              <a:t>请</a:t>
            </a:r>
            <a:r>
              <a:rPr lang="zh-CN" altLang="en-US" dirty="0"/>
              <a:t>总结流创建实例对象、打开文件以及读写操作的注事事项，并形成错误处理的统一解决方案。</a:t>
            </a:r>
          </a:p>
          <a:p>
            <a:pPr marL="514350" indent="-514350">
              <a:buFont typeface="+mj-lt"/>
              <a:buAutoNum type="arabicPeriod" startAt="46"/>
            </a:pPr>
            <a:r>
              <a:rPr lang="zh-CN" altLang="en-US" dirty="0" smtClean="0"/>
              <a:t>请</a:t>
            </a:r>
            <a:r>
              <a:rPr lang="zh-CN" altLang="en-US" dirty="0"/>
              <a:t>在不同品牌的计算机以及不同的操作系统运行流创建实例对象、打开文件以及读写操作的程序，比较它们的不同效果，并写下总结报告。</a:t>
            </a: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0519557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流的基本概念</a:t>
            </a:r>
          </a:p>
          <a:p>
            <a:r>
              <a:rPr lang="zh-CN" altLang="en-US" dirty="0"/>
              <a:t>流类和流对象</a:t>
            </a:r>
          </a:p>
          <a:p>
            <a:r>
              <a:rPr lang="zh-CN" altLang="en-US" dirty="0"/>
              <a:t>标准输入输出流</a:t>
            </a:r>
          </a:p>
          <a:p>
            <a:r>
              <a:rPr lang="zh-CN" altLang="en-US" dirty="0"/>
              <a:t>格式控制</a:t>
            </a:r>
          </a:p>
          <a:p>
            <a:r>
              <a:rPr lang="zh-CN" altLang="en-US" dirty="0"/>
              <a:t>文件输入输出流</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6934"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4869245"/>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948817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8"/>
          <p:cNvSpPr txBox="1"/>
          <p:nvPr/>
        </p:nvSpPr>
        <p:spPr>
          <a:xfrm>
            <a:off x="2919224" y="3256199"/>
            <a:ext cx="700276" cy="369332"/>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smtClean="0"/>
              <a:t>To</a:t>
            </a:r>
            <a:r>
              <a:rPr lang="zh-CN" altLang="en-US" dirty="0" smtClean="0"/>
              <a:t> </a:t>
            </a:r>
            <a:r>
              <a:rPr lang="en-US" altLang="zh-CN" dirty="0" smtClean="0"/>
              <a:t>be</a:t>
            </a:r>
            <a:r>
              <a:rPr lang="zh-CN" altLang="en-US" dirty="0" smtClean="0"/>
              <a:t> </a:t>
            </a:r>
            <a:endParaRPr lang="en-US" dirty="0"/>
          </a:p>
        </p:txBody>
      </p:sp>
      <p:sp>
        <p:nvSpPr>
          <p:cNvPr id="2" name="标题 1"/>
          <p:cNvSpPr>
            <a:spLocks noGrp="1"/>
          </p:cNvSpPr>
          <p:nvPr>
            <p:ph type="title"/>
          </p:nvPr>
        </p:nvSpPr>
        <p:spPr/>
        <p:txBody>
          <a:bodyPr/>
          <a:lstStyle/>
          <a:p>
            <a:r>
              <a:rPr lang="zh-CN" altLang="en-US" dirty="0"/>
              <a:t>流操作示意图</a:t>
            </a:r>
          </a:p>
        </p:txBody>
      </p:sp>
      <p:sp>
        <p:nvSpPr>
          <p:cNvPr id="3" name="内容占位符 2"/>
          <p:cNvSpPr>
            <a:spLocks noGrp="1"/>
          </p:cNvSpPr>
          <p:nvPr>
            <p:ph idx="1"/>
          </p:nvPr>
        </p:nvSpPr>
        <p:spPr>
          <a:xfrm>
            <a:off x="493034" y="2873529"/>
            <a:ext cx="2415680" cy="1118607"/>
          </a:xfrm>
          <a:solidFill>
            <a:srgbClr val="FFFF00"/>
          </a:solidFill>
          <a:ln w="15875">
            <a:solidFill>
              <a:srgbClr val="FF0000"/>
            </a:solidFill>
          </a:ln>
        </p:spPr>
        <p:txBody>
          <a:bodyPr/>
          <a:lstStyle/>
          <a:p>
            <a:r>
              <a:rPr lang="zh-CN" altLang="en-US" dirty="0"/>
              <a:t>流对象</a:t>
            </a:r>
          </a:p>
          <a:p>
            <a:pPr lvl="1"/>
            <a:r>
              <a:rPr lang="zh-CN" altLang="en-US" dirty="0" smtClean="0"/>
              <a:t>读写等</a:t>
            </a:r>
            <a:r>
              <a:rPr lang="zh-CN" altLang="en-US" dirty="0"/>
              <a:t>操作</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Freeform 13"/>
          <p:cNvSpPr/>
          <p:nvPr/>
        </p:nvSpPr>
        <p:spPr>
          <a:xfrm>
            <a:off x="3619500" y="2663322"/>
            <a:ext cx="2819036" cy="588018"/>
          </a:xfrm>
          <a:custGeom>
            <a:avLst/>
            <a:gdLst>
              <a:gd name="connsiteX0" fmla="*/ 2806262 w 2806262"/>
              <a:gd name="connsiteY0" fmla="*/ 0 h 693683"/>
              <a:gd name="connsiteX1" fmla="*/ 1303283 w 2806262"/>
              <a:gd name="connsiteY1" fmla="*/ 189186 h 693683"/>
              <a:gd name="connsiteX2" fmla="*/ 0 w 2806262"/>
              <a:gd name="connsiteY2" fmla="*/ 693683 h 693683"/>
            </a:gdLst>
            <a:ahLst/>
            <a:cxnLst>
              <a:cxn ang="0">
                <a:pos x="connsiteX0" y="connsiteY0"/>
              </a:cxn>
              <a:cxn ang="0">
                <a:pos x="connsiteX1" y="connsiteY1"/>
              </a:cxn>
              <a:cxn ang="0">
                <a:pos x="connsiteX2" y="connsiteY2"/>
              </a:cxn>
            </a:cxnLst>
            <a:rect l="l" t="t" r="r" b="b"/>
            <a:pathLst>
              <a:path w="2806262" h="693683">
                <a:moveTo>
                  <a:pt x="2806262" y="0"/>
                </a:moveTo>
                <a:cubicBezTo>
                  <a:pt x="2288627" y="36786"/>
                  <a:pt x="1770993" y="73572"/>
                  <a:pt x="1303283" y="189186"/>
                </a:cubicBezTo>
                <a:cubicBezTo>
                  <a:pt x="835573" y="304800"/>
                  <a:pt x="0" y="693683"/>
                  <a:pt x="0" y="6936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Freeform 14"/>
          <p:cNvSpPr/>
          <p:nvPr/>
        </p:nvSpPr>
        <p:spPr>
          <a:xfrm>
            <a:off x="3619500" y="2873528"/>
            <a:ext cx="2819036" cy="752322"/>
          </a:xfrm>
          <a:custGeom>
            <a:avLst/>
            <a:gdLst>
              <a:gd name="connsiteX0" fmla="*/ 2816772 w 2816772"/>
              <a:gd name="connsiteY0" fmla="*/ 0 h 693683"/>
              <a:gd name="connsiteX1" fmla="*/ 1408386 w 2816772"/>
              <a:gd name="connsiteY1" fmla="*/ 210207 h 693683"/>
              <a:gd name="connsiteX2" fmla="*/ 0 w 2816772"/>
              <a:gd name="connsiteY2" fmla="*/ 693683 h 693683"/>
            </a:gdLst>
            <a:ahLst/>
            <a:cxnLst>
              <a:cxn ang="0">
                <a:pos x="connsiteX0" y="connsiteY0"/>
              </a:cxn>
              <a:cxn ang="0">
                <a:pos x="connsiteX1" y="connsiteY1"/>
              </a:cxn>
              <a:cxn ang="0">
                <a:pos x="connsiteX2" y="connsiteY2"/>
              </a:cxn>
            </a:cxnLst>
            <a:rect l="l" t="t" r="r" b="b"/>
            <a:pathLst>
              <a:path w="2816772" h="693683">
                <a:moveTo>
                  <a:pt x="2816772" y="0"/>
                </a:moveTo>
                <a:cubicBezTo>
                  <a:pt x="2347310" y="47296"/>
                  <a:pt x="1877848" y="94593"/>
                  <a:pt x="1408386" y="210207"/>
                </a:cubicBezTo>
                <a:cubicBezTo>
                  <a:pt x="938924" y="325821"/>
                  <a:pt x="0" y="693683"/>
                  <a:pt x="0" y="6936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TextBox 15"/>
          <p:cNvSpPr txBox="1"/>
          <p:nvPr/>
        </p:nvSpPr>
        <p:spPr>
          <a:xfrm>
            <a:off x="4551567" y="2494479"/>
            <a:ext cx="452437" cy="369332"/>
          </a:xfrm>
          <a:prstGeom prst="rect">
            <a:avLst/>
          </a:prstGeom>
          <a:noFill/>
        </p:spPr>
        <p:txBody>
          <a:bodyPr wrap="square" rtlCol="0">
            <a:spAutoFit/>
          </a:bodyPr>
          <a:lstStyle/>
          <a:p>
            <a:r>
              <a:rPr lang="zh-CN" altLang="en-US" b="1" dirty="0" smtClean="0"/>
              <a:t>流</a:t>
            </a:r>
            <a:endParaRPr lang="en-US" b="1" dirty="0"/>
          </a:p>
        </p:txBody>
      </p:sp>
      <p:sp>
        <p:nvSpPr>
          <p:cNvPr id="12" name="TextBox 16"/>
          <p:cNvSpPr txBox="1"/>
          <p:nvPr/>
        </p:nvSpPr>
        <p:spPr>
          <a:xfrm>
            <a:off x="3968173" y="3091348"/>
            <a:ext cx="310425" cy="369332"/>
          </a:xfrm>
          <a:prstGeom prst="rect">
            <a:avLst/>
          </a:prstGeom>
          <a:noFill/>
        </p:spPr>
        <p:txBody>
          <a:bodyPr wrap="square" rtlCol="0">
            <a:spAutoFit/>
          </a:bodyPr>
          <a:lstStyle/>
          <a:p>
            <a:r>
              <a:rPr lang="en-US" altLang="zh-CN" b="1" dirty="0" smtClean="0"/>
              <a:t>T</a:t>
            </a:r>
            <a:endParaRPr lang="en-US" b="1" dirty="0"/>
          </a:p>
        </p:txBody>
      </p:sp>
      <p:sp>
        <p:nvSpPr>
          <p:cNvPr id="13" name="TextBox 17"/>
          <p:cNvSpPr txBox="1"/>
          <p:nvPr/>
        </p:nvSpPr>
        <p:spPr>
          <a:xfrm>
            <a:off x="4142999" y="2992177"/>
            <a:ext cx="310425" cy="369332"/>
          </a:xfrm>
          <a:prstGeom prst="rect">
            <a:avLst/>
          </a:prstGeom>
          <a:noFill/>
        </p:spPr>
        <p:txBody>
          <a:bodyPr wrap="square" rtlCol="0">
            <a:spAutoFit/>
          </a:bodyPr>
          <a:lstStyle/>
          <a:p>
            <a:r>
              <a:rPr lang="en-US" altLang="zh-CN" b="1" dirty="0"/>
              <a:t>o</a:t>
            </a:r>
            <a:endParaRPr lang="en-US" b="1" dirty="0"/>
          </a:p>
        </p:txBody>
      </p:sp>
      <p:sp>
        <p:nvSpPr>
          <p:cNvPr id="14" name="TextBox 18"/>
          <p:cNvSpPr txBox="1"/>
          <p:nvPr/>
        </p:nvSpPr>
        <p:spPr>
          <a:xfrm>
            <a:off x="4370565" y="2926195"/>
            <a:ext cx="310425" cy="369332"/>
          </a:xfrm>
          <a:prstGeom prst="rect">
            <a:avLst/>
          </a:prstGeom>
          <a:noFill/>
        </p:spPr>
        <p:txBody>
          <a:bodyPr wrap="square" rtlCol="0">
            <a:spAutoFit/>
          </a:bodyPr>
          <a:lstStyle/>
          <a:p>
            <a:r>
              <a:rPr lang="en-US" altLang="zh-CN" b="1" dirty="0" smtClean="0"/>
              <a:t>b</a:t>
            </a:r>
            <a:endParaRPr lang="en-US" b="1" dirty="0"/>
          </a:p>
        </p:txBody>
      </p:sp>
      <p:sp>
        <p:nvSpPr>
          <p:cNvPr id="15" name="TextBox 19"/>
          <p:cNvSpPr txBox="1"/>
          <p:nvPr/>
        </p:nvSpPr>
        <p:spPr>
          <a:xfrm>
            <a:off x="4545391" y="2854844"/>
            <a:ext cx="310425" cy="369332"/>
          </a:xfrm>
          <a:prstGeom prst="rect">
            <a:avLst/>
          </a:prstGeom>
          <a:noFill/>
        </p:spPr>
        <p:txBody>
          <a:bodyPr wrap="square" rtlCol="0">
            <a:spAutoFit/>
          </a:bodyPr>
          <a:lstStyle/>
          <a:p>
            <a:r>
              <a:rPr lang="en-US" altLang="zh-CN" b="1" dirty="0"/>
              <a:t>e</a:t>
            </a:r>
            <a:endParaRPr lang="en-US" b="1" dirty="0"/>
          </a:p>
        </p:txBody>
      </p:sp>
      <p:sp>
        <p:nvSpPr>
          <p:cNvPr id="16" name="TextBox 20"/>
          <p:cNvSpPr txBox="1"/>
          <p:nvPr/>
        </p:nvSpPr>
        <p:spPr>
          <a:xfrm>
            <a:off x="4751996" y="2807511"/>
            <a:ext cx="310425" cy="369332"/>
          </a:xfrm>
          <a:prstGeom prst="rect">
            <a:avLst/>
          </a:prstGeom>
          <a:noFill/>
        </p:spPr>
        <p:txBody>
          <a:bodyPr wrap="square" rtlCol="0">
            <a:spAutoFit/>
          </a:bodyPr>
          <a:lstStyle/>
          <a:p>
            <a:r>
              <a:rPr lang="en-US" altLang="zh-CN" b="1" dirty="0"/>
              <a:t>o</a:t>
            </a:r>
            <a:endParaRPr lang="en-US" b="1" dirty="0"/>
          </a:p>
        </p:txBody>
      </p:sp>
      <p:sp>
        <p:nvSpPr>
          <p:cNvPr id="17" name="TextBox 21"/>
          <p:cNvSpPr txBox="1"/>
          <p:nvPr/>
        </p:nvSpPr>
        <p:spPr>
          <a:xfrm>
            <a:off x="5002158" y="2744942"/>
            <a:ext cx="310425" cy="646331"/>
          </a:xfrm>
          <a:prstGeom prst="rect">
            <a:avLst/>
          </a:prstGeom>
          <a:noFill/>
        </p:spPr>
        <p:txBody>
          <a:bodyPr wrap="square" rtlCol="0">
            <a:spAutoFit/>
          </a:bodyPr>
          <a:lstStyle/>
          <a:p>
            <a:r>
              <a:rPr lang="en-US" altLang="zh-CN" b="1" dirty="0"/>
              <a:t>r</a:t>
            </a:r>
            <a:endParaRPr lang="zh-CN" altLang="en-US" b="1" dirty="0" smtClean="0"/>
          </a:p>
          <a:p>
            <a:endParaRPr lang="en-US" b="1" dirty="0"/>
          </a:p>
        </p:txBody>
      </p:sp>
      <p:sp>
        <p:nvSpPr>
          <p:cNvPr id="18" name="TextBox 7"/>
          <p:cNvSpPr txBox="1"/>
          <p:nvPr/>
        </p:nvSpPr>
        <p:spPr>
          <a:xfrm>
            <a:off x="6406513" y="2430621"/>
            <a:ext cx="2081048" cy="646331"/>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smtClean="0"/>
              <a:t>To</a:t>
            </a:r>
            <a:r>
              <a:rPr lang="zh-CN" altLang="en-US" dirty="0" smtClean="0"/>
              <a:t> </a:t>
            </a:r>
            <a:r>
              <a:rPr lang="en-US" altLang="zh-CN" dirty="0" smtClean="0"/>
              <a:t>be</a:t>
            </a:r>
            <a:r>
              <a:rPr lang="zh-CN" altLang="en-US" dirty="0" smtClean="0"/>
              <a:t> </a:t>
            </a:r>
            <a:r>
              <a:rPr lang="en-US" altLang="zh-CN" dirty="0" smtClean="0"/>
              <a:t>or</a:t>
            </a:r>
            <a:r>
              <a:rPr lang="zh-CN" altLang="en-US" dirty="0" smtClean="0"/>
              <a:t> </a:t>
            </a:r>
            <a:r>
              <a:rPr lang="en-US" altLang="zh-CN" dirty="0" smtClean="0"/>
              <a:t>not</a:t>
            </a:r>
            <a:r>
              <a:rPr lang="zh-CN" altLang="en-US" dirty="0" smtClean="0"/>
              <a:t> </a:t>
            </a:r>
            <a:r>
              <a:rPr lang="en-US" altLang="zh-CN" dirty="0" smtClean="0"/>
              <a:t>to</a:t>
            </a:r>
            <a:r>
              <a:rPr lang="zh-CN" altLang="en-US" dirty="0" smtClean="0"/>
              <a:t> </a:t>
            </a:r>
            <a:r>
              <a:rPr lang="en-US" altLang="zh-CN" dirty="0" smtClean="0"/>
              <a:t>be,</a:t>
            </a:r>
            <a:r>
              <a:rPr lang="zh-CN" altLang="en-US" dirty="0" smtClean="0"/>
              <a:t> </a:t>
            </a:r>
            <a:r>
              <a:rPr lang="en-US" altLang="zh-CN" dirty="0" smtClean="0"/>
              <a:t>That</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altLang="zh-CN" dirty="0" smtClean="0"/>
              <a:t>question</a:t>
            </a:r>
            <a:endParaRPr lang="en-US" dirty="0"/>
          </a:p>
        </p:txBody>
      </p:sp>
      <p:sp>
        <p:nvSpPr>
          <p:cNvPr id="19" name="内容占位符 2"/>
          <p:cNvSpPr txBox="1">
            <a:spLocks/>
          </p:cNvSpPr>
          <p:nvPr/>
        </p:nvSpPr>
        <p:spPr>
          <a:xfrm>
            <a:off x="6468507" y="3220368"/>
            <a:ext cx="2352107" cy="2098763"/>
          </a:xfrm>
          <a:prstGeom prst="rect">
            <a:avLst/>
          </a:prstGeom>
          <a:noFill/>
          <a:ln w="15875">
            <a:noFill/>
          </a:ln>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t>在设备中的数据</a:t>
            </a:r>
            <a:endParaRPr lang="zh-CN" altLang="en-US" sz="2000" dirty="0"/>
          </a:p>
          <a:p>
            <a:pPr lvl="1"/>
            <a:r>
              <a:rPr lang="zh-CN" altLang="en-US" sz="2000" dirty="0" smtClean="0"/>
              <a:t>文件</a:t>
            </a:r>
            <a:endParaRPr lang="en-US" altLang="zh-CN" sz="2000" dirty="0" smtClean="0"/>
          </a:p>
          <a:p>
            <a:pPr lvl="1"/>
            <a:r>
              <a:rPr lang="zh-CN" altLang="en-US" sz="2000" dirty="0" smtClean="0"/>
              <a:t>输入输出设备</a:t>
            </a:r>
            <a:endParaRPr lang="en-US" altLang="zh-CN" sz="2000" dirty="0" smtClean="0"/>
          </a:p>
          <a:p>
            <a:pPr lvl="1"/>
            <a:r>
              <a:rPr lang="zh-CN" altLang="en-US" sz="2000" dirty="0" smtClean="0"/>
              <a:t>网络设备</a:t>
            </a:r>
            <a:endParaRPr lang="en-US" altLang="zh-CN" sz="2000" dirty="0" smtClean="0"/>
          </a:p>
          <a:p>
            <a:pPr lvl="1"/>
            <a:r>
              <a:rPr lang="zh-CN" altLang="en-US" sz="2000" dirty="0" smtClean="0"/>
              <a:t>其他设备</a:t>
            </a:r>
            <a:endParaRPr lang="zh-CN" altLang="en-US" sz="2000" dirty="0"/>
          </a:p>
        </p:txBody>
      </p:sp>
      <p:sp>
        <p:nvSpPr>
          <p:cNvPr id="20" name="Freeform 14"/>
          <p:cNvSpPr/>
          <p:nvPr/>
        </p:nvSpPr>
        <p:spPr>
          <a:xfrm>
            <a:off x="5089699" y="3009536"/>
            <a:ext cx="1202080" cy="207574"/>
          </a:xfrm>
          <a:custGeom>
            <a:avLst/>
            <a:gdLst>
              <a:gd name="connsiteX0" fmla="*/ 2816772 w 2816772"/>
              <a:gd name="connsiteY0" fmla="*/ 0 h 693683"/>
              <a:gd name="connsiteX1" fmla="*/ 1408386 w 2816772"/>
              <a:gd name="connsiteY1" fmla="*/ 210207 h 693683"/>
              <a:gd name="connsiteX2" fmla="*/ 0 w 2816772"/>
              <a:gd name="connsiteY2" fmla="*/ 693683 h 693683"/>
            </a:gdLst>
            <a:ahLst/>
            <a:cxnLst>
              <a:cxn ang="0">
                <a:pos x="connsiteX0" y="connsiteY0"/>
              </a:cxn>
              <a:cxn ang="0">
                <a:pos x="connsiteX1" y="connsiteY1"/>
              </a:cxn>
              <a:cxn ang="0">
                <a:pos x="connsiteX2" y="connsiteY2"/>
              </a:cxn>
            </a:cxnLst>
            <a:rect l="l" t="t" r="r" b="b"/>
            <a:pathLst>
              <a:path w="2816772" h="693683">
                <a:moveTo>
                  <a:pt x="2816772" y="0"/>
                </a:moveTo>
                <a:cubicBezTo>
                  <a:pt x="2347310" y="47296"/>
                  <a:pt x="1877848" y="94593"/>
                  <a:pt x="1408386" y="210207"/>
                </a:cubicBezTo>
                <a:cubicBezTo>
                  <a:pt x="938924" y="325821"/>
                  <a:pt x="0" y="693683"/>
                  <a:pt x="0" y="693683"/>
                </a:cubicBezTo>
              </a:path>
            </a:pathLst>
          </a:custGeom>
          <a:noFill/>
          <a:ln w="2540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1" name="TextBox 15"/>
          <p:cNvSpPr txBox="1"/>
          <p:nvPr/>
        </p:nvSpPr>
        <p:spPr>
          <a:xfrm>
            <a:off x="5611155" y="3152141"/>
            <a:ext cx="452437" cy="369332"/>
          </a:xfrm>
          <a:prstGeom prst="rect">
            <a:avLst/>
          </a:prstGeom>
          <a:noFill/>
        </p:spPr>
        <p:txBody>
          <a:bodyPr wrap="square" rtlCol="0">
            <a:spAutoFit/>
          </a:bodyPr>
          <a:lstStyle/>
          <a:p>
            <a:r>
              <a:rPr lang="zh-CN" altLang="en-US" b="1" dirty="0" smtClean="0">
                <a:solidFill>
                  <a:srgbClr val="FF0000"/>
                </a:solidFill>
              </a:rPr>
              <a:t>写</a:t>
            </a:r>
            <a:endParaRPr lang="en-US" b="1" dirty="0">
              <a:solidFill>
                <a:srgbClr val="FF0000"/>
              </a:solidFill>
            </a:endParaRPr>
          </a:p>
        </p:txBody>
      </p:sp>
      <p:sp>
        <p:nvSpPr>
          <p:cNvPr id="22" name="Freeform 14"/>
          <p:cNvSpPr/>
          <p:nvPr/>
        </p:nvSpPr>
        <p:spPr>
          <a:xfrm>
            <a:off x="5072931" y="2473899"/>
            <a:ext cx="1202080" cy="207574"/>
          </a:xfrm>
          <a:custGeom>
            <a:avLst/>
            <a:gdLst>
              <a:gd name="connsiteX0" fmla="*/ 2816772 w 2816772"/>
              <a:gd name="connsiteY0" fmla="*/ 0 h 693683"/>
              <a:gd name="connsiteX1" fmla="*/ 1408386 w 2816772"/>
              <a:gd name="connsiteY1" fmla="*/ 210207 h 693683"/>
              <a:gd name="connsiteX2" fmla="*/ 0 w 2816772"/>
              <a:gd name="connsiteY2" fmla="*/ 693683 h 693683"/>
            </a:gdLst>
            <a:ahLst/>
            <a:cxnLst>
              <a:cxn ang="0">
                <a:pos x="connsiteX0" y="connsiteY0"/>
              </a:cxn>
              <a:cxn ang="0">
                <a:pos x="connsiteX1" y="connsiteY1"/>
              </a:cxn>
              <a:cxn ang="0">
                <a:pos x="connsiteX2" y="connsiteY2"/>
              </a:cxn>
            </a:cxnLst>
            <a:rect l="l" t="t" r="r" b="b"/>
            <a:pathLst>
              <a:path w="2816772" h="693683">
                <a:moveTo>
                  <a:pt x="2816772" y="0"/>
                </a:moveTo>
                <a:cubicBezTo>
                  <a:pt x="2347310" y="47296"/>
                  <a:pt x="1877848" y="94593"/>
                  <a:pt x="1408386" y="210207"/>
                </a:cubicBezTo>
                <a:cubicBezTo>
                  <a:pt x="938924" y="325821"/>
                  <a:pt x="0" y="693683"/>
                  <a:pt x="0" y="693683"/>
                </a:cubicBezTo>
              </a:path>
            </a:pathLst>
          </a:custGeom>
          <a:noFill/>
          <a:ln w="25400">
            <a:solidFill>
              <a:srgbClr val="0000FF"/>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3" name="TextBox 15"/>
          <p:cNvSpPr txBox="1"/>
          <p:nvPr/>
        </p:nvSpPr>
        <p:spPr>
          <a:xfrm>
            <a:off x="5479040" y="2193206"/>
            <a:ext cx="452437" cy="369332"/>
          </a:xfrm>
          <a:prstGeom prst="rect">
            <a:avLst/>
          </a:prstGeom>
          <a:noFill/>
        </p:spPr>
        <p:txBody>
          <a:bodyPr wrap="square" rtlCol="0">
            <a:spAutoFit/>
          </a:bodyPr>
          <a:lstStyle/>
          <a:p>
            <a:r>
              <a:rPr lang="zh-CN" altLang="en-US" b="1" dirty="0" smtClean="0">
                <a:solidFill>
                  <a:srgbClr val="0000FF"/>
                </a:solidFill>
              </a:rPr>
              <a:t>读</a:t>
            </a:r>
            <a:endParaRPr lang="en-US" b="1" dirty="0">
              <a:solidFill>
                <a:srgbClr val="0000FF"/>
              </a:solidFill>
            </a:endParaRPr>
          </a:p>
        </p:txBody>
      </p:sp>
      <p:sp>
        <p:nvSpPr>
          <p:cNvPr id="24" name="TextBox 15"/>
          <p:cNvSpPr txBox="1"/>
          <p:nvPr/>
        </p:nvSpPr>
        <p:spPr>
          <a:xfrm>
            <a:off x="2836294" y="3586402"/>
            <a:ext cx="916935" cy="369332"/>
          </a:xfrm>
          <a:prstGeom prst="rect">
            <a:avLst/>
          </a:prstGeom>
          <a:noFill/>
        </p:spPr>
        <p:txBody>
          <a:bodyPr wrap="square" rtlCol="0">
            <a:spAutoFit/>
          </a:bodyPr>
          <a:lstStyle/>
          <a:p>
            <a:r>
              <a:rPr lang="zh-CN" altLang="en-US" b="1" dirty="0">
                <a:solidFill>
                  <a:srgbClr val="FF0000"/>
                </a:solidFill>
              </a:rPr>
              <a:t>缓冲区</a:t>
            </a:r>
            <a:endParaRPr lang="en-US" b="1" dirty="0">
              <a:solidFill>
                <a:srgbClr val="FF0000"/>
              </a:solidFill>
            </a:endParaRPr>
          </a:p>
        </p:txBody>
      </p:sp>
    </p:spTree>
    <p:extLst>
      <p:ext uri="{BB962C8B-B14F-4D97-AF65-F5344CB8AC3E}">
        <p14:creationId xmlns:p14="http://schemas.microsoft.com/office/powerpoint/2010/main" val="409013416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a:t>第</a:t>
            </a:r>
            <a:r>
              <a:rPr lang="en-US" altLang="zh-CN" sz="4400" dirty="0"/>
              <a:t>11</a:t>
            </a:r>
            <a:r>
              <a:rPr lang="zh-CN" altLang="zh-CN" sz="4400" dirty="0"/>
              <a:t>次作业</a:t>
            </a:r>
            <a:r>
              <a:rPr lang="en-US" altLang="zh-CN" sz="4400" dirty="0"/>
              <a:t>(</a:t>
            </a:r>
            <a:r>
              <a:rPr lang="zh-CN" altLang="en-US" dirty="0"/>
              <a:t>采用</a:t>
            </a:r>
            <a:r>
              <a:rPr lang="en-US" altLang="zh-CN" dirty="0"/>
              <a:t>VC </a:t>
            </a:r>
            <a:r>
              <a:rPr lang="en-US" altLang="zh-CN" dirty="0" smtClean="0"/>
              <a:t>2017</a:t>
            </a:r>
            <a:r>
              <a:rPr lang="zh-CN" altLang="en-US" dirty="0" smtClean="0"/>
              <a:t>编写</a:t>
            </a:r>
            <a:r>
              <a:rPr lang="zh-CN" altLang="en-US" dirty="0"/>
              <a:t>程序</a:t>
            </a:r>
            <a:r>
              <a:rPr lang="en-US" altLang="zh-CN" sz="4400" dirty="0"/>
              <a:t>)</a:t>
            </a:r>
            <a:endParaRPr lang="zh-CN" altLang="en-US" dirty="0"/>
          </a:p>
        </p:txBody>
      </p:sp>
      <p:sp>
        <p:nvSpPr>
          <p:cNvPr id="3" name="内容占位符 2"/>
          <p:cNvSpPr>
            <a:spLocks noGrp="1"/>
          </p:cNvSpPr>
          <p:nvPr>
            <p:ph idx="1"/>
          </p:nvPr>
        </p:nvSpPr>
        <p:spPr/>
        <p:txBody>
          <a:bodyPr/>
          <a:lstStyle/>
          <a:p>
            <a:pPr>
              <a:lnSpc>
                <a:spcPts val="2000"/>
              </a:lnSpc>
            </a:pPr>
            <a:r>
              <a:rPr lang="zh-CN" altLang="en-US" sz="1800" dirty="0"/>
              <a:t>问题部分</a:t>
            </a:r>
          </a:p>
          <a:p>
            <a:pPr lvl="1">
              <a:lnSpc>
                <a:spcPts val="2000"/>
              </a:lnSpc>
            </a:pPr>
            <a:r>
              <a:rPr lang="zh-CN" altLang="en-US" sz="1800" dirty="0"/>
              <a:t>实现学生成绩表单的编辑与存储系统。成绩表单由多位学生的学号与成绩组成。设初始状态的成绩表单为空。各个指令号与对应功能如下</a:t>
            </a:r>
            <a:r>
              <a:rPr lang="en-US" altLang="zh-CN" sz="1800" dirty="0"/>
              <a:t>:</a:t>
            </a:r>
          </a:p>
          <a:p>
            <a:pPr lvl="2">
              <a:lnSpc>
                <a:spcPts val="2000"/>
              </a:lnSpc>
            </a:pPr>
            <a:r>
              <a:rPr lang="zh-CN" altLang="en-US" sz="1800" dirty="0"/>
              <a:t>指令</a:t>
            </a:r>
            <a:r>
              <a:rPr lang="en-US" altLang="zh-CN" sz="1800" dirty="0"/>
              <a:t>1: </a:t>
            </a:r>
            <a:r>
              <a:rPr lang="zh-CN" altLang="en-US" sz="1800" dirty="0"/>
              <a:t>接受文件名的输入，并从该文件中读取成绩表单，并添加到当前成绩表单中。</a:t>
            </a:r>
          </a:p>
          <a:p>
            <a:pPr lvl="2">
              <a:lnSpc>
                <a:spcPts val="2000"/>
              </a:lnSpc>
            </a:pPr>
            <a:r>
              <a:rPr lang="zh-CN" altLang="en-US" sz="1800" dirty="0"/>
              <a:t>指令</a:t>
            </a:r>
            <a:r>
              <a:rPr lang="en-US" altLang="zh-CN" sz="1800" dirty="0"/>
              <a:t>2: </a:t>
            </a:r>
            <a:r>
              <a:rPr lang="zh-CN" altLang="en-US" sz="1800" dirty="0"/>
              <a:t>接受学号和成绩的输入，并将其添加到当前成绩表单中。</a:t>
            </a:r>
          </a:p>
          <a:p>
            <a:pPr lvl="2">
              <a:lnSpc>
                <a:spcPts val="2000"/>
              </a:lnSpc>
            </a:pPr>
            <a:r>
              <a:rPr lang="zh-CN" altLang="en-US" sz="1800" dirty="0"/>
              <a:t>指令</a:t>
            </a:r>
            <a:r>
              <a:rPr lang="en-US" altLang="zh-CN" sz="1800" dirty="0"/>
              <a:t>3: </a:t>
            </a:r>
            <a:r>
              <a:rPr lang="zh-CN" altLang="en-US" sz="1800" dirty="0"/>
              <a:t>接受学号的输入，并从当前成绩表单中删除该学号及其成绩。</a:t>
            </a:r>
          </a:p>
          <a:p>
            <a:pPr lvl="2">
              <a:lnSpc>
                <a:spcPts val="2000"/>
              </a:lnSpc>
            </a:pPr>
            <a:r>
              <a:rPr lang="zh-CN" altLang="en-US" sz="1800" dirty="0"/>
              <a:t>指令</a:t>
            </a:r>
            <a:r>
              <a:rPr lang="en-US" altLang="zh-CN" sz="1800" dirty="0"/>
              <a:t>4: </a:t>
            </a:r>
            <a:r>
              <a:rPr lang="zh-CN" altLang="en-US" sz="1800" dirty="0"/>
              <a:t>删除在当前成绩表单中的所有学号及其成绩。</a:t>
            </a:r>
          </a:p>
          <a:p>
            <a:pPr lvl="2">
              <a:lnSpc>
                <a:spcPts val="2000"/>
              </a:lnSpc>
            </a:pPr>
            <a:r>
              <a:rPr lang="zh-CN" altLang="en-US" sz="1800" dirty="0"/>
              <a:t>指令</a:t>
            </a:r>
            <a:r>
              <a:rPr lang="en-US" altLang="zh-CN" sz="1800" dirty="0"/>
              <a:t>5: </a:t>
            </a:r>
            <a:r>
              <a:rPr lang="zh-CN" altLang="en-US" sz="1800" dirty="0"/>
              <a:t>接受学号和成绩的输入，并在当前成绩表单中将该学号对应的成绩改为新输入的成绩。</a:t>
            </a:r>
          </a:p>
          <a:p>
            <a:pPr lvl="2">
              <a:lnSpc>
                <a:spcPts val="2000"/>
              </a:lnSpc>
            </a:pPr>
            <a:r>
              <a:rPr lang="zh-CN" altLang="en-US" sz="1800" dirty="0"/>
              <a:t>指令</a:t>
            </a:r>
            <a:r>
              <a:rPr lang="en-US" altLang="zh-CN" sz="1800" dirty="0"/>
              <a:t>6: </a:t>
            </a:r>
            <a:r>
              <a:rPr lang="zh-CN" altLang="en-US" sz="1800" dirty="0"/>
              <a:t>接受学号的输入，并输出该学号对应的成绩。</a:t>
            </a:r>
          </a:p>
          <a:p>
            <a:pPr lvl="2">
              <a:lnSpc>
                <a:spcPts val="2000"/>
              </a:lnSpc>
            </a:pPr>
            <a:r>
              <a:rPr lang="zh-CN" altLang="en-US" sz="1800" dirty="0"/>
              <a:t>指令</a:t>
            </a:r>
            <a:r>
              <a:rPr lang="en-US" altLang="zh-CN" sz="1800" dirty="0"/>
              <a:t>7: </a:t>
            </a:r>
            <a:r>
              <a:rPr lang="zh-CN" altLang="en-US" sz="1800" dirty="0"/>
              <a:t>显示所有的学号及其对应的成绩。</a:t>
            </a:r>
          </a:p>
          <a:p>
            <a:pPr lvl="2">
              <a:lnSpc>
                <a:spcPts val="2000"/>
              </a:lnSpc>
            </a:pPr>
            <a:r>
              <a:rPr lang="zh-CN" altLang="en-US" sz="1800" dirty="0"/>
              <a:t>指令</a:t>
            </a:r>
            <a:r>
              <a:rPr lang="en-US" altLang="zh-CN" sz="1800" dirty="0"/>
              <a:t>8: </a:t>
            </a:r>
            <a:r>
              <a:rPr lang="zh-CN" altLang="en-US" sz="1800" dirty="0"/>
              <a:t>接受文件名的输入，并将当前成绩表单保存到该文件中。</a:t>
            </a:r>
          </a:p>
          <a:p>
            <a:pPr lvl="2">
              <a:lnSpc>
                <a:spcPts val="2000"/>
              </a:lnSpc>
            </a:pPr>
            <a:r>
              <a:rPr lang="zh-CN" altLang="en-US" sz="1800" dirty="0"/>
              <a:t>指令</a:t>
            </a:r>
            <a:r>
              <a:rPr lang="en-US" altLang="zh-CN" sz="1800" dirty="0"/>
              <a:t>-1: </a:t>
            </a:r>
            <a:r>
              <a:rPr lang="zh-CN" altLang="en-US" sz="1800" dirty="0"/>
              <a:t>退出。</a:t>
            </a:r>
          </a:p>
          <a:p>
            <a:pPr lvl="1">
              <a:lnSpc>
                <a:spcPts val="2000"/>
              </a:lnSpc>
            </a:pPr>
            <a:r>
              <a:rPr lang="zh-CN" altLang="en-US" sz="1800" dirty="0"/>
              <a:t>请自行设计成绩表单在文件中的数据格式，要求通过指令</a:t>
            </a:r>
            <a:r>
              <a:rPr lang="en-US" altLang="zh-CN" sz="1800" dirty="0"/>
              <a:t>8</a:t>
            </a:r>
            <a:r>
              <a:rPr lang="zh-CN" altLang="en-US" sz="1800" dirty="0"/>
              <a:t>保存的成绩表单，能够通过指令</a:t>
            </a:r>
            <a:r>
              <a:rPr lang="en-US" altLang="zh-CN" sz="1800" dirty="0"/>
              <a:t>1</a:t>
            </a:r>
            <a:r>
              <a:rPr lang="zh-CN" altLang="en-US" sz="1800" dirty="0"/>
              <a:t>正确读取所有学号及其成绩并添加到当前成绩表单中</a:t>
            </a:r>
            <a:r>
              <a:rPr lang="zh-CN" altLang="en-US" sz="1800" dirty="0" smtClean="0"/>
              <a:t>。</a:t>
            </a:r>
            <a:endParaRPr lang="zh-CN" altLang="en-US" sz="1800" dirty="0"/>
          </a:p>
        </p:txBody>
      </p:sp>
      <p:sp>
        <p:nvSpPr>
          <p:cNvPr id="4" name="日期占位符 3"/>
          <p:cNvSpPr>
            <a:spLocks noGrp="1"/>
          </p:cNvSpPr>
          <p:nvPr>
            <p:ph type="dt" sz="half" idx="10"/>
          </p:nvPr>
        </p:nvSpPr>
        <p:spPr/>
        <p:txBody>
          <a:bodyPr/>
          <a:lstStyle/>
          <a:p>
            <a:fld id="{FE5F219A-EC9F-4AD0-8836-930323F9B309}" type="datetime2">
              <a:rPr lang="zh-CN" altLang="en-US" smtClean="0"/>
              <a:t>2021年5月14日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110</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00008368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作业要求补充</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代码</a:t>
            </a:r>
            <a:r>
              <a:rPr lang="zh-CN" altLang="en-US" dirty="0"/>
              <a:t>部分</a:t>
            </a:r>
          </a:p>
          <a:p>
            <a:pPr lvl="1"/>
            <a:r>
              <a:rPr lang="zh-CN" altLang="en-US" dirty="0"/>
              <a:t>采用面向对象的技术实现以上功能，并进行</a:t>
            </a:r>
            <a:r>
              <a:rPr lang="zh-CN" altLang="en-US" dirty="0" smtClean="0"/>
              <a:t>功能测试。</a:t>
            </a:r>
            <a:endParaRPr lang="en-US" altLang="zh-CN" dirty="0"/>
          </a:p>
          <a:p>
            <a:pPr lvl="1"/>
            <a:r>
              <a:rPr lang="zh-CN" altLang="en-US" dirty="0">
                <a:solidFill>
                  <a:schemeClr val="accent6">
                    <a:lumMod val="75000"/>
                  </a:schemeClr>
                </a:solidFill>
              </a:rPr>
              <a:t>提高要求</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a:solidFill>
                  <a:schemeClr val="accent6">
                    <a:lumMod val="75000"/>
                  </a:schemeClr>
                </a:solidFill>
              </a:rPr>
              <a:t>): (1) </a:t>
            </a:r>
            <a:r>
              <a:rPr lang="zh-CN" altLang="en-US" dirty="0">
                <a:solidFill>
                  <a:schemeClr val="accent6">
                    <a:lumMod val="75000"/>
                  </a:schemeClr>
                </a:solidFill>
              </a:rPr>
              <a:t>对输入非法的情况进行处理</a:t>
            </a:r>
            <a:r>
              <a:rPr lang="en-US" altLang="zh-CN" dirty="0">
                <a:solidFill>
                  <a:schemeClr val="accent6">
                    <a:lumMod val="75000"/>
                  </a:schemeClr>
                </a:solidFill>
              </a:rPr>
              <a:t>; (2) </a:t>
            </a:r>
            <a:r>
              <a:rPr lang="zh-CN" altLang="en-US" dirty="0">
                <a:solidFill>
                  <a:schemeClr val="accent6">
                    <a:lumMod val="75000"/>
                  </a:schemeClr>
                </a:solidFill>
              </a:rPr>
              <a:t>采用</a:t>
            </a:r>
            <a:r>
              <a:rPr lang="en-US" altLang="zh-CN" dirty="0">
                <a:solidFill>
                  <a:schemeClr val="accent6">
                    <a:lumMod val="75000"/>
                  </a:schemeClr>
                </a:solidFill>
              </a:rPr>
              <a:t>MFC</a:t>
            </a:r>
            <a:r>
              <a:rPr lang="zh-CN" altLang="en-US" dirty="0">
                <a:solidFill>
                  <a:schemeClr val="accent6">
                    <a:lumMod val="75000"/>
                  </a:schemeClr>
                </a:solidFill>
              </a:rPr>
              <a:t>图形界面实现以上功能</a:t>
            </a:r>
            <a:r>
              <a:rPr lang="en-US" altLang="zh-CN" dirty="0">
                <a:solidFill>
                  <a:schemeClr val="accent6">
                    <a:lumMod val="75000"/>
                  </a:schemeClr>
                </a:solidFill>
              </a:rPr>
              <a:t>(</a:t>
            </a:r>
            <a:r>
              <a:rPr lang="zh-CN" altLang="en-US" dirty="0">
                <a:solidFill>
                  <a:schemeClr val="accent6">
                    <a:lumMod val="75000"/>
                  </a:schemeClr>
                </a:solidFill>
              </a:rPr>
              <a:t>这时不再需要指令号</a:t>
            </a:r>
            <a:r>
              <a:rPr lang="en-US" altLang="zh-CN" dirty="0" smtClean="0">
                <a:solidFill>
                  <a:schemeClr val="accent6">
                    <a:lumMod val="75000"/>
                  </a:schemeClr>
                </a:solidFill>
              </a:rPr>
              <a:t>)</a:t>
            </a:r>
            <a:r>
              <a:rPr lang="zh-CN" altLang="en-US" dirty="0" smtClean="0">
                <a:solidFill>
                  <a:schemeClr val="accent6">
                    <a:lumMod val="75000"/>
                  </a:schemeClr>
                </a:solidFill>
              </a:rPr>
              <a:t>。</a:t>
            </a:r>
            <a:endParaRPr lang="zh-CN" altLang="en-US" dirty="0">
              <a:solidFill>
                <a:schemeClr val="accent6">
                  <a:lumMod val="75000"/>
                </a:schemeClr>
              </a:solidFill>
            </a:endParaRPr>
          </a:p>
          <a:p>
            <a:r>
              <a:rPr lang="zh-CN" altLang="en-US" dirty="0">
                <a:solidFill>
                  <a:srgbClr val="FF0000"/>
                </a:solidFill>
              </a:rPr>
              <a:t>文档部分</a:t>
            </a:r>
            <a:r>
              <a:rPr lang="en-US" altLang="zh-CN" dirty="0">
                <a:solidFill>
                  <a:srgbClr val="FF0000"/>
                </a:solidFill>
              </a:rPr>
              <a:t>(</a:t>
            </a:r>
            <a:r>
              <a:rPr lang="zh-CN" altLang="en-US" dirty="0">
                <a:solidFill>
                  <a:srgbClr val="FF0000"/>
                </a:solidFill>
              </a:rPr>
              <a:t>请同时提交</a:t>
            </a:r>
            <a:r>
              <a:rPr lang="en-US" altLang="zh-CN" dirty="0">
                <a:solidFill>
                  <a:srgbClr val="0000FF"/>
                </a:solidFill>
              </a:rPr>
              <a:t>word</a:t>
            </a:r>
            <a:r>
              <a:rPr lang="zh-CN" altLang="en-US" dirty="0">
                <a:solidFill>
                  <a:srgbClr val="FF0000"/>
                </a:solidFill>
              </a:rPr>
              <a:t>和</a:t>
            </a:r>
            <a:r>
              <a:rPr lang="en-US" altLang="zh-CN" dirty="0">
                <a:solidFill>
                  <a:srgbClr val="0000FF"/>
                </a:solidFill>
              </a:rPr>
              <a:t>pdf</a:t>
            </a:r>
            <a:r>
              <a:rPr lang="zh-CN" altLang="en-US" dirty="0">
                <a:solidFill>
                  <a:srgbClr val="FF0000"/>
                </a:solidFill>
              </a:rPr>
              <a:t>版本的文件</a:t>
            </a:r>
            <a:r>
              <a:rPr lang="en-US" altLang="zh-CN" dirty="0">
                <a:solidFill>
                  <a:srgbClr val="FF0000"/>
                </a:solidFill>
              </a:rPr>
              <a:t>)</a:t>
            </a:r>
          </a:p>
          <a:p>
            <a:pPr lvl="1"/>
            <a:r>
              <a:rPr lang="zh-CN" altLang="en-US" dirty="0">
                <a:solidFill>
                  <a:srgbClr val="FF0000"/>
                </a:solidFill>
              </a:rPr>
              <a:t>模型部分</a:t>
            </a:r>
            <a:r>
              <a:rPr lang="en-US" altLang="zh-CN" dirty="0" smtClean="0">
                <a:solidFill>
                  <a:srgbClr val="FF0000"/>
                </a:solidFill>
              </a:rPr>
              <a:t>: </a:t>
            </a:r>
            <a:r>
              <a:rPr lang="zh-CN" altLang="en-US" dirty="0" smtClean="0">
                <a:solidFill>
                  <a:srgbClr val="FF0000"/>
                </a:solidFill>
              </a:rPr>
              <a:t>给</a:t>
            </a:r>
            <a:r>
              <a:rPr lang="zh-CN" altLang="en-US" dirty="0">
                <a:solidFill>
                  <a:srgbClr val="FF0000"/>
                </a:solidFill>
              </a:rPr>
              <a:t>出程序设计的整体思路。</a:t>
            </a:r>
          </a:p>
          <a:p>
            <a:pPr lvl="1"/>
            <a:r>
              <a:rPr lang="zh-CN" altLang="en-US" dirty="0">
                <a:solidFill>
                  <a:srgbClr val="FF0000"/>
                </a:solidFill>
              </a:rPr>
              <a:t>验证部分</a:t>
            </a:r>
            <a:r>
              <a:rPr lang="en-US" altLang="zh-CN" dirty="0" smtClean="0">
                <a:solidFill>
                  <a:srgbClr val="FF0000"/>
                </a:solidFill>
              </a:rPr>
              <a:t>: </a:t>
            </a:r>
            <a:r>
              <a:rPr lang="zh-CN" altLang="en-US" dirty="0" smtClean="0">
                <a:solidFill>
                  <a:srgbClr val="FF0000"/>
                </a:solidFill>
              </a:rPr>
              <a:t>说明</a:t>
            </a:r>
            <a:r>
              <a:rPr lang="zh-CN" altLang="en-US" dirty="0">
                <a:solidFill>
                  <a:srgbClr val="FF0000"/>
                </a:solidFill>
              </a:rPr>
              <a:t>测试案例的设计思路及各个案例所代表的情况，并给出验证结果。</a:t>
            </a:r>
          </a:p>
          <a:p>
            <a:pPr lvl="1"/>
            <a:r>
              <a:rPr lang="zh-CN" altLang="en-US" dirty="0">
                <a:solidFill>
                  <a:schemeClr val="accent6">
                    <a:lumMod val="75000"/>
                  </a:schemeClr>
                </a:solidFill>
              </a:rPr>
              <a:t>提高部分</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smtClean="0">
                <a:solidFill>
                  <a:schemeClr val="accent6">
                    <a:lumMod val="75000"/>
                  </a:schemeClr>
                </a:solidFill>
              </a:rPr>
              <a:t>): </a:t>
            </a:r>
            <a:r>
              <a:rPr lang="zh-CN" altLang="en-US" dirty="0" smtClean="0">
                <a:solidFill>
                  <a:schemeClr val="accent6">
                    <a:lumMod val="75000"/>
                  </a:schemeClr>
                </a:solidFill>
              </a:rPr>
              <a:t>给</a:t>
            </a:r>
            <a:r>
              <a:rPr lang="zh-CN" altLang="en-US" dirty="0">
                <a:solidFill>
                  <a:schemeClr val="accent6">
                    <a:lumMod val="75000"/>
                  </a:schemeClr>
                </a:solidFill>
              </a:rPr>
              <a:t>出相对完备的测试方案。</a:t>
            </a: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57144915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作业要求补充</a:t>
            </a:r>
          </a:p>
        </p:txBody>
      </p:sp>
      <p:sp>
        <p:nvSpPr>
          <p:cNvPr id="3" name="内容占位符 2"/>
          <p:cNvSpPr>
            <a:spLocks noGrp="1"/>
          </p:cNvSpPr>
          <p:nvPr>
            <p:ph idx="1"/>
          </p:nvPr>
        </p:nvSpPr>
        <p:spPr/>
        <p:txBody>
          <a:bodyPr>
            <a:normAutofit fontScale="92500" lnSpcReduction="20000"/>
          </a:bodyPr>
          <a:lstStyle/>
          <a:p>
            <a:r>
              <a:rPr lang="zh-CN" altLang="en-US" dirty="0">
                <a:ea typeface="楷体_GB2312" pitchFamily="49" charset="-122"/>
              </a:rPr>
              <a:t>源程序、工程文件和相关文档等请压缩成为一个文件</a:t>
            </a:r>
            <a:r>
              <a:rPr lang="en-US" altLang="zh-CN" dirty="0" smtClean="0">
                <a:ea typeface="楷体_GB2312" pitchFamily="49" charset="-122"/>
              </a:rPr>
              <a:t>:</a:t>
            </a:r>
            <a:r>
              <a:rPr lang="zh-CN" altLang="en-US" dirty="0">
                <a:ea typeface="楷体_GB2312" pitchFamily="49" charset="-122"/>
              </a:rPr>
              <a:t>学号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a:t>
            </a:r>
            <a:r>
              <a:rPr lang="en-US" altLang="zh-CN" dirty="0" err="1">
                <a:ea typeface="楷体_GB2312" pitchFamily="49" charset="-122"/>
              </a:rPr>
              <a:t>rar</a:t>
            </a:r>
            <a:r>
              <a:rPr lang="zh-CN" altLang="en-US" dirty="0">
                <a:ea typeface="楷体_GB2312" pitchFamily="49" charset="-122"/>
              </a:rPr>
              <a:t>或学号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.zip</a:t>
            </a:r>
          </a:p>
          <a:p>
            <a:pPr lvl="1"/>
            <a:r>
              <a:rPr lang="zh-CN" altLang="en-US" dirty="0"/>
              <a:t>在</a:t>
            </a:r>
            <a:r>
              <a:rPr lang="en-US" altLang="zh-CN" dirty="0"/>
              <a:t>VS</a:t>
            </a:r>
            <a:r>
              <a:rPr lang="zh-CN" altLang="en-US" dirty="0"/>
              <a:t>平台上，运行菜单“生成”</a:t>
            </a:r>
            <a:r>
              <a:rPr lang="en-US" altLang="zh-CN" dirty="0">
                <a:sym typeface="Wingdings" panose="05000000000000000000" pitchFamily="2" charset="2"/>
              </a:rPr>
              <a:t></a:t>
            </a:r>
            <a:r>
              <a:rPr lang="zh-CN" altLang="en-US" dirty="0">
                <a:sym typeface="Wingdings" panose="05000000000000000000" pitchFamily="2" charset="2"/>
              </a:rPr>
              <a:t>“清理解决方案”。然后关闭</a:t>
            </a:r>
            <a:r>
              <a:rPr lang="en-US" altLang="zh-CN" dirty="0">
                <a:sym typeface="Wingdings" panose="05000000000000000000" pitchFamily="2" charset="2"/>
              </a:rPr>
              <a:t>VS</a:t>
            </a:r>
            <a:r>
              <a:rPr lang="zh-CN" altLang="en-US" dirty="0">
                <a:sym typeface="Wingdings" panose="05000000000000000000" pitchFamily="2" charset="2"/>
              </a:rPr>
              <a:t>平台。</a:t>
            </a:r>
            <a:endParaRPr lang="en-US" altLang="zh-CN" dirty="0"/>
          </a:p>
          <a:p>
            <a:pPr lvl="1"/>
            <a:r>
              <a:rPr lang="zh-CN" altLang="en-US" dirty="0"/>
              <a:t>下面程序文件请务必删除</a:t>
            </a:r>
          </a:p>
          <a:p>
            <a:pPr lvl="2"/>
            <a:r>
              <a:rPr lang="zh-CN" altLang="en-US" dirty="0"/>
              <a:t>*</a:t>
            </a:r>
            <a:r>
              <a:rPr lang="en-US" altLang="zh-CN" dirty="0"/>
              <a:t>.</a:t>
            </a:r>
            <a:r>
              <a:rPr lang="en-US" altLang="zh-CN" dirty="0" err="1"/>
              <a:t>sdf</a:t>
            </a:r>
            <a:r>
              <a:rPr lang="en-US" altLang="zh-CN" dirty="0"/>
              <a:t>, *.</a:t>
            </a:r>
            <a:r>
              <a:rPr lang="en-US" altLang="zh-CN" dirty="0" err="1"/>
              <a:t>pdb</a:t>
            </a:r>
            <a:r>
              <a:rPr lang="en-US" altLang="zh-CN" dirty="0"/>
              <a:t>, *.</a:t>
            </a:r>
            <a:r>
              <a:rPr lang="en-US" altLang="zh-CN" dirty="0" err="1"/>
              <a:t>pch</a:t>
            </a:r>
            <a:r>
              <a:rPr lang="en-US" altLang="zh-CN" dirty="0"/>
              <a:t>, *.</a:t>
            </a:r>
            <a:r>
              <a:rPr lang="en-US" altLang="zh-CN" dirty="0" err="1"/>
              <a:t>idb</a:t>
            </a:r>
            <a:r>
              <a:rPr lang="en-US" altLang="zh-CN" dirty="0"/>
              <a:t>, *.ilk, *.</a:t>
            </a:r>
            <a:r>
              <a:rPr lang="en-US" altLang="zh-CN" dirty="0" err="1"/>
              <a:t>obj</a:t>
            </a:r>
            <a:r>
              <a:rPr lang="en-US" altLang="zh-CN" dirty="0"/>
              <a:t>, *.</a:t>
            </a:r>
            <a:r>
              <a:rPr lang="en-US" altLang="zh-CN" dirty="0" err="1"/>
              <a:t>tlog</a:t>
            </a:r>
            <a:r>
              <a:rPr lang="en-US" altLang="zh-CN" dirty="0"/>
              <a:t>, *.exe</a:t>
            </a:r>
          </a:p>
          <a:p>
            <a:pPr lvl="2"/>
            <a:r>
              <a:rPr lang="en-US" altLang="zh-CN" dirty="0"/>
              <a:t>Debug/Release</a:t>
            </a:r>
            <a:r>
              <a:rPr lang="zh-CN" altLang="en-US" dirty="0"/>
              <a:t>目录下的所有文件</a:t>
            </a:r>
            <a:endParaRPr lang="en-US" altLang="zh-CN" dirty="0"/>
          </a:p>
          <a:p>
            <a:pPr lvl="2"/>
            <a:r>
              <a:rPr lang="zh-CN" altLang="en-US" dirty="0"/>
              <a:t>删除目录</a:t>
            </a:r>
            <a:r>
              <a:rPr lang="en-US" altLang="zh-CN" dirty="0"/>
              <a:t>: </a:t>
            </a:r>
            <a:r>
              <a:rPr lang="zh-CN" altLang="en-US" dirty="0"/>
              <a:t>“</a:t>
            </a:r>
            <a:r>
              <a:rPr lang="en-US" altLang="zh-CN" dirty="0"/>
              <a:t>.vs</a:t>
            </a:r>
            <a:r>
              <a:rPr lang="zh-CN" altLang="en-US" dirty="0"/>
              <a:t>”和“</a:t>
            </a:r>
            <a:r>
              <a:rPr lang="en-US" altLang="zh-CN" dirty="0" err="1"/>
              <a:t>ipch</a:t>
            </a:r>
            <a:r>
              <a:rPr lang="zh-CN" altLang="en-US" dirty="0"/>
              <a:t>”。</a:t>
            </a:r>
          </a:p>
          <a:p>
            <a:r>
              <a:rPr lang="zh-CN" altLang="en-US" dirty="0"/>
              <a:t>交作业最后期限</a:t>
            </a:r>
            <a:endParaRPr lang="en-US" altLang="zh-CN" dirty="0"/>
          </a:p>
          <a:p>
            <a:pPr lvl="1"/>
            <a:r>
              <a:rPr lang="en-US" altLang="zh-CN" dirty="0">
                <a:solidFill>
                  <a:srgbClr val="FF0000"/>
                </a:solidFill>
              </a:rPr>
              <a:t>2021</a:t>
            </a:r>
            <a:r>
              <a:rPr lang="zh-CN" altLang="en-US" dirty="0">
                <a:solidFill>
                  <a:srgbClr val="FF0000"/>
                </a:solidFill>
              </a:rPr>
              <a:t>年</a:t>
            </a:r>
            <a:r>
              <a:rPr lang="en-US" altLang="zh-CN" dirty="0">
                <a:solidFill>
                  <a:srgbClr val="FF0000"/>
                </a:solidFill>
              </a:rPr>
              <a:t>5</a:t>
            </a:r>
            <a:r>
              <a:rPr lang="zh-CN" altLang="en-US" dirty="0">
                <a:solidFill>
                  <a:srgbClr val="FF0000"/>
                </a:solidFill>
              </a:rPr>
              <a:t>月</a:t>
            </a:r>
            <a:r>
              <a:rPr lang="en-US" altLang="zh-CN" dirty="0">
                <a:solidFill>
                  <a:srgbClr val="FF0000"/>
                </a:solidFill>
              </a:rPr>
              <a:t>19</a:t>
            </a:r>
            <a:r>
              <a:rPr lang="zh-CN" altLang="en-US" dirty="0">
                <a:solidFill>
                  <a:srgbClr val="FF0000"/>
                </a:solidFill>
              </a:rPr>
              <a:t>日星期三</a:t>
            </a:r>
          </a:p>
          <a:p>
            <a:r>
              <a:rPr lang="zh-CN" altLang="en-US" dirty="0"/>
              <a:t>请通过网络学堂</a:t>
            </a:r>
            <a:r>
              <a:rPr lang="en-US" altLang="zh-CN" dirty="0"/>
              <a:t>(http://learn.tsinghua.edu.cn/)</a:t>
            </a:r>
            <a:r>
              <a:rPr lang="zh-CN" altLang="en-US" dirty="0"/>
              <a:t>提交。</a:t>
            </a:r>
            <a:endParaRPr lang="en-US" altLang="zh-CN" dirty="0"/>
          </a:p>
          <a:p>
            <a:r>
              <a:rPr lang="zh-CN" altLang="en-US" dirty="0"/>
              <a:t>提示</a:t>
            </a:r>
            <a:endParaRPr lang="en-US" altLang="zh-CN" dirty="0"/>
          </a:p>
          <a:p>
            <a:pPr lvl="1"/>
            <a:r>
              <a:rPr lang="zh-CN" altLang="en-US" dirty="0"/>
              <a:t>作业的各项要求，可以参加本课件</a:t>
            </a:r>
            <a:r>
              <a:rPr lang="en-US" altLang="zh-CN" dirty="0"/>
              <a:t>PPT</a:t>
            </a:r>
            <a:r>
              <a:rPr lang="zh-CN" altLang="en-US" dirty="0"/>
              <a:t>内容。</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3746896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smtClean="0"/>
              <a:t>    this </a:t>
            </a:r>
            <a:r>
              <a:rPr lang="en-US" altLang="zh-CN" dirty="0"/>
              <a:t>world becomes so wonderful.</a:t>
            </a:r>
          </a:p>
          <a:p>
            <a:pPr marL="0" indent="0">
              <a:buNone/>
            </a:pPr>
            <a:endParaRPr lang="en-US" altLang="zh-CN"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lgn="ctr">
              <a:buNone/>
            </a:pPr>
            <a:r>
              <a:rPr lang="en-US" altLang="zh-CN" sz="4400" dirty="0"/>
              <a:t>Have a good day</a:t>
            </a:r>
            <a:r>
              <a:rPr lang="en-US" altLang="zh-CN" sz="4400" dirty="0" smtClean="0"/>
              <a:t>.</a:t>
            </a:r>
            <a:endParaRPr lang="en-US" altLang="zh-CN" sz="4400" dirty="0"/>
          </a:p>
        </p:txBody>
      </p:sp>
      <p:sp>
        <p:nvSpPr>
          <p:cNvPr id="4" name="日期占位符 3"/>
          <p:cNvSpPr>
            <a:spLocks noGrp="1"/>
          </p:cNvSpPr>
          <p:nvPr>
            <p:ph type="dt" sz="half" idx="10"/>
          </p:nvPr>
        </p:nvSpPr>
        <p:spPr/>
        <p:txBody>
          <a:bodyPr/>
          <a:lstStyle/>
          <a:p>
            <a:fld id="{413AF91A-EEB7-44A1-B9B3-CEF7B7AA136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6424087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a:ea typeface="隶书" panose="02010509060101010101" pitchFamily="49" charset="-122"/>
              </a:rPr>
              <a:t>雍俊海</a:t>
            </a:r>
            <a:endParaRPr lang="en-US" altLang="zh-CN" sz="5200" dirty="0">
              <a:ea typeface="隶书" panose="02010509060101010101" pitchFamily="49" charset="-122"/>
            </a:endParaRPr>
          </a:p>
          <a:p>
            <a:pPr>
              <a:lnSpc>
                <a:spcPct val="120000"/>
              </a:lnSpc>
            </a:pPr>
            <a:r>
              <a:rPr lang="zh-CN" altLang="en-US" dirty="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2021年5月14日</a:t>
            </a:fld>
            <a:endParaRPr lang="zh-CN" altLang="en-US" dirty="0"/>
          </a:p>
        </p:txBody>
      </p:sp>
      <p:sp>
        <p:nvSpPr>
          <p:cNvPr id="6" name="页脚占位符 5"/>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4095819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zhengcw18@mails.tsinghua.edu.cn</a:t>
            </a:r>
          </a:p>
          <a:p>
            <a:pPr lvl="1"/>
            <a:r>
              <a:rPr lang="zh-CN" altLang="en-US" dirty="0"/>
              <a:t>微信号</a:t>
            </a:r>
            <a:r>
              <a:rPr lang="en-US" altLang="zh-CN" dirty="0"/>
              <a:t>: </a:t>
            </a:r>
            <a:r>
              <a:rPr lang="zh-CN" altLang="en-US" dirty="0"/>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dirty="0"/>
              <a:t>: </a:t>
            </a:r>
            <a:r>
              <a:rPr lang="zh-CN" altLang="en-US"/>
              <a:t>面向对象程序设计基础</a:t>
            </a:r>
          </a:p>
        </p:txBody>
      </p:sp>
    </p:spTree>
    <p:extLst>
      <p:ext uri="{BB962C8B-B14F-4D97-AF65-F5344CB8AC3E}">
        <p14:creationId xmlns:p14="http://schemas.microsoft.com/office/powerpoint/2010/main" val="350263052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第</a:t>
            </a:r>
            <a:r>
              <a:rPr lang="en-US" altLang="zh-CN" dirty="0" smtClean="0"/>
              <a:t>10</a:t>
            </a:r>
            <a:r>
              <a:rPr lang="zh-CN" altLang="en-US" dirty="0" smtClean="0"/>
              <a:t>次</a:t>
            </a:r>
            <a:r>
              <a:rPr lang="zh-CN" altLang="en-US" dirty="0"/>
              <a:t>作业讲评</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a:ea typeface="隶书" panose="02010509060101010101" pitchFamily="49" charset="-122"/>
              </a:rPr>
              <a:t>雍俊海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p:txBody>
      </p:sp>
      <p:sp>
        <p:nvSpPr>
          <p:cNvPr id="5" name="日期占位符 4"/>
          <p:cNvSpPr>
            <a:spLocks noGrp="1"/>
          </p:cNvSpPr>
          <p:nvPr>
            <p:ph type="dt" sz="half" idx="10"/>
          </p:nvPr>
        </p:nvSpPr>
        <p:spPr/>
        <p:txBody>
          <a:bodyPr/>
          <a:lstStyle/>
          <a:p>
            <a:fld id="{70359388-81BB-4A74-B681-E7E20837CEC4}" type="datetime2">
              <a:rPr lang="zh-CN" altLang="en-US" smtClean="0"/>
              <a:t>2021年5月14日</a:t>
            </a:fld>
            <a:endParaRPr lang="zh-CN" altLang="en-US" dirty="0"/>
          </a:p>
        </p:txBody>
      </p:sp>
      <p:sp>
        <p:nvSpPr>
          <p:cNvPr id="6" name="页脚占位符 5"/>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
        <p:nvSpPr>
          <p:cNvPr id="7" name="灯片编号占位符 6"/>
          <p:cNvSpPr>
            <a:spLocks noGrp="1"/>
          </p:cNvSpPr>
          <p:nvPr>
            <p:ph type="sldNum" sz="quarter" idx="12"/>
          </p:nvPr>
        </p:nvSpPr>
        <p:spPr/>
        <p:txBody>
          <a:bodyPr/>
          <a:lstStyle/>
          <a:p>
            <a:fld id="{AB393D56-620A-4FA6-AFE0-8A286AD08B3F}" type="slidenum">
              <a:rPr lang="zh-CN" altLang="en-US" smtClean="0"/>
              <a:t>116</a:t>
            </a:fld>
            <a:endParaRPr lang="zh-CN" altLang="en-US"/>
          </a:p>
        </p:txBody>
      </p:sp>
    </p:spTree>
    <p:extLst>
      <p:ext uri="{BB962C8B-B14F-4D97-AF65-F5344CB8AC3E}">
        <p14:creationId xmlns:p14="http://schemas.microsoft.com/office/powerpoint/2010/main" val="951283290"/>
      </p:ext>
    </p:extLst>
  </p:cSld>
  <p:clrMapOvr>
    <a:masterClrMapping/>
  </p:clrMapOvr>
  <mc:AlternateContent xmlns:mc="http://schemas.openxmlformats.org/markup-compatibility/2006" xmlns:p14="http://schemas.microsoft.com/office/powerpoint/2010/main">
    <mc:Choice Requires="p14">
      <p:transition spd="slow" p14:dur="2000" advTm="2910"/>
    </mc:Choice>
    <mc:Fallback xmlns="">
      <p:transition spd="slow" advTm="2910"/>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smtClean="0"/>
              <a:t>第</a:t>
            </a:r>
            <a:r>
              <a:rPr lang="en-US" altLang="zh-CN" sz="4400" dirty="0" smtClean="0"/>
              <a:t>10</a:t>
            </a:r>
            <a:r>
              <a:rPr lang="zh-CN" altLang="zh-CN" sz="4400" dirty="0" smtClean="0"/>
              <a:t>次</a:t>
            </a:r>
            <a:r>
              <a:rPr lang="zh-CN" altLang="zh-CN" sz="4400" dirty="0"/>
              <a:t>作业</a:t>
            </a:r>
            <a:r>
              <a:rPr lang="en-US" altLang="zh-CN" sz="4400" dirty="0"/>
              <a:t>(</a:t>
            </a:r>
            <a:r>
              <a:rPr lang="zh-CN" altLang="en-US" dirty="0"/>
              <a:t>采用</a:t>
            </a:r>
            <a:r>
              <a:rPr lang="en-US" altLang="zh-CN" dirty="0"/>
              <a:t>VC </a:t>
            </a:r>
            <a:r>
              <a:rPr lang="en-US" altLang="zh-CN" dirty="0" smtClean="0"/>
              <a:t>2017</a:t>
            </a:r>
            <a:r>
              <a:rPr lang="zh-CN" altLang="en-US" dirty="0" smtClean="0"/>
              <a:t>编写</a:t>
            </a:r>
            <a:r>
              <a:rPr lang="zh-CN" altLang="en-US" dirty="0"/>
              <a:t>程序</a:t>
            </a:r>
            <a:r>
              <a:rPr lang="en-US" altLang="zh-CN" sz="4400" dirty="0"/>
              <a:t>)</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问题部分</a:t>
            </a:r>
          </a:p>
          <a:p>
            <a:pPr lvl="1"/>
            <a:r>
              <a:rPr lang="zh-CN" altLang="en-US" dirty="0"/>
              <a:t>请</a:t>
            </a:r>
            <a:r>
              <a:rPr lang="zh-CN" altLang="en-US" dirty="0" smtClean="0"/>
              <a:t>编写基于字符串类的超</a:t>
            </a:r>
            <a:r>
              <a:rPr lang="zh-CN" altLang="en-US" dirty="0"/>
              <a:t>长整数类，</a:t>
            </a:r>
            <a:r>
              <a:rPr lang="zh-CN" altLang="en-US" dirty="0" smtClean="0"/>
              <a:t>实现</a:t>
            </a:r>
            <a:r>
              <a:rPr lang="zh-CN" altLang="en-US" dirty="0"/>
              <a:t>超长整数</a:t>
            </a:r>
            <a:r>
              <a:rPr lang="zh-CN" altLang="en-US" dirty="0" smtClean="0"/>
              <a:t>的加法和减法。</a:t>
            </a:r>
            <a:endParaRPr lang="en-US" altLang="zh-CN" dirty="0" smtClean="0"/>
          </a:p>
          <a:p>
            <a:pPr lvl="2"/>
            <a:r>
              <a:rPr lang="zh-CN" altLang="en-US" dirty="0" smtClean="0"/>
              <a:t>超长整数类可以在本课件</a:t>
            </a:r>
            <a:r>
              <a:rPr lang="en-US" altLang="zh-CN" dirty="0" err="1" smtClean="0"/>
              <a:t>CP_IntByString</a:t>
            </a:r>
            <a:r>
              <a:rPr lang="zh-CN" altLang="en-US" dirty="0" smtClean="0"/>
              <a:t>的基础上进行扩充。</a:t>
            </a:r>
            <a:endParaRPr lang="zh-CN" altLang="en-US" dirty="0"/>
          </a:p>
          <a:p>
            <a:r>
              <a:rPr lang="zh-CN" altLang="en-US" dirty="0"/>
              <a:t>代码部分</a:t>
            </a:r>
          </a:p>
          <a:p>
            <a:pPr lvl="1"/>
            <a:r>
              <a:rPr lang="zh-CN" altLang="en-US" dirty="0"/>
              <a:t>采用面向对象的技术实现以上功能，并对每个运算符重载函数至少设计</a:t>
            </a:r>
            <a:r>
              <a:rPr lang="en-US" altLang="zh-CN" dirty="0"/>
              <a:t>5</a:t>
            </a:r>
            <a:r>
              <a:rPr lang="zh-CN" altLang="en-US" dirty="0"/>
              <a:t>个测试案例，要求这</a:t>
            </a:r>
            <a:r>
              <a:rPr lang="en-US" altLang="zh-CN" dirty="0"/>
              <a:t>5</a:t>
            </a:r>
            <a:r>
              <a:rPr lang="zh-CN" altLang="en-US" dirty="0"/>
              <a:t>个案例分别代表</a:t>
            </a:r>
            <a:r>
              <a:rPr lang="en-US" altLang="zh-CN" dirty="0"/>
              <a:t>5</a:t>
            </a:r>
            <a:r>
              <a:rPr lang="zh-CN" altLang="en-US" dirty="0"/>
              <a:t>种不同的情况</a:t>
            </a:r>
            <a:r>
              <a:rPr lang="en-US" altLang="zh-CN" dirty="0"/>
              <a:t>(</a:t>
            </a:r>
            <a:r>
              <a:rPr lang="zh-CN" altLang="en-US" dirty="0"/>
              <a:t>例如</a:t>
            </a:r>
            <a:r>
              <a:rPr lang="en-US" altLang="zh-CN" dirty="0"/>
              <a:t>: </a:t>
            </a:r>
            <a:r>
              <a:rPr lang="zh-CN" altLang="en-US" dirty="0" smtClean="0"/>
              <a:t>全为</a:t>
            </a:r>
            <a:r>
              <a:rPr lang="en-US" altLang="zh-CN" dirty="0" smtClean="0"/>
              <a:t>0</a:t>
            </a:r>
            <a:r>
              <a:rPr lang="zh-CN" altLang="en-US" dirty="0" smtClean="0"/>
              <a:t>等</a:t>
            </a:r>
            <a:r>
              <a:rPr lang="en-US" altLang="zh-CN" dirty="0"/>
              <a:t>)</a:t>
            </a:r>
            <a:r>
              <a:rPr lang="zh-CN" altLang="en-US" dirty="0"/>
              <a:t>。</a:t>
            </a:r>
            <a:endParaRPr lang="en-US" altLang="zh-CN" dirty="0"/>
          </a:p>
          <a:p>
            <a:pPr lvl="1"/>
            <a:r>
              <a:rPr lang="zh-CN" altLang="en-US" dirty="0">
                <a:solidFill>
                  <a:schemeClr val="accent6">
                    <a:lumMod val="75000"/>
                  </a:schemeClr>
                </a:solidFill>
              </a:rPr>
              <a:t>提高要求</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a:solidFill>
                  <a:schemeClr val="accent6">
                    <a:lumMod val="75000"/>
                  </a:schemeClr>
                </a:solidFill>
              </a:rPr>
              <a:t>): </a:t>
            </a:r>
            <a:r>
              <a:rPr lang="en-US" altLang="zh-CN" dirty="0" smtClean="0">
                <a:solidFill>
                  <a:schemeClr val="accent6">
                    <a:lumMod val="75000"/>
                  </a:schemeClr>
                </a:solidFill>
              </a:rPr>
              <a:t>(1) </a:t>
            </a:r>
            <a:r>
              <a:rPr lang="zh-CN" altLang="en-US" dirty="0" smtClean="0">
                <a:solidFill>
                  <a:schemeClr val="accent6">
                    <a:lumMod val="75000"/>
                  </a:schemeClr>
                </a:solidFill>
              </a:rPr>
              <a:t>实现乘法</a:t>
            </a:r>
            <a:r>
              <a:rPr lang="en-US" altLang="zh-CN" dirty="0" smtClean="0">
                <a:solidFill>
                  <a:schemeClr val="accent6">
                    <a:lumMod val="75000"/>
                  </a:schemeClr>
                </a:solidFill>
              </a:rPr>
              <a:t>; (2) </a:t>
            </a:r>
            <a:r>
              <a:rPr lang="zh-CN" altLang="en-US" dirty="0" smtClean="0">
                <a:solidFill>
                  <a:schemeClr val="accent6">
                    <a:lumMod val="75000"/>
                  </a:schemeClr>
                </a:solidFill>
              </a:rPr>
              <a:t>实现除法</a:t>
            </a:r>
            <a:r>
              <a:rPr lang="en-US" altLang="zh-CN" dirty="0" smtClean="0">
                <a:solidFill>
                  <a:schemeClr val="accent6">
                    <a:lumMod val="75000"/>
                  </a:schemeClr>
                </a:solidFill>
              </a:rPr>
              <a:t>; (3) </a:t>
            </a:r>
            <a:r>
              <a:rPr lang="zh-CN" altLang="en-US" dirty="0">
                <a:solidFill>
                  <a:schemeClr val="accent6">
                    <a:lumMod val="75000"/>
                  </a:schemeClr>
                </a:solidFill>
              </a:rPr>
              <a:t>进行等价类划分，提供相对完备的测试；</a:t>
            </a:r>
            <a:r>
              <a:rPr lang="en-US" altLang="zh-CN" dirty="0" smtClean="0">
                <a:solidFill>
                  <a:schemeClr val="accent6">
                    <a:lumMod val="75000"/>
                  </a:schemeClr>
                </a:solidFill>
              </a:rPr>
              <a:t>(4) </a:t>
            </a:r>
            <a:r>
              <a:rPr lang="zh-CN" altLang="en-US" dirty="0">
                <a:solidFill>
                  <a:schemeClr val="accent6">
                    <a:lumMod val="75000"/>
                  </a:schemeClr>
                </a:solidFill>
              </a:rPr>
              <a:t>编写程序进行自动验证。</a:t>
            </a:r>
          </a:p>
          <a:p>
            <a:r>
              <a:rPr lang="zh-CN" altLang="en-US" dirty="0">
                <a:solidFill>
                  <a:srgbClr val="FF0000"/>
                </a:solidFill>
              </a:rPr>
              <a:t>文档部分</a:t>
            </a:r>
            <a:r>
              <a:rPr lang="en-US" altLang="zh-CN" dirty="0">
                <a:solidFill>
                  <a:srgbClr val="FF0000"/>
                </a:solidFill>
              </a:rPr>
              <a:t>(</a:t>
            </a:r>
            <a:r>
              <a:rPr lang="zh-CN" altLang="en-US" dirty="0">
                <a:solidFill>
                  <a:srgbClr val="FF0000"/>
                </a:solidFill>
              </a:rPr>
              <a:t>请同时提交</a:t>
            </a:r>
            <a:r>
              <a:rPr lang="en-US" altLang="zh-CN" dirty="0">
                <a:solidFill>
                  <a:srgbClr val="0000FF"/>
                </a:solidFill>
              </a:rPr>
              <a:t>word</a:t>
            </a:r>
            <a:r>
              <a:rPr lang="zh-CN" altLang="en-US" dirty="0">
                <a:solidFill>
                  <a:srgbClr val="FF0000"/>
                </a:solidFill>
              </a:rPr>
              <a:t>和</a:t>
            </a:r>
            <a:r>
              <a:rPr lang="en-US" altLang="zh-CN" dirty="0">
                <a:solidFill>
                  <a:srgbClr val="0000FF"/>
                </a:solidFill>
              </a:rPr>
              <a:t>pdf</a:t>
            </a:r>
            <a:r>
              <a:rPr lang="zh-CN" altLang="en-US" dirty="0">
                <a:solidFill>
                  <a:srgbClr val="FF0000"/>
                </a:solidFill>
              </a:rPr>
              <a:t>版本的文件</a:t>
            </a:r>
            <a:r>
              <a:rPr lang="en-US" altLang="zh-CN" dirty="0">
                <a:solidFill>
                  <a:srgbClr val="FF0000"/>
                </a:solidFill>
              </a:rPr>
              <a:t>)</a:t>
            </a:r>
          </a:p>
          <a:p>
            <a:pPr lvl="1"/>
            <a:r>
              <a:rPr lang="zh-CN" altLang="en-US" dirty="0">
                <a:solidFill>
                  <a:srgbClr val="FF0000"/>
                </a:solidFill>
              </a:rPr>
              <a:t>模型部分</a:t>
            </a:r>
            <a:r>
              <a:rPr lang="en-US" altLang="zh-CN" dirty="0">
                <a:solidFill>
                  <a:srgbClr val="FF0000"/>
                </a:solidFill>
              </a:rPr>
              <a:t>: </a:t>
            </a:r>
            <a:r>
              <a:rPr lang="zh-CN" altLang="en-US" dirty="0">
                <a:solidFill>
                  <a:srgbClr val="FF0000"/>
                </a:solidFill>
              </a:rPr>
              <a:t>给出计算公式或计算方法。</a:t>
            </a:r>
          </a:p>
          <a:p>
            <a:pPr lvl="1"/>
            <a:r>
              <a:rPr lang="zh-CN" altLang="en-US" dirty="0">
                <a:solidFill>
                  <a:srgbClr val="FF0000"/>
                </a:solidFill>
              </a:rPr>
              <a:t>验证部分</a:t>
            </a:r>
            <a:r>
              <a:rPr lang="en-US" altLang="zh-CN" dirty="0">
                <a:solidFill>
                  <a:srgbClr val="FF0000"/>
                </a:solidFill>
              </a:rPr>
              <a:t>: </a:t>
            </a:r>
            <a:r>
              <a:rPr lang="zh-CN" altLang="en-US" dirty="0">
                <a:solidFill>
                  <a:srgbClr val="FF0000"/>
                </a:solidFill>
              </a:rPr>
              <a:t>说明测试案例的设计思路及各个案例所代表的情况，并给出验证结果。</a:t>
            </a:r>
          </a:p>
          <a:p>
            <a:pPr lvl="1"/>
            <a:r>
              <a:rPr lang="zh-CN" altLang="en-US" dirty="0">
                <a:solidFill>
                  <a:schemeClr val="accent6">
                    <a:lumMod val="75000"/>
                  </a:schemeClr>
                </a:solidFill>
              </a:rPr>
              <a:t>提高部分</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a:solidFill>
                  <a:schemeClr val="accent6">
                    <a:lumMod val="75000"/>
                  </a:schemeClr>
                </a:solidFill>
              </a:rPr>
              <a:t>): </a:t>
            </a:r>
            <a:r>
              <a:rPr lang="zh-CN" altLang="en-US" dirty="0">
                <a:solidFill>
                  <a:schemeClr val="accent6">
                    <a:lumMod val="75000"/>
                  </a:schemeClr>
                </a:solidFill>
              </a:rPr>
              <a:t>给出相对完备的测试方案。</a:t>
            </a: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18768710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存在的问题</a:t>
            </a:r>
          </a:p>
        </p:txBody>
      </p:sp>
      <p:sp>
        <p:nvSpPr>
          <p:cNvPr id="3" name="内容占位符 2"/>
          <p:cNvSpPr>
            <a:spLocks noGrp="1"/>
          </p:cNvSpPr>
          <p:nvPr>
            <p:ph idx="1"/>
          </p:nvPr>
        </p:nvSpPr>
        <p:spPr>
          <a:xfrm>
            <a:off x="461963" y="1450109"/>
            <a:ext cx="8220075" cy="5027801"/>
          </a:xfrm>
        </p:spPr>
        <p:txBody>
          <a:bodyPr>
            <a:normAutofit/>
          </a:bodyPr>
          <a:lstStyle/>
          <a:p>
            <a:pPr>
              <a:lnSpc>
                <a:spcPct val="120000"/>
              </a:lnSpc>
            </a:pPr>
            <a:r>
              <a:rPr lang="zh-CN" altLang="en-US" sz="2400" dirty="0"/>
              <a:t>实现有误</a:t>
            </a:r>
            <a:endParaRPr lang="en-US" altLang="zh-CN" sz="2400" dirty="0"/>
          </a:p>
          <a:p>
            <a:pPr lvl="1">
              <a:lnSpc>
                <a:spcPct val="120000"/>
              </a:lnSpc>
            </a:pPr>
            <a:r>
              <a:rPr lang="zh-CN" altLang="en-US" sz="2200" dirty="0" smtClean="0"/>
              <a:t>不要转成整型变量再做加减法</a:t>
            </a:r>
            <a:endParaRPr lang="en-US" altLang="zh-CN" sz="2200" dirty="0" smtClean="0"/>
          </a:p>
          <a:p>
            <a:pPr lvl="1">
              <a:lnSpc>
                <a:spcPct val="120000"/>
              </a:lnSpc>
            </a:pPr>
            <a:r>
              <a:rPr lang="zh-CN" altLang="en-US" sz="2200" dirty="0"/>
              <a:t>竖</a:t>
            </a:r>
            <a:r>
              <a:rPr lang="zh-CN" altLang="en-US" sz="2200" dirty="0" smtClean="0"/>
              <a:t>式中进位</a:t>
            </a:r>
            <a:r>
              <a:rPr lang="zh-CN" altLang="en-US" sz="2200" smtClean="0"/>
              <a:t>借位边界条件等易</a:t>
            </a:r>
            <a:r>
              <a:rPr lang="zh-CN" altLang="en-US" sz="2200" dirty="0" smtClean="0"/>
              <a:t>出错</a:t>
            </a:r>
            <a:endParaRPr lang="en-US" altLang="zh-CN" sz="2200"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pic>
        <p:nvPicPr>
          <p:cNvPr id="2050" name="Picture 2" descr="https://timgsa.baidu.com/timg?image&amp;quality=80&amp;size=b9999_10000&amp;sec=1588419361250&amp;di=4f1ecf071ee6028a1e12230b9d957f29&amp;imgtype=0&amp;src=http%3A%2F%2Fa.hiphotos.baidu.com%2Fzhidao%2Fpic%2Fitem%2Fb21bb051f81986186e5077574ded2e738ad4e6c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73" y="3483718"/>
            <a:ext cx="27527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225202"/>
      </p:ext>
    </p:extLst>
  </p:cSld>
  <p:clrMapOvr>
    <a:masterClrMapping/>
  </p:clrMapOvr>
  <mc:AlternateContent xmlns:mc="http://schemas.openxmlformats.org/markup-compatibility/2006" xmlns:p14="http://schemas.microsoft.com/office/powerpoint/2010/main">
    <mc:Choice Requires="p14">
      <p:transition spd="slow" p14:dur="2000" advTm="144134"/>
    </mc:Choice>
    <mc:Fallback xmlns="">
      <p:transition spd="slow" advTm="144134"/>
    </mc:Fallback>
  </mc:AlternateContent>
  <p:timing>
    <p:tnLst>
      <p:par>
        <p:cTn id="1" dur="indefinite" restart="never" nodeType="tmRoot"/>
      </p:par>
    </p:tnLst>
  </p:timing>
  <p:extLst mod="1">
    <p:ext uri="{3A86A75C-4F4B-4683-9AE1-C65F6400EC91}">
      <p14:laserTraceLst xmlns:p14="http://schemas.microsoft.com/office/powerpoint/2010/main">
        <p14:tracePtLst>
          <p14:tracePt t="945" x="5810250" y="2832100"/>
          <p14:tracePt t="5413" x="5784850" y="2813050"/>
          <p14:tracePt t="5423" x="5721350" y="2768600"/>
          <p14:tracePt t="5444" x="5441950" y="2647950"/>
          <p14:tracePt t="5458" x="5175250" y="2520950"/>
          <p14:tracePt t="5475" x="4965700" y="2419350"/>
          <p14:tracePt t="5489" x="4711700" y="2311400"/>
          <p14:tracePt t="5505" x="4476750" y="2209800"/>
          <p14:tracePt t="5521" x="4267200" y="2133600"/>
          <p14:tracePt t="5539" x="4000500" y="2038350"/>
          <p14:tracePt t="5556" x="3810000" y="1993900"/>
          <p14:tracePt t="5572" x="3651250" y="1955800"/>
          <p14:tracePt t="5579" x="3587750" y="1949450"/>
          <p14:tracePt t="5600" x="3422650" y="1905000"/>
          <p14:tracePt t="5607" x="3365500" y="1885950"/>
          <p14:tracePt t="5626" x="3257550" y="1866900"/>
          <p14:tracePt t="5637" x="3143250" y="1847850"/>
          <p14:tracePt t="5654" x="3054350" y="1816100"/>
          <p14:tracePt t="5662" x="3003550" y="1803400"/>
          <p14:tracePt t="5671" x="2952750" y="1784350"/>
          <p14:tracePt t="5686" x="2882900" y="1765300"/>
          <p14:tracePt t="5689" x="2844800" y="1746250"/>
          <p14:tracePt t="5704" x="2774950" y="1733550"/>
          <p14:tracePt t="5726" x="2667000" y="1695450"/>
          <p14:tracePt t="5736" x="2641600" y="1676400"/>
          <p14:tracePt t="5756" x="2552700" y="1663700"/>
          <p14:tracePt t="5772" x="2495550" y="1644650"/>
          <p14:tracePt t="5787" x="2451100" y="1619250"/>
          <p14:tracePt t="5804" x="2413000" y="1612900"/>
          <p14:tracePt t="5820" x="2381250" y="1593850"/>
          <p14:tracePt t="5838" x="2336800" y="1581150"/>
          <p14:tracePt t="5846" x="2324100" y="1581150"/>
          <p14:tracePt t="5854" x="2305050" y="1568450"/>
          <p14:tracePt t="5871" x="2286000" y="1562100"/>
          <p14:tracePt t="5880" x="2273300" y="1555750"/>
          <p14:tracePt t="5887" x="2266950" y="1549400"/>
          <p14:tracePt t="5906" x="2235200" y="1536700"/>
          <p14:tracePt t="5913" x="2228850" y="1536700"/>
          <p14:tracePt t="5921" x="2222500" y="1536700"/>
          <p14:tracePt t="5939" x="2216150" y="1536700"/>
          <p14:tracePt t="5954" x="2203450" y="1536700"/>
          <p14:tracePt t="5973" x="2197100" y="1536700"/>
          <p14:tracePt t="8958" x="2501900" y="1574800"/>
          <p14:tracePt t="8968" x="2673350" y="1606550"/>
          <p14:tracePt t="8993" x="3708400" y="1822450"/>
          <p14:tracePt t="9007" x="4222750" y="1936750"/>
          <p14:tracePt t="9023" x="4546600" y="1962150"/>
          <p14:tracePt t="9038" x="4756150" y="1962150"/>
          <p14:tracePt t="9052" x="4927600" y="1962150"/>
          <p14:tracePt t="9068" x="5092700" y="1962150"/>
          <p14:tracePt t="9084" x="5219700" y="1962150"/>
          <p14:tracePt t="9106" x="5346700" y="1974850"/>
          <p14:tracePt t="9119" x="5410200" y="1974850"/>
          <p14:tracePt t="9135" x="5454650" y="1974850"/>
          <p14:tracePt t="9150" x="5486400" y="1974850"/>
          <p14:tracePt t="9168" x="5505450" y="1974850"/>
          <p14:tracePt t="9185" x="5518150" y="1974850"/>
          <p14:tracePt t="9205" x="5524500" y="1974850"/>
          <p14:tracePt t="9216" x="5543550" y="1974850"/>
          <p14:tracePt t="9233" x="5568950" y="1974850"/>
          <p14:tracePt t="9250" x="5607050" y="1974850"/>
          <p14:tracePt t="9268" x="5670550" y="1962150"/>
          <p14:tracePt t="9284" x="5727700" y="1962150"/>
          <p14:tracePt t="9289" x="5753100" y="1955800"/>
          <p14:tracePt t="9302" x="5778500" y="1949450"/>
          <p14:tracePt t="9319" x="5829300" y="1949450"/>
          <p14:tracePt t="9336" x="5873750" y="1930400"/>
          <p14:tracePt t="9352" x="5892800" y="1930400"/>
          <p14:tracePt t="9367" x="5905500" y="1930400"/>
          <p14:tracePt t="9376" x="5911850" y="1930400"/>
          <p14:tracePt t="9391" x="5918200" y="1930400"/>
          <p14:tracePt t="9402" x="5930900" y="1930400"/>
          <p14:tracePt t="9418" x="5937250" y="1930400"/>
          <p14:tracePt t="9679" x="5899150" y="1936750"/>
          <p14:tracePt t="9690" x="5892800" y="1943100"/>
          <p14:tracePt t="9706" x="5873750" y="1949450"/>
          <p14:tracePt t="9711" x="5854700" y="1962150"/>
          <p14:tracePt t="9726" x="5842000" y="1962150"/>
          <p14:tracePt t="9740" x="5822950" y="1962150"/>
          <p14:tracePt t="9754" x="5816600" y="1962150"/>
          <p14:tracePt t="9770" x="5803900" y="1962150"/>
          <p14:tracePt t="9785" x="5778500" y="1968500"/>
          <p14:tracePt t="9801" x="5759450" y="1968500"/>
          <p14:tracePt t="9819" x="5746750" y="1968500"/>
          <p14:tracePt t="9838" x="5734050" y="1968500"/>
          <p14:tracePt t="9858" x="5721350" y="1968500"/>
          <p14:tracePt t="9880" x="5708650" y="1968500"/>
          <p14:tracePt t="9986" x="5702300" y="1968500"/>
          <p14:tracePt t="10270" x="5695950" y="1968500"/>
          <p14:tracePt t="10286" x="5683250" y="1968500"/>
          <p14:tracePt t="10301" x="5676900" y="1968500"/>
          <p14:tracePt t="10321" x="5670550" y="1968500"/>
          <p14:tracePt t="10344" x="5664200" y="1968500"/>
          <p14:tracePt t="13869" x="5657850" y="1968500"/>
          <p14:tracePt t="14488" x="5651500" y="1968500"/>
          <p14:tracePt t="14542" x="5645150" y="1968500"/>
          <p14:tracePt t="14555" x="5638800" y="1968500"/>
          <p14:tracePt t="14571" x="5632450" y="1968500"/>
          <p14:tracePt t="14579" x="5619750" y="1968500"/>
          <p14:tracePt t="14596" x="5613400" y="1968500"/>
          <p14:tracePt t="14613" x="5607050" y="1968500"/>
          <p14:tracePt t="14630" x="5581650" y="1981200"/>
          <p14:tracePt t="14645" x="5562600" y="1987550"/>
          <p14:tracePt t="14662" x="5530850" y="1993900"/>
          <p14:tracePt t="14677" x="5505450" y="2012950"/>
          <p14:tracePt t="14697" x="5435600" y="2025650"/>
          <p14:tracePt t="14713" x="5397500" y="2032000"/>
          <p14:tracePt t="14728" x="5365750" y="2044700"/>
          <p14:tracePt t="14747" x="5334000" y="2057400"/>
          <p14:tracePt t="14749" x="5321300" y="2057400"/>
          <p14:tracePt t="14763" x="5283200" y="2076450"/>
          <p14:tracePt t="14779" x="5238750" y="2082800"/>
          <p14:tracePt t="14795" x="5194300" y="2089150"/>
          <p14:tracePt t="14813" x="5118100" y="2108200"/>
          <p14:tracePt t="14832" x="4991100" y="2127250"/>
          <p14:tracePt t="14846" x="4895850" y="2139950"/>
          <p14:tracePt t="14863" x="4800600" y="2146300"/>
          <p14:tracePt t="14878" x="4699000" y="2165350"/>
          <p14:tracePt t="14895" x="4603750" y="2165350"/>
          <p14:tracePt t="14898" x="4546600" y="2165350"/>
          <p14:tracePt t="14912" x="4445000" y="2178050"/>
          <p14:tracePt t="14928" x="4324350" y="2178050"/>
          <p14:tracePt t="14945" x="4229100" y="2178050"/>
          <p14:tracePt t="14961" x="4146550" y="2184400"/>
          <p14:tracePt t="14978" x="4064000" y="2197100"/>
          <p14:tracePt t="14984" x="4032250" y="2203450"/>
          <p14:tracePt t="14999" x="3937000" y="2209800"/>
          <p14:tracePt t="15011" x="3835400" y="2209800"/>
          <p14:tracePt t="15029" x="3759200" y="2209800"/>
          <p14:tracePt t="15035" x="3721100" y="2209800"/>
          <p14:tracePt t="15046" x="3663950" y="2209800"/>
          <p14:tracePt t="15063" x="3632200" y="2209800"/>
          <p14:tracePt t="15077" x="3606800" y="2209800"/>
          <p14:tracePt t="15096" x="3587750" y="2209800"/>
          <p14:tracePt t="15100" x="3581400" y="2209800"/>
          <p14:tracePt t="15113" x="3556000" y="2209800"/>
          <p14:tracePt t="15130" x="3536950" y="2209800"/>
          <p14:tracePt t="15145" x="3524250" y="2209800"/>
          <p14:tracePt t="15163" x="3511550" y="2209800"/>
          <p14:tracePt t="15180" x="3473450" y="2228850"/>
          <p14:tracePt t="15193" x="3460750" y="2235200"/>
          <p14:tracePt t="15213" x="3416300" y="2266950"/>
          <p14:tracePt t="15229" x="3384550" y="2292350"/>
          <p14:tracePt t="15246" x="3359150" y="2311400"/>
          <p14:tracePt t="15250" x="3346450" y="2311400"/>
          <p14:tracePt t="15264" x="3327400" y="2324100"/>
          <p14:tracePt t="15278" x="3321050" y="2330450"/>
          <p14:tracePt t="15296" x="3314700" y="2336800"/>
          <p14:tracePt t="15311" x="3302000" y="2343150"/>
          <p14:tracePt t="15327" x="3295650" y="2343150"/>
          <p14:tracePt t="15348" x="3282950" y="2349500"/>
          <p14:tracePt t="15361" x="3276600" y="2355850"/>
          <p14:tracePt t="15378" x="3263900" y="2355850"/>
          <p14:tracePt t="15395" x="3257550" y="2362200"/>
          <p14:tracePt t="15412" x="3251200" y="2362200"/>
          <p14:tracePt t="19249" x="3327400" y="2362200"/>
          <p14:tracePt t="19256" x="3467100" y="2387600"/>
          <p14:tracePt t="19275" x="3797300" y="2476500"/>
          <p14:tracePt t="19290" x="4044950" y="2565400"/>
          <p14:tracePt t="19307" x="4267200" y="2635250"/>
          <p14:tracePt t="19326" x="4476750" y="2692400"/>
          <p14:tracePt t="19343" x="4603750" y="2717800"/>
          <p14:tracePt t="19358" x="4705350" y="2724150"/>
          <p14:tracePt t="19375" x="4768850" y="2724150"/>
          <p14:tracePt t="19391" x="4813300" y="2724150"/>
          <p14:tracePt t="19397" x="4826000" y="2724150"/>
          <p14:tracePt t="19406" x="4838700" y="2724150"/>
          <p14:tracePt t="19425" x="4857750" y="2724150"/>
          <p14:tracePt t="19441" x="4870450" y="2724150"/>
          <p14:tracePt t="19458" x="4883150" y="2724150"/>
          <p14:tracePt t="19474" x="4889500" y="2724150"/>
          <p14:tracePt t="19490" x="4895850" y="2724150"/>
          <p14:tracePt t="19594" x="4895850" y="2717800"/>
          <p14:tracePt t="19597" x="4895850" y="2711450"/>
          <p14:tracePt t="19612" x="4895850" y="2705100"/>
          <p14:tracePt t="19625" x="4895850" y="2698750"/>
          <p14:tracePt t="19642" x="4895850" y="2686050"/>
          <p14:tracePt t="19657" x="4895850" y="2679700"/>
          <p14:tracePt t="19674" x="4889500" y="2667000"/>
          <p14:tracePt t="19693" x="4870450" y="2647950"/>
          <p14:tracePt t="19708" x="4864100" y="2635250"/>
          <p14:tracePt t="19725" x="4851400" y="2628900"/>
          <p14:tracePt t="19739" x="4838700" y="2622550"/>
          <p14:tracePt t="19760" x="4826000" y="2603500"/>
          <p14:tracePt t="19775" x="4819650" y="2590800"/>
          <p14:tracePt t="19793" x="4813300" y="2584450"/>
          <p14:tracePt t="19844" x="4806950" y="2584450"/>
          <p14:tracePt t="19851" x="4800600" y="2584450"/>
          <p14:tracePt t="19897" x="4794250" y="2584450"/>
          <p14:tracePt t="19909" x="4787900" y="2584450"/>
          <p14:tracePt t="19924" x="4781550" y="2584450"/>
          <p14:tracePt t="19943" x="4775200" y="2584450"/>
          <p14:tracePt t="19977" x="4768850" y="2584450"/>
          <p14:tracePt t="19985" x="4762500" y="2584450"/>
          <p14:tracePt t="20007" x="4756150" y="2584450"/>
          <p14:tracePt t="20016" x="4749800" y="2584450"/>
          <p14:tracePt t="20033" x="4743450" y="2584450"/>
          <p14:tracePt t="20042" x="4737100" y="2584450"/>
          <p14:tracePt t="20058" x="4724400" y="2584450"/>
          <p14:tracePt t="20077" x="4718050" y="2584450"/>
          <p14:tracePt t="20090" x="4711700" y="2584450"/>
          <p14:tracePt t="20110" x="4699000" y="2584450"/>
          <p14:tracePt t="20123" x="4692650" y="2584450"/>
          <p14:tracePt t="20143" x="4686300" y="2584450"/>
          <p14:tracePt t="20158" x="4673600" y="2584450"/>
          <p14:tracePt t="20173" x="4667250" y="2584450"/>
          <p14:tracePt t="20179" x="4660900" y="2584450"/>
          <p14:tracePt t="20193" x="4641850" y="2584450"/>
          <p14:tracePt t="20211" x="4635500" y="2584450"/>
          <p14:tracePt t="20223" x="4629150" y="2584450"/>
          <p14:tracePt t="20241" x="4616450" y="2584450"/>
          <p14:tracePt t="20257" x="4610100" y="2584450"/>
          <p14:tracePt t="20266" x="4603750" y="2584450"/>
          <p14:tracePt t="20281" x="4597400" y="2584450"/>
          <p14:tracePt t="20375" x="4591050" y="2584450"/>
          <p14:tracePt t="20394" x="4584700" y="2590800"/>
          <p14:tracePt t="20405" x="4578350" y="2597150"/>
          <p14:tracePt t="20416" x="4578350" y="2603500"/>
          <p14:tracePt t="20426" x="4578350" y="2616200"/>
          <p14:tracePt t="20443" x="4578350" y="2622550"/>
          <p14:tracePt t="20456" x="4578350" y="2635250"/>
          <p14:tracePt t="20473" x="4578350" y="2647950"/>
          <p14:tracePt t="20491" x="4578350" y="2660650"/>
          <p14:tracePt t="20506" x="4578350" y="2667000"/>
          <p14:tracePt t="20523" x="4578350" y="2679700"/>
          <p14:tracePt t="20540" x="4578350" y="2686050"/>
          <p14:tracePt t="20557" x="4578350" y="2692400"/>
          <p14:tracePt t="20574" x="4578350" y="2698750"/>
          <p14:tracePt t="20597" x="4578350" y="2705100"/>
          <p14:tracePt t="32360" x="4578350" y="2717800"/>
          <p14:tracePt t="32365" x="4572000" y="2736850"/>
          <p14:tracePt t="32380" x="4552950" y="2774950"/>
          <p14:tracePt t="32396" x="4533900" y="2813050"/>
          <p14:tracePt t="32414" x="4521200" y="2844800"/>
          <p14:tracePt t="32417" x="4521200" y="2857500"/>
          <p14:tracePt t="32432" x="4502150" y="2889250"/>
          <p14:tracePt t="32441" x="4502150" y="2908300"/>
          <p14:tracePt t="32451" x="4489450" y="2940050"/>
          <p14:tracePt t="32468" x="4483100" y="2978150"/>
          <p14:tracePt t="32479" x="4476750" y="2990850"/>
          <p14:tracePt t="32487" x="4476750" y="3009900"/>
          <p14:tracePt t="32489" x="4464050" y="3022600"/>
          <p14:tracePt t="32502" x="4457700" y="3041650"/>
          <p14:tracePt t="32506" x="4457700" y="3048000"/>
          <p14:tracePt t="32518" x="4451350" y="3067050"/>
          <p14:tracePt t="32529" x="4451350" y="3073400"/>
          <p14:tracePt t="32546" x="4451350" y="3086100"/>
          <p14:tracePt t="32569" x="4451350" y="3098800"/>
          <p14:tracePt t="32582" x="4451350" y="3105150"/>
          <p14:tracePt t="32602" x="4451350" y="3111500"/>
          <p14:tracePt t="32640" x="4451350" y="3117850"/>
          <p14:tracePt t="32665" x="4445000" y="3117850"/>
          <p14:tracePt t="32678" x="4438650" y="3117850"/>
          <p14:tracePt t="32688" x="4432300" y="3124200"/>
          <p14:tracePt t="32703" x="4425950" y="3130550"/>
          <p14:tracePt t="32713" x="4419600" y="3130550"/>
          <p14:tracePt t="32729" x="4406900" y="3130550"/>
          <p14:tracePt t="32745" x="4400550" y="3130550"/>
          <p14:tracePt t="32762" x="4394200" y="3130550"/>
          <p14:tracePt t="32780" x="4381500" y="3130550"/>
          <p14:tracePt t="32788" x="4375150" y="3130550"/>
          <p14:tracePt t="32798" x="4368800" y="3130550"/>
          <p14:tracePt t="32818" x="4356100" y="3130550"/>
          <p14:tracePt t="32858" x="4349750" y="3130550"/>
          <p14:tracePt t="32881" x="4343400" y="3130550"/>
          <p14:tracePt t="32955" x="4337050" y="3130550"/>
          <p14:tracePt t="32986" x="4330700" y="3130550"/>
          <p14:tracePt t="33088" x="4324350" y="3130550"/>
          <p14:tracePt t="33104" x="4311650" y="3130550"/>
          <p14:tracePt t="33145" x="4305300" y="3124200"/>
          <p14:tracePt t="33157" x="4298950" y="3124200"/>
          <p14:tracePt t="33169" x="4286250" y="3117850"/>
          <p14:tracePt t="33178" x="4286250" y="3111500"/>
          <p14:tracePt t="33192" x="4273550" y="3111500"/>
          <p14:tracePt t="33215" x="4260850" y="3098800"/>
          <p14:tracePt t="33232" x="4260850" y="3092450"/>
          <p14:tracePt t="51354" x="4184650" y="3073400"/>
          <p14:tracePt t="51368" x="4051300" y="3041650"/>
          <p14:tracePt t="51379" x="3987800" y="3028950"/>
          <p14:tracePt t="51397" x="3771900" y="3028950"/>
          <p14:tracePt t="51413" x="3663950" y="3028950"/>
          <p14:tracePt t="51429" x="3549650" y="3048000"/>
          <p14:tracePt t="51445" x="3422650" y="3067050"/>
          <p14:tracePt t="51462" x="3295650" y="3092450"/>
          <p14:tracePt t="51466" x="3232150" y="3098800"/>
          <p14:tracePt t="51484" x="3130550" y="3111500"/>
          <p14:tracePt t="51496" x="3060700" y="3130550"/>
          <p14:tracePt t="51505" x="3028950" y="3130550"/>
          <p14:tracePt t="51517" x="2978150" y="3143250"/>
          <p14:tracePt t="51528" x="2959100" y="3143250"/>
          <p14:tracePt t="51538" x="2914650" y="3162300"/>
          <p14:tracePt t="51549" x="2895600" y="3162300"/>
          <p14:tracePt t="51563" x="2857500" y="3162300"/>
          <p14:tracePt t="51570" x="2832100" y="3162300"/>
          <p14:tracePt t="51583" x="2794000" y="3175000"/>
          <p14:tracePt t="51600" x="2736850" y="3187700"/>
          <p14:tracePt t="51614" x="2686050" y="3194050"/>
          <p14:tracePt t="51630" x="2654300" y="3194050"/>
          <p14:tracePt t="51646" x="2628900" y="3194050"/>
          <p14:tracePt t="51668" x="2603500" y="3194050"/>
          <p14:tracePt t="51675" x="2597150" y="3194050"/>
          <p14:tracePt t="51692" x="2590800" y="3194050"/>
          <p14:tracePt t="51702" x="2584450" y="3194050"/>
          <p14:tracePt t="51720" x="2571750" y="3194050"/>
          <p14:tracePt t="51744" x="2559050" y="3194050"/>
          <p14:tracePt t="51760" x="2552700" y="3200400"/>
          <p14:tracePt t="51778" x="2533650" y="3213100"/>
          <p14:tracePt t="51795" x="2520950" y="3219450"/>
          <p14:tracePt t="51811" x="2508250" y="3232150"/>
          <p14:tracePt t="51816" x="2501900" y="3232150"/>
          <p14:tracePt t="51826" x="2495550" y="3238500"/>
          <p14:tracePt t="51848" x="2470150" y="3257550"/>
          <p14:tracePt t="51861" x="2451100" y="3276600"/>
          <p14:tracePt t="51878" x="2432050" y="3289300"/>
          <p14:tracePt t="51897" x="2413000" y="3308350"/>
          <p14:tracePt t="51911" x="2387600" y="3333750"/>
          <p14:tracePt t="51927" x="2368550" y="3352800"/>
          <p14:tracePt t="51944" x="2349500" y="3384550"/>
          <p14:tracePt t="51961" x="2336800" y="3409950"/>
          <p14:tracePt t="51978" x="2305050" y="3435350"/>
          <p14:tracePt t="51993" x="2298700" y="3460750"/>
          <p14:tracePt t="52009" x="2292350" y="3467100"/>
          <p14:tracePt t="52014" x="2286000" y="3473450"/>
          <p14:tracePt t="52027" x="2279650" y="3473450"/>
          <p14:tracePt t="52033" x="2279650" y="3479800"/>
          <p14:tracePt t="52044" x="2273300" y="3486150"/>
          <p14:tracePt t="52061" x="2260600" y="3505200"/>
          <p14:tracePt t="52068" x="2254250" y="3511550"/>
          <p14:tracePt t="52080" x="2254250" y="3524250"/>
          <p14:tracePt t="52094" x="2241550" y="3536950"/>
          <p14:tracePt t="52110" x="2235200" y="3543300"/>
          <p14:tracePt t="52128" x="2222500" y="3556000"/>
          <p14:tracePt t="53754" x="2228850" y="3562350"/>
          <p14:tracePt t="53766" x="2235200" y="3562350"/>
          <p14:tracePt t="53780" x="2241550" y="3562350"/>
          <p14:tracePt t="53798" x="2254250" y="3562350"/>
          <p14:tracePt t="54010" x="2406650" y="3619500"/>
          <p14:tracePt t="54024" x="2552700" y="3651250"/>
          <p14:tracePt t="54049" x="2768600" y="3714750"/>
          <p14:tracePt t="54054" x="2832100" y="3740150"/>
          <p14:tracePt t="54071" x="2946400" y="3784600"/>
          <p14:tracePt t="54086" x="3048000" y="3810000"/>
          <p14:tracePt t="54101" x="3124200" y="3841750"/>
          <p14:tracePt t="54108" x="3155950" y="3848100"/>
          <p14:tracePt t="54121" x="3219450" y="3867150"/>
          <p14:tracePt t="54135" x="3276600" y="3867150"/>
          <p14:tracePt t="54150" x="3371850" y="3867150"/>
          <p14:tracePt t="54173" x="3536950" y="3829050"/>
          <p14:tracePt t="54187" x="3632200" y="3810000"/>
          <p14:tracePt t="54197" x="3670300" y="3790950"/>
          <p14:tracePt t="54211" x="3740150" y="3784600"/>
          <p14:tracePt t="54226" x="3790950" y="3778250"/>
          <p14:tracePt t="54243" x="3835400" y="3759200"/>
          <p14:tracePt t="54247" x="3854450" y="3759200"/>
          <p14:tracePt t="54270" x="3924300" y="3752850"/>
          <p14:tracePt t="54284" x="3968750" y="3752850"/>
          <p14:tracePt t="54298" x="4025900" y="3752850"/>
          <p14:tracePt t="54309" x="4044950" y="3752850"/>
          <p14:tracePt t="54331" x="4127500" y="3752850"/>
          <p14:tracePt t="54350" x="4184650" y="3752850"/>
          <p14:tracePt t="54365" x="4248150" y="3752850"/>
          <p14:tracePt t="54381" x="4286250" y="3752850"/>
          <p14:tracePt t="54395" x="4318000" y="3771900"/>
          <p14:tracePt t="54411" x="4349750" y="3771900"/>
          <p14:tracePt t="54426" x="4368800" y="3784600"/>
          <p14:tracePt t="54444" x="4381500" y="3784600"/>
          <p14:tracePt t="54463" x="4394200" y="3784600"/>
          <p14:tracePt t="54473" x="4400550" y="3784600"/>
          <p14:tracePt t="54497" x="4413250" y="3784600"/>
          <p14:tracePt t="54511" x="4419600" y="3784600"/>
          <p14:tracePt t="54525" x="4432300" y="3790950"/>
          <p14:tracePt t="54543" x="4445000" y="3797300"/>
          <p14:tracePt t="54562" x="4457700" y="3803650"/>
          <p14:tracePt t="54581" x="4470400" y="3810000"/>
          <p14:tracePt t="54595" x="4470400" y="3822700"/>
          <p14:tracePt t="54611" x="4483100" y="3835400"/>
          <p14:tracePt t="54626" x="4495800" y="3848100"/>
          <p14:tracePt t="54645" x="4502150" y="3854450"/>
          <p14:tracePt t="54658" x="4508500" y="3860800"/>
          <p14:tracePt t="54675" x="4521200" y="3873500"/>
          <p14:tracePt t="54695" x="4527550" y="3873500"/>
          <p14:tracePt t="54726" x="4527550" y="3879850"/>
          <p14:tracePt t="54805" x="4527550" y="3886200"/>
          <p14:tracePt t="55037" x="4521200" y="3886200"/>
          <p14:tracePt t="55047" x="4514850" y="3886200"/>
          <p14:tracePt t="55067" x="4502150" y="3886200"/>
          <p14:tracePt t="55096" x="4495800" y="3879850"/>
          <p14:tracePt t="55118" x="4489450" y="3879850"/>
          <p14:tracePt t="55134" x="4489450" y="3873500"/>
          <p14:tracePt t="55171" x="4483100" y="3873500"/>
          <p14:tracePt t="55392" x="4476750" y="3873500"/>
          <p14:tracePt t="55403" x="4470400" y="3873500"/>
          <p14:tracePt t="55421" x="4457700" y="3873500"/>
          <p14:tracePt t="55447" x="4445000" y="3873500"/>
          <p14:tracePt t="55462" x="4425950" y="3873500"/>
          <p14:tracePt t="55480" x="4419600" y="3873500"/>
          <p14:tracePt t="55488" x="4413250" y="3873500"/>
          <p14:tracePt t="55506" x="4400550" y="3873500"/>
          <p14:tracePt t="55521" x="4394200" y="3873500"/>
          <p14:tracePt t="55546" x="4381500" y="3879850"/>
          <p14:tracePt t="55561" x="4368800" y="3886200"/>
          <p14:tracePt t="55570" x="4362450" y="3886200"/>
          <p14:tracePt t="55584" x="4356100" y="3886200"/>
          <p14:tracePt t="55598" x="4349750" y="3886200"/>
          <p14:tracePt t="55649" x="4343400" y="3886200"/>
          <p14:tracePt t="55720" x="4337050" y="3886200"/>
          <p14:tracePt t="65568" x="4318000" y="3886200"/>
          <p14:tracePt t="65580" x="4254500" y="3886200"/>
          <p14:tracePt t="65598" x="4197350" y="3886200"/>
          <p14:tracePt t="65615" x="4140200" y="3886200"/>
          <p14:tracePt t="65633" x="4057650" y="3886200"/>
          <p14:tracePt t="65648" x="4006850" y="3898900"/>
          <p14:tracePt t="65665" x="3956050" y="3905250"/>
          <p14:tracePt t="65681" x="3886200" y="3924300"/>
          <p14:tracePt t="65691" x="3829050" y="3943350"/>
          <p14:tracePt t="65704" x="3790950" y="3962400"/>
          <p14:tracePt t="65715" x="3727450" y="3975100"/>
          <p14:tracePt t="65723" x="3702050" y="3994150"/>
          <p14:tracePt t="65733" x="3676650" y="4013200"/>
          <p14:tracePt t="65748" x="3625850" y="4038600"/>
          <p14:tracePt t="65770" x="3549650" y="4070350"/>
          <p14:tracePt t="65782" x="3511550" y="4089400"/>
          <p14:tracePt t="65800" x="3479800" y="4095750"/>
          <p14:tracePt t="65814" x="3435350" y="4108450"/>
          <p14:tracePt t="65834" x="3390900" y="4127500"/>
          <p14:tracePt t="65849" x="3359150" y="4133850"/>
          <p14:tracePt t="65865" x="3333750" y="4152900"/>
          <p14:tracePt t="65883" x="3308350" y="4159250"/>
          <p14:tracePt t="65898" x="3289300" y="4165600"/>
          <p14:tracePt t="65903" x="3282950" y="4171950"/>
          <p14:tracePt t="65919" x="3263900" y="4178300"/>
          <p14:tracePt t="65931" x="3238500" y="4191000"/>
          <p14:tracePt t="65950" x="3225800" y="4191000"/>
          <p14:tracePt t="65954" x="3213100" y="4191000"/>
          <p14:tracePt t="65964" x="3206750" y="4191000"/>
          <p14:tracePt t="65980" x="3200400" y="4191000"/>
          <p14:tracePt t="65998" x="3187700" y="4191000"/>
          <p14:tracePt t="66015" x="3175000" y="4191000"/>
          <p14:tracePt t="66036" x="3162300" y="4191000"/>
          <p14:tracePt t="66050" x="3155950" y="4191000"/>
          <p14:tracePt t="66068" x="3149600" y="4191000"/>
          <p14:tracePt t="66080" x="3143250" y="4191000"/>
          <p14:tracePt t="66098" x="3136900" y="4191000"/>
          <p14:tracePt t="66132" x="3124200" y="4191000"/>
          <p14:tracePt t="66164" x="3117850" y="4191000"/>
          <p14:tracePt t="66181" x="3111500" y="4191000"/>
          <p14:tracePt t="66207" x="3105150" y="4191000"/>
          <p14:tracePt t="66258" x="3098800" y="4191000"/>
          <p14:tracePt t="66288" x="3086100" y="4197350"/>
          <p14:tracePt t="66296" x="3086100" y="4203700"/>
          <p14:tracePt t="66317" x="3079750" y="4203700"/>
          <p14:tracePt t="66400" x="3073400" y="4203700"/>
          <p14:tracePt t="66442" x="3067050" y="4203700"/>
          <p14:tracePt t="66457" x="3060700" y="4210050"/>
          <p14:tracePt t="66467" x="3054350" y="4216400"/>
          <p14:tracePt t="66484" x="3048000" y="4222750"/>
          <p14:tracePt t="66498" x="3028950" y="4229100"/>
          <p14:tracePt t="66513" x="3022600" y="4229100"/>
          <p14:tracePt t="66520" x="3016250" y="4229100"/>
          <p14:tracePt t="66535" x="3009900" y="4229100"/>
          <p14:tracePt t="66549" x="3003550" y="4229100"/>
          <p14:tracePt t="66580" x="2997200" y="4229100"/>
          <p14:tracePt t="66597" x="2990850" y="4229100"/>
          <p14:tracePt t="66612" x="2990850" y="4235450"/>
          <p14:tracePt t="66626" x="2978150" y="4235450"/>
          <p14:tracePt t="66649" x="2971800" y="4235450"/>
          <p14:tracePt t="66692" x="2965450" y="4235450"/>
          <p14:tracePt t="66707" x="2959100" y="4241800"/>
          <p14:tracePt t="66725" x="2952750" y="4241800"/>
          <p14:tracePt t="66819" x="2952750" y="4248150"/>
          <p14:tracePt t="66849" x="2952750" y="4254500"/>
          <p14:tracePt t="66864" x="2952750" y="4260850"/>
          <p14:tracePt t="66874" x="2952750" y="4267200"/>
          <p14:tracePt t="66889" x="2952750" y="4273550"/>
          <p14:tracePt t="66900" x="2952750" y="4279900"/>
          <p14:tracePt t="66917" x="2952750" y="4292600"/>
          <p14:tracePt t="66930" x="2952750" y="4298950"/>
          <p14:tracePt t="66947" x="2952750" y="4305300"/>
          <p14:tracePt t="66953" x="2952750" y="4311650"/>
          <p14:tracePt t="66963" x="2952750" y="4318000"/>
          <p14:tracePt t="66980" x="2952750" y="4324350"/>
          <p14:tracePt t="66989" x="2952750" y="4330700"/>
          <p14:tracePt t="67000" x="2952750" y="4343400"/>
          <p14:tracePt t="67013" x="2952750" y="4349750"/>
          <p14:tracePt t="67029" x="2952750" y="4362450"/>
          <p14:tracePt t="67050" x="2952750" y="4375150"/>
          <p14:tracePt t="67067" x="2952750" y="4381500"/>
          <p14:tracePt t="67079" x="2952750" y="4387850"/>
          <p14:tracePt t="67102" x="2952750" y="4394200"/>
          <p14:tracePt t="67113" x="2952750" y="4400550"/>
          <p14:tracePt t="67131" x="2952750" y="4413250"/>
          <p14:tracePt t="67148" x="2952750" y="4419600"/>
          <p14:tracePt t="67163" x="2952750" y="4425950"/>
          <p14:tracePt t="67179" x="2952750" y="4438650"/>
          <p14:tracePt t="67198" x="2952750" y="4445000"/>
          <p14:tracePt t="67230" x="2952750" y="4451350"/>
          <p14:tracePt t="67269" x="2952750" y="4457700"/>
          <p14:tracePt t="67288" x="2952750" y="4464050"/>
          <p14:tracePt t="67358" x="2952750" y="4470400"/>
          <p14:tracePt t="67974" x="2952750" y="4464050"/>
          <p14:tracePt t="67991" x="2952750" y="4451350"/>
          <p14:tracePt t="68034" x="2952750" y="4445000"/>
          <p14:tracePt t="68053" x="2952750" y="4438650"/>
          <p14:tracePt t="68071" x="2952750" y="4432300"/>
          <p14:tracePt t="68083" x="2952750" y="4425950"/>
          <p14:tracePt t="68104" x="2952750" y="4419600"/>
          <p14:tracePt t="68118" x="2952750" y="4413250"/>
          <p14:tracePt t="68149" x="2952750" y="4406900"/>
          <p14:tracePt t="68162" x="2952750" y="4400550"/>
          <p14:tracePt t="68228" x="2952750" y="4394200"/>
          <p14:tracePt t="68240" x="2952750" y="4387850"/>
          <p14:tracePt t="68274" x="2952750" y="4381500"/>
          <p14:tracePt t="68301" x="2952750" y="4375150"/>
          <p14:tracePt t="68320" x="2952750" y="4368800"/>
          <p14:tracePt t="68334" x="2952750" y="4362450"/>
          <p14:tracePt t="81381" x="2984500" y="4362450"/>
          <p14:tracePt t="81394" x="3028950" y="4362450"/>
          <p14:tracePt t="81404" x="3098800" y="4362450"/>
          <p14:tracePt t="81413" x="3124200" y="4368800"/>
          <p14:tracePt t="81418" x="3155950" y="4368800"/>
          <p14:tracePt t="81433" x="3219450" y="4387850"/>
          <p14:tracePt t="81439" x="3244850" y="4387850"/>
          <p14:tracePt t="81449" x="3276600" y="4394200"/>
          <p14:tracePt t="81453" x="3302000" y="4406900"/>
          <p14:tracePt t="81467" x="3327400" y="4413250"/>
          <p14:tracePt t="81473" x="3365500" y="4419600"/>
          <p14:tracePt t="81481" x="3390900" y="4438650"/>
          <p14:tracePt t="81501" x="3454400" y="4457700"/>
          <p14:tracePt t="81518" x="3486150" y="4464050"/>
          <p14:tracePt t="81523" x="3492500" y="4470400"/>
          <p14:tracePt t="81540" x="3505200" y="4470400"/>
          <p14:tracePt t="81555" x="3517900" y="4470400"/>
          <p14:tracePt t="81568" x="3530600" y="4470400"/>
          <p14:tracePt t="81585" x="3536950" y="4470400"/>
          <p14:tracePt t="81665" x="3543300" y="4470400"/>
          <p14:tracePt t="81680" x="3543300" y="4476750"/>
          <p14:tracePt t="81690" x="3543300" y="4483100"/>
          <p14:tracePt t="81703" x="3556000" y="4483100"/>
          <p14:tracePt t="81722" x="3568700" y="4502150"/>
          <p14:tracePt t="81731" x="3568700" y="4508500"/>
          <p14:tracePt t="81749" x="3587750" y="4527550"/>
          <p14:tracePt t="81771" x="3587750" y="4552950"/>
          <p14:tracePt t="81783" x="3587750" y="4578350"/>
          <p14:tracePt t="81801" x="3587750" y="4591050"/>
          <p14:tracePt t="81816" x="3587750" y="4610100"/>
          <p14:tracePt t="81833" x="3587750" y="4622800"/>
          <p14:tracePt t="81835" x="3587750" y="4629150"/>
          <p14:tracePt t="81851" x="3587750" y="4635500"/>
          <p14:tracePt t="81865" x="3587750" y="4641850"/>
          <p14:tracePt t="81882" x="3587750" y="4654550"/>
          <p14:tracePt t="81899" x="3587750" y="4660900"/>
          <p14:tracePt t="81919" x="3587750" y="4673600"/>
          <p14:tracePt t="81940" x="3587750" y="4686300"/>
          <p14:tracePt t="81966" x="3587750" y="4699000"/>
          <p14:tracePt t="82004" x="3587750" y="4705350"/>
          <p14:tracePt t="82095" x="3581400" y="4705350"/>
          <p14:tracePt t="82126" x="3581400" y="4711700"/>
          <p14:tracePt t="82210" x="3575050" y="4711700"/>
          <p14:tracePt t="82523" x="3556000" y="4711700"/>
          <p14:tracePt t="82612" x="3549650" y="4711700"/>
          <p14:tracePt t="82679" x="3543300" y="4711700"/>
          <p14:tracePt t="82722" x="3536950" y="4711700"/>
          <p14:tracePt t="82737" x="3530600" y="4711700"/>
          <p14:tracePt t="82754" x="3530600" y="4705350"/>
          <p14:tracePt t="82775" x="3524250" y="4705350"/>
          <p14:tracePt t="82805" x="3517900" y="4699000"/>
          <p14:tracePt t="82819" x="3517900" y="4692650"/>
          <p14:tracePt t="82861" x="3517900" y="4686300"/>
          <p14:tracePt t="82880" x="3511550" y="4679950"/>
          <p14:tracePt t="82893" x="3505200" y="4679950"/>
          <p14:tracePt t="82933" x="3505200" y="4673600"/>
          <p14:tracePt t="82955" x="3498850" y="4673600"/>
          <p14:tracePt t="83269" x="3492500" y="4673600"/>
          <p14:tracePt t="83679" x="3486150" y="4673600"/>
          <p14:tracePt t="84627" x="3486150" y="4679950"/>
          <p14:tracePt t="104400" x="3511550" y="4699000"/>
          <p14:tracePt t="104413" x="3619500" y="4775200"/>
          <p14:tracePt t="104429" x="3759200" y="4838700"/>
          <p14:tracePt t="104446" x="3956050" y="4921250"/>
          <p14:tracePt t="104463" x="4089400" y="4959350"/>
          <p14:tracePt t="104472" x="4152900" y="4984750"/>
          <p14:tracePt t="104482" x="4184650" y="4984750"/>
          <p14:tracePt t="104486" x="4235450" y="4991100"/>
          <p14:tracePt t="104499" x="4343400" y="4991100"/>
          <p14:tracePt t="104513" x="4387850" y="4991100"/>
          <p14:tracePt t="104529" x="4546600" y="4991100"/>
          <p14:tracePt t="104546" x="4660900" y="5003800"/>
          <p14:tracePt t="104562" x="4756150" y="5003800"/>
          <p14:tracePt t="104570" x="4800600" y="5003800"/>
          <p14:tracePt t="104583" x="4895850" y="4991100"/>
          <p14:tracePt t="104597" x="5010150" y="4965700"/>
          <p14:tracePt t="104615" x="5137150" y="4946650"/>
          <p14:tracePt t="104628" x="5257800" y="4902200"/>
          <p14:tracePt t="104645" x="5346700" y="4864100"/>
          <p14:tracePt t="104663" x="5448300" y="4819650"/>
          <p14:tracePt t="104679" x="5499100" y="4794250"/>
          <p14:tracePt t="104695" x="5537200" y="4775200"/>
          <p14:tracePt t="104712" x="5568950" y="4762500"/>
          <p14:tracePt t="104723" x="5600700" y="4756150"/>
          <p14:tracePt t="104737" x="5632450" y="4743450"/>
          <p14:tracePt t="104754" x="5670550" y="4730750"/>
          <p14:tracePt t="104764" x="5695950" y="4730750"/>
          <p14:tracePt t="104772" x="5721350" y="4711700"/>
          <p14:tracePt t="104783" x="5778500" y="4692650"/>
          <p14:tracePt t="104797" x="5829300" y="4679950"/>
          <p14:tracePt t="104816" x="5873750" y="4667250"/>
          <p14:tracePt t="104828" x="5899150" y="4660900"/>
          <p14:tracePt t="104850" x="5943600" y="4660900"/>
          <p14:tracePt t="104865" x="5969000" y="4660900"/>
          <p14:tracePt t="104882" x="5994400" y="4673600"/>
          <p14:tracePt t="104895" x="6019800" y="4679950"/>
          <p14:tracePt t="104910" x="6038850" y="4686300"/>
          <p14:tracePt t="104928" x="6057900" y="4699000"/>
          <p14:tracePt t="104944" x="6070600" y="4711700"/>
          <p14:tracePt t="104963" x="6096000" y="4762500"/>
          <p14:tracePt t="104977" x="6102350" y="4787900"/>
          <p14:tracePt t="104994" x="6121400" y="4819650"/>
          <p14:tracePt t="105000" x="6121400" y="4832350"/>
          <p14:tracePt t="105010" x="6121400" y="4851400"/>
          <p14:tracePt t="105028" x="6121400" y="4895850"/>
          <p14:tracePt t="105045" x="6121400" y="4908550"/>
          <p14:tracePt t="105060" x="6121400" y="4927600"/>
          <p14:tracePt t="105078" x="6121400" y="4946650"/>
          <p14:tracePt t="105093" x="6115050" y="4959350"/>
          <p14:tracePt t="105103" x="6115050" y="4978400"/>
          <p14:tracePt t="105113" x="6108700" y="4984750"/>
          <p14:tracePt t="105129" x="6102350" y="4991100"/>
          <p14:tracePt t="105145" x="6089650" y="4997450"/>
          <p14:tracePt t="105162" x="6083300" y="5022850"/>
          <p14:tracePt t="105178" x="6076950" y="5029200"/>
          <p14:tracePt t="105193" x="6070600" y="5041900"/>
          <p14:tracePt t="105211" x="6057900" y="5048250"/>
          <p14:tracePt t="105227" x="6057900" y="5054600"/>
          <p14:tracePt t="105248" x="6045200" y="5054600"/>
          <p14:tracePt t="105268" x="6038850" y="5060950"/>
          <p14:tracePt t="105277" x="6032500" y="5060950"/>
          <p14:tracePt t="105294" x="6026150" y="5060950"/>
          <p14:tracePt t="105299" x="6019800" y="5067300"/>
          <p14:tracePt t="105320" x="6019800" y="5073650"/>
          <p14:tracePt t="105328" x="6013450" y="5073650"/>
          <p14:tracePt t="105346" x="6007100" y="5073650"/>
          <p14:tracePt t="105421" x="6000750" y="5073650"/>
          <p14:tracePt t="105431" x="5994400" y="5073650"/>
          <p14:tracePt t="105453" x="5981700" y="5073650"/>
          <p14:tracePt t="105466" x="5975350" y="5080000"/>
          <p14:tracePt t="105475" x="5969000" y="5080000"/>
          <p14:tracePt t="105488" x="5962650" y="5080000"/>
          <p14:tracePt t="105583" x="5956300" y="5080000"/>
          <p14:tracePt t="105597" x="5949950" y="5080000"/>
          <p14:tracePt t="105614" x="5943600" y="5080000"/>
          <p14:tracePt t="105627" x="5930900" y="5080000"/>
          <p14:tracePt t="105645" x="5924550" y="5080000"/>
          <p14:tracePt t="105663" x="5911850" y="5080000"/>
          <p14:tracePt t="105749" x="5905500" y="5080000"/>
          <p14:tracePt t="105767" x="5899150" y="5080000"/>
          <p14:tracePt t="105777" x="5892800" y="5080000"/>
          <p14:tracePt t="105805" x="5886450" y="5080000"/>
          <p14:tracePt t="105850" x="5880100" y="5080000"/>
          <p14:tracePt t="124234" x="5842000" y="5080000"/>
          <p14:tracePt t="124241" x="5772150" y="5073650"/>
          <p14:tracePt t="124264" x="5600700" y="5060950"/>
          <p14:tracePt t="124278" x="5492750" y="5060950"/>
          <p14:tracePt t="124292" x="5384800" y="5060950"/>
          <p14:tracePt t="124309" x="5289550" y="5060950"/>
          <p14:tracePt t="124317" x="5257800" y="5060950"/>
          <p14:tracePt t="124326" x="5219700" y="5060950"/>
          <p14:tracePt t="124344" x="5124450" y="5067300"/>
          <p14:tracePt t="124362" x="5080000" y="5067300"/>
          <p14:tracePt t="124375" x="5035550" y="5073650"/>
          <p14:tracePt t="124393" x="5010150" y="5073650"/>
          <p14:tracePt t="124396" x="4997450" y="5073650"/>
          <p14:tracePt t="124412" x="4965700" y="5073650"/>
          <p14:tracePt t="124426" x="4933950" y="5073650"/>
          <p14:tracePt t="124446" x="4914900" y="5073650"/>
          <p14:tracePt t="124452" x="4908550" y="5073650"/>
          <p14:tracePt t="124462" x="4895850" y="5073650"/>
          <p14:tracePt t="124475" x="4889500" y="5073650"/>
          <p14:tracePt t="124493" x="4876800" y="5073650"/>
          <p14:tracePt t="124509" x="4870450" y="5073650"/>
          <p14:tracePt t="124526" x="4857750" y="5073650"/>
          <p14:tracePt t="124545" x="4845050" y="5073650"/>
          <p14:tracePt t="124560" x="4832350" y="5086350"/>
          <p14:tracePt t="124576" x="4806950" y="5092700"/>
          <p14:tracePt t="124599" x="4775200" y="5118100"/>
          <p14:tracePt t="124609" x="4756150" y="5130800"/>
          <p14:tracePt t="124630" x="4711700" y="5162550"/>
          <p14:tracePt t="124642" x="4679950" y="5181600"/>
          <p14:tracePt t="124664" x="4629150" y="5213350"/>
          <p14:tracePt t="124676" x="4616450" y="5219700"/>
          <p14:tracePt t="124694" x="4546600" y="5251450"/>
          <p14:tracePt t="124710" x="4508500" y="5276850"/>
          <p14:tracePt t="124726" x="4464050" y="5302250"/>
          <p14:tracePt t="124742" x="4413250" y="5314950"/>
          <p14:tracePt t="124761" x="4349750" y="5353050"/>
          <p14:tracePt t="124776" x="4298950" y="5365750"/>
          <p14:tracePt t="124794" x="4260850" y="5384800"/>
          <p14:tracePt t="124808" x="4216400" y="5391150"/>
          <p14:tracePt t="124826" x="4197350" y="5397500"/>
          <p14:tracePt t="124829" x="4191000" y="5403850"/>
          <p14:tracePt t="124848" x="4165600" y="5416550"/>
          <p14:tracePt t="124859" x="4146550" y="5429250"/>
          <p14:tracePt t="124877" x="4133850" y="5435600"/>
          <p14:tracePt t="124892" x="4108450" y="5441950"/>
          <p14:tracePt t="124912" x="4064000" y="5441950"/>
          <p14:tracePt t="124926" x="4038600" y="5441950"/>
          <p14:tracePt t="124942" x="4019550" y="5441950"/>
          <p14:tracePt t="124958" x="4006850" y="5441950"/>
          <p14:tracePt t="124976" x="3994150" y="5441950"/>
          <p14:tracePt t="124992" x="3981450" y="5441950"/>
          <p14:tracePt t="125008" x="3975100" y="5441950"/>
          <p14:tracePt t="125025" x="3968750" y="5441950"/>
          <p14:tracePt t="125041" x="3956050" y="5441950"/>
          <p14:tracePt t="125063" x="3943350" y="5441950"/>
          <p14:tracePt t="125079" x="3937000" y="5441950"/>
          <p14:tracePt t="125092" x="3930650" y="5441950"/>
          <p14:tracePt t="125108" x="3917950" y="5441950"/>
          <p14:tracePt t="125145" x="3911600" y="5441950"/>
          <p14:tracePt t="125159" x="3905250" y="5441950"/>
          <p14:tracePt t="125175" x="3898900" y="5441950"/>
          <p14:tracePt t="125187" x="3892550" y="5441950"/>
          <p14:tracePt t="125194" x="3886200" y="5441950"/>
          <p14:tracePt t="125208" x="3879850" y="5441950"/>
          <p14:tracePt t="125225" x="3867150" y="5441950"/>
          <p14:tracePt t="125241" x="3860800" y="5441950"/>
          <p14:tracePt t="125258" x="3854450" y="5441950"/>
          <p14:tracePt t="125276" x="3835400" y="5441950"/>
          <p14:tracePt t="125292" x="3822700" y="5441950"/>
          <p14:tracePt t="125308" x="3816350" y="5441950"/>
          <p14:tracePt t="125324" x="3810000" y="5441950"/>
          <p14:tracePt t="125342" x="3803650" y="5441950"/>
          <p14:tracePt t="125429" x="3797300" y="5441950"/>
          <p14:tracePt t="133255" x="3784600" y="5441950"/>
          <p14:tracePt t="133265" x="3752850" y="5441950"/>
          <p14:tracePt t="133276" x="3702050" y="5448300"/>
          <p14:tracePt t="133283" x="3663950" y="5461000"/>
          <p14:tracePt t="133293" x="3632200" y="5467350"/>
          <p14:tracePt t="133306" x="3498850" y="5499100"/>
          <p14:tracePt t="133321" x="3397250" y="5530850"/>
          <p14:tracePt t="133336" x="3270250" y="5562600"/>
          <p14:tracePt t="133352" x="3168650" y="5581650"/>
          <p14:tracePt t="133368" x="3067050" y="5613400"/>
          <p14:tracePt t="133385" x="2984500" y="5645150"/>
          <p14:tracePt t="133389" x="2933700" y="5651500"/>
          <p14:tracePt t="133401" x="2882900" y="5664200"/>
          <p14:tracePt t="133404" x="2832100" y="5670550"/>
          <p14:tracePt t="133420" x="2749550" y="5702300"/>
          <p14:tracePt t="133434" x="2660650" y="5708650"/>
          <p14:tracePt t="133455" x="2533650" y="5740400"/>
          <p14:tracePt t="133466" x="2495550" y="5746750"/>
          <p14:tracePt t="133485" x="2400300" y="5765800"/>
          <p14:tracePt t="133501" x="2330450" y="5784850"/>
          <p14:tracePt t="133519" x="2273300" y="5791200"/>
          <p14:tracePt t="133534" x="2203450" y="5797550"/>
          <p14:tracePt t="133537" x="2165350" y="5810250"/>
          <p14:tracePt t="133552" x="2108200" y="5816600"/>
          <p14:tracePt t="133568" x="2044700" y="5835650"/>
          <p14:tracePt t="133584" x="2000250" y="5842000"/>
          <p14:tracePt t="133601" x="1936750" y="5854700"/>
          <p14:tracePt t="133617" x="1879600" y="5861050"/>
          <p14:tracePt t="133627" x="1828800" y="5861050"/>
          <p14:tracePt t="133641" x="1771650" y="5861050"/>
          <p14:tracePt t="133649" x="1746250" y="5861050"/>
          <p14:tracePt t="133668" x="1689100" y="5861050"/>
          <p14:tracePt t="133685" x="1651000" y="5861050"/>
          <p14:tracePt t="133691" x="1625600" y="5861050"/>
          <p14:tracePt t="133701" x="1587500" y="5861050"/>
          <p14:tracePt t="133717" x="1555750" y="5867400"/>
          <p14:tracePt t="133733" x="1524000" y="5886450"/>
          <p14:tracePt t="133750" x="1492250" y="5892800"/>
          <p14:tracePt t="133772" x="1460500" y="5899150"/>
          <p14:tracePt t="133783" x="1435100" y="5905500"/>
          <p14:tracePt t="133800" x="1422400" y="5905500"/>
          <p14:tracePt t="133818" x="1409700" y="5911850"/>
          <p14:tracePt t="133822" x="1403350" y="5918200"/>
          <p14:tracePt t="133833" x="1397000" y="5924550"/>
          <p14:tracePt t="133851" x="1371600" y="5937250"/>
          <p14:tracePt t="133866" x="1358900" y="5943600"/>
          <p14:tracePt t="133884" x="1333500" y="5962650"/>
          <p14:tracePt t="133892" x="1327150" y="5969000"/>
          <p14:tracePt t="133909" x="1320800" y="5981700"/>
          <p14:tracePt t="133921" x="1314450" y="5981700"/>
          <p14:tracePt t="133933" x="1308100" y="5988050"/>
          <p14:tracePt t="133950" x="1295400" y="5988050"/>
          <p14:tracePt t="133993" x="1295400" y="5994400"/>
          <p14:tracePt t="134022" x="1295400" y="6000750"/>
          <p14:tracePt t="134034" x="1301750" y="6007100"/>
          <p14:tracePt t="134040" x="1308100" y="6007100"/>
          <p14:tracePt t="134052" x="1333500" y="6019800"/>
          <p14:tracePt t="134067" x="1390650" y="6026150"/>
          <p14:tracePt t="134084" x="1504950" y="6038850"/>
          <p14:tracePt t="134100" x="1657350" y="6051550"/>
          <p14:tracePt t="134118" x="1892300" y="6083300"/>
          <p14:tracePt t="134135" x="2114550" y="6121400"/>
          <p14:tracePt t="134141" x="2203450" y="6127750"/>
          <p14:tracePt t="134150" x="2279650" y="6127750"/>
          <p14:tracePt t="134157" x="2362200" y="6140450"/>
          <p14:tracePt t="134168" x="2451100" y="6153150"/>
          <p14:tracePt t="134185" x="2628900" y="6172200"/>
          <p14:tracePt t="134203" x="2736850" y="6172200"/>
          <p14:tracePt t="134217" x="2851150" y="6184900"/>
          <p14:tracePt t="134225" x="2901950" y="6191250"/>
          <p14:tracePt t="134234" x="2946400" y="6191250"/>
          <p14:tracePt t="134257" x="3079750" y="6210300"/>
          <p14:tracePt t="134268" x="3136900" y="6229350"/>
          <p14:tracePt t="134285" x="3187700" y="6229350"/>
          <p14:tracePt t="134300" x="3238500" y="6229350"/>
          <p14:tracePt t="134317" x="3282950" y="6229350"/>
          <p14:tracePt t="134320" x="3302000" y="6229350"/>
          <p14:tracePt t="134335" x="3327400" y="6229350"/>
          <p14:tracePt t="134350" x="3340100" y="6229350"/>
          <p14:tracePt t="134366" x="3365500" y="6223000"/>
          <p14:tracePt t="134383" x="3384550" y="6210300"/>
          <p14:tracePt t="134400" x="3397250" y="6203950"/>
          <p14:tracePt t="134410" x="3429000" y="6197600"/>
          <p14:tracePt t="134424" x="3448050" y="6172200"/>
          <p14:tracePt t="134433" x="3467100" y="6165850"/>
          <p14:tracePt t="134450" x="3486150" y="6140450"/>
          <p14:tracePt t="134467" x="3505200" y="6121400"/>
          <p14:tracePt t="134473" x="3517900" y="6108700"/>
          <p14:tracePt t="134481" x="3524250" y="6102350"/>
          <p14:tracePt t="134501" x="3543300" y="6089650"/>
          <p14:tracePt t="134519" x="3549650" y="6083300"/>
          <p14:tracePt t="134521" x="3556000" y="6076950"/>
          <p14:tracePt t="134538" x="3562350" y="6070600"/>
          <p14:tracePt t="134553" x="3575050" y="6051550"/>
          <p14:tracePt t="134569" x="3600450" y="6038850"/>
          <p14:tracePt t="134584" x="3613150" y="6013450"/>
          <p14:tracePt t="134600" x="3632200" y="5994400"/>
          <p14:tracePt t="134623" x="3644900" y="5981700"/>
          <p14:tracePt t="134628" x="3651250" y="5981700"/>
          <p14:tracePt t="134642" x="3657600" y="5969000"/>
          <p14:tracePt t="134663" x="3663950" y="5969000"/>
          <p14:tracePt t="134689" x="3676650" y="5962650"/>
          <p14:tracePt t="134694" x="3676650" y="5956300"/>
          <p14:tracePt t="134711" x="3689350" y="5956300"/>
          <p14:tracePt t="135172" x="3676650" y="5956300"/>
          <p14:tracePt t="135181" x="3663950" y="5956300"/>
          <p14:tracePt t="135203" x="3619500" y="5956300"/>
          <p14:tracePt t="135216" x="3594100" y="5956300"/>
          <p14:tracePt t="135227" x="3575050" y="5956300"/>
          <p14:tracePt t="135240" x="3556000" y="5956300"/>
          <p14:tracePt t="135253" x="3536950" y="5956300"/>
          <p14:tracePt t="135271" x="3524250" y="5956300"/>
          <p14:tracePt t="135283" x="3517900" y="5956300"/>
          <p14:tracePt t="135299" x="3511550" y="5956300"/>
          <p14:tracePt t="135316" x="3498850" y="5956300"/>
          <p14:tracePt t="135333" x="3492500" y="5956300"/>
          <p14:tracePt t="135350" x="3473450" y="5956300"/>
          <p14:tracePt t="135366" x="3467100" y="5956300"/>
          <p14:tracePt t="135383" x="3454400" y="5956300"/>
          <p14:tracePt t="135402" x="3441700" y="5956300"/>
          <p14:tracePt t="135425" x="3429000" y="5956300"/>
          <p14:tracePt t="135436" x="3429000" y="5949950"/>
          <p14:tracePt t="135444" x="3422650" y="5949950"/>
          <p14:tracePt t="135446" x="3416300" y="5949950"/>
          <p14:tracePt t="135462" x="3409950" y="5943600"/>
          <p14:tracePt t="135475" x="3403600" y="5943600"/>
          <p14:tracePt t="135488" x="3390900" y="5943600"/>
          <p14:tracePt t="135501" x="3378200" y="5937250"/>
          <p14:tracePt t="135523" x="3365500" y="5937250"/>
          <p14:tracePt t="135538" x="3352800" y="5937250"/>
          <p14:tracePt t="135553" x="3346450" y="5937250"/>
          <p14:tracePt t="135567" x="3340100" y="5937250"/>
          <p14:tracePt t="135583" x="3314700" y="5937250"/>
          <p14:tracePt t="135599" x="3302000" y="5937250"/>
          <p14:tracePt t="135617" x="3276600" y="5937250"/>
          <p14:tracePt t="135633" x="3257550" y="5937250"/>
          <p14:tracePt t="135649" x="3238500" y="5937250"/>
          <p14:tracePt t="135666" x="3206750" y="5937250"/>
          <p14:tracePt t="135677" x="3181350" y="5937250"/>
          <p14:tracePt t="135692" x="3155950" y="5937250"/>
          <p14:tracePt t="135703" x="3143250" y="5937250"/>
          <p14:tracePt t="135719" x="3130550" y="5937250"/>
          <p14:tracePt t="135725" x="3117850" y="5937250"/>
          <p14:tracePt t="135738" x="3105150" y="5937250"/>
          <p14:tracePt t="135749" x="3098800" y="5937250"/>
          <p14:tracePt t="135767" x="3079750" y="5937250"/>
          <p14:tracePt t="135783" x="3067050" y="5937250"/>
          <p14:tracePt t="135799" x="3054350" y="5937250"/>
          <p14:tracePt t="135818" x="3041650" y="5937250"/>
          <p14:tracePt t="135834" x="3028950" y="5937250"/>
          <p14:tracePt t="135849" x="3022600" y="5937250"/>
          <p14:tracePt t="135866" x="3009900" y="5937250"/>
          <p14:tracePt t="135882" x="2997200" y="5937250"/>
          <p14:tracePt t="135899" x="2990850" y="5937250"/>
          <p14:tracePt t="135909" x="2984500" y="5937250"/>
          <p14:tracePt t="135921" x="2978150" y="5937250"/>
          <p14:tracePt t="135932" x="2971800" y="5937250"/>
          <p14:tracePt t="135949" x="2959100" y="5937250"/>
          <p14:tracePt t="135965" x="2952750" y="5937250"/>
          <p14:tracePt t="135976" x="2946400" y="5937250"/>
          <p14:tracePt t="135988" x="2940050" y="5937250"/>
          <p14:tracePt t="135999" x="2933700" y="5937250"/>
          <p14:tracePt t="136020" x="2921000" y="5937250"/>
          <p14:tracePt t="136032" x="2914650" y="5937250"/>
          <p14:tracePt t="136052" x="2901950" y="5937250"/>
          <p14:tracePt t="136065" x="2895600" y="5937250"/>
          <p14:tracePt t="136082" x="2882900" y="5937250"/>
          <p14:tracePt t="136291" x="2908300" y="5937250"/>
          <p14:tracePt t="136305" x="2965450" y="5937250"/>
          <p14:tracePt t="136320" x="3016250" y="5937250"/>
          <p14:tracePt t="136337" x="3041650" y="5937250"/>
          <p14:tracePt t="136341" x="3060700" y="5937250"/>
          <p14:tracePt t="136358" x="3079750" y="5937250"/>
          <p14:tracePt t="136375" x="3098800" y="5937250"/>
          <p14:tracePt t="136379" x="3105150" y="5937250"/>
          <p14:tracePt t="136390" x="3111500" y="5937250"/>
          <p14:tracePt t="136409" x="3124200" y="5937250"/>
          <p14:tracePt t="136427" x="3130550" y="5937250"/>
          <p14:tracePt t="136438" x="3136900" y="5937250"/>
          <p14:tracePt t="136454" x="3149600" y="5937250"/>
          <p14:tracePt t="136465" x="3155950" y="5937250"/>
          <p14:tracePt t="136476" x="3168650" y="5937250"/>
          <p14:tracePt t="136488" x="3175000" y="5937250"/>
          <p14:tracePt t="136506" x="3187700" y="5937250"/>
          <p14:tracePt t="136519" x="3206750" y="5937250"/>
          <p14:tracePt t="136531" x="3219450" y="5937250"/>
          <p14:tracePt t="136550" x="3244850" y="5937250"/>
          <p14:tracePt t="136567" x="3257550" y="5937250"/>
          <p14:tracePt t="136582" x="3276600" y="5937250"/>
          <p14:tracePt t="136600" x="3302000" y="5937250"/>
          <p14:tracePt t="136617" x="3327400" y="5937250"/>
          <p14:tracePt t="136636" x="3346450" y="5937250"/>
          <p14:tracePt t="136646" x="3359150" y="5937250"/>
          <p14:tracePt t="136658" x="3365500" y="5937250"/>
          <p14:tracePt t="136672" x="3384550" y="5937250"/>
          <p14:tracePt t="136685" x="3422650" y="5937250"/>
          <p14:tracePt t="136702" x="3473450" y="5924550"/>
          <p14:tracePt t="136715" x="3530600" y="5918200"/>
          <p14:tracePt t="136725" x="3556000" y="5911850"/>
          <p14:tracePt t="136737" x="3625850" y="5899150"/>
          <p14:tracePt t="136748" x="3663950" y="5892800"/>
          <p14:tracePt t="136763" x="3733800" y="5880100"/>
          <p14:tracePt t="136767" x="3765550" y="5880100"/>
          <p14:tracePt t="136784" x="3835400" y="5867400"/>
          <p14:tracePt t="136799" x="3898900" y="5854700"/>
          <p14:tracePt t="136819" x="3987800" y="5842000"/>
          <p14:tracePt t="136833" x="4051300" y="5829300"/>
          <p14:tracePt t="136851" x="4108450" y="5816600"/>
          <p14:tracePt t="136870" x="4171950" y="5797550"/>
          <p14:tracePt t="136886" x="4203700" y="5797550"/>
          <p14:tracePt t="136901" x="4229100" y="5791200"/>
          <p14:tracePt t="136925" x="4241800" y="5791200"/>
          <p14:tracePt t="136938" x="4248150" y="5791200"/>
          <p14:tracePt t="136945" x="4254500" y="5791200"/>
          <p14:tracePt t="136961" x="4260850" y="5791200"/>
          <p14:tracePt t="136972" x="4267200" y="5784850"/>
          <p14:tracePt t="136982" x="4279900" y="5778500"/>
          <p14:tracePt t="136999" x="4292600" y="5772150"/>
          <p14:tracePt t="137009" x="4305300" y="5765800"/>
          <p14:tracePt t="137017" x="4311650" y="5759450"/>
          <p14:tracePt t="137021" x="4318000" y="5759450"/>
          <p14:tracePt t="137035" x="4337050" y="5740400"/>
          <p14:tracePt t="137050" x="4362450" y="5721350"/>
          <p14:tracePt t="137071" x="4387850" y="5708650"/>
          <p14:tracePt t="137081" x="4400550" y="5702300"/>
          <p14:tracePt t="137090" x="4406900" y="5695950"/>
          <p14:tracePt t="137109" x="4445000" y="5683250"/>
          <p14:tracePt t="137116" x="4457700" y="5683250"/>
          <p14:tracePt t="137132" x="4489450" y="5670550"/>
          <p14:tracePt t="137148" x="4521200" y="5670550"/>
          <p14:tracePt t="137164" x="4559300" y="5676900"/>
          <p14:tracePt t="137183" x="4616450" y="5689600"/>
          <p14:tracePt t="137201" x="4648200" y="5708650"/>
          <p14:tracePt t="137210" x="4660900" y="5715000"/>
          <p14:tracePt t="137222" x="4686300" y="5721350"/>
          <p14:tracePt t="137238" x="4705350" y="5734050"/>
          <p14:tracePt t="137251" x="4718050" y="5734050"/>
          <p14:tracePt t="137267" x="4724400" y="5740400"/>
          <p14:tracePt t="137285" x="4730750" y="5740400"/>
          <p14:tracePt t="137291" x="4737100" y="5740400"/>
          <p14:tracePt t="137302" x="4743450" y="5740400"/>
          <p14:tracePt t="137319" x="4756150" y="5746750"/>
          <p14:tracePt t="137345" x="4768850" y="5753100"/>
          <p14:tracePt t="137364" x="4781550" y="5759450"/>
          <p14:tracePt t="137387" x="4787900" y="5765800"/>
          <p14:tracePt t="137400" x="4794250" y="5778500"/>
          <p14:tracePt t="137407" x="4800600" y="5784850"/>
          <p14:tracePt t="137419" x="4806950" y="5791200"/>
          <p14:tracePt t="137440" x="4826000" y="5835650"/>
          <p14:tracePt t="137452" x="4832350" y="5861050"/>
          <p14:tracePt t="137469" x="4838700" y="5873750"/>
          <p14:tracePt t="137481" x="4845050" y="5880100"/>
          <p14:tracePt t="137489" x="4845050" y="5886450"/>
          <p14:tracePt t="138171" x="4864100" y="5899150"/>
          <p14:tracePt t="138177" x="4889500" y="5911850"/>
          <p14:tracePt t="138197" x="4984750" y="5943600"/>
          <p14:tracePt t="138212" x="5060950" y="5962650"/>
          <p14:tracePt t="138230" x="5118100" y="5981700"/>
          <p14:tracePt t="138235" x="5137150" y="5981700"/>
          <p14:tracePt t="138245" x="5156200" y="5988050"/>
          <p14:tracePt t="138262" x="5187950" y="5994400"/>
          <p14:tracePt t="138263" x="5207000" y="5994400"/>
          <p14:tracePt t="138278" x="5232400" y="5994400"/>
          <p14:tracePt t="138297" x="5264150" y="5994400"/>
          <p14:tracePt t="138314" x="5302250" y="5994400"/>
          <p14:tracePt t="138315" x="5327650" y="5994400"/>
          <p14:tracePt t="138330" x="5365750" y="6007100"/>
          <p14:tracePt t="138347" x="5397500" y="6007100"/>
          <p14:tracePt t="138363" x="5416550" y="6007100"/>
          <p14:tracePt t="138380" x="5422900" y="6007100"/>
          <p14:tracePt t="138397" x="5435600" y="6007100"/>
          <p14:tracePt t="138411" x="5441950" y="6007100"/>
          <p14:tracePt t="138431" x="5454650" y="6007100"/>
          <p14:tracePt t="138445" x="5461000" y="6007100"/>
          <p14:tracePt t="138466" x="5467350" y="6007100"/>
          <p14:tracePt t="138487" x="5473700" y="6007100"/>
          <p14:tracePt t="138501" x="5480050" y="6007100"/>
          <p14:tracePt t="138513" x="5486400" y="6007100"/>
          <p14:tracePt t="138533" x="5499100" y="6007100"/>
          <p14:tracePt t="138552" x="5505450" y="6007100"/>
          <p14:tracePt t="138563" x="5518150" y="6007100"/>
          <p14:tracePt t="138582" x="5543550" y="6007100"/>
          <p14:tracePt t="138599" x="5562600" y="6007100"/>
          <p14:tracePt t="138615" x="5607050" y="6007100"/>
          <p14:tracePt t="138631" x="5645150" y="6007100"/>
          <p14:tracePt t="138647" x="5695950" y="6013450"/>
          <p14:tracePt t="138664" x="5765800" y="6019800"/>
          <p14:tracePt t="138682" x="5880100" y="6038850"/>
          <p14:tracePt t="138689" x="5918200" y="6045200"/>
          <p14:tracePt t="138705" x="5981700" y="6045200"/>
          <p14:tracePt t="138724" x="6045200" y="6045200"/>
          <p14:tracePt t="138737" x="6089650" y="6045200"/>
          <p14:tracePt t="138751" x="6127750" y="6045200"/>
          <p14:tracePt t="138766" x="6159500" y="6045200"/>
          <p14:tracePt t="138782" x="6178550" y="6045200"/>
          <p14:tracePt t="138796" x="6203950" y="6045200"/>
          <p14:tracePt t="138816" x="6229350" y="6045200"/>
          <p14:tracePt t="138832" x="6242050" y="6045200"/>
          <p14:tracePt t="138849" x="6248400" y="6045200"/>
          <p14:tracePt t="138863" x="6254750" y="6045200"/>
          <p14:tracePt t="138880" x="6267450" y="6045200"/>
          <p14:tracePt t="138899" x="6280150" y="6045200"/>
          <p14:tracePt t="139346" x="6502400" y="6045200"/>
          <p14:tracePt t="139357" x="6648450" y="6045200"/>
          <p14:tracePt t="139369" x="6908800" y="6045200"/>
          <p14:tracePt t="139381" x="7029450" y="6045200"/>
          <p14:tracePt t="139396" x="7289800" y="6057900"/>
          <p14:tracePt t="139414" x="7639050" y="6096000"/>
          <p14:tracePt t="139420" x="7702550" y="6096000"/>
          <p14:tracePt t="139435" x="7797800" y="6096000"/>
          <p14:tracePt t="139443" x="7848600" y="6096000"/>
          <p14:tracePt t="139457" x="7905750" y="6096000"/>
          <p14:tracePt t="139473" x="7950200" y="6096000"/>
          <p14:tracePt t="139489" x="7994650" y="6096000"/>
          <p14:tracePt t="139502" x="8020050" y="6096000"/>
          <p14:tracePt t="139518" x="8045450" y="6096000"/>
          <p14:tracePt t="139529" x="8058150" y="6096000"/>
          <p14:tracePt t="139546" x="8083550" y="6096000"/>
          <p14:tracePt t="139557" x="8089900" y="6096000"/>
          <p14:tracePt t="139580" x="8115300" y="6096000"/>
          <p14:tracePt t="139602" x="8140700" y="6096000"/>
          <p14:tracePt t="139618" x="8166100" y="6096000"/>
          <p14:tracePt t="139631" x="8178800" y="6096000"/>
          <p14:tracePt t="139645" x="8191500" y="6096000"/>
          <p14:tracePt t="139663" x="8197850" y="6096000"/>
          <p14:tracePt t="139678" x="8204200" y="6096000"/>
          <p14:tracePt t="139696" x="8216900" y="6096000"/>
          <p14:tracePt t="139729" x="8223250" y="6096000"/>
          <p14:tracePt t="140033" x="8197850" y="6096000"/>
          <p14:tracePt t="140043" x="8191500" y="6102350"/>
          <p14:tracePt t="140058" x="8166100" y="6102350"/>
          <p14:tracePt t="140073" x="8153400" y="6102350"/>
          <p14:tracePt t="140088" x="8134350" y="6102350"/>
          <p14:tracePt t="140106" x="8121650" y="6102350"/>
          <p14:tracePt t="140124" x="8108950" y="6102350"/>
          <p14:tracePt t="140136" x="8083550" y="6102350"/>
          <p14:tracePt t="140152" x="8070850" y="6102350"/>
          <p14:tracePt t="140161" x="8064500" y="6102350"/>
          <p14:tracePt t="140174" x="8051800" y="6102350"/>
          <p14:tracePt t="140203" x="8039100" y="6102350"/>
          <p14:tracePt t="140222" x="8026400" y="6102350"/>
          <p14:tracePt t="140236" x="8013700" y="6102350"/>
          <p14:tracePt t="140256" x="8001000" y="6102350"/>
          <p14:tracePt t="140268" x="8001000" y="6096000"/>
          <p14:tracePt t="140273" x="7988300" y="6096000"/>
          <p14:tracePt t="140287" x="7981950" y="6089650"/>
          <p14:tracePt t="140300" x="7975600" y="6089650"/>
          <p14:tracePt t="140316" x="7962900" y="6083300"/>
          <p14:tracePt t="140334" x="7950200" y="6083300"/>
          <p14:tracePt t="140340" x="7943850" y="6083300"/>
          <p14:tracePt t="140355" x="7937500" y="6083300"/>
          <p14:tracePt t="140377" x="7924800" y="6083300"/>
          <p14:tracePt t="140390" x="7918450" y="6083300"/>
          <p14:tracePt t="140429" x="7912100" y="6083300"/>
          <p14:tracePt t="140441" x="7905750" y="6076950"/>
          <p14:tracePt t="140454" x="7899400" y="6076950"/>
          <p14:tracePt t="140458" x="7893050" y="6076950"/>
          <p14:tracePt t="140480" x="7880350" y="6070600"/>
          <p14:tracePt t="140494" x="7874000" y="6070600"/>
          <p14:tracePt t="140511" x="7867650" y="6070600"/>
          <p14:tracePt t="140532" x="7854950" y="6070600"/>
          <p14:tracePt t="140547" x="7842250" y="6064250"/>
          <p14:tracePt t="140565" x="7829550" y="6057900"/>
          <p14:tracePt t="140578" x="7810500" y="6057900"/>
          <p14:tracePt t="140598" x="7791450" y="6057900"/>
          <p14:tracePt t="140614" x="7778750" y="6057900"/>
          <p14:tracePt t="140635" x="7772400" y="6057900"/>
          <p14:tracePt t="140644" x="7766050" y="6057900"/>
          <p14:tracePt t="140660" x="7747000" y="6057900"/>
          <p14:tracePt t="140682" x="7740650" y="6057900"/>
          <p14:tracePt t="140695" x="7734300" y="6057900"/>
          <p14:tracePt t="140711" x="7721600" y="6057900"/>
          <p14:tracePt t="140728" x="7715250" y="6057900"/>
          <p14:tracePt t="140736" x="7708900" y="6057900"/>
          <p14:tracePt t="140755" x="7696200" y="6057900"/>
          <p14:tracePt t="140786" x="7683500" y="6057900"/>
          <p14:tracePt t="140799" x="7664450" y="6057900"/>
          <p14:tracePt t="140811" x="7658100" y="6057900"/>
          <p14:tracePt t="140827" x="7639050" y="6057900"/>
          <p14:tracePt t="140830" x="7626350" y="6057900"/>
          <p14:tracePt t="140840" x="7607300" y="6057900"/>
          <p14:tracePt t="140856" x="7569200" y="6070600"/>
          <p14:tracePt t="140874" x="7423150" y="6089650"/>
          <p14:tracePt t="140882" x="7327900" y="6102350"/>
          <p14:tracePt t="140896" x="7143750" y="6134100"/>
          <p14:tracePt t="140914" x="6953250" y="6184900"/>
          <p14:tracePt t="140929" x="6673850" y="6223000"/>
          <p14:tracePt t="140945" x="6413500" y="6254750"/>
          <p14:tracePt t="140961" x="6184900" y="6267450"/>
          <p14:tracePt t="140965" x="6076950" y="6280150"/>
          <p14:tracePt t="140982" x="5880100" y="6292850"/>
          <p14:tracePt t="141002" x="5613400" y="6330950"/>
          <p14:tracePt t="141019" x="5467350" y="6362700"/>
          <p14:tracePt t="141023" x="5391150" y="6375400"/>
          <p14:tracePt t="141037" x="5245100" y="6407150"/>
          <p14:tracePt t="141050" x="5181600" y="6407150"/>
          <p14:tracePt t="141053" x="5130800" y="6413500"/>
          <p14:tracePt t="141070" x="5048250" y="6426200"/>
          <p14:tracePt t="141085" x="4978400" y="6426200"/>
          <p14:tracePt t="141099" x="4914900" y="6426200"/>
          <p14:tracePt t="141116" x="4870450" y="6426200"/>
          <p14:tracePt t="141132" x="4845050" y="6426200"/>
          <p14:tracePt t="141144" x="4826000" y="6426200"/>
          <p14:tracePt t="141162" x="4800600" y="6426200"/>
          <p14:tracePt t="141177" x="4781550" y="6426200"/>
          <p14:tracePt t="141182" x="4775200" y="6419850"/>
          <p14:tracePt t="141195" x="4756150" y="6419850"/>
          <p14:tracePt t="141211" x="4743450" y="6413500"/>
          <p14:tracePt t="141228" x="4724400" y="6407150"/>
          <p14:tracePt t="141234" x="4718050" y="6407150"/>
          <p14:tracePt t="141247" x="4699000" y="6407150"/>
          <p14:tracePt t="141253" x="4692650" y="6407150"/>
          <p14:tracePt t="141272" x="4679950" y="6407150"/>
          <p14:tracePt t="141285" x="4673600" y="6407150"/>
          <p14:tracePt t="141299" x="4660900" y="6407150"/>
          <p14:tracePt t="141541" x="4660900" y="6400800"/>
          <p14:tracePt t="141554" x="4667250" y="6394450"/>
          <p14:tracePt t="141567" x="4679950" y="6388100"/>
          <p14:tracePt t="141582" x="4679950" y="6381750"/>
          <p14:tracePt t="141586" x="4686300" y="6381750"/>
          <p14:tracePt t="141602" x="4692650" y="6369050"/>
          <p14:tracePt t="141615" x="4718050" y="6362700"/>
          <p14:tracePt t="141629" x="4737100" y="6356350"/>
          <p14:tracePt t="141644" x="4749800" y="6343650"/>
          <p14:tracePt t="141662" x="4768850" y="6343650"/>
          <p14:tracePt t="141664" x="4775200" y="6343650"/>
          <p14:tracePt t="141676" x="4787900" y="6343650"/>
          <p14:tracePt t="141696" x="4800600" y="6343650"/>
          <p14:tracePt t="141710" x="4826000" y="6343650"/>
          <p14:tracePt t="141727" x="4845050" y="6343650"/>
          <p14:tracePt t="141744" x="4889500" y="6343650"/>
          <p14:tracePt t="141759" x="4959350" y="6343650"/>
          <p14:tracePt t="141768" x="5029200" y="6343650"/>
          <p14:tracePt t="141777" x="5054600" y="6350000"/>
          <p14:tracePt t="141784" x="5080000" y="6350000"/>
          <p14:tracePt t="141800" x="5130800" y="6350000"/>
          <p14:tracePt t="141810" x="5143500" y="6350000"/>
          <p14:tracePt t="141828" x="5187950" y="6350000"/>
          <p14:tracePt t="141843" x="5213350" y="6350000"/>
          <p14:tracePt t="141850" x="5232400" y="6350000"/>
          <p14:tracePt t="141859" x="5238750" y="6350000"/>
          <p14:tracePt t="141877" x="5257800" y="6362700"/>
          <p14:tracePt t="141895" x="5283200" y="6362700"/>
          <p14:tracePt t="141911" x="5308600" y="6362700"/>
          <p14:tracePt t="141926" x="5327650" y="6362700"/>
          <p14:tracePt t="141943" x="5340350" y="6362700"/>
          <p14:tracePt t="141959" x="5353050" y="6362700"/>
          <p14:tracePt t="141977" x="5378450" y="6362700"/>
          <p14:tracePt t="141985" x="5384800" y="6369050"/>
          <p14:tracePt t="141996" x="5391150" y="6369050"/>
          <p14:tracePt t="142008" x="5422900" y="6381750"/>
          <p14:tracePt t="142018" x="5435600" y="6381750"/>
          <p14:tracePt t="142030" x="5467350" y="6381750"/>
          <p14:tracePt t="142037" x="5480050" y="6381750"/>
          <p14:tracePt t="142047" x="5492750" y="6381750"/>
          <p14:tracePt t="142060" x="5505450" y="6381750"/>
          <p14:tracePt t="142077" x="5530850" y="6381750"/>
          <p14:tracePt t="142101" x="5556250" y="6381750"/>
          <p14:tracePt t="142107" x="5562600" y="6381750"/>
          <p14:tracePt t="142121" x="5581650" y="6381750"/>
          <p14:tracePt t="142135" x="5600700" y="6381750"/>
          <p14:tracePt t="142146" x="5607050" y="6381750"/>
          <p14:tracePt t="142159" x="5626100" y="6369050"/>
          <p14:tracePt t="142179" x="5657850" y="6356350"/>
          <p14:tracePt t="142195" x="5670550" y="6350000"/>
          <p14:tracePt t="142211" x="5689600" y="6337300"/>
          <p14:tracePt t="142227" x="5721350" y="6311900"/>
          <p14:tracePt t="142243" x="5753100" y="6299200"/>
          <p14:tracePt t="142266" x="5784850" y="6267450"/>
          <p14:tracePt t="142271" x="5791200" y="6267450"/>
          <p14:tracePt t="142286" x="5797550" y="6261100"/>
          <p14:tracePt t="142299" x="5803900" y="6254750"/>
          <p14:tracePt t="142317" x="5816600" y="6254750"/>
          <p14:tracePt t="142641" x="5822950" y="6248400"/>
          <p14:tracePt t="143649" x="0" y="0"/>
        </p14:tracePtLst>
      </p14:laserTraceLst>
    </p:ext>
  </p:extLs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p:txBody>
          <a:bodyPr>
            <a:normAutofit/>
          </a:bodyPr>
          <a:lstStyle/>
          <a:p>
            <a:pPr>
              <a:lnSpc>
                <a:spcPct val="120000"/>
              </a:lnSpc>
            </a:pPr>
            <a:r>
              <a:rPr lang="zh-CN" altLang="en-US" sz="2400" dirty="0" smtClean="0"/>
              <a:t>完成大整数乘除法</a:t>
            </a:r>
            <a:endParaRPr lang="en-US" altLang="zh-CN" sz="2400" dirty="0" smtClean="0"/>
          </a:p>
          <a:p>
            <a:pPr lvl="1">
              <a:lnSpc>
                <a:spcPct val="120000"/>
              </a:lnSpc>
            </a:pPr>
            <a:r>
              <a:rPr lang="zh-CN" altLang="en-US" sz="2200" dirty="0" smtClean="0"/>
              <a:t>同样使用竖式</a:t>
            </a:r>
            <a:endParaRPr lang="en-US" altLang="zh-CN" sz="2200"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pic>
        <p:nvPicPr>
          <p:cNvPr id="1026" name="Picture 2" descr="两位乘法竖式计算乘法竖式计算的方法实际上都是什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491" y="3426834"/>
            <a:ext cx="214312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如何利用MathType编辑除法竖式_Office教程网"/>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7232" y="3251199"/>
            <a:ext cx="2943244" cy="2484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464991"/>
      </p:ext>
    </p:extLst>
  </p:cSld>
  <p:clrMapOvr>
    <a:masterClrMapping/>
  </p:clrMapOvr>
  <mc:AlternateContent xmlns:mc="http://schemas.openxmlformats.org/markup-compatibility/2006" xmlns:p14="http://schemas.microsoft.com/office/powerpoint/2010/main">
    <mc:Choice Requires="p14">
      <p:transition spd="slow" p14:dur="2000" advTm="21055"/>
    </mc:Choice>
    <mc:Fallback xmlns="">
      <p:transition spd="slow" advTm="21055"/>
    </mc:Fallback>
  </mc:AlternateContent>
  <p:timing>
    <p:tnLst>
      <p:par>
        <p:cTn id="1" dur="indefinite" restart="never" nodeType="tmRoot"/>
      </p:par>
    </p:tnLst>
  </p:timing>
  <p:extLst mod="1">
    <p:ext uri="{3A86A75C-4F4B-4683-9AE1-C65F6400EC91}">
      <p14:laserTraceLst xmlns:p14="http://schemas.microsoft.com/office/powerpoint/2010/main">
        <p14:tracePtLst>
          <p14:tracePt t="885" x="7467600" y="4902200"/>
          <p14:tracePt t="1306" x="7467600" y="4895850"/>
          <p14:tracePt t="1314" x="7467600" y="4883150"/>
          <p14:tracePt t="1336" x="7467600" y="4876800"/>
          <p14:tracePt t="1361" x="7467600" y="4870450"/>
          <p14:tracePt t="1393" x="7461250" y="4870450"/>
          <p14:tracePt t="1507" x="7454900" y="4870450"/>
          <p14:tracePt t="1618" x="7448550" y="4857750"/>
          <p14:tracePt t="1623" x="7435850" y="4845050"/>
          <p14:tracePt t="1634" x="7429500" y="4838700"/>
          <p14:tracePt t="1642" x="7410450" y="4826000"/>
          <p14:tracePt t="1659" x="7346950" y="4775200"/>
          <p14:tracePt t="1676" x="7213600" y="4679950"/>
          <p14:tracePt t="1693" x="6978650" y="4533900"/>
          <p14:tracePt t="1698" x="6750050" y="4394200"/>
          <p14:tracePt t="1709" x="6496050" y="4254500"/>
          <p14:tracePt t="1726" x="5791200" y="3886200"/>
          <p14:tracePt t="1743" x="4648200" y="3365500"/>
          <p14:tracePt t="1761" x="4057650" y="3117850"/>
          <p14:tracePt t="1776" x="3606800" y="2959100"/>
          <p14:tracePt t="1792" x="3117850" y="2743200"/>
          <p14:tracePt t="1809" x="2711450" y="2590800"/>
          <p14:tracePt t="1826" x="2514600" y="2495550"/>
          <p14:tracePt t="1842" x="2432050" y="2463800"/>
          <p14:tracePt t="1859" x="2425700" y="2457450"/>
          <p14:tracePt t="1893" x="2425700" y="2451100"/>
          <p14:tracePt t="1909" x="2425700" y="2438400"/>
          <p14:tracePt t="1930" x="2425700" y="2432050"/>
          <p14:tracePt t="1942" x="2425700" y="2425700"/>
          <p14:tracePt t="1960" x="2425700" y="2400300"/>
          <p14:tracePt t="1978" x="2425700" y="2387600"/>
          <p14:tracePt t="1992" x="2425700" y="2374900"/>
          <p14:tracePt t="2010" x="2432050" y="2355850"/>
          <p14:tracePt t="2026" x="2438400" y="2343150"/>
          <p14:tracePt t="2044" x="2444750" y="2324100"/>
          <p14:tracePt t="2059" x="2457450" y="2286000"/>
          <p14:tracePt t="2076" x="2489200" y="2254250"/>
          <p14:tracePt t="2092" x="2527300" y="2203450"/>
          <p14:tracePt t="2109" x="2552700" y="2165350"/>
          <p14:tracePt t="2125" x="2584450" y="2101850"/>
          <p14:tracePt t="2142" x="2597150" y="2032000"/>
          <p14:tracePt t="2159" x="2622550" y="1943100"/>
          <p14:tracePt t="2178" x="2641600" y="1898650"/>
          <p14:tracePt t="2192" x="2654300" y="1847850"/>
          <p14:tracePt t="2208" x="2660650" y="1809750"/>
          <p14:tracePt t="2225" x="2660650" y="1784350"/>
          <p14:tracePt t="2242" x="2660650" y="1752600"/>
          <p14:tracePt t="2259" x="2660650" y="1720850"/>
          <p14:tracePt t="2275" x="2660650" y="1701800"/>
          <p14:tracePt t="2292" x="2660650" y="1676400"/>
          <p14:tracePt t="2308" x="2660650" y="1670050"/>
          <p14:tracePt t="2325" x="2660650" y="1657350"/>
          <p14:tracePt t="4768" x="2660650" y="1670050"/>
          <p14:tracePt t="4784" x="2660650" y="1676400"/>
          <p14:tracePt t="4792" x="2660650" y="1682750"/>
          <p14:tracePt t="4969" x="2660650" y="1701800"/>
          <p14:tracePt t="4983" x="2660650" y="1708150"/>
          <p14:tracePt t="5000" x="2660650" y="1714500"/>
          <p14:tracePt t="5010" x="2667000" y="1720850"/>
          <p14:tracePt t="5015" x="2673350" y="1733550"/>
          <p14:tracePt t="5024" x="2679700" y="1739900"/>
          <p14:tracePt t="5043" x="2686050" y="1739900"/>
          <p14:tracePt t="5056" x="2692400" y="1739900"/>
          <p14:tracePt t="5073" x="2692400" y="1746250"/>
          <p14:tracePt t="5089" x="2705100" y="1746250"/>
          <p14:tracePt t="5107" x="2724150" y="1752600"/>
          <p14:tracePt t="5513" x="2743200" y="1752600"/>
          <p14:tracePt t="5528" x="2749550" y="1752600"/>
          <p14:tracePt t="5537" x="2755900" y="1752600"/>
          <p14:tracePt t="5543" x="2768600" y="1752600"/>
          <p14:tracePt t="5592" x="2774950" y="1752600"/>
          <p14:tracePt t="5600" x="2781300" y="1758950"/>
          <p14:tracePt t="5625" x="2787650" y="1758950"/>
          <p14:tracePt t="5640" x="2794000" y="1758950"/>
          <p14:tracePt t="5656" x="2800350" y="1765300"/>
          <p14:tracePt t="5680" x="2806700" y="1765300"/>
          <p14:tracePt t="5688" x="2806700" y="1771650"/>
          <p14:tracePt t="5704" x="2825750" y="1778000"/>
          <p14:tracePt t="5720" x="2832100" y="1784350"/>
          <p14:tracePt t="5728" x="2838450" y="1790700"/>
          <p14:tracePt t="5739" x="2844800" y="1797050"/>
          <p14:tracePt t="5756" x="2870200" y="1822450"/>
          <p14:tracePt t="5761" x="2882900" y="1828800"/>
          <p14:tracePt t="5772" x="2895600" y="1841500"/>
          <p14:tracePt t="5789" x="2940050" y="1866900"/>
          <p14:tracePt t="5805" x="2971800" y="1898650"/>
          <p14:tracePt t="5825" x="3003550" y="1917700"/>
          <p14:tracePt t="5839" x="3003550" y="1924050"/>
          <p14:tracePt t="5841" x="3009900" y="1930400"/>
          <p14:tracePt t="5855" x="3009900" y="1936750"/>
          <p14:tracePt t="5872" x="3016250" y="1949450"/>
          <p14:tracePt t="5889" x="3022600" y="1955800"/>
          <p14:tracePt t="5914" x="3028950" y="1962150"/>
          <p14:tracePt t="5929" x="3028950" y="1974850"/>
          <p14:tracePt t="5938" x="3028950" y="1987550"/>
          <p14:tracePt t="5955" x="3028950" y="2012950"/>
          <p14:tracePt t="5972" x="3041650" y="2044700"/>
          <p14:tracePt t="5988" x="3060700" y="2095500"/>
          <p14:tracePt t="5991" x="3067050" y="2108200"/>
          <p14:tracePt t="6005" x="3079750" y="2120900"/>
          <p14:tracePt t="6022" x="3105150" y="2159000"/>
          <p14:tracePt t="6041" x="3136900" y="2197100"/>
          <p14:tracePt t="6056" x="3143250" y="2209800"/>
          <p14:tracePt t="6074" x="3168650" y="2222500"/>
          <p14:tracePt t="6088" x="3206750" y="2222500"/>
          <p14:tracePt t="6107" x="3263900" y="2222500"/>
          <p14:tracePt t="6122" x="3314700" y="2222500"/>
          <p14:tracePt t="6138" x="3371850" y="2222500"/>
          <p14:tracePt t="6155" x="3422650" y="2190750"/>
          <p14:tracePt t="6172" x="3467100" y="2146300"/>
          <p14:tracePt t="6231" x="3498850" y="2127250"/>
          <p14:tracePt t="6243" x="3543300" y="2108200"/>
          <p14:tracePt t="6247" x="3549650" y="2089150"/>
          <p14:tracePt t="6259" x="3556000" y="2076450"/>
          <p14:tracePt t="6272" x="3549650" y="2051050"/>
          <p14:tracePt t="6289" x="3505200" y="2044700"/>
          <p14:tracePt t="6305" x="3416300" y="2025650"/>
          <p14:tracePt t="6322" x="3270250" y="2019300"/>
          <p14:tracePt t="6338" x="3219450" y="2019300"/>
          <p14:tracePt t="6355" x="3117850" y="2019300"/>
          <p14:tracePt t="6371" x="2978150" y="2038350"/>
          <p14:tracePt t="6389" x="2819400" y="2089150"/>
          <p14:tracePt t="6405" x="2647950" y="2139950"/>
          <p14:tracePt t="6422" x="2482850" y="2197100"/>
          <p14:tracePt t="6438" x="2349500" y="2266950"/>
          <p14:tracePt t="6456" x="2184400" y="2330450"/>
          <p14:tracePt t="6471" x="2120900" y="2362200"/>
          <p14:tracePt t="6491" x="2108200" y="2368550"/>
          <p14:tracePt t="6553" x="2101850" y="2374900"/>
          <p14:tracePt t="6560" x="2101850" y="2381250"/>
          <p14:tracePt t="6571" x="2101850" y="2387600"/>
          <p14:tracePt t="6588" x="2101850" y="2413000"/>
          <p14:tracePt t="6605" x="2076450" y="2451100"/>
          <p14:tracePt t="6622" x="2070100" y="2476500"/>
          <p14:tracePt t="6638" x="2063750" y="2489200"/>
          <p14:tracePt t="6655" x="2051050" y="2501900"/>
          <p14:tracePt t="6671" x="2051050" y="2520950"/>
          <p14:tracePt t="6688" x="2051050" y="2533650"/>
          <p14:tracePt t="6705" x="2051050" y="2540000"/>
          <p14:tracePt t="6738" x="2051050" y="2546350"/>
          <p14:tracePt t="6768" x="2044700" y="2552700"/>
          <p14:tracePt t="6775" x="2038350" y="2559050"/>
          <p14:tracePt t="6789" x="2032000" y="2565400"/>
          <p14:tracePt t="6804" x="2025650" y="2565400"/>
          <p14:tracePt t="6834" x="2019300" y="2565400"/>
          <p14:tracePt t="6947" x="2019300" y="2559050"/>
          <p14:tracePt t="6951" x="2019300" y="2552700"/>
          <p14:tracePt t="6961" x="2012950" y="2552700"/>
          <p14:tracePt t="7025" x="2019300" y="2540000"/>
          <p14:tracePt t="7032" x="2025650" y="2527300"/>
          <p14:tracePt t="7042" x="2032000" y="2514600"/>
          <p14:tracePt t="7054" x="2038350" y="2501900"/>
          <p14:tracePt t="7072" x="2070100" y="2476500"/>
          <p14:tracePt t="7087" x="2076450" y="2470150"/>
          <p14:tracePt t="7136" x="2057400" y="2470150"/>
          <p14:tracePt t="7153" x="2044700" y="2470150"/>
          <p14:tracePt t="7161" x="2038350" y="2470150"/>
          <p14:tracePt t="7170" x="2019300" y="2476500"/>
          <p14:tracePt t="7188" x="1911350" y="2514600"/>
          <p14:tracePt t="7204" x="1828800" y="2520950"/>
          <p14:tracePt t="7221" x="1771650" y="2540000"/>
          <p14:tracePt t="7238" x="1708150" y="2552700"/>
          <p14:tracePt t="7241" x="1682750" y="2552700"/>
          <p14:tracePt t="7254" x="1663700" y="2559050"/>
          <p14:tracePt t="7271" x="1612900" y="2559050"/>
          <p14:tracePt t="7387" x="1606550" y="2559050"/>
          <p14:tracePt t="7625" x="1600200" y="2559050"/>
          <p14:tracePt t="7634" x="1581150" y="2559050"/>
          <p14:tracePt t="7640" x="1562100" y="2565400"/>
          <p14:tracePt t="7654" x="1543050" y="2565400"/>
          <p14:tracePt t="7670" x="1479550" y="2565400"/>
          <p14:tracePt t="7687" x="1390650" y="2578100"/>
          <p14:tracePt t="7703" x="1333500" y="2578100"/>
          <p14:tracePt t="7720" x="1320800" y="2578100"/>
          <p14:tracePt t="7737" x="1295400" y="2578100"/>
          <p14:tracePt t="7754" x="1276350" y="2578100"/>
          <p14:tracePt t="7770" x="1270000" y="2578100"/>
          <p14:tracePt t="7792" x="1219200" y="2571750"/>
          <p14:tracePt t="7804" x="1206500" y="2571750"/>
          <p14:tracePt t="7823" x="1168400" y="2559050"/>
          <p14:tracePt t="7837" x="1162050" y="2559050"/>
          <p14:tracePt t="7898" x="1149350" y="2559050"/>
          <p14:tracePt t="7984" x="1149350" y="2546350"/>
          <p14:tracePt t="7993" x="1162050" y="2533650"/>
          <p14:tracePt t="8000" x="1181100" y="2514600"/>
          <p14:tracePt t="8008" x="1212850" y="2482850"/>
          <p14:tracePt t="8020" x="1244600" y="2470150"/>
          <p14:tracePt t="8036" x="1301750" y="2438400"/>
          <p14:tracePt t="8056" x="1314450" y="2419350"/>
          <p14:tracePt t="8056" x="1320800" y="2413000"/>
          <p14:tracePt t="8194" x="1320800" y="2419350"/>
          <p14:tracePt t="9457" x="1339850" y="2438400"/>
          <p14:tracePt t="9463" x="1397000" y="2451100"/>
          <p14:tracePt t="9474" x="1473200" y="2457450"/>
          <p14:tracePt t="9485" x="1574800" y="2470150"/>
          <p14:tracePt t="9502" x="1847850" y="2514600"/>
          <p14:tracePt t="9520" x="2273300" y="2546350"/>
          <p14:tracePt t="9539" x="2476500" y="2546350"/>
          <p14:tracePt t="9552" x="2590800" y="2546350"/>
          <p14:tracePt t="9569" x="2609850" y="2546350"/>
          <p14:tracePt t="9672" x="2622550" y="2546350"/>
          <p14:tracePt t="9714" x="2628900" y="2546350"/>
          <p14:tracePt t="9962" x="2635250" y="2546350"/>
          <p14:tracePt t="10546" x="2654300" y="2546350"/>
          <p14:tracePt t="10555" x="2667000" y="2546350"/>
          <p14:tracePt t="10559" x="2698750" y="2546350"/>
          <p14:tracePt t="10571" x="2774950" y="2559050"/>
          <p14:tracePt t="10585" x="2940050" y="2565400"/>
          <p14:tracePt t="10601" x="3143250" y="2565400"/>
          <p14:tracePt t="10620" x="3359150" y="2565400"/>
          <p14:tracePt t="10634" x="3536950" y="2565400"/>
          <p14:tracePt t="10654" x="3638550" y="2565400"/>
          <p14:tracePt t="10667" x="3689350" y="2565400"/>
          <p14:tracePt t="10684" x="3708400" y="2565400"/>
          <p14:tracePt t="10701" x="3733800" y="2565400"/>
          <p14:tracePt t="10717" x="3759200" y="2565400"/>
          <p14:tracePt t="10735" x="3835400" y="2571750"/>
          <p14:tracePt t="10738" x="3886200" y="2571750"/>
          <p14:tracePt t="10750" x="3962400" y="2584450"/>
          <p14:tracePt t="10767" x="4159250" y="2609850"/>
          <p14:tracePt t="10784" x="4229100" y="2616200"/>
          <p14:tracePt t="10801" x="4248150" y="2616200"/>
          <p14:tracePt t="10888" x="4254500" y="2616200"/>
          <p14:tracePt t="10897" x="4248150" y="2609850"/>
          <p14:tracePt t="10904" x="4222750" y="2597150"/>
          <p14:tracePt t="10917" x="4203700" y="2597150"/>
          <p14:tracePt t="10936" x="4070350" y="2571750"/>
          <p14:tracePt t="10951" x="3956050" y="2565400"/>
          <p14:tracePt t="10967" x="3867150" y="2565400"/>
          <p14:tracePt t="10984" x="3771900" y="2565400"/>
          <p14:tracePt t="11000" x="3695700" y="2565400"/>
          <p14:tracePt t="11017" x="3594100" y="2565400"/>
          <p14:tracePt t="11034" x="3486150" y="2578100"/>
          <p14:tracePt t="11053" x="3384550" y="2622550"/>
          <p14:tracePt t="11067" x="3295650" y="2628900"/>
          <p14:tracePt t="11084" x="3257550" y="2635250"/>
          <p14:tracePt t="11167" x="3276600" y="2635250"/>
          <p14:tracePt t="11178" x="3321050" y="2635250"/>
          <p14:tracePt t="11184" x="3359150" y="2635250"/>
          <p14:tracePt t="11201" x="3467100" y="2635250"/>
          <p14:tracePt t="11217" x="3543300" y="2635250"/>
          <p14:tracePt t="11233" x="3575050" y="2616200"/>
          <p14:tracePt t="11250" x="3575050" y="2609850"/>
          <p14:tracePt t="11267" x="3581400" y="2603500"/>
          <p14:tracePt t="11283" x="3581400" y="2597150"/>
          <p14:tracePt t="11301" x="3498850" y="2546350"/>
          <p14:tracePt t="11306" x="3397250" y="2527300"/>
          <p14:tracePt t="11317" x="3263900" y="2495550"/>
          <p14:tracePt t="11334" x="2895600" y="2476500"/>
          <p14:tracePt t="11339" x="2711450" y="2476500"/>
          <p14:tracePt t="11350" x="2476500" y="2476500"/>
          <p14:tracePt t="11368" x="1835150" y="2578100"/>
          <p14:tracePt t="11384" x="1568450" y="2692400"/>
          <p14:tracePt t="11400" x="1390650" y="2825750"/>
          <p14:tracePt t="11418" x="1333500" y="2940050"/>
          <p14:tracePt t="11433" x="1333500" y="3054350"/>
          <p14:tracePt t="11450" x="1339850" y="3162300"/>
          <p14:tracePt t="11467" x="1466850" y="3257550"/>
          <p14:tracePt t="11483" x="1663700" y="3321050"/>
          <p14:tracePt t="11500" x="1949450" y="3365500"/>
          <p14:tracePt t="11517" x="2381250" y="3416300"/>
          <p14:tracePt t="11534" x="2895600" y="3416300"/>
          <p14:tracePt t="11553" x="3778250" y="3416300"/>
          <p14:tracePt t="11566" x="4089400" y="3416300"/>
          <p14:tracePt t="11570" x="4387850" y="3390900"/>
          <p14:tracePt t="11586" x="4946650" y="3270250"/>
          <p14:tracePt t="11600" x="5378450" y="3155950"/>
          <p14:tracePt t="11616" x="5727700" y="3041650"/>
          <p14:tracePt t="11634" x="5962650" y="2933700"/>
          <p14:tracePt t="11650" x="6146800" y="2851150"/>
          <p14:tracePt t="11667" x="6261100" y="2794000"/>
          <p14:tracePt t="11683" x="6311900" y="2749550"/>
          <p14:tracePt t="11700" x="6330950" y="2724150"/>
          <p14:tracePt t="11716" x="6330950" y="2717800"/>
          <p14:tracePt t="11733" x="6318250" y="2686050"/>
          <p14:tracePt t="11750" x="6242050" y="2647950"/>
          <p14:tracePt t="11766" x="6070600" y="2597150"/>
          <p14:tracePt t="11771" x="5956300" y="2571750"/>
          <p14:tracePt t="11783" x="5810250" y="2552700"/>
          <p14:tracePt t="11800" x="5226050" y="2527300"/>
          <p14:tracePt t="11817" x="4781550" y="2527300"/>
          <p14:tracePt t="11833" x="4292600" y="2527300"/>
          <p14:tracePt t="11850" x="3956050" y="2559050"/>
          <p14:tracePt t="11866" x="3708400" y="2609850"/>
          <p14:tracePt t="11883" x="3486150" y="2673350"/>
          <p14:tracePt t="11900" x="3263900" y="2762250"/>
          <p14:tracePt t="11917" x="3016250" y="2825750"/>
          <p14:tracePt t="11933" x="2667000" y="2889250"/>
          <p14:tracePt t="11950" x="2355850" y="2952750"/>
          <p14:tracePt t="11969" x="2000250" y="3041650"/>
          <p14:tracePt t="11983" x="1847850" y="3117850"/>
          <p14:tracePt t="12000" x="1809750" y="3175000"/>
          <p14:tracePt t="12016" x="1809750" y="3213100"/>
          <p14:tracePt t="12033" x="1854200" y="3308350"/>
          <p14:tracePt t="12049" x="2089150" y="3409950"/>
          <p14:tracePt t="12066" x="2463800" y="3473450"/>
          <p14:tracePt t="12085" x="3022600" y="3498850"/>
          <p14:tracePt t="12099" x="3771900" y="3498850"/>
          <p14:tracePt t="12116" x="4597400" y="3498850"/>
          <p14:tracePt t="12133" x="5251450" y="3479800"/>
          <p14:tracePt t="12149" x="5683250" y="3378200"/>
          <p14:tracePt t="12168" x="6007100" y="3244850"/>
          <p14:tracePt t="12182" x="6057900" y="3213100"/>
          <p14:tracePt t="12185" x="6089650" y="3175000"/>
          <p14:tracePt t="12199" x="6115050" y="3117850"/>
          <p14:tracePt t="12216" x="6115050" y="3035300"/>
          <p14:tracePt t="12233" x="6115050" y="2959100"/>
          <p14:tracePt t="12249" x="6115050" y="2901950"/>
          <p14:tracePt t="12266" x="6045200" y="2800350"/>
          <p14:tracePt t="12283" x="5911850" y="2724150"/>
          <p14:tracePt t="12299" x="5613400" y="2654300"/>
          <p14:tracePt t="12316" x="5080000" y="2609850"/>
          <p14:tracePt t="12333" x="4305300" y="2609850"/>
          <p14:tracePt t="12336" x="3943350" y="2609850"/>
          <p14:tracePt t="12349" x="3606800" y="2609850"/>
          <p14:tracePt t="12366" x="3035300" y="2679700"/>
          <p14:tracePt t="12370" x="2908300" y="2711450"/>
          <p14:tracePt t="12382" x="2794000" y="2749550"/>
          <p14:tracePt t="12399" x="2660650" y="2857500"/>
          <p14:tracePt t="12416" x="2654300" y="2901950"/>
          <p14:tracePt t="12433" x="2654300" y="2940050"/>
          <p14:tracePt t="12453" x="2730500" y="3022600"/>
          <p14:tracePt t="12466" x="2863850" y="3098800"/>
          <p14:tracePt t="12483" x="3130550" y="3187700"/>
          <p14:tracePt t="12499" x="3575050" y="3244850"/>
          <p14:tracePt t="12516" x="4000500" y="3270250"/>
          <p14:tracePt t="12532" x="4337050" y="3270250"/>
          <p14:tracePt t="12549" x="4514850" y="3270250"/>
          <p14:tracePt t="12566" x="4527550" y="3270250"/>
          <p14:tracePt t="13322" x="4514850" y="3270250"/>
          <p14:tracePt t="13327" x="4489450" y="3263900"/>
          <p14:tracePt t="13337" x="4445000" y="3257550"/>
          <p14:tracePt t="13350" x="4368800" y="3257550"/>
          <p14:tracePt t="13365" x="4159250" y="3213100"/>
          <p14:tracePt t="13370" x="4044950" y="3206750"/>
          <p14:tracePt t="13381" x="3943350" y="3194050"/>
          <p14:tracePt t="13399" x="3790950" y="3181350"/>
          <p14:tracePt t="13415" x="3746500" y="3155950"/>
          <p14:tracePt t="13431" x="3746500" y="3143250"/>
          <p14:tracePt t="13545" x="3746500" y="3130550"/>
          <p14:tracePt t="13554" x="3765550" y="3105150"/>
          <p14:tracePt t="13559" x="3778250" y="3092450"/>
          <p14:tracePt t="13571" x="3778250" y="3079750"/>
          <p14:tracePt t="13581" x="3797300" y="3060700"/>
          <p14:tracePt t="13601" x="3797300" y="2990850"/>
          <p14:tracePt t="13615" x="3797300" y="2971800"/>
          <p14:tracePt t="13631" x="3797300" y="2965450"/>
          <p14:tracePt t="13648" x="3778250" y="2965450"/>
          <p14:tracePt t="13665" x="3733800" y="2965450"/>
          <p14:tracePt t="13684" x="3695700" y="2990850"/>
          <p14:tracePt t="13698" x="3638550" y="3048000"/>
          <p14:tracePt t="13715" x="3568700" y="3117850"/>
          <p14:tracePt t="13731" x="3435350" y="3232150"/>
          <p14:tracePt t="13748" x="3213100" y="3352800"/>
          <p14:tracePt t="13765" x="2971800" y="3473450"/>
          <p14:tracePt t="13768" x="2806700" y="3536950"/>
          <p14:tracePt t="13781" x="2667000" y="3594100"/>
          <p14:tracePt t="13798" x="2247900" y="3733800"/>
          <p14:tracePt t="13814" x="1949450" y="3810000"/>
          <p14:tracePt t="13831" x="1670050" y="3898900"/>
          <p14:tracePt t="13851" x="1638300" y="3905250"/>
          <p14:tracePt t="14044" x="1657350" y="3905250"/>
          <p14:tracePt t="14047" x="1682750" y="3905250"/>
          <p14:tracePt t="14056" x="1701800" y="3905250"/>
          <p14:tracePt t="14065" x="1733550" y="3892550"/>
          <p14:tracePt t="14081" x="1771650" y="3879850"/>
          <p14:tracePt t="14098" x="1803400" y="3860800"/>
          <p14:tracePt t="14115" x="1809750" y="3860800"/>
          <p14:tracePt t="14131" x="1822450" y="3860800"/>
          <p14:tracePt t="14178" x="1828800" y="3860800"/>
          <p14:tracePt t="14194" x="1828800" y="3854450"/>
          <p14:tracePt t="14227" x="1828800" y="3848100"/>
          <p14:tracePt t="14232" x="1828800" y="3835400"/>
          <p14:tracePt t="14240" x="1828800" y="3829050"/>
          <p14:tracePt t="14248" x="1828800" y="3822700"/>
          <p14:tracePt t="14264" x="1835150" y="3803650"/>
          <p14:tracePt t="14281" x="1841500" y="3765550"/>
          <p14:tracePt t="14298" x="1854200" y="3733800"/>
          <p14:tracePt t="14314" x="1866900" y="3702050"/>
          <p14:tracePt t="14330" x="1866900" y="3689350"/>
          <p14:tracePt t="14350" x="1866900" y="3676650"/>
          <p14:tracePt t="14381" x="1866900" y="3663950"/>
          <p14:tracePt t="14397" x="1860550" y="3657600"/>
          <p14:tracePt t="14416" x="1822450" y="3663950"/>
          <p14:tracePt t="14430" x="1822450" y="3670300"/>
          <p14:tracePt t="14450" x="1784350" y="3733800"/>
          <p14:tracePt t="14464" x="1746250" y="3771900"/>
          <p14:tracePt t="14480" x="1720850" y="3803650"/>
          <p14:tracePt t="14497" x="1695450" y="3848100"/>
          <p14:tracePt t="14514" x="1689100" y="3873500"/>
          <p14:tracePt t="14530" x="1676400" y="3905250"/>
          <p14:tracePt t="14547" x="1663700" y="3930650"/>
          <p14:tracePt t="14564" x="1663700" y="3937000"/>
          <p14:tracePt t="14649" x="1657350" y="3943350"/>
          <p14:tracePt t="14784" x="1651000" y="3943350"/>
          <p14:tracePt t="14807" x="1638300" y="3943350"/>
          <p14:tracePt t="14818" x="1631950" y="3949700"/>
          <p14:tracePt t="14824" x="1619250" y="3975100"/>
          <p14:tracePt t="14840" x="1619250" y="3994150"/>
          <p14:tracePt t="14849" x="1600200" y="4019550"/>
          <p14:tracePt t="14868" x="1593850" y="4038600"/>
          <p14:tracePt t="14880" x="1581150" y="4057650"/>
          <p14:tracePt t="14897" x="1581150" y="4064000"/>
          <p14:tracePt t="15000" x="1574800" y="4064000"/>
          <p14:tracePt t="15010" x="1568450" y="4064000"/>
          <p14:tracePt t="15136" x="1562100" y="4044950"/>
          <p14:tracePt t="15163" x="1555750" y="4038600"/>
          <p14:tracePt t="15179" x="1555750" y="4032250"/>
          <p14:tracePt t="15193" x="1549400" y="4025900"/>
          <p14:tracePt t="15200" x="1543050" y="4019550"/>
          <p14:tracePt t="15216" x="1536700" y="4019550"/>
          <p14:tracePt t="15834" x="1530350" y="4013200"/>
          <p14:tracePt t="16048" x="1524000" y="4006850"/>
          <p14:tracePt t="16201" x="1517650" y="4006850"/>
          <p14:tracePt t="16225" x="1511300" y="4006850"/>
          <p14:tracePt t="16233" x="1504950" y="4006850"/>
          <p14:tracePt t="16297" x="1485900" y="4000500"/>
          <p14:tracePt t="16306" x="1485900" y="3987800"/>
          <p14:tracePt t="16320" x="1492250" y="3987800"/>
          <p14:tracePt t="16329" x="1511300" y="3987800"/>
          <p14:tracePt t="16346" x="1549400" y="3987800"/>
          <p14:tracePt t="16362" x="1587500" y="3987800"/>
          <p14:tracePt t="16379" x="1593850" y="3987800"/>
          <p14:tracePt t="16432" x="1593850" y="3981450"/>
          <p14:tracePt t="16464" x="1593850" y="3975100"/>
          <p14:tracePt t="16507" x="1593850" y="3962400"/>
          <p14:tracePt t="16539" x="1593850" y="3956050"/>
          <p14:tracePt t="16544" x="1612900" y="3949700"/>
          <p14:tracePt t="16552" x="1625600" y="3949700"/>
          <p14:tracePt t="16562" x="1644650" y="3943350"/>
          <p14:tracePt t="16698" x="1651000" y="3943350"/>
          <p14:tracePt t="16730" x="1663700" y="3943350"/>
          <p14:tracePt t="16736" x="1676400" y="3956050"/>
          <p14:tracePt t="16745" x="1689100" y="3975100"/>
          <p14:tracePt t="16762" x="1784350" y="4025900"/>
          <p14:tracePt t="16778" x="1987550" y="4121150"/>
          <p14:tracePt t="16795" x="2393950" y="4254500"/>
          <p14:tracePt t="16812" x="3054350" y="4400550"/>
          <p14:tracePt t="16828" x="3784600" y="4540250"/>
          <p14:tracePt t="16845" x="4432300" y="4616450"/>
          <p14:tracePt t="16862" x="4933950" y="4648200"/>
          <p14:tracePt t="16878" x="5232400" y="4648200"/>
          <p14:tracePt t="16882" x="5372100" y="4648200"/>
          <p14:tracePt t="16897" x="5562600" y="4648200"/>
          <p14:tracePt t="16912" x="5676900" y="4648200"/>
          <p14:tracePt t="16928" x="5778500" y="4648200"/>
          <p14:tracePt t="16945" x="5842000" y="4654550"/>
          <p14:tracePt t="16961" x="5892800" y="4673600"/>
          <p14:tracePt t="16978" x="5905500" y="4673600"/>
          <p14:tracePt t="17040" x="5905500" y="4667250"/>
          <p14:tracePt t="17048" x="5905500" y="4654550"/>
          <p14:tracePt t="17056" x="5892800" y="4622800"/>
          <p14:tracePt t="17065" x="5810250" y="4572000"/>
          <p14:tracePt t="17078" x="5715000" y="4521200"/>
          <p14:tracePt t="17095" x="5168900" y="4305300"/>
          <p14:tracePt t="17111" x="4743450" y="4216400"/>
          <p14:tracePt t="17131" x="4311650" y="4191000"/>
          <p14:tracePt t="17146" x="3949700" y="4191000"/>
          <p14:tracePt t="17161" x="3695700" y="4191000"/>
          <p14:tracePt t="17180" x="3479800" y="4216400"/>
          <p14:tracePt t="17194" x="3340100" y="4279900"/>
          <p14:tracePt t="17211" x="3289300" y="4349750"/>
          <p14:tracePt t="17228" x="3282950" y="4438650"/>
          <p14:tracePt t="17245" x="3282950" y="4578350"/>
          <p14:tracePt t="17261" x="3371850" y="4781550"/>
          <p14:tracePt t="17265" x="3435350" y="4876800"/>
          <p14:tracePt t="17278" x="3505200" y="4959350"/>
          <p14:tracePt t="17295" x="3683000" y="5105400"/>
          <p14:tracePt t="17297" x="3803650" y="5149850"/>
          <p14:tracePt t="17311" x="3905250" y="5175250"/>
          <p14:tracePt t="17328" x="4298950" y="5213350"/>
          <p14:tracePt t="17344" x="4552950" y="5207000"/>
          <p14:tracePt t="17361" x="4838700" y="5111750"/>
          <p14:tracePt t="17378" x="5099050" y="5035550"/>
          <p14:tracePt t="17394" x="5308600" y="4984750"/>
          <p14:tracePt t="17411" x="5473700" y="4933950"/>
          <p14:tracePt t="17428" x="5594350" y="4908550"/>
          <p14:tracePt t="17444" x="5670550" y="4864100"/>
          <p14:tracePt t="17449" x="5689600" y="4845050"/>
          <p14:tracePt t="17461" x="5702300" y="4819650"/>
          <p14:tracePt t="17478" x="5708650" y="4762500"/>
          <p14:tracePt t="17494" x="5708650" y="4705350"/>
          <p14:tracePt t="17511" x="5645150" y="4597400"/>
          <p14:tracePt t="17527" x="5461000" y="4502150"/>
          <p14:tracePt t="17547" x="5207000" y="4413250"/>
          <p14:tracePt t="17561" x="4927600" y="4394200"/>
          <p14:tracePt t="17578" x="4711700" y="4394200"/>
          <p14:tracePt t="17594" x="4483100" y="4394200"/>
          <p14:tracePt t="17611" x="4311650" y="4425950"/>
          <p14:tracePt t="17628" x="4203700" y="4470400"/>
          <p14:tracePt t="17644" x="4127500" y="4508500"/>
          <p14:tracePt t="17661" x="4076700" y="4546600"/>
          <p14:tracePt t="17665" x="4070350" y="4546600"/>
          <p14:tracePt t="17679" x="4032250" y="4597400"/>
          <p14:tracePt t="17694" x="4032250" y="4622800"/>
          <p14:tracePt t="17699" x="4032250" y="4648200"/>
          <p14:tracePt t="17711" x="4019550" y="4730750"/>
          <p14:tracePt t="17727" x="4025900" y="4813300"/>
          <p14:tracePt t="17745" x="4114800" y="4895850"/>
          <p14:tracePt t="17761" x="4203700" y="4946650"/>
          <p14:tracePt t="17777" x="4349750" y="4984750"/>
          <p14:tracePt t="17794" x="4527550" y="4984750"/>
          <p14:tracePt t="17811" x="4718050" y="4972050"/>
          <p14:tracePt t="17828" x="4902200" y="4921250"/>
          <p14:tracePt t="17844" x="5029200" y="4845050"/>
          <p14:tracePt t="17861" x="5130800" y="4768850"/>
          <p14:tracePt t="17877" x="5168900" y="4705350"/>
          <p14:tracePt t="17894" x="5181600" y="4660900"/>
          <p14:tracePt t="17898" x="5181600" y="4635500"/>
          <p14:tracePt t="17911" x="5181600" y="4603750"/>
          <p14:tracePt t="17929" x="5054600" y="4533900"/>
          <p14:tracePt t="17944" x="4845050" y="4464050"/>
          <p14:tracePt t="17960" x="4495800" y="4425950"/>
          <p14:tracePt t="17977" x="4013200" y="4400550"/>
          <p14:tracePt t="17994" x="3606800" y="4432300"/>
          <p14:tracePt t="18010" x="3270250" y="4521200"/>
          <p14:tracePt t="18027" x="3092450" y="4610100"/>
          <p14:tracePt t="18044" x="3048000" y="4699000"/>
          <p14:tracePt t="18060" x="3098800" y="4787900"/>
          <p14:tracePt t="18077" x="3289300" y="4902200"/>
          <p14:tracePt t="18094" x="3613150" y="4972050"/>
          <p14:tracePt t="18110" x="3975100" y="5022850"/>
          <p14:tracePt t="18127" x="4578350" y="5022850"/>
          <p14:tracePt t="18146" x="4806950" y="4997450"/>
          <p14:tracePt t="18160" x="4927600" y="4953000"/>
          <p14:tracePt t="18177" x="4972050" y="4889500"/>
          <p14:tracePt t="18194" x="4965700" y="4838700"/>
          <p14:tracePt t="18210" x="4921250" y="4775200"/>
          <p14:tracePt t="18227" x="4819650" y="4692650"/>
          <p14:tracePt t="18244" x="4635500" y="4610100"/>
          <p14:tracePt t="18247" x="4514850" y="4552950"/>
          <p14:tracePt t="18260" x="4349750" y="4508500"/>
          <p14:tracePt t="18277" x="4032250" y="4457700"/>
          <p14:tracePt t="18294" x="3733800" y="4457700"/>
          <p14:tracePt t="18310" x="3505200" y="4483100"/>
          <p14:tracePt t="18328" x="3295650" y="4616450"/>
          <p14:tracePt t="18343" x="3263900" y="4654550"/>
          <p14:tracePt t="18360" x="3251200" y="4699000"/>
          <p14:tracePt t="18377" x="3251200" y="4730750"/>
          <p14:tracePt t="18394" x="3346450" y="4813300"/>
          <p14:tracePt t="18411" x="3530600" y="4864100"/>
          <p14:tracePt t="18427" x="3784600" y="4870450"/>
          <p14:tracePt t="18444" x="4121150" y="4870450"/>
          <p14:tracePt t="18460" x="4470400" y="4819650"/>
          <p14:tracePt t="18465" x="4572000" y="4762500"/>
          <p14:tracePt t="18477" x="4711700" y="4705350"/>
          <p14:tracePt t="18493" x="4921250" y="4603750"/>
          <p14:tracePt t="18510" x="5041900" y="4470400"/>
          <p14:tracePt t="18527" x="5048250" y="4343400"/>
          <p14:tracePt t="18543" x="4997450" y="4241800"/>
          <p14:tracePt t="18560" x="4832350" y="4140200"/>
          <p14:tracePt t="18577" x="4546600" y="4064000"/>
          <p14:tracePt t="18593" x="4241800" y="4038600"/>
          <p14:tracePt t="18610" x="3886200" y="4038600"/>
          <p14:tracePt t="18627" x="3638550" y="4108450"/>
          <p14:tracePt t="18644" x="3460750" y="4222750"/>
          <p14:tracePt t="18660" x="3333750" y="4318000"/>
          <p14:tracePt t="18677" x="3282950" y="4406900"/>
          <p14:tracePt t="18682" x="3270250" y="4464050"/>
          <p14:tracePt t="18693" x="3270250" y="4527550"/>
          <p14:tracePt t="18710" x="3302000" y="4648200"/>
          <p14:tracePt t="18727" x="3536950" y="4787900"/>
          <p14:tracePt t="18746" x="3740150" y="4832350"/>
          <p14:tracePt t="18760" x="3968750" y="4838700"/>
          <p14:tracePt t="18776" x="4159250" y="4838700"/>
          <p14:tracePt t="18793" x="4279900" y="4806950"/>
          <p14:tracePt t="18810" x="4318000" y="4781550"/>
          <p14:tracePt t="18826" x="4324350" y="4775200"/>
          <p14:tracePt t="18843" x="4292600" y="4775200"/>
          <p14:tracePt t="18860" x="4241800" y="4775200"/>
          <p14:tracePt t="18877" x="4216400" y="4775200"/>
          <p14:tracePt t="18894" x="4203700" y="4775200"/>
          <p14:tracePt t="19000" x="4197350" y="4775200"/>
          <p14:tracePt t="19043" x="4191000" y="4775200"/>
          <p14:tracePt t="19064" x="4184650" y="4775200"/>
          <p14:tracePt t="19090" x="4178300" y="4775200"/>
          <p14:tracePt t="19096" x="4171950" y="4775200"/>
          <p14:tracePt t="19450" x="4165600" y="4775200"/>
          <p14:tracePt t="20033" x="0" y="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流的基本概念</a:t>
            </a:r>
          </a:p>
          <a:p>
            <a:r>
              <a:rPr lang="zh-CN" altLang="en-US" dirty="0"/>
              <a:t>流类和流对象</a:t>
            </a:r>
          </a:p>
          <a:p>
            <a:r>
              <a:rPr lang="zh-CN" altLang="en-US" dirty="0"/>
              <a:t>标准输入输出流</a:t>
            </a:r>
          </a:p>
          <a:p>
            <a:r>
              <a:rPr lang="zh-CN" altLang="en-US" dirty="0"/>
              <a:t>格式控制</a:t>
            </a:r>
          </a:p>
          <a:p>
            <a:r>
              <a:rPr lang="zh-CN" altLang="en-US" dirty="0"/>
              <a:t>文件输入输出流</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4888"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103744"/>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66367079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p:txBody>
          <a:bodyPr>
            <a:normAutofit/>
          </a:bodyPr>
          <a:lstStyle/>
          <a:p>
            <a:pPr>
              <a:lnSpc>
                <a:spcPct val="120000"/>
              </a:lnSpc>
            </a:pPr>
            <a:r>
              <a:rPr lang="zh-CN" altLang="en-US" sz="2400" dirty="0" smtClean="0"/>
              <a:t>运算符重载</a:t>
            </a:r>
            <a:endParaRPr lang="en-US" altLang="zh-CN" sz="2400" dirty="0" smtClean="0"/>
          </a:p>
          <a:p>
            <a:pPr lvl="1">
              <a:lnSpc>
                <a:spcPct val="120000"/>
              </a:lnSpc>
            </a:pPr>
            <a:r>
              <a:rPr lang="zh-CN" altLang="en-US" sz="2200" dirty="0"/>
              <a:t>题目</a:t>
            </a:r>
            <a:r>
              <a:rPr lang="zh-CN" altLang="en-US" sz="2200" dirty="0" smtClean="0"/>
              <a:t>要求重载四则运算</a:t>
            </a:r>
            <a:endParaRPr lang="en-US" altLang="zh-CN" sz="2200" dirty="0" smtClean="0"/>
          </a:p>
          <a:p>
            <a:pPr lvl="1">
              <a:lnSpc>
                <a:spcPct val="120000"/>
              </a:lnSpc>
            </a:pPr>
            <a:r>
              <a:rPr lang="zh-CN" altLang="en-US" sz="2200" dirty="0"/>
              <a:t>重载 ≥</a:t>
            </a:r>
            <a:r>
              <a:rPr lang="zh-CN" altLang="en-US" sz="2200" dirty="0" smtClean="0"/>
              <a:t>、</a:t>
            </a:r>
            <a:r>
              <a:rPr lang="en-US" altLang="zh-CN" sz="2200" dirty="0" smtClean="0"/>
              <a:t>&lt;</a:t>
            </a:r>
            <a:r>
              <a:rPr lang="zh-CN" altLang="en-US" sz="2200" dirty="0" smtClean="0"/>
              <a:t>、</a:t>
            </a:r>
            <a:r>
              <a:rPr lang="en-US" altLang="zh-CN" sz="2200" dirty="0" smtClean="0"/>
              <a:t>==</a:t>
            </a:r>
            <a:r>
              <a:rPr lang="zh-CN" altLang="en-US" sz="2200" dirty="0" smtClean="0"/>
              <a:t>、</a:t>
            </a:r>
            <a:r>
              <a:rPr lang="en-US" altLang="zh-CN" sz="2200" dirty="0" smtClean="0"/>
              <a:t>!= </a:t>
            </a:r>
            <a:r>
              <a:rPr lang="zh-CN" altLang="en-US" sz="2200"/>
              <a:t>等</a:t>
            </a:r>
            <a:r>
              <a:rPr lang="zh-CN" altLang="en-US" sz="2200" smtClean="0"/>
              <a:t>比较运算符辅助</a:t>
            </a:r>
            <a:r>
              <a:rPr lang="zh-CN" altLang="en-US" sz="2200" dirty="0"/>
              <a:t>计算</a:t>
            </a:r>
            <a:endParaRPr lang="en-US" altLang="zh-CN" sz="2200" dirty="0"/>
          </a:p>
          <a:p>
            <a:pPr lvl="1">
              <a:lnSpc>
                <a:spcPct val="120000"/>
              </a:lnSpc>
            </a:pPr>
            <a:r>
              <a:rPr lang="zh-CN" altLang="en-US" sz="2200" dirty="0" smtClean="0"/>
              <a:t>重载 </a:t>
            </a:r>
            <a:r>
              <a:rPr lang="en-US" altLang="zh-CN" sz="2200" dirty="0" smtClean="0"/>
              <a:t>&lt;&lt; </a:t>
            </a:r>
            <a:r>
              <a:rPr lang="zh-CN" altLang="en-US" sz="2200" dirty="0" smtClean="0"/>
              <a:t>输出流函数进行输出</a:t>
            </a:r>
            <a:endParaRPr lang="en-US" altLang="zh-CN" sz="2200" dirty="0" smtClean="0"/>
          </a:p>
          <a:p>
            <a:pPr lvl="1">
              <a:lnSpc>
                <a:spcPct val="120000"/>
              </a:lnSpc>
            </a:pPr>
            <a:endParaRPr lang="en-US" altLang="zh-CN" sz="2200" dirty="0"/>
          </a:p>
          <a:p>
            <a:pPr>
              <a:lnSpc>
                <a:spcPct val="120000"/>
              </a:lnSpc>
            </a:pPr>
            <a:r>
              <a:rPr lang="zh-CN" altLang="en-US" sz="2400" dirty="0" smtClean="0"/>
              <a:t>实现其他运算</a:t>
            </a:r>
            <a:endParaRPr lang="en-US" altLang="zh-CN" sz="2400" dirty="0"/>
          </a:p>
          <a:p>
            <a:pPr lvl="1">
              <a:lnSpc>
                <a:spcPct val="120000"/>
              </a:lnSpc>
            </a:pPr>
            <a:r>
              <a:rPr lang="zh-CN" altLang="en-US" sz="2200" dirty="0" smtClean="0"/>
              <a:t>如指数、前置</a:t>
            </a:r>
            <a:r>
              <a:rPr lang="en-US" altLang="zh-CN" sz="2200" dirty="0" smtClean="0"/>
              <a:t>/</a:t>
            </a:r>
            <a:r>
              <a:rPr lang="zh-CN" altLang="en-US" sz="2200" dirty="0" smtClean="0"/>
              <a:t>后置的自加自减</a:t>
            </a:r>
            <a:endParaRPr lang="en-US" altLang="zh-CN" sz="2200"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2082991854"/>
      </p:ext>
    </p:extLst>
  </p:cSld>
  <p:clrMapOvr>
    <a:masterClrMapping/>
  </p:clrMapOvr>
  <mc:AlternateContent xmlns:mc="http://schemas.openxmlformats.org/markup-compatibility/2006" xmlns:p14="http://schemas.microsoft.com/office/powerpoint/2010/main">
    <mc:Choice Requires="p14">
      <p:transition spd="slow" p14:dur="2000" advTm="21055"/>
    </mc:Choice>
    <mc:Fallback xmlns="">
      <p:transition spd="slow" advTm="21055"/>
    </mc:Fallback>
  </mc:AlternateContent>
  <p:timing>
    <p:tnLst>
      <p:par>
        <p:cTn id="1" dur="indefinite" restart="never" nodeType="tmRoot"/>
      </p:par>
    </p:tnLst>
  </p:timing>
  <p:extLst mod="1">
    <p:ext uri="{3A86A75C-4F4B-4683-9AE1-C65F6400EC91}">
      <p14:laserTraceLst xmlns:p14="http://schemas.microsoft.com/office/powerpoint/2010/main">
        <p14:tracePtLst>
          <p14:tracePt t="885" x="7467600" y="4902200"/>
          <p14:tracePt t="1306" x="7467600" y="4895850"/>
          <p14:tracePt t="1314" x="7467600" y="4883150"/>
          <p14:tracePt t="1336" x="7467600" y="4876800"/>
          <p14:tracePt t="1361" x="7467600" y="4870450"/>
          <p14:tracePt t="1393" x="7461250" y="4870450"/>
          <p14:tracePt t="1507" x="7454900" y="4870450"/>
          <p14:tracePt t="1618" x="7448550" y="4857750"/>
          <p14:tracePt t="1623" x="7435850" y="4845050"/>
          <p14:tracePt t="1634" x="7429500" y="4838700"/>
          <p14:tracePt t="1642" x="7410450" y="4826000"/>
          <p14:tracePt t="1659" x="7346950" y="4775200"/>
          <p14:tracePt t="1676" x="7213600" y="4679950"/>
          <p14:tracePt t="1693" x="6978650" y="4533900"/>
          <p14:tracePt t="1698" x="6750050" y="4394200"/>
          <p14:tracePt t="1709" x="6496050" y="4254500"/>
          <p14:tracePt t="1726" x="5791200" y="3886200"/>
          <p14:tracePt t="1743" x="4648200" y="3365500"/>
          <p14:tracePt t="1761" x="4057650" y="3117850"/>
          <p14:tracePt t="1776" x="3606800" y="2959100"/>
          <p14:tracePt t="1792" x="3117850" y="2743200"/>
          <p14:tracePt t="1809" x="2711450" y="2590800"/>
          <p14:tracePt t="1826" x="2514600" y="2495550"/>
          <p14:tracePt t="1842" x="2432050" y="2463800"/>
          <p14:tracePt t="1859" x="2425700" y="2457450"/>
          <p14:tracePt t="1893" x="2425700" y="2451100"/>
          <p14:tracePt t="1909" x="2425700" y="2438400"/>
          <p14:tracePt t="1930" x="2425700" y="2432050"/>
          <p14:tracePt t="1942" x="2425700" y="2425700"/>
          <p14:tracePt t="1960" x="2425700" y="2400300"/>
          <p14:tracePt t="1978" x="2425700" y="2387600"/>
          <p14:tracePt t="1992" x="2425700" y="2374900"/>
          <p14:tracePt t="2010" x="2432050" y="2355850"/>
          <p14:tracePt t="2026" x="2438400" y="2343150"/>
          <p14:tracePt t="2044" x="2444750" y="2324100"/>
          <p14:tracePt t="2059" x="2457450" y="2286000"/>
          <p14:tracePt t="2076" x="2489200" y="2254250"/>
          <p14:tracePt t="2092" x="2527300" y="2203450"/>
          <p14:tracePt t="2109" x="2552700" y="2165350"/>
          <p14:tracePt t="2125" x="2584450" y="2101850"/>
          <p14:tracePt t="2142" x="2597150" y="2032000"/>
          <p14:tracePt t="2159" x="2622550" y="1943100"/>
          <p14:tracePt t="2178" x="2641600" y="1898650"/>
          <p14:tracePt t="2192" x="2654300" y="1847850"/>
          <p14:tracePt t="2208" x="2660650" y="1809750"/>
          <p14:tracePt t="2225" x="2660650" y="1784350"/>
          <p14:tracePt t="2242" x="2660650" y="1752600"/>
          <p14:tracePt t="2259" x="2660650" y="1720850"/>
          <p14:tracePt t="2275" x="2660650" y="1701800"/>
          <p14:tracePt t="2292" x="2660650" y="1676400"/>
          <p14:tracePt t="2308" x="2660650" y="1670050"/>
          <p14:tracePt t="2325" x="2660650" y="1657350"/>
          <p14:tracePt t="4768" x="2660650" y="1670050"/>
          <p14:tracePt t="4784" x="2660650" y="1676400"/>
          <p14:tracePt t="4792" x="2660650" y="1682750"/>
          <p14:tracePt t="4969" x="2660650" y="1701800"/>
          <p14:tracePt t="4983" x="2660650" y="1708150"/>
          <p14:tracePt t="5000" x="2660650" y="1714500"/>
          <p14:tracePt t="5010" x="2667000" y="1720850"/>
          <p14:tracePt t="5015" x="2673350" y="1733550"/>
          <p14:tracePt t="5024" x="2679700" y="1739900"/>
          <p14:tracePt t="5043" x="2686050" y="1739900"/>
          <p14:tracePt t="5056" x="2692400" y="1739900"/>
          <p14:tracePt t="5073" x="2692400" y="1746250"/>
          <p14:tracePt t="5089" x="2705100" y="1746250"/>
          <p14:tracePt t="5107" x="2724150" y="1752600"/>
          <p14:tracePt t="5513" x="2743200" y="1752600"/>
          <p14:tracePt t="5528" x="2749550" y="1752600"/>
          <p14:tracePt t="5537" x="2755900" y="1752600"/>
          <p14:tracePt t="5543" x="2768600" y="1752600"/>
          <p14:tracePt t="5592" x="2774950" y="1752600"/>
          <p14:tracePt t="5600" x="2781300" y="1758950"/>
          <p14:tracePt t="5625" x="2787650" y="1758950"/>
          <p14:tracePt t="5640" x="2794000" y="1758950"/>
          <p14:tracePt t="5656" x="2800350" y="1765300"/>
          <p14:tracePt t="5680" x="2806700" y="1765300"/>
          <p14:tracePt t="5688" x="2806700" y="1771650"/>
          <p14:tracePt t="5704" x="2825750" y="1778000"/>
          <p14:tracePt t="5720" x="2832100" y="1784350"/>
          <p14:tracePt t="5728" x="2838450" y="1790700"/>
          <p14:tracePt t="5739" x="2844800" y="1797050"/>
          <p14:tracePt t="5756" x="2870200" y="1822450"/>
          <p14:tracePt t="5761" x="2882900" y="1828800"/>
          <p14:tracePt t="5772" x="2895600" y="1841500"/>
          <p14:tracePt t="5789" x="2940050" y="1866900"/>
          <p14:tracePt t="5805" x="2971800" y="1898650"/>
          <p14:tracePt t="5825" x="3003550" y="1917700"/>
          <p14:tracePt t="5839" x="3003550" y="1924050"/>
          <p14:tracePt t="5841" x="3009900" y="1930400"/>
          <p14:tracePt t="5855" x="3009900" y="1936750"/>
          <p14:tracePt t="5872" x="3016250" y="1949450"/>
          <p14:tracePt t="5889" x="3022600" y="1955800"/>
          <p14:tracePt t="5914" x="3028950" y="1962150"/>
          <p14:tracePt t="5929" x="3028950" y="1974850"/>
          <p14:tracePt t="5938" x="3028950" y="1987550"/>
          <p14:tracePt t="5955" x="3028950" y="2012950"/>
          <p14:tracePt t="5972" x="3041650" y="2044700"/>
          <p14:tracePt t="5988" x="3060700" y="2095500"/>
          <p14:tracePt t="5991" x="3067050" y="2108200"/>
          <p14:tracePt t="6005" x="3079750" y="2120900"/>
          <p14:tracePt t="6022" x="3105150" y="2159000"/>
          <p14:tracePt t="6041" x="3136900" y="2197100"/>
          <p14:tracePt t="6056" x="3143250" y="2209800"/>
          <p14:tracePt t="6074" x="3168650" y="2222500"/>
          <p14:tracePt t="6088" x="3206750" y="2222500"/>
          <p14:tracePt t="6107" x="3263900" y="2222500"/>
          <p14:tracePt t="6122" x="3314700" y="2222500"/>
          <p14:tracePt t="6138" x="3371850" y="2222500"/>
          <p14:tracePt t="6155" x="3422650" y="2190750"/>
          <p14:tracePt t="6172" x="3467100" y="2146300"/>
          <p14:tracePt t="6231" x="3498850" y="2127250"/>
          <p14:tracePt t="6243" x="3543300" y="2108200"/>
          <p14:tracePt t="6247" x="3549650" y="2089150"/>
          <p14:tracePt t="6259" x="3556000" y="2076450"/>
          <p14:tracePt t="6272" x="3549650" y="2051050"/>
          <p14:tracePt t="6289" x="3505200" y="2044700"/>
          <p14:tracePt t="6305" x="3416300" y="2025650"/>
          <p14:tracePt t="6322" x="3270250" y="2019300"/>
          <p14:tracePt t="6338" x="3219450" y="2019300"/>
          <p14:tracePt t="6355" x="3117850" y="2019300"/>
          <p14:tracePt t="6371" x="2978150" y="2038350"/>
          <p14:tracePt t="6389" x="2819400" y="2089150"/>
          <p14:tracePt t="6405" x="2647950" y="2139950"/>
          <p14:tracePt t="6422" x="2482850" y="2197100"/>
          <p14:tracePt t="6438" x="2349500" y="2266950"/>
          <p14:tracePt t="6456" x="2184400" y="2330450"/>
          <p14:tracePt t="6471" x="2120900" y="2362200"/>
          <p14:tracePt t="6491" x="2108200" y="2368550"/>
          <p14:tracePt t="6553" x="2101850" y="2374900"/>
          <p14:tracePt t="6560" x="2101850" y="2381250"/>
          <p14:tracePt t="6571" x="2101850" y="2387600"/>
          <p14:tracePt t="6588" x="2101850" y="2413000"/>
          <p14:tracePt t="6605" x="2076450" y="2451100"/>
          <p14:tracePt t="6622" x="2070100" y="2476500"/>
          <p14:tracePt t="6638" x="2063750" y="2489200"/>
          <p14:tracePt t="6655" x="2051050" y="2501900"/>
          <p14:tracePt t="6671" x="2051050" y="2520950"/>
          <p14:tracePt t="6688" x="2051050" y="2533650"/>
          <p14:tracePt t="6705" x="2051050" y="2540000"/>
          <p14:tracePt t="6738" x="2051050" y="2546350"/>
          <p14:tracePt t="6768" x="2044700" y="2552700"/>
          <p14:tracePt t="6775" x="2038350" y="2559050"/>
          <p14:tracePt t="6789" x="2032000" y="2565400"/>
          <p14:tracePt t="6804" x="2025650" y="2565400"/>
          <p14:tracePt t="6834" x="2019300" y="2565400"/>
          <p14:tracePt t="6947" x="2019300" y="2559050"/>
          <p14:tracePt t="6951" x="2019300" y="2552700"/>
          <p14:tracePt t="6961" x="2012950" y="2552700"/>
          <p14:tracePt t="7025" x="2019300" y="2540000"/>
          <p14:tracePt t="7032" x="2025650" y="2527300"/>
          <p14:tracePt t="7042" x="2032000" y="2514600"/>
          <p14:tracePt t="7054" x="2038350" y="2501900"/>
          <p14:tracePt t="7072" x="2070100" y="2476500"/>
          <p14:tracePt t="7087" x="2076450" y="2470150"/>
          <p14:tracePt t="7136" x="2057400" y="2470150"/>
          <p14:tracePt t="7153" x="2044700" y="2470150"/>
          <p14:tracePt t="7161" x="2038350" y="2470150"/>
          <p14:tracePt t="7170" x="2019300" y="2476500"/>
          <p14:tracePt t="7188" x="1911350" y="2514600"/>
          <p14:tracePt t="7204" x="1828800" y="2520950"/>
          <p14:tracePt t="7221" x="1771650" y="2540000"/>
          <p14:tracePt t="7238" x="1708150" y="2552700"/>
          <p14:tracePt t="7241" x="1682750" y="2552700"/>
          <p14:tracePt t="7254" x="1663700" y="2559050"/>
          <p14:tracePt t="7271" x="1612900" y="2559050"/>
          <p14:tracePt t="7387" x="1606550" y="2559050"/>
          <p14:tracePt t="7625" x="1600200" y="2559050"/>
          <p14:tracePt t="7634" x="1581150" y="2559050"/>
          <p14:tracePt t="7640" x="1562100" y="2565400"/>
          <p14:tracePt t="7654" x="1543050" y="2565400"/>
          <p14:tracePt t="7670" x="1479550" y="2565400"/>
          <p14:tracePt t="7687" x="1390650" y="2578100"/>
          <p14:tracePt t="7703" x="1333500" y="2578100"/>
          <p14:tracePt t="7720" x="1320800" y="2578100"/>
          <p14:tracePt t="7737" x="1295400" y="2578100"/>
          <p14:tracePt t="7754" x="1276350" y="2578100"/>
          <p14:tracePt t="7770" x="1270000" y="2578100"/>
          <p14:tracePt t="7792" x="1219200" y="2571750"/>
          <p14:tracePt t="7804" x="1206500" y="2571750"/>
          <p14:tracePt t="7823" x="1168400" y="2559050"/>
          <p14:tracePt t="7837" x="1162050" y="2559050"/>
          <p14:tracePt t="7898" x="1149350" y="2559050"/>
          <p14:tracePt t="7984" x="1149350" y="2546350"/>
          <p14:tracePt t="7993" x="1162050" y="2533650"/>
          <p14:tracePt t="8000" x="1181100" y="2514600"/>
          <p14:tracePt t="8008" x="1212850" y="2482850"/>
          <p14:tracePt t="8020" x="1244600" y="2470150"/>
          <p14:tracePt t="8036" x="1301750" y="2438400"/>
          <p14:tracePt t="8056" x="1314450" y="2419350"/>
          <p14:tracePt t="8056" x="1320800" y="2413000"/>
          <p14:tracePt t="8194" x="1320800" y="2419350"/>
          <p14:tracePt t="9457" x="1339850" y="2438400"/>
          <p14:tracePt t="9463" x="1397000" y="2451100"/>
          <p14:tracePt t="9474" x="1473200" y="2457450"/>
          <p14:tracePt t="9485" x="1574800" y="2470150"/>
          <p14:tracePt t="9502" x="1847850" y="2514600"/>
          <p14:tracePt t="9520" x="2273300" y="2546350"/>
          <p14:tracePt t="9539" x="2476500" y="2546350"/>
          <p14:tracePt t="9552" x="2590800" y="2546350"/>
          <p14:tracePt t="9569" x="2609850" y="2546350"/>
          <p14:tracePt t="9672" x="2622550" y="2546350"/>
          <p14:tracePt t="9714" x="2628900" y="2546350"/>
          <p14:tracePt t="9962" x="2635250" y="2546350"/>
          <p14:tracePt t="10546" x="2654300" y="2546350"/>
          <p14:tracePt t="10555" x="2667000" y="2546350"/>
          <p14:tracePt t="10559" x="2698750" y="2546350"/>
          <p14:tracePt t="10571" x="2774950" y="2559050"/>
          <p14:tracePt t="10585" x="2940050" y="2565400"/>
          <p14:tracePt t="10601" x="3143250" y="2565400"/>
          <p14:tracePt t="10620" x="3359150" y="2565400"/>
          <p14:tracePt t="10634" x="3536950" y="2565400"/>
          <p14:tracePt t="10654" x="3638550" y="2565400"/>
          <p14:tracePt t="10667" x="3689350" y="2565400"/>
          <p14:tracePt t="10684" x="3708400" y="2565400"/>
          <p14:tracePt t="10701" x="3733800" y="2565400"/>
          <p14:tracePt t="10717" x="3759200" y="2565400"/>
          <p14:tracePt t="10735" x="3835400" y="2571750"/>
          <p14:tracePt t="10738" x="3886200" y="2571750"/>
          <p14:tracePt t="10750" x="3962400" y="2584450"/>
          <p14:tracePt t="10767" x="4159250" y="2609850"/>
          <p14:tracePt t="10784" x="4229100" y="2616200"/>
          <p14:tracePt t="10801" x="4248150" y="2616200"/>
          <p14:tracePt t="10888" x="4254500" y="2616200"/>
          <p14:tracePt t="10897" x="4248150" y="2609850"/>
          <p14:tracePt t="10904" x="4222750" y="2597150"/>
          <p14:tracePt t="10917" x="4203700" y="2597150"/>
          <p14:tracePt t="10936" x="4070350" y="2571750"/>
          <p14:tracePt t="10951" x="3956050" y="2565400"/>
          <p14:tracePt t="10967" x="3867150" y="2565400"/>
          <p14:tracePt t="10984" x="3771900" y="2565400"/>
          <p14:tracePt t="11000" x="3695700" y="2565400"/>
          <p14:tracePt t="11017" x="3594100" y="2565400"/>
          <p14:tracePt t="11034" x="3486150" y="2578100"/>
          <p14:tracePt t="11053" x="3384550" y="2622550"/>
          <p14:tracePt t="11067" x="3295650" y="2628900"/>
          <p14:tracePt t="11084" x="3257550" y="2635250"/>
          <p14:tracePt t="11167" x="3276600" y="2635250"/>
          <p14:tracePt t="11178" x="3321050" y="2635250"/>
          <p14:tracePt t="11184" x="3359150" y="2635250"/>
          <p14:tracePt t="11201" x="3467100" y="2635250"/>
          <p14:tracePt t="11217" x="3543300" y="2635250"/>
          <p14:tracePt t="11233" x="3575050" y="2616200"/>
          <p14:tracePt t="11250" x="3575050" y="2609850"/>
          <p14:tracePt t="11267" x="3581400" y="2603500"/>
          <p14:tracePt t="11283" x="3581400" y="2597150"/>
          <p14:tracePt t="11301" x="3498850" y="2546350"/>
          <p14:tracePt t="11306" x="3397250" y="2527300"/>
          <p14:tracePt t="11317" x="3263900" y="2495550"/>
          <p14:tracePt t="11334" x="2895600" y="2476500"/>
          <p14:tracePt t="11339" x="2711450" y="2476500"/>
          <p14:tracePt t="11350" x="2476500" y="2476500"/>
          <p14:tracePt t="11368" x="1835150" y="2578100"/>
          <p14:tracePt t="11384" x="1568450" y="2692400"/>
          <p14:tracePt t="11400" x="1390650" y="2825750"/>
          <p14:tracePt t="11418" x="1333500" y="2940050"/>
          <p14:tracePt t="11433" x="1333500" y="3054350"/>
          <p14:tracePt t="11450" x="1339850" y="3162300"/>
          <p14:tracePt t="11467" x="1466850" y="3257550"/>
          <p14:tracePt t="11483" x="1663700" y="3321050"/>
          <p14:tracePt t="11500" x="1949450" y="3365500"/>
          <p14:tracePt t="11517" x="2381250" y="3416300"/>
          <p14:tracePt t="11534" x="2895600" y="3416300"/>
          <p14:tracePt t="11553" x="3778250" y="3416300"/>
          <p14:tracePt t="11566" x="4089400" y="3416300"/>
          <p14:tracePt t="11570" x="4387850" y="3390900"/>
          <p14:tracePt t="11586" x="4946650" y="3270250"/>
          <p14:tracePt t="11600" x="5378450" y="3155950"/>
          <p14:tracePt t="11616" x="5727700" y="3041650"/>
          <p14:tracePt t="11634" x="5962650" y="2933700"/>
          <p14:tracePt t="11650" x="6146800" y="2851150"/>
          <p14:tracePt t="11667" x="6261100" y="2794000"/>
          <p14:tracePt t="11683" x="6311900" y="2749550"/>
          <p14:tracePt t="11700" x="6330950" y="2724150"/>
          <p14:tracePt t="11716" x="6330950" y="2717800"/>
          <p14:tracePt t="11733" x="6318250" y="2686050"/>
          <p14:tracePt t="11750" x="6242050" y="2647950"/>
          <p14:tracePt t="11766" x="6070600" y="2597150"/>
          <p14:tracePt t="11771" x="5956300" y="2571750"/>
          <p14:tracePt t="11783" x="5810250" y="2552700"/>
          <p14:tracePt t="11800" x="5226050" y="2527300"/>
          <p14:tracePt t="11817" x="4781550" y="2527300"/>
          <p14:tracePt t="11833" x="4292600" y="2527300"/>
          <p14:tracePt t="11850" x="3956050" y="2559050"/>
          <p14:tracePt t="11866" x="3708400" y="2609850"/>
          <p14:tracePt t="11883" x="3486150" y="2673350"/>
          <p14:tracePt t="11900" x="3263900" y="2762250"/>
          <p14:tracePt t="11917" x="3016250" y="2825750"/>
          <p14:tracePt t="11933" x="2667000" y="2889250"/>
          <p14:tracePt t="11950" x="2355850" y="2952750"/>
          <p14:tracePt t="11969" x="2000250" y="3041650"/>
          <p14:tracePt t="11983" x="1847850" y="3117850"/>
          <p14:tracePt t="12000" x="1809750" y="3175000"/>
          <p14:tracePt t="12016" x="1809750" y="3213100"/>
          <p14:tracePt t="12033" x="1854200" y="3308350"/>
          <p14:tracePt t="12049" x="2089150" y="3409950"/>
          <p14:tracePt t="12066" x="2463800" y="3473450"/>
          <p14:tracePt t="12085" x="3022600" y="3498850"/>
          <p14:tracePt t="12099" x="3771900" y="3498850"/>
          <p14:tracePt t="12116" x="4597400" y="3498850"/>
          <p14:tracePt t="12133" x="5251450" y="3479800"/>
          <p14:tracePt t="12149" x="5683250" y="3378200"/>
          <p14:tracePt t="12168" x="6007100" y="3244850"/>
          <p14:tracePt t="12182" x="6057900" y="3213100"/>
          <p14:tracePt t="12185" x="6089650" y="3175000"/>
          <p14:tracePt t="12199" x="6115050" y="3117850"/>
          <p14:tracePt t="12216" x="6115050" y="3035300"/>
          <p14:tracePt t="12233" x="6115050" y="2959100"/>
          <p14:tracePt t="12249" x="6115050" y="2901950"/>
          <p14:tracePt t="12266" x="6045200" y="2800350"/>
          <p14:tracePt t="12283" x="5911850" y="2724150"/>
          <p14:tracePt t="12299" x="5613400" y="2654300"/>
          <p14:tracePt t="12316" x="5080000" y="2609850"/>
          <p14:tracePt t="12333" x="4305300" y="2609850"/>
          <p14:tracePt t="12336" x="3943350" y="2609850"/>
          <p14:tracePt t="12349" x="3606800" y="2609850"/>
          <p14:tracePt t="12366" x="3035300" y="2679700"/>
          <p14:tracePt t="12370" x="2908300" y="2711450"/>
          <p14:tracePt t="12382" x="2794000" y="2749550"/>
          <p14:tracePt t="12399" x="2660650" y="2857500"/>
          <p14:tracePt t="12416" x="2654300" y="2901950"/>
          <p14:tracePt t="12433" x="2654300" y="2940050"/>
          <p14:tracePt t="12453" x="2730500" y="3022600"/>
          <p14:tracePt t="12466" x="2863850" y="3098800"/>
          <p14:tracePt t="12483" x="3130550" y="3187700"/>
          <p14:tracePt t="12499" x="3575050" y="3244850"/>
          <p14:tracePt t="12516" x="4000500" y="3270250"/>
          <p14:tracePt t="12532" x="4337050" y="3270250"/>
          <p14:tracePt t="12549" x="4514850" y="3270250"/>
          <p14:tracePt t="12566" x="4527550" y="3270250"/>
          <p14:tracePt t="13322" x="4514850" y="3270250"/>
          <p14:tracePt t="13327" x="4489450" y="3263900"/>
          <p14:tracePt t="13337" x="4445000" y="3257550"/>
          <p14:tracePt t="13350" x="4368800" y="3257550"/>
          <p14:tracePt t="13365" x="4159250" y="3213100"/>
          <p14:tracePt t="13370" x="4044950" y="3206750"/>
          <p14:tracePt t="13381" x="3943350" y="3194050"/>
          <p14:tracePt t="13399" x="3790950" y="3181350"/>
          <p14:tracePt t="13415" x="3746500" y="3155950"/>
          <p14:tracePt t="13431" x="3746500" y="3143250"/>
          <p14:tracePt t="13545" x="3746500" y="3130550"/>
          <p14:tracePt t="13554" x="3765550" y="3105150"/>
          <p14:tracePt t="13559" x="3778250" y="3092450"/>
          <p14:tracePt t="13571" x="3778250" y="3079750"/>
          <p14:tracePt t="13581" x="3797300" y="3060700"/>
          <p14:tracePt t="13601" x="3797300" y="2990850"/>
          <p14:tracePt t="13615" x="3797300" y="2971800"/>
          <p14:tracePt t="13631" x="3797300" y="2965450"/>
          <p14:tracePt t="13648" x="3778250" y="2965450"/>
          <p14:tracePt t="13665" x="3733800" y="2965450"/>
          <p14:tracePt t="13684" x="3695700" y="2990850"/>
          <p14:tracePt t="13698" x="3638550" y="3048000"/>
          <p14:tracePt t="13715" x="3568700" y="3117850"/>
          <p14:tracePt t="13731" x="3435350" y="3232150"/>
          <p14:tracePt t="13748" x="3213100" y="3352800"/>
          <p14:tracePt t="13765" x="2971800" y="3473450"/>
          <p14:tracePt t="13768" x="2806700" y="3536950"/>
          <p14:tracePt t="13781" x="2667000" y="3594100"/>
          <p14:tracePt t="13798" x="2247900" y="3733800"/>
          <p14:tracePt t="13814" x="1949450" y="3810000"/>
          <p14:tracePt t="13831" x="1670050" y="3898900"/>
          <p14:tracePt t="13851" x="1638300" y="3905250"/>
          <p14:tracePt t="14044" x="1657350" y="3905250"/>
          <p14:tracePt t="14047" x="1682750" y="3905250"/>
          <p14:tracePt t="14056" x="1701800" y="3905250"/>
          <p14:tracePt t="14065" x="1733550" y="3892550"/>
          <p14:tracePt t="14081" x="1771650" y="3879850"/>
          <p14:tracePt t="14098" x="1803400" y="3860800"/>
          <p14:tracePt t="14115" x="1809750" y="3860800"/>
          <p14:tracePt t="14131" x="1822450" y="3860800"/>
          <p14:tracePt t="14178" x="1828800" y="3860800"/>
          <p14:tracePt t="14194" x="1828800" y="3854450"/>
          <p14:tracePt t="14227" x="1828800" y="3848100"/>
          <p14:tracePt t="14232" x="1828800" y="3835400"/>
          <p14:tracePt t="14240" x="1828800" y="3829050"/>
          <p14:tracePt t="14248" x="1828800" y="3822700"/>
          <p14:tracePt t="14264" x="1835150" y="3803650"/>
          <p14:tracePt t="14281" x="1841500" y="3765550"/>
          <p14:tracePt t="14298" x="1854200" y="3733800"/>
          <p14:tracePt t="14314" x="1866900" y="3702050"/>
          <p14:tracePt t="14330" x="1866900" y="3689350"/>
          <p14:tracePt t="14350" x="1866900" y="3676650"/>
          <p14:tracePt t="14381" x="1866900" y="3663950"/>
          <p14:tracePt t="14397" x="1860550" y="3657600"/>
          <p14:tracePt t="14416" x="1822450" y="3663950"/>
          <p14:tracePt t="14430" x="1822450" y="3670300"/>
          <p14:tracePt t="14450" x="1784350" y="3733800"/>
          <p14:tracePt t="14464" x="1746250" y="3771900"/>
          <p14:tracePt t="14480" x="1720850" y="3803650"/>
          <p14:tracePt t="14497" x="1695450" y="3848100"/>
          <p14:tracePt t="14514" x="1689100" y="3873500"/>
          <p14:tracePt t="14530" x="1676400" y="3905250"/>
          <p14:tracePt t="14547" x="1663700" y="3930650"/>
          <p14:tracePt t="14564" x="1663700" y="3937000"/>
          <p14:tracePt t="14649" x="1657350" y="3943350"/>
          <p14:tracePt t="14784" x="1651000" y="3943350"/>
          <p14:tracePt t="14807" x="1638300" y="3943350"/>
          <p14:tracePt t="14818" x="1631950" y="3949700"/>
          <p14:tracePt t="14824" x="1619250" y="3975100"/>
          <p14:tracePt t="14840" x="1619250" y="3994150"/>
          <p14:tracePt t="14849" x="1600200" y="4019550"/>
          <p14:tracePt t="14868" x="1593850" y="4038600"/>
          <p14:tracePt t="14880" x="1581150" y="4057650"/>
          <p14:tracePt t="14897" x="1581150" y="4064000"/>
          <p14:tracePt t="15000" x="1574800" y="4064000"/>
          <p14:tracePt t="15010" x="1568450" y="4064000"/>
          <p14:tracePt t="15136" x="1562100" y="4044950"/>
          <p14:tracePt t="15163" x="1555750" y="4038600"/>
          <p14:tracePt t="15179" x="1555750" y="4032250"/>
          <p14:tracePt t="15193" x="1549400" y="4025900"/>
          <p14:tracePt t="15200" x="1543050" y="4019550"/>
          <p14:tracePt t="15216" x="1536700" y="4019550"/>
          <p14:tracePt t="15834" x="1530350" y="4013200"/>
          <p14:tracePt t="16048" x="1524000" y="4006850"/>
          <p14:tracePt t="16201" x="1517650" y="4006850"/>
          <p14:tracePt t="16225" x="1511300" y="4006850"/>
          <p14:tracePt t="16233" x="1504950" y="4006850"/>
          <p14:tracePt t="16297" x="1485900" y="4000500"/>
          <p14:tracePt t="16306" x="1485900" y="3987800"/>
          <p14:tracePt t="16320" x="1492250" y="3987800"/>
          <p14:tracePt t="16329" x="1511300" y="3987800"/>
          <p14:tracePt t="16346" x="1549400" y="3987800"/>
          <p14:tracePt t="16362" x="1587500" y="3987800"/>
          <p14:tracePt t="16379" x="1593850" y="3987800"/>
          <p14:tracePt t="16432" x="1593850" y="3981450"/>
          <p14:tracePt t="16464" x="1593850" y="3975100"/>
          <p14:tracePt t="16507" x="1593850" y="3962400"/>
          <p14:tracePt t="16539" x="1593850" y="3956050"/>
          <p14:tracePt t="16544" x="1612900" y="3949700"/>
          <p14:tracePt t="16552" x="1625600" y="3949700"/>
          <p14:tracePt t="16562" x="1644650" y="3943350"/>
          <p14:tracePt t="16698" x="1651000" y="3943350"/>
          <p14:tracePt t="16730" x="1663700" y="3943350"/>
          <p14:tracePt t="16736" x="1676400" y="3956050"/>
          <p14:tracePt t="16745" x="1689100" y="3975100"/>
          <p14:tracePt t="16762" x="1784350" y="4025900"/>
          <p14:tracePt t="16778" x="1987550" y="4121150"/>
          <p14:tracePt t="16795" x="2393950" y="4254500"/>
          <p14:tracePt t="16812" x="3054350" y="4400550"/>
          <p14:tracePt t="16828" x="3784600" y="4540250"/>
          <p14:tracePt t="16845" x="4432300" y="4616450"/>
          <p14:tracePt t="16862" x="4933950" y="4648200"/>
          <p14:tracePt t="16878" x="5232400" y="4648200"/>
          <p14:tracePt t="16882" x="5372100" y="4648200"/>
          <p14:tracePt t="16897" x="5562600" y="4648200"/>
          <p14:tracePt t="16912" x="5676900" y="4648200"/>
          <p14:tracePt t="16928" x="5778500" y="4648200"/>
          <p14:tracePt t="16945" x="5842000" y="4654550"/>
          <p14:tracePt t="16961" x="5892800" y="4673600"/>
          <p14:tracePt t="16978" x="5905500" y="4673600"/>
          <p14:tracePt t="17040" x="5905500" y="4667250"/>
          <p14:tracePt t="17048" x="5905500" y="4654550"/>
          <p14:tracePt t="17056" x="5892800" y="4622800"/>
          <p14:tracePt t="17065" x="5810250" y="4572000"/>
          <p14:tracePt t="17078" x="5715000" y="4521200"/>
          <p14:tracePt t="17095" x="5168900" y="4305300"/>
          <p14:tracePt t="17111" x="4743450" y="4216400"/>
          <p14:tracePt t="17131" x="4311650" y="4191000"/>
          <p14:tracePt t="17146" x="3949700" y="4191000"/>
          <p14:tracePt t="17161" x="3695700" y="4191000"/>
          <p14:tracePt t="17180" x="3479800" y="4216400"/>
          <p14:tracePt t="17194" x="3340100" y="4279900"/>
          <p14:tracePt t="17211" x="3289300" y="4349750"/>
          <p14:tracePt t="17228" x="3282950" y="4438650"/>
          <p14:tracePt t="17245" x="3282950" y="4578350"/>
          <p14:tracePt t="17261" x="3371850" y="4781550"/>
          <p14:tracePt t="17265" x="3435350" y="4876800"/>
          <p14:tracePt t="17278" x="3505200" y="4959350"/>
          <p14:tracePt t="17295" x="3683000" y="5105400"/>
          <p14:tracePt t="17297" x="3803650" y="5149850"/>
          <p14:tracePt t="17311" x="3905250" y="5175250"/>
          <p14:tracePt t="17328" x="4298950" y="5213350"/>
          <p14:tracePt t="17344" x="4552950" y="5207000"/>
          <p14:tracePt t="17361" x="4838700" y="5111750"/>
          <p14:tracePt t="17378" x="5099050" y="5035550"/>
          <p14:tracePt t="17394" x="5308600" y="4984750"/>
          <p14:tracePt t="17411" x="5473700" y="4933950"/>
          <p14:tracePt t="17428" x="5594350" y="4908550"/>
          <p14:tracePt t="17444" x="5670550" y="4864100"/>
          <p14:tracePt t="17449" x="5689600" y="4845050"/>
          <p14:tracePt t="17461" x="5702300" y="4819650"/>
          <p14:tracePt t="17478" x="5708650" y="4762500"/>
          <p14:tracePt t="17494" x="5708650" y="4705350"/>
          <p14:tracePt t="17511" x="5645150" y="4597400"/>
          <p14:tracePt t="17527" x="5461000" y="4502150"/>
          <p14:tracePt t="17547" x="5207000" y="4413250"/>
          <p14:tracePt t="17561" x="4927600" y="4394200"/>
          <p14:tracePt t="17578" x="4711700" y="4394200"/>
          <p14:tracePt t="17594" x="4483100" y="4394200"/>
          <p14:tracePt t="17611" x="4311650" y="4425950"/>
          <p14:tracePt t="17628" x="4203700" y="4470400"/>
          <p14:tracePt t="17644" x="4127500" y="4508500"/>
          <p14:tracePt t="17661" x="4076700" y="4546600"/>
          <p14:tracePt t="17665" x="4070350" y="4546600"/>
          <p14:tracePt t="17679" x="4032250" y="4597400"/>
          <p14:tracePt t="17694" x="4032250" y="4622800"/>
          <p14:tracePt t="17699" x="4032250" y="4648200"/>
          <p14:tracePt t="17711" x="4019550" y="4730750"/>
          <p14:tracePt t="17727" x="4025900" y="4813300"/>
          <p14:tracePt t="17745" x="4114800" y="4895850"/>
          <p14:tracePt t="17761" x="4203700" y="4946650"/>
          <p14:tracePt t="17777" x="4349750" y="4984750"/>
          <p14:tracePt t="17794" x="4527550" y="4984750"/>
          <p14:tracePt t="17811" x="4718050" y="4972050"/>
          <p14:tracePt t="17828" x="4902200" y="4921250"/>
          <p14:tracePt t="17844" x="5029200" y="4845050"/>
          <p14:tracePt t="17861" x="5130800" y="4768850"/>
          <p14:tracePt t="17877" x="5168900" y="4705350"/>
          <p14:tracePt t="17894" x="5181600" y="4660900"/>
          <p14:tracePt t="17898" x="5181600" y="4635500"/>
          <p14:tracePt t="17911" x="5181600" y="4603750"/>
          <p14:tracePt t="17929" x="5054600" y="4533900"/>
          <p14:tracePt t="17944" x="4845050" y="4464050"/>
          <p14:tracePt t="17960" x="4495800" y="4425950"/>
          <p14:tracePt t="17977" x="4013200" y="4400550"/>
          <p14:tracePt t="17994" x="3606800" y="4432300"/>
          <p14:tracePt t="18010" x="3270250" y="4521200"/>
          <p14:tracePt t="18027" x="3092450" y="4610100"/>
          <p14:tracePt t="18044" x="3048000" y="4699000"/>
          <p14:tracePt t="18060" x="3098800" y="4787900"/>
          <p14:tracePt t="18077" x="3289300" y="4902200"/>
          <p14:tracePt t="18094" x="3613150" y="4972050"/>
          <p14:tracePt t="18110" x="3975100" y="5022850"/>
          <p14:tracePt t="18127" x="4578350" y="5022850"/>
          <p14:tracePt t="18146" x="4806950" y="4997450"/>
          <p14:tracePt t="18160" x="4927600" y="4953000"/>
          <p14:tracePt t="18177" x="4972050" y="4889500"/>
          <p14:tracePt t="18194" x="4965700" y="4838700"/>
          <p14:tracePt t="18210" x="4921250" y="4775200"/>
          <p14:tracePt t="18227" x="4819650" y="4692650"/>
          <p14:tracePt t="18244" x="4635500" y="4610100"/>
          <p14:tracePt t="18247" x="4514850" y="4552950"/>
          <p14:tracePt t="18260" x="4349750" y="4508500"/>
          <p14:tracePt t="18277" x="4032250" y="4457700"/>
          <p14:tracePt t="18294" x="3733800" y="4457700"/>
          <p14:tracePt t="18310" x="3505200" y="4483100"/>
          <p14:tracePt t="18328" x="3295650" y="4616450"/>
          <p14:tracePt t="18343" x="3263900" y="4654550"/>
          <p14:tracePt t="18360" x="3251200" y="4699000"/>
          <p14:tracePt t="18377" x="3251200" y="4730750"/>
          <p14:tracePt t="18394" x="3346450" y="4813300"/>
          <p14:tracePt t="18411" x="3530600" y="4864100"/>
          <p14:tracePt t="18427" x="3784600" y="4870450"/>
          <p14:tracePt t="18444" x="4121150" y="4870450"/>
          <p14:tracePt t="18460" x="4470400" y="4819650"/>
          <p14:tracePt t="18465" x="4572000" y="4762500"/>
          <p14:tracePt t="18477" x="4711700" y="4705350"/>
          <p14:tracePt t="18493" x="4921250" y="4603750"/>
          <p14:tracePt t="18510" x="5041900" y="4470400"/>
          <p14:tracePt t="18527" x="5048250" y="4343400"/>
          <p14:tracePt t="18543" x="4997450" y="4241800"/>
          <p14:tracePt t="18560" x="4832350" y="4140200"/>
          <p14:tracePt t="18577" x="4546600" y="4064000"/>
          <p14:tracePt t="18593" x="4241800" y="4038600"/>
          <p14:tracePt t="18610" x="3886200" y="4038600"/>
          <p14:tracePt t="18627" x="3638550" y="4108450"/>
          <p14:tracePt t="18644" x="3460750" y="4222750"/>
          <p14:tracePt t="18660" x="3333750" y="4318000"/>
          <p14:tracePt t="18677" x="3282950" y="4406900"/>
          <p14:tracePt t="18682" x="3270250" y="4464050"/>
          <p14:tracePt t="18693" x="3270250" y="4527550"/>
          <p14:tracePt t="18710" x="3302000" y="4648200"/>
          <p14:tracePt t="18727" x="3536950" y="4787900"/>
          <p14:tracePt t="18746" x="3740150" y="4832350"/>
          <p14:tracePt t="18760" x="3968750" y="4838700"/>
          <p14:tracePt t="18776" x="4159250" y="4838700"/>
          <p14:tracePt t="18793" x="4279900" y="4806950"/>
          <p14:tracePt t="18810" x="4318000" y="4781550"/>
          <p14:tracePt t="18826" x="4324350" y="4775200"/>
          <p14:tracePt t="18843" x="4292600" y="4775200"/>
          <p14:tracePt t="18860" x="4241800" y="4775200"/>
          <p14:tracePt t="18877" x="4216400" y="4775200"/>
          <p14:tracePt t="18894" x="4203700" y="4775200"/>
          <p14:tracePt t="19000" x="4197350" y="4775200"/>
          <p14:tracePt t="19043" x="4191000" y="4775200"/>
          <p14:tracePt t="19064" x="4184650" y="4775200"/>
          <p14:tracePt t="19090" x="4178300" y="4775200"/>
          <p14:tracePt t="19096" x="4171950" y="4775200"/>
          <p14:tracePt t="19450" x="4165600" y="4775200"/>
          <p14:tracePt t="20033" x="0" y="0"/>
        </p14:tracePtLst>
      </p14:laserTraceLst>
    </p:ext>
  </p:extLs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优秀作业</a:t>
            </a:r>
          </a:p>
        </p:txBody>
      </p:sp>
      <p:sp>
        <p:nvSpPr>
          <p:cNvPr id="3" name="内容占位符 2"/>
          <p:cNvSpPr>
            <a:spLocks noGrp="1"/>
          </p:cNvSpPr>
          <p:nvPr>
            <p:ph idx="1"/>
          </p:nvPr>
        </p:nvSpPr>
        <p:spPr/>
        <p:txBody>
          <a:bodyPr>
            <a:normAutofit/>
          </a:bodyPr>
          <a:lstStyle/>
          <a:p>
            <a:r>
              <a:rPr lang="zh-CN" altLang="en-US" sz="2400" dirty="0" smtClean="0"/>
              <a:t>刘</a:t>
            </a:r>
            <a:r>
              <a:rPr lang="zh-CN" altLang="en-US" sz="2400" dirty="0"/>
              <a:t>松</a:t>
            </a:r>
            <a:r>
              <a:rPr lang="zh-CN" altLang="en-US" sz="2400" dirty="0" smtClean="0"/>
              <a:t>铭 </a:t>
            </a:r>
            <a:r>
              <a:rPr lang="en-US" altLang="zh-CN" sz="2400" dirty="0" smtClean="0"/>
              <a:t>2018011960</a:t>
            </a:r>
          </a:p>
          <a:p>
            <a:r>
              <a:rPr lang="zh-CN" altLang="en-US" sz="2400" dirty="0" smtClean="0"/>
              <a:t>邱</a:t>
            </a:r>
            <a:r>
              <a:rPr lang="zh-CN" altLang="en-US" sz="2400" dirty="0"/>
              <a:t>俣</a:t>
            </a:r>
            <a:r>
              <a:rPr lang="zh-CN" altLang="en-US" sz="2400" dirty="0" smtClean="0"/>
              <a:t>涵 </a:t>
            </a:r>
            <a:r>
              <a:rPr lang="en-US" altLang="zh-CN" sz="2400" dirty="0"/>
              <a:t>2018012398</a:t>
            </a:r>
          </a:p>
          <a:p>
            <a:r>
              <a:rPr lang="zh-CN" altLang="en-US" sz="2400" dirty="0" smtClean="0"/>
              <a:t>中</a:t>
            </a:r>
            <a:r>
              <a:rPr lang="zh-CN" altLang="en-US" sz="2400" dirty="0"/>
              <a:t>元健</a:t>
            </a:r>
            <a:r>
              <a:rPr lang="zh-CN" altLang="en-US" sz="2400" dirty="0" smtClean="0"/>
              <a:t>铭 </a:t>
            </a:r>
            <a:r>
              <a:rPr lang="en-US" altLang="zh-CN" sz="2400" dirty="0"/>
              <a:t>2018080146</a:t>
            </a:r>
          </a:p>
          <a:p>
            <a:r>
              <a:rPr lang="zh-CN" altLang="en-US" sz="2400" dirty="0" smtClean="0"/>
              <a:t>孔瑞阳 </a:t>
            </a:r>
            <a:r>
              <a:rPr lang="en-US" altLang="zh-CN" sz="2400" dirty="0" smtClean="0"/>
              <a:t>2019010175</a:t>
            </a:r>
          </a:p>
          <a:p>
            <a:r>
              <a:rPr lang="zh-CN" altLang="en-US" sz="2400" dirty="0" smtClean="0"/>
              <a:t>邓朝一 </a:t>
            </a:r>
            <a:r>
              <a:rPr lang="en-US" altLang="zh-CN" sz="2400" dirty="0" smtClean="0"/>
              <a:t>2019010320</a:t>
            </a:r>
          </a:p>
          <a:p>
            <a:r>
              <a:rPr lang="zh-CN" altLang="en-US" sz="2400" dirty="0" smtClean="0"/>
              <a:t>张晟峻 </a:t>
            </a:r>
            <a:r>
              <a:rPr lang="en-US" altLang="zh-CN" sz="2400" dirty="0"/>
              <a:t>2019011575</a:t>
            </a:r>
            <a:endParaRPr lang="en-US" altLang="zh-CN" sz="2400" dirty="0" smtClean="0"/>
          </a:p>
        </p:txBody>
      </p:sp>
      <p:sp>
        <p:nvSpPr>
          <p:cNvPr id="4" name="日期占位符 3"/>
          <p:cNvSpPr>
            <a:spLocks noGrp="1"/>
          </p:cNvSpPr>
          <p:nvPr>
            <p:ph type="dt" sz="half" idx="10"/>
          </p:nvPr>
        </p:nvSpPr>
        <p:spPr/>
        <p:txBody>
          <a:bodyPr/>
          <a:lstStyle/>
          <a:p>
            <a:fld id="{18935C1D-3DEC-475C-8129-2CB307D07981}"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3361953188"/>
      </p:ext>
    </p:extLst>
  </p:cSld>
  <p:clrMapOvr>
    <a:masterClrMapping/>
  </p:clrMapOvr>
  <mc:AlternateContent xmlns:mc="http://schemas.openxmlformats.org/markup-compatibility/2006" xmlns:p14="http://schemas.microsoft.com/office/powerpoint/2010/main">
    <mc:Choice Requires="p14">
      <p:transition spd="slow" p14:dur="2000" advTm="19760"/>
    </mc:Choice>
    <mc:Fallback xmlns="">
      <p:transition spd="slow" advTm="19760"/>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a:t>    this world becomes so wonderful.</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lgn="ctr">
              <a:buNone/>
            </a:pPr>
            <a:r>
              <a:rPr lang="en-US" altLang="zh-CN" sz="4400" dirty="0"/>
              <a:t>Have a good day.</a:t>
            </a:r>
          </a:p>
        </p:txBody>
      </p:sp>
      <p:sp>
        <p:nvSpPr>
          <p:cNvPr id="4" name="日期占位符 3"/>
          <p:cNvSpPr>
            <a:spLocks noGrp="1"/>
          </p:cNvSpPr>
          <p:nvPr>
            <p:ph type="dt" sz="half" idx="10"/>
          </p:nvPr>
        </p:nvSpPr>
        <p:spPr/>
        <p:txBody>
          <a:bodyPr/>
          <a:lstStyle/>
          <a:p>
            <a:fld id="{413AF91A-EEB7-44A1-B9B3-CEF7B7AA136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572678778"/>
      </p:ext>
    </p:extLst>
  </p:cSld>
  <p:clrMapOvr>
    <a:masterClrMapping/>
  </p:clrMapOvr>
  <mc:AlternateContent xmlns:mc="http://schemas.openxmlformats.org/markup-compatibility/2006" xmlns:p14="http://schemas.microsoft.com/office/powerpoint/2010/main">
    <mc:Choice Requires="p14">
      <p:transition spd="slow" p14:dur="2000" advTm="6611"/>
    </mc:Choice>
    <mc:Fallback xmlns="">
      <p:transition spd="slow" advTm="6611"/>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pic.58pic.com/58pic/14/80/41/76s58PIC3gD_10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34475"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695700" y="2032001"/>
            <a:ext cx="2286000"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3098006" y="3935416"/>
            <a:ext cx="2309812" cy="604836"/>
          </a:xfrm>
        </p:spPr>
        <p:txBody>
          <a:bodyPr>
            <a:normAutofit/>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159538EA-725F-4B66-9E84-5F795B215E17}"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123</a:t>
            </a:fld>
            <a:endParaRPr lang="zh-CN" altLang="en-US"/>
          </a:p>
        </p:txBody>
      </p:sp>
      <p:sp>
        <p:nvSpPr>
          <p:cNvPr id="7" name="页脚占位符 6"/>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8036861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p:txBody>
          <a:bodyPr>
            <a:normAutofit fontScale="77500" lnSpcReduction="20000"/>
          </a:bodyPr>
          <a:lstStyle/>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清华教授的小课堂</a:t>
            </a:r>
            <a:r>
              <a:rPr lang="en-US" altLang="zh-CN" dirty="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程序设计教程</a:t>
            </a:r>
            <a:r>
              <a:rPr lang="en-US" altLang="zh-CN" dirty="0"/>
              <a:t>(</a:t>
            </a:r>
            <a:r>
              <a:rPr lang="zh-CN" altLang="en-US" dirty="0"/>
              <a:t>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程序设计习题集</a:t>
            </a:r>
            <a:r>
              <a:rPr lang="en-US" altLang="zh-CN" dirty="0"/>
              <a:t>(</a:t>
            </a:r>
            <a:r>
              <a:rPr lang="zh-CN" altLang="en-US" dirty="0"/>
              <a:t>含参考答案</a:t>
            </a:r>
            <a:r>
              <a:rPr lang="en-US" altLang="zh-CN" dirty="0"/>
              <a:t>). </a:t>
            </a:r>
            <a:r>
              <a:rPr lang="zh-CN" altLang="en-US" dirty="0"/>
              <a:t>北京</a:t>
            </a:r>
            <a:r>
              <a:rPr lang="en-US" altLang="zh-CN" dirty="0"/>
              <a:t>: </a:t>
            </a:r>
            <a:r>
              <a:rPr lang="zh-CN" altLang="en-US" dirty="0"/>
              <a:t>清华大学出版社</a:t>
            </a:r>
            <a:r>
              <a:rPr lang="en-US" altLang="zh-CN" dirty="0"/>
              <a:t>, 2006. </a:t>
            </a:r>
          </a:p>
        </p:txBody>
      </p:sp>
      <p:sp>
        <p:nvSpPr>
          <p:cNvPr id="4" name="日期占位符 3"/>
          <p:cNvSpPr>
            <a:spLocks noGrp="1"/>
          </p:cNvSpPr>
          <p:nvPr>
            <p:ph type="dt" sz="half" idx="10"/>
          </p:nvPr>
        </p:nvSpPr>
        <p:spPr/>
        <p:txBody>
          <a:bodyPr/>
          <a:lstStyle/>
          <a:p>
            <a:fld id="{A2B85054-AA4B-4453-8C8D-D93ED602A81C}"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6"/>
          <p:cNvSpPr txBox="1">
            <a:spLocks noChangeArrowheads="1"/>
          </p:cNvSpPr>
          <p:nvPr/>
        </p:nvSpPr>
        <p:spPr bwMode="auto">
          <a:xfrm>
            <a:off x="6829425"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97467091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a:bodyPr>
          <a:lstStyle/>
          <a:p>
            <a:pPr>
              <a:lnSpc>
                <a:spcPct val="120000"/>
              </a:lnSpc>
            </a:pPr>
            <a:r>
              <a:rPr lang="zh-CN" altLang="en-US" dirty="0"/>
              <a:t>雍俊海</a:t>
            </a:r>
            <a:r>
              <a:rPr lang="en-US" altLang="zh-CN" dirty="0"/>
              <a:t>. </a:t>
            </a:r>
            <a:r>
              <a:rPr lang="zh-CN" altLang="en-US" dirty="0"/>
              <a:t>清华教授的小</a:t>
            </a:r>
            <a:r>
              <a:rPr lang="zh-CN" altLang="en-US" dirty="0" smtClean="0"/>
              <a:t>课堂</a:t>
            </a:r>
            <a:r>
              <a:rPr lang="en-US" altLang="zh-CN" dirty="0" smtClean="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a:t>
            </a:r>
            <a:r>
              <a:rPr lang="en-US" altLang="zh-CN" dirty="0" smtClean="0"/>
              <a:t>2018. </a:t>
            </a:r>
            <a:endParaRPr lang="en-US" altLang="zh-CN" dirty="0"/>
          </a:p>
        </p:txBody>
      </p:sp>
      <p:sp>
        <p:nvSpPr>
          <p:cNvPr id="4" name="日期占位符 3"/>
          <p:cNvSpPr>
            <a:spLocks noGrp="1"/>
          </p:cNvSpPr>
          <p:nvPr>
            <p:ph type="dt" sz="half" idx="10"/>
          </p:nvPr>
        </p:nvSpPr>
        <p:spPr/>
        <p:txBody>
          <a:bodyPr/>
          <a:lstStyle/>
          <a:p>
            <a:fld id="{F0EB6076-CD70-4BBE-AB21-6C97BC70C77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92551"/>
            <a:ext cx="3467520" cy="5040000"/>
          </a:xfrm>
          <a:prstGeom prst="rect">
            <a:avLst/>
          </a:prstGeom>
        </p:spPr>
      </p:pic>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dirty="0" smtClean="0">
                <a:solidFill>
                  <a:srgbClr val="FF0000"/>
                </a:solidFill>
              </a:rPr>
              <a:t>最容易学</a:t>
            </a:r>
            <a:r>
              <a:rPr lang="en-US" altLang="zh-CN" dirty="0">
                <a:solidFill>
                  <a:srgbClr val="0000FF"/>
                </a:solidFill>
              </a:rPr>
              <a:t>: </a:t>
            </a:r>
            <a:r>
              <a:rPr lang="zh-CN" altLang="en-US" dirty="0" smtClean="0">
                <a:solidFill>
                  <a:srgbClr val="0000FF"/>
                </a:solidFill>
              </a:rPr>
              <a:t>讲解细致、图例多</a:t>
            </a:r>
            <a:endParaRPr lang="en-US" altLang="zh-CN" dirty="0" smtClean="0">
              <a:solidFill>
                <a:srgbClr val="FF0000"/>
              </a:solidFill>
            </a:endParaRPr>
          </a:p>
          <a:p>
            <a:pPr lvl="1">
              <a:lnSpc>
                <a:spcPct val="120000"/>
              </a:lnSpc>
            </a:pPr>
            <a:r>
              <a:rPr lang="zh-CN" altLang="en-US" dirty="0" smtClean="0">
                <a:solidFill>
                  <a:srgbClr val="FF0000"/>
                </a:solidFill>
              </a:rPr>
              <a:t>最</a:t>
            </a:r>
            <a:r>
              <a:rPr lang="zh-CN" altLang="en-US" dirty="0">
                <a:solidFill>
                  <a:srgbClr val="FF0000"/>
                </a:solidFill>
              </a:rPr>
              <a:t>精致</a:t>
            </a:r>
            <a:r>
              <a:rPr lang="en-US" altLang="zh-CN" dirty="0">
                <a:solidFill>
                  <a:srgbClr val="0000FF"/>
                </a:solidFill>
              </a:rPr>
              <a:t>: </a:t>
            </a:r>
            <a:r>
              <a:rPr lang="zh-CN" altLang="en-US" dirty="0">
                <a:solidFill>
                  <a:srgbClr val="0000FF"/>
                </a:solidFill>
              </a:rPr>
              <a:t>插画与纸张</a:t>
            </a:r>
          </a:p>
          <a:p>
            <a:pPr lvl="1">
              <a:lnSpc>
                <a:spcPct val="120000"/>
              </a:lnSpc>
            </a:pPr>
            <a:r>
              <a:rPr lang="zh-CN" altLang="en-US" dirty="0">
                <a:solidFill>
                  <a:srgbClr val="FF0000"/>
                </a:solidFill>
              </a:rPr>
              <a:t>最快</a:t>
            </a:r>
            <a:r>
              <a:rPr lang="zh-CN" altLang="en-US" dirty="0">
                <a:solidFill>
                  <a:srgbClr val="0000FF"/>
                </a:solidFill>
              </a:rPr>
              <a:t>的按层复原方法</a:t>
            </a:r>
          </a:p>
          <a:p>
            <a:pPr lvl="1">
              <a:lnSpc>
                <a:spcPct val="120000"/>
              </a:lnSpc>
            </a:pPr>
            <a:r>
              <a:rPr lang="zh-CN" altLang="en-US" dirty="0">
                <a:solidFill>
                  <a:srgbClr val="FF0000"/>
                </a:solidFill>
              </a:rPr>
              <a:t>最有趣</a:t>
            </a:r>
            <a:r>
              <a:rPr lang="en-US" altLang="zh-CN" dirty="0">
                <a:solidFill>
                  <a:srgbClr val="0000FF"/>
                </a:solidFill>
              </a:rPr>
              <a:t>: </a:t>
            </a:r>
            <a:r>
              <a:rPr lang="zh-CN" altLang="en-US" dirty="0">
                <a:solidFill>
                  <a:srgbClr val="0000FF"/>
                </a:solidFill>
              </a:rPr>
              <a:t>西周建国、</a:t>
            </a:r>
            <a:r>
              <a:rPr lang="zh-CN" altLang="en-US" dirty="0" smtClean="0">
                <a:solidFill>
                  <a:srgbClr val="0000FF"/>
                </a:solidFill>
              </a:rPr>
              <a:t>英雄情结</a:t>
            </a:r>
            <a:endParaRPr lang="zh-CN" altLang="en-US" dirty="0">
              <a:solidFill>
                <a:srgbClr val="0000FF"/>
              </a:solidFill>
            </a:endParaRPr>
          </a:p>
          <a:p>
            <a:pPr lvl="1">
              <a:lnSpc>
                <a:spcPct val="120000"/>
              </a:lnSpc>
            </a:pPr>
            <a:r>
              <a:rPr lang="zh-CN" altLang="en-US" dirty="0">
                <a:solidFill>
                  <a:srgbClr val="FF0000"/>
                </a:solidFill>
              </a:rPr>
              <a:t>最全面</a:t>
            </a:r>
            <a:r>
              <a:rPr lang="en-US" altLang="zh-CN" dirty="0">
                <a:solidFill>
                  <a:srgbClr val="0000FF"/>
                </a:solidFill>
              </a:rPr>
              <a:t>: </a:t>
            </a:r>
            <a:r>
              <a:rPr lang="zh-CN" altLang="en-US" dirty="0">
                <a:solidFill>
                  <a:srgbClr val="0000FF"/>
                </a:solidFill>
              </a:rPr>
              <a:t>情况最全、无需组合</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61274785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62074"/>
            <a:ext cx="3539326" cy="5040000"/>
          </a:xfrm>
          <a:prstGeom prst="rect">
            <a:avLst/>
          </a:prstGeom>
        </p:spPr>
      </p:pic>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fontScale="92500"/>
          </a:bodyPr>
          <a:lstStyle/>
          <a:p>
            <a:pPr>
              <a:lnSpc>
                <a:spcPct val="120000"/>
              </a:lnSpc>
            </a:pPr>
            <a:r>
              <a:rPr lang="zh-CN" altLang="en-US" dirty="0"/>
              <a:t>雍俊海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a:t>
            </a:r>
          </a:p>
        </p:txBody>
      </p:sp>
      <p:sp>
        <p:nvSpPr>
          <p:cNvPr id="4" name="日期占位符 3"/>
          <p:cNvSpPr>
            <a:spLocks noGrp="1"/>
          </p:cNvSpPr>
          <p:nvPr>
            <p:ph type="dt" sz="half" idx="10"/>
          </p:nvPr>
        </p:nvSpPr>
        <p:spPr/>
        <p:txBody>
          <a:bodyPr/>
          <a:lstStyle/>
          <a:p>
            <a:fld id="{F0EB6076-CD70-4BBE-AB21-6C97BC70C77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sz="2800" dirty="0">
                <a:solidFill>
                  <a:srgbClr val="FF0000"/>
                </a:solidFill>
              </a:rPr>
              <a:t>三位一体</a:t>
            </a:r>
            <a:r>
              <a:rPr lang="en-US" altLang="zh-CN" sz="2800" dirty="0">
                <a:solidFill>
                  <a:srgbClr val="0000FF"/>
                </a:solidFill>
              </a:rPr>
              <a:t>: </a:t>
            </a:r>
            <a:r>
              <a:rPr lang="zh-CN" altLang="en-US" sz="2800" dirty="0">
                <a:solidFill>
                  <a:srgbClr val="0000FF"/>
                </a:solidFill>
              </a:rPr>
              <a:t>培养创新能力、编程能力、三维设计能力。</a:t>
            </a:r>
            <a:endParaRPr lang="en-US" altLang="zh-CN" sz="2800" dirty="0">
              <a:solidFill>
                <a:srgbClr val="FF0000"/>
              </a:solidFill>
            </a:endParaRPr>
          </a:p>
          <a:p>
            <a:pPr lvl="1">
              <a:lnSpc>
                <a:spcPct val="120000"/>
              </a:lnSpc>
            </a:pPr>
            <a:r>
              <a:rPr lang="zh-CN" altLang="en-US" sz="2800" dirty="0">
                <a:solidFill>
                  <a:srgbClr val="FF0000"/>
                </a:solidFill>
              </a:rPr>
              <a:t>三好一体</a:t>
            </a:r>
            <a:r>
              <a:rPr lang="en-US" altLang="zh-CN" sz="2800" dirty="0">
                <a:solidFill>
                  <a:srgbClr val="0000FF"/>
                </a:solidFill>
              </a:rPr>
              <a:t>: </a:t>
            </a:r>
            <a:r>
              <a:rPr lang="zh-CN" altLang="en-US" sz="2800" dirty="0">
                <a:solidFill>
                  <a:srgbClr val="0000FF"/>
                </a:solidFill>
              </a:rPr>
              <a:t>好玩、好用、好看。</a:t>
            </a:r>
            <a:endParaRPr lang="en-US" altLang="zh-CN" sz="2800" dirty="0">
              <a:solidFill>
                <a:srgbClr val="0000FF"/>
              </a:solidFill>
            </a:endParaRPr>
          </a:p>
          <a:p>
            <a:pPr lvl="1">
              <a:lnSpc>
                <a:spcPct val="120000"/>
              </a:lnSpc>
            </a:pPr>
            <a:r>
              <a:rPr lang="zh-CN" altLang="en-US" sz="2800" dirty="0">
                <a:solidFill>
                  <a:srgbClr val="FF0000"/>
                </a:solidFill>
              </a:rPr>
              <a:t>自主产权</a:t>
            </a:r>
            <a:r>
              <a:rPr lang="en-US" altLang="zh-CN" sz="2800" dirty="0">
                <a:solidFill>
                  <a:srgbClr val="0000FF"/>
                </a:solidFill>
              </a:rPr>
              <a:t>: </a:t>
            </a:r>
            <a:r>
              <a:rPr lang="zh-CN" altLang="en-US" sz="2800" dirty="0">
                <a:solidFill>
                  <a:srgbClr val="0000FF"/>
                </a:solidFill>
              </a:rPr>
              <a:t>砥砺前行。</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36512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900"/>
            <a:ext cx="3871912" cy="1628776"/>
          </a:xfrm>
        </p:spPr>
        <p:txBody>
          <a:bodyPr/>
          <a:lstStyle/>
          <a:p>
            <a:pPr>
              <a:lnSpc>
                <a:spcPct val="120000"/>
              </a:lnSpc>
            </a:pPr>
            <a:r>
              <a:rPr lang="zh-CN" altLang="en-US" dirty="0"/>
              <a:t>雍俊海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p:txBody>
      </p:sp>
      <p:sp>
        <p:nvSpPr>
          <p:cNvPr id="4" name="日期占位符 3"/>
          <p:cNvSpPr>
            <a:spLocks noGrp="1"/>
          </p:cNvSpPr>
          <p:nvPr>
            <p:ph type="dt" sz="half" idx="10"/>
          </p:nvPr>
        </p:nvSpPr>
        <p:spPr/>
        <p:txBody>
          <a:bodyPr/>
          <a:lstStyle/>
          <a:p>
            <a:fld id="{CA348739-4FD0-49C0-A6CE-018ADF614E9C}"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5" y="1682544"/>
            <a:ext cx="3137640" cy="4320000"/>
          </a:xfrm>
          <a:prstGeom prst="rect">
            <a:avLst/>
          </a:prstGeom>
        </p:spPr>
      </p:pic>
      <p:sp>
        <p:nvSpPr>
          <p:cNvPr id="11" name="内容占位符 2"/>
          <p:cNvSpPr txBox="1">
            <a:spLocks/>
          </p:cNvSpPr>
          <p:nvPr/>
        </p:nvSpPr>
        <p:spPr>
          <a:xfrm>
            <a:off x="461964" y="3114675"/>
            <a:ext cx="4447272" cy="25239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rgbClr val="FF0000"/>
                </a:solidFill>
              </a:rPr>
              <a:t>最全面</a:t>
            </a:r>
            <a:r>
              <a:rPr lang="zh-CN" altLang="en-US" dirty="0">
                <a:solidFill>
                  <a:srgbClr val="0000FF"/>
                </a:solidFill>
              </a:rPr>
              <a:t>的</a:t>
            </a:r>
            <a:r>
              <a:rPr lang="en-US" altLang="zh-CN" dirty="0">
                <a:solidFill>
                  <a:srgbClr val="0000FF"/>
                </a:solidFill>
              </a:rPr>
              <a:t>C</a:t>
            </a:r>
            <a:r>
              <a:rPr lang="zh-CN" altLang="en-US" dirty="0">
                <a:solidFill>
                  <a:srgbClr val="0000FF"/>
                </a:solidFill>
              </a:rPr>
              <a:t>程序设计教程</a:t>
            </a:r>
            <a:endParaRPr lang="en-US" altLang="zh-CN" dirty="0" smtClean="0">
              <a:solidFill>
                <a:srgbClr val="0000FF"/>
              </a:solidFill>
            </a:endParaRPr>
          </a:p>
          <a:p>
            <a:pPr lvl="1">
              <a:lnSpc>
                <a:spcPct val="120000"/>
              </a:lnSpc>
            </a:pPr>
            <a:r>
              <a:rPr lang="zh-CN" altLang="en-US" dirty="0">
                <a:solidFill>
                  <a:srgbClr val="0000FF"/>
                </a:solidFill>
              </a:rPr>
              <a:t>系统全面</a:t>
            </a:r>
          </a:p>
          <a:p>
            <a:pPr lvl="1">
              <a:lnSpc>
                <a:spcPct val="120000"/>
              </a:lnSpc>
            </a:pPr>
            <a:r>
              <a:rPr lang="zh-CN" altLang="en-US" dirty="0">
                <a:solidFill>
                  <a:srgbClr val="0000FF"/>
                </a:solidFill>
              </a:rPr>
              <a:t>重点突出</a:t>
            </a:r>
          </a:p>
          <a:p>
            <a:pPr lvl="1">
              <a:lnSpc>
                <a:spcPct val="120000"/>
              </a:lnSpc>
            </a:pPr>
            <a:r>
              <a:rPr lang="zh-CN" altLang="en-US" dirty="0">
                <a:solidFill>
                  <a:srgbClr val="0000FF"/>
                </a:solidFill>
              </a:rPr>
              <a:t>编程规范</a:t>
            </a:r>
          </a:p>
          <a:p>
            <a:pPr lvl="1">
              <a:lnSpc>
                <a:spcPct val="120000"/>
              </a:lnSpc>
            </a:pPr>
            <a:r>
              <a:rPr lang="zh-CN" altLang="en-US" dirty="0">
                <a:solidFill>
                  <a:srgbClr val="0000FF"/>
                </a:solidFill>
              </a:rPr>
              <a:t>简洁易懂</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2" name="Text Box 6"/>
          <p:cNvSpPr txBox="1">
            <a:spLocks noChangeArrowheads="1"/>
          </p:cNvSpPr>
          <p:nvPr/>
        </p:nvSpPr>
        <p:spPr bwMode="auto">
          <a:xfrm>
            <a:off x="3028950" y="4701898"/>
            <a:ext cx="2043376" cy="153135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lnSpc>
                <a:spcPct val="95000"/>
              </a:lnSpc>
            </a:pPr>
            <a:r>
              <a:rPr lang="zh-CN" altLang="en-US" dirty="0"/>
              <a:t>对</a:t>
            </a:r>
            <a:r>
              <a:rPr lang="en-US" altLang="zh-CN" dirty="0"/>
              <a:t>C</a:t>
            </a:r>
            <a:r>
              <a:rPr lang="zh-CN" altLang="en-US" dirty="0"/>
              <a:t>语言系统函数的解释很齐全，比在线帮助还全面。</a:t>
            </a:r>
            <a:endParaRPr lang="en-US" altLang="zh-CN" dirty="0"/>
          </a:p>
        </p:txBody>
      </p:sp>
      <p:sp>
        <p:nvSpPr>
          <p:cNvPr id="13" name="矩形 12"/>
          <p:cNvSpPr/>
          <p:nvPr/>
        </p:nvSpPr>
        <p:spPr>
          <a:xfrm>
            <a:off x="5219700" y="4886596"/>
            <a:ext cx="3813703" cy="830997"/>
          </a:xfrm>
          <a:prstGeom prst="rect">
            <a:avLst/>
          </a:prstGeom>
        </p:spPr>
        <p:txBody>
          <a:bodyPr wrap="square">
            <a:spAutoFit/>
          </a:bodyPr>
          <a:lstStyle/>
          <a:p>
            <a:r>
              <a:rPr lang="zh-CN" altLang="en-US" sz="1200" dirty="0"/>
              <a:t>电子版本</a:t>
            </a:r>
          </a:p>
          <a:p>
            <a:r>
              <a:rPr lang="zh-CN" altLang="en-US" sz="1200" dirty="0"/>
              <a:t>https://lib-tsinghua.wqxuetang.com/book/3187904</a:t>
            </a:r>
          </a:p>
          <a:p>
            <a:r>
              <a:rPr lang="zh-CN" altLang="en-US" sz="1200" dirty="0"/>
              <a:t>校外访问方式请参加数据库说明页http://www.lib.tsinghua.edu.cn/database/wenquan.htm</a:t>
            </a:r>
          </a:p>
        </p:txBody>
      </p:sp>
    </p:spTree>
    <p:extLst>
      <p:ext uri="{BB962C8B-B14F-4D97-AF65-F5344CB8AC3E}">
        <p14:creationId xmlns:p14="http://schemas.microsoft.com/office/powerpoint/2010/main" val="8276780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614489"/>
            <a:ext cx="8220075" cy="928686"/>
          </a:xfrm>
        </p:spPr>
        <p:txBody>
          <a:bodyPr>
            <a:normAutofit fontScale="92500" lnSpcReduction="10000"/>
          </a:bodyPr>
          <a:lstStyle/>
          <a:p>
            <a:pPr>
              <a:lnSpc>
                <a:spcPct val="110000"/>
              </a:lnSpc>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2B6079A-957A-4423-8196-9C26428B1705}"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Group 5"/>
          <p:cNvGrpSpPr>
            <a:grpSpLocks/>
          </p:cNvGrpSpPr>
          <p:nvPr/>
        </p:nvGrpSpPr>
        <p:grpSpPr bwMode="auto">
          <a:xfrm>
            <a:off x="1479550" y="2565400"/>
            <a:ext cx="6184900" cy="3633788"/>
            <a:chOff x="793" y="1616"/>
            <a:chExt cx="3896" cy="2289"/>
          </a:xfrm>
        </p:grpSpPr>
        <p:pic>
          <p:nvPicPr>
            <p:cNvPr id="8" name="Picture 6" descr="ca_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 y="1794"/>
              <a:ext cx="1918" cy="19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a_co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1616"/>
              <a:ext cx="1628" cy="228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2" name="页脚占位符 11"/>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矩形 12"/>
          <p:cNvSpPr/>
          <p:nvPr/>
        </p:nvSpPr>
        <p:spPr>
          <a:xfrm>
            <a:off x="4562393" y="4671208"/>
            <a:ext cx="4572000" cy="954107"/>
          </a:xfrm>
          <a:prstGeom prst="rect">
            <a:avLst/>
          </a:prstGeom>
        </p:spPr>
        <p:txBody>
          <a:bodyPr>
            <a:spAutoFit/>
          </a:bodyPr>
          <a:lstStyle/>
          <a:p>
            <a:r>
              <a:rPr lang="zh-CN" altLang="en-US" sz="1400" dirty="0"/>
              <a:t>电子版本</a:t>
            </a:r>
          </a:p>
          <a:p>
            <a:r>
              <a:rPr lang="zh-CN" altLang="en-US" sz="1400" dirty="0"/>
              <a:t>https://lib-tsinghua.wqxuetang.com/book/3379</a:t>
            </a:r>
          </a:p>
          <a:p>
            <a:r>
              <a:rPr lang="zh-CN" altLang="en-US" sz="1400" dirty="0"/>
              <a:t>校外访问方式请参加数据库说明页http://www.lib.tsinghua.edu.cn/database/wenquan.htm</a:t>
            </a:r>
          </a:p>
        </p:txBody>
      </p:sp>
    </p:spTree>
    <p:extLst>
      <p:ext uri="{BB962C8B-B14F-4D97-AF65-F5344CB8AC3E}">
        <p14:creationId xmlns:p14="http://schemas.microsoft.com/office/powerpoint/2010/main" val="120958631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71614"/>
            <a:ext cx="8220075" cy="947736"/>
          </a:xfrm>
        </p:spPr>
        <p:txBody>
          <a:bodyPr/>
          <a:lstStyle/>
          <a:p>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09EF8E0-77F5-4EA4-9526-207DC895AA37}"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 name="Picture 5" descr="Java程序设计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5163" y="2420938"/>
            <a:ext cx="2732087" cy="3779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994147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输入输出流</a:t>
            </a:r>
            <a:r>
              <a:rPr lang="zh-CN" altLang="en-US" dirty="0"/>
              <a:t>类</a:t>
            </a:r>
          </a:p>
        </p:txBody>
      </p:sp>
      <p:sp>
        <p:nvSpPr>
          <p:cNvPr id="3" name="内容占位符 2"/>
          <p:cNvSpPr>
            <a:spLocks noGrp="1"/>
          </p:cNvSpPr>
          <p:nvPr>
            <p:ph idx="1"/>
          </p:nvPr>
        </p:nvSpPr>
        <p:spPr/>
        <p:txBody>
          <a:bodyPr>
            <a:normAutofit fontScale="92500" lnSpcReduction="10000"/>
          </a:bodyPr>
          <a:lstStyle/>
          <a:p>
            <a:r>
              <a:rPr lang="zh-CN" altLang="en-US" sz="2000" dirty="0">
                <a:solidFill>
                  <a:prstClr val="black"/>
                </a:solidFill>
              </a:rPr>
              <a:t>头文件</a:t>
            </a:r>
            <a:r>
              <a:rPr lang="en-US" altLang="zh-CN" sz="2000" dirty="0">
                <a:solidFill>
                  <a:prstClr val="black"/>
                </a:solidFill>
              </a:rPr>
              <a:t>: </a:t>
            </a: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r>
              <a:rPr lang="en-US" altLang="zh-CN" sz="2000" dirty="0" smtClean="0">
                <a:solidFill>
                  <a:prstClr val="black"/>
                </a:solidFill>
              </a:rPr>
              <a:t> </a:t>
            </a:r>
            <a:endParaRPr lang="zh-CN" altLang="en-US" sz="2000" dirty="0">
              <a:solidFill>
                <a:prstClr val="black"/>
              </a:solidFill>
            </a:endParaRPr>
          </a:p>
          <a:p>
            <a:pPr marL="360000" indent="0">
              <a:buNone/>
            </a:pPr>
            <a:r>
              <a:rPr lang="en-US" altLang="zh-CN" sz="2000" dirty="0" err="1" smtClean="0">
                <a:solidFill>
                  <a:srgbClr val="0000FF"/>
                </a:solidFill>
                <a:latin typeface="新宋体" panose="02010609030101010101" pitchFamily="49" charset="-122"/>
                <a:ea typeface="新宋体" panose="02010609030101010101" pitchFamily="49" charset="-122"/>
              </a:rPr>
              <a:t>typedef</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basic_ios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char_traits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&gt; &gt; </a:t>
            </a:r>
            <a:r>
              <a:rPr lang="en-US" altLang="zh-CN" sz="2000" dirty="0" err="1">
                <a:solidFill>
                  <a:srgbClr val="FF0000"/>
                </a:solidFill>
                <a:latin typeface="新宋体" panose="02010609030101010101" pitchFamily="49" charset="-122"/>
                <a:ea typeface="新宋体" panose="02010609030101010101" pitchFamily="49" charset="-122"/>
              </a:rPr>
              <a:t>ios</a:t>
            </a:r>
            <a:r>
              <a:rPr lang="en-US" altLang="zh-CN" sz="2000" dirty="0">
                <a:solidFill>
                  <a:srgbClr val="000000"/>
                </a:solidFill>
                <a:latin typeface="新宋体" panose="02010609030101010101" pitchFamily="49" charset="-122"/>
                <a:ea typeface="新宋体" panose="02010609030101010101" pitchFamily="49" charset="-122"/>
              </a:rPr>
              <a:t>;</a:t>
            </a:r>
          </a:p>
          <a:p>
            <a:pPr marL="360000" indent="0">
              <a:buNone/>
            </a:pPr>
            <a:r>
              <a:rPr lang="en-US" altLang="zh-CN" sz="2000" dirty="0" err="1" smtClean="0">
                <a:solidFill>
                  <a:srgbClr val="0000FF"/>
                </a:solidFill>
                <a:latin typeface="新宋体" panose="02010609030101010101" pitchFamily="49" charset="-122"/>
                <a:ea typeface="新宋体" panose="02010609030101010101" pitchFamily="49" charset="-122"/>
              </a:rPr>
              <a:t>typedef</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basic_istream</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char_traits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&gt; &gt; </a:t>
            </a:r>
            <a:r>
              <a:rPr lang="en-US" altLang="zh-CN" sz="2000" dirty="0" err="1">
                <a:solidFill>
                  <a:srgbClr val="FF0000"/>
                </a:solidFill>
                <a:latin typeface="新宋体" panose="02010609030101010101" pitchFamily="49" charset="-122"/>
                <a:ea typeface="新宋体" panose="02010609030101010101" pitchFamily="49" charset="-122"/>
              </a:rPr>
              <a:t>istream</a:t>
            </a:r>
            <a:r>
              <a:rPr lang="en-US" altLang="zh-CN" sz="2000" dirty="0">
                <a:solidFill>
                  <a:srgbClr val="000000"/>
                </a:solidFill>
                <a:latin typeface="新宋体" panose="02010609030101010101" pitchFamily="49" charset="-122"/>
                <a:ea typeface="新宋体" panose="02010609030101010101" pitchFamily="49" charset="-122"/>
              </a:rPr>
              <a:t>;</a:t>
            </a:r>
          </a:p>
          <a:p>
            <a:pPr marL="360000" indent="0">
              <a:buNone/>
            </a:pPr>
            <a:r>
              <a:rPr lang="en-US" altLang="zh-CN" sz="2000" dirty="0" err="1">
                <a:solidFill>
                  <a:srgbClr val="0000FF"/>
                </a:solidFill>
                <a:latin typeface="新宋体" panose="02010609030101010101" pitchFamily="49" charset="-122"/>
                <a:ea typeface="新宋体" panose="02010609030101010101" pitchFamily="49" charset="-122"/>
              </a:rPr>
              <a:t>typedef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basic_ostream</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char_traits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&gt; &gt; </a:t>
            </a:r>
            <a:r>
              <a:rPr lang="en-US" altLang="zh-CN" sz="2000" dirty="0" err="1">
                <a:solidFill>
                  <a:srgbClr val="FF0000"/>
                </a:solidFill>
                <a:latin typeface="新宋体" panose="02010609030101010101" pitchFamily="49" charset="-122"/>
                <a:ea typeface="新宋体" panose="02010609030101010101" pitchFamily="49" charset="-122"/>
              </a:rPr>
              <a:t>ostream</a:t>
            </a:r>
            <a:r>
              <a:rPr lang="en-US" altLang="zh-CN" sz="2000" dirty="0" smtClean="0">
                <a:solidFill>
                  <a:srgbClr val="000000"/>
                </a:solidFill>
                <a:latin typeface="新宋体" panose="02010609030101010101" pitchFamily="49" charset="-122"/>
                <a:ea typeface="新宋体" panose="02010609030101010101" pitchFamily="49" charset="-122"/>
              </a:rPr>
              <a:t>;</a:t>
            </a:r>
          </a:p>
          <a:p>
            <a:r>
              <a:rPr lang="zh-CN" altLang="en-US" sz="2000" dirty="0" smtClean="0">
                <a:solidFill>
                  <a:prstClr val="black"/>
                </a:solidFill>
              </a:rPr>
              <a:t>模板</a:t>
            </a:r>
            <a:r>
              <a:rPr lang="en-US" altLang="zh-CN" sz="2000" dirty="0" err="1">
                <a:solidFill>
                  <a:prstClr val="black"/>
                </a:solidFill>
              </a:rPr>
              <a:t>basic_istream</a:t>
            </a:r>
            <a:r>
              <a:rPr lang="zh-CN" altLang="en-US" sz="2000" dirty="0" smtClean="0">
                <a:solidFill>
                  <a:prstClr val="black"/>
                </a:solidFill>
              </a:rPr>
              <a:t>的继承关系</a:t>
            </a:r>
            <a:endParaRPr lang="zh-CN" altLang="en-US" sz="2000" dirty="0">
              <a:solidFill>
                <a:prstClr val="black"/>
              </a:solidFill>
            </a:endParaRPr>
          </a:p>
          <a:p>
            <a:pPr marL="360000" indent="0">
              <a:buNone/>
            </a:pPr>
            <a:r>
              <a:rPr lang="en-US" altLang="zh-CN" sz="2000" dirty="0">
                <a:solidFill>
                  <a:srgbClr val="0000FF"/>
                </a:solidFill>
                <a:latin typeface="新宋体" panose="02010609030101010101" pitchFamily="49" charset="-122"/>
                <a:ea typeface="新宋体" panose="02010609030101010101" pitchFamily="49" charset="-122"/>
              </a:rPr>
              <a:t>template</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_Elem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_Traits</a:t>
            </a:r>
            <a:r>
              <a:rPr lang="en-US" altLang="zh-CN" sz="2000" dirty="0">
                <a:solidFill>
                  <a:srgbClr val="000000"/>
                </a:solidFill>
                <a:latin typeface="新宋体" panose="02010609030101010101" pitchFamily="49" charset="-122"/>
                <a:ea typeface="新宋体" panose="02010609030101010101" pitchFamily="49" charset="-122"/>
              </a:rPr>
              <a:t>&gt;</a:t>
            </a:r>
          </a:p>
          <a:p>
            <a:pPr marL="360000" indent="0">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basic_istream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virtual</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basic_ios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2B91AF"/>
                </a:solidFill>
                <a:latin typeface="新宋体" panose="02010609030101010101" pitchFamily="49" charset="-122"/>
                <a:ea typeface="新宋体" panose="02010609030101010101" pitchFamily="49" charset="-122"/>
              </a:rPr>
              <a:t>_Elem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_Traits</a:t>
            </a:r>
            <a:r>
              <a:rPr lang="en-US" altLang="zh-CN" sz="2000" dirty="0">
                <a:solidFill>
                  <a:srgbClr val="000000"/>
                </a:solidFill>
                <a:latin typeface="新宋体" panose="02010609030101010101" pitchFamily="49" charset="-122"/>
                <a:ea typeface="新宋体" panose="02010609030101010101" pitchFamily="49" charset="-122"/>
              </a:rPr>
              <a:t>&gt;</a:t>
            </a:r>
          </a:p>
          <a:p>
            <a:r>
              <a:rPr lang="zh-CN" altLang="en-US" sz="2000" dirty="0" smtClean="0">
                <a:solidFill>
                  <a:prstClr val="black"/>
                </a:solidFill>
              </a:rPr>
              <a:t>模板</a:t>
            </a:r>
            <a:r>
              <a:rPr lang="en-US" altLang="zh-CN" sz="2000" dirty="0" err="1">
                <a:solidFill>
                  <a:prstClr val="black"/>
                </a:solidFill>
              </a:rPr>
              <a:t>basic_ostream</a:t>
            </a:r>
            <a:r>
              <a:rPr lang="zh-CN" altLang="en-US" sz="2000" dirty="0" smtClean="0">
                <a:solidFill>
                  <a:prstClr val="black"/>
                </a:solidFill>
              </a:rPr>
              <a:t>的</a:t>
            </a:r>
            <a:r>
              <a:rPr lang="zh-CN" altLang="en-US" sz="2000" dirty="0">
                <a:solidFill>
                  <a:prstClr val="black"/>
                </a:solidFill>
              </a:rPr>
              <a:t>继承关系</a:t>
            </a:r>
          </a:p>
          <a:p>
            <a:pPr marL="360000" indent="0">
              <a:buNone/>
            </a:pPr>
            <a:r>
              <a:rPr lang="en-US" altLang="zh-CN" sz="2000" dirty="0">
                <a:solidFill>
                  <a:srgbClr val="0000FF"/>
                </a:solidFill>
                <a:latin typeface="新宋体" panose="02010609030101010101" pitchFamily="49" charset="-122"/>
                <a:ea typeface="新宋体" panose="02010609030101010101" pitchFamily="49" charset="-122"/>
              </a:rPr>
              <a:t>template</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_Elem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_Traits</a:t>
            </a:r>
            <a:r>
              <a:rPr lang="en-US" altLang="zh-CN" sz="2000" dirty="0">
                <a:solidFill>
                  <a:srgbClr val="000000"/>
                </a:solidFill>
                <a:latin typeface="新宋体" panose="02010609030101010101" pitchFamily="49" charset="-122"/>
                <a:ea typeface="新宋体" panose="02010609030101010101" pitchFamily="49" charset="-122"/>
              </a:rPr>
              <a:t>&gt;</a:t>
            </a:r>
          </a:p>
          <a:p>
            <a:pPr marL="360000" indent="0">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basic_ostream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virtual</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basic_ios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2B91AF"/>
                </a:solidFill>
                <a:latin typeface="新宋体" panose="02010609030101010101" pitchFamily="49" charset="-122"/>
                <a:ea typeface="新宋体" panose="02010609030101010101" pitchFamily="49" charset="-122"/>
              </a:rPr>
              <a:t>_Elem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_Traits</a:t>
            </a:r>
            <a:r>
              <a:rPr lang="en-US" altLang="zh-CN" sz="2000" dirty="0">
                <a:solidFill>
                  <a:srgbClr val="000000"/>
                </a:solidFill>
                <a:latin typeface="新宋体" panose="02010609030101010101" pitchFamily="49" charset="-122"/>
                <a:ea typeface="新宋体" panose="02010609030101010101" pitchFamily="49" charset="-122"/>
              </a:rPr>
              <a:t>&gt;</a:t>
            </a:r>
          </a:p>
          <a:p>
            <a:r>
              <a:rPr lang="zh-CN" altLang="en-US" sz="2000" dirty="0" smtClean="0">
                <a:solidFill>
                  <a:prstClr val="black"/>
                </a:solidFill>
              </a:rPr>
              <a:t>父类</a:t>
            </a:r>
            <a:endParaRPr lang="en-US" altLang="zh-CN" sz="2000" dirty="0" smtClean="0">
              <a:solidFill>
                <a:prstClr val="black"/>
              </a:solidFill>
            </a:endParaRPr>
          </a:p>
          <a:p>
            <a:pPr lvl="1"/>
            <a:r>
              <a:rPr lang="zh-CN" altLang="en-US" sz="1900" dirty="0" smtClean="0">
                <a:solidFill>
                  <a:prstClr val="black"/>
                </a:solidFill>
              </a:rPr>
              <a:t>类</a:t>
            </a:r>
            <a:r>
              <a:rPr lang="en-US" altLang="zh-CN" sz="1900" dirty="0" err="1">
                <a:solidFill>
                  <a:srgbClr val="FF0000"/>
                </a:solidFill>
                <a:latin typeface="新宋体" panose="02010609030101010101" pitchFamily="49" charset="-122"/>
                <a:ea typeface="新宋体" panose="02010609030101010101" pitchFamily="49" charset="-122"/>
              </a:rPr>
              <a:t>ios</a:t>
            </a:r>
            <a:r>
              <a:rPr lang="zh-CN" altLang="en-US" sz="1900" dirty="0" smtClean="0">
                <a:solidFill>
                  <a:prstClr val="black"/>
                </a:solidFill>
              </a:rPr>
              <a:t>是</a:t>
            </a:r>
            <a:r>
              <a:rPr lang="en-US" altLang="zh-CN" sz="1900" dirty="0" err="1">
                <a:solidFill>
                  <a:srgbClr val="FF0000"/>
                </a:solidFill>
                <a:latin typeface="新宋体" panose="02010609030101010101" pitchFamily="49" charset="-122"/>
                <a:ea typeface="新宋体" panose="02010609030101010101" pitchFamily="49" charset="-122"/>
              </a:rPr>
              <a:t>istream</a:t>
            </a:r>
            <a:r>
              <a:rPr lang="zh-CN" altLang="en-US" sz="1900" dirty="0" smtClean="0">
                <a:solidFill>
                  <a:prstClr val="black"/>
                </a:solidFill>
              </a:rPr>
              <a:t>的父类。</a:t>
            </a:r>
            <a:endParaRPr lang="en-US" altLang="zh-CN" sz="2200" dirty="0" smtClean="0">
              <a:solidFill>
                <a:srgbClr val="000000"/>
              </a:solidFill>
              <a:latin typeface="新宋体" panose="02010609030101010101" pitchFamily="49" charset="-122"/>
              <a:ea typeface="新宋体" panose="02010609030101010101" pitchFamily="49" charset="-122"/>
            </a:endParaRPr>
          </a:p>
          <a:p>
            <a:pPr lvl="1"/>
            <a:r>
              <a:rPr lang="zh-CN" altLang="en-US" sz="1900" dirty="0">
                <a:solidFill>
                  <a:prstClr val="black"/>
                </a:solidFill>
              </a:rPr>
              <a:t>类</a:t>
            </a:r>
            <a:r>
              <a:rPr lang="en-US" altLang="zh-CN" sz="1900" dirty="0" err="1">
                <a:solidFill>
                  <a:srgbClr val="FF0000"/>
                </a:solidFill>
                <a:latin typeface="新宋体" panose="02010609030101010101" pitchFamily="49" charset="-122"/>
                <a:ea typeface="新宋体" panose="02010609030101010101" pitchFamily="49" charset="-122"/>
              </a:rPr>
              <a:t>ios</a:t>
            </a:r>
            <a:r>
              <a:rPr lang="zh-CN" altLang="en-US" sz="1900" dirty="0" smtClean="0">
                <a:solidFill>
                  <a:prstClr val="black"/>
                </a:solidFill>
              </a:rPr>
              <a:t>是</a:t>
            </a:r>
            <a:r>
              <a:rPr lang="en-US" altLang="zh-CN" sz="1900" dirty="0" err="1">
                <a:solidFill>
                  <a:srgbClr val="FF0000"/>
                </a:solidFill>
                <a:latin typeface="新宋体" panose="02010609030101010101" pitchFamily="49" charset="-122"/>
                <a:ea typeface="新宋体" panose="02010609030101010101" pitchFamily="49" charset="-122"/>
              </a:rPr>
              <a:t>ostream</a:t>
            </a:r>
            <a:r>
              <a:rPr lang="zh-CN" altLang="en-US" sz="1900" dirty="0" smtClean="0">
                <a:solidFill>
                  <a:prstClr val="black"/>
                </a:solidFill>
              </a:rPr>
              <a:t>的</a:t>
            </a:r>
            <a:r>
              <a:rPr lang="zh-CN" altLang="en-US" sz="1900" dirty="0">
                <a:solidFill>
                  <a:prstClr val="black"/>
                </a:solidFill>
              </a:rPr>
              <a:t>父类。</a:t>
            </a:r>
          </a:p>
        </p:txBody>
      </p:sp>
      <p:sp>
        <p:nvSpPr>
          <p:cNvPr id="4" name="日期占位符 3"/>
          <p:cNvSpPr>
            <a:spLocks noGrp="1"/>
          </p:cNvSpPr>
          <p:nvPr>
            <p:ph type="dt" sz="half" idx="10"/>
          </p:nvPr>
        </p:nvSpPr>
        <p:spPr/>
        <p:txBody>
          <a:bodyPr/>
          <a:lstStyle/>
          <a:p>
            <a:fld id="{FE5F219A-EC9F-4AD0-8836-930323F9B309}" type="datetime2">
              <a:rPr lang="zh-CN" altLang="en-US" smtClean="0"/>
              <a:t>2021年5月14日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13</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94607501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62089"/>
            <a:ext cx="8220075" cy="947736"/>
          </a:xfrm>
        </p:spPr>
        <p:txBody>
          <a:bodyPr/>
          <a:lstStyle/>
          <a:p>
            <a:r>
              <a:rPr lang="zh-CN" altLang="en-US" dirty="0"/>
              <a:t>雍俊海</a:t>
            </a:r>
            <a:r>
              <a:rPr lang="en-US" altLang="zh-CN" dirty="0"/>
              <a:t>. Java</a:t>
            </a:r>
            <a:r>
              <a:rPr lang="zh-CN" altLang="en-US" dirty="0"/>
              <a:t>程序设计教程（第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p>
        </p:txBody>
      </p:sp>
      <p:sp>
        <p:nvSpPr>
          <p:cNvPr id="4" name="日期占位符 3"/>
          <p:cNvSpPr>
            <a:spLocks noGrp="1"/>
          </p:cNvSpPr>
          <p:nvPr>
            <p:ph type="dt" sz="half" idx="10"/>
          </p:nvPr>
        </p:nvSpPr>
        <p:spPr/>
        <p:txBody>
          <a:bodyPr/>
          <a:lstStyle/>
          <a:p>
            <a:fld id="{158F345B-3028-42DA-8509-7EC9B03DDE6A}"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AutoShape 5"/>
          <p:cNvSpPr>
            <a:spLocks noChangeArrowheads="1"/>
          </p:cNvSpPr>
          <p:nvPr/>
        </p:nvSpPr>
        <p:spPr bwMode="auto">
          <a:xfrm>
            <a:off x="768350" y="3321050"/>
            <a:ext cx="4032250" cy="430213"/>
          </a:xfrm>
          <a:prstGeom prst="wedgeRectCallout">
            <a:avLst>
              <a:gd name="adj1" fmla="val 66380"/>
              <a:gd name="adj2" fmla="val 8301"/>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普通高等教育精品教材</a:t>
            </a:r>
          </a:p>
        </p:txBody>
      </p:sp>
      <p:sp>
        <p:nvSpPr>
          <p:cNvPr id="9" name="AutoShape 6"/>
          <p:cNvSpPr>
            <a:spLocks noChangeArrowheads="1"/>
          </p:cNvSpPr>
          <p:nvPr/>
        </p:nvSpPr>
        <p:spPr bwMode="auto">
          <a:xfrm>
            <a:off x="768350" y="4398963"/>
            <a:ext cx="4032250" cy="792162"/>
          </a:xfrm>
          <a:prstGeom prst="wedgeRectCallout">
            <a:avLst>
              <a:gd name="adj1" fmla="val 66931"/>
              <a:gd name="adj2" fmla="val 676"/>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普通高等教育“十二五”国家级规划教材</a:t>
            </a:r>
          </a:p>
        </p:txBody>
      </p:sp>
      <p:sp>
        <p:nvSpPr>
          <p:cNvPr id="10" name="AutoShape 7"/>
          <p:cNvSpPr>
            <a:spLocks noChangeArrowheads="1"/>
          </p:cNvSpPr>
          <p:nvPr/>
        </p:nvSpPr>
        <p:spPr bwMode="auto">
          <a:xfrm>
            <a:off x="768350" y="3859213"/>
            <a:ext cx="4032250" cy="431800"/>
          </a:xfrm>
          <a:prstGeom prst="wedgeRectCallout">
            <a:avLst>
              <a:gd name="adj1" fmla="val 66495"/>
              <a:gd name="adj2" fmla="val 13727"/>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北京高等教育精品教材</a:t>
            </a:r>
          </a:p>
        </p:txBody>
      </p:sp>
      <p:sp>
        <p:nvSpPr>
          <p:cNvPr id="11" name="AutoShape 8"/>
          <p:cNvSpPr>
            <a:spLocks noChangeArrowheads="1"/>
          </p:cNvSpPr>
          <p:nvPr/>
        </p:nvSpPr>
        <p:spPr bwMode="auto">
          <a:xfrm>
            <a:off x="768350" y="2420938"/>
            <a:ext cx="4032250" cy="792162"/>
          </a:xfrm>
          <a:prstGeom prst="wedgeRectCallout">
            <a:avLst>
              <a:gd name="adj1" fmla="val 65708"/>
              <a:gd name="adj2" fmla="val -10120"/>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ea typeface="楷体_GB2312" pitchFamily="49" charset="-122"/>
              </a:rPr>
              <a:t>首届中国大学出版社图书奖一等奖</a:t>
            </a:r>
          </a:p>
        </p:txBody>
      </p:sp>
      <p:sp>
        <p:nvSpPr>
          <p:cNvPr id="12" name="AutoShape 9"/>
          <p:cNvSpPr>
            <a:spLocks noChangeArrowheads="1"/>
          </p:cNvSpPr>
          <p:nvPr/>
        </p:nvSpPr>
        <p:spPr bwMode="auto">
          <a:xfrm>
            <a:off x="768350" y="5300663"/>
            <a:ext cx="4032250" cy="792162"/>
          </a:xfrm>
          <a:prstGeom prst="wedgeRectCallout">
            <a:avLst>
              <a:gd name="adj1" fmla="val 66931"/>
              <a:gd name="adj2" fmla="val 704"/>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普通高等教育“十一五”国家级规划教材</a:t>
            </a:r>
          </a:p>
        </p:txBody>
      </p:sp>
      <p:pic>
        <p:nvPicPr>
          <p:cNvPr id="13" name="Picture 10" descr="Java程序设计教程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325" y="2349500"/>
            <a:ext cx="2767013" cy="37782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6"/>
          <p:cNvSpPr txBox="1">
            <a:spLocks noChangeArrowheads="1"/>
          </p:cNvSpPr>
          <p:nvPr/>
        </p:nvSpPr>
        <p:spPr bwMode="auto">
          <a:xfrm>
            <a:off x="7116762"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5" name="页脚占位符 1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186820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552575"/>
            <a:ext cx="4376736" cy="4803776"/>
          </a:xfrm>
        </p:spPr>
        <p:txBody>
          <a:bodyPr/>
          <a:lstStyle/>
          <a:p>
            <a:pPr>
              <a:lnSpc>
                <a:spcPct val="120000"/>
              </a:lnSpc>
            </a:pPr>
            <a:r>
              <a:rPr lang="zh-CN" altLang="en-US" dirty="0"/>
              <a:t>雍俊海</a:t>
            </a:r>
            <a:r>
              <a:rPr lang="en-US" altLang="zh-CN" dirty="0" smtClean="0"/>
              <a:t>.  《Java</a:t>
            </a:r>
            <a:r>
              <a:rPr lang="zh-CN" altLang="en-US" dirty="0"/>
              <a:t>程序设计习题集（含参考答案）</a:t>
            </a:r>
            <a:r>
              <a:rPr lang="en-US" altLang="zh-CN" dirty="0" smtClean="0"/>
              <a:t>》.</a:t>
            </a:r>
            <a:r>
              <a:rPr lang="zh-CN" altLang="en-US" dirty="0" smtClean="0"/>
              <a:t>清华大学出版社</a:t>
            </a:r>
            <a:r>
              <a:rPr lang="en-US" altLang="zh-CN" dirty="0" smtClean="0"/>
              <a:t>, </a:t>
            </a:r>
            <a:r>
              <a:rPr lang="en-US" altLang="zh-CN" dirty="0"/>
              <a:t>2006.</a:t>
            </a:r>
          </a:p>
        </p:txBody>
      </p:sp>
      <p:sp>
        <p:nvSpPr>
          <p:cNvPr id="4" name="日期占位符 3"/>
          <p:cNvSpPr>
            <a:spLocks noGrp="1"/>
          </p:cNvSpPr>
          <p:nvPr>
            <p:ph type="dt" sz="half" idx="10"/>
          </p:nvPr>
        </p:nvSpPr>
        <p:spPr/>
        <p:txBody>
          <a:bodyPr/>
          <a:lstStyle/>
          <a:p>
            <a:fld id="{E9E4FEE9-B50D-4D69-9CC8-1D757CD22D1B}"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Picture 5" descr="C1_习题集封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828800"/>
            <a:ext cx="3175000" cy="4432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386831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0" y="3175"/>
            <a:ext cx="9143999" cy="6854825"/>
          </a:xfrm>
          <a:prstGeom prst="rect">
            <a:avLst/>
          </a:prstGeom>
        </p:spPr>
      </p:pic>
      <p:sp>
        <p:nvSpPr>
          <p:cNvPr id="2" name="标题 1"/>
          <p:cNvSpPr>
            <a:spLocks noGrp="1"/>
          </p:cNvSpPr>
          <p:nvPr>
            <p:ph type="title"/>
          </p:nvPr>
        </p:nvSpPr>
        <p:spPr>
          <a:xfrm>
            <a:off x="4438649" y="4860926"/>
            <a:ext cx="2390775"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528639" y="1890714"/>
            <a:ext cx="2309812" cy="566736"/>
          </a:xfrm>
        </p:spPr>
        <p:txBody>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0A47B256-D6D7-46C0-9BA7-27262FCA53F0}"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132</a:t>
            </a:fld>
            <a:endParaRPr lang="zh-CN" altLang="en-US"/>
          </a:p>
        </p:txBody>
      </p:sp>
      <p:sp>
        <p:nvSpPr>
          <p:cNvPr id="7" name="内容占位符 2"/>
          <p:cNvSpPr txBox="1">
            <a:spLocks/>
          </p:cNvSpPr>
          <p:nvPr/>
        </p:nvSpPr>
        <p:spPr>
          <a:xfrm>
            <a:off x="904874" y="5529261"/>
            <a:ext cx="2352676" cy="438150"/>
          </a:xfrm>
          <a:prstGeom prst="rect">
            <a:avLst/>
          </a:prstGeom>
        </p:spPr>
        <p:txBody>
          <a:bodyPr vert="horz" lIns="91440" tIns="45720" rIns="91440" bIns="45720" rtlCol="0">
            <a:normAutofit fontScale="70000" lnSpcReduction="20000"/>
          </a:bodyPr>
          <a:lstStyle>
            <a:lvl1pPr marL="0" indent="-360000" algn="l" defTabSz="914400" rtl="0" eaLnBrk="1" latinLnBrk="0" hangingPunct="1">
              <a:lnSpc>
                <a:spcPct val="100000"/>
              </a:lnSpc>
              <a:spcBef>
                <a:spcPts val="300"/>
              </a:spcBef>
              <a:buFont typeface="Arial" panose="020B0604020202020204" pitchFamily="34" charset="0"/>
              <a:buChar char="•"/>
              <a:defRPr sz="3200" b="1" i="0" kern="1200" baseline="0">
                <a:solidFill>
                  <a:srgbClr val="0000FF"/>
                </a:solidFill>
                <a:latin typeface="Times New Roman" panose="02020603050405020304" pitchFamily="18" charset="0"/>
                <a:ea typeface="宋体" panose="02010600030101010101" pitchFamily="2" charset="-122"/>
                <a:cs typeface="+mn-cs"/>
              </a:defRPr>
            </a:lvl1pPr>
            <a:lvl2pPr marL="720000" indent="-360000" algn="l" defTabSz="914400" rtl="0" eaLnBrk="1" latinLnBrk="0" hangingPunct="1">
              <a:lnSpc>
                <a:spcPct val="100000"/>
              </a:lnSpc>
              <a:spcBef>
                <a:spcPts val="300"/>
              </a:spcBef>
              <a:buFont typeface="Wingdings" panose="05000000000000000000" pitchFamily="2" charset="2"/>
              <a:buChar char="Ø"/>
              <a:defRPr sz="2800" b="1" i="0" kern="1200" baseline="0">
                <a:solidFill>
                  <a:schemeClr val="tx1"/>
                </a:solidFill>
                <a:latin typeface="Times New Roman" panose="02020603050405020304" pitchFamily="18" charset="0"/>
                <a:ea typeface="宋体" panose="02010600030101010101" pitchFamily="2" charset="-122"/>
                <a:cs typeface="+mn-cs"/>
              </a:defRPr>
            </a:lvl2pPr>
            <a:lvl3pPr marL="1080000" indent="-3429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64"/>
                </a:solidFill>
                <a:latin typeface="Times New Roman" panose="02020603050405020304" pitchFamily="18" charset="0"/>
                <a:ea typeface="宋体" panose="02010600030101010101" pitchFamily="2" charset="-122"/>
                <a:cs typeface="+mn-cs"/>
              </a:defRPr>
            </a:lvl3pPr>
            <a:lvl4pPr marL="144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960032"/>
                </a:solidFill>
                <a:latin typeface="Times New Roman" panose="02020603050405020304" pitchFamily="18" charset="0"/>
                <a:ea typeface="宋体" panose="02010600030101010101" pitchFamily="2" charset="-122"/>
                <a:cs typeface="+mn-cs"/>
              </a:defRPr>
            </a:lvl4pPr>
            <a:lvl5pPr marL="180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00"/>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Font typeface="Arial" panose="020B0604020202020204" pitchFamily="34" charset="0"/>
              <a:buNone/>
            </a:pPr>
            <a:r>
              <a:rPr lang="zh-CN" altLang="en-US" dirty="0" smtClean="0"/>
              <a:t>请帮忙广为宣传</a:t>
            </a:r>
            <a:endParaRPr lang="zh-CN" altLang="en-US"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06386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a:t>
            </a:r>
            <a:r>
              <a:rPr lang="en-US" altLang="zh-CN" dirty="0" err="1"/>
              <a:t>basic_ios</a:t>
            </a:r>
            <a:r>
              <a:rPr lang="zh-CN" altLang="en-US" dirty="0" smtClean="0"/>
              <a:t>的</a:t>
            </a:r>
            <a:r>
              <a:rPr lang="zh-CN" altLang="en-US" dirty="0"/>
              <a:t>继承关系</a:t>
            </a:r>
          </a:p>
        </p:txBody>
      </p:sp>
      <p:sp>
        <p:nvSpPr>
          <p:cNvPr id="3" name="内容占位符 2"/>
          <p:cNvSpPr>
            <a:spLocks noGrp="1"/>
          </p:cNvSpPr>
          <p:nvPr>
            <p:ph idx="1"/>
          </p:nvPr>
        </p:nvSpPr>
        <p:spPr/>
        <p:txBody>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template</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_Elem</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_Traits</a:t>
            </a:r>
            <a:r>
              <a:rPr lang="en-US" altLang="zh-CN" dirty="0">
                <a:solidFill>
                  <a:srgbClr val="000000"/>
                </a:solidFill>
                <a:latin typeface="新宋体" panose="02010609030101010101" pitchFamily="49" charset="-122"/>
                <a:ea typeface="新宋体" panose="02010609030101010101" pitchFamily="49" charset="-122"/>
              </a:rPr>
              <a:t>&gt;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basic_ios</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ios_base</a:t>
            </a:r>
            <a:endParaRPr lang="zh-CN" altLang="en-US" dirty="0"/>
          </a:p>
        </p:txBody>
      </p:sp>
      <p:sp>
        <p:nvSpPr>
          <p:cNvPr id="4" name="日期占位符 3"/>
          <p:cNvSpPr>
            <a:spLocks noGrp="1"/>
          </p:cNvSpPr>
          <p:nvPr>
            <p:ph type="dt" sz="half" idx="10"/>
          </p:nvPr>
        </p:nvSpPr>
        <p:spPr/>
        <p:txBody>
          <a:bodyPr/>
          <a:lstStyle/>
          <a:p>
            <a:fld id="{FE5F219A-EC9F-4AD0-8836-930323F9B309}" type="datetime2">
              <a:rPr lang="zh-CN" altLang="en-US" smtClean="0"/>
              <a:t>2021年5月14日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14</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05548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文件流</a:t>
            </a:r>
            <a:r>
              <a:rPr lang="zh-CN" altLang="en-US" dirty="0"/>
              <a:t>类</a:t>
            </a:r>
          </a:p>
        </p:txBody>
      </p:sp>
      <p:sp>
        <p:nvSpPr>
          <p:cNvPr id="3" name="内容占位符 2"/>
          <p:cNvSpPr>
            <a:spLocks noGrp="1"/>
          </p:cNvSpPr>
          <p:nvPr>
            <p:ph idx="1"/>
          </p:nvPr>
        </p:nvSpPr>
        <p:spPr/>
        <p:txBody>
          <a:bodyPr>
            <a:normAutofit fontScale="92500" lnSpcReduction="20000"/>
          </a:bodyPr>
          <a:lstStyle/>
          <a:p>
            <a:r>
              <a:rPr lang="zh-CN" altLang="en-US" sz="2000" dirty="0">
                <a:solidFill>
                  <a:prstClr val="black"/>
                </a:solidFill>
              </a:rPr>
              <a:t>头文件</a:t>
            </a:r>
            <a:r>
              <a:rPr lang="en-US" altLang="zh-CN" sz="2000" dirty="0">
                <a:solidFill>
                  <a:prstClr val="black"/>
                </a:solidFill>
              </a:rPr>
              <a:t>: </a:t>
            </a: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r>
              <a:rPr lang="en-US" altLang="zh-CN" sz="2000" dirty="0" smtClean="0">
                <a:solidFill>
                  <a:prstClr val="black"/>
                </a:solidFill>
              </a:rPr>
              <a:t> </a:t>
            </a:r>
            <a:endParaRPr lang="zh-CN" altLang="en-US" sz="2000" dirty="0">
              <a:solidFill>
                <a:prstClr val="black"/>
              </a:solidFill>
            </a:endParaRPr>
          </a:p>
          <a:p>
            <a:pPr marL="360000" indent="0">
              <a:buNone/>
            </a:pPr>
            <a:r>
              <a:rPr lang="en-US" altLang="zh-CN" sz="2000" dirty="0" err="1">
                <a:solidFill>
                  <a:srgbClr val="0000FF"/>
                </a:solidFill>
                <a:latin typeface="新宋体" panose="02010609030101010101" pitchFamily="49" charset="-122"/>
                <a:ea typeface="新宋体" panose="02010609030101010101" pitchFamily="49" charset="-122"/>
              </a:rPr>
              <a:t>typedef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basic_ifstream</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char_traits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&gt; &gt; </a:t>
            </a:r>
            <a:r>
              <a:rPr lang="en-US" altLang="zh-CN" sz="2000" dirty="0" err="1">
                <a:solidFill>
                  <a:srgbClr val="FF0000"/>
                </a:solidFill>
                <a:latin typeface="新宋体" panose="02010609030101010101" pitchFamily="49" charset="-122"/>
                <a:ea typeface="新宋体" panose="02010609030101010101" pitchFamily="49" charset="-122"/>
              </a:rPr>
              <a:t>ifstream</a:t>
            </a:r>
            <a:r>
              <a:rPr lang="en-US" altLang="zh-CN" sz="2000" dirty="0">
                <a:solidFill>
                  <a:srgbClr val="000000"/>
                </a:solidFill>
                <a:latin typeface="新宋体" panose="02010609030101010101" pitchFamily="49" charset="-122"/>
                <a:ea typeface="新宋体" panose="02010609030101010101" pitchFamily="49" charset="-122"/>
              </a:rPr>
              <a:t>;</a:t>
            </a:r>
          </a:p>
          <a:p>
            <a:pPr marL="360000" indent="0">
              <a:buNone/>
            </a:pPr>
            <a:r>
              <a:rPr lang="en-US" altLang="zh-CN" sz="2000" dirty="0" err="1">
                <a:solidFill>
                  <a:srgbClr val="0000FF"/>
                </a:solidFill>
                <a:latin typeface="新宋体" panose="02010609030101010101" pitchFamily="49" charset="-122"/>
                <a:ea typeface="新宋体" panose="02010609030101010101" pitchFamily="49" charset="-122"/>
              </a:rPr>
              <a:t>typedef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basic_ofstream</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char_traits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&gt; &gt; </a:t>
            </a:r>
            <a:r>
              <a:rPr lang="en-US" altLang="zh-CN" sz="2000" dirty="0" err="1">
                <a:solidFill>
                  <a:srgbClr val="FF0000"/>
                </a:solidFill>
                <a:latin typeface="新宋体" panose="02010609030101010101" pitchFamily="49" charset="-122"/>
                <a:ea typeface="新宋体" panose="02010609030101010101" pitchFamily="49" charset="-122"/>
              </a:rPr>
              <a:t>ofstream</a:t>
            </a:r>
            <a:r>
              <a:rPr lang="en-US" altLang="zh-CN" sz="2000" dirty="0">
                <a:solidFill>
                  <a:srgbClr val="000000"/>
                </a:solidFill>
                <a:latin typeface="新宋体" panose="02010609030101010101" pitchFamily="49" charset="-122"/>
                <a:ea typeface="新宋体" panose="02010609030101010101" pitchFamily="49" charset="-122"/>
              </a:rPr>
              <a:t>;</a:t>
            </a:r>
          </a:p>
          <a:p>
            <a:pPr marL="360000" indent="0">
              <a:buNone/>
            </a:pPr>
            <a:r>
              <a:rPr lang="en-US" altLang="zh-CN" sz="2000" dirty="0" err="1">
                <a:solidFill>
                  <a:srgbClr val="0000FF"/>
                </a:solidFill>
                <a:latin typeface="新宋体" panose="02010609030101010101" pitchFamily="49" charset="-122"/>
                <a:ea typeface="新宋体" panose="02010609030101010101" pitchFamily="49" charset="-122"/>
              </a:rPr>
              <a:t>typedef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basic_fstream</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char_traits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&gt; &gt; </a:t>
            </a:r>
            <a:r>
              <a:rPr lang="en-US" altLang="zh-CN" sz="2000" dirty="0" err="1">
                <a:solidFill>
                  <a:srgbClr val="FF0000"/>
                </a:solidFill>
                <a:latin typeface="新宋体" panose="02010609030101010101" pitchFamily="49" charset="-122"/>
                <a:ea typeface="新宋体" panose="02010609030101010101" pitchFamily="49" charset="-122"/>
              </a:rPr>
              <a:t>fstream</a:t>
            </a:r>
            <a:r>
              <a:rPr lang="en-US" altLang="zh-CN" sz="2000" dirty="0">
                <a:solidFill>
                  <a:srgbClr val="000000"/>
                </a:solidFill>
                <a:latin typeface="新宋体" panose="02010609030101010101" pitchFamily="49" charset="-122"/>
                <a:ea typeface="新宋体" panose="02010609030101010101" pitchFamily="49" charset="-122"/>
              </a:rPr>
              <a:t>;</a:t>
            </a:r>
          </a:p>
          <a:p>
            <a:r>
              <a:rPr lang="zh-CN" altLang="en-US" sz="2000" dirty="0" smtClean="0">
                <a:solidFill>
                  <a:prstClr val="black"/>
                </a:solidFill>
              </a:rPr>
              <a:t>模板</a:t>
            </a:r>
            <a:r>
              <a:rPr lang="en-US" altLang="zh-CN" sz="2000" dirty="0" err="1">
                <a:solidFill>
                  <a:prstClr val="black"/>
                </a:solidFill>
              </a:rPr>
              <a:t>basic_ifstream</a:t>
            </a:r>
            <a:r>
              <a:rPr lang="zh-CN" altLang="en-US" sz="2000" dirty="0" smtClean="0">
                <a:solidFill>
                  <a:prstClr val="black"/>
                </a:solidFill>
              </a:rPr>
              <a:t>的继承关系</a:t>
            </a:r>
            <a:endParaRPr lang="zh-CN" altLang="en-US" sz="2000" dirty="0">
              <a:solidFill>
                <a:prstClr val="black"/>
              </a:solidFill>
            </a:endParaRPr>
          </a:p>
          <a:p>
            <a:pPr marL="360000" indent="0">
              <a:buNone/>
            </a:pPr>
            <a:r>
              <a:rPr lang="en-US" altLang="zh-CN" sz="2000" dirty="0">
                <a:solidFill>
                  <a:srgbClr val="0000FF"/>
                </a:solidFill>
                <a:latin typeface="新宋体" panose="02010609030101010101" pitchFamily="49" charset="-122"/>
                <a:ea typeface="新宋体" panose="02010609030101010101" pitchFamily="49" charset="-122"/>
              </a:rPr>
              <a:t>template</a:t>
            </a:r>
            <a:r>
              <a:rPr lang="en-US" altLang="zh-CN" sz="2000" dirty="0">
                <a:solidFill>
                  <a:srgbClr val="000000"/>
                </a:solidFill>
                <a:latin typeface="新宋体" panose="02010609030101010101" pitchFamily="49" charset="-122"/>
                <a:ea typeface="新宋体" panose="02010609030101010101" pitchFamily="49" charset="-122"/>
              </a:rPr>
              <a:t> &lt;</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Elem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Tr</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err="1">
                <a:solidFill>
                  <a:srgbClr val="000000"/>
                </a:solidFill>
                <a:latin typeface="新宋体" panose="02010609030101010101" pitchFamily="49" charset="-122"/>
                <a:ea typeface="新宋体" panose="02010609030101010101" pitchFamily="49" charset="-122"/>
              </a:rPr>
              <a:t>char_traits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2B91AF"/>
                </a:solidFill>
                <a:latin typeface="新宋体" panose="02010609030101010101" pitchFamily="49" charset="-122"/>
                <a:ea typeface="新宋体" panose="02010609030101010101" pitchFamily="49" charset="-122"/>
              </a:rPr>
              <a:t>Elem</a:t>
            </a:r>
            <a:r>
              <a:rPr lang="en-US" altLang="zh-CN" sz="2000" dirty="0">
                <a:solidFill>
                  <a:srgbClr val="000000"/>
                </a:solidFill>
                <a:latin typeface="新宋体" panose="02010609030101010101" pitchFamily="49" charset="-122"/>
                <a:ea typeface="新宋体" panose="02010609030101010101" pitchFamily="49" charset="-122"/>
              </a:rPr>
              <a:t>&gt; &gt;</a:t>
            </a:r>
          </a:p>
          <a:p>
            <a:pPr marL="360000" indent="0">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basic_ifstream</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basic_istream</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2B91AF"/>
                </a:solidFill>
                <a:latin typeface="新宋体" panose="02010609030101010101" pitchFamily="49" charset="-122"/>
                <a:ea typeface="新宋体" panose="02010609030101010101" pitchFamily="49" charset="-122"/>
              </a:rPr>
              <a:t>Elem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Tr</a:t>
            </a:r>
            <a:r>
              <a:rPr lang="en-US" altLang="zh-CN" sz="2000" dirty="0">
                <a:solidFill>
                  <a:srgbClr val="000000"/>
                </a:solidFill>
                <a:latin typeface="新宋体" panose="02010609030101010101" pitchFamily="49" charset="-122"/>
                <a:ea typeface="新宋体" panose="02010609030101010101" pitchFamily="49" charset="-122"/>
              </a:rPr>
              <a:t>&gt;</a:t>
            </a:r>
          </a:p>
          <a:p>
            <a:r>
              <a:rPr lang="zh-CN" altLang="en-US" sz="2000" dirty="0" smtClean="0">
                <a:solidFill>
                  <a:prstClr val="black"/>
                </a:solidFill>
              </a:rPr>
              <a:t>模板</a:t>
            </a:r>
            <a:r>
              <a:rPr lang="en-US" altLang="zh-CN" sz="2000" dirty="0" err="1">
                <a:solidFill>
                  <a:prstClr val="black"/>
                </a:solidFill>
              </a:rPr>
              <a:t>basic_ofstream</a:t>
            </a:r>
            <a:r>
              <a:rPr lang="zh-CN" altLang="en-US" sz="2000" dirty="0" smtClean="0">
                <a:solidFill>
                  <a:prstClr val="black"/>
                </a:solidFill>
              </a:rPr>
              <a:t>的</a:t>
            </a:r>
            <a:r>
              <a:rPr lang="zh-CN" altLang="en-US" sz="2000" dirty="0">
                <a:solidFill>
                  <a:prstClr val="black"/>
                </a:solidFill>
              </a:rPr>
              <a:t>继承关系</a:t>
            </a:r>
          </a:p>
          <a:p>
            <a:pPr marL="360000" indent="0">
              <a:buNone/>
            </a:pPr>
            <a:r>
              <a:rPr lang="en-US" altLang="zh-CN" sz="2000" dirty="0">
                <a:solidFill>
                  <a:srgbClr val="0000FF"/>
                </a:solidFill>
                <a:latin typeface="新宋体" panose="02010609030101010101" pitchFamily="49" charset="-122"/>
                <a:ea typeface="新宋体" panose="02010609030101010101" pitchFamily="49" charset="-122"/>
              </a:rPr>
              <a:t>template</a:t>
            </a:r>
            <a:r>
              <a:rPr lang="en-US" altLang="zh-CN" sz="2000" dirty="0">
                <a:solidFill>
                  <a:srgbClr val="000000"/>
                </a:solidFill>
                <a:latin typeface="新宋体" panose="02010609030101010101" pitchFamily="49" charset="-122"/>
                <a:ea typeface="新宋体" panose="02010609030101010101" pitchFamily="49" charset="-122"/>
              </a:rPr>
              <a:t> &lt;</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Elem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Tr</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err="1">
                <a:solidFill>
                  <a:srgbClr val="000000"/>
                </a:solidFill>
                <a:latin typeface="新宋体" panose="02010609030101010101" pitchFamily="49" charset="-122"/>
                <a:ea typeface="新宋体" panose="02010609030101010101" pitchFamily="49" charset="-122"/>
              </a:rPr>
              <a:t>char_traits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2B91AF"/>
                </a:solidFill>
                <a:latin typeface="新宋体" panose="02010609030101010101" pitchFamily="49" charset="-122"/>
                <a:ea typeface="新宋体" panose="02010609030101010101" pitchFamily="49" charset="-122"/>
              </a:rPr>
              <a:t>Elem</a:t>
            </a:r>
            <a:r>
              <a:rPr lang="en-US" altLang="zh-CN" sz="2000" dirty="0">
                <a:solidFill>
                  <a:srgbClr val="000000"/>
                </a:solidFill>
                <a:latin typeface="新宋体" panose="02010609030101010101" pitchFamily="49" charset="-122"/>
                <a:ea typeface="新宋体" panose="02010609030101010101" pitchFamily="49" charset="-122"/>
              </a:rPr>
              <a:t>&gt; &gt;</a:t>
            </a:r>
          </a:p>
          <a:p>
            <a:pPr marL="360000" indent="0">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basic_ofstream</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basic_ostream</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2B91AF"/>
                </a:solidFill>
                <a:latin typeface="新宋体" panose="02010609030101010101" pitchFamily="49" charset="-122"/>
                <a:ea typeface="新宋体" panose="02010609030101010101" pitchFamily="49" charset="-122"/>
              </a:rPr>
              <a:t>Elem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Tr</a:t>
            </a:r>
            <a:r>
              <a:rPr lang="en-US" altLang="zh-CN" sz="2000" dirty="0">
                <a:solidFill>
                  <a:srgbClr val="000000"/>
                </a:solidFill>
                <a:latin typeface="新宋体" panose="02010609030101010101" pitchFamily="49" charset="-122"/>
                <a:ea typeface="新宋体" panose="02010609030101010101" pitchFamily="49" charset="-122"/>
              </a:rPr>
              <a:t>&gt;</a:t>
            </a:r>
          </a:p>
          <a:p>
            <a:r>
              <a:rPr lang="zh-CN" altLang="en-US" sz="2000" dirty="0" smtClean="0">
                <a:solidFill>
                  <a:prstClr val="black"/>
                </a:solidFill>
              </a:rPr>
              <a:t>模板</a:t>
            </a:r>
            <a:r>
              <a:rPr lang="en-US" altLang="zh-CN" sz="2000" dirty="0" err="1">
                <a:solidFill>
                  <a:prstClr val="black"/>
                </a:solidFill>
              </a:rPr>
              <a:t>basic_fstream</a:t>
            </a:r>
            <a:r>
              <a:rPr lang="zh-CN" altLang="en-US" sz="2000" dirty="0" smtClean="0">
                <a:solidFill>
                  <a:prstClr val="black"/>
                </a:solidFill>
              </a:rPr>
              <a:t>的</a:t>
            </a:r>
            <a:r>
              <a:rPr lang="zh-CN" altLang="en-US" sz="2000" dirty="0">
                <a:solidFill>
                  <a:prstClr val="black"/>
                </a:solidFill>
              </a:rPr>
              <a:t>继承关系</a:t>
            </a:r>
          </a:p>
          <a:p>
            <a:pPr marL="360000" indent="0">
              <a:buNone/>
            </a:pPr>
            <a:r>
              <a:rPr lang="en-US" altLang="zh-CN" sz="2000" dirty="0">
                <a:solidFill>
                  <a:srgbClr val="0000FF"/>
                </a:solidFill>
                <a:latin typeface="新宋体" panose="02010609030101010101" pitchFamily="49" charset="-122"/>
                <a:ea typeface="新宋体" panose="02010609030101010101" pitchFamily="49" charset="-122"/>
              </a:rPr>
              <a:t>template</a:t>
            </a:r>
            <a:r>
              <a:rPr lang="en-US" altLang="zh-CN" sz="2000" dirty="0">
                <a:solidFill>
                  <a:srgbClr val="000000"/>
                </a:solidFill>
                <a:latin typeface="新宋体" panose="02010609030101010101" pitchFamily="49" charset="-122"/>
                <a:ea typeface="新宋体" panose="02010609030101010101" pitchFamily="49" charset="-122"/>
              </a:rPr>
              <a:t> &lt;</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Elem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Tr</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err="1">
                <a:solidFill>
                  <a:srgbClr val="000000"/>
                </a:solidFill>
                <a:latin typeface="新宋体" panose="02010609030101010101" pitchFamily="49" charset="-122"/>
                <a:ea typeface="新宋体" panose="02010609030101010101" pitchFamily="49" charset="-122"/>
              </a:rPr>
              <a:t>char_traits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2B91AF"/>
                </a:solidFill>
                <a:latin typeface="新宋体" panose="02010609030101010101" pitchFamily="49" charset="-122"/>
                <a:ea typeface="新宋体" panose="02010609030101010101" pitchFamily="49" charset="-122"/>
              </a:rPr>
              <a:t>Elem</a:t>
            </a:r>
            <a:r>
              <a:rPr lang="en-US" altLang="zh-CN" sz="2000" dirty="0">
                <a:solidFill>
                  <a:srgbClr val="000000"/>
                </a:solidFill>
                <a:latin typeface="新宋体" panose="02010609030101010101" pitchFamily="49" charset="-122"/>
                <a:ea typeface="新宋体" panose="02010609030101010101" pitchFamily="49" charset="-122"/>
              </a:rPr>
              <a:t>&gt; &gt;</a:t>
            </a:r>
          </a:p>
          <a:p>
            <a:pPr marL="360000" indent="0">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basic_fstream</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basic_iostream</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2B91AF"/>
                </a:solidFill>
                <a:latin typeface="新宋体" panose="02010609030101010101" pitchFamily="49" charset="-122"/>
                <a:ea typeface="新宋体" panose="02010609030101010101" pitchFamily="49" charset="-122"/>
              </a:rPr>
              <a:t>Elem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Tr</a:t>
            </a:r>
            <a:r>
              <a:rPr lang="en-US" altLang="zh-CN" sz="2000" dirty="0">
                <a:solidFill>
                  <a:srgbClr val="000000"/>
                </a:solidFill>
                <a:latin typeface="新宋体" panose="02010609030101010101" pitchFamily="49" charset="-122"/>
                <a:ea typeface="新宋体" panose="02010609030101010101" pitchFamily="49" charset="-122"/>
              </a:rPr>
              <a:t>&gt;</a:t>
            </a:r>
          </a:p>
        </p:txBody>
      </p:sp>
      <p:sp>
        <p:nvSpPr>
          <p:cNvPr id="4" name="日期占位符 3"/>
          <p:cNvSpPr>
            <a:spLocks noGrp="1"/>
          </p:cNvSpPr>
          <p:nvPr>
            <p:ph type="dt" sz="half" idx="10"/>
          </p:nvPr>
        </p:nvSpPr>
        <p:spPr/>
        <p:txBody>
          <a:bodyPr/>
          <a:lstStyle/>
          <a:p>
            <a:fld id="{FE5F219A-EC9F-4AD0-8836-930323F9B309}" type="datetime2">
              <a:rPr lang="zh-CN" altLang="en-US" smtClean="0"/>
              <a:t>2021年5月14日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15</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33684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a:t>
            </a:r>
            <a:r>
              <a:rPr lang="en-US" altLang="zh-CN" dirty="0" err="1" smtClean="0"/>
              <a:t>basic_iostream</a:t>
            </a:r>
            <a:r>
              <a:rPr lang="zh-CN" altLang="en-US" dirty="0" smtClean="0"/>
              <a:t>的继承关系</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a:solidFill>
                  <a:srgbClr val="0000FF"/>
                </a:solidFill>
                <a:latin typeface="新宋体" panose="02010609030101010101" pitchFamily="49" charset="-122"/>
                <a:ea typeface="新宋体" panose="02010609030101010101" pitchFamily="49" charset="-122"/>
              </a:rPr>
              <a:t>template</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_Elem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_Traits</a:t>
            </a:r>
            <a:r>
              <a:rPr lang="en-US" altLang="zh-CN" sz="2000" dirty="0">
                <a:solidFill>
                  <a:srgbClr val="000000"/>
                </a:solidFill>
                <a:latin typeface="新宋体" panose="02010609030101010101" pitchFamily="49" charset="-122"/>
                <a:ea typeface="新宋体" panose="02010609030101010101" pitchFamily="49" charset="-122"/>
              </a:rPr>
              <a:t>&gt;</a:t>
            </a:r>
          </a:p>
          <a:p>
            <a:pPr marL="0" indent="0">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basic_iostream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basic_istream</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2B91AF"/>
                </a:solidFill>
                <a:latin typeface="新宋体" panose="02010609030101010101" pitchFamily="49" charset="-122"/>
                <a:ea typeface="新宋体" panose="02010609030101010101" pitchFamily="49" charset="-122"/>
              </a:rPr>
              <a:t>_Elem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_Traits</a:t>
            </a:r>
            <a:r>
              <a:rPr lang="en-US" altLang="zh-CN" sz="2000" dirty="0">
                <a:solidFill>
                  <a:srgbClr val="000000"/>
                </a:solidFill>
                <a:latin typeface="新宋体" panose="02010609030101010101" pitchFamily="49" charset="-122"/>
                <a:ea typeface="新宋体" panose="02010609030101010101" pitchFamily="49" charset="-122"/>
              </a:rPr>
              <a:t>&gt;,</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basic_ostream</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2B91AF"/>
                </a:solidFill>
                <a:latin typeface="新宋体" panose="02010609030101010101" pitchFamily="49" charset="-122"/>
                <a:ea typeface="新宋体" panose="02010609030101010101" pitchFamily="49" charset="-122"/>
              </a:rPr>
              <a:t>_Elem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_Traits</a:t>
            </a:r>
            <a:r>
              <a:rPr lang="en-US" altLang="zh-CN" sz="2000" dirty="0">
                <a:solidFill>
                  <a:srgbClr val="000000"/>
                </a:solidFill>
                <a:latin typeface="新宋体" panose="02010609030101010101" pitchFamily="49" charset="-122"/>
                <a:ea typeface="新宋体" panose="02010609030101010101" pitchFamily="49" charset="-122"/>
              </a:rPr>
              <a:t>&gt;</a:t>
            </a:r>
          </a:p>
        </p:txBody>
      </p:sp>
      <p:sp>
        <p:nvSpPr>
          <p:cNvPr id="4" name="日期占位符 3"/>
          <p:cNvSpPr>
            <a:spLocks noGrp="1"/>
          </p:cNvSpPr>
          <p:nvPr>
            <p:ph type="dt" sz="half" idx="10"/>
          </p:nvPr>
        </p:nvSpPr>
        <p:spPr/>
        <p:txBody>
          <a:bodyPr/>
          <a:lstStyle/>
          <a:p>
            <a:fld id="{FE5F219A-EC9F-4AD0-8836-930323F9B309}" type="datetime2">
              <a:rPr lang="zh-CN" altLang="en-US" smtClean="0"/>
              <a:t>2021年5月14日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16</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3958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9"/>
          <p:cNvPicPr>
            <a:picLocks noChangeAspect="1"/>
          </p:cNvPicPr>
          <p:nvPr/>
        </p:nvPicPr>
        <p:blipFill>
          <a:blip r:embed="rId2"/>
          <a:stretch>
            <a:fillRect/>
          </a:stretch>
        </p:blipFill>
        <p:spPr>
          <a:xfrm>
            <a:off x="1035000" y="596350"/>
            <a:ext cx="7074000" cy="5760000"/>
          </a:xfrm>
          <a:prstGeom prst="rect">
            <a:avLst/>
          </a:prstGeom>
        </p:spPr>
      </p:pic>
      <p:sp>
        <p:nvSpPr>
          <p:cNvPr id="2" name="标题 1"/>
          <p:cNvSpPr>
            <a:spLocks noGrp="1"/>
          </p:cNvSpPr>
          <p:nvPr>
            <p:ph type="title"/>
          </p:nvPr>
        </p:nvSpPr>
        <p:spPr>
          <a:xfrm>
            <a:off x="0" y="3176"/>
            <a:ext cx="9144000" cy="593173"/>
          </a:xfrm>
        </p:spPr>
        <p:txBody>
          <a:bodyPr>
            <a:normAutofit/>
          </a:bodyPr>
          <a:lstStyle/>
          <a:p>
            <a:r>
              <a:rPr lang="zh-CN" altLang="en-US" sz="2800" dirty="0" smtClean="0"/>
              <a:t>流模板、类</a:t>
            </a:r>
            <a:r>
              <a:rPr lang="zh-CN" altLang="en-US" sz="2800" dirty="0"/>
              <a:t>和流对象</a:t>
            </a:r>
          </a:p>
        </p:txBody>
      </p:sp>
      <p:sp>
        <p:nvSpPr>
          <p:cNvPr id="4" name="日期占位符 3"/>
          <p:cNvSpPr>
            <a:spLocks noGrp="1"/>
          </p:cNvSpPr>
          <p:nvPr>
            <p:ph type="dt" sz="half" idx="10"/>
          </p:nvPr>
        </p:nvSpPr>
        <p:spPr/>
        <p:txBody>
          <a:bodyPr/>
          <a:lstStyle/>
          <a:p>
            <a:fld id="{FE5F219A-EC9F-4AD0-8836-930323F9B309}" type="datetime2">
              <a:rPr lang="zh-CN" altLang="en-US" smtClean="0"/>
              <a:t>2021年5月14日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17</a:t>
            </a:fld>
            <a:endParaRPr lang="zh-CN" altLang="en-US" dirty="0"/>
          </a:p>
        </p:txBody>
      </p:sp>
      <p:sp>
        <p:nvSpPr>
          <p:cNvPr id="7" name="Line 4"/>
          <p:cNvSpPr>
            <a:spLocks noChangeShapeType="1"/>
          </p:cNvSpPr>
          <p:nvPr/>
        </p:nvSpPr>
        <p:spPr bwMode="auto">
          <a:xfrm flipV="1">
            <a:off x="0" y="637371"/>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10675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程序示例</a:t>
            </a:r>
            <a:endParaRPr lang="zh-CN" altLang="en-US" dirty="0"/>
          </a:p>
        </p:txBody>
      </p:sp>
      <p:sp>
        <p:nvSpPr>
          <p:cNvPr id="3" name="内容占位符 2"/>
          <p:cNvSpPr>
            <a:spLocks noGrp="1"/>
          </p:cNvSpPr>
          <p:nvPr>
            <p:ph idx="1"/>
          </p:nvPr>
        </p:nvSpPr>
        <p:spPr/>
        <p:txBody>
          <a:bodyPr>
            <a:noAutofit/>
          </a:bodyPr>
          <a:lstStyle/>
          <a:p>
            <a:pPr marL="0" indent="0">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 number to be printed    </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number_to_print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read input from </a:t>
            </a:r>
            <a:r>
              <a:rPr lang="en-US" altLang="zh-CN" sz="2000" dirty="0" err="1">
                <a:solidFill>
                  <a:srgbClr val="008000"/>
                </a:solidFill>
                <a:latin typeface="新宋体" panose="02010609030101010101" pitchFamily="49" charset="-122"/>
                <a:ea typeface="新宋体" panose="02010609030101010101" pitchFamily="49" charset="-122"/>
              </a:rPr>
              <a:t>std</a:t>
            </a:r>
            <a:r>
              <a:rPr lang="en-US" altLang="zh-CN" sz="2000" dirty="0">
                <a:solidFill>
                  <a:srgbClr val="008000"/>
                </a:solidFill>
                <a:latin typeface="新宋体" panose="02010609030101010101" pitchFamily="49" charset="-122"/>
                <a:ea typeface="新宋体" panose="02010609030101010101" pitchFamily="49" charset="-122"/>
              </a:rPr>
              <a:t>::</a:t>
            </a:r>
            <a:r>
              <a:rPr lang="en-US" altLang="zh-CN" sz="2000" dirty="0" err="1">
                <a:solidFill>
                  <a:srgbClr val="008000"/>
                </a:solidFill>
                <a:latin typeface="新宋体" panose="02010609030101010101" pitchFamily="49" charset="-122"/>
                <a:ea typeface="新宋体" panose="02010609030101010101" pitchFamily="49" charset="-122"/>
              </a:rPr>
              <a:t>cin</a:t>
            </a:r>
            <a:r>
              <a:rPr lang="en-US" altLang="zh-CN" sz="2000" dirty="0">
                <a:solidFill>
                  <a:srgbClr val="008000"/>
                </a:solidFill>
                <a:latin typeface="新宋体" panose="02010609030101010101" pitchFamily="49" charset="-122"/>
                <a:ea typeface="新宋体" panose="02010609030101010101" pitchFamily="49" charset="-122"/>
              </a:rPr>
              <a:t>    </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cin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&gt;&gt;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number_to_print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write output to </a:t>
            </a:r>
            <a:r>
              <a:rPr lang="en-US" altLang="zh-CN" sz="2000" dirty="0" err="1">
                <a:solidFill>
                  <a:srgbClr val="008000"/>
                </a:solidFill>
                <a:latin typeface="新宋体" panose="02010609030101010101" pitchFamily="49" charset="-122"/>
                <a:ea typeface="新宋体" panose="02010609030101010101" pitchFamily="49" charset="-122"/>
              </a:rPr>
              <a:t>std</a:t>
            </a:r>
            <a:r>
              <a:rPr lang="en-US" altLang="zh-CN" sz="2000" dirty="0">
                <a:solidFill>
                  <a:srgbClr val="008000"/>
                </a:solidFill>
                <a:latin typeface="新宋体" panose="02010609030101010101" pitchFamily="49" charset="-122"/>
                <a:ea typeface="新宋体" panose="02010609030101010101" pitchFamily="49" charset="-122"/>
              </a:rPr>
              <a:t>::</a:t>
            </a:r>
            <a:r>
              <a:rPr lang="en-US" altLang="zh-CN" sz="2000" dirty="0" err="1">
                <a:solidFill>
                  <a:srgbClr val="008000"/>
                </a:solidFill>
                <a:latin typeface="新宋体" panose="02010609030101010101" pitchFamily="49" charset="-122"/>
                <a:ea typeface="新宋体" panose="02010609030101010101" pitchFamily="49" charset="-122"/>
              </a:rPr>
              <a:t>cout</a:t>
            </a:r>
            <a:r>
              <a:rPr lang="en-US" altLang="zh-CN" sz="2000" dirty="0">
                <a:solidFill>
                  <a:srgbClr val="008000"/>
                </a:solidFill>
                <a:latin typeface="新宋体" panose="02010609030101010101" pitchFamily="49" charset="-122"/>
                <a:ea typeface="新宋体" panose="02010609030101010101" pitchFamily="49" charset="-122"/>
              </a:rPr>
              <a:t>    </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number_to_print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smtClean="0">
                <a:solidFill>
                  <a:srgbClr val="A31515"/>
                </a:solidFill>
                <a:latin typeface="新宋体" panose="02010609030101010101" pitchFamily="49" charset="-122"/>
                <a:ea typeface="新宋体" panose="02010609030101010101" pitchFamily="49" charset="-122"/>
              </a:rPr>
              <a:t>"</a:t>
            </a:r>
            <a:r>
              <a:rPr lang="en-US" altLang="zh-CN" sz="2000" dirty="0" smtClean="0">
                <a:solidFill>
                  <a:srgbClr val="000000"/>
                </a:solidFill>
                <a:latin typeface="新宋体" panose="02010609030101010101" pitchFamily="49" charset="-122"/>
                <a:ea typeface="新宋体" panose="02010609030101010101" pitchFamily="49" charset="-122"/>
              </a:rPr>
              <a:t>);</a:t>
            </a:r>
            <a:endParaRPr lang="zh-CN" altLang="en-US" sz="2000" dirty="0" smtClean="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00FF"/>
                </a:solidFill>
                <a:latin typeface="新宋体" panose="02010609030101010101" pitchFamily="49" charset="-122"/>
                <a:ea typeface="新宋体" panose="02010609030101010101" pitchFamily="49" charset="-122"/>
              </a:rPr>
              <a:t>return</a:t>
            </a:r>
            <a:r>
              <a:rPr lang="en-US" altLang="zh-CN" sz="2000" dirty="0" smtClean="0">
                <a:solidFill>
                  <a:srgbClr val="000000"/>
                </a:solidFill>
                <a:latin typeface="新宋体" panose="02010609030101010101" pitchFamily="49" charset="-122"/>
                <a:ea typeface="新宋体" panose="02010609030101010101" pitchFamily="49" charset="-122"/>
              </a:rPr>
              <a:t> 0;</a:t>
            </a:r>
            <a:endParaRPr lang="zh-CN" altLang="en-US" sz="2000" dirty="0" smtClean="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2000" dirty="0" smtClean="0">
                <a:solidFill>
                  <a:srgbClr val="000000"/>
                </a:solidFill>
                <a:latin typeface="新宋体" panose="02010609030101010101" pitchFamily="49" charset="-122"/>
                <a:ea typeface="新宋体" panose="02010609030101010101" pitchFamily="49" charset="-122"/>
              </a:rPr>
              <a:t>}</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102297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流的基本概念</a:t>
            </a:r>
          </a:p>
          <a:p>
            <a:r>
              <a:rPr lang="zh-CN" altLang="en-US" dirty="0"/>
              <a:t>流类和流对象</a:t>
            </a:r>
          </a:p>
          <a:p>
            <a:r>
              <a:rPr lang="zh-CN" altLang="en-US" dirty="0"/>
              <a:t>标准输入输出流</a:t>
            </a:r>
          </a:p>
          <a:p>
            <a:r>
              <a:rPr lang="zh-CN" altLang="en-US" dirty="0"/>
              <a:t>格式控制</a:t>
            </a:r>
          </a:p>
          <a:p>
            <a:r>
              <a:rPr lang="zh-CN" altLang="en-US" dirty="0"/>
              <a:t>文件输入输出流</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5911"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672454"/>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556148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2021年5月14日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2</a:t>
            </a:fld>
            <a:endParaRPr lang="zh-CN" altLang="en-US" dirty="0"/>
          </a:p>
        </p:txBody>
      </p:sp>
      <p:sp>
        <p:nvSpPr>
          <p:cNvPr id="8" name="文本框 7"/>
          <p:cNvSpPr txBox="1"/>
          <p:nvPr>
            <p:custDataLst>
              <p:tags r:id="rId2"/>
            </p:custDataLst>
          </p:nvPr>
        </p:nvSpPr>
        <p:spPr>
          <a:xfrm>
            <a:off x="914400" y="635001"/>
            <a:ext cx="7315200" cy="193675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结论“如果字符字面常量的前缀部分为字母</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，则该字面常量是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char32_t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类型”是否正确</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3"/>
            </p:custDataLst>
          </p:nvPr>
        </p:nvSpPr>
        <p:spPr>
          <a:xfrm>
            <a:off x="1828800" y="2786063"/>
            <a:ext cx="1427356"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p:cNvSpPr txBox="1"/>
          <p:nvPr>
            <p:custDataLst>
              <p:tags r:id="rId4"/>
            </p:custDataLst>
          </p:nvPr>
        </p:nvSpPr>
        <p:spPr>
          <a:xfrm>
            <a:off x="1828800" y="3643313"/>
            <a:ext cx="1427356"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2" name="组合 21"/>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8546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标准输入输出流</a:t>
            </a:r>
          </a:p>
        </p:txBody>
      </p:sp>
      <p:sp>
        <p:nvSpPr>
          <p:cNvPr id="3" name="内容占位符 2"/>
          <p:cNvSpPr>
            <a:spLocks noGrp="1"/>
          </p:cNvSpPr>
          <p:nvPr>
            <p:ph idx="1"/>
          </p:nvPr>
        </p:nvSpPr>
        <p:spPr/>
        <p:txBody>
          <a:bodyPr>
            <a:normAutofit fontScale="92500" lnSpcReduction="10000"/>
          </a:bodyPr>
          <a:lstStyle/>
          <a:p>
            <a:r>
              <a:rPr lang="zh-CN" altLang="en-US" dirty="0"/>
              <a:t>头文件</a:t>
            </a:r>
            <a:r>
              <a:rPr lang="en-US" altLang="zh-CN" dirty="0"/>
              <a:t>&lt;</a:t>
            </a:r>
            <a:r>
              <a:rPr lang="en-US" altLang="zh-CN" dirty="0" err="1"/>
              <a:t>iostream</a:t>
            </a:r>
            <a:r>
              <a:rPr lang="en-US" altLang="zh-CN" dirty="0"/>
              <a:t>&gt;</a:t>
            </a:r>
          </a:p>
          <a:p>
            <a:pPr marL="270000" lvl="1" indent="0">
              <a:buNone/>
            </a:pPr>
            <a:r>
              <a:rPr lang="en-US" altLang="zh-CN" sz="2800" dirty="0">
                <a:solidFill>
                  <a:srgbClr val="0000FF"/>
                </a:solidFill>
                <a:latin typeface="新宋体" panose="02010609030101010101" pitchFamily="49" charset="-122"/>
                <a:ea typeface="新宋体" panose="02010609030101010101" pitchFamily="49" charset="-122"/>
              </a:rPr>
              <a:t>#include</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A31515"/>
                </a:solidFill>
                <a:latin typeface="新宋体" panose="02010609030101010101" pitchFamily="49" charset="-122"/>
                <a:ea typeface="新宋体" panose="02010609030101010101" pitchFamily="49" charset="-122"/>
              </a:rPr>
              <a:t>&lt;</a:t>
            </a:r>
            <a:r>
              <a:rPr lang="en-US" altLang="zh-CN" sz="2800" dirty="0" err="1">
                <a:solidFill>
                  <a:srgbClr val="A31515"/>
                </a:solidFill>
                <a:latin typeface="新宋体" panose="02010609030101010101" pitchFamily="49" charset="-122"/>
                <a:ea typeface="新宋体" panose="02010609030101010101" pitchFamily="49" charset="-122"/>
              </a:rPr>
              <a:t>iostream</a:t>
            </a:r>
            <a:r>
              <a:rPr lang="en-US" altLang="zh-CN" sz="2800" dirty="0">
                <a:solidFill>
                  <a:srgbClr val="A31515"/>
                </a:solidFill>
                <a:latin typeface="新宋体" panose="02010609030101010101" pitchFamily="49" charset="-122"/>
                <a:ea typeface="新宋体" panose="02010609030101010101" pitchFamily="49" charset="-122"/>
              </a:rPr>
              <a:t>&gt;</a:t>
            </a:r>
            <a:endParaRPr lang="en-US" altLang="zh-CN" dirty="0" smtClean="0"/>
          </a:p>
          <a:p>
            <a:r>
              <a:rPr lang="zh-CN" altLang="en-US" dirty="0" smtClean="0"/>
              <a:t>标准输入流示例</a:t>
            </a:r>
          </a:p>
          <a:p>
            <a:pPr lvl="1"/>
            <a:r>
              <a:rPr lang="zh-CN" altLang="en-US" dirty="0" smtClean="0"/>
              <a:t>类</a:t>
            </a:r>
            <a:r>
              <a:rPr lang="en-US" altLang="zh-CN" dirty="0" err="1"/>
              <a:t>istream</a:t>
            </a:r>
            <a:r>
              <a:rPr lang="zh-CN" altLang="en-US" dirty="0"/>
              <a:t>的实例对象</a:t>
            </a:r>
            <a:r>
              <a:rPr lang="en-US" altLang="zh-CN" dirty="0"/>
              <a:t>: </a:t>
            </a:r>
            <a:r>
              <a:rPr lang="en-US" altLang="zh-CN" dirty="0" err="1"/>
              <a:t>std</a:t>
            </a:r>
            <a:r>
              <a:rPr lang="en-US" altLang="zh-CN" dirty="0"/>
              <a:t>::</a:t>
            </a:r>
            <a:r>
              <a:rPr lang="en-US" altLang="zh-CN" dirty="0" err="1"/>
              <a:t>cin</a:t>
            </a:r>
            <a:endParaRPr lang="en-US" altLang="zh-CN" dirty="0"/>
          </a:p>
          <a:p>
            <a:r>
              <a:rPr lang="zh-CN" altLang="en-US" dirty="0"/>
              <a:t>标准输出流示例</a:t>
            </a:r>
          </a:p>
          <a:p>
            <a:pPr lvl="1"/>
            <a:r>
              <a:rPr lang="zh-CN" altLang="en-US" dirty="0"/>
              <a:t>标准输出流</a:t>
            </a:r>
            <a:r>
              <a:rPr lang="en-US" altLang="zh-CN" dirty="0"/>
              <a:t>: </a:t>
            </a:r>
            <a:r>
              <a:rPr lang="zh-CN" altLang="en-US" dirty="0"/>
              <a:t>类</a:t>
            </a:r>
            <a:r>
              <a:rPr lang="en-US" altLang="zh-CN" dirty="0" err="1"/>
              <a:t>ostream</a:t>
            </a:r>
            <a:r>
              <a:rPr lang="zh-CN" altLang="en-US" dirty="0"/>
              <a:t>的实例</a:t>
            </a:r>
            <a:r>
              <a:rPr lang="zh-CN" altLang="en-US" dirty="0" smtClean="0"/>
              <a:t>对象</a:t>
            </a:r>
            <a:r>
              <a:rPr lang="en-US" altLang="zh-CN" dirty="0" err="1" smtClean="0"/>
              <a:t>std</a:t>
            </a:r>
            <a:r>
              <a:rPr lang="en-US" altLang="zh-CN" dirty="0"/>
              <a:t>::</a:t>
            </a:r>
            <a:r>
              <a:rPr lang="en-US" altLang="zh-CN" dirty="0" err="1"/>
              <a:t>cout</a:t>
            </a:r>
            <a:endParaRPr lang="en-US" altLang="zh-CN" dirty="0"/>
          </a:p>
          <a:p>
            <a:pPr lvl="1"/>
            <a:r>
              <a:rPr lang="zh-CN" altLang="en-US" dirty="0"/>
              <a:t>标准错误输出流</a:t>
            </a:r>
            <a:r>
              <a:rPr lang="en-US" altLang="zh-CN" dirty="0"/>
              <a:t>: </a:t>
            </a:r>
            <a:r>
              <a:rPr lang="en-US" altLang="zh-CN" dirty="0" err="1"/>
              <a:t>ostream</a:t>
            </a:r>
            <a:r>
              <a:rPr lang="zh-CN" altLang="en-US" dirty="0"/>
              <a:t>的实例对象</a:t>
            </a:r>
            <a:r>
              <a:rPr lang="en-US" altLang="zh-CN" dirty="0" err="1"/>
              <a:t>std</a:t>
            </a:r>
            <a:r>
              <a:rPr lang="en-US" altLang="zh-CN" dirty="0"/>
              <a:t>::</a:t>
            </a:r>
            <a:r>
              <a:rPr lang="en-US" altLang="zh-CN" dirty="0" err="1"/>
              <a:t>cerr</a:t>
            </a:r>
            <a:endParaRPr lang="en-US" altLang="zh-CN" dirty="0"/>
          </a:p>
          <a:p>
            <a:pPr lvl="1"/>
            <a:r>
              <a:rPr lang="zh-CN" altLang="en-US" dirty="0"/>
              <a:t>标准日志输出流</a:t>
            </a:r>
            <a:r>
              <a:rPr lang="en-US" altLang="zh-CN" dirty="0"/>
              <a:t>: </a:t>
            </a:r>
            <a:r>
              <a:rPr lang="en-US" altLang="zh-CN" dirty="0" err="1"/>
              <a:t>ostream</a:t>
            </a:r>
            <a:r>
              <a:rPr lang="zh-CN" altLang="en-US" dirty="0"/>
              <a:t>的实例对象</a:t>
            </a:r>
            <a:r>
              <a:rPr lang="en-US" altLang="zh-CN" dirty="0" err="1"/>
              <a:t>std</a:t>
            </a:r>
            <a:r>
              <a:rPr lang="en-US" altLang="zh-CN" dirty="0"/>
              <a:t>::clog</a:t>
            </a:r>
          </a:p>
          <a:p>
            <a:r>
              <a:rPr lang="zh-CN" altLang="en-US" dirty="0"/>
              <a:t>运算符</a:t>
            </a:r>
          </a:p>
          <a:p>
            <a:pPr lvl="1"/>
            <a:r>
              <a:rPr lang="zh-CN" altLang="en-US" dirty="0"/>
              <a:t>输入运算符</a:t>
            </a:r>
            <a:r>
              <a:rPr lang="en-US" altLang="zh-CN" dirty="0"/>
              <a:t>: </a:t>
            </a:r>
            <a:r>
              <a:rPr lang="en-US" altLang="zh-CN" dirty="0">
                <a:solidFill>
                  <a:srgbClr val="0000FF"/>
                </a:solidFill>
              </a:rPr>
              <a:t>&gt;&gt;</a:t>
            </a:r>
          </a:p>
          <a:p>
            <a:pPr lvl="1"/>
            <a:r>
              <a:rPr lang="zh-CN" altLang="en-US" dirty="0" smtClean="0"/>
              <a:t>输出</a:t>
            </a:r>
            <a:r>
              <a:rPr lang="zh-CN" altLang="en-US" dirty="0"/>
              <a:t>运算符</a:t>
            </a:r>
            <a:r>
              <a:rPr lang="en-US" altLang="zh-CN" dirty="0"/>
              <a:t>: </a:t>
            </a:r>
            <a:r>
              <a:rPr lang="en-US" altLang="zh-CN" dirty="0" smtClean="0">
                <a:solidFill>
                  <a:srgbClr val="0000FF"/>
                </a:solidFill>
              </a:rPr>
              <a:t>&lt;&lt;</a:t>
            </a:r>
            <a:endParaRPr lang="en-US" altLang="zh-CN" dirty="0">
              <a:solidFill>
                <a:srgbClr val="0000FF"/>
              </a:solidFill>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87738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标准输入流</a:t>
            </a:r>
            <a:r>
              <a:rPr lang="en-US" altLang="zh-CN" dirty="0" err="1"/>
              <a:t>cin</a:t>
            </a:r>
            <a:endParaRPr lang="zh-CN" altLang="en-US" dirty="0"/>
          </a:p>
        </p:txBody>
      </p:sp>
      <p:sp>
        <p:nvSpPr>
          <p:cNvPr id="3" name="内容占位符 2"/>
          <p:cNvSpPr>
            <a:spLocks noGrp="1"/>
          </p:cNvSpPr>
          <p:nvPr>
            <p:ph idx="1"/>
          </p:nvPr>
        </p:nvSpPr>
        <p:spPr/>
        <p:txBody>
          <a:bodyPr/>
          <a:lstStyle/>
          <a:p>
            <a:r>
              <a:rPr lang="zh-CN" altLang="en-US" dirty="0"/>
              <a:t>标准输入流</a:t>
            </a:r>
            <a:r>
              <a:rPr lang="en-US" altLang="zh-CN" dirty="0" err="1"/>
              <a:t>cin</a:t>
            </a:r>
            <a:r>
              <a:rPr lang="zh-CN" altLang="en-US" dirty="0"/>
              <a:t>是类</a:t>
            </a:r>
            <a:r>
              <a:rPr lang="en-US" altLang="zh-CN" dirty="0" err="1"/>
              <a:t>istream</a:t>
            </a:r>
            <a:r>
              <a:rPr lang="zh-CN" altLang="en-US" dirty="0"/>
              <a:t>的实例对象。</a:t>
            </a:r>
          </a:p>
          <a:p>
            <a:r>
              <a:rPr lang="zh-CN" altLang="en-US" dirty="0"/>
              <a:t>从标准输入设备中获取数据。</a:t>
            </a:r>
          </a:p>
          <a:p>
            <a:pPr lvl="1"/>
            <a:r>
              <a:rPr lang="zh-CN" altLang="en-US" dirty="0"/>
              <a:t>输入操作通过输入运算符</a:t>
            </a:r>
            <a:r>
              <a:rPr lang="en-US" altLang="zh-CN" dirty="0"/>
              <a:t>&gt;&gt;</a:t>
            </a:r>
            <a:r>
              <a:rPr lang="zh-CN" altLang="en-US" dirty="0"/>
              <a:t>实现。</a:t>
            </a:r>
          </a:p>
          <a:p>
            <a:pPr lvl="1"/>
            <a:r>
              <a:rPr lang="zh-CN" altLang="en-US" dirty="0"/>
              <a:t>对于自定义数据类型可以通过重载</a:t>
            </a:r>
            <a:r>
              <a:rPr lang="en-US" altLang="zh-CN" dirty="0" err="1"/>
              <a:t>istream</a:t>
            </a:r>
            <a:r>
              <a:rPr lang="zh-CN" altLang="en-US" dirty="0"/>
              <a:t>的运算符</a:t>
            </a:r>
            <a:r>
              <a:rPr lang="en-US" altLang="zh-CN" dirty="0"/>
              <a:t>&gt;&gt;</a:t>
            </a:r>
            <a:r>
              <a:rPr lang="zh-CN" altLang="en-US" dirty="0"/>
              <a:t>，实现相应的输入操作。</a:t>
            </a:r>
          </a:p>
          <a:p>
            <a:pPr algn="just"/>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457700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输入运算符</a:t>
            </a:r>
            <a:r>
              <a:rPr lang="en-US" altLang="zh-CN" dirty="0" smtClean="0"/>
              <a:t>&gt;&gt;</a:t>
            </a:r>
            <a:r>
              <a:rPr lang="zh-CN" altLang="en-US" dirty="0" smtClean="0"/>
              <a:t>代码示例</a:t>
            </a:r>
            <a:endParaRPr lang="zh-CN" altLang="en-US" dirty="0"/>
          </a:p>
        </p:txBody>
      </p:sp>
      <p:sp>
        <p:nvSpPr>
          <p:cNvPr id="3" name="内容占位符 2"/>
          <p:cNvSpPr>
            <a:spLocks noGrp="1"/>
          </p:cNvSpPr>
          <p:nvPr>
            <p:ph idx="1"/>
          </p:nvPr>
        </p:nvSpPr>
        <p:spPr>
          <a:xfrm>
            <a:off x="461963" y="1457325"/>
            <a:ext cx="8220075" cy="717163"/>
          </a:xfrm>
        </p:spPr>
        <p:txBody>
          <a:bodyPr>
            <a:normAutofit lnSpcReduction="10000"/>
          </a:bodyPr>
          <a:lstStyle/>
          <a:p>
            <a:r>
              <a:rPr lang="zh-CN" altLang="en-US" sz="2000" dirty="0"/>
              <a:t>输入运算符</a:t>
            </a:r>
            <a:r>
              <a:rPr lang="en-US" altLang="zh-CN" sz="2000" dirty="0"/>
              <a:t>&gt;&gt;</a:t>
            </a:r>
            <a:r>
              <a:rPr lang="zh-CN" altLang="en-US" sz="2000" dirty="0" smtClean="0"/>
              <a:t>自动解析</a:t>
            </a:r>
            <a:r>
              <a:rPr lang="zh-CN" altLang="en-US" sz="2000" dirty="0"/>
              <a:t>输入的</a:t>
            </a:r>
            <a:r>
              <a:rPr lang="zh-CN" altLang="en-US" sz="2000"/>
              <a:t>数据</a:t>
            </a:r>
            <a:r>
              <a:rPr lang="zh-CN" altLang="en-US" sz="2000" smtClean="0"/>
              <a:t>并读取相应</a:t>
            </a:r>
            <a:r>
              <a:rPr lang="zh-CN" altLang="en-US" sz="2000" dirty="0"/>
              <a:t>数据类型的数值</a:t>
            </a:r>
            <a:r>
              <a:rPr lang="zh-CN" altLang="en-US" sz="2000" dirty="0" smtClean="0"/>
              <a:t>。</a:t>
            </a:r>
            <a:endParaRPr lang="en-US" altLang="zh-CN" sz="2000" dirty="0" smtClean="0"/>
          </a:p>
          <a:p>
            <a:pPr lvl="1"/>
            <a:r>
              <a:rPr lang="zh-CN" altLang="en-US" sz="1800" dirty="0" smtClean="0"/>
              <a:t>对于相同的输入</a:t>
            </a:r>
            <a:r>
              <a:rPr lang="en-US" altLang="zh-CN" sz="1800" dirty="0"/>
              <a:t>: 12 17.3 -19</a:t>
            </a:r>
            <a:endParaRPr lang="zh-CN" altLang="en-US" sz="1800"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61963" y="2174487"/>
            <a:ext cx="4104000" cy="4181863"/>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 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double</a:t>
            </a:r>
            <a:r>
              <a:rPr lang="en-US" altLang="zh-CN" sz="1800" dirty="0">
                <a:solidFill>
                  <a:srgbClr val="000000"/>
                </a:solidFill>
                <a:latin typeface="新宋体" panose="02010609030101010101" pitchFamily="49" charset="-122"/>
                <a:ea typeface="新宋体" panose="02010609030101010101" pitchFamily="49" charset="-122"/>
              </a:rPr>
              <a:t> X;</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it-IT" altLang="zh-CN" sz="1800" dirty="0">
                <a:solidFill>
                  <a:srgbClr val="000000"/>
                </a:solidFill>
                <a:latin typeface="新宋体" panose="02010609030101010101" pitchFamily="49" charset="-122"/>
                <a:ea typeface="新宋体" panose="02010609030101010101" pitchFamily="49" charset="-122"/>
              </a:rPr>
              <a:t>    std::cin </a:t>
            </a:r>
            <a:r>
              <a:rPr lang="it-IT" altLang="zh-CN" sz="1800" dirty="0">
                <a:solidFill>
                  <a:srgbClr val="008080"/>
                </a:solidFill>
                <a:latin typeface="新宋体" panose="02010609030101010101" pitchFamily="49" charset="-122"/>
                <a:ea typeface="新宋体" panose="02010609030101010101" pitchFamily="49" charset="-122"/>
              </a:rPr>
              <a:t>&gt;&gt;</a:t>
            </a:r>
            <a:r>
              <a:rPr lang="it-IT" altLang="zh-CN" sz="1800" dirty="0">
                <a:solidFill>
                  <a:srgbClr val="000000"/>
                </a:solidFill>
                <a:latin typeface="新宋体" panose="02010609030101010101" pitchFamily="49" charset="-122"/>
                <a:ea typeface="新宋体" panose="02010609030101010101" pitchFamily="49" charset="-122"/>
              </a:rPr>
              <a:t> A; </a:t>
            </a:r>
            <a:r>
              <a:rPr lang="it-IT" altLang="zh-CN" sz="1800" dirty="0">
                <a:solidFill>
                  <a:srgbClr val="008000"/>
                </a:solidFill>
                <a:latin typeface="新宋体" panose="02010609030101010101" pitchFamily="49" charset="-122"/>
                <a:ea typeface="新宋体" panose="02010609030101010101" pitchFamily="49" charset="-122"/>
              </a:rPr>
              <a:t>// A = 12</a:t>
            </a:r>
            <a:endParaRPr lang="it-IT"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da-DK" altLang="zh-CN" sz="1800" dirty="0">
                <a:solidFill>
                  <a:srgbClr val="000000"/>
                </a:solidFill>
                <a:latin typeface="新宋体" panose="02010609030101010101" pitchFamily="49" charset="-122"/>
                <a:ea typeface="新宋体" panose="02010609030101010101" pitchFamily="49" charset="-122"/>
              </a:rPr>
              <a:t>    std::cin </a:t>
            </a:r>
            <a:r>
              <a:rPr lang="da-DK" altLang="zh-CN" sz="1800" dirty="0">
                <a:solidFill>
                  <a:srgbClr val="008080"/>
                </a:solidFill>
                <a:latin typeface="新宋体" panose="02010609030101010101" pitchFamily="49" charset="-122"/>
                <a:ea typeface="新宋体" panose="02010609030101010101" pitchFamily="49" charset="-122"/>
              </a:rPr>
              <a:t>&gt;&gt;</a:t>
            </a:r>
            <a:r>
              <a:rPr lang="da-DK" altLang="zh-CN" sz="1800" dirty="0">
                <a:solidFill>
                  <a:srgbClr val="000000"/>
                </a:solidFill>
                <a:latin typeface="新宋体" panose="02010609030101010101" pitchFamily="49" charset="-122"/>
                <a:ea typeface="新宋体" panose="02010609030101010101" pitchFamily="49" charset="-122"/>
              </a:rPr>
              <a:t> X; </a:t>
            </a:r>
            <a:r>
              <a:rPr lang="da-DK" altLang="zh-CN" sz="1800" dirty="0">
                <a:solidFill>
                  <a:srgbClr val="008000"/>
                </a:solidFill>
                <a:latin typeface="新宋体" panose="02010609030101010101" pitchFamily="49" charset="-122"/>
                <a:ea typeface="新宋体" panose="02010609030101010101" pitchFamily="49" charset="-122"/>
              </a:rPr>
              <a:t>// X = 17.3</a:t>
            </a:r>
            <a:endParaRPr lang="da-DK"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da-DK" altLang="zh-CN" sz="1800" dirty="0">
                <a:solidFill>
                  <a:srgbClr val="000000"/>
                </a:solidFill>
                <a:latin typeface="新宋体" panose="02010609030101010101" pitchFamily="49" charset="-122"/>
                <a:ea typeface="新宋体" panose="02010609030101010101" pitchFamily="49" charset="-122"/>
              </a:rPr>
              <a:t>    std::cin </a:t>
            </a:r>
            <a:r>
              <a:rPr lang="da-DK" altLang="zh-CN" sz="1800" dirty="0">
                <a:solidFill>
                  <a:srgbClr val="008080"/>
                </a:solidFill>
                <a:latin typeface="新宋体" panose="02010609030101010101" pitchFamily="49" charset="-122"/>
                <a:ea typeface="新宋体" panose="02010609030101010101" pitchFamily="49" charset="-122"/>
              </a:rPr>
              <a:t>&gt;&gt;</a:t>
            </a:r>
            <a:r>
              <a:rPr lang="da-DK" altLang="zh-CN" sz="1800" dirty="0">
                <a:solidFill>
                  <a:srgbClr val="000000"/>
                </a:solidFill>
                <a:latin typeface="新宋体" panose="02010609030101010101" pitchFamily="49" charset="-122"/>
                <a:ea typeface="新宋体" panose="02010609030101010101" pitchFamily="49" charset="-122"/>
              </a:rPr>
              <a:t> B; </a:t>
            </a:r>
            <a:r>
              <a:rPr lang="da-DK" altLang="zh-CN" sz="1800" dirty="0">
                <a:solidFill>
                  <a:srgbClr val="008000"/>
                </a:solidFill>
                <a:latin typeface="新宋体" panose="02010609030101010101" pitchFamily="49" charset="-122"/>
                <a:ea typeface="新宋体" panose="02010609030101010101" pitchFamily="49" charset="-122"/>
              </a:rPr>
              <a:t>// B = -19</a:t>
            </a:r>
            <a:endParaRPr lang="da-DK"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A</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X</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X</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B</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4565963" y="2174487"/>
            <a:ext cx="4104000" cy="4181863"/>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 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1800"/>
              </a:lnSpc>
              <a:spcBef>
                <a:spcPts val="0"/>
              </a:spcBef>
              <a:buNone/>
            </a:pPr>
            <a:r>
              <a:rPr lang="it-IT" altLang="zh-CN" sz="1800" dirty="0">
                <a:solidFill>
                  <a:srgbClr val="000000"/>
                </a:solidFill>
                <a:latin typeface="新宋体" panose="02010609030101010101" pitchFamily="49" charset="-122"/>
                <a:ea typeface="新宋体" panose="02010609030101010101" pitchFamily="49" charset="-122"/>
              </a:rPr>
              <a:t>    std::cin </a:t>
            </a:r>
            <a:r>
              <a:rPr lang="it-IT" altLang="zh-CN" sz="1800" dirty="0">
                <a:solidFill>
                  <a:srgbClr val="008080"/>
                </a:solidFill>
                <a:latin typeface="新宋体" panose="02010609030101010101" pitchFamily="49" charset="-122"/>
                <a:ea typeface="新宋体" panose="02010609030101010101" pitchFamily="49" charset="-122"/>
              </a:rPr>
              <a:t>&gt;&gt;</a:t>
            </a:r>
            <a:r>
              <a:rPr lang="it-IT" altLang="zh-CN" sz="1800" dirty="0">
                <a:solidFill>
                  <a:srgbClr val="000000"/>
                </a:solidFill>
                <a:latin typeface="新宋体" panose="02010609030101010101" pitchFamily="49" charset="-122"/>
                <a:ea typeface="新宋体" panose="02010609030101010101" pitchFamily="49" charset="-122"/>
              </a:rPr>
              <a:t> A; </a:t>
            </a:r>
            <a:r>
              <a:rPr lang="it-IT" altLang="zh-CN" sz="1800" dirty="0">
                <a:solidFill>
                  <a:srgbClr val="008000"/>
                </a:solidFill>
                <a:latin typeface="新宋体" panose="02010609030101010101" pitchFamily="49" charset="-122"/>
                <a:ea typeface="新宋体" panose="02010609030101010101" pitchFamily="49" charset="-122"/>
              </a:rPr>
              <a:t>// A = 12</a:t>
            </a:r>
            <a:endParaRPr lang="it-IT"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da-DK" altLang="zh-CN" sz="1800" dirty="0">
                <a:solidFill>
                  <a:srgbClr val="000000"/>
                </a:solidFill>
                <a:latin typeface="新宋体" panose="02010609030101010101" pitchFamily="49" charset="-122"/>
                <a:ea typeface="新宋体" panose="02010609030101010101" pitchFamily="49" charset="-122"/>
              </a:rPr>
              <a:t>    std::cin </a:t>
            </a:r>
            <a:r>
              <a:rPr lang="da-DK" altLang="zh-CN" sz="1800" dirty="0">
                <a:solidFill>
                  <a:srgbClr val="008080"/>
                </a:solidFill>
                <a:latin typeface="新宋体" panose="02010609030101010101" pitchFamily="49" charset="-122"/>
                <a:ea typeface="新宋体" panose="02010609030101010101" pitchFamily="49" charset="-122"/>
              </a:rPr>
              <a:t>&gt;&gt;</a:t>
            </a:r>
            <a:r>
              <a:rPr lang="da-DK" altLang="zh-CN" sz="1800" dirty="0">
                <a:solidFill>
                  <a:srgbClr val="000000"/>
                </a:solidFill>
                <a:latin typeface="新宋体" panose="02010609030101010101" pitchFamily="49" charset="-122"/>
                <a:ea typeface="新宋体" panose="02010609030101010101" pitchFamily="49" charset="-122"/>
              </a:rPr>
              <a:t> B; </a:t>
            </a:r>
            <a:r>
              <a:rPr lang="da-DK" altLang="zh-CN" sz="1800" dirty="0">
                <a:solidFill>
                  <a:srgbClr val="008000"/>
                </a:solidFill>
                <a:latin typeface="新宋体" panose="02010609030101010101" pitchFamily="49" charset="-122"/>
                <a:ea typeface="新宋体" panose="02010609030101010101" pitchFamily="49" charset="-122"/>
              </a:rPr>
              <a:t>// B = 17</a:t>
            </a:r>
            <a:endParaRPr lang="da-DK"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C; </a:t>
            </a:r>
            <a:r>
              <a:rPr lang="en-US" altLang="zh-CN" sz="1800" dirty="0">
                <a:solidFill>
                  <a:srgbClr val="008000"/>
                </a:solidFill>
                <a:latin typeface="新宋体" panose="02010609030101010101" pitchFamily="49" charset="-122"/>
                <a:ea typeface="新宋体" panose="02010609030101010101" pitchFamily="49" charset="-122"/>
              </a:rPr>
              <a:t>// C </a:t>
            </a:r>
            <a:r>
              <a:rPr lang="en-US" altLang="zh-CN" sz="1800">
                <a:solidFill>
                  <a:srgbClr val="008000"/>
                </a:solidFill>
                <a:latin typeface="新宋体" panose="02010609030101010101" pitchFamily="49" charset="-122"/>
                <a:ea typeface="新宋体" panose="02010609030101010101" pitchFamily="49" charset="-122"/>
              </a:rPr>
              <a:t>= </a:t>
            </a:r>
            <a:r>
              <a:rPr lang="en-US" altLang="zh-CN" sz="1800">
                <a:solidFill>
                  <a:srgbClr val="008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A</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B</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C</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C</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it-IT" altLang="zh-CN" sz="1800" dirty="0">
                <a:solidFill>
                  <a:srgbClr val="000000"/>
                </a:solidFill>
                <a:latin typeface="新宋体" panose="02010609030101010101" pitchFamily="49" charset="-122"/>
                <a:ea typeface="新宋体" panose="02010609030101010101" pitchFamily="49" charset="-122"/>
              </a:rPr>
              <a:t>    std::cin </a:t>
            </a:r>
            <a:r>
              <a:rPr lang="it-IT" altLang="zh-CN" sz="1800" dirty="0">
                <a:solidFill>
                  <a:srgbClr val="008080"/>
                </a:solidFill>
                <a:latin typeface="新宋体" panose="02010609030101010101" pitchFamily="49" charset="-122"/>
                <a:ea typeface="新宋体" panose="02010609030101010101" pitchFamily="49" charset="-122"/>
              </a:rPr>
              <a:t>&gt;&gt;</a:t>
            </a:r>
            <a:r>
              <a:rPr lang="it-IT" altLang="zh-CN" sz="1800" dirty="0">
                <a:solidFill>
                  <a:srgbClr val="000000"/>
                </a:solidFill>
                <a:latin typeface="新宋体" panose="02010609030101010101" pitchFamily="49" charset="-122"/>
                <a:ea typeface="新宋体" panose="02010609030101010101" pitchFamily="49" charset="-122"/>
              </a:rPr>
              <a:t> A; </a:t>
            </a:r>
            <a:r>
              <a:rPr lang="it-IT" altLang="zh-CN" sz="1800" dirty="0">
                <a:solidFill>
                  <a:srgbClr val="008000"/>
                </a:solidFill>
                <a:latin typeface="新宋体" panose="02010609030101010101" pitchFamily="49" charset="-122"/>
                <a:ea typeface="新宋体" panose="02010609030101010101" pitchFamily="49" charset="-122"/>
              </a:rPr>
              <a:t>// A = 3</a:t>
            </a:r>
            <a:endParaRPr lang="it-IT"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A</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3133493" y="2166103"/>
            <a:ext cx="1432470" cy="125356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en-US" altLang="zh-CN" sz="1800" i="1" dirty="0">
                <a:solidFill>
                  <a:srgbClr val="FF0000"/>
                </a:solidFill>
                <a:ea typeface="楷体_GB2312" pitchFamily="49" charset="-122"/>
                <a:sym typeface="Wingdings" panose="05000000000000000000" pitchFamily="2" charset="2"/>
              </a:rPr>
              <a:t>12 17.3 -19</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A=12</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X=17.3</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B=-</a:t>
            </a:r>
            <a:r>
              <a:rPr lang="en-US" altLang="zh-CN" sz="1800" dirty="0" smtClean="0">
                <a:solidFill>
                  <a:srgbClr val="0000FF"/>
                </a:solidFill>
                <a:ea typeface="楷体_GB2312" pitchFamily="49" charset="-122"/>
                <a:sym typeface="Wingdings" panose="05000000000000000000" pitchFamily="2" charset="2"/>
              </a:rPr>
              <a:t>19</a:t>
            </a:r>
            <a:endParaRPr lang="en-US" altLang="zh-CN" sz="1800" dirty="0">
              <a:solidFill>
                <a:srgbClr val="0000FF"/>
              </a:solidFill>
              <a:ea typeface="楷体_GB2312" pitchFamily="49" charset="-122"/>
              <a:sym typeface="Wingdings" panose="05000000000000000000" pitchFamily="2" charset="2"/>
            </a:endParaRPr>
          </a:p>
        </p:txBody>
      </p:sp>
      <p:sp>
        <p:nvSpPr>
          <p:cNvPr id="12" name="Text Box 9"/>
          <p:cNvSpPr txBox="1">
            <a:spLocks noChangeArrowheads="1"/>
          </p:cNvSpPr>
          <p:nvPr/>
        </p:nvSpPr>
        <p:spPr bwMode="auto">
          <a:xfrm>
            <a:off x="7337502" y="2166104"/>
            <a:ext cx="1344536" cy="140228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en-US" altLang="zh-CN" sz="1800" i="1" dirty="0">
                <a:solidFill>
                  <a:srgbClr val="FF0000"/>
                </a:solidFill>
                <a:ea typeface="楷体_GB2312" pitchFamily="49" charset="-122"/>
                <a:sym typeface="Wingdings" panose="05000000000000000000" pitchFamily="2" charset="2"/>
              </a:rPr>
              <a:t>12 17.3 -19</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A=12</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B=17</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C=.</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A=3</a:t>
            </a:r>
          </a:p>
        </p:txBody>
      </p:sp>
    </p:spTree>
    <p:extLst>
      <p:ext uri="{BB962C8B-B14F-4D97-AF65-F5344CB8AC3E}">
        <p14:creationId xmlns:p14="http://schemas.microsoft.com/office/powerpoint/2010/main" val="2447235406"/>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读取字符串</a:t>
            </a:r>
            <a:r>
              <a:rPr lang="en-US" altLang="zh-CN" dirty="0" smtClean="0"/>
              <a:t>: </a:t>
            </a:r>
            <a:r>
              <a:rPr lang="zh-CN" altLang="en-US" smtClean="0"/>
              <a:t>忽略开头的空白符</a:t>
            </a:r>
            <a:endParaRPr lang="zh-CN" altLang="en-US" dirty="0"/>
          </a:p>
        </p:txBody>
      </p:sp>
      <p:sp>
        <p:nvSpPr>
          <p:cNvPr id="3" name="内容占位符 2"/>
          <p:cNvSpPr>
            <a:spLocks noGrp="1"/>
          </p:cNvSpPr>
          <p:nvPr>
            <p:ph idx="1"/>
          </p:nvPr>
        </p:nvSpPr>
        <p:spPr/>
        <p:txBody>
          <a:bodyPr>
            <a:normAutofit/>
          </a:bodyPr>
          <a:lstStyle/>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&lt;string&gt;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A, B;</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double</a:t>
            </a:r>
            <a:r>
              <a:rPr lang="en-US" altLang="zh-CN" sz="1800" dirty="0">
                <a:solidFill>
                  <a:srgbClr val="000000"/>
                </a:solidFill>
                <a:latin typeface="新宋体" panose="02010609030101010101" pitchFamily="49" charset="-122"/>
                <a:ea typeface="新宋体" panose="02010609030101010101" pitchFamily="49" charset="-122"/>
              </a:rPr>
              <a:t> X;</a:t>
            </a:r>
          </a:p>
          <a:p>
            <a:pPr marL="0" indent="0">
              <a:lnSpc>
                <a:spcPts val="2200"/>
              </a:lnSpc>
              <a:spcBef>
                <a:spcPts val="0"/>
              </a:spcBef>
              <a:buNone/>
            </a:pPr>
            <a:r>
              <a:rPr lang="it-IT" altLang="zh-CN" sz="1800" dirty="0">
                <a:solidFill>
                  <a:srgbClr val="000000"/>
                </a:solidFill>
                <a:latin typeface="新宋体" panose="02010609030101010101" pitchFamily="49" charset="-122"/>
                <a:ea typeface="新宋体" panose="02010609030101010101" pitchFamily="49" charset="-122"/>
              </a:rPr>
              <a:t>    std::cin </a:t>
            </a:r>
            <a:r>
              <a:rPr lang="it-IT" altLang="zh-CN" sz="1800" dirty="0">
                <a:solidFill>
                  <a:srgbClr val="008080"/>
                </a:solidFill>
                <a:latin typeface="新宋体" panose="02010609030101010101" pitchFamily="49" charset="-122"/>
                <a:ea typeface="新宋体" panose="02010609030101010101" pitchFamily="49" charset="-122"/>
              </a:rPr>
              <a:t>&gt;&gt;</a:t>
            </a:r>
            <a:r>
              <a:rPr lang="it-IT" altLang="zh-CN" sz="1800" dirty="0">
                <a:solidFill>
                  <a:srgbClr val="000000"/>
                </a:solidFill>
                <a:latin typeface="新宋体" panose="02010609030101010101" pitchFamily="49" charset="-122"/>
                <a:ea typeface="新宋体" panose="02010609030101010101" pitchFamily="49" charset="-122"/>
              </a:rPr>
              <a:t> A; </a:t>
            </a:r>
            <a:r>
              <a:rPr lang="it-IT" altLang="zh-CN" sz="1800" dirty="0">
                <a:solidFill>
                  <a:srgbClr val="008000"/>
                </a:solidFill>
                <a:latin typeface="新宋体" panose="02010609030101010101" pitchFamily="49" charset="-122"/>
                <a:ea typeface="新宋体" panose="02010609030101010101" pitchFamily="49" charset="-122"/>
              </a:rPr>
              <a:t>// A = "</a:t>
            </a:r>
            <a:r>
              <a:rPr lang="zh-CN" altLang="it-IT" sz="1800" dirty="0">
                <a:solidFill>
                  <a:srgbClr val="008000"/>
                </a:solidFill>
                <a:latin typeface="新宋体" panose="02010609030101010101" pitchFamily="49" charset="-122"/>
                <a:ea typeface="新宋体" panose="02010609030101010101" pitchFamily="49" charset="-122"/>
              </a:rPr>
              <a:t>抬望眼</a:t>
            </a:r>
            <a:r>
              <a:rPr lang="it-IT" altLang="zh-CN" sz="1800" dirty="0">
                <a:solidFill>
                  <a:srgbClr val="008000"/>
                </a:solidFill>
                <a:latin typeface="新宋体" panose="02010609030101010101" pitchFamily="49" charset="-122"/>
                <a:ea typeface="新宋体" panose="02010609030101010101" pitchFamily="49" charset="-122"/>
              </a:rPr>
              <a:t>"</a:t>
            </a:r>
            <a:endParaRPr lang="it-IT"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B; </a:t>
            </a:r>
            <a:r>
              <a:rPr lang="en-US" altLang="zh-CN" sz="1800" dirty="0">
                <a:solidFill>
                  <a:srgbClr val="008000"/>
                </a:solidFill>
                <a:latin typeface="新宋体" panose="02010609030101010101" pitchFamily="49" charset="-122"/>
                <a:ea typeface="新宋体" panose="02010609030101010101" pitchFamily="49" charset="-122"/>
              </a:rPr>
              <a:t>// B = "</a:t>
            </a:r>
            <a:r>
              <a:rPr lang="zh-CN" altLang="en-US" sz="1800" dirty="0">
                <a:solidFill>
                  <a:srgbClr val="008000"/>
                </a:solidFill>
                <a:latin typeface="新宋体" panose="02010609030101010101" pitchFamily="49" charset="-122"/>
                <a:ea typeface="新宋体" panose="02010609030101010101" pitchFamily="49" charset="-122"/>
              </a:rPr>
              <a:t>仰天长啸</a:t>
            </a:r>
            <a:r>
              <a:rPr lang="en-US" altLang="zh-CN" sz="1800" dirty="0">
                <a:solidFill>
                  <a:srgbClr val="008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da-DK" altLang="zh-CN" sz="1800" dirty="0">
                <a:solidFill>
                  <a:srgbClr val="000000"/>
                </a:solidFill>
                <a:latin typeface="新宋体" panose="02010609030101010101" pitchFamily="49" charset="-122"/>
                <a:ea typeface="新宋体" panose="02010609030101010101" pitchFamily="49" charset="-122"/>
              </a:rPr>
              <a:t>    std::cin </a:t>
            </a:r>
            <a:r>
              <a:rPr lang="da-DK" altLang="zh-CN" sz="1800" dirty="0">
                <a:solidFill>
                  <a:srgbClr val="008080"/>
                </a:solidFill>
                <a:latin typeface="新宋体" panose="02010609030101010101" pitchFamily="49" charset="-122"/>
                <a:ea typeface="新宋体" panose="02010609030101010101" pitchFamily="49" charset="-122"/>
              </a:rPr>
              <a:t>&gt;&gt;</a:t>
            </a:r>
            <a:r>
              <a:rPr lang="da-DK" altLang="zh-CN" sz="1800" dirty="0">
                <a:solidFill>
                  <a:srgbClr val="000000"/>
                </a:solidFill>
                <a:latin typeface="新宋体" panose="02010609030101010101" pitchFamily="49" charset="-122"/>
                <a:ea typeface="新宋体" panose="02010609030101010101" pitchFamily="49" charset="-122"/>
              </a:rPr>
              <a:t> X; </a:t>
            </a:r>
            <a:r>
              <a:rPr lang="da-DK" altLang="zh-CN" sz="1800" dirty="0">
                <a:solidFill>
                  <a:srgbClr val="008000"/>
                </a:solidFill>
                <a:latin typeface="新宋体" panose="02010609030101010101" pitchFamily="49" charset="-122"/>
                <a:ea typeface="新宋体" panose="02010609030101010101" pitchFamily="49" charset="-122"/>
              </a:rPr>
              <a:t>// X = 12.34</a:t>
            </a:r>
            <a:endParaRPr lang="da-DK"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B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"X="</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X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188927" y="1457325"/>
            <a:ext cx="2402626" cy="216682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i="1" dirty="0">
                <a:solidFill>
                  <a:srgbClr val="FF0000"/>
                </a:solidFill>
                <a:ea typeface="楷体_GB2312" pitchFamily="49" charset="-122"/>
                <a:sym typeface="Wingdings" panose="05000000000000000000" pitchFamily="2" charset="2"/>
              </a:rPr>
              <a:t> </a:t>
            </a:r>
            <a:r>
              <a:rPr lang="zh-CN" altLang="en-US" sz="1800" i="1" dirty="0" smtClean="0">
                <a:solidFill>
                  <a:srgbClr val="FF0000"/>
                </a:solidFill>
                <a:ea typeface="楷体_GB2312" pitchFamily="49" charset="-122"/>
                <a:sym typeface="Wingdings" panose="05000000000000000000" pitchFamily="2" charset="2"/>
              </a:rPr>
              <a:t>   抬</a:t>
            </a:r>
            <a:r>
              <a:rPr lang="zh-CN" altLang="en-US" sz="1800" i="1" dirty="0">
                <a:solidFill>
                  <a:srgbClr val="FF0000"/>
                </a:solidFill>
                <a:ea typeface="楷体_GB2312" pitchFamily="49" charset="-122"/>
                <a:sym typeface="Wingdings" panose="05000000000000000000" pitchFamily="2" charset="2"/>
              </a:rPr>
              <a:t>望眼</a:t>
            </a:r>
          </a:p>
          <a:p>
            <a:pPr marL="180000">
              <a:spcBef>
                <a:spcPct val="0"/>
              </a:spcBef>
              <a:buNone/>
            </a:pPr>
            <a:r>
              <a:rPr lang="zh-CN" altLang="en-US" sz="1800" i="1" dirty="0">
                <a:solidFill>
                  <a:srgbClr val="FF0000"/>
                </a:solidFill>
                <a:ea typeface="楷体_GB2312" pitchFamily="49" charset="-122"/>
                <a:sym typeface="Wingdings" panose="05000000000000000000" pitchFamily="2" charset="2"/>
              </a:rPr>
              <a:t>仰天长啸</a:t>
            </a:r>
          </a:p>
          <a:p>
            <a:pPr marL="180000">
              <a:spcBef>
                <a:spcPct val="0"/>
              </a:spcBef>
              <a:buNone/>
            </a:pPr>
            <a:r>
              <a:rPr lang="zh-CN" altLang="en-US" sz="1800" i="1" dirty="0">
                <a:solidFill>
                  <a:srgbClr val="FF0000"/>
                </a:solidFill>
                <a:ea typeface="楷体_GB2312" pitchFamily="49" charset="-122"/>
                <a:sym typeface="Wingdings" panose="05000000000000000000" pitchFamily="2" charset="2"/>
              </a:rPr>
              <a:t>  </a:t>
            </a:r>
            <a:r>
              <a:rPr lang="zh-CN" altLang="en-US" sz="1800" i="1" dirty="0" smtClean="0">
                <a:solidFill>
                  <a:srgbClr val="FF0000"/>
                </a:solidFill>
                <a:ea typeface="楷体_GB2312" pitchFamily="49" charset="-122"/>
                <a:sym typeface="Wingdings" panose="05000000000000000000" pitchFamily="2" charset="2"/>
              </a:rPr>
              <a:t>     </a:t>
            </a:r>
            <a:r>
              <a:rPr lang="en-US" altLang="zh-CN" sz="1800" i="1" dirty="0">
                <a:solidFill>
                  <a:srgbClr val="FF0000"/>
                </a:solidFill>
                <a:ea typeface="楷体_GB2312" pitchFamily="49" charset="-122"/>
                <a:sym typeface="Wingdings" panose="05000000000000000000" pitchFamily="2" charset="2"/>
              </a:rPr>
              <a:t>12.34</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A=</a:t>
            </a:r>
            <a:r>
              <a:rPr lang="zh-CN" altLang="en-US" sz="1800" dirty="0">
                <a:solidFill>
                  <a:srgbClr val="0000FF"/>
                </a:solidFill>
                <a:ea typeface="楷体_GB2312" pitchFamily="49" charset="-122"/>
                <a:sym typeface="Wingdings" panose="05000000000000000000" pitchFamily="2" charset="2"/>
              </a:rPr>
              <a:t>抬望眼</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B=</a:t>
            </a:r>
            <a:r>
              <a:rPr lang="zh-CN" altLang="en-US" sz="1800" dirty="0">
                <a:solidFill>
                  <a:srgbClr val="0000FF"/>
                </a:solidFill>
                <a:ea typeface="楷体_GB2312" pitchFamily="49" charset="-122"/>
                <a:sym typeface="Wingdings" panose="05000000000000000000" pitchFamily="2" charset="2"/>
              </a:rPr>
              <a:t>仰天长啸</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X=12.34</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0" name="AutoShape 5"/>
          <p:cNvSpPr>
            <a:spLocks/>
          </p:cNvSpPr>
          <p:nvPr/>
        </p:nvSpPr>
        <p:spPr bwMode="auto">
          <a:xfrm>
            <a:off x="5968881" y="3752732"/>
            <a:ext cx="2622672" cy="439254"/>
          </a:xfrm>
          <a:prstGeom prst="borderCallout2">
            <a:avLst>
              <a:gd name="adj1" fmla="val 53340"/>
              <a:gd name="adj2" fmla="val -89"/>
              <a:gd name="adj3" fmla="val 51957"/>
              <a:gd name="adj4" fmla="val -9228"/>
              <a:gd name="adj5" fmla="val -40596"/>
              <a:gd name="adj6" fmla="val -56135"/>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smtClean="0">
                <a:solidFill>
                  <a:srgbClr val="000000"/>
                </a:solidFill>
                <a:latin typeface="新宋体" panose="02010609030101010101" pitchFamily="49" charset="-122"/>
                <a:ea typeface="新宋体" panose="02010609030101010101" pitchFamily="49" charset="-122"/>
              </a:rPr>
              <a:t>字符串</a:t>
            </a:r>
            <a:r>
              <a:rPr lang="en-US" altLang="zh-CN" sz="2000" dirty="0" smtClean="0">
                <a:solidFill>
                  <a:srgbClr val="000000"/>
                </a:solidFill>
                <a:latin typeface="新宋体" panose="02010609030101010101" pitchFamily="49" charset="-122"/>
                <a:ea typeface="新宋体" panose="02010609030101010101" pitchFamily="49" charset="-122"/>
              </a:rPr>
              <a:t>A</a:t>
            </a:r>
            <a:r>
              <a:rPr lang="zh-CN" altLang="en-US" sz="2000" dirty="0" smtClean="0">
                <a:solidFill>
                  <a:srgbClr val="000000"/>
                </a:solidFill>
                <a:latin typeface="新宋体" panose="02010609030101010101" pitchFamily="49" charset="-122"/>
                <a:ea typeface="新宋体" panose="02010609030101010101" pitchFamily="49" charset="-122"/>
              </a:rPr>
              <a:t>不含空白符。</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11" name="AutoShape 5"/>
          <p:cNvSpPr>
            <a:spLocks/>
          </p:cNvSpPr>
          <p:nvPr/>
        </p:nvSpPr>
        <p:spPr bwMode="auto">
          <a:xfrm>
            <a:off x="3604005" y="1508123"/>
            <a:ext cx="2132485" cy="439254"/>
          </a:xfrm>
          <a:prstGeom prst="borderCallout2">
            <a:avLst>
              <a:gd name="adj1" fmla="val 49485"/>
              <a:gd name="adj2" fmla="val 100757"/>
              <a:gd name="adj3" fmla="val 50029"/>
              <a:gd name="adj4" fmla="val 109087"/>
              <a:gd name="adj5" fmla="val 51437"/>
              <a:gd name="adj6" fmla="val 119467"/>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smtClean="0">
                <a:solidFill>
                  <a:srgbClr val="0000FF"/>
                </a:solidFill>
                <a:latin typeface="新宋体" panose="02010609030101010101" pitchFamily="49" charset="-122"/>
                <a:ea typeface="新宋体" panose="02010609030101010101" pitchFamily="49" charset="-122"/>
              </a:rPr>
              <a:t>输入含有空白符</a:t>
            </a:r>
            <a:r>
              <a:rPr lang="en-US" altLang="zh-CN" sz="2000" dirty="0" smtClean="0">
                <a:solidFill>
                  <a:srgbClr val="0000FF"/>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7242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空白符（</a:t>
            </a:r>
            <a:r>
              <a:rPr lang="en-US" altLang="zh-CN" dirty="0"/>
              <a:t>white-space characters</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sz="2400" dirty="0"/>
              <a:t>空白符（</a:t>
            </a:r>
            <a:r>
              <a:rPr lang="en-US" altLang="zh-CN" sz="2400" dirty="0"/>
              <a:t>white-space characters</a:t>
            </a:r>
            <a:r>
              <a:rPr lang="zh-CN" altLang="en-US" sz="2400" dirty="0"/>
              <a:t>）包括如下</a:t>
            </a:r>
            <a:r>
              <a:rPr lang="en-US" altLang="zh-CN" sz="2400" dirty="0" smtClean="0"/>
              <a:t>6</a:t>
            </a:r>
            <a:r>
              <a:rPr lang="zh-CN" altLang="en-US" sz="2400" smtClean="0"/>
              <a:t>种字符</a:t>
            </a:r>
            <a:r>
              <a:rPr lang="zh-CN" altLang="en-US" sz="2400" dirty="0"/>
              <a:t>：</a:t>
            </a:r>
          </a:p>
          <a:p>
            <a:pPr marL="892175" lvl="1" indent="-534988">
              <a:buNone/>
            </a:pPr>
            <a:r>
              <a:rPr lang="en-US" altLang="zh-CN" sz="2400" dirty="0"/>
              <a:t>(1)	</a:t>
            </a:r>
            <a:r>
              <a:rPr lang="zh-CN" altLang="en-US" sz="2400" dirty="0">
                <a:solidFill>
                  <a:srgbClr val="0000FF"/>
                </a:solidFill>
              </a:rPr>
              <a:t>空格</a:t>
            </a:r>
            <a:r>
              <a:rPr lang="zh-CN" altLang="en-US" sz="2400" dirty="0"/>
              <a:t>（</a:t>
            </a:r>
            <a:r>
              <a:rPr lang="en-US" altLang="zh-CN" sz="2400" dirty="0"/>
              <a:t>'</a:t>
            </a:r>
            <a:r>
              <a:rPr lang="zh-CN" altLang="en-US" sz="2400" dirty="0"/>
              <a:t>凵</a:t>
            </a:r>
            <a:r>
              <a:rPr lang="en-US" altLang="zh-CN" sz="2400" dirty="0"/>
              <a:t>'</a:t>
            </a:r>
            <a:r>
              <a:rPr lang="zh-CN" altLang="en-US" sz="2400" dirty="0"/>
              <a:t>，</a:t>
            </a:r>
            <a:r>
              <a:rPr lang="en-US" altLang="zh-CN" sz="2400" dirty="0"/>
              <a:t>space</a:t>
            </a:r>
            <a:r>
              <a:rPr lang="zh-CN" altLang="en-US" sz="2400" dirty="0"/>
              <a:t>，对应</a:t>
            </a:r>
            <a:r>
              <a:rPr lang="en-US" altLang="zh-CN" sz="2400" dirty="0"/>
              <a:t>ASCII</a:t>
            </a:r>
            <a:r>
              <a:rPr lang="zh-CN" altLang="en-US" sz="2400" dirty="0"/>
              <a:t>码</a:t>
            </a:r>
            <a:r>
              <a:rPr lang="en-US" altLang="zh-CN" sz="2400" dirty="0"/>
              <a:t>32</a:t>
            </a:r>
            <a:r>
              <a:rPr lang="zh-CN" altLang="en-US" sz="2400" dirty="0"/>
              <a:t>），</a:t>
            </a:r>
          </a:p>
          <a:p>
            <a:pPr marL="892175" lvl="1" indent="-534988">
              <a:buNone/>
            </a:pPr>
            <a:r>
              <a:rPr lang="en-US" altLang="zh-CN" sz="2400" dirty="0"/>
              <a:t>(2)	</a:t>
            </a:r>
            <a:r>
              <a:rPr lang="zh-CN" altLang="en-US" sz="2400" dirty="0">
                <a:solidFill>
                  <a:srgbClr val="0000FF"/>
                </a:solidFill>
              </a:rPr>
              <a:t> </a:t>
            </a:r>
            <a:r>
              <a:rPr lang="zh-CN" altLang="en-US" sz="2400" dirty="0" smtClean="0">
                <a:solidFill>
                  <a:srgbClr val="0000FF"/>
                </a:solidFill>
              </a:rPr>
              <a:t>  水平制表符</a:t>
            </a:r>
            <a:r>
              <a:rPr lang="zh-CN" altLang="en-US" sz="2400" dirty="0"/>
              <a:t>（</a:t>
            </a:r>
            <a:r>
              <a:rPr lang="en-US" altLang="zh-CN" sz="2400" dirty="0"/>
              <a:t>'\t'</a:t>
            </a:r>
            <a:r>
              <a:rPr lang="zh-CN" altLang="en-US" sz="2400" dirty="0"/>
              <a:t>，</a:t>
            </a:r>
            <a:r>
              <a:rPr lang="en-US" altLang="zh-CN" sz="2400" dirty="0"/>
              <a:t>horizontal tab</a:t>
            </a:r>
            <a:r>
              <a:rPr lang="zh-CN" altLang="en-US" sz="2400" dirty="0"/>
              <a:t>，对应</a:t>
            </a:r>
            <a:r>
              <a:rPr lang="en-US" altLang="zh-CN" sz="2400" dirty="0"/>
              <a:t>ASCII</a:t>
            </a:r>
            <a:r>
              <a:rPr lang="zh-CN" altLang="en-US" sz="2400" dirty="0"/>
              <a:t>码</a:t>
            </a:r>
            <a:r>
              <a:rPr lang="en-US" altLang="zh-CN" sz="2400" dirty="0"/>
              <a:t>9</a:t>
            </a:r>
            <a:r>
              <a:rPr lang="zh-CN" altLang="en-US" sz="2400" dirty="0"/>
              <a:t>），</a:t>
            </a:r>
          </a:p>
          <a:p>
            <a:pPr marL="892175" lvl="1" indent="-534988">
              <a:buNone/>
            </a:pPr>
            <a:r>
              <a:rPr lang="en-US" altLang="zh-CN" sz="2400" dirty="0"/>
              <a:t>(3)	</a:t>
            </a:r>
            <a:r>
              <a:rPr lang="zh-CN" altLang="en-US" sz="2400" dirty="0">
                <a:solidFill>
                  <a:srgbClr val="0000FF"/>
                </a:solidFill>
              </a:rPr>
              <a:t>换行符</a:t>
            </a:r>
            <a:r>
              <a:rPr lang="zh-CN" altLang="en-US" sz="2400" dirty="0"/>
              <a:t>（</a:t>
            </a:r>
            <a:r>
              <a:rPr lang="en-US" altLang="zh-CN" sz="2400" dirty="0"/>
              <a:t>'\n'</a:t>
            </a:r>
            <a:r>
              <a:rPr lang="zh-CN" altLang="en-US" sz="2400" dirty="0"/>
              <a:t>，</a:t>
            </a:r>
            <a:r>
              <a:rPr lang="en-US" altLang="zh-CN" sz="2400" dirty="0"/>
              <a:t>line feed</a:t>
            </a:r>
            <a:r>
              <a:rPr lang="zh-CN" altLang="en-US" sz="2400" dirty="0"/>
              <a:t>或</a:t>
            </a:r>
            <a:r>
              <a:rPr lang="en-US" altLang="zh-CN" sz="2400" dirty="0"/>
              <a:t>new-line</a:t>
            </a:r>
            <a:r>
              <a:rPr lang="zh-CN" altLang="en-US" sz="2400" dirty="0"/>
              <a:t>或</a:t>
            </a:r>
            <a:r>
              <a:rPr lang="en-US" altLang="zh-CN" sz="2400" dirty="0"/>
              <a:t>LF</a:t>
            </a:r>
            <a:r>
              <a:rPr lang="zh-CN" altLang="en-US" sz="2400" dirty="0"/>
              <a:t>，对应</a:t>
            </a:r>
            <a:r>
              <a:rPr lang="en-US" altLang="zh-CN" sz="2400" dirty="0"/>
              <a:t>ASCII</a:t>
            </a:r>
            <a:r>
              <a:rPr lang="zh-CN" altLang="en-US" sz="2400" dirty="0"/>
              <a:t>码</a:t>
            </a:r>
            <a:r>
              <a:rPr lang="en-US" altLang="zh-CN" sz="2400" dirty="0"/>
              <a:t>10</a:t>
            </a:r>
            <a:r>
              <a:rPr lang="zh-CN" altLang="en-US" sz="2400" dirty="0"/>
              <a:t>），</a:t>
            </a:r>
          </a:p>
          <a:p>
            <a:pPr marL="892175" lvl="1" indent="-534988">
              <a:buNone/>
            </a:pPr>
            <a:r>
              <a:rPr lang="en-US" altLang="zh-CN" sz="2400" dirty="0"/>
              <a:t>(4)	</a:t>
            </a:r>
            <a:r>
              <a:rPr lang="zh-CN" altLang="en-US" sz="2400" dirty="0">
                <a:solidFill>
                  <a:srgbClr val="0000FF"/>
                </a:solidFill>
              </a:rPr>
              <a:t>回车符</a:t>
            </a:r>
            <a:r>
              <a:rPr lang="zh-CN" altLang="en-US" sz="2400" dirty="0"/>
              <a:t>（</a:t>
            </a:r>
            <a:r>
              <a:rPr lang="en-US" altLang="zh-CN" sz="2400" dirty="0"/>
              <a:t>'\r'</a:t>
            </a:r>
            <a:r>
              <a:rPr lang="zh-CN" altLang="en-US" sz="2400" dirty="0"/>
              <a:t>，</a:t>
            </a:r>
            <a:r>
              <a:rPr lang="en-US" altLang="zh-CN" sz="2400" dirty="0"/>
              <a:t>carriage return</a:t>
            </a:r>
            <a:r>
              <a:rPr lang="zh-CN" altLang="en-US" sz="2400" dirty="0"/>
              <a:t>或</a:t>
            </a:r>
            <a:r>
              <a:rPr lang="en-US" altLang="zh-CN" sz="2400" dirty="0"/>
              <a:t>CR</a:t>
            </a:r>
            <a:r>
              <a:rPr lang="zh-CN" altLang="en-US" sz="2400" dirty="0"/>
              <a:t>，对应</a:t>
            </a:r>
            <a:r>
              <a:rPr lang="en-US" altLang="zh-CN" sz="2400" dirty="0"/>
              <a:t>ASCII</a:t>
            </a:r>
            <a:r>
              <a:rPr lang="zh-CN" altLang="en-US" sz="2400" dirty="0"/>
              <a:t>码</a:t>
            </a:r>
            <a:r>
              <a:rPr lang="en-US" altLang="zh-CN" sz="2400" dirty="0"/>
              <a:t>13</a:t>
            </a:r>
            <a:r>
              <a:rPr lang="zh-CN" altLang="en-US" sz="2400" dirty="0"/>
              <a:t>），</a:t>
            </a:r>
          </a:p>
          <a:p>
            <a:pPr marL="892175" lvl="1" indent="-534988">
              <a:buNone/>
            </a:pPr>
            <a:r>
              <a:rPr lang="en-US" altLang="zh-CN" sz="2400" dirty="0"/>
              <a:t>(5)	</a:t>
            </a:r>
            <a:r>
              <a:rPr lang="zh-CN" altLang="en-US" sz="2400" dirty="0">
                <a:solidFill>
                  <a:srgbClr val="0000FF"/>
                </a:solidFill>
              </a:rPr>
              <a:t>换页符</a:t>
            </a:r>
            <a:r>
              <a:rPr lang="zh-CN" altLang="en-US" sz="2400" dirty="0"/>
              <a:t>（</a:t>
            </a:r>
            <a:r>
              <a:rPr lang="en-US" altLang="zh-CN" sz="2400" dirty="0"/>
              <a:t>'\f'</a:t>
            </a:r>
            <a:r>
              <a:rPr lang="zh-CN" altLang="en-US" sz="2400" dirty="0"/>
              <a:t>，</a:t>
            </a:r>
            <a:r>
              <a:rPr lang="en-US" altLang="zh-CN" sz="2400" dirty="0"/>
              <a:t>form feed</a:t>
            </a:r>
            <a:r>
              <a:rPr lang="zh-CN" altLang="en-US" sz="2400" dirty="0"/>
              <a:t>或</a:t>
            </a:r>
            <a:r>
              <a:rPr lang="en-US" altLang="zh-CN" sz="2400" dirty="0"/>
              <a:t>FF</a:t>
            </a:r>
            <a:r>
              <a:rPr lang="zh-CN" altLang="en-US" sz="2400" dirty="0"/>
              <a:t>，对应</a:t>
            </a:r>
            <a:r>
              <a:rPr lang="en-US" altLang="zh-CN" sz="2400" dirty="0"/>
              <a:t>ASCII</a:t>
            </a:r>
            <a:r>
              <a:rPr lang="zh-CN" altLang="en-US" sz="2400" dirty="0"/>
              <a:t>码</a:t>
            </a:r>
            <a:r>
              <a:rPr lang="en-US" altLang="zh-CN" sz="2400" dirty="0"/>
              <a:t>12</a:t>
            </a:r>
            <a:r>
              <a:rPr lang="zh-CN" altLang="en-US" sz="2400" dirty="0"/>
              <a:t>），</a:t>
            </a:r>
          </a:p>
          <a:p>
            <a:pPr marL="892175" lvl="1" indent="-534988">
              <a:buNone/>
            </a:pPr>
            <a:r>
              <a:rPr lang="en-US" altLang="zh-CN" sz="2400" dirty="0"/>
              <a:t>(6)	</a:t>
            </a:r>
            <a:r>
              <a:rPr lang="zh-CN" altLang="en-US" sz="2400" dirty="0">
                <a:solidFill>
                  <a:srgbClr val="0000FF"/>
                </a:solidFill>
              </a:rPr>
              <a:t>垂直制表符</a:t>
            </a:r>
            <a:r>
              <a:rPr lang="zh-CN" altLang="en-US" sz="2400" dirty="0"/>
              <a:t>（</a:t>
            </a:r>
            <a:r>
              <a:rPr lang="en-US" altLang="zh-CN" sz="2400" dirty="0"/>
              <a:t>'\v'</a:t>
            </a:r>
            <a:r>
              <a:rPr lang="zh-CN" altLang="en-US" sz="2400" dirty="0"/>
              <a:t>，</a:t>
            </a:r>
            <a:r>
              <a:rPr lang="en-US" altLang="zh-CN" sz="2400" dirty="0"/>
              <a:t>vertical tab</a:t>
            </a:r>
            <a:r>
              <a:rPr lang="zh-CN" altLang="en-US" sz="2400" dirty="0"/>
              <a:t>或</a:t>
            </a:r>
            <a:r>
              <a:rPr lang="en-US" altLang="zh-CN" sz="2400" dirty="0"/>
              <a:t>VT</a:t>
            </a:r>
            <a:r>
              <a:rPr lang="zh-CN" altLang="en-US" sz="2400" dirty="0"/>
              <a:t>，对应</a:t>
            </a:r>
            <a:r>
              <a:rPr lang="en-US" altLang="zh-CN" sz="2400" dirty="0"/>
              <a:t>ASCII</a:t>
            </a:r>
            <a:r>
              <a:rPr lang="zh-CN" altLang="en-US" sz="2400" dirty="0"/>
              <a:t>码</a:t>
            </a:r>
            <a:r>
              <a:rPr lang="en-US" altLang="zh-CN" sz="2400" dirty="0"/>
              <a:t>11</a:t>
            </a:r>
            <a:r>
              <a:rPr lang="zh-CN" altLang="en-US" sz="2400" dirty="0"/>
              <a:t>）</a:t>
            </a:r>
            <a:r>
              <a:rPr lang="zh-CN" altLang="en-US" sz="2400" dirty="0" smtClean="0"/>
              <a:t>。</a:t>
            </a:r>
            <a:endParaRPr lang="zh-CN" altLang="en-US" sz="24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970762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输入格式不对</a:t>
            </a:r>
            <a:endParaRPr lang="zh-CN" altLang="en-US" dirty="0"/>
          </a:p>
        </p:txBody>
      </p:sp>
      <p:sp>
        <p:nvSpPr>
          <p:cNvPr id="3" name="内容占位符 2"/>
          <p:cNvSpPr>
            <a:spLocks noGrp="1"/>
          </p:cNvSpPr>
          <p:nvPr>
            <p:ph idx="1"/>
          </p:nvPr>
        </p:nvSpPr>
        <p:spPr/>
        <p:txBody>
          <a:bodyPr>
            <a:noAutofit/>
          </a:bodyPr>
          <a:lstStyle/>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&lt;string&gt;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 = -1;</a:t>
            </a:r>
          </a:p>
          <a:p>
            <a:pPr marL="0" indent="0">
              <a:lnSpc>
                <a:spcPts val="23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A; </a:t>
            </a:r>
            <a:r>
              <a:rPr lang="en-US" altLang="zh-CN" sz="1800" dirty="0">
                <a:solidFill>
                  <a:srgbClr val="008000"/>
                </a:solidFill>
                <a:latin typeface="新宋体" panose="02010609030101010101" pitchFamily="49" charset="-122"/>
                <a:ea typeface="新宋体" panose="02010609030101010101" pitchFamily="49" charset="-122"/>
              </a:rPr>
              <a:t>// A</a:t>
            </a:r>
            <a:r>
              <a:rPr lang="zh-CN" altLang="en-US" sz="1800" dirty="0">
                <a:solidFill>
                  <a:srgbClr val="008000"/>
                </a:solidFill>
                <a:latin typeface="新宋体" panose="02010609030101010101" pitchFamily="49" charset="-122"/>
                <a:ea typeface="新宋体" panose="02010609030101010101" pitchFamily="49" charset="-122"/>
              </a:rPr>
              <a:t>仍然为</a:t>
            </a:r>
            <a:r>
              <a:rPr lang="en-US" altLang="zh-CN" sz="1800" dirty="0">
                <a:solidFill>
                  <a:srgbClr val="008000"/>
                </a:solidFill>
                <a:latin typeface="新宋体" panose="02010609030101010101" pitchFamily="49" charset="-122"/>
                <a:ea typeface="新宋体" panose="02010609030101010101" pitchFamily="49" charset="-122"/>
              </a:rPr>
              <a:t>-1</a:t>
            </a:r>
            <a:r>
              <a:rPr lang="zh-CN" altLang="en-US" sz="1800" dirty="0">
                <a:solidFill>
                  <a:srgbClr val="008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std</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cin.good</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cin.good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188927" y="1457325"/>
            <a:ext cx="2402626" cy="119697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i="1" dirty="0">
                <a:solidFill>
                  <a:srgbClr val="FF0000"/>
                </a:solidFill>
                <a:ea typeface="楷体_GB2312" pitchFamily="49" charset="-122"/>
                <a:sym typeface="Wingdings" panose="05000000000000000000" pitchFamily="2" charset="2"/>
              </a:rPr>
              <a:t>抬望眼 </a:t>
            </a:r>
            <a:r>
              <a:rPr lang="en-US" altLang="zh-CN" sz="1800" i="1" dirty="0">
                <a:solidFill>
                  <a:srgbClr val="FF0000"/>
                </a:solidFill>
                <a:ea typeface="楷体_GB2312" pitchFamily="49" charset="-122"/>
                <a:sym typeface="Wingdings" panose="05000000000000000000" pitchFamily="2" charset="2"/>
              </a:rPr>
              <a:t>12.34</a:t>
            </a:r>
            <a:endParaRPr lang="zh-CN" altLang="en-US" sz="1800" i="1" dirty="0">
              <a:solidFill>
                <a:srgbClr val="FF0000"/>
              </a:solidFill>
              <a:ea typeface="楷体_GB2312" pitchFamily="49" charset="-122"/>
              <a:sym typeface="Wingdings" panose="05000000000000000000" pitchFamily="2" charset="2"/>
            </a:endParaRPr>
          </a:p>
          <a:p>
            <a:pPr marL="180000">
              <a:spcBef>
                <a:spcPct val="0"/>
              </a:spcBef>
              <a:buNone/>
            </a:pPr>
            <a:r>
              <a:rPr lang="en-US" altLang="zh-CN" sz="1800" dirty="0" smtClean="0">
                <a:solidFill>
                  <a:srgbClr val="0000FF"/>
                </a:solidFill>
                <a:ea typeface="楷体_GB2312" pitchFamily="49" charset="-122"/>
                <a:sym typeface="Wingdings" panose="05000000000000000000" pitchFamily="2" charset="2"/>
              </a:rPr>
              <a:t>A</a:t>
            </a:r>
            <a:r>
              <a:rPr lang="en-US" altLang="zh-CN" sz="1800" dirty="0">
                <a:solidFill>
                  <a:srgbClr val="0000FF"/>
                </a:solidFill>
                <a:ea typeface="楷体_GB2312" pitchFamily="49" charset="-122"/>
                <a:sym typeface="Wingdings" panose="05000000000000000000" pitchFamily="2" charset="2"/>
              </a:rPr>
              <a:t>=-1</a:t>
            </a: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std</a:t>
            </a:r>
            <a:r>
              <a:rPr lang="en-US" altLang="zh-CN" sz="1800" dirty="0">
                <a:solidFill>
                  <a:srgbClr val="0000FF"/>
                </a:solidFill>
                <a:ea typeface="楷体_GB2312" pitchFamily="49" charset="-122"/>
                <a:sym typeface="Wingdings" panose="05000000000000000000" pitchFamily="2" charset="2"/>
              </a:rPr>
              <a:t>::</a:t>
            </a:r>
            <a:r>
              <a:rPr lang="en-US" altLang="zh-CN" sz="1800" dirty="0" err="1">
                <a:solidFill>
                  <a:srgbClr val="0000FF"/>
                </a:solidFill>
                <a:ea typeface="楷体_GB2312" pitchFamily="49" charset="-122"/>
                <a:sym typeface="Wingdings" panose="05000000000000000000" pitchFamily="2" charset="2"/>
              </a:rPr>
              <a:t>cin.good</a:t>
            </a:r>
            <a:r>
              <a:rPr lang="en-US" altLang="zh-CN" sz="1800" dirty="0">
                <a:solidFill>
                  <a:srgbClr val="0000FF"/>
                </a:solidFill>
                <a:ea typeface="楷体_GB2312" pitchFamily="49" charset="-122"/>
                <a:sym typeface="Wingdings" panose="05000000000000000000" pitchFamily="2" charset="2"/>
              </a:rPr>
              <a:t>()=0</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0" name="AutoShape 5"/>
          <p:cNvSpPr>
            <a:spLocks/>
          </p:cNvSpPr>
          <p:nvPr/>
        </p:nvSpPr>
        <p:spPr bwMode="auto">
          <a:xfrm>
            <a:off x="2744904" y="1698850"/>
            <a:ext cx="3353538" cy="1331040"/>
          </a:xfrm>
          <a:prstGeom prst="borderCallout2">
            <a:avLst>
              <a:gd name="adj1" fmla="val 100255"/>
              <a:gd name="adj2" fmla="val 50122"/>
              <a:gd name="adj3" fmla="val 126519"/>
              <a:gd name="adj4" fmla="val 49961"/>
              <a:gd name="adj5" fmla="val 140365"/>
              <a:gd name="adj6" fmla="val 37969"/>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当输入数据的格式与待读取数据的变量的数据类型不相符时，该变量的值不变；同时，输入状态变为非法状态。</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11" name="AutoShape 5"/>
          <p:cNvSpPr>
            <a:spLocks/>
          </p:cNvSpPr>
          <p:nvPr/>
        </p:nvSpPr>
        <p:spPr bwMode="auto">
          <a:xfrm>
            <a:off x="5328500" y="4027600"/>
            <a:ext cx="2945705" cy="1003188"/>
          </a:xfrm>
          <a:prstGeom prst="borderCallout2">
            <a:avLst>
              <a:gd name="adj1" fmla="val 53569"/>
              <a:gd name="adj2" fmla="val 531"/>
              <a:gd name="adj3" fmla="val 53154"/>
              <a:gd name="adj4" fmla="val -16665"/>
              <a:gd name="adj5" fmla="val 52550"/>
              <a:gd name="adj6" fmla="val -30172"/>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如果当前的输入状态为非法状态，则返回</a:t>
            </a:r>
            <a:r>
              <a:rPr lang="en-US" altLang="zh-CN" sz="2000" dirty="0">
                <a:solidFill>
                  <a:srgbClr val="0000FF"/>
                </a:solidFill>
                <a:latin typeface="新宋体" panose="02010609030101010101" pitchFamily="49" charset="-122"/>
                <a:ea typeface="新宋体" panose="02010609030101010101" pitchFamily="49" charset="-122"/>
              </a:rPr>
              <a:t>false</a:t>
            </a:r>
            <a:r>
              <a:rPr lang="zh-CN" altLang="en-US" sz="2000" dirty="0">
                <a:solidFill>
                  <a:srgbClr val="000000"/>
                </a:solidFill>
                <a:latin typeface="新宋体" panose="02010609030101010101" pitchFamily="49" charset="-122"/>
                <a:ea typeface="新宋体" panose="02010609030101010101" pitchFamily="49" charset="-122"/>
              </a:rPr>
              <a:t>；否则，返回</a:t>
            </a:r>
            <a:r>
              <a:rPr lang="en-US" altLang="zh-CN" sz="2000" dirty="0">
                <a:solidFill>
                  <a:srgbClr val="0000FF"/>
                </a:solidFill>
                <a:latin typeface="新宋体" panose="02010609030101010101" pitchFamily="49" charset="-122"/>
                <a:ea typeface="新宋体" panose="02010609030101010101" pitchFamily="49" charset="-122"/>
              </a:rPr>
              <a:t>true</a:t>
            </a:r>
            <a:r>
              <a:rPr lang="zh-CN" altLang="en-US" sz="2000" dirty="0">
                <a:solidFill>
                  <a:srgbClr val="000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526541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判断流状态的函数</a:t>
            </a:r>
            <a:r>
              <a:rPr lang="en-US" altLang="zh-CN" dirty="0" smtClean="0"/>
              <a:t>: </a:t>
            </a:r>
            <a:r>
              <a:rPr lang="zh-CN" altLang="en-US" dirty="0" smtClean="0"/>
              <a:t>判断合法性</a:t>
            </a:r>
            <a:endParaRPr lang="zh-CN" altLang="en-US" dirty="0"/>
          </a:p>
        </p:txBody>
      </p:sp>
      <p:sp>
        <p:nvSpPr>
          <p:cNvPr id="3" name="内容占位符 2"/>
          <p:cNvSpPr>
            <a:spLocks noGrp="1"/>
          </p:cNvSpPr>
          <p:nvPr>
            <p:ph idx="1"/>
          </p:nvPr>
        </p:nvSpPr>
        <p:spPr/>
        <p:txBody>
          <a:bodyPr>
            <a:normAutofit/>
          </a:bodyPr>
          <a:lstStyle/>
          <a:p>
            <a:r>
              <a:rPr lang="zh-CN" altLang="en-US" dirty="0" smtClean="0"/>
              <a:t>函数</a:t>
            </a:r>
            <a:r>
              <a:rPr lang="en-US" altLang="zh-CN" dirty="0"/>
              <a:t>: </a:t>
            </a:r>
            <a:r>
              <a:rPr lang="en-US" altLang="zh-CN" dirty="0">
                <a:solidFill>
                  <a:srgbClr val="0000FF"/>
                </a:solidFill>
                <a:latin typeface="新宋体" panose="02010609030101010101" pitchFamily="49" charset="-122"/>
                <a:ea typeface="新宋体" panose="02010609030101010101" pitchFamily="49" charset="-122"/>
              </a:rPr>
              <a:t>bool</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basic_ios</a:t>
            </a:r>
            <a:r>
              <a:rPr lang="en-US" altLang="zh-CN" dirty="0">
                <a:solidFill>
                  <a:srgbClr val="000000"/>
                </a:solidFill>
                <a:latin typeface="新宋体" panose="02010609030101010101" pitchFamily="49" charset="-122"/>
                <a:ea typeface="新宋体" panose="02010609030101010101" pitchFamily="49" charset="-122"/>
              </a:rPr>
              <a:t>::good() </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p>
          <a:p>
            <a:pPr lvl="1"/>
            <a:r>
              <a:rPr lang="zh-CN" altLang="en-US" dirty="0" smtClean="0"/>
              <a:t>判断流是否处于合法状态。</a:t>
            </a:r>
            <a:r>
              <a:rPr lang="zh-CN" altLang="en-US" dirty="0"/>
              <a:t>如果是，则返回</a:t>
            </a:r>
            <a:r>
              <a:rPr lang="en-US" altLang="zh-CN" dirty="0">
                <a:solidFill>
                  <a:srgbClr val="0000FF"/>
                </a:solidFill>
              </a:rPr>
              <a:t>true</a:t>
            </a:r>
            <a:r>
              <a:rPr lang="zh-CN" altLang="en-US" dirty="0"/>
              <a:t>；否则，返回</a:t>
            </a:r>
            <a:r>
              <a:rPr lang="en-US" altLang="zh-CN" dirty="0">
                <a:solidFill>
                  <a:srgbClr val="0000FF"/>
                </a:solidFill>
              </a:rPr>
              <a:t>false</a:t>
            </a:r>
            <a:r>
              <a:rPr lang="zh-CN" altLang="en-US" dirty="0"/>
              <a:t>。</a:t>
            </a:r>
          </a:p>
          <a:p>
            <a:pPr lvl="1"/>
            <a:r>
              <a:rPr lang="zh-CN" altLang="en-US" dirty="0"/>
              <a:t>示例</a:t>
            </a:r>
            <a:r>
              <a:rPr lang="en-US" altLang="zh-CN" dirty="0"/>
              <a:t>:</a:t>
            </a:r>
          </a:p>
          <a:p>
            <a:pPr marL="581025" lvl="2" indent="0">
              <a:buNone/>
            </a:pP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cin.good</a:t>
            </a:r>
            <a:r>
              <a:rPr lang="en-US" altLang="zh-CN" dirty="0">
                <a:solidFill>
                  <a:srgbClr val="000000"/>
                </a:solidFill>
                <a:latin typeface="新宋体" panose="02010609030101010101" pitchFamily="49" charset="-122"/>
                <a:ea typeface="新宋体" panose="02010609030101010101" pitchFamily="49" charset="-122"/>
              </a:rPr>
              <a:t>())</a:t>
            </a:r>
          </a:p>
          <a:p>
            <a:pPr marL="581025" lvl="2"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成功输入</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154762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判断流状态的函数</a:t>
            </a:r>
            <a:r>
              <a:rPr lang="en-US" altLang="zh-CN" dirty="0" smtClean="0"/>
              <a:t>: </a:t>
            </a:r>
            <a:r>
              <a:rPr lang="zh-CN" altLang="en-US" dirty="0" smtClean="0"/>
              <a:t>越过末尾</a:t>
            </a:r>
            <a:endParaRPr lang="zh-CN" altLang="en-US" dirty="0"/>
          </a:p>
        </p:txBody>
      </p:sp>
      <p:sp>
        <p:nvSpPr>
          <p:cNvPr id="3" name="内容占位符 2"/>
          <p:cNvSpPr>
            <a:spLocks noGrp="1"/>
          </p:cNvSpPr>
          <p:nvPr>
            <p:ph idx="1"/>
          </p:nvPr>
        </p:nvSpPr>
        <p:spPr>
          <a:xfrm>
            <a:off x="461963" y="1457325"/>
            <a:ext cx="8220075" cy="2668626"/>
          </a:xfrm>
        </p:spPr>
        <p:txBody>
          <a:bodyPr>
            <a:normAutofit/>
          </a:bodyPr>
          <a:lstStyle/>
          <a:p>
            <a:r>
              <a:rPr lang="zh-CN" altLang="en-US" sz="2400" dirty="0"/>
              <a:t>函数</a:t>
            </a:r>
            <a:r>
              <a:rPr lang="en-US" altLang="zh-CN" sz="2400" dirty="0"/>
              <a:t>: </a:t>
            </a:r>
            <a:r>
              <a:rPr lang="en-US" altLang="zh-CN" sz="2400" dirty="0">
                <a:solidFill>
                  <a:srgbClr val="0000FF"/>
                </a:solidFill>
                <a:latin typeface="新宋体" panose="02010609030101010101" pitchFamily="49" charset="-122"/>
                <a:ea typeface="新宋体" panose="02010609030101010101" pitchFamily="49" charset="-122"/>
              </a:rPr>
              <a:t>bool</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basic_ios</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000000"/>
                </a:solidFill>
                <a:latin typeface="新宋体" panose="02010609030101010101" pitchFamily="49" charset="-122"/>
                <a:ea typeface="新宋体" panose="02010609030101010101" pitchFamily="49" charset="-122"/>
              </a:rPr>
              <a:t>eof</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const</a:t>
            </a:r>
            <a:r>
              <a:rPr lang="en-US" altLang="zh-CN" sz="2400" dirty="0">
                <a:solidFill>
                  <a:srgbClr val="000000"/>
                </a:solidFill>
                <a:latin typeface="新宋体" panose="02010609030101010101" pitchFamily="49" charset="-122"/>
                <a:ea typeface="新宋体" panose="02010609030101010101" pitchFamily="49" charset="-122"/>
              </a:rPr>
              <a:t>;</a:t>
            </a:r>
            <a:endParaRPr lang="en-US" altLang="zh-CN" sz="2400" dirty="0"/>
          </a:p>
          <a:p>
            <a:pPr lvl="1"/>
            <a:r>
              <a:rPr lang="zh-CN" altLang="en-US" sz="2400" dirty="0"/>
              <a:t>判断是否</a:t>
            </a:r>
            <a:r>
              <a:rPr lang="zh-CN" altLang="en-US" sz="2400" dirty="0">
                <a:solidFill>
                  <a:srgbClr val="FF0000"/>
                </a:solidFill>
              </a:rPr>
              <a:t>越过</a:t>
            </a:r>
            <a:r>
              <a:rPr lang="zh-CN" altLang="en-US" sz="2400" dirty="0"/>
              <a:t>流的末尾。如果是，则返回</a:t>
            </a:r>
            <a:r>
              <a:rPr lang="en-US" altLang="zh-CN" sz="2400" dirty="0">
                <a:solidFill>
                  <a:srgbClr val="0000FF"/>
                </a:solidFill>
              </a:rPr>
              <a:t>true</a:t>
            </a:r>
            <a:r>
              <a:rPr lang="zh-CN" altLang="en-US" sz="2400" dirty="0"/>
              <a:t>；否则，返回</a:t>
            </a:r>
            <a:r>
              <a:rPr lang="en-US" altLang="zh-CN" sz="2400" dirty="0">
                <a:solidFill>
                  <a:srgbClr val="0000FF"/>
                </a:solidFill>
              </a:rPr>
              <a:t>false</a:t>
            </a:r>
            <a:r>
              <a:rPr lang="zh-CN" altLang="en-US" sz="2400" dirty="0"/>
              <a:t>。</a:t>
            </a:r>
          </a:p>
          <a:p>
            <a:pPr lvl="1"/>
            <a:r>
              <a:rPr lang="zh-CN" altLang="en-US" sz="2400" dirty="0"/>
              <a:t>示例</a:t>
            </a:r>
            <a:r>
              <a:rPr lang="en-US" altLang="zh-CN" sz="2400" dirty="0"/>
              <a:t>:</a:t>
            </a:r>
          </a:p>
          <a:p>
            <a:pPr marL="581025" lvl="2" indent="0">
              <a:buNone/>
            </a:pPr>
            <a:r>
              <a:rPr lang="en-US" altLang="zh-CN" sz="2400" dirty="0">
                <a:solidFill>
                  <a:srgbClr val="0000FF"/>
                </a:solidFill>
                <a:latin typeface="新宋体" panose="02010609030101010101" pitchFamily="49" charset="-122"/>
                <a:ea typeface="新宋体" panose="02010609030101010101" pitchFamily="49" charset="-122"/>
              </a:rPr>
              <a:t>if</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cin.eof</a:t>
            </a:r>
            <a:r>
              <a:rPr lang="en-US" altLang="zh-CN" sz="2400" dirty="0">
                <a:solidFill>
                  <a:srgbClr val="000000"/>
                </a:solidFill>
                <a:latin typeface="新宋体" panose="02010609030101010101" pitchFamily="49" charset="-122"/>
                <a:ea typeface="新宋体" panose="02010609030101010101" pitchFamily="49" charset="-122"/>
              </a:rPr>
              <a:t>())</a:t>
            </a:r>
          </a:p>
          <a:p>
            <a:pPr marL="581025" lvl="2" indent="0">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cout</a:t>
            </a:r>
            <a:r>
              <a:rPr lang="en-US" altLang="zh-CN" sz="2400" dirty="0">
                <a:solidFill>
                  <a:srgbClr val="000000"/>
                </a:solidFill>
                <a:latin typeface="新宋体" panose="02010609030101010101" pitchFamily="49" charset="-122"/>
                <a:ea typeface="新宋体" panose="02010609030101010101" pitchFamily="49" charset="-122"/>
              </a:rPr>
              <a:t> &lt;&lt; </a:t>
            </a:r>
            <a:r>
              <a:rPr lang="en-US" altLang="zh-CN" sz="2400" dirty="0">
                <a:solidFill>
                  <a:srgbClr val="A31515"/>
                </a:solidFill>
                <a:latin typeface="新宋体" panose="02010609030101010101" pitchFamily="49" charset="-122"/>
                <a:ea typeface="新宋体" panose="02010609030101010101" pitchFamily="49" charset="-122"/>
              </a:rPr>
              <a:t>"</a:t>
            </a:r>
            <a:r>
              <a:rPr lang="zh-CN" altLang="en-US" sz="2400" dirty="0">
                <a:solidFill>
                  <a:srgbClr val="A31515"/>
                </a:solidFill>
                <a:latin typeface="新宋体" panose="02010609030101010101" pitchFamily="49" charset="-122"/>
                <a:ea typeface="新宋体" panose="02010609030101010101" pitchFamily="49" charset="-122"/>
              </a:rPr>
              <a:t>输入结束。</a:t>
            </a:r>
            <a:r>
              <a:rPr lang="en-US" altLang="zh-CN" sz="2400" dirty="0">
                <a:solidFill>
                  <a:srgbClr val="A31515"/>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00"/>
                </a:solidFill>
                <a:latin typeface="新宋体" panose="02010609030101010101" pitchFamily="49" charset="-122"/>
                <a:ea typeface="新宋体" panose="02010609030101010101" pitchFamily="49" charset="-122"/>
              </a:rPr>
              <a:t>&lt;&lt; </a:t>
            </a:r>
            <a:r>
              <a:rPr lang="en-US" altLang="zh-CN" sz="2400" dirty="0" err="1">
                <a:solidFill>
                  <a:srgbClr val="000000"/>
                </a:solidFill>
                <a:latin typeface="新宋体" panose="02010609030101010101" pitchFamily="49" charset="-122"/>
                <a:ea typeface="新宋体" panose="02010609030101010101" pitchFamily="49" charset="-122"/>
              </a:rPr>
              <a:t>endl</a:t>
            </a:r>
            <a:r>
              <a:rPr lang="en-US" altLang="zh-CN" sz="2400" dirty="0" smtClean="0">
                <a:solidFill>
                  <a:srgbClr val="000000"/>
                </a:solidFill>
                <a:latin typeface="新宋体" panose="02010609030101010101" pitchFamily="49" charset="-122"/>
                <a:ea typeface="新宋体" panose="02010609030101010101" pitchFamily="49" charset="-122"/>
              </a:rPr>
              <a:t>;</a:t>
            </a: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6"/>
          <p:cNvSpPr>
            <a:spLocks/>
          </p:cNvSpPr>
          <p:nvPr/>
        </p:nvSpPr>
        <p:spPr bwMode="auto">
          <a:xfrm>
            <a:off x="4025589" y="2295256"/>
            <a:ext cx="4882667" cy="1183924"/>
          </a:xfrm>
          <a:prstGeom prst="borderCallout2">
            <a:avLst>
              <a:gd name="adj1" fmla="val 45128"/>
              <a:gd name="adj2" fmla="val -214"/>
              <a:gd name="adj3" fmla="val 45909"/>
              <a:gd name="adj4" fmla="val -9195"/>
              <a:gd name="adj5" fmla="val 75677"/>
              <a:gd name="adj6" fmla="val -20629"/>
            </a:avLst>
          </a:prstGeom>
          <a:solidFill>
            <a:srgbClr val="FFFF99"/>
          </a:solidFill>
          <a:ln w="254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80975" indent="-180975">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zh-CN" sz="1800" dirty="0">
                <a:ea typeface="楷体_GB2312" pitchFamily="49" charset="-122"/>
                <a:sym typeface="Wingdings" panose="05000000000000000000" pitchFamily="2" charset="2"/>
              </a:rPr>
              <a:t>在Windows系列操作系统下，按下组合键</a:t>
            </a:r>
            <a:r>
              <a:rPr lang="zh-CN" altLang="zh-CN" sz="1800" dirty="0">
                <a:solidFill>
                  <a:srgbClr val="FF0000"/>
                </a:solidFill>
                <a:ea typeface="楷体_GB2312" pitchFamily="49" charset="-122"/>
                <a:sym typeface="Wingdings" panose="05000000000000000000" pitchFamily="2" charset="2"/>
              </a:rPr>
              <a:t>Ctrl+z</a:t>
            </a:r>
            <a:r>
              <a:rPr lang="zh-CN" altLang="zh-CN" sz="1800" dirty="0">
                <a:ea typeface="楷体_GB2312" pitchFamily="49" charset="-122"/>
                <a:sym typeface="Wingdings" panose="05000000000000000000" pitchFamily="2" charset="2"/>
              </a:rPr>
              <a:t>表明数据输入结束；</a:t>
            </a:r>
            <a:endParaRPr lang="zh-CN" altLang="en-US" sz="1800" dirty="0">
              <a:ea typeface="楷体_GB2312" pitchFamily="49" charset="-122"/>
              <a:sym typeface="Wingdings" panose="05000000000000000000" pitchFamily="2" charset="2"/>
            </a:endParaRPr>
          </a:p>
          <a:p>
            <a:pPr algn="just" eaLnBrk="1" hangingPunct="1">
              <a:spcBef>
                <a:spcPct val="0"/>
              </a:spcBef>
            </a:pPr>
            <a:r>
              <a:rPr lang="zh-CN" altLang="zh-CN" sz="1800" dirty="0">
                <a:ea typeface="楷体_GB2312" pitchFamily="49" charset="-122"/>
                <a:sym typeface="Wingdings" panose="05000000000000000000" pitchFamily="2" charset="2"/>
              </a:rPr>
              <a:t>在Unix和Linux包括MAC OS系列操作系统下，按下组合键</a:t>
            </a:r>
            <a:r>
              <a:rPr lang="zh-CN" altLang="zh-CN" sz="1800" dirty="0">
                <a:solidFill>
                  <a:srgbClr val="FF0000"/>
                </a:solidFill>
                <a:ea typeface="楷体_GB2312" pitchFamily="49" charset="-122"/>
                <a:sym typeface="Wingdings" panose="05000000000000000000" pitchFamily="2" charset="2"/>
              </a:rPr>
              <a:t>Ctrl+d</a:t>
            </a:r>
            <a:r>
              <a:rPr lang="zh-CN" altLang="zh-CN" sz="1800" dirty="0">
                <a:ea typeface="楷体_GB2312" pitchFamily="49" charset="-122"/>
                <a:sym typeface="Wingdings" panose="05000000000000000000" pitchFamily="2" charset="2"/>
              </a:rPr>
              <a:t>表明数据输入结束。</a:t>
            </a:r>
            <a:endParaRPr lang="zh-CN" altLang="en-US" sz="1800" dirty="0">
              <a:ea typeface="楷体_GB2312" pitchFamily="49" charset="-122"/>
              <a:sym typeface="Wingdings" panose="05000000000000000000" pitchFamily="2" charset="2"/>
            </a:endParaRPr>
          </a:p>
        </p:txBody>
      </p:sp>
      <p:sp>
        <p:nvSpPr>
          <p:cNvPr id="10" name="Text Box 9"/>
          <p:cNvSpPr txBox="1">
            <a:spLocks noChangeArrowheads="1"/>
          </p:cNvSpPr>
          <p:nvPr/>
        </p:nvSpPr>
        <p:spPr bwMode="auto">
          <a:xfrm>
            <a:off x="461963" y="4391529"/>
            <a:ext cx="5656226" cy="61839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solidFill>
                  <a:srgbClr val="FF0000"/>
                </a:solidFill>
                <a:ea typeface="楷体_GB2312" pitchFamily="49" charset="-122"/>
                <a:sym typeface="Wingdings" panose="05000000000000000000" pitchFamily="2" charset="2"/>
              </a:rPr>
              <a:t>应当注意</a:t>
            </a:r>
            <a:r>
              <a:rPr lang="en-US" altLang="zh-CN" sz="1800" dirty="0" smtClean="0">
                <a:ea typeface="楷体_GB2312" pitchFamily="49" charset="-122"/>
                <a:sym typeface="Wingdings" panose="05000000000000000000" pitchFamily="2" charset="2"/>
              </a:rPr>
              <a:t>: </a:t>
            </a:r>
            <a:r>
              <a:rPr lang="zh-CN" altLang="en-US" sz="1800" dirty="0" smtClean="0">
                <a:ea typeface="楷体_GB2312" pitchFamily="49" charset="-122"/>
                <a:sym typeface="Wingdings" panose="05000000000000000000" pitchFamily="2" charset="2"/>
              </a:rPr>
              <a:t>这里是</a:t>
            </a:r>
            <a:r>
              <a:rPr lang="zh-CN" altLang="en-US" sz="1800" dirty="0" smtClean="0">
                <a:solidFill>
                  <a:srgbClr val="FF0000"/>
                </a:solidFill>
                <a:ea typeface="楷体_GB2312" pitchFamily="49" charset="-122"/>
                <a:sym typeface="Wingdings" panose="05000000000000000000" pitchFamily="2" charset="2"/>
              </a:rPr>
              <a:t>越过</a:t>
            </a:r>
            <a:r>
              <a:rPr lang="zh-CN" altLang="en-US" sz="1800" dirty="0" smtClean="0">
                <a:ea typeface="楷体_GB2312" pitchFamily="49" charset="-122"/>
                <a:sym typeface="Wingdings" panose="05000000000000000000" pitchFamily="2" charset="2"/>
              </a:rPr>
              <a:t>末尾，而</a:t>
            </a:r>
            <a:r>
              <a:rPr lang="zh-CN" altLang="en-US" sz="1800" dirty="0" smtClean="0">
                <a:solidFill>
                  <a:srgbClr val="FF0000"/>
                </a:solidFill>
                <a:ea typeface="楷体_GB2312" pitchFamily="49" charset="-122"/>
                <a:sym typeface="Wingdings" panose="05000000000000000000" pitchFamily="2" charset="2"/>
              </a:rPr>
              <a:t>不是</a:t>
            </a:r>
            <a:r>
              <a:rPr lang="zh-CN" altLang="en-US" sz="1800" dirty="0" smtClean="0">
                <a:ea typeface="楷体_GB2312" pitchFamily="49" charset="-122"/>
                <a:sym typeface="Wingdings" panose="05000000000000000000" pitchFamily="2" charset="2"/>
              </a:rPr>
              <a:t>到达末尾。</a:t>
            </a:r>
            <a:endParaRPr lang="en-US" altLang="zh-CN" sz="1800" dirty="0">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41093392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重置流</a:t>
            </a:r>
            <a:r>
              <a:rPr lang="zh-CN" altLang="en-US" dirty="0"/>
              <a:t>状态</a:t>
            </a:r>
          </a:p>
        </p:txBody>
      </p:sp>
      <p:sp>
        <p:nvSpPr>
          <p:cNvPr id="3" name="内容占位符 2"/>
          <p:cNvSpPr>
            <a:spLocks noGrp="1"/>
          </p:cNvSpPr>
          <p:nvPr>
            <p:ph idx="1"/>
          </p:nvPr>
        </p:nvSpPr>
        <p:spPr/>
        <p:txBody>
          <a:bodyPr/>
          <a:lstStyle/>
          <a:p>
            <a:r>
              <a:rPr lang="zh-CN" altLang="en-US" dirty="0"/>
              <a:t>函数</a:t>
            </a:r>
            <a:r>
              <a:rPr lang="en-US" altLang="zh-CN" dirty="0"/>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basic_ios</a:t>
            </a:r>
            <a:r>
              <a:rPr lang="en-US" altLang="zh-CN" dirty="0">
                <a:solidFill>
                  <a:srgbClr val="000000"/>
                </a:solidFill>
                <a:latin typeface="新宋体" panose="02010609030101010101" pitchFamily="49" charset="-122"/>
                <a:ea typeface="新宋体" panose="02010609030101010101" pitchFamily="49" charset="-122"/>
              </a:rPr>
              <a:t>::clear( );</a:t>
            </a:r>
            <a:endParaRPr lang="en-US" altLang="zh-CN" dirty="0"/>
          </a:p>
          <a:p>
            <a:pPr lvl="1"/>
            <a:r>
              <a:rPr lang="zh-CN" altLang="en-US" dirty="0"/>
              <a:t>将流状态重置为合法</a:t>
            </a:r>
            <a:r>
              <a:rPr lang="zh-CN" altLang="en-US" dirty="0" smtClean="0"/>
              <a:t>状态。</a:t>
            </a:r>
            <a:endParaRPr lang="zh-CN" altLang="en-US" dirty="0"/>
          </a:p>
          <a:p>
            <a:pPr lvl="1"/>
            <a:r>
              <a:rPr lang="zh-CN" altLang="en-US" dirty="0"/>
              <a:t>示例</a:t>
            </a:r>
            <a:r>
              <a:rPr lang="en-US" altLang="zh-CN" dirty="0"/>
              <a:t>:</a:t>
            </a:r>
          </a:p>
          <a:p>
            <a:pPr marL="581025" lvl="2" indent="0">
              <a:buNone/>
            </a:pPr>
            <a:r>
              <a:rPr lang="en-US" altLang="zh-CN" dirty="0" err="1" smtClean="0">
                <a:solidFill>
                  <a:srgbClr val="000000"/>
                </a:solidFill>
                <a:latin typeface="新宋体" panose="02010609030101010101" pitchFamily="49" charset="-122"/>
                <a:ea typeface="新宋体" panose="02010609030101010101" pitchFamily="49" charset="-122"/>
              </a:rPr>
              <a:t>cin.clear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040839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跳过部分字节</a:t>
            </a:r>
            <a:endParaRPr lang="zh-CN" altLang="en-US" dirty="0"/>
          </a:p>
        </p:txBody>
      </p:sp>
      <p:sp>
        <p:nvSpPr>
          <p:cNvPr id="3" name="内容占位符 2"/>
          <p:cNvSpPr>
            <a:spLocks noGrp="1"/>
          </p:cNvSpPr>
          <p:nvPr>
            <p:ph idx="1"/>
          </p:nvPr>
        </p:nvSpPr>
        <p:spPr/>
        <p:txBody>
          <a:bodyPr>
            <a:normAutofit fontScale="92500"/>
          </a:bodyPr>
          <a:lstStyle/>
          <a:p>
            <a:r>
              <a:rPr lang="zh-CN" altLang="en-US" dirty="0"/>
              <a:t>函数</a:t>
            </a:r>
            <a:r>
              <a:rPr lang="en-US" altLang="zh-CN" dirty="0"/>
              <a:t>: </a:t>
            </a:r>
            <a:r>
              <a:rPr lang="en-US" altLang="zh-CN" dirty="0" err="1">
                <a:solidFill>
                  <a:srgbClr val="000000"/>
                </a:solidFill>
                <a:latin typeface="新宋体" panose="02010609030101010101" pitchFamily="49" charset="-122"/>
                <a:ea typeface="新宋体" panose="02010609030101010101" pitchFamily="49" charset="-122"/>
              </a:rPr>
              <a:t>basic_istream</a:t>
            </a:r>
            <a:r>
              <a:rPr lang="en-US" altLang="zh-CN" dirty="0">
                <a:solidFill>
                  <a:srgbClr val="000000"/>
                </a:solidFill>
                <a:latin typeface="新宋体" panose="02010609030101010101" pitchFamily="49" charset="-122"/>
                <a:ea typeface="新宋体" panose="02010609030101010101" pitchFamily="49" charset="-122"/>
              </a:rPr>
              <a:t>&amp; </a:t>
            </a:r>
            <a:r>
              <a:rPr lang="en-US" altLang="zh-CN" dirty="0" err="1">
                <a:solidFill>
                  <a:srgbClr val="000000"/>
                </a:solidFill>
                <a:latin typeface="新宋体" panose="02010609030101010101" pitchFamily="49" charset="-122"/>
                <a:ea typeface="新宋体" panose="02010609030101010101" pitchFamily="49" charset="-122"/>
              </a:rPr>
              <a:t>basic_istream</a:t>
            </a:r>
            <a:r>
              <a:rPr lang="en-US" altLang="zh-CN" dirty="0">
                <a:solidFill>
                  <a:srgbClr val="000000"/>
                </a:solidFill>
                <a:latin typeface="新宋体" panose="02010609030101010101" pitchFamily="49" charset="-122"/>
                <a:ea typeface="新宋体" panose="02010609030101010101" pitchFamily="49" charset="-122"/>
              </a:rPr>
              <a:t>::ignore(</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count = 1,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delim</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traits_type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eof</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p>
          <a:p>
            <a:pPr lvl="1"/>
            <a:r>
              <a:rPr lang="zh-CN" altLang="en-US" dirty="0" smtClean="0"/>
              <a:t>假设流处于合法的状态，</a:t>
            </a:r>
            <a:endParaRPr lang="en-US" altLang="zh-CN" dirty="0" smtClean="0"/>
          </a:p>
          <a:p>
            <a:pPr lvl="2"/>
            <a:r>
              <a:rPr lang="zh-CN" altLang="en-US" dirty="0"/>
              <a:t>如果输入流待处理的前面</a:t>
            </a:r>
            <a:r>
              <a:rPr lang="en-US" altLang="zh-CN" dirty="0"/>
              <a:t>count</a:t>
            </a:r>
            <a:r>
              <a:rPr lang="zh-CN" altLang="en-US" dirty="0"/>
              <a:t>个字节的数据不含界定符</a:t>
            </a:r>
            <a:r>
              <a:rPr lang="en-US" altLang="zh-CN" dirty="0" err="1"/>
              <a:t>delim</a:t>
            </a:r>
            <a:r>
              <a:rPr lang="zh-CN" altLang="en-US" dirty="0"/>
              <a:t>，则直接跳过</a:t>
            </a:r>
            <a:r>
              <a:rPr lang="en-US" altLang="zh-CN" dirty="0"/>
              <a:t>count</a:t>
            </a:r>
            <a:r>
              <a:rPr lang="zh-CN" altLang="en-US" dirty="0"/>
              <a:t>个字节的数据；</a:t>
            </a:r>
          </a:p>
          <a:p>
            <a:pPr lvl="2"/>
            <a:r>
              <a:rPr lang="zh-CN" altLang="en-US" dirty="0"/>
              <a:t>否则，直接跳到第一处出现界定符</a:t>
            </a:r>
            <a:r>
              <a:rPr lang="en-US" altLang="zh-CN" dirty="0" err="1"/>
              <a:t>delim</a:t>
            </a:r>
            <a:r>
              <a:rPr lang="zh-CN" altLang="en-US" dirty="0"/>
              <a:t>之后的字节处</a:t>
            </a:r>
            <a:r>
              <a:rPr lang="zh-CN" altLang="en-US" dirty="0" smtClean="0"/>
              <a:t>。</a:t>
            </a:r>
            <a:endParaRPr lang="en-US" altLang="zh-CN" dirty="0" smtClean="0"/>
          </a:p>
          <a:p>
            <a:pPr lvl="1"/>
            <a:r>
              <a:rPr lang="zh-CN" altLang="en-US" dirty="0" smtClean="0"/>
              <a:t>如果流没有处于合法的状态，则</a:t>
            </a:r>
            <a:r>
              <a:rPr lang="en-US" altLang="zh-CN" dirty="0"/>
              <a:t>C++</a:t>
            </a:r>
            <a:r>
              <a:rPr lang="zh-CN" altLang="en-US" dirty="0"/>
              <a:t>标准未定义</a:t>
            </a:r>
            <a:r>
              <a:rPr lang="zh-CN" altLang="en-US" dirty="0" smtClean="0"/>
              <a:t>本函数的行为。</a:t>
            </a:r>
            <a:endParaRPr lang="zh-CN" altLang="en-US" dirty="0"/>
          </a:p>
          <a:p>
            <a:pPr lvl="1"/>
            <a:r>
              <a:rPr lang="zh-CN" altLang="en-US" dirty="0"/>
              <a:t>示例</a:t>
            </a:r>
            <a:r>
              <a:rPr lang="en-US" altLang="zh-CN" dirty="0"/>
              <a:t>:</a:t>
            </a:r>
          </a:p>
          <a:p>
            <a:pPr marL="581025" lvl="2" indent="0">
              <a:buNone/>
            </a:pPr>
            <a:r>
              <a:rPr lang="en-US" altLang="zh-CN" dirty="0" err="1">
                <a:solidFill>
                  <a:srgbClr val="000000"/>
                </a:solidFill>
                <a:latin typeface="新宋体" panose="02010609030101010101" pitchFamily="49" charset="-122"/>
                <a:ea typeface="新宋体" panose="02010609030101010101" pitchFamily="49" charset="-122"/>
              </a:rPr>
              <a:t>cin.clear</a:t>
            </a:r>
            <a:r>
              <a:rPr lang="en-US" altLang="zh-CN" dirty="0">
                <a:solidFill>
                  <a:srgbClr val="000000"/>
                </a:solidFill>
                <a:latin typeface="新宋体" panose="02010609030101010101" pitchFamily="49" charset="-122"/>
                <a:ea typeface="新宋体" panose="02010609030101010101" pitchFamily="49" charset="-122"/>
              </a:rPr>
              <a:t>();</a:t>
            </a:r>
          </a:p>
          <a:p>
            <a:pPr marL="581025" lvl="2" indent="0">
              <a:buNone/>
            </a:pPr>
            <a:r>
              <a:rPr lang="en-US" altLang="zh-CN" dirty="0" err="1">
                <a:solidFill>
                  <a:srgbClr val="000000"/>
                </a:solidFill>
                <a:latin typeface="新宋体" panose="02010609030101010101" pitchFamily="49" charset="-122"/>
                <a:ea typeface="新宋体" panose="02010609030101010101" pitchFamily="49" charset="-122"/>
              </a:rPr>
              <a:t>cin.ignore</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559644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字符系列类型字面常量</a:t>
            </a:r>
          </a:p>
        </p:txBody>
      </p:sp>
      <p:sp>
        <p:nvSpPr>
          <p:cNvPr id="3" name="内容占位符 2"/>
          <p:cNvSpPr>
            <a:spLocks noGrp="1"/>
          </p:cNvSpPr>
          <p:nvPr>
            <p:ph idx="1"/>
          </p:nvPr>
        </p:nvSpPr>
        <p:spPr/>
        <p:txBody>
          <a:bodyPr>
            <a:normAutofit fontScale="85000" lnSpcReduction="20000"/>
          </a:bodyPr>
          <a:lstStyle/>
          <a:p>
            <a:r>
              <a:rPr lang="zh-CN" altLang="en-US" dirty="0"/>
              <a:t>字符系列类型字面常量的程序代码格式为</a:t>
            </a:r>
          </a:p>
          <a:p>
            <a:pPr marL="311400" lvl="1" indent="0">
              <a:buNone/>
            </a:pPr>
            <a:r>
              <a:rPr lang="zh-CN" altLang="en-US" i="1" dirty="0">
                <a:solidFill>
                  <a:srgbClr val="0000FF"/>
                </a:solidFill>
              </a:rPr>
              <a:t>前缀部分</a:t>
            </a:r>
            <a:r>
              <a:rPr lang="zh-CN" altLang="en-US" i="1" dirty="0">
                <a:solidFill>
                  <a:srgbClr val="960032"/>
                </a:solidFill>
              </a:rPr>
              <a:t>核心部分</a:t>
            </a:r>
          </a:p>
          <a:p>
            <a:pPr marL="311400" lvl="1" indent="0">
              <a:buNone/>
            </a:pPr>
            <a:r>
              <a:rPr lang="zh-CN" altLang="en-US" dirty="0"/>
              <a:t>即字符系列类型字面常量由前缀部分与核心部分组成</a:t>
            </a:r>
            <a:r>
              <a:rPr lang="zh-CN" altLang="en-US" dirty="0" smtClean="0"/>
              <a:t>。</a:t>
            </a:r>
            <a:endParaRPr lang="en-US" altLang="zh-CN" dirty="0" smtClean="0"/>
          </a:p>
          <a:p>
            <a:pPr lvl="1"/>
            <a:r>
              <a:rPr lang="zh-CN" altLang="en-US" dirty="0" smtClean="0"/>
              <a:t>其中</a:t>
            </a:r>
            <a:r>
              <a:rPr lang="zh-CN" altLang="en-US" dirty="0" smtClean="0">
                <a:solidFill>
                  <a:srgbClr val="0000FF"/>
                </a:solidFill>
              </a:rPr>
              <a:t>前缀部分</a:t>
            </a:r>
            <a:r>
              <a:rPr lang="zh-CN" altLang="en-US" dirty="0" smtClean="0"/>
              <a:t>用来</a:t>
            </a:r>
            <a:r>
              <a:rPr lang="zh-CN" altLang="en-US" dirty="0"/>
              <a:t>指明该字面常量的具体</a:t>
            </a:r>
            <a:r>
              <a:rPr lang="zh-CN" altLang="en-US" dirty="0" smtClean="0"/>
              <a:t>数据类型。</a:t>
            </a:r>
            <a:endParaRPr lang="en-US" altLang="zh-CN" dirty="0" smtClean="0"/>
          </a:p>
          <a:p>
            <a:pPr lvl="1"/>
            <a:r>
              <a:rPr lang="zh-CN" altLang="en-US" dirty="0" smtClean="0"/>
              <a:t>其中</a:t>
            </a:r>
            <a:r>
              <a:rPr lang="zh-CN" altLang="en-US" dirty="0" smtClean="0">
                <a:solidFill>
                  <a:srgbClr val="960032"/>
                </a:solidFill>
              </a:rPr>
              <a:t>核心部分</a:t>
            </a:r>
            <a:r>
              <a:rPr lang="zh-CN" altLang="en-US" dirty="0"/>
              <a:t>用来指明该字面常量的具体</a:t>
            </a:r>
            <a:r>
              <a:rPr lang="zh-CN" altLang="en-US" dirty="0" smtClean="0"/>
              <a:t>数值。</a:t>
            </a:r>
            <a:endParaRPr lang="en-US" altLang="zh-CN" dirty="0" smtClean="0"/>
          </a:p>
          <a:p>
            <a:r>
              <a:rPr lang="zh-CN" altLang="en-US" dirty="0" smtClean="0"/>
              <a:t>前缀部分及其含义如下</a:t>
            </a:r>
            <a:r>
              <a:rPr lang="en-US" altLang="zh-CN" dirty="0" smtClean="0"/>
              <a:t>:</a:t>
            </a:r>
          </a:p>
          <a:p>
            <a:pPr marL="270000" lvl="1" indent="0">
              <a:buNone/>
            </a:pPr>
            <a:r>
              <a:rPr lang="zh-CN" altLang="en-US" dirty="0" smtClean="0"/>
              <a:t>（</a:t>
            </a:r>
            <a:r>
              <a:rPr lang="en-US" altLang="zh-CN" dirty="0"/>
              <a:t>1</a:t>
            </a:r>
            <a:r>
              <a:rPr lang="zh-CN" altLang="en-US" dirty="0"/>
              <a:t>） 如果前缀部分为空，则该字面常量是</a:t>
            </a:r>
            <a:r>
              <a:rPr lang="en-US" altLang="zh-CN" dirty="0">
                <a:solidFill>
                  <a:srgbClr val="0000FF"/>
                </a:solidFill>
              </a:rPr>
              <a:t>char</a:t>
            </a:r>
            <a:r>
              <a:rPr lang="zh-CN" altLang="en-US" dirty="0"/>
              <a:t>类型</a:t>
            </a:r>
            <a:r>
              <a:rPr lang="zh-CN" altLang="en-US" dirty="0" smtClean="0"/>
              <a:t>，</a:t>
            </a:r>
            <a:endParaRPr lang="en-US" altLang="zh-CN" dirty="0" smtClean="0"/>
          </a:p>
          <a:p>
            <a:pPr marL="892050" lvl="3" indent="0">
              <a:buNone/>
            </a:pPr>
            <a:r>
              <a:rPr lang="zh-CN" altLang="en-US" dirty="0" smtClean="0"/>
              <a:t> 例如</a:t>
            </a:r>
            <a:r>
              <a:rPr lang="en-US" altLang="zh-CN" dirty="0"/>
              <a:t>: </a:t>
            </a:r>
            <a:r>
              <a:rPr lang="en-US" altLang="zh-CN" dirty="0">
                <a:solidFill>
                  <a:srgbClr val="0000FF"/>
                </a:solidFill>
              </a:rPr>
              <a:t>char</a:t>
            </a:r>
            <a:r>
              <a:rPr lang="en-US" altLang="zh-CN" dirty="0"/>
              <a:t> c = 'a';</a:t>
            </a:r>
          </a:p>
          <a:p>
            <a:pPr marL="270000" lvl="1" indent="0">
              <a:buNone/>
            </a:pPr>
            <a:r>
              <a:rPr lang="zh-CN" altLang="en-US" dirty="0" smtClean="0"/>
              <a:t>（</a:t>
            </a:r>
            <a:r>
              <a:rPr lang="en-US" altLang="zh-CN" dirty="0" smtClean="0"/>
              <a:t>2</a:t>
            </a:r>
            <a:r>
              <a:rPr lang="zh-CN" altLang="en-US" dirty="0" smtClean="0"/>
              <a:t>） </a:t>
            </a:r>
            <a:r>
              <a:rPr lang="zh-CN" altLang="en-US" dirty="0"/>
              <a:t>如果前缀部分为字母</a:t>
            </a:r>
            <a:r>
              <a:rPr lang="en-US" altLang="zh-CN" dirty="0"/>
              <a:t>L</a:t>
            </a:r>
            <a:r>
              <a:rPr lang="zh-CN" altLang="en-US" dirty="0"/>
              <a:t>，则该字面常量是</a:t>
            </a:r>
            <a:r>
              <a:rPr lang="en-US" altLang="zh-CN" dirty="0" err="1">
                <a:solidFill>
                  <a:srgbClr val="0000FF"/>
                </a:solidFill>
              </a:rPr>
              <a:t>wchar_t</a:t>
            </a:r>
            <a:r>
              <a:rPr lang="zh-CN" altLang="en-US" dirty="0"/>
              <a:t>类型，</a:t>
            </a:r>
            <a:endParaRPr lang="en-US" altLang="zh-CN" dirty="0"/>
          </a:p>
          <a:p>
            <a:pPr marL="892050" lvl="3" indent="0">
              <a:buNone/>
            </a:pPr>
            <a:r>
              <a:rPr lang="en-US" altLang="zh-CN" dirty="0"/>
              <a:t> </a:t>
            </a:r>
            <a:r>
              <a:rPr lang="zh-CN" altLang="en-US" dirty="0"/>
              <a:t>例如</a:t>
            </a:r>
            <a:r>
              <a:rPr lang="en-US" altLang="zh-CN" dirty="0"/>
              <a:t>: </a:t>
            </a:r>
            <a:r>
              <a:rPr lang="en-US" altLang="zh-CN" dirty="0" err="1">
                <a:solidFill>
                  <a:srgbClr val="0000FF"/>
                </a:solidFill>
              </a:rPr>
              <a:t>wchar_t</a:t>
            </a:r>
            <a:r>
              <a:rPr lang="en-US" altLang="zh-CN" dirty="0">
                <a:solidFill>
                  <a:srgbClr val="0000FF"/>
                </a:solidFill>
              </a:rPr>
              <a:t> </a:t>
            </a:r>
            <a:r>
              <a:rPr lang="en-US" altLang="zh-CN" dirty="0" err="1"/>
              <a:t>cw</a:t>
            </a:r>
            <a:r>
              <a:rPr lang="en-US" altLang="zh-CN" dirty="0"/>
              <a:t> = L'</a:t>
            </a:r>
            <a:r>
              <a:rPr lang="zh-CN" altLang="en-US" dirty="0"/>
              <a:t>汉</a:t>
            </a:r>
            <a:r>
              <a:rPr lang="en-US" altLang="zh-CN" dirty="0"/>
              <a:t>'</a:t>
            </a:r>
            <a:r>
              <a:rPr lang="zh-CN" altLang="en-US" dirty="0"/>
              <a:t>。</a:t>
            </a:r>
          </a:p>
          <a:p>
            <a:pPr marL="270000" lvl="1" indent="0">
              <a:buNone/>
            </a:pPr>
            <a:r>
              <a:rPr lang="zh-CN" altLang="en-US" dirty="0" smtClean="0"/>
              <a:t>（</a:t>
            </a:r>
            <a:r>
              <a:rPr lang="en-US" altLang="zh-CN" dirty="0" smtClean="0"/>
              <a:t>3</a:t>
            </a:r>
            <a:r>
              <a:rPr lang="zh-CN" altLang="en-US" dirty="0" smtClean="0"/>
              <a:t>） </a:t>
            </a:r>
            <a:r>
              <a:rPr lang="zh-CN" altLang="en-US" dirty="0"/>
              <a:t>如果前缀部分为字母</a:t>
            </a:r>
            <a:r>
              <a:rPr lang="en-US" altLang="zh-CN" dirty="0"/>
              <a:t>u</a:t>
            </a:r>
            <a:r>
              <a:rPr lang="zh-CN" altLang="en-US" dirty="0"/>
              <a:t>，则该字面常量是</a:t>
            </a:r>
            <a:r>
              <a:rPr lang="en-US" altLang="zh-CN" dirty="0">
                <a:solidFill>
                  <a:srgbClr val="0000FF"/>
                </a:solidFill>
              </a:rPr>
              <a:t>char16_t</a:t>
            </a:r>
            <a:r>
              <a:rPr lang="zh-CN" altLang="en-US" dirty="0"/>
              <a:t>类型</a:t>
            </a:r>
            <a:r>
              <a:rPr lang="zh-CN" altLang="en-US" dirty="0" smtClean="0"/>
              <a:t>，</a:t>
            </a:r>
            <a:endParaRPr lang="en-US" altLang="zh-CN" dirty="0" smtClean="0"/>
          </a:p>
          <a:p>
            <a:pPr marL="892050" lvl="3" indent="0">
              <a:buNone/>
            </a:pPr>
            <a:r>
              <a:rPr lang="en-US" altLang="zh-CN" dirty="0"/>
              <a:t> </a:t>
            </a:r>
            <a:r>
              <a:rPr lang="zh-CN" altLang="en-US" dirty="0" smtClean="0"/>
              <a:t>例如</a:t>
            </a:r>
            <a:r>
              <a:rPr lang="en-US" altLang="zh-CN" dirty="0"/>
              <a:t>: </a:t>
            </a:r>
            <a:r>
              <a:rPr lang="en-US" altLang="zh-CN" dirty="0">
                <a:solidFill>
                  <a:srgbClr val="0000FF"/>
                </a:solidFill>
              </a:rPr>
              <a:t>char16_t</a:t>
            </a:r>
            <a:r>
              <a:rPr lang="en-US" altLang="zh-CN" dirty="0"/>
              <a:t> c16 = u'</a:t>
            </a:r>
            <a:r>
              <a:rPr lang="zh-CN" altLang="en-US" dirty="0"/>
              <a:t>汉</a:t>
            </a:r>
            <a:r>
              <a:rPr lang="en-US" altLang="zh-CN" dirty="0"/>
              <a:t>';</a:t>
            </a:r>
          </a:p>
          <a:p>
            <a:pPr marL="270000" lvl="1" indent="0">
              <a:buNone/>
            </a:pPr>
            <a:r>
              <a:rPr lang="zh-CN" altLang="en-US" dirty="0" smtClean="0"/>
              <a:t>（</a:t>
            </a:r>
            <a:r>
              <a:rPr lang="en-US" altLang="zh-CN" dirty="0" smtClean="0"/>
              <a:t>4</a:t>
            </a:r>
            <a:r>
              <a:rPr lang="zh-CN" altLang="en-US" dirty="0" smtClean="0"/>
              <a:t>） </a:t>
            </a:r>
            <a:r>
              <a:rPr lang="zh-CN" altLang="en-US" dirty="0"/>
              <a:t>如果前缀部分为字母</a:t>
            </a:r>
            <a:r>
              <a:rPr lang="en-US" altLang="zh-CN" dirty="0"/>
              <a:t>U</a:t>
            </a:r>
            <a:r>
              <a:rPr lang="zh-CN" altLang="en-US" dirty="0"/>
              <a:t>，则该字面常量是</a:t>
            </a:r>
            <a:r>
              <a:rPr lang="en-US" altLang="zh-CN" dirty="0">
                <a:solidFill>
                  <a:srgbClr val="0000FF"/>
                </a:solidFill>
              </a:rPr>
              <a:t>char32_t</a:t>
            </a:r>
            <a:r>
              <a:rPr lang="zh-CN" altLang="en-US" dirty="0"/>
              <a:t>类型</a:t>
            </a:r>
            <a:r>
              <a:rPr lang="zh-CN" altLang="en-US" dirty="0" smtClean="0"/>
              <a:t>，</a:t>
            </a:r>
            <a:endParaRPr lang="en-US" altLang="zh-CN" dirty="0" smtClean="0"/>
          </a:p>
          <a:p>
            <a:pPr marL="892050" lvl="3" indent="0">
              <a:buNone/>
            </a:pPr>
            <a:r>
              <a:rPr lang="en-US" altLang="zh-CN" dirty="0"/>
              <a:t> </a:t>
            </a:r>
            <a:r>
              <a:rPr lang="zh-CN" altLang="en-US" dirty="0" smtClean="0"/>
              <a:t>例如</a:t>
            </a:r>
            <a:r>
              <a:rPr lang="en-US" altLang="zh-CN" dirty="0"/>
              <a:t>: </a:t>
            </a:r>
            <a:r>
              <a:rPr lang="en-US" altLang="zh-CN" dirty="0">
                <a:solidFill>
                  <a:srgbClr val="0000FF"/>
                </a:solidFill>
              </a:rPr>
              <a:t>char32_t</a:t>
            </a:r>
            <a:r>
              <a:rPr lang="en-US" altLang="zh-CN" dirty="0"/>
              <a:t> c32 = U'</a:t>
            </a:r>
            <a:r>
              <a:rPr lang="zh-CN" altLang="en-US" dirty="0"/>
              <a:t>汉</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3415596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934576" y="3906838"/>
            <a:ext cx="1751474" cy="277812"/>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函数</a:t>
            </a:r>
            <a:r>
              <a:rPr lang="en-US" altLang="zh-CN" dirty="0" err="1" smtClean="0"/>
              <a:t>basic_istream</a:t>
            </a:r>
            <a:r>
              <a:rPr lang="en-US" altLang="zh-CN" dirty="0"/>
              <a:t>::</a:t>
            </a:r>
            <a:r>
              <a:rPr lang="en-US" altLang="zh-CN" dirty="0" smtClean="0"/>
              <a:t>ignore</a:t>
            </a:r>
            <a:r>
              <a:rPr lang="zh-CN" altLang="en-US" dirty="0" smtClean="0"/>
              <a:t>示例</a:t>
            </a:r>
            <a:r>
              <a:rPr lang="en-US" altLang="zh-CN" dirty="0" smtClean="0"/>
              <a:t>1</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argv</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a:t>
            </a: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请输入一个整数</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cin.ignore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cin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a;</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暂停住控制台窗口</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返回</a:t>
            </a:r>
            <a:r>
              <a:rPr lang="en-US" altLang="zh-CN" dirty="0">
                <a:solidFill>
                  <a:srgbClr val="008000"/>
                </a:solidFill>
                <a:latin typeface="新宋体" panose="02010609030101010101" pitchFamily="49" charset="-122"/>
                <a:ea typeface="新宋体" panose="02010609030101010101" pitchFamily="49" charset="-122"/>
              </a:rPr>
              <a:t>0</a:t>
            </a:r>
            <a:r>
              <a:rPr lang="zh-CN" altLang="en-US" dirty="0">
                <a:solidFill>
                  <a:srgbClr val="008000"/>
                </a:solidFill>
                <a:latin typeface="新宋体" panose="02010609030101010101" pitchFamily="49" charset="-122"/>
                <a:ea typeface="新宋体" panose="02010609030101010101" pitchFamily="49" charset="-122"/>
              </a:rPr>
              <a:t>表明程序运行成功</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a:t>
            </a:r>
            <a:r>
              <a:rPr lang="en-US" altLang="zh-CN" dirty="0">
                <a:solidFill>
                  <a:srgbClr val="008000"/>
                </a:solidFill>
                <a:latin typeface="新宋体" panose="02010609030101010101" pitchFamily="49" charset="-122"/>
                <a:ea typeface="新宋体" panose="02010609030101010101" pitchFamily="49" charset="-122"/>
              </a:rPr>
              <a:t>main</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910147" y="1457324"/>
            <a:ext cx="2687444" cy="14531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zh-CN" altLang="en-US" sz="1800" dirty="0" smtClean="0">
                <a:solidFill>
                  <a:srgbClr val="0000FF"/>
                </a:solidFill>
                <a:ea typeface="楷体_GB2312" pitchFamily="49" charset="-122"/>
                <a:sym typeface="Wingdings" panose="05000000000000000000" pitchFamily="2" charset="2"/>
              </a:rPr>
              <a:t>请</a:t>
            </a:r>
            <a:r>
              <a:rPr lang="zh-CN" altLang="en-US" sz="1800" dirty="0">
                <a:solidFill>
                  <a:srgbClr val="0000FF"/>
                </a:solidFill>
                <a:ea typeface="楷体_GB2312" pitchFamily="49" charset="-122"/>
                <a:sym typeface="Wingdings" panose="05000000000000000000" pitchFamily="2" charset="2"/>
              </a:rPr>
              <a:t>输入一个整数</a:t>
            </a:r>
            <a:r>
              <a:rPr lang="en-US" altLang="zh-CN" sz="1800" dirty="0">
                <a:solidFill>
                  <a:srgbClr val="0000FF"/>
                </a:solidFill>
                <a:ea typeface="楷体_GB2312" pitchFamily="49" charset="-122"/>
                <a:sym typeface="Wingdings" panose="05000000000000000000" pitchFamily="2" charset="2"/>
              </a:rPr>
              <a:t>:</a:t>
            </a:r>
            <a:r>
              <a:rPr lang="en-US" altLang="zh-CN" sz="1800" i="1" dirty="0">
                <a:solidFill>
                  <a:srgbClr val="FF0000"/>
                </a:solidFill>
                <a:ea typeface="楷体_GB2312" pitchFamily="49" charset="-122"/>
                <a:sym typeface="Wingdings" panose="05000000000000000000" pitchFamily="2" charset="2"/>
              </a:rPr>
              <a:t>12345</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a=2345</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41074794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934576" y="3906838"/>
            <a:ext cx="1751474" cy="277812"/>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函数</a:t>
            </a:r>
            <a:r>
              <a:rPr lang="en-US" altLang="zh-CN" dirty="0" err="1" smtClean="0"/>
              <a:t>basic_istream</a:t>
            </a:r>
            <a:r>
              <a:rPr lang="en-US" altLang="zh-CN" dirty="0"/>
              <a:t>::</a:t>
            </a:r>
            <a:r>
              <a:rPr lang="en-US" altLang="zh-CN" dirty="0" smtClean="0"/>
              <a:t>ignore</a:t>
            </a:r>
            <a:r>
              <a:rPr lang="zh-CN" altLang="en-US" dirty="0" smtClean="0"/>
              <a:t>示例</a:t>
            </a:r>
            <a:r>
              <a:rPr lang="en-US" altLang="zh-CN" dirty="0" smtClean="0"/>
              <a:t>2</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argv</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a:t>
            </a: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请输入一个整数</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cin.ignore</a:t>
            </a:r>
            <a:r>
              <a:rPr lang="en-US" altLang="zh-CN" dirty="0">
                <a:solidFill>
                  <a:srgbClr val="000000"/>
                </a:solidFill>
                <a:latin typeface="新宋体" panose="02010609030101010101" pitchFamily="49" charset="-122"/>
                <a:ea typeface="新宋体" panose="02010609030101010101" pitchFamily="49" charset="-122"/>
              </a:rPr>
              <a:t>(3);</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cin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a;</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暂停住控制台窗口</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返回</a:t>
            </a:r>
            <a:r>
              <a:rPr lang="en-US" altLang="zh-CN" dirty="0">
                <a:solidFill>
                  <a:srgbClr val="008000"/>
                </a:solidFill>
                <a:latin typeface="新宋体" panose="02010609030101010101" pitchFamily="49" charset="-122"/>
                <a:ea typeface="新宋体" panose="02010609030101010101" pitchFamily="49" charset="-122"/>
              </a:rPr>
              <a:t>0</a:t>
            </a:r>
            <a:r>
              <a:rPr lang="zh-CN" altLang="en-US" dirty="0">
                <a:solidFill>
                  <a:srgbClr val="008000"/>
                </a:solidFill>
                <a:latin typeface="新宋体" panose="02010609030101010101" pitchFamily="49" charset="-122"/>
                <a:ea typeface="新宋体" panose="02010609030101010101" pitchFamily="49" charset="-122"/>
              </a:rPr>
              <a:t>表明程序运行成功</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a:t>
            </a:r>
            <a:r>
              <a:rPr lang="en-US" altLang="zh-CN" dirty="0">
                <a:solidFill>
                  <a:srgbClr val="008000"/>
                </a:solidFill>
                <a:latin typeface="新宋体" panose="02010609030101010101" pitchFamily="49" charset="-122"/>
                <a:ea typeface="新宋体" panose="02010609030101010101" pitchFamily="49" charset="-122"/>
              </a:rPr>
              <a:t>main</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910147" y="1457324"/>
            <a:ext cx="2687444" cy="14531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zh-CN" altLang="en-US" sz="1800" dirty="0" smtClean="0">
                <a:solidFill>
                  <a:srgbClr val="0000FF"/>
                </a:solidFill>
                <a:ea typeface="楷体_GB2312" pitchFamily="49" charset="-122"/>
                <a:sym typeface="Wingdings" panose="05000000000000000000" pitchFamily="2" charset="2"/>
              </a:rPr>
              <a:t>请</a:t>
            </a:r>
            <a:r>
              <a:rPr lang="zh-CN" altLang="en-US" sz="1800" dirty="0">
                <a:solidFill>
                  <a:srgbClr val="0000FF"/>
                </a:solidFill>
                <a:ea typeface="楷体_GB2312" pitchFamily="49" charset="-122"/>
                <a:sym typeface="Wingdings" panose="05000000000000000000" pitchFamily="2" charset="2"/>
              </a:rPr>
              <a:t>输入一个整数</a:t>
            </a:r>
            <a:r>
              <a:rPr lang="en-US" altLang="zh-CN" sz="1800" dirty="0">
                <a:solidFill>
                  <a:srgbClr val="0000FF"/>
                </a:solidFill>
                <a:ea typeface="楷体_GB2312" pitchFamily="49" charset="-122"/>
                <a:sym typeface="Wingdings" panose="05000000000000000000" pitchFamily="2" charset="2"/>
              </a:rPr>
              <a:t>:</a:t>
            </a:r>
            <a:r>
              <a:rPr lang="en-US" altLang="zh-CN" sz="1800" i="1" dirty="0">
                <a:solidFill>
                  <a:srgbClr val="FF0000"/>
                </a:solidFill>
                <a:ea typeface="楷体_GB2312" pitchFamily="49" charset="-122"/>
                <a:sym typeface="Wingdings" panose="05000000000000000000" pitchFamily="2" charset="2"/>
              </a:rPr>
              <a:t>12345</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a=45</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2951763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934576" y="3906838"/>
            <a:ext cx="2397904" cy="277812"/>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函数</a:t>
            </a:r>
            <a:r>
              <a:rPr lang="en-US" altLang="zh-CN" dirty="0" err="1" smtClean="0"/>
              <a:t>basic_istream</a:t>
            </a:r>
            <a:r>
              <a:rPr lang="en-US" altLang="zh-CN" dirty="0"/>
              <a:t>::</a:t>
            </a:r>
            <a:r>
              <a:rPr lang="en-US" altLang="zh-CN" dirty="0" smtClean="0"/>
              <a:t>ignore</a:t>
            </a:r>
            <a:r>
              <a:rPr lang="zh-CN" altLang="en-US" dirty="0" smtClean="0"/>
              <a:t>示例</a:t>
            </a:r>
            <a:r>
              <a:rPr lang="en-US" altLang="zh-CN" dirty="0" smtClean="0"/>
              <a:t>3</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argv</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a:t>
            </a: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请输入一个整数</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cin.ignore</a:t>
            </a:r>
            <a:r>
              <a:rPr lang="en-US" altLang="zh-CN" dirty="0">
                <a:solidFill>
                  <a:srgbClr val="000000"/>
                </a:solidFill>
                <a:latin typeface="新宋体" panose="02010609030101010101" pitchFamily="49" charset="-122"/>
                <a:ea typeface="新宋体" panose="02010609030101010101" pitchFamily="49" charset="-122"/>
              </a:rPr>
              <a:t>(5, </a:t>
            </a:r>
            <a:r>
              <a:rPr lang="en-US" altLang="zh-CN" dirty="0">
                <a:solidFill>
                  <a:srgbClr val="A31515"/>
                </a:solidFill>
                <a:latin typeface="新宋体" panose="02010609030101010101" pitchFamily="49" charset="-122"/>
                <a:ea typeface="新宋体" panose="02010609030101010101" pitchFamily="49" charset="-122"/>
              </a:rPr>
              <a:t>'2'</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cin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a;</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暂停住控制台窗口</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返回</a:t>
            </a:r>
            <a:r>
              <a:rPr lang="en-US" altLang="zh-CN" dirty="0">
                <a:solidFill>
                  <a:srgbClr val="008000"/>
                </a:solidFill>
                <a:latin typeface="新宋体" panose="02010609030101010101" pitchFamily="49" charset="-122"/>
                <a:ea typeface="新宋体" panose="02010609030101010101" pitchFamily="49" charset="-122"/>
              </a:rPr>
              <a:t>0</a:t>
            </a:r>
            <a:r>
              <a:rPr lang="zh-CN" altLang="en-US" dirty="0">
                <a:solidFill>
                  <a:srgbClr val="008000"/>
                </a:solidFill>
                <a:latin typeface="新宋体" panose="02010609030101010101" pitchFamily="49" charset="-122"/>
                <a:ea typeface="新宋体" panose="02010609030101010101" pitchFamily="49" charset="-122"/>
              </a:rPr>
              <a:t>表明程序运行成功</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a:t>
            </a:r>
            <a:r>
              <a:rPr lang="en-US" altLang="zh-CN" dirty="0">
                <a:solidFill>
                  <a:srgbClr val="008000"/>
                </a:solidFill>
                <a:latin typeface="新宋体" panose="02010609030101010101" pitchFamily="49" charset="-122"/>
                <a:ea typeface="新宋体" panose="02010609030101010101" pitchFamily="49" charset="-122"/>
              </a:rPr>
              <a:t>main</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307980" y="1457324"/>
            <a:ext cx="3289611" cy="14531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请输入一个整数</a:t>
            </a:r>
            <a:r>
              <a:rPr lang="en-US" altLang="zh-CN" sz="1800" dirty="0">
                <a:solidFill>
                  <a:srgbClr val="0000FF"/>
                </a:solidFill>
                <a:ea typeface="楷体_GB2312" pitchFamily="49" charset="-122"/>
                <a:sym typeface="Wingdings" panose="05000000000000000000" pitchFamily="2" charset="2"/>
              </a:rPr>
              <a:t>:</a:t>
            </a:r>
            <a:r>
              <a:rPr lang="en-US" altLang="zh-CN" sz="1800" i="1" dirty="0">
                <a:solidFill>
                  <a:srgbClr val="FF0000"/>
                </a:solidFill>
                <a:ea typeface="楷体_GB2312" pitchFamily="49" charset="-122"/>
                <a:sym typeface="Wingdings" panose="05000000000000000000" pitchFamily="2" charset="2"/>
              </a:rPr>
              <a:t>1234567890</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a=34567890</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2614726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读取一行</a:t>
            </a:r>
            <a:r>
              <a:rPr lang="zh-CN" altLang="en-US" dirty="0" smtClean="0"/>
              <a:t>数据</a:t>
            </a:r>
            <a:r>
              <a:rPr lang="en-US" altLang="zh-CN" dirty="0" smtClean="0"/>
              <a:t>: </a:t>
            </a:r>
            <a:r>
              <a:rPr lang="en-US" altLang="zh-CN" dirty="0" err="1" smtClean="0"/>
              <a:t>getline</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函数</a:t>
            </a:r>
            <a:r>
              <a:rPr lang="en-US" altLang="zh-CN" dirty="0"/>
              <a:t>: </a:t>
            </a:r>
            <a:r>
              <a:rPr lang="en-US" altLang="zh-CN" dirty="0" err="1">
                <a:solidFill>
                  <a:srgbClr val="2B91AF"/>
                </a:solidFill>
                <a:latin typeface="新宋体" panose="02010609030101010101" pitchFamily="49" charset="-122"/>
                <a:ea typeface="新宋体" panose="02010609030101010101" pitchFamily="49" charset="-122"/>
              </a:rPr>
              <a:t>basic_istream</a:t>
            </a:r>
            <a:r>
              <a:rPr lang="en-US" altLang="zh-CN" dirty="0">
                <a:solidFill>
                  <a:srgbClr val="000000"/>
                </a:solidFill>
                <a:latin typeface="新宋体" panose="02010609030101010101" pitchFamily="49" charset="-122"/>
                <a:ea typeface="新宋体" panose="02010609030101010101" pitchFamily="49" charset="-122"/>
              </a:rPr>
              <a:t>&lt;Elem, </a:t>
            </a:r>
            <a:r>
              <a:rPr lang="en-US" altLang="zh-CN" dirty="0" err="1">
                <a:solidFill>
                  <a:srgbClr val="000000"/>
                </a:solidFill>
                <a:latin typeface="新宋体" panose="02010609030101010101" pitchFamily="49" charset="-122"/>
                <a:ea typeface="新宋体" panose="02010609030101010101" pitchFamily="49" charset="-122"/>
              </a:rPr>
              <a:t>Tr</a:t>
            </a:r>
            <a:r>
              <a:rPr lang="en-US" altLang="zh-CN" dirty="0">
                <a:solidFill>
                  <a:srgbClr val="000000"/>
                </a:solidFill>
                <a:latin typeface="新宋体" panose="02010609030101010101" pitchFamily="49" charset="-122"/>
                <a:ea typeface="新宋体" panose="02010609030101010101" pitchFamily="49" charset="-122"/>
              </a:rPr>
              <a:t>&gt;&amp; </a:t>
            </a:r>
            <a:r>
              <a:rPr lang="en-US" altLang="zh-CN" dirty="0" err="1">
                <a:solidFill>
                  <a:srgbClr val="000000"/>
                </a:solidFill>
                <a:latin typeface="新宋体" panose="02010609030101010101" pitchFamily="49" charset="-122"/>
                <a:ea typeface="新宋体" panose="02010609030101010101" pitchFamily="49" charset="-122"/>
              </a:rPr>
              <a:t>basic_istream</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getline</a:t>
            </a:r>
            <a:r>
              <a:rPr lang="en-US" altLang="zh-CN" dirty="0">
                <a:solidFill>
                  <a:srgbClr val="000000"/>
                </a:solidFill>
                <a:latin typeface="新宋体" panose="02010609030101010101" pitchFamily="49" charset="-122"/>
                <a:ea typeface="新宋体" panose="02010609030101010101" pitchFamily="49" charset="-122"/>
              </a:rPr>
              <a:t>(Elem *s,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n);</a:t>
            </a:r>
            <a:endParaRPr lang="en-US" altLang="zh-CN" dirty="0"/>
          </a:p>
          <a:p>
            <a:pPr lvl="1"/>
            <a:r>
              <a:rPr lang="zh-CN" altLang="en-US" dirty="0" smtClean="0"/>
              <a:t>读取一行数据的前</a:t>
            </a:r>
            <a:r>
              <a:rPr lang="en-US" altLang="zh-CN" dirty="0" smtClean="0"/>
              <a:t>(n-1)</a:t>
            </a:r>
            <a:r>
              <a:rPr lang="zh-CN" altLang="en-US" dirty="0" smtClean="0"/>
              <a:t>个字符</a:t>
            </a:r>
            <a:r>
              <a:rPr lang="zh-CN" altLang="en-US" dirty="0"/>
              <a:t>，并与</a:t>
            </a:r>
            <a:r>
              <a:rPr lang="en-US" altLang="zh-CN" dirty="0"/>
              <a:t>ASCII</a:t>
            </a:r>
            <a:r>
              <a:rPr lang="zh-CN" altLang="en-US" dirty="0"/>
              <a:t>码为</a:t>
            </a:r>
            <a:r>
              <a:rPr lang="en-US" altLang="zh-CN" dirty="0"/>
              <a:t>0</a:t>
            </a:r>
            <a:r>
              <a:rPr lang="zh-CN" altLang="en-US" dirty="0"/>
              <a:t>的字符共同保存到</a:t>
            </a:r>
            <a:r>
              <a:rPr lang="en-US" altLang="zh-CN" dirty="0"/>
              <a:t>s</a:t>
            </a:r>
            <a:r>
              <a:rPr lang="zh-CN" altLang="en-US" dirty="0"/>
              <a:t>当中。</a:t>
            </a:r>
            <a:endParaRPr lang="en-US" altLang="zh-CN" dirty="0" smtClean="0"/>
          </a:p>
          <a:p>
            <a:pPr lvl="2"/>
            <a:r>
              <a:rPr lang="zh-CN" altLang="en-US" dirty="0" smtClean="0"/>
              <a:t>如果该行数据不超过</a:t>
            </a:r>
            <a:r>
              <a:rPr lang="en-US" altLang="zh-CN" dirty="0" smtClean="0"/>
              <a:t>(n-1)</a:t>
            </a:r>
            <a:r>
              <a:rPr lang="zh-CN" altLang="en-US" dirty="0" smtClean="0"/>
              <a:t>个字符，则将整</a:t>
            </a:r>
            <a:r>
              <a:rPr lang="zh-CN" altLang="en-US" dirty="0"/>
              <a:t>行数据保存到</a:t>
            </a:r>
            <a:r>
              <a:rPr lang="en-US" altLang="zh-CN" dirty="0"/>
              <a:t>s</a:t>
            </a:r>
            <a:r>
              <a:rPr lang="zh-CN" altLang="en-US" dirty="0"/>
              <a:t>当中</a:t>
            </a:r>
            <a:r>
              <a:rPr lang="zh-CN" altLang="en-US" dirty="0" smtClean="0"/>
              <a:t>。</a:t>
            </a:r>
            <a:endParaRPr lang="en-US" altLang="zh-CN" dirty="0" smtClean="0"/>
          </a:p>
          <a:p>
            <a:pPr lvl="2"/>
            <a:r>
              <a:rPr lang="zh-CN" altLang="en-US" dirty="0" smtClean="0"/>
              <a:t>在</a:t>
            </a:r>
            <a:r>
              <a:rPr lang="en-US" altLang="zh-CN" dirty="0"/>
              <a:t>s</a:t>
            </a:r>
            <a:r>
              <a:rPr lang="zh-CN" altLang="en-US" dirty="0"/>
              <a:t>当中不保存</a:t>
            </a:r>
            <a:r>
              <a:rPr lang="zh-CN" altLang="en-US" dirty="0" smtClean="0"/>
              <a:t>换行符，但会在末尾保存</a:t>
            </a:r>
            <a:r>
              <a:rPr lang="en-US" altLang="zh-CN" dirty="0" smtClean="0"/>
              <a:t>ASCII</a:t>
            </a:r>
            <a:r>
              <a:rPr lang="zh-CN" altLang="en-US" dirty="0" smtClean="0"/>
              <a:t>码为</a:t>
            </a:r>
            <a:r>
              <a:rPr lang="en-US" altLang="zh-CN" dirty="0" smtClean="0"/>
              <a:t>0</a:t>
            </a:r>
            <a:r>
              <a:rPr lang="zh-CN" altLang="en-US" dirty="0" smtClean="0"/>
              <a:t>的字符串结束符。</a:t>
            </a:r>
            <a:endParaRPr lang="zh-CN" altLang="en-US" dirty="0"/>
          </a:p>
          <a:p>
            <a:pPr lvl="1"/>
            <a:r>
              <a:rPr lang="zh-CN" altLang="en-US" dirty="0" smtClean="0"/>
              <a:t>要求</a:t>
            </a:r>
            <a:r>
              <a:rPr lang="en-US" altLang="zh-CN" dirty="0" smtClean="0"/>
              <a:t>s</a:t>
            </a:r>
            <a:r>
              <a:rPr lang="zh-CN" altLang="en-US" dirty="0" smtClean="0"/>
              <a:t>指向一个已经分配好不小于</a:t>
            </a:r>
            <a:r>
              <a:rPr lang="en-US" altLang="zh-CN" dirty="0" smtClean="0"/>
              <a:t>n</a:t>
            </a:r>
            <a:r>
              <a:rPr lang="zh-CN" altLang="en-US" dirty="0" smtClean="0"/>
              <a:t>个字符的内存空间。</a:t>
            </a:r>
            <a:endParaRPr lang="zh-CN" altLang="en-US" dirty="0"/>
          </a:p>
          <a:p>
            <a:pPr lvl="1"/>
            <a:r>
              <a:rPr lang="zh-CN" altLang="en-US" dirty="0" smtClean="0"/>
              <a:t>返回</a:t>
            </a:r>
            <a:r>
              <a:rPr lang="en-US" altLang="zh-CN" dirty="0" smtClean="0"/>
              <a:t>: </a:t>
            </a:r>
            <a:r>
              <a:rPr lang="zh-CN" altLang="en-US" dirty="0" smtClean="0"/>
              <a:t>当前流的实例对象。</a:t>
            </a:r>
            <a:endParaRPr lang="zh-CN" altLang="en-US" dirty="0"/>
          </a:p>
          <a:p>
            <a:r>
              <a:rPr lang="zh-CN" altLang="en-US" dirty="0"/>
              <a:t>示例</a:t>
            </a:r>
            <a:r>
              <a:rPr lang="en-US" altLang="zh-CN" dirty="0"/>
              <a:t>:</a:t>
            </a:r>
          </a:p>
          <a:p>
            <a:pPr marL="311400" lvl="1" indent="0">
              <a:lnSpc>
                <a:spcPts val="1800"/>
              </a:lnSpc>
              <a:spcBef>
                <a:spcPts val="0"/>
              </a:spcBef>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311400" lvl="1" indent="0">
              <a:lnSpc>
                <a:spcPts val="1800"/>
              </a:lnSpc>
              <a:spcBef>
                <a:spcPts val="0"/>
              </a:spcBef>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311400" lvl="1" indent="0">
              <a:lnSpc>
                <a:spcPts val="1800"/>
              </a:lnSpc>
              <a:spcBef>
                <a:spcPts val="0"/>
              </a:spcBef>
              <a:buNone/>
            </a:pPr>
            <a:endParaRPr lang="zh-CN" altLang="en-US" dirty="0">
              <a:solidFill>
                <a:srgbClr val="000000"/>
              </a:solidFill>
              <a:latin typeface="新宋体" panose="02010609030101010101" pitchFamily="49" charset="-122"/>
              <a:ea typeface="新宋体" panose="02010609030101010101" pitchFamily="49" charset="-122"/>
            </a:endParaRPr>
          </a:p>
          <a:p>
            <a:pPr marL="311400" lvl="1" indent="0">
              <a:lnSpc>
                <a:spcPts val="1800"/>
              </a:lnSpc>
              <a:spcBef>
                <a:spcPts val="0"/>
              </a:spcBef>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argv</a:t>
            </a:r>
            <a:r>
              <a:rPr lang="en-US" altLang="zh-CN" dirty="0">
                <a:solidFill>
                  <a:srgbClr val="000000"/>
                </a:solidFill>
                <a:latin typeface="新宋体" panose="02010609030101010101" pitchFamily="49" charset="-122"/>
                <a:ea typeface="新宋体" panose="02010609030101010101" pitchFamily="49" charset="-122"/>
              </a:rPr>
              <a:t>[])</a:t>
            </a:r>
          </a:p>
          <a:p>
            <a:pPr marL="311400" lvl="1" indent="0">
              <a:lnSpc>
                <a:spcPts val="18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a:t>
            </a:r>
          </a:p>
          <a:p>
            <a:pPr marL="311400" lvl="1" indent="0">
              <a:lnSpc>
                <a:spcPts val="18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s[100];</a:t>
            </a:r>
          </a:p>
          <a:p>
            <a:pPr marL="311400" lvl="1" indent="0">
              <a:lnSpc>
                <a:spcPts val="18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cin.getline</a:t>
            </a:r>
            <a:r>
              <a:rPr lang="en-US" altLang="zh-CN" dirty="0">
                <a:solidFill>
                  <a:srgbClr val="000000"/>
                </a:solidFill>
                <a:latin typeface="新宋体" panose="02010609030101010101" pitchFamily="49" charset="-122"/>
                <a:ea typeface="新宋体" panose="02010609030101010101" pitchFamily="49" charset="-122"/>
              </a:rPr>
              <a:t>(s, 5);</a:t>
            </a:r>
          </a:p>
          <a:p>
            <a:pPr marL="311400" lvl="1" indent="0">
              <a:lnSpc>
                <a:spcPts val="18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s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marL="311400" lvl="1" indent="0">
              <a:lnSpc>
                <a:spcPts val="18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暂停住控制台窗口</a:t>
            </a:r>
            <a:endParaRPr lang="zh-CN" altLang="en-US" dirty="0">
              <a:solidFill>
                <a:srgbClr val="000000"/>
              </a:solidFill>
              <a:latin typeface="新宋体" panose="02010609030101010101" pitchFamily="49" charset="-122"/>
              <a:ea typeface="新宋体" panose="02010609030101010101" pitchFamily="49" charset="-122"/>
            </a:endParaRPr>
          </a:p>
          <a:p>
            <a:pPr marL="311400" lvl="1" indent="0">
              <a:lnSpc>
                <a:spcPts val="18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返回</a:t>
            </a:r>
            <a:r>
              <a:rPr lang="en-US" altLang="zh-CN" dirty="0">
                <a:solidFill>
                  <a:srgbClr val="008000"/>
                </a:solidFill>
                <a:latin typeface="新宋体" panose="02010609030101010101" pitchFamily="49" charset="-122"/>
                <a:ea typeface="新宋体" panose="02010609030101010101" pitchFamily="49" charset="-122"/>
              </a:rPr>
              <a:t>0</a:t>
            </a:r>
            <a:r>
              <a:rPr lang="zh-CN" altLang="en-US" dirty="0">
                <a:solidFill>
                  <a:srgbClr val="008000"/>
                </a:solidFill>
                <a:latin typeface="新宋体" panose="02010609030101010101" pitchFamily="49" charset="-122"/>
                <a:ea typeface="新宋体" panose="02010609030101010101" pitchFamily="49" charset="-122"/>
              </a:rPr>
              <a:t>表明程序运行成功</a:t>
            </a:r>
            <a:endParaRPr lang="zh-CN" altLang="en-US" dirty="0">
              <a:solidFill>
                <a:srgbClr val="000000"/>
              </a:solidFill>
              <a:latin typeface="新宋体" panose="02010609030101010101" pitchFamily="49" charset="-122"/>
              <a:ea typeface="新宋体" panose="02010609030101010101" pitchFamily="49" charset="-122"/>
            </a:endParaRPr>
          </a:p>
          <a:p>
            <a:pPr marL="311400" lvl="1" indent="0">
              <a:lnSpc>
                <a:spcPts val="18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a:t>
            </a:r>
            <a:r>
              <a:rPr lang="en-US" altLang="zh-CN" dirty="0">
                <a:solidFill>
                  <a:srgbClr val="008000"/>
                </a:solidFill>
                <a:latin typeface="新宋体" panose="02010609030101010101" pitchFamily="49" charset="-122"/>
                <a:ea typeface="新宋体" panose="02010609030101010101" pitchFamily="49" charset="-122"/>
              </a:rPr>
              <a:t>main</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392427" y="3726677"/>
            <a:ext cx="3289611" cy="14531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i="1" dirty="0">
                <a:solidFill>
                  <a:srgbClr val="FF0000"/>
                </a:solidFill>
                <a:ea typeface="楷体_GB2312" pitchFamily="49" charset="-122"/>
                <a:sym typeface="Wingdings" panose="05000000000000000000" pitchFamily="2" charset="2"/>
              </a:rPr>
              <a:t>1234567890</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s=1234</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40249352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读取界定符之前的数据</a:t>
            </a:r>
            <a:r>
              <a:rPr lang="en-US" altLang="zh-CN" dirty="0" smtClean="0"/>
              <a:t>: </a:t>
            </a:r>
            <a:r>
              <a:rPr lang="en-US" altLang="zh-CN" dirty="0" err="1" smtClean="0"/>
              <a:t>getline</a:t>
            </a:r>
            <a:r>
              <a:rPr lang="en-US" altLang="zh-CN" dirty="0" smtClean="0"/>
              <a:t> </a:t>
            </a:r>
            <a:endParaRPr lang="zh-CN" altLang="en-US" dirty="0"/>
          </a:p>
        </p:txBody>
      </p:sp>
      <p:sp>
        <p:nvSpPr>
          <p:cNvPr id="3" name="内容占位符 2"/>
          <p:cNvSpPr>
            <a:spLocks noGrp="1"/>
          </p:cNvSpPr>
          <p:nvPr>
            <p:ph idx="1"/>
          </p:nvPr>
        </p:nvSpPr>
        <p:spPr/>
        <p:txBody>
          <a:bodyPr>
            <a:noAutofit/>
          </a:bodyPr>
          <a:lstStyle/>
          <a:p>
            <a:pPr>
              <a:lnSpc>
                <a:spcPts val="2300"/>
              </a:lnSpc>
              <a:spcBef>
                <a:spcPts val="0"/>
              </a:spcBef>
            </a:pPr>
            <a:r>
              <a:rPr lang="zh-CN" altLang="en-US" sz="2000" dirty="0"/>
              <a:t>函数</a:t>
            </a:r>
            <a:r>
              <a:rPr lang="en-US" altLang="zh-CN" sz="2000" dirty="0"/>
              <a:t>: </a:t>
            </a:r>
            <a:r>
              <a:rPr lang="en-US" altLang="zh-CN" sz="1800" dirty="0" err="1">
                <a:solidFill>
                  <a:srgbClr val="2B91AF"/>
                </a:solidFill>
                <a:latin typeface="新宋体" panose="02010609030101010101" pitchFamily="49" charset="-122"/>
                <a:ea typeface="新宋体" panose="02010609030101010101" pitchFamily="49" charset="-122"/>
              </a:rPr>
              <a:t>basic_istream</a:t>
            </a:r>
            <a:r>
              <a:rPr lang="en-US" altLang="zh-CN" sz="1800" dirty="0">
                <a:solidFill>
                  <a:srgbClr val="000000"/>
                </a:solidFill>
                <a:latin typeface="新宋体" panose="02010609030101010101" pitchFamily="49" charset="-122"/>
                <a:ea typeface="新宋体" panose="02010609030101010101" pitchFamily="49" charset="-122"/>
              </a:rPr>
              <a:t>&lt;Elem, </a:t>
            </a:r>
            <a:r>
              <a:rPr lang="en-US" altLang="zh-CN" sz="1800" dirty="0" err="1">
                <a:solidFill>
                  <a:srgbClr val="000000"/>
                </a:solidFill>
                <a:latin typeface="新宋体" panose="02010609030101010101" pitchFamily="49" charset="-122"/>
                <a:ea typeface="新宋体" panose="02010609030101010101" pitchFamily="49" charset="-122"/>
              </a:rPr>
              <a:t>Tr</a:t>
            </a:r>
            <a:r>
              <a:rPr lang="en-US" altLang="zh-CN" sz="1800" dirty="0">
                <a:solidFill>
                  <a:srgbClr val="000000"/>
                </a:solidFill>
                <a:latin typeface="新宋体" panose="02010609030101010101" pitchFamily="49" charset="-122"/>
                <a:ea typeface="新宋体" panose="02010609030101010101" pitchFamily="49" charset="-122"/>
              </a:rPr>
              <a:t>&gt;&amp; </a:t>
            </a:r>
            <a:r>
              <a:rPr lang="en-US" altLang="zh-CN" sz="1800" dirty="0" err="1">
                <a:solidFill>
                  <a:srgbClr val="000000"/>
                </a:solidFill>
                <a:latin typeface="新宋体" panose="02010609030101010101" pitchFamily="49" charset="-122"/>
                <a:ea typeface="新宋体" panose="02010609030101010101" pitchFamily="49" charset="-122"/>
              </a:rPr>
              <a:t>basic_istream</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getline</a:t>
            </a:r>
            <a:r>
              <a:rPr lang="en-US" altLang="zh-CN" sz="1800" dirty="0">
                <a:solidFill>
                  <a:srgbClr val="000000"/>
                </a:solidFill>
                <a:latin typeface="新宋体" panose="02010609030101010101" pitchFamily="49" charset="-122"/>
                <a:ea typeface="新宋体" panose="02010609030101010101" pitchFamily="49" charset="-122"/>
              </a:rPr>
              <a:t>(Elem *s,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n, </a:t>
            </a:r>
            <a:r>
              <a:rPr lang="en-US" altLang="zh-CN" sz="1800" dirty="0">
                <a:solidFill>
                  <a:srgbClr val="000000"/>
                </a:solidFill>
                <a:latin typeface="新宋体" panose="02010609030101010101" pitchFamily="49" charset="-122"/>
                <a:ea typeface="新宋体" panose="02010609030101010101" pitchFamily="49" charset="-122"/>
              </a:rPr>
              <a:t>Elem </a:t>
            </a:r>
            <a:r>
              <a:rPr lang="en-US" altLang="zh-CN" sz="1800" dirty="0" err="1">
                <a:solidFill>
                  <a:srgbClr val="000000"/>
                </a:solidFill>
                <a:latin typeface="新宋体" panose="02010609030101010101" pitchFamily="49" charset="-122"/>
                <a:ea typeface="新宋体" panose="02010609030101010101" pitchFamily="49" charset="-122"/>
              </a:rPr>
              <a:t>delim</a:t>
            </a:r>
            <a:r>
              <a:rPr lang="en-US" altLang="zh-CN" sz="1800" dirty="0">
                <a:solidFill>
                  <a:srgbClr val="000000"/>
                </a:solidFill>
                <a:latin typeface="新宋体" panose="02010609030101010101" pitchFamily="49" charset="-122"/>
                <a:ea typeface="新宋体" panose="02010609030101010101" pitchFamily="49" charset="-122"/>
              </a:rPr>
              <a:t>);</a:t>
            </a:r>
            <a:endParaRPr lang="en-US" altLang="zh-CN" sz="2000" dirty="0"/>
          </a:p>
          <a:p>
            <a:pPr lvl="1">
              <a:lnSpc>
                <a:spcPts val="2300"/>
              </a:lnSpc>
              <a:spcBef>
                <a:spcPts val="0"/>
              </a:spcBef>
            </a:pPr>
            <a:r>
              <a:rPr lang="zh-CN" altLang="en-US" sz="2000" dirty="0" smtClean="0"/>
              <a:t>读取前</a:t>
            </a:r>
            <a:r>
              <a:rPr lang="en-US" altLang="zh-CN" sz="2000" dirty="0" smtClean="0"/>
              <a:t>m</a:t>
            </a:r>
            <a:r>
              <a:rPr lang="zh-CN" altLang="en-US" sz="2000" dirty="0" smtClean="0"/>
              <a:t>个</a:t>
            </a:r>
            <a:r>
              <a:rPr lang="zh-CN" altLang="en-US" sz="2000" dirty="0"/>
              <a:t>字符，</a:t>
            </a:r>
            <a:r>
              <a:rPr lang="zh-CN" altLang="en-US" sz="2000" dirty="0" smtClean="0"/>
              <a:t>并与</a:t>
            </a:r>
            <a:r>
              <a:rPr lang="en-US" altLang="zh-CN" sz="2000" dirty="0" smtClean="0"/>
              <a:t>ASCII</a:t>
            </a:r>
            <a:r>
              <a:rPr lang="zh-CN" altLang="en-US" sz="2000" dirty="0"/>
              <a:t>码为</a:t>
            </a:r>
            <a:r>
              <a:rPr lang="en-US" altLang="zh-CN" sz="2000" dirty="0"/>
              <a:t>0</a:t>
            </a:r>
            <a:r>
              <a:rPr lang="zh-CN" altLang="en-US" sz="2000" dirty="0"/>
              <a:t>的</a:t>
            </a:r>
            <a:r>
              <a:rPr lang="zh-CN" altLang="en-US" sz="2000" dirty="0" smtClean="0"/>
              <a:t>字符共同保存</a:t>
            </a:r>
            <a:r>
              <a:rPr lang="zh-CN" altLang="en-US" sz="2000" dirty="0"/>
              <a:t>到</a:t>
            </a:r>
            <a:r>
              <a:rPr lang="en-US" altLang="zh-CN" sz="2000" dirty="0"/>
              <a:t>s</a:t>
            </a:r>
            <a:r>
              <a:rPr lang="zh-CN" altLang="en-US" sz="2000" dirty="0" smtClean="0"/>
              <a:t>当中。</a:t>
            </a:r>
            <a:endParaRPr lang="en-US" altLang="zh-CN" sz="2000" dirty="0" smtClean="0"/>
          </a:p>
          <a:p>
            <a:pPr lvl="2">
              <a:lnSpc>
                <a:spcPts val="2300"/>
              </a:lnSpc>
              <a:spcBef>
                <a:spcPts val="0"/>
              </a:spcBef>
            </a:pPr>
            <a:r>
              <a:rPr lang="zh-CN" altLang="en-US" sz="1800" dirty="0" smtClean="0"/>
              <a:t>如果前</a:t>
            </a:r>
            <a:r>
              <a:rPr lang="en-US" altLang="zh-CN" sz="1800" dirty="0" smtClean="0"/>
              <a:t>(n-1)</a:t>
            </a:r>
            <a:r>
              <a:rPr lang="zh-CN" altLang="en-US" sz="1800" dirty="0" smtClean="0"/>
              <a:t>个字符不含</a:t>
            </a:r>
            <a:r>
              <a:rPr lang="en-US" altLang="zh-CN" sz="1800" dirty="0" err="1" smtClean="0"/>
              <a:t>delim</a:t>
            </a:r>
            <a:r>
              <a:rPr lang="zh-CN" altLang="en-US" sz="1800" dirty="0" smtClean="0"/>
              <a:t>字符，则</a:t>
            </a:r>
            <a:r>
              <a:rPr lang="en-US" altLang="zh-CN" sz="1800" dirty="0" smtClean="0"/>
              <a:t>m=n-1; </a:t>
            </a:r>
            <a:r>
              <a:rPr lang="zh-CN" altLang="en-US" sz="1800" dirty="0" smtClean="0"/>
              <a:t>否则，</a:t>
            </a:r>
            <a:r>
              <a:rPr lang="en-US" altLang="zh-CN" sz="1800" dirty="0" smtClean="0"/>
              <a:t>m</a:t>
            </a:r>
            <a:r>
              <a:rPr lang="zh-CN" altLang="en-US" sz="1800" dirty="0" smtClean="0"/>
              <a:t>为</a:t>
            </a:r>
            <a:r>
              <a:rPr lang="en-US" altLang="zh-CN" sz="1800" dirty="0" err="1"/>
              <a:t>delim</a:t>
            </a:r>
            <a:r>
              <a:rPr lang="zh-CN" altLang="en-US" sz="1800" dirty="0" smtClean="0"/>
              <a:t>字符之前的字符数。</a:t>
            </a:r>
            <a:endParaRPr lang="en-US" altLang="zh-CN" sz="1800" dirty="0" smtClean="0"/>
          </a:p>
          <a:p>
            <a:pPr lvl="1">
              <a:lnSpc>
                <a:spcPts val="2300"/>
              </a:lnSpc>
              <a:spcBef>
                <a:spcPts val="0"/>
              </a:spcBef>
            </a:pPr>
            <a:r>
              <a:rPr lang="zh-CN" altLang="en-US" sz="2000" dirty="0" smtClean="0"/>
              <a:t>要求</a:t>
            </a:r>
            <a:r>
              <a:rPr lang="en-US" altLang="zh-CN" sz="2000" dirty="0"/>
              <a:t>s</a:t>
            </a:r>
            <a:r>
              <a:rPr lang="zh-CN" altLang="en-US" sz="2000" dirty="0"/>
              <a:t>指向一个已经分配好不小于</a:t>
            </a:r>
            <a:r>
              <a:rPr lang="en-US" altLang="zh-CN" sz="2000" dirty="0"/>
              <a:t>n</a:t>
            </a:r>
            <a:r>
              <a:rPr lang="zh-CN" altLang="en-US" sz="2000" dirty="0"/>
              <a:t>个字符的内存空间。</a:t>
            </a:r>
          </a:p>
          <a:p>
            <a:pPr lvl="1">
              <a:lnSpc>
                <a:spcPts val="2300"/>
              </a:lnSpc>
              <a:spcBef>
                <a:spcPts val="0"/>
              </a:spcBef>
            </a:pPr>
            <a:r>
              <a:rPr lang="zh-CN" altLang="en-US" sz="2000" dirty="0"/>
              <a:t>返回</a:t>
            </a:r>
            <a:r>
              <a:rPr lang="en-US" altLang="zh-CN" sz="2000" dirty="0"/>
              <a:t>: </a:t>
            </a:r>
            <a:r>
              <a:rPr lang="zh-CN" altLang="en-US" sz="2000" dirty="0"/>
              <a:t>当前流的实例对象</a:t>
            </a:r>
            <a:r>
              <a:rPr lang="zh-CN" altLang="en-US" sz="2000" dirty="0" smtClean="0"/>
              <a:t>。</a:t>
            </a:r>
            <a:endParaRPr lang="zh-CN" altLang="en-US" sz="2000" dirty="0"/>
          </a:p>
          <a:p>
            <a:pPr>
              <a:lnSpc>
                <a:spcPts val="2300"/>
              </a:lnSpc>
              <a:spcBef>
                <a:spcPts val="0"/>
              </a:spcBef>
            </a:pPr>
            <a:r>
              <a:rPr lang="zh-CN" altLang="en-US" sz="2000" dirty="0"/>
              <a:t>示例</a:t>
            </a:r>
            <a:r>
              <a:rPr lang="en-US" altLang="zh-CN" sz="2000" dirty="0"/>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s[100];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cin.getline</a:t>
            </a:r>
            <a:r>
              <a:rPr lang="en-US" altLang="zh-CN" sz="1800" dirty="0">
                <a:solidFill>
                  <a:srgbClr val="000000"/>
                </a:solidFill>
                <a:latin typeface="新宋体" panose="02010609030101010101" pitchFamily="49" charset="-122"/>
                <a:ea typeface="新宋体" panose="02010609030101010101" pitchFamily="49" charset="-122"/>
              </a:rPr>
              <a:t>(s, 5, </a:t>
            </a:r>
            <a:r>
              <a:rPr lang="en-US" altLang="zh-CN" sz="1800" dirty="0">
                <a:solidFill>
                  <a:srgbClr val="A31515"/>
                </a:solidFill>
                <a:latin typeface="新宋体" panose="02010609030101010101" pitchFamily="49" charset="-122"/>
                <a:ea typeface="新宋体" panose="02010609030101010101" pitchFamily="49" charset="-122"/>
              </a:rPr>
              <a:t>'2'</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s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4294846" y="3233511"/>
            <a:ext cx="2201553" cy="110180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en-US" altLang="zh-CN" sz="1800" dirty="0" smtClean="0">
                <a:ea typeface="楷体_GB2312" pitchFamily="49" charset="-122"/>
                <a:sym typeface="Wingdings" panose="05000000000000000000" pitchFamily="2" charset="2"/>
              </a:rPr>
              <a:t>1</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i="1" dirty="0" smtClean="0">
                <a:solidFill>
                  <a:srgbClr val="FF0000"/>
                </a:solidFill>
                <a:ea typeface="楷体_GB2312" pitchFamily="49" charset="-122"/>
                <a:sym typeface="Wingdings" panose="05000000000000000000" pitchFamily="2" charset="2"/>
              </a:rPr>
              <a:t>1234567890</a:t>
            </a:r>
            <a:endParaRPr lang="en-US" altLang="zh-CN" sz="1800" i="1" dirty="0">
              <a:solidFill>
                <a:srgbClr val="FF0000"/>
              </a:solidFill>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s=1</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r>
              <a:rPr lang="en-US" altLang="zh-CN" sz="1800" dirty="0" smtClean="0">
                <a:solidFill>
                  <a:srgbClr val="0000FF"/>
                </a:solidFill>
                <a:ea typeface="楷体_GB2312" pitchFamily="49" charset="-122"/>
                <a:sym typeface="Wingdings" panose="05000000000000000000" pitchFamily="2" charset="2"/>
              </a:rPr>
              <a:t>.</a:t>
            </a:r>
            <a:endParaRPr lang="en-US" altLang="zh-CN" sz="1800" dirty="0">
              <a:solidFill>
                <a:srgbClr val="0000FF"/>
              </a:solidFill>
              <a:ea typeface="楷体_GB2312" pitchFamily="49" charset="-122"/>
              <a:sym typeface="Wingdings" panose="05000000000000000000" pitchFamily="2" charset="2"/>
            </a:endParaRPr>
          </a:p>
        </p:txBody>
      </p:sp>
      <p:sp>
        <p:nvSpPr>
          <p:cNvPr id="10" name="Text Box 9"/>
          <p:cNvSpPr txBox="1">
            <a:spLocks noChangeArrowheads="1"/>
          </p:cNvSpPr>
          <p:nvPr/>
        </p:nvSpPr>
        <p:spPr bwMode="auto">
          <a:xfrm>
            <a:off x="4294846" y="4335312"/>
            <a:ext cx="2201553" cy="110180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en-US" altLang="zh-CN" sz="1800" dirty="0" smtClean="0">
                <a:ea typeface="楷体_GB2312" pitchFamily="49" charset="-122"/>
                <a:sym typeface="Wingdings" panose="05000000000000000000" pitchFamily="2" charset="2"/>
              </a:rPr>
              <a:t>2</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i="1" dirty="0" smtClean="0">
                <a:solidFill>
                  <a:srgbClr val="FF0000"/>
                </a:solidFill>
                <a:ea typeface="楷体_GB2312" pitchFamily="49" charset="-122"/>
                <a:sym typeface="Wingdings" panose="05000000000000000000" pitchFamily="2" charset="2"/>
              </a:rPr>
              <a:t>34567890</a:t>
            </a:r>
            <a:endParaRPr lang="en-US" altLang="zh-CN" sz="1800" i="1" dirty="0">
              <a:solidFill>
                <a:srgbClr val="FF0000"/>
              </a:solidFill>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s=3456</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1" name="Text Box 9"/>
          <p:cNvSpPr txBox="1">
            <a:spLocks noChangeArrowheads="1"/>
          </p:cNvSpPr>
          <p:nvPr/>
        </p:nvSpPr>
        <p:spPr bwMode="auto">
          <a:xfrm>
            <a:off x="6488442" y="3233511"/>
            <a:ext cx="2201553" cy="220360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en-US" altLang="zh-CN" sz="1800" dirty="0" smtClean="0">
                <a:ea typeface="楷体_GB2312" pitchFamily="49" charset="-122"/>
                <a:sym typeface="Wingdings" panose="05000000000000000000" pitchFamily="2" charset="2"/>
              </a:rPr>
              <a:t>3</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i="1" dirty="0">
                <a:solidFill>
                  <a:srgbClr val="FF0000"/>
                </a:solidFill>
                <a:ea typeface="楷体_GB2312" pitchFamily="49" charset="-122"/>
                <a:sym typeface="Wingdings" panose="05000000000000000000" pitchFamily="2" charset="2"/>
              </a:rPr>
              <a:t>34</a:t>
            </a:r>
          </a:p>
          <a:p>
            <a:pPr marL="180000">
              <a:spcBef>
                <a:spcPct val="0"/>
              </a:spcBef>
              <a:buNone/>
            </a:pPr>
            <a:r>
              <a:rPr lang="en-US" altLang="zh-CN" sz="1800" i="1" dirty="0">
                <a:solidFill>
                  <a:srgbClr val="FF0000"/>
                </a:solidFill>
                <a:ea typeface="楷体_GB2312" pitchFamily="49" charset="-122"/>
                <a:sym typeface="Wingdings" panose="05000000000000000000" pitchFamily="2" charset="2"/>
              </a:rPr>
              <a:t>56789</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s=34</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5</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1271875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读取界定符之前的数据</a:t>
            </a:r>
            <a:r>
              <a:rPr lang="en-US" altLang="zh-CN" dirty="0"/>
              <a:t>: </a:t>
            </a:r>
            <a:r>
              <a:rPr lang="en-US" altLang="zh-CN" dirty="0" err="1" smtClean="0"/>
              <a:t>getline</a:t>
            </a:r>
            <a:r>
              <a:rPr lang="zh-CN" altLang="en-US" dirty="0" smtClean="0"/>
              <a:t>程序示例</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argv</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s[100];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cin.getline</a:t>
            </a:r>
            <a:r>
              <a:rPr lang="en-US" altLang="zh-CN" dirty="0">
                <a:solidFill>
                  <a:srgbClr val="000000"/>
                </a:solidFill>
                <a:latin typeface="新宋体" panose="02010609030101010101" pitchFamily="49" charset="-122"/>
                <a:ea typeface="新宋体" panose="02010609030101010101" pitchFamily="49" charset="-122"/>
              </a:rPr>
              <a:t>(s, 5, </a:t>
            </a:r>
            <a:r>
              <a:rPr lang="en-US" altLang="zh-CN" dirty="0">
                <a:solidFill>
                  <a:srgbClr val="A31515"/>
                </a:solidFill>
                <a:latin typeface="新宋体" panose="02010609030101010101" pitchFamily="49" charset="-122"/>
                <a:ea typeface="新宋体" panose="02010609030101010101" pitchFamily="49" charset="-122"/>
              </a:rPr>
              <a:t>'2'</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s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cin.getline</a:t>
            </a:r>
            <a:r>
              <a:rPr lang="en-US" altLang="zh-CN" dirty="0">
                <a:solidFill>
                  <a:srgbClr val="000000"/>
                </a:solidFill>
                <a:latin typeface="新宋体" panose="02010609030101010101" pitchFamily="49" charset="-122"/>
                <a:ea typeface="新宋体" panose="02010609030101010101" pitchFamily="49" charset="-122"/>
              </a:rPr>
              <a:t>(s, 5, </a:t>
            </a:r>
            <a:r>
              <a:rPr lang="en-US" altLang="zh-CN" dirty="0">
                <a:solidFill>
                  <a:srgbClr val="A31515"/>
                </a:solidFill>
                <a:latin typeface="新宋体" panose="02010609030101010101" pitchFamily="49" charset="-122"/>
                <a:ea typeface="新宋体" panose="02010609030101010101" pitchFamily="49" charset="-122"/>
              </a:rPr>
              <a:t>'2'</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s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暂停住控制台窗口</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返回</a:t>
            </a:r>
            <a:r>
              <a:rPr lang="en-US" altLang="zh-CN" dirty="0">
                <a:solidFill>
                  <a:srgbClr val="008000"/>
                </a:solidFill>
                <a:latin typeface="新宋体" panose="02010609030101010101" pitchFamily="49" charset="-122"/>
                <a:ea typeface="新宋体" panose="02010609030101010101" pitchFamily="49" charset="-122"/>
              </a:rPr>
              <a:t>0</a:t>
            </a:r>
            <a:r>
              <a:rPr lang="zh-CN" altLang="en-US" dirty="0">
                <a:solidFill>
                  <a:srgbClr val="008000"/>
                </a:solidFill>
                <a:latin typeface="新宋体" panose="02010609030101010101" pitchFamily="49" charset="-122"/>
                <a:ea typeface="新宋体" panose="02010609030101010101" pitchFamily="49" charset="-122"/>
              </a:rPr>
              <a:t>表明程序运行成功</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a:t>
            </a:r>
            <a:r>
              <a:rPr lang="en-US" altLang="zh-CN" dirty="0">
                <a:solidFill>
                  <a:srgbClr val="008000"/>
                </a:solidFill>
                <a:latin typeface="新宋体" panose="02010609030101010101" pitchFamily="49" charset="-122"/>
                <a:ea typeface="新宋体" panose="02010609030101010101" pitchFamily="49" charset="-122"/>
              </a:rPr>
              <a:t>main</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E5F219A-EC9F-4AD0-8836-930323F9B309}" type="datetime2">
              <a:rPr lang="zh-CN" altLang="en-US" smtClean="0"/>
              <a:t>2021年5月14日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35</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9"/>
          <p:cNvSpPr txBox="1">
            <a:spLocks noChangeArrowheads="1"/>
          </p:cNvSpPr>
          <p:nvPr/>
        </p:nvSpPr>
        <p:spPr bwMode="auto">
          <a:xfrm>
            <a:off x="6480485" y="1552501"/>
            <a:ext cx="2201553" cy="161444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i="1" dirty="0" smtClean="0">
                <a:solidFill>
                  <a:srgbClr val="FF0000"/>
                </a:solidFill>
                <a:ea typeface="楷体_GB2312" pitchFamily="49" charset="-122"/>
                <a:sym typeface="Wingdings" panose="05000000000000000000" pitchFamily="2" charset="2"/>
              </a:rPr>
              <a:t>1234567890</a:t>
            </a:r>
            <a:endParaRPr lang="en-US" altLang="zh-CN" sz="1800" i="1" dirty="0">
              <a:solidFill>
                <a:srgbClr val="FF0000"/>
              </a:solidFill>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s=1</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s=3456</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9" name="AutoShape 5"/>
          <p:cNvSpPr>
            <a:spLocks/>
          </p:cNvSpPr>
          <p:nvPr/>
        </p:nvSpPr>
        <p:spPr bwMode="auto">
          <a:xfrm>
            <a:off x="5350803" y="3295531"/>
            <a:ext cx="3090671" cy="490544"/>
          </a:xfrm>
          <a:prstGeom prst="borderCallout2">
            <a:avLst>
              <a:gd name="adj1" fmla="val -3261"/>
              <a:gd name="adj2" fmla="val -190"/>
              <a:gd name="adj3" fmla="val -67327"/>
              <a:gd name="adj4" fmla="val -68"/>
              <a:gd name="adj5" fmla="val -179320"/>
              <a:gd name="adj6" fmla="val 37298"/>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注意</a:t>
            </a:r>
            <a:r>
              <a:rPr lang="en-US" altLang="zh-CN" sz="2000" dirty="0">
                <a:solidFill>
                  <a:srgbClr val="000000"/>
                </a:solidFill>
                <a:latin typeface="新宋体" panose="02010609030101010101" pitchFamily="49" charset="-122"/>
                <a:ea typeface="新宋体" panose="02010609030101010101" pitchFamily="49" charset="-122"/>
              </a:rPr>
              <a:t>: </a:t>
            </a:r>
            <a:r>
              <a:rPr lang="zh-CN" altLang="en-US" sz="2000" dirty="0">
                <a:solidFill>
                  <a:srgbClr val="000000"/>
                </a:solidFill>
                <a:latin typeface="新宋体" panose="02010609030101010101" pitchFamily="49" charset="-122"/>
                <a:ea typeface="新宋体" panose="02010609030101010101" pitchFamily="49" charset="-122"/>
              </a:rPr>
              <a:t>字符</a:t>
            </a:r>
            <a:r>
              <a:rPr lang="en-US" altLang="zh-CN" sz="2000" dirty="0">
                <a:solidFill>
                  <a:srgbClr val="000000"/>
                </a:solidFill>
                <a:latin typeface="新宋体" panose="02010609030101010101" pitchFamily="49" charset="-122"/>
                <a:ea typeface="新宋体" panose="02010609030101010101" pitchFamily="49" charset="-122"/>
              </a:rPr>
              <a:t>'2'</a:t>
            </a:r>
            <a:r>
              <a:rPr lang="zh-CN" altLang="en-US" sz="2000" dirty="0">
                <a:solidFill>
                  <a:srgbClr val="000000"/>
                </a:solidFill>
                <a:latin typeface="新宋体" panose="02010609030101010101" pitchFamily="49" charset="-122"/>
                <a:ea typeface="新宋体" panose="02010609030101010101" pitchFamily="49" charset="-122"/>
              </a:rPr>
              <a:t>被</a:t>
            </a:r>
            <a:r>
              <a:rPr lang="zh-CN" altLang="en-US" sz="2000" dirty="0">
                <a:solidFill>
                  <a:srgbClr val="FF0000"/>
                </a:solidFill>
                <a:latin typeface="新宋体" panose="02010609030101010101" pitchFamily="49" charset="-122"/>
                <a:ea typeface="新宋体" panose="02010609030101010101" pitchFamily="49" charset="-122"/>
              </a:rPr>
              <a:t>抛弃</a:t>
            </a:r>
            <a:r>
              <a:rPr lang="zh-CN" altLang="en-US" sz="2000" dirty="0">
                <a:solidFill>
                  <a:srgbClr val="000000"/>
                </a:solidFill>
                <a:latin typeface="新宋体" panose="02010609030101010101" pitchFamily="49" charset="-122"/>
                <a:ea typeface="新宋体" panose="02010609030101010101" pitchFamily="49" charset="-122"/>
              </a:rPr>
              <a:t>了。</a:t>
            </a:r>
            <a:endParaRPr lang="en-US" altLang="zh-CN" sz="20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923432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读取单个字符</a:t>
            </a:r>
            <a:r>
              <a:rPr lang="en-US" altLang="zh-CN" dirty="0"/>
              <a:t>: get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函数</a:t>
            </a:r>
            <a:r>
              <a:rPr lang="en-US" altLang="zh-CN" dirty="0"/>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basic_istream</a:t>
            </a:r>
            <a:r>
              <a:rPr lang="en-US" altLang="zh-CN" dirty="0">
                <a:solidFill>
                  <a:srgbClr val="000000"/>
                </a:solidFill>
                <a:latin typeface="新宋体" panose="02010609030101010101" pitchFamily="49" charset="-122"/>
                <a:ea typeface="新宋体" panose="02010609030101010101" pitchFamily="49" charset="-122"/>
              </a:rPr>
              <a:t>::get();</a:t>
            </a:r>
            <a:endParaRPr lang="en-US" altLang="zh-CN" dirty="0" smtClean="0"/>
          </a:p>
          <a:p>
            <a:pPr lvl="1"/>
            <a:r>
              <a:rPr lang="zh-CN" altLang="en-US" dirty="0" smtClean="0"/>
              <a:t>读取一个字符，并返回该字符。</a:t>
            </a:r>
            <a:endParaRPr lang="en-US" altLang="zh-CN" dirty="0" smtClean="0"/>
          </a:p>
          <a:p>
            <a:pPr lvl="2"/>
            <a:r>
              <a:rPr lang="zh-CN" altLang="en-US" dirty="0" smtClean="0"/>
              <a:t>注</a:t>
            </a:r>
            <a:r>
              <a:rPr lang="en-US" altLang="zh-CN" dirty="0" smtClean="0"/>
              <a:t>: </a:t>
            </a:r>
            <a:r>
              <a:rPr lang="zh-CN" altLang="en-US" dirty="0" smtClean="0"/>
              <a:t>该函数不会跳过空白符。</a:t>
            </a:r>
            <a:endParaRPr lang="en-US" altLang="zh-CN" dirty="0" smtClean="0"/>
          </a:p>
          <a:p>
            <a:pPr lvl="1"/>
            <a:r>
              <a:rPr lang="zh-CN" altLang="en-US" dirty="0"/>
              <a:t>示例</a:t>
            </a:r>
            <a:r>
              <a:rPr lang="en-US" altLang="zh-CN" dirty="0" smtClean="0"/>
              <a:t>:</a:t>
            </a:r>
          </a:p>
          <a:p>
            <a:pPr marL="0" indent="0">
              <a:lnSpc>
                <a:spcPct val="120000"/>
              </a:lnSpc>
              <a:spcBef>
                <a:spcPts val="0"/>
              </a:spcBef>
              <a:buNone/>
            </a:pPr>
            <a:r>
              <a:rPr lang="en-US" altLang="zh-CN" sz="2100" dirty="0">
                <a:solidFill>
                  <a:srgbClr val="0000FF"/>
                </a:solidFill>
                <a:latin typeface="新宋体" panose="02010609030101010101" pitchFamily="49" charset="-122"/>
                <a:ea typeface="新宋体" panose="02010609030101010101" pitchFamily="49" charset="-122"/>
              </a:rPr>
              <a:t>#include</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A31515"/>
                </a:solidFill>
                <a:latin typeface="新宋体" panose="02010609030101010101" pitchFamily="49" charset="-122"/>
                <a:ea typeface="新宋体" panose="02010609030101010101" pitchFamily="49" charset="-122"/>
              </a:rPr>
              <a:t>&lt;</a:t>
            </a:r>
            <a:r>
              <a:rPr lang="en-US" altLang="zh-CN" sz="2100" dirty="0" err="1">
                <a:solidFill>
                  <a:srgbClr val="A31515"/>
                </a:solidFill>
                <a:latin typeface="新宋体" panose="02010609030101010101" pitchFamily="49" charset="-122"/>
                <a:ea typeface="新宋体" panose="02010609030101010101" pitchFamily="49" charset="-122"/>
              </a:rPr>
              <a:t>iostream</a:t>
            </a:r>
            <a:r>
              <a:rPr lang="en-US" altLang="zh-CN" sz="2100" dirty="0">
                <a:solidFill>
                  <a:srgbClr val="A31515"/>
                </a:solidFill>
                <a:latin typeface="新宋体" panose="02010609030101010101" pitchFamily="49" charset="-122"/>
                <a:ea typeface="新宋体" panose="02010609030101010101" pitchFamily="49" charset="-122"/>
              </a:rPr>
              <a:t>&gt;</a:t>
            </a:r>
            <a:endParaRPr lang="en-US" altLang="zh-CN" sz="2100" dirty="0">
              <a:solidFill>
                <a:srgbClr val="000000"/>
              </a:solidFill>
              <a:latin typeface="新宋体" panose="02010609030101010101" pitchFamily="49" charset="-122"/>
              <a:ea typeface="新宋体" panose="02010609030101010101" pitchFamily="49" charset="-122"/>
            </a:endParaRPr>
          </a:p>
          <a:p>
            <a:pPr marL="0" indent="0">
              <a:lnSpc>
                <a:spcPct val="120000"/>
              </a:lnSpc>
              <a:spcBef>
                <a:spcPts val="0"/>
              </a:spcBef>
              <a:buNone/>
            </a:pPr>
            <a:r>
              <a:rPr lang="en-US" altLang="zh-CN" sz="2100" dirty="0">
                <a:solidFill>
                  <a:srgbClr val="0000FF"/>
                </a:solidFill>
                <a:latin typeface="新宋体" panose="02010609030101010101" pitchFamily="49" charset="-122"/>
                <a:ea typeface="新宋体" panose="02010609030101010101" pitchFamily="49" charset="-122"/>
              </a:rPr>
              <a:t>using</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00FF"/>
                </a:solidFill>
                <a:latin typeface="新宋体" panose="02010609030101010101" pitchFamily="49" charset="-122"/>
                <a:ea typeface="新宋体" panose="02010609030101010101" pitchFamily="49" charset="-122"/>
              </a:rPr>
              <a:t>namespace</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000000"/>
                </a:solidFill>
                <a:latin typeface="新宋体" panose="02010609030101010101" pitchFamily="49" charset="-122"/>
                <a:ea typeface="新宋体" panose="02010609030101010101" pitchFamily="49" charset="-122"/>
              </a:rPr>
              <a:t>std</a:t>
            </a:r>
            <a:r>
              <a:rPr lang="en-US" altLang="zh-CN" sz="2100" dirty="0">
                <a:solidFill>
                  <a:srgbClr val="000000"/>
                </a:solidFill>
                <a:latin typeface="新宋体" panose="02010609030101010101" pitchFamily="49" charset="-122"/>
                <a:ea typeface="新宋体" panose="02010609030101010101" pitchFamily="49" charset="-122"/>
              </a:rPr>
              <a:t>;</a:t>
            </a:r>
          </a:p>
          <a:p>
            <a:pPr marL="0" indent="0">
              <a:lnSpc>
                <a:spcPct val="120000"/>
              </a:lnSpc>
              <a:spcBef>
                <a:spcPts val="0"/>
              </a:spcBef>
              <a:buNone/>
            </a:pPr>
            <a:endParaRPr lang="zh-CN" altLang="en-US" sz="2100" dirty="0">
              <a:solidFill>
                <a:srgbClr val="000000"/>
              </a:solidFill>
              <a:latin typeface="新宋体" panose="02010609030101010101" pitchFamily="49" charset="-122"/>
              <a:ea typeface="新宋体" panose="02010609030101010101" pitchFamily="49" charset="-122"/>
            </a:endParaRPr>
          </a:p>
          <a:p>
            <a:pPr marL="0" indent="0">
              <a:lnSpc>
                <a:spcPct val="120000"/>
              </a:lnSpc>
              <a:spcBef>
                <a:spcPts val="0"/>
              </a:spcBef>
              <a:buNone/>
            </a:pPr>
            <a:r>
              <a:rPr lang="en-US" altLang="zh-CN" sz="2100" dirty="0" err="1">
                <a:solidFill>
                  <a:srgbClr val="0000FF"/>
                </a:solidFill>
                <a:latin typeface="新宋体" panose="02010609030101010101" pitchFamily="49" charset="-122"/>
                <a:ea typeface="新宋体" panose="02010609030101010101" pitchFamily="49" charset="-122"/>
              </a:rPr>
              <a:t>int</a:t>
            </a:r>
            <a:r>
              <a:rPr lang="en-US" altLang="zh-CN" sz="2100" dirty="0">
                <a:solidFill>
                  <a:srgbClr val="000000"/>
                </a:solidFill>
                <a:latin typeface="新宋体" panose="02010609030101010101" pitchFamily="49" charset="-122"/>
                <a:ea typeface="新宋体" panose="02010609030101010101" pitchFamily="49" charset="-122"/>
              </a:rPr>
              <a:t> main(</a:t>
            </a:r>
            <a:r>
              <a:rPr lang="en-US" altLang="zh-CN" sz="2100" dirty="0" err="1">
                <a:solidFill>
                  <a:srgbClr val="0000FF"/>
                </a:solidFill>
                <a:latin typeface="新宋体" panose="02010609030101010101" pitchFamily="49" charset="-122"/>
                <a:ea typeface="新宋体" panose="02010609030101010101" pitchFamily="49" charset="-122"/>
              </a:rPr>
              <a:t>int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808080"/>
                </a:solidFill>
                <a:latin typeface="新宋体" panose="02010609030101010101" pitchFamily="49" charset="-122"/>
                <a:ea typeface="新宋体" panose="02010609030101010101" pitchFamily="49" charset="-122"/>
              </a:rPr>
              <a:t>argc</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00FF"/>
                </a:solidFill>
                <a:latin typeface="新宋体" panose="02010609030101010101" pitchFamily="49" charset="-122"/>
                <a:ea typeface="新宋体" panose="02010609030101010101" pitchFamily="49" charset="-122"/>
              </a:rPr>
              <a:t>char</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808080"/>
                </a:solidFill>
                <a:latin typeface="新宋体" panose="02010609030101010101" pitchFamily="49" charset="-122"/>
                <a:ea typeface="新宋体" panose="02010609030101010101" pitchFamily="49" charset="-122"/>
              </a:rPr>
              <a:t>argv</a:t>
            </a:r>
            <a:r>
              <a:rPr lang="en-US" altLang="zh-CN" sz="2100" dirty="0">
                <a:solidFill>
                  <a:srgbClr val="000000"/>
                </a:solidFill>
                <a:latin typeface="新宋体" panose="02010609030101010101" pitchFamily="49" charset="-122"/>
                <a:ea typeface="新宋体" panose="02010609030101010101" pitchFamily="49" charset="-122"/>
              </a:rPr>
              <a:t>[])</a:t>
            </a:r>
          </a:p>
          <a:p>
            <a:pPr marL="0" indent="0">
              <a:lnSpc>
                <a:spcPct val="1200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a:t>
            </a:r>
          </a:p>
          <a:p>
            <a:pPr marL="0" indent="0">
              <a:lnSpc>
                <a:spcPct val="1200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00FF"/>
                </a:solidFill>
                <a:latin typeface="新宋体" panose="02010609030101010101" pitchFamily="49" charset="-122"/>
                <a:ea typeface="新宋体" panose="02010609030101010101" pitchFamily="49" charset="-122"/>
              </a:rPr>
              <a:t>char</a:t>
            </a:r>
            <a:r>
              <a:rPr lang="en-US" altLang="zh-CN" sz="2100" dirty="0">
                <a:solidFill>
                  <a:srgbClr val="000000"/>
                </a:solidFill>
                <a:latin typeface="新宋体" panose="02010609030101010101" pitchFamily="49" charset="-122"/>
                <a:ea typeface="新宋体" panose="02010609030101010101" pitchFamily="49" charset="-122"/>
              </a:rPr>
              <a:t> c;</a:t>
            </a:r>
          </a:p>
          <a:p>
            <a:pPr marL="0" indent="0">
              <a:lnSpc>
                <a:spcPct val="1200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c = </a:t>
            </a:r>
            <a:r>
              <a:rPr lang="en-US" altLang="zh-CN" sz="2100" dirty="0" err="1">
                <a:solidFill>
                  <a:srgbClr val="000000"/>
                </a:solidFill>
                <a:latin typeface="新宋体" panose="02010609030101010101" pitchFamily="49" charset="-122"/>
                <a:ea typeface="新宋体" panose="02010609030101010101" pitchFamily="49" charset="-122"/>
              </a:rPr>
              <a:t>cin.get</a:t>
            </a:r>
            <a:r>
              <a:rPr lang="en-US" altLang="zh-CN" sz="2100" dirty="0">
                <a:solidFill>
                  <a:srgbClr val="000000"/>
                </a:solidFill>
                <a:latin typeface="新宋体" panose="02010609030101010101" pitchFamily="49" charset="-122"/>
                <a:ea typeface="新宋体" panose="02010609030101010101" pitchFamily="49" charset="-122"/>
              </a:rPr>
              <a:t>( );</a:t>
            </a:r>
          </a:p>
          <a:p>
            <a:pPr marL="0" indent="0">
              <a:lnSpc>
                <a:spcPct val="1200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000000"/>
                </a:solidFill>
                <a:latin typeface="新宋体" panose="02010609030101010101" pitchFamily="49" charset="-122"/>
                <a:ea typeface="新宋体" panose="02010609030101010101" pitchFamily="49" charset="-122"/>
              </a:rPr>
              <a:t>cout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80"/>
                </a:solidFill>
                <a:latin typeface="新宋体" panose="02010609030101010101" pitchFamily="49" charset="-122"/>
                <a:ea typeface="新宋体" panose="02010609030101010101" pitchFamily="49" charset="-122"/>
              </a:rPr>
              <a:t>&lt;&lt;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A31515"/>
                </a:solidFill>
                <a:latin typeface="新宋体" panose="02010609030101010101" pitchFamily="49" charset="-122"/>
                <a:ea typeface="新宋体" panose="02010609030101010101" pitchFamily="49" charset="-122"/>
              </a:rPr>
              <a:t>'\''</a:t>
            </a:r>
            <a:r>
              <a:rPr lang="en-US" altLang="zh-CN" sz="2100" dirty="0">
                <a:solidFill>
                  <a:srgbClr val="008080"/>
                </a:solidFill>
                <a:latin typeface="新宋体" panose="02010609030101010101" pitchFamily="49" charset="-122"/>
                <a:ea typeface="新宋体" panose="02010609030101010101" pitchFamily="49" charset="-122"/>
              </a:rPr>
              <a:t>&lt;&lt;</a:t>
            </a:r>
            <a:r>
              <a:rPr lang="en-US" altLang="zh-CN" sz="2100" dirty="0">
                <a:solidFill>
                  <a:srgbClr val="000000"/>
                </a:solidFill>
                <a:latin typeface="新宋体" panose="02010609030101010101" pitchFamily="49" charset="-122"/>
                <a:ea typeface="新宋体" panose="02010609030101010101" pitchFamily="49" charset="-122"/>
              </a:rPr>
              <a:t> c </a:t>
            </a:r>
            <a:r>
              <a:rPr lang="en-US" altLang="zh-CN" sz="2100" dirty="0">
                <a:solidFill>
                  <a:srgbClr val="008080"/>
                </a:solidFill>
                <a:latin typeface="新宋体" panose="02010609030101010101" pitchFamily="49" charset="-122"/>
                <a:ea typeface="新宋体" panose="02010609030101010101" pitchFamily="49" charset="-122"/>
              </a:rPr>
              <a:t>&lt;&lt;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A31515"/>
                </a:solidFill>
                <a:latin typeface="新宋体" panose="02010609030101010101" pitchFamily="49" charset="-122"/>
                <a:ea typeface="新宋体" panose="02010609030101010101" pitchFamily="49" charset="-122"/>
              </a:rPr>
              <a:t>"\'</a:t>
            </a:r>
            <a:r>
              <a:rPr lang="zh-CN" altLang="en-US" sz="2100" dirty="0">
                <a:solidFill>
                  <a:srgbClr val="A31515"/>
                </a:solidFill>
                <a:latin typeface="新宋体" panose="02010609030101010101" pitchFamily="49" charset="-122"/>
                <a:ea typeface="新宋体" panose="02010609030101010101" pitchFamily="49" charset="-122"/>
              </a:rPr>
              <a:t>的</a:t>
            </a:r>
            <a:r>
              <a:rPr lang="en-US" altLang="zh-CN" sz="2100" dirty="0">
                <a:solidFill>
                  <a:srgbClr val="A31515"/>
                </a:solidFill>
                <a:latin typeface="新宋体" panose="02010609030101010101" pitchFamily="49" charset="-122"/>
                <a:ea typeface="新宋体" panose="02010609030101010101" pitchFamily="49" charset="-122"/>
              </a:rPr>
              <a:t>ASCII</a:t>
            </a:r>
            <a:r>
              <a:rPr lang="zh-CN" altLang="en-US" sz="2100" dirty="0">
                <a:solidFill>
                  <a:srgbClr val="A31515"/>
                </a:solidFill>
                <a:latin typeface="新宋体" panose="02010609030101010101" pitchFamily="49" charset="-122"/>
                <a:ea typeface="新宋体" panose="02010609030101010101" pitchFamily="49" charset="-122"/>
              </a:rPr>
              <a:t>码是</a:t>
            </a:r>
            <a:r>
              <a:rPr lang="en-US" altLang="zh-CN" sz="2100" dirty="0">
                <a:solidFill>
                  <a:srgbClr val="A31515"/>
                </a:solidFill>
                <a:latin typeface="新宋体" panose="02010609030101010101" pitchFamily="49" charset="-122"/>
                <a:ea typeface="新宋体" panose="02010609030101010101" pitchFamily="49" charset="-122"/>
              </a:rPr>
              <a:t>"</a:t>
            </a:r>
            <a:r>
              <a:rPr lang="zh-CN" altLang="en-US"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80"/>
                </a:solidFill>
                <a:latin typeface="新宋体" panose="02010609030101010101" pitchFamily="49" charset="-122"/>
                <a:ea typeface="新宋体" panose="02010609030101010101" pitchFamily="49" charset="-122"/>
              </a:rPr>
              <a:t>&lt;&lt;</a:t>
            </a:r>
            <a:r>
              <a:rPr lang="zh-CN" altLang="en-US"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0000"/>
                </a:solidFill>
                <a:latin typeface="新宋体" panose="02010609030101010101" pitchFamily="49" charset="-122"/>
                <a:ea typeface="新宋体" panose="02010609030101010101" pitchFamily="49" charset="-122"/>
              </a:rPr>
              <a:t>(</a:t>
            </a:r>
            <a:r>
              <a:rPr lang="en-US" altLang="zh-CN" sz="2100" dirty="0" err="1">
                <a:solidFill>
                  <a:srgbClr val="0000FF"/>
                </a:solidFill>
                <a:latin typeface="新宋体" panose="02010609030101010101" pitchFamily="49" charset="-122"/>
                <a:ea typeface="新宋体" panose="02010609030101010101" pitchFamily="49" charset="-122"/>
              </a:rPr>
              <a:t>int</a:t>
            </a:r>
            <a:r>
              <a:rPr lang="en-US" altLang="zh-CN" sz="2100" dirty="0">
                <a:solidFill>
                  <a:srgbClr val="000000"/>
                </a:solidFill>
                <a:latin typeface="新宋体" panose="02010609030101010101" pitchFamily="49" charset="-122"/>
                <a:ea typeface="新宋体" panose="02010609030101010101" pitchFamily="49" charset="-122"/>
              </a:rPr>
              <a:t>)c </a:t>
            </a:r>
            <a:r>
              <a:rPr lang="en-US" altLang="zh-CN" sz="2100" dirty="0">
                <a:solidFill>
                  <a:srgbClr val="008080"/>
                </a:solidFill>
                <a:latin typeface="新宋体" panose="02010609030101010101" pitchFamily="49" charset="-122"/>
                <a:ea typeface="新宋体" panose="02010609030101010101" pitchFamily="49" charset="-122"/>
              </a:rPr>
              <a:t>&lt;&lt;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000000"/>
                </a:solidFill>
                <a:latin typeface="新宋体" panose="02010609030101010101" pitchFamily="49" charset="-122"/>
                <a:ea typeface="新宋体" panose="02010609030101010101" pitchFamily="49" charset="-122"/>
              </a:rPr>
              <a:t>endl</a:t>
            </a:r>
            <a:r>
              <a:rPr lang="en-US" altLang="zh-CN" sz="2100" dirty="0">
                <a:solidFill>
                  <a:srgbClr val="000000"/>
                </a:solidFill>
                <a:latin typeface="新宋体" panose="02010609030101010101" pitchFamily="49" charset="-122"/>
                <a:ea typeface="新宋体" panose="02010609030101010101" pitchFamily="49" charset="-122"/>
              </a:rPr>
              <a:t>;</a:t>
            </a:r>
          </a:p>
          <a:p>
            <a:pPr marL="0" indent="0">
              <a:lnSpc>
                <a:spcPct val="1200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system(</a:t>
            </a:r>
            <a:r>
              <a:rPr lang="en-US" altLang="zh-CN" sz="2100" dirty="0">
                <a:solidFill>
                  <a:srgbClr val="A31515"/>
                </a:solidFill>
                <a:latin typeface="新宋体" panose="02010609030101010101" pitchFamily="49" charset="-122"/>
                <a:ea typeface="新宋体" panose="02010609030101010101" pitchFamily="49" charset="-122"/>
              </a:rPr>
              <a:t>"pause"</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00"/>
                </a:solidFill>
                <a:latin typeface="新宋体" panose="02010609030101010101" pitchFamily="49" charset="-122"/>
                <a:ea typeface="新宋体" panose="02010609030101010101" pitchFamily="49" charset="-122"/>
              </a:rPr>
              <a:t>// </a:t>
            </a:r>
            <a:r>
              <a:rPr lang="zh-CN" altLang="en-US" sz="2100" dirty="0">
                <a:solidFill>
                  <a:srgbClr val="008000"/>
                </a:solidFill>
                <a:latin typeface="新宋体" panose="02010609030101010101" pitchFamily="49" charset="-122"/>
                <a:ea typeface="新宋体" panose="02010609030101010101" pitchFamily="49" charset="-122"/>
              </a:rPr>
              <a:t>暂停住控制台窗口</a:t>
            </a:r>
            <a:endParaRPr lang="zh-CN" altLang="en-US" sz="2100" dirty="0">
              <a:solidFill>
                <a:srgbClr val="000000"/>
              </a:solidFill>
              <a:latin typeface="新宋体" panose="02010609030101010101" pitchFamily="49" charset="-122"/>
              <a:ea typeface="新宋体" panose="02010609030101010101" pitchFamily="49" charset="-122"/>
            </a:endParaRPr>
          </a:p>
          <a:p>
            <a:pPr marL="0" indent="0">
              <a:lnSpc>
                <a:spcPct val="1200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00FF"/>
                </a:solidFill>
                <a:latin typeface="新宋体" panose="02010609030101010101" pitchFamily="49" charset="-122"/>
                <a:ea typeface="新宋体" panose="02010609030101010101" pitchFamily="49" charset="-122"/>
              </a:rPr>
              <a:t>return</a:t>
            </a:r>
            <a:r>
              <a:rPr lang="en-US" altLang="zh-CN" sz="2100" dirty="0">
                <a:solidFill>
                  <a:srgbClr val="000000"/>
                </a:solidFill>
                <a:latin typeface="新宋体" panose="02010609030101010101" pitchFamily="49" charset="-122"/>
                <a:ea typeface="新宋体" panose="02010609030101010101" pitchFamily="49" charset="-122"/>
              </a:rPr>
              <a:t> 0;   </a:t>
            </a:r>
            <a:r>
              <a:rPr lang="en-US" altLang="zh-CN" sz="2100" dirty="0">
                <a:solidFill>
                  <a:srgbClr val="008000"/>
                </a:solidFill>
                <a:latin typeface="新宋体" panose="02010609030101010101" pitchFamily="49" charset="-122"/>
                <a:ea typeface="新宋体" panose="02010609030101010101" pitchFamily="49" charset="-122"/>
              </a:rPr>
              <a:t>// </a:t>
            </a:r>
            <a:r>
              <a:rPr lang="zh-CN" altLang="en-US" sz="2100" dirty="0">
                <a:solidFill>
                  <a:srgbClr val="008000"/>
                </a:solidFill>
                <a:latin typeface="新宋体" panose="02010609030101010101" pitchFamily="49" charset="-122"/>
                <a:ea typeface="新宋体" panose="02010609030101010101" pitchFamily="49" charset="-122"/>
              </a:rPr>
              <a:t>返回</a:t>
            </a:r>
            <a:r>
              <a:rPr lang="en-US" altLang="zh-CN" sz="2100" dirty="0">
                <a:solidFill>
                  <a:srgbClr val="008000"/>
                </a:solidFill>
                <a:latin typeface="新宋体" panose="02010609030101010101" pitchFamily="49" charset="-122"/>
                <a:ea typeface="新宋体" panose="02010609030101010101" pitchFamily="49" charset="-122"/>
              </a:rPr>
              <a:t>0</a:t>
            </a:r>
            <a:r>
              <a:rPr lang="zh-CN" altLang="en-US" sz="2100" dirty="0">
                <a:solidFill>
                  <a:srgbClr val="008000"/>
                </a:solidFill>
                <a:latin typeface="新宋体" panose="02010609030101010101" pitchFamily="49" charset="-122"/>
                <a:ea typeface="新宋体" panose="02010609030101010101" pitchFamily="49" charset="-122"/>
              </a:rPr>
              <a:t>表明程序运行成功</a:t>
            </a:r>
            <a:endParaRPr lang="zh-CN" altLang="en-US" sz="2100" dirty="0">
              <a:solidFill>
                <a:srgbClr val="000000"/>
              </a:solidFill>
              <a:latin typeface="新宋体" panose="02010609030101010101" pitchFamily="49" charset="-122"/>
              <a:ea typeface="新宋体" panose="02010609030101010101" pitchFamily="49" charset="-122"/>
            </a:endParaRPr>
          </a:p>
          <a:p>
            <a:pPr marL="0" indent="0">
              <a:lnSpc>
                <a:spcPct val="1200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00"/>
                </a:solidFill>
                <a:latin typeface="新宋体" panose="02010609030101010101" pitchFamily="49" charset="-122"/>
                <a:ea typeface="新宋体" panose="02010609030101010101" pitchFamily="49" charset="-122"/>
              </a:rPr>
              <a:t>// </a:t>
            </a:r>
            <a:r>
              <a:rPr lang="zh-CN" altLang="en-US" sz="2100" dirty="0">
                <a:solidFill>
                  <a:srgbClr val="008000"/>
                </a:solidFill>
                <a:latin typeface="新宋体" panose="02010609030101010101" pitchFamily="49" charset="-122"/>
                <a:ea typeface="新宋体" panose="02010609030101010101" pitchFamily="49" charset="-122"/>
              </a:rPr>
              <a:t>函数</a:t>
            </a:r>
            <a:r>
              <a:rPr lang="en-US" altLang="zh-CN" sz="2100" dirty="0">
                <a:solidFill>
                  <a:srgbClr val="008000"/>
                </a:solidFill>
                <a:latin typeface="新宋体" panose="02010609030101010101" pitchFamily="49" charset="-122"/>
                <a:ea typeface="新宋体" panose="02010609030101010101" pitchFamily="49" charset="-122"/>
              </a:rPr>
              <a:t>main</a:t>
            </a:r>
            <a:r>
              <a:rPr lang="zh-CN" altLang="en-US" sz="2100" dirty="0" smtClean="0">
                <a:solidFill>
                  <a:srgbClr val="008000"/>
                </a:solidFill>
                <a:latin typeface="新宋体" panose="02010609030101010101" pitchFamily="49" charset="-122"/>
                <a:ea typeface="新宋体" panose="02010609030101010101" pitchFamily="49" charset="-122"/>
              </a:rPr>
              <a:t>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480485" y="2654302"/>
            <a:ext cx="2201553" cy="110180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en-US" altLang="zh-CN" sz="1800" dirty="0" smtClean="0">
                <a:ea typeface="楷体_GB2312" pitchFamily="49" charset="-122"/>
                <a:sym typeface="Wingdings" panose="05000000000000000000" pitchFamily="2" charset="2"/>
              </a:rPr>
              <a:t>1</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i="1" dirty="0" err="1" smtClean="0">
                <a:solidFill>
                  <a:srgbClr val="FF0000"/>
                </a:solidFill>
                <a:ea typeface="楷体_GB2312" pitchFamily="49" charset="-122"/>
                <a:sym typeface="Wingdings" panose="05000000000000000000" pitchFamily="2" charset="2"/>
              </a:rPr>
              <a:t>abcd</a:t>
            </a:r>
            <a:endParaRPr lang="en-US" altLang="zh-CN" sz="1800" i="1" dirty="0">
              <a:solidFill>
                <a:srgbClr val="FF0000"/>
              </a:solidFill>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'a'</a:t>
            </a:r>
            <a:r>
              <a:rPr lang="zh-CN" altLang="en-US" sz="1800" dirty="0">
                <a:solidFill>
                  <a:srgbClr val="0000FF"/>
                </a:solidFill>
                <a:ea typeface="楷体_GB2312" pitchFamily="49" charset="-122"/>
                <a:sym typeface="Wingdings" panose="05000000000000000000" pitchFamily="2" charset="2"/>
              </a:rPr>
              <a:t>的</a:t>
            </a:r>
            <a:r>
              <a:rPr lang="en-US" altLang="zh-CN" sz="1800" dirty="0">
                <a:solidFill>
                  <a:srgbClr val="0000FF"/>
                </a:solidFill>
                <a:ea typeface="楷体_GB2312" pitchFamily="49" charset="-122"/>
                <a:sym typeface="Wingdings" panose="05000000000000000000" pitchFamily="2" charset="2"/>
              </a:rPr>
              <a:t>ASCII</a:t>
            </a:r>
            <a:r>
              <a:rPr lang="zh-CN" altLang="en-US" sz="1800" dirty="0">
                <a:solidFill>
                  <a:srgbClr val="0000FF"/>
                </a:solidFill>
                <a:ea typeface="楷体_GB2312" pitchFamily="49" charset="-122"/>
                <a:sym typeface="Wingdings" panose="05000000000000000000" pitchFamily="2" charset="2"/>
              </a:rPr>
              <a:t>码是</a:t>
            </a:r>
            <a:r>
              <a:rPr lang="en-US" altLang="zh-CN" sz="1800" dirty="0">
                <a:solidFill>
                  <a:srgbClr val="0000FF"/>
                </a:solidFill>
                <a:ea typeface="楷体_GB2312" pitchFamily="49" charset="-122"/>
                <a:sym typeface="Wingdings" panose="05000000000000000000" pitchFamily="2" charset="2"/>
              </a:rPr>
              <a:t>97</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0" name="Text Box 9"/>
          <p:cNvSpPr txBox="1">
            <a:spLocks noChangeArrowheads="1"/>
          </p:cNvSpPr>
          <p:nvPr/>
        </p:nvSpPr>
        <p:spPr bwMode="auto">
          <a:xfrm>
            <a:off x="6480485" y="3756103"/>
            <a:ext cx="2201553" cy="110180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en-US" altLang="zh-CN" sz="1800" dirty="0" smtClean="0">
                <a:ea typeface="楷体_GB2312" pitchFamily="49" charset="-122"/>
                <a:sym typeface="Wingdings" panose="05000000000000000000" pitchFamily="2" charset="2"/>
              </a:rPr>
              <a:t>2</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i="1" dirty="0" smtClean="0">
                <a:solidFill>
                  <a:srgbClr val="FF0000"/>
                </a:solidFill>
                <a:ea typeface="楷体_GB2312" pitchFamily="49" charset="-122"/>
                <a:sym typeface="Wingdings" panose="05000000000000000000" pitchFamily="2" charset="2"/>
              </a:rPr>
              <a:t> </a:t>
            </a:r>
            <a:r>
              <a:rPr lang="en-US" altLang="zh-CN" sz="1800" i="1" dirty="0" err="1" smtClean="0">
                <a:solidFill>
                  <a:srgbClr val="FF0000"/>
                </a:solidFill>
                <a:ea typeface="楷体_GB2312" pitchFamily="49" charset="-122"/>
                <a:sym typeface="Wingdings" panose="05000000000000000000" pitchFamily="2" charset="2"/>
              </a:rPr>
              <a:t>abcd</a:t>
            </a:r>
            <a:endParaRPr lang="en-US" altLang="zh-CN" sz="1800" i="1" dirty="0">
              <a:solidFill>
                <a:srgbClr val="FF0000"/>
              </a:solidFill>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 '</a:t>
            </a:r>
            <a:r>
              <a:rPr lang="zh-CN" altLang="en-US" sz="1800" dirty="0">
                <a:solidFill>
                  <a:srgbClr val="0000FF"/>
                </a:solidFill>
                <a:ea typeface="楷体_GB2312" pitchFamily="49" charset="-122"/>
                <a:sym typeface="Wingdings" panose="05000000000000000000" pitchFamily="2" charset="2"/>
              </a:rPr>
              <a:t>的</a:t>
            </a:r>
            <a:r>
              <a:rPr lang="en-US" altLang="zh-CN" sz="1800" dirty="0">
                <a:solidFill>
                  <a:srgbClr val="0000FF"/>
                </a:solidFill>
                <a:ea typeface="楷体_GB2312" pitchFamily="49" charset="-122"/>
                <a:sym typeface="Wingdings" panose="05000000000000000000" pitchFamily="2" charset="2"/>
              </a:rPr>
              <a:t>ASCII</a:t>
            </a:r>
            <a:r>
              <a:rPr lang="zh-CN" altLang="en-US" sz="1800" dirty="0">
                <a:solidFill>
                  <a:srgbClr val="0000FF"/>
                </a:solidFill>
                <a:ea typeface="楷体_GB2312" pitchFamily="49" charset="-122"/>
                <a:sym typeface="Wingdings" panose="05000000000000000000" pitchFamily="2" charset="2"/>
              </a:rPr>
              <a:t>码是</a:t>
            </a:r>
            <a:r>
              <a:rPr lang="en-US" altLang="zh-CN" sz="1800" dirty="0">
                <a:solidFill>
                  <a:srgbClr val="0000FF"/>
                </a:solidFill>
                <a:ea typeface="楷体_GB2312" pitchFamily="49" charset="-122"/>
                <a:sym typeface="Wingdings" panose="05000000000000000000" pitchFamily="2" charset="2"/>
              </a:rPr>
              <a:t>32</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1" name="AutoShape 5"/>
          <p:cNvSpPr>
            <a:spLocks/>
          </p:cNvSpPr>
          <p:nvPr/>
        </p:nvSpPr>
        <p:spPr bwMode="auto">
          <a:xfrm>
            <a:off x="4742259" y="4178884"/>
            <a:ext cx="1319242" cy="439254"/>
          </a:xfrm>
          <a:prstGeom prst="borderCallout2">
            <a:avLst>
              <a:gd name="adj1" fmla="val 53340"/>
              <a:gd name="adj2" fmla="val 99867"/>
              <a:gd name="adj3" fmla="val 53426"/>
              <a:gd name="adj4" fmla="val 112115"/>
              <a:gd name="adj5" fmla="val 53629"/>
              <a:gd name="adj6" fmla="val 129630"/>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smtClean="0">
                <a:solidFill>
                  <a:srgbClr val="000000"/>
                </a:solidFill>
                <a:latin typeface="新宋体" panose="02010609030101010101" pitchFamily="49" charset="-122"/>
                <a:ea typeface="新宋体" panose="02010609030101010101" pitchFamily="49" charset="-122"/>
              </a:rPr>
              <a:t>读取空格。</a:t>
            </a:r>
            <a:endParaRPr lang="en-US" altLang="zh-CN" sz="20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3814723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读取单个字符</a:t>
            </a:r>
            <a:r>
              <a:rPr lang="en-US" altLang="zh-CN" dirty="0"/>
              <a:t>: get</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sz="4500" dirty="0"/>
              <a:t>函数</a:t>
            </a:r>
            <a:r>
              <a:rPr lang="en-US" altLang="zh-CN" sz="4500" dirty="0"/>
              <a:t>: </a:t>
            </a:r>
            <a:r>
              <a:rPr lang="en-US" altLang="zh-CN" sz="3200" dirty="0" err="1">
                <a:solidFill>
                  <a:srgbClr val="2B91AF"/>
                </a:solidFill>
                <a:latin typeface="新宋体" panose="02010609030101010101" pitchFamily="49" charset="-122"/>
                <a:ea typeface="新宋体" panose="02010609030101010101" pitchFamily="49" charset="-122"/>
              </a:rPr>
              <a:t>basic_istream</a:t>
            </a:r>
            <a:r>
              <a:rPr lang="en-US" altLang="zh-CN" sz="3200" dirty="0">
                <a:solidFill>
                  <a:srgbClr val="000000"/>
                </a:solidFill>
                <a:latin typeface="新宋体" panose="02010609030101010101" pitchFamily="49" charset="-122"/>
                <a:ea typeface="新宋体" panose="02010609030101010101" pitchFamily="49" charset="-122"/>
              </a:rPr>
              <a:t>&lt;Elem, </a:t>
            </a:r>
            <a:r>
              <a:rPr lang="en-US" altLang="zh-CN" sz="3200" dirty="0" err="1">
                <a:solidFill>
                  <a:srgbClr val="000000"/>
                </a:solidFill>
                <a:latin typeface="新宋体" panose="02010609030101010101" pitchFamily="49" charset="-122"/>
                <a:ea typeface="新宋体" panose="02010609030101010101" pitchFamily="49" charset="-122"/>
              </a:rPr>
              <a:t>Tr</a:t>
            </a:r>
            <a:r>
              <a:rPr lang="en-US" altLang="zh-CN" sz="3200" dirty="0">
                <a:solidFill>
                  <a:srgbClr val="000000"/>
                </a:solidFill>
                <a:latin typeface="新宋体" panose="02010609030101010101" pitchFamily="49" charset="-122"/>
                <a:ea typeface="新宋体" panose="02010609030101010101" pitchFamily="49" charset="-122"/>
              </a:rPr>
              <a:t>&gt;&amp; </a:t>
            </a:r>
            <a:r>
              <a:rPr lang="en-US" altLang="zh-CN" sz="3200" dirty="0" err="1">
                <a:solidFill>
                  <a:srgbClr val="000000"/>
                </a:solidFill>
                <a:latin typeface="新宋体" panose="02010609030101010101" pitchFamily="49" charset="-122"/>
                <a:ea typeface="新宋体" panose="02010609030101010101" pitchFamily="49" charset="-122"/>
              </a:rPr>
              <a:t>basic_istream</a:t>
            </a:r>
            <a:r>
              <a:rPr lang="en-US" altLang="zh-CN" sz="3200" dirty="0">
                <a:solidFill>
                  <a:srgbClr val="000000"/>
                </a:solidFill>
                <a:latin typeface="新宋体" panose="02010609030101010101" pitchFamily="49" charset="-122"/>
                <a:ea typeface="新宋体" panose="02010609030101010101" pitchFamily="49" charset="-122"/>
              </a:rPr>
              <a:t>::get(Elem&amp; c);</a:t>
            </a:r>
            <a:endParaRPr lang="en-US" altLang="zh-CN" sz="3200" dirty="0" smtClean="0"/>
          </a:p>
          <a:p>
            <a:pPr lvl="1"/>
            <a:r>
              <a:rPr lang="zh-CN" altLang="en-US" sz="3800" dirty="0"/>
              <a:t>读取一个字符，</a:t>
            </a:r>
            <a:r>
              <a:rPr lang="zh-CN" altLang="en-US" sz="3800" dirty="0" smtClean="0"/>
              <a:t>并赋值给参数</a:t>
            </a:r>
            <a:r>
              <a:rPr lang="en-US" altLang="zh-CN" sz="3800" dirty="0" smtClean="0"/>
              <a:t>c</a:t>
            </a:r>
            <a:r>
              <a:rPr lang="zh-CN" altLang="en-US" sz="3800" dirty="0" smtClean="0"/>
              <a:t>。</a:t>
            </a:r>
            <a:endParaRPr lang="en-US" altLang="zh-CN" sz="3800" dirty="0" smtClean="0"/>
          </a:p>
          <a:p>
            <a:pPr lvl="2"/>
            <a:r>
              <a:rPr lang="zh-CN" altLang="en-US" sz="3200" dirty="0"/>
              <a:t>注</a:t>
            </a:r>
            <a:r>
              <a:rPr lang="en-US" altLang="zh-CN" sz="3200" dirty="0"/>
              <a:t>: </a:t>
            </a:r>
            <a:r>
              <a:rPr lang="zh-CN" altLang="en-US" sz="3200" dirty="0"/>
              <a:t>该函数不会跳过空白符。</a:t>
            </a:r>
            <a:endParaRPr lang="en-US" altLang="zh-CN" sz="3200" dirty="0" smtClean="0"/>
          </a:p>
          <a:p>
            <a:pPr lvl="1"/>
            <a:r>
              <a:rPr lang="zh-CN" altLang="en-US" sz="3800" dirty="0" smtClean="0"/>
              <a:t>返回</a:t>
            </a:r>
            <a:r>
              <a:rPr lang="en-US" altLang="zh-CN" sz="3800" dirty="0"/>
              <a:t>: </a:t>
            </a:r>
            <a:r>
              <a:rPr lang="zh-CN" altLang="en-US" sz="3800" dirty="0" smtClean="0"/>
              <a:t>当前流的实例对象。</a:t>
            </a:r>
            <a:endParaRPr lang="en-US" altLang="zh-CN" sz="3800" dirty="0" smtClean="0"/>
          </a:p>
          <a:p>
            <a:pPr lvl="1"/>
            <a:r>
              <a:rPr lang="zh-CN" altLang="en-US" sz="3800" dirty="0"/>
              <a:t>示例</a:t>
            </a:r>
            <a:r>
              <a:rPr lang="en-US" altLang="zh-CN" sz="3800" dirty="0" smtClean="0"/>
              <a:t>:</a:t>
            </a:r>
          </a:p>
          <a:p>
            <a:pPr marL="0" indent="0">
              <a:lnSpc>
                <a:spcPct val="120000"/>
              </a:lnSpc>
              <a:spcBef>
                <a:spcPts val="0"/>
              </a:spcBef>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lnSpc>
                <a:spcPct val="120000"/>
              </a:lnSpc>
              <a:spcBef>
                <a:spcPts val="0"/>
              </a:spcBef>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lnSpc>
                <a:spcPct val="120000"/>
              </a:lnSpc>
              <a:spcBef>
                <a:spcPts val="0"/>
              </a:spcBef>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lnSpc>
                <a:spcPct val="120000"/>
              </a:lnSpc>
              <a:spcBef>
                <a:spcPts val="0"/>
              </a:spcBef>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argv</a:t>
            </a:r>
            <a:r>
              <a:rPr lang="en-US" altLang="zh-CN" dirty="0">
                <a:solidFill>
                  <a:srgbClr val="000000"/>
                </a:solidFill>
                <a:latin typeface="新宋体" panose="02010609030101010101" pitchFamily="49" charset="-122"/>
                <a:ea typeface="新宋体" panose="02010609030101010101" pitchFamily="49" charset="-122"/>
              </a:rPr>
              <a:t>[])</a:t>
            </a:r>
          </a:p>
          <a:p>
            <a:pPr marL="0" indent="0">
              <a:lnSpc>
                <a:spcPct val="1200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lnSpc>
                <a:spcPct val="1200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c;</a:t>
            </a:r>
          </a:p>
          <a:p>
            <a:pPr marL="0" indent="0">
              <a:lnSpc>
                <a:spcPct val="1200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cin.get</a:t>
            </a:r>
            <a:r>
              <a:rPr lang="en-US" altLang="zh-CN" dirty="0">
                <a:solidFill>
                  <a:srgbClr val="000000"/>
                </a:solidFill>
                <a:latin typeface="新宋体" panose="02010609030101010101" pitchFamily="49" charset="-122"/>
                <a:ea typeface="新宋体" panose="02010609030101010101" pitchFamily="49" charset="-122"/>
              </a:rPr>
              <a:t>(c);</a:t>
            </a:r>
          </a:p>
          <a:p>
            <a:pPr marL="0" indent="0">
              <a:lnSpc>
                <a:spcPct val="1200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c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的</a:t>
            </a:r>
            <a:r>
              <a:rPr lang="en-US" altLang="zh-CN" dirty="0">
                <a:solidFill>
                  <a:srgbClr val="A31515"/>
                </a:solidFill>
                <a:latin typeface="新宋体" panose="02010609030101010101" pitchFamily="49" charset="-122"/>
                <a:ea typeface="新宋体" panose="02010609030101010101" pitchFamily="49" charset="-122"/>
              </a:rPr>
              <a:t>ASCII</a:t>
            </a:r>
            <a:r>
              <a:rPr lang="zh-CN" altLang="en-US" dirty="0">
                <a:solidFill>
                  <a:srgbClr val="A31515"/>
                </a:solidFill>
                <a:latin typeface="新宋体" panose="02010609030101010101" pitchFamily="49" charset="-122"/>
                <a:ea typeface="新宋体" panose="02010609030101010101" pitchFamily="49" charset="-122"/>
              </a:rPr>
              <a:t>码是</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)c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marL="0" indent="0">
              <a:lnSpc>
                <a:spcPct val="1200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暂停住控制台窗口</a:t>
            </a:r>
            <a:endParaRPr lang="zh-CN" altLang="en-US" dirty="0">
              <a:solidFill>
                <a:srgbClr val="000000"/>
              </a:solidFill>
              <a:latin typeface="新宋体" panose="02010609030101010101" pitchFamily="49" charset="-122"/>
              <a:ea typeface="新宋体" panose="02010609030101010101" pitchFamily="49" charset="-122"/>
            </a:endParaRPr>
          </a:p>
          <a:p>
            <a:pPr marL="0" indent="0">
              <a:lnSpc>
                <a:spcPct val="1200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返回</a:t>
            </a:r>
            <a:r>
              <a:rPr lang="en-US" altLang="zh-CN" dirty="0">
                <a:solidFill>
                  <a:srgbClr val="008000"/>
                </a:solidFill>
                <a:latin typeface="新宋体" panose="02010609030101010101" pitchFamily="49" charset="-122"/>
                <a:ea typeface="新宋体" panose="02010609030101010101" pitchFamily="49" charset="-122"/>
              </a:rPr>
              <a:t>0</a:t>
            </a:r>
            <a:r>
              <a:rPr lang="zh-CN" altLang="en-US" dirty="0">
                <a:solidFill>
                  <a:srgbClr val="008000"/>
                </a:solidFill>
                <a:latin typeface="新宋体" panose="02010609030101010101" pitchFamily="49" charset="-122"/>
                <a:ea typeface="新宋体" panose="02010609030101010101" pitchFamily="49" charset="-122"/>
              </a:rPr>
              <a:t>表明程序运行成功</a:t>
            </a:r>
            <a:endParaRPr lang="zh-CN" altLang="en-US" dirty="0">
              <a:solidFill>
                <a:srgbClr val="000000"/>
              </a:solidFill>
              <a:latin typeface="新宋体" panose="02010609030101010101" pitchFamily="49" charset="-122"/>
              <a:ea typeface="新宋体" panose="02010609030101010101" pitchFamily="49" charset="-122"/>
            </a:endParaRPr>
          </a:p>
          <a:p>
            <a:pPr marL="0" indent="0">
              <a:lnSpc>
                <a:spcPct val="1200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a:t>
            </a:r>
            <a:r>
              <a:rPr lang="en-US" altLang="zh-CN" dirty="0">
                <a:solidFill>
                  <a:srgbClr val="008000"/>
                </a:solidFill>
                <a:latin typeface="新宋体" panose="02010609030101010101" pitchFamily="49" charset="-122"/>
                <a:ea typeface="新宋体" panose="02010609030101010101" pitchFamily="49" charset="-122"/>
              </a:rPr>
              <a:t>main</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a:p>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480485" y="2654302"/>
            <a:ext cx="2201553" cy="110180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en-US" altLang="zh-CN" sz="1800" dirty="0" smtClean="0">
                <a:ea typeface="楷体_GB2312" pitchFamily="49" charset="-122"/>
                <a:sym typeface="Wingdings" panose="05000000000000000000" pitchFamily="2" charset="2"/>
              </a:rPr>
              <a:t>1</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i="1" dirty="0" err="1" smtClean="0">
                <a:solidFill>
                  <a:srgbClr val="FF0000"/>
                </a:solidFill>
                <a:ea typeface="楷体_GB2312" pitchFamily="49" charset="-122"/>
                <a:sym typeface="Wingdings" panose="05000000000000000000" pitchFamily="2" charset="2"/>
              </a:rPr>
              <a:t>abcd</a:t>
            </a:r>
            <a:endParaRPr lang="en-US" altLang="zh-CN" sz="1800" i="1" dirty="0">
              <a:solidFill>
                <a:srgbClr val="FF0000"/>
              </a:solidFill>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'a'</a:t>
            </a:r>
            <a:r>
              <a:rPr lang="zh-CN" altLang="en-US" sz="1800" dirty="0">
                <a:solidFill>
                  <a:srgbClr val="0000FF"/>
                </a:solidFill>
                <a:ea typeface="楷体_GB2312" pitchFamily="49" charset="-122"/>
                <a:sym typeface="Wingdings" panose="05000000000000000000" pitchFamily="2" charset="2"/>
              </a:rPr>
              <a:t>的</a:t>
            </a:r>
            <a:r>
              <a:rPr lang="en-US" altLang="zh-CN" sz="1800" dirty="0">
                <a:solidFill>
                  <a:srgbClr val="0000FF"/>
                </a:solidFill>
                <a:ea typeface="楷体_GB2312" pitchFamily="49" charset="-122"/>
                <a:sym typeface="Wingdings" panose="05000000000000000000" pitchFamily="2" charset="2"/>
              </a:rPr>
              <a:t>ASCII</a:t>
            </a:r>
            <a:r>
              <a:rPr lang="zh-CN" altLang="en-US" sz="1800" dirty="0">
                <a:solidFill>
                  <a:srgbClr val="0000FF"/>
                </a:solidFill>
                <a:ea typeface="楷体_GB2312" pitchFamily="49" charset="-122"/>
                <a:sym typeface="Wingdings" panose="05000000000000000000" pitchFamily="2" charset="2"/>
              </a:rPr>
              <a:t>码是</a:t>
            </a:r>
            <a:r>
              <a:rPr lang="en-US" altLang="zh-CN" sz="1800" dirty="0">
                <a:solidFill>
                  <a:srgbClr val="0000FF"/>
                </a:solidFill>
                <a:ea typeface="楷体_GB2312" pitchFamily="49" charset="-122"/>
                <a:sym typeface="Wingdings" panose="05000000000000000000" pitchFamily="2" charset="2"/>
              </a:rPr>
              <a:t>97</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0" name="Text Box 9"/>
          <p:cNvSpPr txBox="1">
            <a:spLocks noChangeArrowheads="1"/>
          </p:cNvSpPr>
          <p:nvPr/>
        </p:nvSpPr>
        <p:spPr bwMode="auto">
          <a:xfrm>
            <a:off x="6480485" y="3756103"/>
            <a:ext cx="2201553" cy="110180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en-US" altLang="zh-CN" sz="1800" dirty="0" smtClean="0">
                <a:ea typeface="楷体_GB2312" pitchFamily="49" charset="-122"/>
                <a:sym typeface="Wingdings" panose="05000000000000000000" pitchFamily="2" charset="2"/>
              </a:rPr>
              <a:t>2</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i="1" dirty="0" smtClean="0">
                <a:solidFill>
                  <a:srgbClr val="FF0000"/>
                </a:solidFill>
                <a:ea typeface="楷体_GB2312" pitchFamily="49" charset="-122"/>
                <a:sym typeface="Wingdings" panose="05000000000000000000" pitchFamily="2" charset="2"/>
              </a:rPr>
              <a:t> </a:t>
            </a:r>
            <a:r>
              <a:rPr lang="en-US" altLang="zh-CN" sz="1800" i="1" dirty="0" err="1" smtClean="0">
                <a:solidFill>
                  <a:srgbClr val="FF0000"/>
                </a:solidFill>
                <a:ea typeface="楷体_GB2312" pitchFamily="49" charset="-122"/>
                <a:sym typeface="Wingdings" panose="05000000000000000000" pitchFamily="2" charset="2"/>
              </a:rPr>
              <a:t>abcd</a:t>
            </a:r>
            <a:endParaRPr lang="en-US" altLang="zh-CN" sz="1800" i="1" dirty="0">
              <a:solidFill>
                <a:srgbClr val="FF0000"/>
              </a:solidFill>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 '</a:t>
            </a:r>
            <a:r>
              <a:rPr lang="zh-CN" altLang="en-US" sz="1800" dirty="0">
                <a:solidFill>
                  <a:srgbClr val="0000FF"/>
                </a:solidFill>
                <a:ea typeface="楷体_GB2312" pitchFamily="49" charset="-122"/>
                <a:sym typeface="Wingdings" panose="05000000000000000000" pitchFamily="2" charset="2"/>
              </a:rPr>
              <a:t>的</a:t>
            </a:r>
            <a:r>
              <a:rPr lang="en-US" altLang="zh-CN" sz="1800" dirty="0">
                <a:solidFill>
                  <a:srgbClr val="0000FF"/>
                </a:solidFill>
                <a:ea typeface="楷体_GB2312" pitchFamily="49" charset="-122"/>
                <a:sym typeface="Wingdings" panose="05000000000000000000" pitchFamily="2" charset="2"/>
              </a:rPr>
              <a:t>ASCII</a:t>
            </a:r>
            <a:r>
              <a:rPr lang="zh-CN" altLang="en-US" sz="1800" dirty="0">
                <a:solidFill>
                  <a:srgbClr val="0000FF"/>
                </a:solidFill>
                <a:ea typeface="楷体_GB2312" pitchFamily="49" charset="-122"/>
                <a:sym typeface="Wingdings" panose="05000000000000000000" pitchFamily="2" charset="2"/>
              </a:rPr>
              <a:t>码是</a:t>
            </a:r>
            <a:r>
              <a:rPr lang="en-US" altLang="zh-CN" sz="1800" dirty="0">
                <a:solidFill>
                  <a:srgbClr val="0000FF"/>
                </a:solidFill>
                <a:ea typeface="楷体_GB2312" pitchFamily="49" charset="-122"/>
                <a:sym typeface="Wingdings" panose="05000000000000000000" pitchFamily="2" charset="2"/>
              </a:rPr>
              <a:t>32</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1" name="AutoShape 5"/>
          <p:cNvSpPr>
            <a:spLocks/>
          </p:cNvSpPr>
          <p:nvPr/>
        </p:nvSpPr>
        <p:spPr bwMode="auto">
          <a:xfrm>
            <a:off x="4742259" y="4178884"/>
            <a:ext cx="1319242" cy="439254"/>
          </a:xfrm>
          <a:prstGeom prst="borderCallout2">
            <a:avLst>
              <a:gd name="adj1" fmla="val 53340"/>
              <a:gd name="adj2" fmla="val 99867"/>
              <a:gd name="adj3" fmla="val 53426"/>
              <a:gd name="adj4" fmla="val 112115"/>
              <a:gd name="adj5" fmla="val 53629"/>
              <a:gd name="adj6" fmla="val 129630"/>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smtClean="0">
                <a:solidFill>
                  <a:srgbClr val="000000"/>
                </a:solidFill>
                <a:latin typeface="新宋体" panose="02010609030101010101" pitchFamily="49" charset="-122"/>
                <a:ea typeface="新宋体" panose="02010609030101010101" pitchFamily="49" charset="-122"/>
              </a:rPr>
              <a:t>读取空格。</a:t>
            </a:r>
            <a:endParaRPr lang="en-US" altLang="zh-CN" sz="20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163951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读取字符</a:t>
            </a:r>
            <a:r>
              <a:rPr lang="en-US" altLang="zh-CN" dirty="0"/>
              <a:t>: read</a:t>
            </a:r>
            <a:endParaRPr lang="zh-CN" altLang="en-US" dirty="0"/>
          </a:p>
        </p:txBody>
      </p:sp>
      <p:sp>
        <p:nvSpPr>
          <p:cNvPr id="3" name="内容占位符 2"/>
          <p:cNvSpPr>
            <a:spLocks noGrp="1"/>
          </p:cNvSpPr>
          <p:nvPr>
            <p:ph idx="1"/>
          </p:nvPr>
        </p:nvSpPr>
        <p:spPr>
          <a:xfrm>
            <a:off x="461963" y="1457325"/>
            <a:ext cx="8459013" cy="4899026"/>
          </a:xfrm>
        </p:spPr>
        <p:txBody>
          <a:bodyPr>
            <a:normAutofit fontScale="92500" lnSpcReduction="20000"/>
          </a:bodyPr>
          <a:lstStyle/>
          <a:p>
            <a:r>
              <a:rPr lang="zh-CN" altLang="en-US" dirty="0"/>
              <a:t>函数</a:t>
            </a:r>
            <a:r>
              <a:rPr lang="en-US" altLang="zh-CN" dirty="0"/>
              <a:t>: </a:t>
            </a:r>
            <a:r>
              <a:rPr lang="en-US" altLang="zh-CN" sz="1900" dirty="0" err="1">
                <a:solidFill>
                  <a:srgbClr val="2B91AF"/>
                </a:solidFill>
                <a:latin typeface="新宋体" panose="02010609030101010101" pitchFamily="49" charset="-122"/>
                <a:ea typeface="新宋体" panose="02010609030101010101" pitchFamily="49" charset="-122"/>
              </a:rPr>
              <a:t>basic_istream</a:t>
            </a:r>
            <a:r>
              <a:rPr lang="en-US" altLang="zh-CN" sz="1900" dirty="0">
                <a:solidFill>
                  <a:srgbClr val="000000"/>
                </a:solidFill>
                <a:latin typeface="新宋体" panose="02010609030101010101" pitchFamily="49" charset="-122"/>
                <a:ea typeface="新宋体" panose="02010609030101010101" pitchFamily="49" charset="-122"/>
              </a:rPr>
              <a:t>&lt;Elem, </a:t>
            </a:r>
            <a:r>
              <a:rPr lang="en-US" altLang="zh-CN" sz="1900" dirty="0" err="1">
                <a:solidFill>
                  <a:srgbClr val="000000"/>
                </a:solidFill>
                <a:latin typeface="新宋体" panose="02010609030101010101" pitchFamily="49" charset="-122"/>
                <a:ea typeface="新宋体" panose="02010609030101010101" pitchFamily="49" charset="-122"/>
              </a:rPr>
              <a:t>Tr</a:t>
            </a:r>
            <a:r>
              <a:rPr lang="en-US" altLang="zh-CN" sz="1900" dirty="0">
                <a:solidFill>
                  <a:srgbClr val="000000"/>
                </a:solidFill>
                <a:latin typeface="新宋体" panose="02010609030101010101" pitchFamily="49" charset="-122"/>
                <a:ea typeface="新宋体" panose="02010609030101010101" pitchFamily="49" charset="-122"/>
              </a:rPr>
              <a:t>&gt;&amp; </a:t>
            </a:r>
            <a:r>
              <a:rPr lang="en-US" altLang="zh-CN" sz="1900" dirty="0" err="1">
                <a:solidFill>
                  <a:srgbClr val="000000"/>
                </a:solidFill>
                <a:latin typeface="新宋体" panose="02010609030101010101" pitchFamily="49" charset="-122"/>
                <a:ea typeface="新宋体" panose="02010609030101010101" pitchFamily="49" charset="-122"/>
              </a:rPr>
              <a:t>basic_istream</a:t>
            </a:r>
            <a:r>
              <a:rPr lang="en-US" altLang="zh-CN" sz="1900" dirty="0">
                <a:solidFill>
                  <a:srgbClr val="000000"/>
                </a:solidFill>
                <a:latin typeface="新宋体" panose="02010609030101010101" pitchFamily="49" charset="-122"/>
                <a:ea typeface="新宋体" panose="02010609030101010101" pitchFamily="49" charset="-122"/>
              </a:rPr>
              <a:t>::read(Elem *s, </a:t>
            </a:r>
            <a:r>
              <a:rPr lang="en-US" altLang="zh-CN" sz="1900" dirty="0" err="1">
                <a:solidFill>
                  <a:srgbClr val="0000FF"/>
                </a:solidFill>
                <a:latin typeface="新宋体" panose="02010609030101010101" pitchFamily="49" charset="-122"/>
                <a:ea typeface="新宋体" panose="02010609030101010101" pitchFamily="49" charset="-122"/>
              </a:rPr>
              <a:t>int</a:t>
            </a:r>
            <a:r>
              <a:rPr lang="en-US" altLang="zh-CN" sz="1900" dirty="0">
                <a:solidFill>
                  <a:srgbClr val="000000"/>
                </a:solidFill>
                <a:latin typeface="新宋体" panose="02010609030101010101" pitchFamily="49" charset="-122"/>
                <a:ea typeface="新宋体" panose="02010609030101010101" pitchFamily="49" charset="-122"/>
              </a:rPr>
              <a:t> n);</a:t>
            </a:r>
            <a:endParaRPr lang="en-US" altLang="zh-CN" dirty="0"/>
          </a:p>
          <a:p>
            <a:pPr lvl="1"/>
            <a:r>
              <a:rPr lang="zh-CN" altLang="en-US" dirty="0"/>
              <a:t>读取</a:t>
            </a:r>
            <a:r>
              <a:rPr lang="en-US" altLang="zh-CN" dirty="0"/>
              <a:t>n</a:t>
            </a:r>
            <a:r>
              <a:rPr lang="zh-CN" altLang="en-US" dirty="0"/>
              <a:t>个字符，并保存到</a:t>
            </a:r>
            <a:r>
              <a:rPr lang="en-US" altLang="zh-CN" dirty="0"/>
              <a:t>s</a:t>
            </a:r>
            <a:r>
              <a:rPr lang="zh-CN" altLang="en-US" dirty="0"/>
              <a:t>当中。</a:t>
            </a:r>
          </a:p>
          <a:p>
            <a:pPr lvl="2"/>
            <a:r>
              <a:rPr lang="zh-CN" altLang="en-US" dirty="0"/>
              <a:t>注意</a:t>
            </a:r>
            <a:r>
              <a:rPr lang="en-US" altLang="zh-CN" dirty="0"/>
              <a:t>: </a:t>
            </a:r>
            <a:r>
              <a:rPr lang="zh-CN" altLang="en-US" dirty="0"/>
              <a:t>本函数</a:t>
            </a:r>
            <a:r>
              <a:rPr lang="zh-CN" altLang="en-US" dirty="0">
                <a:solidFill>
                  <a:srgbClr val="FF0000"/>
                </a:solidFill>
              </a:rPr>
              <a:t>不改变</a:t>
            </a:r>
            <a:r>
              <a:rPr lang="en-US" altLang="zh-CN" dirty="0"/>
              <a:t>s[n]</a:t>
            </a:r>
            <a:r>
              <a:rPr lang="zh-CN" altLang="en-US" dirty="0"/>
              <a:t>的值，即本函数</a:t>
            </a:r>
            <a:r>
              <a:rPr lang="zh-CN" altLang="en-US" dirty="0">
                <a:solidFill>
                  <a:srgbClr val="FF0000"/>
                </a:solidFill>
              </a:rPr>
              <a:t>不会</a:t>
            </a:r>
            <a:r>
              <a:rPr lang="zh-CN" altLang="en-US" dirty="0"/>
              <a:t>自动补</a:t>
            </a:r>
            <a:r>
              <a:rPr lang="en-US" altLang="zh-CN" dirty="0"/>
              <a:t>0</a:t>
            </a:r>
            <a:r>
              <a:rPr lang="zh-CN" altLang="en-US" dirty="0"/>
              <a:t>。</a:t>
            </a:r>
          </a:p>
          <a:p>
            <a:pPr lvl="1"/>
            <a:r>
              <a:rPr lang="zh-CN" altLang="en-US" dirty="0" smtClean="0"/>
              <a:t>返回</a:t>
            </a:r>
            <a:r>
              <a:rPr lang="en-US" altLang="zh-CN" dirty="0"/>
              <a:t>: </a:t>
            </a:r>
            <a:r>
              <a:rPr lang="zh-CN" altLang="en-US" dirty="0"/>
              <a:t>当前流的实例对象。</a:t>
            </a:r>
          </a:p>
          <a:p>
            <a:pPr lvl="1"/>
            <a:r>
              <a:rPr lang="zh-CN" altLang="en-US" dirty="0"/>
              <a:t>示例</a:t>
            </a:r>
            <a:r>
              <a:rPr lang="en-US" altLang="zh-CN" dirty="0" smtClean="0"/>
              <a:t>:</a:t>
            </a:r>
          </a:p>
          <a:p>
            <a:pPr marL="540000" indent="0">
              <a:lnSpc>
                <a:spcPts val="20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#include</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A31515"/>
                </a:solidFill>
                <a:latin typeface="新宋体" panose="02010609030101010101" pitchFamily="49" charset="-122"/>
                <a:ea typeface="新宋体" panose="02010609030101010101" pitchFamily="49" charset="-122"/>
              </a:rPr>
              <a:t>&lt;</a:t>
            </a:r>
            <a:r>
              <a:rPr lang="en-US" altLang="zh-CN" sz="1900" dirty="0" err="1">
                <a:solidFill>
                  <a:srgbClr val="A31515"/>
                </a:solidFill>
                <a:latin typeface="新宋体" panose="02010609030101010101" pitchFamily="49" charset="-122"/>
                <a:ea typeface="新宋体" panose="02010609030101010101" pitchFamily="49" charset="-122"/>
              </a:rPr>
              <a:t>iostream</a:t>
            </a:r>
            <a:r>
              <a:rPr lang="en-US" altLang="zh-CN" sz="1900" dirty="0">
                <a:solidFill>
                  <a:srgbClr val="A31515"/>
                </a:solidFill>
                <a:latin typeface="新宋体" panose="02010609030101010101" pitchFamily="49" charset="-122"/>
                <a:ea typeface="新宋体" panose="02010609030101010101" pitchFamily="49" charset="-122"/>
              </a:rPr>
              <a:t>&gt;</a:t>
            </a:r>
            <a:endParaRPr lang="en-US" altLang="zh-CN" sz="19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using</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00FF"/>
                </a:solidFill>
                <a:latin typeface="新宋体" panose="02010609030101010101" pitchFamily="49" charset="-122"/>
                <a:ea typeface="新宋体" panose="02010609030101010101" pitchFamily="49" charset="-122"/>
              </a:rPr>
              <a:t>namespace</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err="1">
                <a:solidFill>
                  <a:srgbClr val="000000"/>
                </a:solidFill>
                <a:latin typeface="新宋体" panose="02010609030101010101" pitchFamily="49" charset="-122"/>
                <a:ea typeface="新宋体" panose="02010609030101010101" pitchFamily="49" charset="-122"/>
              </a:rPr>
              <a:t>std</a:t>
            </a:r>
            <a:r>
              <a:rPr lang="en-US" altLang="zh-CN" sz="1900" dirty="0">
                <a:solidFill>
                  <a:srgbClr val="000000"/>
                </a:solidFill>
                <a:latin typeface="新宋体" panose="02010609030101010101" pitchFamily="49" charset="-122"/>
                <a:ea typeface="新宋体" panose="02010609030101010101" pitchFamily="49" charset="-122"/>
              </a:rPr>
              <a:t>;</a:t>
            </a:r>
          </a:p>
          <a:p>
            <a:pPr marL="540000" indent="0">
              <a:lnSpc>
                <a:spcPts val="2000"/>
              </a:lnSpc>
              <a:spcBef>
                <a:spcPts val="0"/>
              </a:spcBef>
              <a:buNone/>
            </a:pPr>
            <a:endParaRPr lang="zh-CN" altLang="en-US" sz="19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en-US" altLang="zh-CN" sz="1900" dirty="0" err="1">
                <a:solidFill>
                  <a:srgbClr val="0000FF"/>
                </a:solidFill>
                <a:latin typeface="新宋体" panose="02010609030101010101" pitchFamily="49" charset="-122"/>
                <a:ea typeface="新宋体" panose="02010609030101010101" pitchFamily="49" charset="-122"/>
              </a:rPr>
              <a:t>int</a:t>
            </a:r>
            <a:r>
              <a:rPr lang="en-US" altLang="zh-CN" sz="1900" dirty="0">
                <a:solidFill>
                  <a:srgbClr val="000000"/>
                </a:solidFill>
                <a:latin typeface="新宋体" panose="02010609030101010101" pitchFamily="49" charset="-122"/>
                <a:ea typeface="新宋体" panose="02010609030101010101" pitchFamily="49" charset="-122"/>
              </a:rPr>
              <a:t> main(</a:t>
            </a:r>
            <a:r>
              <a:rPr lang="en-US" altLang="zh-CN" sz="1900" dirty="0" err="1">
                <a:solidFill>
                  <a:srgbClr val="0000FF"/>
                </a:solidFill>
                <a:latin typeface="新宋体" panose="02010609030101010101" pitchFamily="49" charset="-122"/>
                <a:ea typeface="新宋体" panose="02010609030101010101" pitchFamily="49" charset="-122"/>
              </a:rPr>
              <a:t>int</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err="1">
                <a:solidFill>
                  <a:srgbClr val="808080"/>
                </a:solidFill>
                <a:latin typeface="新宋体" panose="02010609030101010101" pitchFamily="49" charset="-122"/>
                <a:ea typeface="新宋体" panose="02010609030101010101" pitchFamily="49" charset="-122"/>
              </a:rPr>
              <a:t>argc</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00FF"/>
                </a:solidFill>
                <a:latin typeface="新宋体" panose="02010609030101010101" pitchFamily="49" charset="-122"/>
                <a:ea typeface="新宋体" panose="02010609030101010101" pitchFamily="49" charset="-122"/>
              </a:rPr>
              <a:t>char</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err="1">
                <a:solidFill>
                  <a:srgbClr val="808080"/>
                </a:solidFill>
                <a:latin typeface="新宋体" panose="02010609030101010101" pitchFamily="49" charset="-122"/>
                <a:ea typeface="新宋体" panose="02010609030101010101" pitchFamily="49" charset="-122"/>
              </a:rPr>
              <a:t>argv</a:t>
            </a:r>
            <a:r>
              <a:rPr lang="en-US" altLang="zh-CN" sz="1900" dirty="0">
                <a:solidFill>
                  <a:srgbClr val="000000"/>
                </a:solidFill>
                <a:latin typeface="新宋体" panose="02010609030101010101" pitchFamily="49" charset="-122"/>
                <a:ea typeface="新宋体" panose="02010609030101010101" pitchFamily="49" charset="-122"/>
              </a:rPr>
              <a:t>[])</a:t>
            </a:r>
          </a:p>
          <a:p>
            <a:pPr marL="540000" indent="0">
              <a:lnSpc>
                <a:spcPts val="20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a:t>
            </a:r>
          </a:p>
          <a:p>
            <a:pPr marL="540000" indent="0">
              <a:lnSpc>
                <a:spcPts val="20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00FF"/>
                </a:solidFill>
                <a:latin typeface="新宋体" panose="02010609030101010101" pitchFamily="49" charset="-122"/>
                <a:ea typeface="新宋体" panose="02010609030101010101" pitchFamily="49" charset="-122"/>
              </a:rPr>
              <a:t>char</a:t>
            </a:r>
            <a:r>
              <a:rPr lang="en-US" altLang="zh-CN" sz="1900" dirty="0">
                <a:solidFill>
                  <a:srgbClr val="000000"/>
                </a:solidFill>
                <a:latin typeface="新宋体" panose="02010609030101010101" pitchFamily="49" charset="-122"/>
                <a:ea typeface="新宋体" panose="02010609030101010101" pitchFamily="49" charset="-122"/>
              </a:rPr>
              <a:t> s[100];</a:t>
            </a:r>
          </a:p>
          <a:p>
            <a:pPr marL="540000" indent="0">
              <a:lnSpc>
                <a:spcPts val="20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err="1">
                <a:solidFill>
                  <a:srgbClr val="000000"/>
                </a:solidFill>
                <a:latin typeface="新宋体" panose="02010609030101010101" pitchFamily="49" charset="-122"/>
                <a:ea typeface="新宋体" panose="02010609030101010101" pitchFamily="49" charset="-122"/>
              </a:rPr>
              <a:t>cin.read</a:t>
            </a:r>
            <a:r>
              <a:rPr lang="en-US" altLang="zh-CN" sz="1900" dirty="0">
                <a:solidFill>
                  <a:srgbClr val="000000"/>
                </a:solidFill>
                <a:latin typeface="新宋体" panose="02010609030101010101" pitchFamily="49" charset="-122"/>
                <a:ea typeface="新宋体" panose="02010609030101010101" pitchFamily="49" charset="-122"/>
              </a:rPr>
              <a:t>(s, 5);</a:t>
            </a:r>
          </a:p>
          <a:p>
            <a:pPr marL="540000" indent="0">
              <a:lnSpc>
                <a:spcPts val="20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s[5] = 0; </a:t>
            </a:r>
            <a:r>
              <a:rPr lang="en-US" altLang="zh-CN" sz="1900" dirty="0">
                <a:solidFill>
                  <a:srgbClr val="008000"/>
                </a:solidFill>
                <a:latin typeface="新宋体" panose="02010609030101010101" pitchFamily="49" charset="-122"/>
                <a:ea typeface="新宋体" panose="02010609030101010101" pitchFamily="49" charset="-122"/>
              </a:rPr>
              <a:t>// </a:t>
            </a:r>
            <a:r>
              <a:rPr lang="zh-CN" altLang="en-US" sz="1900" dirty="0">
                <a:solidFill>
                  <a:srgbClr val="008000"/>
                </a:solidFill>
                <a:latin typeface="新宋体" panose="02010609030101010101" pitchFamily="49" charset="-122"/>
                <a:ea typeface="新宋体" panose="02010609030101010101" pitchFamily="49" charset="-122"/>
              </a:rPr>
              <a:t>不能删除这行，</a:t>
            </a:r>
            <a:r>
              <a:rPr lang="en-US" altLang="zh-CN" sz="1900" dirty="0">
                <a:solidFill>
                  <a:srgbClr val="008000"/>
                </a:solidFill>
                <a:latin typeface="新宋体" panose="02010609030101010101" pitchFamily="49" charset="-122"/>
                <a:ea typeface="新宋体" panose="02010609030101010101" pitchFamily="49" charset="-122"/>
              </a:rPr>
              <a:t>read</a:t>
            </a:r>
            <a:r>
              <a:rPr lang="zh-CN" altLang="en-US" sz="1900" dirty="0">
                <a:solidFill>
                  <a:srgbClr val="008000"/>
                </a:solidFill>
                <a:latin typeface="新宋体" panose="02010609030101010101" pitchFamily="49" charset="-122"/>
                <a:ea typeface="新宋体" panose="02010609030101010101" pitchFamily="49" charset="-122"/>
              </a:rPr>
              <a:t>不在</a:t>
            </a:r>
            <a:r>
              <a:rPr lang="en-US" altLang="zh-CN" sz="1900" dirty="0">
                <a:solidFill>
                  <a:srgbClr val="008000"/>
                </a:solidFill>
                <a:latin typeface="新宋体" panose="02010609030101010101" pitchFamily="49" charset="-122"/>
                <a:ea typeface="新宋体" panose="02010609030101010101" pitchFamily="49" charset="-122"/>
              </a:rPr>
              <a:t>s</a:t>
            </a:r>
            <a:r>
              <a:rPr lang="zh-CN" altLang="en-US" sz="1900" dirty="0">
                <a:solidFill>
                  <a:srgbClr val="008000"/>
                </a:solidFill>
                <a:latin typeface="新宋体" panose="02010609030101010101" pitchFamily="49" charset="-122"/>
                <a:ea typeface="新宋体" panose="02010609030101010101" pitchFamily="49" charset="-122"/>
              </a:rPr>
              <a:t>最后补</a:t>
            </a:r>
            <a:r>
              <a:rPr lang="en-US" altLang="zh-CN" sz="1900" dirty="0">
                <a:solidFill>
                  <a:srgbClr val="008000"/>
                </a:solidFill>
                <a:latin typeface="新宋体" panose="02010609030101010101" pitchFamily="49" charset="-122"/>
                <a:ea typeface="新宋体" panose="02010609030101010101" pitchFamily="49" charset="-122"/>
              </a:rPr>
              <a:t>0</a:t>
            </a:r>
            <a:r>
              <a:rPr lang="zh-CN" altLang="en-US" sz="1900" dirty="0">
                <a:solidFill>
                  <a:srgbClr val="008000"/>
                </a:solidFill>
                <a:latin typeface="新宋体" panose="02010609030101010101" pitchFamily="49" charset="-122"/>
                <a:ea typeface="新宋体" panose="02010609030101010101" pitchFamily="49" charset="-122"/>
              </a:rPr>
              <a:t>。</a:t>
            </a:r>
            <a:endParaRPr lang="zh-CN" altLang="en-US" sz="19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err="1">
                <a:solidFill>
                  <a:srgbClr val="000000"/>
                </a:solidFill>
                <a:latin typeface="新宋体" panose="02010609030101010101" pitchFamily="49" charset="-122"/>
                <a:ea typeface="新宋体" panose="02010609030101010101" pitchFamily="49" charset="-122"/>
              </a:rPr>
              <a:t>cout</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8080"/>
                </a:solidFill>
                <a:latin typeface="新宋体" panose="02010609030101010101" pitchFamily="49" charset="-122"/>
                <a:ea typeface="新宋体" panose="02010609030101010101" pitchFamily="49" charset="-122"/>
              </a:rPr>
              <a:t>&lt;&lt;</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A31515"/>
                </a:solidFill>
                <a:latin typeface="新宋体" panose="02010609030101010101" pitchFamily="49" charset="-122"/>
                <a:ea typeface="新宋体" panose="02010609030101010101" pitchFamily="49" charset="-122"/>
              </a:rPr>
              <a:t>"s="</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8080"/>
                </a:solidFill>
                <a:latin typeface="新宋体" panose="02010609030101010101" pitchFamily="49" charset="-122"/>
                <a:ea typeface="新宋体" panose="02010609030101010101" pitchFamily="49" charset="-122"/>
              </a:rPr>
              <a:t>&lt;&lt;</a:t>
            </a:r>
            <a:r>
              <a:rPr lang="en-US" altLang="zh-CN" sz="1900" dirty="0">
                <a:solidFill>
                  <a:srgbClr val="000000"/>
                </a:solidFill>
                <a:latin typeface="新宋体" panose="02010609030101010101" pitchFamily="49" charset="-122"/>
                <a:ea typeface="新宋体" panose="02010609030101010101" pitchFamily="49" charset="-122"/>
              </a:rPr>
              <a:t> s </a:t>
            </a:r>
            <a:r>
              <a:rPr lang="en-US" altLang="zh-CN" sz="1900" dirty="0">
                <a:solidFill>
                  <a:srgbClr val="008080"/>
                </a:solidFill>
                <a:latin typeface="新宋体" panose="02010609030101010101" pitchFamily="49" charset="-122"/>
                <a:ea typeface="新宋体" panose="02010609030101010101" pitchFamily="49" charset="-122"/>
              </a:rPr>
              <a:t>&lt;&lt;</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err="1">
                <a:solidFill>
                  <a:srgbClr val="000000"/>
                </a:solidFill>
                <a:latin typeface="新宋体" panose="02010609030101010101" pitchFamily="49" charset="-122"/>
                <a:ea typeface="新宋体" panose="02010609030101010101" pitchFamily="49" charset="-122"/>
              </a:rPr>
              <a:t>endl</a:t>
            </a:r>
            <a:r>
              <a:rPr lang="en-US" altLang="zh-CN" sz="1900" dirty="0">
                <a:solidFill>
                  <a:srgbClr val="000000"/>
                </a:solidFill>
                <a:latin typeface="新宋体" panose="02010609030101010101" pitchFamily="49" charset="-122"/>
                <a:ea typeface="新宋体" panose="02010609030101010101" pitchFamily="49" charset="-122"/>
              </a:rPr>
              <a:t>;</a:t>
            </a:r>
          </a:p>
          <a:p>
            <a:pPr marL="540000" indent="0">
              <a:lnSpc>
                <a:spcPts val="20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system(</a:t>
            </a:r>
            <a:r>
              <a:rPr lang="en-US" altLang="zh-CN" sz="1900" dirty="0">
                <a:solidFill>
                  <a:srgbClr val="A31515"/>
                </a:solidFill>
                <a:latin typeface="新宋体" panose="02010609030101010101" pitchFamily="49" charset="-122"/>
                <a:ea typeface="新宋体" panose="02010609030101010101" pitchFamily="49" charset="-122"/>
              </a:rPr>
              <a:t>"pause"</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8000"/>
                </a:solidFill>
                <a:latin typeface="新宋体" panose="02010609030101010101" pitchFamily="49" charset="-122"/>
                <a:ea typeface="新宋体" panose="02010609030101010101" pitchFamily="49" charset="-122"/>
              </a:rPr>
              <a:t>// </a:t>
            </a:r>
            <a:r>
              <a:rPr lang="zh-CN" altLang="en-US" sz="1900" dirty="0">
                <a:solidFill>
                  <a:srgbClr val="008000"/>
                </a:solidFill>
                <a:latin typeface="新宋体" panose="02010609030101010101" pitchFamily="49" charset="-122"/>
                <a:ea typeface="新宋体" panose="02010609030101010101" pitchFamily="49" charset="-122"/>
              </a:rPr>
              <a:t>暂停住控制台窗口</a:t>
            </a:r>
            <a:endParaRPr lang="zh-CN" altLang="en-US" sz="19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00FF"/>
                </a:solidFill>
                <a:latin typeface="新宋体" panose="02010609030101010101" pitchFamily="49" charset="-122"/>
                <a:ea typeface="新宋体" panose="02010609030101010101" pitchFamily="49" charset="-122"/>
              </a:rPr>
              <a:t>return</a:t>
            </a:r>
            <a:r>
              <a:rPr lang="en-US" altLang="zh-CN" sz="1900" dirty="0">
                <a:solidFill>
                  <a:srgbClr val="000000"/>
                </a:solidFill>
                <a:latin typeface="新宋体" panose="02010609030101010101" pitchFamily="49" charset="-122"/>
                <a:ea typeface="新宋体" panose="02010609030101010101" pitchFamily="49" charset="-122"/>
              </a:rPr>
              <a:t> 0;   </a:t>
            </a:r>
            <a:r>
              <a:rPr lang="en-US" altLang="zh-CN" sz="1900" dirty="0">
                <a:solidFill>
                  <a:srgbClr val="008000"/>
                </a:solidFill>
                <a:latin typeface="新宋体" panose="02010609030101010101" pitchFamily="49" charset="-122"/>
                <a:ea typeface="新宋体" panose="02010609030101010101" pitchFamily="49" charset="-122"/>
              </a:rPr>
              <a:t>// </a:t>
            </a:r>
            <a:r>
              <a:rPr lang="zh-CN" altLang="en-US" sz="1900" dirty="0">
                <a:solidFill>
                  <a:srgbClr val="008000"/>
                </a:solidFill>
                <a:latin typeface="新宋体" panose="02010609030101010101" pitchFamily="49" charset="-122"/>
                <a:ea typeface="新宋体" panose="02010609030101010101" pitchFamily="49" charset="-122"/>
              </a:rPr>
              <a:t>返回</a:t>
            </a:r>
            <a:r>
              <a:rPr lang="en-US" altLang="zh-CN" sz="1900" dirty="0">
                <a:solidFill>
                  <a:srgbClr val="008000"/>
                </a:solidFill>
                <a:latin typeface="新宋体" panose="02010609030101010101" pitchFamily="49" charset="-122"/>
                <a:ea typeface="新宋体" panose="02010609030101010101" pitchFamily="49" charset="-122"/>
              </a:rPr>
              <a:t>0</a:t>
            </a:r>
            <a:r>
              <a:rPr lang="zh-CN" altLang="en-US" sz="1900" dirty="0">
                <a:solidFill>
                  <a:srgbClr val="008000"/>
                </a:solidFill>
                <a:latin typeface="新宋体" panose="02010609030101010101" pitchFamily="49" charset="-122"/>
                <a:ea typeface="新宋体" panose="02010609030101010101" pitchFamily="49" charset="-122"/>
              </a:rPr>
              <a:t>表明程序运行成功</a:t>
            </a:r>
            <a:endParaRPr lang="zh-CN" altLang="en-US" sz="19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8000"/>
                </a:solidFill>
                <a:latin typeface="新宋体" panose="02010609030101010101" pitchFamily="49" charset="-122"/>
                <a:ea typeface="新宋体" panose="02010609030101010101" pitchFamily="49" charset="-122"/>
              </a:rPr>
              <a:t>// </a:t>
            </a:r>
            <a:r>
              <a:rPr lang="zh-CN" altLang="en-US" sz="1900" dirty="0">
                <a:solidFill>
                  <a:srgbClr val="008000"/>
                </a:solidFill>
                <a:latin typeface="新宋体" panose="02010609030101010101" pitchFamily="49" charset="-122"/>
                <a:ea typeface="新宋体" panose="02010609030101010101" pitchFamily="49" charset="-122"/>
              </a:rPr>
              <a:t>函数</a:t>
            </a:r>
            <a:r>
              <a:rPr lang="en-US" altLang="zh-CN" sz="1900" dirty="0">
                <a:solidFill>
                  <a:srgbClr val="008000"/>
                </a:solidFill>
                <a:latin typeface="新宋体" panose="02010609030101010101" pitchFamily="49" charset="-122"/>
                <a:ea typeface="新宋体" panose="02010609030101010101" pitchFamily="49" charset="-122"/>
              </a:rPr>
              <a:t>main</a:t>
            </a:r>
            <a:r>
              <a:rPr lang="zh-CN" altLang="en-US" sz="1900" dirty="0" smtClean="0">
                <a:solidFill>
                  <a:srgbClr val="008000"/>
                </a:solidFill>
                <a:latin typeface="新宋体" panose="02010609030101010101" pitchFamily="49" charset="-122"/>
                <a:ea typeface="新宋体" panose="02010609030101010101" pitchFamily="49" charset="-122"/>
              </a:rPr>
              <a:t>结束</a:t>
            </a:r>
            <a:endParaRPr lang="en-US" altLang="zh-CN" sz="1900" dirty="0" smtClean="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719423" y="4886212"/>
            <a:ext cx="2201553" cy="110180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i="1" dirty="0" smtClean="0">
                <a:solidFill>
                  <a:srgbClr val="FF0000"/>
                </a:solidFill>
                <a:ea typeface="楷体_GB2312" pitchFamily="49" charset="-122"/>
                <a:sym typeface="Wingdings" panose="05000000000000000000" pitchFamily="2" charset="2"/>
              </a:rPr>
              <a:t>1234567890</a:t>
            </a:r>
            <a:endParaRPr lang="en-US" altLang="zh-CN" sz="1800" i="1" dirty="0">
              <a:solidFill>
                <a:srgbClr val="FF0000"/>
              </a:solidFill>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s=12345</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0" name="AutoShape 5"/>
          <p:cNvSpPr>
            <a:spLocks/>
          </p:cNvSpPr>
          <p:nvPr/>
        </p:nvSpPr>
        <p:spPr bwMode="auto">
          <a:xfrm>
            <a:off x="4909528" y="3607898"/>
            <a:ext cx="2461428" cy="1214022"/>
          </a:xfrm>
          <a:prstGeom prst="borderCallout2">
            <a:avLst>
              <a:gd name="adj1" fmla="val 53340"/>
              <a:gd name="adj2" fmla="val 99867"/>
              <a:gd name="adj3" fmla="val 53426"/>
              <a:gd name="adj4" fmla="val 112115"/>
              <a:gd name="adj5" fmla="val 101393"/>
              <a:gd name="adj6" fmla="val 133707"/>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注意</a:t>
            </a:r>
            <a:r>
              <a:rPr lang="en-US" altLang="zh-CN" sz="1800" dirty="0">
                <a:solidFill>
                  <a:srgbClr val="000000"/>
                </a:solidFill>
                <a:latin typeface="新宋体" panose="02010609030101010101" pitchFamily="49" charset="-122"/>
                <a:ea typeface="新宋体" panose="02010609030101010101" pitchFamily="49" charset="-122"/>
              </a:rPr>
              <a:t>: </a:t>
            </a:r>
            <a:r>
              <a:rPr lang="zh-CN" altLang="en-US" sz="1800" dirty="0">
                <a:solidFill>
                  <a:srgbClr val="000000"/>
                </a:solidFill>
                <a:latin typeface="新宋体" panose="02010609030101010101" pitchFamily="49" charset="-122"/>
                <a:ea typeface="新宋体" panose="02010609030101010101" pitchFamily="49" charset="-122"/>
              </a:rPr>
              <a:t>需要语句“</a:t>
            </a:r>
            <a:r>
              <a:rPr lang="en-US" altLang="zh-CN" sz="1800" dirty="0">
                <a:solidFill>
                  <a:srgbClr val="000000"/>
                </a:solidFill>
                <a:latin typeface="新宋体" panose="02010609030101010101" pitchFamily="49" charset="-122"/>
                <a:ea typeface="新宋体" panose="02010609030101010101" pitchFamily="49" charset="-122"/>
              </a:rPr>
              <a:t>s[5] = 0;”</a:t>
            </a:r>
            <a:r>
              <a:rPr lang="zh-CN" altLang="en-US" sz="1800" dirty="0">
                <a:solidFill>
                  <a:srgbClr val="000000"/>
                </a:solidFill>
                <a:latin typeface="新宋体" panose="02010609030101010101" pitchFamily="49" charset="-122"/>
                <a:ea typeface="新宋体" panose="02010609030101010101" pitchFamily="49" charset="-122"/>
              </a:rPr>
              <a:t>补上字符串终止符</a:t>
            </a:r>
            <a:r>
              <a:rPr lang="en-US" altLang="zh-CN" sz="1800" dirty="0">
                <a:solidFill>
                  <a:srgbClr val="000000"/>
                </a:solidFill>
                <a:latin typeface="新宋体" panose="02010609030101010101" pitchFamily="49" charset="-122"/>
                <a:ea typeface="新宋体" panose="02010609030101010101" pitchFamily="49" charset="-122"/>
              </a:rPr>
              <a:t>'\0'</a:t>
            </a:r>
            <a:r>
              <a:rPr lang="zh-CN" altLang="en-US" sz="1800" dirty="0">
                <a:solidFill>
                  <a:srgbClr val="000000"/>
                </a:solidFill>
                <a:latin typeface="新宋体" panose="02010609030101010101" pitchFamily="49" charset="-122"/>
                <a:ea typeface="新宋体" panose="02010609030101010101" pitchFamily="49" charset="-122"/>
              </a:rPr>
              <a:t>；否则，很有可能将</a:t>
            </a:r>
            <a:r>
              <a:rPr lang="zh-CN" altLang="en-US" sz="1800" dirty="0">
                <a:solidFill>
                  <a:srgbClr val="FF0000"/>
                </a:solidFill>
                <a:latin typeface="新宋体" panose="02010609030101010101" pitchFamily="49" charset="-122"/>
                <a:ea typeface="新宋体" panose="02010609030101010101" pitchFamily="49" charset="-122"/>
              </a:rPr>
              <a:t>显示乱码</a:t>
            </a:r>
            <a:r>
              <a:rPr lang="zh-CN" altLang="en-US" sz="1800" dirty="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7976670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流的下一个字符</a:t>
            </a:r>
            <a:r>
              <a:rPr lang="en-US" altLang="zh-CN" dirty="0" smtClean="0"/>
              <a:t>: peek</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函数</a:t>
            </a:r>
            <a:r>
              <a:rPr lang="en-US" altLang="zh-CN" dirty="0"/>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basic_istream</a:t>
            </a:r>
            <a:r>
              <a:rPr lang="en-US" altLang="zh-CN" dirty="0">
                <a:solidFill>
                  <a:srgbClr val="000000"/>
                </a:solidFill>
                <a:latin typeface="新宋体" panose="02010609030101010101" pitchFamily="49" charset="-122"/>
                <a:ea typeface="新宋体" panose="02010609030101010101" pitchFamily="49" charset="-122"/>
              </a:rPr>
              <a:t>::peek();</a:t>
            </a:r>
            <a:endParaRPr lang="en-US" altLang="zh-CN" dirty="0"/>
          </a:p>
          <a:p>
            <a:pPr lvl="1"/>
            <a:r>
              <a:rPr lang="zh-CN" altLang="en-US" dirty="0"/>
              <a:t>返回</a:t>
            </a:r>
            <a:r>
              <a:rPr lang="en-US" altLang="zh-CN" dirty="0"/>
              <a:t>: </a:t>
            </a:r>
            <a:r>
              <a:rPr lang="zh-CN" altLang="en-US" dirty="0"/>
              <a:t>当前流将要读取的下一个字符</a:t>
            </a:r>
            <a:r>
              <a:rPr lang="zh-CN" altLang="en-US" dirty="0" smtClean="0"/>
              <a:t>。</a:t>
            </a:r>
            <a:endParaRPr lang="en-US" altLang="zh-CN" dirty="0" smtClean="0"/>
          </a:p>
          <a:p>
            <a:pPr lvl="2"/>
            <a:r>
              <a:rPr lang="zh-CN" altLang="en-US" dirty="0" smtClean="0"/>
              <a:t>本函数不改变流的当前读取位置。</a:t>
            </a:r>
            <a:endParaRPr lang="zh-CN" altLang="en-US" dirty="0"/>
          </a:p>
          <a:p>
            <a:pPr lvl="1"/>
            <a:r>
              <a:rPr lang="zh-CN" altLang="en-US" dirty="0"/>
              <a:t>示例</a:t>
            </a:r>
            <a:r>
              <a:rPr lang="en-US" altLang="zh-CN" dirty="0"/>
              <a:t>:</a:t>
            </a:r>
          </a:p>
          <a:p>
            <a:pPr marL="540000" indent="0">
              <a:lnSpc>
                <a:spcPts val="19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#include</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A31515"/>
                </a:solidFill>
                <a:latin typeface="新宋体" panose="02010609030101010101" pitchFamily="49" charset="-122"/>
                <a:ea typeface="新宋体" panose="02010609030101010101" pitchFamily="49" charset="-122"/>
              </a:rPr>
              <a:t>&lt;</a:t>
            </a:r>
            <a:r>
              <a:rPr lang="en-US" altLang="zh-CN" sz="1900" dirty="0" err="1">
                <a:solidFill>
                  <a:srgbClr val="A31515"/>
                </a:solidFill>
                <a:latin typeface="新宋体" panose="02010609030101010101" pitchFamily="49" charset="-122"/>
                <a:ea typeface="新宋体" panose="02010609030101010101" pitchFamily="49" charset="-122"/>
              </a:rPr>
              <a:t>iostream</a:t>
            </a:r>
            <a:r>
              <a:rPr lang="en-US" altLang="zh-CN" sz="1900" dirty="0">
                <a:solidFill>
                  <a:srgbClr val="A31515"/>
                </a:solidFill>
                <a:latin typeface="新宋体" panose="02010609030101010101" pitchFamily="49" charset="-122"/>
                <a:ea typeface="新宋体" panose="02010609030101010101" pitchFamily="49" charset="-122"/>
              </a:rPr>
              <a:t>&gt;</a:t>
            </a:r>
            <a:endParaRPr lang="en-US" altLang="zh-CN" sz="1900" dirty="0">
              <a:solidFill>
                <a:srgbClr val="000000"/>
              </a:solidFill>
              <a:latin typeface="新宋体" panose="02010609030101010101" pitchFamily="49" charset="-122"/>
              <a:ea typeface="新宋体" panose="02010609030101010101" pitchFamily="49" charset="-122"/>
            </a:endParaRPr>
          </a:p>
          <a:p>
            <a:pPr marL="540000" indent="0">
              <a:lnSpc>
                <a:spcPts val="1900"/>
              </a:lnSpc>
              <a:spcBef>
                <a:spcPts val="0"/>
              </a:spcBef>
              <a:buNone/>
            </a:pPr>
            <a:r>
              <a:rPr lang="en-US" altLang="zh-CN" sz="1900" dirty="0">
                <a:solidFill>
                  <a:srgbClr val="0000FF"/>
                </a:solidFill>
                <a:latin typeface="新宋体" panose="02010609030101010101" pitchFamily="49" charset="-122"/>
                <a:ea typeface="新宋体" panose="02010609030101010101" pitchFamily="49" charset="-122"/>
              </a:rPr>
              <a:t>using</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00FF"/>
                </a:solidFill>
                <a:latin typeface="新宋体" panose="02010609030101010101" pitchFamily="49" charset="-122"/>
                <a:ea typeface="新宋体" panose="02010609030101010101" pitchFamily="49" charset="-122"/>
              </a:rPr>
              <a:t>namespace</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err="1">
                <a:solidFill>
                  <a:srgbClr val="000000"/>
                </a:solidFill>
                <a:latin typeface="新宋体" panose="02010609030101010101" pitchFamily="49" charset="-122"/>
                <a:ea typeface="新宋体" panose="02010609030101010101" pitchFamily="49" charset="-122"/>
              </a:rPr>
              <a:t>std</a:t>
            </a:r>
            <a:r>
              <a:rPr lang="en-US" altLang="zh-CN" sz="1900" dirty="0">
                <a:solidFill>
                  <a:srgbClr val="000000"/>
                </a:solidFill>
                <a:latin typeface="新宋体" panose="02010609030101010101" pitchFamily="49" charset="-122"/>
                <a:ea typeface="新宋体" panose="02010609030101010101" pitchFamily="49" charset="-122"/>
              </a:rPr>
              <a:t>;</a:t>
            </a:r>
          </a:p>
          <a:p>
            <a:pPr marL="540000" indent="0">
              <a:lnSpc>
                <a:spcPts val="1900"/>
              </a:lnSpc>
              <a:spcBef>
                <a:spcPts val="0"/>
              </a:spcBef>
              <a:buNone/>
            </a:pPr>
            <a:endParaRPr lang="zh-CN" altLang="en-US" sz="1900" dirty="0">
              <a:solidFill>
                <a:srgbClr val="000000"/>
              </a:solidFill>
              <a:latin typeface="新宋体" panose="02010609030101010101" pitchFamily="49" charset="-122"/>
              <a:ea typeface="新宋体" panose="02010609030101010101" pitchFamily="49" charset="-122"/>
            </a:endParaRPr>
          </a:p>
          <a:p>
            <a:pPr marL="540000" indent="0">
              <a:lnSpc>
                <a:spcPts val="1900"/>
              </a:lnSpc>
              <a:spcBef>
                <a:spcPts val="0"/>
              </a:spcBef>
              <a:buNone/>
            </a:pPr>
            <a:r>
              <a:rPr lang="en-US" altLang="zh-CN" sz="1900" dirty="0" err="1">
                <a:solidFill>
                  <a:srgbClr val="0000FF"/>
                </a:solidFill>
                <a:latin typeface="新宋体" panose="02010609030101010101" pitchFamily="49" charset="-122"/>
                <a:ea typeface="新宋体" panose="02010609030101010101" pitchFamily="49" charset="-122"/>
              </a:rPr>
              <a:t>int</a:t>
            </a:r>
            <a:r>
              <a:rPr lang="en-US" altLang="zh-CN" sz="1900" dirty="0">
                <a:solidFill>
                  <a:srgbClr val="000000"/>
                </a:solidFill>
                <a:latin typeface="新宋体" panose="02010609030101010101" pitchFamily="49" charset="-122"/>
                <a:ea typeface="新宋体" panose="02010609030101010101" pitchFamily="49" charset="-122"/>
              </a:rPr>
              <a:t> main(</a:t>
            </a:r>
            <a:r>
              <a:rPr lang="en-US" altLang="zh-CN" sz="1900" dirty="0" err="1">
                <a:solidFill>
                  <a:srgbClr val="0000FF"/>
                </a:solidFill>
                <a:latin typeface="新宋体" panose="02010609030101010101" pitchFamily="49" charset="-122"/>
                <a:ea typeface="新宋体" panose="02010609030101010101" pitchFamily="49" charset="-122"/>
              </a:rPr>
              <a:t>int</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err="1">
                <a:solidFill>
                  <a:srgbClr val="808080"/>
                </a:solidFill>
                <a:latin typeface="新宋体" panose="02010609030101010101" pitchFamily="49" charset="-122"/>
                <a:ea typeface="新宋体" panose="02010609030101010101" pitchFamily="49" charset="-122"/>
              </a:rPr>
              <a:t>argc</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00FF"/>
                </a:solidFill>
                <a:latin typeface="新宋体" panose="02010609030101010101" pitchFamily="49" charset="-122"/>
                <a:ea typeface="新宋体" panose="02010609030101010101" pitchFamily="49" charset="-122"/>
              </a:rPr>
              <a:t>char</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err="1">
                <a:solidFill>
                  <a:srgbClr val="808080"/>
                </a:solidFill>
                <a:latin typeface="新宋体" panose="02010609030101010101" pitchFamily="49" charset="-122"/>
                <a:ea typeface="新宋体" panose="02010609030101010101" pitchFamily="49" charset="-122"/>
              </a:rPr>
              <a:t>argv</a:t>
            </a:r>
            <a:r>
              <a:rPr lang="en-US" altLang="zh-CN" sz="1900" dirty="0">
                <a:solidFill>
                  <a:srgbClr val="000000"/>
                </a:solidFill>
                <a:latin typeface="新宋体" panose="02010609030101010101" pitchFamily="49" charset="-122"/>
                <a:ea typeface="新宋体" panose="02010609030101010101" pitchFamily="49" charset="-122"/>
              </a:rPr>
              <a:t>[])</a:t>
            </a:r>
          </a:p>
          <a:p>
            <a:pPr marL="540000" indent="0">
              <a:lnSpc>
                <a:spcPts val="19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a:t>
            </a:r>
          </a:p>
          <a:p>
            <a:pPr marL="540000" indent="0">
              <a:lnSpc>
                <a:spcPts val="19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00FF"/>
                </a:solidFill>
                <a:latin typeface="新宋体" panose="02010609030101010101" pitchFamily="49" charset="-122"/>
                <a:ea typeface="新宋体" panose="02010609030101010101" pitchFamily="49" charset="-122"/>
              </a:rPr>
              <a:t>char</a:t>
            </a:r>
            <a:r>
              <a:rPr lang="en-US" altLang="zh-CN" sz="1900" dirty="0">
                <a:solidFill>
                  <a:srgbClr val="000000"/>
                </a:solidFill>
                <a:latin typeface="新宋体" panose="02010609030101010101" pitchFamily="49" charset="-122"/>
                <a:ea typeface="新宋体" panose="02010609030101010101" pitchFamily="49" charset="-122"/>
              </a:rPr>
              <a:t> c;</a:t>
            </a:r>
          </a:p>
          <a:p>
            <a:pPr marL="540000" indent="0">
              <a:lnSpc>
                <a:spcPts val="19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c = </a:t>
            </a:r>
            <a:r>
              <a:rPr lang="en-US" altLang="zh-CN" sz="1900" dirty="0" err="1">
                <a:solidFill>
                  <a:srgbClr val="000000"/>
                </a:solidFill>
                <a:latin typeface="新宋体" panose="02010609030101010101" pitchFamily="49" charset="-122"/>
                <a:ea typeface="新宋体" panose="02010609030101010101" pitchFamily="49" charset="-122"/>
              </a:rPr>
              <a:t>cin.peek</a:t>
            </a:r>
            <a:r>
              <a:rPr lang="en-US" altLang="zh-CN" sz="1900" dirty="0">
                <a:solidFill>
                  <a:srgbClr val="000000"/>
                </a:solidFill>
                <a:latin typeface="新宋体" panose="02010609030101010101" pitchFamily="49" charset="-122"/>
                <a:ea typeface="新宋体" panose="02010609030101010101" pitchFamily="49" charset="-122"/>
              </a:rPr>
              <a:t>( );</a:t>
            </a:r>
          </a:p>
          <a:p>
            <a:pPr marL="540000" indent="0">
              <a:lnSpc>
                <a:spcPts val="19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err="1">
                <a:solidFill>
                  <a:srgbClr val="000000"/>
                </a:solidFill>
                <a:latin typeface="新宋体" panose="02010609030101010101" pitchFamily="49" charset="-122"/>
                <a:ea typeface="新宋体" panose="02010609030101010101" pitchFamily="49" charset="-122"/>
              </a:rPr>
              <a:t>cout</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8080"/>
                </a:solidFill>
                <a:latin typeface="新宋体" panose="02010609030101010101" pitchFamily="49" charset="-122"/>
                <a:ea typeface="新宋体" panose="02010609030101010101" pitchFamily="49" charset="-122"/>
              </a:rPr>
              <a:t>&lt;&lt;</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A31515"/>
                </a:solidFill>
                <a:latin typeface="新宋体" panose="02010609030101010101" pitchFamily="49" charset="-122"/>
                <a:ea typeface="新宋体" panose="02010609030101010101" pitchFamily="49" charset="-122"/>
              </a:rPr>
              <a:t>"c="</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8080"/>
                </a:solidFill>
                <a:latin typeface="新宋体" panose="02010609030101010101" pitchFamily="49" charset="-122"/>
                <a:ea typeface="新宋体" panose="02010609030101010101" pitchFamily="49" charset="-122"/>
              </a:rPr>
              <a:t>&lt;&lt;</a:t>
            </a:r>
            <a:r>
              <a:rPr lang="en-US" altLang="zh-CN" sz="1900" dirty="0">
                <a:solidFill>
                  <a:srgbClr val="000000"/>
                </a:solidFill>
                <a:latin typeface="新宋体" panose="02010609030101010101" pitchFamily="49" charset="-122"/>
                <a:ea typeface="新宋体" panose="02010609030101010101" pitchFamily="49" charset="-122"/>
              </a:rPr>
              <a:t> c </a:t>
            </a:r>
            <a:r>
              <a:rPr lang="en-US" altLang="zh-CN" sz="1900" dirty="0">
                <a:solidFill>
                  <a:srgbClr val="008080"/>
                </a:solidFill>
                <a:latin typeface="新宋体" panose="02010609030101010101" pitchFamily="49" charset="-122"/>
                <a:ea typeface="新宋体" panose="02010609030101010101" pitchFamily="49" charset="-122"/>
              </a:rPr>
              <a:t>&lt;&lt;</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err="1">
                <a:solidFill>
                  <a:srgbClr val="000000"/>
                </a:solidFill>
                <a:latin typeface="新宋体" panose="02010609030101010101" pitchFamily="49" charset="-122"/>
                <a:ea typeface="新宋体" panose="02010609030101010101" pitchFamily="49" charset="-122"/>
              </a:rPr>
              <a:t>endl</a:t>
            </a:r>
            <a:r>
              <a:rPr lang="en-US" altLang="zh-CN" sz="1900" dirty="0">
                <a:solidFill>
                  <a:srgbClr val="000000"/>
                </a:solidFill>
                <a:latin typeface="新宋体" panose="02010609030101010101" pitchFamily="49" charset="-122"/>
                <a:ea typeface="新宋体" panose="02010609030101010101" pitchFamily="49" charset="-122"/>
              </a:rPr>
              <a:t>;</a:t>
            </a:r>
          </a:p>
          <a:p>
            <a:pPr marL="540000" indent="0">
              <a:lnSpc>
                <a:spcPts val="19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c = </a:t>
            </a:r>
            <a:r>
              <a:rPr lang="en-US" altLang="zh-CN" sz="1900" dirty="0" err="1">
                <a:solidFill>
                  <a:srgbClr val="000000"/>
                </a:solidFill>
                <a:latin typeface="新宋体" panose="02010609030101010101" pitchFamily="49" charset="-122"/>
                <a:ea typeface="新宋体" panose="02010609030101010101" pitchFamily="49" charset="-122"/>
              </a:rPr>
              <a:t>cin.get</a:t>
            </a:r>
            <a:r>
              <a:rPr lang="en-US" altLang="zh-CN" sz="1900" dirty="0">
                <a:solidFill>
                  <a:srgbClr val="000000"/>
                </a:solidFill>
                <a:latin typeface="新宋体" panose="02010609030101010101" pitchFamily="49" charset="-122"/>
                <a:ea typeface="新宋体" panose="02010609030101010101" pitchFamily="49" charset="-122"/>
              </a:rPr>
              <a:t>( );</a:t>
            </a:r>
          </a:p>
          <a:p>
            <a:pPr marL="540000" indent="0">
              <a:lnSpc>
                <a:spcPts val="19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err="1">
                <a:solidFill>
                  <a:srgbClr val="000000"/>
                </a:solidFill>
                <a:latin typeface="新宋体" panose="02010609030101010101" pitchFamily="49" charset="-122"/>
                <a:ea typeface="新宋体" panose="02010609030101010101" pitchFamily="49" charset="-122"/>
              </a:rPr>
              <a:t>cout</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8080"/>
                </a:solidFill>
                <a:latin typeface="新宋体" panose="02010609030101010101" pitchFamily="49" charset="-122"/>
                <a:ea typeface="新宋体" panose="02010609030101010101" pitchFamily="49" charset="-122"/>
              </a:rPr>
              <a:t>&lt;&lt;</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A31515"/>
                </a:solidFill>
                <a:latin typeface="新宋体" panose="02010609030101010101" pitchFamily="49" charset="-122"/>
                <a:ea typeface="新宋体" panose="02010609030101010101" pitchFamily="49" charset="-122"/>
              </a:rPr>
              <a:t>"c="</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8080"/>
                </a:solidFill>
                <a:latin typeface="新宋体" panose="02010609030101010101" pitchFamily="49" charset="-122"/>
                <a:ea typeface="新宋体" panose="02010609030101010101" pitchFamily="49" charset="-122"/>
              </a:rPr>
              <a:t>&lt;&lt;</a:t>
            </a:r>
            <a:r>
              <a:rPr lang="en-US" altLang="zh-CN" sz="1900" dirty="0">
                <a:solidFill>
                  <a:srgbClr val="000000"/>
                </a:solidFill>
                <a:latin typeface="新宋体" panose="02010609030101010101" pitchFamily="49" charset="-122"/>
                <a:ea typeface="新宋体" panose="02010609030101010101" pitchFamily="49" charset="-122"/>
              </a:rPr>
              <a:t> c </a:t>
            </a:r>
            <a:r>
              <a:rPr lang="en-US" altLang="zh-CN" sz="1900" dirty="0">
                <a:solidFill>
                  <a:srgbClr val="008080"/>
                </a:solidFill>
                <a:latin typeface="新宋体" panose="02010609030101010101" pitchFamily="49" charset="-122"/>
                <a:ea typeface="新宋体" panose="02010609030101010101" pitchFamily="49" charset="-122"/>
              </a:rPr>
              <a:t>&lt;&lt;</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err="1">
                <a:solidFill>
                  <a:srgbClr val="000000"/>
                </a:solidFill>
                <a:latin typeface="新宋体" panose="02010609030101010101" pitchFamily="49" charset="-122"/>
                <a:ea typeface="新宋体" panose="02010609030101010101" pitchFamily="49" charset="-122"/>
              </a:rPr>
              <a:t>endl</a:t>
            </a:r>
            <a:r>
              <a:rPr lang="en-US" altLang="zh-CN" sz="1900" dirty="0">
                <a:solidFill>
                  <a:srgbClr val="000000"/>
                </a:solidFill>
                <a:latin typeface="新宋体" panose="02010609030101010101" pitchFamily="49" charset="-122"/>
                <a:ea typeface="新宋体" panose="02010609030101010101" pitchFamily="49" charset="-122"/>
              </a:rPr>
              <a:t>;</a:t>
            </a:r>
          </a:p>
          <a:p>
            <a:pPr marL="540000" indent="0">
              <a:lnSpc>
                <a:spcPts val="19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system(</a:t>
            </a:r>
            <a:r>
              <a:rPr lang="en-US" altLang="zh-CN" sz="1900" dirty="0">
                <a:solidFill>
                  <a:srgbClr val="A31515"/>
                </a:solidFill>
                <a:latin typeface="新宋体" panose="02010609030101010101" pitchFamily="49" charset="-122"/>
                <a:ea typeface="新宋体" panose="02010609030101010101" pitchFamily="49" charset="-122"/>
              </a:rPr>
              <a:t>"pause"</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8000"/>
                </a:solidFill>
                <a:latin typeface="新宋体" panose="02010609030101010101" pitchFamily="49" charset="-122"/>
                <a:ea typeface="新宋体" panose="02010609030101010101" pitchFamily="49" charset="-122"/>
              </a:rPr>
              <a:t>// </a:t>
            </a:r>
            <a:r>
              <a:rPr lang="zh-CN" altLang="en-US" sz="1900" dirty="0">
                <a:solidFill>
                  <a:srgbClr val="008000"/>
                </a:solidFill>
                <a:latin typeface="新宋体" panose="02010609030101010101" pitchFamily="49" charset="-122"/>
                <a:ea typeface="新宋体" panose="02010609030101010101" pitchFamily="49" charset="-122"/>
              </a:rPr>
              <a:t>暂停住控制台窗口</a:t>
            </a:r>
            <a:endParaRPr lang="zh-CN" altLang="en-US" sz="1900" dirty="0">
              <a:solidFill>
                <a:srgbClr val="000000"/>
              </a:solidFill>
              <a:latin typeface="新宋体" panose="02010609030101010101" pitchFamily="49" charset="-122"/>
              <a:ea typeface="新宋体" panose="02010609030101010101" pitchFamily="49" charset="-122"/>
            </a:endParaRPr>
          </a:p>
          <a:p>
            <a:pPr marL="540000" indent="0">
              <a:lnSpc>
                <a:spcPts val="19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00FF"/>
                </a:solidFill>
                <a:latin typeface="新宋体" panose="02010609030101010101" pitchFamily="49" charset="-122"/>
                <a:ea typeface="新宋体" panose="02010609030101010101" pitchFamily="49" charset="-122"/>
              </a:rPr>
              <a:t>return</a:t>
            </a:r>
            <a:r>
              <a:rPr lang="en-US" altLang="zh-CN" sz="1900" dirty="0">
                <a:solidFill>
                  <a:srgbClr val="000000"/>
                </a:solidFill>
                <a:latin typeface="新宋体" panose="02010609030101010101" pitchFamily="49" charset="-122"/>
                <a:ea typeface="新宋体" panose="02010609030101010101" pitchFamily="49" charset="-122"/>
              </a:rPr>
              <a:t> 0;   </a:t>
            </a:r>
            <a:r>
              <a:rPr lang="en-US" altLang="zh-CN" sz="1900" dirty="0">
                <a:solidFill>
                  <a:srgbClr val="008000"/>
                </a:solidFill>
                <a:latin typeface="新宋体" panose="02010609030101010101" pitchFamily="49" charset="-122"/>
                <a:ea typeface="新宋体" panose="02010609030101010101" pitchFamily="49" charset="-122"/>
              </a:rPr>
              <a:t>// </a:t>
            </a:r>
            <a:r>
              <a:rPr lang="zh-CN" altLang="en-US" sz="1900" dirty="0">
                <a:solidFill>
                  <a:srgbClr val="008000"/>
                </a:solidFill>
                <a:latin typeface="新宋体" panose="02010609030101010101" pitchFamily="49" charset="-122"/>
                <a:ea typeface="新宋体" panose="02010609030101010101" pitchFamily="49" charset="-122"/>
              </a:rPr>
              <a:t>返回</a:t>
            </a:r>
            <a:r>
              <a:rPr lang="en-US" altLang="zh-CN" sz="1900" dirty="0">
                <a:solidFill>
                  <a:srgbClr val="008000"/>
                </a:solidFill>
                <a:latin typeface="新宋体" panose="02010609030101010101" pitchFamily="49" charset="-122"/>
                <a:ea typeface="新宋体" panose="02010609030101010101" pitchFamily="49" charset="-122"/>
              </a:rPr>
              <a:t>0</a:t>
            </a:r>
            <a:r>
              <a:rPr lang="zh-CN" altLang="en-US" sz="1900" dirty="0">
                <a:solidFill>
                  <a:srgbClr val="008000"/>
                </a:solidFill>
                <a:latin typeface="新宋体" panose="02010609030101010101" pitchFamily="49" charset="-122"/>
                <a:ea typeface="新宋体" panose="02010609030101010101" pitchFamily="49" charset="-122"/>
              </a:rPr>
              <a:t>表明程序运行成功</a:t>
            </a:r>
            <a:endParaRPr lang="zh-CN" altLang="en-US" sz="1900" dirty="0">
              <a:solidFill>
                <a:srgbClr val="000000"/>
              </a:solidFill>
              <a:latin typeface="新宋体" panose="02010609030101010101" pitchFamily="49" charset="-122"/>
              <a:ea typeface="新宋体" panose="02010609030101010101" pitchFamily="49" charset="-122"/>
            </a:endParaRPr>
          </a:p>
          <a:p>
            <a:pPr marL="540000" indent="0">
              <a:lnSpc>
                <a:spcPts val="1900"/>
              </a:lnSpc>
              <a:spcBef>
                <a:spcPts val="0"/>
              </a:spcBef>
              <a:buNone/>
            </a:pP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8000"/>
                </a:solidFill>
                <a:latin typeface="新宋体" panose="02010609030101010101" pitchFamily="49" charset="-122"/>
                <a:ea typeface="新宋体" panose="02010609030101010101" pitchFamily="49" charset="-122"/>
              </a:rPr>
              <a:t>// </a:t>
            </a:r>
            <a:r>
              <a:rPr lang="zh-CN" altLang="en-US" sz="1900" dirty="0">
                <a:solidFill>
                  <a:srgbClr val="008000"/>
                </a:solidFill>
                <a:latin typeface="新宋体" panose="02010609030101010101" pitchFamily="49" charset="-122"/>
                <a:ea typeface="新宋体" panose="02010609030101010101" pitchFamily="49" charset="-122"/>
              </a:rPr>
              <a:t>函数</a:t>
            </a:r>
            <a:r>
              <a:rPr lang="en-US" altLang="zh-CN" sz="1900" dirty="0">
                <a:solidFill>
                  <a:srgbClr val="008000"/>
                </a:solidFill>
                <a:latin typeface="新宋体" panose="02010609030101010101" pitchFamily="49" charset="-122"/>
                <a:ea typeface="新宋体" panose="02010609030101010101" pitchFamily="49" charset="-122"/>
              </a:rPr>
              <a:t>main</a:t>
            </a:r>
            <a:r>
              <a:rPr lang="zh-CN" altLang="en-US" sz="1900" dirty="0" smtClean="0">
                <a:solidFill>
                  <a:srgbClr val="008000"/>
                </a:solidFill>
                <a:latin typeface="新宋体" panose="02010609030101010101" pitchFamily="49" charset="-122"/>
                <a:ea typeface="新宋体" panose="02010609030101010101" pitchFamily="49" charset="-122"/>
              </a:rPr>
              <a:t>结束</a:t>
            </a:r>
            <a:endParaRPr lang="zh-CN" altLang="en-US" sz="19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228769" y="3121666"/>
            <a:ext cx="2201553" cy="15703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i="1" dirty="0" smtClean="0">
                <a:solidFill>
                  <a:srgbClr val="FF0000"/>
                </a:solidFill>
                <a:ea typeface="楷体_GB2312" pitchFamily="49" charset="-122"/>
                <a:sym typeface="Wingdings" panose="05000000000000000000" pitchFamily="2" charset="2"/>
              </a:rPr>
              <a:t>1234</a:t>
            </a:r>
            <a:endParaRPr lang="en-US" altLang="zh-CN" sz="1800" i="1" dirty="0">
              <a:solidFill>
                <a:srgbClr val="FF0000"/>
              </a:solidFill>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c=1</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c=1</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817818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a:t>
            </a:r>
            <a:r>
              <a:rPr lang="zh-CN" altLang="en-US" dirty="0" smtClean="0"/>
              <a:t>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俊海</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2021年5月14日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21855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标准输出</a:t>
            </a:r>
            <a:r>
              <a:rPr lang="zh-CN" altLang="en-US" dirty="0"/>
              <a:t>流</a:t>
            </a:r>
          </a:p>
        </p:txBody>
      </p:sp>
      <p:sp>
        <p:nvSpPr>
          <p:cNvPr id="3" name="内容占位符 2"/>
          <p:cNvSpPr>
            <a:spLocks noGrp="1"/>
          </p:cNvSpPr>
          <p:nvPr>
            <p:ph idx="1"/>
          </p:nvPr>
        </p:nvSpPr>
        <p:spPr/>
        <p:txBody>
          <a:bodyPr/>
          <a:lstStyle/>
          <a:p>
            <a:r>
              <a:rPr lang="zh-CN" altLang="en-US" dirty="0"/>
              <a:t>标准输出流</a:t>
            </a:r>
            <a:r>
              <a:rPr lang="en-US" altLang="zh-CN" dirty="0"/>
              <a:t>: </a:t>
            </a:r>
            <a:r>
              <a:rPr lang="en-US" altLang="zh-CN" dirty="0" err="1" smtClean="0"/>
              <a:t>cout</a:t>
            </a:r>
            <a:endParaRPr lang="en-US" altLang="zh-CN" dirty="0"/>
          </a:p>
          <a:p>
            <a:r>
              <a:rPr lang="zh-CN" altLang="en-US" dirty="0"/>
              <a:t>标准错误输出流</a:t>
            </a:r>
            <a:r>
              <a:rPr lang="en-US" altLang="zh-CN" dirty="0"/>
              <a:t>: </a:t>
            </a:r>
            <a:r>
              <a:rPr lang="en-US" altLang="zh-CN" dirty="0" err="1" smtClean="0"/>
              <a:t>cerr</a:t>
            </a:r>
            <a:endParaRPr lang="en-US" altLang="zh-CN" dirty="0"/>
          </a:p>
          <a:p>
            <a:r>
              <a:rPr lang="zh-CN" altLang="en-US" dirty="0"/>
              <a:t>标准日志输出流</a:t>
            </a:r>
            <a:r>
              <a:rPr lang="en-US" altLang="zh-CN" dirty="0"/>
              <a:t>: </a:t>
            </a:r>
            <a:r>
              <a:rPr lang="en-US" altLang="zh-CN" dirty="0" smtClean="0"/>
              <a:t>clog</a:t>
            </a:r>
            <a:endParaRPr lang="en-US" altLang="zh-CN" dirty="0"/>
          </a:p>
          <a:p>
            <a:r>
              <a:rPr lang="zh-CN" altLang="en-US" dirty="0" smtClean="0"/>
              <a:t>实例</a:t>
            </a:r>
            <a:r>
              <a:rPr lang="zh-CN" altLang="en-US" dirty="0"/>
              <a:t>对象</a:t>
            </a:r>
            <a:r>
              <a:rPr lang="en-US" altLang="zh-CN" dirty="0" err="1"/>
              <a:t>cout</a:t>
            </a:r>
            <a:r>
              <a:rPr lang="zh-CN" altLang="en-US" dirty="0"/>
              <a:t>、</a:t>
            </a:r>
            <a:r>
              <a:rPr lang="en-US" altLang="zh-CN" dirty="0" err="1"/>
              <a:t>cerr</a:t>
            </a:r>
            <a:r>
              <a:rPr lang="zh-CN" altLang="en-US" dirty="0"/>
              <a:t>、</a:t>
            </a:r>
            <a:r>
              <a:rPr lang="en-US" altLang="zh-CN" dirty="0"/>
              <a:t>clog</a:t>
            </a:r>
            <a:r>
              <a:rPr lang="zh-CN" altLang="en-US" dirty="0"/>
              <a:t>自动识别输出变量</a:t>
            </a:r>
            <a:r>
              <a:rPr lang="zh-CN" altLang="en-US" dirty="0" smtClean="0"/>
              <a:t>类型。</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91920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输出单个字符</a:t>
            </a:r>
            <a:r>
              <a:rPr lang="en-US" altLang="zh-CN" dirty="0"/>
              <a:t>: put</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函数</a:t>
            </a:r>
            <a:r>
              <a:rPr lang="en-US" altLang="zh-CN" dirty="0"/>
              <a:t>: </a:t>
            </a:r>
            <a:r>
              <a:rPr lang="en-US" altLang="zh-CN" sz="2300" dirty="0" err="1">
                <a:solidFill>
                  <a:srgbClr val="2B91AF"/>
                </a:solidFill>
                <a:latin typeface="新宋体" panose="02010609030101010101" pitchFamily="49" charset="-122"/>
                <a:ea typeface="新宋体" panose="02010609030101010101" pitchFamily="49" charset="-122"/>
              </a:rPr>
              <a:t>basic_ostream</a:t>
            </a:r>
            <a:r>
              <a:rPr lang="en-US" altLang="zh-CN" sz="2300" dirty="0">
                <a:solidFill>
                  <a:srgbClr val="000000"/>
                </a:solidFill>
                <a:latin typeface="新宋体" panose="02010609030101010101" pitchFamily="49" charset="-122"/>
                <a:ea typeface="新宋体" panose="02010609030101010101" pitchFamily="49" charset="-122"/>
              </a:rPr>
              <a:t>&lt;_Elem, _</a:t>
            </a:r>
            <a:r>
              <a:rPr lang="en-US" altLang="zh-CN" sz="2300" dirty="0" err="1">
                <a:solidFill>
                  <a:srgbClr val="000000"/>
                </a:solidFill>
                <a:latin typeface="新宋体" panose="02010609030101010101" pitchFamily="49" charset="-122"/>
                <a:ea typeface="新宋体" panose="02010609030101010101" pitchFamily="49" charset="-122"/>
              </a:rPr>
              <a:t>Tr</a:t>
            </a:r>
            <a:r>
              <a:rPr lang="en-US" altLang="zh-CN" sz="2300" dirty="0">
                <a:solidFill>
                  <a:srgbClr val="000000"/>
                </a:solidFill>
                <a:latin typeface="新宋体" panose="02010609030101010101" pitchFamily="49" charset="-122"/>
                <a:ea typeface="新宋体" panose="02010609030101010101" pitchFamily="49" charset="-122"/>
              </a:rPr>
              <a:t>&gt;&amp; </a:t>
            </a:r>
            <a:r>
              <a:rPr lang="en-US" altLang="zh-CN" sz="2300" dirty="0" err="1">
                <a:solidFill>
                  <a:srgbClr val="000000"/>
                </a:solidFill>
                <a:latin typeface="新宋体" panose="02010609030101010101" pitchFamily="49" charset="-122"/>
                <a:ea typeface="新宋体" panose="02010609030101010101" pitchFamily="49" charset="-122"/>
              </a:rPr>
              <a:t>basic_ostream</a:t>
            </a:r>
            <a:r>
              <a:rPr lang="en-US" altLang="zh-CN" sz="2300" dirty="0">
                <a:solidFill>
                  <a:srgbClr val="000000"/>
                </a:solidFill>
                <a:latin typeface="新宋体" panose="02010609030101010101" pitchFamily="49" charset="-122"/>
                <a:ea typeface="新宋体" panose="02010609030101010101" pitchFamily="49" charset="-122"/>
              </a:rPr>
              <a:t>::put(_Elem c);</a:t>
            </a:r>
            <a:endParaRPr lang="en-US" altLang="zh-CN" dirty="0"/>
          </a:p>
          <a:p>
            <a:pPr lvl="1"/>
            <a:r>
              <a:rPr lang="zh-CN" altLang="en-US" dirty="0" smtClean="0"/>
              <a:t>输出字符</a:t>
            </a:r>
            <a:r>
              <a:rPr lang="en-US" altLang="zh-CN" dirty="0" smtClean="0"/>
              <a:t>c</a:t>
            </a:r>
            <a:r>
              <a:rPr lang="zh-CN" altLang="en-US" dirty="0" smtClean="0"/>
              <a:t>。</a:t>
            </a:r>
            <a:endParaRPr lang="en-US" altLang="zh-CN" dirty="0" smtClean="0"/>
          </a:p>
          <a:p>
            <a:pPr lvl="1"/>
            <a:r>
              <a:rPr lang="zh-CN" altLang="en-US" dirty="0" smtClean="0"/>
              <a:t>返回</a:t>
            </a:r>
            <a:r>
              <a:rPr lang="en-US" altLang="zh-CN" dirty="0"/>
              <a:t>: </a:t>
            </a:r>
            <a:r>
              <a:rPr lang="zh-CN" altLang="en-US" dirty="0"/>
              <a:t>当前流的实例对象。</a:t>
            </a:r>
          </a:p>
          <a:p>
            <a:pPr lvl="1"/>
            <a:r>
              <a:rPr lang="zh-CN" altLang="en-US" dirty="0"/>
              <a:t>示例</a:t>
            </a:r>
            <a:r>
              <a:rPr lang="en-US" altLang="zh-CN" dirty="0"/>
              <a:t>:</a:t>
            </a:r>
          </a:p>
          <a:p>
            <a:pPr marL="54000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54000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54000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54000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argv</a:t>
            </a:r>
            <a:r>
              <a:rPr lang="en-US" altLang="zh-CN"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cout.put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暂停住控制台窗口</a:t>
            </a:r>
            <a:endParaRPr lang="zh-CN" altLang="en-US" dirty="0">
              <a:solidFill>
                <a:srgbClr val="000000"/>
              </a:solidFill>
              <a:latin typeface="新宋体" panose="02010609030101010101" pitchFamily="49" charset="-122"/>
              <a:ea typeface="新宋体" panose="02010609030101010101" pitchFamily="49" charset="-122"/>
            </a:endParaRP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返回</a:t>
            </a:r>
            <a:r>
              <a:rPr lang="en-US" altLang="zh-CN" dirty="0">
                <a:solidFill>
                  <a:srgbClr val="008000"/>
                </a:solidFill>
                <a:latin typeface="新宋体" panose="02010609030101010101" pitchFamily="49" charset="-122"/>
                <a:ea typeface="新宋体" panose="02010609030101010101" pitchFamily="49" charset="-122"/>
              </a:rPr>
              <a:t>0</a:t>
            </a:r>
            <a:r>
              <a:rPr lang="zh-CN" altLang="en-US" dirty="0">
                <a:solidFill>
                  <a:srgbClr val="008000"/>
                </a:solidFill>
                <a:latin typeface="新宋体" panose="02010609030101010101" pitchFamily="49" charset="-122"/>
                <a:ea typeface="新宋体" panose="02010609030101010101" pitchFamily="49" charset="-122"/>
              </a:rPr>
              <a:t>表明程序运行成功</a:t>
            </a:r>
            <a:endParaRPr lang="zh-CN" altLang="en-US" dirty="0">
              <a:solidFill>
                <a:srgbClr val="000000"/>
              </a:solidFill>
              <a:latin typeface="新宋体" panose="02010609030101010101" pitchFamily="49" charset="-122"/>
              <a:ea typeface="新宋体" panose="02010609030101010101" pitchFamily="49" charset="-122"/>
            </a:endParaRP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a:t>
            </a:r>
            <a:r>
              <a:rPr lang="en-US" altLang="zh-CN" dirty="0">
                <a:solidFill>
                  <a:srgbClr val="008000"/>
                </a:solidFill>
                <a:latin typeface="新宋体" panose="02010609030101010101" pitchFamily="49" charset="-122"/>
                <a:ea typeface="新宋体" panose="02010609030101010101" pitchFamily="49" charset="-122"/>
              </a:rPr>
              <a:t>main</a:t>
            </a:r>
            <a:r>
              <a:rPr lang="zh-CN" altLang="en-US" dirty="0" smtClean="0">
                <a:solidFill>
                  <a:srgbClr val="008000"/>
                </a:solidFill>
                <a:latin typeface="新宋体" panose="02010609030101010101" pitchFamily="49" charset="-122"/>
                <a:ea typeface="新宋体" panose="02010609030101010101" pitchFamily="49" charset="-122"/>
              </a:rPr>
              <a:t>结束</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4194105" y="2782479"/>
            <a:ext cx="2398269" cy="77208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smtClean="0">
                <a:solidFill>
                  <a:srgbClr val="0000FF"/>
                </a:solidFill>
                <a:ea typeface="楷体_GB2312" pitchFamily="49" charset="-122"/>
                <a:sym typeface="Wingdings" panose="05000000000000000000" pitchFamily="2" charset="2"/>
              </a:rPr>
              <a:t>a</a:t>
            </a: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33876786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输出字符序列</a:t>
            </a:r>
          </a:p>
        </p:txBody>
      </p:sp>
      <p:sp>
        <p:nvSpPr>
          <p:cNvPr id="3" name="内容占位符 2"/>
          <p:cNvSpPr>
            <a:spLocks noGrp="1"/>
          </p:cNvSpPr>
          <p:nvPr>
            <p:ph idx="1"/>
          </p:nvPr>
        </p:nvSpPr>
        <p:spPr/>
        <p:txBody>
          <a:bodyPr>
            <a:normAutofit lnSpcReduction="10000"/>
          </a:bodyPr>
          <a:lstStyle/>
          <a:p>
            <a:r>
              <a:rPr lang="zh-CN" altLang="en-US" dirty="0"/>
              <a:t>函数</a:t>
            </a:r>
            <a:r>
              <a:rPr lang="en-US" altLang="zh-CN" dirty="0"/>
              <a:t>: </a:t>
            </a:r>
            <a:r>
              <a:rPr lang="en-US" altLang="zh-CN" dirty="0" err="1">
                <a:solidFill>
                  <a:srgbClr val="2B91AF"/>
                </a:solidFill>
                <a:latin typeface="新宋体" panose="02010609030101010101" pitchFamily="49" charset="-122"/>
                <a:ea typeface="新宋体" panose="02010609030101010101" pitchFamily="49" charset="-122"/>
              </a:rPr>
              <a:t>basic_ostream</a:t>
            </a:r>
            <a:r>
              <a:rPr lang="en-US" altLang="zh-CN" dirty="0">
                <a:solidFill>
                  <a:srgbClr val="000000"/>
                </a:solidFill>
                <a:latin typeface="新宋体" panose="02010609030101010101" pitchFamily="49" charset="-122"/>
                <a:ea typeface="新宋体" panose="02010609030101010101" pitchFamily="49" charset="-122"/>
              </a:rPr>
              <a:t>&lt;_Elem, _</a:t>
            </a:r>
            <a:r>
              <a:rPr lang="en-US" altLang="zh-CN" dirty="0" err="1">
                <a:solidFill>
                  <a:srgbClr val="000000"/>
                </a:solidFill>
                <a:latin typeface="新宋体" panose="02010609030101010101" pitchFamily="49" charset="-122"/>
                <a:ea typeface="新宋体" panose="02010609030101010101" pitchFamily="49" charset="-122"/>
              </a:rPr>
              <a:t>Tr</a:t>
            </a:r>
            <a:r>
              <a:rPr lang="en-US" altLang="zh-CN" dirty="0">
                <a:solidFill>
                  <a:srgbClr val="000000"/>
                </a:solidFill>
                <a:latin typeface="新宋体" panose="02010609030101010101" pitchFamily="49" charset="-122"/>
                <a:ea typeface="新宋体" panose="02010609030101010101" pitchFamily="49" charset="-122"/>
              </a:rPr>
              <a:t>&gt;&amp; </a:t>
            </a:r>
            <a:r>
              <a:rPr lang="en-US" altLang="zh-CN" dirty="0" err="1">
                <a:solidFill>
                  <a:srgbClr val="000000"/>
                </a:solidFill>
                <a:latin typeface="新宋体" panose="02010609030101010101" pitchFamily="49" charset="-122"/>
                <a:ea typeface="新宋体" panose="02010609030101010101" pitchFamily="49" charset="-122"/>
              </a:rPr>
              <a:t>basic_ostream</a:t>
            </a:r>
            <a:r>
              <a:rPr lang="en-US" altLang="zh-CN" dirty="0">
                <a:solidFill>
                  <a:srgbClr val="000000"/>
                </a:solidFill>
                <a:latin typeface="新宋体" panose="02010609030101010101" pitchFamily="49" charset="-122"/>
                <a:ea typeface="新宋体" panose="02010609030101010101" pitchFamily="49" charset="-122"/>
              </a:rPr>
              <a:t>::write(</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_Elem *s,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n);</a:t>
            </a:r>
            <a:endParaRPr lang="en-US" altLang="zh-CN" dirty="0"/>
          </a:p>
          <a:p>
            <a:pPr lvl="1"/>
            <a:r>
              <a:rPr lang="zh-CN" altLang="en-US" dirty="0" smtClean="0"/>
              <a:t>输出字符</a:t>
            </a:r>
            <a:r>
              <a:rPr lang="en-US" altLang="zh-CN" dirty="0" smtClean="0"/>
              <a:t>s[0]</a:t>
            </a:r>
            <a:r>
              <a:rPr lang="zh-CN" altLang="en-US" dirty="0" smtClean="0"/>
              <a:t>、</a:t>
            </a:r>
            <a:r>
              <a:rPr lang="en-US" altLang="zh-CN" dirty="0" smtClean="0"/>
              <a:t>s[1]</a:t>
            </a:r>
            <a:r>
              <a:rPr lang="zh-CN" altLang="en-US" dirty="0" smtClean="0"/>
              <a:t>、</a:t>
            </a:r>
            <a:r>
              <a:rPr lang="en-US" altLang="zh-CN" dirty="0" smtClean="0"/>
              <a:t>…</a:t>
            </a:r>
            <a:r>
              <a:rPr lang="zh-CN" altLang="en-US" dirty="0" smtClean="0"/>
              <a:t>、</a:t>
            </a:r>
            <a:r>
              <a:rPr lang="en-US" altLang="zh-CN" dirty="0" smtClean="0"/>
              <a:t>s[n-1]</a:t>
            </a:r>
            <a:r>
              <a:rPr lang="zh-CN" altLang="en-US" dirty="0" smtClean="0"/>
              <a:t>。</a:t>
            </a:r>
            <a:endParaRPr lang="en-US" altLang="zh-CN" dirty="0" smtClean="0"/>
          </a:p>
          <a:p>
            <a:pPr lvl="1"/>
            <a:r>
              <a:rPr lang="zh-CN" altLang="en-US" dirty="0" smtClean="0"/>
              <a:t>返回</a:t>
            </a:r>
            <a:r>
              <a:rPr lang="en-US" altLang="zh-CN" dirty="0"/>
              <a:t>: </a:t>
            </a:r>
            <a:r>
              <a:rPr lang="zh-CN" altLang="en-US" dirty="0"/>
              <a:t>当前流的实例对象。</a:t>
            </a:r>
          </a:p>
          <a:p>
            <a:pPr lvl="1"/>
            <a:r>
              <a:rPr lang="zh-CN" altLang="en-US" dirty="0"/>
              <a:t>示例</a:t>
            </a:r>
            <a:r>
              <a:rPr lang="en-US" altLang="zh-CN" dirty="0"/>
              <a:t>:</a:t>
            </a:r>
          </a:p>
          <a:p>
            <a:pPr marL="54000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54000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540000" indent="0">
              <a:lnSpc>
                <a:spcPts val="21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1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54000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54000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s[100] = {</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0};</a:t>
            </a:r>
          </a:p>
          <a:p>
            <a:pPr marL="54000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cout.write</a:t>
            </a:r>
            <a:r>
              <a:rPr lang="en-US" altLang="zh-CN" sz="1800" dirty="0">
                <a:solidFill>
                  <a:srgbClr val="000000"/>
                </a:solidFill>
                <a:latin typeface="新宋体" panose="02010609030101010101" pitchFamily="49" charset="-122"/>
                <a:ea typeface="新宋体" panose="02010609030101010101" pitchFamily="49" charset="-122"/>
              </a:rPr>
              <a:t>(s, 2);</a:t>
            </a:r>
          </a:p>
          <a:p>
            <a:pPr marL="54000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097354" y="3520797"/>
            <a:ext cx="2398269" cy="77208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ab</a:t>
            </a: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3019785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强制输出在输出缓存中的</a:t>
            </a:r>
            <a:r>
              <a:rPr lang="zh-CN" altLang="en-US" dirty="0" smtClean="0"/>
              <a:t>内容</a:t>
            </a:r>
            <a:r>
              <a:rPr lang="en-US" altLang="zh-CN" dirty="0"/>
              <a:t>: flush</a:t>
            </a:r>
            <a:endParaRPr lang="zh-CN" altLang="en-US" dirty="0"/>
          </a:p>
        </p:txBody>
      </p:sp>
      <p:sp>
        <p:nvSpPr>
          <p:cNvPr id="3" name="内容占位符 2"/>
          <p:cNvSpPr>
            <a:spLocks noGrp="1"/>
          </p:cNvSpPr>
          <p:nvPr>
            <p:ph idx="1"/>
          </p:nvPr>
        </p:nvSpPr>
        <p:spPr/>
        <p:txBody>
          <a:bodyPr>
            <a:normAutofit/>
          </a:bodyPr>
          <a:lstStyle/>
          <a:p>
            <a:r>
              <a:rPr lang="zh-CN" altLang="en-US" dirty="0"/>
              <a:t>函数</a:t>
            </a:r>
            <a:r>
              <a:rPr lang="en-US" altLang="zh-CN" dirty="0"/>
              <a:t>: </a:t>
            </a:r>
            <a:r>
              <a:rPr lang="en-US" altLang="zh-CN" dirty="0" err="1">
                <a:solidFill>
                  <a:srgbClr val="000000"/>
                </a:solidFill>
                <a:latin typeface="新宋体" panose="02010609030101010101" pitchFamily="49" charset="-122"/>
                <a:ea typeface="新宋体" panose="02010609030101010101" pitchFamily="49" charset="-122"/>
              </a:rPr>
              <a:t>basic_ostream</a:t>
            </a:r>
            <a:r>
              <a:rPr lang="en-US" altLang="zh-CN" dirty="0">
                <a:solidFill>
                  <a:srgbClr val="000000"/>
                </a:solidFill>
                <a:latin typeface="新宋体" panose="02010609030101010101" pitchFamily="49" charset="-122"/>
                <a:ea typeface="新宋体" panose="02010609030101010101" pitchFamily="49" charset="-122"/>
              </a:rPr>
              <a:t>&amp; </a:t>
            </a:r>
            <a:r>
              <a:rPr lang="en-US" altLang="zh-CN" dirty="0" err="1">
                <a:solidFill>
                  <a:srgbClr val="000000"/>
                </a:solidFill>
                <a:latin typeface="新宋体" panose="02010609030101010101" pitchFamily="49" charset="-122"/>
                <a:ea typeface="新宋体" panose="02010609030101010101" pitchFamily="49" charset="-122"/>
              </a:rPr>
              <a:t>basic_ostream</a:t>
            </a:r>
            <a:r>
              <a:rPr lang="en-US" altLang="zh-CN" dirty="0">
                <a:solidFill>
                  <a:srgbClr val="000000"/>
                </a:solidFill>
                <a:latin typeface="新宋体" panose="02010609030101010101" pitchFamily="49" charset="-122"/>
                <a:ea typeface="新宋体" panose="02010609030101010101" pitchFamily="49" charset="-122"/>
              </a:rPr>
              <a:t>::flush();</a:t>
            </a:r>
            <a:endParaRPr lang="en-US" altLang="zh-CN" dirty="0"/>
          </a:p>
          <a:p>
            <a:pPr lvl="1"/>
            <a:r>
              <a:rPr lang="zh-CN" altLang="en-US" dirty="0"/>
              <a:t>强制输出在输出缓存中的</a:t>
            </a:r>
            <a:r>
              <a:rPr lang="zh-CN" altLang="en-US" dirty="0" smtClean="0"/>
              <a:t>内容。</a:t>
            </a:r>
            <a:endParaRPr lang="en-US" altLang="zh-CN" dirty="0" smtClean="0"/>
          </a:p>
          <a:p>
            <a:pPr lvl="1"/>
            <a:r>
              <a:rPr lang="zh-CN" altLang="en-US" dirty="0" smtClean="0"/>
              <a:t>返回</a:t>
            </a:r>
            <a:r>
              <a:rPr lang="en-US" altLang="zh-CN" dirty="0"/>
              <a:t>: </a:t>
            </a:r>
            <a:r>
              <a:rPr lang="zh-CN" altLang="en-US" dirty="0"/>
              <a:t>当前流的实例对象。</a:t>
            </a:r>
          </a:p>
          <a:p>
            <a:pPr lvl="1"/>
            <a:r>
              <a:rPr lang="zh-CN" altLang="en-US" dirty="0"/>
              <a:t>示例</a:t>
            </a:r>
            <a:r>
              <a:rPr lang="en-US" altLang="zh-CN" dirty="0" smtClean="0"/>
              <a:t>:</a:t>
            </a:r>
          </a:p>
          <a:p>
            <a:pPr marL="54000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540000" indent="0">
              <a:lnSpc>
                <a:spcPts val="23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using</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540000" indent="0">
              <a:lnSpc>
                <a:spcPts val="23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540000" indent="0">
              <a:lnSpc>
                <a:spcPts val="23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argc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argv</a:t>
            </a:r>
            <a:r>
              <a:rPr lang="en-US" altLang="zh-CN" sz="2000" dirty="0">
                <a:solidFill>
                  <a:srgbClr val="000000"/>
                </a:solidFill>
                <a:latin typeface="新宋体" panose="02010609030101010101" pitchFamily="49" charset="-122"/>
                <a:ea typeface="新宋体" panose="02010609030101010101" pitchFamily="49" charset="-122"/>
              </a:rPr>
              <a:t>[])</a:t>
            </a:r>
          </a:p>
          <a:p>
            <a:pPr marL="54000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54000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abcd</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a:t>
            </a:r>
          </a:p>
          <a:p>
            <a:pPr marL="54000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cout.flush</a:t>
            </a:r>
            <a:r>
              <a:rPr lang="en-US" altLang="zh-CN" sz="2000" dirty="0">
                <a:solidFill>
                  <a:srgbClr val="000000"/>
                </a:solidFill>
                <a:latin typeface="新宋体" panose="02010609030101010101" pitchFamily="49" charset="-122"/>
                <a:ea typeface="新宋体" panose="02010609030101010101" pitchFamily="49" charset="-122"/>
              </a:rPr>
              <a:t>();</a:t>
            </a:r>
          </a:p>
          <a:p>
            <a:pPr marL="54000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暂停住控制台窗口</a:t>
            </a:r>
            <a:endParaRPr lang="zh-CN" altLang="en-US" sz="2000" dirty="0">
              <a:solidFill>
                <a:srgbClr val="000000"/>
              </a:solidFill>
              <a:latin typeface="新宋体" panose="02010609030101010101" pitchFamily="49" charset="-122"/>
              <a:ea typeface="新宋体" panose="02010609030101010101" pitchFamily="49" charset="-122"/>
            </a:endParaRPr>
          </a:p>
          <a:p>
            <a:pPr marL="54000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返回</a:t>
            </a:r>
            <a:r>
              <a:rPr lang="en-US" altLang="zh-CN" sz="2000" dirty="0">
                <a:solidFill>
                  <a:srgbClr val="008000"/>
                </a:solidFill>
                <a:latin typeface="新宋体" panose="02010609030101010101" pitchFamily="49" charset="-122"/>
                <a:ea typeface="新宋体" panose="02010609030101010101" pitchFamily="49" charset="-122"/>
              </a:rPr>
              <a:t>0</a:t>
            </a:r>
            <a:r>
              <a:rPr lang="zh-CN" altLang="en-US" sz="2000" dirty="0">
                <a:solidFill>
                  <a:srgbClr val="008000"/>
                </a:solidFill>
                <a:latin typeface="新宋体" panose="02010609030101010101" pitchFamily="49" charset="-122"/>
                <a:ea typeface="新宋体" panose="02010609030101010101" pitchFamily="49" charset="-122"/>
              </a:rPr>
              <a:t>表明程序运行成功</a:t>
            </a:r>
            <a:endParaRPr lang="zh-CN" altLang="en-US" sz="2000" dirty="0">
              <a:solidFill>
                <a:srgbClr val="000000"/>
              </a:solidFill>
              <a:latin typeface="新宋体" panose="02010609030101010101" pitchFamily="49" charset="-122"/>
              <a:ea typeface="新宋体" panose="02010609030101010101" pitchFamily="49" charset="-122"/>
            </a:endParaRPr>
          </a:p>
          <a:p>
            <a:pPr marL="54000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函数</a:t>
            </a:r>
            <a:r>
              <a:rPr lang="en-US" altLang="zh-CN" sz="2000" dirty="0">
                <a:solidFill>
                  <a:srgbClr val="008000"/>
                </a:solidFill>
                <a:latin typeface="新宋体" panose="02010609030101010101" pitchFamily="49" charset="-122"/>
                <a:ea typeface="新宋体" panose="02010609030101010101" pitchFamily="49" charset="-122"/>
              </a:rPr>
              <a:t>main</a:t>
            </a:r>
            <a:r>
              <a:rPr lang="zh-CN" altLang="en-US" sz="2000" dirty="0" smtClean="0">
                <a:solidFill>
                  <a:srgbClr val="008000"/>
                </a:solidFill>
                <a:latin typeface="新宋体" panose="02010609030101010101" pitchFamily="49" charset="-122"/>
                <a:ea typeface="新宋体" panose="02010609030101010101" pitchFamily="49" charset="-122"/>
              </a:rPr>
              <a:t>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364983" y="3275470"/>
            <a:ext cx="2886919" cy="77208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abcd</a:t>
            </a: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17756919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a:t>
            </a:r>
            <a:r>
              <a:rPr lang="zh-CN" altLang="en-US" dirty="0" smtClean="0"/>
              <a:t>重定向</a:t>
            </a:r>
            <a:r>
              <a:rPr lang="en-US" altLang="zh-CN" dirty="0" smtClean="0"/>
              <a:t>: </a:t>
            </a:r>
            <a:r>
              <a:rPr lang="zh-CN" altLang="en-US" dirty="0" smtClean="0"/>
              <a:t>命令行</a:t>
            </a:r>
            <a:endParaRPr lang="zh-CN" altLang="en-US" dirty="0"/>
          </a:p>
        </p:txBody>
      </p:sp>
      <p:sp>
        <p:nvSpPr>
          <p:cNvPr id="3" name="内容占位符 2"/>
          <p:cNvSpPr>
            <a:spLocks noGrp="1"/>
          </p:cNvSpPr>
          <p:nvPr>
            <p:ph idx="1"/>
          </p:nvPr>
        </p:nvSpPr>
        <p:spPr>
          <a:xfrm>
            <a:off x="461963" y="1457325"/>
            <a:ext cx="4968681" cy="2713231"/>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cout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cerr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cerr</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clog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"clog"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633614" y="1781207"/>
            <a:ext cx="2886919" cy="70551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465750" indent="-285750">
              <a:spcBef>
                <a:spcPct val="0"/>
              </a:spcBef>
              <a:buFont typeface="Wingdings" panose="05000000000000000000" pitchFamily="2" charset="2"/>
              <a:buChar char="p"/>
            </a:pPr>
            <a:r>
              <a:rPr lang="zh-CN" altLang="en-US" sz="1800" dirty="0">
                <a:ea typeface="楷体_GB2312" pitchFamily="49" charset="-122"/>
                <a:sym typeface="Wingdings" panose="05000000000000000000" pitchFamily="2" charset="2"/>
              </a:rPr>
              <a:t>“</a:t>
            </a:r>
            <a:r>
              <a:rPr lang="en-US" altLang="zh-CN" sz="1800" dirty="0">
                <a:ea typeface="楷体_GB2312" pitchFamily="49" charset="-122"/>
                <a:sym typeface="Wingdings" panose="05000000000000000000" pitchFamily="2" charset="2"/>
              </a:rPr>
              <a:t>1&gt;”:</a:t>
            </a:r>
            <a:r>
              <a:rPr lang="zh-CN" altLang="en-US" sz="1800" dirty="0">
                <a:ea typeface="楷体_GB2312" pitchFamily="49" charset="-122"/>
                <a:sym typeface="Wingdings" panose="05000000000000000000" pitchFamily="2" charset="2"/>
              </a:rPr>
              <a:t>标准输出</a:t>
            </a:r>
          </a:p>
          <a:p>
            <a:pPr marL="465750" indent="-285750">
              <a:spcBef>
                <a:spcPct val="0"/>
              </a:spcBef>
              <a:buFont typeface="Wingdings" panose="05000000000000000000" pitchFamily="2" charset="2"/>
              <a:buChar char="p"/>
            </a:pPr>
            <a:r>
              <a:rPr lang="zh-CN" altLang="en-US" sz="1800" dirty="0">
                <a:ea typeface="楷体_GB2312" pitchFamily="49" charset="-122"/>
                <a:sym typeface="Wingdings" panose="05000000000000000000" pitchFamily="2" charset="2"/>
              </a:rPr>
              <a:t>“</a:t>
            </a:r>
            <a:r>
              <a:rPr lang="en-US" altLang="zh-CN" sz="1800" dirty="0">
                <a:ea typeface="楷体_GB2312" pitchFamily="49" charset="-122"/>
                <a:sym typeface="Wingdings" panose="05000000000000000000" pitchFamily="2" charset="2"/>
              </a:rPr>
              <a:t>2&gt;”:</a:t>
            </a:r>
            <a:r>
              <a:rPr lang="zh-CN" altLang="en-US" sz="1800" dirty="0">
                <a:ea typeface="楷体_GB2312" pitchFamily="49" charset="-122"/>
                <a:sym typeface="Wingdings" panose="05000000000000000000" pitchFamily="2" charset="2"/>
              </a:rPr>
              <a:t>标准错误输出</a:t>
            </a:r>
          </a:p>
        </p:txBody>
      </p:sp>
      <p:sp>
        <p:nvSpPr>
          <p:cNvPr id="10" name="Text Box 9"/>
          <p:cNvSpPr txBox="1">
            <a:spLocks noChangeArrowheads="1"/>
          </p:cNvSpPr>
          <p:nvPr/>
        </p:nvSpPr>
        <p:spPr bwMode="auto">
          <a:xfrm>
            <a:off x="613939" y="4036741"/>
            <a:ext cx="7604510" cy="231960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465750" indent="-285750">
              <a:spcBef>
                <a:spcPct val="0"/>
              </a:spcBef>
              <a:buFont typeface="Wingdings" panose="05000000000000000000" pitchFamily="2" charset="2"/>
              <a:buChar char="p"/>
            </a:pPr>
            <a:r>
              <a:rPr lang="zh-CN" altLang="en-US" sz="2000" dirty="0">
                <a:ea typeface="楷体_GB2312" pitchFamily="49" charset="-122"/>
                <a:sym typeface="Wingdings" panose="05000000000000000000" pitchFamily="2" charset="2"/>
              </a:rPr>
              <a:t>在命令行状态下，运行</a:t>
            </a:r>
          </a:p>
          <a:p>
            <a:pPr marL="720000">
              <a:spcBef>
                <a:spcPct val="0"/>
              </a:spcBef>
              <a:buNone/>
            </a:pPr>
            <a:r>
              <a:rPr lang="en-US" altLang="zh-CN" sz="2000" dirty="0">
                <a:solidFill>
                  <a:srgbClr val="0000FF"/>
                </a:solidFill>
                <a:ea typeface="楷体_GB2312" pitchFamily="49" charset="-122"/>
                <a:sym typeface="Wingdings" panose="05000000000000000000" pitchFamily="2" charset="2"/>
              </a:rPr>
              <a:t>D:\</a:t>
            </a:r>
            <a:r>
              <a:rPr lang="en-US" altLang="zh-CN" sz="2000" dirty="0" smtClean="0">
                <a:solidFill>
                  <a:srgbClr val="0000FF"/>
                </a:solidFill>
                <a:ea typeface="楷体_GB2312" pitchFamily="49" charset="-122"/>
                <a:sym typeface="Wingdings" panose="05000000000000000000" pitchFamily="2" charset="2"/>
              </a:rPr>
              <a:t>Examples\CP_Test\Debug&gt;CP_Test   </a:t>
            </a:r>
            <a:r>
              <a:rPr lang="en-US" altLang="zh-CN" sz="2000" dirty="0">
                <a:solidFill>
                  <a:srgbClr val="0000FF"/>
                </a:solidFill>
                <a:ea typeface="楷体_GB2312" pitchFamily="49" charset="-122"/>
                <a:sym typeface="Wingdings" panose="05000000000000000000" pitchFamily="2" charset="2"/>
              </a:rPr>
              <a:t>1&gt;out.txt </a:t>
            </a:r>
            <a:r>
              <a:rPr lang="en-US" altLang="zh-CN" sz="2000" dirty="0" smtClean="0">
                <a:solidFill>
                  <a:srgbClr val="0000FF"/>
                </a:solidFill>
                <a:ea typeface="楷体_GB2312" pitchFamily="49" charset="-122"/>
                <a:sym typeface="Wingdings" panose="05000000000000000000" pitchFamily="2" charset="2"/>
              </a:rPr>
              <a:t>  2&gt;err.txt</a:t>
            </a:r>
            <a:endParaRPr lang="en-US" altLang="zh-CN" sz="2000" dirty="0">
              <a:solidFill>
                <a:srgbClr val="0000FF"/>
              </a:solidFill>
              <a:ea typeface="楷体_GB2312" pitchFamily="49" charset="-122"/>
              <a:sym typeface="Wingdings" panose="05000000000000000000" pitchFamily="2" charset="2"/>
            </a:endParaRPr>
          </a:p>
          <a:p>
            <a:pPr marL="465750" indent="-285750">
              <a:spcBef>
                <a:spcPct val="0"/>
              </a:spcBef>
              <a:buFont typeface="Wingdings" panose="05000000000000000000" pitchFamily="2" charset="2"/>
              <a:buChar char="p"/>
            </a:pPr>
            <a:r>
              <a:rPr lang="zh-CN" altLang="en-US" sz="2000" dirty="0">
                <a:ea typeface="楷体_GB2312" pitchFamily="49" charset="-122"/>
                <a:sym typeface="Wingdings" panose="05000000000000000000" pitchFamily="2" charset="2"/>
              </a:rPr>
              <a:t>文件“</a:t>
            </a:r>
            <a:r>
              <a:rPr lang="en-US" altLang="zh-CN" sz="2000" dirty="0">
                <a:ea typeface="楷体_GB2312" pitchFamily="49" charset="-122"/>
                <a:sym typeface="Wingdings" panose="05000000000000000000" pitchFamily="2" charset="2"/>
              </a:rPr>
              <a:t>out.txt”</a:t>
            </a:r>
            <a:r>
              <a:rPr lang="zh-CN" altLang="en-US" sz="2000" dirty="0">
                <a:ea typeface="楷体_GB2312" pitchFamily="49" charset="-122"/>
                <a:sym typeface="Wingdings" panose="05000000000000000000" pitchFamily="2" charset="2"/>
              </a:rPr>
              <a:t>内容变为</a:t>
            </a:r>
            <a:r>
              <a:rPr lang="en-US" altLang="zh-CN" sz="2000" dirty="0">
                <a:ea typeface="楷体_GB2312" pitchFamily="49" charset="-122"/>
                <a:sym typeface="Wingdings" panose="05000000000000000000" pitchFamily="2" charset="2"/>
              </a:rPr>
              <a:t>: </a:t>
            </a:r>
          </a:p>
          <a:p>
            <a:pPr marL="720000">
              <a:spcBef>
                <a:spcPct val="0"/>
              </a:spcBef>
              <a:buNone/>
            </a:pPr>
            <a:r>
              <a:rPr lang="en-US" altLang="zh-CN" sz="2000" dirty="0" err="1">
                <a:solidFill>
                  <a:srgbClr val="0000FF"/>
                </a:solidFill>
                <a:ea typeface="楷体_GB2312" pitchFamily="49" charset="-122"/>
                <a:sym typeface="Wingdings" panose="05000000000000000000" pitchFamily="2" charset="2"/>
              </a:rPr>
              <a:t>cout</a:t>
            </a:r>
            <a:endParaRPr lang="en-US" altLang="zh-CN" sz="2000" dirty="0">
              <a:solidFill>
                <a:srgbClr val="0000FF"/>
              </a:solidFill>
              <a:ea typeface="楷体_GB2312" pitchFamily="49" charset="-122"/>
              <a:sym typeface="Wingdings" panose="05000000000000000000" pitchFamily="2" charset="2"/>
            </a:endParaRPr>
          </a:p>
          <a:p>
            <a:pPr marL="465750" indent="-285750">
              <a:spcBef>
                <a:spcPct val="0"/>
              </a:spcBef>
              <a:buFont typeface="Wingdings" panose="05000000000000000000" pitchFamily="2" charset="2"/>
              <a:buChar char="p"/>
            </a:pPr>
            <a:r>
              <a:rPr lang="zh-CN" altLang="en-US" sz="2000" dirty="0">
                <a:ea typeface="楷体_GB2312" pitchFamily="49" charset="-122"/>
                <a:sym typeface="Wingdings" panose="05000000000000000000" pitchFamily="2" charset="2"/>
              </a:rPr>
              <a:t>文件“</a:t>
            </a:r>
            <a:r>
              <a:rPr lang="en-US" altLang="zh-CN" sz="2000" dirty="0">
                <a:ea typeface="楷体_GB2312" pitchFamily="49" charset="-122"/>
                <a:sym typeface="Wingdings" panose="05000000000000000000" pitchFamily="2" charset="2"/>
              </a:rPr>
              <a:t>err.txt”</a:t>
            </a:r>
            <a:r>
              <a:rPr lang="zh-CN" altLang="en-US" sz="2000" dirty="0">
                <a:ea typeface="楷体_GB2312" pitchFamily="49" charset="-122"/>
                <a:sym typeface="Wingdings" panose="05000000000000000000" pitchFamily="2" charset="2"/>
              </a:rPr>
              <a:t>内容变为</a:t>
            </a:r>
            <a:r>
              <a:rPr lang="en-US" altLang="zh-CN" sz="2000" dirty="0">
                <a:ea typeface="楷体_GB2312" pitchFamily="49" charset="-122"/>
                <a:sym typeface="Wingdings" panose="05000000000000000000" pitchFamily="2" charset="2"/>
              </a:rPr>
              <a:t>:</a:t>
            </a:r>
          </a:p>
          <a:p>
            <a:pPr marL="720000">
              <a:spcBef>
                <a:spcPct val="0"/>
              </a:spcBef>
              <a:buNone/>
            </a:pPr>
            <a:r>
              <a:rPr lang="en-US" altLang="zh-CN" sz="2000" dirty="0" err="1">
                <a:solidFill>
                  <a:srgbClr val="0000FF"/>
                </a:solidFill>
                <a:ea typeface="楷体_GB2312" pitchFamily="49" charset="-122"/>
                <a:sym typeface="Wingdings" panose="05000000000000000000" pitchFamily="2" charset="2"/>
              </a:rPr>
              <a:t>cerr</a:t>
            </a:r>
            <a:endParaRPr lang="en-US" altLang="zh-CN" sz="2000" dirty="0">
              <a:solidFill>
                <a:srgbClr val="0000FF"/>
              </a:solidFill>
              <a:ea typeface="楷体_GB2312" pitchFamily="49" charset="-122"/>
              <a:sym typeface="Wingdings" panose="05000000000000000000" pitchFamily="2" charset="2"/>
            </a:endParaRPr>
          </a:p>
          <a:p>
            <a:pPr marL="720000">
              <a:spcBef>
                <a:spcPct val="0"/>
              </a:spcBef>
              <a:buNone/>
            </a:pPr>
            <a:r>
              <a:rPr lang="en-US" altLang="zh-CN" sz="2000" dirty="0">
                <a:solidFill>
                  <a:srgbClr val="0000FF"/>
                </a:solidFill>
                <a:ea typeface="楷体_GB2312" pitchFamily="49" charset="-122"/>
                <a:sym typeface="Wingdings" panose="05000000000000000000" pitchFamily="2" charset="2"/>
              </a:rPr>
              <a:t>clog</a:t>
            </a:r>
          </a:p>
        </p:txBody>
      </p:sp>
    </p:spTree>
    <p:extLst>
      <p:ext uri="{BB962C8B-B14F-4D97-AF65-F5344CB8AC3E}">
        <p14:creationId xmlns:p14="http://schemas.microsoft.com/office/powerpoint/2010/main" val="16378754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输出日志重定向</a:t>
            </a:r>
            <a:r>
              <a:rPr lang="en-US" altLang="zh-CN" dirty="0"/>
              <a:t>: </a:t>
            </a:r>
            <a:r>
              <a:rPr lang="zh-CN" altLang="en-US" dirty="0" smtClean="0"/>
              <a:t>程序代码</a:t>
            </a:r>
            <a:endParaRPr lang="zh-CN" altLang="en-US" dirty="0"/>
          </a:p>
        </p:txBody>
      </p:sp>
      <p:sp>
        <p:nvSpPr>
          <p:cNvPr id="3" name="内容占位符 2"/>
          <p:cNvSpPr>
            <a:spLocks noGrp="1"/>
          </p:cNvSpPr>
          <p:nvPr>
            <p:ph idx="1"/>
          </p:nvPr>
        </p:nvSpPr>
        <p:spPr>
          <a:xfrm>
            <a:off x="461963" y="1457325"/>
            <a:ext cx="5225159" cy="3170431"/>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fstream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ofstream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logFile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"log.txt"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clog.rdbuf</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logFile.rdbuf</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clog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第一条日志。</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clog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第二条日志。</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13939" y="4627756"/>
            <a:ext cx="5351963" cy="172859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465750" indent="-285750">
              <a:spcBef>
                <a:spcPct val="0"/>
              </a:spcBef>
              <a:buFont typeface="Wingdings" panose="05000000000000000000" pitchFamily="2" charset="2"/>
              <a:buChar char="p"/>
            </a:pPr>
            <a:r>
              <a:rPr lang="zh-CN" altLang="en-US" sz="1800" dirty="0">
                <a:ea typeface="楷体_GB2312" pitchFamily="49" charset="-122"/>
                <a:sym typeface="Wingdings" panose="05000000000000000000" pitchFamily="2" charset="2"/>
              </a:rPr>
              <a:t>在命令行状态下，运行</a:t>
            </a:r>
          </a:p>
          <a:p>
            <a:pPr marL="720000">
              <a:spcBef>
                <a:spcPct val="0"/>
              </a:spcBef>
              <a:buNone/>
            </a:pPr>
            <a:r>
              <a:rPr lang="en-US" altLang="zh-CN" sz="1800" i="1" dirty="0">
                <a:solidFill>
                  <a:srgbClr val="FF0000"/>
                </a:solidFill>
                <a:ea typeface="楷体_GB2312" pitchFamily="49" charset="-122"/>
                <a:sym typeface="Wingdings" panose="05000000000000000000" pitchFamily="2" charset="2"/>
              </a:rPr>
              <a:t>D:\</a:t>
            </a:r>
            <a:r>
              <a:rPr lang="en-US" altLang="zh-CN" sz="1800" i="1" dirty="0" smtClean="0">
                <a:solidFill>
                  <a:srgbClr val="FF0000"/>
                </a:solidFill>
                <a:ea typeface="楷体_GB2312" pitchFamily="49" charset="-122"/>
                <a:sym typeface="Wingdings" panose="05000000000000000000" pitchFamily="2" charset="2"/>
              </a:rPr>
              <a:t>Examples\CP_Test\Debug&gt;CP_Test</a:t>
            </a:r>
          </a:p>
          <a:p>
            <a:pPr marL="720000">
              <a:spcBef>
                <a:spcPct val="0"/>
              </a:spcBef>
              <a:buNone/>
            </a:pPr>
            <a:r>
              <a:rPr lang="zh-CN" altLang="en-US" sz="1800" dirty="0" smtClean="0">
                <a:solidFill>
                  <a:srgbClr val="0000FF"/>
                </a:solidFill>
                <a:ea typeface="楷体_GB2312" pitchFamily="49" charset="-122"/>
                <a:sym typeface="Wingdings" panose="05000000000000000000" pitchFamily="2" charset="2"/>
              </a:rPr>
              <a:t>请</a:t>
            </a:r>
            <a:r>
              <a:rPr lang="zh-CN" altLang="en-US" sz="1800" dirty="0">
                <a:solidFill>
                  <a:srgbClr val="0000FF"/>
                </a:solidFill>
                <a:ea typeface="楷体_GB2312" pitchFamily="49" charset="-122"/>
                <a:sym typeface="Wingdings" panose="05000000000000000000" pitchFamily="2" charset="2"/>
              </a:rPr>
              <a:t>按任意键继续</a:t>
            </a:r>
            <a:r>
              <a:rPr lang="en-US" altLang="zh-CN" sz="1800" dirty="0">
                <a:solidFill>
                  <a:srgbClr val="0000FF"/>
                </a:solidFill>
                <a:ea typeface="楷体_GB2312" pitchFamily="49" charset="-122"/>
                <a:sym typeface="Wingdings" panose="05000000000000000000" pitchFamily="2" charset="2"/>
              </a:rPr>
              <a:t>. . .</a:t>
            </a:r>
          </a:p>
          <a:p>
            <a:pPr marL="465750" indent="-285750">
              <a:spcBef>
                <a:spcPct val="0"/>
              </a:spcBef>
              <a:buFont typeface="Wingdings" panose="05000000000000000000" pitchFamily="2" charset="2"/>
              <a:buChar char="p"/>
            </a:pPr>
            <a:r>
              <a:rPr lang="zh-CN" altLang="en-US" sz="1800" dirty="0">
                <a:ea typeface="楷体_GB2312" pitchFamily="49" charset="-122"/>
                <a:sym typeface="Wingdings" panose="05000000000000000000" pitchFamily="2" charset="2"/>
              </a:rPr>
              <a:t>文件</a:t>
            </a:r>
            <a:r>
              <a:rPr lang="zh-CN" altLang="en-US" sz="1800" dirty="0" smtClean="0">
                <a:ea typeface="楷体_GB2312" pitchFamily="49" charset="-122"/>
                <a:sym typeface="Wingdings" panose="05000000000000000000" pitchFamily="2" charset="2"/>
              </a:rPr>
              <a:t>“</a:t>
            </a:r>
            <a:r>
              <a:rPr lang="en-US" altLang="zh-CN" sz="1800" dirty="0">
                <a:ea typeface="楷体_GB2312" pitchFamily="49" charset="-122"/>
                <a:sym typeface="Wingdings" panose="05000000000000000000" pitchFamily="2" charset="2"/>
              </a:rPr>
              <a:t>log.txt”</a:t>
            </a:r>
            <a:r>
              <a:rPr lang="zh-CN" altLang="en-US" sz="1800" dirty="0">
                <a:ea typeface="楷体_GB2312" pitchFamily="49" charset="-122"/>
                <a:sym typeface="Wingdings" panose="05000000000000000000" pitchFamily="2" charset="2"/>
              </a:rPr>
              <a:t>内容变为</a:t>
            </a:r>
            <a:r>
              <a:rPr lang="en-US" altLang="zh-CN" sz="1800" dirty="0">
                <a:ea typeface="楷体_GB2312" pitchFamily="49" charset="-122"/>
                <a:sym typeface="Wingdings" panose="05000000000000000000" pitchFamily="2" charset="2"/>
              </a:rPr>
              <a:t>: </a:t>
            </a:r>
          </a:p>
          <a:p>
            <a:pPr marL="720000">
              <a:spcBef>
                <a:spcPct val="0"/>
              </a:spcBef>
              <a:buNone/>
            </a:pPr>
            <a:r>
              <a:rPr lang="zh-CN" altLang="en-US" sz="1800" dirty="0">
                <a:solidFill>
                  <a:srgbClr val="0000FF"/>
                </a:solidFill>
                <a:ea typeface="楷体_GB2312" pitchFamily="49" charset="-122"/>
                <a:sym typeface="Wingdings" panose="05000000000000000000" pitchFamily="2" charset="2"/>
              </a:rPr>
              <a:t>第一条日志。</a:t>
            </a:r>
          </a:p>
          <a:p>
            <a:pPr marL="720000">
              <a:spcBef>
                <a:spcPct val="0"/>
              </a:spcBef>
              <a:buNone/>
            </a:pPr>
            <a:r>
              <a:rPr lang="zh-CN" altLang="en-US" sz="1800" dirty="0">
                <a:solidFill>
                  <a:srgbClr val="0000FF"/>
                </a:solidFill>
                <a:ea typeface="楷体_GB2312" pitchFamily="49" charset="-122"/>
                <a:sym typeface="Wingdings" panose="05000000000000000000" pitchFamily="2" charset="2"/>
              </a:rPr>
              <a:t>第二条日志</a:t>
            </a:r>
            <a:r>
              <a:rPr lang="zh-CN" altLang="en-US" sz="1800" dirty="0" smtClean="0">
                <a:solidFill>
                  <a:srgbClr val="0000FF"/>
                </a:solidFill>
                <a:ea typeface="楷体_GB2312" pitchFamily="49" charset="-122"/>
                <a:sym typeface="Wingdings" panose="05000000000000000000" pitchFamily="2" charset="2"/>
              </a:rPr>
              <a:t>。</a:t>
            </a:r>
            <a:endParaRPr lang="zh-CN" altLang="en-US" sz="1800" dirty="0">
              <a:solidFill>
                <a:srgbClr val="0000FF"/>
              </a:solidFill>
              <a:ea typeface="楷体_GB2312" pitchFamily="49" charset="-122"/>
              <a:sym typeface="Wingdings" panose="05000000000000000000" pitchFamily="2" charset="2"/>
            </a:endParaRPr>
          </a:p>
        </p:txBody>
      </p:sp>
      <p:sp>
        <p:nvSpPr>
          <p:cNvPr id="10" name="AutoShape 5"/>
          <p:cNvSpPr>
            <a:spLocks/>
          </p:cNvSpPr>
          <p:nvPr/>
        </p:nvSpPr>
        <p:spPr bwMode="auto">
          <a:xfrm>
            <a:off x="5232913" y="2271745"/>
            <a:ext cx="2461428" cy="706501"/>
          </a:xfrm>
          <a:prstGeom prst="borderCallout2">
            <a:avLst>
              <a:gd name="adj1" fmla="val 53341"/>
              <a:gd name="adj2" fmla="val 198"/>
              <a:gd name="adj3" fmla="val 55004"/>
              <a:gd name="adj4" fmla="val -14736"/>
              <a:gd name="adj5" fmla="val 126647"/>
              <a:gd name="adj6" fmla="val -3890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将标准日志输出流重定向为文件</a:t>
            </a:r>
            <a:r>
              <a:rPr lang="en-US" altLang="zh-CN" sz="1800" dirty="0">
                <a:solidFill>
                  <a:srgbClr val="000000"/>
                </a:solidFill>
                <a:latin typeface="新宋体" panose="02010609030101010101" pitchFamily="49" charset="-122"/>
                <a:ea typeface="新宋体" panose="02010609030101010101" pitchFamily="49" charset="-122"/>
              </a:rPr>
              <a:t>"log.txt"</a:t>
            </a:r>
            <a:r>
              <a:rPr lang="zh-CN" altLang="en-US" sz="1800" dirty="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7675289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流的缓冲区</a:t>
            </a:r>
            <a:endParaRPr lang="zh-CN" altLang="en-US" dirty="0"/>
          </a:p>
        </p:txBody>
      </p:sp>
      <p:sp>
        <p:nvSpPr>
          <p:cNvPr id="3" name="内容占位符 2"/>
          <p:cNvSpPr>
            <a:spLocks noGrp="1"/>
          </p:cNvSpPr>
          <p:nvPr>
            <p:ph idx="1"/>
          </p:nvPr>
        </p:nvSpPr>
        <p:spPr/>
        <p:txBody>
          <a:bodyPr>
            <a:normAutofit/>
          </a:bodyPr>
          <a:lstStyle/>
          <a:p>
            <a:r>
              <a:rPr lang="zh-CN" altLang="en-US" sz="2400" dirty="0"/>
              <a:t>函数</a:t>
            </a:r>
            <a:r>
              <a:rPr lang="en-US" altLang="zh-CN" sz="2400" dirty="0"/>
              <a:t>: </a:t>
            </a:r>
            <a:r>
              <a:rPr lang="en-US" altLang="zh-CN" sz="2400" dirty="0" err="1">
                <a:solidFill>
                  <a:srgbClr val="2B91AF"/>
                </a:solidFill>
                <a:latin typeface="新宋体" panose="02010609030101010101" pitchFamily="49" charset="-122"/>
                <a:ea typeface="新宋体" panose="02010609030101010101" pitchFamily="49" charset="-122"/>
              </a:rPr>
              <a:t>basic_streambuf</a:t>
            </a:r>
            <a:r>
              <a:rPr lang="en-US" altLang="zh-CN" sz="2400" dirty="0">
                <a:solidFill>
                  <a:srgbClr val="000000"/>
                </a:solidFill>
                <a:latin typeface="新宋体" panose="02010609030101010101" pitchFamily="49" charset="-122"/>
                <a:ea typeface="新宋体" panose="02010609030101010101" pitchFamily="49" charset="-122"/>
              </a:rPr>
              <a:t>&lt;Elem, Traits&gt; *</a:t>
            </a:r>
            <a:r>
              <a:rPr lang="en-US" altLang="zh-CN" sz="2400" dirty="0" err="1">
                <a:solidFill>
                  <a:srgbClr val="FF0000"/>
                </a:solidFill>
                <a:latin typeface="新宋体" panose="02010609030101010101" pitchFamily="49" charset="-122"/>
                <a:ea typeface="新宋体" panose="02010609030101010101" pitchFamily="49" charset="-122"/>
              </a:rPr>
              <a:t>basic_ios</a:t>
            </a:r>
            <a:r>
              <a:rPr lang="en-US" altLang="zh-CN" sz="2400" dirty="0">
                <a:solidFill>
                  <a:srgbClr val="FF0000"/>
                </a:solidFill>
                <a:latin typeface="新宋体" panose="02010609030101010101" pitchFamily="49" charset="-122"/>
                <a:ea typeface="新宋体" panose="02010609030101010101" pitchFamily="49" charset="-122"/>
              </a:rPr>
              <a:t>::</a:t>
            </a:r>
            <a:r>
              <a:rPr lang="en-US" altLang="zh-CN" sz="2400" dirty="0" err="1">
                <a:solidFill>
                  <a:srgbClr val="FF0000"/>
                </a:solidFill>
                <a:latin typeface="新宋体" panose="02010609030101010101" pitchFamily="49" charset="-122"/>
                <a:ea typeface="新宋体" panose="02010609030101010101" pitchFamily="49" charset="-122"/>
              </a:rPr>
              <a:t>rdbuf</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const</a:t>
            </a:r>
            <a:r>
              <a:rPr lang="en-US" altLang="zh-CN" sz="2400" dirty="0">
                <a:solidFill>
                  <a:srgbClr val="000000"/>
                </a:solidFill>
                <a:latin typeface="新宋体" panose="02010609030101010101" pitchFamily="49" charset="-122"/>
                <a:ea typeface="新宋体" panose="02010609030101010101" pitchFamily="49" charset="-122"/>
              </a:rPr>
              <a:t>;</a:t>
            </a:r>
            <a:endParaRPr lang="en-US" altLang="zh-CN" sz="2400" dirty="0"/>
          </a:p>
          <a:p>
            <a:pPr lvl="1"/>
            <a:r>
              <a:rPr lang="zh-CN" altLang="en-US" sz="2400" dirty="0"/>
              <a:t>获取当前流的缓冲区地址。</a:t>
            </a:r>
            <a:endParaRPr lang="en-US" altLang="zh-CN" sz="2400" dirty="0" smtClean="0"/>
          </a:p>
          <a:p>
            <a:pPr lvl="1"/>
            <a:r>
              <a:rPr lang="zh-CN" altLang="en-US" sz="2400" dirty="0" smtClean="0"/>
              <a:t>返回</a:t>
            </a:r>
            <a:r>
              <a:rPr lang="en-US" altLang="zh-CN" sz="2400" dirty="0" smtClean="0"/>
              <a:t>: </a:t>
            </a:r>
            <a:r>
              <a:rPr lang="zh-CN" altLang="en-US" sz="2400" dirty="0" smtClean="0"/>
              <a:t>当前</a:t>
            </a:r>
            <a:r>
              <a:rPr lang="zh-CN" altLang="en-US" sz="2400" dirty="0"/>
              <a:t>流的缓冲区地址</a:t>
            </a:r>
            <a:r>
              <a:rPr lang="zh-CN" altLang="en-US" sz="2400" dirty="0" smtClean="0"/>
              <a:t>。</a:t>
            </a:r>
            <a:endParaRPr lang="zh-CN" altLang="en-US" sz="2400" dirty="0"/>
          </a:p>
          <a:p>
            <a:pPr>
              <a:spcBef>
                <a:spcPts val="2400"/>
              </a:spcBef>
            </a:pPr>
            <a:r>
              <a:rPr lang="zh-CN" altLang="en-US" sz="2400" dirty="0" smtClean="0"/>
              <a:t>函数</a:t>
            </a:r>
            <a:r>
              <a:rPr lang="en-US" altLang="zh-CN" sz="2400" dirty="0"/>
              <a:t>: </a:t>
            </a:r>
            <a:r>
              <a:rPr lang="en-US" altLang="zh-CN" sz="2000" dirty="0" err="1">
                <a:solidFill>
                  <a:srgbClr val="2B91AF"/>
                </a:solidFill>
                <a:latin typeface="新宋体" panose="02010609030101010101" pitchFamily="49" charset="-122"/>
                <a:ea typeface="新宋体" panose="02010609030101010101" pitchFamily="49" charset="-122"/>
              </a:rPr>
              <a:t>basic_streambuf</a:t>
            </a:r>
            <a:r>
              <a:rPr lang="en-US" altLang="zh-CN" sz="2000" dirty="0">
                <a:solidFill>
                  <a:srgbClr val="000000"/>
                </a:solidFill>
                <a:latin typeface="新宋体" panose="02010609030101010101" pitchFamily="49" charset="-122"/>
                <a:ea typeface="新宋体" panose="02010609030101010101" pitchFamily="49" charset="-122"/>
              </a:rPr>
              <a:t>&lt;Elem, Traits&gt; *</a:t>
            </a:r>
            <a:r>
              <a:rPr lang="en-US" altLang="zh-CN" sz="2000" dirty="0" err="1">
                <a:solidFill>
                  <a:srgbClr val="FF0000"/>
                </a:solidFill>
                <a:latin typeface="新宋体" panose="02010609030101010101" pitchFamily="49" charset="-122"/>
                <a:ea typeface="新宋体" panose="02010609030101010101" pitchFamily="49" charset="-122"/>
              </a:rPr>
              <a:t>basic_ios</a:t>
            </a:r>
            <a:r>
              <a:rPr lang="en-US" altLang="zh-CN" sz="2000" dirty="0">
                <a:solidFill>
                  <a:srgbClr val="FF0000"/>
                </a:solidFill>
                <a:latin typeface="新宋体" panose="02010609030101010101" pitchFamily="49" charset="-122"/>
                <a:ea typeface="新宋体" panose="02010609030101010101" pitchFamily="49" charset="-122"/>
              </a:rPr>
              <a:t>::</a:t>
            </a:r>
            <a:r>
              <a:rPr lang="en-US" altLang="zh-CN" sz="2000" dirty="0" err="1">
                <a:solidFill>
                  <a:srgbClr val="FF0000"/>
                </a:solidFill>
                <a:latin typeface="新宋体" panose="02010609030101010101" pitchFamily="49" charset="-122"/>
                <a:ea typeface="新宋体" panose="02010609030101010101" pitchFamily="49" charset="-122"/>
              </a:rPr>
              <a:t>rdbuf</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2B91AF"/>
                </a:solidFill>
                <a:latin typeface="新宋体" panose="02010609030101010101" pitchFamily="49" charset="-122"/>
                <a:ea typeface="新宋体" panose="02010609030101010101" pitchFamily="49" charset="-122"/>
              </a:rPr>
              <a:t>basic_streambuf</a:t>
            </a:r>
            <a:r>
              <a:rPr lang="en-US" altLang="zh-CN" sz="2000" dirty="0">
                <a:solidFill>
                  <a:srgbClr val="000000"/>
                </a:solidFill>
                <a:latin typeface="新宋体" panose="02010609030101010101" pitchFamily="49" charset="-122"/>
                <a:ea typeface="新宋体" panose="02010609030101010101" pitchFamily="49" charset="-122"/>
              </a:rPr>
              <a:t>&lt;Elem, Traits&gt; *s);</a:t>
            </a:r>
            <a:endParaRPr lang="en-US" altLang="zh-CN" sz="2400" dirty="0"/>
          </a:p>
          <a:p>
            <a:pPr lvl="1"/>
            <a:r>
              <a:rPr lang="zh-CN" altLang="en-US" sz="2400" dirty="0"/>
              <a:t>将</a:t>
            </a:r>
            <a:r>
              <a:rPr lang="zh-CN" altLang="en-US" sz="2400" dirty="0" smtClean="0"/>
              <a:t>当前流的</a:t>
            </a:r>
            <a:r>
              <a:rPr lang="zh-CN" altLang="en-US" sz="2400" dirty="0"/>
              <a:t>缓冲区地址设为</a:t>
            </a:r>
            <a:r>
              <a:rPr lang="en-US" altLang="zh-CN" sz="2400" dirty="0" smtClean="0"/>
              <a:t>s</a:t>
            </a:r>
            <a:r>
              <a:rPr lang="zh-CN" altLang="en-US" sz="2400" dirty="0" smtClean="0"/>
              <a:t>。</a:t>
            </a:r>
            <a:endParaRPr lang="en-US" altLang="zh-CN" sz="2400" dirty="0" smtClean="0"/>
          </a:p>
          <a:p>
            <a:pPr lvl="1"/>
            <a:r>
              <a:rPr lang="zh-CN" altLang="en-US" sz="2400" dirty="0" smtClean="0"/>
              <a:t>参数</a:t>
            </a:r>
            <a:r>
              <a:rPr lang="en-US" altLang="zh-CN" sz="2400" dirty="0" smtClean="0"/>
              <a:t>s: </a:t>
            </a:r>
            <a:r>
              <a:rPr lang="zh-CN" altLang="en-US" sz="2400" dirty="0" smtClean="0"/>
              <a:t>给定</a:t>
            </a:r>
            <a:r>
              <a:rPr lang="zh-CN" altLang="en-US" sz="2400" dirty="0"/>
              <a:t>的</a:t>
            </a:r>
            <a:r>
              <a:rPr lang="zh-CN" altLang="en-US" sz="2400" dirty="0" smtClean="0"/>
              <a:t>缓冲区。</a:t>
            </a:r>
            <a:endParaRPr lang="en-US" altLang="zh-CN" sz="2400" dirty="0" smtClean="0"/>
          </a:p>
          <a:p>
            <a:pPr lvl="1"/>
            <a:r>
              <a:rPr lang="zh-CN" altLang="en-US" sz="2400" dirty="0" smtClean="0"/>
              <a:t>返回</a:t>
            </a:r>
            <a:r>
              <a:rPr lang="en-US" altLang="zh-CN" sz="2400" dirty="0" smtClean="0"/>
              <a:t>: </a:t>
            </a:r>
            <a:r>
              <a:rPr lang="zh-CN" altLang="en-US" sz="2400" dirty="0" smtClean="0"/>
              <a:t>在</a:t>
            </a:r>
            <a:r>
              <a:rPr lang="zh-CN" altLang="en-US" sz="2400" dirty="0"/>
              <a:t>缓冲区地址设为</a:t>
            </a:r>
            <a:r>
              <a:rPr lang="en-US" altLang="zh-CN" sz="2400" dirty="0" smtClean="0"/>
              <a:t>s</a:t>
            </a:r>
            <a:r>
              <a:rPr lang="zh-CN" altLang="en-US" sz="2400" dirty="0" smtClean="0"/>
              <a:t>之前的当前流的缓冲区地址。</a:t>
            </a:r>
            <a:endParaRPr lang="zh-CN" altLang="en-US" sz="24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172384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流的基本概念</a:t>
            </a:r>
          </a:p>
          <a:p>
            <a:r>
              <a:rPr lang="zh-CN" altLang="en-US" dirty="0"/>
              <a:t>流类和流对象</a:t>
            </a:r>
          </a:p>
          <a:p>
            <a:r>
              <a:rPr lang="zh-CN" altLang="en-US" dirty="0"/>
              <a:t>标准输入输出流</a:t>
            </a:r>
          </a:p>
          <a:p>
            <a:r>
              <a:rPr lang="zh-CN" altLang="en-US" dirty="0"/>
              <a:t>格式控制</a:t>
            </a:r>
          </a:p>
          <a:p>
            <a:r>
              <a:rPr lang="zh-CN" altLang="en-US" dirty="0"/>
              <a:t>文件输入输出流</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7700"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218862"/>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2459721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输入与输出</a:t>
            </a:r>
            <a:r>
              <a:rPr lang="en-US" altLang="zh-CN" dirty="0" smtClean="0"/>
              <a:t>: </a:t>
            </a:r>
            <a:r>
              <a:rPr lang="zh-CN" altLang="en-US" dirty="0" smtClean="0"/>
              <a:t>整数</a:t>
            </a:r>
            <a:r>
              <a:rPr lang="zh-CN" altLang="en-US" dirty="0"/>
              <a:t>的不同进制</a:t>
            </a:r>
          </a:p>
        </p:txBody>
      </p:sp>
      <p:sp>
        <p:nvSpPr>
          <p:cNvPr id="3" name="内容占位符 2"/>
          <p:cNvSpPr>
            <a:spLocks noGrp="1"/>
          </p:cNvSpPr>
          <p:nvPr>
            <p:ph idx="1"/>
          </p:nvPr>
        </p:nvSpPr>
        <p:spPr/>
        <p:txBody>
          <a:bodyPr>
            <a:normAutofit lnSpcReduction="10000"/>
          </a:bodyPr>
          <a:lstStyle/>
          <a:p>
            <a:r>
              <a:rPr lang="zh-CN" altLang="en-US" dirty="0"/>
              <a:t>操纵</a:t>
            </a:r>
            <a:r>
              <a:rPr lang="zh-CN" altLang="en-US" dirty="0" smtClean="0"/>
              <a:t>符</a:t>
            </a:r>
            <a:r>
              <a:rPr lang="en-US" altLang="zh-CN" dirty="0" err="1"/>
              <a:t>std</a:t>
            </a:r>
            <a:r>
              <a:rPr lang="en-US" altLang="zh-CN" dirty="0"/>
              <a:t>::</a:t>
            </a:r>
            <a:r>
              <a:rPr lang="en-US" altLang="zh-CN" dirty="0" err="1"/>
              <a:t>dec</a:t>
            </a:r>
            <a:r>
              <a:rPr lang="en-US" altLang="zh-CN" dirty="0"/>
              <a:t>: </a:t>
            </a:r>
            <a:r>
              <a:rPr lang="zh-CN" altLang="en-US" dirty="0"/>
              <a:t>十进制，系统默认。</a:t>
            </a:r>
          </a:p>
          <a:p>
            <a:pPr marL="540000" indent="0">
              <a:buNone/>
            </a:pP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dec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10; </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输出</a:t>
            </a:r>
            <a:r>
              <a:rPr lang="en-US" altLang="zh-CN" dirty="0">
                <a:solidFill>
                  <a:srgbClr val="008000"/>
                </a:solidFill>
                <a:latin typeface="新宋体" panose="02010609030101010101" pitchFamily="49" charset="-122"/>
                <a:ea typeface="新宋体" panose="02010609030101010101" pitchFamily="49" charset="-122"/>
              </a:rPr>
              <a:t>10</a:t>
            </a:r>
            <a:endParaRPr lang="zh-CN" altLang="en-US" dirty="0">
              <a:solidFill>
                <a:srgbClr val="000000"/>
              </a:solidFill>
              <a:latin typeface="新宋体" panose="02010609030101010101" pitchFamily="49" charset="-122"/>
              <a:ea typeface="新宋体" panose="02010609030101010101" pitchFamily="49" charset="-122"/>
            </a:endParaRPr>
          </a:p>
          <a:p>
            <a:pPr marL="540000" indent="0">
              <a:buNone/>
            </a:pP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dec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-10;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输出</a:t>
            </a:r>
            <a:r>
              <a:rPr lang="en-US" altLang="zh-CN" dirty="0">
                <a:solidFill>
                  <a:srgbClr val="008000"/>
                </a:solidFill>
                <a:latin typeface="新宋体" panose="02010609030101010101" pitchFamily="49" charset="-122"/>
                <a:ea typeface="新宋体" panose="02010609030101010101" pitchFamily="49" charset="-122"/>
              </a:rPr>
              <a:t>-10</a:t>
            </a:r>
            <a:endParaRPr lang="zh-CN" altLang="en-US" dirty="0">
              <a:solidFill>
                <a:srgbClr val="000000"/>
              </a:solidFill>
              <a:latin typeface="新宋体" panose="02010609030101010101" pitchFamily="49" charset="-122"/>
              <a:ea typeface="新宋体" panose="02010609030101010101" pitchFamily="49" charset="-122"/>
            </a:endParaRPr>
          </a:p>
          <a:p>
            <a:r>
              <a:rPr lang="zh-CN" altLang="en-US" dirty="0" smtClean="0"/>
              <a:t>操纵符</a:t>
            </a:r>
            <a:r>
              <a:rPr lang="en-US" altLang="zh-CN" dirty="0" err="1"/>
              <a:t>std</a:t>
            </a:r>
            <a:r>
              <a:rPr lang="en-US" altLang="zh-CN" dirty="0" smtClean="0"/>
              <a:t>::hex</a:t>
            </a:r>
            <a:r>
              <a:rPr lang="en-US" altLang="zh-CN" dirty="0"/>
              <a:t>: </a:t>
            </a:r>
            <a:r>
              <a:rPr lang="zh-CN" altLang="en-US" dirty="0"/>
              <a:t>十六进制</a:t>
            </a:r>
          </a:p>
          <a:p>
            <a:pPr marL="540000" indent="0">
              <a:buNone/>
            </a:pP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hex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10; </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输出</a:t>
            </a:r>
            <a:r>
              <a:rPr lang="en-US" altLang="zh-CN" dirty="0">
                <a:solidFill>
                  <a:srgbClr val="008000"/>
                </a:solidFill>
                <a:latin typeface="新宋体" panose="02010609030101010101" pitchFamily="49" charset="-122"/>
                <a:ea typeface="新宋体" panose="02010609030101010101" pitchFamily="49" charset="-122"/>
              </a:rPr>
              <a:t>a</a:t>
            </a:r>
            <a:endParaRPr lang="en-US" altLang="zh-CN" dirty="0">
              <a:solidFill>
                <a:srgbClr val="000000"/>
              </a:solidFill>
              <a:latin typeface="新宋体" panose="02010609030101010101" pitchFamily="49" charset="-122"/>
              <a:ea typeface="新宋体" panose="02010609030101010101" pitchFamily="49" charset="-122"/>
            </a:endParaRPr>
          </a:p>
          <a:p>
            <a:pPr marL="540000" indent="0">
              <a:buNone/>
            </a:pP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hex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-10;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输出</a:t>
            </a:r>
            <a:r>
              <a:rPr lang="en-US" altLang="zh-CN" dirty="0">
                <a:solidFill>
                  <a:srgbClr val="008000"/>
                </a:solidFill>
                <a:latin typeface="新宋体" panose="02010609030101010101" pitchFamily="49" charset="-122"/>
                <a:ea typeface="新宋体" panose="02010609030101010101" pitchFamily="49" charset="-122"/>
              </a:rPr>
              <a:t>fffffff6</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smtClean="0"/>
              <a:t>操纵符</a:t>
            </a:r>
            <a:r>
              <a:rPr lang="en-US" altLang="zh-CN" dirty="0" err="1"/>
              <a:t>std</a:t>
            </a:r>
            <a:r>
              <a:rPr lang="en-US" altLang="zh-CN" dirty="0" smtClean="0"/>
              <a:t>::</a:t>
            </a:r>
            <a:r>
              <a:rPr lang="en-US" altLang="zh-CN" dirty="0" err="1" smtClean="0"/>
              <a:t>oct</a:t>
            </a:r>
            <a:r>
              <a:rPr lang="en-US" altLang="zh-CN" dirty="0" smtClean="0"/>
              <a:t> </a:t>
            </a:r>
            <a:r>
              <a:rPr lang="en-US" altLang="zh-CN" dirty="0"/>
              <a:t>: </a:t>
            </a:r>
            <a:r>
              <a:rPr lang="zh-CN" altLang="en-US" dirty="0"/>
              <a:t>八进制</a:t>
            </a:r>
          </a:p>
          <a:p>
            <a:pPr marL="540000" indent="0">
              <a:buNone/>
            </a:pP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oct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10</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输出</a:t>
            </a:r>
            <a:r>
              <a:rPr lang="en-US" altLang="zh-CN" dirty="0">
                <a:solidFill>
                  <a:srgbClr val="008000"/>
                </a:solidFill>
                <a:latin typeface="新宋体" panose="02010609030101010101" pitchFamily="49" charset="-122"/>
                <a:ea typeface="新宋体" panose="02010609030101010101" pitchFamily="49" charset="-122"/>
              </a:rPr>
              <a:t>12</a:t>
            </a:r>
            <a:endParaRPr lang="zh-CN" altLang="en-US" dirty="0">
              <a:solidFill>
                <a:srgbClr val="000000"/>
              </a:solidFill>
              <a:latin typeface="新宋体" panose="02010609030101010101" pitchFamily="49" charset="-122"/>
              <a:ea typeface="新宋体" panose="02010609030101010101" pitchFamily="49" charset="-122"/>
            </a:endParaRPr>
          </a:p>
          <a:p>
            <a:pPr marL="540000" indent="0">
              <a:buNone/>
            </a:pP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oct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-10;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输出</a:t>
            </a:r>
            <a:r>
              <a:rPr lang="en-US" altLang="zh-CN" dirty="0">
                <a:solidFill>
                  <a:srgbClr val="008000"/>
                </a:solidFill>
                <a:latin typeface="新宋体" panose="02010609030101010101" pitchFamily="49" charset="-122"/>
                <a:ea typeface="新宋体" panose="02010609030101010101" pitchFamily="49" charset="-122"/>
              </a:rPr>
              <a:t>37777777766</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763557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整数的不同进</a:t>
            </a:r>
            <a:r>
              <a:rPr lang="zh-CN" altLang="en-US" dirty="0" smtClean="0"/>
              <a:t>制代码示例</a:t>
            </a:r>
            <a:endParaRPr lang="zh-CN" altLang="en-US" dirty="0"/>
          </a:p>
        </p:txBody>
      </p:sp>
      <p:sp>
        <p:nvSpPr>
          <p:cNvPr id="3" name="内容占位符 2"/>
          <p:cNvSpPr>
            <a:spLocks noGrp="1"/>
          </p:cNvSpPr>
          <p:nvPr>
            <p:ph idx="1"/>
          </p:nvPr>
        </p:nvSpPr>
        <p:spPr/>
        <p:txBody>
          <a:bodyPr>
            <a:noAutofit/>
          </a:body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fstream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 b, c, d;</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dec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a;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设置十进制输入</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hex </a:t>
            </a:r>
            <a:r>
              <a:rPr lang="en-US" altLang="zh-CN" sz="1800" dirty="0">
                <a:solidFill>
                  <a:srgbClr val="008080"/>
                </a:solidFill>
                <a:latin typeface="新宋体" panose="02010609030101010101" pitchFamily="49" charset="-122"/>
                <a:ea typeface="新宋体" panose="02010609030101010101" pitchFamily="49" charset="-122"/>
              </a:rPr>
              <a:t>&gt;&gt;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b;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设置十六进制输入</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oct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c;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设置八进制输入</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仍然是八进制输入</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fr-FR" altLang="zh-CN" sz="1800" dirty="0">
                <a:solidFill>
                  <a:srgbClr val="000000"/>
                </a:solidFill>
                <a:latin typeface="新宋体" panose="02010609030101010101" pitchFamily="49" charset="-122"/>
                <a:ea typeface="新宋体" panose="02010609030101010101" pitchFamily="49" charset="-122"/>
              </a:rPr>
              <a:t>    cout </a:t>
            </a:r>
            <a:r>
              <a:rPr lang="fr-FR" altLang="zh-CN" sz="1800" dirty="0">
                <a:solidFill>
                  <a:srgbClr val="008080"/>
                </a:solidFill>
                <a:latin typeface="新宋体" panose="02010609030101010101" pitchFamily="49" charset="-122"/>
                <a:ea typeface="新宋体" panose="02010609030101010101" pitchFamily="49" charset="-122"/>
              </a:rPr>
              <a:t>&lt;&lt;</a:t>
            </a:r>
            <a:r>
              <a:rPr lang="fr-FR" altLang="zh-CN" sz="1800" dirty="0">
                <a:solidFill>
                  <a:srgbClr val="000000"/>
                </a:solidFill>
                <a:latin typeface="新宋体" panose="02010609030101010101" pitchFamily="49" charset="-122"/>
                <a:ea typeface="新宋体" panose="02010609030101010101" pitchFamily="49" charset="-122"/>
              </a:rPr>
              <a:t> </a:t>
            </a:r>
            <a:r>
              <a:rPr lang="fr-FR" altLang="zh-CN" sz="1800" dirty="0">
                <a:solidFill>
                  <a:srgbClr val="A31515"/>
                </a:solidFill>
                <a:latin typeface="新宋体" panose="02010609030101010101" pitchFamily="49" charset="-122"/>
                <a:ea typeface="新宋体" panose="02010609030101010101" pitchFamily="49" charset="-122"/>
              </a:rPr>
              <a:t>"a_dec="</a:t>
            </a:r>
            <a:r>
              <a:rPr lang="fr-FR" altLang="zh-CN" sz="1800" dirty="0">
                <a:solidFill>
                  <a:srgbClr val="000000"/>
                </a:solidFill>
                <a:latin typeface="新宋体" panose="02010609030101010101" pitchFamily="49" charset="-122"/>
                <a:ea typeface="新宋体" panose="02010609030101010101" pitchFamily="49" charset="-122"/>
              </a:rPr>
              <a:t> </a:t>
            </a:r>
            <a:r>
              <a:rPr lang="fr-FR" altLang="zh-CN" sz="1800" dirty="0">
                <a:solidFill>
                  <a:srgbClr val="008080"/>
                </a:solidFill>
                <a:latin typeface="新宋体" panose="02010609030101010101" pitchFamily="49" charset="-122"/>
                <a:ea typeface="新宋体" panose="02010609030101010101" pitchFamily="49" charset="-122"/>
              </a:rPr>
              <a:t>&lt;&lt;</a:t>
            </a:r>
            <a:r>
              <a:rPr lang="fr-FR" altLang="zh-CN" sz="1800" dirty="0">
                <a:solidFill>
                  <a:srgbClr val="000000"/>
                </a:solidFill>
                <a:latin typeface="新宋体" panose="02010609030101010101" pitchFamily="49" charset="-122"/>
                <a:ea typeface="新宋体" panose="02010609030101010101" pitchFamily="49" charset="-122"/>
              </a:rPr>
              <a:t> dec </a:t>
            </a:r>
            <a:r>
              <a:rPr lang="fr-FR" altLang="zh-CN" sz="1800" dirty="0">
                <a:solidFill>
                  <a:srgbClr val="008080"/>
                </a:solidFill>
                <a:latin typeface="新宋体" panose="02010609030101010101" pitchFamily="49" charset="-122"/>
                <a:ea typeface="新宋体" panose="02010609030101010101" pitchFamily="49" charset="-122"/>
              </a:rPr>
              <a:t>&lt;&lt;</a:t>
            </a:r>
            <a:r>
              <a:rPr lang="fr-FR" altLang="zh-CN" sz="1800" dirty="0">
                <a:solidFill>
                  <a:srgbClr val="000000"/>
                </a:solidFill>
                <a:latin typeface="新宋体" panose="02010609030101010101" pitchFamily="49" charset="-122"/>
                <a:ea typeface="新宋体" panose="02010609030101010101" pitchFamily="49" charset="-122"/>
              </a:rPr>
              <a:t> a </a:t>
            </a:r>
            <a:r>
              <a:rPr lang="fr-FR" altLang="zh-CN" sz="1800" dirty="0">
                <a:solidFill>
                  <a:srgbClr val="008080"/>
                </a:solidFill>
                <a:latin typeface="新宋体" panose="02010609030101010101" pitchFamily="49" charset="-122"/>
                <a:ea typeface="新宋体" panose="02010609030101010101" pitchFamily="49" charset="-122"/>
              </a:rPr>
              <a:t>&lt;&lt;</a:t>
            </a:r>
            <a:r>
              <a:rPr lang="fr-FR" altLang="zh-CN" sz="1800" dirty="0">
                <a:solidFill>
                  <a:srgbClr val="000000"/>
                </a:solidFill>
                <a:latin typeface="新宋体" panose="02010609030101010101" pitchFamily="49" charset="-122"/>
                <a:ea typeface="新宋体" panose="02010609030101010101" pitchFamily="49" charset="-122"/>
              </a:rPr>
              <a:t> endl;</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b_hex</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hex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b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err="1">
                <a:solidFill>
                  <a:srgbClr val="A31515"/>
                </a:solidFill>
                <a:latin typeface="新宋体" panose="02010609030101010101" pitchFamily="49" charset="-122"/>
                <a:ea typeface="新宋体" panose="02010609030101010101" pitchFamily="49" charset="-122"/>
              </a:rPr>
              <a:t>b_dec</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dec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b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c_oct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oct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c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err="1">
                <a:solidFill>
                  <a:srgbClr val="A31515"/>
                </a:solidFill>
                <a:latin typeface="新宋体" panose="02010609030101010101" pitchFamily="49" charset="-122"/>
                <a:ea typeface="新宋体" panose="02010609030101010101" pitchFamily="49" charset="-122"/>
              </a:rPr>
              <a:t>c_dec</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dec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c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d_oct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oct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d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err="1">
                <a:solidFill>
                  <a:srgbClr val="A31515"/>
                </a:solidFill>
                <a:latin typeface="新宋体" panose="02010609030101010101" pitchFamily="49" charset="-122"/>
                <a:ea typeface="新宋体" panose="02010609030101010101" pitchFamily="49" charset="-122"/>
              </a:rPr>
              <a:t>d_dec</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dec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d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521099" y="1755134"/>
            <a:ext cx="2886919" cy="229275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i="1" dirty="0">
                <a:solidFill>
                  <a:srgbClr val="FF0000"/>
                </a:solidFill>
                <a:ea typeface="楷体_GB2312" pitchFamily="49" charset="-122"/>
                <a:sym typeface="Wingdings" panose="05000000000000000000" pitchFamily="2" charset="2"/>
              </a:rPr>
              <a:t>20 20 20 20</a:t>
            </a: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a_dec</a:t>
            </a:r>
            <a:r>
              <a:rPr lang="en-US" altLang="zh-CN" sz="1800" dirty="0">
                <a:solidFill>
                  <a:srgbClr val="0000FF"/>
                </a:solidFill>
                <a:ea typeface="楷体_GB2312" pitchFamily="49" charset="-122"/>
                <a:sym typeface="Wingdings" panose="05000000000000000000" pitchFamily="2" charset="2"/>
              </a:rPr>
              <a:t>=20</a:t>
            </a: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b_hex</a:t>
            </a:r>
            <a:r>
              <a:rPr lang="en-US" altLang="zh-CN" sz="1800" dirty="0">
                <a:solidFill>
                  <a:srgbClr val="0000FF"/>
                </a:solidFill>
                <a:ea typeface="楷体_GB2312" pitchFamily="49" charset="-122"/>
                <a:sym typeface="Wingdings" panose="05000000000000000000" pitchFamily="2" charset="2"/>
              </a:rPr>
              <a:t>=20: </a:t>
            </a:r>
            <a:r>
              <a:rPr lang="en-US" altLang="zh-CN" sz="1800" dirty="0" err="1">
                <a:solidFill>
                  <a:srgbClr val="0000FF"/>
                </a:solidFill>
                <a:ea typeface="楷体_GB2312" pitchFamily="49" charset="-122"/>
                <a:sym typeface="Wingdings" panose="05000000000000000000" pitchFamily="2" charset="2"/>
              </a:rPr>
              <a:t>b_dec</a:t>
            </a:r>
            <a:r>
              <a:rPr lang="en-US" altLang="zh-CN" sz="1800" dirty="0">
                <a:solidFill>
                  <a:srgbClr val="0000FF"/>
                </a:solidFill>
                <a:ea typeface="楷体_GB2312" pitchFamily="49" charset="-122"/>
                <a:sym typeface="Wingdings" panose="05000000000000000000" pitchFamily="2" charset="2"/>
              </a:rPr>
              <a:t>=32</a:t>
            </a: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c_oct</a:t>
            </a:r>
            <a:r>
              <a:rPr lang="en-US" altLang="zh-CN" sz="1800" dirty="0">
                <a:solidFill>
                  <a:srgbClr val="0000FF"/>
                </a:solidFill>
                <a:ea typeface="楷体_GB2312" pitchFamily="49" charset="-122"/>
                <a:sym typeface="Wingdings" panose="05000000000000000000" pitchFamily="2" charset="2"/>
              </a:rPr>
              <a:t>=20: </a:t>
            </a:r>
            <a:r>
              <a:rPr lang="en-US" altLang="zh-CN" sz="1800" dirty="0" err="1">
                <a:solidFill>
                  <a:srgbClr val="0000FF"/>
                </a:solidFill>
                <a:ea typeface="楷体_GB2312" pitchFamily="49" charset="-122"/>
                <a:sym typeface="Wingdings" panose="05000000000000000000" pitchFamily="2" charset="2"/>
              </a:rPr>
              <a:t>c_dec</a:t>
            </a:r>
            <a:r>
              <a:rPr lang="en-US" altLang="zh-CN" sz="1800" dirty="0">
                <a:solidFill>
                  <a:srgbClr val="0000FF"/>
                </a:solidFill>
                <a:ea typeface="楷体_GB2312" pitchFamily="49" charset="-122"/>
                <a:sym typeface="Wingdings" panose="05000000000000000000" pitchFamily="2" charset="2"/>
              </a:rPr>
              <a:t>=16</a:t>
            </a: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d_oct</a:t>
            </a:r>
            <a:r>
              <a:rPr lang="en-US" altLang="zh-CN" sz="1800" dirty="0">
                <a:solidFill>
                  <a:srgbClr val="0000FF"/>
                </a:solidFill>
                <a:ea typeface="楷体_GB2312" pitchFamily="49" charset="-122"/>
                <a:sym typeface="Wingdings" panose="05000000000000000000" pitchFamily="2" charset="2"/>
              </a:rPr>
              <a:t>=20: </a:t>
            </a:r>
            <a:r>
              <a:rPr lang="en-US" altLang="zh-CN" sz="1800" dirty="0" err="1">
                <a:solidFill>
                  <a:srgbClr val="0000FF"/>
                </a:solidFill>
                <a:ea typeface="楷体_GB2312" pitchFamily="49" charset="-122"/>
                <a:sym typeface="Wingdings" panose="05000000000000000000" pitchFamily="2" charset="2"/>
              </a:rPr>
              <a:t>d_dec</a:t>
            </a:r>
            <a:r>
              <a:rPr lang="en-US" altLang="zh-CN" sz="1800" dirty="0">
                <a:solidFill>
                  <a:srgbClr val="0000FF"/>
                </a:solidFill>
                <a:ea typeface="楷体_GB2312" pitchFamily="49" charset="-122"/>
                <a:sym typeface="Wingdings" panose="05000000000000000000" pitchFamily="2" charset="2"/>
              </a:rPr>
              <a:t>=16</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3624463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a:t>
            </a:r>
            <a:r>
              <a:rPr lang="en-US" altLang="zh-CN" dirty="0" smtClean="0"/>
              <a:t>zhengcw18@mails.tsinghua.edu.cn</a:t>
            </a:r>
          </a:p>
          <a:p>
            <a:pPr lvl="1"/>
            <a:r>
              <a:rPr lang="zh-CN" altLang="en-US" dirty="0"/>
              <a:t>微信号</a:t>
            </a:r>
            <a:r>
              <a:rPr lang="en-US" altLang="zh-CN" dirty="0" smtClean="0"/>
              <a:t>: </a:t>
            </a:r>
            <a:r>
              <a:rPr lang="zh-CN" altLang="en-US" dirty="0" smtClean="0"/>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00868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输入与输出</a:t>
            </a:r>
            <a:r>
              <a:rPr lang="en-US" altLang="zh-CN" dirty="0" smtClean="0"/>
              <a:t>: </a:t>
            </a:r>
            <a:r>
              <a:rPr lang="zh-CN" altLang="en-US" dirty="0" smtClean="0"/>
              <a:t>浮点数</a:t>
            </a:r>
            <a:r>
              <a:rPr lang="zh-CN" altLang="en-US" dirty="0"/>
              <a:t>的</a:t>
            </a:r>
            <a:r>
              <a:rPr lang="zh-CN" altLang="en-US" dirty="0" smtClean="0"/>
              <a:t>不同格式</a:t>
            </a:r>
            <a:endParaRPr lang="zh-CN" altLang="en-US" dirty="0"/>
          </a:p>
        </p:txBody>
      </p:sp>
      <p:sp>
        <p:nvSpPr>
          <p:cNvPr id="3" name="内容占位符 2"/>
          <p:cNvSpPr>
            <a:spLocks noGrp="1"/>
          </p:cNvSpPr>
          <p:nvPr>
            <p:ph idx="1"/>
          </p:nvPr>
        </p:nvSpPr>
        <p:spPr/>
        <p:txBody>
          <a:bodyPr>
            <a:noAutofit/>
          </a:bodyPr>
          <a:lstStyle/>
          <a:p>
            <a:pPr>
              <a:lnSpc>
                <a:spcPts val="2400"/>
              </a:lnSpc>
              <a:spcBef>
                <a:spcPts val="0"/>
              </a:spcBef>
            </a:pPr>
            <a:r>
              <a:rPr lang="zh-CN" altLang="en-US" sz="1800" dirty="0"/>
              <a:t>操纵</a:t>
            </a:r>
            <a:r>
              <a:rPr lang="zh-CN" altLang="en-US" sz="1800" dirty="0" smtClean="0"/>
              <a:t>符</a:t>
            </a:r>
            <a:r>
              <a:rPr lang="en-US" altLang="zh-CN" sz="1800" dirty="0" err="1"/>
              <a:t>std</a:t>
            </a:r>
            <a:r>
              <a:rPr lang="en-US" altLang="zh-CN" sz="1800" dirty="0"/>
              <a:t>::fixed</a:t>
            </a:r>
            <a:r>
              <a:rPr lang="en-US" altLang="zh-CN" sz="1800" dirty="0" smtClean="0"/>
              <a:t>: </a:t>
            </a:r>
            <a:r>
              <a:rPr lang="zh-CN" altLang="en-US" sz="1800" dirty="0"/>
              <a:t>小数方式</a:t>
            </a:r>
          </a:p>
          <a:p>
            <a:pPr marL="540000" indent="0">
              <a:lnSpc>
                <a:spcPts val="24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fixed;</a:t>
            </a:r>
          </a:p>
          <a:p>
            <a:pPr marL="540000" indent="0">
              <a:lnSpc>
                <a:spcPts val="24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0.1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0.100000</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4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0.00001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0.000010</a:t>
            </a:r>
            <a:endParaRPr lang="zh-CN" altLang="en-US" sz="1800" dirty="0">
              <a:solidFill>
                <a:srgbClr val="000000"/>
              </a:solidFill>
              <a:latin typeface="新宋体" panose="02010609030101010101" pitchFamily="49" charset="-122"/>
              <a:ea typeface="新宋体" panose="02010609030101010101" pitchFamily="49" charset="-122"/>
            </a:endParaRPr>
          </a:p>
          <a:p>
            <a:pPr>
              <a:lnSpc>
                <a:spcPts val="2400"/>
              </a:lnSpc>
              <a:spcBef>
                <a:spcPts val="0"/>
              </a:spcBef>
            </a:pPr>
            <a:r>
              <a:rPr lang="zh-CN" altLang="en-US" sz="1800" dirty="0" smtClean="0"/>
              <a:t>操纵符</a:t>
            </a:r>
            <a:r>
              <a:rPr lang="en-US" altLang="zh-CN" sz="1800" dirty="0" err="1"/>
              <a:t>std</a:t>
            </a:r>
            <a:r>
              <a:rPr lang="en-US" altLang="zh-CN" sz="1800" dirty="0"/>
              <a:t>::scientific</a:t>
            </a:r>
            <a:r>
              <a:rPr lang="en-US" altLang="zh-CN" sz="1800" dirty="0" smtClean="0"/>
              <a:t>: </a:t>
            </a:r>
            <a:r>
              <a:rPr lang="zh-CN" altLang="en-US" sz="1800" dirty="0"/>
              <a:t>科学记数法</a:t>
            </a:r>
          </a:p>
          <a:p>
            <a:pPr marL="540000" indent="0">
              <a:lnSpc>
                <a:spcPts val="24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scientific;</a:t>
            </a:r>
          </a:p>
          <a:p>
            <a:pPr marL="540000" indent="0">
              <a:lnSpc>
                <a:spcPts val="24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0.1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1.000000e-01</a:t>
            </a:r>
            <a:endParaRPr lang="en-US" altLang="zh-CN" sz="1800" dirty="0">
              <a:solidFill>
                <a:srgbClr val="000000"/>
              </a:solidFill>
              <a:latin typeface="新宋体" panose="02010609030101010101" pitchFamily="49" charset="-122"/>
              <a:ea typeface="新宋体" panose="02010609030101010101" pitchFamily="49" charset="-122"/>
            </a:endParaRPr>
          </a:p>
          <a:p>
            <a:pPr marL="540000" indent="0">
              <a:lnSpc>
                <a:spcPts val="24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0.00001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1.000000e-05</a:t>
            </a:r>
            <a:endParaRPr lang="en-US" altLang="zh-CN" sz="1800" dirty="0">
              <a:solidFill>
                <a:srgbClr val="000000"/>
              </a:solidFill>
              <a:latin typeface="新宋体" panose="02010609030101010101" pitchFamily="49" charset="-122"/>
              <a:ea typeface="新宋体" panose="02010609030101010101" pitchFamily="49" charset="-122"/>
            </a:endParaRPr>
          </a:p>
          <a:p>
            <a:pPr>
              <a:lnSpc>
                <a:spcPts val="2400"/>
              </a:lnSpc>
              <a:spcBef>
                <a:spcPts val="0"/>
              </a:spcBef>
            </a:pPr>
            <a:r>
              <a:rPr lang="zh-CN" altLang="en-US" sz="1800" dirty="0" smtClean="0"/>
              <a:t>操纵符</a:t>
            </a:r>
            <a:r>
              <a:rPr lang="en-US" altLang="zh-CN" sz="1800" dirty="0" err="1"/>
              <a:t>std</a:t>
            </a:r>
            <a:r>
              <a:rPr lang="en-US" altLang="zh-CN" sz="1800" dirty="0"/>
              <a:t>::</a:t>
            </a:r>
            <a:r>
              <a:rPr lang="en-US" altLang="zh-CN" sz="1800" dirty="0" err="1"/>
              <a:t>hexfloat</a:t>
            </a:r>
            <a:r>
              <a:rPr lang="en-US" altLang="zh-CN" sz="1800" dirty="0" smtClean="0"/>
              <a:t>: </a:t>
            </a:r>
            <a:r>
              <a:rPr lang="zh-CN" altLang="en-US" sz="1800" dirty="0" smtClean="0"/>
              <a:t>十六制的方式</a:t>
            </a:r>
            <a:endParaRPr lang="zh-CN" altLang="en-US" sz="1800" dirty="0"/>
          </a:p>
          <a:p>
            <a:pPr marL="540000" indent="0">
              <a:lnSpc>
                <a:spcPts val="24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hexfloat</a:t>
            </a:r>
            <a:r>
              <a:rPr lang="en-US" altLang="zh-CN" sz="1800" dirty="0">
                <a:solidFill>
                  <a:srgbClr val="000000"/>
                </a:solidFill>
                <a:latin typeface="新宋体" panose="02010609030101010101" pitchFamily="49" charset="-122"/>
                <a:ea typeface="新宋体" panose="02010609030101010101" pitchFamily="49" charset="-122"/>
              </a:rPr>
              <a:t>;</a:t>
            </a:r>
          </a:p>
          <a:p>
            <a:pPr marL="540000" indent="0">
              <a:lnSpc>
                <a:spcPts val="24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0.1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0x1.99999ap-4</a:t>
            </a:r>
            <a:endParaRPr lang="en-US" altLang="zh-CN" sz="1800" dirty="0">
              <a:solidFill>
                <a:srgbClr val="000000"/>
              </a:solidFill>
              <a:latin typeface="新宋体" panose="02010609030101010101" pitchFamily="49" charset="-122"/>
              <a:ea typeface="新宋体" panose="02010609030101010101" pitchFamily="49" charset="-122"/>
            </a:endParaRPr>
          </a:p>
          <a:p>
            <a:pPr marL="540000" indent="0">
              <a:lnSpc>
                <a:spcPts val="24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0.00001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0x1.4f8b58p-17</a:t>
            </a:r>
            <a:endParaRPr lang="en-US" altLang="zh-CN" sz="1800" dirty="0">
              <a:solidFill>
                <a:srgbClr val="000000"/>
              </a:solidFill>
              <a:latin typeface="新宋体" panose="02010609030101010101" pitchFamily="49" charset="-122"/>
              <a:ea typeface="新宋体" panose="02010609030101010101" pitchFamily="49" charset="-122"/>
            </a:endParaRPr>
          </a:p>
          <a:p>
            <a:pPr>
              <a:lnSpc>
                <a:spcPts val="2400"/>
              </a:lnSpc>
              <a:spcBef>
                <a:spcPts val="0"/>
              </a:spcBef>
            </a:pPr>
            <a:r>
              <a:rPr lang="zh-CN" altLang="en-US" sz="1800" dirty="0" smtClean="0"/>
              <a:t>操纵符</a:t>
            </a:r>
            <a:r>
              <a:rPr lang="en-US" altLang="zh-CN" sz="1800" dirty="0" err="1"/>
              <a:t>std</a:t>
            </a:r>
            <a:r>
              <a:rPr lang="en-US" altLang="zh-CN" sz="1800" dirty="0"/>
              <a:t>::</a:t>
            </a:r>
            <a:r>
              <a:rPr lang="en-US" altLang="zh-CN" sz="1800" dirty="0" err="1"/>
              <a:t>defaultfloat</a:t>
            </a:r>
            <a:r>
              <a:rPr lang="en-US" altLang="zh-CN" sz="1800" dirty="0" smtClean="0"/>
              <a:t>: </a:t>
            </a:r>
            <a:r>
              <a:rPr lang="zh-CN" altLang="en-US" sz="1800" dirty="0" smtClean="0"/>
              <a:t>系统</a:t>
            </a:r>
            <a:r>
              <a:rPr lang="zh-CN" altLang="en-US" sz="1800" dirty="0"/>
              <a:t>默认</a:t>
            </a:r>
            <a:r>
              <a:rPr lang="zh-CN" altLang="en-US" sz="1800" dirty="0" smtClean="0"/>
              <a:t>的方式</a:t>
            </a:r>
            <a:endParaRPr lang="zh-CN" altLang="en-US" sz="1800" dirty="0"/>
          </a:p>
          <a:p>
            <a:pPr marL="540000" indent="0">
              <a:lnSpc>
                <a:spcPts val="24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defaultfloat</a:t>
            </a:r>
            <a:r>
              <a:rPr lang="en-US" altLang="zh-CN" sz="1800" dirty="0">
                <a:solidFill>
                  <a:srgbClr val="000000"/>
                </a:solidFill>
                <a:latin typeface="新宋体" panose="02010609030101010101" pitchFamily="49" charset="-122"/>
                <a:ea typeface="新宋体" panose="02010609030101010101" pitchFamily="49" charset="-122"/>
              </a:rPr>
              <a:t>;</a:t>
            </a:r>
          </a:p>
          <a:p>
            <a:pPr marL="540000" indent="0">
              <a:lnSpc>
                <a:spcPts val="24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0.1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0.1</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4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0.00001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1e-05</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787486" y="1457324"/>
            <a:ext cx="3324687" cy="19103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buNone/>
            </a:pPr>
            <a:r>
              <a:rPr lang="en-US" altLang="zh-CN" sz="1800" dirty="0">
                <a:solidFill>
                  <a:srgbClr val="0000FF"/>
                </a:solidFill>
                <a:latin typeface="新宋体" panose="02010609030101010101" pitchFamily="49" charset="-122"/>
                <a:ea typeface="新宋体" panose="02010609030101010101" pitchFamily="49" charset="-122"/>
              </a:rPr>
              <a:t>double</a:t>
            </a:r>
            <a:r>
              <a:rPr lang="en-US" altLang="zh-CN" sz="1800" dirty="0">
                <a:solidFill>
                  <a:srgbClr val="000000"/>
                </a:solidFill>
                <a:latin typeface="新宋体" panose="02010609030101010101" pitchFamily="49" charset="-122"/>
                <a:ea typeface="新宋体" panose="02010609030101010101" pitchFamily="49" charset="-122"/>
              </a:rPr>
              <a:t> x, y;</a:t>
            </a:r>
          </a:p>
          <a:p>
            <a:pPr>
              <a:buNone/>
            </a:pPr>
            <a:r>
              <a:rPr lang="en-US" altLang="zh-CN" sz="1800" dirty="0" err="1">
                <a:solidFill>
                  <a:srgbClr val="000000"/>
                </a:solidFill>
                <a:latin typeface="新宋体" panose="02010609030101010101" pitchFamily="49" charset="-122"/>
                <a:ea typeface="新宋体" panose="02010609030101010101" pitchFamily="49" charset="-122"/>
              </a:rPr>
              <a:t>cin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fixed;</a:t>
            </a:r>
          </a:p>
          <a:p>
            <a:pPr>
              <a:buNone/>
            </a:pPr>
            <a:r>
              <a:rPr lang="en-US" altLang="zh-CN" sz="1800" dirty="0" err="1">
                <a:solidFill>
                  <a:srgbClr val="000000"/>
                </a:solidFill>
                <a:latin typeface="新宋体" panose="02010609030101010101" pitchFamily="49" charset="-122"/>
                <a:ea typeface="新宋体" panose="02010609030101010101" pitchFamily="49" charset="-122"/>
              </a:rPr>
              <a:t>cin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x;</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008000"/>
                </a:solidFill>
                <a:latin typeface="新宋体" panose="02010609030101010101" pitchFamily="49" charset="-122"/>
                <a:ea typeface="新宋体" panose="02010609030101010101" pitchFamily="49" charset="-122"/>
              </a:rPr>
              <a:t>// </a:t>
            </a:r>
            <a:r>
              <a:rPr lang="zh-CN" altLang="en-US" sz="1400" dirty="0">
                <a:solidFill>
                  <a:srgbClr val="008000"/>
                </a:solidFill>
                <a:latin typeface="新宋体" panose="02010609030101010101" pitchFamily="49" charset="-122"/>
                <a:ea typeface="新宋体" panose="02010609030101010101" pitchFamily="49" charset="-122"/>
              </a:rPr>
              <a:t>不采用小数，也能接受</a:t>
            </a:r>
            <a:endParaRPr lang="zh-CN" altLang="en-US" sz="1600" dirty="0">
              <a:solidFill>
                <a:srgbClr val="000000"/>
              </a:solidFill>
              <a:latin typeface="新宋体" panose="02010609030101010101" pitchFamily="49" charset="-122"/>
              <a:ea typeface="新宋体" panose="02010609030101010101" pitchFamily="49" charset="-122"/>
            </a:endParaRPr>
          </a:p>
          <a:p>
            <a:pPr>
              <a:buNone/>
            </a:pPr>
            <a:r>
              <a:rPr lang="en-US" altLang="zh-CN" sz="1800" dirty="0" err="1">
                <a:solidFill>
                  <a:srgbClr val="000000"/>
                </a:solidFill>
                <a:latin typeface="新宋体" panose="02010609030101010101" pitchFamily="49" charset="-122"/>
                <a:ea typeface="新宋体" panose="02010609030101010101" pitchFamily="49" charset="-122"/>
              </a:rPr>
              <a:t>cin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scientific;</a:t>
            </a:r>
          </a:p>
          <a:p>
            <a:pPr>
              <a:buNone/>
            </a:pPr>
            <a:r>
              <a:rPr lang="en-US" altLang="zh-CN" sz="1800" dirty="0" err="1">
                <a:solidFill>
                  <a:srgbClr val="000000"/>
                </a:solidFill>
                <a:latin typeface="新宋体" panose="02010609030101010101" pitchFamily="49" charset="-122"/>
                <a:ea typeface="新宋体" panose="02010609030101010101" pitchFamily="49" charset="-122"/>
              </a:rPr>
              <a:t>cin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y</a:t>
            </a:r>
            <a:r>
              <a:rPr lang="en-US" altLang="zh-CN" sz="1800" dirty="0" smtClean="0">
                <a:solidFill>
                  <a:srgbClr val="000000"/>
                </a:solidFill>
                <a:latin typeface="新宋体" panose="02010609030101010101" pitchFamily="49" charset="-122"/>
                <a:ea typeface="新宋体" panose="02010609030101010101" pitchFamily="49" charset="-122"/>
              </a:rPr>
              <a:t>;</a:t>
            </a:r>
          </a:p>
          <a:p>
            <a:pPr>
              <a:buNone/>
            </a:pPr>
            <a:r>
              <a:rPr lang="en-US" altLang="zh-CN" sz="1600" dirty="0" smtClean="0">
                <a:solidFill>
                  <a:srgbClr val="008000"/>
                </a:solidFill>
                <a:latin typeface="新宋体" panose="02010609030101010101" pitchFamily="49" charset="-122"/>
                <a:ea typeface="新宋体" panose="02010609030101010101" pitchFamily="49" charset="-122"/>
              </a:rPr>
              <a:t>// </a:t>
            </a:r>
            <a:r>
              <a:rPr lang="zh-CN" altLang="en-US" sz="1600" dirty="0">
                <a:solidFill>
                  <a:srgbClr val="008000"/>
                </a:solidFill>
                <a:latin typeface="新宋体" panose="02010609030101010101" pitchFamily="49" charset="-122"/>
                <a:ea typeface="新宋体" panose="02010609030101010101" pitchFamily="49" charset="-122"/>
              </a:rPr>
              <a:t>不采用科学记数法，也能接受</a:t>
            </a:r>
            <a:endParaRPr lang="zh-CN" altLang="en-US" sz="16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436311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输出数据占用的最小</a:t>
            </a:r>
            <a:r>
              <a:rPr lang="zh-CN" altLang="en-US" dirty="0" smtClean="0"/>
              <a:t>宽度</a:t>
            </a:r>
            <a:r>
              <a:rPr lang="en-US" altLang="zh-CN" dirty="0"/>
              <a:t>: width</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函数</a:t>
            </a:r>
            <a:r>
              <a:rPr lang="en-US" altLang="zh-CN" dirty="0"/>
              <a:t>: </a:t>
            </a:r>
            <a:r>
              <a:rPr lang="en-US" altLang="zh-CN" dirty="0" err="1">
                <a:solidFill>
                  <a:srgbClr val="2B91AF"/>
                </a:solidFill>
                <a:latin typeface="新宋体" panose="02010609030101010101" pitchFamily="49" charset="-122"/>
                <a:ea typeface="新宋体" panose="02010609030101010101" pitchFamily="49" charset="-122"/>
              </a:rPr>
              <a:t>streamsize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::width() </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p>
          <a:p>
            <a:pPr lvl="1"/>
            <a:r>
              <a:rPr lang="zh-CN" altLang="en-US" dirty="0"/>
              <a:t>返回</a:t>
            </a:r>
            <a:r>
              <a:rPr lang="en-US" altLang="zh-CN" dirty="0" smtClean="0"/>
              <a:t>: </a:t>
            </a:r>
            <a:r>
              <a:rPr lang="zh-CN" altLang="en-US" dirty="0" smtClean="0"/>
              <a:t>在当前设置中输出数据</a:t>
            </a:r>
            <a:r>
              <a:rPr lang="zh-CN" altLang="en-US" dirty="0"/>
              <a:t>占用</a:t>
            </a:r>
            <a:r>
              <a:rPr lang="zh-CN" altLang="en-US" dirty="0" smtClean="0"/>
              <a:t>的最小宽度。</a:t>
            </a:r>
            <a:endParaRPr lang="zh-CN" altLang="en-US" dirty="0"/>
          </a:p>
          <a:p>
            <a:pPr lvl="1"/>
            <a:r>
              <a:rPr lang="zh-CN" altLang="en-US" dirty="0"/>
              <a:t>示例</a:t>
            </a:r>
            <a:r>
              <a:rPr lang="en-US" altLang="zh-CN" dirty="0"/>
              <a:t>:</a:t>
            </a:r>
          </a:p>
          <a:p>
            <a:pPr marL="540000" indent="0">
              <a:lnSpc>
                <a:spcPts val="2100"/>
              </a:lnSpc>
              <a:spcBef>
                <a:spcPts val="0"/>
              </a:spcBef>
              <a:buNone/>
            </a:pPr>
            <a:r>
              <a:rPr lang="en-US" altLang="zh-CN" sz="1900" dirty="0" err="1">
                <a:solidFill>
                  <a:srgbClr val="2B91AF"/>
                </a:solidFill>
                <a:latin typeface="新宋体" panose="02010609030101010101" pitchFamily="49" charset="-122"/>
                <a:ea typeface="新宋体" panose="02010609030101010101" pitchFamily="49" charset="-122"/>
              </a:rPr>
              <a:t>streamsize</a:t>
            </a:r>
            <a:r>
              <a:rPr lang="en-US" altLang="zh-CN" sz="1900" dirty="0">
                <a:solidFill>
                  <a:srgbClr val="000000"/>
                </a:solidFill>
                <a:latin typeface="新宋体" panose="02010609030101010101" pitchFamily="49" charset="-122"/>
                <a:ea typeface="新宋体" panose="02010609030101010101" pitchFamily="49" charset="-122"/>
              </a:rPr>
              <a:t> wide = </a:t>
            </a:r>
            <a:r>
              <a:rPr lang="en-US" altLang="zh-CN" sz="1900" dirty="0" err="1">
                <a:solidFill>
                  <a:srgbClr val="000000"/>
                </a:solidFill>
                <a:latin typeface="新宋体" panose="02010609030101010101" pitchFamily="49" charset="-122"/>
                <a:ea typeface="新宋体" panose="02010609030101010101" pitchFamily="49" charset="-122"/>
              </a:rPr>
              <a:t>cout.width</a:t>
            </a:r>
            <a:r>
              <a:rPr lang="en-US" altLang="zh-CN" sz="1900" dirty="0">
                <a:solidFill>
                  <a:srgbClr val="000000"/>
                </a:solidFill>
                <a:latin typeface="新宋体" panose="02010609030101010101" pitchFamily="49" charset="-122"/>
                <a:ea typeface="新宋体" panose="02010609030101010101" pitchFamily="49" charset="-122"/>
              </a:rPr>
              <a:t>();</a:t>
            </a:r>
          </a:p>
          <a:p>
            <a:pPr marL="540000" indent="0">
              <a:lnSpc>
                <a:spcPts val="2100"/>
              </a:lnSpc>
              <a:spcBef>
                <a:spcPts val="0"/>
              </a:spcBef>
              <a:buNone/>
            </a:pPr>
            <a:r>
              <a:rPr lang="en-US" altLang="zh-CN" sz="1900" dirty="0" err="1">
                <a:solidFill>
                  <a:srgbClr val="0000FF"/>
                </a:solidFill>
                <a:latin typeface="新宋体" panose="02010609030101010101" pitchFamily="49" charset="-122"/>
                <a:ea typeface="新宋体" panose="02010609030101010101" pitchFamily="49" charset="-122"/>
              </a:rPr>
              <a:t>int</a:t>
            </a:r>
            <a:r>
              <a:rPr lang="en-US" altLang="zh-CN" sz="1900" dirty="0">
                <a:solidFill>
                  <a:srgbClr val="000000"/>
                </a:solidFill>
                <a:latin typeface="新宋体" panose="02010609030101010101" pitchFamily="49" charset="-122"/>
                <a:ea typeface="新宋体" panose="02010609030101010101" pitchFamily="49" charset="-122"/>
              </a:rPr>
              <a:t> w = (</a:t>
            </a:r>
            <a:r>
              <a:rPr lang="en-US" altLang="zh-CN" sz="1900" dirty="0" err="1">
                <a:solidFill>
                  <a:srgbClr val="0000FF"/>
                </a:solidFill>
                <a:latin typeface="新宋体" panose="02010609030101010101" pitchFamily="49" charset="-122"/>
                <a:ea typeface="新宋体" panose="02010609030101010101" pitchFamily="49" charset="-122"/>
              </a:rPr>
              <a:t>int</a:t>
            </a:r>
            <a:r>
              <a:rPr lang="en-US" altLang="zh-CN" sz="1900" dirty="0">
                <a:solidFill>
                  <a:srgbClr val="000000"/>
                </a:solidFill>
                <a:latin typeface="新宋体" panose="02010609030101010101" pitchFamily="49" charset="-122"/>
                <a:ea typeface="新宋体" panose="02010609030101010101" pitchFamily="49" charset="-122"/>
              </a:rPr>
              <a:t>)wide;</a:t>
            </a:r>
          </a:p>
          <a:p>
            <a:pPr marL="540000" indent="0">
              <a:lnSpc>
                <a:spcPts val="2100"/>
              </a:lnSpc>
              <a:spcBef>
                <a:spcPts val="0"/>
              </a:spcBef>
              <a:buNone/>
            </a:pPr>
            <a:r>
              <a:rPr lang="en-US" altLang="zh-CN" sz="1900" dirty="0" err="1">
                <a:solidFill>
                  <a:srgbClr val="000000"/>
                </a:solidFill>
                <a:latin typeface="新宋体" panose="02010609030101010101" pitchFamily="49" charset="-122"/>
                <a:ea typeface="新宋体" panose="02010609030101010101" pitchFamily="49" charset="-122"/>
              </a:rPr>
              <a:t>cout</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8080"/>
                </a:solidFill>
                <a:latin typeface="新宋体" panose="02010609030101010101" pitchFamily="49" charset="-122"/>
                <a:ea typeface="新宋体" panose="02010609030101010101" pitchFamily="49" charset="-122"/>
              </a:rPr>
              <a:t>&lt;&lt;</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A31515"/>
                </a:solidFill>
                <a:latin typeface="新宋体" panose="02010609030101010101" pitchFamily="49" charset="-122"/>
                <a:ea typeface="新宋体" panose="02010609030101010101" pitchFamily="49" charset="-122"/>
              </a:rPr>
              <a:t>"w="</a:t>
            </a:r>
            <a:r>
              <a:rPr lang="en-US" altLang="zh-CN" sz="1900" dirty="0">
                <a:solidFill>
                  <a:srgbClr val="000000"/>
                </a:solidFill>
                <a:latin typeface="新宋体" panose="02010609030101010101" pitchFamily="49" charset="-122"/>
                <a:ea typeface="新宋体" panose="02010609030101010101" pitchFamily="49" charset="-122"/>
              </a:rPr>
              <a:t> </a:t>
            </a:r>
            <a:r>
              <a:rPr lang="en-US" altLang="zh-CN" sz="1900" dirty="0">
                <a:solidFill>
                  <a:srgbClr val="008080"/>
                </a:solidFill>
                <a:latin typeface="新宋体" panose="02010609030101010101" pitchFamily="49" charset="-122"/>
                <a:ea typeface="新宋体" panose="02010609030101010101" pitchFamily="49" charset="-122"/>
              </a:rPr>
              <a:t>&lt;&lt;</a:t>
            </a:r>
            <a:r>
              <a:rPr lang="en-US" altLang="zh-CN" sz="1900" dirty="0">
                <a:solidFill>
                  <a:srgbClr val="000000"/>
                </a:solidFill>
                <a:latin typeface="新宋体" panose="02010609030101010101" pitchFamily="49" charset="-122"/>
                <a:ea typeface="新宋体" panose="02010609030101010101" pitchFamily="49" charset="-122"/>
              </a:rPr>
              <a:t> w; </a:t>
            </a:r>
            <a:r>
              <a:rPr lang="en-US" altLang="zh-CN" sz="1900" dirty="0">
                <a:solidFill>
                  <a:srgbClr val="008000"/>
                </a:solidFill>
                <a:latin typeface="新宋体" panose="02010609030101010101" pitchFamily="49" charset="-122"/>
                <a:ea typeface="新宋体" panose="02010609030101010101" pitchFamily="49" charset="-122"/>
              </a:rPr>
              <a:t>// </a:t>
            </a:r>
            <a:r>
              <a:rPr lang="zh-CN" altLang="en-US" sz="1900" dirty="0">
                <a:solidFill>
                  <a:srgbClr val="008000"/>
                </a:solidFill>
                <a:latin typeface="新宋体" panose="02010609030101010101" pitchFamily="49" charset="-122"/>
                <a:ea typeface="新宋体" panose="02010609030101010101" pitchFamily="49" charset="-122"/>
              </a:rPr>
              <a:t>输出</a:t>
            </a:r>
            <a:r>
              <a:rPr lang="en-US" altLang="zh-CN" sz="1900" dirty="0">
                <a:solidFill>
                  <a:srgbClr val="008000"/>
                </a:solidFill>
                <a:latin typeface="新宋体" panose="02010609030101010101" pitchFamily="49" charset="-122"/>
                <a:ea typeface="新宋体" panose="02010609030101010101" pitchFamily="49" charset="-122"/>
              </a:rPr>
              <a:t>: w=0</a:t>
            </a:r>
            <a:endParaRPr lang="en-US" altLang="zh-CN" sz="1900" dirty="0">
              <a:solidFill>
                <a:srgbClr val="000000"/>
              </a:solidFill>
              <a:latin typeface="新宋体" panose="02010609030101010101" pitchFamily="49" charset="-122"/>
              <a:ea typeface="新宋体" panose="02010609030101010101" pitchFamily="49" charset="-122"/>
            </a:endParaRPr>
          </a:p>
          <a:p>
            <a:r>
              <a:rPr lang="zh-CN" altLang="en-US" dirty="0" smtClean="0"/>
              <a:t>函数</a:t>
            </a:r>
            <a:r>
              <a:rPr lang="en-US" altLang="zh-CN" dirty="0"/>
              <a:t>: </a:t>
            </a:r>
            <a:r>
              <a:rPr lang="en-US" altLang="zh-CN" dirty="0" err="1">
                <a:solidFill>
                  <a:srgbClr val="2B91AF"/>
                </a:solidFill>
                <a:latin typeface="新宋体" panose="02010609030101010101" pitchFamily="49" charset="-122"/>
                <a:ea typeface="新宋体" panose="02010609030101010101" pitchFamily="49" charset="-122"/>
              </a:rPr>
              <a:t>streamsize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::width(</a:t>
            </a:r>
            <a:r>
              <a:rPr lang="en-US" altLang="zh-CN" dirty="0" err="1">
                <a:solidFill>
                  <a:srgbClr val="2B91AF"/>
                </a:solidFill>
                <a:latin typeface="新宋体" panose="02010609030101010101" pitchFamily="49" charset="-122"/>
                <a:ea typeface="新宋体" panose="02010609030101010101" pitchFamily="49" charset="-122"/>
              </a:rPr>
              <a:t>streamsize</a:t>
            </a:r>
            <a:r>
              <a:rPr lang="en-US" altLang="zh-CN" dirty="0">
                <a:solidFill>
                  <a:srgbClr val="000000"/>
                </a:solidFill>
                <a:latin typeface="新宋体" panose="02010609030101010101" pitchFamily="49" charset="-122"/>
                <a:ea typeface="新宋体" panose="02010609030101010101" pitchFamily="49" charset="-122"/>
              </a:rPr>
              <a:t> w);</a:t>
            </a:r>
            <a:endParaRPr lang="en-US" altLang="zh-CN" dirty="0"/>
          </a:p>
          <a:p>
            <a:pPr lvl="1"/>
            <a:r>
              <a:rPr lang="zh-CN" altLang="en-US" dirty="0" smtClean="0"/>
              <a:t>将</a:t>
            </a:r>
            <a:r>
              <a:rPr lang="zh-CN" altLang="en-US" dirty="0"/>
              <a:t>输出数据占用的最小</a:t>
            </a:r>
            <a:r>
              <a:rPr lang="zh-CN" altLang="en-US" dirty="0" smtClean="0"/>
              <a:t>宽度设置为</a:t>
            </a:r>
            <a:r>
              <a:rPr lang="en-US" altLang="zh-CN" dirty="0" smtClean="0"/>
              <a:t>w</a:t>
            </a:r>
            <a:r>
              <a:rPr lang="zh-CN" altLang="en-US" dirty="0" smtClean="0"/>
              <a:t>。</a:t>
            </a:r>
            <a:endParaRPr lang="en-US" altLang="zh-CN" dirty="0" smtClean="0"/>
          </a:p>
          <a:p>
            <a:pPr lvl="1"/>
            <a:r>
              <a:rPr lang="zh-CN" altLang="en-US" dirty="0" smtClean="0"/>
              <a:t>返回</a:t>
            </a:r>
            <a:r>
              <a:rPr lang="en-US" altLang="zh-CN" dirty="0"/>
              <a:t>: </a:t>
            </a:r>
            <a:r>
              <a:rPr lang="zh-CN" altLang="en-US" dirty="0" smtClean="0"/>
              <a:t>在调用本函数之前</a:t>
            </a:r>
            <a:r>
              <a:rPr lang="zh-CN" altLang="en-US" dirty="0"/>
              <a:t>输出数据占用的最小宽度</a:t>
            </a:r>
            <a:r>
              <a:rPr lang="zh-CN" altLang="en-US" dirty="0" smtClean="0"/>
              <a:t>。</a:t>
            </a:r>
            <a:endParaRPr lang="zh-CN" altLang="en-US" dirty="0"/>
          </a:p>
          <a:p>
            <a:pPr lvl="1"/>
            <a:r>
              <a:rPr lang="zh-CN" altLang="en-US" dirty="0"/>
              <a:t>示例</a:t>
            </a:r>
            <a:r>
              <a:rPr lang="en-US" altLang="zh-CN" dirty="0"/>
              <a:t>:</a:t>
            </a:r>
          </a:p>
          <a:p>
            <a:pPr marL="540000" indent="0">
              <a:lnSpc>
                <a:spcPts val="2200"/>
              </a:lnSpc>
              <a:spcBef>
                <a:spcPts val="2400"/>
              </a:spcBef>
              <a:buNone/>
            </a:pPr>
            <a:r>
              <a:rPr lang="en-US" altLang="zh-CN" sz="2100" dirty="0" err="1">
                <a:solidFill>
                  <a:srgbClr val="000000"/>
                </a:solidFill>
                <a:latin typeface="新宋体" panose="02010609030101010101" pitchFamily="49" charset="-122"/>
                <a:ea typeface="新宋体" panose="02010609030101010101" pitchFamily="49" charset="-122"/>
              </a:rPr>
              <a:t>cout.width</a:t>
            </a:r>
            <a:r>
              <a:rPr lang="en-US" altLang="zh-CN" sz="2100" dirty="0">
                <a:solidFill>
                  <a:srgbClr val="000000"/>
                </a:solidFill>
                <a:latin typeface="新宋体" panose="02010609030101010101" pitchFamily="49" charset="-122"/>
                <a:ea typeface="新宋体" panose="02010609030101010101" pitchFamily="49" charset="-122"/>
              </a:rPr>
              <a:t>(6);</a:t>
            </a:r>
          </a:p>
          <a:p>
            <a:pPr marL="540000" indent="0">
              <a:lnSpc>
                <a:spcPts val="2200"/>
              </a:lnSpc>
              <a:spcBef>
                <a:spcPts val="0"/>
              </a:spcBef>
              <a:buNone/>
            </a:pPr>
            <a:r>
              <a:rPr lang="en-US" altLang="zh-CN" sz="2100" dirty="0" err="1">
                <a:solidFill>
                  <a:srgbClr val="000000"/>
                </a:solidFill>
                <a:latin typeface="新宋体" panose="02010609030101010101" pitchFamily="49" charset="-122"/>
                <a:ea typeface="新宋体" panose="02010609030101010101" pitchFamily="49" charset="-122"/>
              </a:rPr>
              <a:t>cout.fill</a:t>
            </a:r>
            <a:r>
              <a:rPr lang="en-US" altLang="zh-CN" sz="2100" dirty="0">
                <a:solidFill>
                  <a:srgbClr val="000000"/>
                </a:solidFill>
                <a:latin typeface="新宋体" panose="02010609030101010101" pitchFamily="49" charset="-122"/>
                <a:ea typeface="新宋体" panose="02010609030101010101" pitchFamily="49" charset="-122"/>
              </a:rPr>
              <a:t>(</a:t>
            </a:r>
            <a:r>
              <a:rPr lang="en-US" altLang="zh-CN" sz="2100" dirty="0">
                <a:solidFill>
                  <a:srgbClr val="A31515"/>
                </a:solidFill>
                <a:latin typeface="新宋体" panose="02010609030101010101" pitchFamily="49" charset="-122"/>
                <a:ea typeface="新宋体" panose="02010609030101010101" pitchFamily="49" charset="-122"/>
              </a:rPr>
              <a:t>'x'</a:t>
            </a:r>
            <a:r>
              <a:rPr lang="en-US" altLang="zh-CN" sz="2100" dirty="0">
                <a:solidFill>
                  <a:srgbClr val="000000"/>
                </a:solidFill>
                <a:latin typeface="新宋体" panose="02010609030101010101" pitchFamily="49" charset="-122"/>
                <a:ea typeface="新宋体" panose="02010609030101010101" pitchFamily="49" charset="-122"/>
              </a:rPr>
              <a:t>);</a:t>
            </a:r>
          </a:p>
          <a:p>
            <a:pPr marL="540000" indent="0">
              <a:lnSpc>
                <a:spcPts val="2200"/>
              </a:lnSpc>
              <a:spcBef>
                <a:spcPts val="0"/>
              </a:spcBef>
              <a:buNone/>
            </a:pPr>
            <a:r>
              <a:rPr lang="en-US" altLang="zh-CN" sz="2100" dirty="0" err="1">
                <a:solidFill>
                  <a:srgbClr val="000000"/>
                </a:solidFill>
                <a:latin typeface="新宋体" panose="02010609030101010101" pitchFamily="49" charset="-122"/>
                <a:ea typeface="新宋体" panose="02010609030101010101" pitchFamily="49" charset="-122"/>
              </a:rPr>
              <a:t>cout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80"/>
                </a:solidFill>
                <a:latin typeface="新宋体" panose="02010609030101010101" pitchFamily="49" charset="-122"/>
                <a:ea typeface="新宋体" panose="02010609030101010101" pitchFamily="49" charset="-122"/>
              </a:rPr>
              <a:t>&lt;&lt;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A31515"/>
                </a:solidFill>
                <a:latin typeface="新宋体" panose="02010609030101010101" pitchFamily="49" charset="-122"/>
                <a:ea typeface="新宋体" panose="02010609030101010101" pitchFamily="49" charset="-122"/>
              </a:rPr>
              <a:t>"12"</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00"/>
                </a:solidFill>
                <a:latin typeface="新宋体" panose="02010609030101010101" pitchFamily="49" charset="-122"/>
                <a:ea typeface="新宋体" panose="02010609030101010101" pitchFamily="49" charset="-122"/>
              </a:rPr>
              <a:t>// </a:t>
            </a:r>
            <a:r>
              <a:rPr lang="zh-CN" altLang="en-US" sz="2100" dirty="0">
                <a:solidFill>
                  <a:srgbClr val="008000"/>
                </a:solidFill>
                <a:latin typeface="新宋体" panose="02010609030101010101" pitchFamily="49" charset="-122"/>
                <a:ea typeface="新宋体" panose="02010609030101010101" pitchFamily="49" charset="-122"/>
              </a:rPr>
              <a:t>输出</a:t>
            </a:r>
            <a:r>
              <a:rPr lang="en-US" altLang="zh-CN" sz="2100" dirty="0">
                <a:solidFill>
                  <a:srgbClr val="008000"/>
                </a:solidFill>
                <a:latin typeface="新宋体" panose="02010609030101010101" pitchFamily="49" charset="-122"/>
                <a:ea typeface="新宋体" panose="02010609030101010101" pitchFamily="49" charset="-122"/>
              </a:rPr>
              <a:t>: xxxx12</a:t>
            </a:r>
            <a:endParaRPr lang="en-US" altLang="zh-CN" sz="2100" dirty="0">
              <a:solidFill>
                <a:srgbClr val="000000"/>
              </a:solidFill>
              <a:latin typeface="新宋体" panose="02010609030101010101" pitchFamily="49" charset="-122"/>
              <a:ea typeface="新宋体" panose="02010609030101010101" pitchFamily="49" charset="-122"/>
            </a:endParaRPr>
          </a:p>
          <a:p>
            <a:pPr marL="540000" indent="0">
              <a:lnSpc>
                <a:spcPts val="2200"/>
              </a:lnSpc>
              <a:spcBef>
                <a:spcPts val="0"/>
              </a:spcBef>
              <a:buNone/>
            </a:pPr>
            <a:r>
              <a:rPr lang="en-US" altLang="zh-CN" sz="2100" dirty="0" err="1">
                <a:solidFill>
                  <a:srgbClr val="000000"/>
                </a:solidFill>
                <a:latin typeface="新宋体" panose="02010609030101010101" pitchFamily="49" charset="-122"/>
                <a:ea typeface="新宋体" panose="02010609030101010101" pitchFamily="49" charset="-122"/>
              </a:rPr>
              <a:t>cout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80"/>
                </a:solidFill>
                <a:latin typeface="新宋体" panose="02010609030101010101" pitchFamily="49" charset="-122"/>
                <a:ea typeface="新宋体" panose="02010609030101010101" pitchFamily="49" charset="-122"/>
              </a:rPr>
              <a:t>&lt;&lt;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A31515"/>
                </a:solidFill>
                <a:latin typeface="新宋体" panose="02010609030101010101" pitchFamily="49" charset="-122"/>
                <a:ea typeface="新宋体" panose="02010609030101010101" pitchFamily="49" charset="-122"/>
              </a:rPr>
              <a:t>"12"</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00"/>
                </a:solidFill>
                <a:latin typeface="新宋体" panose="02010609030101010101" pitchFamily="49" charset="-122"/>
                <a:ea typeface="新宋体" panose="02010609030101010101" pitchFamily="49" charset="-122"/>
              </a:rPr>
              <a:t>// </a:t>
            </a:r>
            <a:r>
              <a:rPr lang="zh-CN" altLang="en-US" sz="2100" dirty="0">
                <a:solidFill>
                  <a:srgbClr val="008000"/>
                </a:solidFill>
                <a:latin typeface="新宋体" panose="02010609030101010101" pitchFamily="49" charset="-122"/>
                <a:ea typeface="新宋体" panose="02010609030101010101" pitchFamily="49" charset="-122"/>
              </a:rPr>
              <a:t>输出</a:t>
            </a:r>
            <a:r>
              <a:rPr lang="en-US" altLang="zh-CN" sz="2100" dirty="0">
                <a:solidFill>
                  <a:srgbClr val="008000"/>
                </a:solidFill>
                <a:latin typeface="新宋体" panose="02010609030101010101" pitchFamily="49" charset="-122"/>
                <a:ea typeface="新宋体" panose="02010609030101010101" pitchFamily="49" charset="-122"/>
              </a:rPr>
              <a:t>: </a:t>
            </a:r>
            <a:r>
              <a:rPr lang="en-US" altLang="zh-CN" sz="2100" dirty="0" smtClean="0">
                <a:solidFill>
                  <a:srgbClr val="008000"/>
                </a:solidFill>
                <a:latin typeface="新宋体" panose="02010609030101010101" pitchFamily="49" charset="-122"/>
                <a:ea typeface="新宋体" panose="02010609030101010101" pitchFamily="49" charset="-122"/>
              </a:rPr>
              <a:t>12</a:t>
            </a:r>
            <a:endParaRPr lang="zh-CN" altLang="en-US" sz="21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5"/>
          <p:cNvSpPr>
            <a:spLocks/>
          </p:cNvSpPr>
          <p:nvPr/>
        </p:nvSpPr>
        <p:spPr bwMode="auto">
          <a:xfrm>
            <a:off x="4863761" y="5923733"/>
            <a:ext cx="3678073" cy="382245"/>
          </a:xfrm>
          <a:prstGeom prst="borderCallout2">
            <a:avLst>
              <a:gd name="adj1" fmla="val 53341"/>
              <a:gd name="adj2" fmla="val 198"/>
              <a:gd name="adj3" fmla="val 52087"/>
              <a:gd name="adj4" fmla="val -2912"/>
              <a:gd name="adj5" fmla="val 53715"/>
              <a:gd name="adj6" fmla="val -17678"/>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1800" dirty="0" smtClean="0">
                <a:solidFill>
                  <a:srgbClr val="000000"/>
                </a:solidFill>
                <a:latin typeface="新宋体" panose="02010609030101010101" pitchFamily="49" charset="-122"/>
                <a:ea typeface="新宋体" panose="02010609030101010101" pitchFamily="49" charset="-122"/>
              </a:rPr>
              <a:t>在</a:t>
            </a:r>
            <a:r>
              <a:rPr lang="en-US" altLang="zh-CN" sz="1800" dirty="0" smtClean="0">
                <a:solidFill>
                  <a:srgbClr val="000000"/>
                </a:solidFill>
                <a:latin typeface="新宋体" panose="02010609030101010101" pitchFamily="49" charset="-122"/>
                <a:ea typeface="新宋体" panose="02010609030101010101" pitchFamily="49" charset="-122"/>
              </a:rPr>
              <a:t>VC2017</a:t>
            </a:r>
            <a:r>
              <a:rPr lang="zh-CN" altLang="en-US" sz="1800" dirty="0" smtClean="0">
                <a:solidFill>
                  <a:srgbClr val="000000"/>
                </a:solidFill>
                <a:latin typeface="新宋体" panose="02010609030101010101" pitchFamily="49" charset="-122"/>
                <a:ea typeface="新宋体" panose="02010609030101010101" pitchFamily="49" charset="-122"/>
              </a:rPr>
              <a:t>中，最小宽度又变为</a:t>
            </a:r>
            <a:r>
              <a:rPr lang="en-US" altLang="zh-CN" sz="1800" dirty="0" smtClean="0">
                <a:solidFill>
                  <a:srgbClr val="000000"/>
                </a:solidFill>
                <a:latin typeface="新宋体" panose="02010609030101010101" pitchFamily="49" charset="-122"/>
                <a:ea typeface="新宋体" panose="02010609030101010101" pitchFamily="49" charset="-122"/>
              </a:rPr>
              <a:t>0</a:t>
            </a:r>
            <a:r>
              <a:rPr lang="zh-CN" altLang="en-US"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10" name="Text Box 9"/>
          <p:cNvSpPr txBox="1">
            <a:spLocks noChangeArrowheads="1"/>
          </p:cNvSpPr>
          <p:nvPr/>
        </p:nvSpPr>
        <p:spPr bwMode="auto">
          <a:xfrm>
            <a:off x="3614240" y="4494743"/>
            <a:ext cx="4927594" cy="94656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solidFill>
                  <a:srgbClr val="0000FF"/>
                </a:solidFill>
                <a:ea typeface="楷体_GB2312" pitchFamily="49" charset="-122"/>
                <a:sym typeface="Wingdings" panose="05000000000000000000" pitchFamily="2" charset="2"/>
              </a:rPr>
              <a:t>请注意</a:t>
            </a:r>
            <a:r>
              <a:rPr lang="en-US" altLang="zh-CN" sz="1800" dirty="0" smtClean="0">
                <a:solidFill>
                  <a:srgbClr val="0000FF"/>
                </a:solidFill>
                <a:ea typeface="楷体_GB2312" pitchFamily="49" charset="-122"/>
                <a:sym typeface="Wingdings" panose="05000000000000000000" pitchFamily="2" charset="2"/>
              </a:rPr>
              <a:t>: </a:t>
            </a:r>
            <a:r>
              <a:rPr lang="zh-CN" altLang="en-US" sz="1800" dirty="0" smtClean="0">
                <a:solidFill>
                  <a:srgbClr val="0000FF"/>
                </a:solidFill>
                <a:ea typeface="楷体_GB2312" pitchFamily="49" charset="-122"/>
                <a:sym typeface="Wingdings" panose="05000000000000000000" pitchFamily="2" charset="2"/>
              </a:rPr>
              <a:t>有些输出函数在输出数据之后并且在函数调用结束之前，会调用“</a:t>
            </a:r>
            <a:r>
              <a:rPr lang="en-US" altLang="zh-CN" sz="1800" dirty="0" err="1" smtClean="0">
                <a:solidFill>
                  <a:srgbClr val="0000FF"/>
                </a:solidFill>
                <a:ea typeface="楷体_GB2312" pitchFamily="49" charset="-122"/>
                <a:sym typeface="Wingdings" panose="05000000000000000000" pitchFamily="2" charset="2"/>
              </a:rPr>
              <a:t>cout.width</a:t>
            </a:r>
            <a:r>
              <a:rPr lang="en-US" altLang="zh-CN" sz="1800" dirty="0" smtClean="0">
                <a:solidFill>
                  <a:srgbClr val="0000FF"/>
                </a:solidFill>
                <a:ea typeface="楷体_GB2312" pitchFamily="49" charset="-122"/>
                <a:sym typeface="Wingdings" panose="05000000000000000000" pitchFamily="2" charset="2"/>
              </a:rPr>
              <a:t>(0);</a:t>
            </a:r>
            <a:r>
              <a:rPr lang="zh-CN" altLang="en-US" sz="1800" dirty="0" smtClean="0">
                <a:solidFill>
                  <a:srgbClr val="0000FF"/>
                </a:solidFill>
                <a:ea typeface="楷体_GB2312" pitchFamily="49" charset="-122"/>
                <a:sym typeface="Wingdings" panose="05000000000000000000" pitchFamily="2" charset="2"/>
              </a:rPr>
              <a:t>”，造成最小宽度又变为</a:t>
            </a:r>
            <a:r>
              <a:rPr lang="en-US" altLang="zh-CN" sz="1800" dirty="0" smtClean="0">
                <a:solidFill>
                  <a:srgbClr val="0000FF"/>
                </a:solidFill>
                <a:ea typeface="楷体_GB2312" pitchFamily="49" charset="-122"/>
                <a:sym typeface="Wingdings" panose="05000000000000000000" pitchFamily="2" charset="2"/>
              </a:rPr>
              <a:t>0</a:t>
            </a:r>
            <a:r>
              <a:rPr lang="zh-CN" altLang="en-US" sz="1800" dirty="0" smtClean="0">
                <a:solidFill>
                  <a:srgbClr val="0000FF"/>
                </a:solidFill>
                <a:ea typeface="楷体_GB2312" pitchFamily="49" charset="-122"/>
                <a:sym typeface="Wingdings" panose="05000000000000000000" pitchFamily="2" charset="2"/>
              </a:rPr>
              <a:t>。</a:t>
            </a:r>
            <a:endParaRPr lang="en-US" altLang="zh-CN" sz="18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5621408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设置填充字符</a:t>
            </a:r>
            <a:r>
              <a:rPr lang="en-US" altLang="zh-CN" dirty="0" smtClean="0"/>
              <a:t>: fill</a:t>
            </a:r>
            <a:endParaRPr lang="zh-CN" altLang="en-US" dirty="0"/>
          </a:p>
        </p:txBody>
      </p:sp>
      <p:sp>
        <p:nvSpPr>
          <p:cNvPr id="3" name="内容占位符 2"/>
          <p:cNvSpPr>
            <a:spLocks noGrp="1"/>
          </p:cNvSpPr>
          <p:nvPr>
            <p:ph idx="1"/>
          </p:nvPr>
        </p:nvSpPr>
        <p:spPr/>
        <p:txBody>
          <a:bodyPr>
            <a:noAutofit/>
          </a:bodyPr>
          <a:lstStyle/>
          <a:p>
            <a:r>
              <a:rPr lang="zh-CN" altLang="en-US" sz="1800" dirty="0" smtClean="0"/>
              <a:t>函数</a:t>
            </a:r>
            <a:r>
              <a:rPr lang="zh-CN" altLang="en-US" sz="1800" dirty="0"/>
              <a:t>声明</a:t>
            </a:r>
            <a:r>
              <a:rPr lang="en-US" altLang="zh-CN" sz="1800" dirty="0"/>
              <a:t>: </a:t>
            </a:r>
          </a:p>
          <a:p>
            <a:pPr marL="54000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Elem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Tr</a:t>
            </a:r>
            <a:r>
              <a:rPr lang="en-US" altLang="zh-CN" sz="1800" dirty="0">
                <a:solidFill>
                  <a:srgbClr val="000000"/>
                </a:solidFill>
                <a:latin typeface="新宋体" panose="02010609030101010101" pitchFamily="49" charset="-122"/>
                <a:ea typeface="新宋体" panose="02010609030101010101" pitchFamily="49" charset="-122"/>
              </a:rPr>
              <a:t>&gt;</a:t>
            </a:r>
          </a:p>
          <a:p>
            <a:pPr marL="540000" indent="0">
              <a:lnSpc>
                <a:spcPts val="1800"/>
              </a:lnSpc>
              <a:spcBef>
                <a:spcPts val="0"/>
              </a:spcBef>
              <a:buNone/>
            </a:pPr>
            <a:r>
              <a:rPr lang="en-US" altLang="zh-CN" sz="1800" dirty="0">
                <a:solidFill>
                  <a:srgbClr val="2B91AF"/>
                </a:solidFill>
                <a:latin typeface="新宋体" panose="02010609030101010101" pitchFamily="49" charset="-122"/>
                <a:ea typeface="新宋体" panose="02010609030101010101" pitchFamily="49" charset="-122"/>
              </a:rPr>
              <a:t>Elem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basic_ios</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Elem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Tr</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a:solidFill>
                  <a:srgbClr val="FF0000"/>
                </a:solidFill>
                <a:latin typeface="新宋体" panose="02010609030101010101" pitchFamily="49" charset="-122"/>
                <a:ea typeface="新宋体" panose="02010609030101010101" pitchFamily="49" charset="-122"/>
              </a:rPr>
              <a:t>fill</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smtClean="0"/>
          </a:p>
          <a:p>
            <a:pPr lvl="1"/>
            <a:r>
              <a:rPr lang="zh-CN" altLang="en-US" sz="1800" dirty="0" smtClean="0"/>
              <a:t>返回</a:t>
            </a:r>
            <a:r>
              <a:rPr lang="en-US" altLang="zh-CN" sz="1800" dirty="0"/>
              <a:t>: </a:t>
            </a:r>
            <a:r>
              <a:rPr lang="zh-CN" altLang="en-US" sz="1800" dirty="0" smtClean="0"/>
              <a:t>在输出格式设置</a:t>
            </a:r>
            <a:r>
              <a:rPr lang="zh-CN" altLang="en-US" sz="1800" dirty="0"/>
              <a:t>中的当前填充字符。</a:t>
            </a:r>
          </a:p>
          <a:p>
            <a:r>
              <a:rPr lang="zh-CN" altLang="en-US" sz="1800" dirty="0" smtClean="0"/>
              <a:t>函数声明</a:t>
            </a:r>
            <a:r>
              <a:rPr lang="en-US" altLang="zh-CN" sz="1800" dirty="0" smtClean="0"/>
              <a:t>: </a:t>
            </a:r>
          </a:p>
          <a:p>
            <a:pPr marL="54000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Elem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Tr</a:t>
            </a:r>
            <a:r>
              <a:rPr lang="en-US" altLang="zh-CN" sz="1800" dirty="0">
                <a:solidFill>
                  <a:srgbClr val="000000"/>
                </a:solidFill>
                <a:latin typeface="新宋体" panose="02010609030101010101" pitchFamily="49" charset="-122"/>
                <a:ea typeface="新宋体" panose="02010609030101010101" pitchFamily="49" charset="-122"/>
              </a:rPr>
              <a:t>&gt;</a:t>
            </a:r>
          </a:p>
          <a:p>
            <a:pPr marL="540000" indent="0">
              <a:lnSpc>
                <a:spcPts val="1800"/>
              </a:lnSpc>
              <a:spcBef>
                <a:spcPts val="0"/>
              </a:spcBef>
              <a:buNone/>
            </a:pPr>
            <a:r>
              <a:rPr lang="en-US" altLang="zh-CN" sz="1800" dirty="0">
                <a:solidFill>
                  <a:srgbClr val="2B91AF"/>
                </a:solidFill>
                <a:latin typeface="新宋体" panose="02010609030101010101" pitchFamily="49" charset="-122"/>
                <a:ea typeface="新宋体" panose="02010609030101010101" pitchFamily="49" charset="-122"/>
              </a:rPr>
              <a:t>Elem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basic_ios</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Elem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Tr</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a:solidFill>
                  <a:srgbClr val="FF0000"/>
                </a:solidFill>
                <a:latin typeface="新宋体" panose="02010609030101010101" pitchFamily="49" charset="-122"/>
                <a:ea typeface="新宋体" panose="02010609030101010101" pitchFamily="49" charset="-122"/>
              </a:rPr>
              <a:t>fill</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Elem</a:t>
            </a:r>
            <a:r>
              <a:rPr lang="en-US" altLang="zh-CN" sz="1800" dirty="0">
                <a:solidFill>
                  <a:srgbClr val="000000"/>
                </a:solidFill>
                <a:latin typeface="新宋体" panose="02010609030101010101" pitchFamily="49" charset="-122"/>
                <a:ea typeface="新宋体" panose="02010609030101010101" pitchFamily="49" charset="-122"/>
              </a:rPr>
              <a:t> c</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smtClean="0"/>
          </a:p>
          <a:p>
            <a:pPr lvl="1"/>
            <a:r>
              <a:rPr lang="zh-CN" altLang="en-US" sz="1800" dirty="0" smtClean="0"/>
              <a:t>将填充字符设置为字符</a:t>
            </a:r>
            <a:r>
              <a:rPr lang="en-US" altLang="zh-CN" sz="1800" dirty="0" smtClean="0"/>
              <a:t>c</a:t>
            </a:r>
            <a:r>
              <a:rPr lang="zh-CN" altLang="en-US" sz="1800" dirty="0" smtClean="0"/>
              <a:t>。</a:t>
            </a:r>
            <a:endParaRPr lang="en-US" altLang="zh-CN" sz="1800" dirty="0" smtClean="0"/>
          </a:p>
          <a:p>
            <a:pPr lvl="1"/>
            <a:r>
              <a:rPr lang="zh-CN" altLang="en-US" sz="1800" dirty="0" smtClean="0"/>
              <a:t>返回</a:t>
            </a:r>
            <a:r>
              <a:rPr lang="en-US" altLang="zh-CN" sz="1800" dirty="0"/>
              <a:t>: </a:t>
            </a:r>
            <a:r>
              <a:rPr lang="zh-CN" altLang="en-US" sz="1800" dirty="0" smtClean="0"/>
              <a:t>在调用本函数之前所设置的</a:t>
            </a:r>
            <a:r>
              <a:rPr lang="zh-CN" altLang="en-US" sz="1800" dirty="0"/>
              <a:t>填充字符</a:t>
            </a:r>
            <a:r>
              <a:rPr lang="zh-CN" altLang="en-US" sz="1800" dirty="0" smtClean="0"/>
              <a:t>。</a:t>
            </a:r>
            <a:endParaRPr lang="zh-CN" altLang="en-US" sz="1800" dirty="0"/>
          </a:p>
          <a:p>
            <a:r>
              <a:rPr lang="zh-CN" altLang="en-US" sz="1800" dirty="0"/>
              <a:t>示例</a:t>
            </a:r>
            <a:r>
              <a:rPr lang="en-US" altLang="zh-CN" sz="1800" dirty="0" smtClean="0"/>
              <a:t>:</a:t>
            </a:r>
          </a:p>
          <a:p>
            <a:pPr marL="54000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c = </a:t>
            </a:r>
            <a:r>
              <a:rPr lang="en-US" altLang="zh-CN" sz="1800" dirty="0" err="1">
                <a:solidFill>
                  <a:srgbClr val="000000"/>
                </a:solidFill>
                <a:latin typeface="新宋体" panose="02010609030101010101" pitchFamily="49" charset="-122"/>
                <a:ea typeface="新宋体" panose="02010609030101010101" pitchFamily="49" charset="-122"/>
              </a:rPr>
              <a:t>cout.fill</a:t>
            </a:r>
            <a:r>
              <a:rPr lang="en-US" altLang="zh-CN" sz="1800" dirty="0">
                <a:solidFill>
                  <a:srgbClr val="000000"/>
                </a:solidFill>
                <a:latin typeface="新宋体" panose="02010609030101010101" pitchFamily="49" charset="-122"/>
                <a:ea typeface="新宋体" panose="02010609030101010101" pitchFamily="49" charset="-122"/>
              </a:rPr>
              <a:t>( );</a:t>
            </a:r>
          </a:p>
          <a:p>
            <a:pPr marL="540000" indent="0">
              <a:lnSpc>
                <a:spcPts val="18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)c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 c=32↙</a:t>
            </a:r>
            <a:endParaRPr lang="en-US" altLang="zh-CN" sz="1800" dirty="0">
              <a:solidFill>
                <a:srgbClr val="000000"/>
              </a:solidFill>
              <a:latin typeface="新宋体" panose="02010609030101010101" pitchFamily="49" charset="-122"/>
              <a:ea typeface="新宋体" panose="02010609030101010101" pitchFamily="49" charset="-122"/>
            </a:endParaRPr>
          </a:p>
          <a:p>
            <a:pPr marL="54000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c = </a:t>
            </a:r>
            <a:r>
              <a:rPr lang="en-US" altLang="zh-CN" sz="1800" dirty="0" err="1">
                <a:solidFill>
                  <a:srgbClr val="000000"/>
                </a:solidFill>
                <a:latin typeface="新宋体" panose="02010609030101010101" pitchFamily="49" charset="-122"/>
                <a:ea typeface="新宋体" panose="02010609030101010101" pitchFamily="49" charset="-122"/>
              </a:rPr>
              <a:t>cout.fill</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'x'</a:t>
            </a:r>
            <a:r>
              <a:rPr lang="en-US" altLang="zh-CN" sz="1800" dirty="0">
                <a:solidFill>
                  <a:srgbClr val="000000"/>
                </a:solidFill>
                <a:latin typeface="新宋体" panose="02010609030101010101" pitchFamily="49" charset="-122"/>
                <a:ea typeface="新宋体" panose="02010609030101010101" pitchFamily="49" charset="-122"/>
              </a:rPr>
              <a:t>);</a:t>
            </a:r>
          </a:p>
          <a:p>
            <a:pPr marL="540000" indent="0">
              <a:lnSpc>
                <a:spcPts val="18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cout.width</a:t>
            </a:r>
            <a:r>
              <a:rPr lang="en-US" altLang="zh-CN" sz="1800" dirty="0">
                <a:solidFill>
                  <a:srgbClr val="000000"/>
                </a:solidFill>
                <a:latin typeface="新宋体" panose="02010609030101010101" pitchFamily="49" charset="-122"/>
                <a:ea typeface="新宋体" panose="02010609030101010101" pitchFamily="49" charset="-122"/>
              </a:rPr>
              <a:t>(6);</a:t>
            </a:r>
          </a:p>
          <a:p>
            <a:pPr marL="540000" indent="0">
              <a:lnSpc>
                <a:spcPts val="18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12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 xxxx12↙</a:t>
            </a:r>
            <a:endParaRPr lang="en-US" altLang="zh-CN" sz="1800" dirty="0">
              <a:solidFill>
                <a:srgbClr val="000000"/>
              </a:solidFill>
              <a:latin typeface="新宋体" panose="02010609030101010101" pitchFamily="49" charset="-122"/>
              <a:ea typeface="新宋体" panose="02010609030101010101" pitchFamily="49" charset="-122"/>
            </a:endParaRPr>
          </a:p>
          <a:p>
            <a:pPr marL="540000" indent="0">
              <a:lnSpc>
                <a:spcPts val="18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)c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 c=32↙</a:t>
            </a:r>
            <a:endParaRPr lang="en-US" altLang="zh-CN" sz="1800" dirty="0">
              <a:solidFill>
                <a:srgbClr val="000000"/>
              </a:solidFill>
              <a:latin typeface="新宋体" panose="02010609030101010101" pitchFamily="49" charset="-122"/>
              <a:ea typeface="新宋体" panose="02010609030101010101" pitchFamily="49" charset="-122"/>
            </a:endParaRPr>
          </a:p>
          <a:p>
            <a:pPr marL="540000" indent="0">
              <a:lnSpc>
                <a:spcPts val="18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c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 c=' '</a:t>
            </a:r>
            <a:r>
              <a:rPr lang="en-US" altLang="zh-CN" sz="1800" dirty="0" smtClean="0">
                <a:solidFill>
                  <a:srgbClr val="008000"/>
                </a:solidFill>
                <a:latin typeface="新宋体" panose="02010609030101010101" pitchFamily="49" charset="-122"/>
                <a:ea typeface="新宋体" panose="02010609030101010101" pitchFamily="49" charset="-122"/>
              </a:rPr>
              <a:t>↙</a:t>
            </a:r>
            <a:endParaRPr lang="en-US" altLang="zh-CN" sz="1800" dirty="0" smtClean="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9482197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对齐</a:t>
            </a:r>
            <a:r>
              <a:rPr lang="zh-CN" altLang="en-US" dirty="0"/>
              <a:t>操纵符</a:t>
            </a:r>
          </a:p>
        </p:txBody>
      </p:sp>
      <p:sp>
        <p:nvSpPr>
          <p:cNvPr id="3" name="内容占位符 2"/>
          <p:cNvSpPr>
            <a:spLocks noGrp="1"/>
          </p:cNvSpPr>
          <p:nvPr>
            <p:ph idx="1"/>
          </p:nvPr>
        </p:nvSpPr>
        <p:spPr/>
        <p:txBody>
          <a:bodyPr>
            <a:noAutofit/>
          </a:bodyPr>
          <a:lstStyle/>
          <a:p>
            <a:pPr>
              <a:lnSpc>
                <a:spcPts val="2000"/>
              </a:lnSpc>
              <a:spcBef>
                <a:spcPts val="0"/>
              </a:spcBef>
            </a:pPr>
            <a:r>
              <a:rPr lang="zh-CN" altLang="en-US" sz="1800" dirty="0"/>
              <a:t>操纵符</a:t>
            </a:r>
            <a:r>
              <a:rPr lang="en-US" altLang="zh-CN" sz="1800" dirty="0"/>
              <a:t>left: </a:t>
            </a:r>
            <a:r>
              <a:rPr lang="zh-CN" altLang="en-US" sz="1800" dirty="0"/>
              <a:t>左对齐，右侧填充字符</a:t>
            </a:r>
          </a:p>
          <a:p>
            <a:pPr marL="540000" indent="0">
              <a:lnSpc>
                <a:spcPts val="20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cout.width</a:t>
            </a:r>
            <a:r>
              <a:rPr lang="en-US" altLang="zh-CN" sz="1800" dirty="0">
                <a:solidFill>
                  <a:srgbClr val="000000"/>
                </a:solidFill>
                <a:latin typeface="新宋体" panose="02010609030101010101" pitchFamily="49" charset="-122"/>
                <a:ea typeface="新宋体" panose="02010609030101010101" pitchFamily="49" charset="-122"/>
              </a:rPr>
              <a:t>(5);</a:t>
            </a:r>
          </a:p>
          <a:p>
            <a:pPr marL="540000" indent="0">
              <a:lnSpc>
                <a:spcPts val="20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cout.fill</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'x'</a:t>
            </a:r>
            <a:r>
              <a:rPr lang="en-US" altLang="zh-CN" sz="1800" dirty="0">
                <a:solidFill>
                  <a:srgbClr val="000000"/>
                </a:solidFill>
                <a:latin typeface="新宋体" panose="02010609030101010101" pitchFamily="49" charset="-122"/>
                <a:ea typeface="新宋体" panose="02010609030101010101" pitchFamily="49" charset="-122"/>
              </a:rPr>
              <a:t>);</a:t>
            </a:r>
          </a:p>
          <a:p>
            <a:pPr marL="540000" indent="0">
              <a:lnSpc>
                <a:spcPts val="20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left;</a:t>
            </a:r>
          </a:p>
          <a:p>
            <a:pPr marL="540000" indent="0">
              <a:lnSpc>
                <a:spcPts val="20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"left"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err="1">
                <a:solidFill>
                  <a:srgbClr val="008000"/>
                </a:solidFill>
                <a:latin typeface="新宋体" panose="02010609030101010101" pitchFamily="49" charset="-122"/>
                <a:ea typeface="新宋体" panose="02010609030101010101" pitchFamily="49" charset="-122"/>
              </a:rPr>
              <a:t>leftx</a:t>
            </a:r>
            <a:r>
              <a:rPr lang="en-US" altLang="zh-CN" sz="1800" dirty="0">
                <a:solidFill>
                  <a:srgbClr val="008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a:lnSpc>
                <a:spcPts val="2000"/>
              </a:lnSpc>
              <a:spcBef>
                <a:spcPts val="0"/>
              </a:spcBef>
            </a:pPr>
            <a:r>
              <a:rPr lang="zh-CN" altLang="en-US" sz="1800" dirty="0" smtClean="0"/>
              <a:t>操纵</a:t>
            </a:r>
            <a:r>
              <a:rPr lang="zh-CN" altLang="en-US" sz="1800" dirty="0"/>
              <a:t>符</a:t>
            </a:r>
            <a:r>
              <a:rPr lang="en-US" altLang="zh-CN" sz="1800" dirty="0"/>
              <a:t>right:</a:t>
            </a:r>
            <a:r>
              <a:rPr lang="zh-CN" altLang="en-US" sz="1800" dirty="0"/>
              <a:t>右对齐，左侧填充字符，系统默认设置。</a:t>
            </a:r>
          </a:p>
          <a:p>
            <a:pPr marL="540000" indent="0">
              <a:lnSpc>
                <a:spcPts val="20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cout.width</a:t>
            </a:r>
            <a:r>
              <a:rPr lang="en-US" altLang="zh-CN" sz="1800" dirty="0">
                <a:solidFill>
                  <a:srgbClr val="000000"/>
                </a:solidFill>
                <a:latin typeface="新宋体" panose="02010609030101010101" pitchFamily="49" charset="-122"/>
                <a:ea typeface="新宋体" panose="02010609030101010101" pitchFamily="49" charset="-122"/>
              </a:rPr>
              <a:t>(5);</a:t>
            </a:r>
          </a:p>
          <a:p>
            <a:pPr marL="540000" indent="0">
              <a:lnSpc>
                <a:spcPts val="20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cout.fill</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'x'</a:t>
            </a:r>
            <a:r>
              <a:rPr lang="en-US" altLang="zh-CN" sz="1800" dirty="0">
                <a:solidFill>
                  <a:srgbClr val="000000"/>
                </a:solidFill>
                <a:latin typeface="新宋体" panose="02010609030101010101" pitchFamily="49" charset="-122"/>
                <a:ea typeface="新宋体" panose="02010609030101010101" pitchFamily="49" charset="-122"/>
              </a:rPr>
              <a:t>);</a:t>
            </a:r>
          </a:p>
          <a:p>
            <a:pPr marL="540000" indent="0">
              <a:lnSpc>
                <a:spcPts val="20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right;</a:t>
            </a:r>
          </a:p>
          <a:p>
            <a:pPr marL="540000" indent="0">
              <a:lnSpc>
                <a:spcPts val="20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"Rig"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err="1">
                <a:solidFill>
                  <a:srgbClr val="008000"/>
                </a:solidFill>
                <a:latin typeface="新宋体" panose="02010609030101010101" pitchFamily="49" charset="-122"/>
                <a:ea typeface="新宋体" panose="02010609030101010101" pitchFamily="49" charset="-122"/>
              </a:rPr>
              <a:t>xxRig</a:t>
            </a:r>
            <a:r>
              <a:rPr lang="en-US" altLang="zh-CN" sz="1800" dirty="0">
                <a:solidFill>
                  <a:srgbClr val="008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a:lnSpc>
                <a:spcPts val="2000"/>
              </a:lnSpc>
              <a:spcBef>
                <a:spcPts val="0"/>
              </a:spcBef>
            </a:pPr>
            <a:r>
              <a:rPr lang="zh-CN" altLang="en-US" sz="1800" dirty="0" smtClean="0"/>
              <a:t>操纵</a:t>
            </a:r>
            <a:r>
              <a:rPr lang="zh-CN" altLang="en-US" sz="1800" dirty="0"/>
              <a:t>符</a:t>
            </a:r>
            <a:r>
              <a:rPr lang="en-US" altLang="zh-CN" sz="1800" dirty="0"/>
              <a:t>internal</a:t>
            </a:r>
          </a:p>
          <a:p>
            <a:pPr lvl="1">
              <a:lnSpc>
                <a:spcPts val="2000"/>
              </a:lnSpc>
              <a:spcBef>
                <a:spcPts val="0"/>
              </a:spcBef>
            </a:pPr>
            <a:r>
              <a:rPr lang="zh-CN" altLang="en-US" sz="1800" dirty="0"/>
              <a:t>对于负数，则在负号与绝对值之间填充字符；</a:t>
            </a:r>
          </a:p>
          <a:p>
            <a:pPr lvl="1">
              <a:lnSpc>
                <a:spcPts val="2000"/>
              </a:lnSpc>
              <a:spcBef>
                <a:spcPts val="0"/>
              </a:spcBef>
            </a:pPr>
            <a:r>
              <a:rPr lang="zh-CN" altLang="en-US" sz="1800" dirty="0"/>
              <a:t>否则输出方式同</a:t>
            </a:r>
            <a:r>
              <a:rPr lang="en-US" altLang="zh-CN" sz="1800" dirty="0"/>
              <a:t>right</a:t>
            </a:r>
            <a:r>
              <a:rPr lang="zh-CN" altLang="en-US" sz="1800" dirty="0"/>
              <a:t>对应的设置。</a:t>
            </a:r>
          </a:p>
          <a:p>
            <a:pPr marL="540000" indent="0">
              <a:lnSpc>
                <a:spcPts val="20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cout.width</a:t>
            </a:r>
            <a:r>
              <a:rPr lang="en-US" altLang="zh-CN" sz="1800" dirty="0">
                <a:solidFill>
                  <a:srgbClr val="000000"/>
                </a:solidFill>
                <a:latin typeface="新宋体" panose="02010609030101010101" pitchFamily="49" charset="-122"/>
                <a:ea typeface="新宋体" panose="02010609030101010101" pitchFamily="49" charset="-122"/>
              </a:rPr>
              <a:t>(5);</a:t>
            </a:r>
          </a:p>
          <a:p>
            <a:pPr marL="540000" indent="0">
              <a:lnSpc>
                <a:spcPts val="20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cout.fill</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'x'</a:t>
            </a:r>
            <a:r>
              <a:rPr lang="en-US" altLang="zh-CN" sz="1800" dirty="0">
                <a:solidFill>
                  <a:srgbClr val="000000"/>
                </a:solidFill>
                <a:latin typeface="新宋体" panose="02010609030101010101" pitchFamily="49" charset="-122"/>
                <a:ea typeface="新宋体" panose="02010609030101010101" pitchFamily="49" charset="-122"/>
              </a:rPr>
              <a:t>);</a:t>
            </a:r>
          </a:p>
          <a:p>
            <a:pPr marL="540000" indent="0">
              <a:lnSpc>
                <a:spcPts val="20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internal;</a:t>
            </a:r>
          </a:p>
          <a:p>
            <a:pPr marL="540000" indent="0">
              <a:lnSpc>
                <a:spcPts val="20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err="1">
                <a:solidFill>
                  <a:srgbClr val="008000"/>
                </a:solidFill>
                <a:latin typeface="新宋体" panose="02010609030101010101" pitchFamily="49" charset="-122"/>
                <a:ea typeface="新宋体" panose="02010609030101010101" pitchFamily="49" charset="-122"/>
              </a:rPr>
              <a:t>xxxin</a:t>
            </a:r>
            <a:r>
              <a:rPr lang="en-US" altLang="zh-CN" sz="1800" dirty="0">
                <a:solidFill>
                  <a:srgbClr val="008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cout.width</a:t>
            </a:r>
            <a:r>
              <a:rPr lang="en-US" altLang="zh-CN" sz="1800" dirty="0">
                <a:solidFill>
                  <a:srgbClr val="000000"/>
                </a:solidFill>
                <a:latin typeface="新宋体" panose="02010609030101010101" pitchFamily="49" charset="-122"/>
                <a:ea typeface="新宋体" panose="02010609030101010101" pitchFamily="49" charset="-122"/>
              </a:rPr>
              <a:t>(5);</a:t>
            </a:r>
          </a:p>
          <a:p>
            <a:pPr marL="540000" indent="0">
              <a:lnSpc>
                <a:spcPts val="20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-10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-xx10↙</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649200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精度格式控制</a:t>
            </a:r>
            <a:r>
              <a:rPr lang="en-US" altLang="zh-CN" dirty="0"/>
              <a:t>: precision</a:t>
            </a:r>
            <a:endParaRPr lang="zh-CN" altLang="en-US" dirty="0"/>
          </a:p>
        </p:txBody>
      </p:sp>
      <p:sp>
        <p:nvSpPr>
          <p:cNvPr id="3" name="内容占位符 2"/>
          <p:cNvSpPr>
            <a:spLocks noGrp="1"/>
          </p:cNvSpPr>
          <p:nvPr>
            <p:ph idx="1"/>
          </p:nvPr>
        </p:nvSpPr>
        <p:spPr/>
        <p:txBody>
          <a:bodyPr>
            <a:normAutofit fontScale="92500"/>
          </a:bodyPr>
          <a:lstStyle/>
          <a:p>
            <a:r>
              <a:rPr lang="zh-CN" altLang="en-US" dirty="0"/>
              <a:t>精度</a:t>
            </a:r>
            <a:r>
              <a:rPr lang="en-US" altLang="zh-CN" dirty="0"/>
              <a:t>: </a:t>
            </a:r>
            <a:endParaRPr lang="en-US" altLang="zh-CN" dirty="0" smtClean="0"/>
          </a:p>
          <a:p>
            <a:pPr lvl="1"/>
            <a:r>
              <a:rPr lang="zh-CN" altLang="en-US" dirty="0" smtClean="0"/>
              <a:t>在默认的输出形式等格式中，</a:t>
            </a:r>
            <a:r>
              <a:rPr lang="zh-CN" altLang="en-US" dirty="0"/>
              <a:t>指的是有效数字的个数。</a:t>
            </a:r>
            <a:endParaRPr lang="en-US" altLang="zh-CN" dirty="0"/>
          </a:p>
          <a:p>
            <a:pPr lvl="1"/>
            <a:r>
              <a:rPr lang="zh-CN" altLang="en-US" dirty="0" smtClean="0"/>
              <a:t>在小数输出形式</a:t>
            </a:r>
            <a:r>
              <a:rPr lang="zh-CN" altLang="en-US" dirty="0"/>
              <a:t>等格式</a:t>
            </a:r>
            <a:r>
              <a:rPr lang="zh-CN" altLang="en-US" dirty="0" smtClean="0"/>
              <a:t>上，指</a:t>
            </a:r>
            <a:r>
              <a:rPr lang="zh-CN" altLang="en-US" dirty="0"/>
              <a:t>的是小数点后数字的个数</a:t>
            </a:r>
            <a:r>
              <a:rPr lang="zh-CN" altLang="en-US" dirty="0" smtClean="0"/>
              <a:t>。</a:t>
            </a:r>
            <a:endParaRPr lang="en-US" altLang="zh-CN" dirty="0" smtClean="0"/>
          </a:p>
          <a:p>
            <a:r>
              <a:rPr lang="zh-CN" altLang="en-US" dirty="0" smtClean="0"/>
              <a:t>函数</a:t>
            </a:r>
            <a:r>
              <a:rPr lang="en-US" altLang="zh-CN" dirty="0"/>
              <a:t>: </a:t>
            </a:r>
            <a:r>
              <a:rPr lang="en-US" altLang="zh-CN" dirty="0" err="1">
                <a:solidFill>
                  <a:srgbClr val="2B91AF"/>
                </a:solidFill>
                <a:latin typeface="新宋体" panose="02010609030101010101" pitchFamily="49" charset="-122"/>
                <a:ea typeface="新宋体" panose="02010609030101010101" pitchFamily="49" charset="-122"/>
              </a:rPr>
              <a:t>streamsize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::precision() </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p>
          <a:p>
            <a:pPr lvl="1"/>
            <a:r>
              <a:rPr lang="zh-CN" altLang="en-US" dirty="0" smtClean="0"/>
              <a:t>返回</a:t>
            </a:r>
            <a:r>
              <a:rPr lang="en-US" altLang="zh-CN" dirty="0" smtClean="0"/>
              <a:t>: </a:t>
            </a:r>
            <a:r>
              <a:rPr lang="zh-CN" altLang="en-US"/>
              <a:t>当前</a:t>
            </a:r>
            <a:r>
              <a:rPr lang="zh-CN" altLang="en-US" smtClean="0"/>
              <a:t>精度。</a:t>
            </a:r>
            <a:endParaRPr lang="zh-CN" altLang="en-US" dirty="0"/>
          </a:p>
          <a:p>
            <a:r>
              <a:rPr lang="zh-CN" altLang="en-US" dirty="0" smtClean="0"/>
              <a:t>函数</a:t>
            </a:r>
            <a:r>
              <a:rPr lang="en-US" altLang="zh-CN" dirty="0"/>
              <a:t>: </a:t>
            </a:r>
            <a:r>
              <a:rPr lang="en-US" altLang="zh-CN" dirty="0" err="1">
                <a:solidFill>
                  <a:srgbClr val="2B91AF"/>
                </a:solidFill>
                <a:latin typeface="新宋体" panose="02010609030101010101" pitchFamily="49" charset="-122"/>
                <a:ea typeface="新宋体" panose="02010609030101010101" pitchFamily="49" charset="-122"/>
              </a:rPr>
              <a:t>streamsize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::precision(</a:t>
            </a:r>
            <a:r>
              <a:rPr lang="en-US" altLang="zh-CN" dirty="0" err="1">
                <a:solidFill>
                  <a:srgbClr val="2B91AF"/>
                </a:solidFill>
                <a:latin typeface="新宋体" panose="02010609030101010101" pitchFamily="49" charset="-122"/>
                <a:ea typeface="新宋体" panose="02010609030101010101" pitchFamily="49" charset="-122"/>
              </a:rPr>
              <a:t>streamsize</a:t>
            </a:r>
            <a:r>
              <a:rPr lang="en-US" altLang="zh-CN" dirty="0">
                <a:solidFill>
                  <a:srgbClr val="000000"/>
                </a:solidFill>
                <a:latin typeface="新宋体" panose="02010609030101010101" pitchFamily="49" charset="-122"/>
                <a:ea typeface="新宋体" panose="02010609030101010101" pitchFamily="49" charset="-122"/>
              </a:rPr>
              <a:t> p);</a:t>
            </a:r>
            <a:endParaRPr lang="en-US" altLang="zh-CN" dirty="0"/>
          </a:p>
          <a:p>
            <a:pPr lvl="1"/>
            <a:r>
              <a:rPr lang="zh-CN" altLang="en-US" dirty="0" smtClean="0"/>
              <a:t>将输出精度设置为</a:t>
            </a:r>
            <a:r>
              <a:rPr lang="en-US" altLang="zh-CN" dirty="0" smtClean="0"/>
              <a:t>p</a:t>
            </a:r>
            <a:r>
              <a:rPr lang="zh-CN" altLang="en-US" dirty="0" smtClean="0"/>
              <a:t>。</a:t>
            </a:r>
            <a:endParaRPr lang="en-US" altLang="zh-CN" dirty="0" smtClean="0"/>
          </a:p>
          <a:p>
            <a:pPr lvl="1"/>
            <a:r>
              <a:rPr lang="zh-CN" altLang="en-US" dirty="0" smtClean="0"/>
              <a:t>返回</a:t>
            </a:r>
            <a:r>
              <a:rPr lang="en-US" altLang="zh-CN" dirty="0"/>
              <a:t>: </a:t>
            </a:r>
            <a:r>
              <a:rPr lang="zh-CN" altLang="en-US" dirty="0" smtClean="0"/>
              <a:t>在调用本函数之前的精度。</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6856158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精度格式控制</a:t>
            </a:r>
            <a:r>
              <a:rPr lang="en-US" altLang="zh-CN" dirty="0"/>
              <a:t>: </a:t>
            </a:r>
            <a:r>
              <a:rPr lang="zh-CN" altLang="en-US" dirty="0"/>
              <a:t>代码</a:t>
            </a:r>
            <a:r>
              <a:rPr lang="zh-CN" altLang="en-US" dirty="0" smtClean="0"/>
              <a:t>示例上半部</a:t>
            </a:r>
            <a:endParaRPr lang="zh-CN" altLang="en-US" dirty="0"/>
          </a:p>
        </p:txBody>
      </p:sp>
      <p:sp>
        <p:nvSpPr>
          <p:cNvPr id="3" name="内容占位符 2"/>
          <p:cNvSpPr>
            <a:spLocks noGrp="1"/>
          </p:cNvSpPr>
          <p:nvPr>
            <p:ph idx="1"/>
          </p:nvPr>
        </p:nvSpPr>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double</a:t>
            </a:r>
            <a:r>
              <a:rPr lang="en-US" altLang="zh-CN" sz="1800" dirty="0">
                <a:solidFill>
                  <a:srgbClr val="000000"/>
                </a:solidFill>
                <a:latin typeface="新宋体" panose="02010609030101010101" pitchFamily="49" charset="-122"/>
                <a:ea typeface="新宋体" panose="02010609030101010101" pitchFamily="49" charset="-122"/>
              </a:rPr>
              <a:t> d = 123.1415926;</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streamsize</a:t>
            </a: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cout.precision</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p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p=6↙</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FF0000"/>
                </a:solidFill>
                <a:latin typeface="新宋体" panose="02010609030101010101" pitchFamily="49" charset="-122"/>
                <a:ea typeface="新宋体" panose="02010609030101010101" pitchFamily="49" charset="-122"/>
              </a:rPr>
              <a:t>    </a:t>
            </a:r>
            <a:r>
              <a:rPr lang="en-US" altLang="zh-CN" sz="1800" dirty="0" err="1">
                <a:solidFill>
                  <a:srgbClr val="FF0000"/>
                </a:solidFill>
                <a:latin typeface="新宋体" panose="02010609030101010101" pitchFamily="49" charset="-122"/>
                <a:ea typeface="新宋体" panose="02010609030101010101" pitchFamily="49" charset="-122"/>
              </a:rPr>
              <a:t>cout</a:t>
            </a:r>
            <a:r>
              <a:rPr lang="en-US" altLang="zh-CN" sz="1800" dirty="0">
                <a:solidFill>
                  <a:srgbClr val="FF0000"/>
                </a:solidFill>
                <a:latin typeface="新宋体" panose="02010609030101010101" pitchFamily="49" charset="-122"/>
                <a:ea typeface="新宋体" panose="02010609030101010101" pitchFamily="49" charset="-122"/>
              </a:rPr>
              <a:t> &lt;&lt; fixed;</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cout.precision</a:t>
            </a:r>
            <a:r>
              <a:rPr lang="en-US" altLang="zh-CN" sz="1800" dirty="0">
                <a:solidFill>
                  <a:srgbClr val="000000"/>
                </a:solidFill>
                <a:latin typeface="新宋体" panose="02010609030101010101" pitchFamily="49" charset="-122"/>
                <a:ea typeface="新宋体" panose="02010609030101010101" pitchFamily="49" charset="-122"/>
              </a:rPr>
              <a:t>(1);</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d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d=123.1↙</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p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p=6↙</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cout.precision</a:t>
            </a:r>
            <a:r>
              <a:rPr lang="en-US" altLang="zh-CN" sz="1800" dirty="0">
                <a:solidFill>
                  <a:srgbClr val="000000"/>
                </a:solidFill>
                <a:latin typeface="新宋体" panose="02010609030101010101" pitchFamily="49" charset="-122"/>
                <a:ea typeface="新宋体" panose="02010609030101010101" pitchFamily="49" charset="-122"/>
              </a:rPr>
              <a:t>(4);</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d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d=123.1416↙</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p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p=1↙</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FF0000"/>
                </a:solidFill>
                <a:latin typeface="新宋体" panose="02010609030101010101" pitchFamily="49" charset="-122"/>
                <a:ea typeface="新宋体" panose="02010609030101010101" pitchFamily="49" charset="-122"/>
              </a:rPr>
              <a:t>    </a:t>
            </a:r>
            <a:r>
              <a:rPr lang="en-US" altLang="zh-CN" sz="1800" dirty="0" err="1">
                <a:solidFill>
                  <a:srgbClr val="FF0000"/>
                </a:solidFill>
                <a:latin typeface="新宋体" panose="02010609030101010101" pitchFamily="49" charset="-122"/>
                <a:ea typeface="新宋体" panose="02010609030101010101" pitchFamily="49" charset="-122"/>
              </a:rPr>
              <a:t>cout</a:t>
            </a:r>
            <a:r>
              <a:rPr lang="en-US" altLang="zh-CN" sz="1800" dirty="0">
                <a:solidFill>
                  <a:srgbClr val="FF0000"/>
                </a:solidFill>
                <a:latin typeface="新宋体" panose="02010609030101010101" pitchFamily="49" charset="-122"/>
                <a:ea typeface="新宋体" panose="02010609030101010101" pitchFamily="49" charset="-122"/>
              </a:rPr>
              <a:t> &lt;&lt; scientific;</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cout.precision</a:t>
            </a:r>
            <a:r>
              <a:rPr lang="en-US" altLang="zh-CN" sz="1800" dirty="0">
                <a:solidFill>
                  <a:srgbClr val="000000"/>
                </a:solidFill>
                <a:latin typeface="新宋体" panose="02010609030101010101" pitchFamily="49" charset="-122"/>
                <a:ea typeface="新宋体" panose="02010609030101010101" pitchFamily="49" charset="-122"/>
              </a:rPr>
              <a:t>(1);</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d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d=1.2e+02↙</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p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p=4↙</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cout.precision</a:t>
            </a:r>
            <a:r>
              <a:rPr lang="en-US" altLang="zh-CN" sz="1800" dirty="0">
                <a:solidFill>
                  <a:srgbClr val="000000"/>
                </a:solidFill>
                <a:latin typeface="新宋体" panose="02010609030101010101" pitchFamily="49" charset="-122"/>
                <a:ea typeface="新宋体" panose="02010609030101010101" pitchFamily="49" charset="-122"/>
              </a:rPr>
              <a:t>(4);</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d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d=1.2314e+02↙</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p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p=1↙</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068152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精度格式控制</a:t>
            </a:r>
            <a:r>
              <a:rPr lang="en-US" altLang="zh-CN" dirty="0"/>
              <a:t>: </a:t>
            </a:r>
            <a:r>
              <a:rPr lang="zh-CN" altLang="en-US" dirty="0"/>
              <a:t>代码</a:t>
            </a:r>
            <a:r>
              <a:rPr lang="zh-CN" altLang="en-US" dirty="0" smtClean="0"/>
              <a:t>示例下半</a:t>
            </a:r>
            <a:r>
              <a:rPr lang="zh-CN" altLang="en-US" dirty="0"/>
              <a:t>部</a:t>
            </a:r>
          </a:p>
        </p:txBody>
      </p:sp>
      <p:sp>
        <p:nvSpPr>
          <p:cNvPr id="3" name="内容占位符 2"/>
          <p:cNvSpPr>
            <a:spLocks noGrp="1"/>
          </p:cNvSpPr>
          <p:nvPr>
            <p:ph idx="1"/>
          </p:nvPr>
        </p:nvSpPr>
        <p:spPr/>
        <p:txBody>
          <a:bodyPr>
            <a:noAutofit/>
          </a:bodyPr>
          <a:lstStyle/>
          <a:p>
            <a:pPr marL="0" indent="0">
              <a:lnSpc>
                <a:spcPts val="21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hexfloat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cout.precision</a:t>
            </a:r>
            <a:r>
              <a:rPr lang="en-US" altLang="zh-CN" sz="1800" dirty="0">
                <a:solidFill>
                  <a:srgbClr val="000000"/>
                </a:solidFill>
                <a:latin typeface="新宋体" panose="02010609030101010101" pitchFamily="49" charset="-122"/>
                <a:ea typeface="新宋体" panose="02010609030101010101" pitchFamily="49" charset="-122"/>
              </a:rPr>
              <a:t>(1);</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d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d=0x1.fp+6↙</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p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p=4↙</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cout.precision</a:t>
            </a:r>
            <a:r>
              <a:rPr lang="en-US" altLang="zh-CN" sz="1800" dirty="0">
                <a:solidFill>
                  <a:srgbClr val="000000"/>
                </a:solidFill>
                <a:latin typeface="新宋体" panose="02010609030101010101" pitchFamily="49" charset="-122"/>
                <a:ea typeface="新宋体" panose="02010609030101010101" pitchFamily="49" charset="-122"/>
              </a:rPr>
              <a:t>(4);</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d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d=0x1.ec91p+6↙</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p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p=1↙</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defaultfloat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cout.precision</a:t>
            </a:r>
            <a:r>
              <a:rPr lang="en-US" altLang="zh-CN" sz="1800" dirty="0">
                <a:solidFill>
                  <a:srgbClr val="000000"/>
                </a:solidFill>
                <a:latin typeface="新宋体" panose="02010609030101010101" pitchFamily="49" charset="-122"/>
                <a:ea typeface="新宋体" panose="02010609030101010101" pitchFamily="49" charset="-122"/>
              </a:rPr>
              <a:t>(1);</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d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d=1e+02↙</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p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p=4↙</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cout.precision</a:t>
            </a:r>
            <a:r>
              <a:rPr lang="en-US" altLang="zh-CN" sz="1800" dirty="0">
                <a:solidFill>
                  <a:srgbClr val="000000"/>
                </a:solidFill>
                <a:latin typeface="新宋体" panose="02010609030101010101" pitchFamily="49" charset="-122"/>
                <a:ea typeface="新宋体" panose="02010609030101010101" pitchFamily="49" charset="-122"/>
              </a:rPr>
              <a:t>(4);</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d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d=123.1↙</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p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输出</a:t>
            </a:r>
            <a:r>
              <a:rPr lang="en-US" altLang="zh-CN" sz="1800" dirty="0">
                <a:solidFill>
                  <a:srgbClr val="008000"/>
                </a:solidFill>
                <a:latin typeface="新宋体" panose="02010609030101010101" pitchFamily="49" charset="-122"/>
                <a:ea typeface="新宋体" panose="02010609030101010101" pitchFamily="49" charset="-122"/>
              </a:rPr>
              <a:t>p=1↙</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993660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流的基本概念</a:t>
            </a:r>
          </a:p>
          <a:p>
            <a:r>
              <a:rPr lang="zh-CN" altLang="en-US" dirty="0"/>
              <a:t>流类和流对象</a:t>
            </a:r>
          </a:p>
          <a:p>
            <a:r>
              <a:rPr lang="zh-CN" altLang="en-US" dirty="0"/>
              <a:t>标准输入输出流</a:t>
            </a:r>
          </a:p>
          <a:p>
            <a:r>
              <a:rPr lang="zh-CN" altLang="en-US" dirty="0"/>
              <a:t>格式控制</a:t>
            </a:r>
          </a:p>
          <a:p>
            <a:r>
              <a:rPr lang="zh-CN" altLang="en-US" dirty="0"/>
              <a:t>文件输入输出流</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8590"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765269"/>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6630653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文件流</a:t>
            </a:r>
          </a:p>
        </p:txBody>
      </p:sp>
      <p:sp>
        <p:nvSpPr>
          <p:cNvPr id="3" name="内容占位符 2"/>
          <p:cNvSpPr>
            <a:spLocks noGrp="1"/>
          </p:cNvSpPr>
          <p:nvPr>
            <p:ph idx="1"/>
          </p:nvPr>
        </p:nvSpPr>
        <p:spPr/>
        <p:txBody>
          <a:bodyPr>
            <a:noAutofit/>
          </a:bodyPr>
          <a:lstStyle/>
          <a:p>
            <a:pPr>
              <a:spcBef>
                <a:spcPts val="0"/>
              </a:spcBef>
            </a:pPr>
            <a:r>
              <a:rPr lang="zh-CN" altLang="en-US" sz="2000" dirty="0"/>
              <a:t>存储在硬盘等媒介中的数据流被统称为文件流。</a:t>
            </a:r>
          </a:p>
          <a:p>
            <a:pPr>
              <a:spcBef>
                <a:spcPts val="0"/>
              </a:spcBef>
            </a:pPr>
            <a:r>
              <a:rPr lang="en-US" altLang="zh-CN" sz="2000" dirty="0"/>
              <a:t>C++</a:t>
            </a:r>
            <a:r>
              <a:rPr lang="zh-CN" altLang="en-US" sz="2000" dirty="0"/>
              <a:t>将文件看作是有序的字符流，并为其提供了统一的输入输出功能。</a:t>
            </a:r>
          </a:p>
          <a:p>
            <a:pPr lvl="1">
              <a:spcBef>
                <a:spcPts val="0"/>
              </a:spcBef>
            </a:pPr>
            <a:r>
              <a:rPr lang="zh-CN" altLang="en-US" sz="1800" dirty="0"/>
              <a:t>输入</a:t>
            </a:r>
            <a:r>
              <a:rPr lang="en-US" altLang="zh-CN" sz="1800" dirty="0"/>
              <a:t>: </a:t>
            </a:r>
            <a:r>
              <a:rPr lang="zh-CN" altLang="en-US" sz="1800" dirty="0"/>
              <a:t>也称为读取或读操作；</a:t>
            </a:r>
          </a:p>
          <a:p>
            <a:pPr lvl="1">
              <a:spcBef>
                <a:spcPts val="0"/>
              </a:spcBef>
            </a:pPr>
            <a:r>
              <a:rPr lang="zh-CN" altLang="en-US" sz="1800" dirty="0"/>
              <a:t>输出</a:t>
            </a:r>
            <a:r>
              <a:rPr lang="en-US" altLang="zh-CN" sz="1800" dirty="0"/>
              <a:t>: </a:t>
            </a:r>
            <a:r>
              <a:rPr lang="zh-CN" altLang="en-US" sz="1800" dirty="0"/>
              <a:t>也称为写操作。</a:t>
            </a:r>
          </a:p>
          <a:p>
            <a:pPr>
              <a:spcBef>
                <a:spcPts val="0"/>
              </a:spcBef>
            </a:pPr>
            <a:r>
              <a:rPr lang="en-US" altLang="zh-CN" sz="2000" dirty="0"/>
              <a:t>C++</a:t>
            </a:r>
            <a:r>
              <a:rPr lang="zh-CN" altLang="en-US" sz="2000" dirty="0"/>
              <a:t>通过</a:t>
            </a:r>
            <a:r>
              <a:rPr lang="en-US" altLang="zh-CN" sz="2000" dirty="0" err="1"/>
              <a:t>fstream</a:t>
            </a:r>
            <a:r>
              <a:rPr lang="en-US" altLang="zh-CN" sz="2000" dirty="0"/>
              <a:t>, </a:t>
            </a:r>
            <a:r>
              <a:rPr lang="en-US" altLang="zh-CN" sz="2000" dirty="0" err="1"/>
              <a:t>ifstream</a:t>
            </a:r>
            <a:r>
              <a:rPr lang="en-US" altLang="zh-CN" sz="2000" dirty="0"/>
              <a:t>, </a:t>
            </a:r>
            <a:r>
              <a:rPr lang="en-US" altLang="zh-CN" sz="2000" dirty="0" err="1"/>
              <a:t>ofstream</a:t>
            </a:r>
            <a:r>
              <a:rPr lang="zh-CN" altLang="en-US" sz="2000" dirty="0"/>
              <a:t>类的实例对象分别实现了对数据流的读写操作。</a:t>
            </a:r>
          </a:p>
          <a:p>
            <a:pPr lvl="1">
              <a:spcBef>
                <a:spcPts val="0"/>
              </a:spcBef>
            </a:pPr>
            <a:r>
              <a:rPr lang="zh-CN" altLang="en-US" sz="1800" dirty="0"/>
              <a:t>类</a:t>
            </a:r>
            <a:r>
              <a:rPr lang="en-US" altLang="zh-CN" sz="1800" dirty="0" err="1"/>
              <a:t>ifstream</a:t>
            </a:r>
            <a:r>
              <a:rPr lang="en-US" altLang="zh-CN" sz="1800" dirty="0"/>
              <a:t>: </a:t>
            </a:r>
            <a:r>
              <a:rPr lang="zh-CN" altLang="en-US" sz="1800" dirty="0"/>
              <a:t>读操作</a:t>
            </a:r>
            <a:r>
              <a:rPr lang="zh-CN" altLang="en-US" sz="1800" dirty="0" smtClean="0"/>
              <a:t>；</a:t>
            </a:r>
            <a:endParaRPr lang="en-US" altLang="zh-CN" sz="1800" dirty="0" smtClean="0"/>
          </a:p>
          <a:p>
            <a:pPr lvl="1" indent="0">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typedef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basic_ifstream</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char_traits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&gt; &gt; </a:t>
            </a:r>
            <a:r>
              <a:rPr lang="en-US" altLang="zh-CN" sz="2000" dirty="0" err="1">
                <a:solidFill>
                  <a:srgbClr val="2B91AF"/>
                </a:solidFill>
                <a:latin typeface="新宋体" panose="02010609030101010101" pitchFamily="49" charset="-122"/>
                <a:ea typeface="新宋体" panose="02010609030101010101" pitchFamily="49" charset="-122"/>
              </a:rPr>
              <a:t>ifstream</a:t>
            </a:r>
            <a:r>
              <a:rPr lang="en-US" altLang="zh-CN" sz="2000" dirty="0">
                <a:solidFill>
                  <a:srgbClr val="000000"/>
                </a:solidFill>
                <a:latin typeface="新宋体" panose="02010609030101010101" pitchFamily="49" charset="-122"/>
                <a:ea typeface="新宋体" panose="02010609030101010101" pitchFamily="49" charset="-122"/>
              </a:rPr>
              <a:t>;</a:t>
            </a:r>
            <a:endParaRPr lang="zh-CN" altLang="en-US" sz="1800" dirty="0"/>
          </a:p>
          <a:p>
            <a:pPr lvl="1">
              <a:spcBef>
                <a:spcPts val="0"/>
              </a:spcBef>
            </a:pPr>
            <a:r>
              <a:rPr lang="zh-CN" altLang="en-US" sz="1800" dirty="0"/>
              <a:t>类</a:t>
            </a:r>
            <a:r>
              <a:rPr lang="en-US" altLang="zh-CN" sz="1800" dirty="0" err="1"/>
              <a:t>ofstream</a:t>
            </a:r>
            <a:r>
              <a:rPr lang="en-US" altLang="zh-CN" sz="1800" dirty="0"/>
              <a:t>: </a:t>
            </a:r>
            <a:r>
              <a:rPr lang="zh-CN" altLang="en-US" sz="1800" dirty="0"/>
              <a:t>写操作</a:t>
            </a:r>
            <a:r>
              <a:rPr lang="zh-CN" altLang="en-US" sz="1800" dirty="0" smtClean="0"/>
              <a:t>；</a:t>
            </a:r>
            <a:endParaRPr lang="en-US" altLang="zh-CN" sz="1800" dirty="0" smtClean="0"/>
          </a:p>
          <a:p>
            <a:pPr lvl="1" indent="0">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typedef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basic_ofstream</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char_traits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&gt; &gt; </a:t>
            </a:r>
            <a:r>
              <a:rPr lang="en-US" altLang="zh-CN" sz="2000" dirty="0" err="1">
                <a:solidFill>
                  <a:srgbClr val="2B91AF"/>
                </a:solidFill>
                <a:latin typeface="新宋体" panose="02010609030101010101" pitchFamily="49" charset="-122"/>
                <a:ea typeface="新宋体" panose="02010609030101010101" pitchFamily="49" charset="-122"/>
              </a:rPr>
              <a:t>ofstream</a:t>
            </a:r>
            <a:r>
              <a:rPr lang="en-US" altLang="zh-CN" sz="2000" dirty="0">
                <a:solidFill>
                  <a:srgbClr val="000000"/>
                </a:solidFill>
                <a:latin typeface="新宋体" panose="02010609030101010101" pitchFamily="49" charset="-122"/>
                <a:ea typeface="新宋体" panose="02010609030101010101" pitchFamily="49" charset="-122"/>
              </a:rPr>
              <a:t>;</a:t>
            </a:r>
            <a:endParaRPr lang="zh-CN" altLang="en-US" sz="1800" dirty="0"/>
          </a:p>
          <a:p>
            <a:pPr lvl="1">
              <a:spcBef>
                <a:spcPts val="0"/>
              </a:spcBef>
            </a:pPr>
            <a:r>
              <a:rPr lang="zh-CN" altLang="en-US" sz="1800" dirty="0"/>
              <a:t>类</a:t>
            </a:r>
            <a:r>
              <a:rPr lang="en-US" altLang="zh-CN" sz="1800" dirty="0" err="1"/>
              <a:t>fstream</a:t>
            </a:r>
            <a:r>
              <a:rPr lang="en-US" altLang="zh-CN" sz="1800" dirty="0"/>
              <a:t>: </a:t>
            </a:r>
            <a:r>
              <a:rPr lang="zh-CN" altLang="en-US" sz="1800" dirty="0"/>
              <a:t>读写操作</a:t>
            </a:r>
            <a:r>
              <a:rPr lang="zh-CN" altLang="en-US" sz="1800" dirty="0" smtClean="0"/>
              <a:t>；</a:t>
            </a:r>
            <a:endParaRPr lang="en-US" altLang="zh-CN" sz="1800" dirty="0" smtClean="0"/>
          </a:p>
          <a:p>
            <a:pPr lvl="1" indent="0">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typedef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basic_fstream</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char_traits</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&gt; &gt; </a:t>
            </a:r>
            <a:r>
              <a:rPr lang="en-US" altLang="zh-CN" sz="2000" dirty="0" err="1">
                <a:solidFill>
                  <a:srgbClr val="2B91AF"/>
                </a:solidFill>
                <a:latin typeface="新宋体" panose="02010609030101010101" pitchFamily="49" charset="-122"/>
                <a:ea typeface="新宋体" panose="02010609030101010101" pitchFamily="49" charset="-122"/>
              </a:rPr>
              <a:t>fstream</a:t>
            </a:r>
            <a:r>
              <a:rPr lang="en-US" altLang="zh-CN" sz="2000" dirty="0">
                <a:solidFill>
                  <a:srgbClr val="000000"/>
                </a:solidFill>
                <a:latin typeface="新宋体" panose="02010609030101010101" pitchFamily="49" charset="-122"/>
                <a:ea typeface="新宋体" panose="02010609030101010101" pitchFamily="49" charset="-122"/>
              </a:rPr>
              <a:t>;</a:t>
            </a:r>
            <a:endParaRPr lang="zh-CN" altLang="en-US" sz="1800" dirty="0"/>
          </a:p>
          <a:p>
            <a:pPr>
              <a:spcBef>
                <a:spcPts val="0"/>
              </a:spcBef>
            </a:pPr>
            <a:r>
              <a:rPr lang="zh-CN" altLang="en-US" sz="2000" dirty="0"/>
              <a:t>文件流类分别是标准输入输出流类的子类，继承了标准输入输出流类的各项功能和特点</a:t>
            </a:r>
            <a:r>
              <a:rPr lang="zh-CN" altLang="en-US" sz="2000" dirty="0" smtClean="0"/>
              <a:t>。</a:t>
            </a:r>
            <a:endParaRPr lang="en-US" altLang="zh-CN" sz="2000" dirty="0" smtClean="0"/>
          </a:p>
          <a:p>
            <a:pPr>
              <a:spcBef>
                <a:spcPts val="0"/>
              </a:spcBef>
            </a:pPr>
            <a:r>
              <a:rPr lang="zh-CN" altLang="en-US" sz="2000" dirty="0" smtClean="0"/>
              <a:t>头文件</a:t>
            </a:r>
            <a:endParaRPr lang="en-US" altLang="zh-CN" sz="2000" dirty="0"/>
          </a:p>
          <a:p>
            <a:pPr marL="540000" indent="0">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fstream</a:t>
            </a:r>
            <a:r>
              <a:rPr lang="en-US" altLang="zh-CN" sz="2000" dirty="0">
                <a:solidFill>
                  <a:srgbClr val="A31515"/>
                </a:solidFill>
                <a:latin typeface="新宋体" panose="02010609030101010101" pitchFamily="49" charset="-122"/>
                <a:ea typeface="新宋体" panose="02010609030101010101" pitchFamily="49" charset="-122"/>
              </a:rPr>
              <a:t>&gt;</a:t>
            </a:r>
            <a:endParaRPr lang="zh-CN" altLang="en-US" sz="20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410832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文件流操作的基本步骤</a:t>
            </a:r>
          </a:p>
        </p:txBody>
      </p:sp>
      <p:sp>
        <p:nvSpPr>
          <p:cNvPr id="3" name="内容占位符 2"/>
          <p:cNvSpPr>
            <a:spLocks noGrp="1"/>
          </p:cNvSpPr>
          <p:nvPr>
            <p:ph idx="1"/>
          </p:nvPr>
        </p:nvSpPr>
        <p:spPr/>
        <p:txBody>
          <a:bodyPr>
            <a:normAutofit fontScale="92500" lnSpcReduction="10000"/>
          </a:bodyPr>
          <a:lstStyle/>
          <a:p>
            <a:r>
              <a:rPr lang="zh-CN" altLang="en-US" dirty="0"/>
              <a:t>创建文件流的实例对象并打开文件</a:t>
            </a:r>
            <a:r>
              <a:rPr lang="en-US" altLang="zh-CN" dirty="0"/>
              <a:t>:</a:t>
            </a:r>
          </a:p>
          <a:p>
            <a:pPr lvl="1"/>
            <a:r>
              <a:rPr lang="zh-CN" altLang="en-US" dirty="0"/>
              <a:t>示例</a:t>
            </a:r>
            <a:r>
              <a:rPr lang="en-US" altLang="zh-CN" dirty="0"/>
              <a:t>: </a:t>
            </a:r>
            <a:r>
              <a:rPr lang="en-US" altLang="zh-CN" dirty="0" smtClean="0"/>
              <a:t> </a:t>
            </a:r>
            <a:r>
              <a:rPr lang="en-US" altLang="zh-CN" sz="2100" dirty="0" err="1" smtClean="0">
                <a:solidFill>
                  <a:srgbClr val="2B91AF"/>
                </a:solidFill>
                <a:latin typeface="新宋体" panose="02010609030101010101" pitchFamily="49" charset="-122"/>
                <a:ea typeface="新宋体" panose="02010609030101010101" pitchFamily="49" charset="-122"/>
              </a:rPr>
              <a:t>fstream</a:t>
            </a:r>
            <a:r>
              <a:rPr lang="en-US" altLang="zh-CN" sz="2100" dirty="0" smtClean="0">
                <a:solidFill>
                  <a:srgbClr val="000000"/>
                </a:solidFill>
                <a:latin typeface="新宋体" panose="02010609030101010101" pitchFamily="49" charset="-122"/>
                <a:ea typeface="新宋体" panose="02010609030101010101" pitchFamily="49" charset="-122"/>
              </a:rPr>
              <a:t> </a:t>
            </a:r>
            <a:r>
              <a:rPr lang="en-US" altLang="zh-CN" sz="2100" dirty="0" err="1">
                <a:solidFill>
                  <a:srgbClr val="000000"/>
                </a:solidFill>
                <a:latin typeface="新宋体" panose="02010609030101010101" pitchFamily="49" charset="-122"/>
                <a:ea typeface="新宋体" panose="02010609030101010101" pitchFamily="49" charset="-122"/>
              </a:rPr>
              <a:t>fileObject</a:t>
            </a:r>
            <a:r>
              <a:rPr lang="en-US" altLang="zh-CN" sz="2100" dirty="0">
                <a:solidFill>
                  <a:srgbClr val="000000"/>
                </a:solidFill>
                <a:latin typeface="新宋体" panose="02010609030101010101" pitchFamily="49" charset="-122"/>
                <a:ea typeface="新宋体" panose="02010609030101010101" pitchFamily="49" charset="-122"/>
              </a:rPr>
              <a:t>(filename, </a:t>
            </a:r>
            <a:r>
              <a:rPr lang="en-US" altLang="zh-CN" sz="2100" dirty="0" err="1">
                <a:solidFill>
                  <a:srgbClr val="000000"/>
                </a:solidFill>
                <a:latin typeface="新宋体" panose="02010609030101010101" pitchFamily="49" charset="-122"/>
                <a:ea typeface="新宋体" panose="02010609030101010101" pitchFamily="49" charset="-122"/>
              </a:rPr>
              <a:t>openmode</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00"/>
                </a:solidFill>
                <a:latin typeface="新宋体" panose="02010609030101010101" pitchFamily="49" charset="-122"/>
                <a:ea typeface="新宋体" panose="02010609030101010101" pitchFamily="49" charset="-122"/>
              </a:rPr>
              <a:t>// </a:t>
            </a:r>
            <a:r>
              <a:rPr lang="zh-CN" altLang="en-US" sz="2100" dirty="0">
                <a:solidFill>
                  <a:srgbClr val="008000"/>
                </a:solidFill>
                <a:latin typeface="新宋体" panose="02010609030101010101" pitchFamily="49" charset="-122"/>
                <a:ea typeface="新宋体" panose="02010609030101010101" pitchFamily="49" charset="-122"/>
              </a:rPr>
              <a:t>创建并打开</a:t>
            </a:r>
            <a:endParaRPr lang="zh-CN" altLang="en-US" dirty="0"/>
          </a:p>
          <a:p>
            <a:pPr lvl="1"/>
            <a:r>
              <a:rPr lang="zh-CN" altLang="en-US" dirty="0" smtClean="0"/>
              <a:t>或者先创建，再打开</a:t>
            </a:r>
            <a:endParaRPr lang="zh-CN" altLang="en-US" dirty="0"/>
          </a:p>
          <a:p>
            <a:pPr lvl="2"/>
            <a:r>
              <a:rPr lang="zh-CN" altLang="en-US" dirty="0"/>
              <a:t>示例</a:t>
            </a:r>
            <a:r>
              <a:rPr lang="en-US" altLang="zh-CN" dirty="0"/>
              <a:t>: </a:t>
            </a:r>
          </a:p>
          <a:p>
            <a:pPr marL="851400" lvl="1" indent="0">
              <a:buNone/>
            </a:pPr>
            <a:r>
              <a:rPr lang="en-US" altLang="zh-CN" sz="2200" dirty="0" err="1">
                <a:solidFill>
                  <a:srgbClr val="2B91AF"/>
                </a:solidFill>
                <a:latin typeface="新宋体" panose="02010609030101010101" pitchFamily="49" charset="-122"/>
                <a:ea typeface="新宋体" panose="02010609030101010101" pitchFamily="49" charset="-122"/>
              </a:rPr>
              <a:t>fstream</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err="1">
                <a:solidFill>
                  <a:srgbClr val="000000"/>
                </a:solidFill>
                <a:latin typeface="新宋体" panose="02010609030101010101" pitchFamily="49" charset="-122"/>
                <a:ea typeface="新宋体" panose="02010609030101010101" pitchFamily="49" charset="-122"/>
              </a:rPr>
              <a:t>fileObject</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8000"/>
                </a:solidFill>
                <a:latin typeface="新宋体" panose="02010609030101010101" pitchFamily="49" charset="-122"/>
                <a:ea typeface="新宋体" panose="02010609030101010101" pitchFamily="49" charset="-122"/>
              </a:rPr>
              <a:t>// </a:t>
            </a:r>
            <a:r>
              <a:rPr lang="zh-CN" altLang="en-US" sz="2200" dirty="0">
                <a:solidFill>
                  <a:srgbClr val="008000"/>
                </a:solidFill>
                <a:latin typeface="新宋体" panose="02010609030101010101" pitchFamily="49" charset="-122"/>
                <a:ea typeface="新宋体" panose="02010609030101010101" pitchFamily="49" charset="-122"/>
              </a:rPr>
              <a:t>创建文件流的实例对象</a:t>
            </a:r>
            <a:endParaRPr lang="zh-CN" altLang="en-US" sz="2200" dirty="0">
              <a:solidFill>
                <a:srgbClr val="000000"/>
              </a:solidFill>
              <a:latin typeface="新宋体" panose="02010609030101010101" pitchFamily="49" charset="-122"/>
              <a:ea typeface="新宋体" panose="02010609030101010101" pitchFamily="49" charset="-122"/>
            </a:endParaRPr>
          </a:p>
          <a:p>
            <a:pPr marL="851400" lvl="1" indent="0">
              <a:buNone/>
            </a:pPr>
            <a:r>
              <a:rPr lang="en-US" altLang="zh-CN" sz="2200" dirty="0" err="1">
                <a:solidFill>
                  <a:srgbClr val="000000"/>
                </a:solidFill>
                <a:latin typeface="新宋体" panose="02010609030101010101" pitchFamily="49" charset="-122"/>
                <a:ea typeface="新宋体" panose="02010609030101010101" pitchFamily="49" charset="-122"/>
              </a:rPr>
              <a:t>fileObject.open</a:t>
            </a:r>
            <a:r>
              <a:rPr lang="en-US" altLang="zh-CN" sz="2200" dirty="0">
                <a:solidFill>
                  <a:srgbClr val="000000"/>
                </a:solidFill>
                <a:latin typeface="新宋体" panose="02010609030101010101" pitchFamily="49" charset="-122"/>
                <a:ea typeface="新宋体" panose="02010609030101010101" pitchFamily="49" charset="-122"/>
              </a:rPr>
              <a:t>(filename, </a:t>
            </a:r>
            <a:r>
              <a:rPr lang="en-US" altLang="zh-CN" sz="2200" dirty="0" err="1">
                <a:solidFill>
                  <a:srgbClr val="000000"/>
                </a:solidFill>
                <a:latin typeface="新宋体" panose="02010609030101010101" pitchFamily="49" charset="-122"/>
                <a:ea typeface="新宋体" panose="02010609030101010101" pitchFamily="49" charset="-122"/>
              </a:rPr>
              <a:t>openmode</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8000"/>
                </a:solidFill>
                <a:latin typeface="新宋体" panose="02010609030101010101" pitchFamily="49" charset="-122"/>
                <a:ea typeface="新宋体" panose="02010609030101010101" pitchFamily="49" charset="-122"/>
              </a:rPr>
              <a:t>// </a:t>
            </a:r>
            <a:r>
              <a:rPr lang="zh-CN" altLang="en-US" sz="2200" dirty="0">
                <a:solidFill>
                  <a:srgbClr val="008000"/>
                </a:solidFill>
                <a:latin typeface="新宋体" panose="02010609030101010101" pitchFamily="49" charset="-122"/>
                <a:ea typeface="新宋体" panose="02010609030101010101" pitchFamily="49" charset="-122"/>
              </a:rPr>
              <a:t>打开文件</a:t>
            </a:r>
            <a:endParaRPr lang="zh-CN" altLang="en-US" dirty="0">
              <a:solidFill>
                <a:srgbClr val="000000"/>
              </a:solidFill>
              <a:latin typeface="新宋体" panose="02010609030101010101" pitchFamily="49" charset="-122"/>
              <a:ea typeface="新宋体" panose="02010609030101010101" pitchFamily="49" charset="-122"/>
            </a:endParaRPr>
          </a:p>
          <a:p>
            <a:r>
              <a:rPr lang="zh-CN" altLang="en-US" dirty="0" smtClean="0"/>
              <a:t>读写</a:t>
            </a:r>
            <a:r>
              <a:rPr lang="zh-CN" altLang="en-US" dirty="0"/>
              <a:t>文件</a:t>
            </a:r>
          </a:p>
          <a:p>
            <a:pPr lvl="1"/>
            <a:r>
              <a:rPr lang="zh-CN" altLang="en-US" dirty="0"/>
              <a:t>读操作</a:t>
            </a:r>
            <a:r>
              <a:rPr lang="en-US" altLang="zh-CN" dirty="0"/>
              <a:t>: &gt;&gt;, get(), </a:t>
            </a:r>
            <a:r>
              <a:rPr lang="en-US" altLang="zh-CN" dirty="0" err="1"/>
              <a:t>getline</a:t>
            </a:r>
            <a:r>
              <a:rPr lang="en-US" altLang="zh-CN" dirty="0"/>
              <a:t>(), read()</a:t>
            </a:r>
            <a:r>
              <a:rPr lang="zh-CN" altLang="en-US" dirty="0"/>
              <a:t>等。</a:t>
            </a:r>
          </a:p>
          <a:p>
            <a:pPr lvl="1"/>
            <a:r>
              <a:rPr lang="zh-CN" altLang="en-US" dirty="0"/>
              <a:t>写操作</a:t>
            </a:r>
            <a:r>
              <a:rPr lang="en-US" altLang="zh-CN" dirty="0"/>
              <a:t>: &lt;&lt;, put(), write()</a:t>
            </a:r>
            <a:r>
              <a:rPr lang="zh-CN" altLang="en-US" dirty="0"/>
              <a:t>等。</a:t>
            </a:r>
          </a:p>
          <a:p>
            <a:r>
              <a:rPr lang="zh-CN" altLang="en-US" dirty="0"/>
              <a:t>关闭文件</a:t>
            </a:r>
          </a:p>
          <a:p>
            <a:pPr lvl="1"/>
            <a:r>
              <a:rPr lang="en-US" altLang="zh-CN" dirty="0" err="1">
                <a:solidFill>
                  <a:srgbClr val="000000"/>
                </a:solidFill>
                <a:latin typeface="新宋体" panose="02010609030101010101" pitchFamily="49" charset="-122"/>
                <a:ea typeface="新宋体" panose="02010609030101010101" pitchFamily="49" charset="-122"/>
              </a:rPr>
              <a:t>fileObject.close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关闭文件</a:t>
            </a:r>
            <a:endParaRPr lang="zh-CN" altLang="en-US" dirty="0"/>
          </a:p>
          <a:p>
            <a:pPr lvl="1"/>
            <a:r>
              <a:rPr lang="zh-CN" altLang="en-US" dirty="0"/>
              <a:t>在</a:t>
            </a:r>
            <a:r>
              <a:rPr lang="en-US" altLang="zh-CN" dirty="0" err="1"/>
              <a:t>fileObject</a:t>
            </a:r>
            <a:r>
              <a:rPr lang="zh-CN" altLang="en-US" dirty="0"/>
              <a:t>的析构函数中也会调用</a:t>
            </a:r>
            <a:r>
              <a:rPr lang="en-US" altLang="zh-CN" dirty="0" err="1"/>
              <a:t>fileObject.close</a:t>
            </a:r>
            <a:r>
              <a:rPr lang="en-US" altLang="zh-CN" dirty="0"/>
              <a:t>()</a:t>
            </a:r>
            <a:r>
              <a:rPr lang="zh-CN" altLang="en-US" dirty="0"/>
              <a:t>。</a:t>
            </a: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657355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第</a:t>
            </a:r>
            <a:r>
              <a:rPr lang="en-US" altLang="zh-CN" dirty="0" smtClean="0"/>
              <a:t>11</a:t>
            </a:r>
            <a:r>
              <a:rPr lang="zh-CN" altLang="en-US" dirty="0"/>
              <a:t>讲   </a:t>
            </a:r>
            <a:r>
              <a:rPr lang="zh-CN" altLang="en-US" dirty="0" smtClean="0"/>
              <a:t>流</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a:t>
            </a:r>
            <a:r>
              <a:rPr lang="zh-CN" altLang="en-US" sz="5200" dirty="0" smtClean="0">
                <a:ea typeface="隶书" panose="02010509060101010101" pitchFamily="49" charset="-122"/>
              </a:rPr>
              <a:t>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a:t>
            </a:r>
            <a:r>
              <a:rPr lang="en-US" altLang="zh-CN" dirty="0" smtClean="0"/>
              <a:t>University</a:t>
            </a:r>
            <a:endParaRPr lang="en-US" altLang="zh-CN" dirty="0"/>
          </a:p>
        </p:txBody>
      </p:sp>
      <p:sp>
        <p:nvSpPr>
          <p:cNvPr id="5" name="日期占位符 4"/>
          <p:cNvSpPr>
            <a:spLocks noGrp="1"/>
          </p:cNvSpPr>
          <p:nvPr>
            <p:ph type="dt" sz="half" idx="10"/>
          </p:nvPr>
        </p:nvSpPr>
        <p:spPr/>
        <p:txBody>
          <a:bodyPr/>
          <a:lstStyle/>
          <a:p>
            <a:fld id="{70359388-81BB-4A74-B681-E7E20837CEC4}" type="datetime2">
              <a:rPr lang="zh-CN" altLang="en-US" smtClean="0"/>
              <a:t>2021年5月14日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灯片编号占位符 6"/>
          <p:cNvSpPr>
            <a:spLocks noGrp="1"/>
          </p:cNvSpPr>
          <p:nvPr>
            <p:ph type="sldNum" sz="quarter" idx="12"/>
          </p:nvPr>
        </p:nvSpPr>
        <p:spPr/>
        <p:txBody>
          <a:bodyPr/>
          <a:lstStyle/>
          <a:p>
            <a:fld id="{AB393D56-620A-4FA6-AFE0-8A286AD08B3F}" type="slidenum">
              <a:rPr lang="zh-CN" altLang="en-US" smtClean="0"/>
              <a:t>6</a:t>
            </a:fld>
            <a:endParaRPr lang="zh-CN" altLang="en-US"/>
          </a:p>
        </p:txBody>
      </p:sp>
    </p:spTree>
    <p:extLst>
      <p:ext uri="{BB962C8B-B14F-4D97-AF65-F5344CB8AC3E}">
        <p14:creationId xmlns:p14="http://schemas.microsoft.com/office/powerpoint/2010/main" val="18349639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创建只读文件流</a:t>
            </a:r>
            <a:r>
              <a:rPr lang="en-US" altLang="zh-CN" dirty="0" smtClean="0"/>
              <a:t>: </a:t>
            </a:r>
            <a:r>
              <a:rPr lang="en-US" altLang="zh-CN" dirty="0" err="1"/>
              <a:t>basic_ifstream</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构造函数</a:t>
            </a:r>
            <a:r>
              <a:rPr lang="en-US" altLang="zh-CN" dirty="0"/>
              <a:t>: </a:t>
            </a:r>
            <a:r>
              <a:rPr lang="en-US" altLang="zh-CN" dirty="0" err="1">
                <a:solidFill>
                  <a:srgbClr val="000000"/>
                </a:solidFill>
                <a:latin typeface="新宋体" panose="02010609030101010101" pitchFamily="49" charset="-122"/>
                <a:ea typeface="新宋体" panose="02010609030101010101" pitchFamily="49" charset="-122"/>
              </a:rPr>
              <a:t>basic_ifstream</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basic_ifstream</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p>
          <a:p>
            <a:pPr lvl="1"/>
            <a:r>
              <a:rPr lang="zh-CN" altLang="en-US" dirty="0" smtClean="0"/>
              <a:t>创建只读文件流实例对象。</a:t>
            </a:r>
            <a:endParaRPr lang="zh-CN" altLang="en-US" dirty="0"/>
          </a:p>
          <a:p>
            <a:pPr lvl="1"/>
            <a:r>
              <a:rPr lang="zh-CN" altLang="en-US" dirty="0"/>
              <a:t>示例</a:t>
            </a:r>
            <a:r>
              <a:rPr lang="en-US" altLang="zh-CN" dirty="0" smtClean="0"/>
              <a:t>:</a:t>
            </a:r>
          </a:p>
          <a:p>
            <a:pPr lvl="1" indent="0">
              <a:buNone/>
            </a:pPr>
            <a:r>
              <a:rPr lang="en-US" altLang="zh-CN" sz="2800" dirty="0" err="1">
                <a:solidFill>
                  <a:srgbClr val="2B91AF"/>
                </a:solidFill>
                <a:latin typeface="新宋体" panose="02010609030101010101" pitchFamily="49" charset="-122"/>
                <a:ea typeface="新宋体" panose="02010609030101010101" pitchFamily="49" charset="-122"/>
              </a:rPr>
              <a:t>ifstream</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err="1">
                <a:solidFill>
                  <a:srgbClr val="000000"/>
                </a:solidFill>
                <a:latin typeface="新宋体" panose="02010609030101010101" pitchFamily="49" charset="-122"/>
                <a:ea typeface="新宋体" panose="02010609030101010101" pitchFamily="49" charset="-122"/>
              </a:rPr>
              <a:t>fileObject</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008000"/>
                </a:solidFill>
                <a:latin typeface="新宋体" panose="02010609030101010101" pitchFamily="49" charset="-122"/>
                <a:ea typeface="新宋体" panose="02010609030101010101" pitchFamily="49" charset="-122"/>
              </a:rPr>
              <a:t>// </a:t>
            </a:r>
            <a:r>
              <a:rPr lang="zh-CN" altLang="en-US" sz="2800" dirty="0">
                <a:solidFill>
                  <a:srgbClr val="008000"/>
                </a:solidFill>
                <a:latin typeface="新宋体" panose="02010609030101010101" pitchFamily="49" charset="-122"/>
                <a:ea typeface="新宋体" panose="02010609030101010101" pitchFamily="49" charset="-122"/>
              </a:rPr>
              <a:t>创建文件</a:t>
            </a:r>
            <a:endParaRPr lang="en-US" altLang="zh-CN" dirty="0"/>
          </a:p>
          <a:p>
            <a:r>
              <a:rPr lang="zh-CN" altLang="en-US" dirty="0"/>
              <a:t>构造函数</a:t>
            </a:r>
            <a:r>
              <a:rPr lang="en-US" altLang="zh-CN" dirty="0" smtClean="0"/>
              <a:t>:</a:t>
            </a:r>
          </a:p>
          <a:p>
            <a:pPr marL="540000" indent="0">
              <a:buNone/>
            </a:pPr>
            <a:r>
              <a:rPr lang="en-US" altLang="zh-CN" sz="2900" dirty="0" err="1" smtClean="0">
                <a:solidFill>
                  <a:srgbClr val="000000"/>
                </a:solidFill>
                <a:latin typeface="新宋体" panose="02010609030101010101" pitchFamily="49" charset="-122"/>
                <a:ea typeface="新宋体" panose="02010609030101010101" pitchFamily="49" charset="-122"/>
              </a:rPr>
              <a:t>basic_ifstream</a:t>
            </a:r>
            <a:r>
              <a:rPr lang="en-US" altLang="zh-CN" sz="2900" dirty="0">
                <a:solidFill>
                  <a:srgbClr val="000000"/>
                </a:solidFill>
                <a:latin typeface="新宋体" panose="02010609030101010101" pitchFamily="49" charset="-122"/>
                <a:ea typeface="新宋体" panose="02010609030101010101" pitchFamily="49" charset="-122"/>
              </a:rPr>
              <a:t>::</a:t>
            </a:r>
            <a:r>
              <a:rPr lang="en-US" altLang="zh-CN" sz="2900" dirty="0" err="1">
                <a:solidFill>
                  <a:srgbClr val="000000"/>
                </a:solidFill>
                <a:latin typeface="新宋体" panose="02010609030101010101" pitchFamily="49" charset="-122"/>
                <a:ea typeface="新宋体" panose="02010609030101010101" pitchFamily="49" charset="-122"/>
              </a:rPr>
              <a:t>basic_ifstream</a:t>
            </a:r>
            <a:r>
              <a:rPr lang="en-US" altLang="zh-CN" sz="2900" dirty="0">
                <a:solidFill>
                  <a:srgbClr val="000000"/>
                </a:solidFill>
                <a:latin typeface="新宋体" panose="02010609030101010101" pitchFamily="49" charset="-122"/>
                <a:ea typeface="新宋体" panose="02010609030101010101" pitchFamily="49" charset="-122"/>
              </a:rPr>
              <a:t>(</a:t>
            </a:r>
            <a:r>
              <a:rPr lang="en-US" altLang="zh-CN" sz="2900" dirty="0" err="1">
                <a:solidFill>
                  <a:srgbClr val="0000FF"/>
                </a:solidFill>
                <a:latin typeface="新宋体" panose="02010609030101010101" pitchFamily="49" charset="-122"/>
                <a:ea typeface="新宋体" panose="02010609030101010101" pitchFamily="49" charset="-122"/>
              </a:rPr>
              <a:t>const</a:t>
            </a:r>
            <a:r>
              <a:rPr lang="en-US" altLang="zh-CN" sz="2900" dirty="0">
                <a:solidFill>
                  <a:srgbClr val="000000"/>
                </a:solidFill>
                <a:latin typeface="新宋体" panose="02010609030101010101" pitchFamily="49" charset="-122"/>
                <a:ea typeface="新宋体" panose="02010609030101010101" pitchFamily="49" charset="-122"/>
              </a:rPr>
              <a:t> </a:t>
            </a:r>
            <a:r>
              <a:rPr lang="en-US" altLang="zh-CN" sz="2900" dirty="0">
                <a:solidFill>
                  <a:srgbClr val="0000FF"/>
                </a:solidFill>
                <a:latin typeface="新宋体" panose="02010609030101010101" pitchFamily="49" charset="-122"/>
                <a:ea typeface="新宋体" panose="02010609030101010101" pitchFamily="49" charset="-122"/>
              </a:rPr>
              <a:t>char</a:t>
            </a:r>
            <a:r>
              <a:rPr lang="en-US" altLang="zh-CN" sz="2900" dirty="0">
                <a:solidFill>
                  <a:srgbClr val="000000"/>
                </a:solidFill>
                <a:latin typeface="新宋体" panose="02010609030101010101" pitchFamily="49" charset="-122"/>
                <a:ea typeface="新宋体" panose="02010609030101010101" pitchFamily="49" charset="-122"/>
              </a:rPr>
              <a:t>* filename, </a:t>
            </a:r>
            <a:r>
              <a:rPr lang="en-US" altLang="zh-CN" sz="2900" dirty="0" err="1">
                <a:solidFill>
                  <a:srgbClr val="2B91AF"/>
                </a:solidFill>
                <a:latin typeface="新宋体" panose="02010609030101010101" pitchFamily="49" charset="-122"/>
                <a:ea typeface="新宋体" panose="02010609030101010101" pitchFamily="49" charset="-122"/>
              </a:rPr>
              <a:t>ios_base</a:t>
            </a:r>
            <a:r>
              <a:rPr lang="en-US" altLang="zh-CN" sz="2900" dirty="0">
                <a:solidFill>
                  <a:srgbClr val="000000"/>
                </a:solidFill>
                <a:latin typeface="新宋体" panose="02010609030101010101" pitchFamily="49" charset="-122"/>
                <a:ea typeface="新宋体" panose="02010609030101010101" pitchFamily="49" charset="-122"/>
              </a:rPr>
              <a:t>::</a:t>
            </a:r>
            <a:r>
              <a:rPr lang="en-US" altLang="zh-CN" sz="2900" dirty="0" err="1">
                <a:solidFill>
                  <a:srgbClr val="2B91AF"/>
                </a:solidFill>
                <a:latin typeface="新宋体" panose="02010609030101010101" pitchFamily="49" charset="-122"/>
                <a:ea typeface="新宋体" panose="02010609030101010101" pitchFamily="49" charset="-122"/>
              </a:rPr>
              <a:t>openmode</a:t>
            </a:r>
            <a:r>
              <a:rPr lang="en-US" altLang="zh-CN" sz="2900" dirty="0">
                <a:solidFill>
                  <a:srgbClr val="000000"/>
                </a:solidFill>
                <a:latin typeface="新宋体" panose="02010609030101010101" pitchFamily="49" charset="-122"/>
                <a:ea typeface="新宋体" panose="02010609030101010101" pitchFamily="49" charset="-122"/>
              </a:rPr>
              <a:t> mode = </a:t>
            </a:r>
            <a:r>
              <a:rPr lang="en-US" altLang="zh-CN" sz="2900" dirty="0" err="1">
                <a:solidFill>
                  <a:srgbClr val="2B91AF"/>
                </a:solidFill>
                <a:latin typeface="新宋体" panose="02010609030101010101" pitchFamily="49" charset="-122"/>
                <a:ea typeface="新宋体" panose="02010609030101010101" pitchFamily="49" charset="-122"/>
              </a:rPr>
              <a:t>ios_base</a:t>
            </a:r>
            <a:r>
              <a:rPr lang="en-US" altLang="zh-CN" sz="2900" dirty="0">
                <a:solidFill>
                  <a:srgbClr val="000000"/>
                </a:solidFill>
                <a:latin typeface="新宋体" panose="02010609030101010101" pitchFamily="49" charset="-122"/>
                <a:ea typeface="新宋体" panose="02010609030101010101" pitchFamily="49" charset="-122"/>
              </a:rPr>
              <a:t>::in</a:t>
            </a:r>
            <a:r>
              <a:rPr lang="en-US" altLang="zh-CN" sz="2900" dirty="0" smtClean="0">
                <a:solidFill>
                  <a:srgbClr val="000000"/>
                </a:solidFill>
                <a:latin typeface="新宋体" panose="02010609030101010101" pitchFamily="49" charset="-122"/>
                <a:ea typeface="新宋体" panose="02010609030101010101" pitchFamily="49" charset="-122"/>
              </a:rPr>
              <a:t>);</a:t>
            </a:r>
          </a:p>
          <a:p>
            <a:pPr marL="540000" indent="0">
              <a:buNone/>
            </a:pPr>
            <a:r>
              <a:rPr lang="en-US" altLang="zh-CN" sz="2900" dirty="0" err="1">
                <a:solidFill>
                  <a:srgbClr val="000000"/>
                </a:solidFill>
                <a:latin typeface="新宋体" panose="02010609030101010101" pitchFamily="49" charset="-122"/>
                <a:ea typeface="新宋体" panose="02010609030101010101" pitchFamily="49" charset="-122"/>
              </a:rPr>
              <a:t>basic_ifstream</a:t>
            </a:r>
            <a:r>
              <a:rPr lang="en-US" altLang="zh-CN" sz="2900" dirty="0">
                <a:solidFill>
                  <a:srgbClr val="000000"/>
                </a:solidFill>
                <a:latin typeface="新宋体" panose="02010609030101010101" pitchFamily="49" charset="-122"/>
                <a:ea typeface="新宋体" panose="02010609030101010101" pitchFamily="49" charset="-122"/>
              </a:rPr>
              <a:t>::</a:t>
            </a:r>
            <a:r>
              <a:rPr lang="en-US" altLang="zh-CN" sz="2900" dirty="0" err="1">
                <a:solidFill>
                  <a:srgbClr val="000000"/>
                </a:solidFill>
                <a:latin typeface="新宋体" panose="02010609030101010101" pitchFamily="49" charset="-122"/>
                <a:ea typeface="新宋体" panose="02010609030101010101" pitchFamily="49" charset="-122"/>
              </a:rPr>
              <a:t>basic_ifstream</a:t>
            </a:r>
            <a:r>
              <a:rPr lang="en-US" altLang="zh-CN" sz="2900" dirty="0">
                <a:solidFill>
                  <a:srgbClr val="000000"/>
                </a:solidFill>
                <a:latin typeface="新宋体" panose="02010609030101010101" pitchFamily="49" charset="-122"/>
                <a:ea typeface="新宋体" panose="02010609030101010101" pitchFamily="49" charset="-122"/>
              </a:rPr>
              <a:t>(</a:t>
            </a:r>
            <a:r>
              <a:rPr lang="en-US" altLang="zh-CN" sz="2900" dirty="0" err="1">
                <a:solidFill>
                  <a:srgbClr val="0000FF"/>
                </a:solidFill>
                <a:latin typeface="新宋体" panose="02010609030101010101" pitchFamily="49" charset="-122"/>
                <a:ea typeface="新宋体" panose="02010609030101010101" pitchFamily="49" charset="-122"/>
              </a:rPr>
              <a:t>const</a:t>
            </a:r>
            <a:r>
              <a:rPr lang="en-US" altLang="zh-CN" sz="2900" dirty="0">
                <a:solidFill>
                  <a:srgbClr val="000000"/>
                </a:solidFill>
                <a:latin typeface="新宋体" panose="02010609030101010101" pitchFamily="49" charset="-122"/>
                <a:ea typeface="新宋体" panose="02010609030101010101" pitchFamily="49" charset="-122"/>
              </a:rPr>
              <a:t> </a:t>
            </a:r>
            <a:r>
              <a:rPr lang="en-US" altLang="zh-CN" sz="2900" dirty="0" smtClean="0">
                <a:solidFill>
                  <a:srgbClr val="0000FF"/>
                </a:solidFill>
                <a:latin typeface="新宋体" panose="02010609030101010101" pitchFamily="49" charset="-122"/>
                <a:ea typeface="新宋体" panose="02010609030101010101" pitchFamily="49" charset="-122"/>
              </a:rPr>
              <a:t>string</a:t>
            </a:r>
            <a:r>
              <a:rPr lang="en-US" altLang="zh-CN" sz="2900" dirty="0" smtClean="0">
                <a:solidFill>
                  <a:srgbClr val="000000"/>
                </a:solidFill>
                <a:latin typeface="新宋体" panose="02010609030101010101" pitchFamily="49" charset="-122"/>
                <a:ea typeface="新宋体" panose="02010609030101010101" pitchFamily="49" charset="-122"/>
              </a:rPr>
              <a:t>&amp; </a:t>
            </a:r>
            <a:r>
              <a:rPr lang="en-US" altLang="zh-CN" sz="2900" dirty="0">
                <a:solidFill>
                  <a:srgbClr val="000000"/>
                </a:solidFill>
                <a:latin typeface="新宋体" panose="02010609030101010101" pitchFamily="49" charset="-122"/>
                <a:ea typeface="新宋体" panose="02010609030101010101" pitchFamily="49" charset="-122"/>
              </a:rPr>
              <a:t>filename, </a:t>
            </a:r>
            <a:r>
              <a:rPr lang="en-US" altLang="zh-CN" sz="2900" dirty="0" err="1">
                <a:solidFill>
                  <a:srgbClr val="2B91AF"/>
                </a:solidFill>
                <a:latin typeface="新宋体" panose="02010609030101010101" pitchFamily="49" charset="-122"/>
                <a:ea typeface="新宋体" panose="02010609030101010101" pitchFamily="49" charset="-122"/>
              </a:rPr>
              <a:t>ios_base</a:t>
            </a:r>
            <a:r>
              <a:rPr lang="en-US" altLang="zh-CN" sz="2900" dirty="0">
                <a:solidFill>
                  <a:srgbClr val="000000"/>
                </a:solidFill>
                <a:latin typeface="新宋体" panose="02010609030101010101" pitchFamily="49" charset="-122"/>
                <a:ea typeface="新宋体" panose="02010609030101010101" pitchFamily="49" charset="-122"/>
              </a:rPr>
              <a:t>::</a:t>
            </a:r>
            <a:r>
              <a:rPr lang="en-US" altLang="zh-CN" sz="2900" dirty="0" err="1">
                <a:solidFill>
                  <a:srgbClr val="2B91AF"/>
                </a:solidFill>
                <a:latin typeface="新宋体" panose="02010609030101010101" pitchFamily="49" charset="-122"/>
                <a:ea typeface="新宋体" panose="02010609030101010101" pitchFamily="49" charset="-122"/>
              </a:rPr>
              <a:t>openmode</a:t>
            </a:r>
            <a:r>
              <a:rPr lang="en-US" altLang="zh-CN" sz="2900" dirty="0">
                <a:solidFill>
                  <a:srgbClr val="000000"/>
                </a:solidFill>
                <a:latin typeface="新宋体" panose="02010609030101010101" pitchFamily="49" charset="-122"/>
                <a:ea typeface="新宋体" panose="02010609030101010101" pitchFamily="49" charset="-122"/>
              </a:rPr>
              <a:t> mode = </a:t>
            </a:r>
            <a:r>
              <a:rPr lang="en-US" altLang="zh-CN" sz="2900" dirty="0" err="1">
                <a:solidFill>
                  <a:srgbClr val="2B91AF"/>
                </a:solidFill>
                <a:latin typeface="新宋体" panose="02010609030101010101" pitchFamily="49" charset="-122"/>
                <a:ea typeface="新宋体" panose="02010609030101010101" pitchFamily="49" charset="-122"/>
              </a:rPr>
              <a:t>ios_base</a:t>
            </a:r>
            <a:r>
              <a:rPr lang="en-US" altLang="zh-CN" sz="2900" dirty="0">
                <a:solidFill>
                  <a:srgbClr val="000000"/>
                </a:solidFill>
                <a:latin typeface="新宋体" panose="02010609030101010101" pitchFamily="49" charset="-122"/>
                <a:ea typeface="新宋体" panose="02010609030101010101" pitchFamily="49" charset="-122"/>
              </a:rPr>
              <a:t>::in);</a:t>
            </a:r>
            <a:endParaRPr lang="en-US" altLang="zh-CN" sz="2900" dirty="0"/>
          </a:p>
          <a:p>
            <a:pPr lvl="1"/>
            <a:r>
              <a:rPr lang="zh-CN" altLang="en-US" dirty="0"/>
              <a:t>创建只读文件流实例</a:t>
            </a:r>
            <a:r>
              <a:rPr lang="zh-CN" altLang="en-US" dirty="0" smtClean="0"/>
              <a:t>对象，并打开文件</a:t>
            </a:r>
            <a:r>
              <a:rPr lang="en-US" altLang="zh-CN" dirty="0"/>
              <a:t>filename</a:t>
            </a:r>
            <a:r>
              <a:rPr lang="zh-CN" altLang="en-US" dirty="0" smtClean="0"/>
              <a:t>。打开模式</a:t>
            </a:r>
            <a:r>
              <a:rPr lang="en-US" altLang="zh-CN" dirty="0" smtClean="0"/>
              <a:t>mode</a:t>
            </a:r>
            <a:r>
              <a:rPr lang="zh-CN" altLang="en-US" dirty="0" smtClean="0"/>
              <a:t>只能是下面两者之一</a:t>
            </a:r>
            <a:r>
              <a:rPr lang="en-US" altLang="zh-CN" dirty="0" smtClean="0"/>
              <a:t>:</a:t>
            </a:r>
          </a:p>
          <a:p>
            <a:pPr lvl="2"/>
            <a:r>
              <a:rPr lang="en-US" altLang="zh-CN" dirty="0" err="1"/>
              <a:t>ios_base</a:t>
            </a:r>
            <a:r>
              <a:rPr lang="en-US" altLang="zh-CN" dirty="0"/>
              <a:t>::in: </a:t>
            </a:r>
            <a:r>
              <a:rPr lang="zh-CN" altLang="en-US" dirty="0"/>
              <a:t>以</a:t>
            </a:r>
            <a:r>
              <a:rPr lang="zh-CN" altLang="en-US" dirty="0" smtClean="0"/>
              <a:t>文本方式打开文件，并允许</a:t>
            </a:r>
            <a:r>
              <a:rPr lang="zh-CN" altLang="en-US" dirty="0"/>
              <a:t>读取操作</a:t>
            </a:r>
            <a:r>
              <a:rPr lang="zh-CN" altLang="en-US" dirty="0" smtClean="0"/>
              <a:t>。</a:t>
            </a:r>
            <a:endParaRPr lang="en-US" altLang="zh-CN" dirty="0" smtClean="0"/>
          </a:p>
          <a:p>
            <a:pPr lvl="2"/>
            <a:r>
              <a:rPr lang="en-US" altLang="zh-CN" dirty="0" err="1"/>
              <a:t>ios_base</a:t>
            </a:r>
            <a:r>
              <a:rPr lang="en-US" altLang="zh-CN" dirty="0"/>
              <a:t>::in | </a:t>
            </a:r>
            <a:r>
              <a:rPr lang="en-US" altLang="zh-CN" dirty="0" err="1"/>
              <a:t>ios_base</a:t>
            </a:r>
            <a:r>
              <a:rPr lang="en-US" altLang="zh-CN" dirty="0"/>
              <a:t>::binary: </a:t>
            </a:r>
            <a:r>
              <a:rPr lang="zh-CN" altLang="en-US" dirty="0"/>
              <a:t>以二进制方式打开文件，并允许读取操作。</a:t>
            </a:r>
          </a:p>
          <a:p>
            <a:pPr lvl="1"/>
            <a:r>
              <a:rPr lang="zh-CN" altLang="en-US" dirty="0"/>
              <a:t>示例</a:t>
            </a:r>
            <a:r>
              <a:rPr lang="en-US" altLang="zh-CN" dirty="0" smtClean="0"/>
              <a:t>:</a:t>
            </a:r>
          </a:p>
          <a:p>
            <a:pPr lvl="1" indent="0">
              <a:buNone/>
            </a:pPr>
            <a:r>
              <a:rPr lang="en-US" altLang="zh-CN" sz="2800" dirty="0" err="1">
                <a:solidFill>
                  <a:srgbClr val="2B91AF"/>
                </a:solidFill>
                <a:latin typeface="新宋体" panose="02010609030101010101" pitchFamily="49" charset="-122"/>
                <a:ea typeface="新宋体" panose="02010609030101010101" pitchFamily="49" charset="-122"/>
              </a:rPr>
              <a:t>ifstream</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err="1">
                <a:solidFill>
                  <a:srgbClr val="000000"/>
                </a:solidFill>
                <a:latin typeface="新宋体" panose="02010609030101010101" pitchFamily="49" charset="-122"/>
                <a:ea typeface="新宋体" panose="02010609030101010101" pitchFamily="49" charset="-122"/>
              </a:rPr>
              <a:t>fileObject</a:t>
            </a:r>
            <a:r>
              <a:rPr lang="en-US" altLang="zh-CN"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A31515"/>
                </a:solidFill>
                <a:latin typeface="新宋体" panose="02010609030101010101" pitchFamily="49" charset="-122"/>
                <a:ea typeface="新宋体" panose="02010609030101010101" pitchFamily="49" charset="-122"/>
              </a:rPr>
              <a:t>"in.txt"</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008000"/>
                </a:solidFill>
                <a:latin typeface="新宋体" panose="02010609030101010101" pitchFamily="49" charset="-122"/>
                <a:ea typeface="新宋体" panose="02010609030101010101" pitchFamily="49" charset="-122"/>
              </a:rPr>
              <a:t>// </a:t>
            </a:r>
            <a:r>
              <a:rPr lang="zh-CN" altLang="en-US" sz="2800" dirty="0">
                <a:solidFill>
                  <a:srgbClr val="008000"/>
                </a:solidFill>
                <a:latin typeface="新宋体" panose="02010609030101010101" pitchFamily="49" charset="-122"/>
                <a:ea typeface="新宋体" panose="02010609030101010101" pitchFamily="49" charset="-122"/>
              </a:rPr>
              <a:t>创建</a:t>
            </a:r>
            <a:r>
              <a:rPr lang="zh-CN" altLang="en-US" sz="2800" dirty="0" smtClean="0">
                <a:solidFill>
                  <a:srgbClr val="008000"/>
                </a:solidFill>
                <a:latin typeface="新宋体" panose="02010609030101010101" pitchFamily="49" charset="-122"/>
                <a:ea typeface="新宋体" panose="02010609030101010101" pitchFamily="49" charset="-122"/>
              </a:rPr>
              <a:t>文件</a:t>
            </a:r>
            <a:endParaRPr lang="en-US" altLang="zh-CN"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723830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a:t>
            </a:r>
            <a:r>
              <a:rPr lang="zh-CN" altLang="en-US" dirty="0" smtClean="0"/>
              <a:t>只写文件</a:t>
            </a:r>
            <a:r>
              <a:rPr lang="zh-CN" altLang="en-US" dirty="0"/>
              <a:t>流</a:t>
            </a:r>
            <a:r>
              <a:rPr lang="en-US" altLang="zh-CN" dirty="0" smtClean="0"/>
              <a:t>: </a:t>
            </a:r>
            <a:r>
              <a:rPr lang="en-US" altLang="zh-CN" dirty="0" err="1" smtClean="0"/>
              <a:t>basic_ofstream</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构造函数</a:t>
            </a:r>
            <a:r>
              <a:rPr lang="en-US" altLang="zh-CN" dirty="0"/>
              <a:t>: </a:t>
            </a:r>
            <a:r>
              <a:rPr lang="en-US" altLang="zh-CN" dirty="0" err="1">
                <a:solidFill>
                  <a:srgbClr val="000000"/>
                </a:solidFill>
                <a:latin typeface="新宋体" panose="02010609030101010101" pitchFamily="49" charset="-122"/>
                <a:ea typeface="新宋体" panose="02010609030101010101" pitchFamily="49" charset="-122"/>
              </a:rPr>
              <a:t>basic_ofstream</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basic_ofstream</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p>
          <a:p>
            <a:pPr lvl="1"/>
            <a:r>
              <a:rPr lang="zh-CN" altLang="en-US" dirty="0"/>
              <a:t>创建</a:t>
            </a:r>
            <a:r>
              <a:rPr lang="zh-CN" altLang="en-US" dirty="0" smtClean="0"/>
              <a:t>只写文件</a:t>
            </a:r>
            <a:r>
              <a:rPr lang="zh-CN" altLang="en-US" dirty="0"/>
              <a:t>流实例对象</a:t>
            </a:r>
            <a:r>
              <a:rPr lang="zh-CN" altLang="en-US" dirty="0" smtClean="0"/>
              <a:t>。</a:t>
            </a:r>
            <a:endParaRPr lang="zh-CN" altLang="en-US" dirty="0"/>
          </a:p>
          <a:p>
            <a:pPr lvl="1"/>
            <a:r>
              <a:rPr lang="zh-CN" altLang="en-US" dirty="0"/>
              <a:t>示例</a:t>
            </a:r>
            <a:r>
              <a:rPr lang="en-US" altLang="zh-CN" dirty="0"/>
              <a:t>:</a:t>
            </a:r>
          </a:p>
          <a:p>
            <a:pPr lvl="1" indent="0">
              <a:buNone/>
            </a:pPr>
            <a:r>
              <a:rPr lang="en-US" altLang="zh-CN" sz="2800" dirty="0" err="1">
                <a:solidFill>
                  <a:srgbClr val="2B91AF"/>
                </a:solidFill>
                <a:latin typeface="新宋体" panose="02010609030101010101" pitchFamily="49" charset="-122"/>
                <a:ea typeface="新宋体" panose="02010609030101010101" pitchFamily="49" charset="-122"/>
              </a:rPr>
              <a:t>ofstream</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err="1">
                <a:solidFill>
                  <a:srgbClr val="000000"/>
                </a:solidFill>
                <a:latin typeface="新宋体" panose="02010609030101010101" pitchFamily="49" charset="-122"/>
                <a:ea typeface="新宋体" panose="02010609030101010101" pitchFamily="49" charset="-122"/>
              </a:rPr>
              <a:t>fileObject</a:t>
            </a:r>
            <a:r>
              <a:rPr lang="en-US" altLang="zh-CN" sz="2800" dirty="0">
                <a:solidFill>
                  <a:srgbClr val="000000"/>
                </a:solidFill>
                <a:latin typeface="新宋体" panose="02010609030101010101" pitchFamily="49" charset="-122"/>
                <a:ea typeface="新宋体" panose="02010609030101010101" pitchFamily="49" charset="-122"/>
              </a:rPr>
              <a:t>;</a:t>
            </a:r>
            <a:endParaRPr lang="en-US" altLang="zh-CN" dirty="0" smtClean="0"/>
          </a:p>
          <a:p>
            <a:r>
              <a:rPr lang="zh-CN" altLang="en-US" dirty="0"/>
              <a:t>构造函数</a:t>
            </a:r>
            <a:r>
              <a:rPr lang="en-US" altLang="zh-CN" dirty="0" smtClean="0"/>
              <a:t>:</a:t>
            </a:r>
          </a:p>
          <a:p>
            <a:r>
              <a:rPr lang="en-US" altLang="zh-CN" dirty="0" err="1" smtClean="0">
                <a:solidFill>
                  <a:srgbClr val="000000"/>
                </a:solidFill>
                <a:latin typeface="新宋体" panose="02010609030101010101" pitchFamily="49" charset="-122"/>
                <a:ea typeface="新宋体" panose="02010609030101010101" pitchFamily="49" charset="-122"/>
              </a:rPr>
              <a:t>basic_ofstream</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basic_ofstream</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filename,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openmode</a:t>
            </a:r>
            <a:r>
              <a:rPr lang="en-US" altLang="zh-CN" dirty="0">
                <a:solidFill>
                  <a:srgbClr val="000000"/>
                </a:solidFill>
                <a:latin typeface="新宋体" panose="02010609030101010101" pitchFamily="49" charset="-122"/>
                <a:ea typeface="新宋体" panose="02010609030101010101" pitchFamily="49" charset="-122"/>
              </a:rPr>
              <a:t> mode =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::out</a:t>
            </a:r>
            <a:r>
              <a:rPr lang="en-US" altLang="zh-CN" dirty="0" smtClean="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basic_ofstream</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basic_ofstream</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FF"/>
                </a:solidFill>
                <a:latin typeface="新宋体" panose="02010609030101010101" pitchFamily="49" charset="-122"/>
                <a:ea typeface="新宋体" panose="02010609030101010101" pitchFamily="49" charset="-122"/>
              </a:rPr>
              <a:t>string</a:t>
            </a:r>
            <a:r>
              <a:rPr lang="en-US" altLang="zh-CN" dirty="0" smtClean="0">
                <a:latin typeface="新宋体" panose="02010609030101010101" pitchFamily="49" charset="-122"/>
                <a:ea typeface="新宋体" panose="02010609030101010101" pitchFamily="49" charset="-122"/>
              </a:rPr>
              <a:t>&amp;</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filename,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openmode</a:t>
            </a:r>
            <a:r>
              <a:rPr lang="en-US" altLang="zh-CN" dirty="0">
                <a:solidFill>
                  <a:srgbClr val="000000"/>
                </a:solidFill>
                <a:latin typeface="新宋体" panose="02010609030101010101" pitchFamily="49" charset="-122"/>
                <a:ea typeface="新宋体" panose="02010609030101010101" pitchFamily="49" charset="-122"/>
              </a:rPr>
              <a:t> mode =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::out);</a:t>
            </a:r>
            <a:endParaRPr lang="en-US" altLang="zh-CN" dirty="0"/>
          </a:p>
          <a:p>
            <a:pPr lvl="1"/>
            <a:r>
              <a:rPr lang="zh-CN" altLang="en-US" dirty="0"/>
              <a:t>创建只写文件流实例</a:t>
            </a:r>
            <a:r>
              <a:rPr lang="zh-CN" altLang="en-US" dirty="0" smtClean="0"/>
              <a:t>对象，并打开文件</a:t>
            </a:r>
            <a:r>
              <a:rPr lang="en-US" altLang="zh-CN" dirty="0" smtClean="0"/>
              <a:t>filename</a:t>
            </a:r>
            <a:r>
              <a:rPr lang="zh-CN" altLang="en-US" dirty="0"/>
              <a:t>。打开模式</a:t>
            </a:r>
            <a:r>
              <a:rPr lang="en-US" altLang="zh-CN" dirty="0" smtClean="0"/>
              <a:t>mode</a:t>
            </a:r>
            <a:r>
              <a:rPr lang="zh-CN" altLang="en-US" dirty="0" smtClean="0"/>
              <a:t>可以是</a:t>
            </a:r>
            <a:r>
              <a:rPr lang="en-US" altLang="zh-CN" dirty="0" err="1"/>
              <a:t>ios_base</a:t>
            </a:r>
            <a:r>
              <a:rPr lang="en-US" altLang="zh-CN" dirty="0"/>
              <a:t>::</a:t>
            </a:r>
            <a:r>
              <a:rPr lang="en-US" altLang="zh-CN" dirty="0" smtClean="0"/>
              <a:t>out</a:t>
            </a:r>
            <a:r>
              <a:rPr lang="zh-CN" altLang="en-US" dirty="0" smtClean="0"/>
              <a:t>，也可以是</a:t>
            </a:r>
            <a:r>
              <a:rPr lang="en-US" altLang="zh-CN" dirty="0" err="1"/>
              <a:t>ios_base</a:t>
            </a:r>
            <a:r>
              <a:rPr lang="en-US" altLang="zh-CN" dirty="0"/>
              <a:t>::</a:t>
            </a:r>
            <a:r>
              <a:rPr lang="en-US" altLang="zh-CN" dirty="0" smtClean="0"/>
              <a:t>out</a:t>
            </a:r>
            <a:r>
              <a:rPr lang="zh-CN" altLang="en-US" dirty="0" smtClean="0"/>
              <a:t>按位或“</a:t>
            </a:r>
            <a:r>
              <a:rPr lang="en-US" altLang="zh-CN" dirty="0" smtClean="0"/>
              <a:t>|</a:t>
            </a:r>
            <a:r>
              <a:rPr lang="zh-CN" altLang="en-US" dirty="0" smtClean="0"/>
              <a:t>”下面的若干个选项</a:t>
            </a:r>
            <a:r>
              <a:rPr lang="en-US" altLang="zh-CN" dirty="0" smtClean="0"/>
              <a:t>:</a:t>
            </a:r>
          </a:p>
          <a:p>
            <a:pPr lvl="2"/>
            <a:r>
              <a:rPr lang="en-US" altLang="zh-CN" dirty="0" err="1"/>
              <a:t>ios_base</a:t>
            </a:r>
            <a:r>
              <a:rPr lang="en-US" altLang="zh-CN" dirty="0"/>
              <a:t>::ate</a:t>
            </a:r>
            <a:r>
              <a:rPr lang="zh-CN" altLang="en-US" dirty="0"/>
              <a:t>、</a:t>
            </a:r>
            <a:r>
              <a:rPr lang="en-US" altLang="zh-CN" dirty="0" err="1"/>
              <a:t>ios_base</a:t>
            </a:r>
            <a:r>
              <a:rPr lang="en-US" altLang="zh-CN" dirty="0"/>
              <a:t>::app</a:t>
            </a:r>
            <a:r>
              <a:rPr lang="zh-CN" altLang="en-US" dirty="0"/>
              <a:t>、</a:t>
            </a:r>
            <a:r>
              <a:rPr lang="en-US" altLang="zh-CN" dirty="0" err="1"/>
              <a:t>ios_base</a:t>
            </a:r>
            <a:r>
              <a:rPr lang="en-US" altLang="zh-CN" dirty="0"/>
              <a:t>::</a:t>
            </a:r>
            <a:r>
              <a:rPr lang="en-US" altLang="zh-CN" dirty="0" err="1"/>
              <a:t>trunc</a:t>
            </a:r>
            <a:r>
              <a:rPr lang="zh-CN" altLang="en-US" dirty="0"/>
              <a:t>、</a:t>
            </a:r>
            <a:r>
              <a:rPr lang="en-US" altLang="zh-CN" dirty="0" err="1"/>
              <a:t>ios_base</a:t>
            </a:r>
            <a:r>
              <a:rPr lang="en-US" altLang="zh-CN" dirty="0"/>
              <a:t>::binary</a:t>
            </a:r>
            <a:endParaRPr lang="zh-CN" altLang="en-US" dirty="0"/>
          </a:p>
          <a:p>
            <a:pPr lvl="1"/>
            <a:r>
              <a:rPr lang="zh-CN" altLang="en-US" dirty="0"/>
              <a:t>示例</a:t>
            </a:r>
            <a:r>
              <a:rPr lang="en-US" altLang="zh-CN" dirty="0"/>
              <a:t>:</a:t>
            </a:r>
          </a:p>
          <a:p>
            <a:pPr lvl="1" indent="0">
              <a:buNone/>
            </a:pPr>
            <a:r>
              <a:rPr lang="en-US" altLang="zh-CN" sz="2800" dirty="0" err="1">
                <a:solidFill>
                  <a:srgbClr val="2B91AF"/>
                </a:solidFill>
                <a:latin typeface="新宋体" panose="02010609030101010101" pitchFamily="49" charset="-122"/>
                <a:ea typeface="新宋体" panose="02010609030101010101" pitchFamily="49" charset="-122"/>
              </a:rPr>
              <a:t>ofstream</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err="1">
                <a:solidFill>
                  <a:srgbClr val="000000"/>
                </a:solidFill>
                <a:latin typeface="新宋体" panose="02010609030101010101" pitchFamily="49" charset="-122"/>
                <a:ea typeface="新宋体" panose="02010609030101010101" pitchFamily="49" charset="-122"/>
              </a:rPr>
              <a:t>fileObject</a:t>
            </a:r>
            <a:r>
              <a:rPr lang="en-US" altLang="zh-CN"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A31515"/>
                </a:solidFill>
                <a:latin typeface="新宋体" panose="02010609030101010101" pitchFamily="49" charset="-122"/>
                <a:ea typeface="新宋体" panose="02010609030101010101" pitchFamily="49" charset="-122"/>
              </a:rPr>
              <a:t>"out.txt"</a:t>
            </a:r>
            <a:r>
              <a:rPr lang="en-US" altLang="zh-CN" sz="2800"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1120183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创建允许读与写文件流</a:t>
            </a:r>
            <a:r>
              <a:rPr lang="en-US" altLang="zh-CN" dirty="0"/>
              <a:t>: </a:t>
            </a:r>
            <a:r>
              <a:rPr lang="en-US" altLang="zh-CN" dirty="0" err="1"/>
              <a:t>basic_fstream</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构造函数</a:t>
            </a:r>
            <a:r>
              <a:rPr lang="en-US" altLang="zh-CN" dirty="0"/>
              <a:t>: </a:t>
            </a:r>
            <a:r>
              <a:rPr lang="en-US" altLang="zh-CN" dirty="0" err="1">
                <a:solidFill>
                  <a:srgbClr val="000000"/>
                </a:solidFill>
                <a:latin typeface="新宋体" panose="02010609030101010101" pitchFamily="49" charset="-122"/>
                <a:ea typeface="新宋体" panose="02010609030101010101" pitchFamily="49" charset="-122"/>
              </a:rPr>
              <a:t>basic_fstream</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basic_fstream</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p>
          <a:p>
            <a:pPr lvl="1"/>
            <a:r>
              <a:rPr lang="zh-CN" altLang="en-US" dirty="0"/>
              <a:t>创建允许读与</a:t>
            </a:r>
            <a:r>
              <a:rPr lang="zh-CN" altLang="en-US" dirty="0" smtClean="0"/>
              <a:t>写文件流</a:t>
            </a:r>
            <a:r>
              <a:rPr lang="zh-CN" altLang="en-US" dirty="0"/>
              <a:t>实例对象</a:t>
            </a:r>
            <a:r>
              <a:rPr lang="zh-CN" altLang="en-US" dirty="0" smtClean="0"/>
              <a:t>。</a:t>
            </a:r>
            <a:endParaRPr lang="zh-CN" altLang="en-US" dirty="0"/>
          </a:p>
          <a:p>
            <a:pPr lvl="1"/>
            <a:r>
              <a:rPr lang="zh-CN" altLang="en-US" dirty="0"/>
              <a:t>示例</a:t>
            </a:r>
            <a:r>
              <a:rPr lang="en-US" altLang="zh-CN" dirty="0"/>
              <a:t>:</a:t>
            </a:r>
          </a:p>
          <a:p>
            <a:pPr lvl="1" indent="0">
              <a:buNone/>
            </a:pPr>
            <a:r>
              <a:rPr lang="en-US" altLang="zh-CN" sz="2800" dirty="0" err="1">
                <a:solidFill>
                  <a:srgbClr val="2B91AF"/>
                </a:solidFill>
                <a:latin typeface="新宋体" panose="02010609030101010101" pitchFamily="49" charset="-122"/>
                <a:ea typeface="新宋体" panose="02010609030101010101" pitchFamily="49" charset="-122"/>
              </a:rPr>
              <a:t>fstream</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err="1">
                <a:solidFill>
                  <a:srgbClr val="000000"/>
                </a:solidFill>
                <a:latin typeface="新宋体" panose="02010609030101010101" pitchFamily="49" charset="-122"/>
                <a:ea typeface="新宋体" panose="02010609030101010101" pitchFamily="49" charset="-122"/>
              </a:rPr>
              <a:t>fileObject</a:t>
            </a:r>
            <a:r>
              <a:rPr lang="en-US" altLang="zh-CN" sz="2800" dirty="0">
                <a:solidFill>
                  <a:srgbClr val="000000"/>
                </a:solidFill>
                <a:latin typeface="新宋体" panose="02010609030101010101" pitchFamily="49" charset="-122"/>
                <a:ea typeface="新宋体" panose="02010609030101010101" pitchFamily="49" charset="-122"/>
              </a:rPr>
              <a:t>;</a:t>
            </a:r>
            <a:endParaRPr lang="en-US" altLang="zh-CN" dirty="0" smtClean="0"/>
          </a:p>
          <a:p>
            <a:r>
              <a:rPr lang="zh-CN" altLang="en-US" dirty="0"/>
              <a:t>构造函数</a:t>
            </a:r>
            <a:r>
              <a:rPr lang="en-US" altLang="zh-CN" dirty="0" smtClean="0"/>
              <a:t>:</a:t>
            </a:r>
          </a:p>
          <a:p>
            <a:pPr marL="540000" indent="0">
              <a:buNone/>
            </a:pPr>
            <a:r>
              <a:rPr lang="en-US" altLang="zh-CN" sz="2600" dirty="0" err="1" smtClean="0">
                <a:solidFill>
                  <a:srgbClr val="000000"/>
                </a:solidFill>
                <a:latin typeface="新宋体" panose="02010609030101010101" pitchFamily="49" charset="-122"/>
                <a:ea typeface="新宋体" panose="02010609030101010101" pitchFamily="49" charset="-122"/>
              </a:rPr>
              <a:t>basic_fstream</a:t>
            </a:r>
            <a:r>
              <a:rPr lang="en-US" altLang="zh-CN" sz="2600" dirty="0">
                <a:solidFill>
                  <a:srgbClr val="000000"/>
                </a:solidFill>
                <a:latin typeface="新宋体" panose="02010609030101010101" pitchFamily="49" charset="-122"/>
                <a:ea typeface="新宋体" panose="02010609030101010101" pitchFamily="49" charset="-122"/>
              </a:rPr>
              <a:t>::</a:t>
            </a:r>
            <a:r>
              <a:rPr lang="en-US" altLang="zh-CN" sz="2600" dirty="0" err="1">
                <a:solidFill>
                  <a:srgbClr val="000000"/>
                </a:solidFill>
                <a:latin typeface="新宋体" panose="02010609030101010101" pitchFamily="49" charset="-122"/>
                <a:ea typeface="新宋体" panose="02010609030101010101" pitchFamily="49" charset="-122"/>
              </a:rPr>
              <a:t>basic_fstream</a:t>
            </a:r>
            <a:r>
              <a:rPr lang="en-US" altLang="zh-CN" sz="2600" dirty="0">
                <a:solidFill>
                  <a:srgbClr val="000000"/>
                </a:solidFill>
                <a:latin typeface="新宋体" panose="02010609030101010101" pitchFamily="49" charset="-122"/>
                <a:ea typeface="新宋体" panose="02010609030101010101" pitchFamily="49" charset="-122"/>
              </a:rPr>
              <a:t>(</a:t>
            </a:r>
            <a:r>
              <a:rPr lang="en-US" altLang="zh-CN" sz="2600" dirty="0" err="1">
                <a:solidFill>
                  <a:srgbClr val="0000FF"/>
                </a:solidFill>
                <a:latin typeface="新宋体" panose="02010609030101010101" pitchFamily="49" charset="-122"/>
                <a:ea typeface="新宋体" panose="02010609030101010101" pitchFamily="49" charset="-122"/>
              </a:rPr>
              <a:t>const</a:t>
            </a:r>
            <a:r>
              <a:rPr lang="en-US" altLang="zh-CN"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FF"/>
                </a:solidFill>
                <a:latin typeface="新宋体" panose="02010609030101010101" pitchFamily="49" charset="-122"/>
                <a:ea typeface="新宋体" panose="02010609030101010101" pitchFamily="49" charset="-122"/>
              </a:rPr>
              <a:t>char</a:t>
            </a:r>
            <a:r>
              <a:rPr lang="en-US" altLang="zh-CN" sz="2600" dirty="0">
                <a:solidFill>
                  <a:srgbClr val="000000"/>
                </a:solidFill>
                <a:latin typeface="新宋体" panose="02010609030101010101" pitchFamily="49" charset="-122"/>
                <a:ea typeface="新宋体" panose="02010609030101010101" pitchFamily="49" charset="-122"/>
              </a:rPr>
              <a:t>* filename, </a:t>
            </a:r>
            <a:r>
              <a:rPr lang="en-US" altLang="zh-CN" sz="2600" dirty="0" err="1">
                <a:solidFill>
                  <a:srgbClr val="2B91AF"/>
                </a:solidFill>
                <a:latin typeface="新宋体" panose="02010609030101010101" pitchFamily="49" charset="-122"/>
                <a:ea typeface="新宋体" panose="02010609030101010101" pitchFamily="49" charset="-122"/>
              </a:rPr>
              <a:t>ios_base</a:t>
            </a:r>
            <a:r>
              <a:rPr lang="en-US" altLang="zh-CN" sz="2600" dirty="0">
                <a:solidFill>
                  <a:srgbClr val="000000"/>
                </a:solidFill>
                <a:latin typeface="新宋体" panose="02010609030101010101" pitchFamily="49" charset="-122"/>
                <a:ea typeface="新宋体" panose="02010609030101010101" pitchFamily="49" charset="-122"/>
              </a:rPr>
              <a:t>::</a:t>
            </a:r>
            <a:r>
              <a:rPr lang="en-US" altLang="zh-CN" sz="2600" dirty="0" err="1">
                <a:solidFill>
                  <a:srgbClr val="2B91AF"/>
                </a:solidFill>
                <a:latin typeface="新宋体" panose="02010609030101010101" pitchFamily="49" charset="-122"/>
                <a:ea typeface="新宋体" panose="02010609030101010101" pitchFamily="49" charset="-122"/>
              </a:rPr>
              <a:t>openmode</a:t>
            </a:r>
            <a:r>
              <a:rPr lang="en-US" altLang="zh-CN" sz="2600" dirty="0">
                <a:solidFill>
                  <a:srgbClr val="000000"/>
                </a:solidFill>
                <a:latin typeface="新宋体" panose="02010609030101010101" pitchFamily="49" charset="-122"/>
                <a:ea typeface="新宋体" panose="02010609030101010101" pitchFamily="49" charset="-122"/>
              </a:rPr>
              <a:t> mode = </a:t>
            </a:r>
            <a:r>
              <a:rPr lang="en-US" altLang="zh-CN" sz="2600" dirty="0" err="1">
                <a:solidFill>
                  <a:srgbClr val="2B91AF"/>
                </a:solidFill>
                <a:latin typeface="新宋体" panose="02010609030101010101" pitchFamily="49" charset="-122"/>
                <a:ea typeface="新宋体" panose="02010609030101010101" pitchFamily="49" charset="-122"/>
              </a:rPr>
              <a:t>ios_base</a:t>
            </a:r>
            <a:r>
              <a:rPr lang="en-US" altLang="zh-CN" sz="2600" dirty="0">
                <a:solidFill>
                  <a:srgbClr val="000000"/>
                </a:solidFill>
                <a:latin typeface="新宋体" panose="02010609030101010101" pitchFamily="49" charset="-122"/>
                <a:ea typeface="新宋体" panose="02010609030101010101" pitchFamily="49" charset="-122"/>
              </a:rPr>
              <a:t>::in | </a:t>
            </a:r>
            <a:r>
              <a:rPr lang="en-US" altLang="zh-CN" sz="2600" dirty="0" err="1">
                <a:solidFill>
                  <a:srgbClr val="2B91AF"/>
                </a:solidFill>
                <a:latin typeface="新宋体" panose="02010609030101010101" pitchFamily="49" charset="-122"/>
                <a:ea typeface="新宋体" panose="02010609030101010101" pitchFamily="49" charset="-122"/>
              </a:rPr>
              <a:t>ios_base</a:t>
            </a:r>
            <a:r>
              <a:rPr lang="en-US" altLang="zh-CN" sz="2600" dirty="0">
                <a:solidFill>
                  <a:srgbClr val="000000"/>
                </a:solidFill>
                <a:latin typeface="新宋体" panose="02010609030101010101" pitchFamily="49" charset="-122"/>
                <a:ea typeface="新宋体" panose="02010609030101010101" pitchFamily="49" charset="-122"/>
              </a:rPr>
              <a:t>::out</a:t>
            </a:r>
            <a:r>
              <a:rPr lang="en-US" altLang="zh-CN" sz="2600" dirty="0" smtClean="0">
                <a:solidFill>
                  <a:srgbClr val="000000"/>
                </a:solidFill>
                <a:latin typeface="新宋体" panose="02010609030101010101" pitchFamily="49" charset="-122"/>
                <a:ea typeface="新宋体" panose="02010609030101010101" pitchFamily="49" charset="-122"/>
              </a:rPr>
              <a:t>);</a:t>
            </a:r>
          </a:p>
          <a:p>
            <a:pPr marL="540000" indent="0">
              <a:buNone/>
            </a:pPr>
            <a:r>
              <a:rPr lang="en-US" altLang="zh-CN" sz="2600" dirty="0" err="1">
                <a:solidFill>
                  <a:srgbClr val="000000"/>
                </a:solidFill>
                <a:latin typeface="新宋体" panose="02010609030101010101" pitchFamily="49" charset="-122"/>
                <a:ea typeface="新宋体" panose="02010609030101010101" pitchFamily="49" charset="-122"/>
              </a:rPr>
              <a:t>basic_fstream</a:t>
            </a:r>
            <a:r>
              <a:rPr lang="en-US" altLang="zh-CN" sz="2600" dirty="0">
                <a:solidFill>
                  <a:srgbClr val="000000"/>
                </a:solidFill>
                <a:latin typeface="新宋体" panose="02010609030101010101" pitchFamily="49" charset="-122"/>
                <a:ea typeface="新宋体" panose="02010609030101010101" pitchFamily="49" charset="-122"/>
              </a:rPr>
              <a:t>::</a:t>
            </a:r>
            <a:r>
              <a:rPr lang="en-US" altLang="zh-CN" sz="2600" dirty="0" err="1">
                <a:solidFill>
                  <a:srgbClr val="000000"/>
                </a:solidFill>
                <a:latin typeface="新宋体" panose="02010609030101010101" pitchFamily="49" charset="-122"/>
                <a:ea typeface="新宋体" panose="02010609030101010101" pitchFamily="49" charset="-122"/>
              </a:rPr>
              <a:t>basic_fstream</a:t>
            </a:r>
            <a:r>
              <a:rPr lang="en-US" altLang="zh-CN" sz="2600" dirty="0">
                <a:solidFill>
                  <a:srgbClr val="000000"/>
                </a:solidFill>
                <a:latin typeface="新宋体" panose="02010609030101010101" pitchFamily="49" charset="-122"/>
                <a:ea typeface="新宋体" panose="02010609030101010101" pitchFamily="49" charset="-122"/>
              </a:rPr>
              <a:t>(</a:t>
            </a:r>
            <a:r>
              <a:rPr lang="en-US" altLang="zh-CN" sz="2600" dirty="0" err="1">
                <a:solidFill>
                  <a:srgbClr val="0000FF"/>
                </a:solidFill>
                <a:latin typeface="新宋体" panose="02010609030101010101" pitchFamily="49" charset="-122"/>
                <a:ea typeface="新宋体" panose="02010609030101010101" pitchFamily="49" charset="-122"/>
              </a:rPr>
              <a:t>const</a:t>
            </a:r>
            <a:r>
              <a:rPr lang="en-US" altLang="zh-CN"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FF"/>
                </a:solidFill>
                <a:latin typeface="新宋体" panose="02010609030101010101" pitchFamily="49" charset="-122"/>
                <a:ea typeface="新宋体" panose="02010609030101010101" pitchFamily="49" charset="-122"/>
              </a:rPr>
              <a:t>string</a:t>
            </a:r>
            <a:r>
              <a:rPr lang="en-US" altLang="zh-CN" sz="2600" dirty="0">
                <a:latin typeface="新宋体" panose="02010609030101010101" pitchFamily="49" charset="-122"/>
                <a:ea typeface="新宋体" panose="02010609030101010101" pitchFamily="49" charset="-122"/>
              </a:rPr>
              <a:t>&amp;</a:t>
            </a:r>
            <a:r>
              <a:rPr lang="en-US" altLang="zh-CN" sz="2600" dirty="0" smtClean="0">
                <a:solidFill>
                  <a:srgbClr val="000000"/>
                </a:solidFill>
                <a:latin typeface="新宋体" panose="02010609030101010101" pitchFamily="49" charset="-122"/>
                <a:ea typeface="新宋体" panose="02010609030101010101" pitchFamily="49" charset="-122"/>
              </a:rPr>
              <a:t> </a:t>
            </a:r>
            <a:r>
              <a:rPr lang="en-US" altLang="zh-CN" sz="2600" dirty="0">
                <a:solidFill>
                  <a:srgbClr val="000000"/>
                </a:solidFill>
                <a:latin typeface="新宋体" panose="02010609030101010101" pitchFamily="49" charset="-122"/>
                <a:ea typeface="新宋体" panose="02010609030101010101" pitchFamily="49" charset="-122"/>
              </a:rPr>
              <a:t>filename, </a:t>
            </a:r>
            <a:r>
              <a:rPr lang="en-US" altLang="zh-CN" sz="2600" dirty="0" err="1">
                <a:solidFill>
                  <a:srgbClr val="2B91AF"/>
                </a:solidFill>
                <a:latin typeface="新宋体" panose="02010609030101010101" pitchFamily="49" charset="-122"/>
                <a:ea typeface="新宋体" panose="02010609030101010101" pitchFamily="49" charset="-122"/>
              </a:rPr>
              <a:t>ios_base</a:t>
            </a:r>
            <a:r>
              <a:rPr lang="en-US" altLang="zh-CN" sz="2600" dirty="0">
                <a:solidFill>
                  <a:srgbClr val="000000"/>
                </a:solidFill>
                <a:latin typeface="新宋体" panose="02010609030101010101" pitchFamily="49" charset="-122"/>
                <a:ea typeface="新宋体" panose="02010609030101010101" pitchFamily="49" charset="-122"/>
              </a:rPr>
              <a:t>::</a:t>
            </a:r>
            <a:r>
              <a:rPr lang="en-US" altLang="zh-CN" sz="2600" dirty="0" err="1">
                <a:solidFill>
                  <a:srgbClr val="2B91AF"/>
                </a:solidFill>
                <a:latin typeface="新宋体" panose="02010609030101010101" pitchFamily="49" charset="-122"/>
                <a:ea typeface="新宋体" panose="02010609030101010101" pitchFamily="49" charset="-122"/>
              </a:rPr>
              <a:t>openmode</a:t>
            </a:r>
            <a:r>
              <a:rPr lang="en-US" altLang="zh-CN" sz="2600" dirty="0">
                <a:solidFill>
                  <a:srgbClr val="000000"/>
                </a:solidFill>
                <a:latin typeface="新宋体" panose="02010609030101010101" pitchFamily="49" charset="-122"/>
                <a:ea typeface="新宋体" panose="02010609030101010101" pitchFamily="49" charset="-122"/>
              </a:rPr>
              <a:t> mode = </a:t>
            </a:r>
            <a:r>
              <a:rPr lang="en-US" altLang="zh-CN" sz="2600" dirty="0" err="1">
                <a:solidFill>
                  <a:srgbClr val="2B91AF"/>
                </a:solidFill>
                <a:latin typeface="新宋体" panose="02010609030101010101" pitchFamily="49" charset="-122"/>
                <a:ea typeface="新宋体" panose="02010609030101010101" pitchFamily="49" charset="-122"/>
              </a:rPr>
              <a:t>ios_base</a:t>
            </a:r>
            <a:r>
              <a:rPr lang="en-US" altLang="zh-CN" sz="2600" dirty="0">
                <a:solidFill>
                  <a:srgbClr val="000000"/>
                </a:solidFill>
                <a:latin typeface="新宋体" panose="02010609030101010101" pitchFamily="49" charset="-122"/>
                <a:ea typeface="新宋体" panose="02010609030101010101" pitchFamily="49" charset="-122"/>
              </a:rPr>
              <a:t>::in | </a:t>
            </a:r>
            <a:r>
              <a:rPr lang="en-US" altLang="zh-CN" sz="2600" dirty="0" err="1">
                <a:solidFill>
                  <a:srgbClr val="2B91AF"/>
                </a:solidFill>
                <a:latin typeface="新宋体" panose="02010609030101010101" pitchFamily="49" charset="-122"/>
                <a:ea typeface="新宋体" panose="02010609030101010101" pitchFamily="49" charset="-122"/>
              </a:rPr>
              <a:t>ios_base</a:t>
            </a:r>
            <a:r>
              <a:rPr lang="en-US" altLang="zh-CN" sz="2600" dirty="0">
                <a:solidFill>
                  <a:srgbClr val="000000"/>
                </a:solidFill>
                <a:latin typeface="新宋体" panose="02010609030101010101" pitchFamily="49" charset="-122"/>
                <a:ea typeface="新宋体" panose="02010609030101010101" pitchFamily="49" charset="-122"/>
              </a:rPr>
              <a:t>::out);</a:t>
            </a:r>
            <a:endParaRPr lang="en-US" altLang="zh-CN" sz="2600" dirty="0"/>
          </a:p>
          <a:p>
            <a:pPr lvl="1"/>
            <a:r>
              <a:rPr lang="zh-CN" altLang="en-US" dirty="0"/>
              <a:t>创建允许读与</a:t>
            </a:r>
            <a:r>
              <a:rPr lang="zh-CN" altLang="en-US" dirty="0" smtClean="0"/>
              <a:t>写</a:t>
            </a:r>
            <a:r>
              <a:rPr lang="zh-CN" altLang="en-US" dirty="0"/>
              <a:t>文件流</a:t>
            </a:r>
            <a:r>
              <a:rPr lang="zh-CN" altLang="en-US" dirty="0" smtClean="0"/>
              <a:t>实例对象，并打开文件</a:t>
            </a:r>
            <a:r>
              <a:rPr lang="en-US" altLang="zh-CN" dirty="0" smtClean="0"/>
              <a:t>filename</a:t>
            </a:r>
            <a:r>
              <a:rPr lang="zh-CN" altLang="en-US" dirty="0"/>
              <a:t>。打开模式</a:t>
            </a:r>
            <a:r>
              <a:rPr lang="en-US" altLang="zh-CN" dirty="0" smtClean="0"/>
              <a:t>mode</a:t>
            </a:r>
            <a:r>
              <a:rPr lang="zh-CN" altLang="en-US" dirty="0" smtClean="0"/>
              <a:t>可以是</a:t>
            </a:r>
            <a:r>
              <a:rPr lang="en-US" altLang="zh-CN" dirty="0" err="1"/>
              <a:t>ios_base</a:t>
            </a:r>
            <a:r>
              <a:rPr lang="en-US" altLang="zh-CN" dirty="0"/>
              <a:t>::in | </a:t>
            </a:r>
            <a:r>
              <a:rPr lang="en-US" altLang="zh-CN" dirty="0" err="1"/>
              <a:t>ios_base</a:t>
            </a:r>
            <a:r>
              <a:rPr lang="en-US" altLang="zh-CN" dirty="0"/>
              <a:t>::out</a:t>
            </a:r>
            <a:r>
              <a:rPr lang="zh-CN" altLang="en-US" dirty="0" smtClean="0"/>
              <a:t>，也可以是</a:t>
            </a:r>
            <a:r>
              <a:rPr lang="en-US" altLang="zh-CN" dirty="0" err="1"/>
              <a:t>ios_base</a:t>
            </a:r>
            <a:r>
              <a:rPr lang="en-US" altLang="zh-CN" dirty="0"/>
              <a:t>::in | </a:t>
            </a:r>
            <a:r>
              <a:rPr lang="en-US" altLang="zh-CN" dirty="0" err="1"/>
              <a:t>ios_base</a:t>
            </a:r>
            <a:r>
              <a:rPr lang="en-US" altLang="zh-CN" dirty="0"/>
              <a:t>::out</a:t>
            </a:r>
            <a:r>
              <a:rPr lang="zh-CN" altLang="en-US" dirty="0" smtClean="0"/>
              <a:t>按位或“</a:t>
            </a:r>
            <a:r>
              <a:rPr lang="en-US" altLang="zh-CN" dirty="0" smtClean="0"/>
              <a:t>|</a:t>
            </a:r>
            <a:r>
              <a:rPr lang="zh-CN" altLang="en-US" dirty="0" smtClean="0"/>
              <a:t>”下面的若干个选项</a:t>
            </a:r>
            <a:r>
              <a:rPr lang="en-US" altLang="zh-CN" dirty="0" smtClean="0"/>
              <a:t>:</a:t>
            </a:r>
          </a:p>
          <a:p>
            <a:pPr lvl="2"/>
            <a:r>
              <a:rPr lang="en-US" altLang="zh-CN" dirty="0" err="1"/>
              <a:t>ios_base</a:t>
            </a:r>
            <a:r>
              <a:rPr lang="en-US" altLang="zh-CN" dirty="0"/>
              <a:t>::ate</a:t>
            </a:r>
            <a:r>
              <a:rPr lang="zh-CN" altLang="en-US" dirty="0"/>
              <a:t>、</a:t>
            </a:r>
            <a:r>
              <a:rPr lang="en-US" altLang="zh-CN" dirty="0" err="1"/>
              <a:t>ios_base</a:t>
            </a:r>
            <a:r>
              <a:rPr lang="en-US" altLang="zh-CN" dirty="0"/>
              <a:t>::app</a:t>
            </a:r>
            <a:r>
              <a:rPr lang="zh-CN" altLang="en-US" dirty="0"/>
              <a:t>、</a:t>
            </a:r>
            <a:r>
              <a:rPr lang="en-US" altLang="zh-CN" dirty="0" err="1"/>
              <a:t>ios_base</a:t>
            </a:r>
            <a:r>
              <a:rPr lang="en-US" altLang="zh-CN" dirty="0"/>
              <a:t>::</a:t>
            </a:r>
            <a:r>
              <a:rPr lang="en-US" altLang="zh-CN" dirty="0" err="1"/>
              <a:t>trunc</a:t>
            </a:r>
            <a:r>
              <a:rPr lang="zh-CN" altLang="en-US" dirty="0"/>
              <a:t>、</a:t>
            </a:r>
            <a:r>
              <a:rPr lang="en-US" altLang="zh-CN" dirty="0" err="1"/>
              <a:t>ios_base</a:t>
            </a:r>
            <a:r>
              <a:rPr lang="en-US" altLang="zh-CN" dirty="0"/>
              <a:t>::binary</a:t>
            </a:r>
            <a:endParaRPr lang="zh-CN" altLang="en-US" dirty="0"/>
          </a:p>
          <a:p>
            <a:pPr lvl="1"/>
            <a:r>
              <a:rPr lang="zh-CN" altLang="en-US" dirty="0"/>
              <a:t>示例</a:t>
            </a:r>
            <a:r>
              <a:rPr lang="en-US" altLang="zh-CN" dirty="0"/>
              <a:t>:</a:t>
            </a:r>
          </a:p>
          <a:p>
            <a:pPr lvl="1" indent="0">
              <a:buNone/>
            </a:pPr>
            <a:r>
              <a:rPr lang="en-US" altLang="zh-CN" sz="2800" dirty="0" err="1">
                <a:solidFill>
                  <a:srgbClr val="2B91AF"/>
                </a:solidFill>
                <a:latin typeface="新宋体" panose="02010609030101010101" pitchFamily="49" charset="-122"/>
                <a:ea typeface="新宋体" panose="02010609030101010101" pitchFamily="49" charset="-122"/>
              </a:rPr>
              <a:t>fstream</a:t>
            </a:r>
            <a:r>
              <a:rPr lang="en-US" altLang="zh-CN" sz="2800" dirty="0">
                <a:solidFill>
                  <a:srgbClr val="000000"/>
                </a:solidFill>
                <a:latin typeface="新宋体" panose="02010609030101010101" pitchFamily="49" charset="-122"/>
                <a:ea typeface="新宋体" panose="02010609030101010101" pitchFamily="49" charset="-122"/>
              </a:rPr>
              <a:t> </a:t>
            </a:r>
            <a:r>
              <a:rPr lang="en-US" altLang="zh-CN" sz="2800" dirty="0" err="1">
                <a:solidFill>
                  <a:srgbClr val="000000"/>
                </a:solidFill>
                <a:latin typeface="新宋体" panose="02010609030101010101" pitchFamily="49" charset="-122"/>
                <a:ea typeface="新宋体" panose="02010609030101010101" pitchFamily="49" charset="-122"/>
              </a:rPr>
              <a:t>fileObject</a:t>
            </a:r>
            <a:r>
              <a:rPr lang="en-US" altLang="zh-CN"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A31515"/>
                </a:solidFill>
                <a:latin typeface="新宋体" panose="02010609030101010101" pitchFamily="49" charset="-122"/>
                <a:ea typeface="新宋体" panose="02010609030101010101" pitchFamily="49" charset="-122"/>
              </a:rPr>
              <a:t>"inOut.txt"</a:t>
            </a:r>
            <a:r>
              <a:rPr lang="en-US" altLang="zh-CN" sz="2800"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2754359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打开文件的模式</a:t>
            </a:r>
            <a:endParaRPr lang="zh-CN" altLang="en-US" dirty="0"/>
          </a:p>
        </p:txBody>
      </p:sp>
      <p:sp>
        <p:nvSpPr>
          <p:cNvPr id="3" name="内容占位符 2"/>
          <p:cNvSpPr>
            <a:spLocks noGrp="1"/>
          </p:cNvSpPr>
          <p:nvPr>
            <p:ph idx="1"/>
          </p:nvPr>
        </p:nvSpPr>
        <p:spPr/>
        <p:txBody>
          <a:bodyPr>
            <a:normAutofit/>
          </a:bodyPr>
          <a:lstStyle/>
          <a:p>
            <a:r>
              <a:rPr lang="zh-CN" altLang="en-US" dirty="0"/>
              <a:t>打开模式</a:t>
            </a:r>
            <a:r>
              <a:rPr lang="en-US" altLang="zh-CN" dirty="0"/>
              <a:t>: </a:t>
            </a:r>
            <a:r>
              <a:rPr lang="zh-CN" altLang="en-US" dirty="0"/>
              <a:t>按照实际需要选择下面的若干个选项，选项之间采用按位或“</a:t>
            </a:r>
            <a:r>
              <a:rPr lang="en-US" altLang="zh-CN" dirty="0"/>
              <a:t>|</a:t>
            </a:r>
            <a:r>
              <a:rPr lang="en-US" altLang="zh-CN" dirty="0">
                <a:latin typeface="宋体" panose="02010600030101010101" pitchFamily="2" charset="-122"/>
              </a:rPr>
              <a:t>”</a:t>
            </a:r>
            <a:r>
              <a:rPr lang="zh-CN" altLang="en-US" dirty="0"/>
              <a:t>进行组合。</a:t>
            </a:r>
          </a:p>
          <a:p>
            <a:pPr lvl="1"/>
            <a:r>
              <a:rPr lang="en-US" altLang="zh-CN" dirty="0" err="1"/>
              <a:t>ios_base</a:t>
            </a:r>
            <a:r>
              <a:rPr lang="en-US" altLang="zh-CN" dirty="0"/>
              <a:t>::</a:t>
            </a:r>
            <a:r>
              <a:rPr lang="en-US" altLang="zh-CN" dirty="0">
                <a:solidFill>
                  <a:srgbClr val="0000FF"/>
                </a:solidFill>
              </a:rPr>
              <a:t>in</a:t>
            </a:r>
            <a:r>
              <a:rPr lang="en-US" altLang="zh-CN" dirty="0"/>
              <a:t>: </a:t>
            </a:r>
            <a:r>
              <a:rPr lang="zh-CN" altLang="en-US" dirty="0"/>
              <a:t>允许读取操作。</a:t>
            </a:r>
          </a:p>
          <a:p>
            <a:pPr lvl="1"/>
            <a:r>
              <a:rPr lang="en-US" altLang="zh-CN" dirty="0" err="1"/>
              <a:t>ios_base</a:t>
            </a:r>
            <a:r>
              <a:rPr lang="en-US" altLang="zh-CN" dirty="0"/>
              <a:t>::</a:t>
            </a:r>
            <a:r>
              <a:rPr lang="en-US" altLang="zh-CN" dirty="0">
                <a:solidFill>
                  <a:srgbClr val="0000FF"/>
                </a:solidFill>
              </a:rPr>
              <a:t>out</a:t>
            </a:r>
            <a:r>
              <a:rPr lang="en-US" altLang="zh-CN" dirty="0"/>
              <a:t>: </a:t>
            </a:r>
            <a:r>
              <a:rPr lang="zh-CN" altLang="en-US" dirty="0"/>
              <a:t>允许写入操作。</a:t>
            </a:r>
          </a:p>
          <a:p>
            <a:pPr lvl="1"/>
            <a:r>
              <a:rPr lang="en-US" altLang="zh-CN" dirty="0" err="1"/>
              <a:t>ios_base</a:t>
            </a:r>
            <a:r>
              <a:rPr lang="en-US" altLang="zh-CN" dirty="0"/>
              <a:t>::</a:t>
            </a:r>
            <a:r>
              <a:rPr lang="en-US" altLang="zh-CN" dirty="0">
                <a:solidFill>
                  <a:srgbClr val="0000FF"/>
                </a:solidFill>
              </a:rPr>
              <a:t>ate</a:t>
            </a:r>
            <a:r>
              <a:rPr lang="en-US" altLang="zh-CN" dirty="0"/>
              <a:t>: </a:t>
            </a:r>
            <a:r>
              <a:rPr lang="zh-CN" altLang="en-US" dirty="0"/>
              <a:t>在打开文件之后</a:t>
            </a:r>
            <a:r>
              <a:rPr lang="zh-CN" altLang="en-US" dirty="0" smtClean="0"/>
              <a:t>，文件当前位置立即</a:t>
            </a:r>
            <a:r>
              <a:rPr lang="zh-CN" altLang="en-US" dirty="0"/>
              <a:t>指向文件尾。</a:t>
            </a:r>
          </a:p>
          <a:p>
            <a:pPr lvl="1"/>
            <a:r>
              <a:rPr lang="en-US" altLang="zh-CN" dirty="0" err="1" smtClean="0"/>
              <a:t>ios_base</a:t>
            </a:r>
            <a:r>
              <a:rPr lang="en-US" altLang="zh-CN" dirty="0" smtClean="0"/>
              <a:t>::</a:t>
            </a:r>
            <a:r>
              <a:rPr lang="en-US" altLang="zh-CN" dirty="0" smtClean="0">
                <a:solidFill>
                  <a:srgbClr val="0000FF"/>
                </a:solidFill>
              </a:rPr>
              <a:t>app</a:t>
            </a:r>
            <a:r>
              <a:rPr lang="en-US" altLang="zh-CN" dirty="0" smtClean="0"/>
              <a:t>: </a:t>
            </a:r>
            <a:r>
              <a:rPr lang="zh-CN" altLang="en-US" dirty="0"/>
              <a:t>在文件末尾写数据。</a:t>
            </a:r>
          </a:p>
          <a:p>
            <a:pPr lvl="1"/>
            <a:r>
              <a:rPr lang="en-US" altLang="zh-CN" dirty="0" err="1"/>
              <a:t>ios_base</a:t>
            </a:r>
            <a:r>
              <a:rPr lang="en-US" altLang="zh-CN" dirty="0"/>
              <a:t>::</a:t>
            </a:r>
            <a:r>
              <a:rPr lang="en-US" altLang="zh-CN" dirty="0" err="1">
                <a:solidFill>
                  <a:srgbClr val="0000FF"/>
                </a:solidFill>
              </a:rPr>
              <a:t>trunc</a:t>
            </a:r>
            <a:r>
              <a:rPr lang="en-US" altLang="zh-CN" dirty="0"/>
              <a:t>: </a:t>
            </a:r>
            <a:r>
              <a:rPr lang="zh-CN" altLang="en-US" dirty="0"/>
              <a:t>在打开文件时，删除文件原有的内容。</a:t>
            </a:r>
          </a:p>
          <a:p>
            <a:pPr lvl="1"/>
            <a:r>
              <a:rPr lang="en-US" altLang="zh-CN" dirty="0" err="1"/>
              <a:t>ios_base</a:t>
            </a:r>
            <a:r>
              <a:rPr lang="en-US" altLang="zh-CN" dirty="0"/>
              <a:t>::</a:t>
            </a:r>
            <a:r>
              <a:rPr lang="en-US" altLang="zh-CN" dirty="0">
                <a:solidFill>
                  <a:srgbClr val="0000FF"/>
                </a:solidFill>
              </a:rPr>
              <a:t>binary</a:t>
            </a:r>
            <a:r>
              <a:rPr lang="en-US" altLang="zh-CN" dirty="0"/>
              <a:t>: </a:t>
            </a:r>
            <a:r>
              <a:rPr lang="zh-CN" altLang="en-US" dirty="0"/>
              <a:t>以</a:t>
            </a:r>
            <a:r>
              <a:rPr lang="zh-CN" altLang="en-US" dirty="0" smtClean="0"/>
              <a:t>二进制</a:t>
            </a:r>
            <a:r>
              <a:rPr lang="zh-CN" altLang="en-US" dirty="0"/>
              <a:t>方式打开文件。如果不设置此选项，则</a:t>
            </a:r>
            <a:r>
              <a:rPr lang="zh-CN" altLang="en-US" dirty="0" smtClean="0"/>
              <a:t>以文本方式打开</a:t>
            </a:r>
            <a:r>
              <a:rPr lang="zh-CN" altLang="en-US" dirty="0"/>
              <a:t>文件</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219844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打开文件</a:t>
            </a:r>
            <a:r>
              <a:rPr lang="en-US" altLang="zh-CN" dirty="0"/>
              <a:t>: </a:t>
            </a:r>
            <a:r>
              <a:rPr lang="zh-CN" altLang="en-US" dirty="0"/>
              <a:t>只读方式</a:t>
            </a:r>
          </a:p>
        </p:txBody>
      </p:sp>
      <p:sp>
        <p:nvSpPr>
          <p:cNvPr id="3" name="内容占位符 2"/>
          <p:cNvSpPr>
            <a:spLocks noGrp="1"/>
          </p:cNvSpPr>
          <p:nvPr>
            <p:ph idx="1"/>
          </p:nvPr>
        </p:nvSpPr>
        <p:spPr/>
        <p:txBody>
          <a:bodyPr>
            <a:normAutofit fontScale="85000" lnSpcReduction="20000"/>
          </a:bodyPr>
          <a:lstStyle/>
          <a:p>
            <a:r>
              <a:rPr lang="zh-CN" altLang="en-US" dirty="0"/>
              <a:t>函数</a:t>
            </a:r>
            <a:r>
              <a:rPr lang="en-US" altLang="zh-CN" dirty="0"/>
              <a:t>:</a:t>
            </a:r>
          </a:p>
          <a:p>
            <a:pPr marL="54000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basic_ifstream</a:t>
            </a:r>
            <a:r>
              <a:rPr lang="en-US" altLang="zh-CN" dirty="0">
                <a:solidFill>
                  <a:srgbClr val="000000"/>
                </a:solidFill>
                <a:latin typeface="新宋体" panose="02010609030101010101" pitchFamily="49" charset="-122"/>
                <a:ea typeface="新宋体" panose="02010609030101010101" pitchFamily="49" charset="-122"/>
              </a:rPr>
              <a:t>::open(</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filename,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openmode</a:t>
            </a:r>
            <a:r>
              <a:rPr lang="en-US" altLang="zh-CN" dirty="0">
                <a:solidFill>
                  <a:srgbClr val="000000"/>
                </a:solidFill>
                <a:latin typeface="新宋体" panose="02010609030101010101" pitchFamily="49" charset="-122"/>
                <a:ea typeface="新宋体" panose="02010609030101010101" pitchFamily="49" charset="-122"/>
              </a:rPr>
              <a:t> mode =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::in);</a:t>
            </a:r>
          </a:p>
          <a:p>
            <a:pPr marL="54000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basic_ifstream</a:t>
            </a:r>
            <a:r>
              <a:rPr lang="en-US" altLang="zh-CN" dirty="0">
                <a:solidFill>
                  <a:srgbClr val="000000"/>
                </a:solidFill>
                <a:latin typeface="新宋体" panose="02010609030101010101" pitchFamily="49" charset="-122"/>
                <a:ea typeface="新宋体" panose="02010609030101010101" pitchFamily="49" charset="-122"/>
              </a:rPr>
              <a:t>::open(</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&amp; filename,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openmode</a:t>
            </a:r>
            <a:r>
              <a:rPr lang="en-US" altLang="zh-CN" dirty="0">
                <a:solidFill>
                  <a:srgbClr val="000000"/>
                </a:solidFill>
                <a:latin typeface="新宋体" panose="02010609030101010101" pitchFamily="49" charset="-122"/>
                <a:ea typeface="新宋体" panose="02010609030101010101" pitchFamily="49" charset="-122"/>
              </a:rPr>
              <a:t> mode =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::in</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smtClean="0"/>
          </a:p>
          <a:p>
            <a:pPr lvl="1"/>
            <a:r>
              <a:rPr lang="zh-CN" altLang="en-US" dirty="0" smtClean="0"/>
              <a:t>以</a:t>
            </a:r>
            <a:r>
              <a:rPr lang="zh-CN" altLang="en-US" dirty="0"/>
              <a:t>只读方式打开文件</a:t>
            </a:r>
            <a:r>
              <a:rPr lang="en-US" altLang="zh-CN" dirty="0"/>
              <a:t>filename</a:t>
            </a:r>
            <a:r>
              <a:rPr lang="zh-CN" altLang="en-US" dirty="0"/>
              <a:t>。打开模式</a:t>
            </a:r>
            <a:r>
              <a:rPr lang="en-US" altLang="zh-CN" dirty="0"/>
              <a:t>mode</a:t>
            </a:r>
            <a:r>
              <a:rPr lang="zh-CN" altLang="en-US" dirty="0"/>
              <a:t>只能是下面两者之一</a:t>
            </a:r>
            <a:r>
              <a:rPr lang="en-US" altLang="zh-CN" dirty="0"/>
              <a:t>:</a:t>
            </a:r>
          </a:p>
          <a:p>
            <a:pPr lvl="2"/>
            <a:r>
              <a:rPr lang="en-US" altLang="zh-CN" dirty="0" err="1"/>
              <a:t>ios_base</a:t>
            </a:r>
            <a:r>
              <a:rPr lang="en-US" altLang="zh-CN" dirty="0"/>
              <a:t>::in: </a:t>
            </a:r>
            <a:r>
              <a:rPr lang="zh-CN" altLang="en-US" dirty="0"/>
              <a:t>以文本方式打开文件，并允许读取操作。</a:t>
            </a:r>
          </a:p>
          <a:p>
            <a:pPr lvl="2"/>
            <a:r>
              <a:rPr lang="en-US" altLang="zh-CN" dirty="0" err="1"/>
              <a:t>ios_base</a:t>
            </a:r>
            <a:r>
              <a:rPr lang="en-US" altLang="zh-CN" dirty="0"/>
              <a:t>::in | </a:t>
            </a:r>
            <a:r>
              <a:rPr lang="en-US" altLang="zh-CN" dirty="0" err="1"/>
              <a:t>ios_base</a:t>
            </a:r>
            <a:r>
              <a:rPr lang="en-US" altLang="zh-CN" dirty="0"/>
              <a:t>::binary: </a:t>
            </a:r>
            <a:r>
              <a:rPr lang="zh-CN" altLang="en-US" dirty="0"/>
              <a:t>以二进制方式打开文件，并允许读取操作。</a:t>
            </a:r>
          </a:p>
          <a:p>
            <a:pPr lvl="1"/>
            <a:r>
              <a:rPr lang="zh-CN" altLang="en-US" dirty="0"/>
              <a:t>示例</a:t>
            </a:r>
            <a:r>
              <a:rPr lang="en-US" altLang="zh-CN" dirty="0" smtClean="0"/>
              <a:t>:</a:t>
            </a:r>
          </a:p>
          <a:p>
            <a:pPr marL="540000" indent="0">
              <a:buNone/>
            </a:pPr>
            <a:r>
              <a:rPr lang="en-US" altLang="zh-CN" dirty="0" err="1">
                <a:solidFill>
                  <a:srgbClr val="2B91AF"/>
                </a:solidFill>
                <a:latin typeface="新宋体" panose="02010609030101010101" pitchFamily="49" charset="-122"/>
                <a:ea typeface="新宋体" panose="02010609030101010101" pitchFamily="49" charset="-122"/>
              </a:rPr>
              <a:t>ifstream</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fileObject</a:t>
            </a:r>
            <a:r>
              <a:rPr lang="en-US" altLang="zh-CN"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dirty="0" err="1">
                <a:solidFill>
                  <a:srgbClr val="000000"/>
                </a:solidFill>
                <a:latin typeface="新宋体" panose="02010609030101010101" pitchFamily="49" charset="-122"/>
                <a:ea typeface="新宋体" panose="02010609030101010101" pitchFamily="49" charset="-122"/>
              </a:rPr>
              <a:t>fileObject.open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"inOut.txt"</a:t>
            </a:r>
            <a:r>
              <a:rPr lang="en-US" altLang="zh-CN" dirty="0">
                <a:solidFill>
                  <a:srgbClr val="000000"/>
                </a:solidFill>
                <a:latin typeface="新宋体" panose="02010609030101010101" pitchFamily="49" charset="-122"/>
                <a:ea typeface="新宋体" panose="02010609030101010101" pitchFamily="49" charset="-122"/>
              </a:rPr>
              <a:t>);</a:t>
            </a: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7001514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打开文件</a:t>
            </a:r>
            <a:r>
              <a:rPr lang="en-US" altLang="zh-CN" dirty="0"/>
              <a:t>: </a:t>
            </a:r>
            <a:r>
              <a:rPr lang="zh-CN" altLang="en-US" dirty="0"/>
              <a:t>只写方式</a:t>
            </a:r>
          </a:p>
        </p:txBody>
      </p:sp>
      <p:sp>
        <p:nvSpPr>
          <p:cNvPr id="3" name="内容占位符 2"/>
          <p:cNvSpPr>
            <a:spLocks noGrp="1"/>
          </p:cNvSpPr>
          <p:nvPr>
            <p:ph idx="1"/>
          </p:nvPr>
        </p:nvSpPr>
        <p:spPr/>
        <p:txBody>
          <a:bodyPr>
            <a:normAutofit fontScale="85000" lnSpcReduction="10000"/>
          </a:bodyPr>
          <a:lstStyle/>
          <a:p>
            <a:r>
              <a:rPr lang="zh-CN" altLang="en-US" dirty="0"/>
              <a:t>函数</a:t>
            </a:r>
            <a:r>
              <a:rPr lang="en-US" altLang="zh-CN" dirty="0"/>
              <a:t>:</a:t>
            </a:r>
          </a:p>
          <a:p>
            <a:pPr marL="54000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basic_ofstream</a:t>
            </a:r>
            <a:r>
              <a:rPr lang="en-US" altLang="zh-CN" dirty="0">
                <a:solidFill>
                  <a:srgbClr val="000000"/>
                </a:solidFill>
                <a:latin typeface="新宋体" panose="02010609030101010101" pitchFamily="49" charset="-122"/>
                <a:ea typeface="新宋体" panose="02010609030101010101" pitchFamily="49" charset="-122"/>
              </a:rPr>
              <a:t>::open(</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filename,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openmode</a:t>
            </a:r>
            <a:r>
              <a:rPr lang="en-US" altLang="zh-CN" dirty="0">
                <a:solidFill>
                  <a:srgbClr val="000000"/>
                </a:solidFill>
                <a:latin typeface="新宋体" panose="02010609030101010101" pitchFamily="49" charset="-122"/>
                <a:ea typeface="新宋体" panose="02010609030101010101" pitchFamily="49" charset="-122"/>
              </a:rPr>
              <a:t> mode =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::out);</a:t>
            </a:r>
          </a:p>
          <a:p>
            <a:pPr marL="54000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basic_ofstream</a:t>
            </a:r>
            <a:r>
              <a:rPr lang="en-US" altLang="zh-CN" dirty="0">
                <a:solidFill>
                  <a:srgbClr val="000000"/>
                </a:solidFill>
                <a:latin typeface="新宋体" panose="02010609030101010101" pitchFamily="49" charset="-122"/>
                <a:ea typeface="新宋体" panose="02010609030101010101" pitchFamily="49" charset="-122"/>
              </a:rPr>
              <a:t>::open(</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&amp; filename,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openmode</a:t>
            </a:r>
            <a:r>
              <a:rPr lang="en-US" altLang="zh-CN" dirty="0">
                <a:solidFill>
                  <a:srgbClr val="000000"/>
                </a:solidFill>
                <a:latin typeface="新宋体" panose="02010609030101010101" pitchFamily="49" charset="-122"/>
                <a:ea typeface="新宋体" panose="02010609030101010101" pitchFamily="49" charset="-122"/>
              </a:rPr>
              <a:t> mode = </a:t>
            </a:r>
            <a:r>
              <a:rPr lang="en-US" altLang="zh-CN" dirty="0" err="1">
                <a:solidFill>
                  <a:srgbClr val="2B91AF"/>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::out</a:t>
            </a:r>
            <a:r>
              <a:rPr lang="en-US" altLang="zh-CN" dirty="0" smtClean="0">
                <a:solidFill>
                  <a:srgbClr val="000000"/>
                </a:solidFill>
                <a:latin typeface="新宋体" panose="02010609030101010101" pitchFamily="49" charset="-122"/>
                <a:ea typeface="新宋体" panose="02010609030101010101" pitchFamily="49" charset="-122"/>
              </a:rPr>
              <a:t>);</a:t>
            </a:r>
          </a:p>
          <a:p>
            <a:pPr lvl="1"/>
            <a:r>
              <a:rPr lang="zh-CN" altLang="en-US" dirty="0" smtClean="0"/>
              <a:t>以只写方式打开文件</a:t>
            </a:r>
            <a:r>
              <a:rPr lang="en-US" altLang="zh-CN" dirty="0" smtClean="0"/>
              <a:t>filename</a:t>
            </a:r>
            <a:r>
              <a:rPr lang="zh-CN" altLang="en-US" dirty="0" smtClean="0"/>
              <a:t>。打开模式</a:t>
            </a:r>
            <a:r>
              <a:rPr lang="en-US" altLang="zh-CN" dirty="0" smtClean="0"/>
              <a:t>mode</a:t>
            </a:r>
            <a:r>
              <a:rPr lang="zh-CN" altLang="en-US" dirty="0" smtClean="0"/>
              <a:t>可以是</a:t>
            </a:r>
            <a:r>
              <a:rPr lang="en-US" altLang="zh-CN" dirty="0" err="1" smtClean="0"/>
              <a:t>ios_base</a:t>
            </a:r>
            <a:r>
              <a:rPr lang="en-US" altLang="zh-CN" dirty="0" smtClean="0"/>
              <a:t>::out</a:t>
            </a:r>
            <a:r>
              <a:rPr lang="zh-CN" altLang="en-US" dirty="0" smtClean="0"/>
              <a:t>，也可以是</a:t>
            </a:r>
            <a:r>
              <a:rPr lang="en-US" altLang="zh-CN" dirty="0" err="1" smtClean="0"/>
              <a:t>ios_base</a:t>
            </a:r>
            <a:r>
              <a:rPr lang="en-US" altLang="zh-CN" dirty="0" smtClean="0"/>
              <a:t>::out</a:t>
            </a:r>
            <a:r>
              <a:rPr lang="zh-CN" altLang="en-US" dirty="0" smtClean="0"/>
              <a:t>按位或“</a:t>
            </a:r>
            <a:r>
              <a:rPr lang="en-US" altLang="zh-CN" dirty="0" smtClean="0"/>
              <a:t>|”</a:t>
            </a:r>
            <a:r>
              <a:rPr lang="zh-CN" altLang="en-US" dirty="0" smtClean="0"/>
              <a:t>下面的若干个选项</a:t>
            </a:r>
            <a:r>
              <a:rPr lang="en-US" altLang="zh-CN" dirty="0" smtClean="0"/>
              <a:t>:</a:t>
            </a:r>
          </a:p>
          <a:p>
            <a:pPr lvl="2"/>
            <a:r>
              <a:rPr lang="en-US" altLang="zh-CN" dirty="0" err="1" smtClean="0"/>
              <a:t>ios_base</a:t>
            </a:r>
            <a:r>
              <a:rPr lang="en-US" altLang="zh-CN" dirty="0"/>
              <a:t>::ate</a:t>
            </a:r>
            <a:r>
              <a:rPr lang="zh-CN" altLang="en-US" dirty="0"/>
              <a:t>、</a:t>
            </a:r>
            <a:r>
              <a:rPr lang="en-US" altLang="zh-CN" dirty="0" err="1"/>
              <a:t>ios_base</a:t>
            </a:r>
            <a:r>
              <a:rPr lang="en-US" altLang="zh-CN" dirty="0"/>
              <a:t>::app</a:t>
            </a:r>
            <a:r>
              <a:rPr lang="zh-CN" altLang="en-US" dirty="0"/>
              <a:t>、</a:t>
            </a:r>
            <a:r>
              <a:rPr lang="en-US" altLang="zh-CN" dirty="0" err="1"/>
              <a:t>ios_base</a:t>
            </a:r>
            <a:r>
              <a:rPr lang="en-US" altLang="zh-CN" dirty="0"/>
              <a:t>::</a:t>
            </a:r>
            <a:r>
              <a:rPr lang="en-US" altLang="zh-CN" dirty="0" err="1"/>
              <a:t>trunc</a:t>
            </a:r>
            <a:r>
              <a:rPr lang="zh-CN" altLang="en-US" dirty="0"/>
              <a:t>、</a:t>
            </a:r>
            <a:r>
              <a:rPr lang="en-US" altLang="zh-CN" dirty="0" err="1"/>
              <a:t>ios_base</a:t>
            </a:r>
            <a:r>
              <a:rPr lang="en-US" altLang="zh-CN" dirty="0"/>
              <a:t>::binary</a:t>
            </a:r>
          </a:p>
          <a:p>
            <a:pPr lvl="1"/>
            <a:r>
              <a:rPr lang="zh-CN" altLang="en-US" dirty="0"/>
              <a:t>示例</a:t>
            </a:r>
            <a:r>
              <a:rPr lang="en-US" altLang="zh-CN" dirty="0"/>
              <a:t>:</a:t>
            </a:r>
          </a:p>
          <a:p>
            <a:pPr marL="540000" indent="0">
              <a:buNone/>
            </a:pPr>
            <a:r>
              <a:rPr lang="en-US" altLang="zh-CN" dirty="0" err="1">
                <a:solidFill>
                  <a:srgbClr val="2B91AF"/>
                </a:solidFill>
                <a:latin typeface="新宋体" panose="02010609030101010101" pitchFamily="49" charset="-122"/>
                <a:ea typeface="新宋体" panose="02010609030101010101" pitchFamily="49" charset="-122"/>
              </a:rPr>
              <a:t>ofstream</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fileObject</a:t>
            </a:r>
            <a:r>
              <a:rPr lang="en-US" altLang="zh-CN"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dirty="0" err="1">
                <a:solidFill>
                  <a:srgbClr val="000000"/>
                </a:solidFill>
                <a:latin typeface="新宋体" panose="02010609030101010101" pitchFamily="49" charset="-122"/>
                <a:ea typeface="新宋体" panose="02010609030101010101" pitchFamily="49" charset="-122"/>
              </a:rPr>
              <a:t>fileObject.open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"inOut.txt"</a:t>
            </a:r>
            <a:r>
              <a:rPr lang="en-US" altLang="zh-CN" dirty="0">
                <a:solidFill>
                  <a:srgbClr val="000000"/>
                </a:solidFill>
                <a:latin typeface="新宋体" panose="02010609030101010101" pitchFamily="49" charset="-122"/>
                <a:ea typeface="新宋体" panose="02010609030101010101" pitchFamily="49" charset="-122"/>
              </a:rPr>
              <a:t>);</a:t>
            </a: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5305655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打开文件</a:t>
            </a:r>
            <a:r>
              <a:rPr lang="en-US" altLang="zh-CN" dirty="0"/>
              <a:t>: </a:t>
            </a:r>
            <a:r>
              <a:rPr lang="zh-CN" altLang="en-US" dirty="0"/>
              <a:t>允许读与写方式</a:t>
            </a:r>
          </a:p>
        </p:txBody>
      </p:sp>
      <p:sp>
        <p:nvSpPr>
          <p:cNvPr id="3" name="内容占位符 2"/>
          <p:cNvSpPr>
            <a:spLocks noGrp="1"/>
          </p:cNvSpPr>
          <p:nvPr>
            <p:ph idx="1"/>
          </p:nvPr>
        </p:nvSpPr>
        <p:spPr/>
        <p:txBody>
          <a:bodyPr>
            <a:normAutofit fontScale="85000" lnSpcReduction="10000"/>
          </a:bodyPr>
          <a:lstStyle/>
          <a:p>
            <a:r>
              <a:rPr lang="zh-CN" altLang="en-US" dirty="0"/>
              <a:t>函数</a:t>
            </a:r>
            <a:r>
              <a:rPr lang="en-US" altLang="zh-CN" dirty="0"/>
              <a:t>:</a:t>
            </a:r>
          </a:p>
          <a:p>
            <a:pPr marL="540000" indent="0">
              <a:buNone/>
            </a:pPr>
            <a:r>
              <a:rPr lang="en-US" altLang="zh-CN" sz="2400" dirty="0">
                <a:solidFill>
                  <a:srgbClr val="0000FF"/>
                </a:solidFill>
                <a:latin typeface="新宋体" panose="02010609030101010101" pitchFamily="49" charset="-122"/>
                <a:ea typeface="新宋体" panose="02010609030101010101" pitchFamily="49" charset="-122"/>
              </a:rPr>
              <a:t>void</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basic_fstream</a:t>
            </a:r>
            <a:r>
              <a:rPr lang="en-US" altLang="zh-CN" sz="2400" dirty="0">
                <a:solidFill>
                  <a:srgbClr val="000000"/>
                </a:solidFill>
                <a:latin typeface="新宋体" panose="02010609030101010101" pitchFamily="49" charset="-122"/>
                <a:ea typeface="新宋体" panose="02010609030101010101" pitchFamily="49" charset="-122"/>
              </a:rPr>
              <a:t>::open(</a:t>
            </a:r>
            <a:r>
              <a:rPr lang="en-US" altLang="zh-CN" sz="2400" dirty="0" err="1">
                <a:solidFill>
                  <a:srgbClr val="0000FF"/>
                </a:solidFill>
                <a:latin typeface="新宋体" panose="02010609030101010101" pitchFamily="49" charset="-122"/>
                <a:ea typeface="新宋体" panose="02010609030101010101" pitchFamily="49" charset="-122"/>
              </a:rPr>
              <a:t>const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char</a:t>
            </a:r>
            <a:r>
              <a:rPr lang="en-US" altLang="zh-CN" sz="2400" dirty="0">
                <a:solidFill>
                  <a:srgbClr val="000000"/>
                </a:solidFill>
                <a:latin typeface="新宋体" panose="02010609030101010101" pitchFamily="49" charset="-122"/>
                <a:ea typeface="新宋体" panose="02010609030101010101" pitchFamily="49" charset="-122"/>
              </a:rPr>
              <a:t>* filename, </a:t>
            </a:r>
            <a:r>
              <a:rPr lang="en-US" altLang="zh-CN" sz="2400" dirty="0" err="1">
                <a:solidFill>
                  <a:srgbClr val="2B91AF"/>
                </a:solidFill>
                <a:latin typeface="新宋体" panose="02010609030101010101" pitchFamily="49" charset="-122"/>
                <a:ea typeface="新宋体" panose="02010609030101010101" pitchFamily="49" charset="-122"/>
              </a:rPr>
              <a:t>ios_base</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2B91AF"/>
                </a:solidFill>
                <a:latin typeface="新宋体" panose="02010609030101010101" pitchFamily="49" charset="-122"/>
                <a:ea typeface="新宋体" panose="02010609030101010101" pitchFamily="49" charset="-122"/>
              </a:rPr>
              <a:t>openmode</a:t>
            </a:r>
            <a:r>
              <a:rPr lang="en-US" altLang="zh-CN" sz="2400" dirty="0">
                <a:solidFill>
                  <a:srgbClr val="000000"/>
                </a:solidFill>
                <a:latin typeface="新宋体" panose="02010609030101010101" pitchFamily="49" charset="-122"/>
                <a:ea typeface="新宋体" panose="02010609030101010101" pitchFamily="49" charset="-122"/>
              </a:rPr>
              <a:t> mode = </a:t>
            </a:r>
            <a:r>
              <a:rPr lang="en-US" altLang="zh-CN" sz="2400" dirty="0" err="1">
                <a:solidFill>
                  <a:srgbClr val="2B91AF"/>
                </a:solidFill>
                <a:latin typeface="新宋体" panose="02010609030101010101" pitchFamily="49" charset="-122"/>
                <a:ea typeface="新宋体" panose="02010609030101010101" pitchFamily="49" charset="-122"/>
              </a:rPr>
              <a:t>ios_base</a:t>
            </a:r>
            <a:r>
              <a:rPr lang="en-US" altLang="zh-CN" sz="2400" dirty="0">
                <a:solidFill>
                  <a:srgbClr val="000000"/>
                </a:solidFill>
                <a:latin typeface="新宋体" panose="02010609030101010101" pitchFamily="49" charset="-122"/>
                <a:ea typeface="新宋体" panose="02010609030101010101" pitchFamily="49" charset="-122"/>
              </a:rPr>
              <a:t>::in | </a:t>
            </a:r>
            <a:r>
              <a:rPr lang="en-US" altLang="zh-CN" sz="2400" dirty="0" err="1">
                <a:solidFill>
                  <a:srgbClr val="2B91AF"/>
                </a:solidFill>
                <a:latin typeface="新宋体" panose="02010609030101010101" pitchFamily="49" charset="-122"/>
                <a:ea typeface="新宋体" panose="02010609030101010101" pitchFamily="49" charset="-122"/>
              </a:rPr>
              <a:t>ios_base</a:t>
            </a:r>
            <a:r>
              <a:rPr lang="en-US" altLang="zh-CN" sz="2400" dirty="0">
                <a:solidFill>
                  <a:srgbClr val="000000"/>
                </a:solidFill>
                <a:latin typeface="新宋体" panose="02010609030101010101" pitchFamily="49" charset="-122"/>
                <a:ea typeface="新宋体" panose="02010609030101010101" pitchFamily="49" charset="-122"/>
              </a:rPr>
              <a:t>::out);</a:t>
            </a:r>
          </a:p>
          <a:p>
            <a:pPr marL="540000" indent="0">
              <a:buNone/>
            </a:pPr>
            <a:r>
              <a:rPr lang="en-US" altLang="zh-CN" sz="2400" dirty="0">
                <a:solidFill>
                  <a:srgbClr val="0000FF"/>
                </a:solidFill>
                <a:latin typeface="新宋体" panose="02010609030101010101" pitchFamily="49" charset="-122"/>
                <a:ea typeface="新宋体" panose="02010609030101010101" pitchFamily="49" charset="-122"/>
              </a:rPr>
              <a:t>void</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basic_fstream</a:t>
            </a:r>
            <a:r>
              <a:rPr lang="en-US" altLang="zh-CN" sz="2400" dirty="0">
                <a:solidFill>
                  <a:srgbClr val="000000"/>
                </a:solidFill>
                <a:latin typeface="新宋体" panose="02010609030101010101" pitchFamily="49" charset="-122"/>
                <a:ea typeface="新宋体" panose="02010609030101010101" pitchFamily="49" charset="-122"/>
              </a:rPr>
              <a:t>::open(</a:t>
            </a:r>
            <a:r>
              <a:rPr lang="en-US" altLang="zh-CN" sz="2400" dirty="0" err="1">
                <a:solidFill>
                  <a:srgbClr val="0000FF"/>
                </a:solidFill>
                <a:latin typeface="新宋体" panose="02010609030101010101" pitchFamily="49" charset="-122"/>
                <a:ea typeface="新宋体" panose="02010609030101010101" pitchFamily="49" charset="-122"/>
              </a:rPr>
              <a:t>const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2B91AF"/>
                </a:solidFill>
                <a:latin typeface="新宋体" panose="02010609030101010101" pitchFamily="49" charset="-122"/>
                <a:ea typeface="新宋体" panose="02010609030101010101" pitchFamily="49" charset="-122"/>
              </a:rPr>
              <a:t>string</a:t>
            </a:r>
            <a:r>
              <a:rPr lang="en-US" altLang="zh-CN" sz="2400" dirty="0">
                <a:solidFill>
                  <a:srgbClr val="000000"/>
                </a:solidFill>
                <a:latin typeface="新宋体" panose="02010609030101010101" pitchFamily="49" charset="-122"/>
                <a:ea typeface="新宋体" panose="02010609030101010101" pitchFamily="49" charset="-122"/>
              </a:rPr>
              <a:t>&amp; filename, </a:t>
            </a:r>
            <a:r>
              <a:rPr lang="en-US" altLang="zh-CN" sz="2400" dirty="0" err="1">
                <a:solidFill>
                  <a:srgbClr val="2B91AF"/>
                </a:solidFill>
                <a:latin typeface="新宋体" panose="02010609030101010101" pitchFamily="49" charset="-122"/>
                <a:ea typeface="新宋体" panose="02010609030101010101" pitchFamily="49" charset="-122"/>
              </a:rPr>
              <a:t>ios_base</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2B91AF"/>
                </a:solidFill>
                <a:latin typeface="新宋体" panose="02010609030101010101" pitchFamily="49" charset="-122"/>
                <a:ea typeface="新宋体" panose="02010609030101010101" pitchFamily="49" charset="-122"/>
              </a:rPr>
              <a:t>openmode</a:t>
            </a:r>
            <a:r>
              <a:rPr lang="en-US" altLang="zh-CN" sz="2400" dirty="0">
                <a:solidFill>
                  <a:srgbClr val="000000"/>
                </a:solidFill>
                <a:latin typeface="新宋体" panose="02010609030101010101" pitchFamily="49" charset="-122"/>
                <a:ea typeface="新宋体" panose="02010609030101010101" pitchFamily="49" charset="-122"/>
              </a:rPr>
              <a:t> mode = </a:t>
            </a:r>
            <a:r>
              <a:rPr lang="en-US" altLang="zh-CN" sz="2400" dirty="0" err="1">
                <a:solidFill>
                  <a:srgbClr val="2B91AF"/>
                </a:solidFill>
                <a:latin typeface="新宋体" panose="02010609030101010101" pitchFamily="49" charset="-122"/>
                <a:ea typeface="新宋体" panose="02010609030101010101" pitchFamily="49" charset="-122"/>
              </a:rPr>
              <a:t>ios_base</a:t>
            </a:r>
            <a:r>
              <a:rPr lang="en-US" altLang="zh-CN" sz="2400" dirty="0">
                <a:solidFill>
                  <a:srgbClr val="000000"/>
                </a:solidFill>
                <a:latin typeface="新宋体" panose="02010609030101010101" pitchFamily="49" charset="-122"/>
                <a:ea typeface="新宋体" panose="02010609030101010101" pitchFamily="49" charset="-122"/>
              </a:rPr>
              <a:t>::in | </a:t>
            </a:r>
            <a:r>
              <a:rPr lang="en-US" altLang="zh-CN" sz="2400" dirty="0" err="1">
                <a:solidFill>
                  <a:srgbClr val="2B91AF"/>
                </a:solidFill>
                <a:latin typeface="新宋体" panose="02010609030101010101" pitchFamily="49" charset="-122"/>
                <a:ea typeface="新宋体" panose="02010609030101010101" pitchFamily="49" charset="-122"/>
              </a:rPr>
              <a:t>ios_base</a:t>
            </a:r>
            <a:r>
              <a:rPr lang="en-US" altLang="zh-CN" sz="2400" dirty="0">
                <a:solidFill>
                  <a:srgbClr val="000000"/>
                </a:solidFill>
                <a:latin typeface="新宋体" panose="02010609030101010101" pitchFamily="49" charset="-122"/>
                <a:ea typeface="新宋体" panose="02010609030101010101" pitchFamily="49" charset="-122"/>
              </a:rPr>
              <a:t>::out);</a:t>
            </a:r>
            <a:endParaRPr lang="en-US" altLang="zh-CN" dirty="0" smtClean="0"/>
          </a:p>
          <a:p>
            <a:pPr lvl="1"/>
            <a:r>
              <a:rPr lang="zh-CN" altLang="en-US" dirty="0" smtClean="0"/>
              <a:t>以</a:t>
            </a:r>
            <a:r>
              <a:rPr lang="zh-CN" altLang="en-US" dirty="0"/>
              <a:t>允许读与写方式打开文件</a:t>
            </a:r>
            <a:r>
              <a:rPr lang="en-US" altLang="zh-CN" dirty="0"/>
              <a:t>filename</a:t>
            </a:r>
            <a:r>
              <a:rPr lang="zh-CN" altLang="en-US" dirty="0"/>
              <a:t>。打开模式</a:t>
            </a:r>
            <a:r>
              <a:rPr lang="en-US" altLang="zh-CN" dirty="0"/>
              <a:t>mode</a:t>
            </a:r>
            <a:r>
              <a:rPr lang="zh-CN" altLang="en-US" dirty="0"/>
              <a:t>可以是</a:t>
            </a:r>
            <a:r>
              <a:rPr lang="en-US" altLang="zh-CN" dirty="0" err="1"/>
              <a:t>ios_base</a:t>
            </a:r>
            <a:r>
              <a:rPr lang="en-US" altLang="zh-CN" dirty="0"/>
              <a:t>::in | </a:t>
            </a:r>
            <a:r>
              <a:rPr lang="en-US" altLang="zh-CN" dirty="0" err="1"/>
              <a:t>ios_base</a:t>
            </a:r>
            <a:r>
              <a:rPr lang="en-US" altLang="zh-CN" dirty="0"/>
              <a:t>::out</a:t>
            </a:r>
            <a:r>
              <a:rPr lang="zh-CN" altLang="en-US" dirty="0"/>
              <a:t>，也可以是</a:t>
            </a:r>
            <a:r>
              <a:rPr lang="en-US" altLang="zh-CN" dirty="0" err="1"/>
              <a:t>ios_base</a:t>
            </a:r>
            <a:r>
              <a:rPr lang="en-US" altLang="zh-CN" dirty="0"/>
              <a:t>::in | </a:t>
            </a:r>
            <a:r>
              <a:rPr lang="en-US" altLang="zh-CN" dirty="0" err="1"/>
              <a:t>ios_base</a:t>
            </a:r>
            <a:r>
              <a:rPr lang="en-US" altLang="zh-CN" dirty="0"/>
              <a:t>::out</a:t>
            </a:r>
            <a:r>
              <a:rPr lang="zh-CN" altLang="en-US" dirty="0"/>
              <a:t>按位或“</a:t>
            </a:r>
            <a:r>
              <a:rPr lang="en-US" altLang="zh-CN" dirty="0"/>
              <a:t>|”</a:t>
            </a:r>
            <a:r>
              <a:rPr lang="zh-CN" altLang="en-US" dirty="0"/>
              <a:t>下面的若干个选项</a:t>
            </a:r>
            <a:r>
              <a:rPr lang="en-US" altLang="zh-CN" dirty="0"/>
              <a:t>:</a:t>
            </a:r>
          </a:p>
          <a:p>
            <a:pPr lvl="2"/>
            <a:r>
              <a:rPr lang="en-US" altLang="zh-CN" dirty="0" err="1"/>
              <a:t>ios_base</a:t>
            </a:r>
            <a:r>
              <a:rPr lang="en-US" altLang="zh-CN" dirty="0"/>
              <a:t>::ate</a:t>
            </a:r>
            <a:r>
              <a:rPr lang="zh-CN" altLang="en-US" dirty="0"/>
              <a:t>、</a:t>
            </a:r>
            <a:r>
              <a:rPr lang="en-US" altLang="zh-CN" dirty="0" err="1"/>
              <a:t>ios_base</a:t>
            </a:r>
            <a:r>
              <a:rPr lang="en-US" altLang="zh-CN" dirty="0"/>
              <a:t>::app</a:t>
            </a:r>
            <a:r>
              <a:rPr lang="zh-CN" altLang="en-US" dirty="0"/>
              <a:t>、</a:t>
            </a:r>
            <a:r>
              <a:rPr lang="en-US" altLang="zh-CN" dirty="0" err="1"/>
              <a:t>ios_base</a:t>
            </a:r>
            <a:r>
              <a:rPr lang="en-US" altLang="zh-CN" dirty="0"/>
              <a:t>::</a:t>
            </a:r>
            <a:r>
              <a:rPr lang="en-US" altLang="zh-CN" dirty="0" err="1"/>
              <a:t>trunc</a:t>
            </a:r>
            <a:r>
              <a:rPr lang="zh-CN" altLang="en-US" dirty="0"/>
              <a:t>、</a:t>
            </a:r>
            <a:r>
              <a:rPr lang="en-US" altLang="zh-CN" dirty="0" err="1"/>
              <a:t>ios_base</a:t>
            </a:r>
            <a:r>
              <a:rPr lang="en-US" altLang="zh-CN" dirty="0"/>
              <a:t>::binary</a:t>
            </a:r>
          </a:p>
          <a:p>
            <a:pPr lvl="1"/>
            <a:r>
              <a:rPr lang="zh-CN" altLang="en-US" dirty="0"/>
              <a:t>示例</a:t>
            </a:r>
            <a:r>
              <a:rPr lang="en-US" altLang="zh-CN" dirty="0"/>
              <a:t>:</a:t>
            </a:r>
          </a:p>
          <a:p>
            <a:pPr marL="540000" indent="0">
              <a:buNone/>
            </a:pPr>
            <a:r>
              <a:rPr lang="en-US" altLang="zh-CN" dirty="0" err="1">
                <a:solidFill>
                  <a:srgbClr val="2B91AF"/>
                </a:solidFill>
                <a:latin typeface="新宋体" panose="02010609030101010101" pitchFamily="49" charset="-122"/>
                <a:ea typeface="新宋体" panose="02010609030101010101" pitchFamily="49" charset="-122"/>
              </a:rPr>
              <a:t>fstream</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fileObject</a:t>
            </a:r>
            <a:r>
              <a:rPr lang="en-US" altLang="zh-CN"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dirty="0" err="1">
                <a:solidFill>
                  <a:srgbClr val="000000"/>
                </a:solidFill>
                <a:latin typeface="新宋体" panose="02010609030101010101" pitchFamily="49" charset="-122"/>
                <a:ea typeface="新宋体" panose="02010609030101010101" pitchFamily="49" charset="-122"/>
              </a:rPr>
              <a:t>fileObject.open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"inOut.txt</a:t>
            </a:r>
            <a:r>
              <a:rPr lang="en-US" altLang="zh-CN" dirty="0" smtClean="0">
                <a:solidFill>
                  <a:srgbClr val="A31515"/>
                </a:solidFill>
                <a:latin typeface="新宋体" panose="02010609030101010101" pitchFamily="49" charset="-122"/>
                <a:ea typeface="新宋体" panose="02010609030101010101" pitchFamily="49" charset="-122"/>
              </a:rPr>
              <a:t>"</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6234129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关闭文件</a:t>
            </a:r>
            <a:endParaRPr lang="zh-CN" altLang="en-US" dirty="0"/>
          </a:p>
        </p:txBody>
      </p:sp>
      <p:sp>
        <p:nvSpPr>
          <p:cNvPr id="3" name="内容占位符 2"/>
          <p:cNvSpPr>
            <a:spLocks noGrp="1"/>
          </p:cNvSpPr>
          <p:nvPr>
            <p:ph idx="1"/>
          </p:nvPr>
        </p:nvSpPr>
        <p:spPr/>
        <p:txBody>
          <a:bodyPr/>
          <a:lstStyle/>
          <a:p>
            <a:pPr algn="just"/>
            <a:r>
              <a:rPr lang="zh-CN" altLang="en-US" dirty="0" smtClean="0"/>
              <a:t>函数</a:t>
            </a:r>
            <a:r>
              <a:rPr lang="en-US" altLang="zh-CN" dirty="0" smtClean="0"/>
              <a:t>:</a:t>
            </a:r>
          </a:p>
          <a:p>
            <a:pPr marL="72000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basic_ifstream</a:t>
            </a:r>
            <a:r>
              <a:rPr lang="en-US" altLang="zh-CN" dirty="0">
                <a:solidFill>
                  <a:srgbClr val="000000"/>
                </a:solidFill>
                <a:latin typeface="新宋体" panose="02010609030101010101" pitchFamily="49" charset="-122"/>
                <a:ea typeface="新宋体" panose="02010609030101010101" pitchFamily="49" charset="-122"/>
              </a:rPr>
              <a:t>::close();</a:t>
            </a:r>
          </a:p>
          <a:p>
            <a:pPr marL="72000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basic_ofstream</a:t>
            </a:r>
            <a:r>
              <a:rPr lang="en-US" altLang="zh-CN" dirty="0">
                <a:solidFill>
                  <a:srgbClr val="000000"/>
                </a:solidFill>
                <a:latin typeface="新宋体" panose="02010609030101010101" pitchFamily="49" charset="-122"/>
                <a:ea typeface="新宋体" panose="02010609030101010101" pitchFamily="49" charset="-122"/>
              </a:rPr>
              <a:t>::close();</a:t>
            </a:r>
          </a:p>
          <a:p>
            <a:pPr marL="72000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basic_fstream</a:t>
            </a:r>
            <a:r>
              <a:rPr lang="en-US" altLang="zh-CN" dirty="0">
                <a:solidFill>
                  <a:srgbClr val="000000"/>
                </a:solidFill>
                <a:latin typeface="新宋体" panose="02010609030101010101" pitchFamily="49" charset="-122"/>
                <a:ea typeface="新宋体" panose="02010609030101010101" pitchFamily="49" charset="-122"/>
              </a:rPr>
              <a:t>::close();</a:t>
            </a:r>
          </a:p>
          <a:p>
            <a:pPr lvl="1"/>
            <a:r>
              <a:rPr lang="zh-CN" altLang="en-US" dirty="0" smtClean="0"/>
              <a:t>关闭当前打开的文件。</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617654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析构函数</a:t>
            </a:r>
            <a:endParaRPr lang="zh-CN" altLang="en-US" dirty="0"/>
          </a:p>
        </p:txBody>
      </p:sp>
      <p:sp>
        <p:nvSpPr>
          <p:cNvPr id="3" name="内容占位符 2"/>
          <p:cNvSpPr>
            <a:spLocks noGrp="1"/>
          </p:cNvSpPr>
          <p:nvPr>
            <p:ph idx="1"/>
          </p:nvPr>
        </p:nvSpPr>
        <p:spPr/>
        <p:txBody>
          <a:bodyPr/>
          <a:lstStyle/>
          <a:p>
            <a:r>
              <a:rPr lang="zh-CN" altLang="en-US" dirty="0"/>
              <a:t>析构</a:t>
            </a:r>
            <a:r>
              <a:rPr lang="zh-CN" altLang="en-US" dirty="0" smtClean="0"/>
              <a:t>函数</a:t>
            </a:r>
            <a:r>
              <a:rPr lang="en-US" altLang="zh-CN" dirty="0" smtClean="0"/>
              <a:t>:</a:t>
            </a:r>
          </a:p>
          <a:p>
            <a:pPr marL="720000" indent="0">
              <a:buNone/>
            </a:pPr>
            <a:r>
              <a:rPr lang="en-US" altLang="zh-CN" dirty="0" err="1">
                <a:solidFill>
                  <a:srgbClr val="000000"/>
                </a:solidFill>
                <a:latin typeface="新宋体" panose="02010609030101010101" pitchFamily="49" charset="-122"/>
                <a:ea typeface="新宋体" panose="02010609030101010101" pitchFamily="49" charset="-122"/>
              </a:rPr>
              <a:t>basic_ifstream</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basic_ifstream</a:t>
            </a:r>
            <a:r>
              <a:rPr lang="en-US" altLang="zh-CN" dirty="0">
                <a:solidFill>
                  <a:srgbClr val="000000"/>
                </a:solidFill>
                <a:latin typeface="新宋体" panose="02010609030101010101" pitchFamily="49" charset="-122"/>
                <a:ea typeface="新宋体" panose="02010609030101010101" pitchFamily="49" charset="-122"/>
              </a:rPr>
              <a:t>();</a:t>
            </a:r>
          </a:p>
          <a:p>
            <a:pPr marL="720000" indent="0">
              <a:buNone/>
            </a:pPr>
            <a:r>
              <a:rPr lang="en-US" altLang="zh-CN" dirty="0" err="1">
                <a:solidFill>
                  <a:srgbClr val="000000"/>
                </a:solidFill>
                <a:latin typeface="新宋体" panose="02010609030101010101" pitchFamily="49" charset="-122"/>
                <a:ea typeface="新宋体" panose="02010609030101010101" pitchFamily="49" charset="-122"/>
              </a:rPr>
              <a:t>basic_ofstream</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basic_ofstream</a:t>
            </a:r>
            <a:r>
              <a:rPr lang="en-US" altLang="zh-CN" dirty="0">
                <a:solidFill>
                  <a:srgbClr val="000000"/>
                </a:solidFill>
                <a:latin typeface="新宋体" panose="02010609030101010101" pitchFamily="49" charset="-122"/>
                <a:ea typeface="新宋体" panose="02010609030101010101" pitchFamily="49" charset="-122"/>
              </a:rPr>
              <a:t>();</a:t>
            </a:r>
          </a:p>
          <a:p>
            <a:pPr marL="720000" indent="0">
              <a:buNone/>
            </a:pPr>
            <a:r>
              <a:rPr lang="en-US" altLang="zh-CN" dirty="0" err="1">
                <a:solidFill>
                  <a:srgbClr val="000000"/>
                </a:solidFill>
                <a:latin typeface="新宋体" panose="02010609030101010101" pitchFamily="49" charset="-122"/>
                <a:ea typeface="新宋体" panose="02010609030101010101" pitchFamily="49" charset="-122"/>
              </a:rPr>
              <a:t>basic_fstream</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basic_fstream</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smtClean="0"/>
          </a:p>
          <a:p>
            <a:r>
              <a:rPr lang="zh-CN" altLang="en-US" dirty="0" smtClean="0"/>
              <a:t>析</a:t>
            </a:r>
            <a:r>
              <a:rPr lang="zh-CN" altLang="en-US" dirty="0"/>
              <a:t>构</a:t>
            </a:r>
            <a:r>
              <a:rPr lang="zh-CN" altLang="en-US" dirty="0" smtClean="0"/>
              <a:t>函数也可以关闭当前打开的文件。</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1700435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 </a:t>
            </a:r>
            <a:r>
              <a:rPr lang="zh-CN" altLang="en-US" dirty="0" smtClean="0"/>
              <a:t>文件</a:t>
            </a:r>
            <a:r>
              <a:rPr lang="zh-CN" altLang="en-US" dirty="0"/>
              <a:t>流操作的基本步骤</a:t>
            </a:r>
          </a:p>
        </p:txBody>
      </p:sp>
      <p:sp>
        <p:nvSpPr>
          <p:cNvPr id="3" name="内容占位符 2"/>
          <p:cNvSpPr>
            <a:spLocks noGrp="1"/>
          </p:cNvSpPr>
          <p:nvPr>
            <p:ph idx="1"/>
          </p:nvPr>
        </p:nvSpPr>
        <p:spPr>
          <a:xfrm>
            <a:off x="461963" y="1457325"/>
            <a:ext cx="4107600" cy="538743"/>
          </a:xfrm>
        </p:spPr>
        <p:txBody>
          <a:bodyPr>
            <a:normAutofit/>
          </a:bodyPr>
          <a:lstStyle/>
          <a:p>
            <a:r>
              <a:rPr lang="zh-CN" altLang="en-US" dirty="0" smtClean="0"/>
              <a:t>文件处理。</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567236" y="1457325"/>
            <a:ext cx="4107600" cy="4899026"/>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对于同一个文件，在同一个时刻，最多只能由一个实例</a:t>
            </a:r>
            <a:r>
              <a:rPr lang="zh-CN" altLang="en-US" smtClean="0"/>
              <a:t>对象打开。</a:t>
            </a:r>
            <a:endParaRPr lang="zh-CN" altLang="en-US" dirty="0"/>
          </a:p>
        </p:txBody>
      </p:sp>
      <p:sp>
        <p:nvSpPr>
          <p:cNvPr id="7" name="圆角矩形 6"/>
          <p:cNvSpPr/>
          <p:nvPr/>
        </p:nvSpPr>
        <p:spPr>
          <a:xfrm>
            <a:off x="825190" y="2155706"/>
            <a:ext cx="2880000" cy="4320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b="1" dirty="0">
                <a:solidFill>
                  <a:srgbClr val="FF0000"/>
                </a:solidFill>
                <a:latin typeface="Times New Roman" panose="02020603050405020304" pitchFamily="18" charset="0"/>
                <a:cs typeface="Times New Roman" panose="02020603050405020304" pitchFamily="18" charset="0"/>
              </a:rPr>
              <a:t>创建文件流的实例对象</a:t>
            </a:r>
          </a:p>
        </p:txBody>
      </p:sp>
      <p:sp>
        <p:nvSpPr>
          <p:cNvPr id="11" name="圆角矩形 10"/>
          <p:cNvSpPr/>
          <p:nvPr/>
        </p:nvSpPr>
        <p:spPr>
          <a:xfrm>
            <a:off x="825190" y="5257022"/>
            <a:ext cx="2880000" cy="4320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b="1" dirty="0" smtClean="0">
                <a:solidFill>
                  <a:srgbClr val="FF0000"/>
                </a:solidFill>
                <a:latin typeface="Times New Roman" panose="02020603050405020304" pitchFamily="18" charset="0"/>
                <a:cs typeface="Times New Roman" panose="02020603050405020304" pitchFamily="18" charset="0"/>
              </a:rPr>
              <a:t>析构文件</a:t>
            </a:r>
            <a:r>
              <a:rPr lang="zh-CN" altLang="en-US" sz="2000" b="1" dirty="0">
                <a:solidFill>
                  <a:srgbClr val="FF0000"/>
                </a:solidFill>
                <a:latin typeface="Times New Roman" panose="02020603050405020304" pitchFamily="18" charset="0"/>
                <a:cs typeface="Times New Roman" panose="02020603050405020304" pitchFamily="18" charset="0"/>
              </a:rPr>
              <a:t>流的实例对象</a:t>
            </a:r>
          </a:p>
        </p:txBody>
      </p:sp>
      <p:sp>
        <p:nvSpPr>
          <p:cNvPr id="12" name="圆角矩形 11"/>
          <p:cNvSpPr/>
          <p:nvPr/>
        </p:nvSpPr>
        <p:spPr>
          <a:xfrm>
            <a:off x="1545190" y="2931035"/>
            <a:ext cx="1440000" cy="4320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b="1" dirty="0">
                <a:solidFill>
                  <a:srgbClr val="FF0000"/>
                </a:solidFill>
                <a:latin typeface="Times New Roman" panose="02020603050405020304" pitchFamily="18" charset="0"/>
                <a:cs typeface="Times New Roman" panose="02020603050405020304" pitchFamily="18" charset="0"/>
              </a:rPr>
              <a:t>打开文件</a:t>
            </a:r>
          </a:p>
        </p:txBody>
      </p:sp>
      <p:sp>
        <p:nvSpPr>
          <p:cNvPr id="13" name="圆角矩形 12"/>
          <p:cNvSpPr/>
          <p:nvPr/>
        </p:nvSpPr>
        <p:spPr>
          <a:xfrm>
            <a:off x="1545190" y="4481693"/>
            <a:ext cx="1440000" cy="4320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b="1" dirty="0" smtClean="0">
                <a:solidFill>
                  <a:srgbClr val="FF0000"/>
                </a:solidFill>
                <a:latin typeface="Times New Roman" panose="02020603050405020304" pitchFamily="18" charset="0"/>
                <a:cs typeface="Times New Roman" panose="02020603050405020304" pitchFamily="18" charset="0"/>
              </a:rPr>
              <a:t>关闭文件</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4" name="圆角矩形 13"/>
          <p:cNvSpPr/>
          <p:nvPr/>
        </p:nvSpPr>
        <p:spPr>
          <a:xfrm>
            <a:off x="1185190" y="3706364"/>
            <a:ext cx="2160000" cy="4320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b="1" dirty="0">
                <a:solidFill>
                  <a:srgbClr val="FF0000"/>
                </a:solidFill>
                <a:latin typeface="Times New Roman" panose="02020603050405020304" pitchFamily="18" charset="0"/>
                <a:cs typeface="Times New Roman" panose="02020603050405020304" pitchFamily="18" charset="0"/>
              </a:rPr>
              <a:t>文件读写操作</a:t>
            </a:r>
          </a:p>
        </p:txBody>
      </p:sp>
      <p:cxnSp>
        <p:nvCxnSpPr>
          <p:cNvPr id="15" name="肘形连接符 14"/>
          <p:cNvCxnSpPr/>
          <p:nvPr/>
        </p:nvCxnSpPr>
        <p:spPr>
          <a:xfrm rot="10800000" flipH="1">
            <a:off x="3325798" y="3846383"/>
            <a:ext cx="52721" cy="127279"/>
          </a:xfrm>
          <a:prstGeom prst="bentConnector3">
            <a:avLst>
              <a:gd name="adj1" fmla="val 100828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3" idx="3"/>
            <a:endCxn id="12" idx="3"/>
          </p:cNvCxnSpPr>
          <p:nvPr/>
        </p:nvCxnSpPr>
        <p:spPr>
          <a:xfrm flipV="1">
            <a:off x="2985190" y="3147035"/>
            <a:ext cx="12700" cy="1550658"/>
          </a:xfrm>
          <a:prstGeom prst="bentConnector3">
            <a:avLst>
              <a:gd name="adj1" fmla="val 794634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p:nvPr/>
        </p:nvCxnSpPr>
        <p:spPr>
          <a:xfrm rot="5400000">
            <a:off x="2093526" y="2765720"/>
            <a:ext cx="343329" cy="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p:nvPr/>
        </p:nvCxnSpPr>
        <p:spPr>
          <a:xfrm rot="5400000">
            <a:off x="2093526" y="3541049"/>
            <a:ext cx="343329" cy="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rot="5400000">
            <a:off x="2093526" y="4316378"/>
            <a:ext cx="343329" cy="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rot="5400000">
            <a:off x="2093526" y="5091707"/>
            <a:ext cx="343329" cy="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999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流的基本概念</a:t>
            </a:r>
          </a:p>
          <a:p>
            <a:r>
              <a:rPr lang="zh-CN" altLang="en-US" dirty="0"/>
              <a:t>流类和流对象</a:t>
            </a:r>
          </a:p>
          <a:p>
            <a:r>
              <a:rPr lang="zh-CN" altLang="en-US" dirty="0"/>
              <a:t>标准输入输出流</a:t>
            </a:r>
          </a:p>
          <a:p>
            <a:r>
              <a:rPr lang="zh-CN" altLang="en-US" dirty="0"/>
              <a:t>格式控制</a:t>
            </a:r>
          </a:p>
          <a:p>
            <a:r>
              <a:rPr lang="zh-CN" altLang="en-US" dirty="0"/>
              <a:t>文件输入输出流</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2017"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15573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792089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判断流操作是否成功</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函数</a:t>
            </a:r>
            <a:r>
              <a:rPr lang="en-US" altLang="zh-CN" dirty="0"/>
              <a:t>: </a:t>
            </a:r>
            <a:r>
              <a:rPr lang="en-US" altLang="zh-CN" dirty="0">
                <a:solidFill>
                  <a:srgbClr val="0000FF"/>
                </a:solidFill>
                <a:latin typeface="新宋体" panose="02010609030101010101" pitchFamily="49" charset="-122"/>
                <a:ea typeface="新宋体" panose="02010609030101010101" pitchFamily="49" charset="-122"/>
              </a:rPr>
              <a:t>bool</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basic_ios</a:t>
            </a:r>
            <a:r>
              <a:rPr lang="en-US" altLang="zh-CN" dirty="0">
                <a:solidFill>
                  <a:srgbClr val="000000"/>
                </a:solidFill>
                <a:latin typeface="新宋体" panose="02010609030101010101" pitchFamily="49" charset="-122"/>
                <a:ea typeface="新宋体" panose="02010609030101010101" pitchFamily="49" charset="-122"/>
              </a:rPr>
              <a:t>::fail() </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p>
          <a:p>
            <a:pPr lvl="1"/>
            <a:r>
              <a:rPr lang="zh-CN" altLang="en-US" dirty="0"/>
              <a:t>返回</a:t>
            </a:r>
            <a:r>
              <a:rPr lang="en-US" altLang="zh-CN" dirty="0"/>
              <a:t>: </a:t>
            </a:r>
            <a:r>
              <a:rPr lang="zh-CN" altLang="en-US" dirty="0" smtClean="0"/>
              <a:t>如果当前流的状态不正常，则返回</a:t>
            </a:r>
            <a:r>
              <a:rPr lang="en-US" altLang="zh-CN" dirty="0" smtClean="0">
                <a:solidFill>
                  <a:srgbClr val="0000FF"/>
                </a:solidFill>
              </a:rPr>
              <a:t>true</a:t>
            </a:r>
            <a:r>
              <a:rPr lang="zh-CN" altLang="en-US" dirty="0" smtClean="0"/>
              <a:t>；否则返回</a:t>
            </a:r>
            <a:r>
              <a:rPr lang="en-US" altLang="zh-CN" dirty="0" smtClean="0">
                <a:solidFill>
                  <a:srgbClr val="0000FF"/>
                </a:solidFill>
              </a:rPr>
              <a:t>false</a:t>
            </a:r>
            <a:r>
              <a:rPr lang="zh-CN" altLang="en-US" dirty="0" smtClean="0"/>
              <a:t>。</a:t>
            </a:r>
            <a:endParaRPr lang="en-US" altLang="zh-CN" dirty="0" smtClean="0"/>
          </a:p>
          <a:p>
            <a:pPr lvl="1"/>
            <a:r>
              <a:rPr lang="zh-CN" altLang="en-US" dirty="0" smtClean="0"/>
              <a:t>示例</a:t>
            </a:r>
            <a:r>
              <a:rPr lang="en-US" altLang="zh-CN" dirty="0" smtClean="0"/>
              <a:t>:</a:t>
            </a:r>
          </a:p>
          <a:p>
            <a:pPr marL="0" indent="0">
              <a:lnSpc>
                <a:spcPts val="1800"/>
              </a:lnSpc>
              <a:spcBef>
                <a:spcPts val="0"/>
              </a:spcBef>
              <a:buNone/>
            </a:pPr>
            <a:r>
              <a:rPr lang="en-US" altLang="zh-CN" sz="2100" dirty="0">
                <a:solidFill>
                  <a:srgbClr val="0000FF"/>
                </a:solidFill>
                <a:latin typeface="新宋体" panose="02010609030101010101" pitchFamily="49" charset="-122"/>
                <a:ea typeface="新宋体" panose="02010609030101010101" pitchFamily="49" charset="-122"/>
              </a:rPr>
              <a:t>#include</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A31515"/>
                </a:solidFill>
                <a:latin typeface="新宋体" panose="02010609030101010101" pitchFamily="49" charset="-122"/>
                <a:ea typeface="新宋体" panose="02010609030101010101" pitchFamily="49" charset="-122"/>
              </a:rPr>
              <a:t>&lt;</a:t>
            </a:r>
            <a:r>
              <a:rPr lang="en-US" altLang="zh-CN" sz="2100" dirty="0" err="1">
                <a:solidFill>
                  <a:srgbClr val="A31515"/>
                </a:solidFill>
                <a:latin typeface="新宋体" panose="02010609030101010101" pitchFamily="49" charset="-122"/>
                <a:ea typeface="新宋体" panose="02010609030101010101" pitchFamily="49" charset="-122"/>
              </a:rPr>
              <a:t>iostream</a:t>
            </a:r>
            <a:r>
              <a:rPr lang="en-US" altLang="zh-CN" sz="2100" dirty="0">
                <a:solidFill>
                  <a:srgbClr val="A31515"/>
                </a:solidFill>
                <a:latin typeface="新宋体" panose="02010609030101010101" pitchFamily="49" charset="-122"/>
                <a:ea typeface="新宋体" panose="02010609030101010101" pitchFamily="49" charset="-122"/>
              </a:rPr>
              <a:t>&gt;</a:t>
            </a:r>
            <a:endParaRPr lang="en-US" altLang="zh-CN" sz="21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100" dirty="0">
                <a:solidFill>
                  <a:srgbClr val="0000FF"/>
                </a:solidFill>
                <a:latin typeface="新宋体" panose="02010609030101010101" pitchFamily="49" charset="-122"/>
                <a:ea typeface="新宋体" panose="02010609030101010101" pitchFamily="49" charset="-122"/>
              </a:rPr>
              <a:t>#include</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A31515"/>
                </a:solidFill>
                <a:latin typeface="新宋体" panose="02010609030101010101" pitchFamily="49" charset="-122"/>
                <a:ea typeface="新宋体" panose="02010609030101010101" pitchFamily="49" charset="-122"/>
              </a:rPr>
              <a:t>&lt;</a:t>
            </a:r>
            <a:r>
              <a:rPr lang="en-US" altLang="zh-CN" sz="2100" dirty="0" err="1">
                <a:solidFill>
                  <a:srgbClr val="A31515"/>
                </a:solidFill>
                <a:latin typeface="新宋体" panose="02010609030101010101" pitchFamily="49" charset="-122"/>
                <a:ea typeface="新宋体" panose="02010609030101010101" pitchFamily="49" charset="-122"/>
              </a:rPr>
              <a:t>fstream</a:t>
            </a:r>
            <a:r>
              <a:rPr lang="en-US" altLang="zh-CN" sz="2100" dirty="0">
                <a:solidFill>
                  <a:srgbClr val="A31515"/>
                </a:solidFill>
                <a:latin typeface="新宋体" panose="02010609030101010101" pitchFamily="49" charset="-122"/>
                <a:ea typeface="新宋体" panose="02010609030101010101" pitchFamily="49" charset="-122"/>
              </a:rPr>
              <a:t>&gt;</a:t>
            </a:r>
            <a:endParaRPr lang="en-US" altLang="zh-CN" sz="21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100" dirty="0">
                <a:solidFill>
                  <a:srgbClr val="0000FF"/>
                </a:solidFill>
                <a:latin typeface="新宋体" panose="02010609030101010101" pitchFamily="49" charset="-122"/>
                <a:ea typeface="新宋体" panose="02010609030101010101" pitchFamily="49" charset="-122"/>
              </a:rPr>
              <a:t>using</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00FF"/>
                </a:solidFill>
                <a:latin typeface="新宋体" panose="02010609030101010101" pitchFamily="49" charset="-122"/>
                <a:ea typeface="新宋体" panose="02010609030101010101" pitchFamily="49" charset="-122"/>
              </a:rPr>
              <a:t>namespace</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000000"/>
                </a:solidFill>
                <a:latin typeface="新宋体" panose="02010609030101010101" pitchFamily="49" charset="-122"/>
                <a:ea typeface="新宋体" panose="02010609030101010101" pitchFamily="49" charset="-122"/>
              </a:rPr>
              <a:t>std</a:t>
            </a:r>
            <a:r>
              <a:rPr lang="en-US" altLang="zh-CN" sz="21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21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100" dirty="0" err="1">
                <a:solidFill>
                  <a:srgbClr val="0000FF"/>
                </a:solidFill>
                <a:latin typeface="新宋体" panose="02010609030101010101" pitchFamily="49" charset="-122"/>
                <a:ea typeface="新宋体" panose="02010609030101010101" pitchFamily="49" charset="-122"/>
              </a:rPr>
              <a:t>int</a:t>
            </a:r>
            <a:r>
              <a:rPr lang="en-US" altLang="zh-CN" sz="2100" dirty="0">
                <a:solidFill>
                  <a:srgbClr val="000000"/>
                </a:solidFill>
                <a:latin typeface="新宋体" panose="02010609030101010101" pitchFamily="49" charset="-122"/>
                <a:ea typeface="新宋体" panose="02010609030101010101" pitchFamily="49" charset="-122"/>
              </a:rPr>
              <a:t> main(</a:t>
            </a:r>
            <a:r>
              <a:rPr lang="en-US" altLang="zh-CN" sz="2100" dirty="0" err="1">
                <a:solidFill>
                  <a:srgbClr val="0000FF"/>
                </a:solidFill>
                <a:latin typeface="新宋体" panose="02010609030101010101" pitchFamily="49" charset="-122"/>
                <a:ea typeface="新宋体" panose="02010609030101010101" pitchFamily="49" charset="-122"/>
              </a:rPr>
              <a:t>int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808080"/>
                </a:solidFill>
                <a:latin typeface="新宋体" panose="02010609030101010101" pitchFamily="49" charset="-122"/>
                <a:ea typeface="新宋体" panose="02010609030101010101" pitchFamily="49" charset="-122"/>
              </a:rPr>
              <a:t>argc</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00FF"/>
                </a:solidFill>
                <a:latin typeface="新宋体" panose="02010609030101010101" pitchFamily="49" charset="-122"/>
                <a:ea typeface="新宋体" panose="02010609030101010101" pitchFamily="49" charset="-122"/>
              </a:rPr>
              <a:t>char</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808080"/>
                </a:solidFill>
                <a:latin typeface="新宋体" panose="02010609030101010101" pitchFamily="49" charset="-122"/>
                <a:ea typeface="新宋体" panose="02010609030101010101" pitchFamily="49" charset="-122"/>
              </a:rPr>
              <a:t>argv</a:t>
            </a:r>
            <a:r>
              <a:rPr lang="en-US" altLang="zh-CN" sz="21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00FF"/>
                </a:solidFill>
                <a:latin typeface="新宋体" panose="02010609030101010101" pitchFamily="49" charset="-122"/>
                <a:ea typeface="新宋体" panose="02010609030101010101" pitchFamily="49" charset="-122"/>
              </a:rPr>
              <a:t>char</a:t>
            </a:r>
            <a:r>
              <a:rPr lang="en-US" altLang="zh-CN" sz="2100" dirty="0">
                <a:solidFill>
                  <a:srgbClr val="000000"/>
                </a:solidFill>
                <a:latin typeface="新宋体" panose="02010609030101010101" pitchFamily="49" charset="-122"/>
                <a:ea typeface="新宋体" panose="02010609030101010101" pitchFamily="49" charset="-122"/>
              </a:rPr>
              <a:t> filename[100];</a:t>
            </a:r>
          </a:p>
          <a:p>
            <a:pPr marL="0" indent="0">
              <a:lnSpc>
                <a:spcPts val="1800"/>
              </a:lnSpc>
              <a:spcBef>
                <a:spcPts val="0"/>
              </a:spcBef>
              <a:buNone/>
            </a:pPr>
            <a:r>
              <a:rPr lang="zh-CN" altLang="en-US"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000000"/>
                </a:solidFill>
                <a:latin typeface="新宋体" panose="02010609030101010101" pitchFamily="49" charset="-122"/>
                <a:ea typeface="新宋体" panose="02010609030101010101" pitchFamily="49" charset="-122"/>
              </a:rPr>
              <a:t>cout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80"/>
                </a:solidFill>
                <a:latin typeface="新宋体" panose="02010609030101010101" pitchFamily="49" charset="-122"/>
                <a:ea typeface="新宋体" panose="02010609030101010101" pitchFamily="49" charset="-122"/>
              </a:rPr>
              <a:t>&lt;&lt;</a:t>
            </a:r>
            <a:r>
              <a:rPr lang="zh-CN" altLang="en-US"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A31515"/>
                </a:solidFill>
                <a:latin typeface="新宋体" panose="02010609030101010101" pitchFamily="49" charset="-122"/>
                <a:ea typeface="新宋体" panose="02010609030101010101" pitchFamily="49" charset="-122"/>
              </a:rPr>
              <a:t>"</a:t>
            </a:r>
            <a:r>
              <a:rPr lang="zh-CN" altLang="en-US" sz="2100" dirty="0">
                <a:solidFill>
                  <a:srgbClr val="A31515"/>
                </a:solidFill>
                <a:latin typeface="新宋体" panose="02010609030101010101" pitchFamily="49" charset="-122"/>
                <a:ea typeface="新宋体" panose="02010609030101010101" pitchFamily="49" charset="-122"/>
              </a:rPr>
              <a:t>请输入一个文件名</a:t>
            </a:r>
            <a:r>
              <a:rPr lang="en-US" altLang="zh-CN" sz="2100" dirty="0">
                <a:solidFill>
                  <a:srgbClr val="A31515"/>
                </a:solidFill>
                <a:latin typeface="新宋体" panose="02010609030101010101" pitchFamily="49" charset="-122"/>
                <a:ea typeface="新宋体" panose="02010609030101010101" pitchFamily="49" charset="-122"/>
              </a:rPr>
              <a:t>:"</a:t>
            </a:r>
            <a:r>
              <a:rPr lang="en-US" altLang="zh-CN" sz="21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000000"/>
                </a:solidFill>
                <a:latin typeface="新宋体" panose="02010609030101010101" pitchFamily="49" charset="-122"/>
                <a:ea typeface="新宋体" panose="02010609030101010101" pitchFamily="49" charset="-122"/>
              </a:rPr>
              <a:t>cin.getline</a:t>
            </a:r>
            <a:r>
              <a:rPr lang="en-US" altLang="zh-CN" sz="2100" dirty="0">
                <a:solidFill>
                  <a:srgbClr val="000000"/>
                </a:solidFill>
                <a:latin typeface="新宋体" panose="02010609030101010101" pitchFamily="49" charset="-122"/>
                <a:ea typeface="新宋体" panose="02010609030101010101" pitchFamily="49" charset="-122"/>
              </a:rPr>
              <a:t>(filename, 100);</a:t>
            </a:r>
          </a:p>
          <a:p>
            <a:pPr marL="0" indent="0">
              <a:lnSpc>
                <a:spcPts val="18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2B91AF"/>
                </a:solidFill>
                <a:latin typeface="新宋体" panose="02010609030101010101" pitchFamily="49" charset="-122"/>
                <a:ea typeface="新宋体" panose="02010609030101010101" pitchFamily="49" charset="-122"/>
              </a:rPr>
              <a:t>ifstream</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000000"/>
                </a:solidFill>
                <a:latin typeface="新宋体" panose="02010609030101010101" pitchFamily="49" charset="-122"/>
                <a:ea typeface="新宋体" panose="02010609030101010101" pitchFamily="49" charset="-122"/>
              </a:rPr>
              <a:t>fileObject</a:t>
            </a:r>
            <a:r>
              <a:rPr lang="en-US" altLang="zh-CN" sz="2100" dirty="0">
                <a:solidFill>
                  <a:srgbClr val="000000"/>
                </a:solidFill>
                <a:latin typeface="新宋体" panose="02010609030101010101" pitchFamily="49" charset="-122"/>
                <a:ea typeface="新宋体" panose="02010609030101010101" pitchFamily="49" charset="-122"/>
              </a:rPr>
              <a:t>(filename);</a:t>
            </a:r>
          </a:p>
          <a:p>
            <a:pPr marL="0" indent="0">
              <a:lnSpc>
                <a:spcPts val="18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00FF"/>
                </a:solidFill>
                <a:latin typeface="新宋体" panose="02010609030101010101" pitchFamily="49" charset="-122"/>
                <a:ea typeface="新宋体" panose="02010609030101010101" pitchFamily="49" charset="-122"/>
              </a:rPr>
              <a:t>if</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000000"/>
                </a:solidFill>
                <a:latin typeface="新宋体" panose="02010609030101010101" pitchFamily="49" charset="-122"/>
                <a:ea typeface="新宋体" panose="02010609030101010101" pitchFamily="49" charset="-122"/>
              </a:rPr>
              <a:t>fileObject.fail</a:t>
            </a:r>
            <a:r>
              <a:rPr lang="en-US" altLang="zh-CN" sz="21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000000"/>
                </a:solidFill>
                <a:latin typeface="新宋体" panose="02010609030101010101" pitchFamily="49" charset="-122"/>
                <a:ea typeface="新宋体" panose="02010609030101010101" pitchFamily="49" charset="-122"/>
              </a:rPr>
              <a:t>cout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80"/>
                </a:solidFill>
                <a:latin typeface="新宋体" panose="02010609030101010101" pitchFamily="49" charset="-122"/>
                <a:ea typeface="新宋体" panose="02010609030101010101" pitchFamily="49" charset="-122"/>
              </a:rPr>
              <a:t>&lt;&lt;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A31515"/>
                </a:solidFill>
                <a:latin typeface="新宋体" panose="02010609030101010101" pitchFamily="49" charset="-122"/>
                <a:ea typeface="新宋体" panose="02010609030101010101" pitchFamily="49" charset="-122"/>
              </a:rPr>
              <a:t>"</a:t>
            </a:r>
            <a:r>
              <a:rPr lang="zh-CN" altLang="en-US" sz="2100" dirty="0">
                <a:solidFill>
                  <a:srgbClr val="A31515"/>
                </a:solidFill>
                <a:latin typeface="新宋体" panose="02010609030101010101" pitchFamily="49" charset="-122"/>
                <a:ea typeface="新宋体" panose="02010609030101010101" pitchFamily="49" charset="-122"/>
              </a:rPr>
              <a:t>文件</a:t>
            </a:r>
            <a:r>
              <a:rPr lang="en-US" altLang="zh-CN" sz="2100" dirty="0">
                <a:solidFill>
                  <a:srgbClr val="A31515"/>
                </a:solidFill>
                <a:latin typeface="新宋体" panose="02010609030101010101" pitchFamily="49" charset="-122"/>
                <a:ea typeface="新宋体" panose="02010609030101010101" pitchFamily="49" charset="-122"/>
              </a:rPr>
              <a:t>"</a:t>
            </a:r>
            <a:r>
              <a:rPr lang="zh-CN" altLang="en-US"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80"/>
                </a:solidFill>
                <a:latin typeface="新宋体" panose="02010609030101010101" pitchFamily="49" charset="-122"/>
                <a:ea typeface="新宋体" panose="02010609030101010101" pitchFamily="49" charset="-122"/>
              </a:rPr>
              <a:t>&lt;&lt;</a:t>
            </a:r>
            <a:r>
              <a:rPr lang="zh-CN" altLang="en-US"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0000"/>
                </a:solidFill>
                <a:latin typeface="新宋体" panose="02010609030101010101" pitchFamily="49" charset="-122"/>
                <a:ea typeface="新宋体" panose="02010609030101010101" pitchFamily="49" charset="-122"/>
              </a:rPr>
              <a:t>filename </a:t>
            </a:r>
            <a:r>
              <a:rPr lang="en-US" altLang="zh-CN" sz="2100" dirty="0">
                <a:solidFill>
                  <a:srgbClr val="008080"/>
                </a:solidFill>
                <a:latin typeface="新宋体" panose="02010609030101010101" pitchFamily="49" charset="-122"/>
                <a:ea typeface="新宋体" panose="02010609030101010101" pitchFamily="49" charset="-122"/>
              </a:rPr>
              <a:t>&lt;&lt;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A31515"/>
                </a:solidFill>
                <a:latin typeface="新宋体" panose="02010609030101010101" pitchFamily="49" charset="-122"/>
                <a:ea typeface="新宋体" panose="02010609030101010101" pitchFamily="49" charset="-122"/>
              </a:rPr>
              <a:t>"</a:t>
            </a:r>
            <a:r>
              <a:rPr lang="zh-CN" altLang="en-US" sz="2100" dirty="0">
                <a:solidFill>
                  <a:srgbClr val="A31515"/>
                </a:solidFill>
                <a:latin typeface="新宋体" panose="02010609030101010101" pitchFamily="49" charset="-122"/>
                <a:ea typeface="新宋体" panose="02010609030101010101" pitchFamily="49" charset="-122"/>
              </a:rPr>
              <a:t>打开失败。</a:t>
            </a:r>
            <a:r>
              <a:rPr lang="en-US" altLang="zh-CN" sz="2100" dirty="0">
                <a:solidFill>
                  <a:srgbClr val="A31515"/>
                </a:solidFill>
                <a:latin typeface="新宋体" panose="02010609030101010101" pitchFamily="49" charset="-122"/>
                <a:ea typeface="新宋体" panose="02010609030101010101" pitchFamily="49" charset="-122"/>
              </a:rPr>
              <a:t>\n"</a:t>
            </a:r>
            <a:r>
              <a:rPr lang="en-US" altLang="zh-CN" sz="21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00FF"/>
                </a:solidFill>
                <a:latin typeface="新宋体" panose="02010609030101010101" pitchFamily="49" charset="-122"/>
                <a:ea typeface="新宋体" panose="02010609030101010101" pitchFamily="49" charset="-122"/>
              </a:rPr>
              <a:t>else</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err="1">
                <a:solidFill>
                  <a:srgbClr val="000000"/>
                </a:solidFill>
                <a:latin typeface="新宋体" panose="02010609030101010101" pitchFamily="49" charset="-122"/>
                <a:ea typeface="新宋体" panose="02010609030101010101" pitchFamily="49" charset="-122"/>
              </a:rPr>
              <a:t>cout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80"/>
                </a:solidFill>
                <a:latin typeface="新宋体" panose="02010609030101010101" pitchFamily="49" charset="-122"/>
                <a:ea typeface="新宋体" panose="02010609030101010101" pitchFamily="49" charset="-122"/>
              </a:rPr>
              <a:t>&lt;&lt;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A31515"/>
                </a:solidFill>
                <a:latin typeface="新宋体" panose="02010609030101010101" pitchFamily="49" charset="-122"/>
                <a:ea typeface="新宋体" panose="02010609030101010101" pitchFamily="49" charset="-122"/>
              </a:rPr>
              <a:t>"</a:t>
            </a:r>
            <a:r>
              <a:rPr lang="zh-CN" altLang="en-US" sz="2100" dirty="0">
                <a:solidFill>
                  <a:srgbClr val="A31515"/>
                </a:solidFill>
                <a:latin typeface="新宋体" panose="02010609030101010101" pitchFamily="49" charset="-122"/>
                <a:ea typeface="新宋体" panose="02010609030101010101" pitchFamily="49" charset="-122"/>
              </a:rPr>
              <a:t>成功打开</a:t>
            </a:r>
            <a:r>
              <a:rPr lang="en-US" altLang="zh-CN" sz="2100" dirty="0">
                <a:solidFill>
                  <a:srgbClr val="A31515"/>
                </a:solidFill>
                <a:latin typeface="新宋体" panose="02010609030101010101" pitchFamily="49" charset="-122"/>
                <a:ea typeface="新宋体" panose="02010609030101010101" pitchFamily="49" charset="-122"/>
              </a:rPr>
              <a:t>"</a:t>
            </a:r>
            <a:r>
              <a:rPr lang="zh-CN" altLang="en-US"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80"/>
                </a:solidFill>
                <a:latin typeface="新宋体" panose="02010609030101010101" pitchFamily="49" charset="-122"/>
                <a:ea typeface="新宋体" panose="02010609030101010101" pitchFamily="49" charset="-122"/>
              </a:rPr>
              <a:t>&lt;&lt;</a:t>
            </a:r>
            <a:r>
              <a:rPr lang="zh-CN" altLang="en-US"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0000"/>
                </a:solidFill>
                <a:latin typeface="新宋体" panose="02010609030101010101" pitchFamily="49" charset="-122"/>
                <a:ea typeface="新宋体" panose="02010609030101010101" pitchFamily="49" charset="-122"/>
              </a:rPr>
              <a:t>filename </a:t>
            </a:r>
            <a:r>
              <a:rPr lang="en-US" altLang="zh-CN" sz="2100" dirty="0">
                <a:solidFill>
                  <a:srgbClr val="008080"/>
                </a:solidFill>
                <a:latin typeface="新宋体" panose="02010609030101010101" pitchFamily="49" charset="-122"/>
                <a:ea typeface="新宋体" panose="02010609030101010101" pitchFamily="49" charset="-122"/>
              </a:rPr>
              <a:t>&lt;&lt;</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A31515"/>
                </a:solidFill>
                <a:latin typeface="新宋体" panose="02010609030101010101" pitchFamily="49" charset="-122"/>
                <a:ea typeface="新宋体" panose="02010609030101010101" pitchFamily="49" charset="-122"/>
              </a:rPr>
              <a:t>"</a:t>
            </a:r>
            <a:r>
              <a:rPr lang="zh-CN" altLang="en-US" sz="2100" dirty="0">
                <a:solidFill>
                  <a:srgbClr val="A31515"/>
                </a:solidFill>
                <a:latin typeface="新宋体" panose="02010609030101010101" pitchFamily="49" charset="-122"/>
                <a:ea typeface="新宋体" panose="02010609030101010101" pitchFamily="49" charset="-122"/>
              </a:rPr>
              <a:t>。</a:t>
            </a:r>
            <a:r>
              <a:rPr lang="en-US" altLang="zh-CN" sz="2100" dirty="0">
                <a:solidFill>
                  <a:srgbClr val="A31515"/>
                </a:solidFill>
                <a:latin typeface="新宋体" panose="02010609030101010101" pitchFamily="49" charset="-122"/>
                <a:ea typeface="新宋体" panose="02010609030101010101" pitchFamily="49" charset="-122"/>
              </a:rPr>
              <a:t>\n"</a:t>
            </a:r>
            <a:r>
              <a:rPr lang="en-US" altLang="zh-CN" sz="21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system(</a:t>
            </a:r>
            <a:r>
              <a:rPr lang="en-US" altLang="zh-CN" sz="2100" dirty="0">
                <a:solidFill>
                  <a:srgbClr val="A31515"/>
                </a:solidFill>
                <a:latin typeface="新宋体" panose="02010609030101010101" pitchFamily="49" charset="-122"/>
                <a:ea typeface="新宋体" panose="02010609030101010101" pitchFamily="49" charset="-122"/>
              </a:rPr>
              <a:t>"pause"</a:t>
            </a: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00"/>
                </a:solidFill>
                <a:latin typeface="新宋体" panose="02010609030101010101" pitchFamily="49" charset="-122"/>
                <a:ea typeface="新宋体" panose="02010609030101010101" pitchFamily="49" charset="-122"/>
              </a:rPr>
              <a:t>// </a:t>
            </a:r>
            <a:r>
              <a:rPr lang="zh-CN" altLang="en-US" sz="2100" dirty="0">
                <a:solidFill>
                  <a:srgbClr val="008000"/>
                </a:solidFill>
                <a:latin typeface="新宋体" panose="02010609030101010101" pitchFamily="49" charset="-122"/>
                <a:ea typeface="新宋体" panose="02010609030101010101" pitchFamily="49" charset="-122"/>
              </a:rPr>
              <a:t>暂停住控制台窗口</a:t>
            </a:r>
            <a:endParaRPr lang="zh-CN" altLang="en-US" sz="21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00FF"/>
                </a:solidFill>
                <a:latin typeface="新宋体" panose="02010609030101010101" pitchFamily="49" charset="-122"/>
                <a:ea typeface="新宋体" panose="02010609030101010101" pitchFamily="49" charset="-122"/>
              </a:rPr>
              <a:t>return</a:t>
            </a:r>
            <a:r>
              <a:rPr lang="en-US" altLang="zh-CN" sz="2100" dirty="0">
                <a:solidFill>
                  <a:srgbClr val="000000"/>
                </a:solidFill>
                <a:latin typeface="新宋体" panose="02010609030101010101" pitchFamily="49" charset="-122"/>
                <a:ea typeface="新宋体" panose="02010609030101010101" pitchFamily="49" charset="-122"/>
              </a:rPr>
              <a:t> 0;   </a:t>
            </a:r>
            <a:r>
              <a:rPr lang="en-US" altLang="zh-CN" sz="2100" dirty="0">
                <a:solidFill>
                  <a:srgbClr val="008000"/>
                </a:solidFill>
                <a:latin typeface="新宋体" panose="02010609030101010101" pitchFamily="49" charset="-122"/>
                <a:ea typeface="新宋体" panose="02010609030101010101" pitchFamily="49" charset="-122"/>
              </a:rPr>
              <a:t>// </a:t>
            </a:r>
            <a:r>
              <a:rPr lang="zh-CN" altLang="en-US" sz="2100" dirty="0">
                <a:solidFill>
                  <a:srgbClr val="008000"/>
                </a:solidFill>
                <a:latin typeface="新宋体" panose="02010609030101010101" pitchFamily="49" charset="-122"/>
                <a:ea typeface="新宋体" panose="02010609030101010101" pitchFamily="49" charset="-122"/>
              </a:rPr>
              <a:t>返回</a:t>
            </a:r>
            <a:r>
              <a:rPr lang="en-US" altLang="zh-CN" sz="2100" dirty="0">
                <a:solidFill>
                  <a:srgbClr val="008000"/>
                </a:solidFill>
                <a:latin typeface="新宋体" panose="02010609030101010101" pitchFamily="49" charset="-122"/>
                <a:ea typeface="新宋体" panose="02010609030101010101" pitchFamily="49" charset="-122"/>
              </a:rPr>
              <a:t>0</a:t>
            </a:r>
            <a:r>
              <a:rPr lang="zh-CN" altLang="en-US" sz="2100" dirty="0">
                <a:solidFill>
                  <a:srgbClr val="008000"/>
                </a:solidFill>
                <a:latin typeface="新宋体" panose="02010609030101010101" pitchFamily="49" charset="-122"/>
                <a:ea typeface="新宋体" panose="02010609030101010101" pitchFamily="49" charset="-122"/>
              </a:rPr>
              <a:t>表明程序运行成功</a:t>
            </a:r>
            <a:endParaRPr lang="zh-CN" altLang="en-US" sz="21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100" dirty="0">
                <a:solidFill>
                  <a:srgbClr val="000000"/>
                </a:solidFill>
                <a:latin typeface="新宋体" panose="02010609030101010101" pitchFamily="49" charset="-122"/>
                <a:ea typeface="新宋体" panose="02010609030101010101" pitchFamily="49" charset="-122"/>
              </a:rPr>
              <a:t>} </a:t>
            </a:r>
            <a:r>
              <a:rPr lang="en-US" altLang="zh-CN" sz="2100" dirty="0">
                <a:solidFill>
                  <a:srgbClr val="008000"/>
                </a:solidFill>
                <a:latin typeface="新宋体" panose="02010609030101010101" pitchFamily="49" charset="-122"/>
                <a:ea typeface="新宋体" panose="02010609030101010101" pitchFamily="49" charset="-122"/>
              </a:rPr>
              <a:t>// </a:t>
            </a:r>
            <a:r>
              <a:rPr lang="zh-CN" altLang="en-US" sz="2100" dirty="0">
                <a:solidFill>
                  <a:srgbClr val="008000"/>
                </a:solidFill>
                <a:latin typeface="新宋体" panose="02010609030101010101" pitchFamily="49" charset="-122"/>
                <a:ea typeface="新宋体" panose="02010609030101010101" pitchFamily="49" charset="-122"/>
              </a:rPr>
              <a:t>函数</a:t>
            </a:r>
            <a:r>
              <a:rPr lang="en-US" altLang="zh-CN" sz="2100" dirty="0">
                <a:solidFill>
                  <a:srgbClr val="008000"/>
                </a:solidFill>
                <a:latin typeface="新宋体" panose="02010609030101010101" pitchFamily="49" charset="-122"/>
                <a:ea typeface="新宋体" panose="02010609030101010101" pitchFamily="49" charset="-122"/>
              </a:rPr>
              <a:t>main</a:t>
            </a:r>
            <a:r>
              <a:rPr lang="zh-CN" altLang="en-US" sz="2100" dirty="0" smtClean="0">
                <a:solidFill>
                  <a:srgbClr val="008000"/>
                </a:solidFill>
                <a:latin typeface="新宋体" panose="02010609030101010101" pitchFamily="49" charset="-122"/>
                <a:ea typeface="新宋体" panose="02010609030101010101" pitchFamily="49" charset="-122"/>
              </a:rPr>
              <a:t>结束</a:t>
            </a:r>
            <a:endParaRPr lang="zh-CN" altLang="en-US" sz="21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4815759" y="2196791"/>
            <a:ext cx="4092498" cy="2832410"/>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nSpc>
                <a:spcPts val="1800"/>
              </a:lnSpc>
              <a:spcBef>
                <a:spcPts val="0"/>
              </a:spcBef>
              <a:buNone/>
            </a:pPr>
            <a:r>
              <a:rPr lang="zh-CN" altLang="en-US" sz="1800" dirty="0" smtClean="0">
                <a:latin typeface="新宋体" panose="02010609030101010101" pitchFamily="49" charset="-122"/>
                <a:ea typeface="新宋体" panose="02010609030101010101" pitchFamily="49" charset="-122"/>
              </a:rPr>
              <a:t>运行结果示例</a:t>
            </a:r>
            <a:r>
              <a:rPr lang="en-US" altLang="zh-CN" sz="1800" dirty="0" smtClean="0">
                <a:latin typeface="新宋体" panose="02010609030101010101" pitchFamily="49" charset="-122"/>
                <a:ea typeface="新宋体" panose="02010609030101010101" pitchFamily="49" charset="-122"/>
              </a:rPr>
              <a:t>:</a:t>
            </a:r>
          </a:p>
          <a:p>
            <a:pPr>
              <a:lnSpc>
                <a:spcPts val="1800"/>
              </a:lnSpc>
              <a:spcBef>
                <a:spcPts val="0"/>
              </a:spcBef>
              <a:buNone/>
            </a:pPr>
            <a:r>
              <a:rPr lang="en-US" altLang="zh-CN" sz="1800" dirty="0" smtClean="0">
                <a:latin typeface="新宋体" panose="02010609030101010101" pitchFamily="49" charset="-122"/>
                <a:ea typeface="新宋体" panose="02010609030101010101" pitchFamily="49" charset="-122"/>
              </a:rPr>
              <a:t>D</a:t>
            </a:r>
            <a:r>
              <a:rPr lang="en-US" altLang="zh-CN" sz="1800" dirty="0">
                <a:latin typeface="新宋体" panose="02010609030101010101" pitchFamily="49" charset="-122"/>
                <a:ea typeface="新宋体" panose="02010609030101010101" pitchFamily="49" charset="-122"/>
              </a:rPr>
              <a:t>:\Examples\CP_Test\Debug&gt;</a:t>
            </a:r>
            <a:r>
              <a:rPr lang="en-US" altLang="zh-CN" sz="1800" i="1" dirty="0">
                <a:solidFill>
                  <a:srgbClr val="FF0000"/>
                </a:solidFill>
                <a:latin typeface="新宋体" panose="02010609030101010101" pitchFamily="49" charset="-122"/>
                <a:ea typeface="新宋体" panose="02010609030101010101" pitchFamily="49" charset="-122"/>
              </a:rPr>
              <a:t>dir</a:t>
            </a:r>
          </a:p>
          <a:p>
            <a:pPr>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out.txt</a:t>
            </a:r>
          </a:p>
          <a:p>
            <a:pPr>
              <a:lnSpc>
                <a:spcPts val="1800"/>
              </a:lnSpc>
              <a:spcBef>
                <a:spcPts val="0"/>
              </a:spcBef>
              <a:buNone/>
            </a:pPr>
            <a:r>
              <a:rPr lang="en-US" altLang="zh-CN" sz="1800" dirty="0">
                <a:latin typeface="新宋体" panose="02010609030101010101" pitchFamily="49" charset="-122"/>
                <a:ea typeface="新宋体" panose="02010609030101010101" pitchFamily="49" charset="-122"/>
              </a:rPr>
              <a:t>D:\Examples\CP_Test\Debug&gt;</a:t>
            </a:r>
            <a:r>
              <a:rPr lang="en-US" altLang="zh-CN" sz="1800" i="1" dirty="0">
                <a:solidFill>
                  <a:srgbClr val="FF0000"/>
                </a:solidFill>
                <a:latin typeface="新宋体" panose="02010609030101010101" pitchFamily="49" charset="-122"/>
                <a:ea typeface="新宋体" panose="02010609030101010101" pitchFamily="49" charset="-122"/>
              </a:rPr>
              <a:t>CP_Test</a:t>
            </a:r>
          </a:p>
          <a:p>
            <a:pPr>
              <a:lnSpc>
                <a:spcPts val="1800"/>
              </a:lnSpc>
              <a:spcBef>
                <a:spcPts val="0"/>
              </a:spcBef>
              <a:buNone/>
            </a:pPr>
            <a:r>
              <a:rPr lang="zh-CN" altLang="en-US" sz="1800" dirty="0">
                <a:solidFill>
                  <a:srgbClr val="0000FF"/>
                </a:solidFill>
                <a:latin typeface="新宋体" panose="02010609030101010101" pitchFamily="49" charset="-122"/>
                <a:ea typeface="新宋体" panose="02010609030101010101" pitchFamily="49" charset="-122"/>
              </a:rPr>
              <a:t>请输入一个文件名</a:t>
            </a: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i="1" dirty="0">
                <a:solidFill>
                  <a:srgbClr val="FF0000"/>
                </a:solidFill>
                <a:latin typeface="新宋体" panose="02010609030101010101" pitchFamily="49" charset="-122"/>
                <a:ea typeface="新宋体" panose="02010609030101010101" pitchFamily="49" charset="-122"/>
              </a:rPr>
              <a:t>in.txt</a:t>
            </a:r>
          </a:p>
          <a:p>
            <a:pPr>
              <a:lnSpc>
                <a:spcPts val="1800"/>
              </a:lnSpc>
              <a:spcBef>
                <a:spcPts val="0"/>
              </a:spcBef>
              <a:buNone/>
            </a:pPr>
            <a:r>
              <a:rPr lang="zh-CN" altLang="en-US" sz="1800" dirty="0">
                <a:solidFill>
                  <a:srgbClr val="0000FF"/>
                </a:solidFill>
                <a:latin typeface="新宋体" panose="02010609030101010101" pitchFamily="49" charset="-122"/>
                <a:ea typeface="新宋体" panose="02010609030101010101" pitchFamily="49" charset="-122"/>
              </a:rPr>
              <a:t>文件</a:t>
            </a:r>
            <a:r>
              <a:rPr lang="en-US" altLang="zh-CN" sz="1800" dirty="0">
                <a:solidFill>
                  <a:srgbClr val="0000FF"/>
                </a:solidFill>
                <a:latin typeface="新宋体" panose="02010609030101010101" pitchFamily="49" charset="-122"/>
                <a:ea typeface="新宋体" panose="02010609030101010101" pitchFamily="49" charset="-122"/>
              </a:rPr>
              <a:t>in.txt</a:t>
            </a:r>
            <a:r>
              <a:rPr lang="zh-CN" altLang="en-US" sz="1800" dirty="0">
                <a:solidFill>
                  <a:srgbClr val="0000FF"/>
                </a:solidFill>
                <a:latin typeface="新宋体" panose="02010609030101010101" pitchFamily="49" charset="-122"/>
                <a:ea typeface="新宋体" panose="02010609030101010101" pitchFamily="49" charset="-122"/>
              </a:rPr>
              <a:t>打开失败。</a:t>
            </a:r>
          </a:p>
          <a:p>
            <a:pPr>
              <a:lnSpc>
                <a:spcPts val="1800"/>
              </a:lnSpc>
              <a:spcBef>
                <a:spcPts val="0"/>
              </a:spcBef>
              <a:buNone/>
            </a:pPr>
            <a:r>
              <a:rPr lang="zh-CN" altLang="en-US" sz="1800" dirty="0">
                <a:solidFill>
                  <a:srgbClr val="0000FF"/>
                </a:solidFill>
                <a:latin typeface="新宋体" panose="02010609030101010101" pitchFamily="49" charset="-122"/>
                <a:ea typeface="新宋体" panose="02010609030101010101" pitchFamily="49" charset="-122"/>
              </a:rPr>
              <a:t>请按任意键继续</a:t>
            </a:r>
            <a:r>
              <a:rPr lang="en-US" altLang="zh-CN" sz="1800" dirty="0">
                <a:solidFill>
                  <a:srgbClr val="0000FF"/>
                </a:solidFill>
                <a:latin typeface="新宋体" panose="02010609030101010101" pitchFamily="49" charset="-122"/>
                <a:ea typeface="新宋体" panose="02010609030101010101" pitchFamily="49" charset="-122"/>
              </a:rPr>
              <a:t>. . .</a:t>
            </a:r>
          </a:p>
          <a:p>
            <a:pPr>
              <a:lnSpc>
                <a:spcPts val="1800"/>
              </a:lnSpc>
              <a:spcBef>
                <a:spcPts val="0"/>
              </a:spcBef>
              <a:buNone/>
            </a:pPr>
            <a:r>
              <a:rPr lang="en-US" altLang="zh-CN" sz="1800" dirty="0">
                <a:latin typeface="新宋体" panose="02010609030101010101" pitchFamily="49" charset="-122"/>
                <a:ea typeface="新宋体" panose="02010609030101010101" pitchFamily="49" charset="-122"/>
              </a:rPr>
              <a:t>D:\Examples\CP_Test\Debug&gt;</a:t>
            </a:r>
            <a:r>
              <a:rPr lang="en-US" altLang="zh-CN" sz="1800" i="1" dirty="0">
                <a:solidFill>
                  <a:srgbClr val="FF0000"/>
                </a:solidFill>
                <a:latin typeface="新宋体" panose="02010609030101010101" pitchFamily="49" charset="-122"/>
                <a:ea typeface="新宋体" panose="02010609030101010101" pitchFamily="49" charset="-122"/>
              </a:rPr>
              <a:t>CP_Test</a:t>
            </a:r>
          </a:p>
          <a:p>
            <a:pPr>
              <a:lnSpc>
                <a:spcPts val="1800"/>
              </a:lnSpc>
              <a:spcBef>
                <a:spcPts val="0"/>
              </a:spcBef>
              <a:buNone/>
            </a:pPr>
            <a:r>
              <a:rPr lang="zh-CN" altLang="en-US" sz="1800" dirty="0">
                <a:solidFill>
                  <a:srgbClr val="0000FF"/>
                </a:solidFill>
                <a:latin typeface="新宋体" panose="02010609030101010101" pitchFamily="49" charset="-122"/>
                <a:ea typeface="新宋体" panose="02010609030101010101" pitchFamily="49" charset="-122"/>
              </a:rPr>
              <a:t>请输入一个文件名</a:t>
            </a: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i="1" dirty="0">
                <a:solidFill>
                  <a:srgbClr val="FF0000"/>
                </a:solidFill>
                <a:latin typeface="新宋体" panose="02010609030101010101" pitchFamily="49" charset="-122"/>
                <a:ea typeface="新宋体" panose="02010609030101010101" pitchFamily="49" charset="-122"/>
              </a:rPr>
              <a:t>out.txt</a:t>
            </a:r>
          </a:p>
          <a:p>
            <a:pPr>
              <a:lnSpc>
                <a:spcPts val="1800"/>
              </a:lnSpc>
              <a:spcBef>
                <a:spcPts val="0"/>
              </a:spcBef>
              <a:buNone/>
            </a:pPr>
            <a:r>
              <a:rPr lang="zh-CN" altLang="en-US" sz="1800" dirty="0">
                <a:solidFill>
                  <a:srgbClr val="0000FF"/>
                </a:solidFill>
                <a:latin typeface="新宋体" panose="02010609030101010101" pitchFamily="49" charset="-122"/>
                <a:ea typeface="新宋体" panose="02010609030101010101" pitchFamily="49" charset="-122"/>
              </a:rPr>
              <a:t>成功打开</a:t>
            </a:r>
            <a:r>
              <a:rPr lang="en-US" altLang="zh-CN" sz="1800" dirty="0">
                <a:solidFill>
                  <a:srgbClr val="0000FF"/>
                </a:solidFill>
                <a:latin typeface="新宋体" panose="02010609030101010101" pitchFamily="49" charset="-122"/>
                <a:ea typeface="新宋体" panose="02010609030101010101" pitchFamily="49" charset="-122"/>
              </a:rPr>
              <a:t>out.txt</a:t>
            </a:r>
            <a:r>
              <a:rPr lang="zh-CN" altLang="en-US" sz="1800" dirty="0">
                <a:solidFill>
                  <a:srgbClr val="0000FF"/>
                </a:solidFill>
                <a:latin typeface="新宋体" panose="02010609030101010101" pitchFamily="49" charset="-122"/>
                <a:ea typeface="新宋体" panose="02010609030101010101" pitchFamily="49" charset="-122"/>
              </a:rPr>
              <a:t>。</a:t>
            </a:r>
          </a:p>
          <a:p>
            <a:pPr>
              <a:lnSpc>
                <a:spcPts val="1800"/>
              </a:lnSpc>
              <a:spcBef>
                <a:spcPts val="0"/>
              </a:spcBef>
              <a:buNone/>
            </a:pPr>
            <a:r>
              <a:rPr lang="zh-CN" altLang="en-US" sz="1800" dirty="0">
                <a:solidFill>
                  <a:srgbClr val="0000FF"/>
                </a:solidFill>
                <a:latin typeface="新宋体" panose="02010609030101010101" pitchFamily="49" charset="-122"/>
                <a:ea typeface="新宋体" panose="02010609030101010101" pitchFamily="49" charset="-122"/>
              </a:rPr>
              <a:t>请按任意键继续</a:t>
            </a:r>
            <a:r>
              <a:rPr lang="en-US" altLang="zh-CN" sz="1800" dirty="0">
                <a:solidFill>
                  <a:srgbClr val="0000FF"/>
                </a:solidFill>
                <a:latin typeface="新宋体" panose="02010609030101010101" pitchFamily="49" charset="-122"/>
                <a:ea typeface="新宋体" panose="02010609030101010101" pitchFamily="49" charset="-122"/>
              </a:rPr>
              <a:t>. . .</a:t>
            </a:r>
          </a:p>
          <a:p>
            <a:pPr>
              <a:lnSpc>
                <a:spcPts val="1800"/>
              </a:lnSpc>
              <a:spcBef>
                <a:spcPts val="0"/>
              </a:spcBef>
              <a:buNone/>
            </a:pPr>
            <a:r>
              <a:rPr lang="en-US" altLang="zh-CN" sz="1800" dirty="0">
                <a:latin typeface="新宋体" panose="02010609030101010101" pitchFamily="49" charset="-122"/>
                <a:ea typeface="新宋体" panose="02010609030101010101" pitchFamily="49" charset="-122"/>
              </a:rPr>
              <a:t>D:\Examples\CP_Test\Debug&gt;</a:t>
            </a:r>
            <a:endParaRPr lang="zh-CN" altLang="en-US" sz="16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7652884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文件流的读写操作</a:t>
            </a:r>
            <a:endParaRPr lang="zh-CN" altLang="en-US" dirty="0"/>
          </a:p>
        </p:txBody>
      </p:sp>
      <p:sp>
        <p:nvSpPr>
          <p:cNvPr id="3" name="内容占位符 2"/>
          <p:cNvSpPr>
            <a:spLocks noGrp="1"/>
          </p:cNvSpPr>
          <p:nvPr>
            <p:ph idx="1"/>
          </p:nvPr>
        </p:nvSpPr>
        <p:spPr/>
        <p:txBody>
          <a:bodyPr/>
          <a:lstStyle/>
          <a:p>
            <a:r>
              <a:rPr lang="zh-CN" altLang="en-US" dirty="0"/>
              <a:t>文件流类分别是标准输入输出流类的子类，可以采用标准输入输出流所采用的各种输入与输出操作。</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4391996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文件流的读写</a:t>
            </a:r>
            <a:r>
              <a:rPr lang="zh-CN" altLang="en-US" dirty="0" smtClean="0"/>
              <a:t>操作</a:t>
            </a:r>
            <a:r>
              <a:rPr lang="en-US" altLang="zh-CN" dirty="0" smtClean="0"/>
              <a:t>: </a:t>
            </a:r>
            <a:r>
              <a:rPr lang="zh-CN" altLang="en-US" dirty="0" smtClean="0"/>
              <a:t>程序示例</a:t>
            </a:r>
            <a:r>
              <a:rPr lang="en-US" altLang="zh-CN" dirty="0" smtClean="0"/>
              <a:t>1</a:t>
            </a:r>
            <a:endParaRPr lang="zh-CN" altLang="en-US" dirty="0"/>
          </a:p>
        </p:txBody>
      </p:sp>
      <p:sp>
        <p:nvSpPr>
          <p:cNvPr id="3" name="内容占位符 2"/>
          <p:cNvSpPr>
            <a:spLocks noGrp="1"/>
          </p:cNvSpPr>
          <p:nvPr>
            <p:ph idx="1"/>
          </p:nvPr>
        </p:nvSpPr>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fstream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gb_readFile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FF"/>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char</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ifstream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fileObject.fail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文件</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打开失败。</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do</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 = </a:t>
            </a:r>
            <a:r>
              <a:rPr lang="en-US" altLang="zh-CN" sz="1800" dirty="0" err="1">
                <a:solidFill>
                  <a:srgbClr val="000000"/>
                </a:solidFill>
                <a:latin typeface="新宋体" panose="02010609030101010101" pitchFamily="49" charset="-122"/>
                <a:ea typeface="新宋体" panose="02010609030101010101" pitchFamily="49" charset="-122"/>
              </a:rPr>
              <a:t>fileObject.get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fileObject.good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cout.put</a:t>
            </a:r>
            <a:r>
              <a:rPr lang="en-US" altLang="zh-CN" sz="1800" dirty="0">
                <a:solidFill>
                  <a:srgbClr val="000000"/>
                </a:solidFill>
                <a:latin typeface="新宋体" panose="02010609030101010101" pitchFamily="49" charset="-122"/>
                <a:ea typeface="新宋体" panose="02010609030101010101" pitchFamily="49" charset="-122"/>
              </a:rPr>
              <a:t>(c);</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while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fileObject.eof</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fileObject.close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gb_readFile</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9593073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文件流的读写操作</a:t>
            </a:r>
            <a:r>
              <a:rPr lang="en-US" altLang="zh-CN" dirty="0"/>
              <a:t>: </a:t>
            </a:r>
            <a:r>
              <a:rPr lang="zh-CN" altLang="en-US" dirty="0"/>
              <a:t>程序示例</a:t>
            </a:r>
            <a:r>
              <a:rPr lang="en-US" altLang="zh-CN" dirty="0" smtClean="0"/>
              <a:t>1(</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Autofit/>
          </a:body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gb_writeFile</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ofstream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fileObject.fail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文件</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打开失败。</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1234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fileObject.close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gb_writeFile</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gb_writeFile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"data.txt"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gb_readFile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"data.txt"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633614" y="3260550"/>
            <a:ext cx="2886919" cy="89916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第</a:t>
            </a:r>
            <a:r>
              <a:rPr lang="en-US" altLang="zh-CN" sz="1800" dirty="0" smtClean="0">
                <a:ea typeface="楷体_GB2312" pitchFamily="49" charset="-122"/>
                <a:sym typeface="Wingdings" panose="05000000000000000000" pitchFamily="2" charset="2"/>
              </a:rPr>
              <a:t>1</a:t>
            </a:r>
            <a:r>
              <a:rPr lang="zh-CN" altLang="en-US" sz="1800" dirty="0" smtClean="0">
                <a:ea typeface="楷体_GB2312" pitchFamily="49" charset="-122"/>
                <a:sym typeface="Wingdings" panose="05000000000000000000" pitchFamily="2" charset="2"/>
              </a:rPr>
              <a:t>次运行结果示例</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1234</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0" name="Text Box 9"/>
          <p:cNvSpPr txBox="1">
            <a:spLocks noChangeArrowheads="1"/>
          </p:cNvSpPr>
          <p:nvPr/>
        </p:nvSpPr>
        <p:spPr bwMode="auto">
          <a:xfrm>
            <a:off x="5633614" y="4159718"/>
            <a:ext cx="2886919" cy="89916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第</a:t>
            </a:r>
            <a:r>
              <a:rPr lang="en-US" altLang="zh-CN" sz="1800" dirty="0" smtClean="0">
                <a:ea typeface="楷体_GB2312" pitchFamily="49" charset="-122"/>
                <a:sym typeface="Wingdings" panose="05000000000000000000" pitchFamily="2" charset="2"/>
              </a:rPr>
              <a:t>2</a:t>
            </a:r>
            <a:r>
              <a:rPr lang="zh-CN" altLang="en-US" sz="1800" dirty="0" smtClean="0">
                <a:ea typeface="楷体_GB2312" pitchFamily="49" charset="-122"/>
                <a:sym typeface="Wingdings" panose="05000000000000000000" pitchFamily="2" charset="2"/>
              </a:rPr>
              <a:t>次运行结果示例</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1234</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41017858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文件流的读写</a:t>
            </a:r>
            <a:r>
              <a:rPr lang="zh-CN" altLang="en-US" dirty="0" smtClean="0"/>
              <a:t>操作</a:t>
            </a:r>
            <a:r>
              <a:rPr lang="en-US" altLang="zh-CN" dirty="0" smtClean="0"/>
              <a:t>: </a:t>
            </a:r>
            <a:r>
              <a:rPr lang="zh-CN" altLang="en-US" dirty="0" smtClean="0"/>
              <a:t>程序示例</a:t>
            </a:r>
            <a:r>
              <a:rPr lang="en-US" altLang="zh-CN" dirty="0" smtClean="0"/>
              <a:t>2</a:t>
            </a:r>
            <a:endParaRPr lang="zh-CN" altLang="en-US" dirty="0"/>
          </a:p>
        </p:txBody>
      </p:sp>
      <p:sp>
        <p:nvSpPr>
          <p:cNvPr id="3" name="内容占位符 2"/>
          <p:cNvSpPr>
            <a:spLocks noGrp="1"/>
          </p:cNvSpPr>
          <p:nvPr>
            <p:ph idx="1"/>
          </p:nvPr>
        </p:nvSpPr>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fstream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gb_readFile</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ifstream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fileObject.fail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文件</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打开失败。</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do</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 = </a:t>
            </a:r>
            <a:r>
              <a:rPr lang="en-US" altLang="zh-CN" sz="1800" dirty="0" err="1">
                <a:solidFill>
                  <a:srgbClr val="000000"/>
                </a:solidFill>
                <a:latin typeface="新宋体" panose="02010609030101010101" pitchFamily="49" charset="-122"/>
                <a:ea typeface="新宋体" panose="02010609030101010101" pitchFamily="49" charset="-122"/>
              </a:rPr>
              <a:t>fileObject.get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fileObject.good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cout.put</a:t>
            </a:r>
            <a:r>
              <a:rPr lang="en-US" altLang="zh-CN" sz="1800" dirty="0">
                <a:solidFill>
                  <a:srgbClr val="000000"/>
                </a:solidFill>
                <a:latin typeface="新宋体" panose="02010609030101010101" pitchFamily="49" charset="-122"/>
                <a:ea typeface="新宋体" panose="02010609030101010101" pitchFamily="49" charset="-122"/>
              </a:rPr>
              <a:t>(c);</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while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fileObject.eof</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fileObject.close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gb_readFile</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7306923" y="1457324"/>
            <a:ext cx="1375115" cy="63910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没有变化</a:t>
            </a:r>
            <a:r>
              <a:rPr lang="en-US" altLang="zh-CN" sz="1800" dirty="0" smtClean="0">
                <a:ea typeface="楷体_GB2312" pitchFamily="49" charset="-122"/>
                <a:sym typeface="Wingdings" panose="05000000000000000000" pitchFamily="2" charset="2"/>
              </a:rPr>
              <a:t>!</a:t>
            </a:r>
            <a:endParaRPr lang="en-US" altLang="zh-CN" sz="18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4270477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995247" y="1975564"/>
            <a:ext cx="5873905" cy="500007"/>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a:t>文件流的读写操作</a:t>
            </a:r>
            <a:r>
              <a:rPr lang="en-US" altLang="zh-CN" dirty="0"/>
              <a:t>: </a:t>
            </a:r>
            <a:r>
              <a:rPr lang="zh-CN" altLang="en-US" dirty="0"/>
              <a:t>程序</a:t>
            </a:r>
            <a:r>
              <a:rPr lang="zh-CN" altLang="en-US" dirty="0" smtClean="0"/>
              <a:t>示例</a:t>
            </a:r>
            <a:r>
              <a:rPr lang="en-US" altLang="zh-CN" dirty="0" smtClean="0"/>
              <a:t>2(</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Autofit/>
          </a:bodyPr>
          <a:lstStyle/>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gb_writeFile</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ofstream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900"/>
              </a:lnSpc>
              <a:spcBef>
                <a:spcPts val="0"/>
              </a:spcBef>
              <a:buNone/>
            </a:pPr>
            <a:r>
              <a:rPr lang="pt-BR" altLang="zh-CN" sz="1800" dirty="0">
                <a:solidFill>
                  <a:srgbClr val="000000"/>
                </a:solidFill>
                <a:latin typeface="新宋体" panose="02010609030101010101" pitchFamily="49" charset="-122"/>
                <a:ea typeface="新宋体" panose="02010609030101010101" pitchFamily="49" charset="-122"/>
              </a:rPr>
              <a:t>        </a:t>
            </a:r>
            <a:r>
              <a:rPr lang="pt-BR" altLang="zh-CN" sz="1800" dirty="0">
                <a:solidFill>
                  <a:srgbClr val="2B91AF"/>
                </a:solidFill>
                <a:latin typeface="新宋体" panose="02010609030101010101" pitchFamily="49" charset="-122"/>
                <a:ea typeface="新宋体" panose="02010609030101010101" pitchFamily="49" charset="-122"/>
              </a:rPr>
              <a:t>ios_base</a:t>
            </a:r>
            <a:r>
              <a:rPr lang="pt-BR" altLang="zh-CN" sz="1800" dirty="0">
                <a:solidFill>
                  <a:srgbClr val="000000"/>
                </a:solidFill>
                <a:latin typeface="新宋体" panose="02010609030101010101" pitchFamily="49" charset="-122"/>
                <a:ea typeface="新宋体" panose="02010609030101010101" pitchFamily="49" charset="-122"/>
              </a:rPr>
              <a:t>::out| </a:t>
            </a:r>
            <a:r>
              <a:rPr lang="pt-BR" altLang="zh-CN" sz="1800" dirty="0">
                <a:solidFill>
                  <a:srgbClr val="2B91AF"/>
                </a:solidFill>
                <a:latin typeface="新宋体" panose="02010609030101010101" pitchFamily="49" charset="-122"/>
                <a:ea typeface="新宋体" panose="02010609030101010101" pitchFamily="49" charset="-122"/>
              </a:rPr>
              <a:t>ios_base</a:t>
            </a:r>
            <a:r>
              <a:rPr lang="pt-BR" altLang="zh-CN" sz="1800" dirty="0">
                <a:solidFill>
                  <a:srgbClr val="000000"/>
                </a:solidFill>
                <a:latin typeface="新宋体" panose="02010609030101010101" pitchFamily="49" charset="-122"/>
                <a:ea typeface="新宋体" panose="02010609030101010101" pitchFamily="49" charset="-122"/>
              </a:rPr>
              <a:t>::ate | </a:t>
            </a:r>
            <a:r>
              <a:rPr lang="pt-BR" altLang="zh-CN" sz="1800" dirty="0">
                <a:solidFill>
                  <a:srgbClr val="2B91AF"/>
                </a:solidFill>
                <a:latin typeface="新宋体" panose="02010609030101010101" pitchFamily="49" charset="-122"/>
                <a:ea typeface="新宋体" panose="02010609030101010101" pitchFamily="49" charset="-122"/>
              </a:rPr>
              <a:t>ios_base</a:t>
            </a:r>
            <a:r>
              <a:rPr lang="pt-BR" altLang="zh-CN" sz="1800" dirty="0">
                <a:solidFill>
                  <a:srgbClr val="000000"/>
                </a:solidFill>
                <a:latin typeface="新宋体" panose="02010609030101010101" pitchFamily="49" charset="-122"/>
                <a:ea typeface="新宋体" panose="02010609030101010101" pitchFamily="49" charset="-122"/>
              </a:rPr>
              <a:t>::app);</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fileObject.fail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文件</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打开失败。</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1234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fileObject.close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gb_writeFile</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gb_writeFile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"data.txt"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gb_readFile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"data.txt"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633614" y="3249400"/>
            <a:ext cx="2886919" cy="89916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第</a:t>
            </a:r>
            <a:r>
              <a:rPr lang="en-US" altLang="zh-CN" sz="1800" dirty="0" smtClean="0">
                <a:ea typeface="楷体_GB2312" pitchFamily="49" charset="-122"/>
                <a:sym typeface="Wingdings" panose="05000000000000000000" pitchFamily="2" charset="2"/>
              </a:rPr>
              <a:t>1</a:t>
            </a:r>
            <a:r>
              <a:rPr lang="zh-CN" altLang="en-US" sz="1800" dirty="0" smtClean="0">
                <a:ea typeface="楷体_GB2312" pitchFamily="49" charset="-122"/>
                <a:sym typeface="Wingdings" panose="05000000000000000000" pitchFamily="2" charset="2"/>
              </a:rPr>
              <a:t>次运行结果示例</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1234</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0" name="Text Box 9"/>
          <p:cNvSpPr txBox="1">
            <a:spLocks noChangeArrowheads="1"/>
          </p:cNvSpPr>
          <p:nvPr/>
        </p:nvSpPr>
        <p:spPr bwMode="auto">
          <a:xfrm>
            <a:off x="5633614" y="4148568"/>
            <a:ext cx="2886919" cy="114826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第</a:t>
            </a:r>
            <a:r>
              <a:rPr lang="en-US" altLang="zh-CN" sz="1800" dirty="0" smtClean="0">
                <a:ea typeface="楷体_GB2312" pitchFamily="49" charset="-122"/>
                <a:sym typeface="Wingdings" panose="05000000000000000000" pitchFamily="2" charset="2"/>
              </a:rPr>
              <a:t>2</a:t>
            </a:r>
            <a:r>
              <a:rPr lang="zh-CN" altLang="en-US" sz="1800" dirty="0" smtClean="0">
                <a:ea typeface="楷体_GB2312" pitchFamily="49" charset="-122"/>
                <a:sym typeface="Wingdings" panose="05000000000000000000" pitchFamily="2" charset="2"/>
              </a:rPr>
              <a:t>次运行结果示例</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1234</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1234</a:t>
            </a:r>
          </a:p>
          <a:p>
            <a:pPr marL="180000">
              <a:spcBef>
                <a:spcPct val="0"/>
              </a:spcBef>
              <a:buNone/>
            </a:pPr>
            <a:r>
              <a:rPr lang="zh-CN" altLang="en-US" sz="1800" dirty="0" smtClean="0">
                <a:solidFill>
                  <a:srgbClr val="0000FF"/>
                </a:solidFill>
                <a:ea typeface="楷体_GB2312" pitchFamily="49" charset="-122"/>
                <a:sym typeface="Wingdings" panose="05000000000000000000" pitchFamily="2" charset="2"/>
              </a:rPr>
              <a:t>请</a:t>
            </a:r>
            <a:r>
              <a:rPr lang="zh-CN" altLang="en-US" sz="1800" dirty="0">
                <a:solidFill>
                  <a:srgbClr val="0000FF"/>
                </a:solidFill>
                <a:ea typeface="楷体_GB2312" pitchFamily="49" charset="-122"/>
                <a:sym typeface="Wingdings" panose="05000000000000000000" pitchFamily="2" charset="2"/>
              </a:rPr>
              <a:t>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2002197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在文件流中的文件位置</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1285170884"/>
              </p:ext>
            </p:extLst>
          </p:nvPr>
        </p:nvGraphicFramePr>
        <p:xfrm>
          <a:off x="1433944" y="3303972"/>
          <a:ext cx="6096000" cy="36576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xmlns="" val="1799136499"/>
                    </a:ext>
                  </a:extLst>
                </a:gridCol>
                <a:gridCol w="609600">
                  <a:extLst>
                    <a:ext uri="{9D8B030D-6E8A-4147-A177-3AD203B41FA5}">
                      <a16:colId xmlns:a16="http://schemas.microsoft.com/office/drawing/2014/main" xmlns="" val="3229283659"/>
                    </a:ext>
                  </a:extLst>
                </a:gridCol>
                <a:gridCol w="609600">
                  <a:extLst>
                    <a:ext uri="{9D8B030D-6E8A-4147-A177-3AD203B41FA5}">
                      <a16:colId xmlns:a16="http://schemas.microsoft.com/office/drawing/2014/main" xmlns="" val="3448016881"/>
                    </a:ext>
                  </a:extLst>
                </a:gridCol>
                <a:gridCol w="609600">
                  <a:extLst>
                    <a:ext uri="{9D8B030D-6E8A-4147-A177-3AD203B41FA5}">
                      <a16:colId xmlns:a16="http://schemas.microsoft.com/office/drawing/2014/main" xmlns="" val="544237012"/>
                    </a:ext>
                  </a:extLst>
                </a:gridCol>
                <a:gridCol w="609600">
                  <a:extLst>
                    <a:ext uri="{9D8B030D-6E8A-4147-A177-3AD203B41FA5}">
                      <a16:colId xmlns:a16="http://schemas.microsoft.com/office/drawing/2014/main" xmlns="" val="820494535"/>
                    </a:ext>
                  </a:extLst>
                </a:gridCol>
                <a:gridCol w="609600">
                  <a:extLst>
                    <a:ext uri="{9D8B030D-6E8A-4147-A177-3AD203B41FA5}">
                      <a16:colId xmlns:a16="http://schemas.microsoft.com/office/drawing/2014/main" xmlns="" val="1723633679"/>
                    </a:ext>
                  </a:extLst>
                </a:gridCol>
                <a:gridCol w="609600">
                  <a:extLst>
                    <a:ext uri="{9D8B030D-6E8A-4147-A177-3AD203B41FA5}">
                      <a16:colId xmlns:a16="http://schemas.microsoft.com/office/drawing/2014/main" xmlns="" val="1108324748"/>
                    </a:ext>
                  </a:extLst>
                </a:gridCol>
                <a:gridCol w="609600">
                  <a:extLst>
                    <a:ext uri="{9D8B030D-6E8A-4147-A177-3AD203B41FA5}">
                      <a16:colId xmlns:a16="http://schemas.microsoft.com/office/drawing/2014/main" xmlns="" val="1433654274"/>
                    </a:ext>
                  </a:extLst>
                </a:gridCol>
                <a:gridCol w="609600">
                  <a:extLst>
                    <a:ext uri="{9D8B030D-6E8A-4147-A177-3AD203B41FA5}">
                      <a16:colId xmlns:a16="http://schemas.microsoft.com/office/drawing/2014/main" xmlns="" val="3444499933"/>
                    </a:ext>
                  </a:extLst>
                </a:gridCol>
                <a:gridCol w="609600">
                  <a:extLst>
                    <a:ext uri="{9D8B030D-6E8A-4147-A177-3AD203B41FA5}">
                      <a16:colId xmlns:a16="http://schemas.microsoft.com/office/drawing/2014/main" xmlns="" val="3499404174"/>
                    </a:ext>
                  </a:extLst>
                </a:gridCol>
              </a:tblGrid>
              <a:tr h="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xmlns="" val="3773541582"/>
                  </a:ext>
                </a:extLst>
              </a:tr>
            </a:tbl>
          </a:graphicData>
        </a:graphic>
      </p:graphicFrame>
      <p:sp>
        <p:nvSpPr>
          <p:cNvPr id="10" name="右箭头 9"/>
          <p:cNvSpPr/>
          <p:nvPr/>
        </p:nvSpPr>
        <p:spPr>
          <a:xfrm rot="16200000">
            <a:off x="1249355" y="3792025"/>
            <a:ext cx="370936"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57556" y="4299857"/>
            <a:ext cx="1951463" cy="830997"/>
          </a:xfrm>
          <a:prstGeom prst="rect">
            <a:avLst/>
          </a:prstGeom>
        </p:spPr>
        <p:txBody>
          <a:bodyPr wrap="square">
            <a:spAutoFit/>
          </a:bodyPr>
          <a:lstStyle/>
          <a:p>
            <a:pPr marL="0" lvl="1" algn="ctr"/>
            <a:r>
              <a:rPr lang="zh-CN" altLang="en-US" sz="2400" b="1" dirty="0" smtClean="0"/>
              <a:t>文件头</a:t>
            </a:r>
            <a:endParaRPr lang="en-US" altLang="zh-CN" sz="2400" b="1" dirty="0" smtClean="0"/>
          </a:p>
          <a:p>
            <a:pPr marL="0" lvl="1" algn="ctr"/>
            <a:r>
              <a:rPr lang="en-US" altLang="zh-CN" sz="2400" b="1" dirty="0" err="1"/>
              <a:t>ios_base</a:t>
            </a:r>
            <a:r>
              <a:rPr lang="en-US" altLang="zh-CN" sz="2400" b="1" dirty="0"/>
              <a:t>::beg</a:t>
            </a:r>
            <a:endParaRPr lang="zh-CN" altLang="en-US" sz="2400" b="1" dirty="0"/>
          </a:p>
        </p:txBody>
      </p:sp>
      <p:sp>
        <p:nvSpPr>
          <p:cNvPr id="12" name="右箭头 11"/>
          <p:cNvSpPr/>
          <p:nvPr/>
        </p:nvSpPr>
        <p:spPr>
          <a:xfrm rot="16200000">
            <a:off x="7344476" y="3792025"/>
            <a:ext cx="370936"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569954" y="4299857"/>
            <a:ext cx="1955323" cy="830997"/>
          </a:xfrm>
          <a:prstGeom prst="rect">
            <a:avLst/>
          </a:prstGeom>
        </p:spPr>
        <p:txBody>
          <a:bodyPr wrap="square">
            <a:spAutoFit/>
          </a:bodyPr>
          <a:lstStyle/>
          <a:p>
            <a:pPr marL="0" lvl="1" algn="ctr"/>
            <a:r>
              <a:rPr lang="zh-CN" altLang="en-US" sz="2400" b="1" dirty="0" smtClean="0"/>
              <a:t>文件尾</a:t>
            </a:r>
            <a:endParaRPr lang="en-US" altLang="zh-CN" sz="2400" b="1" dirty="0" smtClean="0"/>
          </a:p>
          <a:p>
            <a:pPr marL="0" lvl="1" algn="ctr"/>
            <a:r>
              <a:rPr lang="en-US" altLang="zh-CN" sz="2400" b="1" dirty="0" err="1"/>
              <a:t>ios_base</a:t>
            </a:r>
            <a:r>
              <a:rPr lang="en-US" altLang="zh-CN" sz="2400" b="1" dirty="0"/>
              <a:t>::end</a:t>
            </a:r>
            <a:endParaRPr lang="zh-CN" altLang="en-US" sz="2400" b="1" dirty="0"/>
          </a:p>
        </p:txBody>
      </p:sp>
      <p:cxnSp>
        <p:nvCxnSpPr>
          <p:cNvPr id="16" name="直接箭头连接符 15"/>
          <p:cNvCxnSpPr/>
          <p:nvPr/>
        </p:nvCxnSpPr>
        <p:spPr>
          <a:xfrm flipV="1">
            <a:off x="4469944" y="2989788"/>
            <a:ext cx="1440000"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4779105" y="4106680"/>
            <a:ext cx="720000" cy="0"/>
          </a:xfrm>
          <a:prstGeom prst="straightConnector1">
            <a:avLst/>
          </a:prstGeom>
          <a:ln w="1905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10800000" flipV="1">
            <a:off x="3191363" y="4106680"/>
            <a:ext cx="992757" cy="227153"/>
          </a:xfrm>
          <a:prstGeom prst="curvedConnector3">
            <a:avLst/>
          </a:prstGeom>
          <a:ln w="19050">
            <a:solidFill>
              <a:schemeClr val="accent2"/>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21" name="矩形 20"/>
          <p:cNvSpPr/>
          <p:nvPr/>
        </p:nvSpPr>
        <p:spPr>
          <a:xfrm>
            <a:off x="3525627" y="4299857"/>
            <a:ext cx="1955323" cy="830997"/>
          </a:xfrm>
          <a:prstGeom prst="rect">
            <a:avLst/>
          </a:prstGeom>
        </p:spPr>
        <p:txBody>
          <a:bodyPr wrap="square">
            <a:spAutoFit/>
          </a:bodyPr>
          <a:lstStyle/>
          <a:p>
            <a:pPr marL="0" lvl="1" algn="ctr"/>
            <a:r>
              <a:rPr lang="zh-CN" altLang="en-US" sz="2400" b="1" dirty="0" smtClean="0"/>
              <a:t>当前位置</a:t>
            </a:r>
            <a:endParaRPr lang="en-US" altLang="zh-CN" sz="2400" b="1" dirty="0" smtClean="0"/>
          </a:p>
          <a:p>
            <a:pPr marL="0" lvl="1" algn="ctr"/>
            <a:r>
              <a:rPr lang="en-US" altLang="zh-CN" sz="2400" b="1" dirty="0" err="1"/>
              <a:t>ios_base</a:t>
            </a:r>
            <a:r>
              <a:rPr lang="en-US" altLang="zh-CN" sz="2400" b="1" dirty="0"/>
              <a:t>::cur</a:t>
            </a:r>
            <a:endParaRPr lang="zh-CN" altLang="en-US" sz="2400" b="1" dirty="0"/>
          </a:p>
        </p:txBody>
      </p:sp>
      <p:sp>
        <p:nvSpPr>
          <p:cNvPr id="22" name="右箭头 21"/>
          <p:cNvSpPr/>
          <p:nvPr/>
        </p:nvSpPr>
        <p:spPr>
          <a:xfrm rot="16200000">
            <a:off x="4302082" y="3792025"/>
            <a:ext cx="370936"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84120" y="2077809"/>
            <a:ext cx="1955323" cy="830997"/>
          </a:xfrm>
          <a:prstGeom prst="rect">
            <a:avLst/>
          </a:prstGeom>
        </p:spPr>
        <p:txBody>
          <a:bodyPr wrap="square">
            <a:spAutoFit/>
          </a:bodyPr>
          <a:lstStyle/>
          <a:p>
            <a:pPr marL="0" lvl="1" algn="ctr"/>
            <a:r>
              <a:rPr lang="zh-CN" altLang="en-US" sz="2400" b="1" dirty="0" smtClean="0"/>
              <a:t>常规的流的移动方向</a:t>
            </a:r>
            <a:endParaRPr lang="zh-CN" altLang="en-US" sz="2400" b="1" dirty="0"/>
          </a:p>
        </p:txBody>
      </p:sp>
      <p:sp>
        <p:nvSpPr>
          <p:cNvPr id="25" name="矩形 24"/>
          <p:cNvSpPr/>
          <p:nvPr/>
        </p:nvSpPr>
        <p:spPr>
          <a:xfrm>
            <a:off x="2509019" y="3874625"/>
            <a:ext cx="1224600" cy="461665"/>
          </a:xfrm>
          <a:prstGeom prst="rect">
            <a:avLst/>
          </a:prstGeom>
        </p:spPr>
        <p:txBody>
          <a:bodyPr wrap="square">
            <a:spAutoFit/>
          </a:bodyPr>
          <a:lstStyle/>
          <a:p>
            <a:pPr marL="0" lvl="1" algn="ctr"/>
            <a:r>
              <a:rPr lang="zh-CN" altLang="en-US" sz="2400" b="1" dirty="0" smtClean="0"/>
              <a:t>往回移</a:t>
            </a:r>
            <a:endParaRPr lang="zh-CN" altLang="en-US" sz="2400" b="1" dirty="0"/>
          </a:p>
        </p:txBody>
      </p:sp>
      <p:sp>
        <p:nvSpPr>
          <p:cNvPr id="26" name="矩形 25"/>
          <p:cNvSpPr/>
          <p:nvPr/>
        </p:nvSpPr>
        <p:spPr>
          <a:xfrm>
            <a:off x="5413152" y="3891984"/>
            <a:ext cx="1224600" cy="461665"/>
          </a:xfrm>
          <a:prstGeom prst="rect">
            <a:avLst/>
          </a:prstGeom>
        </p:spPr>
        <p:txBody>
          <a:bodyPr wrap="square">
            <a:spAutoFit/>
          </a:bodyPr>
          <a:lstStyle/>
          <a:p>
            <a:pPr marL="0" lvl="1" algn="ctr"/>
            <a:r>
              <a:rPr lang="zh-CN" altLang="en-US" sz="2400" b="1" dirty="0" smtClean="0"/>
              <a:t>往前跳</a:t>
            </a:r>
            <a:endParaRPr lang="zh-CN" altLang="en-US" sz="2400" b="1" dirty="0"/>
          </a:p>
        </p:txBody>
      </p:sp>
    </p:spTree>
    <p:extLst>
      <p:ext uri="{BB962C8B-B14F-4D97-AF65-F5344CB8AC3E}">
        <p14:creationId xmlns:p14="http://schemas.microsoft.com/office/powerpoint/2010/main" val="39828918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移动输入流的位置</a:t>
            </a:r>
            <a:r>
              <a:rPr lang="en-US" altLang="zh-CN" dirty="0" smtClean="0"/>
              <a:t>: </a:t>
            </a:r>
            <a:r>
              <a:rPr lang="en-US" altLang="zh-CN" dirty="0" err="1" smtClean="0"/>
              <a:t>seekg</a:t>
            </a:r>
            <a:endParaRPr lang="zh-CN" altLang="en-US" dirty="0"/>
          </a:p>
        </p:txBody>
      </p:sp>
      <p:sp>
        <p:nvSpPr>
          <p:cNvPr id="3" name="内容占位符 2"/>
          <p:cNvSpPr>
            <a:spLocks noGrp="1"/>
          </p:cNvSpPr>
          <p:nvPr>
            <p:ph idx="1"/>
          </p:nvPr>
        </p:nvSpPr>
        <p:spPr>
          <a:xfrm>
            <a:off x="461963" y="1457325"/>
            <a:ext cx="8581676" cy="4899026"/>
          </a:xfrm>
        </p:spPr>
        <p:txBody>
          <a:bodyPr/>
          <a:lstStyle/>
          <a:p>
            <a:r>
              <a:rPr lang="zh-CN" altLang="en-US" dirty="0"/>
              <a:t>函数</a:t>
            </a:r>
            <a:r>
              <a:rPr lang="en-US" altLang="zh-CN" dirty="0"/>
              <a:t>: </a:t>
            </a:r>
            <a:endParaRPr lang="en-US" altLang="zh-CN" dirty="0" smtClean="0"/>
          </a:p>
          <a:p>
            <a:pPr marL="540000" indent="0">
              <a:buNone/>
            </a:pPr>
            <a:r>
              <a:rPr lang="en-US" altLang="zh-CN" sz="2000" dirty="0" err="1" smtClean="0">
                <a:solidFill>
                  <a:srgbClr val="000000"/>
                </a:solidFill>
                <a:latin typeface="新宋体" panose="02010609030101010101" pitchFamily="49" charset="-122"/>
                <a:ea typeface="新宋体" panose="02010609030101010101" pitchFamily="49" charset="-122"/>
              </a:rPr>
              <a:t>basic_istream</a:t>
            </a:r>
            <a:r>
              <a:rPr lang="en-US" altLang="zh-CN" sz="2000" dirty="0" smtClean="0">
                <a:solidFill>
                  <a:srgbClr val="000000"/>
                </a:solidFill>
                <a:latin typeface="新宋体" panose="02010609030101010101" pitchFamily="49" charset="-122"/>
                <a:ea typeface="新宋体" panose="02010609030101010101" pitchFamily="49" charset="-122"/>
              </a:rPr>
              <a:t>&amp; </a:t>
            </a:r>
            <a:r>
              <a:rPr lang="en-US" altLang="zh-CN" sz="2000" dirty="0" err="1" smtClean="0">
                <a:solidFill>
                  <a:srgbClr val="000000"/>
                </a:solidFill>
                <a:latin typeface="新宋体" panose="02010609030101010101" pitchFamily="49" charset="-122"/>
                <a:ea typeface="新宋体" panose="02010609030101010101" pitchFamily="49" charset="-122"/>
              </a:rPr>
              <a:t>basic_istream</a:t>
            </a:r>
            <a:r>
              <a:rPr lang="en-US" altLang="zh-CN" sz="2000" dirty="0" smtClean="0">
                <a:solidFill>
                  <a:srgbClr val="000000"/>
                </a:solidFill>
                <a:latin typeface="新宋体" panose="02010609030101010101" pitchFamily="49" charset="-122"/>
                <a:ea typeface="新宋体" panose="02010609030101010101" pitchFamily="49" charset="-122"/>
              </a:rPr>
              <a:t>::</a:t>
            </a:r>
            <a:r>
              <a:rPr lang="en-US" altLang="zh-CN" sz="2000" dirty="0" err="1" smtClean="0">
                <a:solidFill>
                  <a:srgbClr val="FF0000"/>
                </a:solidFill>
                <a:latin typeface="新宋体" panose="02010609030101010101" pitchFamily="49" charset="-122"/>
                <a:ea typeface="新宋体" panose="02010609030101010101" pitchFamily="49" charset="-122"/>
              </a:rPr>
              <a:t>seekg</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ifstream</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pos_type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pos</a:t>
            </a:r>
            <a:r>
              <a:rPr lang="en-US" altLang="zh-CN" sz="2000" dirty="0" smtClean="0">
                <a:solidFill>
                  <a:srgbClr val="000000"/>
                </a:solidFill>
                <a:latin typeface="新宋体" panose="02010609030101010101" pitchFamily="49" charset="-122"/>
                <a:ea typeface="新宋体" panose="02010609030101010101" pitchFamily="49" charset="-122"/>
              </a:rPr>
              <a:t>);</a:t>
            </a:r>
            <a:endParaRPr lang="en-US" altLang="zh-CN" sz="2000" dirty="0" smtClean="0"/>
          </a:p>
          <a:p>
            <a:pPr lvl="1"/>
            <a:r>
              <a:rPr lang="zh-CN" altLang="en-US" dirty="0" smtClean="0"/>
              <a:t>将流的当前位置移到</a:t>
            </a:r>
            <a:r>
              <a:rPr lang="en-US" altLang="zh-CN" dirty="0" err="1" smtClean="0"/>
              <a:t>pos</a:t>
            </a:r>
            <a:r>
              <a:rPr lang="zh-CN" altLang="en-US" dirty="0" smtClean="0"/>
              <a:t>的位置。</a:t>
            </a:r>
            <a:endParaRPr lang="en-US" altLang="zh-CN" dirty="0" smtClean="0"/>
          </a:p>
          <a:p>
            <a:pPr lvl="1"/>
            <a:r>
              <a:rPr lang="zh-CN" altLang="en-US" dirty="0" smtClean="0"/>
              <a:t>返回</a:t>
            </a:r>
            <a:r>
              <a:rPr lang="en-US" altLang="zh-CN" dirty="0"/>
              <a:t>: </a:t>
            </a:r>
            <a:r>
              <a:rPr lang="zh-CN" altLang="en-US" dirty="0"/>
              <a:t>当前流的实例对象</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8992639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1015998" y="4703233"/>
            <a:ext cx="2302933" cy="22648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移动</a:t>
            </a:r>
            <a:r>
              <a:rPr lang="zh-CN" altLang="en-US" dirty="0"/>
              <a:t>输入</a:t>
            </a:r>
            <a:r>
              <a:rPr lang="zh-CN" altLang="en-US" dirty="0" smtClean="0"/>
              <a:t>流</a:t>
            </a:r>
            <a:r>
              <a:rPr lang="zh-CN" altLang="en-US" dirty="0"/>
              <a:t>的位置</a:t>
            </a:r>
            <a:r>
              <a:rPr lang="en-US" altLang="zh-CN" dirty="0"/>
              <a:t>: </a:t>
            </a:r>
            <a:r>
              <a:rPr lang="en-US" altLang="zh-CN" dirty="0" err="1" smtClean="0"/>
              <a:t>seekg</a:t>
            </a:r>
            <a:r>
              <a:rPr lang="zh-CN" altLang="en-US" dirty="0" smtClean="0"/>
              <a:t>程序示例</a:t>
            </a:r>
            <a:endParaRPr lang="zh-CN" altLang="en-US" dirty="0"/>
          </a:p>
        </p:txBody>
      </p:sp>
      <p:sp>
        <p:nvSpPr>
          <p:cNvPr id="3" name="内容占位符 2"/>
          <p:cNvSpPr>
            <a:spLocks noGrp="1"/>
          </p:cNvSpPr>
          <p:nvPr>
            <p:ph idx="1"/>
          </p:nvPr>
        </p:nvSpPr>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fstream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gb_readFile</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ifstream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fileObject.fail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文件</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打开失败。</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fileObject.seekg</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 = </a:t>
            </a:r>
            <a:r>
              <a:rPr lang="en-US" altLang="zh-CN" sz="1800" dirty="0" err="1">
                <a:solidFill>
                  <a:srgbClr val="000000"/>
                </a:solidFill>
                <a:latin typeface="新宋体" panose="02010609030101010101" pitchFamily="49" charset="-122"/>
                <a:ea typeface="新宋体" panose="02010609030101010101" pitchFamily="49" charset="-122"/>
              </a:rPr>
              <a:t>fileObject.get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fileObject.good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c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else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读取失败</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fileObject.close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gb_readFile</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362714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a:t>
            </a:r>
            <a:r>
              <a:rPr lang="zh-CN" altLang="en-US" dirty="0"/>
              <a:t>输入</a:t>
            </a:r>
            <a:r>
              <a:rPr lang="zh-CN" altLang="en-US" dirty="0" smtClean="0"/>
              <a:t>流</a:t>
            </a:r>
            <a:r>
              <a:rPr lang="zh-CN" altLang="en-US" dirty="0"/>
              <a:t>的位置</a:t>
            </a:r>
            <a:r>
              <a:rPr lang="en-US" altLang="zh-CN" dirty="0"/>
              <a:t>: </a:t>
            </a:r>
            <a:r>
              <a:rPr lang="en-US" altLang="zh-CN" dirty="0" err="1"/>
              <a:t>seekg</a:t>
            </a:r>
            <a:r>
              <a:rPr lang="zh-CN" altLang="en-US" dirty="0"/>
              <a:t>程序</a:t>
            </a:r>
            <a:r>
              <a:rPr lang="zh-CN" altLang="en-US" dirty="0" smtClean="0"/>
              <a:t>示例</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gb_readFile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"data.txt"</a:t>
            </a:r>
            <a:r>
              <a:rPr lang="en-US" altLang="zh-CN" sz="1800" dirty="0">
                <a:solidFill>
                  <a:srgbClr val="000000"/>
                </a:solidFill>
                <a:latin typeface="新宋体" panose="02010609030101010101" pitchFamily="49" charset="-122"/>
                <a:ea typeface="新宋体" panose="02010609030101010101" pitchFamily="49" charset="-122"/>
              </a:rPr>
              <a:t>, 1);</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gb_readFile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"data.txt"</a:t>
            </a:r>
            <a:r>
              <a:rPr lang="en-US" altLang="zh-CN" sz="1800" dirty="0">
                <a:solidFill>
                  <a:srgbClr val="000000"/>
                </a:solidFill>
                <a:latin typeface="新宋体" panose="02010609030101010101" pitchFamily="49" charset="-122"/>
                <a:ea typeface="新宋体" panose="02010609030101010101" pitchFamily="49" charset="-122"/>
              </a:rPr>
              <a:t>, 2);</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gb_readFile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"data.txt"</a:t>
            </a:r>
            <a:r>
              <a:rPr lang="en-US" altLang="zh-CN" sz="1800" dirty="0">
                <a:solidFill>
                  <a:srgbClr val="000000"/>
                </a:solidFill>
                <a:latin typeface="新宋体" panose="02010609030101010101" pitchFamily="49" charset="-122"/>
                <a:ea typeface="新宋体" panose="02010609030101010101" pitchFamily="49" charset="-122"/>
              </a:rPr>
              <a:t>, 6);</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394676" y="3906838"/>
            <a:ext cx="3287362" cy="209642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设文件“</a:t>
            </a:r>
            <a:r>
              <a:rPr lang="en-US" altLang="zh-CN" sz="1800" dirty="0">
                <a:ea typeface="楷体_GB2312" pitchFamily="49" charset="-122"/>
                <a:sym typeface="Wingdings" panose="05000000000000000000" pitchFamily="2" charset="2"/>
              </a:rPr>
              <a:t>data.txt</a:t>
            </a:r>
            <a:r>
              <a:rPr lang="zh-CN" altLang="en-US" sz="1800" dirty="0">
                <a:ea typeface="楷体_GB2312" pitchFamily="49" charset="-122"/>
                <a:sym typeface="Wingdings" panose="05000000000000000000" pitchFamily="2" charset="2"/>
              </a:rPr>
              <a:t>”的内容为</a:t>
            </a:r>
            <a:r>
              <a:rPr lang="en-US" altLang="zh-CN" sz="1800" dirty="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1234</a:t>
            </a:r>
          </a:p>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p=1: c=2</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p=2: c=3</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p=6: </a:t>
            </a:r>
            <a:r>
              <a:rPr lang="zh-CN" altLang="en-US" sz="1800" dirty="0">
                <a:solidFill>
                  <a:srgbClr val="0000FF"/>
                </a:solidFill>
                <a:ea typeface="楷体_GB2312" pitchFamily="49" charset="-122"/>
                <a:sym typeface="Wingdings" panose="05000000000000000000" pitchFamily="2" charset="2"/>
              </a:rPr>
              <a:t>读取失败</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graphicFrame>
        <p:nvGraphicFramePr>
          <p:cNvPr id="10" name="表格 9"/>
          <p:cNvGraphicFramePr>
            <a:graphicFrameLocks noGrp="1"/>
          </p:cNvGraphicFramePr>
          <p:nvPr>
            <p:extLst>
              <p:ext uri="{D42A27DB-BD31-4B8C-83A1-F6EECF244321}">
                <p14:modId xmlns:p14="http://schemas.microsoft.com/office/powerpoint/2010/main" val="293479221"/>
              </p:ext>
            </p:extLst>
          </p:nvPr>
        </p:nvGraphicFramePr>
        <p:xfrm>
          <a:off x="5511246" y="3293139"/>
          <a:ext cx="2438400" cy="365760"/>
        </p:xfrm>
        <a:graphic>
          <a:graphicData uri="http://schemas.openxmlformats.org/drawingml/2006/table">
            <a:tbl>
              <a:tblPr firstRow="1" bandRow="1">
                <a:tableStyleId>{5940675A-B579-460E-94D1-54222C63F5DA}</a:tableStyleId>
              </a:tblPr>
              <a:tblGrid>
                <a:gridCol w="609600">
                  <a:extLst>
                    <a:ext uri="{9D8B030D-6E8A-4147-A177-3AD203B41FA5}">
                      <a16:colId xmlns="" xmlns:a16="http://schemas.microsoft.com/office/drawing/2014/main" val="1799136499"/>
                    </a:ext>
                  </a:extLst>
                </a:gridCol>
                <a:gridCol w="609600">
                  <a:extLst>
                    <a:ext uri="{9D8B030D-6E8A-4147-A177-3AD203B41FA5}">
                      <a16:colId xmlns="" xmlns:a16="http://schemas.microsoft.com/office/drawing/2014/main" val="3229283659"/>
                    </a:ext>
                  </a:extLst>
                </a:gridCol>
                <a:gridCol w="609600">
                  <a:extLst>
                    <a:ext uri="{9D8B030D-6E8A-4147-A177-3AD203B41FA5}">
                      <a16:colId xmlns="" xmlns:a16="http://schemas.microsoft.com/office/drawing/2014/main" val="3448016881"/>
                    </a:ext>
                  </a:extLst>
                </a:gridCol>
                <a:gridCol w="609600">
                  <a:extLst>
                    <a:ext uri="{9D8B030D-6E8A-4147-A177-3AD203B41FA5}">
                      <a16:colId xmlns="" xmlns:a16="http://schemas.microsoft.com/office/drawing/2014/main" val="544237012"/>
                    </a:ext>
                  </a:extLst>
                </a:gridCol>
              </a:tblGrid>
              <a:tr h="0">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extLst>
                  <a:ext uri="{0D108BD9-81ED-4DB2-BD59-A6C34878D82A}">
                    <a16:rowId xmlns="" xmlns:a16="http://schemas.microsoft.com/office/drawing/2014/main" val="3773541582"/>
                  </a:ext>
                </a:extLst>
              </a:tr>
            </a:tbl>
          </a:graphicData>
        </a:graphic>
      </p:graphicFrame>
    </p:spTree>
    <p:extLst>
      <p:ext uri="{BB962C8B-B14F-4D97-AF65-F5344CB8AC3E}">
        <p14:creationId xmlns:p14="http://schemas.microsoft.com/office/powerpoint/2010/main" val="1031892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动机</a:t>
            </a:r>
            <a:endParaRPr lang="zh-CN" altLang="en-US" dirty="0"/>
          </a:p>
        </p:txBody>
      </p:sp>
      <p:sp>
        <p:nvSpPr>
          <p:cNvPr id="3" name="内容占位符 2"/>
          <p:cNvSpPr>
            <a:spLocks noGrp="1"/>
          </p:cNvSpPr>
          <p:nvPr>
            <p:ph idx="1"/>
          </p:nvPr>
        </p:nvSpPr>
        <p:spPr/>
        <p:txBody>
          <a:bodyPr/>
          <a:lstStyle/>
          <a:p>
            <a:r>
              <a:rPr lang="zh-CN" altLang="en-US" dirty="0"/>
              <a:t>流对象实现的初衷就是为程序语言提供一个通用的输入输出设计规范</a:t>
            </a:r>
            <a:r>
              <a:rPr lang="zh-CN" altLang="en-US" dirty="0" smtClean="0"/>
              <a:t>。</a:t>
            </a:r>
            <a:endParaRPr lang="en-US" altLang="zh-CN" dirty="0" smtClean="0"/>
          </a:p>
          <a:p>
            <a:r>
              <a:rPr lang="zh-CN" altLang="en-US" dirty="0" smtClean="0"/>
              <a:t>实际情况</a:t>
            </a:r>
            <a:endParaRPr lang="en-US" altLang="zh-CN" dirty="0" smtClean="0"/>
          </a:p>
          <a:p>
            <a:pPr lvl="1"/>
            <a:r>
              <a:rPr lang="en-US" altLang="zh-CN" dirty="0"/>
              <a:t>From </a:t>
            </a:r>
            <a:r>
              <a:rPr lang="zh-CN" altLang="en-US" dirty="0" smtClean="0"/>
              <a:t>“</a:t>
            </a:r>
            <a:r>
              <a:rPr lang="en-US" altLang="zh-CN" dirty="0"/>
              <a:t>Bjarne </a:t>
            </a:r>
            <a:r>
              <a:rPr lang="en-US" altLang="zh-CN" dirty="0" err="1"/>
              <a:t>Stroustrup</a:t>
            </a:r>
            <a:r>
              <a:rPr lang="en-US" altLang="zh-CN" dirty="0"/>
              <a:t>. 《The C++ Programming Language》, 3rd Edition. February 11, 2000: Page 616, Section 21.1, Line 1.</a:t>
            </a:r>
            <a:r>
              <a:rPr lang="zh-CN" altLang="en-US" dirty="0" smtClean="0"/>
              <a:t>”</a:t>
            </a:r>
            <a:endParaRPr lang="en-US" altLang="zh-CN" dirty="0" smtClean="0"/>
          </a:p>
          <a:p>
            <a:pPr lvl="2"/>
            <a:r>
              <a:rPr lang="en-US" altLang="zh-CN" dirty="0" smtClean="0"/>
              <a:t>“</a:t>
            </a:r>
            <a:r>
              <a:rPr lang="en-US" altLang="zh-CN" dirty="0"/>
              <a:t>Designing and implementing a general input/output facility for a programming language is notoriously [</a:t>
            </a:r>
            <a:r>
              <a:rPr lang="en-US" altLang="zh-CN" dirty="0" err="1"/>
              <a:t>noˈtɔːriəsli</a:t>
            </a:r>
            <a:r>
              <a:rPr lang="en-US" altLang="zh-CN" dirty="0" smtClean="0"/>
              <a:t>] difficult.”</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711366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移动输入流</a:t>
            </a:r>
            <a:r>
              <a:rPr lang="zh-CN" altLang="en-US" dirty="0" smtClean="0"/>
              <a:t>的位置</a:t>
            </a:r>
            <a:r>
              <a:rPr lang="en-US" altLang="zh-CN" dirty="0" smtClean="0"/>
              <a:t>: </a:t>
            </a:r>
            <a:r>
              <a:rPr lang="en-US" altLang="zh-CN" dirty="0" err="1" smtClean="0"/>
              <a:t>seekg</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函数</a:t>
            </a:r>
            <a:r>
              <a:rPr lang="en-US" altLang="zh-CN" dirty="0"/>
              <a:t>: </a:t>
            </a:r>
            <a:r>
              <a:rPr lang="en-US" altLang="zh-CN" dirty="0" err="1">
                <a:solidFill>
                  <a:srgbClr val="000000"/>
                </a:solidFill>
                <a:latin typeface="新宋体" panose="02010609030101010101" pitchFamily="49" charset="-122"/>
                <a:ea typeface="新宋体" panose="02010609030101010101" pitchFamily="49" charset="-122"/>
              </a:rPr>
              <a:t>basic_istream</a:t>
            </a:r>
            <a:r>
              <a:rPr lang="en-US" altLang="zh-CN" dirty="0">
                <a:solidFill>
                  <a:srgbClr val="000000"/>
                </a:solidFill>
                <a:latin typeface="新宋体" panose="02010609030101010101" pitchFamily="49" charset="-122"/>
                <a:ea typeface="新宋体" panose="02010609030101010101" pitchFamily="49" charset="-122"/>
              </a:rPr>
              <a:t>&amp; </a:t>
            </a:r>
            <a:r>
              <a:rPr lang="en-US" altLang="zh-CN" dirty="0" err="1">
                <a:solidFill>
                  <a:srgbClr val="000000"/>
                </a:solidFill>
                <a:latin typeface="新宋体" panose="02010609030101010101" pitchFamily="49" charset="-122"/>
                <a:ea typeface="新宋体" panose="02010609030101010101" pitchFamily="49" charset="-122"/>
              </a:rPr>
              <a:t>basic_istream</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smtClean="0">
                <a:solidFill>
                  <a:srgbClr val="FF0000"/>
                </a:solidFill>
                <a:latin typeface="新宋体" panose="02010609030101010101" pitchFamily="49" charset="-122"/>
                <a:ea typeface="新宋体" panose="02010609030101010101" pitchFamily="49" charset="-122"/>
              </a:rPr>
              <a:t>seekg</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ifstream</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off_type</a:t>
            </a:r>
            <a:r>
              <a:rPr lang="en-US" altLang="zh-CN" dirty="0">
                <a:solidFill>
                  <a:srgbClr val="000000"/>
                </a:solidFill>
                <a:latin typeface="新宋体" panose="02010609030101010101" pitchFamily="49" charset="-122"/>
                <a:ea typeface="新宋体" panose="02010609030101010101" pitchFamily="49" charset="-122"/>
              </a:rPr>
              <a:t> off, </a:t>
            </a:r>
            <a:r>
              <a:rPr lang="en-US" altLang="zh-CN" dirty="0" err="1">
                <a:solidFill>
                  <a:srgbClr val="000000"/>
                </a:solidFill>
                <a:latin typeface="新宋体" panose="02010609030101010101" pitchFamily="49" charset="-122"/>
                <a:ea typeface="新宋体" panose="02010609030101010101" pitchFamily="49" charset="-122"/>
              </a:rPr>
              <a:t>ios_base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seekdir</a:t>
            </a:r>
            <a:r>
              <a:rPr lang="en-US" altLang="zh-CN" dirty="0">
                <a:solidFill>
                  <a:srgbClr val="000000"/>
                </a:solidFill>
                <a:latin typeface="新宋体" panose="02010609030101010101" pitchFamily="49" charset="-122"/>
                <a:ea typeface="新宋体" panose="02010609030101010101" pitchFamily="49" charset="-122"/>
              </a:rPr>
              <a:t> way);</a:t>
            </a:r>
            <a:endParaRPr lang="en-US" altLang="zh-CN" dirty="0"/>
          </a:p>
          <a:p>
            <a:pPr lvl="1"/>
            <a:r>
              <a:rPr lang="zh-CN" altLang="en-US" dirty="0" smtClean="0"/>
              <a:t>将流的当前位置移到相对于</a:t>
            </a:r>
            <a:r>
              <a:rPr lang="en-US" altLang="zh-CN" dirty="0" smtClean="0">
                <a:solidFill>
                  <a:srgbClr val="000000"/>
                </a:solidFill>
                <a:latin typeface="新宋体" panose="02010609030101010101" pitchFamily="49" charset="-122"/>
                <a:ea typeface="新宋体" panose="02010609030101010101" pitchFamily="49" charset="-122"/>
              </a:rPr>
              <a:t>way</a:t>
            </a:r>
            <a:r>
              <a:rPr lang="zh-CN" altLang="en-US" dirty="0" smtClean="0">
                <a:solidFill>
                  <a:srgbClr val="000000"/>
                </a:solidFill>
                <a:latin typeface="新宋体" panose="02010609030101010101" pitchFamily="49" charset="-122"/>
                <a:ea typeface="新宋体" panose="02010609030101010101" pitchFamily="49" charset="-122"/>
              </a:rPr>
              <a:t>偏移值为</a:t>
            </a:r>
            <a:r>
              <a:rPr lang="en-US" altLang="zh-CN" dirty="0" smtClean="0">
                <a:solidFill>
                  <a:srgbClr val="000000"/>
                </a:solidFill>
                <a:latin typeface="新宋体" panose="02010609030101010101" pitchFamily="49" charset="-122"/>
                <a:ea typeface="新宋体" panose="02010609030101010101" pitchFamily="49" charset="-122"/>
              </a:rPr>
              <a:t>off</a:t>
            </a:r>
            <a:r>
              <a:rPr lang="zh-CN" altLang="en-US" dirty="0" smtClean="0">
                <a:solidFill>
                  <a:srgbClr val="000000"/>
                </a:solidFill>
                <a:latin typeface="新宋体" panose="02010609030101010101" pitchFamily="49" charset="-122"/>
                <a:ea typeface="新宋体" panose="02010609030101010101" pitchFamily="49" charset="-122"/>
              </a:rPr>
              <a:t>的位置处。</a:t>
            </a:r>
            <a:endParaRPr lang="en-US" altLang="zh-CN" dirty="0" smtClean="0">
              <a:solidFill>
                <a:srgbClr val="000000"/>
              </a:solidFill>
              <a:latin typeface="新宋体" panose="02010609030101010101" pitchFamily="49" charset="-122"/>
              <a:ea typeface="新宋体" panose="02010609030101010101" pitchFamily="49" charset="-122"/>
            </a:endParaRPr>
          </a:p>
          <a:p>
            <a:pPr lvl="1"/>
            <a:r>
              <a:rPr lang="zh-CN" altLang="en-US" dirty="0" smtClean="0"/>
              <a:t>参数</a:t>
            </a:r>
            <a:r>
              <a:rPr lang="en-US" altLang="zh-CN" dirty="0" smtClean="0"/>
              <a:t>way</a:t>
            </a:r>
            <a:r>
              <a:rPr lang="zh-CN" altLang="en-US" dirty="0" smtClean="0"/>
              <a:t>的取值</a:t>
            </a:r>
            <a:r>
              <a:rPr lang="en-US" altLang="zh-CN" dirty="0" smtClean="0"/>
              <a:t>:</a:t>
            </a:r>
          </a:p>
          <a:p>
            <a:pPr lvl="2"/>
            <a:r>
              <a:rPr lang="en-US" altLang="zh-CN" dirty="0" err="1"/>
              <a:t>ios_base</a:t>
            </a:r>
            <a:r>
              <a:rPr lang="en-US" altLang="zh-CN" dirty="0"/>
              <a:t>::beg: </a:t>
            </a:r>
            <a:r>
              <a:rPr lang="zh-CN" altLang="en-US" dirty="0"/>
              <a:t>流的开头位置</a:t>
            </a:r>
          </a:p>
          <a:p>
            <a:pPr lvl="2"/>
            <a:r>
              <a:rPr lang="en-US" altLang="zh-CN" dirty="0" err="1"/>
              <a:t>ios_base</a:t>
            </a:r>
            <a:r>
              <a:rPr lang="en-US" altLang="zh-CN" dirty="0"/>
              <a:t>::cur: </a:t>
            </a:r>
            <a:r>
              <a:rPr lang="zh-CN" altLang="en-US" dirty="0"/>
              <a:t>流的当前位置</a:t>
            </a:r>
          </a:p>
          <a:p>
            <a:pPr lvl="2"/>
            <a:r>
              <a:rPr lang="en-US" altLang="zh-CN" dirty="0" err="1"/>
              <a:t>ios_base</a:t>
            </a:r>
            <a:r>
              <a:rPr lang="en-US" altLang="zh-CN" dirty="0"/>
              <a:t>::end: </a:t>
            </a:r>
            <a:r>
              <a:rPr lang="zh-CN" altLang="en-US" dirty="0"/>
              <a:t>流的末尾位置</a:t>
            </a:r>
          </a:p>
          <a:p>
            <a:pPr lvl="1"/>
            <a:r>
              <a:rPr lang="zh-CN" altLang="en-US" dirty="0" smtClean="0"/>
              <a:t>参数</a:t>
            </a:r>
            <a:r>
              <a:rPr lang="en-US" altLang="zh-CN" dirty="0" smtClean="0"/>
              <a:t>off: </a:t>
            </a:r>
          </a:p>
          <a:p>
            <a:pPr lvl="2"/>
            <a:r>
              <a:rPr lang="zh-CN" altLang="en-US" dirty="0" smtClean="0"/>
              <a:t>正整数</a:t>
            </a:r>
            <a:r>
              <a:rPr lang="en-US" altLang="zh-CN" dirty="0" smtClean="0"/>
              <a:t>: </a:t>
            </a:r>
            <a:r>
              <a:rPr lang="zh-CN" altLang="en-US" dirty="0"/>
              <a:t>相对于参数</a:t>
            </a:r>
            <a:r>
              <a:rPr lang="en-US" altLang="zh-CN" dirty="0" smtClean="0"/>
              <a:t>way</a:t>
            </a:r>
            <a:r>
              <a:rPr lang="zh-CN" altLang="en-US" dirty="0" smtClean="0"/>
              <a:t>指定的位置再向前移动</a:t>
            </a:r>
            <a:r>
              <a:rPr lang="en-US" altLang="zh-CN" dirty="0" smtClean="0"/>
              <a:t>off</a:t>
            </a:r>
            <a:r>
              <a:rPr lang="zh-CN" altLang="en-US" dirty="0" smtClean="0"/>
              <a:t>个位置。</a:t>
            </a:r>
            <a:endParaRPr lang="en-US" altLang="zh-CN" dirty="0" smtClean="0"/>
          </a:p>
          <a:p>
            <a:pPr lvl="2"/>
            <a:r>
              <a:rPr lang="en-US" altLang="zh-CN" dirty="0" smtClean="0"/>
              <a:t>0: </a:t>
            </a:r>
            <a:r>
              <a:rPr lang="zh-CN" altLang="en-US" dirty="0"/>
              <a:t>移动到参数</a:t>
            </a:r>
            <a:r>
              <a:rPr lang="en-US" altLang="zh-CN" dirty="0"/>
              <a:t>way</a:t>
            </a:r>
            <a:r>
              <a:rPr lang="zh-CN" altLang="en-US" dirty="0"/>
              <a:t>指定的</a:t>
            </a:r>
            <a:r>
              <a:rPr lang="zh-CN" altLang="en-US" dirty="0" smtClean="0"/>
              <a:t>位置。</a:t>
            </a:r>
            <a:endParaRPr lang="en-US" altLang="zh-CN" dirty="0" smtClean="0"/>
          </a:p>
          <a:p>
            <a:pPr lvl="2"/>
            <a:r>
              <a:rPr lang="zh-CN" altLang="en-US" dirty="0" smtClean="0"/>
              <a:t>负整数</a:t>
            </a:r>
            <a:r>
              <a:rPr lang="en-US" altLang="zh-CN" dirty="0" smtClean="0"/>
              <a:t>: </a:t>
            </a:r>
            <a:r>
              <a:rPr lang="zh-CN" altLang="en-US" dirty="0" smtClean="0"/>
              <a:t>相对</a:t>
            </a:r>
            <a:r>
              <a:rPr lang="zh-CN" altLang="en-US" dirty="0"/>
              <a:t>于参数</a:t>
            </a:r>
            <a:r>
              <a:rPr lang="en-US" altLang="zh-CN" dirty="0"/>
              <a:t>way</a:t>
            </a:r>
            <a:r>
              <a:rPr lang="zh-CN" altLang="en-US" dirty="0"/>
              <a:t>指定的</a:t>
            </a:r>
            <a:r>
              <a:rPr lang="zh-CN" altLang="en-US" dirty="0" smtClean="0"/>
              <a:t>位置往回移动</a:t>
            </a:r>
            <a:r>
              <a:rPr lang="en-US" altLang="zh-CN" dirty="0" smtClean="0"/>
              <a:t>|off|</a:t>
            </a:r>
            <a:r>
              <a:rPr lang="zh-CN" altLang="en-US" dirty="0"/>
              <a:t>个位置</a:t>
            </a:r>
            <a:r>
              <a:rPr lang="zh-CN" altLang="en-US" dirty="0" smtClean="0"/>
              <a:t>。</a:t>
            </a:r>
            <a:endParaRPr lang="en-US" altLang="zh-CN" dirty="0" smtClean="0"/>
          </a:p>
          <a:p>
            <a:pPr lvl="1"/>
            <a:r>
              <a:rPr lang="zh-CN" altLang="en-US" dirty="0" smtClean="0"/>
              <a:t>返回</a:t>
            </a:r>
            <a:r>
              <a:rPr lang="en-US" altLang="zh-CN" dirty="0"/>
              <a:t>: </a:t>
            </a:r>
            <a:r>
              <a:rPr lang="zh-CN" altLang="en-US" dirty="0"/>
              <a:t>当前</a:t>
            </a:r>
            <a:r>
              <a:rPr lang="zh-CN" altLang="en-US" dirty="0" smtClean="0"/>
              <a:t>流的实例对象。</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7352136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1015998" y="4703233"/>
            <a:ext cx="3115735" cy="22648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移动</a:t>
            </a:r>
            <a:r>
              <a:rPr lang="zh-CN" altLang="en-US" dirty="0"/>
              <a:t>输入</a:t>
            </a:r>
            <a:r>
              <a:rPr lang="zh-CN" altLang="en-US" dirty="0" smtClean="0"/>
              <a:t>流</a:t>
            </a:r>
            <a:r>
              <a:rPr lang="zh-CN" altLang="en-US" dirty="0"/>
              <a:t>的位置</a:t>
            </a:r>
            <a:r>
              <a:rPr lang="en-US" altLang="zh-CN" dirty="0"/>
              <a:t>: </a:t>
            </a:r>
            <a:r>
              <a:rPr lang="en-US" altLang="zh-CN" dirty="0" err="1" smtClean="0"/>
              <a:t>seekg</a:t>
            </a:r>
            <a:r>
              <a:rPr lang="zh-CN" altLang="en-US" dirty="0" smtClean="0"/>
              <a:t>程序示例</a:t>
            </a:r>
            <a:endParaRPr lang="zh-CN" altLang="en-US" dirty="0"/>
          </a:p>
        </p:txBody>
      </p:sp>
      <p:sp>
        <p:nvSpPr>
          <p:cNvPr id="3" name="内容占位符 2"/>
          <p:cNvSpPr>
            <a:spLocks noGrp="1"/>
          </p:cNvSpPr>
          <p:nvPr>
            <p:ph idx="1"/>
          </p:nvPr>
        </p:nvSpPr>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fstream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gb_readFile</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off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way</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ifstream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fileObject.fail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文件</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打开失败。</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way</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off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fileObject.seekg</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off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way</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 = </a:t>
            </a:r>
            <a:r>
              <a:rPr lang="en-US" altLang="zh-CN" sz="1800" dirty="0" err="1">
                <a:solidFill>
                  <a:srgbClr val="000000"/>
                </a:solidFill>
                <a:latin typeface="新宋体" panose="02010609030101010101" pitchFamily="49" charset="-122"/>
                <a:ea typeface="新宋体" panose="02010609030101010101" pitchFamily="49" charset="-122"/>
              </a:rPr>
              <a:t>fileObject.get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fileObject.good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c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else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读取失败</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fileObject.close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gb_readFile</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523766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a:t>
            </a:r>
            <a:r>
              <a:rPr lang="zh-CN" altLang="en-US" dirty="0"/>
              <a:t>输入</a:t>
            </a:r>
            <a:r>
              <a:rPr lang="zh-CN" altLang="en-US" dirty="0" smtClean="0"/>
              <a:t>流</a:t>
            </a:r>
            <a:r>
              <a:rPr lang="zh-CN" altLang="en-US" dirty="0"/>
              <a:t>的位置</a:t>
            </a:r>
            <a:r>
              <a:rPr lang="en-US" altLang="zh-CN" dirty="0"/>
              <a:t>: </a:t>
            </a:r>
            <a:r>
              <a:rPr lang="en-US" altLang="zh-CN" dirty="0" err="1"/>
              <a:t>seekg</a:t>
            </a:r>
            <a:r>
              <a:rPr lang="zh-CN" altLang="en-US" dirty="0"/>
              <a:t>程序</a:t>
            </a:r>
            <a:r>
              <a:rPr lang="zh-CN" altLang="en-US" dirty="0" smtClean="0"/>
              <a:t>示例</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gb_readFile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"data.txt"</a:t>
            </a:r>
            <a:r>
              <a:rPr lang="en-US" altLang="zh-CN" sz="1800" dirty="0">
                <a:solidFill>
                  <a:srgbClr val="000000"/>
                </a:solidFill>
                <a:latin typeface="新宋体" panose="02010609030101010101" pitchFamily="49" charset="-122"/>
                <a:ea typeface="新宋体" panose="02010609030101010101" pitchFamily="49" charset="-122"/>
              </a:rPr>
              <a:t>, 1, </a:t>
            </a:r>
            <a:r>
              <a:rPr lang="en-US" altLang="zh-CN" sz="1800" dirty="0" err="1">
                <a:solidFill>
                  <a:srgbClr val="2B91AF"/>
                </a:solidFill>
                <a:latin typeface="新宋体" panose="02010609030101010101" pitchFamily="49" charset="-122"/>
                <a:ea typeface="新宋体" panose="02010609030101010101" pitchFamily="49" charset="-122"/>
              </a:rPr>
              <a:t>ios_base</a:t>
            </a:r>
            <a:r>
              <a:rPr lang="en-US" altLang="zh-CN" sz="1800" dirty="0">
                <a:solidFill>
                  <a:srgbClr val="000000"/>
                </a:solidFill>
                <a:latin typeface="新宋体" panose="02010609030101010101" pitchFamily="49" charset="-122"/>
                <a:ea typeface="新宋体" panose="02010609030101010101" pitchFamily="49" charset="-122"/>
              </a:rPr>
              <a:t>::beg);</a:t>
            </a:r>
          </a:p>
          <a:p>
            <a:pPr marL="0" indent="0">
              <a:buNone/>
            </a:pPr>
            <a:r>
              <a:rPr lang="pt-BR" altLang="zh-CN" sz="1800" dirty="0">
                <a:solidFill>
                  <a:srgbClr val="000000"/>
                </a:solidFill>
                <a:latin typeface="新宋体" panose="02010609030101010101" pitchFamily="49" charset="-122"/>
                <a:ea typeface="新宋体" panose="02010609030101010101" pitchFamily="49" charset="-122"/>
              </a:rPr>
              <a:t>    gb_readFile(</a:t>
            </a:r>
            <a:r>
              <a:rPr lang="pt-BR" altLang="zh-CN" sz="1800" dirty="0">
                <a:solidFill>
                  <a:srgbClr val="A31515"/>
                </a:solidFill>
                <a:latin typeface="新宋体" panose="02010609030101010101" pitchFamily="49" charset="-122"/>
                <a:ea typeface="新宋体" panose="02010609030101010101" pitchFamily="49" charset="-122"/>
              </a:rPr>
              <a:t>"data.txt"</a:t>
            </a:r>
            <a:r>
              <a:rPr lang="pt-BR" altLang="zh-CN" sz="1800" dirty="0">
                <a:solidFill>
                  <a:srgbClr val="000000"/>
                </a:solidFill>
                <a:latin typeface="新宋体" panose="02010609030101010101" pitchFamily="49" charset="-122"/>
                <a:ea typeface="新宋体" panose="02010609030101010101" pitchFamily="49" charset="-122"/>
              </a:rPr>
              <a:t>, 2, </a:t>
            </a:r>
            <a:r>
              <a:rPr lang="pt-BR" altLang="zh-CN" sz="1800" dirty="0">
                <a:solidFill>
                  <a:srgbClr val="2B91AF"/>
                </a:solidFill>
                <a:latin typeface="新宋体" panose="02010609030101010101" pitchFamily="49" charset="-122"/>
                <a:ea typeface="新宋体" panose="02010609030101010101" pitchFamily="49" charset="-122"/>
              </a:rPr>
              <a:t>ios_base</a:t>
            </a:r>
            <a:r>
              <a:rPr lang="pt-BR" altLang="zh-CN" sz="1800" dirty="0">
                <a:solidFill>
                  <a:srgbClr val="000000"/>
                </a:solidFill>
                <a:latin typeface="新宋体" panose="02010609030101010101" pitchFamily="49" charset="-122"/>
                <a:ea typeface="新宋体" panose="02010609030101010101" pitchFamily="49" charset="-122"/>
              </a:rPr>
              <a:t>::cur);</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gb_readFile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"data.txt"</a:t>
            </a:r>
            <a:r>
              <a:rPr lang="en-US" altLang="zh-CN" sz="1800" dirty="0">
                <a:solidFill>
                  <a:srgbClr val="000000"/>
                </a:solidFill>
                <a:latin typeface="新宋体" panose="02010609030101010101" pitchFamily="49" charset="-122"/>
                <a:ea typeface="新宋体" panose="02010609030101010101" pitchFamily="49" charset="-122"/>
              </a:rPr>
              <a:t>, -1, </a:t>
            </a:r>
            <a:r>
              <a:rPr lang="en-US" altLang="zh-CN" sz="1800" dirty="0" err="1">
                <a:solidFill>
                  <a:srgbClr val="2B91AF"/>
                </a:solidFill>
                <a:latin typeface="新宋体" panose="02010609030101010101" pitchFamily="49" charset="-122"/>
                <a:ea typeface="新宋体" panose="02010609030101010101" pitchFamily="49" charset="-122"/>
              </a:rPr>
              <a:t>ios_base</a:t>
            </a:r>
            <a:r>
              <a:rPr lang="en-US" altLang="zh-CN" sz="1800" dirty="0">
                <a:solidFill>
                  <a:srgbClr val="000000"/>
                </a:solidFill>
                <a:latin typeface="新宋体" panose="02010609030101010101" pitchFamily="49" charset="-122"/>
                <a:ea typeface="新宋体" panose="02010609030101010101" pitchFamily="49" charset="-122"/>
              </a:rPr>
              <a:t>::end);</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gb_readFile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"data.txt"</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err="1">
                <a:solidFill>
                  <a:srgbClr val="2B91AF"/>
                </a:solidFill>
                <a:latin typeface="新宋体" panose="02010609030101010101" pitchFamily="49" charset="-122"/>
                <a:ea typeface="新宋体" panose="02010609030101010101" pitchFamily="49" charset="-122"/>
              </a:rPr>
              <a:t>ios_base</a:t>
            </a:r>
            <a:r>
              <a:rPr lang="en-US" altLang="zh-CN" sz="1800" dirty="0">
                <a:solidFill>
                  <a:srgbClr val="000000"/>
                </a:solidFill>
                <a:latin typeface="新宋体" panose="02010609030101010101" pitchFamily="49" charset="-122"/>
                <a:ea typeface="新宋体" panose="02010609030101010101" pitchFamily="49" charset="-122"/>
              </a:rPr>
              <a:t>::end);</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394676" y="3906838"/>
            <a:ext cx="3287362" cy="232092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设文件“</a:t>
            </a:r>
            <a:r>
              <a:rPr lang="en-US" altLang="zh-CN" sz="1800" dirty="0">
                <a:ea typeface="楷体_GB2312" pitchFamily="49" charset="-122"/>
                <a:sym typeface="Wingdings" panose="05000000000000000000" pitchFamily="2" charset="2"/>
              </a:rPr>
              <a:t>data.txt</a:t>
            </a:r>
            <a:r>
              <a:rPr lang="zh-CN" altLang="en-US" sz="1800" dirty="0">
                <a:ea typeface="楷体_GB2312" pitchFamily="49" charset="-122"/>
                <a:sym typeface="Wingdings" panose="05000000000000000000" pitchFamily="2" charset="2"/>
              </a:rPr>
              <a:t>”的内容为</a:t>
            </a:r>
            <a:r>
              <a:rPr lang="en-US" altLang="zh-CN" sz="1800" dirty="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1234</a:t>
            </a:r>
          </a:p>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0[1]: c=2</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1[2]: c=3</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2[-1]: c=4</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2[0]: </a:t>
            </a:r>
            <a:r>
              <a:rPr lang="zh-CN" altLang="en-US" sz="1800" dirty="0">
                <a:solidFill>
                  <a:srgbClr val="0000FF"/>
                </a:solidFill>
                <a:ea typeface="楷体_GB2312" pitchFamily="49" charset="-122"/>
                <a:sym typeface="Wingdings" panose="05000000000000000000" pitchFamily="2" charset="2"/>
              </a:rPr>
              <a:t>读取失败</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graphicFrame>
        <p:nvGraphicFramePr>
          <p:cNvPr id="10" name="表格 9"/>
          <p:cNvGraphicFramePr>
            <a:graphicFrameLocks noGrp="1"/>
          </p:cNvGraphicFramePr>
          <p:nvPr>
            <p:extLst>
              <p:ext uri="{D42A27DB-BD31-4B8C-83A1-F6EECF244321}">
                <p14:modId xmlns:p14="http://schemas.microsoft.com/office/powerpoint/2010/main" val="1772149382"/>
              </p:ext>
            </p:extLst>
          </p:nvPr>
        </p:nvGraphicFramePr>
        <p:xfrm>
          <a:off x="6243638" y="3255329"/>
          <a:ext cx="2438400" cy="36576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xmlns="" val="1799136499"/>
                    </a:ext>
                  </a:extLst>
                </a:gridCol>
                <a:gridCol w="609600">
                  <a:extLst>
                    <a:ext uri="{9D8B030D-6E8A-4147-A177-3AD203B41FA5}">
                      <a16:colId xmlns:a16="http://schemas.microsoft.com/office/drawing/2014/main" xmlns="" val="3229283659"/>
                    </a:ext>
                  </a:extLst>
                </a:gridCol>
                <a:gridCol w="609600">
                  <a:extLst>
                    <a:ext uri="{9D8B030D-6E8A-4147-A177-3AD203B41FA5}">
                      <a16:colId xmlns:a16="http://schemas.microsoft.com/office/drawing/2014/main" xmlns="" val="3448016881"/>
                    </a:ext>
                  </a:extLst>
                </a:gridCol>
                <a:gridCol w="609600">
                  <a:extLst>
                    <a:ext uri="{9D8B030D-6E8A-4147-A177-3AD203B41FA5}">
                      <a16:colId xmlns:a16="http://schemas.microsoft.com/office/drawing/2014/main" xmlns="" val="544237012"/>
                    </a:ext>
                  </a:extLst>
                </a:gridCol>
              </a:tblGrid>
              <a:tr h="0">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extLst>
                  <a:ext uri="{0D108BD9-81ED-4DB2-BD59-A6C34878D82A}">
                    <a16:rowId xmlns:a16="http://schemas.microsoft.com/office/drawing/2014/main" xmlns="" val="3773541582"/>
                  </a:ext>
                </a:extLst>
              </a:tr>
            </a:tbl>
          </a:graphicData>
        </a:graphic>
      </p:graphicFrame>
    </p:spTree>
    <p:extLst>
      <p:ext uri="{BB962C8B-B14F-4D97-AF65-F5344CB8AC3E}">
        <p14:creationId xmlns:p14="http://schemas.microsoft.com/office/powerpoint/2010/main" val="2329896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获取输入流</a:t>
            </a:r>
            <a:r>
              <a:rPr lang="zh-CN" altLang="en-US" dirty="0" smtClean="0"/>
              <a:t>的当前位置</a:t>
            </a:r>
            <a:r>
              <a:rPr lang="en-US" altLang="zh-CN" dirty="0"/>
              <a:t>: </a:t>
            </a:r>
            <a:r>
              <a:rPr lang="en-US" altLang="zh-CN" dirty="0" err="1"/>
              <a:t>tellg</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函数</a:t>
            </a:r>
            <a:r>
              <a:rPr lang="en-US" altLang="zh-CN" dirty="0"/>
              <a:t>: </a:t>
            </a:r>
            <a:r>
              <a:rPr lang="en-US" altLang="zh-CN" sz="2400" dirty="0" err="1">
                <a:solidFill>
                  <a:srgbClr val="000000"/>
                </a:solidFill>
                <a:latin typeface="新宋体" panose="02010609030101010101" pitchFamily="49" charset="-122"/>
                <a:ea typeface="新宋体" panose="02010609030101010101" pitchFamily="49" charset="-122"/>
              </a:rPr>
              <a:t>ifstream</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2B91AF"/>
                </a:solidFill>
                <a:latin typeface="新宋体" panose="02010609030101010101" pitchFamily="49" charset="-122"/>
                <a:ea typeface="新宋体" panose="02010609030101010101" pitchFamily="49" charset="-122"/>
              </a:rPr>
              <a:t>pos_type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basic_istream</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FF0000"/>
                </a:solidFill>
                <a:latin typeface="新宋体" panose="02010609030101010101" pitchFamily="49" charset="-122"/>
                <a:ea typeface="新宋体" panose="02010609030101010101" pitchFamily="49" charset="-122"/>
              </a:rPr>
              <a:t>tellg</a:t>
            </a:r>
            <a:r>
              <a:rPr lang="en-US" altLang="zh-CN" sz="2400" dirty="0">
                <a:solidFill>
                  <a:srgbClr val="000000"/>
                </a:solidFill>
                <a:latin typeface="新宋体" panose="02010609030101010101" pitchFamily="49" charset="-122"/>
                <a:ea typeface="新宋体" panose="02010609030101010101" pitchFamily="49" charset="-122"/>
              </a:rPr>
              <a:t>();</a:t>
            </a:r>
            <a:endParaRPr lang="en-US" altLang="zh-CN" dirty="0"/>
          </a:p>
          <a:p>
            <a:r>
              <a:rPr lang="zh-CN" altLang="en-US" dirty="0"/>
              <a:t>返回</a:t>
            </a:r>
            <a:r>
              <a:rPr lang="en-US" altLang="zh-CN" dirty="0"/>
              <a:t>: </a:t>
            </a:r>
            <a:endParaRPr lang="en-US" altLang="zh-CN" dirty="0" smtClean="0"/>
          </a:p>
          <a:p>
            <a:pPr lvl="1"/>
            <a:r>
              <a:rPr lang="zh-CN" altLang="en-US" dirty="0" smtClean="0"/>
              <a:t>如果本函数正常运行或者说运行成功，则返回流的当前位置。</a:t>
            </a:r>
            <a:endParaRPr lang="en-US" altLang="zh-CN" dirty="0" smtClean="0"/>
          </a:p>
          <a:p>
            <a:pPr lvl="1"/>
            <a:r>
              <a:rPr lang="zh-CN" altLang="en-US" dirty="0" smtClean="0"/>
              <a:t>否则，返回</a:t>
            </a:r>
            <a:r>
              <a:rPr lang="en-US" altLang="zh-CN" dirty="0" err="1"/>
              <a:t>ifstream</a:t>
            </a:r>
            <a:r>
              <a:rPr lang="en-US" altLang="zh-CN" dirty="0"/>
              <a:t>::</a:t>
            </a:r>
            <a:r>
              <a:rPr lang="en-US" altLang="zh-CN" dirty="0" err="1" smtClean="0"/>
              <a:t>pos_type</a:t>
            </a:r>
            <a:r>
              <a:rPr lang="en-US" altLang="zh-CN" dirty="0" smtClean="0"/>
              <a:t>(-1)</a:t>
            </a:r>
            <a:r>
              <a:rPr lang="zh-CN" altLang="en-US" dirty="0" smtClean="0"/>
              <a:t>。</a:t>
            </a:r>
            <a:endParaRPr lang="zh-CN" altLang="en-US" dirty="0"/>
          </a:p>
          <a:p>
            <a:r>
              <a:rPr lang="zh-CN" altLang="en-US" dirty="0"/>
              <a:t>示例</a:t>
            </a:r>
            <a:r>
              <a:rPr lang="en-US" altLang="zh-CN" dirty="0"/>
              <a:t>:</a:t>
            </a:r>
          </a:p>
          <a:p>
            <a:pPr marL="540000" indent="0">
              <a:buNone/>
            </a:pPr>
            <a:r>
              <a:rPr lang="en-US" altLang="zh-CN" sz="2200" dirty="0" err="1">
                <a:solidFill>
                  <a:srgbClr val="2B91AF"/>
                </a:solidFill>
                <a:latin typeface="新宋体" panose="02010609030101010101" pitchFamily="49" charset="-122"/>
                <a:ea typeface="新宋体" panose="02010609030101010101" pitchFamily="49" charset="-122"/>
              </a:rPr>
              <a:t>ifstream</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err="1">
                <a:solidFill>
                  <a:srgbClr val="000000"/>
                </a:solidFill>
                <a:latin typeface="新宋体" panose="02010609030101010101" pitchFamily="49" charset="-122"/>
                <a:ea typeface="新宋体" panose="02010609030101010101" pitchFamily="49" charset="-122"/>
              </a:rPr>
              <a:t>fileObject</a:t>
            </a:r>
            <a:r>
              <a:rPr lang="en-US" altLang="zh-CN" sz="2200" dirty="0">
                <a:solidFill>
                  <a:srgbClr val="000000"/>
                </a:solidFill>
                <a:latin typeface="新宋体" panose="02010609030101010101" pitchFamily="49" charset="-122"/>
                <a:ea typeface="新宋体" panose="02010609030101010101" pitchFamily="49" charset="-122"/>
              </a:rPr>
              <a:t>(</a:t>
            </a:r>
            <a:r>
              <a:rPr lang="en-US" altLang="zh-CN" sz="2200" dirty="0">
                <a:solidFill>
                  <a:srgbClr val="A31515"/>
                </a:solidFill>
                <a:latin typeface="新宋体" panose="02010609030101010101" pitchFamily="49" charset="-122"/>
                <a:ea typeface="新宋体" panose="02010609030101010101" pitchFamily="49" charset="-122"/>
              </a:rPr>
              <a:t>"data.txt"</a:t>
            </a:r>
            <a:r>
              <a:rPr lang="en-US" altLang="zh-CN" sz="2200"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sz="2200" dirty="0" err="1">
                <a:solidFill>
                  <a:srgbClr val="000000"/>
                </a:solidFill>
                <a:latin typeface="新宋体" panose="02010609030101010101" pitchFamily="49" charset="-122"/>
                <a:ea typeface="新宋体" panose="02010609030101010101" pitchFamily="49" charset="-122"/>
              </a:rPr>
              <a:t>fileObject.seekg</a:t>
            </a:r>
            <a:r>
              <a:rPr lang="en-US" altLang="zh-CN" sz="2200" dirty="0">
                <a:solidFill>
                  <a:srgbClr val="000000"/>
                </a:solidFill>
                <a:latin typeface="新宋体" panose="02010609030101010101" pitchFamily="49" charset="-122"/>
                <a:ea typeface="新宋体" panose="02010609030101010101" pitchFamily="49" charset="-122"/>
              </a:rPr>
              <a:t>(0, </a:t>
            </a:r>
            <a:r>
              <a:rPr lang="en-US" altLang="zh-CN" sz="2200" dirty="0" err="1">
                <a:solidFill>
                  <a:srgbClr val="2B91AF"/>
                </a:solidFill>
                <a:latin typeface="新宋体" panose="02010609030101010101" pitchFamily="49" charset="-122"/>
                <a:ea typeface="新宋体" panose="02010609030101010101" pitchFamily="49" charset="-122"/>
              </a:rPr>
              <a:t>ios_base</a:t>
            </a:r>
            <a:r>
              <a:rPr lang="en-US" altLang="zh-CN" sz="2200" dirty="0">
                <a:solidFill>
                  <a:srgbClr val="000000"/>
                </a:solidFill>
                <a:latin typeface="新宋体" panose="02010609030101010101" pitchFamily="49" charset="-122"/>
                <a:ea typeface="新宋体" panose="02010609030101010101" pitchFamily="49" charset="-122"/>
              </a:rPr>
              <a:t>::end);</a:t>
            </a:r>
          </a:p>
          <a:p>
            <a:pPr marL="540000" indent="0">
              <a:buNone/>
            </a:pPr>
            <a:r>
              <a:rPr lang="en-US" altLang="zh-CN" sz="2200" dirty="0" err="1">
                <a:solidFill>
                  <a:srgbClr val="2B91AF"/>
                </a:solidFill>
                <a:latin typeface="新宋体" panose="02010609030101010101" pitchFamily="49" charset="-122"/>
                <a:ea typeface="新宋体" panose="02010609030101010101" pitchFamily="49" charset="-122"/>
              </a:rPr>
              <a:t>ifstream</a:t>
            </a:r>
            <a:r>
              <a:rPr lang="en-US" altLang="zh-CN" sz="2200" dirty="0">
                <a:solidFill>
                  <a:srgbClr val="000000"/>
                </a:solidFill>
                <a:latin typeface="新宋体" panose="02010609030101010101" pitchFamily="49" charset="-122"/>
                <a:ea typeface="新宋体" panose="02010609030101010101" pitchFamily="49" charset="-122"/>
              </a:rPr>
              <a:t>::</a:t>
            </a:r>
            <a:r>
              <a:rPr lang="en-US" altLang="zh-CN" sz="2200" dirty="0" err="1">
                <a:solidFill>
                  <a:srgbClr val="2B91AF"/>
                </a:solidFill>
                <a:latin typeface="新宋体" panose="02010609030101010101" pitchFamily="49" charset="-122"/>
                <a:ea typeface="新宋体" panose="02010609030101010101" pitchFamily="49" charset="-122"/>
              </a:rPr>
              <a:t>pos_type</a:t>
            </a:r>
            <a:r>
              <a:rPr lang="en-US" altLang="zh-CN" sz="2200" dirty="0">
                <a:solidFill>
                  <a:srgbClr val="000000"/>
                </a:solidFill>
                <a:latin typeface="新宋体" panose="02010609030101010101" pitchFamily="49" charset="-122"/>
                <a:ea typeface="新宋体" panose="02010609030101010101" pitchFamily="49" charset="-122"/>
              </a:rPr>
              <a:t> p = </a:t>
            </a:r>
            <a:r>
              <a:rPr lang="en-US" altLang="zh-CN" sz="2200" dirty="0" err="1">
                <a:solidFill>
                  <a:srgbClr val="000000"/>
                </a:solidFill>
                <a:latin typeface="新宋体" panose="02010609030101010101" pitchFamily="49" charset="-122"/>
                <a:ea typeface="新宋体" panose="02010609030101010101" pitchFamily="49" charset="-122"/>
              </a:rPr>
              <a:t>fileObject.tellg</a:t>
            </a:r>
            <a:r>
              <a:rPr lang="en-US" altLang="zh-CN" sz="2200"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sz="2200" dirty="0" err="1">
                <a:solidFill>
                  <a:srgbClr val="000000"/>
                </a:solidFill>
                <a:latin typeface="新宋体" panose="02010609030101010101" pitchFamily="49" charset="-122"/>
                <a:ea typeface="新宋体" panose="02010609030101010101" pitchFamily="49" charset="-122"/>
              </a:rPr>
              <a:t>cout</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8080"/>
                </a:solidFill>
                <a:latin typeface="新宋体" panose="02010609030101010101" pitchFamily="49" charset="-122"/>
                <a:ea typeface="新宋体" panose="02010609030101010101" pitchFamily="49" charset="-122"/>
              </a:rPr>
              <a:t>&lt;&lt;</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A31515"/>
                </a:solidFill>
                <a:latin typeface="新宋体" panose="02010609030101010101" pitchFamily="49" charset="-122"/>
                <a:ea typeface="新宋体" panose="02010609030101010101" pitchFamily="49" charset="-122"/>
              </a:rPr>
              <a:t>"</a:t>
            </a:r>
            <a:r>
              <a:rPr lang="zh-CN" altLang="en-US" sz="2200" dirty="0">
                <a:solidFill>
                  <a:srgbClr val="A31515"/>
                </a:solidFill>
                <a:latin typeface="新宋体" panose="02010609030101010101" pitchFamily="49" charset="-122"/>
                <a:ea typeface="新宋体" panose="02010609030101010101" pitchFamily="49" charset="-122"/>
              </a:rPr>
              <a:t>文件长度为</a:t>
            </a:r>
            <a:r>
              <a:rPr lang="en-US" altLang="zh-CN" sz="2200" dirty="0">
                <a:solidFill>
                  <a:srgbClr val="A31515"/>
                </a:solidFill>
                <a:latin typeface="新宋体" panose="02010609030101010101" pitchFamily="49" charset="-122"/>
                <a:ea typeface="新宋体" panose="02010609030101010101" pitchFamily="49" charset="-122"/>
              </a:rPr>
              <a:t>"</a:t>
            </a:r>
            <a:r>
              <a:rPr lang="zh-CN" altLang="en-US"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8080"/>
                </a:solidFill>
                <a:latin typeface="新宋体" panose="02010609030101010101" pitchFamily="49" charset="-122"/>
                <a:ea typeface="新宋体" panose="02010609030101010101" pitchFamily="49" charset="-122"/>
              </a:rPr>
              <a:t>&lt;&lt;</a:t>
            </a:r>
            <a:r>
              <a:rPr lang="zh-CN" altLang="en-US"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0000"/>
                </a:solidFill>
                <a:latin typeface="新宋体" panose="02010609030101010101" pitchFamily="49" charset="-122"/>
                <a:ea typeface="新宋体" panose="02010609030101010101" pitchFamily="49" charset="-122"/>
              </a:rPr>
              <a:t>p </a:t>
            </a:r>
            <a:r>
              <a:rPr lang="en-US" altLang="zh-CN" sz="2200" dirty="0">
                <a:solidFill>
                  <a:srgbClr val="008080"/>
                </a:solidFill>
                <a:latin typeface="新宋体" panose="02010609030101010101" pitchFamily="49" charset="-122"/>
                <a:ea typeface="新宋体" panose="02010609030101010101" pitchFamily="49" charset="-122"/>
              </a:rPr>
              <a:t>&lt;&lt;</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err="1">
                <a:solidFill>
                  <a:srgbClr val="000000"/>
                </a:solidFill>
                <a:latin typeface="新宋体" panose="02010609030101010101" pitchFamily="49" charset="-122"/>
                <a:ea typeface="新宋体" panose="02010609030101010101" pitchFamily="49" charset="-122"/>
              </a:rPr>
              <a:t>endl</a:t>
            </a:r>
            <a:r>
              <a:rPr lang="en-US" altLang="zh-CN" sz="2200"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sz="2200" dirty="0" err="1">
                <a:solidFill>
                  <a:srgbClr val="000000"/>
                </a:solidFill>
                <a:latin typeface="新宋体" panose="02010609030101010101" pitchFamily="49" charset="-122"/>
                <a:ea typeface="新宋体" panose="02010609030101010101" pitchFamily="49" charset="-122"/>
              </a:rPr>
              <a:t>fileObject.close</a:t>
            </a:r>
            <a:r>
              <a:rPr lang="en-US" altLang="zh-CN" sz="2200" dirty="0" smtClean="0">
                <a:solidFill>
                  <a:srgbClr val="000000"/>
                </a:solidFill>
                <a:latin typeface="新宋体" panose="02010609030101010101" pitchFamily="49" charset="-122"/>
                <a:ea typeface="新宋体" panose="02010609030101010101" pitchFamily="49" charset="-122"/>
              </a:rPr>
              <a:t>();</a:t>
            </a:r>
            <a:endParaRPr lang="en-US" altLang="zh-CN" sz="22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620895" y="3512633"/>
            <a:ext cx="3287362" cy="124134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设文件“</a:t>
            </a:r>
            <a:r>
              <a:rPr lang="en-US" altLang="zh-CN" sz="1800" dirty="0">
                <a:ea typeface="楷体_GB2312" pitchFamily="49" charset="-122"/>
                <a:sym typeface="Wingdings" panose="05000000000000000000" pitchFamily="2" charset="2"/>
              </a:rPr>
              <a:t>data.txt</a:t>
            </a:r>
            <a:r>
              <a:rPr lang="zh-CN" altLang="en-US" sz="1800" dirty="0">
                <a:ea typeface="楷体_GB2312" pitchFamily="49" charset="-122"/>
                <a:sym typeface="Wingdings" panose="05000000000000000000" pitchFamily="2" charset="2"/>
              </a:rPr>
              <a:t>”的内容为</a:t>
            </a:r>
            <a:r>
              <a:rPr lang="en-US" altLang="zh-CN" sz="1800" dirty="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1234</a:t>
            </a:r>
          </a:p>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文件长度为</a:t>
            </a:r>
            <a:r>
              <a:rPr lang="en-US" altLang="zh-CN" sz="1800" dirty="0" smtClean="0">
                <a:solidFill>
                  <a:srgbClr val="0000FF"/>
                </a:solidFill>
                <a:ea typeface="楷体_GB2312" pitchFamily="49" charset="-122"/>
                <a:sym typeface="Wingdings" panose="05000000000000000000" pitchFamily="2" charset="2"/>
              </a:rPr>
              <a:t>4</a:t>
            </a:r>
            <a:endParaRPr lang="en-US" altLang="zh-CN" sz="18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84457032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移动输出流的位置</a:t>
            </a:r>
            <a:r>
              <a:rPr lang="en-US" altLang="zh-CN" dirty="0" smtClean="0"/>
              <a:t>: </a:t>
            </a:r>
            <a:r>
              <a:rPr lang="en-US" altLang="zh-CN" dirty="0" err="1" smtClean="0"/>
              <a:t>seekp</a:t>
            </a:r>
            <a:endParaRPr lang="zh-CN" altLang="en-US" dirty="0"/>
          </a:p>
        </p:txBody>
      </p:sp>
      <p:sp>
        <p:nvSpPr>
          <p:cNvPr id="3" name="内容占位符 2"/>
          <p:cNvSpPr>
            <a:spLocks noGrp="1"/>
          </p:cNvSpPr>
          <p:nvPr>
            <p:ph idx="1"/>
          </p:nvPr>
        </p:nvSpPr>
        <p:spPr/>
        <p:txBody>
          <a:bodyPr/>
          <a:lstStyle/>
          <a:p>
            <a:r>
              <a:rPr lang="zh-CN" altLang="en-US" dirty="0"/>
              <a:t>函数</a:t>
            </a:r>
            <a:r>
              <a:rPr lang="en-US" altLang="zh-CN" dirty="0"/>
              <a:t>: </a:t>
            </a:r>
            <a:endParaRPr lang="en-US" altLang="zh-CN" dirty="0" smtClean="0"/>
          </a:p>
          <a:p>
            <a:pPr marL="540000" indent="0">
              <a:buNone/>
            </a:pPr>
            <a:r>
              <a:rPr lang="en-US" altLang="zh-CN" sz="2000" dirty="0" err="1">
                <a:solidFill>
                  <a:srgbClr val="000000"/>
                </a:solidFill>
                <a:latin typeface="新宋体" panose="02010609030101010101" pitchFamily="49" charset="-122"/>
                <a:ea typeface="新宋体" panose="02010609030101010101" pitchFamily="49" charset="-122"/>
              </a:rPr>
              <a:t>basic_ostream</a:t>
            </a:r>
            <a:r>
              <a:rPr lang="en-US" altLang="zh-CN" sz="2000" dirty="0">
                <a:solidFill>
                  <a:srgbClr val="000000"/>
                </a:solidFill>
                <a:latin typeface="新宋体" panose="02010609030101010101" pitchFamily="49" charset="-122"/>
                <a:ea typeface="新宋体" panose="02010609030101010101" pitchFamily="49" charset="-122"/>
              </a:rPr>
              <a:t>&amp; </a:t>
            </a:r>
            <a:r>
              <a:rPr lang="en-US" altLang="zh-CN" sz="2000" dirty="0" err="1">
                <a:solidFill>
                  <a:srgbClr val="000000"/>
                </a:solidFill>
                <a:latin typeface="新宋体" panose="02010609030101010101" pitchFamily="49" charset="-122"/>
                <a:ea typeface="新宋体" panose="02010609030101010101" pitchFamily="49" charset="-122"/>
              </a:rPr>
              <a:t>basic_ostream</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FF0000"/>
                </a:solidFill>
                <a:latin typeface="新宋体" panose="02010609030101010101" pitchFamily="49" charset="-122"/>
                <a:ea typeface="新宋体" panose="02010609030101010101" pitchFamily="49" charset="-122"/>
              </a:rPr>
              <a:t>seekp</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2B91AF"/>
                </a:solidFill>
                <a:latin typeface="新宋体" panose="02010609030101010101" pitchFamily="49" charset="-122"/>
                <a:ea typeface="新宋体" panose="02010609030101010101" pitchFamily="49" charset="-122"/>
              </a:rPr>
              <a:t>ofstream</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2B91AF"/>
                </a:solidFill>
                <a:latin typeface="新宋体" panose="02010609030101010101" pitchFamily="49" charset="-122"/>
                <a:ea typeface="新宋体" panose="02010609030101010101" pitchFamily="49" charset="-122"/>
              </a:rPr>
              <a:t>pos_type</a:t>
            </a:r>
            <a:r>
              <a:rPr lang="en-US" altLang="zh-CN" sz="2000" dirty="0">
                <a:solidFill>
                  <a:srgbClr val="000000"/>
                </a:solidFill>
                <a:latin typeface="新宋体" panose="02010609030101010101" pitchFamily="49" charset="-122"/>
                <a:ea typeface="新宋体" panose="02010609030101010101" pitchFamily="49" charset="-122"/>
              </a:rPr>
              <a:t> p);</a:t>
            </a:r>
            <a:endParaRPr lang="en-US" altLang="zh-CN" sz="2000" dirty="0" smtClean="0"/>
          </a:p>
          <a:p>
            <a:pPr lvl="1"/>
            <a:r>
              <a:rPr lang="zh-CN" altLang="en-US" dirty="0" smtClean="0"/>
              <a:t>将流的当前位置移到</a:t>
            </a:r>
            <a:r>
              <a:rPr lang="en-US" altLang="zh-CN" dirty="0" err="1" smtClean="0"/>
              <a:t>pos</a:t>
            </a:r>
            <a:r>
              <a:rPr lang="zh-CN" altLang="en-US" dirty="0" smtClean="0"/>
              <a:t>的位置。</a:t>
            </a:r>
            <a:endParaRPr lang="en-US" altLang="zh-CN" dirty="0" smtClean="0"/>
          </a:p>
          <a:p>
            <a:pPr lvl="1"/>
            <a:r>
              <a:rPr lang="zh-CN" altLang="en-US" dirty="0" smtClean="0"/>
              <a:t>返回</a:t>
            </a:r>
            <a:r>
              <a:rPr lang="en-US" altLang="zh-CN" dirty="0"/>
              <a:t>: </a:t>
            </a:r>
            <a:r>
              <a:rPr lang="zh-CN" altLang="en-US" dirty="0"/>
              <a:t>当前流的实例对象</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1028700" y="3594605"/>
            <a:ext cx="7103326" cy="1468050"/>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72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438275" indent="-1349375">
              <a:spcBef>
                <a:spcPct val="0"/>
              </a:spcBef>
              <a:buNone/>
            </a:pPr>
            <a:r>
              <a:rPr lang="zh-CN" altLang="en-US" sz="1800" dirty="0" smtClean="0">
                <a:ea typeface="楷体_GB2312" pitchFamily="49" charset="-122"/>
                <a:sym typeface="Wingdings" panose="05000000000000000000" pitchFamily="2" charset="2"/>
              </a:rPr>
              <a:t>注意事项</a:t>
            </a:r>
            <a:r>
              <a:rPr lang="en-US" altLang="zh-CN" sz="1800" dirty="0" smtClean="0">
                <a:ea typeface="楷体_GB2312" pitchFamily="49" charset="-122"/>
                <a:sym typeface="Wingdings" panose="05000000000000000000" pitchFamily="2" charset="2"/>
              </a:rPr>
              <a:t>1:    </a:t>
            </a:r>
            <a:r>
              <a:rPr lang="zh-CN" altLang="en-US" sz="1800" dirty="0" smtClean="0">
                <a:ea typeface="楷体_GB2312" pitchFamily="49" charset="-122"/>
                <a:sym typeface="Wingdings" panose="05000000000000000000" pitchFamily="2" charset="2"/>
              </a:rPr>
              <a:t>如果通过</a:t>
            </a:r>
            <a:r>
              <a:rPr lang="en-US" altLang="zh-CN" sz="1800" dirty="0" err="1" smtClean="0">
                <a:ea typeface="楷体_GB2312" pitchFamily="49" charset="-122"/>
                <a:sym typeface="Wingdings" panose="05000000000000000000" pitchFamily="2" charset="2"/>
              </a:rPr>
              <a:t>ofstream</a:t>
            </a:r>
            <a:r>
              <a:rPr lang="zh-CN" altLang="en-US" sz="1800" dirty="0" smtClean="0">
                <a:ea typeface="楷体_GB2312" pitchFamily="49" charset="-122"/>
                <a:sym typeface="Wingdings" panose="05000000000000000000" pitchFamily="2" charset="2"/>
              </a:rPr>
              <a:t>的实例对象调用本函数，则本函数实际上很有可能会</a:t>
            </a:r>
            <a:r>
              <a:rPr lang="zh-CN" altLang="en-US" sz="1800" dirty="0" smtClean="0">
                <a:solidFill>
                  <a:srgbClr val="FF0000"/>
                </a:solidFill>
                <a:ea typeface="楷体_GB2312" pitchFamily="49" charset="-122"/>
                <a:sym typeface="Wingdings" panose="05000000000000000000" pitchFamily="2" charset="2"/>
              </a:rPr>
              <a:t>无效</a:t>
            </a:r>
            <a:r>
              <a:rPr lang="zh-CN" altLang="en-US" sz="1800" dirty="0" smtClean="0">
                <a:ea typeface="楷体_GB2312" pitchFamily="49" charset="-122"/>
                <a:sym typeface="Wingdings" panose="05000000000000000000" pitchFamily="2" charset="2"/>
              </a:rPr>
              <a:t>。</a:t>
            </a:r>
            <a:endParaRPr lang="en-US" altLang="zh-CN" sz="1800" dirty="0" smtClean="0">
              <a:ea typeface="楷体_GB2312" pitchFamily="49" charset="-122"/>
              <a:sym typeface="Wingdings" panose="05000000000000000000" pitchFamily="2" charset="2"/>
            </a:endParaRPr>
          </a:p>
          <a:p>
            <a:pPr>
              <a:spcBef>
                <a:spcPct val="0"/>
              </a:spcBef>
              <a:buNone/>
            </a:pPr>
            <a:r>
              <a:rPr lang="zh-CN" altLang="en-US" sz="1800" dirty="0" smtClean="0">
                <a:solidFill>
                  <a:srgbClr val="0000FF"/>
                </a:solidFill>
                <a:ea typeface="楷体_GB2312" pitchFamily="49" charset="-122"/>
                <a:sym typeface="Wingdings" panose="05000000000000000000" pitchFamily="2" charset="2"/>
              </a:rPr>
              <a:t>为了使得本函数运行成功，需要通过</a:t>
            </a:r>
            <a:r>
              <a:rPr lang="en-US" altLang="zh-CN" sz="1800" dirty="0" err="1" smtClean="0">
                <a:solidFill>
                  <a:srgbClr val="0000FF"/>
                </a:solidFill>
                <a:ea typeface="楷体_GB2312" pitchFamily="49" charset="-122"/>
                <a:sym typeface="Wingdings" panose="05000000000000000000" pitchFamily="2" charset="2"/>
              </a:rPr>
              <a:t>fstream</a:t>
            </a:r>
            <a:r>
              <a:rPr lang="zh-CN" altLang="en-US" sz="1800" dirty="0" smtClean="0">
                <a:solidFill>
                  <a:srgbClr val="0000FF"/>
                </a:solidFill>
                <a:ea typeface="楷体_GB2312" pitchFamily="49" charset="-122"/>
                <a:sym typeface="Wingdings" panose="05000000000000000000" pitchFamily="2" charset="2"/>
              </a:rPr>
              <a:t>的实例对象，而且打开模式要求同时允许读与写</a:t>
            </a:r>
            <a:r>
              <a:rPr lang="en-US" altLang="zh-CN" sz="1800" dirty="0">
                <a:solidFill>
                  <a:srgbClr val="0000FF"/>
                </a:solidFill>
                <a:ea typeface="楷体_GB2312" pitchFamily="49" charset="-122"/>
                <a:sym typeface="Wingdings" panose="05000000000000000000" pitchFamily="2" charset="2"/>
              </a:rPr>
              <a:t>(</a:t>
            </a:r>
            <a:r>
              <a:rPr lang="en-US" altLang="zh-CN" sz="1800" dirty="0" err="1">
                <a:solidFill>
                  <a:srgbClr val="0000FF"/>
                </a:solidFill>
                <a:ea typeface="楷体_GB2312" pitchFamily="49" charset="-122"/>
                <a:sym typeface="Wingdings" panose="05000000000000000000" pitchFamily="2" charset="2"/>
              </a:rPr>
              <a:t>ios_base</a:t>
            </a:r>
            <a:r>
              <a:rPr lang="en-US" altLang="zh-CN" sz="1800" dirty="0">
                <a:solidFill>
                  <a:srgbClr val="0000FF"/>
                </a:solidFill>
                <a:ea typeface="楷体_GB2312" pitchFamily="49" charset="-122"/>
                <a:sym typeface="Wingdings" panose="05000000000000000000" pitchFamily="2" charset="2"/>
              </a:rPr>
              <a:t>::in | </a:t>
            </a:r>
            <a:r>
              <a:rPr lang="en-US" altLang="zh-CN" sz="1800" dirty="0" err="1">
                <a:solidFill>
                  <a:srgbClr val="0000FF"/>
                </a:solidFill>
                <a:ea typeface="楷体_GB2312" pitchFamily="49" charset="-122"/>
                <a:sym typeface="Wingdings" panose="05000000000000000000" pitchFamily="2" charset="2"/>
              </a:rPr>
              <a:t>ios_base</a:t>
            </a:r>
            <a:r>
              <a:rPr lang="en-US" altLang="zh-CN" sz="1800" dirty="0">
                <a:solidFill>
                  <a:srgbClr val="0000FF"/>
                </a:solidFill>
                <a:ea typeface="楷体_GB2312" pitchFamily="49" charset="-122"/>
                <a:sym typeface="Wingdings" panose="05000000000000000000" pitchFamily="2" charset="2"/>
              </a:rPr>
              <a:t>::out</a:t>
            </a:r>
            <a:r>
              <a:rPr lang="en-US" altLang="zh-CN" sz="1800" dirty="0" smtClean="0">
                <a:solidFill>
                  <a:srgbClr val="0000FF"/>
                </a:solidFill>
                <a:ea typeface="楷体_GB2312" pitchFamily="49" charset="-122"/>
                <a:sym typeface="Wingdings" panose="05000000000000000000" pitchFamily="2" charset="2"/>
              </a:rPr>
              <a:t>)</a:t>
            </a:r>
            <a:r>
              <a:rPr lang="zh-CN" altLang="en-US" sz="1800" dirty="0" smtClean="0">
                <a:solidFill>
                  <a:srgbClr val="0000FF"/>
                </a:solidFill>
                <a:ea typeface="楷体_GB2312" pitchFamily="49" charset="-122"/>
                <a:sym typeface="Wingdings" panose="05000000000000000000" pitchFamily="2" charset="2"/>
              </a:rPr>
              <a:t>。</a:t>
            </a:r>
            <a:endParaRPr lang="en-US" altLang="zh-CN" sz="18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5573552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1015998" y="4647478"/>
            <a:ext cx="2302933" cy="22648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移动输出流</a:t>
            </a:r>
            <a:r>
              <a:rPr lang="zh-CN" altLang="en-US" dirty="0"/>
              <a:t>的位置</a:t>
            </a:r>
            <a:r>
              <a:rPr lang="en-US" altLang="zh-CN" dirty="0"/>
              <a:t>: </a:t>
            </a:r>
            <a:r>
              <a:rPr lang="en-US" altLang="zh-CN" dirty="0" err="1" smtClean="0"/>
              <a:t>seekp</a:t>
            </a:r>
            <a:r>
              <a:rPr lang="zh-CN" altLang="en-US" dirty="0" smtClean="0"/>
              <a:t>程序示例</a:t>
            </a:r>
            <a:endParaRPr lang="zh-CN" altLang="en-US" dirty="0"/>
          </a:p>
        </p:txBody>
      </p:sp>
      <p:sp>
        <p:nvSpPr>
          <p:cNvPr id="3" name="内容占位符 2"/>
          <p:cNvSpPr>
            <a:spLocks noGrp="1"/>
          </p:cNvSpPr>
          <p:nvPr>
            <p:ph idx="1"/>
          </p:nvPr>
        </p:nvSpPr>
        <p:spPr/>
        <p:txBody>
          <a:bodyPr>
            <a:noAutofit/>
          </a:bodyPr>
          <a:lstStyle/>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fstream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gb_writeFile</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ofstream</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pos_type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fstream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ios_base</a:t>
            </a:r>
            <a:r>
              <a:rPr lang="en-US" altLang="zh-CN" sz="1800" dirty="0">
                <a:solidFill>
                  <a:srgbClr val="000000"/>
                </a:solidFill>
                <a:latin typeface="新宋体" panose="02010609030101010101" pitchFamily="49" charset="-122"/>
                <a:ea typeface="新宋体" panose="02010609030101010101" pitchFamily="49" charset="-122"/>
              </a:rPr>
              <a:t>::in | </a:t>
            </a:r>
            <a:r>
              <a:rPr lang="en-US" altLang="zh-CN" sz="1800" dirty="0" err="1">
                <a:solidFill>
                  <a:srgbClr val="2B91AF"/>
                </a:solidFill>
                <a:latin typeface="新宋体" panose="02010609030101010101" pitchFamily="49" charset="-122"/>
                <a:ea typeface="新宋体" panose="02010609030101010101" pitchFamily="49" charset="-122"/>
              </a:rPr>
              <a:t>ios_base</a:t>
            </a:r>
            <a:r>
              <a:rPr lang="en-US" altLang="zh-CN" sz="1800" dirty="0">
                <a:solidFill>
                  <a:srgbClr val="000000"/>
                </a:solidFill>
                <a:latin typeface="新宋体" panose="02010609030101010101" pitchFamily="49" charset="-122"/>
                <a:ea typeface="新宋体" panose="02010609030101010101" pitchFamily="49" charset="-122"/>
              </a:rPr>
              <a:t>::out);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fileObject.fail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文件</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打开失败。</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fileObject.seekp</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p</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fileObject.put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fileObject.good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成功写入</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else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写入失败</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fileObject.close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gb_writeFile</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0574021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移动输出流</a:t>
            </a:r>
            <a:r>
              <a:rPr lang="zh-CN" altLang="en-US" dirty="0"/>
              <a:t>的位置</a:t>
            </a:r>
            <a:r>
              <a:rPr lang="en-US" altLang="zh-CN" dirty="0"/>
              <a:t>: </a:t>
            </a:r>
            <a:r>
              <a:rPr lang="en-US" altLang="zh-CN" dirty="0" err="1" smtClean="0"/>
              <a:t>seekp</a:t>
            </a:r>
            <a:r>
              <a:rPr lang="zh-CN" altLang="en-US" dirty="0" smtClean="0"/>
              <a:t>程序示例</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gb_writeFile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"data.txt"</a:t>
            </a:r>
            <a:r>
              <a:rPr lang="en-US" altLang="zh-CN" sz="1800" dirty="0">
                <a:solidFill>
                  <a:srgbClr val="000000"/>
                </a:solidFill>
                <a:latin typeface="新宋体" panose="02010609030101010101" pitchFamily="49" charset="-122"/>
                <a:ea typeface="新宋体" panose="02010609030101010101" pitchFamily="49" charset="-122"/>
              </a:rPr>
              <a:t>, 2, </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029200" y="3906838"/>
            <a:ext cx="3652838" cy="209642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设文件“</a:t>
            </a:r>
            <a:r>
              <a:rPr lang="en-US" altLang="zh-CN" sz="1800" dirty="0">
                <a:ea typeface="楷体_GB2312" pitchFamily="49" charset="-122"/>
                <a:sym typeface="Wingdings" panose="05000000000000000000" pitchFamily="2" charset="2"/>
              </a:rPr>
              <a:t>data.txt</a:t>
            </a:r>
            <a:r>
              <a:rPr lang="zh-CN" altLang="en-US" sz="1800" dirty="0">
                <a:ea typeface="楷体_GB2312" pitchFamily="49" charset="-122"/>
                <a:sym typeface="Wingdings" panose="05000000000000000000" pitchFamily="2" charset="2"/>
              </a:rPr>
              <a:t>”的内容为</a:t>
            </a:r>
            <a:r>
              <a:rPr lang="en-US" altLang="zh-CN" sz="1800" dirty="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1234</a:t>
            </a:r>
          </a:p>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成功写入</a:t>
            </a:r>
            <a:r>
              <a:rPr lang="en-US" altLang="zh-CN" sz="1800" dirty="0">
                <a:solidFill>
                  <a:srgbClr val="0000FF"/>
                </a:solidFill>
                <a:ea typeface="楷体_GB2312" pitchFamily="49" charset="-122"/>
                <a:sym typeface="Wingdings" panose="05000000000000000000" pitchFamily="2" charset="2"/>
              </a:rPr>
              <a: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r>
              <a:rPr lang="en-US" altLang="zh-CN" sz="1800" dirty="0" smtClean="0">
                <a:solidFill>
                  <a:srgbClr val="0000FF"/>
                </a:solidFill>
                <a:ea typeface="楷体_GB2312" pitchFamily="49" charset="-122"/>
                <a:sym typeface="Wingdings" panose="05000000000000000000" pitchFamily="2" charset="2"/>
              </a:rPr>
              <a:t>.</a:t>
            </a:r>
          </a:p>
          <a:p>
            <a:pPr marL="180000">
              <a:spcBef>
                <a:spcPct val="0"/>
              </a:spcBef>
              <a:buNone/>
            </a:pPr>
            <a:r>
              <a:rPr lang="zh-CN" altLang="en-US" sz="1800" dirty="0" smtClean="0">
                <a:ea typeface="楷体_GB2312" pitchFamily="49" charset="-122"/>
                <a:sym typeface="Wingdings" panose="05000000000000000000" pitchFamily="2" charset="2"/>
              </a:rPr>
              <a:t>结果文件</a:t>
            </a:r>
            <a:r>
              <a:rPr lang="zh-CN" altLang="en-US" sz="1800" dirty="0">
                <a:ea typeface="楷体_GB2312" pitchFamily="49" charset="-122"/>
                <a:sym typeface="Wingdings" panose="05000000000000000000" pitchFamily="2" charset="2"/>
              </a:rPr>
              <a:t>“</a:t>
            </a:r>
            <a:r>
              <a:rPr lang="en-US" altLang="zh-CN" sz="1800" dirty="0">
                <a:ea typeface="楷体_GB2312" pitchFamily="49" charset="-122"/>
                <a:sym typeface="Wingdings" panose="05000000000000000000" pitchFamily="2" charset="2"/>
              </a:rPr>
              <a:t>data.txt</a:t>
            </a:r>
            <a:r>
              <a:rPr lang="zh-CN" altLang="en-US" sz="1800" dirty="0">
                <a:ea typeface="楷体_GB2312" pitchFamily="49" charset="-122"/>
                <a:sym typeface="Wingdings" panose="05000000000000000000" pitchFamily="2" charset="2"/>
              </a:rPr>
              <a:t>”的内容为</a:t>
            </a:r>
            <a:r>
              <a:rPr lang="en-US" altLang="zh-CN" sz="1800" dirty="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12a4</a:t>
            </a:r>
          </a:p>
        </p:txBody>
      </p:sp>
    </p:spTree>
    <p:extLst>
      <p:ext uri="{BB962C8B-B14F-4D97-AF65-F5344CB8AC3E}">
        <p14:creationId xmlns:p14="http://schemas.microsoft.com/office/powerpoint/2010/main" val="2973478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移动</a:t>
            </a:r>
            <a:r>
              <a:rPr lang="zh-CN" altLang="en-US" dirty="0" smtClean="0"/>
              <a:t>输出流的位置</a:t>
            </a:r>
            <a:r>
              <a:rPr lang="en-US" altLang="zh-CN" dirty="0" smtClean="0"/>
              <a:t>: </a:t>
            </a:r>
            <a:r>
              <a:rPr lang="en-US" altLang="zh-CN" dirty="0" err="1" smtClean="0"/>
              <a:t>seekp</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函数</a:t>
            </a:r>
            <a:r>
              <a:rPr lang="en-US" altLang="zh-CN" dirty="0"/>
              <a:t>: </a:t>
            </a:r>
            <a:endParaRPr lang="en-US" altLang="zh-CN" dirty="0" smtClean="0"/>
          </a:p>
          <a:p>
            <a:pPr marL="540000" indent="0">
              <a:buNone/>
            </a:pPr>
            <a:r>
              <a:rPr lang="en-US" altLang="zh-CN" sz="2200" dirty="0" err="1" smtClean="0">
                <a:solidFill>
                  <a:srgbClr val="000000"/>
                </a:solidFill>
                <a:latin typeface="新宋体" panose="02010609030101010101" pitchFamily="49" charset="-122"/>
                <a:ea typeface="新宋体" panose="02010609030101010101" pitchFamily="49" charset="-122"/>
              </a:rPr>
              <a:t>basic_ostream</a:t>
            </a:r>
            <a:r>
              <a:rPr lang="en-US" altLang="zh-CN" sz="2200" dirty="0">
                <a:solidFill>
                  <a:srgbClr val="000000"/>
                </a:solidFill>
                <a:latin typeface="新宋体" panose="02010609030101010101" pitchFamily="49" charset="-122"/>
                <a:ea typeface="新宋体" panose="02010609030101010101" pitchFamily="49" charset="-122"/>
              </a:rPr>
              <a:t>&amp; </a:t>
            </a:r>
            <a:r>
              <a:rPr lang="en-US" altLang="zh-CN" sz="2200" dirty="0" err="1">
                <a:solidFill>
                  <a:srgbClr val="000000"/>
                </a:solidFill>
                <a:latin typeface="新宋体" panose="02010609030101010101" pitchFamily="49" charset="-122"/>
                <a:ea typeface="新宋体" panose="02010609030101010101" pitchFamily="49" charset="-122"/>
              </a:rPr>
              <a:t>basic_ostream</a:t>
            </a:r>
            <a:r>
              <a:rPr lang="en-US" altLang="zh-CN" sz="2200" dirty="0">
                <a:solidFill>
                  <a:srgbClr val="000000"/>
                </a:solidFill>
                <a:latin typeface="新宋体" panose="02010609030101010101" pitchFamily="49" charset="-122"/>
                <a:ea typeface="新宋体" panose="02010609030101010101" pitchFamily="49" charset="-122"/>
              </a:rPr>
              <a:t>::</a:t>
            </a:r>
            <a:r>
              <a:rPr lang="en-US" altLang="zh-CN" sz="2200" dirty="0" err="1">
                <a:solidFill>
                  <a:srgbClr val="FF0000"/>
                </a:solidFill>
                <a:latin typeface="新宋体" panose="02010609030101010101" pitchFamily="49" charset="-122"/>
                <a:ea typeface="新宋体" panose="02010609030101010101" pitchFamily="49" charset="-122"/>
              </a:rPr>
              <a:t>seekp</a:t>
            </a:r>
            <a:r>
              <a:rPr lang="en-US" altLang="zh-CN" sz="2200" dirty="0">
                <a:solidFill>
                  <a:srgbClr val="000000"/>
                </a:solidFill>
                <a:latin typeface="新宋体" panose="02010609030101010101" pitchFamily="49" charset="-122"/>
                <a:ea typeface="新宋体" panose="02010609030101010101" pitchFamily="49" charset="-122"/>
              </a:rPr>
              <a:t>(</a:t>
            </a:r>
            <a:r>
              <a:rPr lang="en-US" altLang="zh-CN" sz="2200" dirty="0" err="1">
                <a:solidFill>
                  <a:srgbClr val="2B91AF"/>
                </a:solidFill>
                <a:latin typeface="新宋体" panose="02010609030101010101" pitchFamily="49" charset="-122"/>
                <a:ea typeface="新宋体" panose="02010609030101010101" pitchFamily="49" charset="-122"/>
              </a:rPr>
              <a:t>ofstream</a:t>
            </a:r>
            <a:r>
              <a:rPr lang="en-US" altLang="zh-CN" sz="2200" dirty="0">
                <a:solidFill>
                  <a:srgbClr val="000000"/>
                </a:solidFill>
                <a:latin typeface="新宋体" panose="02010609030101010101" pitchFamily="49" charset="-122"/>
                <a:ea typeface="新宋体" panose="02010609030101010101" pitchFamily="49" charset="-122"/>
              </a:rPr>
              <a:t>::</a:t>
            </a:r>
            <a:r>
              <a:rPr lang="en-US" altLang="zh-CN" sz="2200" dirty="0" err="1">
                <a:solidFill>
                  <a:srgbClr val="2B91AF"/>
                </a:solidFill>
                <a:latin typeface="新宋体" panose="02010609030101010101" pitchFamily="49" charset="-122"/>
                <a:ea typeface="新宋体" panose="02010609030101010101" pitchFamily="49" charset="-122"/>
              </a:rPr>
              <a:t>off_type</a:t>
            </a:r>
            <a:r>
              <a:rPr lang="en-US" altLang="zh-CN" sz="2200" dirty="0">
                <a:solidFill>
                  <a:srgbClr val="000000"/>
                </a:solidFill>
                <a:latin typeface="新宋体" panose="02010609030101010101" pitchFamily="49" charset="-122"/>
                <a:ea typeface="新宋体" panose="02010609030101010101" pitchFamily="49" charset="-122"/>
              </a:rPr>
              <a:t> off, </a:t>
            </a:r>
            <a:r>
              <a:rPr lang="en-US" altLang="zh-CN" sz="2200" dirty="0" err="1">
                <a:solidFill>
                  <a:srgbClr val="2B91AF"/>
                </a:solidFill>
                <a:latin typeface="新宋体" panose="02010609030101010101" pitchFamily="49" charset="-122"/>
                <a:ea typeface="新宋体" panose="02010609030101010101" pitchFamily="49" charset="-122"/>
              </a:rPr>
              <a:t>ios_base</a:t>
            </a:r>
            <a:r>
              <a:rPr lang="en-US" altLang="zh-CN" sz="2200" dirty="0">
                <a:solidFill>
                  <a:srgbClr val="000000"/>
                </a:solidFill>
                <a:latin typeface="新宋体" panose="02010609030101010101" pitchFamily="49" charset="-122"/>
                <a:ea typeface="新宋体" panose="02010609030101010101" pitchFamily="49" charset="-122"/>
              </a:rPr>
              <a:t>::</a:t>
            </a:r>
            <a:r>
              <a:rPr lang="en-US" altLang="zh-CN" sz="2200" dirty="0" err="1">
                <a:solidFill>
                  <a:srgbClr val="2B91AF"/>
                </a:solidFill>
                <a:latin typeface="新宋体" panose="02010609030101010101" pitchFamily="49" charset="-122"/>
                <a:ea typeface="新宋体" panose="02010609030101010101" pitchFamily="49" charset="-122"/>
              </a:rPr>
              <a:t>seekdir</a:t>
            </a:r>
            <a:r>
              <a:rPr lang="en-US" altLang="zh-CN" sz="2200" dirty="0">
                <a:solidFill>
                  <a:srgbClr val="000000"/>
                </a:solidFill>
                <a:latin typeface="新宋体" panose="02010609030101010101" pitchFamily="49" charset="-122"/>
                <a:ea typeface="新宋体" panose="02010609030101010101" pitchFamily="49" charset="-122"/>
              </a:rPr>
              <a:t> way);</a:t>
            </a:r>
            <a:endParaRPr lang="en-US" altLang="zh-CN" dirty="0"/>
          </a:p>
          <a:p>
            <a:pPr lvl="1"/>
            <a:r>
              <a:rPr lang="zh-CN" altLang="en-US" dirty="0" smtClean="0"/>
              <a:t>将流的当前位置移到相对于</a:t>
            </a:r>
            <a:r>
              <a:rPr lang="en-US" altLang="zh-CN" dirty="0" smtClean="0">
                <a:solidFill>
                  <a:srgbClr val="000000"/>
                </a:solidFill>
                <a:latin typeface="新宋体" panose="02010609030101010101" pitchFamily="49" charset="-122"/>
                <a:ea typeface="新宋体" panose="02010609030101010101" pitchFamily="49" charset="-122"/>
              </a:rPr>
              <a:t>way</a:t>
            </a:r>
            <a:r>
              <a:rPr lang="zh-CN" altLang="en-US" dirty="0" smtClean="0">
                <a:solidFill>
                  <a:srgbClr val="000000"/>
                </a:solidFill>
                <a:latin typeface="新宋体" panose="02010609030101010101" pitchFamily="49" charset="-122"/>
                <a:ea typeface="新宋体" panose="02010609030101010101" pitchFamily="49" charset="-122"/>
              </a:rPr>
              <a:t>偏移值为</a:t>
            </a:r>
            <a:r>
              <a:rPr lang="en-US" altLang="zh-CN" dirty="0" smtClean="0">
                <a:solidFill>
                  <a:srgbClr val="000000"/>
                </a:solidFill>
                <a:latin typeface="新宋体" panose="02010609030101010101" pitchFamily="49" charset="-122"/>
                <a:ea typeface="新宋体" panose="02010609030101010101" pitchFamily="49" charset="-122"/>
              </a:rPr>
              <a:t>off</a:t>
            </a:r>
            <a:r>
              <a:rPr lang="zh-CN" altLang="en-US" dirty="0" smtClean="0">
                <a:solidFill>
                  <a:srgbClr val="000000"/>
                </a:solidFill>
                <a:latin typeface="新宋体" panose="02010609030101010101" pitchFamily="49" charset="-122"/>
                <a:ea typeface="新宋体" panose="02010609030101010101" pitchFamily="49" charset="-122"/>
              </a:rPr>
              <a:t>的位置处。</a:t>
            </a:r>
            <a:endParaRPr lang="en-US" altLang="zh-CN" dirty="0" smtClean="0">
              <a:solidFill>
                <a:srgbClr val="000000"/>
              </a:solidFill>
              <a:latin typeface="新宋体" panose="02010609030101010101" pitchFamily="49" charset="-122"/>
              <a:ea typeface="新宋体" panose="02010609030101010101" pitchFamily="49" charset="-122"/>
            </a:endParaRPr>
          </a:p>
          <a:p>
            <a:pPr lvl="1"/>
            <a:r>
              <a:rPr lang="zh-CN" altLang="en-US" dirty="0" smtClean="0"/>
              <a:t>参数</a:t>
            </a:r>
            <a:r>
              <a:rPr lang="en-US" altLang="zh-CN" dirty="0" smtClean="0"/>
              <a:t>way</a:t>
            </a:r>
            <a:r>
              <a:rPr lang="zh-CN" altLang="en-US" dirty="0" smtClean="0"/>
              <a:t>的取值</a:t>
            </a:r>
            <a:r>
              <a:rPr lang="en-US" altLang="zh-CN" dirty="0" smtClean="0"/>
              <a:t>:</a:t>
            </a:r>
          </a:p>
          <a:p>
            <a:pPr lvl="2"/>
            <a:r>
              <a:rPr lang="en-US" altLang="zh-CN" dirty="0" err="1"/>
              <a:t>ios_base</a:t>
            </a:r>
            <a:r>
              <a:rPr lang="en-US" altLang="zh-CN" dirty="0"/>
              <a:t>::beg: </a:t>
            </a:r>
            <a:r>
              <a:rPr lang="zh-CN" altLang="en-US" dirty="0"/>
              <a:t>流的开头位置</a:t>
            </a:r>
          </a:p>
          <a:p>
            <a:pPr lvl="2"/>
            <a:r>
              <a:rPr lang="en-US" altLang="zh-CN" dirty="0" err="1"/>
              <a:t>ios_base</a:t>
            </a:r>
            <a:r>
              <a:rPr lang="en-US" altLang="zh-CN" dirty="0"/>
              <a:t>::cur: </a:t>
            </a:r>
            <a:r>
              <a:rPr lang="zh-CN" altLang="en-US" dirty="0"/>
              <a:t>流的当前位置</a:t>
            </a:r>
          </a:p>
          <a:p>
            <a:pPr lvl="2"/>
            <a:r>
              <a:rPr lang="en-US" altLang="zh-CN" dirty="0" err="1"/>
              <a:t>ios_base</a:t>
            </a:r>
            <a:r>
              <a:rPr lang="en-US" altLang="zh-CN" dirty="0"/>
              <a:t>::end: </a:t>
            </a:r>
            <a:r>
              <a:rPr lang="zh-CN" altLang="en-US" dirty="0"/>
              <a:t>流的末尾位置</a:t>
            </a:r>
          </a:p>
          <a:p>
            <a:pPr lvl="1"/>
            <a:r>
              <a:rPr lang="zh-CN" altLang="en-US" dirty="0" smtClean="0"/>
              <a:t>参数</a:t>
            </a:r>
            <a:r>
              <a:rPr lang="en-US" altLang="zh-CN" dirty="0" smtClean="0"/>
              <a:t>off: </a:t>
            </a:r>
          </a:p>
          <a:p>
            <a:pPr lvl="2"/>
            <a:r>
              <a:rPr lang="zh-CN" altLang="en-US" dirty="0" smtClean="0"/>
              <a:t>正整数</a:t>
            </a:r>
            <a:r>
              <a:rPr lang="en-US" altLang="zh-CN" dirty="0" smtClean="0"/>
              <a:t>: </a:t>
            </a:r>
            <a:r>
              <a:rPr lang="zh-CN" altLang="en-US" dirty="0"/>
              <a:t>相对于参数</a:t>
            </a:r>
            <a:r>
              <a:rPr lang="en-US" altLang="zh-CN" dirty="0" smtClean="0"/>
              <a:t>way</a:t>
            </a:r>
            <a:r>
              <a:rPr lang="zh-CN" altLang="en-US" dirty="0" smtClean="0"/>
              <a:t>指定的位置再向前移动</a:t>
            </a:r>
            <a:r>
              <a:rPr lang="en-US" altLang="zh-CN" dirty="0" smtClean="0"/>
              <a:t>off</a:t>
            </a:r>
            <a:r>
              <a:rPr lang="zh-CN" altLang="en-US" dirty="0" smtClean="0"/>
              <a:t>个位置。</a:t>
            </a:r>
            <a:endParaRPr lang="en-US" altLang="zh-CN" dirty="0" smtClean="0"/>
          </a:p>
          <a:p>
            <a:pPr lvl="2"/>
            <a:r>
              <a:rPr lang="en-US" altLang="zh-CN" dirty="0" smtClean="0"/>
              <a:t>0: </a:t>
            </a:r>
            <a:r>
              <a:rPr lang="zh-CN" altLang="en-US" dirty="0"/>
              <a:t>移动到参数</a:t>
            </a:r>
            <a:r>
              <a:rPr lang="en-US" altLang="zh-CN" dirty="0"/>
              <a:t>way</a:t>
            </a:r>
            <a:r>
              <a:rPr lang="zh-CN" altLang="en-US" dirty="0"/>
              <a:t>指定的</a:t>
            </a:r>
            <a:r>
              <a:rPr lang="zh-CN" altLang="en-US" dirty="0" smtClean="0"/>
              <a:t>位置。</a:t>
            </a:r>
            <a:endParaRPr lang="en-US" altLang="zh-CN" dirty="0" smtClean="0"/>
          </a:p>
          <a:p>
            <a:pPr lvl="2"/>
            <a:r>
              <a:rPr lang="zh-CN" altLang="en-US" dirty="0" smtClean="0"/>
              <a:t>负整数</a:t>
            </a:r>
            <a:r>
              <a:rPr lang="en-US" altLang="zh-CN" dirty="0" smtClean="0"/>
              <a:t>: </a:t>
            </a:r>
            <a:r>
              <a:rPr lang="zh-CN" altLang="en-US" dirty="0" smtClean="0"/>
              <a:t>相对</a:t>
            </a:r>
            <a:r>
              <a:rPr lang="zh-CN" altLang="en-US" dirty="0"/>
              <a:t>于参数</a:t>
            </a:r>
            <a:r>
              <a:rPr lang="en-US" altLang="zh-CN" dirty="0"/>
              <a:t>way</a:t>
            </a:r>
            <a:r>
              <a:rPr lang="zh-CN" altLang="en-US" dirty="0"/>
              <a:t>指定的</a:t>
            </a:r>
            <a:r>
              <a:rPr lang="zh-CN" altLang="en-US" dirty="0" smtClean="0"/>
              <a:t>位置往回移动</a:t>
            </a:r>
            <a:r>
              <a:rPr lang="en-US" altLang="zh-CN" dirty="0" smtClean="0"/>
              <a:t>|off|</a:t>
            </a:r>
            <a:r>
              <a:rPr lang="zh-CN" altLang="en-US" dirty="0"/>
              <a:t>个位置</a:t>
            </a:r>
            <a:r>
              <a:rPr lang="zh-CN" altLang="en-US" dirty="0" smtClean="0"/>
              <a:t>。</a:t>
            </a:r>
            <a:endParaRPr lang="en-US" altLang="zh-CN" dirty="0" smtClean="0"/>
          </a:p>
          <a:p>
            <a:pPr lvl="1"/>
            <a:r>
              <a:rPr lang="zh-CN" altLang="en-US" dirty="0" smtClean="0"/>
              <a:t>返回</a:t>
            </a:r>
            <a:r>
              <a:rPr lang="en-US" altLang="zh-CN" dirty="0"/>
              <a:t>: </a:t>
            </a:r>
            <a:r>
              <a:rPr lang="zh-CN" altLang="en-US" dirty="0"/>
              <a:t>当前</a:t>
            </a:r>
            <a:r>
              <a:rPr lang="zh-CN" altLang="en-US" dirty="0" smtClean="0"/>
              <a:t>流的实例对象。</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1809285" y="1372027"/>
            <a:ext cx="6872753" cy="55713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72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438275" indent="-1349375">
              <a:spcBef>
                <a:spcPct val="0"/>
              </a:spcBef>
              <a:buNone/>
            </a:pPr>
            <a:r>
              <a:rPr lang="zh-CN" altLang="en-US" sz="1800" dirty="0" smtClean="0">
                <a:ea typeface="楷体_GB2312" pitchFamily="49" charset="-122"/>
                <a:sym typeface="Wingdings" panose="05000000000000000000" pitchFamily="2" charset="2"/>
              </a:rPr>
              <a:t>注意事项</a:t>
            </a:r>
            <a:r>
              <a:rPr lang="en-US" altLang="zh-CN" sz="1800" dirty="0" smtClean="0">
                <a:ea typeface="楷体_GB2312" pitchFamily="49" charset="-122"/>
                <a:sym typeface="Wingdings" panose="05000000000000000000" pitchFamily="2" charset="2"/>
              </a:rPr>
              <a:t>1:    </a:t>
            </a:r>
            <a:r>
              <a:rPr lang="zh-CN" altLang="en-US" sz="1800" dirty="0" smtClean="0">
                <a:ea typeface="楷体_GB2312" pitchFamily="49" charset="-122"/>
                <a:sym typeface="Wingdings" panose="05000000000000000000" pitchFamily="2" charset="2"/>
              </a:rPr>
              <a:t>如果通过</a:t>
            </a:r>
            <a:r>
              <a:rPr lang="en-US" altLang="zh-CN" sz="1800" dirty="0" err="1" smtClean="0">
                <a:ea typeface="楷体_GB2312" pitchFamily="49" charset="-122"/>
                <a:sym typeface="Wingdings" panose="05000000000000000000" pitchFamily="2" charset="2"/>
              </a:rPr>
              <a:t>ofstream</a:t>
            </a:r>
            <a:r>
              <a:rPr lang="zh-CN" altLang="en-US" sz="1800" dirty="0" smtClean="0">
                <a:ea typeface="楷体_GB2312" pitchFamily="49" charset="-122"/>
                <a:sym typeface="Wingdings" panose="05000000000000000000" pitchFamily="2" charset="2"/>
              </a:rPr>
              <a:t>的实例对象调用本函数，则本函数实际上</a:t>
            </a:r>
            <a:r>
              <a:rPr lang="zh-CN" altLang="en-US" sz="1800" dirty="0">
                <a:ea typeface="楷体_GB2312" pitchFamily="49" charset="-122"/>
                <a:sym typeface="Wingdings" panose="05000000000000000000" pitchFamily="2" charset="2"/>
              </a:rPr>
              <a:t>很有可能</a:t>
            </a:r>
            <a:r>
              <a:rPr lang="zh-CN" altLang="en-US" sz="1800" dirty="0" smtClean="0">
                <a:ea typeface="楷体_GB2312" pitchFamily="49" charset="-122"/>
                <a:sym typeface="Wingdings" panose="05000000000000000000" pitchFamily="2" charset="2"/>
              </a:rPr>
              <a:t>会</a:t>
            </a:r>
            <a:r>
              <a:rPr lang="zh-CN" altLang="en-US" sz="1800" dirty="0" smtClean="0">
                <a:solidFill>
                  <a:srgbClr val="FF0000"/>
                </a:solidFill>
                <a:ea typeface="楷体_GB2312" pitchFamily="49" charset="-122"/>
                <a:sym typeface="Wingdings" panose="05000000000000000000" pitchFamily="2" charset="2"/>
              </a:rPr>
              <a:t>无效</a:t>
            </a:r>
            <a:r>
              <a:rPr lang="zh-CN" altLang="en-US" sz="1800" dirty="0" smtClean="0">
                <a:ea typeface="楷体_GB2312" pitchFamily="49" charset="-122"/>
                <a:sym typeface="Wingdings" panose="05000000000000000000" pitchFamily="2" charset="2"/>
              </a:rPr>
              <a:t>。</a:t>
            </a:r>
            <a:endParaRPr lang="en-US" altLang="zh-CN" sz="1800" dirty="0" smtClean="0">
              <a:ea typeface="楷体_GB2312" pitchFamily="49" charset="-122"/>
              <a:sym typeface="Wingdings" panose="05000000000000000000" pitchFamily="2" charset="2"/>
            </a:endParaRPr>
          </a:p>
        </p:txBody>
      </p:sp>
      <p:sp>
        <p:nvSpPr>
          <p:cNvPr id="10" name="Text Box 9"/>
          <p:cNvSpPr txBox="1">
            <a:spLocks noChangeArrowheads="1"/>
          </p:cNvSpPr>
          <p:nvPr/>
        </p:nvSpPr>
        <p:spPr bwMode="auto">
          <a:xfrm>
            <a:off x="5208257" y="2925685"/>
            <a:ext cx="3679265" cy="127832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72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smtClean="0">
                <a:solidFill>
                  <a:srgbClr val="0000FF"/>
                </a:solidFill>
                <a:ea typeface="楷体_GB2312" pitchFamily="49" charset="-122"/>
                <a:sym typeface="Wingdings" panose="05000000000000000000" pitchFamily="2" charset="2"/>
              </a:rPr>
              <a:t>为了使得本函数运行成功，需要通过</a:t>
            </a:r>
            <a:r>
              <a:rPr lang="en-US" altLang="zh-CN" sz="1800" dirty="0" err="1" smtClean="0">
                <a:solidFill>
                  <a:srgbClr val="0000FF"/>
                </a:solidFill>
                <a:ea typeface="楷体_GB2312" pitchFamily="49" charset="-122"/>
                <a:sym typeface="Wingdings" panose="05000000000000000000" pitchFamily="2" charset="2"/>
              </a:rPr>
              <a:t>fstream</a:t>
            </a:r>
            <a:r>
              <a:rPr lang="zh-CN" altLang="en-US" sz="1800" dirty="0" smtClean="0">
                <a:solidFill>
                  <a:srgbClr val="0000FF"/>
                </a:solidFill>
                <a:ea typeface="楷体_GB2312" pitchFamily="49" charset="-122"/>
                <a:sym typeface="Wingdings" panose="05000000000000000000" pitchFamily="2" charset="2"/>
              </a:rPr>
              <a:t>的实例对象，而且打开模式要求同时允许读与写</a:t>
            </a:r>
            <a:r>
              <a:rPr lang="en-US" altLang="zh-CN" sz="1800" dirty="0">
                <a:solidFill>
                  <a:srgbClr val="0000FF"/>
                </a:solidFill>
                <a:ea typeface="楷体_GB2312" pitchFamily="49" charset="-122"/>
                <a:sym typeface="Wingdings" panose="05000000000000000000" pitchFamily="2" charset="2"/>
              </a:rPr>
              <a:t>(</a:t>
            </a:r>
            <a:r>
              <a:rPr lang="en-US" altLang="zh-CN" sz="1800" dirty="0" err="1">
                <a:solidFill>
                  <a:srgbClr val="0000FF"/>
                </a:solidFill>
                <a:ea typeface="楷体_GB2312" pitchFamily="49" charset="-122"/>
                <a:sym typeface="Wingdings" panose="05000000000000000000" pitchFamily="2" charset="2"/>
              </a:rPr>
              <a:t>ios_base</a:t>
            </a:r>
            <a:r>
              <a:rPr lang="en-US" altLang="zh-CN" sz="1800" dirty="0">
                <a:solidFill>
                  <a:srgbClr val="0000FF"/>
                </a:solidFill>
                <a:ea typeface="楷体_GB2312" pitchFamily="49" charset="-122"/>
                <a:sym typeface="Wingdings" panose="05000000000000000000" pitchFamily="2" charset="2"/>
              </a:rPr>
              <a:t>::in | </a:t>
            </a:r>
            <a:r>
              <a:rPr lang="en-US" altLang="zh-CN" sz="1800" dirty="0" err="1">
                <a:solidFill>
                  <a:srgbClr val="0000FF"/>
                </a:solidFill>
                <a:ea typeface="楷体_GB2312" pitchFamily="49" charset="-122"/>
                <a:sym typeface="Wingdings" panose="05000000000000000000" pitchFamily="2" charset="2"/>
              </a:rPr>
              <a:t>ios_base</a:t>
            </a:r>
            <a:r>
              <a:rPr lang="en-US" altLang="zh-CN" sz="1800" dirty="0">
                <a:solidFill>
                  <a:srgbClr val="0000FF"/>
                </a:solidFill>
                <a:ea typeface="楷体_GB2312" pitchFamily="49" charset="-122"/>
                <a:sym typeface="Wingdings" panose="05000000000000000000" pitchFamily="2" charset="2"/>
              </a:rPr>
              <a:t>::out</a:t>
            </a:r>
            <a:r>
              <a:rPr lang="en-US" altLang="zh-CN" sz="1800" dirty="0" smtClean="0">
                <a:solidFill>
                  <a:srgbClr val="0000FF"/>
                </a:solidFill>
                <a:ea typeface="楷体_GB2312" pitchFamily="49" charset="-122"/>
                <a:sym typeface="Wingdings" panose="05000000000000000000" pitchFamily="2" charset="2"/>
              </a:rPr>
              <a:t>)</a:t>
            </a:r>
            <a:r>
              <a:rPr lang="zh-CN" altLang="en-US" sz="1800" dirty="0" smtClean="0">
                <a:solidFill>
                  <a:srgbClr val="0000FF"/>
                </a:solidFill>
                <a:ea typeface="楷体_GB2312" pitchFamily="49" charset="-122"/>
                <a:sym typeface="Wingdings" panose="05000000000000000000" pitchFamily="2" charset="2"/>
              </a:rPr>
              <a:t>。</a:t>
            </a:r>
            <a:endParaRPr lang="en-US" altLang="zh-CN" sz="18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8524356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1015998" y="4658629"/>
            <a:ext cx="3115735" cy="22648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移动输出流</a:t>
            </a:r>
            <a:r>
              <a:rPr lang="zh-CN" altLang="en-US" dirty="0"/>
              <a:t>的位置</a:t>
            </a:r>
            <a:r>
              <a:rPr lang="en-US" altLang="zh-CN" dirty="0"/>
              <a:t>: </a:t>
            </a:r>
            <a:r>
              <a:rPr lang="en-US" altLang="zh-CN" dirty="0" err="1" smtClean="0"/>
              <a:t>seekp</a:t>
            </a:r>
            <a:r>
              <a:rPr lang="zh-CN" altLang="en-US" dirty="0" smtClean="0"/>
              <a:t>程序示例</a:t>
            </a:r>
            <a:endParaRPr lang="zh-CN" altLang="en-US" dirty="0"/>
          </a:p>
        </p:txBody>
      </p:sp>
      <p:sp>
        <p:nvSpPr>
          <p:cNvPr id="3" name="内容占位符 2"/>
          <p:cNvSpPr>
            <a:spLocks noGrp="1"/>
          </p:cNvSpPr>
          <p:nvPr>
            <p:ph idx="1"/>
          </p:nvPr>
        </p:nvSpPr>
        <p:spPr/>
        <p:txBody>
          <a:bodyPr>
            <a:noAutofit/>
          </a:bodyPr>
          <a:lstStyle/>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fstream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gb_writeFile</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off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way</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fstream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ios_base</a:t>
            </a:r>
            <a:r>
              <a:rPr lang="en-US" altLang="zh-CN" sz="1800" dirty="0">
                <a:solidFill>
                  <a:srgbClr val="000000"/>
                </a:solidFill>
                <a:latin typeface="新宋体" panose="02010609030101010101" pitchFamily="49" charset="-122"/>
                <a:ea typeface="新宋体" panose="02010609030101010101" pitchFamily="49" charset="-122"/>
              </a:rPr>
              <a:t>::in | </a:t>
            </a:r>
            <a:r>
              <a:rPr lang="en-US" altLang="zh-CN" sz="1800" dirty="0" err="1">
                <a:solidFill>
                  <a:srgbClr val="2B91AF"/>
                </a:solidFill>
                <a:latin typeface="新宋体" panose="02010609030101010101" pitchFamily="49" charset="-122"/>
                <a:ea typeface="新宋体" panose="02010609030101010101" pitchFamily="49" charset="-122"/>
              </a:rPr>
              <a:t>ios_base</a:t>
            </a:r>
            <a:r>
              <a:rPr lang="en-US" altLang="zh-CN" sz="1800" dirty="0">
                <a:solidFill>
                  <a:srgbClr val="000000"/>
                </a:solidFill>
                <a:latin typeface="新宋体" panose="02010609030101010101" pitchFamily="49" charset="-122"/>
                <a:ea typeface="新宋体" panose="02010609030101010101" pitchFamily="49" charset="-122"/>
              </a:rPr>
              <a:t>::out);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fileObject.fail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文件</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打开失败。</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fileObject.seekp</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off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way</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fileObject.put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fileObject.good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成功写入</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else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写入失败</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fileObject.close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gb_writeFile</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415536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移动输出流</a:t>
            </a:r>
            <a:r>
              <a:rPr lang="zh-CN" altLang="en-US" dirty="0"/>
              <a:t>的位置</a:t>
            </a:r>
            <a:r>
              <a:rPr lang="en-US" altLang="zh-CN" dirty="0"/>
              <a:t>: </a:t>
            </a:r>
            <a:r>
              <a:rPr lang="en-US" altLang="zh-CN" dirty="0" err="1" smtClean="0"/>
              <a:t>seekp</a:t>
            </a:r>
            <a:r>
              <a:rPr lang="zh-CN" altLang="en-US" dirty="0" smtClean="0"/>
              <a:t>程序示例</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gb_writeFile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"data.txt"</a:t>
            </a:r>
            <a:r>
              <a:rPr lang="en-US" altLang="zh-CN" sz="1800" dirty="0">
                <a:solidFill>
                  <a:srgbClr val="000000"/>
                </a:solidFill>
                <a:latin typeface="新宋体" panose="02010609030101010101" pitchFamily="49" charset="-122"/>
                <a:ea typeface="新宋体" panose="02010609030101010101" pitchFamily="49" charset="-122"/>
              </a:rPr>
              <a:t>,  1, </a:t>
            </a:r>
            <a:r>
              <a:rPr lang="en-US" altLang="zh-CN" sz="1800" dirty="0" err="1">
                <a:solidFill>
                  <a:srgbClr val="2B91AF"/>
                </a:solidFill>
                <a:latin typeface="新宋体" panose="02010609030101010101" pitchFamily="49" charset="-122"/>
                <a:ea typeface="新宋体" panose="02010609030101010101" pitchFamily="49" charset="-122"/>
              </a:rPr>
              <a:t>ios_base</a:t>
            </a:r>
            <a:r>
              <a:rPr lang="en-US" altLang="zh-CN" sz="1800" dirty="0">
                <a:solidFill>
                  <a:srgbClr val="000000"/>
                </a:solidFill>
                <a:latin typeface="新宋体" panose="02010609030101010101" pitchFamily="49" charset="-122"/>
                <a:ea typeface="新宋体" panose="02010609030101010101" pitchFamily="49" charset="-122"/>
              </a:rPr>
              <a:t>::beg, </a:t>
            </a:r>
            <a:r>
              <a:rPr lang="en-US" altLang="zh-CN" sz="1800" dirty="0">
                <a:solidFill>
                  <a:srgbClr val="A31515"/>
                </a:solidFill>
                <a:latin typeface="新宋体" panose="02010609030101010101" pitchFamily="49" charset="-122"/>
                <a:ea typeface="新宋体" panose="02010609030101010101" pitchFamily="49" charset="-122"/>
              </a:rPr>
              <a:t>'x'</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gb_writeFile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"data.txt"</a:t>
            </a:r>
            <a:r>
              <a:rPr lang="en-US" altLang="zh-CN" sz="1800" dirty="0">
                <a:solidFill>
                  <a:srgbClr val="000000"/>
                </a:solidFill>
                <a:latin typeface="新宋体" panose="02010609030101010101" pitchFamily="49" charset="-122"/>
                <a:ea typeface="新宋体" panose="02010609030101010101" pitchFamily="49" charset="-122"/>
              </a:rPr>
              <a:t>, -1, </a:t>
            </a:r>
            <a:r>
              <a:rPr lang="en-US" altLang="zh-CN" sz="1800" dirty="0" err="1">
                <a:solidFill>
                  <a:srgbClr val="2B91AF"/>
                </a:solidFill>
                <a:latin typeface="新宋体" panose="02010609030101010101" pitchFamily="49" charset="-122"/>
                <a:ea typeface="新宋体" panose="02010609030101010101" pitchFamily="49" charset="-122"/>
              </a:rPr>
              <a:t>ios_base</a:t>
            </a:r>
            <a:r>
              <a:rPr lang="en-US" altLang="zh-CN" sz="1800" dirty="0">
                <a:solidFill>
                  <a:srgbClr val="000000"/>
                </a:solidFill>
                <a:latin typeface="新宋体" panose="02010609030101010101" pitchFamily="49" charset="-122"/>
                <a:ea typeface="新宋体" panose="02010609030101010101" pitchFamily="49" charset="-122"/>
              </a:rPr>
              <a:t>::end, </a:t>
            </a:r>
            <a:r>
              <a:rPr lang="en-US" altLang="zh-CN" sz="1800" dirty="0">
                <a:solidFill>
                  <a:srgbClr val="A31515"/>
                </a:solidFill>
                <a:latin typeface="新宋体" panose="02010609030101010101" pitchFamily="49" charset="-122"/>
                <a:ea typeface="新宋体" panose="02010609030101010101" pitchFamily="49" charset="-122"/>
              </a:rPr>
              <a:t>'y'</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Text Box 9"/>
          <p:cNvSpPr txBox="1">
            <a:spLocks noChangeArrowheads="1"/>
          </p:cNvSpPr>
          <p:nvPr/>
        </p:nvSpPr>
        <p:spPr bwMode="auto">
          <a:xfrm>
            <a:off x="5151863" y="3906838"/>
            <a:ext cx="3530175" cy="232092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设文件“</a:t>
            </a:r>
            <a:r>
              <a:rPr lang="en-US" altLang="zh-CN" sz="1800" dirty="0">
                <a:ea typeface="楷体_GB2312" pitchFamily="49" charset="-122"/>
                <a:sym typeface="Wingdings" panose="05000000000000000000" pitchFamily="2" charset="2"/>
              </a:rPr>
              <a:t>data.txt</a:t>
            </a:r>
            <a:r>
              <a:rPr lang="zh-CN" altLang="en-US" sz="1800" dirty="0">
                <a:ea typeface="楷体_GB2312" pitchFamily="49" charset="-122"/>
                <a:sym typeface="Wingdings" panose="05000000000000000000" pitchFamily="2" charset="2"/>
              </a:rPr>
              <a:t>”的内容为</a:t>
            </a:r>
            <a:r>
              <a:rPr lang="en-US" altLang="zh-CN" sz="1800" dirty="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1234</a:t>
            </a:r>
          </a:p>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成功写入</a:t>
            </a:r>
            <a:r>
              <a:rPr lang="en-US" altLang="zh-CN" sz="1800" dirty="0">
                <a:solidFill>
                  <a:srgbClr val="0000FF"/>
                </a:solidFill>
                <a:ea typeface="楷体_GB2312" pitchFamily="49" charset="-122"/>
                <a:sym typeface="Wingdings" panose="05000000000000000000" pitchFamily="2" charset="2"/>
              </a:rPr>
              <a: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成功写入</a:t>
            </a:r>
            <a:r>
              <a:rPr lang="en-US" altLang="zh-CN" sz="1800" dirty="0">
                <a:solidFill>
                  <a:srgbClr val="0000FF"/>
                </a:solidFill>
                <a:ea typeface="楷体_GB2312" pitchFamily="49" charset="-122"/>
                <a:sym typeface="Wingdings" panose="05000000000000000000" pitchFamily="2" charset="2"/>
              </a:rPr>
              <a: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r>
              <a:rPr lang="en-US" altLang="zh-CN" sz="1800" dirty="0" smtClean="0">
                <a:solidFill>
                  <a:srgbClr val="0000FF"/>
                </a:solidFill>
                <a:ea typeface="楷体_GB2312" pitchFamily="49" charset="-122"/>
                <a:sym typeface="Wingdings" panose="05000000000000000000" pitchFamily="2" charset="2"/>
              </a:rPr>
              <a:t>.</a:t>
            </a:r>
          </a:p>
          <a:p>
            <a:pPr marL="180000">
              <a:spcBef>
                <a:spcPct val="0"/>
              </a:spcBef>
              <a:buNone/>
            </a:pPr>
            <a:r>
              <a:rPr lang="zh-CN" altLang="en-US" sz="1800" dirty="0" smtClean="0">
                <a:ea typeface="楷体_GB2312" pitchFamily="49" charset="-122"/>
                <a:sym typeface="Wingdings" panose="05000000000000000000" pitchFamily="2" charset="2"/>
              </a:rPr>
              <a:t>结果文件</a:t>
            </a:r>
            <a:r>
              <a:rPr lang="zh-CN" altLang="en-US" sz="1800" dirty="0">
                <a:ea typeface="楷体_GB2312" pitchFamily="49" charset="-122"/>
                <a:sym typeface="Wingdings" panose="05000000000000000000" pitchFamily="2" charset="2"/>
              </a:rPr>
              <a:t>“</a:t>
            </a:r>
            <a:r>
              <a:rPr lang="en-US" altLang="zh-CN" sz="1800" dirty="0">
                <a:ea typeface="楷体_GB2312" pitchFamily="49" charset="-122"/>
                <a:sym typeface="Wingdings" panose="05000000000000000000" pitchFamily="2" charset="2"/>
              </a:rPr>
              <a:t>data.txt</a:t>
            </a:r>
            <a:r>
              <a:rPr lang="zh-CN" altLang="en-US" sz="1800" dirty="0">
                <a:ea typeface="楷体_GB2312" pitchFamily="49" charset="-122"/>
                <a:sym typeface="Wingdings" panose="05000000000000000000" pitchFamily="2" charset="2"/>
              </a:rPr>
              <a:t>”的内容为</a:t>
            </a:r>
            <a:r>
              <a:rPr lang="en-US" altLang="zh-CN" sz="1800" dirty="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1x3y</a:t>
            </a:r>
          </a:p>
        </p:txBody>
      </p:sp>
      <p:graphicFrame>
        <p:nvGraphicFramePr>
          <p:cNvPr id="9" name="表格 8"/>
          <p:cNvGraphicFramePr>
            <a:graphicFrameLocks noGrp="1"/>
          </p:cNvGraphicFramePr>
          <p:nvPr>
            <p:extLst>
              <p:ext uri="{D42A27DB-BD31-4B8C-83A1-F6EECF244321}">
                <p14:modId xmlns:p14="http://schemas.microsoft.com/office/powerpoint/2010/main" val="2966052283"/>
              </p:ext>
            </p:extLst>
          </p:nvPr>
        </p:nvGraphicFramePr>
        <p:xfrm>
          <a:off x="6243638" y="3255329"/>
          <a:ext cx="2438400" cy="365760"/>
        </p:xfrm>
        <a:graphic>
          <a:graphicData uri="http://schemas.openxmlformats.org/drawingml/2006/table">
            <a:tbl>
              <a:tblPr firstRow="1" bandRow="1">
                <a:tableStyleId>{5940675A-B579-460E-94D1-54222C63F5DA}</a:tableStyleId>
              </a:tblPr>
              <a:tblGrid>
                <a:gridCol w="609600">
                  <a:extLst>
                    <a:ext uri="{9D8B030D-6E8A-4147-A177-3AD203B41FA5}">
                      <a16:colId xmlns="" xmlns:a16="http://schemas.microsoft.com/office/drawing/2014/main" val="1799136499"/>
                    </a:ext>
                  </a:extLst>
                </a:gridCol>
                <a:gridCol w="609600">
                  <a:extLst>
                    <a:ext uri="{9D8B030D-6E8A-4147-A177-3AD203B41FA5}">
                      <a16:colId xmlns="" xmlns:a16="http://schemas.microsoft.com/office/drawing/2014/main" val="3229283659"/>
                    </a:ext>
                  </a:extLst>
                </a:gridCol>
                <a:gridCol w="609600">
                  <a:extLst>
                    <a:ext uri="{9D8B030D-6E8A-4147-A177-3AD203B41FA5}">
                      <a16:colId xmlns="" xmlns:a16="http://schemas.microsoft.com/office/drawing/2014/main" val="3448016881"/>
                    </a:ext>
                  </a:extLst>
                </a:gridCol>
                <a:gridCol w="609600">
                  <a:extLst>
                    <a:ext uri="{9D8B030D-6E8A-4147-A177-3AD203B41FA5}">
                      <a16:colId xmlns="" xmlns:a16="http://schemas.microsoft.com/office/drawing/2014/main" val="544237012"/>
                    </a:ext>
                  </a:extLst>
                </a:gridCol>
              </a:tblGrid>
              <a:tr h="0">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extLst>
                  <a:ext uri="{0D108BD9-81ED-4DB2-BD59-A6C34878D82A}">
                    <a16:rowId xmlns="" xmlns:a16="http://schemas.microsoft.com/office/drawing/2014/main" val="3773541582"/>
                  </a:ext>
                </a:extLst>
              </a:tr>
            </a:tbl>
          </a:graphicData>
        </a:graphic>
      </p:graphicFrame>
    </p:spTree>
    <p:extLst>
      <p:ext uri="{BB962C8B-B14F-4D97-AF65-F5344CB8AC3E}">
        <p14:creationId xmlns:p14="http://schemas.microsoft.com/office/powerpoint/2010/main" val="3663572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流的基本概念</a:t>
            </a:r>
          </a:p>
        </p:txBody>
      </p:sp>
      <p:sp>
        <p:nvSpPr>
          <p:cNvPr id="3" name="内容占位符 2"/>
          <p:cNvSpPr>
            <a:spLocks noGrp="1"/>
          </p:cNvSpPr>
          <p:nvPr>
            <p:ph idx="1"/>
          </p:nvPr>
        </p:nvSpPr>
        <p:spPr/>
        <p:txBody>
          <a:bodyPr/>
          <a:lstStyle/>
          <a:p>
            <a:r>
              <a:rPr lang="zh-CN" altLang="en-US" dirty="0"/>
              <a:t>流的基本概念</a:t>
            </a:r>
          </a:p>
          <a:p>
            <a:pPr lvl="1"/>
            <a:r>
              <a:rPr lang="zh-CN" altLang="en-US" dirty="0"/>
              <a:t>一个流（</a:t>
            </a:r>
            <a:r>
              <a:rPr lang="en-US" altLang="zh-CN" dirty="0"/>
              <a:t>Stream</a:t>
            </a:r>
            <a:r>
              <a:rPr lang="zh-CN" altLang="en-US" dirty="0"/>
              <a:t>）本质上就是一个的数据单元序列。</a:t>
            </a:r>
          </a:p>
          <a:p>
            <a:pPr lvl="1"/>
            <a:r>
              <a:rPr lang="zh-CN" altLang="en-US" dirty="0"/>
              <a:t>通过流对象可以实现该数据单元序列与存储相关的读和写等功能。</a:t>
            </a:r>
          </a:p>
          <a:p>
            <a:r>
              <a:rPr lang="zh-CN" altLang="en-US" dirty="0"/>
              <a:t>在</a:t>
            </a:r>
            <a:r>
              <a:rPr lang="en-US" altLang="zh-CN" dirty="0"/>
              <a:t>C++</a:t>
            </a:r>
            <a:r>
              <a:rPr lang="zh-CN" altLang="en-US" dirty="0"/>
              <a:t>中，流可以支持多种数据类型及其数据存储处理。</a:t>
            </a:r>
          </a:p>
          <a:p>
            <a:pPr algn="just"/>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0492183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zh-CN" altLang="en-US" dirty="0" smtClean="0"/>
              <a:t>输出流的当前位置</a:t>
            </a:r>
            <a:r>
              <a:rPr lang="en-US" altLang="zh-CN" dirty="0"/>
              <a:t>: </a:t>
            </a:r>
            <a:r>
              <a:rPr lang="en-US" altLang="zh-CN" dirty="0" err="1" smtClean="0"/>
              <a:t>tellp</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函数</a:t>
            </a:r>
            <a:r>
              <a:rPr lang="en-US" altLang="zh-CN" dirty="0"/>
              <a:t>: </a:t>
            </a:r>
            <a:r>
              <a:rPr lang="en-US" altLang="zh-CN" sz="2400" dirty="0" err="1">
                <a:solidFill>
                  <a:srgbClr val="2B91AF"/>
                </a:solidFill>
                <a:latin typeface="新宋体" panose="02010609030101010101" pitchFamily="49" charset="-122"/>
                <a:ea typeface="新宋体" panose="02010609030101010101" pitchFamily="49" charset="-122"/>
              </a:rPr>
              <a:t>ofstream</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2B91AF"/>
                </a:solidFill>
                <a:latin typeface="新宋体" panose="02010609030101010101" pitchFamily="49" charset="-122"/>
                <a:ea typeface="新宋体" panose="02010609030101010101" pitchFamily="49" charset="-122"/>
              </a:rPr>
              <a:t>pos_type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basic_ostream</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000000"/>
                </a:solidFill>
                <a:latin typeface="新宋体" panose="02010609030101010101" pitchFamily="49" charset="-122"/>
                <a:ea typeface="新宋体" panose="02010609030101010101" pitchFamily="49" charset="-122"/>
              </a:rPr>
              <a:t>tellp</a:t>
            </a:r>
            <a:r>
              <a:rPr lang="en-US" altLang="zh-CN" sz="2400" dirty="0">
                <a:solidFill>
                  <a:srgbClr val="000000"/>
                </a:solidFill>
                <a:latin typeface="新宋体" panose="02010609030101010101" pitchFamily="49" charset="-122"/>
                <a:ea typeface="新宋体" panose="02010609030101010101" pitchFamily="49" charset="-122"/>
              </a:rPr>
              <a:t>();</a:t>
            </a:r>
            <a:endParaRPr lang="en-US" altLang="zh-CN" dirty="0"/>
          </a:p>
          <a:p>
            <a:r>
              <a:rPr lang="zh-CN" altLang="en-US" dirty="0"/>
              <a:t>返回</a:t>
            </a:r>
            <a:r>
              <a:rPr lang="en-US" altLang="zh-CN" dirty="0"/>
              <a:t>: </a:t>
            </a:r>
            <a:endParaRPr lang="en-US" altLang="zh-CN" dirty="0" smtClean="0"/>
          </a:p>
          <a:p>
            <a:pPr lvl="1"/>
            <a:r>
              <a:rPr lang="zh-CN" altLang="en-US" dirty="0" smtClean="0"/>
              <a:t>如果本函数正常运行或者说运行成功，则返回流的当前位置。</a:t>
            </a:r>
            <a:endParaRPr lang="en-US" altLang="zh-CN" dirty="0" smtClean="0"/>
          </a:p>
          <a:p>
            <a:pPr lvl="1"/>
            <a:r>
              <a:rPr lang="zh-CN" altLang="en-US" dirty="0" smtClean="0"/>
              <a:t>否则，返回</a:t>
            </a:r>
            <a:r>
              <a:rPr lang="en-US" altLang="zh-CN" dirty="0" err="1"/>
              <a:t>ifstream</a:t>
            </a:r>
            <a:r>
              <a:rPr lang="en-US" altLang="zh-CN" dirty="0"/>
              <a:t>::</a:t>
            </a:r>
            <a:r>
              <a:rPr lang="en-US" altLang="zh-CN" dirty="0" err="1" smtClean="0"/>
              <a:t>pos_type</a:t>
            </a:r>
            <a:r>
              <a:rPr lang="en-US" altLang="zh-CN" dirty="0" smtClean="0"/>
              <a:t>(-1)</a:t>
            </a:r>
            <a:r>
              <a:rPr lang="zh-CN" altLang="en-US" dirty="0" smtClean="0"/>
              <a:t>。</a:t>
            </a:r>
            <a:endParaRPr lang="zh-CN" altLang="en-US" dirty="0"/>
          </a:p>
          <a:p>
            <a:r>
              <a:rPr lang="zh-CN" altLang="en-US" dirty="0"/>
              <a:t>示例</a:t>
            </a:r>
            <a:r>
              <a:rPr lang="en-US" altLang="zh-CN" dirty="0"/>
              <a:t>:</a:t>
            </a:r>
          </a:p>
          <a:p>
            <a:pPr marL="540000" indent="0">
              <a:buNone/>
            </a:pPr>
            <a:r>
              <a:rPr lang="en-US" altLang="zh-CN" sz="2400" dirty="0" err="1">
                <a:solidFill>
                  <a:srgbClr val="2B91AF"/>
                </a:solidFill>
                <a:latin typeface="新宋体" panose="02010609030101010101" pitchFamily="49" charset="-122"/>
                <a:ea typeface="新宋体" panose="02010609030101010101" pitchFamily="49" charset="-122"/>
              </a:rPr>
              <a:t>ofstream</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fileObject</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A31515"/>
                </a:solidFill>
                <a:latin typeface="新宋体" panose="02010609030101010101" pitchFamily="49" charset="-122"/>
                <a:ea typeface="新宋体" panose="02010609030101010101" pitchFamily="49" charset="-122"/>
              </a:rPr>
              <a:t>"data.txt"</a:t>
            </a:r>
            <a:r>
              <a:rPr lang="en-US" altLang="zh-CN" sz="2400" dirty="0">
                <a:solidFill>
                  <a:srgbClr val="000000"/>
                </a:solidFill>
                <a:latin typeface="新宋体" panose="02010609030101010101" pitchFamily="49" charset="-122"/>
                <a:ea typeface="新宋体" panose="02010609030101010101" pitchFamily="49" charset="-122"/>
              </a:rPr>
              <a:t>,</a:t>
            </a:r>
          </a:p>
          <a:p>
            <a:pPr marL="540000" indent="0">
              <a:buNone/>
            </a:pPr>
            <a:r>
              <a:rPr lang="pt-BR" altLang="zh-CN" sz="2400" dirty="0">
                <a:solidFill>
                  <a:srgbClr val="000000"/>
                </a:solidFill>
                <a:latin typeface="新宋体" panose="02010609030101010101" pitchFamily="49" charset="-122"/>
                <a:ea typeface="新宋体" panose="02010609030101010101" pitchFamily="49" charset="-122"/>
              </a:rPr>
              <a:t>    </a:t>
            </a:r>
            <a:r>
              <a:rPr lang="pt-BR" altLang="zh-CN" sz="2400" dirty="0">
                <a:solidFill>
                  <a:srgbClr val="2B91AF"/>
                </a:solidFill>
                <a:latin typeface="新宋体" panose="02010609030101010101" pitchFamily="49" charset="-122"/>
                <a:ea typeface="新宋体" panose="02010609030101010101" pitchFamily="49" charset="-122"/>
              </a:rPr>
              <a:t>ios_base</a:t>
            </a:r>
            <a:r>
              <a:rPr lang="pt-BR" altLang="zh-CN" sz="2400" dirty="0">
                <a:solidFill>
                  <a:srgbClr val="000000"/>
                </a:solidFill>
                <a:latin typeface="新宋体" panose="02010609030101010101" pitchFamily="49" charset="-122"/>
                <a:ea typeface="新宋体" panose="02010609030101010101" pitchFamily="49" charset="-122"/>
              </a:rPr>
              <a:t>::out | </a:t>
            </a:r>
            <a:r>
              <a:rPr lang="pt-BR" altLang="zh-CN" sz="2400" dirty="0">
                <a:solidFill>
                  <a:srgbClr val="2B91AF"/>
                </a:solidFill>
                <a:latin typeface="新宋体" panose="02010609030101010101" pitchFamily="49" charset="-122"/>
                <a:ea typeface="新宋体" panose="02010609030101010101" pitchFamily="49" charset="-122"/>
              </a:rPr>
              <a:t>ios_base</a:t>
            </a:r>
            <a:r>
              <a:rPr lang="pt-BR" altLang="zh-CN" sz="2400" dirty="0">
                <a:solidFill>
                  <a:srgbClr val="000000"/>
                </a:solidFill>
                <a:latin typeface="新宋体" panose="02010609030101010101" pitchFamily="49" charset="-122"/>
                <a:ea typeface="新宋体" panose="02010609030101010101" pitchFamily="49" charset="-122"/>
              </a:rPr>
              <a:t>::ate | </a:t>
            </a:r>
            <a:r>
              <a:rPr lang="pt-BR" altLang="zh-CN" sz="2400" dirty="0">
                <a:solidFill>
                  <a:srgbClr val="2B91AF"/>
                </a:solidFill>
                <a:latin typeface="新宋体" panose="02010609030101010101" pitchFamily="49" charset="-122"/>
                <a:ea typeface="新宋体" panose="02010609030101010101" pitchFamily="49" charset="-122"/>
              </a:rPr>
              <a:t>ios_base</a:t>
            </a:r>
            <a:r>
              <a:rPr lang="pt-BR" altLang="zh-CN" sz="2400" dirty="0">
                <a:solidFill>
                  <a:srgbClr val="000000"/>
                </a:solidFill>
                <a:latin typeface="新宋体" panose="02010609030101010101" pitchFamily="49" charset="-122"/>
                <a:ea typeface="新宋体" panose="02010609030101010101" pitchFamily="49" charset="-122"/>
              </a:rPr>
              <a:t>::app);</a:t>
            </a:r>
          </a:p>
          <a:p>
            <a:pPr marL="540000" indent="0">
              <a:buNone/>
            </a:pPr>
            <a:r>
              <a:rPr lang="en-US" altLang="zh-CN" sz="2400" dirty="0" err="1">
                <a:solidFill>
                  <a:srgbClr val="2B91AF"/>
                </a:solidFill>
                <a:latin typeface="新宋体" panose="02010609030101010101" pitchFamily="49" charset="-122"/>
                <a:ea typeface="新宋体" panose="02010609030101010101" pitchFamily="49" charset="-122"/>
              </a:rPr>
              <a:t>ofstream</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2B91AF"/>
                </a:solidFill>
                <a:latin typeface="新宋体" panose="02010609030101010101" pitchFamily="49" charset="-122"/>
                <a:ea typeface="新宋体" panose="02010609030101010101" pitchFamily="49" charset="-122"/>
              </a:rPr>
              <a:t>pos_type</a:t>
            </a:r>
            <a:r>
              <a:rPr lang="en-US" altLang="zh-CN" sz="2400" dirty="0">
                <a:solidFill>
                  <a:srgbClr val="000000"/>
                </a:solidFill>
                <a:latin typeface="新宋体" panose="02010609030101010101" pitchFamily="49" charset="-122"/>
                <a:ea typeface="新宋体" panose="02010609030101010101" pitchFamily="49" charset="-122"/>
              </a:rPr>
              <a:t> p = </a:t>
            </a:r>
            <a:r>
              <a:rPr lang="en-US" altLang="zh-CN" sz="2400" dirty="0" err="1">
                <a:solidFill>
                  <a:srgbClr val="000000"/>
                </a:solidFill>
                <a:latin typeface="新宋体" panose="02010609030101010101" pitchFamily="49" charset="-122"/>
                <a:ea typeface="新宋体" panose="02010609030101010101" pitchFamily="49" charset="-122"/>
              </a:rPr>
              <a:t>fileObject.tellp</a:t>
            </a:r>
            <a:r>
              <a:rPr lang="en-US" altLang="zh-CN" sz="2400"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sz="2400" dirty="0" err="1">
                <a:solidFill>
                  <a:srgbClr val="000000"/>
                </a:solidFill>
                <a:latin typeface="新宋体" panose="02010609030101010101" pitchFamily="49" charset="-122"/>
                <a:ea typeface="新宋体" panose="02010609030101010101" pitchFamily="49" charset="-122"/>
              </a:rPr>
              <a:t>cout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a:t>
            </a:r>
            <a:r>
              <a:rPr lang="zh-CN" altLang="en-US" sz="2400" dirty="0">
                <a:solidFill>
                  <a:srgbClr val="A31515"/>
                </a:solidFill>
                <a:latin typeface="新宋体" panose="02010609030101010101" pitchFamily="49" charset="-122"/>
                <a:ea typeface="新宋体" panose="02010609030101010101" pitchFamily="49" charset="-122"/>
              </a:rPr>
              <a:t>文件长度为</a:t>
            </a:r>
            <a:r>
              <a:rPr lang="en-US" altLang="zh-CN" sz="2400" dirty="0">
                <a:solidFill>
                  <a:srgbClr val="A31515"/>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00"/>
                </a:solidFill>
                <a:latin typeface="新宋体" panose="02010609030101010101" pitchFamily="49" charset="-122"/>
                <a:ea typeface="新宋体" panose="02010609030101010101" pitchFamily="49" charset="-122"/>
              </a:rPr>
              <a:t>p </a:t>
            </a:r>
            <a:r>
              <a:rPr lang="en-US" altLang="zh-CN" sz="2400" dirty="0">
                <a:solidFill>
                  <a:srgbClr val="008080"/>
                </a:solidFill>
                <a:latin typeface="新宋体" panose="02010609030101010101" pitchFamily="49" charset="-122"/>
                <a:ea typeface="新宋体" panose="02010609030101010101" pitchFamily="49" charset="-122"/>
              </a:rPr>
              <a:t>&lt;&lt;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endl</a:t>
            </a:r>
            <a:r>
              <a:rPr lang="en-US" altLang="zh-CN" sz="2400"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sz="2400" dirty="0" err="1">
                <a:solidFill>
                  <a:srgbClr val="000000"/>
                </a:solidFill>
                <a:latin typeface="新宋体" panose="02010609030101010101" pitchFamily="49" charset="-122"/>
                <a:ea typeface="新宋体" panose="02010609030101010101" pitchFamily="49" charset="-122"/>
              </a:rPr>
              <a:t>fileObject.close</a:t>
            </a:r>
            <a:r>
              <a:rPr lang="en-US" altLang="zh-CN" sz="2400" dirty="0">
                <a:solidFill>
                  <a:srgbClr val="000000"/>
                </a:solidFill>
                <a:latin typeface="新宋体" panose="02010609030101010101" pitchFamily="49" charset="-122"/>
                <a:ea typeface="新宋体" panose="02010609030101010101" pitchFamily="49" charset="-122"/>
              </a:rPr>
              <a:t>();</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754710" y="3055433"/>
            <a:ext cx="3287362" cy="124134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设文件“</a:t>
            </a:r>
            <a:r>
              <a:rPr lang="en-US" altLang="zh-CN" sz="1800" dirty="0">
                <a:ea typeface="楷体_GB2312" pitchFamily="49" charset="-122"/>
                <a:sym typeface="Wingdings" panose="05000000000000000000" pitchFamily="2" charset="2"/>
              </a:rPr>
              <a:t>data.txt</a:t>
            </a:r>
            <a:r>
              <a:rPr lang="zh-CN" altLang="en-US" sz="1800" dirty="0">
                <a:ea typeface="楷体_GB2312" pitchFamily="49" charset="-122"/>
                <a:sym typeface="Wingdings" panose="05000000000000000000" pitchFamily="2" charset="2"/>
              </a:rPr>
              <a:t>”的内容为</a:t>
            </a:r>
            <a:r>
              <a:rPr lang="en-US" altLang="zh-CN" sz="1800" dirty="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1234</a:t>
            </a:r>
          </a:p>
          <a:p>
            <a:pPr marL="180000">
              <a:spcBef>
                <a:spcPct val="0"/>
              </a:spcBef>
              <a:buNone/>
            </a:pPr>
            <a:r>
              <a:rPr lang="zh-CN" altLang="en-US" sz="1800" dirty="0" smtClean="0">
                <a:ea typeface="楷体_GB2312" pitchFamily="49" charset="-122"/>
                <a:sym typeface="Wingdings" panose="05000000000000000000" pitchFamily="2" charset="2"/>
              </a:rPr>
              <a:t>运行结果示例</a:t>
            </a:r>
            <a:r>
              <a:rPr lang="pt-BR" altLang="zh-CN" sz="1800" dirty="0" smtClean="0">
                <a:ea typeface="楷体_GB2312" pitchFamily="49" charset="-122"/>
                <a:sym typeface="Wingdings" panose="05000000000000000000" pitchFamily="2" charset="2"/>
              </a:rPr>
              <a: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文件长度为</a:t>
            </a:r>
            <a:r>
              <a:rPr lang="en-US" altLang="zh-CN" sz="1800" dirty="0" smtClean="0">
                <a:solidFill>
                  <a:srgbClr val="0000FF"/>
                </a:solidFill>
                <a:ea typeface="楷体_GB2312" pitchFamily="49" charset="-122"/>
                <a:sym typeface="Wingdings" panose="05000000000000000000" pitchFamily="2" charset="2"/>
              </a:rPr>
              <a:t>4</a:t>
            </a:r>
            <a:endParaRPr lang="en-US" altLang="zh-CN" sz="18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1937533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流案例</a:t>
            </a:r>
            <a:r>
              <a:rPr lang="en-US" altLang="zh-CN" dirty="0" smtClean="0"/>
              <a:t>: </a:t>
            </a:r>
            <a:r>
              <a:rPr lang="zh-CN" altLang="en-US" dirty="0" smtClean="0"/>
              <a:t>问题部分</a:t>
            </a:r>
            <a:endParaRPr lang="zh-CN" altLang="en-US" dirty="0"/>
          </a:p>
        </p:txBody>
      </p:sp>
      <p:sp>
        <p:nvSpPr>
          <p:cNvPr id="3" name="内容占位符 2"/>
          <p:cNvSpPr>
            <a:spLocks noGrp="1"/>
          </p:cNvSpPr>
          <p:nvPr>
            <p:ph idx="1"/>
          </p:nvPr>
        </p:nvSpPr>
        <p:spPr/>
        <p:txBody>
          <a:bodyPr/>
          <a:lstStyle/>
          <a:p>
            <a:pPr algn="just"/>
            <a:r>
              <a:rPr lang="zh-CN" altLang="en-US" dirty="0" smtClean="0"/>
              <a:t>程序可以接受输入文件名称和输出文件名称。</a:t>
            </a:r>
            <a:endParaRPr lang="en-US" altLang="zh-CN" dirty="0" smtClean="0"/>
          </a:p>
          <a:p>
            <a:pPr lvl="1"/>
            <a:r>
              <a:rPr lang="zh-CN" altLang="en-US" smtClean="0"/>
              <a:t>设组成</a:t>
            </a:r>
            <a:r>
              <a:rPr lang="zh-CN" altLang="en-US" dirty="0" smtClean="0"/>
              <a:t>文件名称的字符数不超过</a:t>
            </a:r>
            <a:r>
              <a:rPr lang="en-US" altLang="zh-CN" dirty="0" smtClean="0"/>
              <a:t>99</a:t>
            </a:r>
            <a:r>
              <a:rPr lang="zh-CN" altLang="en-US" dirty="0" smtClean="0"/>
              <a:t>个。</a:t>
            </a:r>
            <a:endParaRPr lang="en-US" altLang="zh-CN" dirty="0" smtClean="0"/>
          </a:p>
          <a:p>
            <a:pPr algn="just"/>
            <a:r>
              <a:rPr lang="zh-CN" altLang="en-US" dirty="0" smtClean="0"/>
              <a:t>程序从输入文件中读取所有的整数，并忽略其中与整数无关的字符。</a:t>
            </a:r>
            <a:endParaRPr lang="en-US" altLang="zh-CN" dirty="0" smtClean="0"/>
          </a:p>
          <a:p>
            <a:pPr algn="just"/>
            <a:r>
              <a:rPr lang="zh-CN" altLang="en-US" dirty="0" smtClean="0"/>
              <a:t>程序对读入的整数进行排序。</a:t>
            </a:r>
            <a:endParaRPr lang="en-US" altLang="zh-CN" dirty="0" smtClean="0"/>
          </a:p>
          <a:p>
            <a:pPr algn="just"/>
            <a:r>
              <a:rPr lang="zh-CN" altLang="en-US" dirty="0" smtClean="0"/>
              <a:t>程序将排完序的整数写入到输出文件之中。</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5919532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对象分析</a:t>
            </a:r>
            <a:endParaRPr lang="zh-CN" altLang="en-US" dirty="0"/>
          </a:p>
        </p:txBody>
      </p:sp>
      <p:sp>
        <p:nvSpPr>
          <p:cNvPr id="3" name="内容占位符 2"/>
          <p:cNvSpPr>
            <a:spLocks noGrp="1"/>
          </p:cNvSpPr>
          <p:nvPr>
            <p:ph idx="1"/>
          </p:nvPr>
        </p:nvSpPr>
        <p:spPr>
          <a:xfrm>
            <a:off x="461963" y="1468476"/>
            <a:ext cx="8220075" cy="4899026"/>
          </a:xfrm>
        </p:spPr>
        <p:txBody>
          <a:bodyPr/>
          <a:lstStyle/>
          <a:p>
            <a:pPr algn="just"/>
            <a:r>
              <a:rPr lang="zh-CN" altLang="en-US" dirty="0" smtClean="0"/>
              <a:t>整数向量类</a:t>
            </a:r>
            <a:endParaRPr lang="en-US" altLang="zh-CN" dirty="0" smtClean="0"/>
          </a:p>
          <a:p>
            <a:pPr lvl="1"/>
            <a:r>
              <a:rPr lang="zh-CN" altLang="en-US" dirty="0"/>
              <a:t>读取整数。</a:t>
            </a:r>
            <a:endParaRPr lang="en-US" altLang="zh-CN" dirty="0" smtClean="0"/>
          </a:p>
          <a:p>
            <a:pPr lvl="1"/>
            <a:r>
              <a:rPr lang="zh-CN" altLang="en-US" dirty="0" smtClean="0"/>
              <a:t>对整数</a:t>
            </a:r>
            <a:r>
              <a:rPr lang="zh-CN" altLang="en-US" dirty="0"/>
              <a:t>进行排序。</a:t>
            </a:r>
            <a:endParaRPr lang="en-US" altLang="zh-CN" dirty="0" smtClean="0"/>
          </a:p>
          <a:p>
            <a:pPr lvl="1"/>
            <a:r>
              <a:rPr lang="zh-CN" altLang="en-US" dirty="0" smtClean="0"/>
              <a:t>保存整数到</a:t>
            </a:r>
            <a:r>
              <a:rPr lang="zh-CN" altLang="en-US" dirty="0"/>
              <a:t>文件中。</a:t>
            </a:r>
            <a:endParaRPr lang="en-US" altLang="zh-CN" dirty="0" smtClean="0"/>
          </a:p>
          <a:p>
            <a:pPr algn="just"/>
            <a:r>
              <a:rPr lang="zh-CN" altLang="en-US" dirty="0" smtClean="0"/>
              <a:t>整数排序交互类</a:t>
            </a:r>
            <a:endParaRPr lang="en-US" altLang="zh-CN" dirty="0" smtClean="0"/>
          </a:p>
          <a:p>
            <a:pPr lvl="1"/>
            <a:r>
              <a:rPr lang="zh-CN" altLang="en-US" dirty="0"/>
              <a:t>读取文件名。</a:t>
            </a:r>
            <a:endParaRPr lang="en-US" altLang="zh-CN" dirty="0" smtClean="0"/>
          </a:p>
          <a:p>
            <a:pPr lvl="1"/>
            <a:r>
              <a:rPr lang="zh-CN" altLang="en-US" dirty="0" smtClean="0"/>
              <a:t>利用整数向量类求解本问题。</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078036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例程求解</a:t>
            </a:r>
            <a:r>
              <a:rPr lang="en-US" altLang="zh-CN" dirty="0"/>
              <a:t>: C++</a:t>
            </a:r>
            <a:r>
              <a:rPr lang="zh-CN" altLang="en-US" dirty="0"/>
              <a:t>语言软件构件库</a:t>
            </a:r>
          </a:p>
        </p:txBody>
      </p:sp>
      <p:sp>
        <p:nvSpPr>
          <p:cNvPr id="3" name="内容占位符 2"/>
          <p:cNvSpPr>
            <a:spLocks noGrp="1"/>
          </p:cNvSpPr>
          <p:nvPr>
            <p:ph idx="1"/>
          </p:nvPr>
        </p:nvSpPr>
        <p:spPr/>
        <p:txBody>
          <a:bodyPr/>
          <a:lstStyle/>
          <a:p>
            <a:r>
              <a:rPr lang="zh-CN" altLang="en-US" dirty="0"/>
              <a:t>在本案例中的</a:t>
            </a:r>
            <a:r>
              <a:rPr lang="en-US" altLang="zh-CN" dirty="0"/>
              <a:t>C++</a:t>
            </a:r>
            <a:r>
              <a:rPr lang="zh-CN" altLang="en-US" dirty="0"/>
              <a:t>语言软件构件库</a:t>
            </a:r>
          </a:p>
          <a:p>
            <a:pPr lvl="1"/>
            <a:r>
              <a:rPr lang="en-US" altLang="zh-CN" dirty="0" err="1" smtClean="0"/>
              <a:t>CP_IntVector.h</a:t>
            </a:r>
            <a:endParaRPr lang="en-US" altLang="zh-CN" dirty="0"/>
          </a:p>
          <a:p>
            <a:pPr lvl="1"/>
            <a:r>
              <a:rPr lang="en-US" altLang="zh-CN" dirty="0"/>
              <a:t>CP_IntVector</a:t>
            </a:r>
            <a:r>
              <a:rPr lang="en-US" altLang="zh-CN" dirty="0" smtClean="0"/>
              <a:t>.cpp</a:t>
            </a:r>
            <a:endParaRPr lang="en-US" altLang="zh-CN" dirty="0"/>
          </a:p>
          <a:p>
            <a:pPr lvl="1"/>
            <a:r>
              <a:rPr lang="en-US" altLang="zh-CN" dirty="0" err="1" smtClean="0"/>
              <a:t>CP_Int</a:t>
            </a:r>
            <a:r>
              <a:rPr lang="en-US" altLang="zh-CN" dirty="0" err="1"/>
              <a:t>Vector</a:t>
            </a:r>
            <a:r>
              <a:rPr lang="en-US" altLang="zh-CN" dirty="0" err="1" smtClean="0"/>
              <a:t>System.h</a:t>
            </a:r>
            <a:endParaRPr lang="en-US" altLang="zh-CN" dirty="0"/>
          </a:p>
          <a:p>
            <a:pPr lvl="1"/>
            <a:r>
              <a:rPr lang="en-US" altLang="zh-CN" dirty="0" smtClean="0"/>
              <a:t>CP_</a:t>
            </a:r>
            <a:r>
              <a:rPr lang="en-US" altLang="zh-CN" dirty="0"/>
              <a:t>IntVector</a:t>
            </a:r>
            <a:r>
              <a:rPr lang="en-US" altLang="zh-CN" dirty="0" smtClean="0"/>
              <a:t>System.cpp</a:t>
            </a:r>
            <a:endParaRPr lang="en-US" altLang="zh-CN" dirty="0"/>
          </a:p>
          <a:p>
            <a:r>
              <a:rPr lang="zh-CN" altLang="en-US" dirty="0"/>
              <a:t>无法构成软件构件库的代码文件</a:t>
            </a:r>
          </a:p>
          <a:p>
            <a:pPr lvl="1"/>
            <a:r>
              <a:rPr lang="en-US" altLang="zh-CN" dirty="0"/>
              <a:t>CP_IntVectorSystem</a:t>
            </a:r>
            <a:r>
              <a:rPr lang="en-US" altLang="zh-CN" dirty="0" smtClean="0"/>
              <a:t>Main.cpp</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5902417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文件名</a:t>
            </a:r>
            <a:r>
              <a:rPr lang="en-US" altLang="zh-CN" dirty="0"/>
              <a:t>: </a:t>
            </a:r>
            <a:r>
              <a:rPr lang="en-US" altLang="zh-CN" dirty="0" err="1"/>
              <a:t>CP_IntVector.h</a:t>
            </a:r>
            <a:r>
              <a:rPr lang="zh-CN" altLang="en-US" dirty="0" smtClean="0"/>
              <a:t>；</a:t>
            </a:r>
            <a:r>
              <a:rPr lang="zh-CN" altLang="en-US" dirty="0"/>
              <a:t>开发者</a:t>
            </a:r>
            <a:r>
              <a:rPr lang="en-US" altLang="zh-CN" dirty="0"/>
              <a:t>: </a:t>
            </a:r>
            <a:r>
              <a:rPr lang="zh-CN" altLang="en-US" dirty="0"/>
              <a:t>雍俊海</a:t>
            </a:r>
          </a:p>
        </p:txBody>
      </p:sp>
      <p:sp>
        <p:nvSpPr>
          <p:cNvPr id="3" name="内容占位符 2"/>
          <p:cNvSpPr>
            <a:spLocks noGrp="1"/>
          </p:cNvSpPr>
          <p:nvPr>
            <p:ph idx="1"/>
          </p:nvPr>
        </p:nvSpPr>
        <p:spPr/>
        <p:txBody>
          <a:bodyPr>
            <a:noAutofit/>
          </a:bodyPr>
          <a:lstStyle/>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ifndef</a:t>
            </a:r>
            <a:r>
              <a:rPr lang="en-US" altLang="zh-CN" sz="1800" dirty="0">
                <a:solidFill>
                  <a:srgbClr val="000000"/>
                </a:solidFill>
                <a:latin typeface="新宋体" panose="02010609030101010101" pitchFamily="49" charset="-122"/>
                <a:ea typeface="新宋体" panose="02010609030101010101" pitchFamily="49" charset="-122"/>
              </a:rPr>
              <a:t> CP_INTVECTOR_H</a:t>
            </a:r>
          </a:p>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#define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CP_INTVECTOR_H</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8000"/>
                </a:solidFill>
                <a:latin typeface="新宋体" panose="02010609030101010101" pitchFamily="49" charset="-122"/>
                <a:ea typeface="新宋体" panose="02010609030101010101" pitchFamily="49" charset="-122"/>
              </a:rPr>
              <a:t>// #include "</a:t>
            </a:r>
            <a:r>
              <a:rPr lang="en-US" altLang="zh-CN" sz="1800" dirty="0" err="1">
                <a:solidFill>
                  <a:srgbClr val="008000"/>
                </a:solidFill>
                <a:latin typeface="新宋体" panose="02010609030101010101" pitchFamily="49" charset="-122"/>
                <a:ea typeface="新宋体" panose="02010609030101010101" pitchFamily="49" charset="-122"/>
              </a:rPr>
              <a:t>CP_IntVector.h</a:t>
            </a:r>
            <a:r>
              <a:rPr lang="en-US" altLang="zh-CN" sz="1800" dirty="0">
                <a:solidFill>
                  <a:srgbClr val="008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&lt;vector&gt;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CP_IntVector</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CP_IntVector</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CP_IntVector</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bool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mb_readFile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*filename);</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mb_writeFile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*filename);</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CP_IntVector</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endif</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556239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文件名</a:t>
            </a:r>
            <a:r>
              <a:rPr lang="en-US" altLang="zh-CN" dirty="0"/>
              <a:t>: CP_IntVector.cpp</a:t>
            </a:r>
            <a:r>
              <a:rPr lang="zh-CN" altLang="en-US" dirty="0" smtClean="0"/>
              <a:t>；</a:t>
            </a:r>
            <a:r>
              <a:rPr lang="zh-CN" altLang="en-US" dirty="0"/>
              <a:t>开发者</a:t>
            </a:r>
            <a:r>
              <a:rPr lang="en-US" altLang="zh-CN" dirty="0"/>
              <a:t>: </a:t>
            </a:r>
            <a:r>
              <a:rPr lang="zh-CN" altLang="en-US" dirty="0"/>
              <a:t>雍俊海</a:t>
            </a:r>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fstream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&lt;algorithm&gt;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CP_IntVector.h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bool</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CP_IntVector</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mb_readFile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filename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ifstream</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fileObject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808080"/>
                </a:solidFill>
                <a:latin typeface="新宋体" panose="02010609030101010101" pitchFamily="49" charset="-122"/>
                <a:ea typeface="新宋体" panose="02010609030101010101" pitchFamily="49" charset="-122"/>
              </a:rPr>
              <a:t>filename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fileObject.fail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输入文件</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filename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打开失败。</a:t>
            </a:r>
            <a:r>
              <a:rPr lang="en-US" altLang="zh-CN" dirty="0">
                <a:solidFill>
                  <a:srgbClr val="A31515"/>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false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8000"/>
                </a:solidFill>
                <a:latin typeface="新宋体" panose="02010609030101010101" pitchFamily="49" charset="-122"/>
                <a:ea typeface="新宋体" panose="02010609030101010101" pitchFamily="49" charset="-122"/>
              </a:rPr>
              <a:t>// if</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0457978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1911350" y="3673000"/>
            <a:ext cx="2473325" cy="241775"/>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a:t>文件名</a:t>
            </a:r>
            <a:r>
              <a:rPr lang="en-US" altLang="zh-CN" dirty="0"/>
              <a:t>: CP_IntVector.cpp</a:t>
            </a:r>
            <a:r>
              <a:rPr lang="zh-CN" altLang="en-US" dirty="0"/>
              <a:t>；开发者</a:t>
            </a:r>
            <a:r>
              <a:rPr lang="en-US" altLang="zh-CN" dirty="0"/>
              <a:t>: </a:t>
            </a:r>
            <a:r>
              <a:rPr lang="zh-CN" altLang="en-US" dirty="0"/>
              <a:t>雍俊海</a:t>
            </a:r>
          </a:p>
        </p:txBody>
      </p:sp>
      <p:sp>
        <p:nvSpPr>
          <p:cNvPr id="3" name="内容占位符 2"/>
          <p:cNvSpPr>
            <a:spLocks noGrp="1"/>
          </p:cNvSpPr>
          <p:nvPr>
            <p:ph idx="1"/>
          </p:nvPr>
        </p:nvSpPr>
        <p:spPr/>
        <p:txBody>
          <a:bodyPr>
            <a:noAutofit/>
          </a:bodyPr>
          <a:lstStyle/>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do</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fileObject.good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m_data.push_back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else</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fileObject.clear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 = </a:t>
            </a:r>
            <a:r>
              <a:rPr lang="en-US" altLang="zh-CN" sz="1800" dirty="0" err="1">
                <a:solidFill>
                  <a:srgbClr val="000000"/>
                </a:solidFill>
                <a:latin typeface="新宋体" panose="02010609030101010101" pitchFamily="49" charset="-122"/>
                <a:ea typeface="新宋体" panose="02010609030101010101" pitchFamily="49" charset="-122"/>
              </a:rPr>
              <a:t>fileObject.get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if/else</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while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fileObject.eof</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fileObject.close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m_data.size</a:t>
            </a:r>
            <a:r>
              <a:rPr lang="en-US" altLang="zh-CN" sz="1800" dirty="0">
                <a:solidFill>
                  <a:srgbClr val="000000"/>
                </a:solidFill>
                <a:latin typeface="新宋体" panose="02010609030101010101" pitchFamily="49" charset="-122"/>
                <a:ea typeface="新宋体" panose="02010609030101010101" pitchFamily="49" charset="-122"/>
              </a:rPr>
              <a:t>() &lt;= 0)</a:t>
            </a:r>
          </a:p>
          <a:p>
            <a:pPr marL="0" indent="0">
              <a:lnSpc>
                <a:spcPts val="19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输入文件</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为空。</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false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true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CP_IntVector</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mb_readFile</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AutoShape 5"/>
          <p:cNvSpPr>
            <a:spLocks/>
          </p:cNvSpPr>
          <p:nvPr/>
        </p:nvSpPr>
        <p:spPr bwMode="auto">
          <a:xfrm>
            <a:off x="4981161" y="3550688"/>
            <a:ext cx="3171297" cy="1311244"/>
          </a:xfrm>
          <a:prstGeom prst="borderCallout2">
            <a:avLst>
              <a:gd name="adj1" fmla="val 53340"/>
              <a:gd name="adj2" fmla="val -89"/>
              <a:gd name="adj3" fmla="val 51957"/>
              <a:gd name="adj4" fmla="val -15909"/>
              <a:gd name="adj5" fmla="val 28476"/>
              <a:gd name="adj6" fmla="val -32063"/>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smtClean="0">
                <a:latin typeface="新宋体" panose="02010609030101010101" pitchFamily="49" charset="-122"/>
                <a:ea typeface="新宋体" panose="02010609030101010101" pitchFamily="49" charset="-122"/>
              </a:rPr>
              <a:t>可以将这里的</a:t>
            </a:r>
            <a:r>
              <a:rPr lang="en-US" altLang="zh-CN" sz="2000" dirty="0" smtClean="0">
                <a:latin typeface="新宋体" panose="02010609030101010101" pitchFamily="49" charset="-122"/>
                <a:ea typeface="新宋体" panose="02010609030101010101" pitchFamily="49" charset="-122"/>
              </a:rPr>
              <a:t>get</a:t>
            </a:r>
            <a:r>
              <a:rPr lang="zh-CN" altLang="en-US" sz="2000" dirty="0" smtClean="0">
                <a:latin typeface="新宋体" panose="02010609030101010101" pitchFamily="49" charset="-122"/>
                <a:ea typeface="新宋体" panose="02010609030101010101" pitchFamily="49" charset="-122"/>
              </a:rPr>
              <a:t>换成为</a:t>
            </a:r>
            <a:r>
              <a:rPr lang="en-US" altLang="zh-CN" sz="2000" dirty="0" smtClean="0">
                <a:latin typeface="新宋体" panose="02010609030101010101" pitchFamily="49" charset="-122"/>
                <a:ea typeface="新宋体" panose="02010609030101010101" pitchFamily="49" charset="-122"/>
              </a:rPr>
              <a:t>ignore</a:t>
            </a:r>
            <a:r>
              <a:rPr lang="zh-CN" altLang="en-US" sz="2000" dirty="0" smtClean="0">
                <a:latin typeface="新宋体" panose="02010609030101010101" pitchFamily="49" charset="-122"/>
                <a:ea typeface="新宋体" panose="02010609030101010101" pitchFamily="49" charset="-122"/>
              </a:rPr>
              <a:t>。不过，采用</a:t>
            </a:r>
            <a:r>
              <a:rPr lang="en-US" altLang="zh-CN" sz="2000" dirty="0" smtClean="0">
                <a:latin typeface="新宋体" panose="02010609030101010101" pitchFamily="49" charset="-122"/>
                <a:ea typeface="新宋体" panose="02010609030101010101" pitchFamily="49" charset="-122"/>
              </a:rPr>
              <a:t>get</a:t>
            </a:r>
            <a:r>
              <a:rPr lang="zh-CN" altLang="en-US" sz="2000" dirty="0" smtClean="0">
                <a:latin typeface="新宋体" panose="02010609030101010101" pitchFamily="49" charset="-122"/>
                <a:ea typeface="新宋体" panose="02010609030101010101" pitchFamily="49" charset="-122"/>
              </a:rPr>
              <a:t>的</a:t>
            </a:r>
            <a:r>
              <a:rPr lang="zh-CN" altLang="en-US" sz="2000" dirty="0" smtClean="0">
                <a:solidFill>
                  <a:srgbClr val="FF0000"/>
                </a:solidFill>
                <a:latin typeface="新宋体" panose="02010609030101010101" pitchFamily="49" charset="-122"/>
                <a:ea typeface="新宋体" panose="02010609030101010101" pitchFamily="49" charset="-122"/>
              </a:rPr>
              <a:t>稳定性</a:t>
            </a:r>
            <a:r>
              <a:rPr lang="zh-CN" altLang="en-US" sz="2000" dirty="0" smtClean="0">
                <a:latin typeface="新宋体" panose="02010609030101010101" pitchFamily="49" charset="-122"/>
                <a:ea typeface="新宋体" panose="02010609030101010101" pitchFamily="49" charset="-122"/>
              </a:rPr>
              <a:t>会更好，因为有些平台</a:t>
            </a:r>
            <a:r>
              <a:rPr lang="zh-CN" altLang="en-US" sz="2000" dirty="0" smtClean="0">
                <a:solidFill>
                  <a:srgbClr val="FF0000"/>
                </a:solidFill>
                <a:latin typeface="新宋体" panose="02010609030101010101" pitchFamily="49" charset="-122"/>
                <a:ea typeface="新宋体" panose="02010609030101010101" pitchFamily="49" charset="-122"/>
              </a:rPr>
              <a:t>不支持</a:t>
            </a:r>
            <a:r>
              <a:rPr lang="en-US" altLang="zh-CN" sz="2000" dirty="0">
                <a:latin typeface="新宋体" panose="02010609030101010101" pitchFamily="49" charset="-122"/>
                <a:ea typeface="新宋体" panose="02010609030101010101" pitchFamily="49" charset="-122"/>
              </a:rPr>
              <a:t>ignore</a:t>
            </a:r>
            <a:r>
              <a:rPr lang="zh-CN" altLang="en-US" sz="2000" dirty="0" smtClean="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6508402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文件名</a:t>
            </a:r>
            <a:r>
              <a:rPr lang="en-US" altLang="zh-CN" dirty="0"/>
              <a:t>: CP_IntVector.cpp</a:t>
            </a:r>
            <a:r>
              <a:rPr lang="zh-CN" altLang="en-US" dirty="0"/>
              <a:t>；开发者</a:t>
            </a:r>
            <a:r>
              <a:rPr lang="en-US" altLang="zh-CN" dirty="0"/>
              <a:t>: </a:t>
            </a:r>
            <a:r>
              <a:rPr lang="zh-CN" altLang="en-US" dirty="0"/>
              <a:t>雍俊海</a:t>
            </a:r>
          </a:p>
        </p:txBody>
      </p:sp>
      <p:sp>
        <p:nvSpPr>
          <p:cNvPr id="3" name="内容占位符 2"/>
          <p:cNvSpPr>
            <a:spLocks noGrp="1"/>
          </p:cNvSpPr>
          <p:nvPr>
            <p:ph idx="1"/>
          </p:nvPr>
        </p:nvSpPr>
        <p:spPr/>
        <p:txBody>
          <a:bodyPr>
            <a:noAutofit/>
          </a:bodyPr>
          <a:lstStyle/>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CP_IntVector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mb_sort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m_data.size</a:t>
            </a:r>
            <a:r>
              <a:rPr lang="en-US" altLang="zh-CN" sz="1800" dirty="0">
                <a:solidFill>
                  <a:srgbClr val="000000"/>
                </a:solidFill>
                <a:latin typeface="新宋体" panose="02010609030101010101" pitchFamily="49" charset="-122"/>
                <a:ea typeface="新宋体" panose="02010609030101010101" pitchFamily="49" charset="-122"/>
              </a:rPr>
              <a:t>()&gt;1)</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sort(</a:t>
            </a:r>
            <a:r>
              <a:rPr lang="en-US" altLang="zh-CN" sz="1800" dirty="0" err="1">
                <a:solidFill>
                  <a:srgbClr val="000000"/>
                </a:solidFill>
                <a:latin typeface="新宋体" panose="02010609030101010101" pitchFamily="49" charset="-122"/>
                <a:ea typeface="新宋体" panose="02010609030101010101" pitchFamily="49" charset="-122"/>
              </a:rPr>
              <a:t>m_data.begin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m_data.end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CP_IntVector</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mb_sort</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CP_IntVector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mb_writeFile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ofstream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fileObject.fail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输出文件</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打开失败。</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n = </a:t>
            </a:r>
            <a:r>
              <a:rPr lang="en-US" altLang="zh-CN" sz="1800" dirty="0" err="1">
                <a:solidFill>
                  <a:srgbClr val="000000"/>
                </a:solidFill>
                <a:latin typeface="新宋体" panose="02010609030101010101" pitchFamily="49" charset="-122"/>
                <a:ea typeface="新宋体" panose="02010609030101010101" pitchFamily="49" charset="-122"/>
              </a:rPr>
              <a:t>m_data.size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srgbClr val="000000"/>
                </a:solidFill>
                <a:latin typeface="新宋体" panose="02010609030101010101" pitchFamily="49" charset="-122"/>
                <a:ea typeface="新宋体" panose="02010609030101010101" pitchFamily="49" charset="-122"/>
              </a:rPr>
              <a:t> (i = 0; i &lt; n; i++)</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fileObject.close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CP_IntVector</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mb_writeFile</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1259312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文件名</a:t>
            </a:r>
            <a:r>
              <a:rPr lang="en-US" altLang="zh-CN" sz="3200" dirty="0"/>
              <a:t>: </a:t>
            </a:r>
            <a:r>
              <a:rPr lang="en-US" altLang="zh-CN" sz="3200" dirty="0" err="1"/>
              <a:t>CP_IntVectorSystem.h</a:t>
            </a:r>
            <a:r>
              <a:rPr lang="zh-CN" altLang="en-US" sz="3200" dirty="0" smtClean="0"/>
              <a:t>；</a:t>
            </a:r>
            <a:r>
              <a:rPr lang="zh-CN" altLang="en-US" sz="3200" dirty="0"/>
              <a:t>开发者</a:t>
            </a:r>
            <a:r>
              <a:rPr lang="en-US" altLang="zh-CN" sz="3200" dirty="0"/>
              <a:t>: </a:t>
            </a:r>
            <a:r>
              <a:rPr lang="zh-CN" altLang="en-US" sz="3200" dirty="0"/>
              <a:t>雍俊海</a:t>
            </a:r>
          </a:p>
        </p:txBody>
      </p:sp>
      <p:sp>
        <p:nvSpPr>
          <p:cNvPr id="3" name="内容占位符 2"/>
          <p:cNvSpPr>
            <a:spLocks noGrp="1"/>
          </p:cNvSpPr>
          <p:nvPr>
            <p:ph idx="1"/>
          </p:nvPr>
        </p:nvSpPr>
        <p:spPr/>
        <p:txBody>
          <a:bodyPr>
            <a:noAutofit/>
          </a:bodyPr>
          <a:lstStyle/>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ifndef</a:t>
            </a:r>
            <a:r>
              <a:rPr lang="en-US" altLang="zh-CN" sz="1800" dirty="0">
                <a:solidFill>
                  <a:srgbClr val="000000"/>
                </a:solidFill>
                <a:latin typeface="新宋体" panose="02010609030101010101" pitchFamily="49" charset="-122"/>
                <a:ea typeface="新宋体" panose="02010609030101010101" pitchFamily="49" charset="-122"/>
              </a:rPr>
              <a:t> CP_INTVECTORSYSTEM_H</a:t>
            </a: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#define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CP_INTVECTORSYSTEM_H</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8000"/>
                </a:solidFill>
                <a:latin typeface="新宋体" panose="02010609030101010101" pitchFamily="49" charset="-122"/>
                <a:ea typeface="新宋体" panose="02010609030101010101" pitchFamily="49" charset="-122"/>
              </a:rPr>
              <a:t>// #include "</a:t>
            </a:r>
            <a:r>
              <a:rPr lang="en-US" altLang="zh-CN" sz="1800" dirty="0" err="1">
                <a:solidFill>
                  <a:srgbClr val="008000"/>
                </a:solidFill>
                <a:latin typeface="新宋体" panose="02010609030101010101" pitchFamily="49" charset="-122"/>
                <a:ea typeface="新宋体" panose="02010609030101010101" pitchFamily="49" charset="-122"/>
              </a:rPr>
              <a:t>CP_IntVectorSystem.h</a:t>
            </a:r>
            <a:r>
              <a:rPr lang="en-US" altLang="zh-CN" sz="1800" dirty="0">
                <a:solidFill>
                  <a:srgbClr val="008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CP_IntVector.h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CP_IntVectorSystem</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m_fileIn</a:t>
            </a:r>
            <a:r>
              <a:rPr lang="en-US" altLang="zh-CN" sz="1800" dirty="0">
                <a:solidFill>
                  <a:srgbClr val="000000"/>
                </a:solidFill>
                <a:latin typeface="新宋体" panose="02010609030101010101" pitchFamily="49" charset="-122"/>
                <a:ea typeface="新宋体" panose="02010609030101010101" pitchFamily="49" charset="-122"/>
              </a:rPr>
              <a:t>[100];</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m_fileOut</a:t>
            </a:r>
            <a:r>
              <a:rPr lang="en-US" altLang="zh-CN" sz="1800" dirty="0">
                <a:solidFill>
                  <a:srgbClr val="000000"/>
                </a:solidFill>
                <a:latin typeface="新宋体" panose="02010609030101010101" pitchFamily="49" charset="-122"/>
                <a:ea typeface="新宋体" panose="02010609030101010101" pitchFamily="49" charset="-122"/>
              </a:rPr>
              <a:t>[100];</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CP_IntVector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CP_IntVectorSystem</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CP_IntVectorSystem</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mb_run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CP_IntVectorSystem</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endif</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1712074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文件名</a:t>
            </a:r>
            <a:r>
              <a:rPr lang="en-US" altLang="zh-CN" sz="3200" dirty="0"/>
              <a:t>: CP_IntVectorSystem.cpp</a:t>
            </a:r>
            <a:r>
              <a:rPr lang="zh-CN" altLang="en-US" sz="3200" dirty="0" smtClean="0"/>
              <a:t>；</a:t>
            </a:r>
            <a:r>
              <a:rPr lang="zh-CN" altLang="en-US" sz="3200" dirty="0"/>
              <a:t>开发者</a:t>
            </a:r>
            <a:r>
              <a:rPr lang="en-US" altLang="zh-CN" sz="3200" dirty="0"/>
              <a:t>: </a:t>
            </a:r>
            <a:r>
              <a:rPr lang="zh-CN" altLang="en-US" sz="3200" dirty="0"/>
              <a:t>雍俊海</a:t>
            </a:r>
          </a:p>
        </p:txBody>
      </p:sp>
      <p:sp>
        <p:nvSpPr>
          <p:cNvPr id="3" name="内容占位符 2"/>
          <p:cNvSpPr>
            <a:spLocks noGrp="1"/>
          </p:cNvSpPr>
          <p:nvPr>
            <p:ph idx="1"/>
          </p:nvPr>
        </p:nvSpPr>
        <p:spPr/>
        <p:txBody>
          <a:bodyPr>
            <a:noAutofit/>
          </a:bodyPr>
          <a:lstStyle/>
          <a:p>
            <a:pPr marL="0" indent="0">
              <a:lnSpc>
                <a:spcPts val="25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CP_IntVectorSystem.h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CP_IntVectorSystem</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mb_run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请输入待读取整数数据的文件名</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cin.getline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m_fileIn</a:t>
            </a:r>
            <a:r>
              <a:rPr lang="en-US" altLang="zh-CN" sz="1800" dirty="0">
                <a:solidFill>
                  <a:srgbClr val="000000"/>
                </a:solidFill>
                <a:latin typeface="新宋体" panose="02010609030101010101" pitchFamily="49" charset="-122"/>
                <a:ea typeface="新宋体" panose="02010609030101010101" pitchFamily="49" charset="-122"/>
              </a:rPr>
              <a:t>, 100);</a:t>
            </a: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m_data.mb_readFile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m_fileIn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m_data.mb_sort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请输入待保存整数数据的文件名</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cin.getline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m_fileOut</a:t>
            </a:r>
            <a:r>
              <a:rPr lang="en-US" altLang="zh-CN" sz="1800" dirty="0">
                <a:solidFill>
                  <a:srgbClr val="000000"/>
                </a:solidFill>
                <a:latin typeface="新宋体" panose="02010609030101010101" pitchFamily="49" charset="-122"/>
                <a:ea typeface="新宋体" panose="02010609030101010101" pitchFamily="49" charset="-122"/>
              </a:rPr>
              <a:t>, 100);</a:t>
            </a: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m_data.mb_writeFile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m_fileOut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CP_IntVectorSystem</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mb_run</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580586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2183</TotalTime>
  <Words>13496</Words>
  <Application>Microsoft Office PowerPoint</Application>
  <PresentationFormat>全屏显示(4:3)</PresentationFormat>
  <Paragraphs>2259</Paragraphs>
  <Slides>132</Slides>
  <Notes>123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132</vt:i4>
      </vt:variant>
    </vt:vector>
  </HeadingPairs>
  <TitlesOfParts>
    <vt:vector size="145" baseType="lpstr">
      <vt:lpstr>Microsoft Yahei</vt:lpstr>
      <vt:lpstr>黑体</vt:lpstr>
      <vt:lpstr>楷体_GB2312</vt:lpstr>
      <vt:lpstr>隶书</vt:lpstr>
      <vt:lpstr>宋体</vt:lpstr>
      <vt:lpstr>Microsoft YaHei</vt:lpstr>
      <vt:lpstr>新宋体</vt:lpstr>
      <vt:lpstr>Arial</vt:lpstr>
      <vt:lpstr>Calibri</vt:lpstr>
      <vt:lpstr>Times New Roman</vt:lpstr>
      <vt:lpstr>Wingdings</vt:lpstr>
      <vt:lpstr>Office 主题</vt:lpstr>
      <vt:lpstr>剪辑</vt:lpstr>
      <vt:lpstr>本课程采用</vt:lpstr>
      <vt:lpstr>PowerPoint 演示文稿</vt:lpstr>
      <vt:lpstr>字符系列类型字面常量</vt:lpstr>
      <vt:lpstr>面向对象程序设计基础 (Fundamentals of Object-Oriented Programming)</vt:lpstr>
      <vt:lpstr>助教</vt:lpstr>
      <vt:lpstr>第11讲   流</vt:lpstr>
      <vt:lpstr>本章总体纲要</vt:lpstr>
      <vt:lpstr>动机</vt:lpstr>
      <vt:lpstr>流的基本概念</vt:lpstr>
      <vt:lpstr>流的基本操作与扩展</vt:lpstr>
      <vt:lpstr>流操作示意图</vt:lpstr>
      <vt:lpstr>本章总体纲要</vt:lpstr>
      <vt:lpstr>输入输出流类</vt:lpstr>
      <vt:lpstr>模板basic_ios的继承关系</vt:lpstr>
      <vt:lpstr>文件流类</vt:lpstr>
      <vt:lpstr>模板basic_iostream的继承关系</vt:lpstr>
      <vt:lpstr>流模板、类和流对象</vt:lpstr>
      <vt:lpstr>程序示例</vt:lpstr>
      <vt:lpstr>本章总体纲要</vt:lpstr>
      <vt:lpstr>标准输入输出流</vt:lpstr>
      <vt:lpstr>标准输入流cin</vt:lpstr>
      <vt:lpstr>输入运算符&gt;&gt;代码示例</vt:lpstr>
      <vt:lpstr>读取字符串: 忽略开头的空白符</vt:lpstr>
      <vt:lpstr>空白符（white-space characters）</vt:lpstr>
      <vt:lpstr>输入格式不对</vt:lpstr>
      <vt:lpstr>判断流状态的函数: 判断合法性</vt:lpstr>
      <vt:lpstr>判断流状态的函数: 越过末尾</vt:lpstr>
      <vt:lpstr>重置流状态</vt:lpstr>
      <vt:lpstr>跳过部分字节</vt:lpstr>
      <vt:lpstr>函数basic_istream::ignore示例1</vt:lpstr>
      <vt:lpstr>函数basic_istream::ignore示例2</vt:lpstr>
      <vt:lpstr>函数basic_istream::ignore示例3</vt:lpstr>
      <vt:lpstr>读取一行数据: getline</vt:lpstr>
      <vt:lpstr>读取界定符之前的数据: getline </vt:lpstr>
      <vt:lpstr>读取界定符之前的数据: getline程序示例</vt:lpstr>
      <vt:lpstr>读取单个字符: get</vt:lpstr>
      <vt:lpstr>读取单个字符: get</vt:lpstr>
      <vt:lpstr>读取字符: read</vt:lpstr>
      <vt:lpstr>流的下一个字符: peek</vt:lpstr>
      <vt:lpstr>标准输出流</vt:lpstr>
      <vt:lpstr>输出单个字符: put</vt:lpstr>
      <vt:lpstr>输出字符序列</vt:lpstr>
      <vt:lpstr>强制输出在输出缓存中的内容: flush</vt:lpstr>
      <vt:lpstr>输出重定向: 命令行</vt:lpstr>
      <vt:lpstr>输出日志重定向: 程序代码</vt:lpstr>
      <vt:lpstr>流的缓冲区</vt:lpstr>
      <vt:lpstr>本章总体纲要</vt:lpstr>
      <vt:lpstr>输入与输出: 整数的不同进制</vt:lpstr>
      <vt:lpstr>整数的不同进制代码示例</vt:lpstr>
      <vt:lpstr>输入与输出: 浮点数的不同格式</vt:lpstr>
      <vt:lpstr>输出数据占用的最小宽度: width</vt:lpstr>
      <vt:lpstr>设置填充字符: fill</vt:lpstr>
      <vt:lpstr>对齐操纵符</vt:lpstr>
      <vt:lpstr>精度格式控制: precision</vt:lpstr>
      <vt:lpstr>精度格式控制: 代码示例上半部</vt:lpstr>
      <vt:lpstr>精度格式控制: 代码示例下半部</vt:lpstr>
      <vt:lpstr>本章总体纲要</vt:lpstr>
      <vt:lpstr>文件流</vt:lpstr>
      <vt:lpstr>文件流操作的基本步骤</vt:lpstr>
      <vt:lpstr>创建只读文件流: basic_ifstream</vt:lpstr>
      <vt:lpstr>创建只写文件流: basic_ofstream</vt:lpstr>
      <vt:lpstr>创建允许读与写文件流: basic_fstream</vt:lpstr>
      <vt:lpstr>打开文件的模式</vt:lpstr>
      <vt:lpstr>打开文件: 只读方式</vt:lpstr>
      <vt:lpstr>打开文件: 只写方式</vt:lpstr>
      <vt:lpstr>打开文件: 允许读与写方式</vt:lpstr>
      <vt:lpstr>关闭文件</vt:lpstr>
      <vt:lpstr>析构函数</vt:lpstr>
      <vt:lpstr>总结: 文件流操作的基本步骤</vt:lpstr>
      <vt:lpstr>判断流操作是否成功</vt:lpstr>
      <vt:lpstr>文件流的读写操作</vt:lpstr>
      <vt:lpstr>文件流的读写操作: 程序示例1</vt:lpstr>
      <vt:lpstr>文件流的读写操作: 程序示例1(续)</vt:lpstr>
      <vt:lpstr>文件流的读写操作: 程序示例2</vt:lpstr>
      <vt:lpstr>文件流的读写操作: 程序示例2(续)</vt:lpstr>
      <vt:lpstr>在文件流中的文件位置</vt:lpstr>
      <vt:lpstr>移动输入流的位置: seekg</vt:lpstr>
      <vt:lpstr>移动输入流的位置: seekg程序示例</vt:lpstr>
      <vt:lpstr>移动输入流的位置: seekg程序示例(续)</vt:lpstr>
      <vt:lpstr>移动输入流的位置: seekg</vt:lpstr>
      <vt:lpstr>移动输入流的位置: seekg程序示例</vt:lpstr>
      <vt:lpstr>移动输入流的位置: seekg程序示例(续)</vt:lpstr>
      <vt:lpstr>获取输入流的当前位置: tellg</vt:lpstr>
      <vt:lpstr>移动输出流的位置: seekp</vt:lpstr>
      <vt:lpstr>移动输出流的位置: seekp程序示例</vt:lpstr>
      <vt:lpstr>移动输出流的位置: seekp程序示例(续)</vt:lpstr>
      <vt:lpstr>移动输出流的位置: seekp</vt:lpstr>
      <vt:lpstr>移动输出流的位置: seekp程序示例</vt:lpstr>
      <vt:lpstr>移动输出流的位置: seekp程序示例(续)</vt:lpstr>
      <vt:lpstr>获取输出流的当前位置: tellp</vt:lpstr>
      <vt:lpstr>流案例: 问题部分</vt:lpstr>
      <vt:lpstr>对象分析</vt:lpstr>
      <vt:lpstr>例程求解: C++语言软件构件库</vt:lpstr>
      <vt:lpstr>文件名: CP_IntVector.h；开发者: 雍俊海</vt:lpstr>
      <vt:lpstr>文件名: CP_IntVector.cpp；开发者: 雍俊海</vt:lpstr>
      <vt:lpstr>文件名: CP_IntVector.cpp；开发者: 雍俊海</vt:lpstr>
      <vt:lpstr>文件名: CP_IntVector.cpp；开发者: 雍俊海</vt:lpstr>
      <vt:lpstr>文件名: CP_IntVectorSystem.h；开发者: 雍俊海</vt:lpstr>
      <vt:lpstr>文件名: CP_IntVectorSystem.cpp；开发者: 雍俊海</vt:lpstr>
      <vt:lpstr>文件名: CP_IntVectorSystemMain.cpp；开发者: 雍俊海</vt:lpstr>
      <vt:lpstr>运行结果示例</vt:lpstr>
      <vt:lpstr>本章总体纲要</vt:lpstr>
      <vt:lpstr>复习练习题(不用交)</vt:lpstr>
      <vt:lpstr>复习练习题(不用交)</vt:lpstr>
      <vt:lpstr>复习练习题(不用交)</vt:lpstr>
      <vt:lpstr>复习练习题(不用交)</vt:lpstr>
      <vt:lpstr>复习练习题(不用交)</vt:lpstr>
      <vt:lpstr>思考练习题(不用交)</vt:lpstr>
      <vt:lpstr>本章总体纲要</vt:lpstr>
      <vt:lpstr>第11次作业(采用VC 2017编写程序)</vt:lpstr>
      <vt:lpstr>作业要求补充</vt:lpstr>
      <vt:lpstr>作业要求补充</vt:lpstr>
      <vt:lpstr>Thank You</vt:lpstr>
      <vt:lpstr>面向对象程序设计基础 (Fundamentals of Object-Oriented Programming)</vt:lpstr>
      <vt:lpstr>助教</vt:lpstr>
      <vt:lpstr>第10次作业讲评</vt:lpstr>
      <vt:lpstr>第10次作业(采用VC 2017编写程序)</vt:lpstr>
      <vt:lpstr>存在的问题</vt:lpstr>
      <vt:lpstr>亮点</vt:lpstr>
      <vt:lpstr>亮点</vt:lpstr>
      <vt:lpstr>优秀作业</vt:lpstr>
      <vt:lpstr>Thank You</vt:lpstr>
      <vt:lpstr>谢谢</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861</cp:revision>
  <dcterms:created xsi:type="dcterms:W3CDTF">2017-01-12T02:44:27Z</dcterms:created>
  <dcterms:modified xsi:type="dcterms:W3CDTF">2021-05-14T03:15:11Z</dcterms:modified>
</cp:coreProperties>
</file>