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440" r:id="rId2"/>
    <p:sldId id="424" r:id="rId3"/>
    <p:sldId id="256" r:id="rId4"/>
    <p:sldId id="441" r:id="rId5"/>
    <p:sldId id="273" r:id="rId6"/>
    <p:sldId id="275" r:id="rId7"/>
    <p:sldId id="377" r:id="rId8"/>
    <p:sldId id="378" r:id="rId9"/>
    <p:sldId id="379" r:id="rId10"/>
    <p:sldId id="435" r:id="rId11"/>
    <p:sldId id="380" r:id="rId12"/>
    <p:sldId id="381" r:id="rId13"/>
    <p:sldId id="382" r:id="rId14"/>
    <p:sldId id="383" r:id="rId15"/>
    <p:sldId id="384" r:id="rId16"/>
    <p:sldId id="385" r:id="rId17"/>
    <p:sldId id="386" r:id="rId18"/>
    <p:sldId id="387" r:id="rId19"/>
    <p:sldId id="436" r:id="rId20"/>
    <p:sldId id="437" r:id="rId21"/>
    <p:sldId id="438" r:id="rId22"/>
    <p:sldId id="393" r:id="rId23"/>
    <p:sldId id="394" r:id="rId24"/>
    <p:sldId id="395" r:id="rId25"/>
    <p:sldId id="396" r:id="rId26"/>
    <p:sldId id="397" r:id="rId27"/>
    <p:sldId id="42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391" r:id="rId43"/>
    <p:sldId id="282" r:id="rId44"/>
    <p:sldId id="346" r:id="rId45"/>
    <p:sldId id="347" r:id="rId46"/>
    <p:sldId id="348" r:id="rId47"/>
    <p:sldId id="362" r:id="rId48"/>
    <p:sldId id="363" r:id="rId49"/>
    <p:sldId id="349" r:id="rId50"/>
    <p:sldId id="433" r:id="rId51"/>
    <p:sldId id="364" r:id="rId52"/>
    <p:sldId id="434" r:id="rId53"/>
    <p:sldId id="392"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30" r:id="rId67"/>
    <p:sldId id="331" r:id="rId68"/>
    <p:sldId id="332" r:id="rId69"/>
    <p:sldId id="365" r:id="rId70"/>
    <p:sldId id="333" r:id="rId71"/>
    <p:sldId id="334" r:id="rId72"/>
    <p:sldId id="335" r:id="rId73"/>
    <p:sldId id="336" r:id="rId74"/>
    <p:sldId id="337" r:id="rId75"/>
    <p:sldId id="412" r:id="rId76"/>
    <p:sldId id="322" r:id="rId77"/>
    <p:sldId id="323" r:id="rId78"/>
    <p:sldId id="324" r:id="rId79"/>
    <p:sldId id="325" r:id="rId80"/>
    <p:sldId id="413" r:id="rId81"/>
    <p:sldId id="326" r:id="rId82"/>
    <p:sldId id="327" r:id="rId83"/>
    <p:sldId id="259" r:id="rId84"/>
    <p:sldId id="269" r:id="rId85"/>
    <p:sldId id="442" r:id="rId86"/>
    <p:sldId id="443" r:id="rId87"/>
    <p:sldId id="444" r:id="rId88"/>
    <p:sldId id="445" r:id="rId89"/>
    <p:sldId id="446" r:id="rId90"/>
    <p:sldId id="447" r:id="rId91"/>
    <p:sldId id="448" r:id="rId92"/>
    <p:sldId id="449" r:id="rId93"/>
    <p:sldId id="270"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47" autoAdjust="0"/>
  </p:normalViewPr>
  <p:slideViewPr>
    <p:cSldViewPr snapToGrid="0">
      <p:cViewPr varScale="1">
        <p:scale>
          <a:sx n="57" d="100"/>
          <a:sy n="57" d="100"/>
        </p:scale>
        <p:origin x="1492" y="4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205837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3647897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116582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649912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53140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1139653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224773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2856928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50426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352603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2591090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939432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2681669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1145709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3027734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420364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817066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4043171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24229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1340166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13350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3891430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3223339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1855899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3155399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4105210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2903701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2027260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3971389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2888872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338520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1818459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547040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836218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633888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1933372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3479007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2562678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015369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1742034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247551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910440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3214063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696471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4233661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29542885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111100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8237133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30095631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36114574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31705632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24094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38209507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7717865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42007816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24520181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41703116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1107218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2379272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2137035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19790861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34003984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1337543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35447838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4536116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19109917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14243745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780987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83345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32951534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29122607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28590330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23270618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1538773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27470802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16951594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8185546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5255604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14836941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28646234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36120089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22106752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213182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37482175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雨课堂</a:t>
            </a:r>
            <a:r>
              <a:rPr lang="en-US" altLang="zh-CN" dirty="0" smtClean="0"/>
              <a:t>(</a:t>
            </a:r>
            <a:r>
              <a:rPr lang="zh-CN" altLang="en-US" dirty="0" smtClean="0"/>
              <a:t>语音</a:t>
            </a:r>
            <a:r>
              <a:rPr lang="en-US" altLang="zh-CN" dirty="0" smtClean="0"/>
              <a:t>PPT</a:t>
            </a:r>
            <a:r>
              <a:rPr lang="zh-CN" altLang="en-US" dirty="0" smtClean="0"/>
              <a:t>页</a:t>
            </a:r>
            <a:r>
              <a:rPr lang="en-US" altLang="zh-CN" dirty="0" smtClean="0"/>
              <a:t>)</a:t>
            </a:r>
            <a:r>
              <a:rPr lang="zh-CN" altLang="en-US" dirty="0" smtClean="0"/>
              <a:t>习题页码</a:t>
            </a:r>
            <a:r>
              <a:rPr lang="en-US" altLang="zh-CN" dirty="0" smtClean="0"/>
              <a:t>: 1, 28</a:t>
            </a:r>
            <a:r>
              <a:rPr lang="zh-CN" altLang="en-US" dirty="0" smtClean="0"/>
              <a:t>。</a:t>
            </a:r>
          </a:p>
          <a:p>
            <a:r>
              <a:rPr lang="en-US" altLang="zh-CN" dirty="0" smtClean="0"/>
              <a:t>_</a:t>
            </a:r>
            <a:r>
              <a:rPr lang="zh-CN" altLang="en-US" dirty="0" smtClean="0"/>
              <a:t>不计结尾</a:t>
            </a:r>
            <a:r>
              <a:rPr lang="en-US" altLang="zh-CN" dirty="0" smtClean="0"/>
              <a:t>_74</a:t>
            </a:r>
            <a:r>
              <a:rPr lang="zh-CN" altLang="en-US" dirty="0" smtClean="0"/>
              <a:t>分钟</a:t>
            </a:r>
            <a:r>
              <a:rPr lang="en-US" altLang="zh-CN" dirty="0" smtClean="0"/>
              <a:t>_2</a:t>
            </a:r>
            <a:r>
              <a:rPr lang="zh-CN" altLang="en-US" dirty="0" smtClean="0"/>
              <a:t>道题</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2021年5月6日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2021年5月6日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2021年5月6日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2021年5月6日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2021年5月6日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2021年5月6日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2021年5月6日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2021年5月6日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2021年5月6日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6.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6.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2021年5月6日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a16="http://schemas.microsoft.com/office/drawing/2014/main" xmlns=""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a16="http://schemas.microsoft.com/office/drawing/2014/main" xmlns=""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7654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应用命名</a:t>
            </a:r>
            <a:r>
              <a:rPr lang="zh-CN" altLang="en-US" dirty="0"/>
              <a:t>空间</a:t>
            </a:r>
            <a:r>
              <a:rPr lang="en-US" altLang="zh-CN" dirty="0"/>
              <a:t>(</a:t>
            </a:r>
            <a:r>
              <a:rPr lang="en-US" altLang="zh-CN" dirty="0">
                <a:solidFill>
                  <a:srgbClr val="0000FF"/>
                </a:solidFill>
              </a:rPr>
              <a:t>namespace</a:t>
            </a:r>
            <a:r>
              <a:rPr lang="en-US" altLang="zh-CN" dirty="0"/>
              <a:t>)</a:t>
            </a:r>
            <a:endParaRPr lang="zh-CN" altLang="en-US" dirty="0"/>
          </a:p>
        </p:txBody>
      </p:sp>
      <p:sp>
        <p:nvSpPr>
          <p:cNvPr id="3" name="内容占位符 2"/>
          <p:cNvSpPr>
            <a:spLocks noGrp="1"/>
          </p:cNvSpPr>
          <p:nvPr>
            <p:ph idx="1"/>
          </p:nvPr>
        </p:nvSpPr>
        <p:spPr>
          <a:xfrm>
            <a:off x="461963" y="1457325"/>
            <a:ext cx="8220075" cy="1035050"/>
          </a:xfrm>
        </p:spPr>
        <p:txBody>
          <a:bodyPr/>
          <a:lstStyle/>
          <a:p>
            <a:r>
              <a:rPr lang="zh-CN" altLang="en-US" dirty="0"/>
              <a:t>命名空间的应用</a:t>
            </a:r>
          </a:p>
          <a:p>
            <a:pPr lvl="1"/>
            <a:r>
              <a:rPr lang="zh-CN" altLang="en-US" dirty="0"/>
              <a:t>应用</a:t>
            </a:r>
            <a:r>
              <a:rPr lang="zh-CN" altLang="en-US" dirty="0" smtClean="0"/>
              <a:t>方式三（</a:t>
            </a:r>
            <a:r>
              <a:rPr lang="zh-CN" altLang="en-US" dirty="0"/>
              <a:t>采用</a:t>
            </a:r>
            <a:r>
              <a:rPr lang="en-US" altLang="zh-CN" dirty="0" smtClean="0"/>
              <a:t>using</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14"/>
          <p:cNvSpPr txBox="1">
            <a:spLocks noChangeArrowheads="1"/>
          </p:cNvSpPr>
          <p:nvPr/>
        </p:nvSpPr>
        <p:spPr bwMode="auto">
          <a:xfrm>
            <a:off x="860425" y="2708275"/>
            <a:ext cx="6553200" cy="792163"/>
          </a:xfrm>
          <a:prstGeom prst="rect">
            <a:avLst/>
          </a:prstGeom>
          <a:solidFill>
            <a:srgbClr val="FFFF99"/>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dirty="0" smtClean="0">
                <a:solidFill>
                  <a:srgbClr val="0000FF"/>
                </a:solidFill>
                <a:ea typeface="楷体_GB2312" pitchFamily="49" charset="-122"/>
              </a:rPr>
              <a:t>using </a:t>
            </a:r>
            <a:r>
              <a:rPr lang="zh-CN" altLang="en-US" sz="2400" i="1" dirty="0" smtClean="0">
                <a:ea typeface="楷体_GB2312" pitchFamily="49" charset="-122"/>
              </a:rPr>
              <a:t>命名空间的名称</a:t>
            </a:r>
            <a:r>
              <a:rPr lang="en-US" altLang="zh-CN" sz="2400" dirty="0" smtClean="0">
                <a:ea typeface="楷体_GB2312" pitchFamily="49" charset="-122"/>
              </a:rPr>
              <a:t>::</a:t>
            </a:r>
            <a:r>
              <a:rPr lang="zh-CN" altLang="en-US" sz="2400" i="1" dirty="0" smtClean="0">
                <a:ea typeface="楷体_GB2312" pitchFamily="49" charset="-122"/>
              </a:rPr>
              <a:t>成员名称</a:t>
            </a:r>
            <a:r>
              <a:rPr lang="en-US" altLang="zh-CN" sz="2400" dirty="0" smtClean="0">
                <a:ea typeface="楷体_GB2312" pitchFamily="49" charset="-122"/>
              </a:rPr>
              <a:t>;</a:t>
            </a:r>
          </a:p>
        </p:txBody>
      </p:sp>
      <p:sp>
        <p:nvSpPr>
          <p:cNvPr id="14" name="AutoShape 5"/>
          <p:cNvSpPr>
            <a:spLocks/>
          </p:cNvSpPr>
          <p:nvPr/>
        </p:nvSpPr>
        <p:spPr bwMode="auto">
          <a:xfrm>
            <a:off x="860425" y="4184652"/>
            <a:ext cx="6882548" cy="822208"/>
          </a:xfrm>
          <a:prstGeom prst="borderCallout2">
            <a:avLst>
              <a:gd name="adj1" fmla="val 1351"/>
              <a:gd name="adj2" fmla="val 85312"/>
              <a:gd name="adj3" fmla="val 4063"/>
              <a:gd name="adj4" fmla="val 85150"/>
              <a:gd name="adj5" fmla="val -111530"/>
              <a:gd name="adj6" fmla="val 69758"/>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i="1" dirty="0" smtClean="0">
                <a:ea typeface="楷体_GB2312" pitchFamily="49" charset="-122"/>
              </a:rPr>
              <a:t>这时可以直接用在命名空间中的这个成员</a:t>
            </a:r>
            <a:endParaRPr lang="en-US" altLang="zh-CN" sz="2400" i="1" dirty="0" smtClean="0">
              <a:ea typeface="楷体_GB2312" pitchFamily="49" charset="-122"/>
            </a:endParaRPr>
          </a:p>
          <a:p>
            <a:pPr algn="ctr" fontAlgn="base">
              <a:spcBef>
                <a:spcPct val="0"/>
              </a:spcBef>
              <a:spcAft>
                <a:spcPct val="0"/>
              </a:spcAft>
              <a:buFontTx/>
              <a:buNone/>
            </a:pPr>
            <a:r>
              <a:rPr lang="en-US" altLang="zh-CN" sz="2400" i="1" dirty="0" smtClean="0">
                <a:ea typeface="楷体_GB2312" pitchFamily="49" charset="-122"/>
              </a:rPr>
              <a:t>(</a:t>
            </a:r>
            <a:r>
              <a:rPr lang="zh-CN" altLang="en-US" sz="2400" i="1" dirty="0" smtClean="0">
                <a:ea typeface="楷体_GB2312" pitchFamily="49" charset="-122"/>
              </a:rPr>
              <a:t>例如</a:t>
            </a:r>
            <a:r>
              <a:rPr lang="en-US" altLang="zh-CN" sz="2400" i="1" dirty="0" smtClean="0">
                <a:ea typeface="楷体_GB2312" pitchFamily="49" charset="-122"/>
              </a:rPr>
              <a:t>:</a:t>
            </a:r>
            <a:r>
              <a:rPr lang="zh-CN" altLang="en-US" sz="2400" i="1" dirty="0">
                <a:ea typeface="楷体_GB2312" pitchFamily="49" charset="-122"/>
              </a:rPr>
              <a:t>类、变量、函数等成员</a:t>
            </a:r>
            <a:r>
              <a:rPr lang="en-US" altLang="zh-CN" sz="2400" i="1" dirty="0" smtClean="0">
                <a:ea typeface="楷体_GB2312" pitchFamily="49" charset="-122"/>
              </a:rPr>
              <a:t>)</a:t>
            </a:r>
            <a:r>
              <a:rPr lang="zh-CN" altLang="en-US" sz="2400" i="1" dirty="0" smtClean="0">
                <a:ea typeface="楷体_GB2312" pitchFamily="49" charset="-122"/>
              </a:rPr>
              <a:t>。</a:t>
            </a:r>
            <a:endParaRPr lang="zh-CN" altLang="en-US" sz="2400" dirty="0" smtClean="0">
              <a:ea typeface="楷体_GB2312" pitchFamily="49" charset="-122"/>
            </a:endParaRPr>
          </a:p>
        </p:txBody>
      </p:sp>
    </p:spTree>
    <p:extLst>
      <p:ext uri="{BB962C8B-B14F-4D97-AF65-F5344CB8AC3E}">
        <p14:creationId xmlns:p14="http://schemas.microsoft.com/office/powerpoint/2010/main" val="3426825173"/>
      </p:ext>
    </p:extLst>
  </p:cSld>
  <p:clrMapOvr>
    <a:masterClrMapping/>
  </p:clrMapOvr>
  <mc:AlternateContent xmlns:mc="http://schemas.openxmlformats.org/markup-compatibility/2006" xmlns:p14="http://schemas.microsoft.com/office/powerpoint/2010/main">
    <mc:Choice Requires="p14">
      <p:transition spd="slow" p14:dur="2000" advTm="1065"/>
    </mc:Choice>
    <mc:Fallback xmlns="">
      <p:transition spd="slow" advTm="10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例程</a:t>
            </a:r>
            <a:r>
              <a:rPr lang="en-US" altLang="zh-CN" dirty="0" smtClean="0"/>
              <a:t>: </a:t>
            </a:r>
            <a:r>
              <a:rPr lang="zh-CN" altLang="en-US" dirty="0" smtClean="0"/>
              <a:t>老师给学生分数</a:t>
            </a:r>
            <a:endParaRPr lang="zh-CN" altLang="en-US" dirty="0"/>
          </a:p>
        </p:txBody>
      </p:sp>
      <p:sp>
        <p:nvSpPr>
          <p:cNvPr id="3" name="内容占位符 2"/>
          <p:cNvSpPr>
            <a:spLocks noGrp="1"/>
          </p:cNvSpPr>
          <p:nvPr>
            <p:ph idx="1"/>
          </p:nvPr>
        </p:nvSpPr>
        <p:spPr/>
        <p:txBody>
          <a:bodyPr/>
          <a:lstStyle/>
          <a:p>
            <a:r>
              <a:rPr lang="en-US" altLang="zh-CN" dirty="0" err="1" smtClean="0"/>
              <a:t>CP_UniversityStudent.h</a:t>
            </a:r>
            <a:endParaRPr lang="en-US" altLang="zh-CN" dirty="0" smtClean="0"/>
          </a:p>
          <a:p>
            <a:r>
              <a:rPr lang="en-US" altLang="zh-CN" dirty="0" smtClean="0"/>
              <a:t>CP_UniversityStudent.cpp</a:t>
            </a:r>
          </a:p>
          <a:p>
            <a:r>
              <a:rPr lang="en-US" altLang="zh-CN" dirty="0" err="1" smtClean="0">
                <a:solidFill>
                  <a:srgbClr val="0000FF"/>
                </a:solidFill>
              </a:rPr>
              <a:t>CP_UniversityTeacher.h</a:t>
            </a:r>
            <a:endParaRPr lang="en-US" altLang="zh-CN" dirty="0" smtClean="0">
              <a:solidFill>
                <a:srgbClr val="0000FF"/>
              </a:solidFill>
            </a:endParaRPr>
          </a:p>
          <a:p>
            <a:r>
              <a:rPr lang="en-US" altLang="zh-CN" dirty="0" smtClean="0">
                <a:solidFill>
                  <a:srgbClr val="0000FF"/>
                </a:solidFill>
              </a:rPr>
              <a:t>CP_UniversityTeacher.cpp</a:t>
            </a:r>
          </a:p>
          <a:p>
            <a:r>
              <a:rPr lang="en-US" altLang="zh-CN" dirty="0" err="1" smtClean="0"/>
              <a:t>CP_UniversityTest.h</a:t>
            </a:r>
            <a:endParaRPr lang="en-US" altLang="zh-CN" dirty="0" smtClean="0"/>
          </a:p>
          <a:p>
            <a:r>
              <a:rPr lang="en-US" altLang="zh-CN" dirty="0" smtClean="0"/>
              <a:t>CP_UniversityTest.cpp</a:t>
            </a:r>
          </a:p>
          <a:p>
            <a:r>
              <a:rPr lang="en-US" altLang="zh-CN" dirty="0">
                <a:solidFill>
                  <a:srgbClr val="0000FF"/>
                </a:solidFill>
              </a:rPr>
              <a:t>CP_UniversityTestMain.cpp</a:t>
            </a:r>
            <a:endParaRPr lang="zh-CN" altLang="en-US" dirty="0">
              <a:solidFill>
                <a:srgbClr val="0000FF"/>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416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35996"/>
          </a:xfrm>
        </p:spPr>
        <p:txBody>
          <a:bodyPr>
            <a:normAutofit fontScale="90000"/>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err="1"/>
              <a:t>CP_UniversityStudent.h</a:t>
            </a:r>
            <a:r>
              <a:rPr lang="en-US" altLang="zh-CN" dirty="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a:xfrm>
            <a:off x="461963" y="1267757"/>
            <a:ext cx="8220075" cy="5088593"/>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CP_UNIVERSITYSTUDENT_H</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CP_UNIVERSITYSTUDENT_H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CP_UniversityStudent.h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CNS_University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id</a:t>
            </a:r>
            <a:r>
              <a:rPr lang="en-US" altLang="zh-CN" sz="1800" dirty="0">
                <a:solidFill>
                  <a:srgbClr val="000000"/>
                </a:solidFill>
                <a:latin typeface="新宋体" panose="02010609030101010101" pitchFamily="49" charset="-122"/>
                <a:ea typeface="新宋体" panose="02010609030101010101" pitchFamily="49" charset="-122"/>
              </a:rPr>
              <a:t> = 0,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score</a:t>
            </a:r>
            <a:r>
              <a:rPr lang="en-US" altLang="zh-CN" sz="1800" dirty="0">
                <a:solidFill>
                  <a:srgbClr val="000000"/>
                </a:solidFill>
                <a:latin typeface="新宋体" panose="02010609030101010101" pitchFamily="49" charset="-122"/>
                <a:ea typeface="新宋体" panose="02010609030101010101" pitchFamily="49" charset="-122"/>
              </a:rPr>
              <a:t> = 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score</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m_ID</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CP_Teacher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ostream</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008080"/>
                </a:solidFill>
                <a:latin typeface="新宋体" panose="02010609030101010101" pitchFamily="49" charset="-122"/>
                <a:ea typeface="新宋体" panose="02010609030101010101" pitchFamily="49" charset="-122"/>
              </a:rPr>
              <a:t>operator &lt;&lt;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ostream</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err="1">
                <a:solidFill>
                  <a:srgbClr val="00000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&amp;s);</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命名空间</a:t>
            </a:r>
            <a:r>
              <a:rPr lang="en-US" altLang="zh-CN" sz="1800" dirty="0" err="1">
                <a:solidFill>
                  <a:srgbClr val="008000"/>
                </a:solidFill>
                <a:latin typeface="新宋体" panose="02010609030101010101" pitchFamily="49" charset="-122"/>
                <a:ea typeface="新宋体" panose="02010609030101010101" pitchFamily="49" charset="-122"/>
              </a:rPr>
              <a:t>CNS_University</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139172"/>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72286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a:t>CP_UniversityStudent.cpp,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CP_UniversityStudent.h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CNS_University</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ostream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008080"/>
                </a:solidFill>
                <a:latin typeface="新宋体" panose="02010609030101010101" pitchFamily="49" charset="-122"/>
                <a:ea typeface="新宋体" panose="02010609030101010101" pitchFamily="49" charset="-122"/>
              </a:rPr>
              <a:t>operator &lt;&lt;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ostream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err="1">
                <a:solidFill>
                  <a:srgbClr val="808080"/>
                </a:solidFill>
                <a:latin typeface="新宋体" panose="02010609030101010101" pitchFamily="49" charset="-122"/>
                <a:ea typeface="新宋体" panose="02010609030101010101" pitchFamily="49" charset="-122"/>
              </a:rPr>
              <a:t>os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&amp;</a:t>
            </a:r>
            <a:r>
              <a:rPr lang="en-US" altLang="zh-CN" dirty="0">
                <a:solidFill>
                  <a:srgbClr val="808080"/>
                </a:solidFill>
                <a:latin typeface="新宋体" panose="02010609030101010101" pitchFamily="49" charset="-122"/>
                <a:ea typeface="新宋体" panose="02010609030101010101" pitchFamily="49" charset="-122"/>
              </a:rPr>
              <a:t>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os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s</a:t>
            </a:r>
            <a:r>
              <a:rPr lang="en-US" altLang="zh-CN" dirty="0" err="1">
                <a:solidFill>
                  <a:srgbClr val="000000"/>
                </a:solidFill>
                <a:latin typeface="新宋体" panose="02010609030101010101" pitchFamily="49" charset="-122"/>
                <a:ea typeface="新宋体" panose="02010609030101010101" pitchFamily="49" charset="-122"/>
              </a:rPr>
              <a:t>.mb_getID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os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s</a:t>
            </a:r>
            <a:r>
              <a:rPr lang="en-US" altLang="zh-CN" dirty="0" err="1">
                <a:solidFill>
                  <a:srgbClr val="000000"/>
                </a:solidFill>
                <a:latin typeface="新宋体" panose="02010609030101010101" pitchFamily="49" charset="-122"/>
                <a:ea typeface="新宋体" panose="02010609030101010101" pitchFamily="49" charset="-122"/>
              </a:rPr>
              <a:t>.mb_getScore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os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运算符</a:t>
            </a:r>
            <a:r>
              <a:rPr lang="en-US" altLang="zh-CN" dirty="0">
                <a:solidFill>
                  <a:srgbClr val="008000"/>
                </a:solidFill>
                <a:latin typeface="新宋体" panose="02010609030101010101" pitchFamily="49" charset="-122"/>
                <a:ea typeface="新宋体" panose="02010609030101010101" pitchFamily="49" charset="-122"/>
              </a:rPr>
              <a:t>&lt;&lt;</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命名空间</a:t>
            </a:r>
            <a:r>
              <a:rPr lang="en-US" altLang="zh-CN" dirty="0" err="1">
                <a:solidFill>
                  <a:srgbClr val="008000"/>
                </a:solidFill>
                <a:latin typeface="新宋体" panose="02010609030101010101" pitchFamily="49" charset="-122"/>
                <a:ea typeface="新宋体" panose="02010609030101010101" pitchFamily="49" charset="-122"/>
              </a:rPr>
              <a:t>CNS_University</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5"/>
          <p:cNvSpPr>
            <a:spLocks/>
          </p:cNvSpPr>
          <p:nvPr/>
        </p:nvSpPr>
        <p:spPr bwMode="auto">
          <a:xfrm>
            <a:off x="5011041" y="2609698"/>
            <a:ext cx="3670997" cy="632638"/>
          </a:xfrm>
          <a:prstGeom prst="borderCallout2">
            <a:avLst>
              <a:gd name="adj1" fmla="val 101964"/>
              <a:gd name="adj2" fmla="val 50819"/>
              <a:gd name="adj3" fmla="val 146030"/>
              <a:gd name="adj4" fmla="val 51123"/>
              <a:gd name="adj5" fmla="val 179175"/>
              <a:gd name="adj6" fmla="val 51427"/>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1800" dirty="0" smtClean="0">
                <a:ea typeface="楷体_GB2312" pitchFamily="49" charset="-122"/>
              </a:rPr>
              <a:t>同一个命名空间，</a:t>
            </a:r>
            <a:r>
              <a:rPr lang="zh-CN" altLang="en-US" sz="1800" dirty="0" smtClean="0">
                <a:solidFill>
                  <a:srgbClr val="FF0000"/>
                </a:solidFill>
                <a:ea typeface="楷体_GB2312" pitchFamily="49" charset="-122"/>
              </a:rPr>
              <a:t>不必</a:t>
            </a:r>
            <a:r>
              <a:rPr lang="zh-CN" altLang="en-US" sz="1800" dirty="0" smtClean="0">
                <a:ea typeface="楷体_GB2312" pitchFamily="49" charset="-122"/>
              </a:rPr>
              <a:t>写成</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2B91AF"/>
                </a:solidFill>
                <a:latin typeface="新宋体" panose="02010609030101010101" pitchFamily="49" charset="-122"/>
                <a:ea typeface="新宋体" panose="02010609030101010101" pitchFamily="49" charset="-122"/>
              </a:rPr>
              <a:t> </a:t>
            </a:r>
            <a:r>
              <a:rPr lang="zh-CN" altLang="en-US" sz="1800" dirty="0" smtClean="0">
                <a:ea typeface="楷体_GB2312" pitchFamily="49" charset="-122"/>
              </a:rPr>
              <a:t>。</a:t>
            </a:r>
          </a:p>
        </p:txBody>
      </p:sp>
    </p:spTree>
    <p:extLst>
      <p:ext uri="{BB962C8B-B14F-4D97-AF65-F5344CB8AC3E}">
        <p14:creationId xmlns:p14="http://schemas.microsoft.com/office/powerpoint/2010/main" val="2192647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err="1"/>
              <a:t>CP_UniversityTeacher.h</a:t>
            </a:r>
            <a:r>
              <a:rPr lang="en-US" altLang="zh-CN" dirty="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CP_UNIVERSITYTEACHER_H</a:t>
            </a:r>
          </a:p>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CP_UNIVERSITYTEACHER_H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CP_UniversityTeacher.h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CP_UniversityStudent.h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CNS_University</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CP_Teacher</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mb_setScore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 &amp;s,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CP_Teacher</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命名空间</a:t>
            </a:r>
            <a:r>
              <a:rPr lang="en-US" altLang="zh-CN" sz="2000" dirty="0" err="1">
                <a:solidFill>
                  <a:srgbClr val="008000"/>
                </a:solidFill>
                <a:latin typeface="新宋体" panose="02010609030101010101" pitchFamily="49" charset="-122"/>
                <a:ea typeface="新宋体" panose="02010609030101010101" pitchFamily="49" charset="-122"/>
              </a:rPr>
              <a:t>CNS_University</a:t>
            </a:r>
            <a:r>
              <a:rPr lang="zh-CN" altLang="en-US" sz="2000" dirty="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46171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a:t>CP_UniversityTeacher.cpp,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CP_UniversityTeacher.h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CNS_University</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CP_Teacher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mb_setScore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 &amp;</a:t>
            </a:r>
            <a:r>
              <a:rPr lang="en-US" altLang="zh-CN" sz="2000" dirty="0">
                <a:solidFill>
                  <a:srgbClr val="808080"/>
                </a:solidFill>
                <a:latin typeface="新宋体" panose="02010609030101010101" pitchFamily="49" charset="-122"/>
                <a:ea typeface="新宋体" panose="02010609030101010101" pitchFamily="49" charset="-122"/>
              </a:rPr>
              <a:t>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s</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CP_Teacher</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mb_setScore</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命名空间</a:t>
            </a:r>
            <a:r>
              <a:rPr lang="en-US" altLang="zh-CN" sz="2000" dirty="0" err="1">
                <a:solidFill>
                  <a:srgbClr val="008000"/>
                </a:solidFill>
                <a:latin typeface="新宋体" panose="02010609030101010101" pitchFamily="49" charset="-122"/>
                <a:ea typeface="新宋体" panose="02010609030101010101" pitchFamily="49" charset="-122"/>
              </a:rPr>
              <a:t>CNS_University</a:t>
            </a:r>
            <a:r>
              <a:rPr lang="zh-CN" altLang="en-US" sz="20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63243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err="1"/>
              <a:t>CP_UniversityTest.h</a:t>
            </a:r>
            <a:r>
              <a:rPr lang="en-US" altLang="zh-CN" dirty="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CP_UNIVERSITYTEST_H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CP_UNIVERSITYTEST_H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CP_UniversityTest.h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CP_UniversityTeacher.h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CNS_University</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命名空间</a:t>
            </a:r>
            <a:r>
              <a:rPr lang="en-US" altLang="zh-CN" dirty="0" err="1">
                <a:solidFill>
                  <a:srgbClr val="008000"/>
                </a:solidFill>
                <a:latin typeface="新宋体" panose="02010609030101010101" pitchFamily="49" charset="-122"/>
                <a:ea typeface="新宋体" panose="02010609030101010101" pitchFamily="49" charset="-122"/>
              </a:rPr>
              <a:t>CNS_University</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5717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命名空间示例</a:t>
            </a:r>
            <a:r>
              <a:rPr lang="en-US" altLang="zh-CN" dirty="0" smtClean="0"/>
              <a:t/>
            </a:r>
            <a:br>
              <a:rPr lang="en-US" altLang="zh-CN" dirty="0" smtClean="0"/>
            </a:br>
            <a:r>
              <a:rPr lang="en-US" altLang="zh-CN" dirty="0" smtClean="0"/>
              <a:t>(</a:t>
            </a:r>
            <a:r>
              <a:rPr lang="zh-CN" altLang="en-US" dirty="0" smtClean="0"/>
              <a:t>文件名</a:t>
            </a:r>
            <a:r>
              <a:rPr lang="en-US" altLang="zh-CN" dirty="0"/>
              <a:t>CP_UniversityTest.cpp,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CP_UniversityTest.h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CNS_University</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a(2022010001);</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CP_Teacher</a:t>
            </a:r>
            <a:r>
              <a:rPr lang="en-US" altLang="zh-CN" dirty="0">
                <a:solidFill>
                  <a:srgbClr val="000000"/>
                </a:solidFill>
                <a:latin typeface="新宋体" panose="02010609030101010101" pitchFamily="49" charset="-122"/>
                <a:ea typeface="新宋体" panose="02010609030101010101" pitchFamily="49" charset="-122"/>
              </a:rPr>
              <a:t> b;</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b.mb_setScore</a:t>
            </a:r>
            <a:r>
              <a:rPr lang="en-US" altLang="zh-CN" dirty="0">
                <a:solidFill>
                  <a:srgbClr val="000000"/>
                </a:solidFill>
                <a:latin typeface="新宋体" panose="02010609030101010101" pitchFamily="49" charset="-122"/>
                <a:ea typeface="新宋体" panose="02010609030101010101" pitchFamily="49" charset="-122"/>
              </a:rPr>
              <a:t>(a, 95);</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学生</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gb_test</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命名空间</a:t>
            </a:r>
            <a:r>
              <a:rPr lang="en-US" altLang="zh-CN" dirty="0" err="1">
                <a:solidFill>
                  <a:srgbClr val="008000"/>
                </a:solidFill>
                <a:latin typeface="新宋体" panose="02010609030101010101" pitchFamily="49" charset="-122"/>
                <a:ea typeface="新宋体" panose="02010609030101010101" pitchFamily="49" charset="-122"/>
              </a:rPr>
              <a:t>CNS_University</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81742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命名空间示例</a:t>
            </a:r>
            <a:r>
              <a:rPr lang="en-US" altLang="zh-CN" sz="2800" dirty="0" smtClean="0"/>
              <a:t/>
            </a:r>
            <a:br>
              <a:rPr lang="en-US" altLang="zh-CN" sz="2800" dirty="0" smtClean="0"/>
            </a:br>
            <a:r>
              <a:rPr lang="en-US" altLang="zh-CN" sz="2800" dirty="0" smtClean="0"/>
              <a:t>(</a:t>
            </a:r>
            <a:r>
              <a:rPr lang="zh-CN" altLang="en-US" sz="2800" dirty="0" smtClean="0"/>
              <a:t>文件名</a:t>
            </a:r>
            <a:r>
              <a:rPr lang="en-US" altLang="zh-CN" sz="2800" dirty="0"/>
              <a:t>CP_UniversityTestMain.cpp, </a:t>
            </a:r>
            <a:r>
              <a:rPr lang="zh-CN" altLang="en-US" sz="2800" dirty="0"/>
              <a:t>开发者</a:t>
            </a:r>
            <a:r>
              <a:rPr lang="en-US" altLang="zh-CN" sz="2800" dirty="0"/>
              <a:t>: </a:t>
            </a:r>
            <a:r>
              <a:rPr lang="zh-CN" altLang="en-US" sz="2800" dirty="0"/>
              <a:t>雍俊海</a:t>
            </a:r>
            <a:r>
              <a:rPr lang="en-US" altLang="zh-CN" sz="2800" dirty="0"/>
              <a:t>)</a:t>
            </a:r>
            <a:endParaRPr lang="zh-CN" altLang="en-US" sz="2800"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CP_UniversityTest.h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CNS_University</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831562" y="5343332"/>
            <a:ext cx="2850476" cy="88443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学生</a:t>
            </a:r>
            <a:r>
              <a:rPr lang="en-US" altLang="zh-CN" sz="1800" dirty="0">
                <a:solidFill>
                  <a:srgbClr val="0000FF"/>
                </a:solidFill>
                <a:ea typeface="楷体_GB2312" pitchFamily="49" charset="-122"/>
                <a:sym typeface="Wingdings" panose="05000000000000000000" pitchFamily="2" charset="2"/>
              </a:rPr>
              <a:t>(2022010001, 95)</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3282674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命名空间示例</a:t>
            </a:r>
            <a:r>
              <a:rPr lang="en-US" altLang="zh-CN" sz="2800" dirty="0" smtClean="0"/>
              <a:t>: </a:t>
            </a:r>
            <a:r>
              <a:rPr lang="zh-CN" altLang="en-US" sz="2800" dirty="0" smtClean="0"/>
              <a:t>三种应用方式对照</a:t>
            </a:r>
            <a:r>
              <a:rPr lang="en-US" altLang="zh-CN" sz="2800" dirty="0" smtClean="0"/>
              <a:t/>
            </a:r>
            <a:br>
              <a:rPr lang="en-US" altLang="zh-CN" sz="2800" dirty="0" smtClean="0"/>
            </a:br>
            <a:r>
              <a:rPr lang="en-US" altLang="zh-CN" sz="2800" dirty="0" smtClean="0"/>
              <a:t>(</a:t>
            </a:r>
            <a:r>
              <a:rPr lang="zh-CN" altLang="en-US" sz="2800" dirty="0" smtClean="0"/>
              <a:t>文件名</a:t>
            </a:r>
            <a:r>
              <a:rPr lang="en-US" altLang="zh-CN" sz="2800" dirty="0"/>
              <a:t>CP_UniversityTestMain.cpp, </a:t>
            </a:r>
            <a:r>
              <a:rPr lang="zh-CN" altLang="en-US" sz="2800" dirty="0"/>
              <a:t>开发者</a:t>
            </a:r>
            <a:r>
              <a:rPr lang="en-US" altLang="zh-CN" sz="2800" dirty="0"/>
              <a:t>: </a:t>
            </a:r>
            <a:r>
              <a:rPr lang="zh-CN" altLang="en-US" sz="2800" dirty="0"/>
              <a:t>雍俊海</a:t>
            </a:r>
            <a:r>
              <a:rPr lang="en-US" altLang="zh-CN" sz="2800" dirty="0"/>
              <a:t>)</a:t>
            </a:r>
            <a:endParaRPr lang="zh-CN" altLang="en-US" sz="2800" dirty="0"/>
          </a:p>
        </p:txBody>
      </p:sp>
      <p:sp>
        <p:nvSpPr>
          <p:cNvPr id="3" name="内容占位符 2"/>
          <p:cNvSpPr>
            <a:spLocks noGrp="1"/>
          </p:cNvSpPr>
          <p:nvPr>
            <p:ph idx="1"/>
          </p:nvPr>
        </p:nvSpPr>
        <p:spPr>
          <a:xfrm>
            <a:off x="461963" y="1457325"/>
            <a:ext cx="4107600" cy="2612870"/>
          </a:xfrm>
          <a:ln w="15875">
            <a:solidFill>
              <a:srgbClr val="FF0000"/>
            </a:solidFill>
          </a:ln>
        </p:spPr>
        <p:txBody>
          <a:bodyPr>
            <a:normAutofit/>
          </a:bodyPr>
          <a:lstStyle/>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CP_UniversityTest.h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smtClean="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smtClean="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824360" y="5519696"/>
            <a:ext cx="2850476" cy="88443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学生</a:t>
            </a:r>
            <a:r>
              <a:rPr lang="en-US" altLang="zh-CN" sz="1800" dirty="0">
                <a:solidFill>
                  <a:srgbClr val="0000FF"/>
                </a:solidFill>
                <a:ea typeface="楷体_GB2312" pitchFamily="49" charset="-122"/>
                <a:sym typeface="Wingdings" panose="05000000000000000000" pitchFamily="2" charset="2"/>
              </a:rPr>
              <a:t>(2022010001, 95)</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内容占位符 2"/>
          <p:cNvSpPr txBox="1">
            <a:spLocks/>
          </p:cNvSpPr>
          <p:nvPr/>
        </p:nvSpPr>
        <p:spPr>
          <a:xfrm>
            <a:off x="4567236" y="1457325"/>
            <a:ext cx="4107600" cy="2612870"/>
          </a:xfrm>
          <a:prstGeom prst="rect">
            <a:avLst/>
          </a:prstGeom>
          <a:ln w="15875">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CP_UniversityTest.h</a:t>
            </a:r>
            <a:r>
              <a:rPr lang="en-US" altLang="zh-CN" sz="1800" dirty="0" smtClean="0">
                <a:solidFill>
                  <a:srgbClr val="A31515"/>
                </a:solidFill>
                <a:latin typeface="新宋体" panose="02010609030101010101" pitchFamily="49" charset="-122"/>
                <a:ea typeface="新宋体" panose="02010609030101010101" pitchFamily="49" charset="-122"/>
              </a:rPr>
              <a: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endParaRPr lang="en-US"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main( )</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gb_test</a:t>
            </a:r>
            <a:r>
              <a:rPr lang="en-US" altLang="zh-CN" sz="1800" dirty="0" smtClean="0">
                <a:solidFill>
                  <a:srgbClr val="000000"/>
                </a:solidFill>
                <a:latin typeface="新宋体" panose="02010609030101010101" pitchFamily="49" charset="-122"/>
                <a:ea typeface="新宋体" panose="02010609030101010101" pitchFamily="49" charset="-122"/>
              </a:rPr>
              <a:t>( );</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smtClean="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main</a:t>
            </a:r>
            <a:r>
              <a:rPr lang="zh-CN" altLang="en-US" sz="1800" dirty="0" smtClean="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内容占位符 2"/>
          <p:cNvSpPr txBox="1">
            <a:spLocks/>
          </p:cNvSpPr>
          <p:nvPr/>
        </p:nvSpPr>
        <p:spPr>
          <a:xfrm>
            <a:off x="459636" y="4070195"/>
            <a:ext cx="4107600" cy="2333934"/>
          </a:xfrm>
          <a:prstGeom prst="rect">
            <a:avLst/>
          </a:prstGeom>
          <a:ln w="15875">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CP_UniversityTest.h</a:t>
            </a:r>
            <a:r>
              <a:rPr lang="en-US" altLang="zh-CN" sz="1800" dirty="0" smtClean="0">
                <a:solidFill>
                  <a:srgbClr val="A31515"/>
                </a:solidFill>
                <a:latin typeface="新宋体" panose="02010609030101010101" pitchFamily="49" charset="-122"/>
                <a:ea typeface="新宋体" panose="02010609030101010101" pitchFamily="49" charset="-122"/>
              </a:rPr>
              <a: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endParaRPr lang="en-US" sz="1800" dirty="0" smtClean="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Font typeface="Wingdings" panose="05000000000000000000" pitchFamily="2" charset="2"/>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main( )</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gb_test</a:t>
            </a:r>
            <a:r>
              <a:rPr lang="en-US" altLang="zh-CN" sz="1800" dirty="0" smtClean="0">
                <a:solidFill>
                  <a:srgbClr val="000000"/>
                </a:solidFill>
                <a:latin typeface="新宋体" panose="02010609030101010101" pitchFamily="49" charset="-122"/>
                <a:ea typeface="新宋体" panose="02010609030101010101" pitchFamily="49" charset="-122"/>
              </a:rPr>
              <a:t>( );</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smtClean="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a:t>
            </a:r>
          </a:p>
          <a:p>
            <a:pPr marL="0" indent="0" algn="l">
              <a:lnSpc>
                <a:spcPts val="18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main</a:t>
            </a:r>
            <a:r>
              <a:rPr lang="zh-CN" altLang="en-US" sz="1800" dirty="0" smtClean="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3084762" y="6041886"/>
            <a:ext cx="1483638" cy="34727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使用方式二</a:t>
            </a:r>
            <a:endParaRPr lang="en-US" altLang="zh-CN" sz="1800" dirty="0">
              <a:solidFill>
                <a:srgbClr val="0000FF"/>
              </a:solidFill>
              <a:ea typeface="楷体_GB2312" pitchFamily="49" charset="-122"/>
              <a:sym typeface="Wingdings" panose="05000000000000000000" pitchFamily="2" charset="2"/>
            </a:endParaRPr>
          </a:p>
        </p:txBody>
      </p:sp>
      <p:sp>
        <p:nvSpPr>
          <p:cNvPr id="13" name="AutoShape 5"/>
          <p:cNvSpPr>
            <a:spLocks/>
          </p:cNvSpPr>
          <p:nvPr/>
        </p:nvSpPr>
        <p:spPr bwMode="auto">
          <a:xfrm>
            <a:off x="5918200" y="2464887"/>
            <a:ext cx="2756635" cy="378829"/>
          </a:xfrm>
          <a:prstGeom prst="borderCallout2">
            <a:avLst>
              <a:gd name="adj1" fmla="val 28373"/>
              <a:gd name="adj2" fmla="val 247"/>
              <a:gd name="adj3" fmla="val 31230"/>
              <a:gd name="adj4" fmla="val -15170"/>
              <a:gd name="adj5" fmla="val -12159"/>
              <a:gd name="adj6" fmla="val -21839"/>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r" fontAlgn="base">
              <a:spcBef>
                <a:spcPct val="0"/>
              </a:spcBef>
              <a:spcAft>
                <a:spcPct val="0"/>
              </a:spcAft>
              <a:buFontTx/>
              <a:buNone/>
            </a:pPr>
            <a:r>
              <a:rPr lang="zh-CN" altLang="en-US" sz="1800" dirty="0" smtClean="0">
                <a:ea typeface="楷体_GB2312" pitchFamily="49" charset="-122"/>
              </a:rPr>
              <a:t>注意</a:t>
            </a:r>
            <a:r>
              <a:rPr lang="en-US" altLang="zh-CN" sz="1800" dirty="0" smtClean="0">
                <a:ea typeface="楷体_GB2312" pitchFamily="49" charset="-122"/>
              </a:rPr>
              <a:t>: </a:t>
            </a:r>
            <a:r>
              <a:rPr lang="zh-CN" altLang="en-US" sz="1800" dirty="0" smtClean="0">
                <a:ea typeface="楷体_GB2312" pitchFamily="49" charset="-122"/>
              </a:rPr>
              <a:t>这里</a:t>
            </a:r>
            <a:r>
              <a:rPr lang="zh-CN" altLang="en-US" sz="1800" dirty="0" smtClean="0">
                <a:solidFill>
                  <a:srgbClr val="FF0000"/>
                </a:solidFill>
                <a:ea typeface="楷体_GB2312" pitchFamily="49" charset="-122"/>
              </a:rPr>
              <a:t>没有</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zh-CN" altLang="en-US" sz="1800" dirty="0" smtClean="0">
                <a:ea typeface="楷体_GB2312" pitchFamily="49" charset="-122"/>
              </a:rPr>
              <a:t>。</a:t>
            </a:r>
          </a:p>
        </p:txBody>
      </p:sp>
      <p:sp>
        <p:nvSpPr>
          <p:cNvPr id="14" name="Text Box 9"/>
          <p:cNvSpPr txBox="1">
            <a:spLocks noChangeArrowheads="1"/>
          </p:cNvSpPr>
          <p:nvPr/>
        </p:nvSpPr>
        <p:spPr bwMode="auto">
          <a:xfrm>
            <a:off x="3084762" y="3722916"/>
            <a:ext cx="1483638" cy="34727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使用方式一</a:t>
            </a:r>
            <a:endParaRPr lang="en-US" altLang="zh-CN" sz="1800" dirty="0">
              <a:solidFill>
                <a:srgbClr val="0000FF"/>
              </a:solidFill>
              <a:ea typeface="楷体_GB2312" pitchFamily="49" charset="-122"/>
              <a:sym typeface="Wingdings" panose="05000000000000000000" pitchFamily="2" charset="2"/>
            </a:endParaRPr>
          </a:p>
        </p:txBody>
      </p:sp>
      <p:sp>
        <p:nvSpPr>
          <p:cNvPr id="16" name="Text Box 9"/>
          <p:cNvSpPr txBox="1">
            <a:spLocks noChangeArrowheads="1"/>
          </p:cNvSpPr>
          <p:nvPr/>
        </p:nvSpPr>
        <p:spPr bwMode="auto">
          <a:xfrm>
            <a:off x="7191198" y="3705265"/>
            <a:ext cx="1483638" cy="34727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使用方式三</a:t>
            </a:r>
            <a:endParaRPr lang="en-US" altLang="zh-CN" sz="1800" dirty="0">
              <a:solidFill>
                <a:srgbClr val="0000FF"/>
              </a:solidFill>
              <a:ea typeface="楷体_GB2312" pitchFamily="49" charset="-122"/>
              <a:sym typeface="Wingdings" panose="05000000000000000000" pitchFamily="2" charset="2"/>
            </a:endParaRPr>
          </a:p>
        </p:txBody>
      </p:sp>
      <p:sp>
        <p:nvSpPr>
          <p:cNvPr id="18" name="AutoShape 5"/>
          <p:cNvSpPr>
            <a:spLocks/>
          </p:cNvSpPr>
          <p:nvPr/>
        </p:nvSpPr>
        <p:spPr bwMode="auto">
          <a:xfrm>
            <a:off x="2646232" y="4929151"/>
            <a:ext cx="1921004" cy="378829"/>
          </a:xfrm>
          <a:prstGeom prst="borderCallout2">
            <a:avLst>
              <a:gd name="adj1" fmla="val 51922"/>
              <a:gd name="adj2" fmla="val 247"/>
              <a:gd name="adj3" fmla="val 54779"/>
              <a:gd name="adj4" fmla="val -15750"/>
              <a:gd name="adj5" fmla="val 149739"/>
              <a:gd name="adj6" fmla="val -25322"/>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1800" dirty="0" smtClean="0">
                <a:ea typeface="楷体_GB2312" pitchFamily="49" charset="-122"/>
              </a:rPr>
              <a:t>采用完整的名称。</a:t>
            </a:r>
          </a:p>
        </p:txBody>
      </p:sp>
    </p:spTree>
    <p:extLst>
      <p:ext uri="{BB962C8B-B14F-4D97-AF65-F5344CB8AC3E}">
        <p14:creationId xmlns:p14="http://schemas.microsoft.com/office/powerpoint/2010/main" val="301036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2021年5月6日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a:t>
            </a:fld>
            <a:endParaRPr lang="zh-CN" altLang="en-US" dirty="0"/>
          </a:p>
        </p:txBody>
      </p:sp>
      <p:sp>
        <p:nvSpPr>
          <p:cNvPr id="8" name="文本框 7"/>
          <p:cNvSpPr txBox="1"/>
          <p:nvPr>
            <p:custDataLst>
              <p:tags r:id="rId2"/>
            </p:custDataLst>
          </p:nvPr>
        </p:nvSpPr>
        <p:spPr>
          <a:xfrm>
            <a:off x="914400" y="635001"/>
            <a:ext cx="7315200" cy="193675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结论“流对象实现的初衷就是为程序语言提供一个通用的输入输出设计规范”是否正确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828800" y="2786063"/>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p:cNvSpPr txBox="1"/>
          <p:nvPr>
            <p:custDataLst>
              <p:tags r:id="rId4"/>
            </p:custDataLst>
          </p:nvPr>
        </p:nvSpPr>
        <p:spPr>
          <a:xfrm>
            <a:off x="1828800" y="3643313"/>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485817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命名空间示例</a:t>
            </a:r>
            <a:r>
              <a:rPr lang="en-US" altLang="zh-CN" dirty="0" smtClean="0"/>
              <a:t>: </a:t>
            </a:r>
            <a:r>
              <a:rPr lang="zh-CN" altLang="en-US" dirty="0" smtClean="0"/>
              <a:t>命名空间</a:t>
            </a:r>
            <a:r>
              <a:rPr lang="zh-CN" altLang="en-US" dirty="0" smtClean="0">
                <a:solidFill>
                  <a:srgbClr val="0000FF"/>
                </a:solidFill>
              </a:rPr>
              <a:t>内</a:t>
            </a:r>
            <a:r>
              <a:rPr lang="zh-CN" altLang="en-US" dirty="0" smtClean="0">
                <a:solidFill>
                  <a:srgbClr val="FF0000"/>
                </a:solidFill>
              </a:rPr>
              <a:t>外</a:t>
            </a:r>
            <a:r>
              <a:rPr lang="zh-CN" altLang="en-US" dirty="0" smtClean="0"/>
              <a:t>对照</a:t>
            </a:r>
            <a:r>
              <a:rPr lang="en-US" altLang="zh-CN" dirty="0" smtClean="0"/>
              <a:t/>
            </a:r>
            <a:br>
              <a:rPr lang="en-US" altLang="zh-CN" dirty="0" smtClean="0"/>
            </a:br>
            <a:r>
              <a:rPr lang="en-US" altLang="zh-CN" dirty="0" smtClean="0"/>
              <a:t>(</a:t>
            </a:r>
            <a:r>
              <a:rPr lang="zh-CN" altLang="en-US" dirty="0" smtClean="0"/>
              <a:t>文件名</a:t>
            </a:r>
            <a:r>
              <a:rPr lang="en-US" altLang="zh-CN" dirty="0"/>
              <a:t>CP_UniversityTest.cpp,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a:xfrm>
            <a:off x="461963" y="1457325"/>
            <a:ext cx="4107600" cy="4899026"/>
          </a:xfrm>
          <a:ln w="15875">
            <a:solidFill>
              <a:srgbClr val="FF3300"/>
            </a:solidFill>
          </a:ln>
        </p:spPr>
        <p:txBody>
          <a:bodyPr>
            <a:noAutofit/>
          </a:bodyPr>
          <a:lstStyle/>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CP_UniversityTest.h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CNS_University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a(2022010001);</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CP_Teacher</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b.mb_setScore</a:t>
            </a:r>
            <a:r>
              <a:rPr lang="en-US" altLang="zh-CN" sz="1800" dirty="0">
                <a:solidFill>
                  <a:srgbClr val="000000"/>
                </a:solidFill>
                <a:latin typeface="新宋体" panose="02010609030101010101" pitchFamily="49" charset="-122"/>
                <a:ea typeface="新宋体" panose="02010609030101010101" pitchFamily="49" charset="-122"/>
              </a:rPr>
              <a:t>(a, 95);</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学生</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a</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命名空间</a:t>
            </a:r>
            <a:r>
              <a:rPr lang="en-US" altLang="zh-CN" sz="1800" dirty="0" err="1">
                <a:solidFill>
                  <a:srgbClr val="008000"/>
                </a:solidFill>
                <a:latin typeface="新宋体" panose="02010609030101010101" pitchFamily="49" charset="-122"/>
                <a:ea typeface="新宋体" panose="02010609030101010101" pitchFamily="49" charset="-122"/>
              </a:rPr>
              <a:t>CNS_University</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567235" y="1457325"/>
            <a:ext cx="4275681" cy="4899026"/>
          </a:xfrm>
          <a:prstGeom prst="rect">
            <a:avLst/>
          </a:prstGeom>
          <a:ln w="15875">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CP_UniversityTest.h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12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a(2022010001);</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CP_Teacher</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b.mb_setScore</a:t>
            </a:r>
            <a:r>
              <a:rPr lang="en-US" altLang="zh-CN" sz="1800" dirty="0">
                <a:solidFill>
                  <a:srgbClr val="000000"/>
                </a:solidFill>
                <a:latin typeface="新宋体" panose="02010609030101010101" pitchFamily="49" charset="-122"/>
                <a:ea typeface="新宋体" panose="02010609030101010101" pitchFamily="49" charset="-122"/>
              </a:rPr>
              <a:t>(a, 95);</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学生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AutoShape 5"/>
          <p:cNvSpPr>
            <a:spLocks/>
          </p:cNvSpPr>
          <p:nvPr/>
        </p:nvSpPr>
        <p:spPr bwMode="auto">
          <a:xfrm>
            <a:off x="2676770" y="3156108"/>
            <a:ext cx="1890466" cy="858330"/>
          </a:xfrm>
          <a:prstGeom prst="borderCallout2">
            <a:avLst>
              <a:gd name="adj1" fmla="val 20742"/>
              <a:gd name="adj2" fmla="val 247"/>
              <a:gd name="adj3" fmla="val 21000"/>
              <a:gd name="adj4" fmla="val -16930"/>
              <a:gd name="adj5" fmla="val 49702"/>
              <a:gd name="adj6" fmla="val -28271"/>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1800" dirty="0" smtClean="0">
                <a:ea typeface="楷体_GB2312" pitchFamily="49" charset="-122"/>
              </a:rPr>
              <a:t>命名空间</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smtClean="0">
                <a:solidFill>
                  <a:srgbClr val="000000"/>
                </a:solidFill>
                <a:latin typeface="新宋体" panose="02010609030101010101" pitchFamily="49" charset="-122"/>
                <a:ea typeface="新宋体" panose="02010609030101010101" pitchFamily="49" charset="-122"/>
              </a:rPr>
              <a:t>的成员</a:t>
            </a:r>
            <a:r>
              <a:rPr lang="zh-CN" altLang="en-US" sz="1800" dirty="0" smtClean="0">
                <a:ea typeface="楷体_GB2312" pitchFamily="49" charset="-122"/>
              </a:rPr>
              <a:t>。</a:t>
            </a:r>
          </a:p>
        </p:txBody>
      </p:sp>
      <p:sp>
        <p:nvSpPr>
          <p:cNvPr id="11" name="AutoShape 5"/>
          <p:cNvSpPr>
            <a:spLocks/>
          </p:cNvSpPr>
          <p:nvPr/>
        </p:nvSpPr>
        <p:spPr bwMode="auto">
          <a:xfrm>
            <a:off x="6952450" y="3156108"/>
            <a:ext cx="1890466" cy="858330"/>
          </a:xfrm>
          <a:prstGeom prst="borderCallout2">
            <a:avLst>
              <a:gd name="adj1" fmla="val 76607"/>
              <a:gd name="adj2" fmla="val 247"/>
              <a:gd name="adj3" fmla="val 74266"/>
              <a:gd name="adj4" fmla="val -20469"/>
              <a:gd name="adj5" fmla="val 49702"/>
              <a:gd name="adj6" fmla="val -28271"/>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1800" dirty="0" smtClean="0">
                <a:solidFill>
                  <a:srgbClr val="FF0000"/>
                </a:solidFill>
                <a:ea typeface="楷体_GB2312" pitchFamily="49" charset="-122"/>
              </a:rPr>
              <a:t>不是</a:t>
            </a:r>
            <a:r>
              <a:rPr lang="zh-CN" altLang="en-US" sz="1800" dirty="0" smtClean="0">
                <a:ea typeface="楷体_GB2312" pitchFamily="49" charset="-122"/>
              </a:rPr>
              <a:t>命名空间</a:t>
            </a:r>
            <a:r>
              <a:rPr lang="en-US" altLang="zh-CN" sz="1800" dirty="0" err="1">
                <a:solidFill>
                  <a:srgbClr val="000000"/>
                </a:solidFill>
                <a:latin typeface="新宋体" panose="02010609030101010101" pitchFamily="49" charset="-122"/>
                <a:ea typeface="新宋体" panose="02010609030101010101" pitchFamily="49" charset="-122"/>
              </a:rPr>
              <a:t>CNS_University</a:t>
            </a:r>
            <a:r>
              <a:rPr lang="en-US" altLang="zh-CN" sz="1800" dirty="0">
                <a:solidFill>
                  <a:srgbClr val="000000"/>
                </a:solidFill>
                <a:latin typeface="新宋体" panose="02010609030101010101" pitchFamily="49" charset="-122"/>
                <a:ea typeface="新宋体" panose="02010609030101010101" pitchFamily="49" charset="-122"/>
              </a:rPr>
              <a:t> </a:t>
            </a:r>
            <a:r>
              <a:rPr lang="zh-CN" altLang="en-US" sz="1800" dirty="0" smtClean="0">
                <a:solidFill>
                  <a:srgbClr val="000000"/>
                </a:solidFill>
                <a:latin typeface="新宋体" panose="02010609030101010101" pitchFamily="49" charset="-122"/>
                <a:ea typeface="新宋体" panose="02010609030101010101" pitchFamily="49" charset="-122"/>
              </a:rPr>
              <a:t>的成员</a:t>
            </a:r>
            <a:r>
              <a:rPr lang="zh-CN" altLang="en-US" sz="1800" dirty="0" smtClean="0">
                <a:ea typeface="楷体_GB2312" pitchFamily="49" charset="-122"/>
              </a:rPr>
              <a:t>。</a:t>
            </a:r>
          </a:p>
        </p:txBody>
      </p:sp>
      <p:sp>
        <p:nvSpPr>
          <p:cNvPr id="12" name="Text Box 9"/>
          <p:cNvSpPr txBox="1">
            <a:spLocks noChangeArrowheads="1"/>
          </p:cNvSpPr>
          <p:nvPr/>
        </p:nvSpPr>
        <p:spPr bwMode="auto">
          <a:xfrm>
            <a:off x="5625846" y="5754650"/>
            <a:ext cx="3216317" cy="59054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nSpc>
                <a:spcPts val="1800"/>
              </a:lnSpc>
              <a:spcBef>
                <a:spcPct val="0"/>
              </a:spcBef>
              <a:buNone/>
            </a:pPr>
            <a:r>
              <a:rPr lang="zh-CN" altLang="en-US" sz="1800" dirty="0">
                <a:ea typeface="楷体_GB2312" pitchFamily="49" charset="-122"/>
                <a:sym typeface="Wingdings" panose="05000000000000000000" pitchFamily="2" charset="2"/>
              </a:rPr>
              <a:t>链接错误</a:t>
            </a:r>
            <a:r>
              <a:rPr lang="en-US" altLang="zh-CN" sz="1800" dirty="0">
                <a:ea typeface="楷体_GB2312" pitchFamily="49" charset="-122"/>
                <a:sym typeface="Wingdings" panose="05000000000000000000" pitchFamily="2" charset="2"/>
              </a:rPr>
              <a:t>: </a:t>
            </a:r>
            <a:r>
              <a:rPr lang="zh-CN" altLang="en-US" sz="1800" dirty="0">
                <a:solidFill>
                  <a:srgbClr val="FF0000"/>
                </a:solidFill>
                <a:ea typeface="楷体_GB2312" pitchFamily="49" charset="-122"/>
                <a:sym typeface="Wingdings" panose="05000000000000000000" pitchFamily="2" charset="2"/>
              </a:rPr>
              <a:t>无法</a:t>
            </a:r>
            <a:r>
              <a:rPr lang="zh-CN" altLang="en-US" sz="1800" dirty="0">
                <a:solidFill>
                  <a:srgbClr val="0000FF"/>
                </a:solidFill>
                <a:ea typeface="楷体_GB2312" pitchFamily="49" charset="-122"/>
                <a:sym typeface="Wingdings" panose="05000000000000000000" pitchFamily="2" charset="2"/>
              </a:rPr>
              <a:t>解析外部符号“</a:t>
            </a:r>
            <a:r>
              <a:rPr lang="en-US" altLang="zh-CN" sz="1800" dirty="0" err="1">
                <a:solidFill>
                  <a:srgbClr val="0000FF"/>
                </a:solidFill>
                <a:ea typeface="楷体_GB2312" pitchFamily="49" charset="-122"/>
                <a:sym typeface="Wingdings" panose="05000000000000000000" pitchFamily="2" charset="2"/>
              </a:rPr>
              <a:t>CNS_University</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gb_test</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29306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923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03741"/>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609589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a:xfrm>
            <a:off x="461963" y="2230243"/>
            <a:ext cx="8220075" cy="1628079"/>
          </a:xfrm>
        </p:spPr>
        <p:txBody>
          <a:bodyPr/>
          <a:lstStyle/>
          <a:p>
            <a:r>
              <a:rPr lang="zh-CN" altLang="en-US" dirty="0" smtClean="0"/>
              <a:t>异常</a:t>
            </a:r>
            <a:r>
              <a:rPr lang="en-US" altLang="zh-CN" dirty="0" smtClean="0"/>
              <a:t>(Exception)</a:t>
            </a:r>
            <a:r>
              <a:rPr lang="zh-CN" altLang="en-US" dirty="0" smtClean="0"/>
              <a:t>是正常程序流程所不能按正常流程处理的异常情况或异常事件。</a:t>
            </a:r>
          </a:p>
          <a:p>
            <a:r>
              <a:rPr lang="zh-CN" altLang="en-US" dirty="0" smtClean="0"/>
              <a:t>在有些书中，异常也称作例外。</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7"/>
          <p:cNvSpPr txBox="1">
            <a:spLocks noChangeArrowheads="1"/>
          </p:cNvSpPr>
          <p:nvPr/>
        </p:nvSpPr>
        <p:spPr bwMode="auto">
          <a:xfrm>
            <a:off x="468313" y="1628775"/>
            <a:ext cx="8207375" cy="468313"/>
          </a:xfrm>
          <a:prstGeom prst="rect">
            <a:avLst/>
          </a:prstGeom>
          <a:solidFill>
            <a:srgbClr val="CCFFFF"/>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0000FF"/>
                </a:solidFill>
                <a:ea typeface="楷体_GB2312" pitchFamily="49" charset="-122"/>
                <a:sym typeface="Wingdings" panose="05000000000000000000" pitchFamily="2" charset="2"/>
              </a:rPr>
              <a:t>什么是异常</a:t>
            </a:r>
            <a:r>
              <a:rPr lang="en-US" altLang="zh-CN" sz="2400" dirty="0">
                <a:solidFill>
                  <a:srgbClr val="0000FF"/>
                </a:solidFill>
                <a:ea typeface="楷体_GB2312" pitchFamily="49" charset="-122"/>
                <a:sym typeface="Wingdings" panose="05000000000000000000" pitchFamily="2" charset="2"/>
              </a:rPr>
              <a:t>(Exception)?</a:t>
            </a:r>
          </a:p>
        </p:txBody>
      </p:sp>
      <p:sp>
        <p:nvSpPr>
          <p:cNvPr id="10" name="内容占位符 2"/>
          <p:cNvSpPr txBox="1">
            <a:spLocks/>
          </p:cNvSpPr>
          <p:nvPr/>
        </p:nvSpPr>
        <p:spPr>
          <a:xfrm>
            <a:off x="461963" y="4595117"/>
            <a:ext cx="8220075" cy="1628079"/>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简化对异常情况的处理，减少</a:t>
            </a:r>
            <a:r>
              <a:rPr lang="en-US" altLang="zh-CN" dirty="0"/>
              <a:t>if-else</a:t>
            </a:r>
            <a:r>
              <a:rPr lang="zh-CN" altLang="en-US" dirty="0" smtClean="0"/>
              <a:t>语句。</a:t>
            </a:r>
            <a:endParaRPr lang="zh-CN" altLang="en-US" dirty="0"/>
          </a:p>
        </p:txBody>
      </p:sp>
      <p:sp>
        <p:nvSpPr>
          <p:cNvPr id="11" name="Text Box 7"/>
          <p:cNvSpPr txBox="1">
            <a:spLocks noChangeArrowheads="1"/>
          </p:cNvSpPr>
          <p:nvPr/>
        </p:nvSpPr>
        <p:spPr bwMode="auto">
          <a:xfrm>
            <a:off x="468313" y="4005263"/>
            <a:ext cx="8207375" cy="468312"/>
          </a:xfrm>
          <a:prstGeom prst="rect">
            <a:avLst/>
          </a:prstGeom>
          <a:solidFill>
            <a:srgbClr val="CCFFFF"/>
          </a:solidFill>
          <a:ln w="38100" algn="ctr">
            <a:solidFill>
              <a:srgbClr val="FF3300"/>
            </a:solidFill>
            <a:miter lim="800000"/>
            <a:headEnd/>
            <a:tailEnd/>
          </a:ln>
        </p:spPr>
        <p:txBody>
          <a:bodyPr lIns="0" tIns="0" rIns="0" bIns="0" anchor="ctr" anchorCtr="1"/>
          <a:lstStyle>
            <a:defPPr>
              <a:defRPr lang="zh-CN"/>
            </a:defPPr>
            <a:lvl1pPr algn="ctr">
              <a:spcBef>
                <a:spcPct val="0"/>
              </a:spcBef>
              <a:buFontTx/>
              <a:buNone/>
              <a:defRPr kumimoji="1" sz="2400" b="1">
                <a:solidFill>
                  <a:srgbClr val="0000FF"/>
                </a:solidFill>
                <a:latin typeface="Times New Roman" panose="02020603050405020304" pitchFamily="18" charset="0"/>
                <a:ea typeface="楷体_GB2312" pitchFamily="49" charset="-122"/>
              </a:defRPr>
            </a:lvl1pPr>
            <a:lvl2pPr marL="742950" indent="-285750">
              <a:spcBef>
                <a:spcPct val="20000"/>
              </a:spcBef>
              <a:buChar char="–"/>
              <a:defRPr kumimoji="1" sz="2800" b="1">
                <a:latin typeface="Times New Roman" panose="02020603050405020304" pitchFamily="18" charset="0"/>
                <a:ea typeface="宋体" panose="02010600030101010101" pitchFamily="2" charset="-122"/>
              </a:defRPr>
            </a:lvl2pPr>
            <a:lvl3pPr marL="1143000" indent="-228600">
              <a:spcBef>
                <a:spcPct val="20000"/>
              </a:spcBef>
              <a:buChar char="•"/>
              <a:defRPr kumimoji="1" sz="2400" b="1">
                <a:latin typeface="Times New Roman" panose="02020603050405020304" pitchFamily="18" charset="0"/>
                <a:ea typeface="宋体" panose="02010600030101010101" pitchFamily="2" charset="-122"/>
              </a:defRPr>
            </a:lvl3pPr>
            <a:lvl4pPr marL="1600200" indent="-228600">
              <a:spcBef>
                <a:spcPct val="20000"/>
              </a:spcBef>
              <a:buChar char="–"/>
              <a:defRPr kumimoji="1" sz="2000" b="1">
                <a:latin typeface="Times New Roman" panose="02020603050405020304" pitchFamily="18" charset="0"/>
                <a:ea typeface="宋体" panose="02010600030101010101" pitchFamily="2" charset="-122"/>
              </a:defRPr>
            </a:lvl4pPr>
            <a:lvl5pPr marL="2057400" indent="-228600">
              <a:spcBef>
                <a:spcPct val="20000"/>
              </a:spcBef>
              <a:buChar char="»"/>
              <a:defRPr kumimoji="1" sz="2000" b="1">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9pPr>
          </a:lstStyle>
          <a:p>
            <a:r>
              <a:rPr lang="zh-CN" altLang="en-US" dirty="0">
                <a:sym typeface="Wingdings" panose="05000000000000000000" pitchFamily="2" charset="2"/>
              </a:rPr>
              <a:t>异常处理的作用</a:t>
            </a:r>
          </a:p>
        </p:txBody>
      </p:sp>
    </p:spTree>
    <p:extLst>
      <p:ext uri="{BB962C8B-B14F-4D97-AF65-F5344CB8AC3E}">
        <p14:creationId xmlns:p14="http://schemas.microsoft.com/office/powerpoint/2010/main" val="915170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FF"/>
                </a:solidFill>
              </a:rPr>
              <a:t>try</a:t>
            </a:r>
            <a:r>
              <a:rPr lang="en-US" altLang="zh-CN" dirty="0"/>
              <a:t>/</a:t>
            </a:r>
            <a:r>
              <a:rPr lang="en-US" altLang="zh-CN" dirty="0">
                <a:solidFill>
                  <a:srgbClr val="0000FF"/>
                </a:solidFill>
              </a:rPr>
              <a:t>catch</a:t>
            </a:r>
            <a:r>
              <a:rPr lang="zh-CN" altLang="en-US" dirty="0"/>
              <a:t>语句</a:t>
            </a:r>
            <a:r>
              <a:rPr lang="zh-CN" altLang="en-US" dirty="0" smtClean="0"/>
              <a:t>块格式</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rgbClr val="0000FF"/>
                </a:solidFill>
                <a:latin typeface="宋体" panose="02010600030101010101" pitchFamily="2" charset="-122"/>
              </a:rPr>
              <a:t>try</a:t>
            </a:r>
            <a:r>
              <a:rPr lang="en-US" altLang="zh-CN" dirty="0">
                <a:latin typeface="宋体" panose="02010600030101010101" pitchFamily="2" charset="-122"/>
              </a:rPr>
              <a:t>/</a:t>
            </a:r>
            <a:r>
              <a:rPr lang="en-US" altLang="zh-CN" dirty="0">
                <a:solidFill>
                  <a:srgbClr val="0000FF"/>
                </a:solidFill>
                <a:latin typeface="宋体" panose="02010600030101010101" pitchFamily="2" charset="-122"/>
              </a:rPr>
              <a:t>catch</a:t>
            </a:r>
            <a:r>
              <a:rPr lang="zh-CN" altLang="en-US" dirty="0">
                <a:latin typeface="宋体" panose="02010600030101010101" pitchFamily="2" charset="-122"/>
              </a:rPr>
              <a:t>语句块的格式如下</a:t>
            </a:r>
            <a:r>
              <a:rPr lang="en-US" altLang="zh-CN" dirty="0">
                <a:latin typeface="宋体" panose="02010600030101010101" pitchFamily="2" charset="-122"/>
              </a:rPr>
              <a:t>:</a:t>
            </a:r>
          </a:p>
          <a:p>
            <a:pPr>
              <a:spcBef>
                <a:spcPct val="0"/>
              </a:spcBef>
              <a:buNone/>
            </a:pPr>
            <a:r>
              <a:rPr lang="en-US" altLang="zh-CN" dirty="0">
                <a:solidFill>
                  <a:srgbClr val="0000FF"/>
                </a:solidFill>
                <a:latin typeface="宋体" panose="02010600030101010101" pitchFamily="2" charset="-122"/>
              </a:rPr>
              <a:t>try</a:t>
            </a:r>
          </a:p>
          <a:p>
            <a:pPr>
              <a:spcBef>
                <a:spcPct val="0"/>
              </a:spcBef>
              <a:buNone/>
            </a:pPr>
            <a:r>
              <a:rPr lang="en-US" altLang="zh-CN" dirty="0">
                <a:latin typeface="宋体" panose="02010600030101010101" pitchFamily="2" charset="-122"/>
              </a:rPr>
              <a:t>{</a:t>
            </a:r>
          </a:p>
          <a:p>
            <a:pPr>
              <a:spcBef>
                <a:spcPct val="0"/>
              </a:spcBef>
              <a:buNone/>
            </a:pPr>
            <a:r>
              <a:rPr lang="en-US" altLang="zh-CN" dirty="0">
                <a:solidFill>
                  <a:srgbClr val="00B050"/>
                </a:solidFill>
                <a:latin typeface="宋体" panose="02010600030101010101" pitchFamily="2" charset="-122"/>
              </a:rPr>
              <a:t>    // </a:t>
            </a:r>
            <a:r>
              <a:rPr lang="zh-CN" altLang="en-US" dirty="0">
                <a:solidFill>
                  <a:srgbClr val="00B050"/>
                </a:solidFill>
                <a:latin typeface="宋体" panose="02010600030101010101" pitchFamily="2" charset="-122"/>
              </a:rPr>
              <a:t>可能会抛出异常的语句块</a:t>
            </a:r>
            <a:r>
              <a:rPr lang="zh-CN" altLang="en-US" dirty="0">
                <a:latin typeface="宋体" panose="02010600030101010101" pitchFamily="2" charset="-122"/>
              </a:rPr>
              <a:t>。</a:t>
            </a:r>
          </a:p>
          <a:p>
            <a:pPr>
              <a:spcBef>
                <a:spcPct val="0"/>
              </a:spcBef>
              <a:buNone/>
            </a:pPr>
            <a:r>
              <a:rPr lang="en-US" altLang="zh-CN" dirty="0">
                <a:latin typeface="宋体" panose="02010600030101010101" pitchFamily="2" charset="-122"/>
              </a:rPr>
              <a:t>} </a:t>
            </a:r>
          </a:p>
          <a:p>
            <a:pPr>
              <a:spcBef>
                <a:spcPct val="0"/>
              </a:spcBef>
              <a:buNone/>
            </a:pPr>
            <a:r>
              <a:rPr lang="en-US" altLang="zh-CN" dirty="0">
                <a:solidFill>
                  <a:srgbClr val="0000FF"/>
                </a:solidFill>
                <a:latin typeface="宋体" panose="02010600030101010101" pitchFamily="2" charset="-122"/>
              </a:rPr>
              <a:t>catch</a:t>
            </a:r>
            <a:r>
              <a:rPr lang="en-US" altLang="zh-CN" dirty="0">
                <a:latin typeface="宋体" panose="02010600030101010101" pitchFamily="2" charset="-122"/>
              </a:rPr>
              <a:t>(</a:t>
            </a:r>
            <a:r>
              <a:rPr lang="zh-CN" altLang="en-US" dirty="0">
                <a:latin typeface="宋体" panose="02010600030101010101" pitchFamily="2" charset="-122"/>
              </a:rPr>
              <a:t>类型 变量</a:t>
            </a:r>
            <a:r>
              <a:rPr lang="en-US" altLang="zh-CN" dirty="0">
                <a:latin typeface="宋体" panose="02010600030101010101" pitchFamily="2" charset="-122"/>
              </a:rPr>
              <a:t>)</a:t>
            </a:r>
          </a:p>
          <a:p>
            <a:pPr>
              <a:spcBef>
                <a:spcPct val="0"/>
              </a:spcBef>
              <a:buNone/>
            </a:pPr>
            <a:r>
              <a:rPr lang="en-US" altLang="zh-CN" dirty="0">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这里与函数参数类似，可以采用引用，即“类型</a:t>
            </a:r>
            <a:r>
              <a:rPr lang="en-US" altLang="zh-CN" dirty="0">
                <a:solidFill>
                  <a:srgbClr val="00B050"/>
                </a:solidFill>
                <a:latin typeface="宋体" panose="02010600030101010101" pitchFamily="2" charset="-122"/>
              </a:rPr>
              <a:t> &amp;</a:t>
            </a:r>
            <a:r>
              <a:rPr lang="zh-CN" altLang="en-US" dirty="0">
                <a:solidFill>
                  <a:srgbClr val="00B050"/>
                </a:solidFill>
                <a:latin typeface="宋体" panose="02010600030101010101" pitchFamily="2" charset="-122"/>
              </a:rPr>
              <a:t>变量”</a:t>
            </a:r>
          </a:p>
          <a:p>
            <a:pPr>
              <a:spcBef>
                <a:spcPct val="0"/>
              </a:spcBef>
              <a:buNone/>
            </a:pPr>
            <a:r>
              <a:rPr lang="zh-CN" altLang="en-US" dirty="0">
                <a:solidFill>
                  <a:srgbClr val="00B050"/>
                </a:solidFill>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异常处理语句块。</a:t>
            </a:r>
          </a:p>
          <a:p>
            <a:pPr>
              <a:spcBef>
                <a:spcPct val="0"/>
              </a:spcBef>
              <a:buNone/>
            </a:pPr>
            <a:r>
              <a:rPr lang="en-US" altLang="zh-CN" dirty="0">
                <a:latin typeface="宋体" panose="02010600030101010101" pitchFamily="2" charset="-122"/>
              </a:rPr>
              <a:t>}</a:t>
            </a:r>
          </a:p>
          <a:p>
            <a:pPr>
              <a:spcBef>
                <a:spcPct val="0"/>
              </a:spcBef>
              <a:buNone/>
            </a:pPr>
            <a:r>
              <a:rPr lang="en-US" altLang="zh-CN" dirty="0">
                <a:solidFill>
                  <a:srgbClr val="0000FF"/>
                </a:solidFill>
                <a:latin typeface="宋体" panose="02010600030101010101" pitchFamily="2" charset="-122"/>
              </a:rPr>
              <a:t>catch</a:t>
            </a:r>
            <a:r>
              <a:rPr lang="en-US" altLang="zh-CN" dirty="0">
                <a:latin typeface="宋体" panose="02010600030101010101" pitchFamily="2" charset="-122"/>
              </a:rPr>
              <a:t>(</a:t>
            </a:r>
            <a:r>
              <a:rPr lang="zh-CN" altLang="en-US" dirty="0">
                <a:latin typeface="宋体" panose="02010600030101010101" pitchFamily="2" charset="-122"/>
              </a:rPr>
              <a:t>类型 变量</a:t>
            </a:r>
            <a:r>
              <a:rPr lang="en-US" altLang="zh-CN" dirty="0">
                <a:latin typeface="宋体" panose="02010600030101010101" pitchFamily="2" charset="-122"/>
              </a:rPr>
              <a:t>)</a:t>
            </a:r>
          </a:p>
          <a:p>
            <a:pPr>
              <a:spcBef>
                <a:spcPct val="0"/>
              </a:spcBef>
              <a:buNone/>
            </a:pPr>
            <a:r>
              <a:rPr lang="en-US" altLang="zh-CN" dirty="0">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在</a:t>
            </a:r>
            <a:r>
              <a:rPr lang="en-US" altLang="zh-CN" dirty="0">
                <a:solidFill>
                  <a:srgbClr val="00B050"/>
                </a:solidFill>
                <a:latin typeface="宋体" panose="02010600030101010101" pitchFamily="2" charset="-122"/>
              </a:rPr>
              <a:t>catch</a:t>
            </a:r>
            <a:r>
              <a:rPr lang="zh-CN" altLang="en-US" dirty="0">
                <a:solidFill>
                  <a:srgbClr val="00B050"/>
                </a:solidFill>
                <a:latin typeface="宋体" panose="02010600030101010101" pitchFamily="2" charset="-122"/>
              </a:rPr>
              <a:t>子句声明中的“变量”不是必须的。</a:t>
            </a:r>
          </a:p>
          <a:p>
            <a:pPr>
              <a:spcBef>
                <a:spcPct val="0"/>
              </a:spcBef>
              <a:buNone/>
            </a:pPr>
            <a:r>
              <a:rPr lang="zh-CN" altLang="en-US" dirty="0">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异常处理语句块。</a:t>
            </a:r>
          </a:p>
          <a:p>
            <a:pPr>
              <a:spcBef>
                <a:spcPct val="0"/>
              </a:spcBef>
              <a:buNone/>
            </a:pPr>
            <a:r>
              <a:rPr lang="en-US" altLang="zh-CN" dirty="0">
                <a:latin typeface="宋体" panose="02010600030101010101" pitchFamily="2" charset="-122"/>
              </a:rPr>
              <a:t>}</a:t>
            </a:r>
          </a:p>
          <a:p>
            <a:pPr>
              <a:spcBef>
                <a:spcPct val="0"/>
              </a:spcBef>
              <a:buNone/>
            </a:pPr>
            <a:r>
              <a:rPr lang="en-US" altLang="zh-CN" dirty="0">
                <a:latin typeface="宋体" panose="02010600030101010101" pitchFamily="2" charset="-122"/>
              </a:rPr>
              <a:t>…</a:t>
            </a:r>
          </a:p>
          <a:p>
            <a:pPr>
              <a:spcBef>
                <a:spcPct val="0"/>
              </a:spcBef>
              <a:buNone/>
            </a:pPr>
            <a:r>
              <a:rPr lang="en-US" altLang="zh-CN" dirty="0">
                <a:solidFill>
                  <a:srgbClr val="0000FF"/>
                </a:solidFill>
                <a:latin typeface="宋体" panose="02010600030101010101" pitchFamily="2" charset="-122"/>
              </a:rPr>
              <a:t>catch</a:t>
            </a:r>
            <a:r>
              <a:rPr lang="en-US" altLang="zh-CN" dirty="0">
                <a:latin typeface="宋体" panose="02010600030101010101" pitchFamily="2" charset="-122"/>
              </a:rPr>
              <a:t>(</a:t>
            </a:r>
            <a:r>
              <a:rPr lang="zh-CN" altLang="en-US" dirty="0">
                <a:latin typeface="宋体" panose="02010600030101010101" pitchFamily="2" charset="-122"/>
              </a:rPr>
              <a:t>类型 变量</a:t>
            </a:r>
            <a:r>
              <a:rPr lang="en-US" altLang="zh-CN" dirty="0">
                <a:latin typeface="宋体" panose="02010600030101010101" pitchFamily="2" charset="-122"/>
              </a:rPr>
              <a:t>)</a:t>
            </a:r>
          </a:p>
          <a:p>
            <a:pPr>
              <a:spcBef>
                <a:spcPct val="0"/>
              </a:spcBef>
              <a:buNone/>
            </a:pPr>
            <a:r>
              <a:rPr lang="en-US" altLang="zh-CN" dirty="0">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在</a:t>
            </a:r>
            <a:r>
              <a:rPr lang="en-US" altLang="zh-CN" dirty="0">
                <a:solidFill>
                  <a:srgbClr val="00B050"/>
                </a:solidFill>
                <a:latin typeface="宋体" panose="02010600030101010101" pitchFamily="2" charset="-122"/>
              </a:rPr>
              <a:t>try/catch</a:t>
            </a:r>
            <a:r>
              <a:rPr lang="zh-CN" altLang="en-US" dirty="0">
                <a:solidFill>
                  <a:srgbClr val="00B050"/>
                </a:solidFill>
                <a:latin typeface="宋体" panose="02010600030101010101" pitchFamily="2" charset="-122"/>
              </a:rPr>
              <a:t>语句块中允许</a:t>
            </a:r>
            <a:r>
              <a:rPr lang="en-US" altLang="zh-CN" dirty="0">
                <a:solidFill>
                  <a:srgbClr val="00B050"/>
                </a:solidFill>
                <a:latin typeface="宋体" panose="02010600030101010101" pitchFamily="2" charset="-122"/>
              </a:rPr>
              <a:t>1</a:t>
            </a:r>
            <a:r>
              <a:rPr lang="zh-CN" altLang="en-US" dirty="0">
                <a:solidFill>
                  <a:srgbClr val="00B050"/>
                </a:solidFill>
                <a:latin typeface="宋体" panose="02010600030101010101" pitchFamily="2" charset="-122"/>
              </a:rPr>
              <a:t>个或以上的</a:t>
            </a:r>
            <a:r>
              <a:rPr lang="en-US" altLang="zh-CN" dirty="0">
                <a:solidFill>
                  <a:srgbClr val="00B050"/>
                </a:solidFill>
                <a:latin typeface="宋体" panose="02010600030101010101" pitchFamily="2" charset="-122"/>
              </a:rPr>
              <a:t>catch</a:t>
            </a:r>
            <a:r>
              <a:rPr lang="zh-CN" altLang="en-US" dirty="0">
                <a:solidFill>
                  <a:srgbClr val="00B050"/>
                </a:solidFill>
                <a:latin typeface="宋体" panose="02010600030101010101" pitchFamily="2" charset="-122"/>
              </a:rPr>
              <a:t>子句联立</a:t>
            </a:r>
          </a:p>
          <a:p>
            <a:pPr>
              <a:spcBef>
                <a:spcPct val="0"/>
              </a:spcBef>
              <a:buNone/>
            </a:pPr>
            <a:r>
              <a:rPr lang="zh-CN" altLang="en-US" dirty="0">
                <a:solidFill>
                  <a:srgbClr val="00B050"/>
                </a:solidFill>
                <a:latin typeface="宋体" panose="02010600030101010101" pitchFamily="2" charset="-122"/>
              </a:rPr>
              <a:t>    </a:t>
            </a:r>
            <a:r>
              <a:rPr lang="en-US" altLang="zh-CN" dirty="0">
                <a:solidFill>
                  <a:srgbClr val="00B050"/>
                </a:solidFill>
                <a:latin typeface="宋体" panose="02010600030101010101" pitchFamily="2" charset="-122"/>
              </a:rPr>
              <a:t>// </a:t>
            </a:r>
            <a:r>
              <a:rPr lang="zh-CN" altLang="en-US" dirty="0">
                <a:solidFill>
                  <a:srgbClr val="00B050"/>
                </a:solidFill>
                <a:latin typeface="宋体" panose="02010600030101010101" pitchFamily="2" charset="-122"/>
              </a:rPr>
              <a:t>异常处理语句块。</a:t>
            </a:r>
          </a:p>
          <a:p>
            <a:pPr>
              <a:spcBef>
                <a:spcPct val="0"/>
              </a:spcBef>
              <a:buNone/>
            </a:pPr>
            <a:r>
              <a:rPr lang="en-US" altLang="zh-CN" dirty="0">
                <a:latin typeface="宋体" panose="02010600030101010101" pitchFamily="2" charset="-122"/>
              </a:rPr>
              <a:t>}</a:t>
            </a:r>
            <a:r>
              <a:rPr lang="en-US" altLang="zh-CN" dirty="0">
                <a:solidFill>
                  <a:srgbClr val="00B050"/>
                </a:solidFill>
                <a:latin typeface="宋体" panose="02010600030101010101" pitchFamily="2" charset="-122"/>
              </a:rPr>
              <a:t> // try/catch</a:t>
            </a:r>
            <a:r>
              <a:rPr lang="zh-CN" altLang="en-US" dirty="0">
                <a:solidFill>
                  <a:srgbClr val="00B050"/>
                </a:solidFill>
                <a:latin typeface="宋体" panose="02010600030101010101" pitchFamily="2" charset="-122"/>
              </a:rPr>
              <a:t>结构结束</a:t>
            </a:r>
          </a:p>
          <a:p>
            <a:pPr marL="0" indent="0" algn="just">
              <a:buNone/>
            </a:pP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6729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抛出异常</a:t>
            </a:r>
            <a:r>
              <a:rPr lang="en-US" altLang="zh-CN" dirty="0"/>
              <a:t>: </a:t>
            </a:r>
            <a:r>
              <a:rPr lang="en-US" altLang="zh-CN" dirty="0" smtClean="0">
                <a:solidFill>
                  <a:srgbClr val="0000FF"/>
                </a:solidFill>
              </a:rPr>
              <a:t>throw</a:t>
            </a:r>
            <a:r>
              <a:rPr lang="zh-CN" altLang="en-US" dirty="0" smtClean="0"/>
              <a:t>语句</a:t>
            </a:r>
            <a:endParaRPr lang="zh-CN" altLang="en-US" dirty="0"/>
          </a:p>
        </p:txBody>
      </p:sp>
      <p:sp>
        <p:nvSpPr>
          <p:cNvPr id="3" name="内容占位符 2"/>
          <p:cNvSpPr>
            <a:spLocks noGrp="1"/>
          </p:cNvSpPr>
          <p:nvPr>
            <p:ph idx="1"/>
          </p:nvPr>
        </p:nvSpPr>
        <p:spPr/>
        <p:txBody>
          <a:bodyPr>
            <a:normAutofit/>
          </a:bodyPr>
          <a:lstStyle/>
          <a:p>
            <a:pPr>
              <a:lnSpc>
                <a:spcPct val="125000"/>
              </a:lnSpc>
            </a:pPr>
            <a:r>
              <a:rPr lang="en-US" altLang="zh-CN" dirty="0">
                <a:solidFill>
                  <a:srgbClr val="0000FF"/>
                </a:solidFill>
              </a:rPr>
              <a:t>throw</a:t>
            </a:r>
            <a:r>
              <a:rPr lang="zh-CN" altLang="en-US" dirty="0"/>
              <a:t>语句的格式如下</a:t>
            </a:r>
            <a:r>
              <a:rPr lang="en-US" altLang="zh-CN" dirty="0"/>
              <a:t>:</a:t>
            </a:r>
          </a:p>
          <a:p>
            <a:pPr marL="432000" lvl="1" indent="0">
              <a:lnSpc>
                <a:spcPct val="125000"/>
              </a:lnSpc>
              <a:buNone/>
            </a:pPr>
            <a:r>
              <a:rPr lang="en-US" altLang="zh-CN" dirty="0">
                <a:solidFill>
                  <a:srgbClr val="0000FF"/>
                </a:solidFill>
              </a:rPr>
              <a:t>throw</a:t>
            </a:r>
            <a:r>
              <a:rPr lang="en-US" altLang="zh-CN" dirty="0"/>
              <a:t> </a:t>
            </a:r>
            <a:r>
              <a:rPr lang="zh-CN" altLang="en-US" i="1" dirty="0"/>
              <a:t>表达式</a:t>
            </a:r>
            <a:r>
              <a:rPr lang="en-US" altLang="zh-CN" dirty="0"/>
              <a:t>;</a:t>
            </a:r>
          </a:p>
          <a:p>
            <a:pPr>
              <a:lnSpc>
                <a:spcPct val="125000"/>
              </a:lnSpc>
            </a:pPr>
            <a:r>
              <a:rPr lang="en-US" altLang="zh-CN" dirty="0"/>
              <a:t> </a:t>
            </a:r>
            <a:r>
              <a:rPr lang="zh-CN" altLang="en-US" dirty="0" smtClean="0"/>
              <a:t>在</a:t>
            </a:r>
            <a:r>
              <a:rPr lang="en-US" altLang="zh-CN" dirty="0">
                <a:solidFill>
                  <a:srgbClr val="0000FF"/>
                </a:solidFill>
              </a:rPr>
              <a:t>catch</a:t>
            </a:r>
            <a:r>
              <a:rPr lang="zh-CN" altLang="en-US" dirty="0"/>
              <a:t>子句中，还允许下面重新抛出异常的语句</a:t>
            </a:r>
            <a:r>
              <a:rPr lang="en-US" altLang="zh-CN" dirty="0"/>
              <a:t>:</a:t>
            </a:r>
          </a:p>
          <a:p>
            <a:pPr marL="432000" lvl="1" indent="0">
              <a:lnSpc>
                <a:spcPct val="125000"/>
              </a:lnSpc>
              <a:buNone/>
            </a:pPr>
            <a:r>
              <a:rPr lang="en-US" altLang="zh-CN" dirty="0">
                <a:solidFill>
                  <a:srgbClr val="0000FF"/>
                </a:solidFill>
              </a:rPr>
              <a:t>throw;</a:t>
            </a:r>
          </a:p>
          <a:p>
            <a:pPr lvl="1">
              <a:lnSpc>
                <a:spcPct val="125000"/>
              </a:lnSpc>
            </a:pPr>
            <a:r>
              <a:rPr lang="zh-CN" altLang="en-US" dirty="0" smtClean="0"/>
              <a:t>这时</a:t>
            </a:r>
            <a:r>
              <a:rPr lang="zh-CN" altLang="en-US" dirty="0"/>
              <a:t>，该</a:t>
            </a:r>
            <a:r>
              <a:rPr lang="en-US" altLang="zh-CN" dirty="0">
                <a:solidFill>
                  <a:srgbClr val="0000FF"/>
                </a:solidFill>
              </a:rPr>
              <a:t>throw</a:t>
            </a:r>
            <a:r>
              <a:rPr lang="zh-CN" altLang="en-US" dirty="0"/>
              <a:t>语句实际所抛出的表达式就是该</a:t>
            </a:r>
            <a:r>
              <a:rPr lang="en-US" altLang="zh-CN" dirty="0">
                <a:solidFill>
                  <a:srgbClr val="0000FF"/>
                </a:solidFill>
              </a:rPr>
              <a:t>catch</a:t>
            </a:r>
            <a:r>
              <a:rPr lang="zh-CN" altLang="en-US" dirty="0"/>
              <a:t>子句所接收到的表达式。</a:t>
            </a:r>
          </a:p>
          <a:p>
            <a:pPr>
              <a:lnSpc>
                <a:spcPct val="125000"/>
              </a:lnSpc>
            </a:pPr>
            <a:r>
              <a:rPr lang="zh-CN" altLang="en-US" dirty="0"/>
              <a:t> </a:t>
            </a:r>
            <a:r>
              <a:rPr lang="en-US" altLang="zh-CN" dirty="0">
                <a:solidFill>
                  <a:srgbClr val="0000FF"/>
                </a:solidFill>
              </a:rPr>
              <a:t>throw</a:t>
            </a:r>
            <a:r>
              <a:rPr lang="zh-CN" altLang="en-US" dirty="0"/>
              <a:t>语句在形式上有点类似于</a:t>
            </a:r>
            <a:r>
              <a:rPr lang="en-US" altLang="zh-CN" dirty="0">
                <a:solidFill>
                  <a:srgbClr val="0000FF"/>
                </a:solidFill>
              </a:rPr>
              <a:t>return</a:t>
            </a:r>
            <a:r>
              <a:rPr lang="zh-CN" altLang="en-US" dirty="0"/>
              <a:t>语句</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28887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1414078" y="4273550"/>
            <a:ext cx="2611512" cy="24269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667645"/>
          </a:xfrm>
        </p:spPr>
        <p:txBody>
          <a:bodyPr/>
          <a:lstStyle/>
          <a:p>
            <a:r>
              <a:rPr lang="zh-CN" altLang="en-US" dirty="0"/>
              <a:t>异常处理例程</a:t>
            </a:r>
            <a:r>
              <a:rPr lang="en-US" altLang="zh-CN" dirty="0" smtClean="0"/>
              <a:t>: </a:t>
            </a:r>
            <a:r>
              <a:rPr lang="zh-CN" altLang="en-US" dirty="0" smtClean="0"/>
              <a:t>异常捕捉</a:t>
            </a:r>
            <a:endParaRPr lang="zh-CN" altLang="en-US" dirty="0"/>
          </a:p>
        </p:txBody>
      </p:sp>
      <p:sp>
        <p:nvSpPr>
          <p:cNvPr id="3" name="内容占位符 2"/>
          <p:cNvSpPr>
            <a:spLocks noGrp="1"/>
          </p:cNvSpPr>
          <p:nvPr>
            <p:ph idx="1"/>
          </p:nvPr>
        </p:nvSpPr>
        <p:spPr>
          <a:xfrm>
            <a:off x="461963" y="799406"/>
            <a:ext cx="8220075" cy="5556945"/>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异常</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e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67082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378498" y="1457324"/>
            <a:ext cx="2303540"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e=0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0" name="AutoShape 5"/>
          <p:cNvSpPr>
            <a:spLocks/>
          </p:cNvSpPr>
          <p:nvPr/>
        </p:nvSpPr>
        <p:spPr bwMode="auto">
          <a:xfrm>
            <a:off x="4653861" y="4192984"/>
            <a:ext cx="3171297" cy="439254"/>
          </a:xfrm>
          <a:prstGeom prst="borderCallout2">
            <a:avLst>
              <a:gd name="adj1" fmla="val 53340"/>
              <a:gd name="adj2" fmla="val -89"/>
              <a:gd name="adj3" fmla="val 51957"/>
              <a:gd name="adj4" fmla="val -9228"/>
              <a:gd name="adj5" fmla="val 51438"/>
              <a:gd name="adj6" fmla="val -1870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FF0000"/>
                </a:solidFill>
                <a:latin typeface="新宋体" panose="02010609030101010101" pitchFamily="49" charset="-122"/>
                <a:ea typeface="新宋体" panose="02010609030101010101" pitchFamily="49" charset="-122"/>
              </a:rPr>
              <a:t>不会</a:t>
            </a:r>
            <a:r>
              <a:rPr lang="zh-CN" altLang="en-US" sz="2000" dirty="0" smtClean="0">
                <a:latin typeface="新宋体" panose="02010609030101010101" pitchFamily="49" charset="-122"/>
                <a:ea typeface="新宋体" panose="02010609030101010101" pitchFamily="49" charset="-122"/>
              </a:rPr>
              <a:t>被执行的语句。</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209904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879515"/>
          </a:xfrm>
        </p:spPr>
        <p:txBody>
          <a:bodyPr/>
          <a:lstStyle/>
          <a:p>
            <a:r>
              <a:rPr lang="zh-CN" altLang="en-US" dirty="0"/>
              <a:t>异常处理例程</a:t>
            </a:r>
            <a:r>
              <a:rPr lang="en-US" altLang="zh-CN" dirty="0" smtClean="0"/>
              <a:t>: </a:t>
            </a:r>
            <a:r>
              <a:rPr lang="zh-CN" altLang="en-US" dirty="0" smtClean="0"/>
              <a:t>重新抛出异常</a:t>
            </a:r>
            <a:endParaRPr lang="zh-CN" altLang="en-US" dirty="0"/>
          </a:p>
        </p:txBody>
      </p:sp>
      <p:sp>
        <p:nvSpPr>
          <p:cNvPr id="3" name="内容占位符 2"/>
          <p:cNvSpPr>
            <a:spLocks noGrp="1"/>
          </p:cNvSpPr>
          <p:nvPr>
            <p:ph idx="1"/>
          </p:nvPr>
        </p:nvSpPr>
        <p:spPr>
          <a:xfrm>
            <a:off x="461963" y="1011277"/>
            <a:ext cx="4104000" cy="5345074"/>
          </a:xfrm>
          <a:ln w="38100">
            <a:solidFill>
              <a:srgbClr val="FF33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"T: </a:t>
            </a:r>
            <a:r>
              <a:rPr lang="zh-CN" altLang="en-US" sz="1800" dirty="0" smtClean="0">
                <a:solidFill>
                  <a:srgbClr val="A31515"/>
                </a:solidFill>
                <a:latin typeface="新宋体" panose="02010609030101010101" pitchFamily="49" charset="-122"/>
                <a:ea typeface="新宋体" panose="02010609030101010101" pitchFamily="49" charset="-122"/>
              </a:rPr>
              <a:t>异常</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e</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等同于</a:t>
            </a:r>
            <a:r>
              <a:rPr lang="en-US" altLang="zh-CN" sz="1800" dirty="0">
                <a:solidFill>
                  <a:srgbClr val="008000"/>
                </a:solidFill>
                <a:latin typeface="新宋体" panose="02010609030101010101" pitchFamily="49" charset="-122"/>
                <a:ea typeface="新宋体" panose="02010609030101010101" pitchFamily="49" charset="-122"/>
              </a:rPr>
              <a:t>: throw 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88269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565962" y="1011277"/>
            <a:ext cx="4410769" cy="5345074"/>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smtClean="0">
                <a:solidFill>
                  <a:srgbClr val="000000"/>
                </a:solidFill>
                <a:latin typeface="新宋体" panose="02010609030101010101" pitchFamily="49" charset="-122"/>
                <a:ea typeface="新宋体" panose="02010609030101010101" pitchFamily="49" charset="-122"/>
              </a:rPr>
              <a:t>cout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A31515"/>
                </a:solidFill>
                <a:latin typeface="新宋体" panose="02010609030101010101" pitchFamily="49" charset="-122"/>
                <a:ea typeface="新宋体" panose="02010609030101010101" pitchFamily="49" charset="-122"/>
              </a:rPr>
              <a:t>"M: </a:t>
            </a:r>
            <a:r>
              <a:rPr lang="zh-CN" altLang="fr-FR" sz="1800" dirty="0" smtClean="0">
                <a:solidFill>
                  <a:srgbClr val="A31515"/>
                </a:solidFill>
                <a:latin typeface="新宋体" panose="02010609030101010101" pitchFamily="49" charset="-122"/>
                <a:ea typeface="新宋体" panose="02010609030101010101" pitchFamily="49" charset="-122"/>
              </a:rPr>
              <a:t>异常</a:t>
            </a:r>
            <a:r>
              <a:rPr lang="fr-FR" altLang="zh-CN" sz="1800" dirty="0" smtClean="0">
                <a:solidFill>
                  <a:srgbClr val="A31515"/>
                </a:solidFill>
                <a:latin typeface="新宋体" panose="02010609030101010101" pitchFamily="49" charset="-122"/>
                <a:ea typeface="新宋体" panose="02010609030101010101" pitchFamily="49" charset="-122"/>
              </a:rPr>
              <a: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endl</a:t>
            </a:r>
            <a:r>
              <a:rPr lang="fr-F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暂停控制台</a:t>
            </a:r>
            <a:r>
              <a:rPr lang="zh-CN" altLang="en-US" sz="1800" dirty="0">
                <a:solidFill>
                  <a:srgbClr val="008000"/>
                </a:solidFill>
                <a:latin typeface="新宋体" panose="02010609030101010101" pitchFamily="49" charset="-122"/>
                <a:ea typeface="新宋体" panose="02010609030101010101" pitchFamily="49" charset="-122"/>
              </a:rPr>
              <a:t>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673191" y="4979487"/>
            <a:ext cx="2303540"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T: </a:t>
            </a: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M: </a:t>
            </a: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520831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2021年5月6日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27</a:t>
            </a:fld>
            <a:endParaRPr lang="zh-CN" altLang="en-US" dirty="0"/>
          </a:p>
        </p:txBody>
      </p:sp>
      <p:sp>
        <p:nvSpPr>
          <p:cNvPr id="9" name="圆角矩形 8"/>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p:cNvSpPr/>
          <p:nvPr>
            <p:custDataLst>
              <p:tags r:id="rId3"/>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0" y="635001"/>
            <a:ext cx="8140390" cy="287701"/>
          </a:xfrm>
          <a:prstGeom prst="rect">
            <a:avLst/>
          </a:prstGeom>
          <a:noFill/>
        </p:spPr>
        <p:txBody>
          <a:bodyPr vert="horz" wrap="square"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代码有误，请填写“错误”；否则，请填写程序运行</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内容占位符 2"/>
          <p:cNvSpPr txBox="1">
            <a:spLocks/>
          </p:cNvSpPr>
          <p:nvPr/>
        </p:nvSpPr>
        <p:spPr>
          <a:xfrm>
            <a:off x="461963" y="1761893"/>
            <a:ext cx="4249584" cy="4594458"/>
          </a:xfrm>
          <a:prstGeom prst="rect">
            <a:avLst/>
          </a:prstGeom>
          <a:ln w="38100">
            <a:solidFill>
              <a:srgbClr val="FF3300"/>
            </a:solidFill>
          </a:ln>
        </p:spPr>
        <p:txBody>
          <a:bodyPr>
            <a:noAutofit/>
          </a:bodyPr>
          <a:lst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endParaRPr 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gb_divide</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if</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 == 0)</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throw</a:t>
            </a:r>
            <a:r>
              <a:rPr lang="en-US" altLang="zh-CN" sz="1800" dirty="0" smtClean="0">
                <a:solidFill>
                  <a:srgbClr val="000000"/>
                </a:solidFill>
                <a:latin typeface="新宋体" panose="02010609030101010101" pitchFamily="49" charset="-122"/>
                <a:ea typeface="新宋体" panose="02010609030101010101" pitchFamily="49" charset="-122"/>
              </a:rPr>
              <a:t> 10;</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err="1" smtClean="0">
                <a:solidFill>
                  <a:srgbClr val="008000"/>
                </a:solidFill>
                <a:latin typeface="新宋体" panose="02010609030101010101" pitchFamily="49" charset="-122"/>
                <a:ea typeface="新宋体" panose="02010609030101010101" pitchFamily="49" charset="-122"/>
              </a:rPr>
              <a:t>gb_divide</a:t>
            </a:r>
            <a:r>
              <a:rPr lang="zh-CN" altLang="en-US" sz="1800" dirty="0" smtClean="0">
                <a:solidFill>
                  <a:srgbClr val="008000"/>
                </a:solidFill>
                <a:latin typeface="新宋体" panose="02010609030101010101" pitchFamily="49" charset="-122"/>
                <a:ea typeface="新宋体" panose="02010609030101010101" pitchFamily="49" charset="-122"/>
              </a:rPr>
              <a:t>定义结束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gb_test</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gb_divide</a:t>
            </a:r>
            <a:r>
              <a:rPr lang="en-US" altLang="zh-CN" sz="1800" dirty="0" smtClean="0">
                <a:solidFill>
                  <a:srgbClr val="000000"/>
                </a:solidFill>
                <a:latin typeface="新宋体" panose="02010609030101010101" pitchFamily="49" charset="-122"/>
                <a:ea typeface="新宋体" panose="02010609030101010101" pitchFamily="49" charset="-122"/>
              </a:rPr>
              <a:t>(6, 0);</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try</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"6/0"</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catch</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e)</a:t>
            </a:r>
          </a:p>
          <a:p>
            <a:pPr marL="0" indent="0">
              <a:lnSpc>
                <a:spcPts val="1500"/>
              </a:lnSpc>
              <a:spcBef>
                <a:spcPts val="0"/>
              </a:spcBef>
              <a:buFont typeface="Wingdings" panose="05000000000000000000" pitchFamily="2" charset="2"/>
              <a:buNone/>
            </a:pPr>
            <a:r>
              <a:rPr lang="en-US"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"T: </a:t>
            </a:r>
            <a:r>
              <a:rPr lang="zh-CN" altLang="en-US" sz="1800" dirty="0" smtClean="0">
                <a:solidFill>
                  <a:srgbClr val="A31515"/>
                </a:solidFill>
                <a:latin typeface="新宋体" panose="02010609030101010101" pitchFamily="49" charset="-122"/>
                <a:ea typeface="新宋体" panose="02010609030101010101" pitchFamily="49" charset="-122"/>
              </a:rPr>
              <a:t>异常</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e</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throw</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等同于</a:t>
            </a:r>
            <a:r>
              <a:rPr lang="en-US" altLang="zh-CN" sz="1800" dirty="0" smtClean="0">
                <a:solidFill>
                  <a:srgbClr val="008000"/>
                </a:solidFill>
                <a:latin typeface="新宋体" panose="02010609030101010101" pitchFamily="49" charset="-122"/>
                <a:ea typeface="新宋体" panose="02010609030101010101" pitchFamily="49" charset="-122"/>
              </a:rPr>
              <a:t>: throw e;</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smtClean="0">
                <a:solidFill>
                  <a:srgbClr val="008000"/>
                </a:solidFill>
                <a:latin typeface="新宋体" panose="02010609030101010101" pitchFamily="49" charset="-122"/>
                <a:ea typeface="新宋体" panose="02010609030101010101" pitchFamily="49" charset="-122"/>
              </a:rPr>
              <a:t>// try/catch</a:t>
            </a:r>
            <a:r>
              <a:rPr lang="zh-CN" altLang="en-US" sz="1800" dirty="0" smtClean="0">
                <a:solidFill>
                  <a:srgbClr val="008000"/>
                </a:solidFill>
                <a:latin typeface="新宋体" panose="02010609030101010101" pitchFamily="49" charset="-122"/>
                <a:ea typeface="新宋体" panose="02010609030101010101" pitchFamily="49" charset="-122"/>
              </a:rPr>
              <a:t>结构结束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500"/>
              </a:lnSpc>
              <a:spcBef>
                <a:spcPts val="0"/>
              </a:spcBef>
              <a:buFont typeface="Wingdings" panose="05000000000000000000" pitchFamily="2" charset="2"/>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err="1" smtClean="0">
                <a:solidFill>
                  <a:srgbClr val="008000"/>
                </a:solidFill>
                <a:latin typeface="新宋体" panose="02010609030101010101" pitchFamily="49" charset="-122"/>
                <a:ea typeface="新宋体" panose="02010609030101010101" pitchFamily="49" charset="-122"/>
              </a:rPr>
              <a:t>gb_test</a:t>
            </a:r>
            <a:r>
              <a:rPr lang="zh-CN" altLang="en-US" sz="1800" dirty="0" smtClean="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8000"/>
              </a:solidFill>
              <a:latin typeface="新宋体" panose="02010609030101010101" pitchFamily="49" charset="-122"/>
              <a:ea typeface="新宋体" panose="02010609030101010101" pitchFamily="49" charset="-122"/>
            </a:endParaRPr>
          </a:p>
        </p:txBody>
      </p:sp>
      <p:sp>
        <p:nvSpPr>
          <p:cNvPr id="18" name="内容占位符 2"/>
          <p:cNvSpPr txBox="1">
            <a:spLocks/>
          </p:cNvSpPr>
          <p:nvPr/>
        </p:nvSpPr>
        <p:spPr>
          <a:xfrm>
            <a:off x="4711548" y="922702"/>
            <a:ext cx="4410769" cy="2868713"/>
          </a:xfrm>
          <a:prstGeom prst="rect">
            <a:avLst/>
          </a:prstGeom>
          <a:ln w="38100">
            <a:solidFill>
              <a:srgbClr val="FF3300"/>
            </a:solidFill>
          </a:ln>
        </p:spPr>
        <p:txBody>
          <a:bodyPr vert="horz" lIns="91440" tIns="45720" rIns="91440" bIns="45720" rtlCol="0">
            <a:normAutofit fontScale="925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6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6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smtClean="0">
                <a:solidFill>
                  <a:srgbClr val="000000"/>
                </a:solidFill>
                <a:latin typeface="新宋体" panose="02010609030101010101" pitchFamily="49" charset="-122"/>
                <a:ea typeface="新宋体" panose="02010609030101010101" pitchFamily="49" charset="-122"/>
              </a:rPr>
              <a:t>cout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A31515"/>
                </a:solidFill>
                <a:latin typeface="新宋体" panose="02010609030101010101" pitchFamily="49" charset="-122"/>
                <a:ea typeface="新宋体" panose="02010609030101010101" pitchFamily="49" charset="-122"/>
              </a:rPr>
              <a:t>"M: </a:t>
            </a:r>
            <a:r>
              <a:rPr lang="zh-CN" altLang="fr-FR" sz="1800" dirty="0" smtClean="0">
                <a:solidFill>
                  <a:srgbClr val="A31515"/>
                </a:solidFill>
                <a:latin typeface="新宋体" panose="02010609030101010101" pitchFamily="49" charset="-122"/>
                <a:ea typeface="新宋体" panose="02010609030101010101" pitchFamily="49" charset="-122"/>
              </a:rPr>
              <a:t>异常</a:t>
            </a:r>
            <a:r>
              <a:rPr lang="fr-FR" altLang="zh-CN" sz="1800" dirty="0" smtClean="0">
                <a:solidFill>
                  <a:srgbClr val="A31515"/>
                </a:solidFill>
                <a:latin typeface="新宋体" panose="02010609030101010101" pitchFamily="49" charset="-122"/>
                <a:ea typeface="新宋体" panose="02010609030101010101" pitchFamily="49" charset="-122"/>
              </a:rPr>
              <a: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endl</a:t>
            </a:r>
            <a:r>
              <a:rPr lang="fr-FR" altLang="zh-CN" sz="1800" dirty="0">
                <a:solidFill>
                  <a:srgbClr val="000000"/>
                </a:solidFill>
                <a:latin typeface="新宋体" panose="02010609030101010101" pitchFamily="49" charset="-122"/>
                <a:ea typeface="新宋体" panose="02010609030101010101" pitchFamily="49" charset="-122"/>
              </a:rPr>
              <a:t>;</a:t>
            </a: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暂停控制台</a:t>
            </a:r>
            <a:r>
              <a:rPr lang="zh-CN" altLang="en-US" sz="1800" dirty="0">
                <a:solidFill>
                  <a:srgbClr val="008000"/>
                </a:solidFill>
                <a:latin typeface="新宋体" panose="02010609030101010101" pitchFamily="49" charset="-122"/>
                <a:ea typeface="新宋体" panose="02010609030101010101" pitchFamily="49" charset="-122"/>
              </a:rPr>
              <a:t>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14" name="组合 13"/>
          <p:cNvGrpSpPr/>
          <p:nvPr>
            <p:custDataLst>
              <p:tags r:id="rId5"/>
            </p:custDataLst>
          </p:nvPr>
        </p:nvGrpSpPr>
        <p:grpSpPr>
          <a:xfrm>
            <a:off x="0" y="0"/>
            <a:ext cx="9144000" cy="635000"/>
            <a:chOff x="0" y="0"/>
            <a:chExt cx="9144000" cy="635000"/>
          </a:xfrm>
        </p:grpSpPr>
        <p:sp>
          <p:nvSpPr>
            <p:cNvPr id="10"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8314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879515"/>
          </a:xfrm>
        </p:spPr>
        <p:txBody>
          <a:bodyPr/>
          <a:lstStyle/>
          <a:p>
            <a:r>
              <a:rPr lang="zh-CN" altLang="en-US" dirty="0"/>
              <a:t>异常处理例程</a:t>
            </a:r>
            <a:r>
              <a:rPr lang="en-US" altLang="zh-CN" dirty="0" smtClean="0"/>
              <a:t>: </a:t>
            </a:r>
            <a:r>
              <a:rPr lang="zh-CN" altLang="en-US" dirty="0" smtClean="0"/>
              <a:t>对照</a:t>
            </a:r>
            <a:endParaRPr lang="zh-CN" altLang="en-US" dirty="0"/>
          </a:p>
        </p:txBody>
      </p:sp>
      <p:sp>
        <p:nvSpPr>
          <p:cNvPr id="3" name="内容占位符 2"/>
          <p:cNvSpPr>
            <a:spLocks noGrp="1"/>
          </p:cNvSpPr>
          <p:nvPr>
            <p:ph idx="1"/>
          </p:nvPr>
        </p:nvSpPr>
        <p:spPr>
          <a:xfrm>
            <a:off x="461963" y="1011277"/>
            <a:ext cx="4104000" cy="5345074"/>
          </a:xfrm>
          <a:ln w="38100">
            <a:solidFill>
              <a:srgbClr val="FF33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"T: </a:t>
            </a:r>
            <a:r>
              <a:rPr lang="zh-CN" altLang="en-US" sz="1800" dirty="0" smtClean="0">
                <a:solidFill>
                  <a:srgbClr val="A31515"/>
                </a:solidFill>
                <a:latin typeface="新宋体" panose="02010609030101010101" pitchFamily="49" charset="-122"/>
                <a:ea typeface="新宋体" panose="02010609030101010101" pitchFamily="49" charset="-122"/>
              </a:rPr>
              <a:t>异常</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e</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等同于</a:t>
            </a:r>
            <a:r>
              <a:rPr lang="en-US" altLang="zh-CN" sz="1800" dirty="0">
                <a:solidFill>
                  <a:srgbClr val="008000"/>
                </a:solidFill>
                <a:latin typeface="新宋体" panose="02010609030101010101" pitchFamily="49" charset="-122"/>
                <a:ea typeface="新宋体" panose="02010609030101010101" pitchFamily="49" charset="-122"/>
              </a:rPr>
              <a:t>: throw 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88269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565962" y="1011277"/>
            <a:ext cx="4410769" cy="5345074"/>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smtClean="0">
                <a:solidFill>
                  <a:srgbClr val="000000"/>
                </a:solidFill>
                <a:latin typeface="新宋体" panose="02010609030101010101" pitchFamily="49" charset="-122"/>
                <a:ea typeface="新宋体" panose="02010609030101010101" pitchFamily="49" charset="-122"/>
              </a:rPr>
              <a:t>cout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A31515"/>
                </a:solidFill>
                <a:latin typeface="新宋体" panose="02010609030101010101" pitchFamily="49" charset="-122"/>
                <a:ea typeface="新宋体" panose="02010609030101010101" pitchFamily="49" charset="-122"/>
              </a:rPr>
              <a:t>"M: </a:t>
            </a:r>
            <a:r>
              <a:rPr lang="zh-CN" altLang="fr-FR" sz="1800" dirty="0" smtClean="0">
                <a:solidFill>
                  <a:srgbClr val="A31515"/>
                </a:solidFill>
                <a:latin typeface="新宋体" panose="02010609030101010101" pitchFamily="49" charset="-122"/>
                <a:ea typeface="新宋体" panose="02010609030101010101" pitchFamily="49" charset="-122"/>
              </a:rPr>
              <a:t>异常</a:t>
            </a:r>
            <a:r>
              <a:rPr lang="fr-FR" altLang="zh-CN" sz="1800" dirty="0" smtClean="0">
                <a:solidFill>
                  <a:srgbClr val="A31515"/>
                </a:solidFill>
                <a:latin typeface="新宋体" panose="02010609030101010101" pitchFamily="49" charset="-122"/>
                <a:ea typeface="新宋体" panose="02010609030101010101" pitchFamily="49" charset="-122"/>
              </a:rPr>
              <a:t>="</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a:t>
            </a:r>
            <a:r>
              <a:rPr lang="fr-FR" altLang="zh-CN" sz="1800" dirty="0" smtClean="0">
                <a:solidFill>
                  <a:srgbClr val="008080"/>
                </a:solidFill>
                <a:latin typeface="新宋体" panose="02010609030101010101" pitchFamily="49" charset="-122"/>
                <a:ea typeface="新宋体" panose="02010609030101010101" pitchFamily="49" charset="-122"/>
              </a:rPr>
              <a:t>&lt;&lt;</a:t>
            </a:r>
            <a:r>
              <a:rPr lang="fr-FR" altLang="zh-CN" sz="1800" dirty="0" smtClean="0">
                <a:solidFill>
                  <a:srgbClr val="000000"/>
                </a:solidFill>
                <a:latin typeface="新宋体" panose="02010609030101010101" pitchFamily="49" charset="-122"/>
                <a:ea typeface="新宋体" panose="02010609030101010101" pitchFamily="49" charset="-122"/>
              </a:rPr>
              <a:t>endl</a:t>
            </a:r>
            <a:r>
              <a:rPr lang="fr-F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暂停控制台</a:t>
            </a:r>
            <a:r>
              <a:rPr lang="zh-CN" altLang="en-US" sz="1800" dirty="0">
                <a:solidFill>
                  <a:srgbClr val="008000"/>
                </a:solidFill>
                <a:latin typeface="新宋体" panose="02010609030101010101" pitchFamily="49" charset="-122"/>
                <a:ea typeface="新宋体" panose="02010609030101010101" pitchFamily="49" charset="-122"/>
              </a:rPr>
              <a:t>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673191" y="5341433"/>
            <a:ext cx="2303540" cy="101491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M: </a:t>
            </a: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1" name="Text Box 9"/>
          <p:cNvSpPr txBox="1">
            <a:spLocks noChangeArrowheads="1"/>
          </p:cNvSpPr>
          <p:nvPr/>
        </p:nvSpPr>
        <p:spPr bwMode="auto">
          <a:xfrm>
            <a:off x="6673191" y="1011276"/>
            <a:ext cx="2303540" cy="101491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代码是否有误</a:t>
            </a:r>
            <a:r>
              <a:rPr lang="en-US" altLang="zh-CN" sz="1800" dirty="0" smtClean="0">
                <a:ea typeface="楷体_GB2312" pitchFamily="49" charset="-122"/>
                <a:sym typeface="Wingdings" panose="05000000000000000000" pitchFamily="2" charset="2"/>
              </a:rPr>
              <a:t>?</a:t>
            </a:r>
          </a:p>
          <a:p>
            <a:pPr marL="180000" eaLnBrk="1" hangingPunct="1">
              <a:spcBef>
                <a:spcPct val="0"/>
              </a:spcBef>
              <a:buFontTx/>
              <a:buNone/>
            </a:pPr>
            <a:r>
              <a:rPr lang="zh-CN" altLang="en-US" sz="1800" dirty="0" smtClean="0">
                <a:ea typeface="楷体_GB2312" pitchFamily="49" charset="-122"/>
                <a:sym typeface="Wingdings" panose="05000000000000000000" pitchFamily="2" charset="2"/>
              </a:rPr>
              <a:t>如果没有，则程序运行</a:t>
            </a:r>
            <a:r>
              <a:rPr lang="zh-CN" altLang="pt-BR" sz="1800" dirty="0" smtClean="0">
                <a:ea typeface="楷体_GB2312" pitchFamily="49" charset="-122"/>
                <a:sym typeface="Wingdings" panose="05000000000000000000" pitchFamily="2" charset="2"/>
              </a:rPr>
              <a:t>结果</a:t>
            </a:r>
            <a:r>
              <a:rPr lang="zh-CN" altLang="en-US" sz="1800" dirty="0" smtClean="0">
                <a:ea typeface="楷体_GB2312" pitchFamily="49" charset="-122"/>
                <a:sym typeface="Wingdings" panose="05000000000000000000" pitchFamily="2" charset="2"/>
              </a:rPr>
              <a:t>是什么</a:t>
            </a:r>
            <a:r>
              <a:rPr lang="en-US"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00835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异常处理例程</a:t>
            </a:r>
            <a:r>
              <a:rPr lang="en-US" altLang="zh-CN" dirty="0" smtClean="0"/>
              <a:t>: </a:t>
            </a:r>
            <a:r>
              <a:rPr lang="zh-CN" altLang="en-US" dirty="0" smtClean="0"/>
              <a:t>局部变量</a:t>
            </a:r>
            <a:endParaRPr lang="zh-CN" altLang="en-US" dirty="0"/>
          </a:p>
        </p:txBody>
      </p:sp>
      <p:sp>
        <p:nvSpPr>
          <p:cNvPr id="3" name="内容占位符 2"/>
          <p:cNvSpPr>
            <a:spLocks noGrp="1"/>
          </p:cNvSpPr>
          <p:nvPr>
            <p:ph idx="1"/>
          </p:nvPr>
        </p:nvSpPr>
        <p:spPr>
          <a:xfrm>
            <a:off x="89209" y="1457325"/>
            <a:ext cx="4148253" cy="4899026"/>
          </a:xfrm>
          <a:ln w="38100">
            <a:solidFill>
              <a:srgbClr val="FF3300"/>
            </a:solidFill>
          </a:ln>
        </p:spPr>
        <p:txBody>
          <a:bodyPr>
            <a:noAutofit/>
          </a:bodyPr>
          <a:lstStyle/>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CP_A(){</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构造</a:t>
            </a:r>
            <a:r>
              <a:rPr lang="en-US" altLang="zh-CN" sz="1800" dirty="0">
                <a:solidFill>
                  <a:srgbClr val="A31515"/>
                </a:solidFill>
                <a:latin typeface="新宋体" panose="02010609030101010101" pitchFamily="49" charset="-122"/>
                <a:ea typeface="新宋体" panose="02010609030101010101" pitchFamily="49" charset="-122"/>
              </a:rPr>
              <a:t>A</a:t>
            </a:r>
            <a:r>
              <a:rPr lang="zh-CN" altLang="en-US" sz="1800" dirty="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~CP_A(){</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销毁</a:t>
            </a:r>
            <a:r>
              <a:rPr lang="en-US" altLang="zh-CN" sz="1800" dirty="0">
                <a:solidFill>
                  <a:srgbClr val="A31515"/>
                </a:solidFill>
                <a:latin typeface="新宋体" panose="02010609030101010101" pitchFamily="49" charset="-122"/>
                <a:ea typeface="新宋体" panose="02010609030101010101" pitchFamily="49" charset="-122"/>
              </a:rPr>
              <a:t>A</a:t>
            </a:r>
            <a:r>
              <a:rPr lang="zh-CN" altLang="en-US" sz="1800" dirty="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237462" y="1457325"/>
            <a:ext cx="4684039" cy="4899026"/>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e)</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异常</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e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暂停</a:t>
            </a:r>
            <a:r>
              <a:rPr lang="zh-CN" altLang="en-US" sz="1800" dirty="0">
                <a:solidFill>
                  <a:srgbClr val="008000"/>
                </a:solidFill>
                <a:latin typeface="新宋体" panose="02010609030101010101" pitchFamily="49" charset="-122"/>
                <a:ea typeface="新宋体" panose="02010609030101010101" pitchFamily="49" charset="-122"/>
              </a:rPr>
              <a:t>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AutoShape 5"/>
          <p:cNvSpPr>
            <a:spLocks/>
          </p:cNvSpPr>
          <p:nvPr/>
        </p:nvSpPr>
        <p:spPr bwMode="auto">
          <a:xfrm>
            <a:off x="90457" y="5675971"/>
            <a:ext cx="3638821" cy="680379"/>
          </a:xfrm>
          <a:prstGeom prst="borderCallout3">
            <a:avLst>
              <a:gd name="adj1" fmla="val 16821"/>
              <a:gd name="adj2" fmla="val 99798"/>
              <a:gd name="adj3" fmla="val 17193"/>
              <a:gd name="adj4" fmla="val 103997"/>
              <a:gd name="adj5" fmla="val -193007"/>
              <a:gd name="adj6" fmla="val 104302"/>
              <a:gd name="adj7" fmla="val -195342"/>
              <a:gd name="adj8" fmla="val 3720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dirty="0" smtClean="0"/>
              <a:t>异常被捕捉之前，</a:t>
            </a:r>
            <a:endParaRPr lang="en-US" altLang="zh-CN" sz="2000" dirty="0" smtClean="0"/>
          </a:p>
          <a:p>
            <a:pPr eaLnBrk="1" hangingPunct="1"/>
            <a:r>
              <a:rPr lang="zh-CN" altLang="en-US" sz="2000" dirty="0" smtClean="0"/>
              <a:t>局部变量的内存会被回收。</a:t>
            </a:r>
            <a:endParaRPr lang="zh-CN" altLang="en-US" sz="2000" dirty="0"/>
          </a:p>
        </p:txBody>
      </p:sp>
      <p:sp>
        <p:nvSpPr>
          <p:cNvPr id="12" name="Text Box 9"/>
          <p:cNvSpPr txBox="1">
            <a:spLocks noChangeArrowheads="1"/>
          </p:cNvSpPr>
          <p:nvPr/>
        </p:nvSpPr>
        <p:spPr bwMode="auto">
          <a:xfrm>
            <a:off x="6617961" y="4825321"/>
            <a:ext cx="2303540" cy="153102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构造</a:t>
            </a:r>
            <a:r>
              <a:rPr lang="en-US" altLang="zh-CN" sz="1800" dirty="0">
                <a:solidFill>
                  <a:srgbClr val="0000FF"/>
                </a:solidFill>
                <a:ea typeface="楷体_GB2312" pitchFamily="49" charset="-122"/>
                <a:sym typeface="Wingdings" panose="05000000000000000000" pitchFamily="2" charset="2"/>
              </a:rPr>
              <a:t>A</a:t>
            </a:r>
            <a:r>
              <a:rPr lang="zh-CN" altLang="en-US"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FF0000"/>
                </a:solidFill>
                <a:ea typeface="楷体_GB2312" pitchFamily="49" charset="-122"/>
                <a:sym typeface="Wingdings" panose="05000000000000000000" pitchFamily="2" charset="2"/>
              </a:rPr>
              <a:t>销毁</a:t>
            </a:r>
            <a:r>
              <a:rPr lang="en-US" altLang="zh-CN" sz="1800" dirty="0">
                <a:solidFill>
                  <a:srgbClr val="FF0000"/>
                </a:solidFill>
                <a:ea typeface="楷体_GB2312" pitchFamily="49" charset="-122"/>
                <a:sym typeface="Wingdings" panose="05000000000000000000" pitchFamily="2" charset="2"/>
              </a:rPr>
              <a:t>A</a:t>
            </a:r>
            <a:r>
              <a:rPr lang="zh-CN" altLang="en-US" sz="1800" dirty="0">
                <a:solidFill>
                  <a:srgbClr val="FF0000"/>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e=0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02751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2021年5月6日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FF"/>
                </a:solidFill>
              </a:rPr>
              <a:t>try</a:t>
            </a:r>
            <a:r>
              <a:rPr lang="en-US" altLang="zh-CN" dirty="0"/>
              <a:t>/</a:t>
            </a:r>
            <a:r>
              <a:rPr lang="en-US" altLang="zh-CN" dirty="0">
                <a:solidFill>
                  <a:srgbClr val="0000FF"/>
                </a:solidFill>
              </a:rPr>
              <a:t>catch</a:t>
            </a:r>
            <a:r>
              <a:rPr lang="zh-CN" altLang="en-US" dirty="0"/>
              <a:t>语句</a:t>
            </a:r>
            <a:r>
              <a:rPr lang="zh-CN" altLang="en-US" dirty="0" smtClean="0"/>
              <a:t>块</a:t>
            </a:r>
            <a:r>
              <a:rPr lang="en-US" altLang="zh-CN" dirty="0" smtClean="0"/>
              <a:t>: </a:t>
            </a:r>
            <a:r>
              <a:rPr lang="zh-CN" altLang="en-US" dirty="0" smtClean="0"/>
              <a:t>父类与子类异常</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如果多个</a:t>
            </a:r>
            <a:r>
              <a:rPr lang="en-US" altLang="zh-CN" dirty="0">
                <a:latin typeface="宋体" panose="02010600030101010101" pitchFamily="2" charset="-122"/>
              </a:rPr>
              <a:t>catch</a:t>
            </a:r>
            <a:r>
              <a:rPr lang="zh-CN" altLang="en-US" dirty="0">
                <a:latin typeface="宋体" panose="02010600030101010101" pitchFamily="2" charset="-122"/>
              </a:rPr>
              <a:t>子句联立并且</a:t>
            </a:r>
            <a:r>
              <a:rPr lang="en-US" altLang="zh-CN" dirty="0">
                <a:latin typeface="宋体" panose="02010600030101010101" pitchFamily="2" charset="-122"/>
              </a:rPr>
              <a:t>catch</a:t>
            </a:r>
            <a:r>
              <a:rPr lang="zh-CN" altLang="en-US" dirty="0">
                <a:latin typeface="宋体" panose="02010600030101010101" pitchFamily="2" charset="-122"/>
              </a:rPr>
              <a:t>子句接收参数的类型之间存在派生和继承关系，</a:t>
            </a:r>
            <a:r>
              <a:rPr lang="zh-CN" altLang="en-US" dirty="0" smtClean="0">
                <a:latin typeface="宋体" panose="02010600030101010101" pitchFamily="2" charset="-122"/>
              </a:rPr>
              <a:t>则</a:t>
            </a:r>
            <a:endParaRPr lang="en-US" altLang="zh-CN" dirty="0" smtClean="0">
              <a:latin typeface="宋体" panose="02010600030101010101" pitchFamily="2" charset="-122"/>
            </a:endParaRPr>
          </a:p>
          <a:p>
            <a:pPr lvl="1"/>
            <a:r>
              <a:rPr lang="zh-CN" altLang="en-US" dirty="0" smtClean="0">
                <a:latin typeface="宋体" panose="02010600030101010101" pitchFamily="2" charset="-122"/>
              </a:rPr>
              <a:t>接收</a:t>
            </a:r>
            <a:r>
              <a:rPr lang="zh-CN" altLang="en-US" dirty="0">
                <a:latin typeface="宋体" panose="02010600030101010101" pitchFamily="2" charset="-122"/>
              </a:rPr>
              <a:t>子类型参数的</a:t>
            </a:r>
            <a:r>
              <a:rPr lang="en-US" altLang="zh-CN" dirty="0">
                <a:latin typeface="宋体" panose="02010600030101010101" pitchFamily="2" charset="-122"/>
              </a:rPr>
              <a:t>catch</a:t>
            </a:r>
            <a:r>
              <a:rPr lang="zh-CN" altLang="en-US" dirty="0">
                <a:latin typeface="宋体" panose="02010600030101010101" pitchFamily="2" charset="-122"/>
              </a:rPr>
              <a:t>子句应当在前面</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r>
              <a:rPr lang="zh-CN" altLang="en-US" dirty="0" smtClean="0">
                <a:latin typeface="宋体" panose="02010600030101010101" pitchFamily="2" charset="-122"/>
              </a:rPr>
              <a:t>接收</a:t>
            </a:r>
            <a:r>
              <a:rPr lang="zh-CN" altLang="en-US" dirty="0">
                <a:latin typeface="宋体" panose="02010600030101010101" pitchFamily="2" charset="-122"/>
              </a:rPr>
              <a:t>父类型参数的</a:t>
            </a:r>
            <a:r>
              <a:rPr lang="en-US" altLang="zh-CN" dirty="0">
                <a:latin typeface="宋体" panose="02010600030101010101" pitchFamily="2" charset="-122"/>
              </a:rPr>
              <a:t>catch</a:t>
            </a:r>
            <a:r>
              <a:rPr lang="zh-CN" altLang="en-US" dirty="0">
                <a:latin typeface="宋体" panose="02010600030101010101" pitchFamily="2" charset="-122"/>
              </a:rPr>
              <a:t>子句应当在后面</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r>
              <a:rPr lang="zh-CN" altLang="en-US" dirty="0" smtClean="0">
                <a:latin typeface="宋体" panose="02010600030101010101" pitchFamily="2" charset="-122"/>
              </a:rPr>
              <a:t>否则</a:t>
            </a:r>
            <a:r>
              <a:rPr lang="zh-CN" altLang="en-US" dirty="0">
                <a:latin typeface="宋体" panose="02010600030101010101" pitchFamily="2" charset="-122"/>
              </a:rPr>
              <a:t>，会产生一个编译警告</a:t>
            </a:r>
            <a:r>
              <a:rPr lang="en-US" altLang="zh-CN" dirty="0">
                <a:latin typeface="宋体" panose="02010600030101010101" pitchFamily="2" charset="-122"/>
              </a:rPr>
              <a:t>/</a:t>
            </a:r>
            <a:r>
              <a:rPr lang="zh-CN" altLang="en-US" dirty="0">
                <a:latin typeface="宋体" panose="02010600030101010101" pitchFamily="2" charset="-122"/>
              </a:rPr>
              <a:t>错误，而且放在后面接收子类型参数的</a:t>
            </a:r>
            <a:r>
              <a:rPr lang="en-US" altLang="zh-CN" dirty="0">
                <a:latin typeface="宋体" panose="02010600030101010101" pitchFamily="2" charset="-122"/>
              </a:rPr>
              <a:t>catch</a:t>
            </a:r>
            <a:r>
              <a:rPr lang="zh-CN" altLang="en-US" dirty="0">
                <a:latin typeface="宋体" panose="02010600030101010101" pitchFamily="2" charset="-122"/>
              </a:rPr>
              <a:t>子句实际上不起作用。</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4594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868371"/>
          </a:xfrm>
        </p:spPr>
        <p:txBody>
          <a:bodyPr/>
          <a:lstStyle/>
          <a:p>
            <a:r>
              <a:rPr lang="zh-CN" altLang="en-US" dirty="0" smtClean="0"/>
              <a:t>例程</a:t>
            </a:r>
            <a:r>
              <a:rPr lang="en-US" altLang="zh-CN" dirty="0" smtClean="0"/>
              <a:t>:</a:t>
            </a:r>
            <a:r>
              <a:rPr lang="zh-CN" altLang="en-US" dirty="0"/>
              <a:t>父类与子类异常</a:t>
            </a:r>
          </a:p>
        </p:txBody>
      </p:sp>
      <p:sp>
        <p:nvSpPr>
          <p:cNvPr id="3" name="内容占位符 2"/>
          <p:cNvSpPr>
            <a:spLocks noGrp="1"/>
          </p:cNvSpPr>
          <p:nvPr>
            <p:ph idx="1"/>
          </p:nvPr>
        </p:nvSpPr>
        <p:spPr>
          <a:xfrm>
            <a:off x="461963" y="1000133"/>
            <a:ext cx="3440964" cy="5356217"/>
          </a:xfrm>
          <a:ln w="38100">
            <a:solidFill>
              <a:srgbClr val="FF3300"/>
            </a:solidFill>
          </a:ln>
        </p:spPr>
        <p:txBody>
          <a:bodyPr>
            <a:norm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smtClean="0">
                <a:solidFill>
                  <a:srgbClr val="008000"/>
                </a:solidFill>
                <a:latin typeface="新宋体" panose="02010609030101010101" pitchFamily="49" charset="-122"/>
                <a:ea typeface="新宋体" panose="02010609030101010101" pitchFamily="49" charset="-122"/>
              </a:rPr>
              <a:t>CP_ExceptionBase</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CP_Exception</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r =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87154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3902926" y="1000133"/>
            <a:ext cx="4984595" cy="5356217"/>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t = 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"6/2"</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2);</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"try</a:t>
            </a:r>
            <a:r>
              <a:rPr lang="zh-CN" altLang="en-US" sz="1800" dirty="0">
                <a:solidFill>
                  <a:srgbClr val="A31515"/>
                </a:solidFill>
                <a:latin typeface="新宋体" panose="02010609030101010101" pitchFamily="49" charset="-122"/>
                <a:ea typeface="新宋体" panose="02010609030101010101" pitchFamily="49" charset="-122"/>
              </a:rPr>
              <a:t>结束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捕捉异常</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捕捉异常</a:t>
            </a:r>
            <a:r>
              <a:rPr lang="en-US" altLang="zh-CN" sz="1800" dirty="0">
                <a:solidFill>
                  <a:srgbClr val="A31515"/>
                </a:solidFill>
                <a:latin typeface="新宋体" panose="02010609030101010101" pitchFamily="49" charset="-122"/>
                <a:ea typeface="新宋体" panose="02010609030101010101" pitchFamily="49" charset="-122"/>
              </a:rPr>
              <a:t>EB"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756012" y="610161"/>
            <a:ext cx="2131509" cy="153102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6/0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捕捉异常</a:t>
            </a:r>
            <a:r>
              <a:rPr lang="en-US" altLang="zh-CN" sz="1800" dirty="0">
                <a:solidFill>
                  <a:srgbClr val="0000FF"/>
                </a:solidFill>
                <a:ea typeface="楷体_GB2312" pitchFamily="49" charset="-122"/>
                <a:sym typeface="Wingdings" panose="05000000000000000000" pitchFamily="2" charset="2"/>
              </a:rPr>
              <a:t>E</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t=1</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r>
              <a:rPr lang="en-US" altLang="zh-CN"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235380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4405600" y="4462511"/>
            <a:ext cx="2388900" cy="24269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3" name="AutoShape 5"/>
          <p:cNvSpPr>
            <a:spLocks noChangeArrowheads="1"/>
          </p:cNvSpPr>
          <p:nvPr/>
        </p:nvSpPr>
        <p:spPr bwMode="auto">
          <a:xfrm>
            <a:off x="4405600" y="3556894"/>
            <a:ext cx="2843560" cy="24269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868371"/>
          </a:xfrm>
        </p:spPr>
        <p:txBody>
          <a:bodyPr/>
          <a:lstStyle/>
          <a:p>
            <a:r>
              <a:rPr lang="zh-CN" altLang="en-US" dirty="0" smtClean="0"/>
              <a:t>例程</a:t>
            </a:r>
            <a:r>
              <a:rPr lang="en-US" altLang="zh-CN" dirty="0" smtClean="0"/>
              <a:t>: </a:t>
            </a:r>
            <a:r>
              <a:rPr lang="zh-CN" altLang="en-US" dirty="0" smtClean="0"/>
              <a:t>父</a:t>
            </a:r>
            <a:r>
              <a:rPr lang="zh-CN" altLang="en-US" dirty="0"/>
              <a:t>类与子类异常</a:t>
            </a:r>
          </a:p>
        </p:txBody>
      </p:sp>
      <p:sp>
        <p:nvSpPr>
          <p:cNvPr id="3" name="内容占位符 2"/>
          <p:cNvSpPr>
            <a:spLocks noGrp="1"/>
          </p:cNvSpPr>
          <p:nvPr>
            <p:ph idx="1"/>
          </p:nvPr>
        </p:nvSpPr>
        <p:spPr>
          <a:xfrm>
            <a:off x="461963" y="1000133"/>
            <a:ext cx="3440964" cy="5356217"/>
          </a:xfrm>
          <a:ln w="38100">
            <a:solidFill>
              <a:srgbClr val="FF3300"/>
            </a:solidFill>
          </a:ln>
        </p:spPr>
        <p:txBody>
          <a:bodyPr>
            <a:norm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smtClean="0">
                <a:solidFill>
                  <a:srgbClr val="008000"/>
                </a:solidFill>
                <a:latin typeface="新宋体" panose="02010609030101010101" pitchFamily="49" charset="-122"/>
                <a:ea typeface="新宋体" panose="02010609030101010101" pitchFamily="49" charset="-122"/>
              </a:rPr>
              <a:t>CP_ExceptionBase</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CP_Exception</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r =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87154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3902926" y="1000133"/>
            <a:ext cx="4984595" cy="5356217"/>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t = 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"6/2"</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2);</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"try</a:t>
            </a:r>
            <a:r>
              <a:rPr lang="zh-CN" altLang="en-US" sz="1800" dirty="0">
                <a:solidFill>
                  <a:srgbClr val="A31515"/>
                </a:solidFill>
                <a:latin typeface="新宋体" panose="02010609030101010101" pitchFamily="49" charset="-122"/>
                <a:ea typeface="新宋体" panose="02010609030101010101" pitchFamily="49" charset="-122"/>
              </a:rPr>
              <a:t>结束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CP_ExceptionBase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捕捉异常</a:t>
            </a:r>
            <a:r>
              <a:rPr lang="en-US" altLang="zh-CN" sz="1800" dirty="0">
                <a:solidFill>
                  <a:srgbClr val="A31515"/>
                </a:solidFill>
                <a:latin typeface="新宋体" panose="02010609030101010101" pitchFamily="49" charset="-122"/>
                <a:ea typeface="新宋体" panose="02010609030101010101" pitchFamily="49" charset="-122"/>
              </a:rPr>
              <a:t>EB"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CP_Exception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捕捉异常</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756012" y="610161"/>
            <a:ext cx="2131509" cy="153102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6/0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捕捉异常</a:t>
            </a:r>
            <a:r>
              <a:rPr lang="en-US" altLang="zh-CN" sz="1800" dirty="0">
                <a:solidFill>
                  <a:srgbClr val="FF0000"/>
                </a:solidFill>
                <a:ea typeface="楷体_GB2312" pitchFamily="49" charset="-122"/>
                <a:sym typeface="Wingdings" panose="05000000000000000000" pitchFamily="2" charset="2"/>
              </a:rPr>
              <a:t>EB</a:t>
            </a: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t=1</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cxnSp>
        <p:nvCxnSpPr>
          <p:cNvPr id="15" name="肘形连接符 14"/>
          <p:cNvCxnSpPr>
            <a:stCxn id="13" idx="3"/>
            <a:endCxn id="11" idx="3"/>
          </p:cNvCxnSpPr>
          <p:nvPr/>
        </p:nvCxnSpPr>
        <p:spPr>
          <a:xfrm flipH="1">
            <a:off x="6794500" y="3678241"/>
            <a:ext cx="454660" cy="905617"/>
          </a:xfrm>
          <a:prstGeom prst="bentConnector3">
            <a:avLst>
              <a:gd name="adj1" fmla="val -280828"/>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 Box 9"/>
          <p:cNvSpPr txBox="1">
            <a:spLocks noChangeArrowheads="1"/>
          </p:cNvSpPr>
          <p:nvPr/>
        </p:nvSpPr>
        <p:spPr bwMode="auto">
          <a:xfrm>
            <a:off x="8562454" y="3678248"/>
            <a:ext cx="235858" cy="905610"/>
          </a:xfrm>
          <a:prstGeom prst="rect">
            <a:avLst/>
          </a:prstGeom>
          <a:solidFill>
            <a:srgbClr val="FFFF99"/>
          </a:solidFill>
          <a:ln w="158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solidFill>
                  <a:schemeClr val="accent6">
                    <a:lumMod val="75000"/>
                  </a:schemeClr>
                </a:solidFill>
                <a:ea typeface="楷体_GB2312" pitchFamily="49" charset="-122"/>
                <a:sym typeface="Wingdings" panose="05000000000000000000" pitchFamily="2" charset="2"/>
              </a:rPr>
              <a:t>对调</a:t>
            </a:r>
            <a:endParaRPr lang="en-US" altLang="zh-CN" sz="1800" dirty="0">
              <a:solidFill>
                <a:schemeClr val="accent6">
                  <a:lumMod val="75000"/>
                </a:schemeClr>
              </a:solidFill>
              <a:ea typeface="楷体_GB2312" pitchFamily="49" charset="-122"/>
              <a:sym typeface="Wingdings" panose="05000000000000000000" pitchFamily="2" charset="2"/>
            </a:endParaRPr>
          </a:p>
        </p:txBody>
      </p:sp>
      <p:sp>
        <p:nvSpPr>
          <p:cNvPr id="21" name="Text Box 9"/>
          <p:cNvSpPr txBox="1">
            <a:spLocks noChangeArrowheads="1"/>
          </p:cNvSpPr>
          <p:nvPr/>
        </p:nvSpPr>
        <p:spPr bwMode="auto">
          <a:xfrm>
            <a:off x="156117" y="5731727"/>
            <a:ext cx="3746809" cy="68387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编译</a:t>
            </a:r>
            <a:r>
              <a:rPr lang="pt-BR" altLang="zh-CN" sz="1800" dirty="0" smtClean="0">
                <a:ea typeface="楷体_GB2312" pitchFamily="49" charset="-122"/>
                <a:sym typeface="Wingdings" panose="05000000000000000000" pitchFamily="2" charset="2"/>
              </a:rPr>
              <a:t> </a:t>
            </a:r>
            <a:r>
              <a:rPr lang="zh-CN" altLang="en-US" sz="1800" dirty="0" smtClean="0">
                <a:solidFill>
                  <a:srgbClr val="0000FF"/>
                </a:solidFill>
                <a:ea typeface="楷体_GB2312" pitchFamily="49" charset="-122"/>
                <a:sym typeface="Wingdings" panose="05000000000000000000" pitchFamily="2" charset="2"/>
              </a:rPr>
              <a:t>警告</a:t>
            </a:r>
            <a:r>
              <a:rPr lang="en-US" altLang="zh-CN" sz="1800" dirty="0">
                <a:solidFill>
                  <a:srgbClr val="0000FF"/>
                </a:solidFill>
                <a:ea typeface="楷体_GB2312" pitchFamily="49" charset="-122"/>
                <a:sym typeface="Wingdings" panose="05000000000000000000" pitchFamily="2" charset="2"/>
              </a:rPr>
              <a:t>: “</a:t>
            </a:r>
            <a:r>
              <a:rPr lang="en-US" altLang="zh-CN" sz="1800" dirty="0" err="1">
                <a:solidFill>
                  <a:srgbClr val="0000FF"/>
                </a:solidFill>
                <a:ea typeface="楷体_GB2312" pitchFamily="49" charset="-122"/>
                <a:sym typeface="Wingdings" panose="05000000000000000000" pitchFamily="2" charset="2"/>
              </a:rPr>
              <a:t>CP_Exception</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将被基类</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CP_ExceptionBase</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捕获。</a:t>
            </a:r>
            <a:endParaRPr lang="en-US" altLang="zh-CN" sz="1800" dirty="0">
              <a:solidFill>
                <a:srgbClr val="0000FF"/>
              </a:solidFill>
              <a:ea typeface="楷体_GB2312" pitchFamily="49" charset="-122"/>
              <a:sym typeface="Wingdings" panose="05000000000000000000" pitchFamily="2" charset="2"/>
            </a:endParaRPr>
          </a:p>
        </p:txBody>
      </p:sp>
      <p:cxnSp>
        <p:nvCxnSpPr>
          <p:cNvPr id="22" name="肘形连接符 21"/>
          <p:cNvCxnSpPr>
            <a:stCxn id="11" idx="1"/>
            <a:endCxn id="21" idx="3"/>
          </p:cNvCxnSpPr>
          <p:nvPr/>
        </p:nvCxnSpPr>
        <p:spPr>
          <a:xfrm rot="10800000" flipV="1">
            <a:off x="3902926" y="4583858"/>
            <a:ext cx="502674" cy="1489806"/>
          </a:xfrm>
          <a:prstGeom prst="bentConnector3">
            <a:avLst>
              <a:gd name="adj1" fmla="val 78839"/>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71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FF"/>
                </a:solidFill>
              </a:rPr>
              <a:t>try</a:t>
            </a:r>
            <a:r>
              <a:rPr lang="en-US" altLang="zh-CN" dirty="0"/>
              <a:t>/</a:t>
            </a:r>
            <a:r>
              <a:rPr lang="en-US" altLang="zh-CN" dirty="0">
                <a:solidFill>
                  <a:srgbClr val="0000FF"/>
                </a:solidFill>
              </a:rPr>
              <a:t>catch</a:t>
            </a:r>
            <a:r>
              <a:rPr lang="zh-CN" altLang="en-US" dirty="0"/>
              <a:t>语句块</a:t>
            </a:r>
          </a:p>
        </p:txBody>
      </p:sp>
      <p:sp>
        <p:nvSpPr>
          <p:cNvPr id="3" name="内容占位符 2"/>
          <p:cNvSpPr>
            <a:spLocks noGrp="1"/>
          </p:cNvSpPr>
          <p:nvPr>
            <p:ph idx="1"/>
          </p:nvPr>
        </p:nvSpPr>
        <p:spPr/>
        <p:txBody>
          <a:bodyPr>
            <a:normAutofit lnSpcReduction="10000"/>
          </a:bodyPr>
          <a:lstStyle/>
          <a:p>
            <a:pPr lvl="0"/>
            <a:r>
              <a:rPr lang="zh-CN" altLang="en-US" dirty="0">
                <a:solidFill>
                  <a:prstClr val="black"/>
                </a:solidFill>
                <a:latin typeface="宋体" panose="02010600030101010101" pitchFamily="2" charset="-122"/>
              </a:rPr>
              <a:t>可以接收</a:t>
            </a:r>
            <a:r>
              <a:rPr lang="zh-CN" altLang="en-US" dirty="0" smtClean="0">
                <a:solidFill>
                  <a:prstClr val="black"/>
                </a:solidFill>
                <a:latin typeface="宋体" panose="02010600030101010101" pitchFamily="2" charset="-122"/>
              </a:rPr>
              <a:t>任何</a:t>
            </a:r>
            <a:r>
              <a:rPr lang="zh-CN" altLang="en-US" dirty="0" smtClean="0">
                <a:solidFill>
                  <a:srgbClr val="FF0000"/>
                </a:solidFill>
                <a:latin typeface="宋体" panose="02010600030101010101" pitchFamily="2" charset="-122"/>
              </a:rPr>
              <a:t>可以捕获的异常</a:t>
            </a:r>
            <a:r>
              <a:rPr lang="zh-CN" altLang="en-US" dirty="0">
                <a:solidFill>
                  <a:prstClr val="black"/>
                </a:solidFill>
                <a:latin typeface="宋体" panose="02010600030101010101" pitchFamily="2" charset="-122"/>
              </a:rPr>
              <a:t>的</a:t>
            </a:r>
            <a:r>
              <a:rPr lang="en-US" altLang="zh-CN" dirty="0">
                <a:solidFill>
                  <a:prstClr val="black"/>
                </a:solidFill>
                <a:latin typeface="宋体" panose="02010600030101010101" pitchFamily="2" charset="-122"/>
              </a:rPr>
              <a:t>catch</a:t>
            </a:r>
            <a:r>
              <a:rPr lang="zh-CN" altLang="en-US" dirty="0">
                <a:solidFill>
                  <a:prstClr val="black"/>
                </a:solidFill>
                <a:latin typeface="宋体" panose="02010600030101010101" pitchFamily="2" charset="-122"/>
              </a:rPr>
              <a:t>子句的格式如下</a:t>
            </a:r>
            <a:r>
              <a:rPr lang="en-US" altLang="zh-CN" dirty="0">
                <a:solidFill>
                  <a:prstClr val="black"/>
                </a:solidFill>
                <a:latin typeface="宋体" panose="02010600030101010101" pitchFamily="2" charset="-122"/>
              </a:rPr>
              <a:t>:</a:t>
            </a:r>
            <a:endParaRPr lang="zh-CN" altLang="en-US" dirty="0">
              <a:solidFill>
                <a:prstClr val="black"/>
              </a:solidFill>
            </a:endParaRPr>
          </a:p>
          <a:p>
            <a:pPr>
              <a:spcBef>
                <a:spcPct val="0"/>
              </a:spcBef>
              <a:buNone/>
            </a:pPr>
            <a:endParaRPr lang="en-US" altLang="zh-CN" dirty="0" smtClean="0">
              <a:latin typeface="宋体" panose="02010600030101010101" pitchFamily="2" charset="-122"/>
            </a:endParaRPr>
          </a:p>
          <a:p>
            <a:pPr>
              <a:spcBef>
                <a:spcPct val="0"/>
              </a:spcBef>
              <a:buNone/>
            </a:pPr>
            <a:r>
              <a:rPr lang="en-US" altLang="zh-CN" sz="2400" dirty="0" smtClean="0">
                <a:solidFill>
                  <a:srgbClr val="0000FF"/>
                </a:solidFill>
                <a:latin typeface="宋体" panose="02010600030101010101" pitchFamily="2" charset="-122"/>
              </a:rPr>
              <a:t>catch</a:t>
            </a:r>
            <a:r>
              <a:rPr lang="en-US" altLang="zh-CN" sz="2400" dirty="0">
                <a:latin typeface="宋体" panose="02010600030101010101" pitchFamily="2" charset="-122"/>
              </a:rPr>
              <a:t>(...) </a:t>
            </a:r>
            <a:r>
              <a:rPr lang="en-US" altLang="zh-CN" sz="2400" dirty="0">
                <a:solidFill>
                  <a:srgbClr val="00B050"/>
                </a:solidFill>
                <a:latin typeface="宋体" panose="02010600030101010101" pitchFamily="2" charset="-122"/>
              </a:rPr>
              <a:t>// </a:t>
            </a:r>
            <a:r>
              <a:rPr lang="zh-CN" altLang="en-US" sz="2400" dirty="0">
                <a:solidFill>
                  <a:srgbClr val="00B050"/>
                </a:solidFill>
                <a:latin typeface="宋体" panose="02010600030101010101" pitchFamily="2" charset="-122"/>
              </a:rPr>
              <a:t>即</a:t>
            </a:r>
            <a:r>
              <a:rPr lang="en-US" altLang="zh-CN" sz="2400" dirty="0">
                <a:solidFill>
                  <a:srgbClr val="00B050"/>
                </a:solidFill>
                <a:latin typeface="宋体" panose="02010600030101010101" pitchFamily="2" charset="-122"/>
              </a:rPr>
              <a:t>catch</a:t>
            </a:r>
            <a:r>
              <a:rPr lang="zh-CN" altLang="en-US" sz="2400" dirty="0">
                <a:solidFill>
                  <a:srgbClr val="00B050"/>
                </a:solidFill>
                <a:latin typeface="宋体" panose="02010600030101010101" pitchFamily="2" charset="-122"/>
              </a:rPr>
              <a:t>子句的参数为三个英文句点</a:t>
            </a:r>
          </a:p>
          <a:p>
            <a:pPr>
              <a:spcBef>
                <a:spcPct val="0"/>
              </a:spcBef>
              <a:buNone/>
            </a:pPr>
            <a:r>
              <a:rPr lang="en-US" altLang="zh-CN" sz="2400" dirty="0">
                <a:latin typeface="宋体" panose="02010600030101010101" pitchFamily="2" charset="-122"/>
              </a:rPr>
              <a:t>{</a:t>
            </a:r>
          </a:p>
          <a:p>
            <a:pPr>
              <a:spcBef>
                <a:spcPct val="0"/>
              </a:spcBef>
              <a:buNone/>
            </a:pPr>
            <a:r>
              <a:rPr lang="en-US" altLang="zh-CN" sz="2400" dirty="0">
                <a:latin typeface="宋体" panose="02010600030101010101" pitchFamily="2" charset="-122"/>
              </a:rPr>
              <a:t>   </a:t>
            </a:r>
            <a:r>
              <a:rPr lang="en-US" altLang="zh-CN" sz="2400" dirty="0">
                <a:solidFill>
                  <a:srgbClr val="00B050"/>
                </a:solidFill>
                <a:latin typeface="宋体" panose="02010600030101010101" pitchFamily="2" charset="-122"/>
              </a:rPr>
              <a:t> // </a:t>
            </a:r>
            <a:r>
              <a:rPr lang="zh-CN" altLang="en-US" sz="2400" dirty="0">
                <a:solidFill>
                  <a:srgbClr val="00B050"/>
                </a:solidFill>
                <a:latin typeface="宋体" panose="02010600030101010101" pitchFamily="2" charset="-122"/>
              </a:rPr>
              <a:t>异常处理语句块。</a:t>
            </a:r>
          </a:p>
          <a:p>
            <a:pPr>
              <a:spcBef>
                <a:spcPct val="0"/>
              </a:spcBef>
              <a:buNone/>
            </a:pPr>
            <a:r>
              <a:rPr lang="en-US" altLang="zh-CN" sz="2400" dirty="0">
                <a:latin typeface="宋体" panose="02010600030101010101" pitchFamily="2" charset="-122"/>
              </a:rPr>
              <a:t>}</a:t>
            </a:r>
          </a:p>
          <a:p>
            <a:pPr>
              <a:spcBef>
                <a:spcPct val="0"/>
              </a:spcBef>
              <a:buNone/>
            </a:pPr>
            <a:r>
              <a:rPr lang="en-US" altLang="zh-CN" dirty="0">
                <a:latin typeface="宋体" panose="02010600030101010101" pitchFamily="2" charset="-122"/>
              </a:rPr>
              <a:t> </a:t>
            </a:r>
          </a:p>
          <a:p>
            <a:r>
              <a:rPr lang="zh-CN" altLang="en-US" dirty="0">
                <a:latin typeface="宋体" panose="02010600030101010101" pitchFamily="2" charset="-122"/>
              </a:rPr>
              <a:t>如果可以接收</a:t>
            </a:r>
            <a:r>
              <a:rPr lang="zh-CN" altLang="en-US" dirty="0" smtClean="0">
                <a:latin typeface="宋体" panose="02010600030101010101" pitchFamily="2" charset="-122"/>
              </a:rPr>
              <a:t>任何</a:t>
            </a:r>
            <a:r>
              <a:rPr lang="zh-CN" altLang="en-US" dirty="0">
                <a:solidFill>
                  <a:srgbClr val="FF0000"/>
                </a:solidFill>
                <a:latin typeface="宋体" panose="02010600030101010101" pitchFamily="2" charset="-122"/>
              </a:rPr>
              <a:t>可以捕获的</a:t>
            </a:r>
            <a:r>
              <a:rPr lang="zh-CN" altLang="en-US" dirty="0" smtClean="0">
                <a:solidFill>
                  <a:srgbClr val="FF0000"/>
                </a:solidFill>
                <a:latin typeface="宋体" panose="02010600030101010101" pitchFamily="2" charset="-122"/>
              </a:rPr>
              <a:t>异常</a:t>
            </a:r>
            <a:r>
              <a:rPr lang="zh-CN" altLang="en-US" dirty="0">
                <a:latin typeface="宋体" panose="02010600030101010101" pitchFamily="2" charset="-122"/>
              </a:rPr>
              <a:t>的</a:t>
            </a:r>
            <a:r>
              <a:rPr lang="en-US" altLang="zh-CN" dirty="0">
                <a:solidFill>
                  <a:srgbClr val="0000FF"/>
                </a:solidFill>
                <a:latin typeface="宋体" panose="02010600030101010101" pitchFamily="2" charset="-122"/>
              </a:rPr>
              <a:t>catch</a:t>
            </a:r>
            <a:r>
              <a:rPr lang="zh-CN" altLang="en-US" dirty="0">
                <a:latin typeface="宋体" panose="02010600030101010101" pitchFamily="2" charset="-122"/>
              </a:rPr>
              <a:t>子句与其他</a:t>
            </a:r>
            <a:r>
              <a:rPr lang="en-US" altLang="zh-CN" dirty="0">
                <a:solidFill>
                  <a:srgbClr val="0000FF"/>
                </a:solidFill>
                <a:latin typeface="宋体" panose="02010600030101010101" pitchFamily="2" charset="-122"/>
              </a:rPr>
              <a:t>catch</a:t>
            </a:r>
            <a:r>
              <a:rPr lang="zh-CN" altLang="en-US" dirty="0">
                <a:latin typeface="宋体" panose="02010600030101010101" pitchFamily="2" charset="-122"/>
              </a:rPr>
              <a:t>子句联立，则可以接收任何异常的</a:t>
            </a:r>
            <a:r>
              <a:rPr lang="en-US" altLang="zh-CN" dirty="0">
                <a:latin typeface="宋体" panose="02010600030101010101" pitchFamily="2" charset="-122"/>
              </a:rPr>
              <a:t>catch</a:t>
            </a:r>
            <a:r>
              <a:rPr lang="zh-CN" altLang="en-US" dirty="0">
                <a:latin typeface="宋体" panose="02010600030101010101" pitchFamily="2" charset="-122"/>
              </a:rPr>
              <a:t>子句必须是最后一个</a:t>
            </a:r>
            <a:r>
              <a:rPr lang="en-US" altLang="zh-CN" dirty="0">
                <a:solidFill>
                  <a:srgbClr val="0000FF"/>
                </a:solidFill>
                <a:latin typeface="宋体" panose="02010600030101010101" pitchFamily="2" charset="-122"/>
              </a:rPr>
              <a:t>catch</a:t>
            </a:r>
            <a:r>
              <a:rPr lang="zh-CN" altLang="en-US" dirty="0">
                <a:latin typeface="宋体" panose="02010600030101010101" pitchFamily="2" charset="-122"/>
              </a:rPr>
              <a:t>子句。否则，会产生一个编译时刻错误。</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50062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1006398" y="4488589"/>
            <a:ext cx="1345642" cy="24269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667645"/>
          </a:xfrm>
        </p:spPr>
        <p:txBody>
          <a:bodyPr/>
          <a:lstStyle/>
          <a:p>
            <a:r>
              <a:rPr lang="zh-CN" altLang="en-US" dirty="0"/>
              <a:t>异常处理例程</a:t>
            </a:r>
            <a:r>
              <a:rPr lang="en-US" altLang="zh-CN" dirty="0" smtClean="0"/>
              <a:t>: </a:t>
            </a:r>
            <a:r>
              <a:rPr lang="zh-CN" altLang="en-US" dirty="0" smtClean="0"/>
              <a:t>无法捕捉系统异常</a:t>
            </a:r>
            <a:endParaRPr lang="zh-CN" altLang="en-US" dirty="0"/>
          </a:p>
        </p:txBody>
      </p:sp>
      <p:sp>
        <p:nvSpPr>
          <p:cNvPr id="3" name="内容占位符 2"/>
          <p:cNvSpPr>
            <a:spLocks noGrp="1"/>
          </p:cNvSpPr>
          <p:nvPr>
            <p:ph idx="1"/>
          </p:nvPr>
        </p:nvSpPr>
        <p:spPr>
          <a:xfrm>
            <a:off x="461963" y="799406"/>
            <a:ext cx="8220075" cy="5556945"/>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r =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异常处理完毕。</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67082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415280" y="799405"/>
            <a:ext cx="3407511" cy="170962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程序</a:t>
            </a:r>
            <a:r>
              <a:rPr lang="zh-CN" altLang="en-US" sz="1800" dirty="0" smtClean="0">
                <a:solidFill>
                  <a:srgbClr val="FF0000"/>
                </a:solidFill>
                <a:ea typeface="楷体_GB2312" pitchFamily="49" charset="-122"/>
                <a:sym typeface="Wingdings" panose="05000000000000000000" pitchFamily="2" charset="2"/>
              </a:rPr>
              <a:t>中断</a:t>
            </a:r>
            <a:r>
              <a:rPr lang="zh-CN" altLang="en-US" sz="1800" dirty="0" smtClean="0">
                <a:ea typeface="楷体_GB2312" pitchFamily="49" charset="-122"/>
                <a:sym typeface="Wingdings" panose="05000000000000000000" pitchFamily="2" charset="2"/>
              </a:rPr>
              <a:t>运行</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0x011C23F2 </a:t>
            </a:r>
            <a:r>
              <a:rPr lang="zh-CN" altLang="en-US" sz="1800" dirty="0">
                <a:solidFill>
                  <a:srgbClr val="0000FF"/>
                </a:solidFill>
                <a:ea typeface="楷体_GB2312" pitchFamily="49" charset="-122"/>
                <a:sym typeface="Wingdings" panose="05000000000000000000" pitchFamily="2" charset="2"/>
              </a:rPr>
              <a:t>处有未经处理的异常</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在 </a:t>
            </a:r>
            <a:r>
              <a:rPr lang="en-US" altLang="zh-CN" sz="1800" dirty="0" smtClean="0">
                <a:solidFill>
                  <a:srgbClr val="0000FF"/>
                </a:solidFill>
                <a:ea typeface="楷体_GB2312" pitchFamily="49" charset="-122"/>
                <a:sym typeface="Wingdings" panose="05000000000000000000" pitchFamily="2" charset="2"/>
              </a:rPr>
              <a:t>ConsolePptVC2017.exe </a:t>
            </a:r>
            <a:r>
              <a:rPr lang="zh-CN" altLang="en-US" sz="1800" dirty="0">
                <a:solidFill>
                  <a:srgbClr val="0000FF"/>
                </a:solidFill>
                <a:ea typeface="楷体_GB2312" pitchFamily="49" charset="-122"/>
                <a:sym typeface="Wingdings" panose="05000000000000000000" pitchFamily="2" charset="2"/>
              </a:rPr>
              <a:t>中</a:t>
            </a:r>
            <a:r>
              <a:rPr lang="en-US" altLang="zh-CN" sz="1800" dirty="0">
                <a:solidFill>
                  <a:srgbClr val="0000FF"/>
                </a:solidFill>
                <a:ea typeface="楷体_GB2312" pitchFamily="49" charset="-122"/>
                <a:sym typeface="Wingdings" panose="05000000000000000000" pitchFamily="2" charset="2"/>
              </a:rPr>
              <a:t>): 0xC0000094: Integer division by zero</a:t>
            </a:r>
            <a:r>
              <a:rPr lang="zh-CN" altLang="en-US" sz="1800" dirty="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
        <p:nvSpPr>
          <p:cNvPr id="10" name="AutoShape 5"/>
          <p:cNvSpPr>
            <a:spLocks/>
          </p:cNvSpPr>
          <p:nvPr/>
        </p:nvSpPr>
        <p:spPr bwMode="auto">
          <a:xfrm>
            <a:off x="2981587" y="4390309"/>
            <a:ext cx="2433693" cy="439254"/>
          </a:xfrm>
          <a:prstGeom prst="borderCallout2">
            <a:avLst>
              <a:gd name="adj1" fmla="val 53340"/>
              <a:gd name="adj2" fmla="val -89"/>
              <a:gd name="adj3" fmla="val 51957"/>
              <a:gd name="adj4" fmla="val -9228"/>
              <a:gd name="adj5" fmla="val 51438"/>
              <a:gd name="adj6" fmla="val -1870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solidFill>
                  <a:srgbClr val="FF0000"/>
                </a:solidFill>
                <a:latin typeface="新宋体" panose="02010609030101010101" pitchFamily="49" charset="-122"/>
                <a:ea typeface="新宋体" panose="02010609030101010101" pitchFamily="49" charset="-122"/>
              </a:rPr>
              <a:t>无法</a:t>
            </a:r>
            <a:r>
              <a:rPr lang="zh-CN" altLang="en-US" sz="2000" dirty="0" smtClean="0">
                <a:latin typeface="新宋体" panose="02010609030101010101" pitchFamily="49" charset="-122"/>
                <a:ea typeface="新宋体" panose="02010609030101010101" pitchFamily="49" charset="-122"/>
              </a:rPr>
              <a:t>捕捉系统异常。</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617153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r>
              <a:rPr lang="en-US" altLang="zh-CN" dirty="0"/>
              <a:t>terminate( )</a:t>
            </a:r>
            <a:endParaRPr lang="zh-CN" altLang="en-US" dirty="0"/>
          </a:p>
        </p:txBody>
      </p:sp>
      <p:sp>
        <p:nvSpPr>
          <p:cNvPr id="3" name="内容占位符 2"/>
          <p:cNvSpPr>
            <a:spLocks noGrp="1"/>
          </p:cNvSpPr>
          <p:nvPr>
            <p:ph idx="1"/>
          </p:nvPr>
        </p:nvSpPr>
        <p:spPr/>
        <p:txBody>
          <a:bodyPr/>
          <a:lstStyle/>
          <a:p>
            <a:r>
              <a:rPr lang="zh-CN" altLang="en-US" dirty="0"/>
              <a:t>如果没有</a:t>
            </a:r>
            <a:r>
              <a:rPr lang="en-US" altLang="zh-CN" dirty="0"/>
              <a:t>catch</a:t>
            </a:r>
            <a:r>
              <a:rPr lang="zh-CN" altLang="en-US" dirty="0"/>
              <a:t>子句能够处理该异常，则程序执行权将被转交给</a:t>
            </a:r>
            <a:r>
              <a:rPr lang="en-US" altLang="zh-CN" dirty="0"/>
              <a:t>C++</a:t>
            </a:r>
            <a:r>
              <a:rPr lang="zh-CN" altLang="en-US" dirty="0"/>
              <a:t>标准库中定义的函数</a:t>
            </a:r>
            <a:r>
              <a:rPr lang="en-US" altLang="zh-CN" dirty="0"/>
              <a:t>terminate( )</a:t>
            </a:r>
            <a:r>
              <a:rPr lang="zh-CN" altLang="en-US" dirty="0"/>
              <a:t>。</a:t>
            </a:r>
          </a:p>
          <a:p>
            <a:r>
              <a:rPr lang="en-US" altLang="zh-CN" dirty="0" smtClean="0"/>
              <a:t>terminate(): </a:t>
            </a:r>
            <a:r>
              <a:rPr lang="zh-CN" altLang="en-US" dirty="0" smtClean="0"/>
              <a:t>中止程序的正常运行，程序</a:t>
            </a:r>
            <a:r>
              <a:rPr lang="zh-CN" altLang="en-US" dirty="0"/>
              <a:t>非正常退出</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70164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1452032" y="3531395"/>
            <a:ext cx="1037167" cy="24269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957578"/>
          </a:xfrm>
        </p:spPr>
        <p:txBody>
          <a:bodyPr/>
          <a:lstStyle/>
          <a:p>
            <a:r>
              <a:rPr lang="zh-CN" altLang="en-US" dirty="0"/>
              <a:t>函数</a:t>
            </a:r>
            <a:r>
              <a:rPr lang="en-US" altLang="zh-CN" dirty="0"/>
              <a:t>terminate( </a:t>
            </a:r>
            <a:r>
              <a:rPr lang="en-US" altLang="zh-CN" dirty="0" smtClean="0"/>
              <a:t>): </a:t>
            </a:r>
            <a:r>
              <a:rPr lang="zh-CN" altLang="en-US" dirty="0" smtClean="0"/>
              <a:t>代码示例</a:t>
            </a:r>
            <a:endParaRPr lang="zh-CN" altLang="en-US" dirty="0"/>
          </a:p>
        </p:txBody>
      </p:sp>
      <p:sp>
        <p:nvSpPr>
          <p:cNvPr id="3" name="内容占位符 2"/>
          <p:cNvSpPr>
            <a:spLocks noGrp="1"/>
          </p:cNvSpPr>
          <p:nvPr>
            <p:ph idx="1"/>
          </p:nvPr>
        </p:nvSpPr>
        <p:spPr>
          <a:xfrm>
            <a:off x="461963" y="1803015"/>
            <a:ext cx="8220075" cy="4475122"/>
          </a:xfrm>
        </p:spPr>
        <p:txBody>
          <a:bodyPr>
            <a:noAutofit/>
          </a:bodyPr>
          <a:lstStyle/>
          <a:p>
            <a:pPr marL="0" indent="0">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dividend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divisor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的静态成员函数</a:t>
            </a:r>
            <a:r>
              <a:rPr lang="en-US" altLang="zh-CN" sz="1800" dirty="0" err="1">
                <a:solidFill>
                  <a:srgbClr val="008000"/>
                </a:solidFill>
                <a:latin typeface="新宋体" panose="02010609030101010101" pitchFamily="49" charset="-122"/>
                <a:ea typeface="新宋体" panose="02010609030101010101" pitchFamily="49" charset="-122"/>
              </a:rPr>
              <a:t>mbs_show</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96075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10" name="对象 9"/>
          <p:cNvGraphicFramePr>
            <a:graphicFrameLocks noChangeAspect="1"/>
          </p:cNvGraphicFramePr>
          <p:nvPr>
            <p:extLst/>
          </p:nvPr>
        </p:nvGraphicFramePr>
        <p:xfrm>
          <a:off x="3614389" y="1026032"/>
          <a:ext cx="5429250" cy="1651000"/>
        </p:xfrm>
        <a:graphic>
          <a:graphicData uri="http://schemas.openxmlformats.org/presentationml/2006/ole">
            <mc:AlternateContent xmlns:mc="http://schemas.openxmlformats.org/markup-compatibility/2006">
              <mc:Choice xmlns:v="urn:schemas-microsoft-com:vml" Requires="v">
                <p:oleObj spid="_x0000_s6316" name="Image" r:id="rId4" imgW="10856880" imgH="3301560" progId="Photoshop.Image.17">
                  <p:embed/>
                </p:oleObj>
              </mc:Choice>
              <mc:Fallback>
                <p:oleObj name="Image" r:id="rId4" imgW="10856880" imgH="3301560" progId="Photoshop.Image.17">
                  <p:embed/>
                  <p:pic>
                    <p:nvPicPr>
                      <p:cNvPr id="0" name=""/>
                      <p:cNvPicPr/>
                      <p:nvPr/>
                    </p:nvPicPr>
                    <p:blipFill>
                      <a:blip r:embed="rId5"/>
                      <a:stretch>
                        <a:fillRect/>
                      </a:stretch>
                    </p:blipFill>
                    <p:spPr>
                      <a:xfrm>
                        <a:off x="3614389" y="1026032"/>
                        <a:ext cx="5429250" cy="1651000"/>
                      </a:xfrm>
                      <a:prstGeom prst="rect">
                        <a:avLst/>
                      </a:prstGeom>
                    </p:spPr>
                  </p:pic>
                </p:oleObj>
              </mc:Fallback>
            </mc:AlternateContent>
          </a:graphicData>
        </a:graphic>
      </p:graphicFrame>
      <p:sp>
        <p:nvSpPr>
          <p:cNvPr id="11" name="Text Box 9"/>
          <p:cNvSpPr txBox="1">
            <a:spLocks noChangeArrowheads="1"/>
          </p:cNvSpPr>
          <p:nvPr/>
        </p:nvSpPr>
        <p:spPr bwMode="auto">
          <a:xfrm>
            <a:off x="5636128" y="4568515"/>
            <a:ext cx="3407511" cy="170962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程序</a:t>
            </a:r>
            <a:r>
              <a:rPr lang="zh-CN" altLang="en-US" sz="1800" dirty="0" smtClean="0">
                <a:solidFill>
                  <a:srgbClr val="FF0000"/>
                </a:solidFill>
                <a:ea typeface="楷体_GB2312" pitchFamily="49" charset="-122"/>
                <a:sym typeface="Wingdings" panose="05000000000000000000" pitchFamily="2" charset="2"/>
              </a:rPr>
              <a:t>中断</a:t>
            </a:r>
            <a:r>
              <a:rPr lang="zh-CN" altLang="en-US" sz="1800" dirty="0" smtClean="0">
                <a:ea typeface="楷体_GB2312" pitchFamily="49" charset="-122"/>
                <a:sym typeface="Wingdings" panose="05000000000000000000" pitchFamily="2" charset="2"/>
              </a:rPr>
              <a:t>运行</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0x76C53EF2 </a:t>
            </a:r>
            <a:r>
              <a:rPr lang="zh-CN" altLang="en-US" sz="1800" dirty="0">
                <a:solidFill>
                  <a:srgbClr val="0000FF"/>
                </a:solidFill>
                <a:ea typeface="楷体_GB2312" pitchFamily="49" charset="-122"/>
                <a:sym typeface="Wingdings" panose="05000000000000000000" pitchFamily="2" charset="2"/>
              </a:rPr>
              <a:t>处</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位于 </a:t>
            </a:r>
            <a:r>
              <a:rPr lang="en-US" altLang="zh-CN" sz="1800" dirty="0" smtClean="0">
                <a:solidFill>
                  <a:srgbClr val="0000FF"/>
                </a:solidFill>
                <a:ea typeface="楷体_GB2312" pitchFamily="49" charset="-122"/>
                <a:sym typeface="Wingdings" panose="05000000000000000000" pitchFamily="2" charset="2"/>
              </a:rPr>
              <a:t>ConsolePptVC2017.exe </a:t>
            </a:r>
            <a:r>
              <a:rPr lang="zh-CN" altLang="en-US" sz="1800" dirty="0">
                <a:solidFill>
                  <a:srgbClr val="0000FF"/>
                </a:solidFill>
                <a:ea typeface="楷体_GB2312" pitchFamily="49" charset="-122"/>
                <a:sym typeface="Wingdings" panose="05000000000000000000" pitchFamily="2" charset="2"/>
              </a:rPr>
              <a:t>中</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有未经处理的异常</a:t>
            </a:r>
            <a:r>
              <a:rPr lang="en-US" altLang="zh-CN" sz="1800" dirty="0">
                <a:solidFill>
                  <a:srgbClr val="0000FF"/>
                </a:solidFill>
                <a:ea typeface="楷体_GB2312" pitchFamily="49" charset="-122"/>
                <a:sym typeface="Wingdings" panose="05000000000000000000" pitchFamily="2" charset="2"/>
              </a:rPr>
              <a:t>: Microsoft C++ </a:t>
            </a:r>
            <a:r>
              <a:rPr lang="zh-CN" altLang="en-US" sz="1800" dirty="0">
                <a:solidFill>
                  <a:srgbClr val="0000FF"/>
                </a:solidFill>
                <a:ea typeface="楷体_GB2312" pitchFamily="49" charset="-122"/>
                <a:sym typeface="Wingdings" panose="05000000000000000000" pitchFamily="2" charset="2"/>
              </a:rPr>
              <a:t>异常</a:t>
            </a:r>
            <a:r>
              <a:rPr lang="en-US" altLang="zh-CN" sz="1800" dirty="0">
                <a:solidFill>
                  <a:srgbClr val="0000FF"/>
                </a:solidFill>
                <a:ea typeface="楷体_GB2312" pitchFamily="49" charset="-122"/>
                <a:sym typeface="Wingdings" panose="05000000000000000000" pitchFamily="2" charset="2"/>
              </a:rPr>
              <a:t>: </a:t>
            </a:r>
            <a:r>
              <a:rPr lang="en-US" altLang="zh-CN" sz="1800" dirty="0" err="1">
                <a:solidFill>
                  <a:srgbClr val="0000FF"/>
                </a:solidFill>
                <a:ea typeface="楷体_GB2312" pitchFamily="49" charset="-122"/>
                <a:sym typeface="Wingdings" panose="05000000000000000000" pitchFamily="2" charset="2"/>
              </a:rPr>
              <a:t>int</a:t>
            </a:r>
            <a:r>
              <a:rPr lang="zh-CN" altLang="en-US" sz="1800" dirty="0">
                <a:solidFill>
                  <a:srgbClr val="0000FF"/>
                </a:solidFill>
                <a:ea typeface="楷体_GB2312" pitchFamily="49" charset="-122"/>
                <a:sym typeface="Wingdings" panose="05000000000000000000" pitchFamily="2" charset="2"/>
              </a:rPr>
              <a:t>，位于内存位置 </a:t>
            </a:r>
            <a:r>
              <a:rPr lang="en-US" altLang="zh-CN" sz="1800" dirty="0">
                <a:solidFill>
                  <a:srgbClr val="0000FF"/>
                </a:solidFill>
                <a:ea typeface="楷体_GB2312" pitchFamily="49" charset="-122"/>
                <a:sym typeface="Wingdings" panose="05000000000000000000" pitchFamily="2" charset="2"/>
              </a:rPr>
              <a:t>0x0133F948 </a:t>
            </a:r>
            <a:r>
              <a:rPr lang="zh-CN" altLang="en-US" sz="1800" dirty="0" smtClean="0">
                <a:solidFill>
                  <a:srgbClr val="0000FF"/>
                </a:solidFill>
                <a:ea typeface="楷体_GB2312" pitchFamily="49" charset="-122"/>
                <a:sym typeface="Wingdings" panose="05000000000000000000" pitchFamily="2" charset="2"/>
              </a:rPr>
              <a:t>处。</a:t>
            </a:r>
            <a:endParaRPr lang="en-US" altLang="zh-CN" sz="1800" dirty="0">
              <a:solidFill>
                <a:srgbClr val="0000FF"/>
              </a:solidFill>
              <a:ea typeface="楷体_GB2312" pitchFamily="49" charset="-122"/>
              <a:sym typeface="Wingdings" panose="05000000000000000000" pitchFamily="2" charset="2"/>
            </a:endParaRPr>
          </a:p>
        </p:txBody>
      </p:sp>
      <p:sp>
        <p:nvSpPr>
          <p:cNvPr id="13" name="AutoShape 5"/>
          <p:cNvSpPr>
            <a:spLocks/>
          </p:cNvSpPr>
          <p:nvPr/>
        </p:nvSpPr>
        <p:spPr bwMode="auto">
          <a:xfrm>
            <a:off x="4080569" y="3455051"/>
            <a:ext cx="3075881" cy="439254"/>
          </a:xfrm>
          <a:prstGeom prst="borderCallout2">
            <a:avLst>
              <a:gd name="adj1" fmla="val 53340"/>
              <a:gd name="adj2" fmla="val -89"/>
              <a:gd name="adj3" fmla="val 52921"/>
              <a:gd name="adj4" fmla="val -10098"/>
              <a:gd name="adj5" fmla="val 52884"/>
              <a:gd name="adj6" fmla="val -5117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抛出异常，但</a:t>
            </a:r>
            <a:r>
              <a:rPr lang="zh-CN" altLang="en-US" sz="2000" dirty="0" smtClean="0">
                <a:solidFill>
                  <a:srgbClr val="FF0000"/>
                </a:solidFill>
                <a:latin typeface="新宋体" panose="02010609030101010101" pitchFamily="49" charset="-122"/>
                <a:ea typeface="新宋体" panose="02010609030101010101" pitchFamily="49" charset="-122"/>
              </a:rPr>
              <a:t>没有</a:t>
            </a:r>
            <a:r>
              <a:rPr lang="zh-CN" altLang="en-US" sz="2000" dirty="0" smtClean="0">
                <a:latin typeface="新宋体" panose="02010609030101010101" pitchFamily="49" charset="-122"/>
                <a:ea typeface="新宋体" panose="02010609030101010101" pitchFamily="49" charset="-122"/>
              </a:rPr>
              <a:t>捕捉。</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859636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4914022" y="3702205"/>
            <a:ext cx="1572503" cy="2651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1002184"/>
          </a:xfrm>
        </p:spPr>
        <p:txBody>
          <a:bodyPr/>
          <a:lstStyle/>
          <a:p>
            <a:r>
              <a:rPr lang="zh-CN" altLang="en-US" dirty="0"/>
              <a:t>异常处理</a:t>
            </a:r>
            <a:r>
              <a:rPr lang="en-US" altLang="zh-CN" dirty="0" smtClean="0"/>
              <a:t>: </a:t>
            </a:r>
            <a:r>
              <a:rPr lang="zh-CN" altLang="en-US" dirty="0" smtClean="0"/>
              <a:t>内存泄露问题</a:t>
            </a:r>
            <a:endParaRPr lang="zh-CN" altLang="en-US" dirty="0"/>
          </a:p>
        </p:txBody>
      </p:sp>
      <p:sp>
        <p:nvSpPr>
          <p:cNvPr id="3" name="内容占位符 2"/>
          <p:cNvSpPr>
            <a:spLocks noGrp="1"/>
          </p:cNvSpPr>
          <p:nvPr>
            <p:ph idx="1"/>
          </p:nvPr>
        </p:nvSpPr>
        <p:spPr>
          <a:xfrm>
            <a:off x="461963" y="1133945"/>
            <a:ext cx="3463266" cy="5222405"/>
          </a:xfrm>
          <a:ln w="38100">
            <a:solidFill>
              <a:srgbClr val="FF3300"/>
            </a:solidFill>
          </a:ln>
        </p:spPr>
        <p:txBody>
          <a:bodyPr>
            <a:normAutofit/>
          </a:bodyPr>
          <a:lstStyle/>
          <a:p>
            <a:pPr marL="0" indent="0">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00536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3925230" y="1133945"/>
            <a:ext cx="4744734" cy="5222405"/>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t = 1;</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 p = </a:t>
            </a:r>
            <a:r>
              <a:rPr lang="en-US" altLang="zh-CN" sz="1800" dirty="0">
                <a:solidFill>
                  <a:srgbClr val="008080"/>
                </a:solidFill>
                <a:latin typeface="新宋体" panose="02010609030101010101" pitchFamily="49" charset="-122"/>
                <a:ea typeface="新宋体" panose="02010609030101010101" pitchFamily="49" charset="-122"/>
              </a:rPr>
              <a:t>new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[100000];</a:t>
            </a:r>
          </a:p>
          <a:p>
            <a:pPr marL="0" indent="0" algn="l">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指针</a:t>
            </a:r>
            <a:r>
              <a:rPr lang="en-US" altLang="zh-CN" sz="1800" dirty="0">
                <a:solidFill>
                  <a:srgbClr val="A31515"/>
                </a:solidFill>
                <a:latin typeface="新宋体" panose="02010609030101010101" pitchFamily="49" charset="-122"/>
                <a:ea typeface="新宋体" panose="02010609030101010101" pitchFamily="49" charset="-122"/>
              </a:rPr>
              <a:t>p: </a:t>
            </a:r>
            <a:r>
              <a:rPr lang="zh-CN" altLang="en-US" sz="1800" dirty="0" smtClean="0">
                <a:solidFill>
                  <a:srgbClr val="A31515"/>
                </a:solidFill>
                <a:latin typeface="新宋体" panose="02010609030101010101" pitchFamily="49" charset="-122"/>
                <a:ea typeface="新宋体" panose="02010609030101010101" pitchFamily="49" charset="-122"/>
              </a:rPr>
              <a:t>申请内存。</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"6/2"</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2);</a:t>
            </a:r>
          </a:p>
          <a:p>
            <a:pPr marL="0" indent="0" algn="l">
              <a:lnSpc>
                <a:spcPts val="1800"/>
              </a:lnSpc>
              <a:spcBef>
                <a:spcPts val="300"/>
              </a:spcBef>
              <a:spcAft>
                <a:spcPts val="300"/>
              </a:spcAft>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delete [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p;</a:t>
            </a:r>
          </a:p>
          <a:p>
            <a:pPr marL="0" indent="0" algn="l">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指针</a:t>
            </a:r>
            <a:r>
              <a:rPr lang="en-US" altLang="zh-CN" sz="1800" dirty="0">
                <a:solidFill>
                  <a:srgbClr val="A31515"/>
                </a:solidFill>
                <a:latin typeface="新宋体" panose="02010609030101010101" pitchFamily="49" charset="-122"/>
                <a:ea typeface="新宋体" panose="02010609030101010101" pitchFamily="49" charset="-122"/>
              </a:rPr>
              <a:t>p: </a:t>
            </a:r>
            <a:r>
              <a:rPr lang="zh-CN" altLang="en-US" sz="1800" dirty="0" smtClean="0">
                <a:solidFill>
                  <a:srgbClr val="A31515"/>
                </a:solidFill>
                <a:latin typeface="新宋体" panose="02010609030101010101" pitchFamily="49" charset="-122"/>
                <a:ea typeface="新宋体" panose="02010609030101010101" pitchFamily="49" charset="-122"/>
              </a:rPr>
              <a:t>释放内存。</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gn="l">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有异常发生。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暂停</a:t>
            </a:r>
            <a:r>
              <a:rPr lang="zh-CN" altLang="en-US" sz="1800" dirty="0">
                <a:solidFill>
                  <a:srgbClr val="008000"/>
                </a:solidFill>
                <a:latin typeface="新宋体" panose="02010609030101010101" pitchFamily="49" charset="-122"/>
                <a:ea typeface="新宋体" panose="02010609030101010101" pitchFamily="49" charset="-122"/>
              </a:rPr>
              <a:t>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1071823" y="4884234"/>
            <a:ext cx="2850476" cy="147211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指针</a:t>
            </a:r>
            <a:r>
              <a:rPr lang="en-US" altLang="zh-CN" sz="1800" dirty="0">
                <a:solidFill>
                  <a:srgbClr val="0000FF"/>
                </a:solidFill>
                <a:ea typeface="楷体_GB2312" pitchFamily="49" charset="-122"/>
                <a:sym typeface="Wingdings" panose="05000000000000000000" pitchFamily="2" charset="2"/>
              </a:rPr>
              <a:t>p: </a:t>
            </a:r>
            <a:r>
              <a:rPr lang="zh-CN" altLang="en-US" sz="1800" dirty="0">
                <a:solidFill>
                  <a:srgbClr val="0000FF"/>
                </a:solidFill>
                <a:ea typeface="楷体_GB2312" pitchFamily="49" charset="-122"/>
                <a:sym typeface="Wingdings" panose="05000000000000000000" pitchFamily="2" charset="2"/>
              </a:rPr>
              <a:t>申请内存。</a:t>
            </a:r>
          </a:p>
          <a:p>
            <a:pPr marL="180000">
              <a:lnSpc>
                <a:spcPts val="1800"/>
              </a:lnSpc>
              <a:spcBef>
                <a:spcPct val="0"/>
              </a:spcBef>
              <a:buNone/>
            </a:pPr>
            <a:r>
              <a:rPr lang="en-US" altLang="zh-CN" sz="1800" dirty="0">
                <a:solidFill>
                  <a:srgbClr val="0000FF"/>
                </a:solidFill>
                <a:ea typeface="楷体_GB2312" pitchFamily="49" charset="-122"/>
                <a:sym typeface="Wingdings" panose="05000000000000000000" pitchFamily="2" charset="2"/>
              </a:rPr>
              <a:t>6/0</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有异常发生。</a:t>
            </a:r>
          </a:p>
          <a:p>
            <a:pPr marL="180000">
              <a:lnSpc>
                <a:spcPts val="1800"/>
              </a:lnSpc>
              <a:spcBef>
                <a:spcPct val="0"/>
              </a:spcBef>
              <a:buNone/>
            </a:pPr>
            <a:r>
              <a:rPr lang="en-US" altLang="zh-CN" sz="1800" dirty="0">
                <a:solidFill>
                  <a:srgbClr val="0000FF"/>
                </a:solidFill>
                <a:ea typeface="楷体_GB2312" pitchFamily="49" charset="-122"/>
                <a:sym typeface="Wingdings" panose="05000000000000000000" pitchFamily="2" charset="2"/>
              </a:rPr>
              <a:t>t=1</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4" name="AutoShape 5"/>
          <p:cNvSpPr>
            <a:spLocks/>
          </p:cNvSpPr>
          <p:nvPr/>
        </p:nvSpPr>
        <p:spPr bwMode="auto">
          <a:xfrm>
            <a:off x="7388495" y="3528101"/>
            <a:ext cx="1281468" cy="439254"/>
          </a:xfrm>
          <a:prstGeom prst="borderCallout2">
            <a:avLst>
              <a:gd name="adj1" fmla="val 70869"/>
              <a:gd name="adj2" fmla="val 1355"/>
              <a:gd name="adj3" fmla="val 70451"/>
              <a:gd name="adj4" fmla="val -10098"/>
              <a:gd name="adj5" fmla="val 70414"/>
              <a:gd name="adj6" fmla="val -6777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执行不到。</a:t>
            </a:r>
            <a:endParaRPr lang="en-US" altLang="zh-CN" sz="2000" dirty="0">
              <a:latin typeface="新宋体" panose="02010609030101010101" pitchFamily="49" charset="-122"/>
              <a:ea typeface="新宋体" panose="02010609030101010101" pitchFamily="49" charset="-122"/>
            </a:endParaRPr>
          </a:p>
        </p:txBody>
      </p:sp>
      <p:sp>
        <p:nvSpPr>
          <p:cNvPr id="15" name="Text Box 7"/>
          <p:cNvSpPr txBox="1">
            <a:spLocks noChangeArrowheads="1"/>
          </p:cNvSpPr>
          <p:nvPr/>
        </p:nvSpPr>
        <p:spPr bwMode="auto">
          <a:xfrm>
            <a:off x="5843202" y="1133945"/>
            <a:ext cx="2826762" cy="761762"/>
          </a:xfrm>
          <a:prstGeom prst="rect">
            <a:avLst/>
          </a:prstGeom>
          <a:solidFill>
            <a:srgbClr val="CCFFFF"/>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a:ea typeface="楷体_GB2312" pitchFamily="49" charset="-122"/>
              </a:rPr>
              <a:t>问题</a:t>
            </a:r>
            <a:r>
              <a:rPr lang="en-US" altLang="zh-CN" sz="1800" dirty="0">
                <a:ea typeface="楷体_GB2312" pitchFamily="49" charset="-122"/>
              </a:rPr>
              <a:t>: </a:t>
            </a:r>
            <a:r>
              <a:rPr lang="zh-CN" altLang="en-US" sz="1800" dirty="0">
                <a:ea typeface="楷体_GB2312" pitchFamily="49" charset="-122"/>
              </a:rPr>
              <a:t>如何避免出现这种内存泄露问题</a:t>
            </a:r>
            <a:r>
              <a:rPr lang="en-US" altLang="zh-CN" sz="1800" dirty="0">
                <a:ea typeface="楷体_GB2312" pitchFamily="49" charset="-122"/>
              </a:rPr>
              <a:t>?</a:t>
            </a:r>
          </a:p>
        </p:txBody>
      </p:sp>
    </p:spTree>
    <p:extLst>
      <p:ext uri="{BB962C8B-B14F-4D97-AF65-F5344CB8AC3E}">
        <p14:creationId xmlns:p14="http://schemas.microsoft.com/office/powerpoint/2010/main" val="839049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异常处理</a:t>
            </a:r>
            <a:r>
              <a:rPr lang="en-US" altLang="zh-CN" dirty="0"/>
              <a:t>: </a:t>
            </a:r>
            <a:r>
              <a:rPr lang="zh-CN" altLang="en-US" dirty="0"/>
              <a:t>内存泄露</a:t>
            </a:r>
            <a:r>
              <a:rPr lang="zh-CN" altLang="en-US" dirty="0" smtClean="0"/>
              <a:t>问题解决方案</a:t>
            </a:r>
            <a:endParaRPr lang="zh-CN" altLang="en-US" dirty="0"/>
          </a:p>
        </p:txBody>
      </p:sp>
      <p:sp>
        <p:nvSpPr>
          <p:cNvPr id="3" name="内容占位符 2"/>
          <p:cNvSpPr>
            <a:spLocks noGrp="1"/>
          </p:cNvSpPr>
          <p:nvPr>
            <p:ph idx="1"/>
          </p:nvPr>
        </p:nvSpPr>
        <p:spPr/>
        <p:txBody>
          <a:bodyPr>
            <a:noAutofit/>
          </a:bodyPr>
          <a:lstStyle/>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 &lt;</a:t>
            </a:r>
            <a:r>
              <a:rPr lang="en-US" altLang="zh-CN" sz="1800" dirty="0" err="1">
                <a:solidFill>
                  <a:srgbClr val="0000FF"/>
                </a:solidFill>
                <a:latin typeface="新宋体" panose="02010609030101010101" pitchFamily="49" charset="-122"/>
                <a:ea typeface="新宋体" panose="02010609030101010101" pitchFamily="49" charset="-122"/>
              </a:rPr>
              <a:t>typename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CP_Array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(0) {}</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mb_allocate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a:t>
            </a:r>
          </a:p>
          <a:p>
            <a:pPr marL="0" indent="0">
              <a:lnSpc>
                <a:spcPts val="25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CP_Array</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87395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939490" y="4187900"/>
            <a:ext cx="3518210" cy="2651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812610"/>
          </a:xfrm>
        </p:spPr>
        <p:txBody>
          <a:bodyPr/>
          <a:lstStyle/>
          <a:p>
            <a:r>
              <a:rPr lang="zh-CN" altLang="en-US" dirty="0"/>
              <a:t>异常处理</a:t>
            </a:r>
            <a:r>
              <a:rPr lang="en-US" altLang="zh-CN" dirty="0"/>
              <a:t>: </a:t>
            </a:r>
            <a:r>
              <a:rPr lang="zh-CN" altLang="en-US" dirty="0"/>
              <a:t>内存泄露问题解决方案</a:t>
            </a:r>
          </a:p>
        </p:txBody>
      </p:sp>
      <p:sp>
        <p:nvSpPr>
          <p:cNvPr id="3" name="内容占位符 2"/>
          <p:cNvSpPr>
            <a:spLocks noGrp="1"/>
          </p:cNvSpPr>
          <p:nvPr>
            <p:ph idx="1"/>
          </p:nvPr>
        </p:nvSpPr>
        <p:spPr>
          <a:xfrm>
            <a:off x="461963" y="944371"/>
            <a:ext cx="8220075" cy="5411979"/>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 &lt;</a:t>
            </a:r>
            <a:r>
              <a:rPr lang="en-US" altLang="zh-CN" sz="1800" dirty="0" err="1">
                <a:solidFill>
                  <a:srgbClr val="0000FF"/>
                </a:solidFill>
                <a:latin typeface="新宋体" panose="02010609030101010101" pitchFamily="49" charset="-122"/>
                <a:ea typeface="新宋体" panose="02010609030101010101" pitchFamily="49" charset="-122"/>
              </a:rPr>
              <a:t>typename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mb_allocate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释放内存</a:t>
            </a:r>
            <a:r>
              <a:rPr lang="en-US" altLang="zh-CN" sz="1800" dirty="0">
                <a:solidFill>
                  <a:srgbClr val="A31515"/>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&lt;&lt;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200"/>
              </a:spcBef>
              <a:spcAft>
                <a:spcPts val="200"/>
              </a:spcAft>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nothrow</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smtClean="0">
                <a:solidFill>
                  <a:srgbClr val="0000FF"/>
                </a:solidFill>
                <a:latin typeface="新宋体" panose="02010609030101010101" pitchFamily="49" charset="-122"/>
                <a:ea typeface="新宋体" panose="02010609030101010101" pitchFamily="49" charset="-122"/>
              </a:rPr>
              <a:t>T</a:t>
            </a:r>
            <a:r>
              <a:rPr lang="en-US" altLang="zh-CN" sz="1800" smtClean="0">
                <a:solidFill>
                  <a:srgbClr val="000000"/>
                </a:solidFill>
                <a:latin typeface="新宋体" panose="02010609030101010101" pitchFamily="49" charset="-122"/>
                <a:ea typeface="新宋体" panose="02010609030101010101" pitchFamily="49" charset="-122"/>
              </a:rPr>
              <a:t>[</a:t>
            </a:r>
            <a:r>
              <a:rPr lang="en-US" altLang="zh-CN" sz="1800" smtClean="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申请内存</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&lt;&lt;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if/else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模板</a:t>
            </a:r>
            <a:r>
              <a:rPr lang="en-US" altLang="zh-CN" sz="1800" dirty="0" err="1">
                <a:solidFill>
                  <a:srgbClr val="008000"/>
                </a:solidFill>
                <a:latin typeface="新宋体" panose="02010609030101010101" pitchFamily="49" charset="-122"/>
                <a:ea typeface="新宋体" panose="02010609030101010101" pitchFamily="49" charset="-122"/>
              </a:rPr>
              <a:t>CP_Array</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mb_allocate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81578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5"/>
          <p:cNvSpPr>
            <a:spLocks/>
          </p:cNvSpPr>
          <p:nvPr/>
        </p:nvSpPr>
        <p:spPr bwMode="auto">
          <a:xfrm>
            <a:off x="5069040" y="4100848"/>
            <a:ext cx="3525659" cy="439254"/>
          </a:xfrm>
          <a:prstGeom prst="borderCallout2">
            <a:avLst>
              <a:gd name="adj1" fmla="val 51979"/>
              <a:gd name="adj2" fmla="val 364"/>
              <a:gd name="adj3" fmla="val 52525"/>
              <a:gd name="adj4" fmla="val -7427"/>
              <a:gd name="adj5" fmla="val 53611"/>
              <a:gd name="adj6" fmla="val -1743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申请不到内存，也不抛出异常。</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741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dirty="0"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6258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异常处理</a:t>
            </a:r>
            <a:r>
              <a:rPr lang="en-US" altLang="zh-CN" dirty="0"/>
              <a:t>: </a:t>
            </a:r>
            <a:r>
              <a:rPr lang="zh-CN" altLang="en-US" dirty="0"/>
              <a:t>内存泄露问题解决方案</a:t>
            </a:r>
          </a:p>
        </p:txBody>
      </p:sp>
      <p:sp>
        <p:nvSpPr>
          <p:cNvPr id="3" name="内容占位符 2"/>
          <p:cNvSpPr>
            <a:spLocks noGrp="1"/>
          </p:cNvSpPr>
          <p:nvPr>
            <p:ph idx="1"/>
          </p:nvPr>
        </p:nvSpPr>
        <p:spPr/>
        <p:txBody>
          <a:bodyPr>
            <a:noAutofit/>
          </a:bodyPr>
          <a:lstStyle/>
          <a:p>
            <a:pPr marL="0" indent="0">
              <a:lnSpc>
                <a:spcPts val="24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template</a:t>
            </a:r>
            <a:r>
              <a:rPr lang="en-US" altLang="zh-CN" sz="1800" dirty="0">
                <a:solidFill>
                  <a:srgbClr val="000000"/>
                </a:solidFill>
                <a:latin typeface="新宋体" panose="02010609030101010101" pitchFamily="49" charset="-122"/>
                <a:ea typeface="新宋体" panose="02010609030101010101" pitchFamily="49" charset="-122"/>
              </a:rPr>
              <a:t> &lt;</a:t>
            </a:r>
            <a:r>
              <a:rPr lang="en-US" altLang="zh-CN" sz="1800" dirty="0" err="1">
                <a:solidFill>
                  <a:srgbClr val="0000FF"/>
                </a:solidFill>
                <a:latin typeface="新宋体" panose="02010609030101010101" pitchFamily="49" charset="-122"/>
                <a:ea typeface="新宋体" panose="02010609030101010101" pitchFamily="49" charset="-122"/>
              </a:rPr>
              <a:t>typename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p>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释放内存</a:t>
            </a:r>
            <a:r>
              <a:rPr lang="en-US" altLang="zh-CN" sz="1800" dirty="0">
                <a:solidFill>
                  <a:srgbClr val="A31515"/>
                </a:solidFill>
                <a:latin typeface="新宋体" panose="02010609030101010101" pitchFamily="49" charset="-122"/>
                <a:ea typeface="新宋体" panose="02010609030101010101" pitchFamily="49" charset="-122"/>
              </a:rPr>
              <a:t>: "</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&lt;&lt;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模板</a:t>
            </a:r>
            <a:r>
              <a:rPr lang="en-US" altLang="zh-CN" sz="1800" dirty="0" err="1">
                <a:solidFill>
                  <a:srgbClr val="008000"/>
                </a:solidFill>
                <a:latin typeface="新宋体" panose="02010609030101010101" pitchFamily="49" charset="-122"/>
                <a:ea typeface="新宋体" panose="02010609030101010101" pitchFamily="49" charset="-122"/>
              </a:rPr>
              <a:t>CP_Array</a:t>
            </a:r>
            <a:r>
              <a:rPr lang="zh-CN" altLang="en-US" sz="1800" dirty="0">
                <a:solidFill>
                  <a:srgbClr val="008000"/>
                </a:solidFill>
                <a:latin typeface="新宋体" panose="02010609030101010101" pitchFamily="49" charset="-122"/>
                <a:ea typeface="新宋体" panose="02010609030101010101" pitchFamily="49" charset="-122"/>
              </a:rPr>
              <a:t>的析构函数结束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throw</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gb_divide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9138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异常处理</a:t>
            </a:r>
            <a:r>
              <a:rPr lang="en-US" altLang="zh-CN" dirty="0"/>
              <a:t>: </a:t>
            </a:r>
            <a:r>
              <a:rPr lang="zh-CN" altLang="en-US" dirty="0"/>
              <a:t>内存泄露问题解决方案</a:t>
            </a:r>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t = 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try</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CP_Array</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p;</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p.mb_allocate</a:t>
            </a:r>
            <a:r>
              <a:rPr lang="en-US" altLang="zh-CN" sz="1800" dirty="0">
                <a:solidFill>
                  <a:srgbClr val="000000"/>
                </a:solidFill>
                <a:latin typeface="新宋体" panose="02010609030101010101" pitchFamily="49" charset="-122"/>
                <a:ea typeface="新宋体" panose="02010609030101010101" pitchFamily="49" charset="-122"/>
              </a:rPr>
              <a:t>(100000);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"6/0"</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"6/2"</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t = </a:t>
            </a:r>
            <a:r>
              <a:rPr lang="en-US" altLang="zh-CN" sz="1800" dirty="0" err="1">
                <a:solidFill>
                  <a:srgbClr val="000000"/>
                </a:solidFill>
                <a:latin typeface="新宋体" panose="02010609030101010101" pitchFamily="49" charset="-122"/>
                <a:ea typeface="新宋体" panose="02010609030101010101" pitchFamily="49" charset="-122"/>
              </a:rPr>
              <a:t>gb_divide</a:t>
            </a:r>
            <a:r>
              <a:rPr lang="en-US" altLang="zh-CN" sz="1800" dirty="0">
                <a:solidFill>
                  <a:srgbClr val="000000"/>
                </a:solidFill>
                <a:latin typeface="新宋体" panose="02010609030101010101" pitchFamily="49" charset="-122"/>
                <a:ea typeface="新宋体" panose="02010609030101010101" pitchFamily="49" charset="-122"/>
              </a:rPr>
              <a:t>(6, 2);</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catch</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有异常发生。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try/catch</a:t>
            </a:r>
            <a:r>
              <a:rPr lang="zh-CN" altLang="en-US" sz="1800" dirty="0">
                <a:solidFill>
                  <a:srgbClr val="008000"/>
                </a:solidFill>
                <a:latin typeface="新宋体" panose="02010609030101010101" pitchFamily="49" charset="-122"/>
                <a:ea typeface="新宋体" panose="02010609030101010101" pitchFamily="49" charset="-122"/>
              </a:rPr>
              <a:t>结构结束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831562" y="1457323"/>
            <a:ext cx="2850476" cy="184343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lnSpc>
                <a:spcPts val="1800"/>
              </a:lnSpc>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申请内存</a:t>
            </a:r>
            <a:r>
              <a:rPr lang="en-US" altLang="zh-CN" sz="1800" dirty="0">
                <a:solidFill>
                  <a:srgbClr val="0000FF"/>
                </a:solidFill>
                <a:ea typeface="楷体_GB2312" pitchFamily="49" charset="-122"/>
                <a:sym typeface="Wingdings" panose="05000000000000000000" pitchFamily="2" charset="2"/>
              </a:rPr>
              <a:t>:02F624E0</a:t>
            </a:r>
          </a:p>
          <a:p>
            <a:pPr marL="180000">
              <a:lnSpc>
                <a:spcPts val="1800"/>
              </a:lnSpc>
              <a:spcBef>
                <a:spcPct val="0"/>
              </a:spcBef>
              <a:buNone/>
            </a:pPr>
            <a:r>
              <a:rPr lang="en-US" altLang="zh-CN" sz="1800" dirty="0">
                <a:solidFill>
                  <a:srgbClr val="0000FF"/>
                </a:solidFill>
                <a:ea typeface="楷体_GB2312" pitchFamily="49" charset="-122"/>
                <a:sym typeface="Wingdings" panose="05000000000000000000" pitchFamily="2" charset="2"/>
              </a:rPr>
              <a:t>6/0</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释放内存</a:t>
            </a:r>
            <a:r>
              <a:rPr lang="en-US" altLang="zh-CN" sz="1800" dirty="0">
                <a:solidFill>
                  <a:srgbClr val="0000FF"/>
                </a:solidFill>
                <a:ea typeface="楷体_GB2312" pitchFamily="49" charset="-122"/>
                <a:sym typeface="Wingdings" panose="05000000000000000000" pitchFamily="2" charset="2"/>
              </a:rPr>
              <a:t>: 02F624E0</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有异常发生。</a:t>
            </a:r>
          </a:p>
          <a:p>
            <a:pPr marL="180000">
              <a:lnSpc>
                <a:spcPts val="1800"/>
              </a:lnSpc>
              <a:spcBef>
                <a:spcPct val="0"/>
              </a:spcBef>
              <a:buNone/>
            </a:pPr>
            <a:r>
              <a:rPr lang="en-US" altLang="zh-CN" sz="1800" dirty="0">
                <a:solidFill>
                  <a:srgbClr val="0000FF"/>
                </a:solidFill>
                <a:ea typeface="楷体_GB2312" pitchFamily="49" charset="-122"/>
                <a:sym typeface="Wingdings" panose="05000000000000000000" pitchFamily="2" charset="2"/>
              </a:rPr>
              <a:t>t=1</a:t>
            </a:r>
          </a:p>
          <a:p>
            <a:pPr marL="180000">
              <a:lnSpc>
                <a:spcPts val="1800"/>
              </a:lnSpc>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10526333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7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38997"/>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664388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a:t>
            </a:r>
            <a:r>
              <a:rPr lang="en-US" altLang="zh-CN" dirty="0"/>
              <a:t>(</a:t>
            </a:r>
            <a:r>
              <a:rPr lang="en-US" altLang="zh-CN" dirty="0">
                <a:solidFill>
                  <a:srgbClr val="0000FF"/>
                </a:solidFill>
              </a:rPr>
              <a:t>static</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t>对象包括</a:t>
            </a:r>
            <a:r>
              <a:rPr lang="zh-CN" altLang="en-US" dirty="0" smtClean="0">
                <a:solidFill>
                  <a:srgbClr val="0000FF"/>
                </a:solidFill>
              </a:rPr>
              <a:t>类对象</a:t>
            </a:r>
            <a:r>
              <a:rPr lang="zh-CN" altLang="en-US" dirty="0" smtClean="0"/>
              <a:t>和实例对象。</a:t>
            </a:r>
            <a:endParaRPr lang="en-US" altLang="zh-CN" dirty="0" smtClean="0"/>
          </a:p>
          <a:p>
            <a:r>
              <a:rPr lang="zh-CN" altLang="en-US" dirty="0"/>
              <a:t>类对象</a:t>
            </a:r>
            <a:r>
              <a:rPr lang="zh-CN" altLang="en-US" dirty="0" smtClean="0"/>
              <a:t>由类的静态成员组成。</a:t>
            </a:r>
            <a:endParaRPr lang="en-US" altLang="zh-CN" dirty="0" smtClean="0"/>
          </a:p>
          <a:p>
            <a:pPr lvl="1"/>
            <a:r>
              <a:rPr lang="zh-CN" altLang="en-US" dirty="0"/>
              <a:t>具有</a:t>
            </a:r>
            <a:r>
              <a:rPr lang="en-US" altLang="zh-CN" dirty="0">
                <a:solidFill>
                  <a:srgbClr val="0000FF"/>
                </a:solidFill>
              </a:rPr>
              <a:t>static</a:t>
            </a:r>
            <a:r>
              <a:rPr lang="zh-CN" altLang="en-US" dirty="0"/>
              <a:t>属性的成员称为</a:t>
            </a:r>
            <a:r>
              <a:rPr lang="zh-CN" altLang="en-US" dirty="0">
                <a:solidFill>
                  <a:srgbClr val="0000FF"/>
                </a:solidFill>
              </a:rPr>
              <a:t>静态成员</a:t>
            </a:r>
            <a:r>
              <a:rPr lang="zh-CN" altLang="en-US" dirty="0"/>
              <a:t>。</a:t>
            </a:r>
            <a:endParaRPr lang="en-US" altLang="zh-CN" dirty="0"/>
          </a:p>
          <a:p>
            <a:pPr lvl="1"/>
            <a:r>
              <a:rPr lang="zh-CN" altLang="en-US" dirty="0" smtClean="0"/>
              <a:t>包括</a:t>
            </a:r>
            <a:r>
              <a:rPr lang="zh-CN" altLang="en-US" dirty="0">
                <a:solidFill>
                  <a:srgbClr val="0000FF"/>
                </a:solidFill>
              </a:rPr>
              <a:t>静态成员变量</a:t>
            </a:r>
            <a:r>
              <a:rPr lang="zh-CN" altLang="en-US" dirty="0"/>
              <a:t>和</a:t>
            </a:r>
            <a:r>
              <a:rPr lang="zh-CN" altLang="en-US" dirty="0">
                <a:solidFill>
                  <a:srgbClr val="0000FF"/>
                </a:solidFill>
              </a:rPr>
              <a:t>静态成员</a:t>
            </a:r>
            <a:r>
              <a:rPr lang="zh-CN" altLang="en-US" dirty="0" smtClean="0">
                <a:solidFill>
                  <a:srgbClr val="0000FF"/>
                </a:solidFill>
              </a:rPr>
              <a:t>函数</a:t>
            </a:r>
            <a:r>
              <a:rPr lang="zh-CN" altLang="en-US" dirty="0" smtClean="0"/>
              <a:t>。</a:t>
            </a:r>
            <a:endParaRPr lang="en-US" altLang="zh-CN" dirty="0" smtClean="0"/>
          </a:p>
          <a:p>
            <a:r>
              <a:rPr lang="zh-CN" altLang="en-US" dirty="0" smtClean="0"/>
              <a:t>类</a:t>
            </a:r>
            <a:r>
              <a:rPr lang="zh-CN" altLang="en-US" dirty="0"/>
              <a:t>对象隶属于类及其所有的实例</a:t>
            </a:r>
            <a:r>
              <a:rPr lang="zh-CN" altLang="en-US" dirty="0" smtClean="0"/>
              <a:t>对象。</a:t>
            </a:r>
            <a:endParaRPr lang="en-US" altLang="zh-CN" dirty="0" smtClean="0"/>
          </a:p>
          <a:p>
            <a:pPr lvl="1"/>
            <a:r>
              <a:rPr lang="zh-CN" altLang="en-US" dirty="0"/>
              <a:t>类对象</a:t>
            </a:r>
            <a:r>
              <a:rPr lang="zh-CN" altLang="en-US" dirty="0" smtClean="0"/>
              <a:t>由</a:t>
            </a:r>
            <a:r>
              <a:rPr lang="zh-CN" altLang="en-US" dirty="0"/>
              <a:t>该类和所有实例对象共同维护和</a:t>
            </a:r>
            <a:r>
              <a:rPr lang="zh-CN" altLang="en-US" dirty="0" smtClean="0"/>
              <a:t>使用。</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707411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静态成员变量</a:t>
            </a:r>
          </a:p>
        </p:txBody>
      </p:sp>
      <p:sp>
        <p:nvSpPr>
          <p:cNvPr id="3" name="内容占位符 2"/>
          <p:cNvSpPr>
            <a:spLocks noGrp="1"/>
          </p:cNvSpPr>
          <p:nvPr>
            <p:ph idx="1"/>
          </p:nvPr>
        </p:nvSpPr>
        <p:spPr/>
        <p:txBody>
          <a:bodyPr/>
          <a:lstStyle/>
          <a:p>
            <a:r>
              <a:rPr lang="zh-CN" altLang="en-US" dirty="0"/>
              <a:t>在类定义内部</a:t>
            </a:r>
            <a:r>
              <a:rPr lang="zh-CN" altLang="en-US" dirty="0">
                <a:solidFill>
                  <a:srgbClr val="FF0000"/>
                </a:solidFill>
              </a:rPr>
              <a:t>无法定义</a:t>
            </a:r>
            <a:r>
              <a:rPr lang="zh-CN" altLang="en-US" dirty="0"/>
              <a:t>静态成员变量，只能</a:t>
            </a:r>
            <a:r>
              <a:rPr lang="zh-CN" altLang="en-US" dirty="0">
                <a:solidFill>
                  <a:srgbClr val="0000FF"/>
                </a:solidFill>
              </a:rPr>
              <a:t>声明</a:t>
            </a:r>
            <a:r>
              <a:rPr lang="zh-CN" altLang="en-US" dirty="0"/>
              <a:t>静态成员变量</a:t>
            </a:r>
            <a:r>
              <a:rPr lang="zh-CN" altLang="en-US" dirty="0" smtClean="0"/>
              <a:t>。</a:t>
            </a:r>
            <a:endParaRPr lang="en-US" altLang="zh-CN" dirty="0" smtClean="0"/>
          </a:p>
          <a:p>
            <a:pPr lvl="1"/>
            <a:r>
              <a:rPr lang="zh-CN" altLang="en-US" dirty="0" smtClean="0"/>
              <a:t>类</a:t>
            </a:r>
            <a:r>
              <a:rPr lang="zh-CN" altLang="en-US" dirty="0"/>
              <a:t>的静态成员变量需要先在类定义内部进行声明，在类定义外部并且在该类所隶属的命名空间中进行定义</a:t>
            </a:r>
            <a:r>
              <a:rPr lang="zh-CN" altLang="en-US" dirty="0" smtClean="0"/>
              <a:t>。</a:t>
            </a:r>
            <a:endParaRPr lang="en-US" altLang="zh-CN" dirty="0" smtClean="0"/>
          </a:p>
          <a:p>
            <a:r>
              <a:rPr lang="zh-CN" altLang="en-US" dirty="0" smtClean="0"/>
              <a:t>在</a:t>
            </a:r>
            <a:r>
              <a:rPr lang="zh-CN" altLang="en-US" dirty="0">
                <a:solidFill>
                  <a:srgbClr val="0000FF"/>
                </a:solidFill>
              </a:rPr>
              <a:t>定义静态成员变量</a:t>
            </a:r>
            <a:r>
              <a:rPr lang="zh-CN" altLang="en-US" dirty="0"/>
              <a:t>时，静态成员变量名的前面必须加上类名和“</a:t>
            </a:r>
            <a:r>
              <a:rPr lang="en-US" altLang="zh-CN" dirty="0"/>
              <a:t>::</a:t>
            </a:r>
            <a:r>
              <a:rPr lang="en-US" altLang="zh-CN" dirty="0">
                <a:latin typeface="宋体" panose="02010600030101010101" pitchFamily="2" charset="-122"/>
              </a:rPr>
              <a:t>”</a:t>
            </a:r>
            <a:r>
              <a:rPr lang="zh-CN" altLang="en-US" dirty="0"/>
              <a:t>运算符，而且不能加上存储类型说明符</a:t>
            </a:r>
            <a:r>
              <a:rPr lang="en-US" altLang="zh-CN" dirty="0">
                <a:solidFill>
                  <a:srgbClr val="0000FF"/>
                </a:solidFill>
              </a:rPr>
              <a:t>static</a:t>
            </a:r>
            <a:r>
              <a:rPr lang="zh-CN" altLang="en-US"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605471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a:t>
            </a:r>
            <a:r>
              <a:rPr lang="zh-CN" altLang="en-US" dirty="0" smtClean="0"/>
              <a:t>变量</a:t>
            </a:r>
            <a:r>
              <a:rPr lang="en-US" altLang="zh-CN" dirty="0" smtClean="0"/>
              <a:t>: </a:t>
            </a:r>
            <a:r>
              <a:rPr lang="zh-CN" altLang="en-US" dirty="0" smtClean="0"/>
              <a:t>代码示例</a:t>
            </a:r>
            <a:endParaRPr lang="zh-CN" altLang="en-US" dirty="0"/>
          </a:p>
        </p:txBody>
      </p:sp>
      <p:sp>
        <p:nvSpPr>
          <p:cNvPr id="3" name="内容占位符 2"/>
          <p:cNvSpPr>
            <a:spLocks noGrp="1"/>
          </p:cNvSpPr>
          <p:nvPr>
            <p:ph idx="1"/>
          </p:nvPr>
        </p:nvSpPr>
        <p:spPr>
          <a:xfrm>
            <a:off x="461963" y="1457325"/>
            <a:ext cx="8220075" cy="2448000"/>
          </a:xfrm>
          <a:ln w="15875">
            <a:solidFill>
              <a:srgbClr val="FF0000"/>
            </a:solidFill>
          </a:ln>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CP_STATICDATA_H</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CP_STATICDATA_H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略去该类定义的其他部分</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m_dataStatic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CP_StaticData</a:t>
            </a:r>
            <a:r>
              <a:rPr lang="zh-CN" altLang="en-US" sz="1800" dirty="0">
                <a:solidFill>
                  <a:srgbClr val="008000"/>
                </a:solidFill>
                <a:latin typeface="新宋体" panose="02010609030101010101" pitchFamily="49" charset="-122"/>
                <a:ea typeface="新宋体" panose="02010609030101010101" pitchFamily="49" charset="-122"/>
              </a:rPr>
              <a:t>定义结束 </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3908350"/>
            <a:ext cx="8220075" cy="2448000"/>
          </a:xfrm>
          <a:prstGeom prst="rect">
            <a:avLst/>
          </a:prstGeom>
          <a:ln w="15875">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CP_StaticData.h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m_dataStatic</a:t>
            </a:r>
            <a:r>
              <a:rPr lang="en-US" altLang="zh-CN" sz="1800" dirty="0">
                <a:solidFill>
                  <a:srgbClr val="000000"/>
                </a:solidFill>
                <a:latin typeface="新宋体" panose="02010609030101010101" pitchFamily="49" charset="-122"/>
                <a:ea typeface="新宋体" panose="02010609030101010101" pitchFamily="49" charset="-122"/>
              </a:rPr>
              <a:t> = 0;</a:t>
            </a:r>
          </a:p>
        </p:txBody>
      </p:sp>
      <p:sp>
        <p:nvSpPr>
          <p:cNvPr id="10" name="AutoShape 15"/>
          <p:cNvSpPr>
            <a:spLocks/>
          </p:cNvSpPr>
          <p:nvPr/>
        </p:nvSpPr>
        <p:spPr bwMode="auto">
          <a:xfrm>
            <a:off x="581760" y="5145803"/>
            <a:ext cx="3025040" cy="401637"/>
          </a:xfrm>
          <a:prstGeom prst="borderCallout3">
            <a:avLst>
              <a:gd name="adj1" fmla="val 31234"/>
              <a:gd name="adj2" fmla="val -129"/>
              <a:gd name="adj3" fmla="val 31253"/>
              <a:gd name="adj4" fmla="val -7016"/>
              <a:gd name="adj5" fmla="val 91788"/>
              <a:gd name="adj6" fmla="val -7119"/>
              <a:gd name="adj7" fmla="val 141878"/>
              <a:gd name="adj8" fmla="val -1109"/>
            </a:avLst>
          </a:prstGeom>
          <a:solidFill>
            <a:srgbClr val="FFFF99"/>
          </a:solidFill>
          <a:ln w="25400" algn="ctr">
            <a:solidFill>
              <a:srgbClr val="7030A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这里</a:t>
            </a:r>
            <a:r>
              <a:rPr lang="zh-CN" altLang="en-US" sz="1800" dirty="0" smtClean="0">
                <a:solidFill>
                  <a:srgbClr val="FF0000"/>
                </a:solidFill>
                <a:ea typeface="楷体_GB2312" pitchFamily="49" charset="-122"/>
              </a:rPr>
              <a:t>不能</a:t>
            </a:r>
            <a:r>
              <a:rPr lang="zh-CN" altLang="en-US" sz="1800" dirty="0" smtClean="0">
                <a:ea typeface="楷体_GB2312" pitchFamily="49" charset="-122"/>
              </a:rPr>
              <a:t>添加关键字</a:t>
            </a:r>
            <a:r>
              <a:rPr lang="en-US" altLang="zh-CN" sz="1800" dirty="0">
                <a:solidFill>
                  <a:srgbClr val="0000FF"/>
                </a:solidFill>
                <a:ea typeface="楷体_GB2312" pitchFamily="49" charset="-122"/>
              </a:rPr>
              <a:t>static</a:t>
            </a:r>
          </a:p>
        </p:txBody>
      </p:sp>
      <p:sp>
        <p:nvSpPr>
          <p:cNvPr id="11" name="AutoShape 15"/>
          <p:cNvSpPr>
            <a:spLocks/>
          </p:cNvSpPr>
          <p:nvPr/>
        </p:nvSpPr>
        <p:spPr bwMode="auto">
          <a:xfrm>
            <a:off x="5080735" y="5647608"/>
            <a:ext cx="3025040" cy="401637"/>
          </a:xfrm>
          <a:prstGeom prst="borderCallout3">
            <a:avLst>
              <a:gd name="adj1" fmla="val 31234"/>
              <a:gd name="adj2" fmla="val -129"/>
              <a:gd name="adj3" fmla="val 30779"/>
              <a:gd name="adj4" fmla="val -2135"/>
              <a:gd name="adj5" fmla="val 30241"/>
              <a:gd name="adj6" fmla="val -5253"/>
              <a:gd name="adj7" fmla="val 28202"/>
              <a:gd name="adj8" fmla="val -11017"/>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该语句出现的次数必须为</a:t>
            </a:r>
            <a:r>
              <a:rPr lang="en-US" altLang="zh-CN" sz="1800" dirty="0" smtClean="0">
                <a:ea typeface="楷体_GB2312" pitchFamily="49" charset="-122"/>
              </a:rPr>
              <a:t>1</a:t>
            </a:r>
            <a:endParaRPr lang="en-US" altLang="zh-CN" sz="1800" dirty="0">
              <a:solidFill>
                <a:srgbClr val="0000FF"/>
              </a:solidFill>
              <a:ea typeface="楷体_GB2312" pitchFamily="49" charset="-122"/>
            </a:endParaRPr>
          </a:p>
        </p:txBody>
      </p:sp>
      <p:sp>
        <p:nvSpPr>
          <p:cNvPr id="13" name="Text Box 9"/>
          <p:cNvSpPr txBox="1">
            <a:spLocks noChangeArrowheads="1"/>
          </p:cNvSpPr>
          <p:nvPr/>
        </p:nvSpPr>
        <p:spPr bwMode="auto">
          <a:xfrm>
            <a:off x="5657850" y="1454300"/>
            <a:ext cx="3024188" cy="287337"/>
          </a:xfrm>
          <a:prstGeom prst="rect">
            <a:avLst/>
          </a:prstGeom>
          <a:solidFill>
            <a:srgbClr val="FFFF99"/>
          </a:solidFill>
          <a:ln w="254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sym typeface="Wingdings" panose="05000000000000000000" pitchFamily="2" charset="2"/>
              </a:rPr>
              <a:t>头文件“</a:t>
            </a:r>
            <a:r>
              <a:rPr lang="en-US" altLang="zh-CN" sz="1800" dirty="0" err="1">
                <a:ea typeface="楷体_GB2312" pitchFamily="49" charset="-122"/>
                <a:sym typeface="Wingdings" panose="05000000000000000000" pitchFamily="2" charset="2"/>
              </a:rPr>
              <a:t>CP_StaticData.h</a:t>
            </a:r>
            <a:r>
              <a:rPr lang="zh-CN" altLang="en-US" sz="1800" dirty="0" smtClean="0">
                <a:ea typeface="楷体_GB2312" pitchFamily="49" charset="-122"/>
                <a:sym typeface="Wingdings" panose="05000000000000000000" pitchFamily="2" charset="2"/>
              </a:rPr>
              <a:t>”</a:t>
            </a:r>
            <a:endParaRPr lang="zh-CN" altLang="en-US" sz="1800" dirty="0">
              <a:ea typeface="楷体_GB2312" pitchFamily="49" charset="-122"/>
              <a:sym typeface="Wingdings" panose="05000000000000000000" pitchFamily="2" charset="2"/>
            </a:endParaRPr>
          </a:p>
        </p:txBody>
      </p:sp>
      <p:sp>
        <p:nvSpPr>
          <p:cNvPr id="14" name="Text Box 9"/>
          <p:cNvSpPr txBox="1">
            <a:spLocks noChangeArrowheads="1"/>
          </p:cNvSpPr>
          <p:nvPr/>
        </p:nvSpPr>
        <p:spPr bwMode="auto">
          <a:xfrm>
            <a:off x="5657850" y="3915209"/>
            <a:ext cx="3024188" cy="287337"/>
          </a:xfrm>
          <a:prstGeom prst="rect">
            <a:avLst/>
          </a:prstGeom>
          <a:solidFill>
            <a:srgbClr val="FFFF99"/>
          </a:solidFill>
          <a:ln w="254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sym typeface="Wingdings" panose="05000000000000000000" pitchFamily="2" charset="2"/>
              </a:rPr>
              <a:t>源文件“</a:t>
            </a:r>
            <a:r>
              <a:rPr lang="en-US" altLang="zh-CN" sz="1800" dirty="0" smtClean="0">
                <a:ea typeface="楷体_GB2312" pitchFamily="49" charset="-122"/>
                <a:sym typeface="Wingdings" panose="05000000000000000000" pitchFamily="2" charset="2"/>
              </a:rPr>
              <a:t>CP_StaticData.cpp</a:t>
            </a:r>
            <a:r>
              <a:rPr lang="zh-CN" altLang="en-US" sz="1800" dirty="0" smtClean="0">
                <a:ea typeface="楷体_GB2312" pitchFamily="49" charset="-122"/>
                <a:sym typeface="Wingdings" panose="05000000000000000000" pitchFamily="2" charset="2"/>
              </a:rPr>
              <a:t>”</a:t>
            </a:r>
            <a:endParaRPr lang="zh-CN" altLang="en-US" sz="1800" dirty="0">
              <a:ea typeface="楷体_GB2312" pitchFamily="49" charset="-122"/>
              <a:sym typeface="Wingdings" panose="05000000000000000000" pitchFamily="2" charset="2"/>
            </a:endParaRPr>
          </a:p>
        </p:txBody>
      </p:sp>
      <p:sp>
        <p:nvSpPr>
          <p:cNvPr id="15" name="AutoShape 15"/>
          <p:cNvSpPr>
            <a:spLocks/>
          </p:cNvSpPr>
          <p:nvPr/>
        </p:nvSpPr>
        <p:spPr bwMode="auto">
          <a:xfrm>
            <a:off x="4145330" y="2991860"/>
            <a:ext cx="3025040" cy="401637"/>
          </a:xfrm>
          <a:prstGeom prst="borderCallout3">
            <a:avLst>
              <a:gd name="adj1" fmla="val 31234"/>
              <a:gd name="adj2" fmla="val -129"/>
              <a:gd name="adj3" fmla="val 31174"/>
              <a:gd name="adj4" fmla="val -1978"/>
              <a:gd name="adj5" fmla="val 31032"/>
              <a:gd name="adj6" fmla="val -5201"/>
              <a:gd name="adj7" fmla="val 30574"/>
              <a:gd name="adj8" fmla="val -11070"/>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solidFill>
                  <a:srgbClr val="FF0000"/>
                </a:solidFill>
                <a:ea typeface="楷体_GB2312" pitchFamily="49" charset="-122"/>
              </a:rPr>
              <a:t>不能</a:t>
            </a:r>
            <a:r>
              <a:rPr lang="zh-CN" altLang="en-US" sz="1800" dirty="0" smtClean="0">
                <a:ea typeface="楷体_GB2312" pitchFamily="49" charset="-122"/>
              </a:rPr>
              <a:t>在这里赋初值。</a:t>
            </a:r>
            <a:endParaRPr lang="en-US" altLang="zh-CN" sz="1800" dirty="0">
              <a:solidFill>
                <a:srgbClr val="0000FF"/>
              </a:solidFill>
              <a:ea typeface="楷体_GB2312" pitchFamily="49" charset="-122"/>
            </a:endParaRPr>
          </a:p>
        </p:txBody>
      </p:sp>
    </p:spTree>
    <p:extLst>
      <p:ext uri="{BB962C8B-B14F-4D97-AF65-F5344CB8AC3E}">
        <p14:creationId xmlns:p14="http://schemas.microsoft.com/office/powerpoint/2010/main" val="3204605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980575" y="4305300"/>
            <a:ext cx="1692775" cy="2730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80575" y="3175000"/>
            <a:ext cx="3195320" cy="2730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静态成员变量</a:t>
            </a:r>
            <a:r>
              <a:rPr lang="en-US" altLang="zh-CN" dirty="0"/>
              <a:t>: </a:t>
            </a:r>
            <a:r>
              <a:rPr lang="en-US" altLang="zh-CN" dirty="0" smtClean="0"/>
              <a:t>CP_StaticDataMain.cpp</a:t>
            </a:r>
            <a:endParaRPr lang="zh-CN" altLang="en-US" dirty="0"/>
          </a:p>
        </p:txBody>
      </p:sp>
      <p:sp>
        <p:nvSpPr>
          <p:cNvPr id="3" name="内容占位符 2"/>
          <p:cNvSpPr>
            <a:spLocks noGrp="1"/>
          </p:cNvSpPr>
          <p:nvPr>
            <p:ph idx="1"/>
          </p:nvPr>
        </p:nvSpPr>
        <p:spPr/>
        <p:txBody>
          <a:bodyPr>
            <a:noAutofit/>
          </a:bodyPr>
          <a:lstStyle/>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CP_StaticData.h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args</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m_dataStatic</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m_dataStatic</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a.m_dataStatic</a:t>
            </a:r>
            <a:r>
              <a:rPr lang="en-US" altLang="zh-CN" sz="1800" dirty="0">
                <a:solidFill>
                  <a:srgbClr val="000000"/>
                </a:solidFill>
                <a:latin typeface="新宋体" panose="02010609030101010101" pitchFamily="49" charset="-122"/>
                <a:ea typeface="新宋体" panose="02010609030101010101" pitchFamily="49" charset="-122"/>
              </a:rPr>
              <a:t> = 40;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a.m_dataStatic</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a.m_dataStatic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m_dataStatic</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1" name="Text Box 9"/>
          <p:cNvSpPr txBox="1">
            <a:spLocks noChangeArrowheads="1"/>
          </p:cNvSpPr>
          <p:nvPr/>
        </p:nvSpPr>
        <p:spPr bwMode="auto">
          <a:xfrm>
            <a:off x="4951141" y="1457324"/>
            <a:ext cx="3909315" cy="58923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编译</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警告</a:t>
            </a:r>
            <a:r>
              <a:rPr lang="en-US" altLang="zh-CN" sz="1800" dirty="0">
                <a:solidFill>
                  <a:srgbClr val="0000FF"/>
                </a:solidFill>
                <a:ea typeface="楷体_GB2312" pitchFamily="49" charset="-122"/>
                <a:sym typeface="Wingdings" panose="05000000000000000000" pitchFamily="2" charset="2"/>
              </a:rPr>
              <a:t>: “a”: </a:t>
            </a:r>
            <a:r>
              <a:rPr lang="zh-CN" altLang="en-US" sz="1800" dirty="0">
                <a:solidFill>
                  <a:srgbClr val="0000FF"/>
                </a:solidFill>
                <a:ea typeface="楷体_GB2312" pitchFamily="49" charset="-122"/>
                <a:sym typeface="Wingdings" panose="05000000000000000000" pitchFamily="2" charset="2"/>
              </a:rPr>
              <a:t>未引用的局部变量</a:t>
            </a:r>
            <a:endParaRPr lang="en-US" altLang="zh-CN" sz="18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4951141" y="2046559"/>
            <a:ext cx="3909315"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CP_StaticData</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m_dataStatic</a:t>
            </a:r>
            <a:r>
              <a:rPr lang="en-US" altLang="zh-CN" sz="1800" dirty="0">
                <a:solidFill>
                  <a:srgbClr val="0000FF"/>
                </a:solidFill>
                <a:ea typeface="楷体_GB2312" pitchFamily="49" charset="-122"/>
                <a:sym typeface="Wingdings" panose="05000000000000000000" pitchFamily="2" charset="2"/>
              </a:rPr>
              <a:t>=20</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a.m_dataStatic</a:t>
            </a:r>
            <a:r>
              <a:rPr lang="en-US" altLang="zh-CN" sz="1800" dirty="0">
                <a:solidFill>
                  <a:srgbClr val="0000FF"/>
                </a:solidFill>
                <a:ea typeface="楷体_GB2312" pitchFamily="49" charset="-122"/>
                <a:sym typeface="Wingdings" panose="05000000000000000000" pitchFamily="2" charset="2"/>
              </a:rPr>
              <a:t>=40</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CP_StaticData</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m_dataStatic</a:t>
            </a:r>
            <a:r>
              <a:rPr lang="en-US" altLang="zh-CN" sz="1800" dirty="0">
                <a:solidFill>
                  <a:srgbClr val="0000FF"/>
                </a:solidFill>
                <a:ea typeface="楷体_GB2312" pitchFamily="49" charset="-122"/>
                <a:sym typeface="Wingdings" panose="05000000000000000000" pitchFamily="2" charset="2"/>
              </a:rPr>
              <a:t>=40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3" name="AutoShape 5"/>
          <p:cNvSpPr>
            <a:spLocks/>
          </p:cNvSpPr>
          <p:nvPr/>
        </p:nvSpPr>
        <p:spPr bwMode="auto">
          <a:xfrm>
            <a:off x="134754" y="3311524"/>
            <a:ext cx="667403" cy="993776"/>
          </a:xfrm>
          <a:prstGeom prst="borderCallout2">
            <a:avLst>
              <a:gd name="adj1" fmla="val 118"/>
              <a:gd name="adj2" fmla="val 99249"/>
              <a:gd name="adj3" fmla="val 75"/>
              <a:gd name="adj4" fmla="val 110067"/>
              <a:gd name="adj5" fmla="val -56"/>
              <a:gd name="adj6" fmla="val 127695"/>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正式访问方式</a:t>
            </a:r>
            <a:endParaRPr lang="en-US" altLang="zh-CN" sz="2000" dirty="0">
              <a:latin typeface="新宋体" panose="02010609030101010101" pitchFamily="49" charset="-122"/>
              <a:ea typeface="新宋体" panose="02010609030101010101" pitchFamily="49" charset="-122"/>
            </a:endParaRPr>
          </a:p>
        </p:txBody>
      </p:sp>
      <p:sp>
        <p:nvSpPr>
          <p:cNvPr id="14" name="AutoShape 5"/>
          <p:cNvSpPr>
            <a:spLocks/>
          </p:cNvSpPr>
          <p:nvPr/>
        </p:nvSpPr>
        <p:spPr bwMode="auto">
          <a:xfrm>
            <a:off x="87584" y="4441825"/>
            <a:ext cx="786138" cy="945448"/>
          </a:xfrm>
          <a:prstGeom prst="borderCallout2">
            <a:avLst>
              <a:gd name="adj1" fmla="val -109"/>
              <a:gd name="adj2" fmla="val 100504"/>
              <a:gd name="adj3" fmla="val -88"/>
              <a:gd name="adj4" fmla="val 104028"/>
              <a:gd name="adj5" fmla="val -528"/>
              <a:gd name="adj6" fmla="val 113766"/>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smtClean="0">
                <a:latin typeface="新宋体" panose="02010609030101010101" pitchFamily="49" charset="-122"/>
                <a:ea typeface="新宋体" panose="02010609030101010101" pitchFamily="49" charset="-122"/>
              </a:rPr>
              <a:t>非常规访问方式</a:t>
            </a:r>
            <a:endParaRPr lang="en-US" altLang="zh-CN" sz="18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3110226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zh-CN" altLang="en-US" dirty="0" smtClean="0"/>
              <a:t>成员函数</a:t>
            </a:r>
            <a:r>
              <a:rPr lang="en-US" altLang="zh-CN" dirty="0" smtClean="0"/>
              <a:t>: </a:t>
            </a:r>
            <a:r>
              <a:rPr lang="zh-CN" altLang="en-US" dirty="0" smtClean="0"/>
              <a:t>代码示例</a:t>
            </a:r>
            <a:endParaRPr lang="zh-CN" altLang="en-US" dirty="0"/>
          </a:p>
        </p:txBody>
      </p:sp>
      <p:sp>
        <p:nvSpPr>
          <p:cNvPr id="3" name="内容占位符 2"/>
          <p:cNvSpPr>
            <a:spLocks noGrp="1"/>
          </p:cNvSpPr>
          <p:nvPr>
            <p:ph idx="1"/>
          </p:nvPr>
        </p:nvSpPr>
        <p:spPr>
          <a:xfrm>
            <a:off x="461963" y="1457325"/>
            <a:ext cx="8220075" cy="2448000"/>
          </a:xfrm>
          <a:ln w="15875">
            <a:solidFill>
              <a:srgbClr val="FF00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CP_STATICSHOW_H</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CP_STATICSHOW_H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CP_StaticShow</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略去该类定义的其他部分</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CP_StaticShow</a:t>
            </a:r>
            <a:r>
              <a:rPr lang="zh-CN" altLang="en-US" sz="1800" dirty="0">
                <a:solidFill>
                  <a:srgbClr val="008000"/>
                </a:solidFill>
                <a:latin typeface="新宋体" panose="02010609030101010101" pitchFamily="49" charset="-122"/>
                <a:ea typeface="新宋体" panose="02010609030101010101" pitchFamily="49" charset="-122"/>
              </a:rPr>
              <a:t>定义结束 </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3908350"/>
            <a:ext cx="8220075" cy="2448000"/>
          </a:xfrm>
          <a:prstGeom prst="rect">
            <a:avLst/>
          </a:prstGeom>
          <a:ln w="15875">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CP_StaticShow.h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秀</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CP_StaticShow</a:t>
            </a:r>
            <a:r>
              <a:rPr lang="zh-CN" altLang="en-US" sz="1800" dirty="0">
                <a:solidFill>
                  <a:srgbClr val="008000"/>
                </a:solidFill>
                <a:latin typeface="新宋体" panose="02010609030101010101" pitchFamily="49" charset="-122"/>
                <a:ea typeface="新宋体" panose="02010609030101010101" pitchFamily="49" charset="-122"/>
              </a:rPr>
              <a:t>的静态成员函数</a:t>
            </a:r>
            <a:r>
              <a:rPr lang="en-US" altLang="zh-CN" sz="1800" dirty="0" err="1">
                <a:solidFill>
                  <a:srgbClr val="008000"/>
                </a:solidFill>
                <a:latin typeface="新宋体" panose="02010609030101010101" pitchFamily="49" charset="-122"/>
                <a:ea typeface="新宋体" panose="02010609030101010101" pitchFamily="49" charset="-122"/>
              </a:rPr>
              <a:t>mbs_show</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AutoShape 15"/>
          <p:cNvSpPr>
            <a:spLocks/>
          </p:cNvSpPr>
          <p:nvPr/>
        </p:nvSpPr>
        <p:spPr bwMode="auto">
          <a:xfrm>
            <a:off x="3782160" y="4591101"/>
            <a:ext cx="3025040" cy="401637"/>
          </a:xfrm>
          <a:prstGeom prst="borderCallout3">
            <a:avLst>
              <a:gd name="adj1" fmla="val 100799"/>
              <a:gd name="adj2" fmla="val 291"/>
              <a:gd name="adj3" fmla="val 99237"/>
              <a:gd name="adj4" fmla="val -108194"/>
              <a:gd name="adj5" fmla="val 147124"/>
              <a:gd name="adj6" fmla="val -108298"/>
              <a:gd name="adj7" fmla="val 167175"/>
              <a:gd name="adj8" fmla="val -106695"/>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这里</a:t>
            </a:r>
            <a:r>
              <a:rPr lang="zh-CN" altLang="en-US" sz="1800" dirty="0" smtClean="0">
                <a:solidFill>
                  <a:srgbClr val="FF0000"/>
                </a:solidFill>
                <a:ea typeface="楷体_GB2312" pitchFamily="49" charset="-122"/>
              </a:rPr>
              <a:t>不能</a:t>
            </a:r>
            <a:r>
              <a:rPr lang="zh-CN" altLang="en-US" sz="1800" dirty="0" smtClean="0">
                <a:ea typeface="楷体_GB2312" pitchFamily="49" charset="-122"/>
              </a:rPr>
              <a:t>添加关键字</a:t>
            </a:r>
            <a:r>
              <a:rPr lang="en-US" altLang="zh-CN" sz="1800" dirty="0">
                <a:solidFill>
                  <a:srgbClr val="0000FF"/>
                </a:solidFill>
                <a:ea typeface="楷体_GB2312" pitchFamily="49" charset="-122"/>
              </a:rPr>
              <a:t>static</a:t>
            </a:r>
          </a:p>
        </p:txBody>
      </p:sp>
      <p:sp>
        <p:nvSpPr>
          <p:cNvPr id="13" name="Text Box 9"/>
          <p:cNvSpPr txBox="1">
            <a:spLocks noChangeArrowheads="1"/>
          </p:cNvSpPr>
          <p:nvPr/>
        </p:nvSpPr>
        <p:spPr bwMode="auto">
          <a:xfrm>
            <a:off x="5657850" y="1454300"/>
            <a:ext cx="3024188" cy="287337"/>
          </a:xfrm>
          <a:prstGeom prst="rect">
            <a:avLst/>
          </a:prstGeom>
          <a:solidFill>
            <a:srgbClr val="FFFF99"/>
          </a:solidFill>
          <a:ln w="254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sym typeface="Wingdings" panose="05000000000000000000" pitchFamily="2" charset="2"/>
              </a:rPr>
              <a:t>头文件“</a:t>
            </a:r>
            <a:r>
              <a:rPr lang="en-US" altLang="zh-CN" sz="1800" dirty="0" err="1">
                <a:ea typeface="楷体_GB2312" pitchFamily="49" charset="-122"/>
                <a:sym typeface="Wingdings" panose="05000000000000000000" pitchFamily="2" charset="2"/>
              </a:rPr>
              <a:t>CP_StaticShow.h</a:t>
            </a:r>
            <a:r>
              <a:rPr lang="zh-CN" altLang="en-US" sz="1800" dirty="0" smtClean="0">
                <a:ea typeface="楷体_GB2312" pitchFamily="49" charset="-122"/>
                <a:sym typeface="Wingdings" panose="05000000000000000000" pitchFamily="2" charset="2"/>
              </a:rPr>
              <a:t>”</a:t>
            </a:r>
            <a:endParaRPr lang="zh-CN" altLang="en-US" sz="1800" dirty="0">
              <a:ea typeface="楷体_GB2312" pitchFamily="49" charset="-122"/>
              <a:sym typeface="Wingdings" panose="05000000000000000000" pitchFamily="2" charset="2"/>
            </a:endParaRPr>
          </a:p>
        </p:txBody>
      </p:sp>
      <p:sp>
        <p:nvSpPr>
          <p:cNvPr id="14" name="Text Box 9"/>
          <p:cNvSpPr txBox="1">
            <a:spLocks noChangeArrowheads="1"/>
          </p:cNvSpPr>
          <p:nvPr/>
        </p:nvSpPr>
        <p:spPr bwMode="auto">
          <a:xfrm>
            <a:off x="5657850" y="3915209"/>
            <a:ext cx="3024188" cy="287337"/>
          </a:xfrm>
          <a:prstGeom prst="rect">
            <a:avLst/>
          </a:prstGeom>
          <a:solidFill>
            <a:srgbClr val="FFFF99"/>
          </a:solidFill>
          <a:ln w="254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sym typeface="Wingdings" panose="05000000000000000000" pitchFamily="2" charset="2"/>
              </a:rPr>
              <a:t>源文件“</a:t>
            </a:r>
            <a:r>
              <a:rPr lang="en-US" altLang="zh-CN" sz="1800" dirty="0">
                <a:ea typeface="楷体_GB2312" pitchFamily="49" charset="-122"/>
                <a:sym typeface="Wingdings" panose="05000000000000000000" pitchFamily="2" charset="2"/>
              </a:rPr>
              <a:t>CP_StaticShow.cpp</a:t>
            </a:r>
            <a:r>
              <a:rPr lang="zh-CN" altLang="en-US" sz="1800" dirty="0" smtClean="0">
                <a:ea typeface="楷体_GB2312" pitchFamily="49" charset="-122"/>
                <a:sym typeface="Wingdings" panose="05000000000000000000" pitchFamily="2" charset="2"/>
              </a:rPr>
              <a:t>”</a:t>
            </a:r>
            <a:endParaRPr lang="zh-CN" altLang="en-US" sz="18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880150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980575" y="4740194"/>
            <a:ext cx="1584825" cy="2730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80575" y="3933280"/>
            <a:ext cx="3108825" cy="27305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静态</a:t>
            </a:r>
            <a:r>
              <a:rPr lang="zh-CN" altLang="en-US" dirty="0" smtClean="0"/>
              <a:t>成员</a:t>
            </a:r>
            <a:r>
              <a:rPr lang="zh-CN" altLang="en-US" dirty="0"/>
              <a:t>函数</a:t>
            </a:r>
            <a:r>
              <a:rPr lang="en-US" altLang="zh-CN" dirty="0"/>
              <a:t>: CP_StaticShowMain.cpp</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CP_StaticShow.h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args</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CP_StaticShow</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1" name="Text Box 9"/>
          <p:cNvSpPr txBox="1">
            <a:spLocks noChangeArrowheads="1"/>
          </p:cNvSpPr>
          <p:nvPr/>
        </p:nvSpPr>
        <p:spPr bwMode="auto">
          <a:xfrm>
            <a:off x="4951141" y="1457324"/>
            <a:ext cx="3909315" cy="58923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编译</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警告</a:t>
            </a:r>
            <a:r>
              <a:rPr lang="en-US" altLang="zh-CN" sz="1800" dirty="0">
                <a:solidFill>
                  <a:srgbClr val="0000FF"/>
                </a:solidFill>
                <a:ea typeface="楷体_GB2312" pitchFamily="49" charset="-122"/>
                <a:sym typeface="Wingdings" panose="05000000000000000000" pitchFamily="2" charset="2"/>
              </a:rPr>
              <a:t>: “a”: </a:t>
            </a:r>
            <a:r>
              <a:rPr lang="zh-CN" altLang="en-US" sz="1800" dirty="0">
                <a:solidFill>
                  <a:srgbClr val="0000FF"/>
                </a:solidFill>
                <a:ea typeface="楷体_GB2312" pitchFamily="49" charset="-122"/>
                <a:sym typeface="Wingdings" panose="05000000000000000000" pitchFamily="2" charset="2"/>
              </a:rPr>
              <a:t>未引用的局部变量</a:t>
            </a:r>
            <a:endParaRPr lang="en-US" altLang="zh-CN" sz="18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4951141" y="2046559"/>
            <a:ext cx="3909315"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秀</a:t>
            </a:r>
            <a:r>
              <a:rPr lang="en-US" altLang="zh-CN"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秀</a:t>
            </a:r>
            <a:r>
              <a:rPr lang="en-US" altLang="zh-CN" sz="1800" dirty="0">
                <a:solidFill>
                  <a:srgbClr val="0000FF"/>
                </a:solidFill>
                <a:ea typeface="楷体_GB2312" pitchFamily="49" charset="-122"/>
                <a:sym typeface="Wingdings" panose="05000000000000000000" pitchFamily="2" charset="2"/>
              </a:rPr>
              <a:t>!</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
        <p:nvSpPr>
          <p:cNvPr id="13" name="AutoShape 5"/>
          <p:cNvSpPr>
            <a:spLocks/>
          </p:cNvSpPr>
          <p:nvPr/>
        </p:nvSpPr>
        <p:spPr bwMode="auto">
          <a:xfrm>
            <a:off x="134754" y="4080957"/>
            <a:ext cx="738968" cy="659237"/>
          </a:xfrm>
          <a:prstGeom prst="borderCallout2">
            <a:avLst>
              <a:gd name="adj1" fmla="val 118"/>
              <a:gd name="adj2" fmla="val 99249"/>
              <a:gd name="adj3" fmla="val 75"/>
              <a:gd name="adj4" fmla="val 106630"/>
              <a:gd name="adj5" fmla="val 586"/>
              <a:gd name="adj6" fmla="val 115092"/>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smtClean="0">
                <a:latin typeface="新宋体" panose="02010609030101010101" pitchFamily="49" charset="-122"/>
                <a:ea typeface="新宋体" panose="02010609030101010101" pitchFamily="49" charset="-122"/>
              </a:rPr>
              <a:t>正式访问方式</a:t>
            </a:r>
            <a:endParaRPr lang="en-US" altLang="zh-CN" sz="1800" dirty="0">
              <a:latin typeface="新宋体" panose="02010609030101010101" pitchFamily="49" charset="-122"/>
              <a:ea typeface="新宋体" panose="02010609030101010101" pitchFamily="49" charset="-122"/>
            </a:endParaRPr>
          </a:p>
        </p:txBody>
      </p:sp>
      <p:sp>
        <p:nvSpPr>
          <p:cNvPr id="14" name="AutoShape 5"/>
          <p:cNvSpPr>
            <a:spLocks/>
          </p:cNvSpPr>
          <p:nvPr/>
        </p:nvSpPr>
        <p:spPr bwMode="auto">
          <a:xfrm>
            <a:off x="87584" y="4876728"/>
            <a:ext cx="786138" cy="945448"/>
          </a:xfrm>
          <a:prstGeom prst="borderCallout2">
            <a:avLst>
              <a:gd name="adj1" fmla="val -109"/>
              <a:gd name="adj2" fmla="val 100504"/>
              <a:gd name="adj3" fmla="val -88"/>
              <a:gd name="adj4" fmla="val 104028"/>
              <a:gd name="adj5" fmla="val -528"/>
              <a:gd name="adj6" fmla="val 113766"/>
            </a:avLst>
          </a:prstGeom>
          <a:solidFill>
            <a:srgbClr val="FFFF99"/>
          </a:solidFill>
          <a:ln w="254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1800" dirty="0" smtClean="0">
                <a:latin typeface="新宋体" panose="02010609030101010101" pitchFamily="49" charset="-122"/>
                <a:ea typeface="新宋体" panose="02010609030101010101" pitchFamily="49" charset="-122"/>
              </a:rPr>
              <a:t>非常规访问方式</a:t>
            </a:r>
            <a:endParaRPr lang="en-US" altLang="zh-CN" sz="18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3811957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练习</a:t>
            </a:r>
            <a:r>
              <a:rPr lang="en-US" altLang="zh-CN" sz="3200" dirty="0"/>
              <a:t>: </a:t>
            </a:r>
            <a:r>
              <a:rPr lang="zh-CN" altLang="en-US" sz="3200" dirty="0" smtClean="0"/>
              <a:t>如果有误，给出原因</a:t>
            </a:r>
            <a:r>
              <a:rPr lang="en-US" altLang="zh-CN" sz="3200" dirty="0" smtClean="0"/>
              <a:t>; </a:t>
            </a:r>
            <a:r>
              <a:rPr lang="zh-CN" altLang="en-US" sz="3200" dirty="0" smtClean="0"/>
              <a:t>否则，给出输出结果。</a:t>
            </a:r>
            <a:endParaRPr lang="zh-CN" altLang="en-US" sz="3200"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static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ms_data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ms_data</a:t>
            </a:r>
            <a:r>
              <a:rPr lang="en-US" altLang="zh-CN" sz="1800" dirty="0" smtClean="0">
                <a:solidFill>
                  <a:srgbClr val="000000"/>
                </a:solidFill>
                <a:latin typeface="新宋体" panose="02010609030101010101" pitchFamily="49" charset="-122"/>
                <a:ea typeface="新宋体" panose="02010609030101010101" pitchFamily="49" charset="-122"/>
              </a:rPr>
              <a:t> = 10;</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 a, b, c;</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a.ms_data</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err="1" smtClean="0">
                <a:solidFill>
                  <a:srgbClr val="000000"/>
                </a:solidFill>
                <a:latin typeface="新宋体" panose="02010609030101010101" pitchFamily="49" charset="-122"/>
                <a:ea typeface="新宋体" panose="02010609030101010101" pitchFamily="49" charset="-122"/>
              </a:rPr>
              <a:t>b.ms_data</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err="1" smtClean="0">
                <a:solidFill>
                  <a:srgbClr val="000000"/>
                </a:solidFill>
                <a:latin typeface="新宋体" panose="02010609030101010101" pitchFamily="49" charset="-122"/>
                <a:ea typeface="新宋体" panose="02010609030101010101" pitchFamily="49" charset="-122"/>
              </a:rPr>
              <a:t>c.ms_data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c.ms_data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c.ms_data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smtClean="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暂停住控制台窗口</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smtClean="0">
                <a:solidFill>
                  <a:srgbClr val="008000"/>
                </a:solidFill>
                <a:latin typeface="新宋体" panose="02010609030101010101" pitchFamily="49" charset="-122"/>
                <a:ea typeface="新宋体" panose="02010609030101010101" pitchFamily="49" charset="-122"/>
              </a:rPr>
              <a:t>0</a:t>
            </a:r>
            <a:r>
              <a:rPr lang="zh-CN" altLang="en-US" sz="1800" dirty="0" smtClean="0">
                <a:solidFill>
                  <a:srgbClr val="008000"/>
                </a:solidFill>
                <a:latin typeface="新宋体" panose="02010609030101010101" pitchFamily="49" charset="-122"/>
                <a:ea typeface="新宋体" panose="02010609030101010101" pitchFamily="49" charset="-122"/>
              </a:rPr>
              <a:t>表明程序运行成功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smtClean="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44814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200" dirty="0" smtClean="0"/>
              <a:t>第</a:t>
            </a:r>
            <a:r>
              <a:rPr lang="en-US" altLang="zh-CN" sz="3200" dirty="0"/>
              <a:t>12</a:t>
            </a:r>
            <a:r>
              <a:rPr lang="zh-CN" altLang="en-US" sz="3200" dirty="0" smtClean="0"/>
              <a:t>讲  命名</a:t>
            </a:r>
            <a:r>
              <a:rPr lang="zh-CN" altLang="en-US" sz="3200" dirty="0"/>
              <a:t>空间、异常处理、类对象和单体模式</a:t>
            </a:r>
            <a:endParaRPr lang="zh-CN" altLang="en-US" sz="3200"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2021年5月6日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5</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练习</a:t>
            </a:r>
            <a:r>
              <a:rPr lang="en-US" altLang="zh-CN" sz="3200" dirty="0"/>
              <a:t>: </a:t>
            </a:r>
            <a:r>
              <a:rPr lang="zh-CN" altLang="en-US" sz="3200" dirty="0" smtClean="0"/>
              <a:t>如果有误，给出原因</a:t>
            </a:r>
            <a:r>
              <a:rPr lang="en-US" altLang="zh-CN" sz="3200" dirty="0" smtClean="0"/>
              <a:t>; </a:t>
            </a:r>
            <a:r>
              <a:rPr lang="zh-CN" altLang="en-US" sz="3200" dirty="0" smtClean="0"/>
              <a:t>否则，给出输出结果。</a:t>
            </a:r>
            <a:endParaRPr lang="zh-CN" altLang="en-US" sz="3200"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static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ms_data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ms_data</a:t>
            </a:r>
            <a:r>
              <a:rPr lang="en-US" altLang="zh-CN" sz="1800" dirty="0" smtClean="0">
                <a:solidFill>
                  <a:srgbClr val="000000"/>
                </a:solidFill>
                <a:latin typeface="新宋体" panose="02010609030101010101" pitchFamily="49" charset="-122"/>
                <a:ea typeface="新宋体" panose="02010609030101010101" pitchFamily="49" charset="-122"/>
              </a:rPr>
              <a:t> = 10;</a:t>
            </a:r>
          </a:p>
          <a:p>
            <a:pPr marL="0" indent="0">
              <a:lnSpc>
                <a:spcPts val="20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 a, b, c;</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a.ms_data</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err="1" smtClean="0">
                <a:solidFill>
                  <a:srgbClr val="000000"/>
                </a:solidFill>
                <a:latin typeface="新宋体" panose="02010609030101010101" pitchFamily="49" charset="-122"/>
                <a:ea typeface="新宋体" panose="02010609030101010101" pitchFamily="49" charset="-122"/>
              </a:rPr>
              <a:t>b.ms_data</a:t>
            </a:r>
            <a:r>
              <a:rPr lang="en-US" altLang="zh-CN" sz="1800" dirty="0" smtClean="0">
                <a:solidFill>
                  <a:srgbClr val="000000"/>
                </a:solidFill>
                <a:latin typeface="新宋体" panose="02010609030101010101" pitchFamily="49" charset="-122"/>
                <a:ea typeface="新宋体" panose="02010609030101010101" pitchFamily="49" charset="-122"/>
              </a:rPr>
              <a:t> + </a:t>
            </a:r>
            <a:r>
              <a:rPr lang="en-US" altLang="zh-CN" sz="1800" dirty="0" err="1" smtClean="0">
                <a:solidFill>
                  <a:srgbClr val="000000"/>
                </a:solidFill>
                <a:latin typeface="新宋体" panose="02010609030101010101" pitchFamily="49" charset="-122"/>
                <a:ea typeface="新宋体" panose="02010609030101010101" pitchFamily="49" charset="-122"/>
              </a:rPr>
              <a:t>c.ms_data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c.ms_data</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c.ms_data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smtClean="0">
                <a:solidFill>
                  <a:srgbClr val="A31515"/>
                </a:solidFill>
                <a:latin typeface="新宋体" panose="02010609030101010101" pitchFamily="49" charset="-122"/>
                <a:ea typeface="新宋体" panose="02010609030101010101" pitchFamily="49" charset="-122"/>
              </a:rPr>
              <a:t>"pause"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暂停住控制台窗口</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返回</a:t>
            </a:r>
            <a:r>
              <a:rPr lang="en-US" altLang="zh-CN" sz="1800" dirty="0" smtClean="0">
                <a:solidFill>
                  <a:srgbClr val="008000"/>
                </a:solidFill>
                <a:latin typeface="新宋体" panose="02010609030101010101" pitchFamily="49" charset="-122"/>
                <a:ea typeface="新宋体" panose="02010609030101010101" pitchFamily="49" charset="-122"/>
              </a:rPr>
              <a:t>0</a:t>
            </a:r>
            <a:r>
              <a:rPr lang="zh-CN" altLang="en-US" sz="1800" dirty="0" smtClean="0">
                <a:solidFill>
                  <a:srgbClr val="008000"/>
                </a:solidFill>
                <a:latin typeface="新宋体" panose="02010609030101010101" pitchFamily="49" charset="-122"/>
                <a:ea typeface="新宋体" panose="02010609030101010101" pitchFamily="49" charset="-122"/>
              </a:rPr>
              <a:t>表明程序运行成功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en-US" altLang="zh-CN" sz="1800" dirty="0" smtClean="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951141" y="1457324"/>
            <a:ext cx="3909315" cy="110218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编译</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警告</a:t>
            </a:r>
            <a:r>
              <a:rPr lang="en-US" altLang="zh-CN" sz="1800" dirty="0" smtClean="0">
                <a:solidFill>
                  <a:srgbClr val="0000FF"/>
                </a:solidFill>
                <a:ea typeface="楷体_GB2312" pitchFamily="49" charset="-122"/>
                <a:sym typeface="Wingdings" panose="05000000000000000000" pitchFamily="2" charset="2"/>
              </a:rPr>
              <a:t>: “a”: </a:t>
            </a:r>
            <a:r>
              <a:rPr lang="zh-CN" altLang="en-US" sz="1800" dirty="0" smtClean="0">
                <a:solidFill>
                  <a:srgbClr val="0000FF"/>
                </a:solidFill>
                <a:ea typeface="楷体_GB2312" pitchFamily="49" charset="-122"/>
                <a:sym typeface="Wingdings" panose="05000000000000000000" pitchFamily="2" charset="2"/>
              </a:rPr>
              <a:t>未引用的局部变量</a:t>
            </a:r>
            <a:endParaRPr lang="en-US" altLang="zh-CN" sz="1800" dirty="0" smtClean="0">
              <a:solidFill>
                <a:srgbClr val="0000FF"/>
              </a:solidFill>
              <a:ea typeface="楷体_GB2312" pitchFamily="49" charset="-122"/>
              <a:sym typeface="Wingdings" panose="05000000000000000000" pitchFamily="2" charset="2"/>
            </a:endParaRP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警告</a:t>
            </a:r>
            <a:r>
              <a:rPr lang="en-US" altLang="zh-CN" sz="1800" dirty="0" smtClean="0">
                <a:solidFill>
                  <a:srgbClr val="0000FF"/>
                </a:solidFill>
                <a:ea typeface="楷体_GB2312" pitchFamily="49" charset="-122"/>
                <a:sym typeface="Wingdings" panose="05000000000000000000" pitchFamily="2" charset="2"/>
              </a:rPr>
              <a:t>: “b”: </a:t>
            </a:r>
            <a:r>
              <a:rPr lang="zh-CN" altLang="en-US" sz="1800" dirty="0" smtClean="0">
                <a:solidFill>
                  <a:srgbClr val="0000FF"/>
                </a:solidFill>
                <a:ea typeface="楷体_GB2312" pitchFamily="49" charset="-122"/>
                <a:sym typeface="Wingdings" panose="05000000000000000000" pitchFamily="2" charset="2"/>
              </a:rPr>
              <a:t>未引用的局部变量</a:t>
            </a:r>
            <a:endParaRPr lang="en-US" altLang="zh-CN" sz="1800" dirty="0" smtClean="0">
              <a:solidFill>
                <a:srgbClr val="0000FF"/>
              </a:solidFill>
              <a:ea typeface="楷体_GB2312" pitchFamily="49" charset="-122"/>
              <a:sym typeface="Wingdings" panose="05000000000000000000" pitchFamily="2" charset="2"/>
            </a:endParaRP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警告</a:t>
            </a:r>
            <a:r>
              <a:rPr lang="en-US" altLang="zh-CN" sz="1800" dirty="0" smtClean="0">
                <a:solidFill>
                  <a:srgbClr val="0000FF"/>
                </a:solidFill>
                <a:ea typeface="楷体_GB2312" pitchFamily="49" charset="-122"/>
                <a:sym typeface="Wingdings" panose="05000000000000000000" pitchFamily="2" charset="2"/>
              </a:rPr>
              <a:t>: “c”: </a:t>
            </a:r>
            <a:r>
              <a:rPr lang="zh-CN" altLang="en-US" sz="1800" dirty="0" smtClean="0">
                <a:solidFill>
                  <a:srgbClr val="0000FF"/>
                </a:solidFill>
                <a:ea typeface="楷体_GB2312" pitchFamily="49" charset="-122"/>
                <a:sym typeface="Wingdings" panose="05000000000000000000" pitchFamily="2" charset="2"/>
              </a:rPr>
              <a:t>未引用的局部变量</a:t>
            </a:r>
            <a:endParaRPr lang="en-US" altLang="zh-CN" sz="1800" dirty="0">
              <a:solidFill>
                <a:srgbClr val="0000FF"/>
              </a:solidFill>
              <a:ea typeface="楷体_GB2312" pitchFamily="49" charset="-122"/>
              <a:sym typeface="Wingdings" panose="05000000000000000000" pitchFamily="2" charset="2"/>
            </a:endParaRPr>
          </a:p>
        </p:txBody>
      </p:sp>
      <p:sp>
        <p:nvSpPr>
          <p:cNvPr id="10" name="Text Box 9"/>
          <p:cNvSpPr txBox="1">
            <a:spLocks noChangeArrowheads="1"/>
          </p:cNvSpPr>
          <p:nvPr/>
        </p:nvSpPr>
        <p:spPr bwMode="auto">
          <a:xfrm>
            <a:off x="4951141" y="2559514"/>
            <a:ext cx="3909315" cy="110160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c.ms_data</a:t>
            </a:r>
            <a:r>
              <a:rPr lang="en-US" altLang="zh-CN" sz="18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252606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练习</a:t>
            </a:r>
            <a:r>
              <a:rPr lang="en-US" altLang="zh-CN" sz="3200" dirty="0"/>
              <a:t>: </a:t>
            </a:r>
            <a:r>
              <a:rPr lang="zh-CN" altLang="en-US" sz="3200" dirty="0" smtClean="0"/>
              <a:t>如果有误，给出原因</a:t>
            </a:r>
            <a:r>
              <a:rPr lang="en-US" altLang="zh-CN" sz="3200" dirty="0" smtClean="0"/>
              <a:t>; </a:t>
            </a:r>
            <a:r>
              <a:rPr lang="zh-CN" altLang="en-US" sz="3200" dirty="0" smtClean="0"/>
              <a:t>否则，给出输出结果。</a:t>
            </a:r>
            <a:endParaRPr lang="zh-CN" altLang="en-US" sz="3200"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(10)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的静态成员函数</a:t>
            </a:r>
            <a:r>
              <a:rPr lang="en-US" altLang="zh-CN" sz="1800" dirty="0" err="1">
                <a:solidFill>
                  <a:srgbClr val="008000"/>
                </a:solidFill>
                <a:latin typeface="新宋体" panose="02010609030101010101" pitchFamily="49" charset="-122"/>
                <a:ea typeface="新宋体" panose="02010609030101010101" pitchFamily="49" charset="-122"/>
              </a:rPr>
              <a:t>mbs_show</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084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练习</a:t>
            </a:r>
            <a:r>
              <a:rPr lang="en-US" altLang="zh-CN" sz="3200" dirty="0"/>
              <a:t>: </a:t>
            </a:r>
            <a:r>
              <a:rPr lang="zh-CN" altLang="en-US" sz="3200" dirty="0" smtClean="0"/>
              <a:t>如果有误，给出原因</a:t>
            </a:r>
            <a:r>
              <a:rPr lang="en-US" altLang="zh-CN" sz="3200" dirty="0" smtClean="0"/>
              <a:t>; </a:t>
            </a:r>
            <a:r>
              <a:rPr lang="zh-CN" altLang="en-US" sz="3200" dirty="0" smtClean="0"/>
              <a:t>否则，给出输出结果。</a:t>
            </a:r>
            <a:endParaRPr lang="zh-CN" altLang="en-US" sz="3200"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(10)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的静态成员函数</a:t>
            </a:r>
            <a:r>
              <a:rPr lang="en-US" altLang="zh-CN" sz="1800" dirty="0" err="1">
                <a:solidFill>
                  <a:srgbClr val="008000"/>
                </a:solidFill>
                <a:latin typeface="新宋体" panose="02010609030101010101" pitchFamily="49" charset="-122"/>
                <a:ea typeface="新宋体" panose="02010609030101010101" pitchFamily="49" charset="-122"/>
              </a:rPr>
              <a:t>mbs_show</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a.mbs_show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3077737" y="1457324"/>
            <a:ext cx="5887843" cy="72831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编译</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en-US" altLang="zh-CN" sz="1800" dirty="0">
                <a:solidFill>
                  <a:srgbClr val="0000FF"/>
                </a:solidFill>
                <a:ea typeface="楷体_GB2312" pitchFamily="49" charset="-122"/>
                <a:sym typeface="Wingdings" panose="05000000000000000000" pitchFamily="2" charset="2"/>
              </a:rPr>
              <a:t>error C2597: </a:t>
            </a:r>
            <a:r>
              <a:rPr lang="zh-CN" altLang="en-US" sz="1800" dirty="0">
                <a:solidFill>
                  <a:srgbClr val="0000FF"/>
                </a:solidFill>
                <a:ea typeface="楷体_GB2312" pitchFamily="49" charset="-122"/>
                <a:sym typeface="Wingdings" panose="05000000000000000000" pitchFamily="2" charset="2"/>
              </a:rPr>
              <a:t>对非静态成员</a:t>
            </a:r>
            <a:r>
              <a:rPr lang="zh-CN" altLang="en-US" sz="1800" dirty="0" smtClean="0">
                <a:solidFill>
                  <a:srgbClr val="0000FF"/>
                </a:solidFill>
                <a:ea typeface="楷体_GB2312" pitchFamily="49" charset="-122"/>
                <a:sym typeface="Wingdings" panose="05000000000000000000" pitchFamily="2" charset="2"/>
              </a:rPr>
              <a:t>“</a:t>
            </a:r>
            <a:r>
              <a:rPr lang="en-US" altLang="zh-CN" sz="1800" dirty="0" smtClean="0">
                <a:solidFill>
                  <a:srgbClr val="0000FF"/>
                </a:solidFill>
                <a:ea typeface="楷体_GB2312" pitchFamily="49" charset="-122"/>
                <a:sym typeface="Wingdings" panose="05000000000000000000" pitchFamily="2" charset="2"/>
              </a:rPr>
              <a:t>CP_A</a:t>
            </a:r>
            <a:r>
              <a:rPr lang="en-US" altLang="zh-CN" sz="1800" dirty="0">
                <a:solidFill>
                  <a:srgbClr val="0000FF"/>
                </a:solidFill>
                <a:ea typeface="楷体_GB2312" pitchFamily="49" charset="-122"/>
                <a:sym typeface="Wingdings" panose="05000000000000000000" pitchFamily="2" charset="2"/>
              </a:rPr>
              <a:t>::</a:t>
            </a:r>
            <a:r>
              <a:rPr lang="en-US" altLang="zh-CN" sz="1800" dirty="0" err="1">
                <a:solidFill>
                  <a:srgbClr val="0000FF"/>
                </a:solidFill>
                <a:ea typeface="楷体_GB2312" pitchFamily="49" charset="-122"/>
                <a:sym typeface="Wingdings" panose="05000000000000000000" pitchFamily="2" charset="2"/>
              </a:rPr>
              <a:t>m_data</a:t>
            </a:r>
            <a:r>
              <a:rPr lang="en-US" altLang="zh-CN" sz="1800" dirty="0">
                <a:solidFill>
                  <a:srgbClr val="0000FF"/>
                </a:solidFill>
                <a:ea typeface="楷体_GB2312" pitchFamily="49" charset="-122"/>
                <a:sym typeface="Wingdings" panose="05000000000000000000" pitchFamily="2" charset="2"/>
              </a:rPr>
              <a:t>”</a:t>
            </a:r>
            <a:r>
              <a:rPr lang="zh-CN" altLang="en-US" sz="1800" dirty="0">
                <a:solidFill>
                  <a:srgbClr val="0000FF"/>
                </a:solidFill>
                <a:ea typeface="楷体_GB2312" pitchFamily="49" charset="-122"/>
                <a:sym typeface="Wingdings" panose="05000000000000000000" pitchFamily="2" charset="2"/>
              </a:rPr>
              <a:t>的非法引用</a:t>
            </a:r>
            <a:endParaRPr lang="en-US" altLang="zh-CN" sz="1800" dirty="0">
              <a:solidFill>
                <a:srgbClr val="0000FF"/>
              </a:solidFill>
              <a:ea typeface="楷体_GB2312" pitchFamily="49" charset="-122"/>
              <a:sym typeface="Wingdings" panose="05000000000000000000" pitchFamily="2" charset="2"/>
            </a:endParaRPr>
          </a:p>
        </p:txBody>
      </p:sp>
      <p:sp>
        <p:nvSpPr>
          <p:cNvPr id="10" name="Text Box 9"/>
          <p:cNvSpPr txBox="1">
            <a:spLocks noChangeArrowheads="1"/>
          </p:cNvSpPr>
          <p:nvPr/>
        </p:nvSpPr>
        <p:spPr bwMode="auto">
          <a:xfrm>
            <a:off x="4125951" y="2178993"/>
            <a:ext cx="4839629" cy="60881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静态的成员函数</a:t>
            </a:r>
            <a:r>
              <a:rPr lang="zh-CN" altLang="en-US" sz="1800" dirty="0" smtClean="0">
                <a:solidFill>
                  <a:srgbClr val="FF0000"/>
                </a:solidFill>
                <a:ea typeface="楷体_GB2312" pitchFamily="49" charset="-122"/>
                <a:sym typeface="Wingdings" panose="05000000000000000000" pitchFamily="2" charset="2"/>
              </a:rPr>
              <a:t>无法访问</a:t>
            </a:r>
            <a:r>
              <a:rPr lang="zh-CN" altLang="en-US" sz="1800" dirty="0" smtClean="0">
                <a:ea typeface="楷体_GB2312" pitchFamily="49" charset="-122"/>
                <a:sym typeface="Wingdings" panose="05000000000000000000" pitchFamily="2" charset="2"/>
              </a:rPr>
              <a:t>非静态的成员变量！</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388024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293"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18859"/>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791304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单体</a:t>
            </a:r>
            <a:r>
              <a:rPr lang="zh-CN" altLang="en-US" dirty="0" smtClean="0"/>
              <a:t>模式</a:t>
            </a:r>
            <a:endParaRPr lang="zh-CN" altLang="en-US" dirty="0"/>
          </a:p>
        </p:txBody>
      </p:sp>
      <p:sp>
        <p:nvSpPr>
          <p:cNvPr id="3" name="内容占位符 2"/>
          <p:cNvSpPr>
            <a:spLocks noGrp="1"/>
          </p:cNvSpPr>
          <p:nvPr>
            <p:ph idx="1"/>
          </p:nvPr>
        </p:nvSpPr>
        <p:spPr/>
        <p:txBody>
          <a:bodyPr/>
          <a:lstStyle/>
          <a:p>
            <a:pPr>
              <a:spcBef>
                <a:spcPts val="1800"/>
              </a:spcBef>
            </a:pPr>
            <a:r>
              <a:rPr lang="zh-CN" altLang="en-US" dirty="0"/>
              <a:t>如何限定某个类只能有一个实例对象存在，而且这个实例对象应该能够被整个程序所共享。</a:t>
            </a:r>
          </a:p>
          <a:p>
            <a:pPr lvl="1">
              <a:spcBef>
                <a:spcPts val="1800"/>
              </a:spcBef>
            </a:pPr>
            <a:r>
              <a:rPr lang="zh-CN" altLang="en-US" dirty="0"/>
              <a:t>单体模式（</a:t>
            </a:r>
            <a:r>
              <a:rPr lang="en-US" altLang="zh-CN" dirty="0"/>
              <a:t>Singleton</a:t>
            </a:r>
            <a:r>
              <a:rPr lang="zh-CN" altLang="en-US" dirty="0"/>
              <a:t>）在有些书中又称为</a:t>
            </a:r>
            <a:r>
              <a:rPr lang="zh-CN" altLang="en-US" dirty="0">
                <a:solidFill>
                  <a:srgbClr val="0000FF"/>
                </a:solidFill>
              </a:rPr>
              <a:t>单例模式</a:t>
            </a:r>
            <a:r>
              <a:rPr lang="zh-CN" altLang="en-US" dirty="0"/>
              <a:t>或</a:t>
            </a:r>
            <a:r>
              <a:rPr lang="zh-CN" altLang="en-US" dirty="0">
                <a:solidFill>
                  <a:srgbClr val="0000FF"/>
                </a:solidFill>
              </a:rPr>
              <a:t>单态模式</a:t>
            </a:r>
            <a:r>
              <a:rPr lang="zh-CN" altLang="en-US" dirty="0"/>
              <a:t>。</a:t>
            </a:r>
          </a:p>
          <a:p>
            <a:pPr lvl="1">
              <a:spcBef>
                <a:spcPts val="1800"/>
              </a:spcBef>
            </a:pPr>
            <a:r>
              <a:rPr lang="zh-CN" altLang="en-US" dirty="0"/>
              <a:t>单体模式的形象比喻</a:t>
            </a:r>
            <a:r>
              <a:rPr lang="en-US" altLang="zh-CN" dirty="0"/>
              <a:t>: </a:t>
            </a:r>
            <a:r>
              <a:rPr lang="zh-CN" altLang="en-US" dirty="0"/>
              <a:t>一山不容二虎，国无二君。</a:t>
            </a:r>
          </a:p>
          <a:p>
            <a:pPr lvl="1">
              <a:spcBef>
                <a:spcPts val="1800"/>
              </a:spcBef>
            </a:pPr>
            <a:r>
              <a:rPr lang="zh-CN" altLang="en-US" dirty="0"/>
              <a:t>单体模式的经典应用</a:t>
            </a:r>
            <a:r>
              <a:rPr lang="en-US" altLang="zh-CN" dirty="0"/>
              <a:t>: </a:t>
            </a:r>
            <a:r>
              <a:rPr lang="zh-CN" altLang="en-US" dirty="0"/>
              <a:t>系统的文件管理器</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70862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单体</a:t>
            </a:r>
            <a:r>
              <a:rPr lang="zh-CN" altLang="en-US" dirty="0" smtClean="0"/>
              <a:t>模式传统实现一</a:t>
            </a:r>
            <a:endParaRPr lang="zh-CN" altLang="en-US" dirty="0"/>
          </a:p>
        </p:txBody>
      </p:sp>
      <p:sp>
        <p:nvSpPr>
          <p:cNvPr id="3" name="内容占位符 2"/>
          <p:cNvSpPr>
            <a:spLocks noGrp="1"/>
          </p:cNvSpPr>
          <p:nvPr>
            <p:ph idx="1"/>
          </p:nvPr>
        </p:nvSpPr>
        <p:spPr/>
        <p:txBody>
          <a:bodyPr/>
          <a:lstStyle/>
          <a:p>
            <a:r>
              <a:rPr lang="zh-CN" altLang="en-US" dirty="0"/>
              <a:t>在定义时实例化</a:t>
            </a:r>
          </a:p>
          <a:p>
            <a:pPr lvl="1"/>
            <a:r>
              <a:rPr lang="en-US" altLang="zh-CN" dirty="0" err="1"/>
              <a:t>CP_Singleton.h</a:t>
            </a:r>
            <a:endParaRPr lang="en-US" altLang="zh-CN" dirty="0"/>
          </a:p>
          <a:p>
            <a:pPr lvl="1"/>
            <a:r>
              <a:rPr lang="en-US" altLang="zh-CN" dirty="0"/>
              <a:t>CP_Singleton.cpp</a:t>
            </a:r>
          </a:p>
          <a:p>
            <a:pPr lvl="1"/>
            <a:r>
              <a:rPr lang="en-US" altLang="zh-CN" dirty="0" err="1"/>
              <a:t>CP_SingletonTest.h</a:t>
            </a:r>
            <a:endParaRPr lang="en-US" altLang="zh-CN" dirty="0"/>
          </a:p>
          <a:p>
            <a:pPr lvl="1"/>
            <a:r>
              <a:rPr lang="en-US" altLang="zh-CN" dirty="0"/>
              <a:t>CP_SingletonTest.cpp</a:t>
            </a:r>
          </a:p>
          <a:p>
            <a:pPr lvl="1"/>
            <a:r>
              <a:rPr lang="en-US" altLang="zh-CN" dirty="0"/>
              <a:t>CP_SingletonMain.cpp</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22376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CP_Singleton.h</a:t>
            </a:r>
            <a:endParaRPr lang="zh-CN" altLang="en-US" dirty="0"/>
          </a:p>
        </p:txBody>
      </p:sp>
      <p:sp>
        <p:nvSpPr>
          <p:cNvPr id="3" name="内容占位符 2"/>
          <p:cNvSpPr>
            <a:spLocks noGrp="1"/>
          </p:cNvSpPr>
          <p:nvPr>
            <p:ph idx="1"/>
          </p:nvPr>
        </p:nvSpPr>
        <p:spPr/>
        <p:txBody>
          <a:bodyPr>
            <a:noAutofit/>
          </a:bodyPr>
          <a:lstStyle/>
          <a:p>
            <a:pPr>
              <a:lnSpc>
                <a:spcPts val="2400"/>
              </a:lnSpc>
              <a:spcBef>
                <a:spcPts val="0"/>
              </a:spcBef>
              <a:buNone/>
            </a:pPr>
            <a:r>
              <a:rPr lang="en-US" altLang="zh-CN" sz="2000" dirty="0">
                <a:solidFill>
                  <a:srgbClr val="0000FF"/>
                </a:solidFill>
                <a:ea typeface="新宋体" panose="02010609030101010101" pitchFamily="49" charset="-122"/>
              </a:rPr>
              <a:t>#</a:t>
            </a:r>
            <a:r>
              <a:rPr lang="en-US" altLang="zh-CN" sz="2000" dirty="0" err="1">
                <a:solidFill>
                  <a:srgbClr val="0000FF"/>
                </a:solidFill>
                <a:ea typeface="新宋体" panose="02010609030101010101" pitchFamily="49" charset="-122"/>
              </a:rPr>
              <a:t>ifndef</a:t>
            </a:r>
            <a:r>
              <a:rPr lang="en-US" altLang="zh-CN" sz="2000" dirty="0">
                <a:solidFill>
                  <a:srgbClr val="000000"/>
                </a:solidFill>
                <a:ea typeface="新宋体" panose="02010609030101010101" pitchFamily="49" charset="-122"/>
              </a:rPr>
              <a:t> CP_SINGLETON_H</a:t>
            </a:r>
            <a:endParaRPr lang="en-US" altLang="zh-CN" sz="2000" dirty="0">
              <a:solidFill>
                <a:srgbClr val="0000FF"/>
              </a:solidFill>
              <a:ea typeface="新宋体" panose="02010609030101010101" pitchFamily="49" charset="-122"/>
            </a:endParaRPr>
          </a:p>
          <a:p>
            <a:pPr>
              <a:lnSpc>
                <a:spcPts val="2400"/>
              </a:lnSpc>
              <a:spcBef>
                <a:spcPts val="0"/>
              </a:spcBef>
              <a:buNone/>
            </a:pPr>
            <a:r>
              <a:rPr lang="en-US" altLang="zh-CN" sz="2000" dirty="0">
                <a:solidFill>
                  <a:srgbClr val="0000FF"/>
                </a:solidFill>
                <a:ea typeface="新宋体" panose="02010609030101010101" pitchFamily="49" charset="-122"/>
              </a:rPr>
              <a:t>#define</a:t>
            </a:r>
            <a:r>
              <a:rPr lang="en-US" altLang="zh-CN" sz="2000" dirty="0">
                <a:solidFill>
                  <a:srgbClr val="000000"/>
                </a:solidFill>
                <a:ea typeface="新宋体" panose="02010609030101010101" pitchFamily="49" charset="-122"/>
              </a:rPr>
              <a:t> </a:t>
            </a:r>
            <a:r>
              <a:rPr lang="en-US" altLang="zh-CN" sz="2000" dirty="0">
                <a:solidFill>
                  <a:srgbClr val="6F008A"/>
                </a:solidFill>
                <a:ea typeface="新宋体" panose="02010609030101010101" pitchFamily="49" charset="-122"/>
              </a:rPr>
              <a:t>CP_SINGLETON_H</a:t>
            </a:r>
            <a:endParaRPr lang="en-US" altLang="zh-CN" sz="2000" dirty="0">
              <a:solidFill>
                <a:srgbClr val="008000"/>
              </a:solidFill>
              <a:ea typeface="新宋体" panose="02010609030101010101" pitchFamily="49" charset="-122"/>
            </a:endParaRPr>
          </a:p>
          <a:p>
            <a:pPr>
              <a:lnSpc>
                <a:spcPts val="2400"/>
              </a:lnSpc>
              <a:spcBef>
                <a:spcPts val="0"/>
              </a:spcBef>
              <a:buNone/>
            </a:pPr>
            <a:endParaRPr lang="en-US" altLang="zh-CN" sz="2000" dirty="0">
              <a:solidFill>
                <a:srgbClr val="008000"/>
              </a:solidFill>
              <a:ea typeface="新宋体" panose="02010609030101010101" pitchFamily="49" charset="-122"/>
            </a:endParaRPr>
          </a:p>
          <a:p>
            <a:pPr>
              <a:lnSpc>
                <a:spcPts val="2400"/>
              </a:lnSpc>
              <a:spcBef>
                <a:spcPts val="0"/>
              </a:spcBef>
              <a:buNone/>
            </a:pPr>
            <a:r>
              <a:rPr lang="en-US" altLang="zh-CN" sz="2000" dirty="0">
                <a:solidFill>
                  <a:srgbClr val="008000"/>
                </a:solidFill>
                <a:ea typeface="新宋体" panose="02010609030101010101" pitchFamily="49" charset="-122"/>
              </a:rPr>
              <a:t>// #include "</a:t>
            </a:r>
            <a:r>
              <a:rPr lang="en-US" altLang="zh-CN" sz="2000" dirty="0" err="1">
                <a:solidFill>
                  <a:srgbClr val="008000"/>
                </a:solidFill>
                <a:ea typeface="新宋体" panose="02010609030101010101" pitchFamily="49" charset="-122"/>
              </a:rPr>
              <a:t>CP_Singleton.h</a:t>
            </a:r>
            <a:r>
              <a:rPr lang="en-US" altLang="zh-CN" sz="2000" dirty="0">
                <a:solidFill>
                  <a:srgbClr val="008000"/>
                </a:solidFill>
                <a:ea typeface="新宋体" panose="02010609030101010101" pitchFamily="49" charset="-122"/>
              </a:rPr>
              <a:t>"</a:t>
            </a:r>
            <a:endParaRPr lang="en-US" altLang="zh-CN" sz="2000" dirty="0">
              <a:solidFill>
                <a:srgbClr val="0000FF"/>
              </a:solidFill>
              <a:ea typeface="新宋体" panose="02010609030101010101" pitchFamily="49" charset="-122"/>
            </a:endParaRPr>
          </a:p>
          <a:p>
            <a:pPr>
              <a:lnSpc>
                <a:spcPts val="2400"/>
              </a:lnSpc>
              <a:spcBef>
                <a:spcPts val="0"/>
              </a:spcBef>
              <a:buNone/>
            </a:pPr>
            <a:endParaRPr lang="en-US" altLang="zh-CN" sz="2000" dirty="0">
              <a:solidFill>
                <a:srgbClr val="0000FF"/>
              </a:solidFill>
              <a:ea typeface="新宋体" panose="02010609030101010101" pitchFamily="49" charset="-122"/>
            </a:endParaRPr>
          </a:p>
          <a:p>
            <a:pPr>
              <a:lnSpc>
                <a:spcPts val="2400"/>
              </a:lnSpc>
              <a:spcBef>
                <a:spcPts val="0"/>
              </a:spcBef>
              <a:buNone/>
            </a:pPr>
            <a:r>
              <a:rPr lang="en-US" altLang="zh-CN" sz="2000" dirty="0">
                <a:solidFill>
                  <a:srgbClr val="0000FF"/>
                </a:solidFill>
                <a:ea typeface="新宋体" panose="02010609030101010101" pitchFamily="49" charset="-122"/>
              </a:rPr>
              <a:t>class</a:t>
            </a:r>
            <a:r>
              <a:rPr lang="en-US" altLang="zh-CN" sz="2000" dirty="0">
                <a:solidFill>
                  <a:srgbClr val="000000"/>
                </a:solidFill>
                <a:ea typeface="新宋体" panose="02010609030101010101" pitchFamily="49" charset="-122"/>
              </a:rPr>
              <a:t> </a:t>
            </a:r>
            <a:r>
              <a:rPr lang="en-US" altLang="zh-CN" sz="2000" dirty="0" err="1">
                <a:solidFill>
                  <a:srgbClr val="2B91AF"/>
                </a:solidFill>
                <a:ea typeface="新宋体" panose="02010609030101010101" pitchFamily="49" charset="-122"/>
              </a:rPr>
              <a:t>CP_Singleton</a:t>
            </a:r>
            <a:endParaRPr lang="en-US" altLang="zh-CN" sz="2000" dirty="0">
              <a:solidFill>
                <a:srgbClr val="000000"/>
              </a:solidFill>
              <a:ea typeface="新宋体" panose="02010609030101010101" pitchFamily="49" charset="-122"/>
            </a:endParaRPr>
          </a:p>
          <a:p>
            <a:pPr>
              <a:lnSpc>
                <a:spcPts val="2400"/>
              </a:lnSpc>
              <a:spcBef>
                <a:spcPts val="0"/>
              </a:spcBef>
              <a:buNone/>
            </a:pPr>
            <a:r>
              <a:rPr lang="en-US" altLang="zh-CN" sz="2000" dirty="0">
                <a:solidFill>
                  <a:srgbClr val="000000"/>
                </a:solidFill>
                <a:ea typeface="新宋体" panose="02010609030101010101" pitchFamily="49" charset="-122"/>
              </a:rPr>
              <a:t>{</a:t>
            </a:r>
            <a:endParaRPr lang="en-US" altLang="zh-CN" sz="2000" dirty="0">
              <a:solidFill>
                <a:srgbClr val="0000FF"/>
              </a:solidFill>
              <a:ea typeface="新宋体" panose="02010609030101010101" pitchFamily="49" charset="-122"/>
            </a:endParaRPr>
          </a:p>
          <a:p>
            <a:pPr>
              <a:lnSpc>
                <a:spcPts val="2400"/>
              </a:lnSpc>
              <a:spcBef>
                <a:spcPts val="0"/>
              </a:spcBef>
              <a:buNone/>
            </a:pPr>
            <a:r>
              <a:rPr lang="en-US" altLang="zh-CN" sz="2000" dirty="0">
                <a:solidFill>
                  <a:srgbClr val="0000FF"/>
                </a:solidFill>
                <a:ea typeface="新宋体" panose="02010609030101010101" pitchFamily="49" charset="-122"/>
              </a:rPr>
              <a:t>private</a:t>
            </a:r>
            <a:r>
              <a:rPr lang="en-US" altLang="zh-CN" sz="2000" dirty="0">
                <a:solidFill>
                  <a:srgbClr val="000000"/>
                </a:solidFill>
                <a:ea typeface="新宋体" panose="02010609030101010101" pitchFamily="49" charset="-122"/>
              </a:rPr>
              <a:t>:</a:t>
            </a:r>
          </a:p>
          <a:p>
            <a:pPr>
              <a:lnSpc>
                <a:spcPts val="2400"/>
              </a:lnSpc>
              <a:spcBef>
                <a:spcPts val="0"/>
              </a:spcBef>
              <a:buNone/>
            </a:pP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CP_Singleton</a:t>
            </a:r>
            <a:r>
              <a:rPr lang="en-US" altLang="zh-CN" sz="2000" dirty="0">
                <a:solidFill>
                  <a:srgbClr val="000000"/>
                </a:solidFill>
                <a:ea typeface="新宋体" panose="02010609030101010101" pitchFamily="49" charset="-122"/>
              </a:rPr>
              <a:t>( ) { }</a:t>
            </a:r>
          </a:p>
          <a:p>
            <a:pPr>
              <a:lnSpc>
                <a:spcPts val="2400"/>
              </a:lnSpc>
              <a:spcBef>
                <a:spcPts val="0"/>
              </a:spcBef>
              <a:buNone/>
            </a:pPr>
            <a:r>
              <a:rPr lang="en-US" altLang="zh-CN" sz="2000" dirty="0">
                <a:solidFill>
                  <a:srgbClr val="000000"/>
                </a:solidFill>
                <a:ea typeface="新宋体" panose="02010609030101010101" pitchFamily="49" charset="-122"/>
              </a:rPr>
              <a:t>    </a:t>
            </a:r>
            <a:r>
              <a:rPr lang="en-US" altLang="zh-CN" sz="2000" dirty="0">
                <a:solidFill>
                  <a:srgbClr val="0000FF"/>
                </a:solidFill>
                <a:ea typeface="新宋体" panose="02010609030101010101" pitchFamily="49" charset="-122"/>
              </a:rPr>
              <a:t>static</a:t>
            </a:r>
            <a:r>
              <a:rPr lang="en-US" altLang="zh-CN" sz="2000" dirty="0">
                <a:solidFill>
                  <a:srgbClr val="000000"/>
                </a:solidFill>
                <a:ea typeface="新宋体" panose="02010609030101010101" pitchFamily="49" charset="-122"/>
              </a:rPr>
              <a:t> </a:t>
            </a:r>
            <a:r>
              <a:rPr lang="en-US" altLang="zh-CN" sz="2000" dirty="0" err="1">
                <a:solidFill>
                  <a:srgbClr val="2B91AF"/>
                </a:solidFill>
                <a:ea typeface="新宋体" panose="02010609030101010101" pitchFamily="49" charset="-122"/>
              </a:rPr>
              <a:t>CP_Singleton</a:t>
            </a:r>
            <a:r>
              <a:rPr lang="en-US" altLang="zh-CN" sz="2000" dirty="0">
                <a:solidFill>
                  <a:srgbClr val="000000"/>
                </a:solidFill>
                <a:ea typeface="新宋体" panose="02010609030101010101" pitchFamily="49" charset="-122"/>
              </a:rPr>
              <a:t> * </a:t>
            </a:r>
            <a:r>
              <a:rPr lang="en-US" altLang="zh-CN" sz="2000" dirty="0" err="1">
                <a:solidFill>
                  <a:srgbClr val="000000"/>
                </a:solidFill>
                <a:ea typeface="新宋体" panose="02010609030101010101" pitchFamily="49" charset="-122"/>
              </a:rPr>
              <a:t>ms_instance</a:t>
            </a:r>
            <a:r>
              <a:rPr lang="en-US" altLang="zh-CN" sz="2000" dirty="0">
                <a:solidFill>
                  <a:srgbClr val="000000"/>
                </a:solidFill>
                <a:ea typeface="新宋体" panose="02010609030101010101" pitchFamily="49" charset="-122"/>
              </a:rPr>
              <a:t>;</a:t>
            </a:r>
            <a:endParaRPr lang="en-US" altLang="zh-CN" sz="2000" dirty="0">
              <a:solidFill>
                <a:srgbClr val="0000FF"/>
              </a:solidFill>
              <a:ea typeface="新宋体" panose="02010609030101010101" pitchFamily="49" charset="-122"/>
            </a:endParaRPr>
          </a:p>
          <a:p>
            <a:pPr>
              <a:lnSpc>
                <a:spcPts val="2400"/>
              </a:lnSpc>
              <a:spcBef>
                <a:spcPts val="0"/>
              </a:spcBef>
              <a:buNone/>
            </a:pPr>
            <a:endParaRPr lang="en-US" altLang="zh-CN" sz="2000" dirty="0">
              <a:solidFill>
                <a:srgbClr val="0000FF"/>
              </a:solidFill>
              <a:ea typeface="新宋体" panose="02010609030101010101" pitchFamily="49" charset="-122"/>
            </a:endParaRPr>
          </a:p>
          <a:p>
            <a:pPr>
              <a:lnSpc>
                <a:spcPts val="2400"/>
              </a:lnSpc>
              <a:spcBef>
                <a:spcPts val="0"/>
              </a:spcBef>
              <a:buNone/>
            </a:pPr>
            <a:r>
              <a:rPr lang="en-US" altLang="zh-CN" sz="2000" dirty="0">
                <a:solidFill>
                  <a:srgbClr val="0000FF"/>
                </a:solidFill>
                <a:ea typeface="新宋体" panose="02010609030101010101" pitchFamily="49" charset="-122"/>
              </a:rPr>
              <a:t>public</a:t>
            </a:r>
            <a:r>
              <a:rPr lang="en-US" altLang="zh-CN" sz="2000" dirty="0">
                <a:solidFill>
                  <a:srgbClr val="000000"/>
                </a:solidFill>
                <a:ea typeface="新宋体" panose="02010609030101010101" pitchFamily="49" charset="-122"/>
              </a:rPr>
              <a:t>:</a:t>
            </a:r>
          </a:p>
          <a:p>
            <a:pPr>
              <a:lnSpc>
                <a:spcPts val="2400"/>
              </a:lnSpc>
              <a:spcBef>
                <a:spcPts val="0"/>
              </a:spcBef>
              <a:buNone/>
            </a:pPr>
            <a:r>
              <a:rPr lang="en-US" altLang="zh-CN" sz="2000" dirty="0">
                <a:solidFill>
                  <a:srgbClr val="000000"/>
                </a:solidFill>
                <a:ea typeface="新宋体" panose="02010609030101010101" pitchFamily="49" charset="-122"/>
              </a:rPr>
              <a:t>    </a:t>
            </a:r>
            <a:r>
              <a:rPr lang="en-US" altLang="zh-CN" sz="2000" dirty="0">
                <a:solidFill>
                  <a:srgbClr val="0000FF"/>
                </a:solidFill>
                <a:ea typeface="新宋体" panose="02010609030101010101" pitchFamily="49" charset="-122"/>
              </a:rPr>
              <a:t>static</a:t>
            </a:r>
            <a:r>
              <a:rPr lang="en-US" altLang="zh-CN" sz="2000" dirty="0">
                <a:solidFill>
                  <a:srgbClr val="000000"/>
                </a:solidFill>
                <a:ea typeface="新宋体" panose="02010609030101010101" pitchFamily="49" charset="-122"/>
              </a:rPr>
              <a:t> </a:t>
            </a:r>
            <a:r>
              <a:rPr lang="en-US" altLang="zh-CN" sz="2000" dirty="0" err="1">
                <a:solidFill>
                  <a:srgbClr val="2B91AF"/>
                </a:solidFill>
                <a:ea typeface="新宋体" panose="02010609030101010101" pitchFamily="49" charset="-122"/>
              </a:rPr>
              <a:t>CP_Singleton</a:t>
            </a:r>
            <a:r>
              <a:rPr lang="en-US" altLang="zh-CN" sz="2000" dirty="0">
                <a:solidFill>
                  <a:srgbClr val="000000"/>
                </a:solidFill>
                <a:ea typeface="新宋体" panose="02010609030101010101" pitchFamily="49" charset="-122"/>
              </a:rPr>
              <a:t> * </a:t>
            </a:r>
            <a:r>
              <a:rPr lang="en-US" altLang="zh-CN" sz="2000" dirty="0" err="1">
                <a:solidFill>
                  <a:srgbClr val="000000"/>
                </a:solidFill>
                <a:ea typeface="新宋体" panose="02010609030101010101" pitchFamily="49" charset="-122"/>
              </a:rPr>
              <a:t>mb_getInstance</a:t>
            </a:r>
            <a:r>
              <a:rPr lang="en-US" altLang="zh-CN" sz="2000" dirty="0">
                <a:solidFill>
                  <a:srgbClr val="000000"/>
                </a:solidFill>
                <a:ea typeface="新宋体" panose="02010609030101010101" pitchFamily="49" charset="-122"/>
              </a:rPr>
              <a:t>( );</a:t>
            </a:r>
          </a:p>
          <a:p>
            <a:pPr>
              <a:lnSpc>
                <a:spcPts val="2400"/>
              </a:lnSpc>
              <a:spcBef>
                <a:spcPts val="0"/>
              </a:spcBef>
              <a:buNone/>
            </a:pPr>
            <a:r>
              <a:rPr lang="en-US" altLang="zh-CN" sz="2000" dirty="0">
                <a:solidFill>
                  <a:srgbClr val="000000"/>
                </a:solidFill>
                <a:ea typeface="新宋体" panose="02010609030101010101" pitchFamily="49" charset="-122"/>
              </a:rPr>
              <a:t>}; </a:t>
            </a:r>
            <a:r>
              <a:rPr lang="en-US" altLang="zh-CN" sz="2000" dirty="0">
                <a:solidFill>
                  <a:srgbClr val="008000"/>
                </a:solidFill>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ea typeface="新宋体" panose="02010609030101010101" pitchFamily="49" charset="-122"/>
              </a:rPr>
              <a:t>CP_Singleton</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FF"/>
              </a:solidFill>
              <a:ea typeface="新宋体" panose="02010609030101010101" pitchFamily="49" charset="-122"/>
            </a:endParaRPr>
          </a:p>
          <a:p>
            <a:pPr>
              <a:lnSpc>
                <a:spcPts val="2400"/>
              </a:lnSpc>
              <a:spcBef>
                <a:spcPts val="0"/>
              </a:spcBef>
              <a:buNone/>
            </a:pPr>
            <a:endParaRPr lang="zh-CN" altLang="en-US" sz="2000" dirty="0">
              <a:solidFill>
                <a:srgbClr val="0000FF"/>
              </a:solidFill>
              <a:ea typeface="新宋体" panose="02010609030101010101" pitchFamily="49" charset="-122"/>
            </a:endParaRPr>
          </a:p>
          <a:p>
            <a:pPr>
              <a:lnSpc>
                <a:spcPts val="2400"/>
              </a:lnSpc>
              <a:spcBef>
                <a:spcPts val="0"/>
              </a:spcBef>
              <a:buNone/>
            </a:pPr>
            <a:r>
              <a:rPr lang="en-US" altLang="zh-CN" sz="2000" dirty="0">
                <a:solidFill>
                  <a:srgbClr val="0000FF"/>
                </a:solidFill>
                <a:ea typeface="新宋体" panose="02010609030101010101" pitchFamily="49" charset="-122"/>
              </a:rPr>
              <a:t>#</a:t>
            </a:r>
            <a:r>
              <a:rPr lang="en-US" altLang="zh-CN" sz="2000" dirty="0" err="1">
                <a:solidFill>
                  <a:srgbClr val="0000FF"/>
                </a:solidFill>
                <a:ea typeface="新宋体" panose="02010609030101010101" pitchFamily="49" charset="-122"/>
              </a:rPr>
              <a:t>endif</a:t>
            </a:r>
            <a:endParaRPr lang="en-US" altLang="zh-CN" sz="2000" dirty="0">
              <a:solidFill>
                <a:srgbClr val="0000FF"/>
              </a:solidFill>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6"/>
          <p:cNvSpPr>
            <a:spLocks/>
          </p:cNvSpPr>
          <p:nvPr/>
        </p:nvSpPr>
        <p:spPr bwMode="auto">
          <a:xfrm>
            <a:off x="2752493" y="3438525"/>
            <a:ext cx="5543550" cy="468313"/>
          </a:xfrm>
          <a:prstGeom prst="borderCallout2">
            <a:avLst>
              <a:gd name="adj1" fmla="val 24407"/>
              <a:gd name="adj2" fmla="val 33"/>
              <a:gd name="adj3" fmla="val 24407"/>
              <a:gd name="adj4" fmla="val -7648"/>
              <a:gd name="adj5" fmla="val 130509"/>
              <a:gd name="adj6" fmla="val -10338"/>
            </a:avLst>
          </a:prstGeom>
          <a:solidFill>
            <a:srgbClr val="FFFF99"/>
          </a:solidFill>
          <a:ln w="38100">
            <a:solidFill>
              <a:srgbClr val="FF3300"/>
            </a:solidFill>
            <a:miter lim="800000"/>
            <a:headEnd/>
            <a:tailEnd type="triangle" w="med" len="med"/>
          </a:ln>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ea typeface="楷体_GB2312" pitchFamily="49" charset="-122"/>
                <a:sym typeface="Wingdings" panose="05000000000000000000" pitchFamily="2" charset="2"/>
              </a:rPr>
              <a:t>私有的构造函数无法在类外构造实例对象。</a:t>
            </a:r>
          </a:p>
        </p:txBody>
      </p:sp>
    </p:spTree>
    <p:extLst>
      <p:ext uri="{BB962C8B-B14F-4D97-AF65-F5344CB8AC3E}">
        <p14:creationId xmlns:p14="http://schemas.microsoft.com/office/powerpoint/2010/main" val="40490625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CP_Singleton.cpp</a:t>
            </a:r>
            <a:endParaRPr lang="zh-CN" altLang="en-US" dirty="0"/>
          </a:p>
        </p:txBody>
      </p:sp>
      <p:sp>
        <p:nvSpPr>
          <p:cNvPr id="3" name="内容占位符 2"/>
          <p:cNvSpPr>
            <a:spLocks noGrp="1"/>
          </p:cNvSpPr>
          <p:nvPr>
            <p:ph idx="1"/>
          </p:nvPr>
        </p:nvSpPr>
        <p:spPr>
          <a:xfrm>
            <a:off x="100361" y="1457325"/>
            <a:ext cx="8909824" cy="4899026"/>
          </a:xfrm>
        </p:spPr>
        <p:txBody>
          <a:bodyPr>
            <a:normAutofit fontScale="85000" lnSpcReduction="20000"/>
          </a:bodyPr>
          <a:lstStyle/>
          <a:p>
            <a:pPr>
              <a:lnSpc>
                <a:spcPct val="8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&lt;</a:t>
            </a:r>
            <a:r>
              <a:rPr lang="en-US" altLang="zh-CN" dirty="0" err="1">
                <a:solidFill>
                  <a:srgbClr val="A31515"/>
                </a:solidFill>
                <a:ea typeface="新宋体" panose="02010609030101010101" pitchFamily="49" charset="-122"/>
              </a:rPr>
              <a:t>iostream</a:t>
            </a:r>
            <a:r>
              <a:rPr lang="en-US" altLang="zh-CN" dirty="0">
                <a:solidFill>
                  <a:srgbClr val="A31515"/>
                </a:solidFill>
                <a:ea typeface="新宋体" panose="02010609030101010101" pitchFamily="49" charset="-122"/>
              </a:rPr>
              <a:t>&gt;</a:t>
            </a:r>
            <a:endParaRPr lang="en-US" altLang="zh-CN" dirty="0">
              <a:solidFill>
                <a:srgbClr val="0000FF"/>
              </a:solidFill>
              <a:ea typeface="新宋体" panose="02010609030101010101" pitchFamily="49" charset="-122"/>
            </a:endParaRPr>
          </a:p>
          <a:p>
            <a:pPr>
              <a:lnSpc>
                <a:spcPct val="80000"/>
              </a:lnSpc>
              <a:buNone/>
            </a:pPr>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8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a:t>
            </a:r>
            <a:r>
              <a:rPr lang="en-US" altLang="zh-CN" dirty="0" err="1">
                <a:solidFill>
                  <a:srgbClr val="A31515"/>
                </a:solidFill>
                <a:ea typeface="新宋体" panose="02010609030101010101" pitchFamily="49" charset="-122"/>
              </a:rPr>
              <a:t>CP_Singleton.h</a:t>
            </a:r>
            <a:r>
              <a:rPr lang="en-US" altLang="zh-CN" dirty="0">
                <a:solidFill>
                  <a:srgbClr val="A31515"/>
                </a:solidFill>
                <a:ea typeface="新宋体" panose="02010609030101010101" pitchFamily="49" charset="-122"/>
              </a:rPr>
              <a:t>"</a:t>
            </a:r>
            <a:endParaRPr lang="en-US" altLang="zh-CN" dirty="0">
              <a:solidFill>
                <a:srgbClr val="2B91AF"/>
              </a:solidFill>
              <a:ea typeface="新宋体" panose="02010609030101010101" pitchFamily="49" charset="-122"/>
            </a:endParaRPr>
          </a:p>
          <a:p>
            <a:pPr>
              <a:lnSpc>
                <a:spcPct val="80000"/>
              </a:lnSpc>
              <a:buNone/>
            </a:pPr>
            <a:endParaRPr lang="en-US" altLang="zh-CN" dirty="0">
              <a:solidFill>
                <a:srgbClr val="2B91AF"/>
              </a:solidFill>
              <a:ea typeface="新宋体" panose="02010609030101010101" pitchFamily="49" charset="-122"/>
            </a:endParaRPr>
          </a:p>
          <a:p>
            <a:pPr>
              <a:lnSpc>
                <a:spcPct val="80000"/>
              </a:lnSpc>
              <a:buNone/>
            </a:pPr>
            <a:endParaRPr lang="en-US" altLang="zh-CN" dirty="0">
              <a:solidFill>
                <a:srgbClr val="2B91AF"/>
              </a:solidFill>
              <a:ea typeface="新宋体" panose="02010609030101010101" pitchFamily="49" charset="-122"/>
            </a:endParaRPr>
          </a:p>
          <a:p>
            <a:pPr>
              <a:lnSpc>
                <a:spcPct val="80000"/>
              </a:lnSpc>
              <a:buNone/>
            </a:pPr>
            <a:endParaRPr lang="en-US" altLang="zh-CN" dirty="0">
              <a:solidFill>
                <a:srgbClr val="2B91AF"/>
              </a:solidFill>
              <a:ea typeface="新宋体" panose="02010609030101010101" pitchFamily="49" charset="-122"/>
            </a:endParaRPr>
          </a:p>
          <a:p>
            <a:pPr>
              <a:lnSpc>
                <a:spcPct val="80000"/>
              </a:lnSpc>
              <a:buNone/>
            </a:pPr>
            <a:endParaRPr lang="en-US" altLang="zh-CN" dirty="0">
              <a:solidFill>
                <a:srgbClr val="2B91AF"/>
              </a:solidFill>
              <a:ea typeface="新宋体" panose="02010609030101010101" pitchFamily="49" charset="-122"/>
            </a:endParaRPr>
          </a:p>
          <a:p>
            <a:pPr>
              <a:lnSpc>
                <a:spcPct val="80000"/>
              </a:lnSpc>
              <a:buNone/>
            </a:pP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 * </a:t>
            </a: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 = </a:t>
            </a:r>
            <a:r>
              <a:rPr lang="en-US" altLang="zh-CN" dirty="0">
                <a:solidFill>
                  <a:srgbClr val="0000FF"/>
                </a:solidFill>
                <a:ea typeface="新宋体" panose="02010609030101010101" pitchFamily="49" charset="-122"/>
              </a:rPr>
              <a:t>new</a:t>
            </a:r>
            <a:r>
              <a:rPr lang="en-US" altLang="zh-CN" dirty="0">
                <a:solidFill>
                  <a:srgbClr val="000000"/>
                </a:solidFill>
                <a:ea typeface="新宋体" panose="02010609030101010101" pitchFamily="49" charset="-122"/>
              </a:rPr>
              <a:t> </a:t>
            </a: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 );</a:t>
            </a:r>
            <a:endParaRPr lang="en-US" altLang="zh-CN" dirty="0">
              <a:solidFill>
                <a:srgbClr val="2B91AF"/>
              </a:solidFill>
              <a:ea typeface="新宋体" panose="02010609030101010101" pitchFamily="49" charset="-122"/>
            </a:endParaRPr>
          </a:p>
          <a:p>
            <a:pPr>
              <a:lnSpc>
                <a:spcPct val="80000"/>
              </a:lnSpc>
              <a:buNone/>
            </a:pPr>
            <a:endParaRPr lang="en-US" altLang="zh-CN" dirty="0">
              <a:solidFill>
                <a:srgbClr val="2B91AF"/>
              </a:solidFill>
              <a:ea typeface="新宋体" panose="02010609030101010101" pitchFamily="49" charset="-122"/>
            </a:endParaRPr>
          </a:p>
          <a:p>
            <a:pPr>
              <a:lnSpc>
                <a:spcPct val="80000"/>
              </a:lnSpc>
              <a:buNone/>
            </a:pP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 * </a:t>
            </a: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mb_getInstance</a:t>
            </a:r>
            <a:r>
              <a:rPr lang="en-US" altLang="zh-CN" dirty="0">
                <a:solidFill>
                  <a:srgbClr val="000000"/>
                </a:solidFill>
                <a:ea typeface="新宋体" panose="02010609030101010101" pitchFamily="49" charset="-122"/>
              </a:rPr>
              <a:t>( )</a:t>
            </a:r>
          </a:p>
          <a:p>
            <a:pPr>
              <a:lnSpc>
                <a:spcPct val="80000"/>
              </a:lnSpc>
              <a:buNone/>
            </a:pPr>
            <a:r>
              <a:rPr lang="en-US" altLang="zh-CN" dirty="0">
                <a:solidFill>
                  <a:srgbClr val="000000"/>
                </a:solidFill>
                <a:ea typeface="新宋体" panose="02010609030101010101" pitchFamily="49" charset="-122"/>
              </a:rPr>
              <a:t>{</a:t>
            </a:r>
          </a:p>
          <a:p>
            <a:pPr>
              <a:lnSpc>
                <a:spcPct val="80000"/>
              </a:lnSpc>
              <a:buNone/>
            </a:pP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return</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a:t>
            </a:r>
          </a:p>
          <a:p>
            <a:pPr>
              <a:lnSpc>
                <a:spcPct val="80000"/>
              </a:lnSpc>
              <a:buNone/>
            </a:pPr>
            <a:r>
              <a:rPr lang="en-US" altLang="zh-CN" dirty="0">
                <a:solidFill>
                  <a:srgbClr val="000000"/>
                </a:solidFill>
                <a:ea typeface="新宋体" panose="02010609030101010101" pitchFamily="49" charset="-122"/>
              </a:rPr>
              <a:t>}</a:t>
            </a:r>
            <a:r>
              <a:rPr lang="en-US" altLang="zh-CN" dirty="0">
                <a:solidFill>
                  <a:srgbClr val="008000"/>
                </a:solidFill>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ea typeface="新宋体" panose="02010609030101010101" pitchFamily="49" charset="-122"/>
              </a:rPr>
              <a:t>CP_Singleton</a:t>
            </a:r>
            <a:r>
              <a:rPr lang="zh-CN" altLang="en-US" dirty="0">
                <a:solidFill>
                  <a:srgbClr val="008000"/>
                </a:solidFill>
                <a:latin typeface="新宋体" panose="02010609030101010101" pitchFamily="49" charset="-122"/>
                <a:ea typeface="新宋体" panose="02010609030101010101" pitchFamily="49" charset="-122"/>
              </a:rPr>
              <a:t>的静态成员函数</a:t>
            </a:r>
            <a:r>
              <a:rPr lang="en-US" altLang="zh-CN" dirty="0" err="1">
                <a:solidFill>
                  <a:srgbClr val="008000"/>
                </a:solidFill>
                <a:ea typeface="新宋体" panose="02010609030101010101" pitchFamily="49" charset="-122"/>
              </a:rPr>
              <a:t>mb_getInstance</a:t>
            </a:r>
            <a:r>
              <a:rPr lang="zh-CN" altLang="en-US" dirty="0">
                <a:solidFill>
                  <a:srgbClr val="008000"/>
                </a:solidFill>
                <a:latin typeface="新宋体" panose="02010609030101010101" pitchFamily="49" charset="-122"/>
                <a:ea typeface="新宋体" panose="02010609030101010101" pitchFamily="49" charset="-122"/>
              </a:rPr>
              <a:t>定义结束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6"/>
          <p:cNvSpPr>
            <a:spLocks/>
          </p:cNvSpPr>
          <p:nvPr/>
        </p:nvSpPr>
        <p:spPr bwMode="auto">
          <a:xfrm>
            <a:off x="1258888" y="2559281"/>
            <a:ext cx="5256212" cy="792163"/>
          </a:xfrm>
          <a:prstGeom prst="borderCallout2">
            <a:avLst>
              <a:gd name="adj1" fmla="val 13023"/>
              <a:gd name="adj2" fmla="val 99752"/>
              <a:gd name="adj3" fmla="val 14431"/>
              <a:gd name="adj4" fmla="val 116611"/>
              <a:gd name="adj5" fmla="val 159718"/>
              <a:gd name="adj6" fmla="val 123134"/>
            </a:avLst>
          </a:prstGeom>
          <a:solidFill>
            <a:srgbClr val="FFFF99"/>
          </a:solidFill>
          <a:ln w="38100">
            <a:solidFill>
              <a:srgbClr val="FF3300"/>
            </a:solidFill>
            <a:miter lim="800000"/>
            <a:headEnd/>
            <a:tailEnd type="triangle" w="med" len="med"/>
          </a:ln>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ea typeface="楷体_GB2312" pitchFamily="49" charset="-122"/>
                <a:sym typeface="Wingdings" panose="05000000000000000000" pitchFamily="2" charset="2"/>
              </a:rPr>
              <a:t>在定义类</a:t>
            </a:r>
            <a:r>
              <a:rPr lang="en-US" altLang="zh-CN" sz="2000">
                <a:ea typeface="楷体_GB2312" pitchFamily="49" charset="-122"/>
                <a:sym typeface="Wingdings" panose="05000000000000000000" pitchFamily="2" charset="2"/>
              </a:rPr>
              <a:t>CP_Singleton</a:t>
            </a:r>
            <a:r>
              <a:rPr lang="zh-CN" altLang="en-US" sz="2000">
                <a:ea typeface="楷体_GB2312" pitchFamily="49" charset="-122"/>
                <a:sym typeface="Wingdings" panose="05000000000000000000" pitchFamily="2" charset="2"/>
              </a:rPr>
              <a:t>的静态成员变量时可以直接调用其私有构造函数。</a:t>
            </a:r>
          </a:p>
        </p:txBody>
      </p:sp>
    </p:spTree>
    <p:extLst>
      <p:ext uri="{BB962C8B-B14F-4D97-AF65-F5344CB8AC3E}">
        <p14:creationId xmlns:p14="http://schemas.microsoft.com/office/powerpoint/2010/main" val="841336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CP_SingletonTest.h</a:t>
            </a:r>
            <a:endParaRPr lang="zh-CN" altLang="en-US" dirty="0"/>
          </a:p>
        </p:txBody>
      </p:sp>
      <p:sp>
        <p:nvSpPr>
          <p:cNvPr id="3" name="内容占位符 2"/>
          <p:cNvSpPr>
            <a:spLocks noGrp="1"/>
          </p:cNvSpPr>
          <p:nvPr>
            <p:ph idx="1"/>
          </p:nvPr>
        </p:nvSpPr>
        <p:spPr/>
        <p:txBody>
          <a:bodyPr/>
          <a:lstStyle/>
          <a:p>
            <a:pPr>
              <a:lnSpc>
                <a:spcPct val="90000"/>
              </a:lnSpc>
              <a:buNone/>
            </a:pPr>
            <a:r>
              <a:rPr lang="pt-BR" altLang="zh-CN" dirty="0">
                <a:solidFill>
                  <a:srgbClr val="0000FF"/>
                </a:solidFill>
                <a:ea typeface="新宋体" panose="02010609030101010101" pitchFamily="49" charset="-122"/>
              </a:rPr>
              <a:t>#ifndef</a:t>
            </a:r>
            <a:r>
              <a:rPr lang="pt-BR" altLang="zh-CN" dirty="0">
                <a:solidFill>
                  <a:srgbClr val="000000"/>
                </a:solidFill>
                <a:ea typeface="新宋体" panose="02010609030101010101" pitchFamily="49" charset="-122"/>
              </a:rPr>
              <a:t> CP_SINGLETONTEST_H</a:t>
            </a:r>
            <a:endParaRPr lang="pt-BR" altLang="zh-CN" dirty="0">
              <a:solidFill>
                <a:srgbClr val="0000FF"/>
              </a:solidFill>
              <a:ea typeface="新宋体" panose="02010609030101010101" pitchFamily="49" charset="-122"/>
            </a:endParaRPr>
          </a:p>
          <a:p>
            <a:pPr>
              <a:lnSpc>
                <a:spcPct val="90000"/>
              </a:lnSpc>
              <a:buNone/>
            </a:pPr>
            <a:r>
              <a:rPr lang="pt-BR" altLang="zh-CN" dirty="0">
                <a:solidFill>
                  <a:srgbClr val="0000FF"/>
                </a:solidFill>
                <a:ea typeface="新宋体" panose="02010609030101010101" pitchFamily="49" charset="-122"/>
              </a:rPr>
              <a:t>#define</a:t>
            </a:r>
            <a:r>
              <a:rPr lang="pt-BR" altLang="zh-CN" dirty="0">
                <a:solidFill>
                  <a:srgbClr val="000000"/>
                </a:solidFill>
                <a:ea typeface="新宋体" panose="02010609030101010101" pitchFamily="49" charset="-122"/>
              </a:rPr>
              <a:t> </a:t>
            </a:r>
            <a:r>
              <a:rPr lang="pt-BR" altLang="zh-CN" dirty="0">
                <a:solidFill>
                  <a:srgbClr val="6F008A"/>
                </a:solidFill>
                <a:ea typeface="新宋体" panose="02010609030101010101" pitchFamily="49" charset="-122"/>
              </a:rPr>
              <a:t>CP_SINGLETONTEST_H</a:t>
            </a:r>
            <a:endParaRPr lang="en-US" altLang="zh-CN" dirty="0">
              <a:solidFill>
                <a:srgbClr val="008000"/>
              </a:solidFill>
              <a:ea typeface="新宋体" panose="02010609030101010101" pitchFamily="49" charset="-122"/>
            </a:endParaRPr>
          </a:p>
          <a:p>
            <a:pPr>
              <a:lnSpc>
                <a:spcPct val="90000"/>
              </a:lnSpc>
              <a:buNone/>
            </a:pPr>
            <a:r>
              <a:rPr lang="en-US" altLang="zh-CN" dirty="0">
                <a:solidFill>
                  <a:srgbClr val="008000"/>
                </a:solidFill>
                <a:ea typeface="新宋体" panose="02010609030101010101" pitchFamily="49" charset="-122"/>
              </a:rPr>
              <a:t>// #include "</a:t>
            </a:r>
            <a:r>
              <a:rPr lang="en-US" altLang="zh-CN" dirty="0" err="1">
                <a:solidFill>
                  <a:srgbClr val="008000"/>
                </a:solidFill>
                <a:ea typeface="新宋体" panose="02010609030101010101" pitchFamily="49" charset="-122"/>
              </a:rPr>
              <a:t>CP_SingletonTest.h</a:t>
            </a:r>
            <a:r>
              <a:rPr lang="en-US" altLang="zh-CN" dirty="0">
                <a:solidFill>
                  <a:srgbClr val="008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a:t>
            </a:r>
            <a:r>
              <a:rPr lang="en-US" altLang="zh-CN" dirty="0" err="1">
                <a:solidFill>
                  <a:srgbClr val="A31515"/>
                </a:solidFill>
                <a:ea typeface="新宋体" panose="02010609030101010101" pitchFamily="49" charset="-122"/>
              </a:rPr>
              <a:t>CP_Singleton.h</a:t>
            </a:r>
            <a:r>
              <a:rPr lang="en-US" altLang="zh-CN" dirty="0">
                <a:solidFill>
                  <a:srgbClr val="A31515"/>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extern</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void</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gb_singletonTest</a:t>
            </a:r>
            <a:r>
              <a:rPr lang="en-US" altLang="zh-CN" dirty="0">
                <a:solidFill>
                  <a:srgbClr val="000000"/>
                </a:solidFill>
                <a:ea typeface="新宋体" panose="02010609030101010101" pitchFamily="49" charset="-122"/>
              </a:rPr>
              <a:t>( );</a:t>
            </a:r>
            <a:endParaRPr lang="en-US" altLang="zh-CN" dirty="0">
              <a:solidFill>
                <a:srgbClr val="0000FF"/>
              </a:solidFill>
              <a:ea typeface="新宋体" panose="02010609030101010101" pitchFamily="49" charset="-122"/>
            </a:endParaRPr>
          </a:p>
          <a:p>
            <a:pPr>
              <a:lnSpc>
                <a:spcPct val="90000"/>
              </a:lnSpc>
              <a:buNone/>
            </a:pP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a:t>
            </a:r>
            <a:r>
              <a:rPr lang="en-US" altLang="zh-CN" dirty="0" err="1">
                <a:solidFill>
                  <a:srgbClr val="0000FF"/>
                </a:solidFill>
                <a:ea typeface="新宋体" panose="02010609030101010101" pitchFamily="49" charset="-122"/>
              </a:rPr>
              <a:t>endif</a:t>
            </a:r>
            <a:endParaRPr lang="en-US" altLang="zh-CN" dirty="0">
              <a:solidFill>
                <a:srgbClr val="0000FF"/>
              </a:solidFill>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92763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CP_SingletonTest.cpp</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&lt;</a:t>
            </a:r>
            <a:r>
              <a:rPr lang="en-US" altLang="zh-CN" dirty="0" err="1">
                <a:solidFill>
                  <a:srgbClr val="A31515"/>
                </a:solidFill>
                <a:ea typeface="新宋体" panose="02010609030101010101" pitchFamily="49" charset="-122"/>
              </a:rPr>
              <a:t>iostream</a:t>
            </a:r>
            <a:r>
              <a:rPr lang="en-US" altLang="zh-CN" dirty="0">
                <a:solidFill>
                  <a:srgbClr val="A31515"/>
                </a:solidFill>
                <a:ea typeface="新宋体" panose="02010609030101010101" pitchFamily="49" charset="-122"/>
              </a:rPr>
              <a:t>&gt;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a:t>
            </a:r>
            <a:r>
              <a:rPr lang="en-US" altLang="zh-CN" dirty="0" err="1">
                <a:solidFill>
                  <a:srgbClr val="A31515"/>
                </a:solidFill>
                <a:ea typeface="新宋体" panose="02010609030101010101" pitchFamily="49" charset="-122"/>
              </a:rPr>
              <a:t>CP_SingletonTest.h</a:t>
            </a:r>
            <a:r>
              <a:rPr lang="en-US" altLang="zh-CN" dirty="0">
                <a:solidFill>
                  <a:srgbClr val="A31515"/>
                </a:solidFill>
                <a:ea typeface="新宋体" panose="02010609030101010101" pitchFamily="49" charset="-122"/>
              </a:rPr>
              <a:t>"</a:t>
            </a:r>
            <a:endParaRPr lang="en-US" altLang="zh-CN" dirty="0">
              <a:solidFill>
                <a:srgbClr val="2B91AF"/>
              </a:solidFill>
              <a:ea typeface="新宋体" panose="02010609030101010101" pitchFamily="49" charset="-122"/>
            </a:endParaRPr>
          </a:p>
          <a:p>
            <a:pPr>
              <a:lnSpc>
                <a:spcPct val="90000"/>
              </a:lnSpc>
              <a:buNone/>
            </a:pPr>
            <a:endParaRPr lang="en-US" altLang="zh-CN" dirty="0">
              <a:solidFill>
                <a:srgbClr val="2B91AF"/>
              </a:solidFill>
              <a:ea typeface="新宋体" panose="02010609030101010101" pitchFamily="49" charset="-122"/>
            </a:endParaRPr>
          </a:p>
          <a:p>
            <a:pPr>
              <a:lnSpc>
                <a:spcPct val="90000"/>
              </a:lnSpc>
              <a:buNone/>
            </a:pPr>
            <a:r>
              <a:rPr lang="en-US" altLang="zh-CN" dirty="0" err="1">
                <a:solidFill>
                  <a:srgbClr val="2B91AF"/>
                </a:solidFill>
                <a:ea typeface="新宋体" panose="02010609030101010101" pitchFamily="49" charset="-122"/>
              </a:rPr>
              <a:t>CP_Singleton</a:t>
            </a:r>
            <a:r>
              <a:rPr lang="en-US" altLang="zh-CN" dirty="0">
                <a:solidFill>
                  <a:srgbClr val="000000"/>
                </a:solidFill>
                <a:ea typeface="新宋体" panose="02010609030101010101" pitchFamily="49" charset="-122"/>
              </a:rPr>
              <a:t> * </a:t>
            </a:r>
            <a:r>
              <a:rPr lang="en-US" altLang="zh-CN" dirty="0" err="1">
                <a:solidFill>
                  <a:srgbClr val="000000"/>
                </a:solidFill>
                <a:ea typeface="新宋体" panose="02010609030101010101" pitchFamily="49" charset="-122"/>
              </a:rPr>
              <a:t>g_singleton</a:t>
            </a:r>
            <a:r>
              <a:rPr lang="en-US" altLang="zh-CN" dirty="0">
                <a:solidFill>
                  <a:srgbClr val="000000"/>
                </a:solidFill>
                <a:ea typeface="新宋体" panose="02010609030101010101" pitchFamily="49" charset="-122"/>
              </a:rPr>
              <a:t> = </a:t>
            </a:r>
            <a:r>
              <a:rPr lang="en-US" altLang="zh-CN" dirty="0">
                <a:solidFill>
                  <a:srgbClr val="6F008A"/>
                </a:solidFill>
                <a:ea typeface="新宋体" panose="02010609030101010101" pitchFamily="49" charset="-122"/>
              </a:rPr>
              <a:t>NULL</a:t>
            </a:r>
            <a:r>
              <a:rPr lang="en-US" altLang="zh-CN" dirty="0">
                <a:solidFill>
                  <a:srgbClr val="000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void</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gb_singletonTest</a:t>
            </a:r>
            <a:r>
              <a:rPr lang="en-US" altLang="zh-CN" dirty="0">
                <a:solidFill>
                  <a:srgbClr val="000000"/>
                </a:solidFill>
                <a:ea typeface="新宋体" panose="02010609030101010101" pitchFamily="49" charset="-122"/>
              </a:rPr>
              <a:t>( )</a:t>
            </a:r>
          </a:p>
          <a:p>
            <a:pPr>
              <a:lnSpc>
                <a:spcPct val="90000"/>
              </a:lnSpc>
              <a:buNone/>
            </a:pP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 &lt;&lt; </a:t>
            </a:r>
            <a:r>
              <a:rPr lang="en-US" altLang="zh-CN" dirty="0">
                <a:solidFill>
                  <a:srgbClr val="A31515"/>
                </a:solidFill>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单体</a:t>
            </a:r>
            <a:r>
              <a:rPr lang="en-US" altLang="zh-CN" dirty="0">
                <a:solidFill>
                  <a:srgbClr val="A31515"/>
                </a:solidFill>
                <a:ea typeface="新宋体" panose="02010609030101010101" pitchFamily="49" charset="-122"/>
              </a:rPr>
              <a:t>:="</a:t>
            </a:r>
            <a:r>
              <a:rPr lang="en-US" altLang="zh-CN" dirty="0">
                <a:solidFill>
                  <a:srgbClr val="000000"/>
                </a:solidFill>
                <a:ea typeface="新宋体" panose="02010609030101010101" pitchFamily="49" charset="-122"/>
              </a:rPr>
              <a:t> &lt;&lt; </a:t>
            </a:r>
            <a:r>
              <a:rPr lang="en-US" altLang="zh-CN" dirty="0" err="1">
                <a:solidFill>
                  <a:srgbClr val="000000"/>
                </a:solidFill>
                <a:ea typeface="新宋体" panose="02010609030101010101" pitchFamily="49" charset="-122"/>
              </a:rPr>
              <a:t>g_singleton</a:t>
            </a:r>
            <a:r>
              <a:rPr lang="en-US" altLang="zh-CN" dirty="0">
                <a:solidFill>
                  <a:srgbClr val="000000"/>
                </a:solidFill>
                <a:ea typeface="新宋体" panose="02010609030101010101" pitchFamily="49" charset="-122"/>
              </a:rPr>
              <a:t>-&gt;</a:t>
            </a:r>
            <a:r>
              <a:rPr lang="en-US" altLang="zh-CN" dirty="0" err="1">
                <a:solidFill>
                  <a:srgbClr val="000000"/>
                </a:solidFill>
                <a:ea typeface="新宋体" panose="02010609030101010101" pitchFamily="49" charset="-122"/>
              </a:rPr>
              <a:t>mb_getInstance</a:t>
            </a:r>
            <a:r>
              <a:rPr lang="en-US" altLang="zh-CN" dirty="0">
                <a:solidFill>
                  <a:srgbClr val="000000"/>
                </a:solidFill>
                <a:ea typeface="新宋体" panose="02010609030101010101" pitchFamily="49" charset="-122"/>
              </a:rPr>
              <a:t>( ) &lt;&lt; </a:t>
            </a:r>
            <a:r>
              <a:rPr lang="en-US" altLang="zh-CN" dirty="0" err="1">
                <a:solidFill>
                  <a:srgbClr val="000000"/>
                </a:solidFill>
                <a:ea typeface="新宋体" panose="02010609030101010101" pitchFamily="49" charset="-122"/>
              </a:rPr>
              <a:t>endl</a:t>
            </a: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a:solidFill>
                  <a:srgbClr val="008000"/>
                </a:solidFill>
                <a:ea typeface="新宋体" panose="02010609030101010101" pitchFamily="49" charset="-122"/>
              </a:rPr>
              <a:t>// </a:t>
            </a:r>
            <a:r>
              <a:rPr lang="en-US" altLang="zh-CN" dirty="0" err="1">
                <a:solidFill>
                  <a:srgbClr val="008000"/>
                </a:solidFill>
                <a:ea typeface="新宋体" panose="02010609030101010101" pitchFamily="49" charset="-122"/>
              </a:rPr>
              <a:t>gb_singletonTest</a:t>
            </a:r>
            <a:r>
              <a:rPr lang="zh-CN" altLang="en-US" dirty="0">
                <a:solidFill>
                  <a:srgbClr val="008000"/>
                </a:solidFill>
                <a:latin typeface="新宋体" panose="02010609030101010101" pitchFamily="49" charset="-122"/>
                <a:ea typeface="新宋体" panose="02010609030101010101" pitchFamily="49" charset="-122"/>
              </a:rPr>
              <a:t>函数结束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7095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70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CP_SingletonMain.cpp</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&lt;</a:t>
            </a:r>
            <a:r>
              <a:rPr lang="en-US" altLang="zh-CN" dirty="0" err="1">
                <a:solidFill>
                  <a:srgbClr val="A31515"/>
                </a:solidFill>
                <a:ea typeface="新宋体" panose="02010609030101010101" pitchFamily="49" charset="-122"/>
              </a:rPr>
              <a:t>iostream</a:t>
            </a:r>
            <a:r>
              <a:rPr lang="en-US" altLang="zh-CN" dirty="0">
                <a:solidFill>
                  <a:srgbClr val="A31515"/>
                </a:solidFill>
                <a:ea typeface="新宋体" panose="02010609030101010101" pitchFamily="49" charset="-122"/>
              </a:rPr>
              <a:t>&gt;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a:t>
            </a:r>
            <a:r>
              <a:rPr lang="en-US" altLang="zh-CN" dirty="0" err="1">
                <a:solidFill>
                  <a:srgbClr val="A31515"/>
                </a:solidFill>
                <a:ea typeface="新宋体" panose="02010609030101010101" pitchFamily="49" charset="-122"/>
              </a:rPr>
              <a:t>CP_SingletonTest.h</a:t>
            </a:r>
            <a:r>
              <a:rPr lang="en-US" altLang="zh-CN" dirty="0">
                <a:solidFill>
                  <a:srgbClr val="A31515"/>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endParaRPr lang="en-US" altLang="zh-CN" dirty="0">
              <a:solidFill>
                <a:srgbClr val="0000FF"/>
              </a:solidFill>
              <a:ea typeface="新宋体" panose="02010609030101010101" pitchFamily="49" charset="-122"/>
            </a:endParaRPr>
          </a:p>
          <a:p>
            <a:pPr>
              <a:lnSpc>
                <a:spcPct val="90000"/>
              </a:lnSpc>
              <a:buNone/>
            </a:pPr>
            <a:r>
              <a:rPr lang="en-US" altLang="zh-CN" dirty="0" err="1">
                <a:solidFill>
                  <a:srgbClr val="0000FF"/>
                </a:solidFill>
                <a:ea typeface="新宋体" panose="02010609030101010101" pitchFamily="49" charset="-122"/>
              </a:rPr>
              <a:t>int</a:t>
            </a:r>
            <a:r>
              <a:rPr lang="en-US" altLang="zh-CN" dirty="0">
                <a:solidFill>
                  <a:srgbClr val="000000"/>
                </a:solidFill>
                <a:ea typeface="新宋体" panose="02010609030101010101" pitchFamily="49" charset="-122"/>
              </a:rPr>
              <a:t> main(</a:t>
            </a:r>
            <a:r>
              <a:rPr lang="en-US" altLang="zh-CN" dirty="0" err="1">
                <a:solidFill>
                  <a:srgbClr val="0000FF"/>
                </a:solidFill>
                <a:ea typeface="新宋体" panose="02010609030101010101" pitchFamily="49" charset="-122"/>
              </a:rPr>
              <a:t>int</a:t>
            </a:r>
            <a:r>
              <a:rPr lang="en-US" altLang="zh-CN" dirty="0">
                <a:solidFill>
                  <a:srgbClr val="000000"/>
                </a:solidFill>
                <a:ea typeface="新宋体" panose="02010609030101010101" pitchFamily="49" charset="-122"/>
              </a:rPr>
              <a:t> </a:t>
            </a:r>
            <a:r>
              <a:rPr lang="en-US" altLang="zh-CN" dirty="0" err="1">
                <a:solidFill>
                  <a:srgbClr val="808080"/>
                </a:solidFill>
                <a:ea typeface="新宋体" panose="02010609030101010101" pitchFamily="49" charset="-122"/>
              </a:rPr>
              <a:t>argc</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char</a:t>
            </a:r>
            <a:r>
              <a:rPr lang="en-US" altLang="zh-CN" dirty="0">
                <a:solidFill>
                  <a:srgbClr val="000000"/>
                </a:solidFill>
                <a:ea typeface="新宋体" panose="02010609030101010101" pitchFamily="49" charset="-122"/>
              </a:rPr>
              <a:t>* </a:t>
            </a:r>
            <a:r>
              <a:rPr lang="en-US" altLang="zh-CN" dirty="0" err="1">
                <a:solidFill>
                  <a:srgbClr val="808080"/>
                </a:solidFill>
                <a:ea typeface="新宋体" panose="02010609030101010101" pitchFamily="49" charset="-122"/>
              </a:rPr>
              <a:t>args</a:t>
            </a:r>
            <a:r>
              <a:rPr lang="en-US" altLang="zh-CN" dirty="0">
                <a:solidFill>
                  <a:srgbClr val="000000"/>
                </a:solidFill>
                <a:ea typeface="新宋体" panose="02010609030101010101" pitchFamily="49" charset="-122"/>
              </a:rPr>
              <a:t>[ ])</a:t>
            </a:r>
          </a:p>
          <a:p>
            <a:pPr>
              <a:lnSpc>
                <a:spcPct val="90000"/>
              </a:lnSpc>
              <a:buNone/>
            </a:pP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gb_singletonTest</a:t>
            </a:r>
            <a:r>
              <a:rPr lang="en-US" altLang="zh-CN" dirty="0">
                <a:solidFill>
                  <a:srgbClr val="000000"/>
                </a:solidFill>
                <a:ea typeface="新宋体" panose="02010609030101010101" pitchFamily="49" charset="-122"/>
              </a:rPr>
              <a:t>( );</a:t>
            </a:r>
          </a:p>
          <a:p>
            <a:pPr>
              <a:lnSpc>
                <a:spcPct val="90000"/>
              </a:lnSpc>
              <a:buNone/>
            </a:pPr>
            <a:r>
              <a:rPr lang="en-US" altLang="zh-CN" dirty="0">
                <a:solidFill>
                  <a:srgbClr val="000000"/>
                </a:solidFill>
                <a:ea typeface="新宋体" panose="02010609030101010101" pitchFamily="49" charset="-122"/>
              </a:rPr>
              <a:t>    system(</a:t>
            </a:r>
            <a:r>
              <a:rPr lang="en-US" altLang="zh-CN" dirty="0">
                <a:solidFill>
                  <a:srgbClr val="A31515"/>
                </a:solidFill>
                <a:ea typeface="新宋体" panose="02010609030101010101" pitchFamily="49" charset="-122"/>
              </a:rPr>
              <a:t>"pause"</a:t>
            </a: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return</a:t>
            </a:r>
            <a:r>
              <a:rPr lang="en-US" altLang="zh-CN" dirty="0">
                <a:solidFill>
                  <a:srgbClr val="000000"/>
                </a:solidFill>
                <a:ea typeface="新宋体" panose="02010609030101010101" pitchFamily="49" charset="-122"/>
              </a:rPr>
              <a:t> 0;</a:t>
            </a:r>
          </a:p>
          <a:p>
            <a:pPr>
              <a:lnSpc>
                <a:spcPct val="90000"/>
              </a:lnSpc>
              <a:buNone/>
            </a:pPr>
            <a:r>
              <a:rPr lang="en-US" altLang="zh-CN" dirty="0">
                <a:solidFill>
                  <a:srgbClr val="000000"/>
                </a:solidFill>
                <a:ea typeface="新宋体" panose="02010609030101010101" pitchFamily="49" charset="-122"/>
              </a:rPr>
              <a:t>} </a:t>
            </a:r>
            <a:r>
              <a:rPr lang="en-US" altLang="zh-CN" dirty="0">
                <a:solidFill>
                  <a:srgbClr val="008000"/>
                </a:solidFill>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378498" y="4850901"/>
            <a:ext cx="2303540"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单体</a:t>
            </a:r>
            <a:r>
              <a:rPr lang="en-US" altLang="zh-CN" sz="1800" dirty="0">
                <a:solidFill>
                  <a:srgbClr val="0000FF"/>
                </a:solidFill>
                <a:ea typeface="楷体_GB2312" pitchFamily="49" charset="-122"/>
                <a:sym typeface="Wingdings" panose="05000000000000000000" pitchFamily="2" charset="2"/>
              </a:rPr>
              <a:t>:=00395D68</a:t>
            </a:r>
          </a:p>
          <a:p>
            <a:pPr marL="180000">
              <a:spcBef>
                <a:spcPct val="0"/>
              </a:spcBef>
              <a:buNone/>
            </a:pPr>
            <a:r>
              <a:rPr lang="zh-CN" altLang="en-US" sz="1800" dirty="0" smtClean="0">
                <a:solidFill>
                  <a:srgbClr val="0000FF"/>
                </a:solidFill>
                <a:ea typeface="楷体_GB2312" pitchFamily="49" charset="-122"/>
                <a:sym typeface="Wingdings" panose="05000000000000000000" pitchFamily="2" charset="2"/>
              </a:rPr>
              <a:t>请</a:t>
            </a:r>
            <a:r>
              <a:rPr lang="zh-CN" altLang="en-US" sz="1800" dirty="0">
                <a:solidFill>
                  <a:srgbClr val="0000FF"/>
                </a:solidFill>
                <a:ea typeface="楷体_GB2312" pitchFamily="49" charset="-122"/>
                <a:sym typeface="Wingdings" panose="05000000000000000000" pitchFamily="2" charset="2"/>
              </a:rPr>
              <a:t>按任意键继续</a:t>
            </a:r>
            <a:r>
              <a:rPr lang="en-US" altLang="zh-CN" sz="18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6278725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err="1"/>
              <a:t>CP_Singleton</a:t>
            </a:r>
            <a:r>
              <a:rPr lang="zh-CN" altLang="en-US" dirty="0"/>
              <a:t>应用分析</a:t>
            </a:r>
          </a:p>
        </p:txBody>
      </p:sp>
      <p:sp>
        <p:nvSpPr>
          <p:cNvPr id="3" name="内容占位符 2"/>
          <p:cNvSpPr>
            <a:spLocks noGrp="1"/>
          </p:cNvSpPr>
          <p:nvPr>
            <p:ph idx="1"/>
          </p:nvPr>
        </p:nvSpPr>
        <p:spPr/>
        <p:txBody>
          <a:bodyPr/>
          <a:lstStyle/>
          <a:p>
            <a:pPr marL="609600" indent="-609600"/>
            <a:r>
              <a:rPr lang="zh-CN" altLang="en-US" dirty="0"/>
              <a:t>因为类</a:t>
            </a:r>
            <a:r>
              <a:rPr lang="en-US" altLang="zh-CN" dirty="0" err="1"/>
              <a:t>CP_Singleton</a:t>
            </a:r>
            <a:r>
              <a:rPr lang="zh-CN" altLang="en-US" dirty="0"/>
              <a:t>的构造函数是私有的，所以如果在类</a:t>
            </a:r>
            <a:r>
              <a:rPr lang="en-US" altLang="zh-CN" dirty="0" err="1"/>
              <a:t>CP_Singleton</a:t>
            </a:r>
            <a:r>
              <a:rPr lang="zh-CN" altLang="en-US" dirty="0"/>
              <a:t>之外出现下面语句，则将导致编译错误</a:t>
            </a:r>
            <a:r>
              <a:rPr lang="en-US" altLang="zh-CN" dirty="0"/>
              <a:t>:</a:t>
            </a:r>
          </a:p>
          <a:p>
            <a:pPr marL="0" lvl="1" indent="-533400" algn="l" fontAlgn="base">
              <a:spcBef>
                <a:spcPct val="20000"/>
              </a:spcBef>
              <a:spcAft>
                <a:spcPct val="0"/>
              </a:spcAft>
              <a:buFontTx/>
              <a:buAutoNum type="arabicParenBoth"/>
            </a:pPr>
            <a:r>
              <a:rPr kumimoji="1" lang="en-US" altLang="zh-CN" sz="2400" dirty="0" err="1">
                <a:solidFill>
                  <a:srgbClr val="000000"/>
                </a:solidFill>
                <a:latin typeface="Times New Roman"/>
                <a:ea typeface="宋体"/>
                <a:cs typeface="+mn-cs"/>
              </a:rPr>
              <a:t>CP_Singleton</a:t>
            </a:r>
            <a:r>
              <a:rPr kumimoji="1" lang="en-US" altLang="zh-CN" sz="2400" dirty="0">
                <a:solidFill>
                  <a:srgbClr val="000000"/>
                </a:solidFill>
                <a:latin typeface="Times New Roman"/>
                <a:ea typeface="宋体"/>
                <a:cs typeface="+mn-cs"/>
              </a:rPr>
              <a:t> * </a:t>
            </a:r>
            <a:r>
              <a:rPr kumimoji="1" lang="en-US" altLang="zh-CN" sz="2400" dirty="0" err="1">
                <a:solidFill>
                  <a:srgbClr val="000000"/>
                </a:solidFill>
                <a:latin typeface="Times New Roman"/>
                <a:ea typeface="宋体"/>
                <a:cs typeface="+mn-cs"/>
              </a:rPr>
              <a:t>g_singleton</a:t>
            </a:r>
            <a:r>
              <a:rPr kumimoji="1" lang="en-US" altLang="zh-CN" sz="2400" dirty="0">
                <a:solidFill>
                  <a:srgbClr val="000000"/>
                </a:solidFill>
                <a:latin typeface="Times New Roman"/>
                <a:ea typeface="宋体"/>
                <a:cs typeface="+mn-cs"/>
              </a:rPr>
              <a:t> = </a:t>
            </a:r>
            <a:r>
              <a:rPr kumimoji="1" lang="en-US" altLang="zh-CN" sz="2400" dirty="0">
                <a:solidFill>
                  <a:srgbClr val="3333CC"/>
                </a:solidFill>
                <a:latin typeface="Times New Roman"/>
                <a:ea typeface="宋体"/>
                <a:cs typeface="+mn-cs"/>
              </a:rPr>
              <a:t>new</a:t>
            </a:r>
            <a:r>
              <a:rPr kumimoji="1" lang="en-US" altLang="zh-CN" sz="2400" dirty="0">
                <a:solidFill>
                  <a:srgbClr val="000000"/>
                </a:solidFill>
                <a:latin typeface="Times New Roman"/>
                <a:ea typeface="宋体"/>
                <a:cs typeface="+mn-cs"/>
              </a:rPr>
              <a:t> </a:t>
            </a:r>
            <a:r>
              <a:rPr kumimoji="1" lang="en-US" altLang="zh-CN" sz="2400" dirty="0" err="1" smtClean="0">
                <a:solidFill>
                  <a:srgbClr val="000000"/>
                </a:solidFill>
                <a:latin typeface="Times New Roman"/>
                <a:ea typeface="宋体"/>
                <a:cs typeface="+mn-cs"/>
              </a:rPr>
              <a:t>CP_Singleton</a:t>
            </a:r>
            <a:r>
              <a:rPr kumimoji="1" lang="en-US" altLang="zh-CN" sz="2400" dirty="0">
                <a:solidFill>
                  <a:srgbClr val="000000"/>
                </a:solidFill>
                <a:latin typeface="Times New Roman"/>
                <a:ea typeface="宋体"/>
                <a:cs typeface="+mn-cs"/>
              </a:rPr>
              <a:t>( );</a:t>
            </a:r>
          </a:p>
          <a:p>
            <a:pPr marL="0" lvl="1" indent="-533400" algn="l" fontAlgn="base">
              <a:spcBef>
                <a:spcPct val="20000"/>
              </a:spcBef>
              <a:spcAft>
                <a:spcPct val="0"/>
              </a:spcAft>
              <a:buFontTx/>
              <a:buAutoNum type="arabicParenBoth"/>
            </a:pPr>
            <a:r>
              <a:rPr kumimoji="1" lang="en-US" altLang="zh-CN" sz="2400" dirty="0" err="1">
                <a:solidFill>
                  <a:srgbClr val="000000"/>
                </a:solidFill>
                <a:latin typeface="Times New Roman"/>
                <a:ea typeface="宋体"/>
                <a:cs typeface="+mn-cs"/>
              </a:rPr>
              <a:t>CP_Singleton</a:t>
            </a:r>
            <a:r>
              <a:rPr kumimoji="1" lang="en-US" altLang="zh-CN" sz="2400" dirty="0">
                <a:solidFill>
                  <a:srgbClr val="000000"/>
                </a:solidFill>
                <a:latin typeface="Times New Roman"/>
                <a:ea typeface="宋体"/>
                <a:cs typeface="+mn-cs"/>
              </a:rPr>
              <a:t> </a:t>
            </a:r>
            <a:r>
              <a:rPr kumimoji="1" lang="en-US" altLang="zh-CN" sz="2400" dirty="0" err="1">
                <a:solidFill>
                  <a:srgbClr val="000000"/>
                </a:solidFill>
                <a:latin typeface="Times New Roman"/>
                <a:ea typeface="宋体"/>
                <a:cs typeface="+mn-cs"/>
              </a:rPr>
              <a:t>g_singletonA</a:t>
            </a:r>
            <a:r>
              <a:rPr kumimoji="1" lang="en-US" altLang="zh-CN" sz="2400" dirty="0">
                <a:solidFill>
                  <a:srgbClr val="000000"/>
                </a:solidFill>
                <a:latin typeface="Times New Roman"/>
                <a:ea typeface="宋体"/>
                <a:cs typeface="+mn-cs"/>
              </a:rPr>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217511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2279331" y="5077067"/>
            <a:ext cx="3765869" cy="339088"/>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3109064" y="4674159"/>
            <a:ext cx="3452603" cy="339088"/>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更改</a:t>
            </a:r>
            <a:r>
              <a:rPr lang="en-US" altLang="zh-CN" dirty="0"/>
              <a:t>CP_SingletonTest.cpp</a:t>
            </a:r>
            <a:r>
              <a:rPr lang="zh-CN" altLang="en-US" dirty="0"/>
              <a:t>代码</a:t>
            </a:r>
          </a:p>
        </p:txBody>
      </p:sp>
      <p:sp>
        <p:nvSpPr>
          <p:cNvPr id="3" name="内容占位符 2"/>
          <p:cNvSpPr>
            <a:spLocks noGrp="1"/>
          </p:cNvSpPr>
          <p:nvPr>
            <p:ph idx="1"/>
          </p:nvPr>
        </p:nvSpPr>
        <p:spPr/>
        <p:txBody>
          <a:bodyPr>
            <a:normAutofit/>
          </a:bodyPr>
          <a:lstStyle/>
          <a:p>
            <a:pPr>
              <a:lnSpc>
                <a:spcPct val="90000"/>
              </a:lnSpc>
              <a:buNone/>
            </a:pPr>
            <a:r>
              <a:rPr lang="en-US" altLang="zh-CN" sz="2000" dirty="0">
                <a:solidFill>
                  <a:srgbClr val="0000FF"/>
                </a:solidFill>
                <a:ea typeface="新宋体" panose="02010609030101010101" pitchFamily="49" charset="-122"/>
              </a:rPr>
              <a:t>#include</a:t>
            </a:r>
            <a:r>
              <a:rPr lang="en-US" altLang="zh-CN" sz="2000" dirty="0">
                <a:solidFill>
                  <a:srgbClr val="000000"/>
                </a:solidFill>
                <a:ea typeface="新宋体" panose="02010609030101010101" pitchFamily="49" charset="-122"/>
              </a:rPr>
              <a:t> </a:t>
            </a:r>
            <a:r>
              <a:rPr lang="en-US" altLang="zh-CN" sz="2000" dirty="0">
                <a:solidFill>
                  <a:srgbClr val="A31515"/>
                </a:solidFill>
                <a:ea typeface="新宋体" panose="02010609030101010101" pitchFamily="49" charset="-122"/>
              </a:rPr>
              <a:t>&lt;</a:t>
            </a:r>
            <a:r>
              <a:rPr lang="en-US" altLang="zh-CN" sz="2000" dirty="0" err="1">
                <a:solidFill>
                  <a:srgbClr val="A31515"/>
                </a:solidFill>
                <a:ea typeface="新宋体" panose="02010609030101010101" pitchFamily="49" charset="-122"/>
              </a:rPr>
              <a:t>iostream</a:t>
            </a:r>
            <a:r>
              <a:rPr lang="en-US" altLang="zh-CN" sz="2000" dirty="0">
                <a:solidFill>
                  <a:srgbClr val="A31515"/>
                </a:solidFill>
                <a:ea typeface="新宋体" panose="02010609030101010101" pitchFamily="49" charset="-122"/>
              </a:rPr>
              <a:t>&gt;</a:t>
            </a:r>
            <a:endParaRPr lang="en-US" altLang="zh-CN" sz="2000" dirty="0">
              <a:solidFill>
                <a:srgbClr val="0000FF"/>
              </a:solidFill>
              <a:ea typeface="新宋体" panose="02010609030101010101" pitchFamily="49" charset="-122"/>
            </a:endParaRPr>
          </a:p>
          <a:p>
            <a:pPr>
              <a:lnSpc>
                <a:spcPct val="90000"/>
              </a:lnSpc>
              <a:buNone/>
            </a:pPr>
            <a:r>
              <a:rPr lang="en-US" altLang="zh-CN" sz="2000" dirty="0">
                <a:solidFill>
                  <a:srgbClr val="0000FF"/>
                </a:solidFill>
                <a:ea typeface="新宋体" panose="02010609030101010101" pitchFamily="49" charset="-122"/>
              </a:rPr>
              <a:t>using</a:t>
            </a:r>
            <a:r>
              <a:rPr lang="en-US" altLang="zh-CN" sz="2000" dirty="0">
                <a:solidFill>
                  <a:srgbClr val="000000"/>
                </a:solidFill>
                <a:ea typeface="新宋体" panose="02010609030101010101" pitchFamily="49" charset="-122"/>
              </a:rPr>
              <a:t> </a:t>
            </a:r>
            <a:r>
              <a:rPr lang="en-US" altLang="zh-CN" sz="2000" dirty="0">
                <a:solidFill>
                  <a:srgbClr val="0000FF"/>
                </a:solidFill>
                <a:ea typeface="新宋体" panose="02010609030101010101" pitchFamily="49" charset="-122"/>
              </a:rPr>
              <a:t>namespace</a:t>
            </a: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std</a:t>
            </a:r>
            <a:r>
              <a:rPr lang="en-US" altLang="zh-CN" sz="2000" dirty="0">
                <a:solidFill>
                  <a:srgbClr val="000000"/>
                </a:solidFill>
                <a:ea typeface="新宋体" panose="02010609030101010101" pitchFamily="49" charset="-122"/>
              </a:rPr>
              <a:t>;</a:t>
            </a:r>
            <a:endParaRPr lang="en-US" altLang="zh-CN" sz="2000" dirty="0">
              <a:solidFill>
                <a:srgbClr val="0000FF"/>
              </a:solidFill>
              <a:ea typeface="新宋体" panose="02010609030101010101" pitchFamily="49" charset="-122"/>
            </a:endParaRPr>
          </a:p>
          <a:p>
            <a:pPr>
              <a:lnSpc>
                <a:spcPct val="90000"/>
              </a:lnSpc>
              <a:buNone/>
            </a:pPr>
            <a:r>
              <a:rPr lang="en-US" altLang="zh-CN" sz="2000" dirty="0">
                <a:solidFill>
                  <a:srgbClr val="0000FF"/>
                </a:solidFill>
                <a:ea typeface="新宋体" panose="02010609030101010101" pitchFamily="49" charset="-122"/>
              </a:rPr>
              <a:t>#include</a:t>
            </a:r>
            <a:r>
              <a:rPr lang="en-US" altLang="zh-CN" sz="2000" dirty="0">
                <a:solidFill>
                  <a:srgbClr val="000000"/>
                </a:solidFill>
                <a:ea typeface="新宋体" panose="02010609030101010101" pitchFamily="49" charset="-122"/>
              </a:rPr>
              <a:t> </a:t>
            </a:r>
            <a:r>
              <a:rPr lang="en-US" altLang="zh-CN" sz="2000" dirty="0">
                <a:solidFill>
                  <a:srgbClr val="A31515"/>
                </a:solidFill>
                <a:ea typeface="新宋体" panose="02010609030101010101" pitchFamily="49" charset="-122"/>
              </a:rPr>
              <a:t>"</a:t>
            </a:r>
            <a:r>
              <a:rPr lang="en-US" altLang="zh-CN" sz="2000" dirty="0" err="1">
                <a:solidFill>
                  <a:srgbClr val="A31515"/>
                </a:solidFill>
                <a:ea typeface="新宋体" panose="02010609030101010101" pitchFamily="49" charset="-122"/>
              </a:rPr>
              <a:t>CP_SingletonTest.h</a:t>
            </a:r>
            <a:r>
              <a:rPr lang="en-US" altLang="zh-CN" sz="2000" dirty="0">
                <a:solidFill>
                  <a:srgbClr val="A31515"/>
                </a:solidFill>
                <a:ea typeface="新宋体" panose="02010609030101010101" pitchFamily="49" charset="-122"/>
              </a:rPr>
              <a:t>"</a:t>
            </a:r>
            <a:endParaRPr lang="en-US" altLang="zh-CN" sz="2000" dirty="0">
              <a:solidFill>
                <a:srgbClr val="000000"/>
              </a:solidFill>
              <a:ea typeface="新宋体" panose="02010609030101010101" pitchFamily="49" charset="-122"/>
            </a:endParaRPr>
          </a:p>
          <a:p>
            <a:pPr>
              <a:lnSpc>
                <a:spcPct val="90000"/>
              </a:lnSpc>
              <a:buNone/>
            </a:pPr>
            <a:endParaRPr lang="en-US" altLang="zh-CN" sz="2000" dirty="0">
              <a:solidFill>
                <a:srgbClr val="000000"/>
              </a:solidFill>
              <a:ea typeface="新宋体" panose="02010609030101010101" pitchFamily="49" charset="-122"/>
            </a:endParaRPr>
          </a:p>
          <a:p>
            <a:pPr>
              <a:lnSpc>
                <a:spcPct val="90000"/>
              </a:lnSpc>
              <a:buNone/>
            </a:pPr>
            <a:r>
              <a:rPr lang="en-US" altLang="zh-CN" sz="2000" dirty="0" err="1">
                <a:solidFill>
                  <a:srgbClr val="000000"/>
                </a:solidFill>
                <a:ea typeface="新宋体" panose="02010609030101010101" pitchFamily="49" charset="-122"/>
              </a:rPr>
              <a:t>CP_Singleton</a:t>
            </a:r>
            <a:r>
              <a:rPr lang="en-US" altLang="zh-CN" sz="2000" dirty="0">
                <a:solidFill>
                  <a:srgbClr val="000000"/>
                </a:solidFill>
                <a:ea typeface="新宋体" panose="02010609030101010101" pitchFamily="49" charset="-122"/>
              </a:rPr>
              <a:t> * </a:t>
            </a:r>
            <a:r>
              <a:rPr lang="en-US" altLang="zh-CN" sz="2000" dirty="0" err="1">
                <a:solidFill>
                  <a:srgbClr val="000000"/>
                </a:solidFill>
                <a:ea typeface="新宋体" panose="02010609030101010101" pitchFamily="49" charset="-122"/>
              </a:rPr>
              <a:t>g_singleton</a:t>
            </a:r>
            <a:r>
              <a:rPr lang="en-US" altLang="zh-CN" sz="2000" dirty="0">
                <a:solidFill>
                  <a:srgbClr val="000000"/>
                </a:solidFill>
                <a:ea typeface="新宋体" panose="02010609030101010101" pitchFamily="49" charset="-122"/>
              </a:rPr>
              <a:t> = NULL;</a:t>
            </a:r>
            <a:endParaRPr lang="en-US" altLang="zh-CN" sz="2000" dirty="0">
              <a:solidFill>
                <a:srgbClr val="0000FF"/>
              </a:solidFill>
              <a:ea typeface="新宋体" panose="02010609030101010101" pitchFamily="49" charset="-122"/>
            </a:endParaRPr>
          </a:p>
          <a:p>
            <a:pPr>
              <a:lnSpc>
                <a:spcPct val="90000"/>
              </a:lnSpc>
              <a:buNone/>
            </a:pPr>
            <a:endParaRPr lang="en-US" altLang="zh-CN" sz="2000" dirty="0">
              <a:solidFill>
                <a:srgbClr val="0000FF"/>
              </a:solidFill>
              <a:ea typeface="新宋体" panose="02010609030101010101" pitchFamily="49" charset="-122"/>
            </a:endParaRPr>
          </a:p>
          <a:p>
            <a:pPr>
              <a:lnSpc>
                <a:spcPct val="90000"/>
              </a:lnSpc>
              <a:buNone/>
            </a:pPr>
            <a:r>
              <a:rPr lang="en-US" altLang="zh-CN" sz="2000" dirty="0">
                <a:solidFill>
                  <a:srgbClr val="0000FF"/>
                </a:solidFill>
                <a:ea typeface="新宋体" panose="02010609030101010101" pitchFamily="49" charset="-122"/>
              </a:rPr>
              <a:t>void</a:t>
            </a: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gb_singletonTest</a:t>
            </a:r>
            <a:r>
              <a:rPr lang="en-US" altLang="zh-CN" sz="2000" dirty="0">
                <a:solidFill>
                  <a:srgbClr val="000000"/>
                </a:solidFill>
                <a:ea typeface="新宋体" panose="02010609030101010101" pitchFamily="49" charset="-122"/>
              </a:rPr>
              <a:t>( )</a:t>
            </a:r>
          </a:p>
          <a:p>
            <a:pPr>
              <a:lnSpc>
                <a:spcPct val="90000"/>
              </a:lnSpc>
              <a:buNone/>
            </a:pPr>
            <a:r>
              <a:rPr lang="en-US" altLang="zh-CN" sz="2000" dirty="0">
                <a:solidFill>
                  <a:srgbClr val="000000"/>
                </a:solidFill>
                <a:ea typeface="新宋体" panose="02010609030101010101" pitchFamily="49" charset="-122"/>
              </a:rPr>
              <a:t>{</a:t>
            </a:r>
          </a:p>
          <a:p>
            <a:pPr>
              <a:lnSpc>
                <a:spcPct val="90000"/>
              </a:lnSpc>
              <a:buNone/>
            </a:pP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cout</a:t>
            </a:r>
            <a:r>
              <a:rPr lang="en-US" altLang="zh-CN" sz="2000" dirty="0">
                <a:solidFill>
                  <a:srgbClr val="000000"/>
                </a:solidFill>
                <a:ea typeface="新宋体" panose="02010609030101010101" pitchFamily="49" charset="-122"/>
              </a:rPr>
              <a:t> &lt;&lt; </a:t>
            </a:r>
            <a:r>
              <a:rPr lang="en-US" altLang="zh-CN" sz="2000" dirty="0">
                <a:solidFill>
                  <a:srgbClr val="A31515"/>
                </a:solidFill>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单体</a:t>
            </a:r>
            <a:r>
              <a:rPr lang="en-US" altLang="zh-CN" sz="2000" dirty="0">
                <a:solidFill>
                  <a:srgbClr val="A31515"/>
                </a:solidFill>
                <a:ea typeface="新宋体" panose="02010609030101010101" pitchFamily="49" charset="-122"/>
              </a:rPr>
              <a:t>:="</a:t>
            </a:r>
            <a:r>
              <a:rPr lang="en-US" altLang="zh-CN" sz="2000" dirty="0">
                <a:solidFill>
                  <a:srgbClr val="000000"/>
                </a:solidFill>
                <a:ea typeface="新宋体" panose="02010609030101010101" pitchFamily="49" charset="-122"/>
              </a:rPr>
              <a:t> &lt;&lt; </a:t>
            </a:r>
            <a:r>
              <a:rPr lang="en-US" altLang="zh-CN" sz="2000" dirty="0" err="1">
                <a:solidFill>
                  <a:srgbClr val="000000"/>
                </a:solidFill>
                <a:ea typeface="新宋体" panose="02010609030101010101" pitchFamily="49" charset="-122"/>
              </a:rPr>
              <a:t>g_singleton</a:t>
            </a:r>
            <a:r>
              <a:rPr lang="en-US" altLang="zh-CN" sz="2000" dirty="0">
                <a:solidFill>
                  <a:srgbClr val="000000"/>
                </a:solidFill>
                <a:ea typeface="新宋体" panose="02010609030101010101" pitchFamily="49" charset="-122"/>
              </a:rPr>
              <a:t>-&gt;</a:t>
            </a:r>
            <a:r>
              <a:rPr lang="en-US" altLang="zh-CN" sz="2000" dirty="0" err="1">
                <a:solidFill>
                  <a:srgbClr val="000000"/>
                </a:solidFill>
                <a:ea typeface="新宋体" panose="02010609030101010101" pitchFamily="49" charset="-122"/>
              </a:rPr>
              <a:t>mb_getInstance</a:t>
            </a:r>
            <a:r>
              <a:rPr lang="en-US" altLang="zh-CN" sz="2000" dirty="0">
                <a:solidFill>
                  <a:srgbClr val="000000"/>
                </a:solidFill>
                <a:ea typeface="新宋体" panose="02010609030101010101" pitchFamily="49" charset="-122"/>
              </a:rPr>
              <a:t>( ) &lt;&lt; </a:t>
            </a:r>
            <a:r>
              <a:rPr lang="en-US" altLang="zh-CN" sz="2000" dirty="0" err="1">
                <a:solidFill>
                  <a:srgbClr val="000000"/>
                </a:solidFill>
                <a:ea typeface="新宋体" panose="02010609030101010101" pitchFamily="49" charset="-122"/>
              </a:rPr>
              <a:t>endl</a:t>
            </a:r>
            <a:r>
              <a:rPr lang="en-US" altLang="zh-CN" sz="2000" dirty="0">
                <a:solidFill>
                  <a:srgbClr val="000000"/>
                </a:solidFill>
                <a:ea typeface="新宋体" panose="02010609030101010101" pitchFamily="49" charset="-122"/>
              </a:rPr>
              <a:t>;</a:t>
            </a:r>
          </a:p>
          <a:p>
            <a:pPr>
              <a:lnSpc>
                <a:spcPct val="90000"/>
              </a:lnSpc>
              <a:buNone/>
            </a:pP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g_singleton</a:t>
            </a:r>
            <a:r>
              <a:rPr lang="en-US" altLang="zh-CN" sz="2000" dirty="0">
                <a:solidFill>
                  <a:srgbClr val="000000"/>
                </a:solidFill>
                <a:ea typeface="新宋体" panose="02010609030101010101" pitchFamily="49" charset="-122"/>
              </a:rPr>
              <a:t> = </a:t>
            </a:r>
            <a:r>
              <a:rPr lang="en-US" altLang="zh-CN" sz="2000" dirty="0" err="1">
                <a:solidFill>
                  <a:srgbClr val="000000"/>
                </a:solidFill>
                <a:ea typeface="新宋体" panose="02010609030101010101" pitchFamily="49" charset="-122"/>
              </a:rPr>
              <a:t>CP_Singleton</a:t>
            </a:r>
            <a:r>
              <a:rPr lang="en-US" altLang="zh-CN" sz="2000" dirty="0">
                <a:solidFill>
                  <a:srgbClr val="000000"/>
                </a:solidFill>
                <a:ea typeface="新宋体" panose="02010609030101010101" pitchFamily="49" charset="-122"/>
              </a:rPr>
              <a:t>::</a:t>
            </a:r>
            <a:r>
              <a:rPr lang="en-US" altLang="zh-CN" sz="2000" dirty="0" err="1">
                <a:solidFill>
                  <a:srgbClr val="000000"/>
                </a:solidFill>
                <a:ea typeface="新宋体" panose="02010609030101010101" pitchFamily="49" charset="-122"/>
              </a:rPr>
              <a:t>mb_getInstance</a:t>
            </a:r>
            <a:r>
              <a:rPr lang="en-US" altLang="zh-CN" sz="2000" dirty="0">
                <a:solidFill>
                  <a:srgbClr val="000000"/>
                </a:solidFill>
                <a:ea typeface="新宋体" panose="02010609030101010101" pitchFamily="49" charset="-122"/>
              </a:rPr>
              <a:t>( );</a:t>
            </a:r>
          </a:p>
          <a:p>
            <a:pPr>
              <a:lnSpc>
                <a:spcPct val="90000"/>
              </a:lnSpc>
              <a:buNone/>
            </a:pPr>
            <a:r>
              <a:rPr lang="en-US" altLang="zh-CN" sz="2000" dirty="0">
                <a:solidFill>
                  <a:srgbClr val="000000"/>
                </a:solidFill>
                <a:ea typeface="新宋体" panose="02010609030101010101" pitchFamily="49" charset="-122"/>
              </a:rPr>
              <a:t>    </a:t>
            </a:r>
            <a:r>
              <a:rPr lang="en-US" altLang="zh-CN" sz="2000" dirty="0" err="1">
                <a:solidFill>
                  <a:srgbClr val="000000"/>
                </a:solidFill>
                <a:ea typeface="新宋体" panose="02010609030101010101" pitchFamily="49" charset="-122"/>
              </a:rPr>
              <a:t>cout</a:t>
            </a:r>
            <a:r>
              <a:rPr lang="en-US" altLang="zh-CN" sz="2000" dirty="0">
                <a:solidFill>
                  <a:srgbClr val="000000"/>
                </a:solidFill>
                <a:ea typeface="新宋体" panose="02010609030101010101" pitchFamily="49" charset="-122"/>
              </a:rPr>
              <a:t> &lt;&lt; </a:t>
            </a:r>
            <a:r>
              <a:rPr lang="en-US" altLang="zh-CN" sz="2000" dirty="0">
                <a:solidFill>
                  <a:srgbClr val="A31515"/>
                </a:solidFill>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单体</a:t>
            </a:r>
            <a:r>
              <a:rPr lang="en-US" altLang="zh-CN" sz="2000" dirty="0">
                <a:solidFill>
                  <a:srgbClr val="A31515"/>
                </a:solidFill>
                <a:ea typeface="新宋体" panose="02010609030101010101" pitchFamily="49" charset="-122"/>
              </a:rPr>
              <a:t>:="</a:t>
            </a:r>
            <a:r>
              <a:rPr lang="en-US" altLang="zh-CN" sz="2000" dirty="0">
                <a:solidFill>
                  <a:srgbClr val="000000"/>
                </a:solidFill>
                <a:ea typeface="新宋体" panose="02010609030101010101" pitchFamily="49" charset="-122"/>
              </a:rPr>
              <a:t> &lt;&lt; </a:t>
            </a:r>
            <a:r>
              <a:rPr lang="en-US" altLang="zh-CN" sz="2000" dirty="0" err="1">
                <a:solidFill>
                  <a:srgbClr val="000000"/>
                </a:solidFill>
                <a:ea typeface="新宋体" panose="02010609030101010101" pitchFamily="49" charset="-122"/>
              </a:rPr>
              <a:t>g_singleton</a:t>
            </a:r>
            <a:r>
              <a:rPr lang="en-US" altLang="zh-CN" sz="2000" dirty="0">
                <a:solidFill>
                  <a:srgbClr val="000000"/>
                </a:solidFill>
                <a:ea typeface="新宋体" panose="02010609030101010101" pitchFamily="49" charset="-122"/>
              </a:rPr>
              <a:t> &lt;&lt; </a:t>
            </a:r>
            <a:r>
              <a:rPr lang="en-US" altLang="zh-CN" sz="2000" dirty="0" err="1">
                <a:solidFill>
                  <a:srgbClr val="000000"/>
                </a:solidFill>
                <a:ea typeface="新宋体" panose="02010609030101010101" pitchFamily="49" charset="-122"/>
              </a:rPr>
              <a:t>endl</a:t>
            </a:r>
            <a:r>
              <a:rPr lang="en-US" altLang="zh-CN" sz="2000" dirty="0">
                <a:solidFill>
                  <a:srgbClr val="000000"/>
                </a:solidFill>
                <a:ea typeface="新宋体" panose="02010609030101010101" pitchFamily="49" charset="-122"/>
              </a:rPr>
              <a:t>;</a:t>
            </a:r>
          </a:p>
          <a:p>
            <a:pPr>
              <a:lnSpc>
                <a:spcPct val="90000"/>
              </a:lnSpc>
              <a:buNone/>
            </a:pPr>
            <a:r>
              <a:rPr lang="en-US" altLang="zh-CN" sz="2000" dirty="0">
                <a:solidFill>
                  <a:srgbClr val="000000"/>
                </a:solidFill>
                <a:ea typeface="新宋体" panose="02010609030101010101" pitchFamily="49" charset="-122"/>
              </a:rPr>
              <a:t>} </a:t>
            </a:r>
            <a:r>
              <a:rPr lang="en-US" altLang="zh-CN" sz="2000" dirty="0">
                <a:solidFill>
                  <a:srgbClr val="008000"/>
                </a:solidFill>
                <a:ea typeface="新宋体" panose="02010609030101010101" pitchFamily="49" charset="-122"/>
              </a:rPr>
              <a:t>// </a:t>
            </a:r>
            <a:r>
              <a:rPr lang="en-US" altLang="zh-CN" sz="2000" dirty="0" err="1" smtClean="0">
                <a:solidFill>
                  <a:srgbClr val="008000"/>
                </a:solidFill>
                <a:ea typeface="新宋体" panose="02010609030101010101" pitchFamily="49" charset="-122"/>
              </a:rPr>
              <a:t>gb_singletonTest</a:t>
            </a:r>
            <a:r>
              <a:rPr lang="zh-CN" altLang="en-US" sz="2000" dirty="0" smtClean="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5816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单体</a:t>
            </a:r>
            <a:r>
              <a:rPr lang="zh-CN" altLang="en-US" dirty="0" smtClean="0"/>
              <a:t>模式传统实现二</a:t>
            </a:r>
            <a:endParaRPr lang="zh-CN" altLang="en-US" dirty="0"/>
          </a:p>
        </p:txBody>
      </p:sp>
      <p:sp>
        <p:nvSpPr>
          <p:cNvPr id="3" name="内容占位符 2"/>
          <p:cNvSpPr>
            <a:spLocks noGrp="1"/>
          </p:cNvSpPr>
          <p:nvPr>
            <p:ph idx="1"/>
          </p:nvPr>
        </p:nvSpPr>
        <p:spPr/>
        <p:txBody>
          <a:bodyPr/>
          <a:lstStyle/>
          <a:p>
            <a:r>
              <a:rPr lang="zh-CN" altLang="en-US" dirty="0"/>
              <a:t>在使用时实例化</a:t>
            </a:r>
          </a:p>
          <a:p>
            <a:pPr lvl="1"/>
            <a:r>
              <a:rPr lang="en-US" altLang="zh-CN" dirty="0" err="1"/>
              <a:t>CP_Singleton.h</a:t>
            </a:r>
            <a:r>
              <a:rPr lang="en-US" altLang="zh-CN" dirty="0"/>
              <a:t> (</a:t>
            </a:r>
            <a:r>
              <a:rPr lang="zh-CN" altLang="en-US" dirty="0">
                <a:solidFill>
                  <a:schemeClr val="accent2"/>
                </a:solidFill>
              </a:rPr>
              <a:t>与前面代码相同</a:t>
            </a:r>
            <a:r>
              <a:rPr lang="en-US" altLang="zh-CN" dirty="0"/>
              <a:t>)</a:t>
            </a:r>
          </a:p>
          <a:p>
            <a:pPr lvl="1"/>
            <a:r>
              <a:rPr lang="en-US" altLang="zh-CN" dirty="0"/>
              <a:t>CP_Singleton.cpp (</a:t>
            </a:r>
            <a:r>
              <a:rPr lang="zh-CN" altLang="en-US" dirty="0">
                <a:solidFill>
                  <a:srgbClr val="FF3300"/>
                </a:solidFill>
              </a:rPr>
              <a:t>代码发生变化</a:t>
            </a:r>
            <a:r>
              <a:rPr lang="en-US" altLang="zh-CN" dirty="0"/>
              <a:t>)</a:t>
            </a:r>
          </a:p>
          <a:p>
            <a:pPr lvl="1"/>
            <a:r>
              <a:rPr lang="en-US" altLang="zh-CN" dirty="0" err="1"/>
              <a:t>CP_SingletonTest.h</a:t>
            </a:r>
            <a:r>
              <a:rPr lang="en-US" altLang="zh-CN" dirty="0"/>
              <a:t> (</a:t>
            </a:r>
            <a:r>
              <a:rPr lang="zh-CN" altLang="en-US" dirty="0">
                <a:solidFill>
                  <a:schemeClr val="accent2"/>
                </a:solidFill>
              </a:rPr>
              <a:t>与前面代码相同</a:t>
            </a:r>
            <a:r>
              <a:rPr lang="en-US" altLang="zh-CN" dirty="0"/>
              <a:t>)</a:t>
            </a:r>
          </a:p>
          <a:p>
            <a:pPr lvl="1"/>
            <a:r>
              <a:rPr lang="en-US" altLang="zh-CN" dirty="0"/>
              <a:t>CP_SingletonTest.cpp (</a:t>
            </a:r>
            <a:r>
              <a:rPr lang="zh-CN" altLang="en-US" dirty="0">
                <a:solidFill>
                  <a:schemeClr val="accent2"/>
                </a:solidFill>
              </a:rPr>
              <a:t>与前面代码相同</a:t>
            </a:r>
            <a:r>
              <a:rPr lang="en-US" altLang="zh-CN" dirty="0"/>
              <a:t>)</a:t>
            </a:r>
          </a:p>
          <a:p>
            <a:pPr lvl="1"/>
            <a:r>
              <a:rPr lang="en-US" altLang="zh-CN" dirty="0"/>
              <a:t>CP_SingletonMain.cpp (</a:t>
            </a:r>
            <a:r>
              <a:rPr lang="zh-CN" altLang="en-US" dirty="0">
                <a:solidFill>
                  <a:schemeClr val="accent2"/>
                </a:solidFill>
              </a:rPr>
              <a:t>与前面代码相同</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82602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CP_Singleton.cpp</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&lt;</a:t>
            </a:r>
            <a:r>
              <a:rPr lang="en-US" altLang="zh-CN" dirty="0" err="1">
                <a:solidFill>
                  <a:srgbClr val="A31515"/>
                </a:solidFill>
                <a:ea typeface="新宋体" panose="02010609030101010101" pitchFamily="49" charset="-122"/>
              </a:rPr>
              <a:t>iostream</a:t>
            </a:r>
            <a:r>
              <a:rPr lang="en-US" altLang="zh-CN" dirty="0">
                <a:solidFill>
                  <a:srgbClr val="A31515"/>
                </a:solidFill>
                <a:ea typeface="新宋体" panose="02010609030101010101" pitchFamily="49" charset="-122"/>
              </a:rPr>
              <a:t>&gt;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endParaRPr lang="en-US" altLang="zh-CN" dirty="0">
              <a:solidFill>
                <a:srgbClr val="0000FF"/>
              </a:solidFill>
              <a:ea typeface="新宋体" panose="02010609030101010101" pitchFamily="49" charset="-122"/>
            </a:endParaRPr>
          </a:p>
          <a:p>
            <a:pPr>
              <a:lnSpc>
                <a:spcPct val="90000"/>
              </a:lnSpc>
              <a:buNone/>
            </a:pPr>
            <a:r>
              <a:rPr lang="en-US" altLang="zh-CN" dirty="0">
                <a:solidFill>
                  <a:srgbClr val="0000FF"/>
                </a:solidFill>
                <a:ea typeface="新宋体" panose="02010609030101010101" pitchFamily="49" charset="-122"/>
              </a:rPr>
              <a:t>#include</a:t>
            </a:r>
            <a:r>
              <a:rPr lang="en-US" altLang="zh-CN" dirty="0">
                <a:solidFill>
                  <a:srgbClr val="000000"/>
                </a:solidFill>
                <a:ea typeface="新宋体" panose="02010609030101010101" pitchFamily="49" charset="-122"/>
              </a:rPr>
              <a:t> </a:t>
            </a:r>
            <a:r>
              <a:rPr lang="en-US" altLang="zh-CN" dirty="0">
                <a:solidFill>
                  <a:srgbClr val="A31515"/>
                </a:solidFill>
                <a:ea typeface="新宋体" panose="02010609030101010101" pitchFamily="49" charset="-122"/>
              </a:rPr>
              <a:t>"</a:t>
            </a:r>
            <a:r>
              <a:rPr lang="en-US" altLang="zh-CN" dirty="0" err="1">
                <a:solidFill>
                  <a:srgbClr val="A31515"/>
                </a:solidFill>
                <a:ea typeface="新宋体" panose="02010609030101010101" pitchFamily="49" charset="-122"/>
              </a:rPr>
              <a:t>CP_Singleton.h</a:t>
            </a:r>
            <a:r>
              <a:rPr lang="en-US" altLang="zh-CN" dirty="0">
                <a:solidFill>
                  <a:srgbClr val="A31515"/>
                </a:solidFill>
                <a:ea typeface="新宋体" panose="02010609030101010101" pitchFamily="49" charset="-122"/>
              </a:rPr>
              <a:t>"</a:t>
            </a:r>
            <a:endParaRPr lang="en-US" altLang="zh-CN" dirty="0">
              <a:solidFill>
                <a:srgbClr val="000000"/>
              </a:solidFill>
              <a:ea typeface="新宋体" panose="02010609030101010101" pitchFamily="49" charset="-122"/>
            </a:endParaRPr>
          </a:p>
          <a:p>
            <a:pPr>
              <a:lnSpc>
                <a:spcPct val="90000"/>
              </a:lnSpc>
              <a:buNone/>
            </a:pPr>
            <a:endParaRPr lang="en-US" altLang="zh-CN" dirty="0">
              <a:solidFill>
                <a:srgbClr val="000000"/>
              </a:solidFill>
              <a:ea typeface="新宋体" panose="02010609030101010101" pitchFamily="49" charset="-122"/>
            </a:endParaRPr>
          </a:p>
          <a:p>
            <a:pPr>
              <a:lnSpc>
                <a:spcPct val="90000"/>
              </a:lnSpc>
              <a:buNone/>
            </a:pPr>
            <a:r>
              <a:rPr lang="en-US" altLang="zh-CN" dirty="0" err="1">
                <a:solidFill>
                  <a:srgbClr val="000000"/>
                </a:solidFill>
                <a:ea typeface="新宋体" panose="02010609030101010101" pitchFamily="49" charset="-122"/>
              </a:rPr>
              <a:t>CP_Singleton</a:t>
            </a:r>
            <a:r>
              <a:rPr lang="en-US" altLang="zh-CN" dirty="0">
                <a:solidFill>
                  <a:srgbClr val="000000"/>
                </a:solidFill>
                <a:ea typeface="新宋体" panose="02010609030101010101" pitchFamily="49" charset="-122"/>
              </a:rPr>
              <a:t> * </a:t>
            </a:r>
            <a:r>
              <a:rPr lang="en-US" altLang="zh-CN" dirty="0" err="1">
                <a:solidFill>
                  <a:srgbClr val="000000"/>
                </a:solidFill>
                <a:ea typeface="新宋体" panose="02010609030101010101" pitchFamily="49" charset="-122"/>
              </a:rPr>
              <a:t>CP_Singleton</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 = NULL;</a:t>
            </a:r>
          </a:p>
          <a:p>
            <a:pPr>
              <a:lnSpc>
                <a:spcPct val="90000"/>
              </a:lnSpc>
              <a:buNone/>
            </a:pPr>
            <a:endParaRPr lang="en-US" altLang="zh-CN" dirty="0">
              <a:solidFill>
                <a:srgbClr val="000000"/>
              </a:solidFill>
              <a:ea typeface="新宋体" panose="02010609030101010101" pitchFamily="49" charset="-122"/>
            </a:endParaRPr>
          </a:p>
          <a:p>
            <a:pPr>
              <a:lnSpc>
                <a:spcPct val="90000"/>
              </a:lnSpc>
              <a:buNone/>
            </a:pPr>
            <a:r>
              <a:rPr lang="en-US" altLang="zh-CN" dirty="0" err="1">
                <a:solidFill>
                  <a:srgbClr val="000000"/>
                </a:solidFill>
                <a:ea typeface="新宋体" panose="02010609030101010101" pitchFamily="49" charset="-122"/>
              </a:rPr>
              <a:t>CP_Singleton</a:t>
            </a:r>
            <a:r>
              <a:rPr lang="en-US" altLang="zh-CN" dirty="0">
                <a:solidFill>
                  <a:srgbClr val="000000"/>
                </a:solidFill>
                <a:ea typeface="新宋体" panose="02010609030101010101" pitchFamily="49" charset="-122"/>
              </a:rPr>
              <a:t> * </a:t>
            </a:r>
            <a:r>
              <a:rPr lang="en-US" altLang="zh-CN" dirty="0" err="1">
                <a:solidFill>
                  <a:srgbClr val="000000"/>
                </a:solidFill>
                <a:ea typeface="新宋体" panose="02010609030101010101" pitchFamily="49" charset="-122"/>
              </a:rPr>
              <a:t>CP_Singleton</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mb_getInstance</a:t>
            </a:r>
            <a:r>
              <a:rPr lang="en-US" altLang="zh-CN" dirty="0">
                <a:solidFill>
                  <a:srgbClr val="000000"/>
                </a:solidFill>
                <a:ea typeface="新宋体" panose="02010609030101010101" pitchFamily="49" charset="-122"/>
              </a:rPr>
              <a:t>( )</a:t>
            </a:r>
          </a:p>
          <a:p>
            <a:pPr>
              <a:lnSpc>
                <a:spcPct val="90000"/>
              </a:lnSpc>
              <a:buNone/>
            </a:pP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if</a:t>
            </a:r>
            <a:r>
              <a:rPr lang="en-US" altLang="zh-CN" dirty="0">
                <a:solidFill>
                  <a:srgbClr val="000000"/>
                </a:solidFill>
                <a:ea typeface="新宋体" panose="02010609030101010101" pitchFamily="49" charset="-122"/>
              </a:rPr>
              <a:t> (NULL==</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 = </a:t>
            </a:r>
            <a:r>
              <a:rPr lang="en-US" altLang="zh-CN" dirty="0">
                <a:solidFill>
                  <a:srgbClr val="0000FF"/>
                </a:solidFill>
                <a:ea typeface="新宋体" panose="02010609030101010101" pitchFamily="49" charset="-122"/>
              </a:rPr>
              <a:t>new</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CP_Singleton</a:t>
            </a:r>
            <a:r>
              <a:rPr lang="en-US" altLang="zh-CN" dirty="0">
                <a:solidFill>
                  <a:srgbClr val="000000"/>
                </a:solidFill>
                <a:ea typeface="新宋体" panose="02010609030101010101" pitchFamily="49" charset="-122"/>
              </a:rPr>
              <a:t>( );</a:t>
            </a:r>
          </a:p>
          <a:p>
            <a:pPr>
              <a:lnSpc>
                <a:spcPct val="90000"/>
              </a:lnSpc>
              <a:buNone/>
            </a:pP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return</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ms_instance</a:t>
            </a:r>
            <a:r>
              <a:rPr lang="en-US" altLang="zh-CN" dirty="0">
                <a:solidFill>
                  <a:srgbClr val="000000"/>
                </a:solidFill>
                <a:ea typeface="新宋体" panose="02010609030101010101" pitchFamily="49" charset="-122"/>
              </a:rPr>
              <a:t>;</a:t>
            </a:r>
          </a:p>
          <a:p>
            <a:pPr>
              <a:lnSpc>
                <a:spcPct val="90000"/>
              </a:lnSpc>
              <a:buNone/>
            </a:pPr>
            <a:r>
              <a:rPr lang="en-US" altLang="zh-CN" dirty="0">
                <a:solidFill>
                  <a:srgbClr val="000000"/>
                </a:solidFill>
                <a:ea typeface="新宋体" panose="02010609030101010101" pitchFamily="49" charset="-122"/>
              </a:rPr>
              <a:t>}</a:t>
            </a:r>
            <a:r>
              <a:rPr lang="en-US" altLang="zh-CN" dirty="0">
                <a:solidFill>
                  <a:srgbClr val="008000"/>
                </a:solidFill>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ea typeface="新宋体" panose="02010609030101010101" pitchFamily="49" charset="-122"/>
              </a:rPr>
              <a:t>CP_Singleton</a:t>
            </a:r>
            <a:r>
              <a:rPr lang="zh-CN" altLang="en-US" dirty="0">
                <a:solidFill>
                  <a:srgbClr val="008000"/>
                </a:solidFill>
                <a:latin typeface="新宋体" panose="02010609030101010101" pitchFamily="49" charset="-122"/>
                <a:ea typeface="新宋体" panose="02010609030101010101" pitchFamily="49" charset="-122"/>
              </a:rPr>
              <a:t>的静态成员函数</a:t>
            </a:r>
            <a:r>
              <a:rPr lang="en-US" altLang="zh-CN" dirty="0" err="1">
                <a:solidFill>
                  <a:srgbClr val="008000"/>
                </a:solidFill>
                <a:ea typeface="新宋体" panose="02010609030101010101" pitchFamily="49" charset="-122"/>
              </a:rPr>
              <a:t>mb_getInstance</a:t>
            </a:r>
            <a:r>
              <a:rPr lang="zh-CN" altLang="en-US" dirty="0">
                <a:solidFill>
                  <a:srgbClr val="008000"/>
                </a:solidFill>
                <a:latin typeface="新宋体" panose="02010609030101010101" pitchFamily="49" charset="-122"/>
                <a:ea typeface="新宋体" panose="02010609030101010101" pitchFamily="49" charset="-122"/>
              </a:rPr>
              <a:t>定义结束</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378498" y="1457324"/>
            <a:ext cx="2303540" cy="137686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运行</a:t>
            </a:r>
            <a:r>
              <a:rPr lang="zh-CN" altLang="pt-BR" sz="1800" dirty="0" smtClean="0">
                <a:ea typeface="楷体_GB2312" pitchFamily="49" charset="-122"/>
                <a:sym typeface="Wingdings" panose="05000000000000000000" pitchFamily="2" charset="2"/>
              </a:rPr>
              <a:t>结果</a:t>
            </a:r>
            <a:r>
              <a:rPr lang="pt-BR" altLang="zh-CN" sz="1800" dirty="0" smtClean="0">
                <a:ea typeface="楷体_GB2312" pitchFamily="49" charset="-122"/>
                <a:sym typeface="Wingdings" panose="05000000000000000000" pitchFamily="2" charset="2"/>
              </a:rPr>
              <a:t>:</a:t>
            </a:r>
            <a:endParaRPr lang="pt-BR" altLang="zh-CN" sz="1800" dirty="0">
              <a:ea typeface="楷体_GB2312" pitchFamily="49" charset="-122"/>
              <a:sym typeface="Wingdings" panose="05000000000000000000" pitchFamily="2" charset="2"/>
            </a:endParaRP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单体</a:t>
            </a:r>
            <a:r>
              <a:rPr lang="en-US" altLang="zh-CN" sz="1800" dirty="0">
                <a:solidFill>
                  <a:srgbClr val="0000FF"/>
                </a:solidFill>
                <a:ea typeface="楷体_GB2312" pitchFamily="49" charset="-122"/>
                <a:sym typeface="Wingdings" panose="05000000000000000000" pitchFamily="2" charset="2"/>
              </a:rPr>
              <a:t>:=00395D68</a:t>
            </a:r>
          </a:p>
          <a:p>
            <a:pPr marL="180000">
              <a:spcBef>
                <a:spcPct val="0"/>
              </a:spcBef>
              <a:buNone/>
            </a:pPr>
            <a:r>
              <a:rPr lang="zh-CN" altLang="en-US" sz="1800" dirty="0">
                <a:solidFill>
                  <a:srgbClr val="0000FF"/>
                </a:solidFill>
                <a:ea typeface="楷体_GB2312" pitchFamily="49" charset="-122"/>
                <a:sym typeface="Wingdings" panose="05000000000000000000" pitchFamily="2" charset="2"/>
              </a:rPr>
              <a:t>请按任意键继续</a:t>
            </a:r>
            <a:r>
              <a:rPr lang="en-US" altLang="zh-CN" sz="1800" dirty="0">
                <a:solidFill>
                  <a:srgbClr val="0000FF"/>
                </a:solidFill>
                <a:ea typeface="楷体_GB2312" pitchFamily="49" charset="-122"/>
                <a:sym typeface="Wingdings" panose="05000000000000000000" pitchFamily="2" charset="2"/>
              </a:rPr>
              <a:t>. . </a:t>
            </a:r>
            <a:r>
              <a:rPr lang="en-US" altLang="zh-CN" sz="1800" dirty="0" smtClean="0">
                <a:solidFill>
                  <a:srgbClr val="0000FF"/>
                </a:solidFill>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9774174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传统单体</a:t>
            </a:r>
            <a:r>
              <a:rPr lang="zh-CN" altLang="en-US" dirty="0"/>
              <a:t>模式</a:t>
            </a:r>
            <a:r>
              <a:rPr lang="zh-CN" altLang="en-US" dirty="0" smtClean="0"/>
              <a:t>程序存在的</a:t>
            </a:r>
            <a:r>
              <a:rPr lang="zh-CN" altLang="en-US" dirty="0"/>
              <a:t>问题</a:t>
            </a:r>
          </a:p>
        </p:txBody>
      </p:sp>
      <p:sp>
        <p:nvSpPr>
          <p:cNvPr id="3" name="内容占位符 2"/>
          <p:cNvSpPr>
            <a:spLocks noGrp="1"/>
          </p:cNvSpPr>
          <p:nvPr>
            <p:ph idx="1"/>
          </p:nvPr>
        </p:nvSpPr>
        <p:spPr/>
        <p:txBody>
          <a:bodyPr/>
          <a:lstStyle/>
          <a:p>
            <a:r>
              <a:rPr lang="zh-CN" altLang="en-US" dirty="0" smtClean="0"/>
              <a:t>传统单体</a:t>
            </a:r>
            <a:r>
              <a:rPr lang="zh-CN" altLang="en-US" dirty="0"/>
              <a:t>模式程序存在哪些问题</a:t>
            </a:r>
            <a:r>
              <a:rPr lang="en-US" altLang="zh-CN" dirty="0" smtClean="0"/>
              <a:t>?</a:t>
            </a:r>
          </a:p>
          <a:p>
            <a:pPr lvl="1"/>
            <a:r>
              <a:rPr lang="zh-CN" altLang="en-US" dirty="0" smtClean="0"/>
              <a:t>内存泄露问题</a:t>
            </a:r>
            <a:endParaRPr lang="en-US" altLang="zh-CN" dirty="0" smtClean="0"/>
          </a:p>
          <a:p>
            <a:pPr lvl="2"/>
            <a:r>
              <a:rPr lang="zh-CN" altLang="en-US" dirty="0" smtClean="0"/>
              <a:t>只有</a:t>
            </a:r>
            <a:r>
              <a:rPr lang="en-US" altLang="zh-CN" dirty="0" smtClean="0">
                <a:solidFill>
                  <a:srgbClr val="0000FF"/>
                </a:solidFill>
              </a:rPr>
              <a:t>new</a:t>
            </a:r>
            <a:r>
              <a:rPr lang="zh-CN" altLang="en-US" dirty="0" smtClean="0"/>
              <a:t>语句。</a:t>
            </a:r>
            <a:endParaRPr lang="en-US" altLang="zh-CN" dirty="0" smtClean="0"/>
          </a:p>
          <a:p>
            <a:pPr lvl="2"/>
            <a:r>
              <a:rPr lang="zh-CN" altLang="en-US" dirty="0" smtClean="0"/>
              <a:t>没有</a:t>
            </a:r>
            <a:r>
              <a:rPr lang="en-US" altLang="zh-CN" dirty="0" smtClean="0">
                <a:solidFill>
                  <a:srgbClr val="0000FF"/>
                </a:solidFill>
              </a:rPr>
              <a:t>delete</a:t>
            </a:r>
            <a:r>
              <a:rPr lang="zh-CN" altLang="en-US" dirty="0" smtClean="0"/>
              <a:t>语句。</a:t>
            </a:r>
            <a:endParaRPr lang="en-US" altLang="zh-CN" dirty="0" smtClean="0"/>
          </a:p>
          <a:p>
            <a:pPr lvl="1"/>
            <a:r>
              <a:rPr lang="zh-CN" altLang="en-US" dirty="0" smtClean="0"/>
              <a:t>单体可以被删除</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372414" y="4126765"/>
            <a:ext cx="7481423" cy="2229585"/>
          </a:xfrm>
          <a:prstGeom prst="rect">
            <a:avLst/>
          </a:prstGeom>
          <a:ln w="15875">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gb_singletonTest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mb_getInstance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单体</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单体</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单体</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mb_getInstance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gb_singletonTest</a:t>
            </a:r>
            <a:r>
              <a:rPr lang="zh-CN" altLang="en-US" sz="1800" dirty="0">
                <a:solidFill>
                  <a:srgbClr val="008000"/>
                </a:solidFill>
                <a:latin typeface="新宋体" panose="02010609030101010101" pitchFamily="49" charset="-122"/>
                <a:ea typeface="新宋体" panose="02010609030101010101" pitchFamily="49" charset="-122"/>
              </a:rPr>
              <a:t>函数结束</a:t>
            </a:r>
          </a:p>
        </p:txBody>
      </p:sp>
      <p:sp>
        <p:nvSpPr>
          <p:cNvPr id="10" name="内容占位符 2"/>
          <p:cNvSpPr txBox="1">
            <a:spLocks/>
          </p:cNvSpPr>
          <p:nvPr/>
        </p:nvSpPr>
        <p:spPr>
          <a:xfrm>
            <a:off x="3749599" y="1973179"/>
            <a:ext cx="5104238" cy="2153585"/>
          </a:xfrm>
          <a:prstGeom prst="rect">
            <a:avLst/>
          </a:prstGeom>
          <a:ln w="15875">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mb_getInstance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CP_Singleton</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790862" y="4126764"/>
            <a:ext cx="2062975" cy="44523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可以通过编译。</a:t>
            </a:r>
            <a:endParaRPr lang="en-US" altLang="zh-CN" sz="18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175850" y="5241557"/>
            <a:ext cx="1482677" cy="44523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出现野指针</a:t>
            </a:r>
            <a:endParaRPr lang="en-US" altLang="zh-CN" sz="1800" dirty="0">
              <a:solidFill>
                <a:srgbClr val="0000FF"/>
              </a:solidFill>
              <a:ea typeface="楷体_GB2312" pitchFamily="49" charset="-122"/>
              <a:sym typeface="Wingdings" panose="05000000000000000000" pitchFamily="2" charset="2"/>
            </a:endParaRPr>
          </a:p>
        </p:txBody>
      </p:sp>
      <p:sp>
        <p:nvSpPr>
          <p:cNvPr id="13" name="Text Box 9"/>
          <p:cNvSpPr txBox="1">
            <a:spLocks noChangeArrowheads="1"/>
          </p:cNvSpPr>
          <p:nvPr/>
        </p:nvSpPr>
        <p:spPr bwMode="auto">
          <a:xfrm>
            <a:off x="175850" y="4732025"/>
            <a:ext cx="1482677" cy="44523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1800" dirty="0" smtClean="0">
                <a:ea typeface="楷体_GB2312" pitchFamily="49" charset="-122"/>
                <a:sym typeface="Wingdings" panose="05000000000000000000" pitchFamily="2" charset="2"/>
              </a:rPr>
              <a:t>单体被析构</a:t>
            </a:r>
            <a:endParaRPr lang="en-US" altLang="zh-CN" sz="1800" dirty="0">
              <a:solidFill>
                <a:srgbClr val="0000FF"/>
              </a:solidFill>
              <a:ea typeface="楷体_GB2312" pitchFamily="49" charset="-122"/>
              <a:sym typeface="Wingdings" panose="05000000000000000000" pitchFamily="2" charset="2"/>
            </a:endParaRPr>
          </a:p>
        </p:txBody>
      </p:sp>
      <p:cxnSp>
        <p:nvCxnSpPr>
          <p:cNvPr id="14" name="直接箭头连接符 13"/>
          <p:cNvCxnSpPr>
            <a:endCxn id="12" idx="3"/>
          </p:cNvCxnSpPr>
          <p:nvPr/>
        </p:nvCxnSpPr>
        <p:spPr>
          <a:xfrm flipH="1">
            <a:off x="1658527" y="5457524"/>
            <a:ext cx="237650" cy="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13" idx="3"/>
          </p:cNvCxnSpPr>
          <p:nvPr/>
        </p:nvCxnSpPr>
        <p:spPr>
          <a:xfrm flipH="1" flipV="1">
            <a:off x="1658527" y="4954645"/>
            <a:ext cx="237650" cy="222619"/>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25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单体</a:t>
            </a:r>
            <a:r>
              <a:rPr lang="zh-CN" altLang="en-US" dirty="0" smtClean="0"/>
              <a:t>模式的必要性</a:t>
            </a:r>
            <a:endParaRPr lang="zh-CN" altLang="en-US" dirty="0"/>
          </a:p>
        </p:txBody>
      </p:sp>
      <p:sp>
        <p:nvSpPr>
          <p:cNvPr id="3" name="内容占位符 2"/>
          <p:cNvSpPr>
            <a:spLocks noGrp="1"/>
          </p:cNvSpPr>
          <p:nvPr>
            <p:ph idx="1"/>
          </p:nvPr>
        </p:nvSpPr>
        <p:spPr/>
        <p:txBody>
          <a:bodyPr/>
          <a:lstStyle/>
          <a:p>
            <a:pPr algn="just"/>
            <a:r>
              <a:rPr lang="zh-CN" altLang="en-US" dirty="0" smtClean="0"/>
              <a:t>直接采用全局变量</a:t>
            </a:r>
            <a:endParaRPr lang="en-US" altLang="zh-CN" dirty="0" smtClean="0"/>
          </a:p>
          <a:p>
            <a:pPr lvl="1"/>
            <a:r>
              <a:rPr lang="zh-CN" altLang="en-US" dirty="0" smtClean="0"/>
              <a:t>全局变量可以被同名的局部变量</a:t>
            </a:r>
            <a:r>
              <a:rPr lang="zh-CN" altLang="en-US" dirty="0"/>
              <a:t>屏蔽</a:t>
            </a:r>
            <a:r>
              <a:rPr lang="zh-CN" altLang="en-US" dirty="0" smtClean="0"/>
              <a:t>。</a:t>
            </a:r>
            <a:endParaRPr lang="en-US" altLang="zh-CN" dirty="0" smtClean="0"/>
          </a:p>
          <a:p>
            <a:r>
              <a:rPr lang="zh-CN" altLang="en-US" dirty="0"/>
              <a:t>采用类的静态成员</a:t>
            </a:r>
            <a:r>
              <a:rPr lang="zh-CN" altLang="en-US" dirty="0" smtClean="0"/>
              <a:t>变量</a:t>
            </a:r>
            <a:endParaRPr lang="en-US" altLang="zh-CN" dirty="0" smtClean="0"/>
          </a:p>
          <a:p>
            <a:pPr lvl="1"/>
            <a:r>
              <a:rPr lang="zh-CN" altLang="en-US" dirty="0" smtClean="0"/>
              <a:t>在程序一开始便存在，而不是必要时才构造。</a:t>
            </a:r>
            <a:endParaRPr lang="en-US" altLang="zh-CN" dirty="0" smtClean="0"/>
          </a:p>
          <a:p>
            <a:r>
              <a:rPr lang="zh-CN" altLang="en-US" dirty="0"/>
              <a:t>单体</a:t>
            </a:r>
            <a:r>
              <a:rPr lang="zh-CN" altLang="en-US" dirty="0" smtClean="0"/>
              <a:t>模式</a:t>
            </a:r>
            <a:endParaRPr lang="en-US" altLang="zh-CN" dirty="0" smtClean="0"/>
          </a:p>
          <a:p>
            <a:pPr lvl="1"/>
            <a:r>
              <a:rPr lang="zh-CN" altLang="en-US" dirty="0" smtClean="0"/>
              <a:t>在必要时才构造，在程序结束时</a:t>
            </a:r>
            <a:r>
              <a:rPr lang="zh-CN" altLang="en-US" dirty="0" smtClean="0">
                <a:solidFill>
                  <a:srgbClr val="FF0000"/>
                </a:solidFill>
              </a:rPr>
              <a:t>被回收</a:t>
            </a:r>
            <a:r>
              <a:rPr lang="zh-CN" altLang="en-US" dirty="0" smtClean="0"/>
              <a:t>。</a:t>
            </a:r>
            <a:endParaRPr lang="en-US" altLang="zh-CN" dirty="0" smtClean="0"/>
          </a:p>
          <a:p>
            <a:pPr lvl="1"/>
            <a:r>
              <a:rPr lang="zh-CN" altLang="en-US" dirty="0" smtClean="0">
                <a:solidFill>
                  <a:srgbClr val="FF0000"/>
                </a:solidFill>
              </a:rPr>
              <a:t>不能</a:t>
            </a:r>
            <a:r>
              <a:rPr lang="zh-CN" altLang="en-US" dirty="0" smtClean="0"/>
              <a:t>构造第二个实例对象。</a:t>
            </a:r>
            <a:endParaRPr lang="en-US" altLang="zh-CN" dirty="0" smtClean="0"/>
          </a:p>
          <a:p>
            <a:pPr lvl="1"/>
            <a:r>
              <a:rPr lang="zh-CN" altLang="en-US" dirty="0" smtClean="0"/>
              <a:t>在程序</a:t>
            </a:r>
            <a:r>
              <a:rPr lang="zh-CN" altLang="en-US" dirty="0" smtClean="0">
                <a:solidFill>
                  <a:srgbClr val="FF0000"/>
                </a:solidFill>
              </a:rPr>
              <a:t>未结束</a:t>
            </a:r>
            <a:r>
              <a:rPr lang="zh-CN" altLang="en-US" dirty="0" smtClean="0"/>
              <a:t>时，</a:t>
            </a:r>
            <a:r>
              <a:rPr lang="zh-CN" altLang="en-US" dirty="0" smtClean="0">
                <a:solidFill>
                  <a:srgbClr val="FF0000"/>
                </a:solidFill>
              </a:rPr>
              <a:t>不能</a:t>
            </a:r>
            <a:r>
              <a:rPr lang="zh-CN" altLang="en-US" dirty="0" smtClean="0"/>
              <a:t>被析构。</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390293" y="5675971"/>
            <a:ext cx="8363414" cy="68037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在实际单体模式的应用程序中，</a:t>
            </a:r>
            <a:r>
              <a:rPr lang="zh-CN" altLang="en-US" sz="1800" dirty="0" smtClean="0">
                <a:solidFill>
                  <a:srgbClr val="0000FF"/>
                </a:solidFill>
                <a:ea typeface="楷体_GB2312" pitchFamily="49" charset="-122"/>
                <a:sym typeface="Wingdings" panose="05000000000000000000" pitchFamily="2" charset="2"/>
              </a:rPr>
              <a:t>单体的析构函数</a:t>
            </a:r>
            <a:r>
              <a:rPr lang="zh-CN" altLang="en-US" sz="1800" dirty="0" smtClean="0">
                <a:ea typeface="楷体_GB2312" pitchFamily="49" charset="-122"/>
                <a:sym typeface="Wingdings" panose="05000000000000000000" pitchFamily="2" charset="2"/>
              </a:rPr>
              <a:t>还可以用来对文件等资源进行解锁等操作。</a:t>
            </a:r>
            <a:endParaRPr lang="en-US" altLang="zh-CN" sz="18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4312652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无内存泄露的单体</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a:t>共由五个文件组成</a:t>
            </a:r>
          </a:p>
          <a:p>
            <a:pPr lvl="1"/>
            <a:r>
              <a:rPr lang="en-US" altLang="zh-CN" dirty="0" err="1"/>
              <a:t>CP_Singleton.h</a:t>
            </a:r>
            <a:endParaRPr lang="en-US" altLang="zh-CN" dirty="0"/>
          </a:p>
          <a:p>
            <a:pPr lvl="1"/>
            <a:r>
              <a:rPr lang="en-US" altLang="zh-CN" dirty="0"/>
              <a:t>CP_Singleton.cpp</a:t>
            </a:r>
          </a:p>
          <a:p>
            <a:pPr lvl="1"/>
            <a:r>
              <a:rPr lang="en-US" altLang="zh-CN" dirty="0" err="1"/>
              <a:t>CP_SingletonTest.h</a:t>
            </a:r>
            <a:endParaRPr lang="en-US" altLang="zh-CN" dirty="0"/>
          </a:p>
          <a:p>
            <a:pPr lvl="1"/>
            <a:r>
              <a:rPr lang="en-US" altLang="zh-CN" dirty="0"/>
              <a:t>CP_SingletonTest.cpp</a:t>
            </a:r>
          </a:p>
          <a:p>
            <a:pPr lvl="1"/>
            <a:r>
              <a:rPr lang="en-US" altLang="zh-CN" dirty="0" smtClean="0"/>
              <a:t>CP_SingletonMain.cpp</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89716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zh-CN" dirty="0" err="1"/>
              <a:t>CP_Singleton.h</a:t>
            </a:r>
            <a:r>
              <a:rPr lang="zh-CN" altLang="en-US" dirty="0"/>
              <a:t>；开发者</a:t>
            </a:r>
            <a:r>
              <a:rPr lang="en-US" altLang="zh-CN" dirty="0"/>
              <a:t>: </a:t>
            </a:r>
            <a:r>
              <a:rPr lang="zh-CN" altLang="en-US" dirty="0"/>
              <a:t>雍俊</a:t>
            </a:r>
            <a:r>
              <a:rPr lang="zh-CN" altLang="en-US" dirty="0" smtClean="0"/>
              <a:t>海</a:t>
            </a:r>
            <a:endParaRPr lang="zh-CN" altLang="en-US" dirty="0"/>
          </a:p>
        </p:txBody>
      </p:sp>
      <p:sp>
        <p:nvSpPr>
          <p:cNvPr id="3" name="内容占位符 2"/>
          <p:cNvSpPr>
            <a:spLocks noGrp="1"/>
          </p:cNvSpPr>
          <p:nvPr>
            <p:ph idx="1"/>
          </p:nvPr>
        </p:nvSpPr>
        <p:spPr/>
        <p:txBody>
          <a:bodyPr>
            <a:noAutofit/>
          </a:bodyPr>
          <a:lstStyle/>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CP_SINGLETON_H</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CP_SINGLETON_H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CP_Singleton.h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ms_singletonCleaner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声明</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构造了一个单体。</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mbs_getInstance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CP_Singleton</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597400" y="2459032"/>
            <a:ext cx="3623733" cy="67363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在这里，类</a:t>
            </a:r>
            <a:r>
              <a:rPr lang="en-US" altLang="zh-CN" sz="1800" dirty="0" err="1">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还只是一个</a:t>
            </a:r>
            <a:r>
              <a:rPr lang="zh-CN" altLang="en-US" sz="1800" dirty="0" smtClean="0">
                <a:solidFill>
                  <a:srgbClr val="FF0000"/>
                </a:solidFill>
                <a:ea typeface="楷体_GB2312" pitchFamily="49" charset="-122"/>
                <a:sym typeface="Wingdings" panose="05000000000000000000" pitchFamily="2" charset="2"/>
              </a:rPr>
              <a:t>不完整类</a:t>
            </a:r>
            <a:r>
              <a:rPr lang="zh-CN" altLang="en-US" sz="1800" dirty="0" smtClean="0">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cxnSp>
        <p:nvCxnSpPr>
          <p:cNvPr id="10" name="直接箭头连接符 9"/>
          <p:cNvCxnSpPr>
            <a:endCxn id="9" idx="1"/>
          </p:cNvCxnSpPr>
          <p:nvPr/>
        </p:nvCxnSpPr>
        <p:spPr>
          <a:xfrm>
            <a:off x="3623733" y="2795848"/>
            <a:ext cx="973667" cy="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a:xfrm flipV="1">
            <a:off x="5280819" y="3143492"/>
            <a:ext cx="0" cy="1174508"/>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9"/>
          <p:cNvSpPr txBox="1">
            <a:spLocks noChangeArrowheads="1"/>
          </p:cNvSpPr>
          <p:nvPr/>
        </p:nvSpPr>
        <p:spPr bwMode="auto">
          <a:xfrm>
            <a:off x="6011333" y="3135025"/>
            <a:ext cx="2209800" cy="37095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什么是</a:t>
            </a:r>
            <a:r>
              <a:rPr lang="zh-CN" altLang="en-US" sz="1800" dirty="0" smtClean="0">
                <a:solidFill>
                  <a:srgbClr val="FF0000"/>
                </a:solidFill>
                <a:ea typeface="楷体_GB2312" pitchFamily="49" charset="-122"/>
                <a:sym typeface="Wingdings" panose="05000000000000000000" pitchFamily="2" charset="2"/>
              </a:rPr>
              <a:t>不完整类</a:t>
            </a:r>
            <a:r>
              <a:rPr lang="en-US" altLang="zh-CN" sz="1800" dirty="0" smtClean="0">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sp>
        <p:nvSpPr>
          <p:cNvPr id="18" name="Text Box 9"/>
          <p:cNvSpPr txBox="1">
            <a:spLocks noChangeArrowheads="1"/>
          </p:cNvSpPr>
          <p:nvPr/>
        </p:nvSpPr>
        <p:spPr bwMode="auto">
          <a:xfrm>
            <a:off x="4385526" y="4972592"/>
            <a:ext cx="4591206" cy="67363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友元的必要性</a:t>
            </a:r>
            <a:r>
              <a:rPr lang="en-US" altLang="zh-CN" sz="1800" dirty="0" smtClean="0">
                <a:ea typeface="楷体_GB2312" pitchFamily="49" charset="-122"/>
                <a:sym typeface="Wingdings" panose="05000000000000000000" pitchFamily="2" charset="2"/>
              </a:rPr>
              <a:t>: </a:t>
            </a:r>
            <a:r>
              <a:rPr lang="zh-CN" altLang="en-US" sz="1800" dirty="0" smtClean="0">
                <a:ea typeface="楷体_GB2312" pitchFamily="49" charset="-122"/>
                <a:sym typeface="Wingdings" panose="05000000000000000000" pitchFamily="2" charset="2"/>
              </a:rPr>
              <a:t>类</a:t>
            </a:r>
            <a:r>
              <a:rPr lang="en-US" altLang="zh-CN" sz="1800" dirty="0" err="1" smtClean="0">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的析构函数调用了类</a:t>
            </a:r>
            <a:r>
              <a:rPr lang="en-US" altLang="zh-CN" sz="1800" dirty="0" err="1" smtClean="0">
                <a:ea typeface="楷体_GB2312" pitchFamily="49" charset="-122"/>
                <a:sym typeface="Wingdings" panose="05000000000000000000" pitchFamily="2" charset="2"/>
              </a:rPr>
              <a:t>CP_Singleton</a:t>
            </a:r>
            <a:r>
              <a:rPr lang="zh-CN" altLang="en-US" sz="1800" dirty="0" smtClean="0">
                <a:ea typeface="楷体_GB2312" pitchFamily="49" charset="-122"/>
                <a:sym typeface="Wingdings" panose="05000000000000000000" pitchFamily="2" charset="2"/>
              </a:rPr>
              <a:t>的析构函数。</a:t>
            </a:r>
            <a:endParaRPr lang="en-US" altLang="zh-CN" sz="1800" dirty="0">
              <a:solidFill>
                <a:srgbClr val="0000FF"/>
              </a:solidFill>
              <a:ea typeface="楷体_GB2312" pitchFamily="49" charset="-122"/>
              <a:sym typeface="Wingdings" panose="05000000000000000000" pitchFamily="2" charset="2"/>
            </a:endParaRPr>
          </a:p>
        </p:txBody>
      </p:sp>
      <p:cxnSp>
        <p:nvCxnSpPr>
          <p:cNvPr id="19" name="直接箭头连接符 18"/>
          <p:cNvCxnSpPr>
            <a:endCxn id="18" idx="1"/>
          </p:cNvCxnSpPr>
          <p:nvPr/>
        </p:nvCxnSpPr>
        <p:spPr>
          <a:xfrm>
            <a:off x="4145280" y="5308600"/>
            <a:ext cx="240246" cy="808"/>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0563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zh-CN" dirty="0" err="1" smtClean="0"/>
              <a:t>CP_Singleton.h</a:t>
            </a:r>
            <a:r>
              <a:rPr lang="en-US" altLang="zh-CN" dirty="0" smtClean="0"/>
              <a:t>(</a:t>
            </a:r>
            <a:r>
              <a:rPr lang="zh-CN" altLang="en-US" dirty="0" smtClean="0"/>
              <a:t>续</a:t>
            </a:r>
            <a:r>
              <a:rPr lang="en-US" altLang="zh-CN" dirty="0" smtClean="0"/>
              <a:t>)</a:t>
            </a:r>
            <a:r>
              <a:rPr lang="zh-CN" altLang="en-US" dirty="0" smtClean="0"/>
              <a:t>；</a:t>
            </a:r>
            <a:r>
              <a:rPr lang="zh-CN" altLang="en-US" dirty="0"/>
              <a:t>开发者</a:t>
            </a:r>
            <a:r>
              <a:rPr lang="en-US" altLang="zh-CN" dirty="0"/>
              <a:t>: </a:t>
            </a:r>
            <a:r>
              <a:rPr lang="zh-CN" altLang="en-US" dirty="0"/>
              <a:t>雍俊</a:t>
            </a:r>
            <a:r>
              <a:rPr lang="zh-CN" altLang="en-US" dirty="0" smtClean="0"/>
              <a:t>海</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2B91AF"/>
                </a:solidFill>
                <a:latin typeface="新宋体" panose="02010609030101010101" pitchFamily="49" charset="-122"/>
                <a:ea typeface="新宋体" panose="02010609030101010101" pitchFamily="49" charset="-122"/>
              </a:rPr>
              <a:t>CP_SingletonCleaner</a:t>
            </a:r>
            <a:r>
              <a:rPr lang="en-US" altLang="zh-CN" sz="1800" dirty="0" smtClean="0">
                <a:solidFill>
                  <a:srgbClr val="2B91AF"/>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err="1" smtClean="0">
                <a:solidFill>
                  <a:srgbClr val="008000"/>
                </a:solidFill>
                <a:latin typeface="新宋体" panose="02010609030101010101" pitchFamily="49" charset="-122"/>
                <a:ea typeface="新宋体" panose="02010609030101010101" pitchFamily="49" charset="-122"/>
              </a:rPr>
              <a:t>CP_SingletonCleaner</a:t>
            </a:r>
            <a:r>
              <a:rPr lang="zh-CN" altLang="en-US" sz="1800" dirty="0" smtClean="0">
                <a:solidFill>
                  <a:srgbClr val="008000"/>
                </a:solidFill>
                <a:latin typeface="新宋体" panose="02010609030101010101" pitchFamily="49" charset="-122"/>
                <a:ea typeface="新宋体" panose="02010609030101010101" pitchFamily="49" charset="-122"/>
              </a:rPr>
              <a:t>仅用来回收单体内存</a:t>
            </a:r>
            <a:endParaRPr lang="en-US" altLang="zh-CN" sz="1800" dirty="0">
              <a:solidFill>
                <a:srgbClr val="008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m_singleton</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CP_SingletonCleaner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781471" y="4336971"/>
            <a:ext cx="4184109" cy="201937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友元的必要性</a:t>
            </a:r>
            <a:r>
              <a:rPr lang="en-US" altLang="zh-CN" sz="1800" dirty="0" smtClean="0">
                <a:ea typeface="楷体_GB2312" pitchFamily="49" charset="-122"/>
                <a:sym typeface="Wingdings" panose="05000000000000000000" pitchFamily="2" charset="2"/>
              </a:rPr>
              <a:t>:</a:t>
            </a:r>
          </a:p>
          <a:p>
            <a:pPr marL="522900" indent="-342900">
              <a:spcBef>
                <a:spcPct val="0"/>
              </a:spcBef>
              <a:buAutoNum type="arabicParenBoth"/>
            </a:pPr>
            <a:r>
              <a:rPr lang="en-US" altLang="zh-CN" sz="1800" dirty="0" err="1" smtClean="0">
                <a:ea typeface="楷体_GB2312" pitchFamily="49" charset="-122"/>
                <a:sym typeface="Wingdings" panose="05000000000000000000" pitchFamily="2" charset="2"/>
              </a:rPr>
              <a:t>CP_Singleton</a:t>
            </a:r>
            <a:r>
              <a:rPr lang="en-US" altLang="zh-CN" sz="1800" dirty="0">
                <a:ea typeface="楷体_GB2312" pitchFamily="49" charset="-122"/>
                <a:sym typeface="Wingdings" panose="05000000000000000000" pitchFamily="2" charset="2"/>
              </a:rPr>
              <a:t>::</a:t>
            </a:r>
            <a:r>
              <a:rPr lang="en-US" altLang="zh-CN" sz="1800" dirty="0" err="1" smtClean="0">
                <a:ea typeface="楷体_GB2312" pitchFamily="49" charset="-122"/>
                <a:sym typeface="Wingdings" panose="05000000000000000000" pitchFamily="2" charset="2"/>
              </a:rPr>
              <a:t>ms_singletonCleaner</a:t>
            </a:r>
            <a:r>
              <a:rPr lang="zh-CN" altLang="en-US" sz="1800" dirty="0" smtClean="0">
                <a:ea typeface="楷体_GB2312" pitchFamily="49" charset="-122"/>
                <a:sym typeface="Wingdings" panose="05000000000000000000" pitchFamily="2" charset="2"/>
              </a:rPr>
              <a:t>需要调用类</a:t>
            </a:r>
            <a:r>
              <a:rPr lang="en-US" altLang="zh-CN" sz="1800" dirty="0" err="1" smtClean="0">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的构造函数。</a:t>
            </a:r>
            <a:endParaRPr lang="en-US" altLang="zh-CN" sz="1800" dirty="0" smtClean="0">
              <a:ea typeface="楷体_GB2312" pitchFamily="49" charset="-122"/>
              <a:sym typeface="Wingdings" panose="05000000000000000000" pitchFamily="2" charset="2"/>
            </a:endParaRPr>
          </a:p>
          <a:p>
            <a:pPr marL="522900" indent="-342900">
              <a:spcBef>
                <a:spcPct val="0"/>
              </a:spcBef>
              <a:buAutoNum type="arabicParenBoth"/>
            </a:pPr>
            <a:r>
              <a:rPr lang="en-US" altLang="zh-CN" sz="1800" dirty="0" err="1">
                <a:ea typeface="楷体_GB2312" pitchFamily="49" charset="-122"/>
                <a:sym typeface="Wingdings" panose="05000000000000000000" pitchFamily="2" charset="2"/>
              </a:rPr>
              <a:t>CP_Singleton</a:t>
            </a:r>
            <a:r>
              <a:rPr lang="en-US" altLang="zh-CN" sz="1800" dirty="0">
                <a:ea typeface="楷体_GB2312" pitchFamily="49" charset="-122"/>
                <a:sym typeface="Wingdings" panose="05000000000000000000" pitchFamily="2" charset="2"/>
              </a:rPr>
              <a:t>::</a:t>
            </a:r>
            <a:r>
              <a:rPr lang="en-US" altLang="zh-CN" sz="1800" dirty="0" err="1" smtClean="0">
                <a:ea typeface="楷体_GB2312" pitchFamily="49" charset="-122"/>
                <a:sym typeface="Wingdings" panose="05000000000000000000" pitchFamily="2" charset="2"/>
              </a:rPr>
              <a:t>mbs_getInstance</a:t>
            </a:r>
            <a:r>
              <a:rPr lang="zh-CN" altLang="en-US" sz="1800" dirty="0" smtClean="0">
                <a:ea typeface="楷体_GB2312" pitchFamily="49" charset="-122"/>
                <a:sym typeface="Wingdings" panose="05000000000000000000" pitchFamily="2" charset="2"/>
              </a:rPr>
              <a:t>调用了</a:t>
            </a:r>
            <a:r>
              <a:rPr lang="zh-CN" altLang="en-US" sz="1800" dirty="0">
                <a:ea typeface="楷体_GB2312" pitchFamily="49" charset="-122"/>
                <a:sym typeface="Wingdings" panose="05000000000000000000" pitchFamily="2" charset="2"/>
              </a:rPr>
              <a:t>类</a:t>
            </a:r>
            <a:r>
              <a:rPr lang="en-US" altLang="zh-CN" sz="1800" dirty="0" err="1">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的成员函数</a:t>
            </a:r>
            <a:r>
              <a:rPr lang="en-US" altLang="zh-CN" sz="1800" dirty="0" err="1" smtClean="0">
                <a:ea typeface="楷体_GB2312" pitchFamily="49" charset="-122"/>
                <a:sym typeface="Wingdings" panose="05000000000000000000" pitchFamily="2" charset="2"/>
              </a:rPr>
              <a:t>mb_setSingleton</a:t>
            </a:r>
            <a:r>
              <a:rPr lang="zh-CN" altLang="en-US" sz="1800" dirty="0" smtClean="0">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cxnSp>
        <p:nvCxnSpPr>
          <p:cNvPr id="10" name="直接箭头连接符 9"/>
          <p:cNvCxnSpPr/>
          <p:nvPr/>
        </p:nvCxnSpPr>
        <p:spPr>
          <a:xfrm flipV="1">
            <a:off x="3423424" y="4493942"/>
            <a:ext cx="1371600" cy="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1410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命名空间</a:t>
            </a:r>
            <a:r>
              <a:rPr lang="en-US" altLang="zh-CN" dirty="0"/>
              <a:t>(</a:t>
            </a:r>
            <a:r>
              <a:rPr lang="en-US" altLang="zh-CN" dirty="0">
                <a:solidFill>
                  <a:srgbClr val="0000FF"/>
                </a:solidFill>
              </a:rPr>
              <a:t>namespace</a:t>
            </a:r>
            <a:r>
              <a:rPr lang="en-US" altLang="zh-CN" dirty="0"/>
              <a:t>)</a:t>
            </a:r>
            <a:endParaRPr lang="zh-CN" altLang="en-US" dirty="0"/>
          </a:p>
        </p:txBody>
      </p:sp>
      <p:sp>
        <p:nvSpPr>
          <p:cNvPr id="3" name="内容占位符 2"/>
          <p:cNvSpPr>
            <a:spLocks noGrp="1"/>
          </p:cNvSpPr>
          <p:nvPr>
            <p:ph idx="1"/>
          </p:nvPr>
        </p:nvSpPr>
        <p:spPr>
          <a:xfrm>
            <a:off x="461963" y="1457325"/>
            <a:ext cx="8220075" cy="2033007"/>
          </a:xfrm>
        </p:spPr>
        <p:txBody>
          <a:bodyPr/>
          <a:lstStyle/>
          <a:p>
            <a:r>
              <a:rPr lang="zh-CN" altLang="en-US" dirty="0"/>
              <a:t>命名空间的作用</a:t>
            </a:r>
          </a:p>
          <a:p>
            <a:pPr lvl="1"/>
            <a:r>
              <a:rPr lang="zh-CN" altLang="en-US" dirty="0"/>
              <a:t>为</a:t>
            </a:r>
            <a:r>
              <a:rPr lang="en-US" altLang="zh-CN" dirty="0"/>
              <a:t>C++</a:t>
            </a:r>
            <a:r>
              <a:rPr lang="zh-CN" altLang="en-US" dirty="0"/>
              <a:t>代码提供了一种管理机制</a:t>
            </a:r>
            <a:r>
              <a:rPr lang="en-US" altLang="zh-CN" dirty="0"/>
              <a:t>;</a:t>
            </a:r>
          </a:p>
          <a:p>
            <a:pPr lvl="1"/>
            <a:r>
              <a:rPr lang="zh-CN" altLang="en-US" dirty="0"/>
              <a:t>可以在一定程度减少命名冲突。</a:t>
            </a:r>
          </a:p>
          <a:p>
            <a:r>
              <a:rPr lang="zh-CN" altLang="en-US" dirty="0" smtClean="0"/>
              <a:t>命名</a:t>
            </a:r>
            <a:r>
              <a:rPr lang="zh-CN" altLang="en-US" dirty="0"/>
              <a:t>空间的</a:t>
            </a:r>
            <a:r>
              <a:rPr lang="zh-CN" altLang="en-US" dirty="0" smtClean="0"/>
              <a:t>定义</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14"/>
          <p:cNvSpPr txBox="1">
            <a:spLocks noChangeArrowheads="1"/>
          </p:cNvSpPr>
          <p:nvPr/>
        </p:nvSpPr>
        <p:spPr bwMode="auto">
          <a:xfrm>
            <a:off x="2016125" y="4023229"/>
            <a:ext cx="5111750" cy="1800225"/>
          </a:xfrm>
          <a:prstGeom prst="rect">
            <a:avLst/>
          </a:prstGeom>
          <a:solidFill>
            <a:srgbClr val="FFFF99"/>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00FF"/>
                </a:solidFill>
                <a:ea typeface="楷体_GB2312" pitchFamily="49" charset="-122"/>
              </a:rPr>
              <a:t>namespace</a:t>
            </a:r>
            <a:r>
              <a:rPr lang="en-US" altLang="zh-CN" sz="2400" dirty="0">
                <a:ea typeface="楷体_GB2312" pitchFamily="49" charset="-122"/>
              </a:rPr>
              <a:t> </a:t>
            </a:r>
            <a:r>
              <a:rPr lang="zh-CN" altLang="en-US" sz="2400" i="1" dirty="0">
                <a:ea typeface="楷体_GB2312" pitchFamily="49" charset="-122"/>
              </a:rPr>
              <a:t>命名空间的名称</a:t>
            </a:r>
            <a:endParaRPr lang="zh-CN" altLang="en-US" sz="2400" dirty="0">
              <a:ea typeface="楷体_GB2312" pitchFamily="49" charset="-122"/>
            </a:endParaRPr>
          </a:p>
          <a:p>
            <a:pPr eaLnBrk="1" hangingPunct="1">
              <a:spcBef>
                <a:spcPct val="0"/>
              </a:spcBef>
              <a:buFontTx/>
              <a:buNone/>
            </a:pPr>
            <a:r>
              <a:rPr lang="en-US" altLang="zh-CN" sz="2400" dirty="0">
                <a:ea typeface="楷体_GB2312" pitchFamily="49" charset="-122"/>
              </a:rPr>
              <a:t>{</a:t>
            </a:r>
          </a:p>
          <a:p>
            <a:pPr eaLnBrk="1" hangingPunct="1">
              <a:spcBef>
                <a:spcPct val="0"/>
              </a:spcBef>
              <a:buFontTx/>
              <a:buNone/>
            </a:pPr>
            <a:r>
              <a:rPr lang="en-US" altLang="zh-CN" sz="2400" dirty="0">
                <a:ea typeface="楷体_GB2312" pitchFamily="49" charset="-122"/>
              </a:rPr>
              <a:t>    </a:t>
            </a:r>
            <a:r>
              <a:rPr lang="zh-CN" altLang="en-US" sz="2400" i="1" dirty="0">
                <a:ea typeface="楷体_GB2312" pitchFamily="49" charset="-122"/>
              </a:rPr>
              <a:t>类、变量、函数等声明或定义</a:t>
            </a:r>
            <a:r>
              <a:rPr lang="zh-CN" altLang="en-US" sz="2400" dirty="0">
                <a:ea typeface="楷体_GB2312" pitchFamily="49" charset="-122"/>
              </a:rPr>
              <a:t>。</a:t>
            </a:r>
          </a:p>
          <a:p>
            <a:pPr eaLnBrk="1" hangingPunct="1">
              <a:spcBef>
                <a:spcPct val="0"/>
              </a:spcBef>
              <a:buFontTx/>
              <a:buNone/>
            </a:pPr>
            <a:r>
              <a:rPr lang="en-US" altLang="zh-CN" sz="2400" dirty="0">
                <a:ea typeface="楷体_GB2312" pitchFamily="49" charset="-122"/>
              </a:rPr>
              <a:t>}</a:t>
            </a:r>
          </a:p>
        </p:txBody>
      </p:sp>
    </p:spTree>
    <p:extLst>
      <p:ext uri="{BB962C8B-B14F-4D97-AF65-F5344CB8AC3E}">
        <p14:creationId xmlns:p14="http://schemas.microsoft.com/office/powerpoint/2010/main" val="22587337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CP_Singleton.cpp</a:t>
            </a:r>
            <a:r>
              <a:rPr lang="zh-CN" altLang="en-US" dirty="0"/>
              <a:t>；开发者</a:t>
            </a:r>
            <a:r>
              <a:rPr lang="en-US" altLang="zh-CN" dirty="0"/>
              <a:t>: </a:t>
            </a:r>
            <a:r>
              <a:rPr lang="zh-CN" altLang="en-US" dirty="0"/>
              <a:t>雍俊</a:t>
            </a:r>
            <a:r>
              <a:rPr lang="zh-CN" altLang="en-US" dirty="0" smtClean="0"/>
              <a:t>海</a:t>
            </a:r>
            <a:endParaRPr lang="zh-CN" altLang="en-US" dirty="0"/>
          </a:p>
        </p:txBody>
      </p:sp>
      <p:sp>
        <p:nvSpPr>
          <p:cNvPr id="3" name="内容占位符 2"/>
          <p:cNvSpPr>
            <a:spLocks noGrp="1"/>
          </p:cNvSpPr>
          <p:nvPr>
            <p:ph idx="1"/>
          </p:nvPr>
        </p:nvSpPr>
        <p:spPr/>
        <p:txBody>
          <a:bodyPr>
            <a:noAutofit/>
          </a:body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CP_Singleton.h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err="1">
                <a:solidFill>
                  <a:srgbClr val="000000"/>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CP_SingletonCleaner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ms_singletonCleaner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定义</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单体析构了。</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ms_instance</a:t>
            </a:r>
            <a:r>
              <a:rPr lang="en-US" altLang="zh-CN" sz="1800" dirty="0">
                <a:solidFill>
                  <a:srgbClr val="008000"/>
                </a:solidFill>
                <a:latin typeface="新宋体" panose="02010609030101010101" pitchFamily="49" charset="-122"/>
                <a:ea typeface="新宋体" panose="02010609030101010101" pitchFamily="49" charset="-122"/>
              </a:rPr>
              <a:t> = NULL;</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CP_Singleton</a:t>
            </a:r>
            <a:r>
              <a:rPr lang="zh-CN" altLang="en-US" sz="1800" dirty="0">
                <a:solidFill>
                  <a:srgbClr val="008000"/>
                </a:solidFill>
                <a:latin typeface="新宋体" panose="02010609030101010101" pitchFamily="49" charset="-122"/>
                <a:ea typeface="新宋体" panose="02010609030101010101" pitchFamily="49" charset="-122"/>
              </a:rPr>
              <a:t>的析构函数定义结束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mbs_getInstance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smtClean="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nothrow</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CP_Singleton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ms_singletonCleaner.mb_setSingleton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ms_instance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CP_Singleton</a:t>
            </a:r>
            <a:r>
              <a:rPr lang="zh-CN" altLang="en-US" sz="1800" dirty="0">
                <a:solidFill>
                  <a:srgbClr val="008000"/>
                </a:solidFill>
                <a:latin typeface="新宋体" panose="02010609030101010101" pitchFamily="49" charset="-122"/>
                <a:ea typeface="新宋体" panose="02010609030101010101" pitchFamily="49" charset="-122"/>
              </a:rPr>
              <a:t>的静态成员函数</a:t>
            </a:r>
            <a:r>
              <a:rPr lang="en-US" altLang="zh-CN" sz="1800" dirty="0" err="1">
                <a:solidFill>
                  <a:srgbClr val="008000"/>
                </a:solidFill>
                <a:latin typeface="新宋体" panose="02010609030101010101" pitchFamily="49" charset="-122"/>
                <a:ea typeface="新宋体" panose="02010609030101010101" pitchFamily="49" charset="-122"/>
              </a:rPr>
              <a:t>mbs_getInstance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284523" y="3233206"/>
            <a:ext cx="3623733" cy="60281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在这里，类</a:t>
            </a:r>
            <a:r>
              <a:rPr lang="en-US" altLang="zh-CN" sz="1800" dirty="0" err="1" smtClean="0">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已经是一个</a:t>
            </a:r>
            <a:r>
              <a:rPr lang="zh-CN" altLang="en-US" sz="1800" dirty="0" smtClean="0">
                <a:solidFill>
                  <a:srgbClr val="0000FF"/>
                </a:solidFill>
                <a:ea typeface="楷体_GB2312" pitchFamily="49" charset="-122"/>
                <a:sym typeface="Wingdings" panose="05000000000000000000" pitchFamily="2" charset="2"/>
              </a:rPr>
              <a:t>完整类</a:t>
            </a:r>
            <a:r>
              <a:rPr lang="zh-CN" altLang="en-US" sz="1800" dirty="0" smtClean="0">
                <a:ea typeface="楷体_GB2312" pitchFamily="49" charset="-122"/>
                <a:sym typeface="Wingdings" panose="05000000000000000000" pitchFamily="2" charset="2"/>
              </a:rPr>
              <a:t>。</a:t>
            </a:r>
            <a:endParaRPr lang="en-US" altLang="zh-CN" sz="1800" dirty="0">
              <a:solidFill>
                <a:srgbClr val="0000FF"/>
              </a:solidFill>
              <a:ea typeface="楷体_GB2312" pitchFamily="49" charset="-122"/>
              <a:sym typeface="Wingdings" panose="05000000000000000000" pitchFamily="2" charset="2"/>
            </a:endParaRPr>
          </a:p>
        </p:txBody>
      </p:sp>
      <p:cxnSp>
        <p:nvCxnSpPr>
          <p:cNvPr id="10" name="直接箭头连接符 9"/>
          <p:cNvCxnSpPr/>
          <p:nvPr/>
        </p:nvCxnSpPr>
        <p:spPr>
          <a:xfrm flipH="1">
            <a:off x="6300439" y="2955073"/>
            <a:ext cx="0" cy="278133"/>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9"/>
          <p:cNvSpPr txBox="1">
            <a:spLocks noChangeArrowheads="1"/>
          </p:cNvSpPr>
          <p:nvPr/>
        </p:nvSpPr>
        <p:spPr bwMode="auto">
          <a:xfrm>
            <a:off x="4650059" y="3906838"/>
            <a:ext cx="4393580" cy="67363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在这里，相当于是在类</a:t>
            </a:r>
            <a:r>
              <a:rPr lang="en-US" altLang="zh-CN" sz="1800" dirty="0" err="1" smtClean="0">
                <a:ea typeface="楷体_GB2312" pitchFamily="49" charset="-122"/>
                <a:sym typeface="Wingdings" panose="05000000000000000000" pitchFamily="2" charset="2"/>
              </a:rPr>
              <a:t>CP_Singleton</a:t>
            </a:r>
            <a:r>
              <a:rPr lang="zh-CN" altLang="en-US" sz="1800" dirty="0" smtClean="0">
                <a:ea typeface="楷体_GB2312" pitchFamily="49" charset="-122"/>
                <a:sym typeface="Wingdings" panose="05000000000000000000" pitchFamily="2" charset="2"/>
              </a:rPr>
              <a:t>当中调用类</a:t>
            </a:r>
            <a:r>
              <a:rPr lang="en-US" altLang="zh-CN" sz="1800" dirty="0" err="1" smtClean="0">
                <a:ea typeface="楷体_GB2312" pitchFamily="49" charset="-122"/>
                <a:sym typeface="Wingdings" panose="05000000000000000000" pitchFamily="2" charset="2"/>
              </a:rPr>
              <a:t>CP_SingletonCleaner</a:t>
            </a:r>
            <a:r>
              <a:rPr lang="zh-CN" altLang="en-US" sz="1800" dirty="0" smtClean="0">
                <a:ea typeface="楷体_GB2312" pitchFamily="49" charset="-122"/>
                <a:sym typeface="Wingdings" panose="05000000000000000000" pitchFamily="2" charset="2"/>
              </a:rPr>
              <a:t>的构造函数。</a:t>
            </a:r>
            <a:endParaRPr lang="en-US" altLang="zh-CN" sz="1800" dirty="0">
              <a:solidFill>
                <a:srgbClr val="0000FF"/>
              </a:solidFill>
              <a:ea typeface="楷体_GB2312" pitchFamily="49" charset="-122"/>
              <a:sym typeface="Wingdings" panose="05000000000000000000" pitchFamily="2" charset="2"/>
            </a:endParaRPr>
          </a:p>
        </p:txBody>
      </p:sp>
      <p:cxnSp>
        <p:nvCxnSpPr>
          <p:cNvPr id="13" name="直接箭头连接符 12"/>
          <p:cNvCxnSpPr/>
          <p:nvPr/>
        </p:nvCxnSpPr>
        <p:spPr>
          <a:xfrm>
            <a:off x="4922922" y="2955073"/>
            <a:ext cx="0" cy="951765"/>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32398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zh-CN" dirty="0" err="1"/>
              <a:t>CP_SingletonTest.h</a:t>
            </a:r>
            <a:r>
              <a:rPr lang="zh-CN" altLang="en-US" dirty="0"/>
              <a:t>；开发者</a:t>
            </a:r>
            <a:r>
              <a:rPr lang="en-US" altLang="zh-CN" dirty="0"/>
              <a:t>: </a:t>
            </a:r>
            <a:r>
              <a:rPr lang="zh-CN" altLang="en-US" dirty="0"/>
              <a:t>雍俊</a:t>
            </a:r>
            <a:r>
              <a:rPr lang="zh-CN" altLang="en-US" dirty="0" smtClean="0"/>
              <a:t>海</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CP_SINGLETONTEST_H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CP_SINGLETONTEST_H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CP_SingletonTest.h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CP_Singleton.h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gb_singletonTest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274422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CP_SingletonTest.cpp</a:t>
            </a:r>
            <a:r>
              <a:rPr lang="zh-CN" altLang="en-US" sz="3200" dirty="0"/>
              <a:t>；开发者</a:t>
            </a:r>
            <a:r>
              <a:rPr lang="en-US" altLang="zh-CN" sz="3200" dirty="0"/>
              <a:t>: </a:t>
            </a:r>
            <a:r>
              <a:rPr lang="zh-CN" altLang="en-US" sz="3200" dirty="0"/>
              <a:t>雍俊</a:t>
            </a:r>
            <a:r>
              <a:rPr lang="zh-CN" altLang="en-US" sz="3200" dirty="0" smtClean="0"/>
              <a:t>海</a:t>
            </a:r>
            <a:endParaRPr lang="zh-CN" altLang="en-US" sz="3200" dirty="0"/>
          </a:p>
        </p:txBody>
      </p:sp>
      <p:sp>
        <p:nvSpPr>
          <p:cNvPr id="3" name="内容占位符 2"/>
          <p:cNvSpPr>
            <a:spLocks noGrp="1"/>
          </p:cNvSpPr>
          <p:nvPr>
            <p:ph idx="1"/>
          </p:nvPr>
        </p:nvSpPr>
        <p:spPr/>
        <p:txBody>
          <a:bodyPr>
            <a:normAutofit lnSpcReduction="10000"/>
          </a:bodyPr>
          <a:lstStyle/>
          <a:p>
            <a:pPr marL="0" indent="0">
              <a:lnSpc>
                <a:spcPct val="15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#include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A31515"/>
                </a:solidFill>
                <a:latin typeface="新宋体" panose="02010609030101010101" pitchFamily="49" charset="-122"/>
                <a:ea typeface="新宋体" panose="02010609030101010101" pitchFamily="49" charset="-122"/>
              </a:rPr>
              <a:t>&lt;</a:t>
            </a:r>
            <a:r>
              <a:rPr lang="en-US" altLang="zh-CN" sz="2200" dirty="0" err="1">
                <a:solidFill>
                  <a:srgbClr val="A31515"/>
                </a:solidFill>
                <a:latin typeface="新宋体" panose="02010609030101010101" pitchFamily="49" charset="-122"/>
                <a:ea typeface="新宋体" panose="02010609030101010101" pitchFamily="49" charset="-122"/>
              </a:rPr>
              <a:t>iostream</a:t>
            </a:r>
            <a:r>
              <a:rPr lang="en-US" altLang="zh-CN" sz="2200" dirty="0">
                <a:solidFill>
                  <a:srgbClr val="A31515"/>
                </a:solidFill>
                <a:latin typeface="新宋体" panose="02010609030101010101" pitchFamily="49" charset="-122"/>
                <a:ea typeface="新宋体" panose="02010609030101010101" pitchFamily="49" charset="-122"/>
              </a:rPr>
              <a:t>&gt;</a:t>
            </a:r>
            <a:endParaRPr lang="en-US" altLang="zh-CN" sz="22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using</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namespace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std</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#include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A31515"/>
                </a:solidFill>
                <a:latin typeface="新宋体" panose="02010609030101010101" pitchFamily="49" charset="-122"/>
                <a:ea typeface="新宋体" panose="02010609030101010101" pitchFamily="49" charset="-122"/>
              </a:rPr>
              <a:t>"</a:t>
            </a:r>
            <a:r>
              <a:rPr lang="en-US" altLang="zh-CN" sz="2200" dirty="0" err="1">
                <a:solidFill>
                  <a:srgbClr val="A31515"/>
                </a:solidFill>
                <a:latin typeface="新宋体" panose="02010609030101010101" pitchFamily="49" charset="-122"/>
                <a:ea typeface="新宋体" panose="02010609030101010101" pitchFamily="49" charset="-122"/>
              </a:rPr>
              <a:t>CP_SingletonTest.h</a:t>
            </a:r>
            <a:r>
              <a:rPr lang="en-US" altLang="zh-CN" sz="2200" dirty="0">
                <a:solidFill>
                  <a:srgbClr val="A31515"/>
                </a:solidFill>
                <a:latin typeface="新宋体" panose="02010609030101010101" pitchFamily="49" charset="-122"/>
                <a:ea typeface="新宋体" panose="02010609030101010101" pitchFamily="49" charset="-122"/>
              </a:rPr>
              <a:t>"</a:t>
            </a:r>
            <a:endParaRPr lang="en-US" altLang="zh-CN" sz="22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endParaRPr lang="zh-CN" altLang="en-US" sz="22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void</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gb_singletonTest</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2B91AF"/>
                </a:solidFill>
                <a:latin typeface="新宋体" panose="02010609030101010101" pitchFamily="49" charset="-122"/>
                <a:ea typeface="新宋体" panose="02010609030101010101" pitchFamily="49" charset="-122"/>
              </a:rPr>
              <a:t>CP_Singleton</a:t>
            </a:r>
            <a:r>
              <a:rPr lang="en-US" altLang="zh-CN" sz="2200" dirty="0">
                <a:solidFill>
                  <a:srgbClr val="000000"/>
                </a:solidFill>
                <a:latin typeface="新宋体" panose="02010609030101010101" pitchFamily="49" charset="-122"/>
                <a:ea typeface="新宋体" panose="02010609030101010101" pitchFamily="49" charset="-122"/>
              </a:rPr>
              <a:t> * s = </a:t>
            </a:r>
            <a:r>
              <a:rPr lang="en-US" altLang="zh-CN" sz="2200" dirty="0" err="1">
                <a:solidFill>
                  <a:srgbClr val="2B91AF"/>
                </a:solidFill>
                <a:latin typeface="新宋体" panose="02010609030101010101" pitchFamily="49" charset="-122"/>
                <a:ea typeface="新宋体" panose="02010609030101010101" pitchFamily="49" charset="-122"/>
              </a:rPr>
              <a:t>CP_Singleton</a:t>
            </a:r>
            <a:r>
              <a:rPr lang="en-US" altLang="zh-CN" sz="2200" dirty="0">
                <a:solidFill>
                  <a:srgbClr val="000000"/>
                </a:solidFill>
                <a:latin typeface="新宋体" panose="02010609030101010101" pitchFamily="49" charset="-122"/>
                <a:ea typeface="新宋体" panose="02010609030101010101" pitchFamily="49" charset="-122"/>
              </a:rPr>
              <a:t>::</a:t>
            </a:r>
            <a:r>
              <a:rPr lang="en-US" altLang="zh-CN" sz="2200" dirty="0" err="1">
                <a:solidFill>
                  <a:srgbClr val="000000"/>
                </a:solidFill>
                <a:latin typeface="新宋体" panose="02010609030101010101" pitchFamily="49" charset="-122"/>
                <a:ea typeface="新宋体" panose="02010609030101010101" pitchFamily="49" charset="-122"/>
              </a:rPr>
              <a:t>mbs_getInstance</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cout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80"/>
                </a:solidFill>
                <a:latin typeface="新宋体" panose="02010609030101010101" pitchFamily="49" charset="-122"/>
                <a:ea typeface="新宋体" panose="02010609030101010101" pitchFamily="49" charset="-122"/>
              </a:rPr>
              <a:t>&lt;&lt;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A31515"/>
                </a:solidFill>
                <a:latin typeface="新宋体" panose="02010609030101010101" pitchFamily="49" charset="-122"/>
                <a:ea typeface="新宋体" panose="02010609030101010101" pitchFamily="49" charset="-122"/>
              </a:rPr>
              <a:t>"</a:t>
            </a:r>
            <a:r>
              <a:rPr lang="zh-CN" altLang="en-US" sz="2200" dirty="0">
                <a:solidFill>
                  <a:srgbClr val="A31515"/>
                </a:solidFill>
                <a:latin typeface="新宋体" panose="02010609030101010101" pitchFamily="49" charset="-122"/>
                <a:ea typeface="新宋体" panose="02010609030101010101" pitchFamily="49" charset="-122"/>
              </a:rPr>
              <a:t>单体</a:t>
            </a:r>
            <a:r>
              <a:rPr lang="en-US" altLang="zh-CN" sz="2200" dirty="0">
                <a:solidFill>
                  <a:srgbClr val="A31515"/>
                </a:solidFill>
                <a:latin typeface="新宋体" panose="02010609030101010101" pitchFamily="49" charset="-122"/>
                <a:ea typeface="新宋体" panose="02010609030101010101" pitchFamily="49" charset="-122"/>
              </a:rPr>
              <a:t>:="</a:t>
            </a:r>
            <a:r>
              <a:rPr lang="zh-CN" altLang="en-US"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80"/>
                </a:solidFill>
                <a:latin typeface="新宋体" panose="02010609030101010101" pitchFamily="49" charset="-122"/>
                <a:ea typeface="新宋体" panose="02010609030101010101" pitchFamily="49" charset="-122"/>
              </a:rPr>
              <a:t>&lt;&lt;</a:t>
            </a:r>
            <a:r>
              <a:rPr lang="zh-CN" altLang="en-US"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00"/>
                </a:solidFill>
                <a:latin typeface="新宋体" panose="02010609030101010101" pitchFamily="49" charset="-122"/>
                <a:ea typeface="新宋体" panose="02010609030101010101" pitchFamily="49" charset="-122"/>
              </a:rPr>
              <a:t>s </a:t>
            </a:r>
            <a:r>
              <a:rPr lang="en-US" altLang="zh-CN" sz="2200" dirty="0">
                <a:solidFill>
                  <a:srgbClr val="008080"/>
                </a:solidFill>
                <a:latin typeface="新宋体" panose="02010609030101010101" pitchFamily="49" charset="-122"/>
                <a:ea typeface="新宋体" panose="02010609030101010101" pitchFamily="49" charset="-122"/>
              </a:rPr>
              <a:t>&lt;&lt;</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err="1">
                <a:solidFill>
                  <a:srgbClr val="000000"/>
                </a:solidFill>
                <a:latin typeface="新宋体" panose="02010609030101010101" pitchFamily="49" charset="-122"/>
                <a:ea typeface="新宋体" panose="02010609030101010101" pitchFamily="49" charset="-122"/>
              </a:rPr>
              <a:t>endl</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00"/>
                </a:solidFill>
                <a:latin typeface="新宋体" panose="02010609030101010101" pitchFamily="49" charset="-122"/>
                <a:ea typeface="新宋体" panose="02010609030101010101" pitchFamily="49" charset="-122"/>
              </a:rPr>
              <a:t>// delete s; // </a:t>
            </a:r>
            <a:r>
              <a:rPr lang="zh-CN" altLang="en-US" sz="2200" dirty="0">
                <a:solidFill>
                  <a:srgbClr val="008000"/>
                </a:solidFill>
                <a:latin typeface="新宋体" panose="02010609030101010101" pitchFamily="49" charset="-122"/>
                <a:ea typeface="新宋体" panose="02010609030101010101" pitchFamily="49" charset="-122"/>
              </a:rPr>
              <a:t>无法调用类</a:t>
            </a:r>
            <a:r>
              <a:rPr lang="en-US" altLang="zh-CN" sz="2200" dirty="0" err="1">
                <a:solidFill>
                  <a:srgbClr val="008000"/>
                </a:solidFill>
                <a:latin typeface="新宋体" panose="02010609030101010101" pitchFamily="49" charset="-122"/>
                <a:ea typeface="新宋体" panose="02010609030101010101" pitchFamily="49" charset="-122"/>
              </a:rPr>
              <a:t>CP_Singleton</a:t>
            </a:r>
            <a:r>
              <a:rPr lang="zh-CN" altLang="en-US" sz="2200" dirty="0">
                <a:solidFill>
                  <a:srgbClr val="008000"/>
                </a:solidFill>
                <a:latin typeface="新宋体" panose="02010609030101010101" pitchFamily="49" charset="-122"/>
                <a:ea typeface="新宋体" panose="02010609030101010101" pitchFamily="49" charset="-122"/>
              </a:rPr>
              <a:t>的析构函数。</a:t>
            </a:r>
            <a:endParaRPr lang="zh-CN" altLang="en-US" sz="22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8000"/>
                </a:solidFill>
                <a:latin typeface="新宋体" panose="02010609030101010101" pitchFamily="49" charset="-122"/>
                <a:ea typeface="新宋体" panose="02010609030101010101" pitchFamily="49" charset="-122"/>
              </a:rPr>
              <a:t>// </a:t>
            </a:r>
            <a:r>
              <a:rPr lang="en-US" altLang="zh-CN" sz="2200" dirty="0" err="1">
                <a:solidFill>
                  <a:srgbClr val="008000"/>
                </a:solidFill>
                <a:latin typeface="新宋体" panose="02010609030101010101" pitchFamily="49" charset="-122"/>
                <a:ea typeface="新宋体" panose="02010609030101010101" pitchFamily="49" charset="-122"/>
              </a:rPr>
              <a:t>gb_singletonTest</a:t>
            </a:r>
            <a:r>
              <a:rPr lang="zh-CN" altLang="en-US" sz="2200" dirty="0">
                <a:solidFill>
                  <a:srgbClr val="008000"/>
                </a:solidFill>
                <a:latin typeface="新宋体" panose="02010609030101010101" pitchFamily="49" charset="-122"/>
                <a:ea typeface="新宋体" panose="02010609030101010101" pitchFamily="49" charset="-122"/>
              </a:rPr>
              <a:t>函数结束</a:t>
            </a:r>
            <a:endParaRPr lang="zh-CN" altLang="en-US" sz="22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986699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CP_SingletonMain.cpp</a:t>
            </a:r>
            <a:r>
              <a:rPr lang="zh-CN" altLang="en-US" sz="3200" dirty="0"/>
              <a:t>；开发者</a:t>
            </a:r>
            <a:r>
              <a:rPr lang="en-US" altLang="zh-CN" sz="3200" dirty="0"/>
              <a:t>: </a:t>
            </a:r>
            <a:r>
              <a:rPr lang="zh-CN" altLang="en-US" sz="3200" dirty="0"/>
              <a:t>雍俊</a:t>
            </a:r>
            <a:r>
              <a:rPr lang="zh-CN" altLang="en-US" sz="3200" dirty="0" smtClean="0"/>
              <a:t>海</a:t>
            </a:r>
            <a:endParaRPr lang="zh-CN" altLang="en-US" sz="3200"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CP_SingletonTest.h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gb_singletonTest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5035775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zh-CN" altLang="en-US" dirty="0" smtClean="0"/>
              <a:t>结果</a:t>
            </a:r>
            <a:endParaRPr lang="zh-CN" altLang="en-US" dirty="0"/>
          </a:p>
        </p:txBody>
      </p:sp>
      <p:sp>
        <p:nvSpPr>
          <p:cNvPr id="3" name="内容占位符 2"/>
          <p:cNvSpPr>
            <a:spLocks noGrp="1"/>
          </p:cNvSpPr>
          <p:nvPr>
            <p:ph idx="1"/>
          </p:nvPr>
        </p:nvSpPr>
        <p:spPr>
          <a:xfrm>
            <a:off x="461963" y="1457325"/>
            <a:ext cx="3507871" cy="2211426"/>
          </a:xfrm>
        </p:spPr>
        <p:txBody>
          <a:bodyPr/>
          <a:lstStyle/>
          <a:p>
            <a:pPr marL="0" indent="0">
              <a:buNone/>
            </a:pPr>
            <a:r>
              <a:rPr lang="zh-CN" altLang="en-US" dirty="0"/>
              <a:t>构造了一个单体。</a:t>
            </a:r>
          </a:p>
          <a:p>
            <a:pPr marL="0" indent="0">
              <a:buNone/>
            </a:pPr>
            <a:r>
              <a:rPr lang="zh-CN" altLang="en-US" dirty="0"/>
              <a:t>单体</a:t>
            </a:r>
            <a:r>
              <a:rPr lang="en-US" altLang="zh-CN" dirty="0"/>
              <a:t>:=02F8E4A0</a:t>
            </a:r>
          </a:p>
          <a:p>
            <a:pPr marL="0" indent="0">
              <a:buNone/>
            </a:pPr>
            <a:r>
              <a:rPr lang="zh-CN" altLang="en-US" dirty="0"/>
              <a:t>请按任意键继续</a:t>
            </a:r>
            <a:r>
              <a:rPr lang="en-US" altLang="zh-CN" dirty="0"/>
              <a:t>. . .</a:t>
            </a:r>
          </a:p>
          <a:p>
            <a:pPr marL="0" indent="0">
              <a:buNone/>
            </a:pPr>
            <a:r>
              <a:rPr lang="zh-CN" altLang="en-US" dirty="0"/>
              <a:t>单体析构了。</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3520263" y="2655057"/>
            <a:ext cx="288925" cy="936625"/>
          </a:xfrm>
          <a:prstGeom prst="rightBrace">
            <a:avLst>
              <a:gd name="adj1" fmla="val 27015"/>
              <a:gd name="adj2" fmla="val 50000"/>
            </a:avLst>
          </a:prstGeom>
          <a:noFill/>
          <a:ln w="38100">
            <a:solidFill>
              <a:srgbClr val="FF33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200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0" name="Text Box 7"/>
          <p:cNvSpPr txBox="1">
            <a:spLocks noChangeArrowheads="1"/>
          </p:cNvSpPr>
          <p:nvPr/>
        </p:nvSpPr>
        <p:spPr bwMode="auto">
          <a:xfrm>
            <a:off x="3880625" y="2870957"/>
            <a:ext cx="4032250" cy="61118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buFontTx/>
              <a:buNone/>
            </a:pPr>
            <a:r>
              <a:rPr lang="zh-CN" altLang="en-US" sz="2400">
                <a:ea typeface="楷体_GB2312" pitchFamily="49" charset="-122"/>
              </a:rPr>
              <a:t>这里的顺序为什么是这样的</a:t>
            </a:r>
            <a:r>
              <a:rPr lang="en-US" altLang="zh-CN" sz="2400">
                <a:ea typeface="楷体_GB2312" pitchFamily="49" charset="-122"/>
              </a:rPr>
              <a:t>?</a:t>
            </a:r>
          </a:p>
        </p:txBody>
      </p:sp>
      <p:sp>
        <p:nvSpPr>
          <p:cNvPr id="11" name="AutoShape 12"/>
          <p:cNvSpPr>
            <a:spLocks/>
          </p:cNvSpPr>
          <p:nvPr/>
        </p:nvSpPr>
        <p:spPr bwMode="auto">
          <a:xfrm>
            <a:off x="1331913" y="4629112"/>
            <a:ext cx="2879725" cy="468313"/>
          </a:xfrm>
          <a:prstGeom prst="borderCallout3">
            <a:avLst>
              <a:gd name="adj1" fmla="val 24407"/>
              <a:gd name="adj2" fmla="val 102648"/>
              <a:gd name="adj3" fmla="val 24407"/>
              <a:gd name="adj4" fmla="val 111741"/>
              <a:gd name="adj5" fmla="val -145426"/>
              <a:gd name="adj6" fmla="val 111741"/>
              <a:gd name="adj7" fmla="val -255593"/>
              <a:gd name="adj8" fmla="val 41509"/>
            </a:avLst>
          </a:prstGeom>
          <a:solidFill>
            <a:srgbClr val="FFFF99"/>
          </a:solidFill>
          <a:ln w="38100" algn="ctr">
            <a:solidFill>
              <a:srgbClr val="FF3300"/>
            </a:solidFill>
            <a:miter lim="800000"/>
            <a:headEnd/>
            <a:tailEnd type="triangle" w="med" len="med"/>
          </a:ln>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sym typeface="Wingdings" panose="05000000000000000000" pitchFamily="2" charset="2"/>
              </a:rPr>
              <a:t>为什么被析构了</a:t>
            </a:r>
            <a:r>
              <a:rPr lang="en-US" altLang="zh-CN" sz="2400">
                <a:ea typeface="楷体_GB2312" pitchFamily="49" charset="-122"/>
                <a:sym typeface="Wingdings" panose="05000000000000000000" pitchFamily="2" charset="2"/>
              </a:rPr>
              <a:t>?</a:t>
            </a:r>
          </a:p>
        </p:txBody>
      </p:sp>
      <p:sp>
        <p:nvSpPr>
          <p:cNvPr id="12" name="Text Box 9"/>
          <p:cNvSpPr txBox="1">
            <a:spLocks noChangeArrowheads="1"/>
          </p:cNvSpPr>
          <p:nvPr/>
        </p:nvSpPr>
        <p:spPr bwMode="auto">
          <a:xfrm>
            <a:off x="755650" y="5516563"/>
            <a:ext cx="7632700" cy="64928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a:ea typeface="楷体_GB2312" pitchFamily="49" charset="-122"/>
              </a:rPr>
              <a:t>注</a:t>
            </a:r>
            <a:r>
              <a:rPr lang="en-US" altLang="zh-CN" sz="2400">
                <a:ea typeface="楷体_GB2312" pitchFamily="49" charset="-122"/>
              </a:rPr>
              <a:t>: </a:t>
            </a:r>
            <a:r>
              <a:rPr lang="zh-CN" altLang="en-US" sz="2400">
                <a:ea typeface="楷体_GB2312" pitchFamily="49" charset="-122"/>
              </a:rPr>
              <a:t>先进入控制台窗口，再在控制台窗口中运行该程序。</a:t>
            </a:r>
          </a:p>
        </p:txBody>
      </p:sp>
    </p:spTree>
    <p:extLst>
      <p:ext uri="{BB962C8B-B14F-4D97-AF65-F5344CB8AC3E}">
        <p14:creationId xmlns:p14="http://schemas.microsoft.com/office/powerpoint/2010/main" val="36609969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34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87569"/>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5457672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714375" indent="-714375">
              <a:buNone/>
            </a:pPr>
            <a:r>
              <a:rPr lang="en-US" altLang="zh-CN" dirty="0"/>
              <a:t>12.1 </a:t>
            </a:r>
            <a:r>
              <a:rPr lang="zh-CN" altLang="en-US" dirty="0"/>
              <a:t>判断正误。</a:t>
            </a:r>
          </a:p>
          <a:p>
            <a:pPr marL="714375" indent="-714375">
              <a:buNone/>
            </a:pPr>
            <a:r>
              <a:rPr lang="en-US" altLang="zh-CN" dirty="0"/>
              <a:t>(1)	</a:t>
            </a:r>
            <a:r>
              <a:rPr lang="zh-CN" altLang="en-US" dirty="0"/>
              <a:t>命名空间可以在一定程度减少命名冲突。</a:t>
            </a:r>
          </a:p>
          <a:p>
            <a:pPr marL="714375" indent="-714375">
              <a:buNone/>
            </a:pPr>
            <a:r>
              <a:rPr lang="en-US" altLang="zh-CN" dirty="0"/>
              <a:t>(2)	</a:t>
            </a:r>
            <a:r>
              <a:rPr lang="zh-CN" altLang="en-US" dirty="0"/>
              <a:t>命名空间的定义可以是不连续的，即命名空间的定义具有累加性。</a:t>
            </a:r>
          </a:p>
          <a:p>
            <a:pPr marL="714375" indent="-714375">
              <a:buNone/>
            </a:pPr>
            <a:r>
              <a:rPr lang="en-US" altLang="zh-CN" dirty="0"/>
              <a:t>(3) </a:t>
            </a:r>
            <a:r>
              <a:rPr lang="en-US" altLang="zh-CN" dirty="0" smtClean="0"/>
              <a:t>  </a:t>
            </a:r>
            <a:r>
              <a:rPr lang="zh-CN" altLang="en-US" dirty="0" smtClean="0"/>
              <a:t>在</a:t>
            </a:r>
            <a:r>
              <a:rPr lang="zh-CN" altLang="en-US" dirty="0"/>
              <a:t>类的静态成员函数中可以使用</a:t>
            </a:r>
            <a:r>
              <a:rPr lang="en-US" altLang="zh-CN" dirty="0"/>
              <a:t>this</a:t>
            </a:r>
            <a:r>
              <a:rPr lang="zh-CN" altLang="en-US" dirty="0"/>
              <a:t>指针。</a:t>
            </a:r>
          </a:p>
          <a:p>
            <a:pPr marL="714375" indent="-714375">
              <a:buNone/>
            </a:pPr>
            <a:r>
              <a:rPr lang="en-US" altLang="zh-CN" dirty="0"/>
              <a:t>12.2 </a:t>
            </a:r>
            <a:r>
              <a:rPr lang="zh-CN" altLang="en-US" dirty="0"/>
              <a:t>请总结命名空间的作用。</a:t>
            </a:r>
          </a:p>
          <a:p>
            <a:pPr marL="714375" indent="-714375">
              <a:buNone/>
            </a:pPr>
            <a:r>
              <a:rPr lang="en-US" altLang="zh-CN" dirty="0"/>
              <a:t>12.3 </a:t>
            </a:r>
            <a:r>
              <a:rPr lang="zh-CN" altLang="en-US" dirty="0"/>
              <a:t>请写出命名空间的定义格式。</a:t>
            </a:r>
          </a:p>
          <a:p>
            <a:pPr marL="714375" indent="-714375">
              <a:buNone/>
            </a:pPr>
            <a:r>
              <a:rPr lang="en-US" altLang="zh-CN" dirty="0"/>
              <a:t>12.4 </a:t>
            </a:r>
            <a:r>
              <a:rPr lang="zh-CN" altLang="en-US" dirty="0"/>
              <a:t>请总结应用命名空间的方法，并分别说明这些方法各自的优缺点。</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593753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marL="892175" indent="-892175">
              <a:buNone/>
            </a:pPr>
            <a:r>
              <a:rPr lang="en-US" altLang="zh-CN" dirty="0"/>
              <a:t>12.5 </a:t>
            </a:r>
            <a:r>
              <a:rPr lang="en-US" altLang="zh-CN" dirty="0" smtClean="0"/>
              <a:t> </a:t>
            </a:r>
            <a:r>
              <a:rPr lang="zh-CN" altLang="en-US" dirty="0" smtClean="0"/>
              <a:t>什么</a:t>
            </a:r>
            <a:r>
              <a:rPr lang="zh-CN" altLang="en-US" dirty="0"/>
              <a:t>是异常</a:t>
            </a:r>
            <a:r>
              <a:rPr lang="en-US" altLang="zh-CN" dirty="0"/>
              <a:t>(Exception)?</a:t>
            </a:r>
          </a:p>
          <a:p>
            <a:pPr marL="892175" indent="-892175">
              <a:buNone/>
            </a:pPr>
            <a:r>
              <a:rPr lang="en-US" altLang="zh-CN" dirty="0"/>
              <a:t>12.6 </a:t>
            </a:r>
            <a:r>
              <a:rPr lang="en-US" altLang="zh-CN" dirty="0" smtClean="0"/>
              <a:t> </a:t>
            </a:r>
            <a:r>
              <a:rPr lang="zh-CN" altLang="en-US" dirty="0" smtClean="0"/>
              <a:t>请</a:t>
            </a:r>
            <a:r>
              <a:rPr lang="zh-CN" altLang="en-US" dirty="0"/>
              <a:t>总结异常处理的方法。</a:t>
            </a:r>
          </a:p>
          <a:p>
            <a:pPr marL="892175" indent="-892175">
              <a:buNone/>
            </a:pPr>
            <a:r>
              <a:rPr lang="en-US" altLang="zh-CN" dirty="0"/>
              <a:t>12.7 </a:t>
            </a:r>
            <a:r>
              <a:rPr lang="en-US" altLang="zh-CN" dirty="0" smtClean="0"/>
              <a:t> </a:t>
            </a:r>
            <a:r>
              <a:rPr lang="zh-CN" altLang="en-US" dirty="0" smtClean="0"/>
              <a:t>请</a:t>
            </a:r>
            <a:r>
              <a:rPr lang="zh-CN" altLang="en-US" dirty="0"/>
              <a:t>总结异常处理的作用及其优点。</a:t>
            </a:r>
          </a:p>
          <a:p>
            <a:pPr marL="892175" indent="-892175">
              <a:buNone/>
            </a:pPr>
            <a:r>
              <a:rPr lang="en-US" altLang="zh-CN" dirty="0"/>
              <a:t>12.8 </a:t>
            </a:r>
            <a:r>
              <a:rPr lang="en-US" altLang="zh-CN" dirty="0" smtClean="0"/>
              <a:t> </a:t>
            </a:r>
            <a:r>
              <a:rPr lang="zh-CN" altLang="en-US" dirty="0" smtClean="0"/>
              <a:t>对于</a:t>
            </a:r>
            <a:r>
              <a:rPr lang="en-US" altLang="zh-CN" dirty="0"/>
              <a:t>try/catch</a:t>
            </a:r>
            <a:r>
              <a:rPr lang="zh-CN" altLang="en-US" dirty="0"/>
              <a:t>语句块，请总结编写</a:t>
            </a:r>
            <a:r>
              <a:rPr lang="en-US" altLang="zh-CN" dirty="0"/>
              <a:t>catch</a:t>
            </a:r>
            <a:r>
              <a:rPr lang="zh-CN" altLang="en-US" dirty="0"/>
              <a:t>语句块的注意事项。</a:t>
            </a:r>
          </a:p>
          <a:p>
            <a:pPr marL="892175" indent="-892175">
              <a:buNone/>
            </a:pPr>
            <a:r>
              <a:rPr lang="en-US" altLang="zh-CN" dirty="0"/>
              <a:t>12.9 </a:t>
            </a:r>
            <a:r>
              <a:rPr lang="en-US" altLang="zh-CN" dirty="0" smtClean="0"/>
              <a:t> </a:t>
            </a:r>
            <a:r>
              <a:rPr lang="zh-CN" altLang="en-US" dirty="0" smtClean="0"/>
              <a:t>请</a:t>
            </a:r>
            <a:r>
              <a:rPr lang="zh-CN" altLang="en-US" dirty="0"/>
              <a:t>写出</a:t>
            </a:r>
            <a:r>
              <a:rPr lang="en-US" altLang="zh-CN" dirty="0"/>
              <a:t>throw</a:t>
            </a:r>
            <a:r>
              <a:rPr lang="zh-CN" altLang="en-US" dirty="0"/>
              <a:t>语句的定义格式，并说明其作用。</a:t>
            </a:r>
          </a:p>
          <a:p>
            <a:pPr marL="892175" indent="-892175">
              <a:buNone/>
            </a:pPr>
            <a:r>
              <a:rPr lang="en-US" altLang="zh-CN" dirty="0"/>
              <a:t>12.10 </a:t>
            </a:r>
            <a:r>
              <a:rPr lang="zh-CN" altLang="en-US" dirty="0"/>
              <a:t>函数</a:t>
            </a:r>
            <a:r>
              <a:rPr lang="en-US" altLang="zh-CN" dirty="0"/>
              <a:t>terminate( )</a:t>
            </a:r>
            <a:r>
              <a:rPr lang="zh-CN" altLang="en-US" dirty="0"/>
              <a:t>的功能是什么</a:t>
            </a:r>
            <a:r>
              <a:rPr lang="en-US" altLang="zh-CN" dirty="0"/>
              <a:t>?</a:t>
            </a:r>
          </a:p>
          <a:p>
            <a:pPr marL="892175" indent="-892175">
              <a:buNone/>
            </a:pPr>
            <a:r>
              <a:rPr lang="en-US" altLang="zh-CN" dirty="0"/>
              <a:t>12.11 </a:t>
            </a:r>
            <a:r>
              <a:rPr lang="zh-CN" altLang="en-US" dirty="0"/>
              <a:t>请简述在异常处理中防止内存泄露的解决方案的原理。</a:t>
            </a:r>
          </a:p>
          <a:p>
            <a:pPr marL="892175" indent="-892175">
              <a:buNone/>
            </a:pPr>
            <a:r>
              <a:rPr lang="en-US" altLang="zh-CN" dirty="0"/>
              <a:t>12.12 </a:t>
            </a:r>
            <a:r>
              <a:rPr lang="zh-CN" altLang="en-US" dirty="0"/>
              <a:t>请简述如何定义和使用类的静态成员变量。</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157972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10000"/>
          </a:bodyPr>
          <a:lstStyle/>
          <a:p>
            <a:pPr marL="892175" indent="-892175">
              <a:buNone/>
            </a:pPr>
            <a:r>
              <a:rPr lang="en-US" altLang="zh-CN" dirty="0"/>
              <a:t>12.13 </a:t>
            </a:r>
            <a:r>
              <a:rPr lang="zh-CN" altLang="en-US" dirty="0"/>
              <a:t>请简述如何定义和调用类的静态成员函数。</a:t>
            </a:r>
          </a:p>
          <a:p>
            <a:pPr marL="892175" indent="-892175">
              <a:buNone/>
            </a:pPr>
            <a:r>
              <a:rPr lang="en-US" altLang="zh-CN" dirty="0"/>
              <a:t>12.14 </a:t>
            </a:r>
            <a:r>
              <a:rPr lang="zh-CN" altLang="en-US" dirty="0"/>
              <a:t>请总结类的静态成员变量与非静态成员变量的区别。</a:t>
            </a:r>
          </a:p>
          <a:p>
            <a:pPr marL="892175" indent="-892175">
              <a:buNone/>
            </a:pPr>
            <a:r>
              <a:rPr lang="en-US" altLang="zh-CN" dirty="0"/>
              <a:t>12.15 </a:t>
            </a:r>
            <a:r>
              <a:rPr lang="zh-CN" altLang="en-US" dirty="0"/>
              <a:t>请总结类的静态成员函数与非静态成员函数的区别。</a:t>
            </a:r>
          </a:p>
          <a:p>
            <a:pPr marL="892175" indent="-892175">
              <a:buNone/>
            </a:pPr>
            <a:r>
              <a:rPr lang="en-US" altLang="zh-CN" dirty="0"/>
              <a:t>12.16 </a:t>
            </a:r>
            <a:r>
              <a:rPr lang="zh-CN" altLang="en-US" dirty="0"/>
              <a:t>请简述单体模式的功能要求。</a:t>
            </a:r>
          </a:p>
          <a:p>
            <a:pPr marL="892175" indent="-892175">
              <a:buNone/>
            </a:pPr>
            <a:r>
              <a:rPr lang="en-US" altLang="zh-CN" dirty="0"/>
              <a:t>12.17 </a:t>
            </a:r>
            <a:r>
              <a:rPr lang="zh-CN" altLang="en-US" dirty="0"/>
              <a:t>请列举单体模式的可能应用场景。</a:t>
            </a:r>
          </a:p>
          <a:p>
            <a:pPr marL="892175" indent="-892175">
              <a:buNone/>
            </a:pPr>
            <a:r>
              <a:rPr lang="en-US" altLang="zh-CN" dirty="0"/>
              <a:t>12.18 </a:t>
            </a:r>
            <a:r>
              <a:rPr lang="zh-CN" altLang="en-US" dirty="0"/>
              <a:t>请总结单体模式在实际应用中有可能存在的必要性。</a:t>
            </a:r>
          </a:p>
          <a:p>
            <a:pPr marL="892175" indent="-892175">
              <a:buNone/>
            </a:pPr>
            <a:r>
              <a:rPr lang="en-US" altLang="zh-CN" dirty="0"/>
              <a:t>12.19 </a:t>
            </a:r>
            <a:r>
              <a:rPr lang="zh-CN" altLang="en-US" dirty="0"/>
              <a:t>请总结</a:t>
            </a:r>
            <a:r>
              <a:rPr lang="zh-CN" altLang="en-US" dirty="0" smtClean="0"/>
              <a:t>两种传统单体</a:t>
            </a:r>
            <a:r>
              <a:rPr lang="zh-CN" altLang="en-US" dirty="0"/>
              <a:t>模式的实现方式，并分析其存在的缺点。</a:t>
            </a:r>
          </a:p>
          <a:p>
            <a:pPr marL="892175" indent="-892175">
              <a:buNone/>
            </a:pPr>
            <a:r>
              <a:rPr lang="en-US" altLang="zh-CN" dirty="0"/>
              <a:t>12.20 </a:t>
            </a:r>
            <a:r>
              <a:rPr lang="zh-CN" altLang="en-US" dirty="0"/>
              <a:t>请设计一个应用场景，并采用无内存泄露的单体模式编写满足该应用场景要求的程序。</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601812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92175" indent="-892175">
              <a:buNone/>
            </a:pPr>
            <a:r>
              <a:rPr lang="en-US" altLang="zh-CN" dirty="0"/>
              <a:t>12.21 </a:t>
            </a:r>
            <a:r>
              <a:rPr lang="zh-CN" altLang="en-US" dirty="0"/>
              <a:t>如何通过异常处理检查</a:t>
            </a:r>
            <a:r>
              <a:rPr lang="en-US" altLang="zh-CN" dirty="0"/>
              <a:t>/</a:t>
            </a:r>
            <a:r>
              <a:rPr lang="zh-CN" altLang="en-US" dirty="0"/>
              <a:t>发现内存泄露</a:t>
            </a:r>
            <a:r>
              <a:rPr lang="en-US" altLang="zh-CN" dirty="0"/>
              <a:t>?</a:t>
            </a:r>
          </a:p>
          <a:p>
            <a:pPr marL="892175" indent="-892175">
              <a:buNone/>
            </a:pPr>
            <a:r>
              <a:rPr lang="en-US" altLang="zh-CN" dirty="0"/>
              <a:t>12.22 </a:t>
            </a:r>
            <a:r>
              <a:rPr lang="zh-CN" altLang="en-US" dirty="0"/>
              <a:t>如何通过异常处理检查</a:t>
            </a:r>
            <a:r>
              <a:rPr lang="en-US" altLang="zh-CN" dirty="0"/>
              <a:t>/</a:t>
            </a:r>
            <a:r>
              <a:rPr lang="zh-CN" altLang="en-US" dirty="0"/>
              <a:t>发现内存越界</a:t>
            </a:r>
            <a:r>
              <a:rPr lang="en-US" altLang="zh-CN" dirty="0"/>
              <a:t>?</a:t>
            </a:r>
          </a:p>
          <a:p>
            <a:pPr marL="892175" indent="-892175">
              <a:buNone/>
            </a:pPr>
            <a:r>
              <a:rPr lang="en-US" altLang="zh-CN" dirty="0"/>
              <a:t>12.23 </a:t>
            </a:r>
            <a:r>
              <a:rPr lang="zh-CN" altLang="en-US" dirty="0"/>
              <a:t>请设计多种方法，实现无内存泄露的单体模式，并编写相应的程序，然后比较分析这些方法的优缺点。</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75853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命名空间</a:t>
            </a:r>
            <a:r>
              <a:rPr lang="en-US" altLang="zh-CN" dirty="0"/>
              <a:t>(</a:t>
            </a:r>
            <a:r>
              <a:rPr lang="en-US" altLang="zh-CN" dirty="0">
                <a:solidFill>
                  <a:srgbClr val="0000FF"/>
                </a:solidFill>
              </a:rPr>
              <a:t>namespace</a:t>
            </a:r>
            <a:r>
              <a:rPr lang="en-US" altLang="zh-CN" dirty="0"/>
              <a:t>)</a:t>
            </a:r>
            <a:endParaRPr lang="zh-CN" altLang="en-US" dirty="0"/>
          </a:p>
        </p:txBody>
      </p:sp>
      <p:sp>
        <p:nvSpPr>
          <p:cNvPr id="3" name="内容占位符 2"/>
          <p:cNvSpPr>
            <a:spLocks noGrp="1"/>
          </p:cNvSpPr>
          <p:nvPr>
            <p:ph idx="1"/>
          </p:nvPr>
        </p:nvSpPr>
        <p:spPr>
          <a:xfrm>
            <a:off x="461963" y="1457325"/>
            <a:ext cx="8220075" cy="995943"/>
          </a:xfrm>
        </p:spPr>
        <p:txBody>
          <a:bodyPr/>
          <a:lstStyle/>
          <a:p>
            <a:r>
              <a:rPr lang="zh-CN" altLang="en-US" dirty="0"/>
              <a:t>命名空间的定义可以是不连续的，即命名空间的定义具有累加</a:t>
            </a:r>
            <a:r>
              <a:rPr lang="zh-CN" altLang="en-US" dirty="0" smtClean="0"/>
              <a:t>性。</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14"/>
          <p:cNvSpPr txBox="1">
            <a:spLocks noChangeArrowheads="1"/>
          </p:cNvSpPr>
          <p:nvPr/>
        </p:nvSpPr>
        <p:spPr bwMode="auto">
          <a:xfrm>
            <a:off x="1187450" y="2636838"/>
            <a:ext cx="6553200" cy="3455987"/>
          </a:xfrm>
          <a:prstGeom prst="rect">
            <a:avLst/>
          </a:prstGeom>
          <a:solidFill>
            <a:srgbClr val="FFFF99"/>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dirty="0" smtClean="0">
                <a:solidFill>
                  <a:srgbClr val="0000FF"/>
                </a:solidFill>
                <a:ea typeface="楷体_GB2312" pitchFamily="49" charset="-122"/>
              </a:rPr>
              <a:t>namespace</a:t>
            </a:r>
            <a:r>
              <a:rPr lang="en-US" altLang="zh-CN" sz="2400" dirty="0" smtClean="0">
                <a:ea typeface="楷体_GB2312" pitchFamily="49" charset="-122"/>
              </a:rPr>
              <a:t> </a:t>
            </a:r>
            <a:r>
              <a:rPr lang="zh-CN" altLang="en-US" sz="2400" i="1" dirty="0" smtClean="0">
                <a:ea typeface="楷体_GB2312" pitchFamily="49" charset="-122"/>
              </a:rPr>
              <a:t>命名空间的名称</a:t>
            </a:r>
            <a:endParaRPr lang="zh-CN" altLang="en-US" sz="2400" dirty="0" smtClean="0">
              <a:ea typeface="楷体_GB2312" pitchFamily="49" charset="-122"/>
            </a:endParaRPr>
          </a:p>
          <a:p>
            <a:pPr fontAlgn="base">
              <a:spcBef>
                <a:spcPct val="0"/>
              </a:spcBef>
              <a:spcAft>
                <a:spcPct val="0"/>
              </a:spcAft>
              <a:buFontTx/>
              <a:buNone/>
            </a:pPr>
            <a:r>
              <a:rPr lang="en-US" altLang="zh-CN" sz="2400" dirty="0" smtClean="0">
                <a:ea typeface="楷体_GB2312" pitchFamily="49" charset="-122"/>
              </a:rPr>
              <a:t>{</a:t>
            </a:r>
          </a:p>
          <a:p>
            <a:pPr fontAlgn="base">
              <a:spcBef>
                <a:spcPct val="0"/>
              </a:spcBef>
              <a:spcAft>
                <a:spcPct val="0"/>
              </a:spcAft>
              <a:buFontTx/>
              <a:buNone/>
            </a:pPr>
            <a:r>
              <a:rPr lang="en-US" altLang="zh-CN" sz="2400" dirty="0" smtClean="0">
                <a:ea typeface="楷体_GB2312" pitchFamily="49" charset="-122"/>
              </a:rPr>
              <a:t>    </a:t>
            </a:r>
            <a:r>
              <a:rPr lang="zh-CN" altLang="en-US" sz="2400" i="1" dirty="0" smtClean="0">
                <a:ea typeface="楷体_GB2312" pitchFamily="49" charset="-122"/>
              </a:rPr>
              <a:t>类、变量、函数等声明或定义部分</a:t>
            </a:r>
            <a:r>
              <a:rPr lang="en-US" altLang="zh-CN" sz="2400" i="1" dirty="0" smtClean="0">
                <a:ea typeface="楷体_GB2312" pitchFamily="49" charset="-122"/>
              </a:rPr>
              <a:t>1</a:t>
            </a:r>
            <a:r>
              <a:rPr lang="zh-CN" altLang="en-US" sz="2400" dirty="0" smtClean="0">
                <a:ea typeface="楷体_GB2312" pitchFamily="49" charset="-122"/>
              </a:rPr>
              <a:t>。</a:t>
            </a:r>
          </a:p>
          <a:p>
            <a:pPr fontAlgn="base">
              <a:spcBef>
                <a:spcPct val="0"/>
              </a:spcBef>
              <a:spcAft>
                <a:spcPct val="0"/>
              </a:spcAft>
              <a:buFontTx/>
              <a:buNone/>
            </a:pPr>
            <a:r>
              <a:rPr lang="en-US" altLang="zh-CN" sz="2400" dirty="0" smtClean="0">
                <a:ea typeface="楷体_GB2312" pitchFamily="49" charset="-122"/>
              </a:rPr>
              <a:t>}</a:t>
            </a:r>
          </a:p>
          <a:p>
            <a:pPr fontAlgn="base">
              <a:spcBef>
                <a:spcPct val="0"/>
              </a:spcBef>
              <a:spcAft>
                <a:spcPct val="0"/>
              </a:spcAft>
              <a:buFontTx/>
              <a:buNone/>
            </a:pPr>
            <a:r>
              <a:rPr lang="en-US" altLang="zh-CN" sz="2400" dirty="0" smtClean="0">
                <a:ea typeface="楷体_GB2312" pitchFamily="49" charset="-122"/>
              </a:rPr>
              <a:t> </a:t>
            </a:r>
          </a:p>
          <a:p>
            <a:pPr fontAlgn="base">
              <a:spcBef>
                <a:spcPct val="0"/>
              </a:spcBef>
              <a:spcAft>
                <a:spcPct val="0"/>
              </a:spcAft>
              <a:buFontTx/>
              <a:buNone/>
            </a:pPr>
            <a:r>
              <a:rPr lang="en-US" altLang="zh-CN" sz="2400" dirty="0" smtClean="0">
                <a:solidFill>
                  <a:srgbClr val="0000FF"/>
                </a:solidFill>
                <a:ea typeface="楷体_GB2312" pitchFamily="49" charset="-122"/>
              </a:rPr>
              <a:t>namespace</a:t>
            </a:r>
            <a:r>
              <a:rPr lang="en-US" altLang="zh-CN" sz="2400" dirty="0" smtClean="0">
                <a:ea typeface="楷体_GB2312" pitchFamily="49" charset="-122"/>
              </a:rPr>
              <a:t> </a:t>
            </a:r>
            <a:r>
              <a:rPr lang="zh-CN" altLang="en-US" sz="2400" i="1" dirty="0" smtClean="0">
                <a:ea typeface="楷体_GB2312" pitchFamily="49" charset="-122"/>
              </a:rPr>
              <a:t>命名空间的名称</a:t>
            </a:r>
            <a:endParaRPr lang="zh-CN" altLang="en-US" sz="2400" dirty="0" smtClean="0">
              <a:ea typeface="楷体_GB2312" pitchFamily="49" charset="-122"/>
            </a:endParaRPr>
          </a:p>
          <a:p>
            <a:pPr fontAlgn="base">
              <a:spcBef>
                <a:spcPct val="0"/>
              </a:spcBef>
              <a:spcAft>
                <a:spcPct val="0"/>
              </a:spcAft>
              <a:buFontTx/>
              <a:buNone/>
            </a:pPr>
            <a:r>
              <a:rPr lang="en-US" altLang="zh-CN" sz="2400" dirty="0" smtClean="0">
                <a:ea typeface="楷体_GB2312" pitchFamily="49" charset="-122"/>
              </a:rPr>
              <a:t>{</a:t>
            </a:r>
          </a:p>
          <a:p>
            <a:pPr fontAlgn="base">
              <a:spcBef>
                <a:spcPct val="0"/>
              </a:spcBef>
              <a:spcAft>
                <a:spcPct val="0"/>
              </a:spcAft>
              <a:buFontTx/>
              <a:buNone/>
            </a:pPr>
            <a:r>
              <a:rPr lang="en-US" altLang="zh-CN" sz="2400" dirty="0" smtClean="0">
                <a:ea typeface="楷体_GB2312" pitchFamily="49" charset="-122"/>
              </a:rPr>
              <a:t>    </a:t>
            </a:r>
            <a:r>
              <a:rPr lang="zh-CN" altLang="en-US" sz="2400" i="1" dirty="0" smtClean="0">
                <a:ea typeface="楷体_GB2312" pitchFamily="49" charset="-122"/>
              </a:rPr>
              <a:t>类、变量、函数等声明或定义部分</a:t>
            </a:r>
            <a:r>
              <a:rPr lang="en-US" altLang="zh-CN" sz="2400" i="1" dirty="0" smtClean="0">
                <a:ea typeface="楷体_GB2312" pitchFamily="49" charset="-122"/>
              </a:rPr>
              <a:t>2</a:t>
            </a:r>
            <a:r>
              <a:rPr lang="zh-CN" altLang="en-US" sz="2400" dirty="0" smtClean="0">
                <a:ea typeface="楷体_GB2312" pitchFamily="49" charset="-122"/>
              </a:rPr>
              <a:t>。</a:t>
            </a:r>
          </a:p>
          <a:p>
            <a:pPr fontAlgn="base">
              <a:spcBef>
                <a:spcPct val="0"/>
              </a:spcBef>
              <a:spcAft>
                <a:spcPct val="0"/>
              </a:spcAft>
              <a:buFontTx/>
              <a:buNone/>
            </a:pPr>
            <a:r>
              <a:rPr lang="en-US" altLang="zh-CN" sz="2400" dirty="0" smtClean="0">
                <a:ea typeface="楷体_GB2312" pitchFamily="49" charset="-122"/>
              </a:rPr>
              <a:t>}</a:t>
            </a:r>
          </a:p>
        </p:txBody>
      </p:sp>
    </p:spTree>
    <p:extLst>
      <p:ext uri="{BB962C8B-B14F-4D97-AF65-F5344CB8AC3E}">
        <p14:creationId xmlns:p14="http://schemas.microsoft.com/office/powerpoint/2010/main" val="1672436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命名空间</a:t>
            </a:r>
            <a:endParaRPr lang="zh-CN" altLang="en-US" dirty="0"/>
          </a:p>
          <a:p>
            <a:r>
              <a:rPr lang="zh-CN" altLang="en-US" dirty="0"/>
              <a:t>异常处理</a:t>
            </a:r>
          </a:p>
          <a:p>
            <a:r>
              <a:rPr lang="zh-CN" altLang="en-US" dirty="0"/>
              <a:t>类对象</a:t>
            </a:r>
          </a:p>
          <a:p>
            <a:r>
              <a:rPr lang="zh-CN" altLang="en-US" dirty="0"/>
              <a:t>单体模式</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835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00522"/>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5486885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12</a:t>
            </a:r>
            <a:r>
              <a:rPr lang="zh-CN" altLang="en-US" dirty="0" smtClean="0"/>
              <a:t>次</a:t>
            </a:r>
            <a:r>
              <a:rPr lang="zh-CN" altLang="en-US"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noAutofit/>
          </a:bodyPr>
          <a:lstStyle/>
          <a:p>
            <a:pPr>
              <a:lnSpc>
                <a:spcPts val="2100"/>
              </a:lnSpc>
            </a:pPr>
            <a:r>
              <a:rPr lang="zh-CN" altLang="en-US" sz="1800" dirty="0"/>
              <a:t>问题部分</a:t>
            </a:r>
          </a:p>
          <a:p>
            <a:pPr lvl="1">
              <a:lnSpc>
                <a:spcPts val="2100"/>
              </a:lnSpc>
            </a:pPr>
            <a:r>
              <a:rPr lang="zh-CN" altLang="en-US" sz="1800" dirty="0"/>
              <a:t>要求接受从控制台窗口输入的一行字符串。</a:t>
            </a:r>
          </a:p>
          <a:p>
            <a:pPr lvl="1">
              <a:lnSpc>
                <a:spcPts val="2100"/>
              </a:lnSpc>
            </a:pPr>
            <a:r>
              <a:rPr lang="zh-CN" altLang="en-US" sz="1800" dirty="0"/>
              <a:t>分析该字符串的格式，检查它是否符合整数的表示格式。</a:t>
            </a:r>
          </a:p>
          <a:p>
            <a:pPr lvl="2">
              <a:lnSpc>
                <a:spcPts val="2100"/>
              </a:lnSpc>
            </a:pPr>
            <a:r>
              <a:rPr lang="zh-CN" altLang="en-US" sz="1800" dirty="0"/>
              <a:t>如果符合，则转换为相应的整数并在控制台窗口中输出该整数。</a:t>
            </a:r>
          </a:p>
          <a:p>
            <a:pPr lvl="2">
              <a:lnSpc>
                <a:spcPts val="2100"/>
              </a:lnSpc>
            </a:pPr>
            <a:r>
              <a:rPr lang="zh-CN" altLang="en-US" sz="1800" dirty="0"/>
              <a:t>如果不符合，则抛出异常，并</a:t>
            </a:r>
            <a:r>
              <a:rPr lang="zh-CN" altLang="en-US" sz="1800" dirty="0" smtClean="0"/>
              <a:t>分析原因</a:t>
            </a:r>
            <a:r>
              <a:rPr lang="zh-CN" altLang="en-US" sz="1800" dirty="0"/>
              <a:t>，并对不同的</a:t>
            </a:r>
            <a:r>
              <a:rPr lang="zh-CN" altLang="en-US" sz="1800" dirty="0" smtClean="0"/>
              <a:t>原因，</a:t>
            </a:r>
            <a:r>
              <a:rPr lang="zh-CN" altLang="en-US" sz="1800" dirty="0"/>
              <a:t>抛出不同的值</a:t>
            </a:r>
            <a:r>
              <a:rPr lang="zh-CN" altLang="en-US" sz="1800" dirty="0" smtClean="0"/>
              <a:t>。要求至少分析出</a:t>
            </a:r>
            <a:r>
              <a:rPr lang="en-US" altLang="zh-CN" sz="1800" dirty="0" smtClean="0"/>
              <a:t>5</a:t>
            </a:r>
            <a:r>
              <a:rPr lang="zh-CN" altLang="en-US" sz="1800" dirty="0" smtClean="0"/>
              <a:t>种或以上的原因，抛出</a:t>
            </a:r>
            <a:r>
              <a:rPr lang="en-US" altLang="zh-CN" sz="1800" dirty="0" smtClean="0"/>
              <a:t>5</a:t>
            </a:r>
            <a:r>
              <a:rPr lang="zh-CN" altLang="en-US" sz="1800" dirty="0" smtClean="0"/>
              <a:t>种值。</a:t>
            </a:r>
            <a:endParaRPr lang="zh-CN" altLang="en-US" sz="1800" dirty="0"/>
          </a:p>
          <a:p>
            <a:pPr>
              <a:lnSpc>
                <a:spcPts val="2100"/>
              </a:lnSpc>
            </a:pPr>
            <a:r>
              <a:rPr lang="zh-CN" altLang="en-US" sz="1800" dirty="0"/>
              <a:t>代码部分</a:t>
            </a:r>
          </a:p>
          <a:p>
            <a:pPr lvl="1">
              <a:lnSpc>
                <a:spcPts val="2100"/>
              </a:lnSpc>
            </a:pPr>
            <a:r>
              <a:rPr lang="zh-CN" altLang="en-US" sz="1800" dirty="0"/>
              <a:t>采用面向对象的技术实现以上功能，并</a:t>
            </a:r>
            <a:r>
              <a:rPr lang="zh-CN" altLang="en-US" sz="1800" dirty="0" smtClean="0"/>
              <a:t>进行功能测试</a:t>
            </a:r>
            <a:r>
              <a:rPr lang="zh-CN" altLang="en-US" sz="1800" dirty="0"/>
              <a:t>。</a:t>
            </a:r>
          </a:p>
          <a:p>
            <a:pPr lvl="1">
              <a:lnSpc>
                <a:spcPts val="2100"/>
              </a:lnSpc>
            </a:pPr>
            <a:r>
              <a:rPr lang="zh-CN" altLang="en-US" sz="1800" dirty="0">
                <a:solidFill>
                  <a:schemeClr val="accent6">
                    <a:lumMod val="75000"/>
                  </a:schemeClr>
                </a:solidFill>
              </a:rPr>
              <a:t>提高要求</a:t>
            </a:r>
            <a:r>
              <a:rPr lang="en-US" altLang="zh-CN" sz="1800" dirty="0">
                <a:solidFill>
                  <a:schemeClr val="accent6">
                    <a:lumMod val="75000"/>
                  </a:schemeClr>
                </a:solidFill>
              </a:rPr>
              <a:t>(</a:t>
            </a:r>
            <a:r>
              <a:rPr lang="zh-CN" altLang="en-US" sz="1800" dirty="0">
                <a:solidFill>
                  <a:schemeClr val="accent6">
                    <a:lumMod val="75000"/>
                  </a:schemeClr>
                </a:solidFill>
              </a:rPr>
              <a:t>可以不做</a:t>
            </a:r>
            <a:r>
              <a:rPr lang="en-US" altLang="zh-CN" sz="1800" dirty="0" smtClean="0">
                <a:solidFill>
                  <a:schemeClr val="accent6">
                    <a:lumMod val="75000"/>
                  </a:schemeClr>
                </a:solidFill>
              </a:rPr>
              <a:t>): </a:t>
            </a:r>
            <a:r>
              <a:rPr lang="zh-CN" altLang="en-US" sz="1800" dirty="0">
                <a:solidFill>
                  <a:schemeClr val="accent6">
                    <a:lumMod val="75000"/>
                  </a:schemeClr>
                </a:solidFill>
              </a:rPr>
              <a:t>对所有不符合的整数表示</a:t>
            </a:r>
            <a:r>
              <a:rPr lang="zh-CN" altLang="en-US" sz="1800" dirty="0" smtClean="0">
                <a:solidFill>
                  <a:schemeClr val="accent6">
                    <a:lumMod val="75000"/>
                  </a:schemeClr>
                </a:solidFill>
              </a:rPr>
              <a:t>的字符串，指出具体的不符合原因和出现问题的具体位置。</a:t>
            </a:r>
            <a:endParaRPr lang="zh-CN" altLang="en-US" sz="1800" dirty="0">
              <a:solidFill>
                <a:schemeClr val="accent6">
                  <a:lumMod val="75000"/>
                </a:schemeClr>
              </a:solidFill>
            </a:endParaRPr>
          </a:p>
          <a:p>
            <a:pPr>
              <a:lnSpc>
                <a:spcPts val="2100"/>
              </a:lnSpc>
            </a:pPr>
            <a:r>
              <a:rPr lang="zh-CN" altLang="en-US" sz="1800" dirty="0" smtClean="0"/>
              <a:t>文档</a:t>
            </a:r>
            <a:r>
              <a:rPr lang="zh-CN" altLang="en-US" sz="1800" dirty="0"/>
              <a:t>部分</a:t>
            </a:r>
            <a:r>
              <a:rPr lang="en-US" altLang="zh-CN" sz="1800" dirty="0"/>
              <a:t>(</a:t>
            </a:r>
            <a:r>
              <a:rPr lang="zh-CN" altLang="en-US" sz="1800" dirty="0"/>
              <a:t>请同时提交</a:t>
            </a:r>
            <a:r>
              <a:rPr lang="en-US" altLang="zh-CN" sz="1800" dirty="0"/>
              <a:t>word</a:t>
            </a:r>
            <a:r>
              <a:rPr lang="zh-CN" altLang="en-US" sz="1800" dirty="0"/>
              <a:t>和</a:t>
            </a:r>
            <a:r>
              <a:rPr lang="en-US" altLang="zh-CN" sz="1800" dirty="0"/>
              <a:t>pdf</a:t>
            </a:r>
            <a:r>
              <a:rPr lang="zh-CN" altLang="en-US" sz="1800" dirty="0"/>
              <a:t>版本的文件</a:t>
            </a:r>
            <a:r>
              <a:rPr lang="en-US" altLang="zh-CN" sz="1800" dirty="0"/>
              <a:t>)</a:t>
            </a:r>
          </a:p>
          <a:p>
            <a:pPr lvl="1">
              <a:lnSpc>
                <a:spcPts val="2100"/>
              </a:lnSpc>
            </a:pPr>
            <a:r>
              <a:rPr lang="zh-CN" altLang="en-US" sz="1800" dirty="0"/>
              <a:t>模型部分</a:t>
            </a:r>
            <a:r>
              <a:rPr lang="en-US" altLang="zh-CN" sz="1800" dirty="0"/>
              <a:t>: </a:t>
            </a:r>
            <a:r>
              <a:rPr lang="zh-CN" altLang="en-US" sz="1800" dirty="0" smtClean="0"/>
              <a:t>图文并茂地给出字符串是否符合整数表示格式的分析，并枚举出不符合的各种原因。</a:t>
            </a:r>
            <a:endParaRPr lang="zh-CN" altLang="en-US" sz="1800" dirty="0"/>
          </a:p>
          <a:p>
            <a:pPr lvl="1">
              <a:lnSpc>
                <a:spcPts val="2100"/>
              </a:lnSpc>
            </a:pPr>
            <a:r>
              <a:rPr lang="zh-CN" altLang="en-US" sz="1800" dirty="0"/>
              <a:t>验证部分</a:t>
            </a:r>
            <a:r>
              <a:rPr lang="en-US" altLang="zh-CN" sz="1800" dirty="0"/>
              <a:t>: </a:t>
            </a:r>
            <a:r>
              <a:rPr lang="zh-CN" altLang="en-US" sz="1800" dirty="0" smtClean="0"/>
              <a:t>对每种不符合的原因，给出相应案例，并说明</a:t>
            </a:r>
            <a:r>
              <a:rPr lang="zh-CN" altLang="en-US" sz="1800" dirty="0"/>
              <a:t>如何</a:t>
            </a:r>
            <a:r>
              <a:rPr lang="zh-CN" altLang="en-US" sz="1800" dirty="0" smtClean="0"/>
              <a:t>进行程序测试，</a:t>
            </a:r>
            <a:r>
              <a:rPr lang="zh-CN" altLang="en-US" sz="1800" dirty="0"/>
              <a:t>并给</a:t>
            </a:r>
            <a:r>
              <a:rPr lang="zh-CN" altLang="en-US" sz="1800" dirty="0" smtClean="0"/>
              <a:t>出测试报告</a:t>
            </a:r>
            <a:r>
              <a:rPr lang="zh-CN" altLang="en-US" sz="1800"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861351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92500"/>
          </a:bodyPr>
          <a:lstStyle/>
          <a:p>
            <a:r>
              <a:rPr lang="zh-CN" altLang="en-US" dirty="0">
                <a:ea typeface="楷体_GB2312" pitchFamily="49" charset="-122"/>
              </a:rPr>
              <a:t>源程序、工程文件和相关文档等请压缩成为一个文件</a:t>
            </a:r>
            <a:r>
              <a:rPr lang="en-US" altLang="zh-CN" dirty="0">
                <a:ea typeface="楷体_GB2312" pitchFamily="49" charset="-122"/>
              </a:rPr>
              <a:t>: </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目录下的所有文件</a:t>
            </a:r>
            <a:endParaRPr lang="en-US" altLang="zh-CN" dirty="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a:t>交作业最后期限</a:t>
            </a:r>
            <a:endParaRPr lang="en-US" altLang="zh-CN" dirty="0"/>
          </a:p>
          <a:p>
            <a:pPr lvl="1"/>
            <a:r>
              <a:rPr lang="en-US" altLang="zh-CN" dirty="0" smtClean="0">
                <a:solidFill>
                  <a:srgbClr val="FF0000"/>
                </a:solidFill>
              </a:rPr>
              <a:t>2021</a:t>
            </a:r>
            <a:r>
              <a:rPr lang="zh-CN" altLang="en-US" dirty="0" smtClean="0">
                <a:solidFill>
                  <a:srgbClr val="FF0000"/>
                </a:solidFill>
              </a:rPr>
              <a:t>年</a:t>
            </a:r>
            <a:r>
              <a:rPr lang="en-US" altLang="zh-CN" dirty="0">
                <a:solidFill>
                  <a:srgbClr val="FF0000"/>
                </a:solidFill>
              </a:rPr>
              <a:t>5</a:t>
            </a:r>
            <a:r>
              <a:rPr lang="zh-CN" altLang="en-US" dirty="0">
                <a:solidFill>
                  <a:srgbClr val="FF0000"/>
                </a:solidFill>
              </a:rPr>
              <a:t>月</a:t>
            </a:r>
            <a:r>
              <a:rPr lang="en-US" altLang="zh-CN" dirty="0" smtClean="0">
                <a:solidFill>
                  <a:srgbClr val="FF0000"/>
                </a:solidFill>
              </a:rPr>
              <a:t>26</a:t>
            </a:r>
            <a:r>
              <a:rPr lang="zh-CN" altLang="en-US" dirty="0" smtClean="0">
                <a:solidFill>
                  <a:srgbClr val="FF0000"/>
                </a:solidFill>
              </a:rPr>
              <a:t>日</a:t>
            </a:r>
            <a:r>
              <a:rPr lang="zh-CN" altLang="en-US" dirty="0">
                <a:solidFill>
                  <a:srgbClr val="FF0000"/>
                </a:solidFill>
              </a:rPr>
              <a:t>星期三</a:t>
            </a:r>
          </a:p>
          <a:p>
            <a:r>
              <a:rPr lang="zh-CN" altLang="en-US" dirty="0"/>
              <a:t>请通过网络学堂</a:t>
            </a:r>
            <a:r>
              <a:rPr lang="en-US" altLang="zh-CN" dirty="0"/>
              <a:t>(http://learn.tsinghua.edu.cn/)</a:t>
            </a:r>
            <a:r>
              <a:rPr lang="zh-CN" altLang="en-US" dirty="0"/>
              <a:t>提交</a:t>
            </a:r>
            <a:r>
              <a:rPr lang="zh-CN" altLang="en-US"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300180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717808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774468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7122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40201710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8555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应用命名</a:t>
            </a:r>
            <a:r>
              <a:rPr lang="zh-CN" altLang="en-US" dirty="0"/>
              <a:t>空间</a:t>
            </a:r>
            <a:r>
              <a:rPr lang="en-US" altLang="zh-CN" dirty="0"/>
              <a:t>(</a:t>
            </a:r>
            <a:r>
              <a:rPr lang="en-US" altLang="zh-CN" dirty="0">
                <a:solidFill>
                  <a:srgbClr val="0000FF"/>
                </a:solidFill>
              </a:rPr>
              <a:t>namespace</a:t>
            </a:r>
            <a:r>
              <a:rPr lang="en-US" altLang="zh-CN" dirty="0"/>
              <a:t>)</a:t>
            </a:r>
            <a:endParaRPr lang="zh-CN" altLang="en-US" dirty="0"/>
          </a:p>
        </p:txBody>
      </p:sp>
      <p:sp>
        <p:nvSpPr>
          <p:cNvPr id="3" name="内容占位符 2"/>
          <p:cNvSpPr>
            <a:spLocks noGrp="1"/>
          </p:cNvSpPr>
          <p:nvPr>
            <p:ph idx="1"/>
          </p:nvPr>
        </p:nvSpPr>
        <p:spPr>
          <a:xfrm>
            <a:off x="461963" y="1457325"/>
            <a:ext cx="8220075" cy="3415758"/>
          </a:xfrm>
        </p:spPr>
        <p:txBody>
          <a:bodyPr/>
          <a:lstStyle/>
          <a:p>
            <a:r>
              <a:rPr lang="zh-CN" altLang="en-US" dirty="0"/>
              <a:t>命名空间的应用</a:t>
            </a:r>
          </a:p>
          <a:p>
            <a:pPr lvl="1"/>
            <a:r>
              <a:rPr lang="zh-CN" altLang="en-US" dirty="0"/>
              <a:t>应用方式一（采用</a:t>
            </a:r>
            <a:r>
              <a:rPr lang="en-US" altLang="zh-CN" dirty="0"/>
              <a:t>using namespace</a:t>
            </a:r>
            <a:r>
              <a:rPr lang="zh-CN" altLang="en-US" dirty="0"/>
              <a:t>）</a:t>
            </a:r>
          </a:p>
          <a:p>
            <a:pPr lvl="1"/>
            <a:endParaRPr lang="zh-CN" altLang="en-US" dirty="0"/>
          </a:p>
          <a:p>
            <a:pPr lvl="1"/>
            <a:endParaRPr lang="zh-CN" altLang="en-US" dirty="0"/>
          </a:p>
          <a:p>
            <a:pPr lvl="1"/>
            <a:endParaRPr lang="zh-CN" altLang="en-US" dirty="0"/>
          </a:p>
          <a:p>
            <a:pPr lvl="1"/>
            <a:endParaRPr lang="zh-CN" altLang="en-US" dirty="0"/>
          </a:p>
          <a:p>
            <a:pPr lvl="1"/>
            <a:r>
              <a:rPr lang="zh-CN" altLang="en-US" dirty="0"/>
              <a:t>应用方式二（采用“</a:t>
            </a:r>
            <a:r>
              <a:rPr lang="zh-CN" altLang="en-US" i="1" dirty="0"/>
              <a:t>命名空间的名称</a:t>
            </a:r>
            <a:r>
              <a:rPr lang="en-US" altLang="zh-CN" dirty="0"/>
              <a: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7" name="组合 6"/>
          <p:cNvGrpSpPr/>
          <p:nvPr/>
        </p:nvGrpSpPr>
        <p:grpSpPr>
          <a:xfrm>
            <a:off x="644525" y="2708275"/>
            <a:ext cx="7854950" cy="3313113"/>
            <a:chOff x="1042988" y="2708275"/>
            <a:chExt cx="7854950" cy="3313113"/>
          </a:xfrm>
        </p:grpSpPr>
        <p:sp>
          <p:nvSpPr>
            <p:cNvPr id="12" name="Text Box 14"/>
            <p:cNvSpPr txBox="1">
              <a:spLocks noChangeArrowheads="1"/>
            </p:cNvSpPr>
            <p:nvPr/>
          </p:nvSpPr>
          <p:spPr bwMode="auto">
            <a:xfrm>
              <a:off x="1258888" y="2708275"/>
              <a:ext cx="6553200" cy="792163"/>
            </a:xfrm>
            <a:prstGeom prst="rect">
              <a:avLst/>
            </a:prstGeom>
            <a:solidFill>
              <a:srgbClr val="FFFF99"/>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dirty="0" smtClean="0">
                  <a:solidFill>
                    <a:srgbClr val="0000FF"/>
                  </a:solidFill>
                  <a:ea typeface="楷体_GB2312" pitchFamily="49" charset="-122"/>
                </a:rPr>
                <a:t>using namespace </a:t>
              </a:r>
              <a:r>
                <a:rPr lang="zh-CN" altLang="en-US" sz="2400" i="1" dirty="0" smtClean="0">
                  <a:ea typeface="楷体_GB2312" pitchFamily="49" charset="-122"/>
                </a:rPr>
                <a:t>命名空间的名称</a:t>
              </a:r>
              <a:r>
                <a:rPr lang="en-US" altLang="zh-CN" sz="2400" dirty="0" smtClean="0">
                  <a:ea typeface="楷体_GB2312" pitchFamily="49" charset="-122"/>
                </a:rPr>
                <a:t>;</a:t>
              </a:r>
            </a:p>
          </p:txBody>
        </p:sp>
        <p:sp>
          <p:nvSpPr>
            <p:cNvPr id="13" name="Text Box 14"/>
            <p:cNvSpPr txBox="1">
              <a:spLocks noChangeArrowheads="1"/>
            </p:cNvSpPr>
            <p:nvPr/>
          </p:nvSpPr>
          <p:spPr bwMode="auto">
            <a:xfrm>
              <a:off x="1258888" y="5229225"/>
              <a:ext cx="6553200" cy="792163"/>
            </a:xfrm>
            <a:prstGeom prst="rect">
              <a:avLst/>
            </a:prstGeom>
            <a:solidFill>
              <a:srgbClr val="FFFF99"/>
            </a:solidFill>
            <a:ln w="38100" algn="ctr">
              <a:solidFill>
                <a:srgbClr val="FF3300"/>
              </a:solidFill>
              <a:miter lim="800000"/>
              <a:headEnd/>
              <a:tailEnd/>
            </a:ln>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i="1" smtClean="0">
                  <a:ea typeface="楷体_GB2312" pitchFamily="49" charset="-122"/>
                </a:rPr>
                <a:t>命名空间的名称</a:t>
              </a:r>
              <a:r>
                <a:rPr lang="en-US" altLang="zh-CN" sz="2400" smtClean="0">
                  <a:ea typeface="楷体_GB2312" pitchFamily="49" charset="-122"/>
                </a:rPr>
                <a:t>::</a:t>
              </a:r>
              <a:r>
                <a:rPr lang="zh-CN" altLang="en-US" sz="2400" i="1" smtClean="0">
                  <a:ea typeface="楷体_GB2312" pitchFamily="49" charset="-122"/>
                </a:rPr>
                <a:t>类、变量、函数等成员</a:t>
              </a:r>
              <a:endParaRPr lang="zh-CN" altLang="en-US" sz="2400" smtClean="0">
                <a:ea typeface="楷体_GB2312" pitchFamily="49" charset="-122"/>
              </a:endParaRPr>
            </a:p>
          </p:txBody>
        </p:sp>
        <p:sp>
          <p:nvSpPr>
            <p:cNvPr id="14" name="AutoShape 5"/>
            <p:cNvSpPr>
              <a:spLocks/>
            </p:cNvSpPr>
            <p:nvPr/>
          </p:nvSpPr>
          <p:spPr bwMode="auto">
            <a:xfrm>
              <a:off x="1042988" y="3716338"/>
              <a:ext cx="7854950" cy="468312"/>
            </a:xfrm>
            <a:prstGeom prst="borderCallout2">
              <a:avLst>
                <a:gd name="adj1" fmla="val 24407"/>
                <a:gd name="adj2" fmla="val 14671"/>
                <a:gd name="adj3" fmla="val 24407"/>
                <a:gd name="adj4" fmla="val 14671"/>
                <a:gd name="adj5" fmla="val -99324"/>
                <a:gd name="adj6" fmla="val 14671"/>
              </a:avLst>
            </a:prstGeom>
            <a:solidFill>
              <a:srgbClr val="FFFF99"/>
            </a:solidFill>
            <a:ln w="38100" algn="ctr">
              <a:solidFill>
                <a:srgbClr val="FF3300"/>
              </a:solidFill>
              <a:miter lim="800000"/>
              <a:headEnd/>
              <a:tailEnd type="triangle" w="med" len="med"/>
            </a:ln>
          </p:spPr>
          <p:txBody>
            <a:bodyPr lIns="0" rIns="0"/>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i="1" dirty="0" smtClean="0">
                  <a:ea typeface="楷体_GB2312" pitchFamily="49" charset="-122"/>
                </a:rPr>
                <a:t>这时可以直接用在命名空间中的类、变量、函数等成员。</a:t>
              </a:r>
              <a:endParaRPr lang="zh-CN" altLang="en-US" sz="2400" dirty="0" smtClean="0">
                <a:ea typeface="楷体_GB2312" pitchFamily="49" charset="-122"/>
              </a:endParaRPr>
            </a:p>
          </p:txBody>
        </p:sp>
      </p:grpSp>
    </p:spTree>
    <p:extLst>
      <p:ext uri="{BB962C8B-B14F-4D97-AF65-F5344CB8AC3E}">
        <p14:creationId xmlns:p14="http://schemas.microsoft.com/office/powerpoint/2010/main" val="6799462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768882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6456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461790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2021年5月6日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M: 异常=10&quot;],&quot;CaseSensitive&quot;:false,&quot;FuzzyMatch&quot;:fals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2525</TotalTime>
  <Words>8353</Words>
  <Application>Microsoft Office PowerPoint</Application>
  <PresentationFormat>全屏显示(4:3)</PresentationFormat>
  <Paragraphs>1760</Paragraphs>
  <Slides>93</Slides>
  <Notes>90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07"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Image</vt:lpstr>
      <vt:lpstr>本课程采用</vt:lpstr>
      <vt:lpstr>PowerPoint 演示文稿</vt:lpstr>
      <vt:lpstr>面向对象程序设计基础 (Fundamentals of Object-Oriented Programming)</vt:lpstr>
      <vt:lpstr>助教</vt:lpstr>
      <vt:lpstr>第12讲  命名空间、异常处理、类对象和单体模式</vt:lpstr>
      <vt:lpstr>本章总体纲要</vt:lpstr>
      <vt:lpstr>命名空间(namespace)</vt:lpstr>
      <vt:lpstr>命名空间(namespace)</vt:lpstr>
      <vt:lpstr>应用命名空间(namespace)</vt:lpstr>
      <vt:lpstr>应用命名空间(namespace)</vt:lpstr>
      <vt:lpstr>例程: 老师给学生分数</vt:lpstr>
      <vt:lpstr>命名空间示例 (文件名CP_UniversityStudent.h, 开发者: 雍俊海)</vt:lpstr>
      <vt:lpstr>命名空间示例 (文件名CP_UniversityStudent.cpp, 开发者: 雍俊海)</vt:lpstr>
      <vt:lpstr>命名空间示例 (文件名CP_UniversityTeacher.h, 开发者: 雍俊海)</vt:lpstr>
      <vt:lpstr>命名空间示例 (文件名CP_UniversityTeacher.cpp, 开发者: 雍俊海)</vt:lpstr>
      <vt:lpstr>命名空间示例 (文件名CP_UniversityTest.h, 开发者: 雍俊海)</vt:lpstr>
      <vt:lpstr>命名空间示例 (文件名CP_UniversityTest.cpp, 开发者: 雍俊海)</vt:lpstr>
      <vt:lpstr>命名空间示例 (文件名CP_UniversityTestMain.cpp, 开发者: 雍俊海)</vt:lpstr>
      <vt:lpstr>命名空间示例: 三种应用方式对照 (文件名CP_UniversityTestMain.cpp, 开发者: 雍俊海)</vt:lpstr>
      <vt:lpstr>命名空间示例: 命名空间内外对照 (文件名CP_UniversityTest.cpp, 开发者: 雍俊海)</vt:lpstr>
      <vt:lpstr>本章总体纲要</vt:lpstr>
      <vt:lpstr>基本概念</vt:lpstr>
      <vt:lpstr>try/catch语句块格式</vt:lpstr>
      <vt:lpstr>抛出异常: throw语句</vt:lpstr>
      <vt:lpstr>异常处理例程: 异常捕捉</vt:lpstr>
      <vt:lpstr>异常处理例程: 重新抛出异常</vt:lpstr>
      <vt:lpstr>PowerPoint 演示文稿</vt:lpstr>
      <vt:lpstr>异常处理例程: 对照</vt:lpstr>
      <vt:lpstr>异常处理例程: 局部变量</vt:lpstr>
      <vt:lpstr>try/catch语句块: 父类与子类异常</vt:lpstr>
      <vt:lpstr>例程:父类与子类异常</vt:lpstr>
      <vt:lpstr>例程: 父类与子类异常</vt:lpstr>
      <vt:lpstr>try/catch语句块</vt:lpstr>
      <vt:lpstr>异常处理例程: 无法捕捉系统异常</vt:lpstr>
      <vt:lpstr>函数terminate( )</vt:lpstr>
      <vt:lpstr>函数terminate( ): 代码示例</vt:lpstr>
      <vt:lpstr>异常处理: 内存泄露问题</vt:lpstr>
      <vt:lpstr>异常处理: 内存泄露问题解决方案</vt:lpstr>
      <vt:lpstr>异常处理: 内存泄露问题解决方案</vt:lpstr>
      <vt:lpstr>异常处理: 内存泄露问题解决方案</vt:lpstr>
      <vt:lpstr>异常处理: 内存泄露问题解决方案</vt:lpstr>
      <vt:lpstr>本章总体纲要</vt:lpstr>
      <vt:lpstr>静态成员(static)</vt:lpstr>
      <vt:lpstr>静态成员变量</vt:lpstr>
      <vt:lpstr>静态成员变量: 代码示例</vt:lpstr>
      <vt:lpstr>静态成员变量: CP_StaticDataMain.cpp</vt:lpstr>
      <vt:lpstr>静态成员函数: 代码示例</vt:lpstr>
      <vt:lpstr>静态成员函数: CP_StaticShowMain.cpp</vt:lpstr>
      <vt:lpstr>练习: 如果有误，给出原因; 否则，给出输出结果。</vt:lpstr>
      <vt:lpstr>练习: 如果有误，给出原因; 否则，给出输出结果。</vt:lpstr>
      <vt:lpstr>练习: 如果有误，给出原因; 否则，给出输出结果。</vt:lpstr>
      <vt:lpstr>练习: 如果有误，给出原因; 否则，给出输出结果。</vt:lpstr>
      <vt:lpstr>本章总体纲要</vt:lpstr>
      <vt:lpstr>单体模式</vt:lpstr>
      <vt:lpstr>单体模式传统实现一</vt:lpstr>
      <vt:lpstr>CP_Singleton.h</vt:lpstr>
      <vt:lpstr>CP_Singleton.cpp</vt:lpstr>
      <vt:lpstr>CP_SingletonTest.h</vt:lpstr>
      <vt:lpstr>CP_SingletonTest.cpp</vt:lpstr>
      <vt:lpstr>CP_SingletonMain.cpp</vt:lpstr>
      <vt:lpstr>类CP_Singleton应用分析</vt:lpstr>
      <vt:lpstr>更改CP_SingletonTest.cpp代码</vt:lpstr>
      <vt:lpstr>单体模式传统实现二</vt:lpstr>
      <vt:lpstr>CP_Singleton.cpp</vt:lpstr>
      <vt:lpstr>传统单体模式程序存在的问题</vt:lpstr>
      <vt:lpstr>单体模式的必要性</vt:lpstr>
      <vt:lpstr>无内存泄露的单体模式</vt:lpstr>
      <vt:lpstr>文件名: CP_Singleton.h；开发者: 雍俊海</vt:lpstr>
      <vt:lpstr>文件名: CP_Singleton.h(续)；开发者: 雍俊海</vt:lpstr>
      <vt:lpstr>文件名: CP_Singleton.cpp；开发者: 雍俊海</vt:lpstr>
      <vt:lpstr>文件名: CP_SingletonTest.h；开发者: 雍俊海</vt:lpstr>
      <vt:lpstr>文件名: CP_SingletonTest.cpp；开发者: 雍俊海</vt:lpstr>
      <vt:lpstr>文件名: CP_SingletonMain.cpp；开发者: 雍俊海</vt:lpstr>
      <vt:lpstr>运行结果</vt:lpstr>
      <vt:lpstr>本章总体纲要</vt:lpstr>
      <vt:lpstr>复习练习题(不用交)</vt:lpstr>
      <vt:lpstr>复习练习题(不用交)</vt:lpstr>
      <vt:lpstr>复习练习题(不用交)</vt:lpstr>
      <vt:lpstr>思考练习题(不用交)</vt:lpstr>
      <vt:lpstr>本章总体纲要</vt:lpstr>
      <vt:lpstr>第12次作业(采用VC 2017编写程序)</vt:lpstr>
      <vt:lpstr>作业要求补充</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561</cp:revision>
  <dcterms:created xsi:type="dcterms:W3CDTF">2017-01-12T02:44:27Z</dcterms:created>
  <dcterms:modified xsi:type="dcterms:W3CDTF">2021-05-06T02:16:35Z</dcterms:modified>
</cp:coreProperties>
</file>